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56" r:id="rId2"/>
    <p:sldId id="257" r:id="rId3"/>
    <p:sldId id="315" r:id="rId4"/>
    <p:sldId id="260" r:id="rId5"/>
    <p:sldId id="258" r:id="rId6"/>
    <p:sldId id="259" r:id="rId7"/>
    <p:sldId id="261" r:id="rId8"/>
    <p:sldId id="316" r:id="rId9"/>
    <p:sldId id="317" r:id="rId10"/>
    <p:sldId id="320" r:id="rId11"/>
    <p:sldId id="321" r:id="rId12"/>
    <p:sldId id="322" r:id="rId13"/>
    <p:sldId id="323" r:id="rId14"/>
    <p:sldId id="325" r:id="rId15"/>
    <p:sldId id="326" r:id="rId16"/>
    <p:sldId id="342" r:id="rId17"/>
    <p:sldId id="329" r:id="rId18"/>
    <p:sldId id="335" r:id="rId19"/>
    <p:sldId id="344" r:id="rId20"/>
    <p:sldId id="346" r:id="rId21"/>
    <p:sldId id="341" r:id="rId22"/>
    <p:sldId id="327" r:id="rId23"/>
    <p:sldId id="328" r:id="rId24"/>
    <p:sldId id="330" r:id="rId25"/>
    <p:sldId id="339" r:id="rId26"/>
    <p:sldId id="345" r:id="rId27"/>
    <p:sldId id="343" r:id="rId28"/>
    <p:sldId id="347" r:id="rId29"/>
    <p:sldId id="331" r:id="rId30"/>
    <p:sldId id="338" r:id="rId31"/>
    <p:sldId id="348" r:id="rId32"/>
    <p:sldId id="332" r:id="rId33"/>
    <p:sldId id="337" r:id="rId34"/>
    <p:sldId id="318" r:id="rId35"/>
    <p:sldId id="333" r:id="rId36"/>
    <p:sldId id="336" r:id="rId37"/>
    <p:sldId id="319" r:id="rId38"/>
    <p:sldId id="334" r:id="rId39"/>
    <p:sldId id="340" r:id="rId40"/>
    <p:sldId id="349" r:id="rId41"/>
    <p:sldId id="350" r:id="rId42"/>
    <p:sldId id="298"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698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5" d="100"/>
          <a:sy n="115" d="100"/>
        </p:scale>
        <p:origin x="37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418003-B07B-4F41-AEE0-EFB31C58DAE4}" type="datetimeFigureOut">
              <a:rPr lang="en-US" smtClean="0"/>
              <a:t>7/26/2021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E7DB22-7DD4-4CA2-80C8-63A58A12FE96}" type="slidenum">
              <a:rPr lang="en-US" smtClean="0"/>
              <a:t>‹#›</a:t>
            </a:fld>
            <a:endParaRPr lang="en-US"/>
          </a:p>
        </p:txBody>
      </p:sp>
    </p:spTree>
    <p:extLst>
      <p:ext uri="{BB962C8B-B14F-4D97-AF65-F5344CB8AC3E}">
        <p14:creationId xmlns:p14="http://schemas.microsoft.com/office/powerpoint/2010/main" val="2761097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5BD0F3F-28AB-4F27-B537-5813E2DEDD16}" type="datetime1">
              <a:rPr lang="en-US" smtClean="0"/>
              <a:t>7/26/2021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16EF20-CD85-44E5-BF33-BBD30D43D12F}" type="slidenum">
              <a:rPr lang="en-US" smtClean="0"/>
              <a:t>‹#›</a:t>
            </a:fld>
            <a:endParaRPr lang="en-US"/>
          </a:p>
        </p:txBody>
      </p:sp>
    </p:spTree>
    <p:extLst>
      <p:ext uri="{BB962C8B-B14F-4D97-AF65-F5344CB8AC3E}">
        <p14:creationId xmlns:p14="http://schemas.microsoft.com/office/powerpoint/2010/main" val="33809446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BA4B79F-CC69-47EA-A949-3B6BAFFEE7C4}" type="datetime1">
              <a:rPr lang="en-US" smtClean="0"/>
              <a:t>7/26/2021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16EF20-CD85-44E5-BF33-BBD30D43D12F}" type="slidenum">
              <a:rPr lang="en-US" smtClean="0"/>
              <a:t>‹#›</a:t>
            </a:fld>
            <a:endParaRPr lang="en-US"/>
          </a:p>
        </p:txBody>
      </p:sp>
    </p:spTree>
    <p:extLst>
      <p:ext uri="{BB962C8B-B14F-4D97-AF65-F5344CB8AC3E}">
        <p14:creationId xmlns:p14="http://schemas.microsoft.com/office/powerpoint/2010/main" val="10255934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396A030-614B-4635-8C77-6E21FEAB2D28}" type="datetime1">
              <a:rPr lang="en-US" smtClean="0"/>
              <a:t>7/26/2021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16EF20-CD85-44E5-BF33-BBD30D43D12F}" type="slidenum">
              <a:rPr lang="en-US" smtClean="0"/>
              <a:t>‹#›</a:t>
            </a:fld>
            <a:endParaRPr lang="en-US"/>
          </a:p>
        </p:txBody>
      </p:sp>
    </p:spTree>
    <p:extLst>
      <p:ext uri="{BB962C8B-B14F-4D97-AF65-F5344CB8AC3E}">
        <p14:creationId xmlns:p14="http://schemas.microsoft.com/office/powerpoint/2010/main" val="29698984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19A24B-4F77-4293-A682-90F395E1E2D7}" type="datetime1">
              <a:rPr lang="en-US" smtClean="0"/>
              <a:t>7/26/2021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16EF20-CD85-44E5-BF33-BBD30D43D12F}" type="slidenum">
              <a:rPr lang="en-US" smtClean="0"/>
              <a:t>‹#›</a:t>
            </a:fld>
            <a:endParaRPr lang="en-US"/>
          </a:p>
        </p:txBody>
      </p:sp>
    </p:spTree>
    <p:extLst>
      <p:ext uri="{BB962C8B-B14F-4D97-AF65-F5344CB8AC3E}">
        <p14:creationId xmlns:p14="http://schemas.microsoft.com/office/powerpoint/2010/main" val="31524391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062FFD7-A55C-480A-9330-7479B6695426}" type="datetime1">
              <a:rPr lang="en-US" smtClean="0"/>
              <a:t>7/26/2021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16EF20-CD85-44E5-BF33-BBD30D43D12F}" type="slidenum">
              <a:rPr lang="en-US" smtClean="0"/>
              <a:t>‹#›</a:t>
            </a:fld>
            <a:endParaRPr lang="en-US"/>
          </a:p>
        </p:txBody>
      </p:sp>
    </p:spTree>
    <p:extLst>
      <p:ext uri="{BB962C8B-B14F-4D97-AF65-F5344CB8AC3E}">
        <p14:creationId xmlns:p14="http://schemas.microsoft.com/office/powerpoint/2010/main" val="28331271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C0E899B-E016-494C-8A95-64E873ECE8C2}" type="datetime1">
              <a:rPr lang="en-US" smtClean="0"/>
              <a:t>7/26/2021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16EF20-CD85-44E5-BF33-BBD30D43D12F}" type="slidenum">
              <a:rPr lang="en-US" smtClean="0"/>
              <a:t>‹#›</a:t>
            </a:fld>
            <a:endParaRPr lang="en-US"/>
          </a:p>
        </p:txBody>
      </p:sp>
    </p:spTree>
    <p:extLst>
      <p:ext uri="{BB962C8B-B14F-4D97-AF65-F5344CB8AC3E}">
        <p14:creationId xmlns:p14="http://schemas.microsoft.com/office/powerpoint/2010/main" val="7040974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DFB37CF-B193-4F84-8A3C-0E2B60F694E2}" type="datetime1">
              <a:rPr lang="en-US" smtClean="0"/>
              <a:t>7/26/2021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16EF20-CD85-44E5-BF33-BBD30D43D12F}" type="slidenum">
              <a:rPr lang="en-US" smtClean="0"/>
              <a:t>‹#›</a:t>
            </a:fld>
            <a:endParaRPr lang="en-US"/>
          </a:p>
        </p:txBody>
      </p:sp>
    </p:spTree>
    <p:extLst>
      <p:ext uri="{BB962C8B-B14F-4D97-AF65-F5344CB8AC3E}">
        <p14:creationId xmlns:p14="http://schemas.microsoft.com/office/powerpoint/2010/main" val="23774093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E5A5E7B-EC0B-4652-BA5A-9539E5CA0B31}" type="datetime1">
              <a:rPr lang="en-US" smtClean="0"/>
              <a:t>7/26/2021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16EF20-CD85-44E5-BF33-BBD30D43D12F}" type="slidenum">
              <a:rPr lang="en-US" smtClean="0"/>
              <a:t>‹#›</a:t>
            </a:fld>
            <a:endParaRPr lang="en-US"/>
          </a:p>
        </p:txBody>
      </p:sp>
    </p:spTree>
    <p:extLst>
      <p:ext uri="{BB962C8B-B14F-4D97-AF65-F5344CB8AC3E}">
        <p14:creationId xmlns:p14="http://schemas.microsoft.com/office/powerpoint/2010/main" val="12574586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5255A3-A8BD-4CC5-B0BA-B7AF45A6B773}" type="datetime1">
              <a:rPr lang="en-US" smtClean="0"/>
              <a:t>7/26/2021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16EF20-CD85-44E5-BF33-BBD30D43D12F}" type="slidenum">
              <a:rPr lang="en-US" smtClean="0"/>
              <a:t>‹#›</a:t>
            </a:fld>
            <a:endParaRPr lang="en-US"/>
          </a:p>
        </p:txBody>
      </p:sp>
    </p:spTree>
    <p:extLst>
      <p:ext uri="{BB962C8B-B14F-4D97-AF65-F5344CB8AC3E}">
        <p14:creationId xmlns:p14="http://schemas.microsoft.com/office/powerpoint/2010/main" val="8238042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6359BDE-938C-438D-B83E-E6284B806565}" type="datetime1">
              <a:rPr lang="en-US" smtClean="0"/>
              <a:t>7/26/2021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16EF20-CD85-44E5-BF33-BBD30D43D12F}" type="slidenum">
              <a:rPr lang="en-US" smtClean="0"/>
              <a:t>‹#›</a:t>
            </a:fld>
            <a:endParaRPr lang="en-US"/>
          </a:p>
        </p:txBody>
      </p:sp>
    </p:spTree>
    <p:extLst>
      <p:ext uri="{BB962C8B-B14F-4D97-AF65-F5344CB8AC3E}">
        <p14:creationId xmlns:p14="http://schemas.microsoft.com/office/powerpoint/2010/main" val="534055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1656B3C-00AD-4F17-93A2-6EA1BDB52BFE}" type="datetime1">
              <a:rPr lang="en-US" smtClean="0"/>
              <a:t>7/26/2021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16EF20-CD85-44E5-BF33-BBD30D43D12F}" type="slidenum">
              <a:rPr lang="en-US" smtClean="0"/>
              <a:t>‹#›</a:t>
            </a:fld>
            <a:endParaRPr lang="en-US"/>
          </a:p>
        </p:txBody>
      </p:sp>
    </p:spTree>
    <p:extLst>
      <p:ext uri="{BB962C8B-B14F-4D97-AF65-F5344CB8AC3E}">
        <p14:creationId xmlns:p14="http://schemas.microsoft.com/office/powerpoint/2010/main" val="29268652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F7B007-4E98-42DC-A718-309E7B957978}" type="datetime1">
              <a:rPr lang="en-US" smtClean="0"/>
              <a:t>7/26/2021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b="1">
                <a:ln w="317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fld id="{D716EF20-CD85-44E5-BF33-BBD30D43D12F}" type="slidenum">
              <a:rPr lang="en-US" smtClean="0"/>
              <a:pPr/>
              <a:t>‹#›</a:t>
            </a:fld>
            <a:endParaRPr lang="en-US" dirty="0"/>
          </a:p>
        </p:txBody>
      </p:sp>
    </p:spTree>
    <p:extLst>
      <p:ext uri="{BB962C8B-B14F-4D97-AF65-F5344CB8AC3E}">
        <p14:creationId xmlns:p14="http://schemas.microsoft.com/office/powerpoint/2010/main" val="38917890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slide" Target="slide24.xml"/><Relationship Id="rId3" Type="http://schemas.openxmlformats.org/officeDocument/2006/relationships/slide" Target="slide17.xml"/><Relationship Id="rId7" Type="http://schemas.openxmlformats.org/officeDocument/2006/relationships/slide" Target="slide32.xml"/><Relationship Id="rId2" Type="http://schemas.openxmlformats.org/officeDocument/2006/relationships/slide" Target="slide6.xml"/><Relationship Id="rId1" Type="http://schemas.openxmlformats.org/officeDocument/2006/relationships/slideLayout" Target="../slideLayouts/slideLayout1.xml"/><Relationship Id="rId6" Type="http://schemas.openxmlformats.org/officeDocument/2006/relationships/slide" Target="slide38.xml"/><Relationship Id="rId5" Type="http://schemas.openxmlformats.org/officeDocument/2006/relationships/slide" Target="slide35.xml"/><Relationship Id="rId4" Type="http://schemas.openxmlformats.org/officeDocument/2006/relationships/slide" Target="slide29.xml"/></Relationships>
</file>

<file path=ppt/slides/_rels/slide6.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0950" y="1490022"/>
            <a:ext cx="10670360" cy="2342145"/>
          </a:xfrm>
          <a:prstGeom prst="rect">
            <a:avLst/>
          </a:prstGeom>
          <a:noFill/>
          <a:ln cmpd="sng">
            <a:noFill/>
          </a:ln>
        </p:spPr>
      </p:pic>
      <p:sp>
        <p:nvSpPr>
          <p:cNvPr id="7" name="TextBox 6"/>
          <p:cNvSpPr txBox="1"/>
          <p:nvPr/>
        </p:nvSpPr>
        <p:spPr>
          <a:xfrm>
            <a:off x="615221" y="4552370"/>
            <a:ext cx="10702212" cy="1631216"/>
          </a:xfrm>
          <a:prstGeom prst="rect">
            <a:avLst/>
          </a:prstGeom>
          <a:noFill/>
          <a:ln cmpd="sng">
            <a:noFill/>
          </a:ln>
        </p:spPr>
        <p:txBody>
          <a:bodyPr wrap="square" rtlCol="0">
            <a:spAutoFit/>
          </a:bodyPr>
          <a:lstStyle/>
          <a:p>
            <a:pPr algn="ctr"/>
            <a:r>
              <a:rPr lang="en-US" sz="5000" b="1" dirty="0">
                <a:ln w="12700">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APPROVER GUIDE </a:t>
            </a:r>
            <a:r>
              <a:rPr lang="en-US" sz="5000" b="1">
                <a:ln w="12700">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FOR LEAVE REPORTS</a:t>
            </a:r>
            <a:endParaRPr lang="en-US" sz="5000" b="1" dirty="0">
              <a:ln w="12700">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4" name="Slide Number Placeholder 13"/>
          <p:cNvSpPr>
            <a:spLocks noGrp="1"/>
          </p:cNvSpPr>
          <p:nvPr>
            <p:ph type="sldNum" sz="quarter" idx="12"/>
          </p:nvPr>
        </p:nvSpPr>
        <p:spPr>
          <a:xfrm>
            <a:off x="9334500" y="6384925"/>
            <a:ext cx="2743200" cy="365125"/>
          </a:xfrm>
        </p:spPr>
        <p:txBody>
          <a:bodyPr/>
          <a:lstStyle/>
          <a:p>
            <a:fld id="{D716EF20-CD85-44E5-BF33-BBD30D43D12F}" type="slidenum">
              <a:rPr lang="en-US" smtClean="0"/>
              <a:t>1</a:t>
            </a:fld>
            <a:endParaRPr lang="en-US" dirty="0"/>
          </a:p>
        </p:txBody>
      </p:sp>
    </p:spTree>
    <p:extLst>
      <p:ext uri="{BB962C8B-B14F-4D97-AF65-F5344CB8AC3E}">
        <p14:creationId xmlns:p14="http://schemas.microsoft.com/office/powerpoint/2010/main" val="23504372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20825" y="139960"/>
            <a:ext cx="11971175" cy="477054"/>
          </a:xfrm>
          <a:prstGeom prst="rect">
            <a:avLst/>
          </a:prstGeom>
          <a:noFill/>
        </p:spPr>
        <p:txBody>
          <a:bodyPr wrap="square" rtlCol="0">
            <a:spAutoFit/>
          </a:bodyPr>
          <a:lstStyle/>
          <a:p>
            <a:r>
              <a:rPr lang="en-US" sz="2500" b="1" dirty="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Click on the Action Menu to the right of the employee’s name.</a:t>
            </a:r>
          </a:p>
        </p:txBody>
      </p:sp>
      <p:sp>
        <p:nvSpPr>
          <p:cNvPr id="11" name="Slide Number Placeholder 10"/>
          <p:cNvSpPr>
            <a:spLocks noGrp="1"/>
          </p:cNvSpPr>
          <p:nvPr>
            <p:ph type="sldNum" sz="quarter" idx="12"/>
          </p:nvPr>
        </p:nvSpPr>
        <p:spPr>
          <a:xfrm>
            <a:off x="9448800" y="6492875"/>
            <a:ext cx="2743200" cy="365125"/>
          </a:xfrm>
        </p:spPr>
        <p:txBody>
          <a:bodyPr/>
          <a:lstStyle/>
          <a:p>
            <a:r>
              <a:rPr lang="en-US" sz="1600" b="1" dirty="0">
                <a:ln w="317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10</a:t>
            </a:r>
          </a:p>
        </p:txBody>
      </p:sp>
      <p:pic>
        <p:nvPicPr>
          <p:cNvPr id="12" name="Picture 11">
            <a:extLst>
              <a:ext uri="{FF2B5EF4-FFF2-40B4-BE49-F238E27FC236}">
                <a16:creationId xmlns:a16="http://schemas.microsoft.com/office/drawing/2014/main" id="{73FB73C0-F61B-40DF-B49F-3CFB8B1215FF}"/>
              </a:ext>
            </a:extLst>
          </p:cNvPr>
          <p:cNvPicPr/>
          <p:nvPr/>
        </p:nvPicPr>
        <p:blipFill>
          <a:blip r:embed="rId2"/>
          <a:stretch>
            <a:fillRect/>
          </a:stretch>
        </p:blipFill>
        <p:spPr>
          <a:xfrm>
            <a:off x="262811" y="901193"/>
            <a:ext cx="11683111" cy="5688968"/>
          </a:xfrm>
          <a:prstGeom prst="rect">
            <a:avLst/>
          </a:prstGeom>
        </p:spPr>
      </p:pic>
      <p:cxnSp>
        <p:nvCxnSpPr>
          <p:cNvPr id="13" name="Straight Arrow Connector 12">
            <a:extLst>
              <a:ext uri="{FF2B5EF4-FFF2-40B4-BE49-F238E27FC236}">
                <a16:creationId xmlns:a16="http://schemas.microsoft.com/office/drawing/2014/main" id="{7AFCC46B-7785-45CC-84E5-F915B89F164B}"/>
              </a:ext>
            </a:extLst>
          </p:cNvPr>
          <p:cNvCxnSpPr>
            <a:cxnSpLocks/>
          </p:cNvCxnSpPr>
          <p:nvPr/>
        </p:nvCxnSpPr>
        <p:spPr>
          <a:xfrm flipH="1">
            <a:off x="10820400" y="3818838"/>
            <a:ext cx="756406" cy="1148680"/>
          </a:xfrm>
          <a:prstGeom prst="straightConnector1">
            <a:avLst/>
          </a:prstGeom>
          <a:ln w="381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32841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20825" y="139960"/>
            <a:ext cx="11971175" cy="477054"/>
          </a:xfrm>
          <a:prstGeom prst="rect">
            <a:avLst/>
          </a:prstGeom>
          <a:noFill/>
        </p:spPr>
        <p:txBody>
          <a:bodyPr wrap="square" rtlCol="0">
            <a:spAutoFit/>
          </a:bodyPr>
          <a:lstStyle/>
          <a:p>
            <a:r>
              <a:rPr lang="en-US" sz="2500" b="1" dirty="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Click on Preview.</a:t>
            </a:r>
          </a:p>
        </p:txBody>
      </p:sp>
      <p:sp>
        <p:nvSpPr>
          <p:cNvPr id="11" name="Slide Number Placeholder 10"/>
          <p:cNvSpPr>
            <a:spLocks noGrp="1"/>
          </p:cNvSpPr>
          <p:nvPr>
            <p:ph type="sldNum" sz="quarter" idx="12"/>
          </p:nvPr>
        </p:nvSpPr>
        <p:spPr>
          <a:xfrm>
            <a:off x="9448800" y="6492875"/>
            <a:ext cx="2743200" cy="365125"/>
          </a:xfrm>
        </p:spPr>
        <p:txBody>
          <a:bodyPr/>
          <a:lstStyle/>
          <a:p>
            <a:r>
              <a:rPr lang="en-US" sz="1600" b="1" dirty="0">
                <a:ln w="317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11</a:t>
            </a:r>
          </a:p>
        </p:txBody>
      </p:sp>
      <p:pic>
        <p:nvPicPr>
          <p:cNvPr id="6" name="Picture 5">
            <a:extLst>
              <a:ext uri="{FF2B5EF4-FFF2-40B4-BE49-F238E27FC236}">
                <a16:creationId xmlns:a16="http://schemas.microsoft.com/office/drawing/2014/main" id="{4162AA54-6D6A-4B24-A3A0-E165A302A919}"/>
              </a:ext>
            </a:extLst>
          </p:cNvPr>
          <p:cNvPicPr/>
          <p:nvPr/>
        </p:nvPicPr>
        <p:blipFill>
          <a:blip r:embed="rId2"/>
          <a:stretch>
            <a:fillRect/>
          </a:stretch>
        </p:blipFill>
        <p:spPr>
          <a:xfrm>
            <a:off x="262812" y="803967"/>
            <a:ext cx="11741834" cy="5786193"/>
          </a:xfrm>
          <a:prstGeom prst="rect">
            <a:avLst/>
          </a:prstGeom>
        </p:spPr>
      </p:pic>
      <p:cxnSp>
        <p:nvCxnSpPr>
          <p:cNvPr id="7" name="Straight Arrow Connector 6">
            <a:extLst>
              <a:ext uri="{FF2B5EF4-FFF2-40B4-BE49-F238E27FC236}">
                <a16:creationId xmlns:a16="http://schemas.microsoft.com/office/drawing/2014/main" id="{C977494C-A7CA-44E7-B3BB-28A450E2BA36}"/>
              </a:ext>
            </a:extLst>
          </p:cNvPr>
          <p:cNvCxnSpPr>
            <a:cxnSpLocks/>
          </p:cNvCxnSpPr>
          <p:nvPr/>
        </p:nvCxnSpPr>
        <p:spPr>
          <a:xfrm flipH="1">
            <a:off x="10610675" y="3869172"/>
            <a:ext cx="756406" cy="1148680"/>
          </a:xfrm>
          <a:prstGeom prst="straightConnector1">
            <a:avLst/>
          </a:prstGeom>
          <a:ln w="381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8932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20825" y="139960"/>
            <a:ext cx="11971175" cy="477054"/>
          </a:xfrm>
          <a:prstGeom prst="rect">
            <a:avLst/>
          </a:prstGeom>
          <a:noFill/>
        </p:spPr>
        <p:txBody>
          <a:bodyPr wrap="square" rtlCol="0">
            <a:spAutoFit/>
          </a:bodyPr>
          <a:lstStyle/>
          <a:p>
            <a:r>
              <a:rPr lang="en-US" sz="2500" b="1" dirty="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Click on Details to see a more detailed view of the Leave Report.</a:t>
            </a:r>
          </a:p>
        </p:txBody>
      </p:sp>
      <p:sp>
        <p:nvSpPr>
          <p:cNvPr id="11" name="Slide Number Placeholder 10"/>
          <p:cNvSpPr>
            <a:spLocks noGrp="1"/>
          </p:cNvSpPr>
          <p:nvPr>
            <p:ph type="sldNum" sz="quarter" idx="12"/>
          </p:nvPr>
        </p:nvSpPr>
        <p:spPr>
          <a:xfrm>
            <a:off x="9448800" y="6492875"/>
            <a:ext cx="2743200" cy="365125"/>
          </a:xfrm>
        </p:spPr>
        <p:txBody>
          <a:bodyPr/>
          <a:lstStyle/>
          <a:p>
            <a:r>
              <a:rPr lang="en-US" sz="1600" b="1" dirty="0">
                <a:ln w="317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12</a:t>
            </a:r>
          </a:p>
        </p:txBody>
      </p:sp>
      <p:pic>
        <p:nvPicPr>
          <p:cNvPr id="9" name="Picture 8">
            <a:extLst>
              <a:ext uri="{FF2B5EF4-FFF2-40B4-BE49-F238E27FC236}">
                <a16:creationId xmlns:a16="http://schemas.microsoft.com/office/drawing/2014/main" id="{97EEEFC2-4C88-4EB1-8F1B-7D97B7CCD004}"/>
              </a:ext>
            </a:extLst>
          </p:cNvPr>
          <p:cNvPicPr/>
          <p:nvPr/>
        </p:nvPicPr>
        <p:blipFill>
          <a:blip r:embed="rId2"/>
          <a:stretch>
            <a:fillRect/>
          </a:stretch>
        </p:blipFill>
        <p:spPr>
          <a:xfrm>
            <a:off x="262811" y="838525"/>
            <a:ext cx="11716667" cy="5654349"/>
          </a:xfrm>
          <a:prstGeom prst="rect">
            <a:avLst/>
          </a:prstGeom>
        </p:spPr>
      </p:pic>
      <p:cxnSp>
        <p:nvCxnSpPr>
          <p:cNvPr id="12" name="Straight Arrow Connector 11">
            <a:extLst>
              <a:ext uri="{FF2B5EF4-FFF2-40B4-BE49-F238E27FC236}">
                <a16:creationId xmlns:a16="http://schemas.microsoft.com/office/drawing/2014/main" id="{6B62F7AF-4ECC-4190-8E37-7EDCF8FC5D5C}"/>
              </a:ext>
            </a:extLst>
          </p:cNvPr>
          <p:cNvCxnSpPr>
            <a:cxnSpLocks/>
          </p:cNvCxnSpPr>
          <p:nvPr/>
        </p:nvCxnSpPr>
        <p:spPr>
          <a:xfrm flipH="1">
            <a:off x="6246916" y="4376563"/>
            <a:ext cx="756406" cy="1148680"/>
          </a:xfrm>
          <a:prstGeom prst="straightConnector1">
            <a:avLst/>
          </a:prstGeom>
          <a:ln w="381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74351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20825" y="139960"/>
            <a:ext cx="11971175" cy="861774"/>
          </a:xfrm>
          <a:prstGeom prst="rect">
            <a:avLst/>
          </a:prstGeom>
          <a:noFill/>
        </p:spPr>
        <p:txBody>
          <a:bodyPr wrap="square" rtlCol="0">
            <a:spAutoFit/>
          </a:bodyPr>
          <a:lstStyle/>
          <a:p>
            <a:r>
              <a:rPr lang="en-US" sz="2500" b="1" dirty="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If you wish to see what earn code(s) an employee entered for a particular day, click that date on the calendar and the information will be </a:t>
            </a:r>
            <a:r>
              <a:rPr lang="en-US" sz="2500" b="1">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displayed.</a:t>
            </a:r>
            <a:endParaRPr lang="en-US" sz="2500" b="1" dirty="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1" name="Slide Number Placeholder 10"/>
          <p:cNvSpPr>
            <a:spLocks noGrp="1"/>
          </p:cNvSpPr>
          <p:nvPr>
            <p:ph type="sldNum" sz="quarter" idx="12"/>
          </p:nvPr>
        </p:nvSpPr>
        <p:spPr>
          <a:xfrm>
            <a:off x="9448800" y="6492875"/>
            <a:ext cx="2743200" cy="365125"/>
          </a:xfrm>
        </p:spPr>
        <p:txBody>
          <a:bodyPr/>
          <a:lstStyle/>
          <a:p>
            <a:r>
              <a:rPr lang="en-US" sz="1600" b="1" dirty="0">
                <a:ln w="317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13</a:t>
            </a:r>
          </a:p>
        </p:txBody>
      </p:sp>
      <p:pic>
        <p:nvPicPr>
          <p:cNvPr id="6" name="Picture 5">
            <a:extLst>
              <a:ext uri="{FF2B5EF4-FFF2-40B4-BE49-F238E27FC236}">
                <a16:creationId xmlns:a16="http://schemas.microsoft.com/office/drawing/2014/main" id="{6B7348CE-DF58-4638-B97D-1ED816F54AD7}"/>
              </a:ext>
            </a:extLst>
          </p:cNvPr>
          <p:cNvPicPr/>
          <p:nvPr/>
        </p:nvPicPr>
        <p:blipFill>
          <a:blip r:embed="rId2"/>
          <a:stretch>
            <a:fillRect/>
          </a:stretch>
        </p:blipFill>
        <p:spPr>
          <a:xfrm>
            <a:off x="220824" y="1234439"/>
            <a:ext cx="11733487" cy="5325751"/>
          </a:xfrm>
          <a:prstGeom prst="rect">
            <a:avLst/>
          </a:prstGeom>
        </p:spPr>
      </p:pic>
    </p:spTree>
    <p:extLst>
      <p:ext uri="{BB962C8B-B14F-4D97-AF65-F5344CB8AC3E}">
        <p14:creationId xmlns:p14="http://schemas.microsoft.com/office/powerpoint/2010/main" val="37365937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20825" y="139960"/>
            <a:ext cx="11971175" cy="861774"/>
          </a:xfrm>
          <a:prstGeom prst="rect">
            <a:avLst/>
          </a:prstGeom>
          <a:noFill/>
        </p:spPr>
        <p:txBody>
          <a:bodyPr wrap="square" rtlCol="0">
            <a:spAutoFit/>
          </a:bodyPr>
          <a:lstStyle/>
          <a:p>
            <a:r>
              <a:rPr lang="en-US" sz="2500" b="1" dirty="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Scroll to the bottom of the box to add a comment and if you wish to mark it confidential, check the box next to Confidential Comment.  </a:t>
            </a:r>
          </a:p>
        </p:txBody>
      </p:sp>
      <p:sp>
        <p:nvSpPr>
          <p:cNvPr id="11" name="Slide Number Placeholder 10"/>
          <p:cNvSpPr>
            <a:spLocks noGrp="1"/>
          </p:cNvSpPr>
          <p:nvPr>
            <p:ph type="sldNum" sz="quarter" idx="12"/>
          </p:nvPr>
        </p:nvSpPr>
        <p:spPr>
          <a:xfrm>
            <a:off x="9448800" y="6492875"/>
            <a:ext cx="2743200" cy="365125"/>
          </a:xfrm>
        </p:spPr>
        <p:txBody>
          <a:bodyPr/>
          <a:lstStyle/>
          <a:p>
            <a:r>
              <a:rPr lang="en-US" sz="1600" b="1" dirty="0">
                <a:ln w="317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14</a:t>
            </a:r>
          </a:p>
        </p:txBody>
      </p:sp>
      <p:pic>
        <p:nvPicPr>
          <p:cNvPr id="7" name="Picture 6">
            <a:extLst>
              <a:ext uri="{FF2B5EF4-FFF2-40B4-BE49-F238E27FC236}">
                <a16:creationId xmlns:a16="http://schemas.microsoft.com/office/drawing/2014/main" id="{1EAA8E56-12BC-4B38-A6A0-A9FC5E692312}"/>
              </a:ext>
            </a:extLst>
          </p:cNvPr>
          <p:cNvPicPr/>
          <p:nvPr/>
        </p:nvPicPr>
        <p:blipFill>
          <a:blip r:embed="rId2"/>
          <a:stretch>
            <a:fillRect/>
          </a:stretch>
        </p:blipFill>
        <p:spPr>
          <a:xfrm>
            <a:off x="262811" y="1090569"/>
            <a:ext cx="11750223" cy="5486399"/>
          </a:xfrm>
          <a:prstGeom prst="rect">
            <a:avLst/>
          </a:prstGeom>
        </p:spPr>
      </p:pic>
      <p:cxnSp>
        <p:nvCxnSpPr>
          <p:cNvPr id="10" name="Straight Arrow Connector 9">
            <a:extLst>
              <a:ext uri="{FF2B5EF4-FFF2-40B4-BE49-F238E27FC236}">
                <a16:creationId xmlns:a16="http://schemas.microsoft.com/office/drawing/2014/main" id="{FFA98A9C-ADAA-4F08-B9BC-EF4BBBC10E1B}"/>
              </a:ext>
            </a:extLst>
          </p:cNvPr>
          <p:cNvCxnSpPr>
            <a:cxnSpLocks/>
          </p:cNvCxnSpPr>
          <p:nvPr/>
        </p:nvCxnSpPr>
        <p:spPr>
          <a:xfrm flipH="1">
            <a:off x="5215157" y="3022342"/>
            <a:ext cx="756406" cy="1148680"/>
          </a:xfrm>
          <a:prstGeom prst="straightConnector1">
            <a:avLst/>
          </a:prstGeom>
          <a:ln w="381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C3AFA60B-1ED3-4AA4-9A33-3C06E509994B}"/>
              </a:ext>
            </a:extLst>
          </p:cNvPr>
          <p:cNvCxnSpPr>
            <a:cxnSpLocks/>
          </p:cNvCxnSpPr>
          <p:nvPr/>
        </p:nvCxnSpPr>
        <p:spPr>
          <a:xfrm flipH="1">
            <a:off x="4437777" y="4602492"/>
            <a:ext cx="1313575" cy="676406"/>
          </a:xfrm>
          <a:prstGeom prst="straightConnector1">
            <a:avLst/>
          </a:prstGeom>
          <a:ln w="381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57741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20825" y="139960"/>
            <a:ext cx="11971175" cy="477054"/>
          </a:xfrm>
          <a:prstGeom prst="rect">
            <a:avLst/>
          </a:prstGeom>
          <a:noFill/>
        </p:spPr>
        <p:txBody>
          <a:bodyPr wrap="square" rtlCol="0">
            <a:spAutoFit/>
          </a:bodyPr>
          <a:lstStyle/>
          <a:p>
            <a:r>
              <a:rPr lang="en-US" sz="2500" b="1" dirty="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Click on Approve once you have certified that everything is correct.</a:t>
            </a:r>
          </a:p>
        </p:txBody>
      </p:sp>
      <p:sp>
        <p:nvSpPr>
          <p:cNvPr id="11" name="Slide Number Placeholder 10"/>
          <p:cNvSpPr>
            <a:spLocks noGrp="1"/>
          </p:cNvSpPr>
          <p:nvPr>
            <p:ph type="sldNum" sz="quarter" idx="12"/>
          </p:nvPr>
        </p:nvSpPr>
        <p:spPr>
          <a:xfrm>
            <a:off x="9448800" y="6492875"/>
            <a:ext cx="2743200" cy="365125"/>
          </a:xfrm>
        </p:spPr>
        <p:txBody>
          <a:bodyPr/>
          <a:lstStyle/>
          <a:p>
            <a:r>
              <a:rPr lang="en-US" dirty="0"/>
              <a:t>15</a:t>
            </a:r>
            <a:endParaRPr lang="en-US" sz="1600" b="1" dirty="0">
              <a:ln w="317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97EEEFC2-4C88-4EB1-8F1B-7D97B7CCD004}"/>
              </a:ext>
            </a:extLst>
          </p:cNvPr>
          <p:cNvPicPr/>
          <p:nvPr/>
        </p:nvPicPr>
        <p:blipFill>
          <a:blip r:embed="rId2"/>
          <a:stretch>
            <a:fillRect/>
          </a:stretch>
        </p:blipFill>
        <p:spPr>
          <a:xfrm>
            <a:off x="262811" y="1001734"/>
            <a:ext cx="11716667" cy="5491140"/>
          </a:xfrm>
          <a:prstGeom prst="rect">
            <a:avLst/>
          </a:prstGeom>
        </p:spPr>
      </p:pic>
      <p:cxnSp>
        <p:nvCxnSpPr>
          <p:cNvPr id="12" name="Straight Arrow Connector 11">
            <a:extLst>
              <a:ext uri="{FF2B5EF4-FFF2-40B4-BE49-F238E27FC236}">
                <a16:creationId xmlns:a16="http://schemas.microsoft.com/office/drawing/2014/main" id="{6B62F7AF-4ECC-4190-8E37-7EDCF8FC5D5C}"/>
              </a:ext>
            </a:extLst>
          </p:cNvPr>
          <p:cNvCxnSpPr>
            <a:cxnSpLocks/>
          </p:cNvCxnSpPr>
          <p:nvPr/>
        </p:nvCxnSpPr>
        <p:spPr>
          <a:xfrm flipH="1">
            <a:off x="7262028" y="4769855"/>
            <a:ext cx="756406" cy="1148680"/>
          </a:xfrm>
          <a:prstGeom prst="straightConnector1">
            <a:avLst/>
          </a:prstGeom>
          <a:ln w="381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15372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20825" y="139960"/>
            <a:ext cx="11971175" cy="477054"/>
          </a:xfrm>
          <a:prstGeom prst="rect">
            <a:avLst/>
          </a:prstGeom>
          <a:noFill/>
        </p:spPr>
        <p:txBody>
          <a:bodyPr wrap="square" rtlCol="0">
            <a:spAutoFit/>
          </a:bodyPr>
          <a:lstStyle/>
          <a:p>
            <a:r>
              <a:rPr lang="en-US" sz="2500" b="1" dirty="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Employee’s Leave Report will move to Completed status.</a:t>
            </a:r>
          </a:p>
        </p:txBody>
      </p:sp>
      <p:sp>
        <p:nvSpPr>
          <p:cNvPr id="11" name="Slide Number Placeholder 10"/>
          <p:cNvSpPr>
            <a:spLocks noGrp="1"/>
          </p:cNvSpPr>
          <p:nvPr>
            <p:ph type="sldNum" sz="quarter" idx="12"/>
          </p:nvPr>
        </p:nvSpPr>
        <p:spPr>
          <a:xfrm>
            <a:off x="9448800" y="6492875"/>
            <a:ext cx="2743200" cy="365125"/>
          </a:xfrm>
        </p:spPr>
        <p:txBody>
          <a:bodyPr/>
          <a:lstStyle/>
          <a:p>
            <a:r>
              <a:rPr lang="en-US" sz="1600" b="1" dirty="0">
                <a:ln w="317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16</a:t>
            </a:r>
          </a:p>
        </p:txBody>
      </p:sp>
      <p:pic>
        <p:nvPicPr>
          <p:cNvPr id="10" name="Picture 9">
            <a:extLst>
              <a:ext uri="{FF2B5EF4-FFF2-40B4-BE49-F238E27FC236}">
                <a16:creationId xmlns:a16="http://schemas.microsoft.com/office/drawing/2014/main" id="{E5B2DDAE-F98B-4CB9-9300-4D4FCB360D07}"/>
              </a:ext>
            </a:extLst>
          </p:cNvPr>
          <p:cNvPicPr/>
          <p:nvPr/>
        </p:nvPicPr>
        <p:blipFill>
          <a:blip r:embed="rId2"/>
          <a:stretch>
            <a:fillRect/>
          </a:stretch>
        </p:blipFill>
        <p:spPr>
          <a:xfrm>
            <a:off x="262812" y="779252"/>
            <a:ext cx="11657944" cy="5806106"/>
          </a:xfrm>
          <a:prstGeom prst="rect">
            <a:avLst/>
          </a:prstGeom>
        </p:spPr>
      </p:pic>
      <p:cxnSp>
        <p:nvCxnSpPr>
          <p:cNvPr id="13" name="Straight Arrow Connector 12">
            <a:extLst>
              <a:ext uri="{FF2B5EF4-FFF2-40B4-BE49-F238E27FC236}">
                <a16:creationId xmlns:a16="http://schemas.microsoft.com/office/drawing/2014/main" id="{980290FB-0EE7-4E4B-A5F4-96AFF6677D6A}"/>
              </a:ext>
            </a:extLst>
          </p:cNvPr>
          <p:cNvCxnSpPr>
            <a:cxnSpLocks/>
          </p:cNvCxnSpPr>
          <p:nvPr/>
        </p:nvCxnSpPr>
        <p:spPr>
          <a:xfrm flipH="1">
            <a:off x="1101754" y="4392925"/>
            <a:ext cx="756406" cy="1148680"/>
          </a:xfrm>
          <a:prstGeom prst="straightConnector1">
            <a:avLst/>
          </a:prstGeom>
          <a:ln w="381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B107AE51-E19B-4D36-9C41-2F51D2333715}"/>
              </a:ext>
            </a:extLst>
          </p:cNvPr>
          <p:cNvCxnSpPr>
            <a:cxnSpLocks/>
          </p:cNvCxnSpPr>
          <p:nvPr/>
        </p:nvCxnSpPr>
        <p:spPr>
          <a:xfrm flipV="1">
            <a:off x="8615493" y="1382064"/>
            <a:ext cx="692092" cy="555793"/>
          </a:xfrm>
          <a:prstGeom prst="straightConnector1">
            <a:avLst/>
          </a:prstGeom>
          <a:ln w="381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90649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3825" y="1018339"/>
            <a:ext cx="11971175" cy="4247317"/>
          </a:xfrm>
          <a:prstGeom prst="rect">
            <a:avLst/>
          </a:prstGeom>
          <a:noFill/>
        </p:spPr>
        <p:txBody>
          <a:bodyPr wrap="square" rtlCol="0">
            <a:spAutoFit/>
          </a:bodyPr>
          <a:lstStyle/>
          <a:p>
            <a:pPr algn="ctr"/>
            <a:r>
              <a:rPr lang="en-US" sz="9000" b="1" dirty="0">
                <a:ln w="1587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RETURNING</a:t>
            </a:r>
          </a:p>
          <a:p>
            <a:pPr algn="ctr"/>
            <a:r>
              <a:rPr lang="en-US" sz="9000" b="1" dirty="0">
                <a:ln w="1587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LEAVE REPORT </a:t>
            </a:r>
          </a:p>
          <a:p>
            <a:pPr algn="ctr"/>
            <a:r>
              <a:rPr lang="en-US" sz="9000" b="1" dirty="0">
                <a:ln w="1587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TO EMPLOYEE</a:t>
            </a:r>
          </a:p>
        </p:txBody>
      </p:sp>
      <p:sp>
        <p:nvSpPr>
          <p:cNvPr id="4" name="Slide Number Placeholder 3"/>
          <p:cNvSpPr>
            <a:spLocks noGrp="1"/>
          </p:cNvSpPr>
          <p:nvPr>
            <p:ph type="sldNum" sz="quarter" idx="12"/>
          </p:nvPr>
        </p:nvSpPr>
        <p:spPr>
          <a:xfrm>
            <a:off x="9292900" y="6375400"/>
            <a:ext cx="2743200" cy="365125"/>
          </a:xfrm>
        </p:spPr>
        <p:txBody>
          <a:bodyPr/>
          <a:lstStyle/>
          <a:p>
            <a:r>
              <a:rPr lang="en-US" sz="1600" b="1" dirty="0">
                <a:ln w="317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17</a:t>
            </a:r>
          </a:p>
        </p:txBody>
      </p:sp>
      <p:sp>
        <p:nvSpPr>
          <p:cNvPr id="7" name="Action Button: Home 6">
            <a:hlinkClick r:id="rId2" action="ppaction://hlinksldjump" highlightClick="1"/>
          </p:cNvPr>
          <p:cNvSpPr/>
          <p:nvPr/>
        </p:nvSpPr>
        <p:spPr>
          <a:xfrm>
            <a:off x="11143715" y="6375399"/>
            <a:ext cx="461473" cy="365125"/>
          </a:xfrm>
          <a:prstGeom prst="actionButtonHome">
            <a:avLst/>
          </a:prstGeom>
          <a:ln>
            <a:solidFill>
              <a:srgbClr val="B6985A"/>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4415704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20825" y="139960"/>
            <a:ext cx="11971175" cy="477054"/>
          </a:xfrm>
          <a:prstGeom prst="rect">
            <a:avLst/>
          </a:prstGeom>
          <a:noFill/>
        </p:spPr>
        <p:txBody>
          <a:bodyPr wrap="square" rtlCol="0">
            <a:spAutoFit/>
          </a:bodyPr>
          <a:lstStyle/>
          <a:p>
            <a:r>
              <a:rPr lang="en-US" sz="2500" b="1" dirty="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Click on Approve Leave Report on the Employee Dashboard. </a:t>
            </a:r>
          </a:p>
        </p:txBody>
      </p:sp>
      <p:sp>
        <p:nvSpPr>
          <p:cNvPr id="11" name="Slide Number Placeholder 10"/>
          <p:cNvSpPr>
            <a:spLocks noGrp="1"/>
          </p:cNvSpPr>
          <p:nvPr>
            <p:ph type="sldNum" sz="quarter" idx="12"/>
          </p:nvPr>
        </p:nvSpPr>
        <p:spPr>
          <a:xfrm>
            <a:off x="9448800" y="6492875"/>
            <a:ext cx="2743200" cy="365125"/>
          </a:xfrm>
        </p:spPr>
        <p:txBody>
          <a:bodyPr/>
          <a:lstStyle/>
          <a:p>
            <a:r>
              <a:rPr lang="en-US" sz="1600" b="1" dirty="0">
                <a:ln w="317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18</a:t>
            </a:r>
          </a:p>
        </p:txBody>
      </p:sp>
      <p:pic>
        <p:nvPicPr>
          <p:cNvPr id="6" name="Picture 5"/>
          <p:cNvPicPr/>
          <p:nvPr/>
        </p:nvPicPr>
        <p:blipFill>
          <a:blip r:embed="rId2"/>
          <a:stretch>
            <a:fillRect/>
          </a:stretch>
        </p:blipFill>
        <p:spPr>
          <a:xfrm>
            <a:off x="262812" y="857760"/>
            <a:ext cx="11692754" cy="5635115"/>
          </a:xfrm>
          <a:prstGeom prst="rect">
            <a:avLst/>
          </a:prstGeom>
        </p:spPr>
      </p:pic>
      <p:cxnSp>
        <p:nvCxnSpPr>
          <p:cNvPr id="7" name="Straight Arrow Connector 6"/>
          <p:cNvCxnSpPr/>
          <p:nvPr/>
        </p:nvCxnSpPr>
        <p:spPr>
          <a:xfrm>
            <a:off x="7025385" y="2681239"/>
            <a:ext cx="2183573" cy="1988156"/>
          </a:xfrm>
          <a:prstGeom prst="straightConnector1">
            <a:avLst/>
          </a:prstGeom>
          <a:ln w="381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79435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20825" y="139960"/>
            <a:ext cx="11971175" cy="477054"/>
          </a:xfrm>
          <a:prstGeom prst="rect">
            <a:avLst/>
          </a:prstGeom>
          <a:noFill/>
        </p:spPr>
        <p:txBody>
          <a:bodyPr wrap="square" rtlCol="0">
            <a:spAutoFit/>
          </a:bodyPr>
          <a:lstStyle/>
          <a:p>
            <a:r>
              <a:rPr lang="en-US" sz="2500" b="1" dirty="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Click on the Action Menu to the right of the employee’s name.</a:t>
            </a:r>
          </a:p>
        </p:txBody>
      </p:sp>
      <p:sp>
        <p:nvSpPr>
          <p:cNvPr id="11" name="Slide Number Placeholder 10"/>
          <p:cNvSpPr>
            <a:spLocks noGrp="1"/>
          </p:cNvSpPr>
          <p:nvPr>
            <p:ph type="sldNum" sz="quarter" idx="12"/>
          </p:nvPr>
        </p:nvSpPr>
        <p:spPr>
          <a:xfrm>
            <a:off x="9448800" y="6492875"/>
            <a:ext cx="2743200" cy="365125"/>
          </a:xfrm>
        </p:spPr>
        <p:txBody>
          <a:bodyPr/>
          <a:lstStyle/>
          <a:p>
            <a:r>
              <a:rPr lang="en-US" sz="1600" b="1" dirty="0">
                <a:ln w="317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19</a:t>
            </a:r>
          </a:p>
        </p:txBody>
      </p:sp>
      <p:pic>
        <p:nvPicPr>
          <p:cNvPr id="12" name="Picture 11">
            <a:extLst>
              <a:ext uri="{FF2B5EF4-FFF2-40B4-BE49-F238E27FC236}">
                <a16:creationId xmlns:a16="http://schemas.microsoft.com/office/drawing/2014/main" id="{73FB73C0-F61B-40DF-B49F-3CFB8B1215FF}"/>
              </a:ext>
            </a:extLst>
          </p:cNvPr>
          <p:cNvPicPr/>
          <p:nvPr/>
        </p:nvPicPr>
        <p:blipFill>
          <a:blip r:embed="rId2"/>
          <a:stretch>
            <a:fillRect/>
          </a:stretch>
        </p:blipFill>
        <p:spPr>
          <a:xfrm>
            <a:off x="262811" y="901193"/>
            <a:ext cx="11683111" cy="5688968"/>
          </a:xfrm>
          <a:prstGeom prst="rect">
            <a:avLst/>
          </a:prstGeom>
        </p:spPr>
      </p:pic>
      <p:cxnSp>
        <p:nvCxnSpPr>
          <p:cNvPr id="13" name="Straight Arrow Connector 12">
            <a:extLst>
              <a:ext uri="{FF2B5EF4-FFF2-40B4-BE49-F238E27FC236}">
                <a16:creationId xmlns:a16="http://schemas.microsoft.com/office/drawing/2014/main" id="{7AFCC46B-7785-45CC-84E5-F915B89F164B}"/>
              </a:ext>
            </a:extLst>
          </p:cNvPr>
          <p:cNvCxnSpPr>
            <a:cxnSpLocks/>
          </p:cNvCxnSpPr>
          <p:nvPr/>
        </p:nvCxnSpPr>
        <p:spPr>
          <a:xfrm flipH="1">
            <a:off x="10820400" y="3818838"/>
            <a:ext cx="756406" cy="1148680"/>
          </a:xfrm>
          <a:prstGeom prst="straightConnector1">
            <a:avLst/>
          </a:prstGeom>
          <a:ln w="381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30727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8125" y="199936"/>
            <a:ext cx="11277600" cy="1246495"/>
          </a:xfrm>
          <a:prstGeom prst="rect">
            <a:avLst/>
          </a:prstGeom>
        </p:spPr>
        <p:txBody>
          <a:bodyPr wrap="square">
            <a:spAutoFit/>
          </a:bodyPr>
          <a:lstStyle/>
          <a:p>
            <a:pPr marL="342900" indent="-342900">
              <a:buAutoNum type="arabicPeriod"/>
            </a:pPr>
            <a:r>
              <a:rPr lang="en-US" sz="2500" b="1" dirty="0">
                <a:ln w="9525">
                  <a:solidFill>
                    <a:schemeClr val="tx1"/>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Go to www.bartonccc.edu</a:t>
            </a:r>
          </a:p>
          <a:p>
            <a:pPr marL="342900" indent="-342900">
              <a:buAutoNum type="arabicPeriod"/>
            </a:pPr>
            <a:r>
              <a:rPr lang="en-US" sz="2500" b="1" dirty="0" err="1">
                <a:ln w="9525">
                  <a:solidFill>
                    <a:schemeClr val="tx1"/>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MyBarton</a:t>
            </a:r>
            <a:r>
              <a:rPr lang="en-US" sz="2500" b="1" dirty="0">
                <a:ln w="9525">
                  <a:solidFill>
                    <a:schemeClr val="tx1"/>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Portal</a:t>
            </a:r>
          </a:p>
          <a:p>
            <a:pPr marL="342900" indent="-342900">
              <a:buAutoNum type="arabicPeriod"/>
            </a:pPr>
            <a:endParaRPr lang="en-US" sz="2500" b="1" dirty="0">
              <a:ln w="9525">
                <a:solidFill>
                  <a:schemeClr val="tx1"/>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a:xfrm>
            <a:off x="9344025" y="6386050"/>
            <a:ext cx="2743200" cy="365125"/>
          </a:xfrm>
        </p:spPr>
        <p:txBody>
          <a:bodyPr/>
          <a:lstStyle/>
          <a:p>
            <a:r>
              <a:rPr lang="en-US" sz="1600" b="1" dirty="0">
                <a:ln w="317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a:t>
            </a:r>
          </a:p>
        </p:txBody>
      </p:sp>
      <p:pic>
        <p:nvPicPr>
          <p:cNvPr id="7" name="Picture 6">
            <a:extLst>
              <a:ext uri="{FF2B5EF4-FFF2-40B4-BE49-F238E27FC236}">
                <a16:creationId xmlns:a16="http://schemas.microsoft.com/office/drawing/2014/main" id="{95C1EECF-0A88-4BF2-B5C9-8670A2A37514}"/>
              </a:ext>
            </a:extLst>
          </p:cNvPr>
          <p:cNvPicPr/>
          <p:nvPr/>
        </p:nvPicPr>
        <p:blipFill>
          <a:blip r:embed="rId2"/>
          <a:stretch>
            <a:fillRect/>
          </a:stretch>
        </p:blipFill>
        <p:spPr>
          <a:xfrm>
            <a:off x="313888" y="1320028"/>
            <a:ext cx="11489422" cy="5206607"/>
          </a:xfrm>
          <a:prstGeom prst="rect">
            <a:avLst/>
          </a:prstGeom>
        </p:spPr>
      </p:pic>
      <p:cxnSp>
        <p:nvCxnSpPr>
          <p:cNvPr id="9" name="Straight Arrow Connector 8">
            <a:extLst>
              <a:ext uri="{FF2B5EF4-FFF2-40B4-BE49-F238E27FC236}">
                <a16:creationId xmlns:a16="http://schemas.microsoft.com/office/drawing/2014/main" id="{C7C78975-48DE-4C9A-AC04-A5823E8F730A}"/>
              </a:ext>
            </a:extLst>
          </p:cNvPr>
          <p:cNvCxnSpPr/>
          <p:nvPr/>
        </p:nvCxnSpPr>
        <p:spPr>
          <a:xfrm flipH="1">
            <a:off x="9368508" y="524332"/>
            <a:ext cx="1349374" cy="1297454"/>
          </a:xfrm>
          <a:prstGeom prst="straightConnector1">
            <a:avLst/>
          </a:prstGeom>
          <a:ln w="381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45950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20825" y="139960"/>
            <a:ext cx="11971175" cy="477054"/>
          </a:xfrm>
          <a:prstGeom prst="rect">
            <a:avLst/>
          </a:prstGeom>
          <a:noFill/>
        </p:spPr>
        <p:txBody>
          <a:bodyPr wrap="square" rtlCol="0">
            <a:spAutoFit/>
          </a:bodyPr>
          <a:lstStyle/>
          <a:p>
            <a:r>
              <a:rPr lang="en-US" sz="2500" b="1" dirty="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Click on Preview.</a:t>
            </a:r>
          </a:p>
        </p:txBody>
      </p:sp>
      <p:sp>
        <p:nvSpPr>
          <p:cNvPr id="11" name="Slide Number Placeholder 10"/>
          <p:cNvSpPr>
            <a:spLocks noGrp="1"/>
          </p:cNvSpPr>
          <p:nvPr>
            <p:ph type="sldNum" sz="quarter" idx="12"/>
          </p:nvPr>
        </p:nvSpPr>
        <p:spPr>
          <a:xfrm>
            <a:off x="9448800" y="6492875"/>
            <a:ext cx="2743200" cy="365125"/>
          </a:xfrm>
        </p:spPr>
        <p:txBody>
          <a:bodyPr/>
          <a:lstStyle/>
          <a:p>
            <a:r>
              <a:rPr lang="en-US" sz="1600" b="1" dirty="0">
                <a:ln w="317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20</a:t>
            </a:r>
          </a:p>
        </p:txBody>
      </p:sp>
      <p:pic>
        <p:nvPicPr>
          <p:cNvPr id="6" name="Picture 5">
            <a:extLst>
              <a:ext uri="{FF2B5EF4-FFF2-40B4-BE49-F238E27FC236}">
                <a16:creationId xmlns:a16="http://schemas.microsoft.com/office/drawing/2014/main" id="{4162AA54-6D6A-4B24-A3A0-E165A302A919}"/>
              </a:ext>
            </a:extLst>
          </p:cNvPr>
          <p:cNvPicPr/>
          <p:nvPr/>
        </p:nvPicPr>
        <p:blipFill>
          <a:blip r:embed="rId2"/>
          <a:stretch>
            <a:fillRect/>
          </a:stretch>
        </p:blipFill>
        <p:spPr>
          <a:xfrm>
            <a:off x="262812" y="803967"/>
            <a:ext cx="11741834" cy="5786193"/>
          </a:xfrm>
          <a:prstGeom prst="rect">
            <a:avLst/>
          </a:prstGeom>
        </p:spPr>
      </p:pic>
      <p:cxnSp>
        <p:nvCxnSpPr>
          <p:cNvPr id="7" name="Straight Arrow Connector 6">
            <a:extLst>
              <a:ext uri="{FF2B5EF4-FFF2-40B4-BE49-F238E27FC236}">
                <a16:creationId xmlns:a16="http://schemas.microsoft.com/office/drawing/2014/main" id="{C977494C-A7CA-44E7-B3BB-28A450E2BA36}"/>
              </a:ext>
            </a:extLst>
          </p:cNvPr>
          <p:cNvCxnSpPr>
            <a:cxnSpLocks/>
          </p:cNvCxnSpPr>
          <p:nvPr/>
        </p:nvCxnSpPr>
        <p:spPr>
          <a:xfrm flipH="1">
            <a:off x="10610675" y="3869172"/>
            <a:ext cx="756406" cy="1148680"/>
          </a:xfrm>
          <a:prstGeom prst="straightConnector1">
            <a:avLst/>
          </a:prstGeom>
          <a:ln w="381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90452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20825" y="139960"/>
            <a:ext cx="11971175" cy="861774"/>
          </a:xfrm>
          <a:prstGeom prst="rect">
            <a:avLst/>
          </a:prstGeom>
          <a:noFill/>
        </p:spPr>
        <p:txBody>
          <a:bodyPr wrap="square" rtlCol="0">
            <a:spAutoFit/>
          </a:bodyPr>
          <a:lstStyle/>
          <a:p>
            <a:r>
              <a:rPr lang="en-US" sz="2500" b="1" dirty="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Scroll to the bottom of the box to add a comment then click on Return for Correction.  This will return the Leave Report to the employee.</a:t>
            </a:r>
          </a:p>
        </p:txBody>
      </p:sp>
      <p:sp>
        <p:nvSpPr>
          <p:cNvPr id="11" name="Slide Number Placeholder 10"/>
          <p:cNvSpPr>
            <a:spLocks noGrp="1"/>
          </p:cNvSpPr>
          <p:nvPr>
            <p:ph type="sldNum" sz="quarter" idx="12"/>
          </p:nvPr>
        </p:nvSpPr>
        <p:spPr>
          <a:xfrm>
            <a:off x="9448800" y="6492875"/>
            <a:ext cx="2743200" cy="365125"/>
          </a:xfrm>
        </p:spPr>
        <p:txBody>
          <a:bodyPr/>
          <a:lstStyle/>
          <a:p>
            <a:r>
              <a:rPr lang="en-US" sz="1600" b="1" dirty="0">
                <a:ln w="317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21</a:t>
            </a:r>
          </a:p>
        </p:txBody>
      </p:sp>
      <p:pic>
        <p:nvPicPr>
          <p:cNvPr id="7" name="Picture 6">
            <a:extLst>
              <a:ext uri="{FF2B5EF4-FFF2-40B4-BE49-F238E27FC236}">
                <a16:creationId xmlns:a16="http://schemas.microsoft.com/office/drawing/2014/main" id="{1EAA8E56-12BC-4B38-A6A0-A9FC5E692312}"/>
              </a:ext>
            </a:extLst>
          </p:cNvPr>
          <p:cNvPicPr/>
          <p:nvPr/>
        </p:nvPicPr>
        <p:blipFill>
          <a:blip r:embed="rId2"/>
          <a:stretch>
            <a:fillRect/>
          </a:stretch>
        </p:blipFill>
        <p:spPr>
          <a:xfrm>
            <a:off x="262811" y="1771175"/>
            <a:ext cx="11750223" cy="4805793"/>
          </a:xfrm>
          <a:prstGeom prst="rect">
            <a:avLst/>
          </a:prstGeom>
        </p:spPr>
      </p:pic>
      <p:cxnSp>
        <p:nvCxnSpPr>
          <p:cNvPr id="10" name="Straight Arrow Connector 9">
            <a:extLst>
              <a:ext uri="{FF2B5EF4-FFF2-40B4-BE49-F238E27FC236}">
                <a16:creationId xmlns:a16="http://schemas.microsoft.com/office/drawing/2014/main" id="{FFA98A9C-ADAA-4F08-B9BC-EF4BBBC10E1B}"/>
              </a:ext>
            </a:extLst>
          </p:cNvPr>
          <p:cNvCxnSpPr>
            <a:cxnSpLocks/>
          </p:cNvCxnSpPr>
          <p:nvPr/>
        </p:nvCxnSpPr>
        <p:spPr>
          <a:xfrm flipH="1">
            <a:off x="4846041" y="3429000"/>
            <a:ext cx="756406" cy="1148680"/>
          </a:xfrm>
          <a:prstGeom prst="straightConnector1">
            <a:avLst/>
          </a:prstGeom>
          <a:ln w="381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F9F8389C-C638-43D9-BCCF-6CBB4F5CC85E}"/>
              </a:ext>
            </a:extLst>
          </p:cNvPr>
          <p:cNvCxnSpPr>
            <a:cxnSpLocks/>
          </p:cNvCxnSpPr>
          <p:nvPr/>
        </p:nvCxnSpPr>
        <p:spPr>
          <a:xfrm flipH="1">
            <a:off x="5691229" y="5393241"/>
            <a:ext cx="1313575" cy="676406"/>
          </a:xfrm>
          <a:prstGeom prst="straightConnector1">
            <a:avLst/>
          </a:prstGeom>
          <a:ln w="381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24137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20825" y="139960"/>
            <a:ext cx="11971175" cy="2015936"/>
          </a:xfrm>
          <a:prstGeom prst="rect">
            <a:avLst/>
          </a:prstGeom>
          <a:noFill/>
        </p:spPr>
        <p:txBody>
          <a:bodyPr wrap="square" rtlCol="0">
            <a:spAutoFit/>
          </a:bodyPr>
          <a:lstStyle/>
          <a:p>
            <a:r>
              <a:rPr lang="en-US" sz="2500" b="1" dirty="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Below is a screen shot of what the employee will see when clicking on Enter Leave Report.  The employee’s Leave Report status has changed from Pending to Returned.  Tip – the Employee will not get an automatic notification when a Leave Report is Returned so they </a:t>
            </a:r>
            <a:r>
              <a:rPr lang="en-US" sz="2500" b="1" u="sng" dirty="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WILL</a:t>
            </a:r>
            <a:r>
              <a:rPr lang="en-US" sz="2500" b="1" dirty="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need to be notified by their supervisor.</a:t>
            </a:r>
          </a:p>
        </p:txBody>
      </p:sp>
      <p:sp>
        <p:nvSpPr>
          <p:cNvPr id="11" name="Slide Number Placeholder 10"/>
          <p:cNvSpPr>
            <a:spLocks noGrp="1"/>
          </p:cNvSpPr>
          <p:nvPr>
            <p:ph type="sldNum" sz="quarter" idx="12"/>
          </p:nvPr>
        </p:nvSpPr>
        <p:spPr>
          <a:xfrm>
            <a:off x="9448800" y="6492875"/>
            <a:ext cx="2743200" cy="365125"/>
          </a:xfrm>
        </p:spPr>
        <p:txBody>
          <a:bodyPr/>
          <a:lstStyle/>
          <a:p>
            <a:r>
              <a:rPr lang="en-US" sz="1600" b="1" dirty="0">
                <a:ln w="317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22</a:t>
            </a:r>
          </a:p>
        </p:txBody>
      </p:sp>
      <p:pic>
        <p:nvPicPr>
          <p:cNvPr id="7" name="Picture 6">
            <a:extLst>
              <a:ext uri="{FF2B5EF4-FFF2-40B4-BE49-F238E27FC236}">
                <a16:creationId xmlns:a16="http://schemas.microsoft.com/office/drawing/2014/main" id="{A40609BB-3743-4861-BDB8-01FAD04C5AFC}"/>
              </a:ext>
            </a:extLst>
          </p:cNvPr>
          <p:cNvPicPr/>
          <p:nvPr/>
        </p:nvPicPr>
        <p:blipFill>
          <a:blip r:embed="rId2"/>
          <a:stretch>
            <a:fillRect/>
          </a:stretch>
        </p:blipFill>
        <p:spPr>
          <a:xfrm>
            <a:off x="262812" y="2354579"/>
            <a:ext cx="11641166" cy="4034791"/>
          </a:xfrm>
          <a:prstGeom prst="rect">
            <a:avLst/>
          </a:prstGeom>
        </p:spPr>
      </p:pic>
      <p:cxnSp>
        <p:nvCxnSpPr>
          <p:cNvPr id="5" name="Straight Arrow Connector 4">
            <a:extLst>
              <a:ext uri="{FF2B5EF4-FFF2-40B4-BE49-F238E27FC236}">
                <a16:creationId xmlns:a16="http://schemas.microsoft.com/office/drawing/2014/main" id="{C80F96BC-78CB-443B-B036-52A47FA789C0}"/>
              </a:ext>
            </a:extLst>
          </p:cNvPr>
          <p:cNvCxnSpPr>
            <a:cxnSpLocks/>
          </p:cNvCxnSpPr>
          <p:nvPr/>
        </p:nvCxnSpPr>
        <p:spPr>
          <a:xfrm flipH="1">
            <a:off x="6712157" y="3142908"/>
            <a:ext cx="1446262" cy="905790"/>
          </a:xfrm>
          <a:prstGeom prst="straightConnector1">
            <a:avLst/>
          </a:prstGeom>
          <a:ln w="381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3497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20825" y="139960"/>
            <a:ext cx="11971175" cy="1631216"/>
          </a:xfrm>
          <a:prstGeom prst="rect">
            <a:avLst/>
          </a:prstGeom>
          <a:noFill/>
        </p:spPr>
        <p:txBody>
          <a:bodyPr wrap="square" rtlCol="0">
            <a:spAutoFit/>
          </a:bodyPr>
          <a:lstStyle/>
          <a:p>
            <a:r>
              <a:rPr lang="en-US" sz="2500" b="1" dirty="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Once the Leave Report is sent back to the employee, the Leave Report will move from the Pending section to the Returned section.  Once they submit their Leave Report again for approval, it will move back to the Pending section.</a:t>
            </a:r>
          </a:p>
        </p:txBody>
      </p:sp>
      <p:sp>
        <p:nvSpPr>
          <p:cNvPr id="11" name="Slide Number Placeholder 10"/>
          <p:cNvSpPr>
            <a:spLocks noGrp="1"/>
          </p:cNvSpPr>
          <p:nvPr>
            <p:ph type="sldNum" sz="quarter" idx="12"/>
          </p:nvPr>
        </p:nvSpPr>
        <p:spPr>
          <a:xfrm>
            <a:off x="9448800" y="6492875"/>
            <a:ext cx="2743200" cy="365125"/>
          </a:xfrm>
        </p:spPr>
        <p:txBody>
          <a:bodyPr/>
          <a:lstStyle/>
          <a:p>
            <a:r>
              <a:rPr lang="en-US" sz="1600" b="1" dirty="0">
                <a:ln w="317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23</a:t>
            </a:r>
          </a:p>
        </p:txBody>
      </p:sp>
      <p:pic>
        <p:nvPicPr>
          <p:cNvPr id="5" name="Picture 4">
            <a:extLst>
              <a:ext uri="{FF2B5EF4-FFF2-40B4-BE49-F238E27FC236}">
                <a16:creationId xmlns:a16="http://schemas.microsoft.com/office/drawing/2014/main" id="{F523FEE0-88FC-4C54-830C-0533DCFCDFEE}"/>
              </a:ext>
            </a:extLst>
          </p:cNvPr>
          <p:cNvPicPr/>
          <p:nvPr/>
        </p:nvPicPr>
        <p:blipFill>
          <a:blip r:embed="rId2"/>
          <a:stretch>
            <a:fillRect/>
          </a:stretch>
        </p:blipFill>
        <p:spPr>
          <a:xfrm>
            <a:off x="262811" y="1771176"/>
            <a:ext cx="11699889" cy="4805792"/>
          </a:xfrm>
          <a:prstGeom prst="rect">
            <a:avLst/>
          </a:prstGeom>
        </p:spPr>
      </p:pic>
      <p:cxnSp>
        <p:nvCxnSpPr>
          <p:cNvPr id="6" name="Straight Arrow Connector 5">
            <a:extLst>
              <a:ext uri="{FF2B5EF4-FFF2-40B4-BE49-F238E27FC236}">
                <a16:creationId xmlns:a16="http://schemas.microsoft.com/office/drawing/2014/main" id="{664E65BB-2538-425F-8D4F-C2E049365204}"/>
              </a:ext>
            </a:extLst>
          </p:cNvPr>
          <p:cNvCxnSpPr>
            <a:cxnSpLocks/>
          </p:cNvCxnSpPr>
          <p:nvPr/>
        </p:nvCxnSpPr>
        <p:spPr>
          <a:xfrm flipH="1">
            <a:off x="1249323" y="4483496"/>
            <a:ext cx="1739360" cy="256958"/>
          </a:xfrm>
          <a:prstGeom prst="straightConnector1">
            <a:avLst/>
          </a:prstGeom>
          <a:ln w="381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8D3383F9-6028-446A-8C9E-B8C092873632}"/>
              </a:ext>
            </a:extLst>
          </p:cNvPr>
          <p:cNvCxnSpPr>
            <a:cxnSpLocks/>
          </p:cNvCxnSpPr>
          <p:nvPr/>
        </p:nvCxnSpPr>
        <p:spPr>
          <a:xfrm flipH="1">
            <a:off x="1146453" y="3634238"/>
            <a:ext cx="1739360" cy="256958"/>
          </a:xfrm>
          <a:prstGeom prst="straightConnector1">
            <a:avLst/>
          </a:prstGeom>
          <a:ln w="381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25699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3825" y="1018339"/>
            <a:ext cx="11971175" cy="4247317"/>
          </a:xfrm>
          <a:prstGeom prst="rect">
            <a:avLst/>
          </a:prstGeom>
          <a:noFill/>
        </p:spPr>
        <p:txBody>
          <a:bodyPr wrap="square" rtlCol="0">
            <a:spAutoFit/>
          </a:bodyPr>
          <a:lstStyle/>
          <a:p>
            <a:pPr algn="ctr"/>
            <a:r>
              <a:rPr lang="en-US" sz="9000" b="1" dirty="0">
                <a:ln w="1587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VIEWING </a:t>
            </a:r>
          </a:p>
          <a:p>
            <a:pPr algn="ctr"/>
            <a:r>
              <a:rPr lang="en-US" sz="9000" b="1" dirty="0">
                <a:ln w="1587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EMPLOYEE</a:t>
            </a:r>
          </a:p>
          <a:p>
            <a:pPr algn="ctr"/>
            <a:r>
              <a:rPr lang="en-US" sz="9000" b="1" dirty="0">
                <a:ln w="1587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LEAVE BALANCES</a:t>
            </a:r>
          </a:p>
        </p:txBody>
      </p:sp>
      <p:sp>
        <p:nvSpPr>
          <p:cNvPr id="4" name="Slide Number Placeholder 3"/>
          <p:cNvSpPr>
            <a:spLocks noGrp="1"/>
          </p:cNvSpPr>
          <p:nvPr>
            <p:ph type="sldNum" sz="quarter" idx="12"/>
          </p:nvPr>
        </p:nvSpPr>
        <p:spPr>
          <a:xfrm>
            <a:off x="9292900" y="6375400"/>
            <a:ext cx="2743200" cy="365125"/>
          </a:xfrm>
        </p:spPr>
        <p:txBody>
          <a:bodyPr/>
          <a:lstStyle/>
          <a:p>
            <a:r>
              <a:rPr lang="en-US" sz="1600" b="1" dirty="0">
                <a:ln w="317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24</a:t>
            </a:r>
          </a:p>
        </p:txBody>
      </p:sp>
      <p:sp>
        <p:nvSpPr>
          <p:cNvPr id="7" name="Action Button: Home 6">
            <a:hlinkClick r:id="rId2" action="ppaction://hlinksldjump" highlightClick="1"/>
          </p:cNvPr>
          <p:cNvSpPr/>
          <p:nvPr/>
        </p:nvSpPr>
        <p:spPr>
          <a:xfrm>
            <a:off x="11143715" y="6375399"/>
            <a:ext cx="461473" cy="365125"/>
          </a:xfrm>
          <a:prstGeom prst="actionButtonHome">
            <a:avLst/>
          </a:prstGeom>
          <a:ln>
            <a:solidFill>
              <a:srgbClr val="B6985A"/>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7642664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20825" y="139960"/>
            <a:ext cx="11971175" cy="477054"/>
          </a:xfrm>
          <a:prstGeom prst="rect">
            <a:avLst/>
          </a:prstGeom>
          <a:noFill/>
        </p:spPr>
        <p:txBody>
          <a:bodyPr wrap="square" rtlCol="0">
            <a:spAutoFit/>
          </a:bodyPr>
          <a:lstStyle/>
          <a:p>
            <a:r>
              <a:rPr lang="en-US" sz="2500" b="1" dirty="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Click on Approve Leave Report on the Employee Dashboard. </a:t>
            </a:r>
          </a:p>
        </p:txBody>
      </p:sp>
      <p:sp>
        <p:nvSpPr>
          <p:cNvPr id="11" name="Slide Number Placeholder 10"/>
          <p:cNvSpPr>
            <a:spLocks noGrp="1"/>
          </p:cNvSpPr>
          <p:nvPr>
            <p:ph type="sldNum" sz="quarter" idx="12"/>
          </p:nvPr>
        </p:nvSpPr>
        <p:spPr>
          <a:xfrm>
            <a:off x="9448800" y="6492875"/>
            <a:ext cx="2743200" cy="365125"/>
          </a:xfrm>
        </p:spPr>
        <p:txBody>
          <a:bodyPr/>
          <a:lstStyle/>
          <a:p>
            <a:r>
              <a:rPr lang="en-US" sz="1600" b="1" dirty="0">
                <a:ln w="317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25</a:t>
            </a:r>
          </a:p>
        </p:txBody>
      </p:sp>
      <p:pic>
        <p:nvPicPr>
          <p:cNvPr id="6" name="Picture 5"/>
          <p:cNvPicPr/>
          <p:nvPr/>
        </p:nvPicPr>
        <p:blipFill>
          <a:blip r:embed="rId2"/>
          <a:stretch>
            <a:fillRect/>
          </a:stretch>
        </p:blipFill>
        <p:spPr>
          <a:xfrm>
            <a:off x="262812" y="857760"/>
            <a:ext cx="11692754" cy="5635115"/>
          </a:xfrm>
          <a:prstGeom prst="rect">
            <a:avLst/>
          </a:prstGeom>
        </p:spPr>
      </p:pic>
      <p:cxnSp>
        <p:nvCxnSpPr>
          <p:cNvPr id="7" name="Straight Arrow Connector 6"/>
          <p:cNvCxnSpPr/>
          <p:nvPr/>
        </p:nvCxnSpPr>
        <p:spPr>
          <a:xfrm>
            <a:off x="7025385" y="2681239"/>
            <a:ext cx="2183573" cy="1988156"/>
          </a:xfrm>
          <a:prstGeom prst="straightConnector1">
            <a:avLst/>
          </a:prstGeom>
          <a:ln w="381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63841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20825" y="139960"/>
            <a:ext cx="11971175" cy="477054"/>
          </a:xfrm>
          <a:prstGeom prst="rect">
            <a:avLst/>
          </a:prstGeom>
          <a:noFill/>
        </p:spPr>
        <p:txBody>
          <a:bodyPr wrap="square" rtlCol="0">
            <a:spAutoFit/>
          </a:bodyPr>
          <a:lstStyle/>
          <a:p>
            <a:r>
              <a:rPr lang="en-US" sz="2500" b="1" dirty="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Click on the Action Menu to the right of the employee’s name.</a:t>
            </a:r>
          </a:p>
        </p:txBody>
      </p:sp>
      <p:sp>
        <p:nvSpPr>
          <p:cNvPr id="11" name="Slide Number Placeholder 10"/>
          <p:cNvSpPr>
            <a:spLocks noGrp="1"/>
          </p:cNvSpPr>
          <p:nvPr>
            <p:ph type="sldNum" sz="quarter" idx="12"/>
          </p:nvPr>
        </p:nvSpPr>
        <p:spPr>
          <a:xfrm>
            <a:off x="9448800" y="6492875"/>
            <a:ext cx="2743200" cy="365125"/>
          </a:xfrm>
        </p:spPr>
        <p:txBody>
          <a:bodyPr/>
          <a:lstStyle/>
          <a:p>
            <a:r>
              <a:rPr lang="en-US" sz="1600" b="1" dirty="0">
                <a:ln w="317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26</a:t>
            </a:r>
          </a:p>
        </p:txBody>
      </p:sp>
      <p:pic>
        <p:nvPicPr>
          <p:cNvPr id="12" name="Picture 11">
            <a:extLst>
              <a:ext uri="{FF2B5EF4-FFF2-40B4-BE49-F238E27FC236}">
                <a16:creationId xmlns:a16="http://schemas.microsoft.com/office/drawing/2014/main" id="{73FB73C0-F61B-40DF-B49F-3CFB8B1215FF}"/>
              </a:ext>
            </a:extLst>
          </p:cNvPr>
          <p:cNvPicPr/>
          <p:nvPr/>
        </p:nvPicPr>
        <p:blipFill>
          <a:blip r:embed="rId2"/>
          <a:stretch>
            <a:fillRect/>
          </a:stretch>
        </p:blipFill>
        <p:spPr>
          <a:xfrm>
            <a:off x="262811" y="901193"/>
            <a:ext cx="11683111" cy="5688968"/>
          </a:xfrm>
          <a:prstGeom prst="rect">
            <a:avLst/>
          </a:prstGeom>
        </p:spPr>
      </p:pic>
      <p:cxnSp>
        <p:nvCxnSpPr>
          <p:cNvPr id="13" name="Straight Arrow Connector 12">
            <a:extLst>
              <a:ext uri="{FF2B5EF4-FFF2-40B4-BE49-F238E27FC236}">
                <a16:creationId xmlns:a16="http://schemas.microsoft.com/office/drawing/2014/main" id="{7AFCC46B-7785-45CC-84E5-F915B89F164B}"/>
              </a:ext>
            </a:extLst>
          </p:cNvPr>
          <p:cNvCxnSpPr>
            <a:cxnSpLocks/>
          </p:cNvCxnSpPr>
          <p:nvPr/>
        </p:nvCxnSpPr>
        <p:spPr>
          <a:xfrm flipH="1">
            <a:off x="10820400" y="3818838"/>
            <a:ext cx="756406" cy="1148680"/>
          </a:xfrm>
          <a:prstGeom prst="straightConnector1">
            <a:avLst/>
          </a:prstGeom>
          <a:ln w="381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45302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20825" y="139960"/>
            <a:ext cx="11971175" cy="477054"/>
          </a:xfrm>
          <a:prstGeom prst="rect">
            <a:avLst/>
          </a:prstGeom>
          <a:noFill/>
        </p:spPr>
        <p:txBody>
          <a:bodyPr wrap="square" rtlCol="0">
            <a:spAutoFit/>
          </a:bodyPr>
          <a:lstStyle/>
          <a:p>
            <a:r>
              <a:rPr lang="en-US" sz="2500" b="1" dirty="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Click on Leave Balance. </a:t>
            </a:r>
          </a:p>
        </p:txBody>
      </p:sp>
      <p:sp>
        <p:nvSpPr>
          <p:cNvPr id="11" name="Slide Number Placeholder 10"/>
          <p:cNvSpPr>
            <a:spLocks noGrp="1"/>
          </p:cNvSpPr>
          <p:nvPr>
            <p:ph type="sldNum" sz="quarter" idx="12"/>
          </p:nvPr>
        </p:nvSpPr>
        <p:spPr>
          <a:xfrm>
            <a:off x="9448800" y="6492875"/>
            <a:ext cx="2743200" cy="365125"/>
          </a:xfrm>
        </p:spPr>
        <p:txBody>
          <a:bodyPr/>
          <a:lstStyle/>
          <a:p>
            <a:r>
              <a:rPr lang="en-US" sz="1600" b="1" dirty="0">
                <a:ln w="317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27</a:t>
            </a:r>
          </a:p>
        </p:txBody>
      </p:sp>
      <p:pic>
        <p:nvPicPr>
          <p:cNvPr id="9" name="Picture 8">
            <a:extLst>
              <a:ext uri="{FF2B5EF4-FFF2-40B4-BE49-F238E27FC236}">
                <a16:creationId xmlns:a16="http://schemas.microsoft.com/office/drawing/2014/main" id="{01CF6D3A-626B-4512-AE5B-24DF824DD161}"/>
              </a:ext>
            </a:extLst>
          </p:cNvPr>
          <p:cNvPicPr/>
          <p:nvPr/>
        </p:nvPicPr>
        <p:blipFill>
          <a:blip r:embed="rId2"/>
          <a:stretch>
            <a:fillRect/>
          </a:stretch>
        </p:blipFill>
        <p:spPr>
          <a:xfrm>
            <a:off x="262811" y="790414"/>
            <a:ext cx="11699889" cy="5811722"/>
          </a:xfrm>
          <a:prstGeom prst="rect">
            <a:avLst/>
          </a:prstGeom>
        </p:spPr>
      </p:pic>
      <p:cxnSp>
        <p:nvCxnSpPr>
          <p:cNvPr id="10" name="Straight Arrow Connector 9">
            <a:extLst>
              <a:ext uri="{FF2B5EF4-FFF2-40B4-BE49-F238E27FC236}">
                <a16:creationId xmlns:a16="http://schemas.microsoft.com/office/drawing/2014/main" id="{70EDD122-557F-4828-9200-9EA408EBA471}"/>
              </a:ext>
            </a:extLst>
          </p:cNvPr>
          <p:cNvCxnSpPr>
            <a:cxnSpLocks/>
          </p:cNvCxnSpPr>
          <p:nvPr/>
        </p:nvCxnSpPr>
        <p:spPr>
          <a:xfrm>
            <a:off x="9135611" y="3171039"/>
            <a:ext cx="1029692" cy="948938"/>
          </a:xfrm>
          <a:prstGeom prst="straightConnector1">
            <a:avLst/>
          </a:prstGeom>
          <a:ln w="381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00476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20825" y="139960"/>
            <a:ext cx="11971175" cy="477054"/>
          </a:xfrm>
          <a:prstGeom prst="rect">
            <a:avLst/>
          </a:prstGeom>
          <a:noFill/>
        </p:spPr>
        <p:txBody>
          <a:bodyPr wrap="square" rtlCol="0">
            <a:spAutoFit/>
          </a:bodyPr>
          <a:lstStyle/>
          <a:p>
            <a:r>
              <a:rPr lang="en-US" sz="2500" b="1" dirty="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 box will appear with the employee’s current leave balances. </a:t>
            </a:r>
          </a:p>
        </p:txBody>
      </p:sp>
      <p:sp>
        <p:nvSpPr>
          <p:cNvPr id="11" name="Slide Number Placeholder 10"/>
          <p:cNvSpPr>
            <a:spLocks noGrp="1"/>
          </p:cNvSpPr>
          <p:nvPr>
            <p:ph type="sldNum" sz="quarter" idx="12"/>
          </p:nvPr>
        </p:nvSpPr>
        <p:spPr>
          <a:xfrm>
            <a:off x="9448800" y="6492875"/>
            <a:ext cx="2743200" cy="365125"/>
          </a:xfrm>
        </p:spPr>
        <p:txBody>
          <a:bodyPr/>
          <a:lstStyle/>
          <a:p>
            <a:r>
              <a:rPr lang="en-US" sz="1600" b="1" dirty="0">
                <a:ln w="317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28</a:t>
            </a:r>
          </a:p>
        </p:txBody>
      </p:sp>
      <p:pic>
        <p:nvPicPr>
          <p:cNvPr id="6" name="Picture 5">
            <a:extLst>
              <a:ext uri="{FF2B5EF4-FFF2-40B4-BE49-F238E27FC236}">
                <a16:creationId xmlns:a16="http://schemas.microsoft.com/office/drawing/2014/main" id="{E23E1925-50A4-41C4-8EB1-AF191D3ACC1F}"/>
              </a:ext>
            </a:extLst>
          </p:cNvPr>
          <p:cNvPicPr/>
          <p:nvPr/>
        </p:nvPicPr>
        <p:blipFill>
          <a:blip r:embed="rId2"/>
          <a:stretch>
            <a:fillRect/>
          </a:stretch>
        </p:blipFill>
        <p:spPr>
          <a:xfrm>
            <a:off x="262811" y="817938"/>
            <a:ext cx="11683111" cy="5788747"/>
          </a:xfrm>
          <a:prstGeom prst="rect">
            <a:avLst/>
          </a:prstGeom>
        </p:spPr>
      </p:pic>
    </p:spTree>
    <p:extLst>
      <p:ext uri="{BB962C8B-B14F-4D97-AF65-F5344CB8AC3E}">
        <p14:creationId xmlns:p14="http://schemas.microsoft.com/office/powerpoint/2010/main" val="36424695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3825" y="1018339"/>
            <a:ext cx="11971175" cy="2862322"/>
          </a:xfrm>
          <a:prstGeom prst="rect">
            <a:avLst/>
          </a:prstGeom>
          <a:noFill/>
        </p:spPr>
        <p:txBody>
          <a:bodyPr wrap="square" rtlCol="0">
            <a:spAutoFit/>
          </a:bodyPr>
          <a:lstStyle/>
          <a:p>
            <a:pPr algn="ctr"/>
            <a:r>
              <a:rPr lang="en-US" sz="9000" b="1" dirty="0">
                <a:ln w="1587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ERROR ON </a:t>
            </a:r>
          </a:p>
          <a:p>
            <a:pPr algn="ctr"/>
            <a:r>
              <a:rPr lang="en-US" sz="9000" b="1" dirty="0">
                <a:ln w="1587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LEAVE REPORT</a:t>
            </a:r>
          </a:p>
        </p:txBody>
      </p:sp>
      <p:sp>
        <p:nvSpPr>
          <p:cNvPr id="4" name="Slide Number Placeholder 3"/>
          <p:cNvSpPr>
            <a:spLocks noGrp="1"/>
          </p:cNvSpPr>
          <p:nvPr>
            <p:ph type="sldNum" sz="quarter" idx="12"/>
          </p:nvPr>
        </p:nvSpPr>
        <p:spPr>
          <a:xfrm>
            <a:off x="9292900" y="6375400"/>
            <a:ext cx="2743200" cy="365125"/>
          </a:xfrm>
        </p:spPr>
        <p:txBody>
          <a:bodyPr/>
          <a:lstStyle/>
          <a:p>
            <a:r>
              <a:rPr lang="en-US" dirty="0"/>
              <a:t>29</a:t>
            </a:r>
            <a:endParaRPr lang="en-US" sz="1600" b="1" dirty="0">
              <a:ln w="317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7" name="Action Button: Home 6">
            <a:hlinkClick r:id="rId2" action="ppaction://hlinksldjump" highlightClick="1"/>
          </p:cNvPr>
          <p:cNvSpPr/>
          <p:nvPr/>
        </p:nvSpPr>
        <p:spPr>
          <a:xfrm>
            <a:off x="11143715" y="6375399"/>
            <a:ext cx="461473" cy="365125"/>
          </a:xfrm>
          <a:prstGeom prst="actionButtonHome">
            <a:avLst/>
          </a:prstGeom>
          <a:ln>
            <a:solidFill>
              <a:srgbClr val="B6985A"/>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0346983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8125" y="199936"/>
            <a:ext cx="11277600" cy="1246495"/>
          </a:xfrm>
          <a:prstGeom prst="rect">
            <a:avLst/>
          </a:prstGeom>
        </p:spPr>
        <p:txBody>
          <a:bodyPr wrap="square">
            <a:spAutoFit/>
          </a:bodyPr>
          <a:lstStyle/>
          <a:p>
            <a:pPr marL="342900" indent="-342900">
              <a:buAutoNum type="arabicPeriod"/>
            </a:pPr>
            <a:r>
              <a:rPr lang="en-US" sz="2500" b="1" dirty="0" err="1">
                <a:ln w="9525">
                  <a:solidFill>
                    <a:schemeClr val="tx1"/>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MyBarton</a:t>
            </a:r>
            <a:r>
              <a:rPr lang="en-US" sz="2500" b="1" dirty="0">
                <a:ln w="9525">
                  <a:solidFill>
                    <a:schemeClr val="tx1"/>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Portal Login</a:t>
            </a:r>
          </a:p>
          <a:p>
            <a:pPr marL="342900" indent="-342900">
              <a:buAutoNum type="arabicPeriod"/>
            </a:pPr>
            <a:r>
              <a:rPr lang="en-US" sz="2500" b="1" dirty="0">
                <a:ln w="9525">
                  <a:solidFill>
                    <a:schemeClr val="tx1"/>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Login with your Username and Password</a:t>
            </a:r>
          </a:p>
          <a:p>
            <a:pPr marL="342900" indent="-342900">
              <a:buAutoNum type="arabicPeriod"/>
            </a:pPr>
            <a:endParaRPr lang="en-US" sz="2500" b="1" dirty="0">
              <a:ln w="9525">
                <a:solidFill>
                  <a:schemeClr val="tx1"/>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a:xfrm>
            <a:off x="9344025" y="6386050"/>
            <a:ext cx="2743200" cy="365125"/>
          </a:xfrm>
        </p:spPr>
        <p:txBody>
          <a:bodyPr/>
          <a:lstStyle/>
          <a:p>
            <a:r>
              <a:rPr lang="en-US" dirty="0"/>
              <a:t>3</a:t>
            </a:r>
            <a:endParaRPr lang="en-US" sz="1600" b="1" dirty="0">
              <a:ln w="317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F2EA4C02-4DEC-451A-9D07-8BDBEFBFB08F}"/>
              </a:ext>
            </a:extLst>
          </p:cNvPr>
          <p:cNvPicPr/>
          <p:nvPr/>
        </p:nvPicPr>
        <p:blipFill>
          <a:blip r:embed="rId2"/>
          <a:stretch>
            <a:fillRect/>
          </a:stretch>
        </p:blipFill>
        <p:spPr>
          <a:xfrm>
            <a:off x="238124" y="1320981"/>
            <a:ext cx="11649075" cy="5138542"/>
          </a:xfrm>
          <a:prstGeom prst="rect">
            <a:avLst/>
          </a:prstGeom>
        </p:spPr>
      </p:pic>
      <p:cxnSp>
        <p:nvCxnSpPr>
          <p:cNvPr id="8" name="Straight Arrow Connector 7">
            <a:extLst>
              <a:ext uri="{FF2B5EF4-FFF2-40B4-BE49-F238E27FC236}">
                <a16:creationId xmlns:a16="http://schemas.microsoft.com/office/drawing/2014/main" id="{0F03AF6D-C4FF-4647-BDCA-E6841ED6BDB7}"/>
              </a:ext>
            </a:extLst>
          </p:cNvPr>
          <p:cNvCxnSpPr/>
          <p:nvPr/>
        </p:nvCxnSpPr>
        <p:spPr>
          <a:xfrm flipH="1">
            <a:off x="9771179" y="4349712"/>
            <a:ext cx="1349374" cy="1297454"/>
          </a:xfrm>
          <a:prstGeom prst="straightConnector1">
            <a:avLst/>
          </a:prstGeom>
          <a:ln w="381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15816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20825" y="139960"/>
            <a:ext cx="11971175" cy="477054"/>
          </a:xfrm>
          <a:prstGeom prst="rect">
            <a:avLst/>
          </a:prstGeom>
          <a:noFill/>
        </p:spPr>
        <p:txBody>
          <a:bodyPr wrap="square" rtlCol="0">
            <a:spAutoFit/>
          </a:bodyPr>
          <a:lstStyle/>
          <a:p>
            <a:r>
              <a:rPr lang="en-US" sz="2500" b="1" dirty="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Click on Approve Leave Report on the Employee Dashboard. </a:t>
            </a:r>
          </a:p>
        </p:txBody>
      </p:sp>
      <p:sp>
        <p:nvSpPr>
          <p:cNvPr id="11" name="Slide Number Placeholder 10"/>
          <p:cNvSpPr>
            <a:spLocks noGrp="1"/>
          </p:cNvSpPr>
          <p:nvPr>
            <p:ph type="sldNum" sz="quarter" idx="12"/>
          </p:nvPr>
        </p:nvSpPr>
        <p:spPr>
          <a:xfrm>
            <a:off x="9448800" y="6492875"/>
            <a:ext cx="2743200" cy="365125"/>
          </a:xfrm>
        </p:spPr>
        <p:txBody>
          <a:bodyPr/>
          <a:lstStyle/>
          <a:p>
            <a:r>
              <a:rPr lang="en-US" sz="1600" b="1" dirty="0">
                <a:ln w="317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30</a:t>
            </a:r>
          </a:p>
        </p:txBody>
      </p:sp>
      <p:pic>
        <p:nvPicPr>
          <p:cNvPr id="6" name="Picture 5"/>
          <p:cNvPicPr/>
          <p:nvPr/>
        </p:nvPicPr>
        <p:blipFill>
          <a:blip r:embed="rId2"/>
          <a:stretch>
            <a:fillRect/>
          </a:stretch>
        </p:blipFill>
        <p:spPr>
          <a:xfrm>
            <a:off x="262812" y="857760"/>
            <a:ext cx="11692754" cy="5635115"/>
          </a:xfrm>
          <a:prstGeom prst="rect">
            <a:avLst/>
          </a:prstGeom>
        </p:spPr>
      </p:pic>
      <p:cxnSp>
        <p:nvCxnSpPr>
          <p:cNvPr id="7" name="Straight Arrow Connector 6"/>
          <p:cNvCxnSpPr/>
          <p:nvPr/>
        </p:nvCxnSpPr>
        <p:spPr>
          <a:xfrm>
            <a:off x="7025385" y="2681239"/>
            <a:ext cx="2183573" cy="1988156"/>
          </a:xfrm>
          <a:prstGeom prst="straightConnector1">
            <a:avLst/>
          </a:prstGeom>
          <a:ln w="381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39453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20825" y="139960"/>
            <a:ext cx="11971175" cy="1246495"/>
          </a:xfrm>
          <a:prstGeom prst="rect">
            <a:avLst/>
          </a:prstGeom>
          <a:noFill/>
        </p:spPr>
        <p:txBody>
          <a:bodyPr wrap="square" rtlCol="0">
            <a:spAutoFit/>
          </a:bodyPr>
          <a:lstStyle/>
          <a:p>
            <a:r>
              <a:rPr lang="en-US" sz="2500" b="1" dirty="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If there are any errors on the Leave Report, an exclamation mark will appear to the right of the employee’s name.  To view the error(s), click on the exclamation mark.</a:t>
            </a:r>
          </a:p>
        </p:txBody>
      </p:sp>
      <p:sp>
        <p:nvSpPr>
          <p:cNvPr id="11" name="Slide Number Placeholder 10"/>
          <p:cNvSpPr>
            <a:spLocks noGrp="1"/>
          </p:cNvSpPr>
          <p:nvPr>
            <p:ph type="sldNum" sz="quarter" idx="12"/>
          </p:nvPr>
        </p:nvSpPr>
        <p:spPr>
          <a:xfrm>
            <a:off x="9448800" y="6492875"/>
            <a:ext cx="2743200" cy="365125"/>
          </a:xfrm>
        </p:spPr>
        <p:txBody>
          <a:bodyPr/>
          <a:lstStyle/>
          <a:p>
            <a:r>
              <a:rPr lang="en-US" sz="1600" b="1" dirty="0">
                <a:ln w="317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31</a:t>
            </a:r>
          </a:p>
        </p:txBody>
      </p:sp>
      <p:pic>
        <p:nvPicPr>
          <p:cNvPr id="12" name="Picture 11">
            <a:extLst>
              <a:ext uri="{FF2B5EF4-FFF2-40B4-BE49-F238E27FC236}">
                <a16:creationId xmlns:a16="http://schemas.microsoft.com/office/drawing/2014/main" id="{73FB73C0-F61B-40DF-B49F-3CFB8B1215FF}"/>
              </a:ext>
            </a:extLst>
          </p:cNvPr>
          <p:cNvPicPr/>
          <p:nvPr/>
        </p:nvPicPr>
        <p:blipFill>
          <a:blip r:embed="rId2"/>
          <a:stretch>
            <a:fillRect/>
          </a:stretch>
        </p:blipFill>
        <p:spPr>
          <a:xfrm>
            <a:off x="262811" y="1588769"/>
            <a:ext cx="11683111" cy="5001391"/>
          </a:xfrm>
          <a:prstGeom prst="rect">
            <a:avLst/>
          </a:prstGeom>
        </p:spPr>
      </p:pic>
      <p:cxnSp>
        <p:nvCxnSpPr>
          <p:cNvPr id="13" name="Straight Arrow Connector 12">
            <a:extLst>
              <a:ext uri="{FF2B5EF4-FFF2-40B4-BE49-F238E27FC236}">
                <a16:creationId xmlns:a16="http://schemas.microsoft.com/office/drawing/2014/main" id="{7AFCC46B-7785-45CC-84E5-F915B89F164B}"/>
              </a:ext>
            </a:extLst>
          </p:cNvPr>
          <p:cNvCxnSpPr>
            <a:cxnSpLocks/>
          </p:cNvCxnSpPr>
          <p:nvPr/>
        </p:nvCxnSpPr>
        <p:spPr>
          <a:xfrm flipH="1">
            <a:off x="10539946" y="4006058"/>
            <a:ext cx="756406" cy="1148680"/>
          </a:xfrm>
          <a:prstGeom prst="straightConnector1">
            <a:avLst/>
          </a:prstGeom>
          <a:ln w="381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59747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3825" y="1018339"/>
            <a:ext cx="11971175" cy="4247317"/>
          </a:xfrm>
          <a:prstGeom prst="rect">
            <a:avLst/>
          </a:prstGeom>
          <a:noFill/>
        </p:spPr>
        <p:txBody>
          <a:bodyPr wrap="square" rtlCol="0">
            <a:spAutoFit/>
          </a:bodyPr>
          <a:lstStyle/>
          <a:p>
            <a:pPr algn="ctr"/>
            <a:r>
              <a:rPr lang="en-US" sz="9000" b="1" dirty="0">
                <a:ln w="1587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VIEWING</a:t>
            </a:r>
          </a:p>
          <a:p>
            <a:pPr algn="ctr"/>
            <a:r>
              <a:rPr lang="en-US" sz="9000" b="1" dirty="0">
                <a:ln w="1587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LEAVE REPORT</a:t>
            </a:r>
          </a:p>
          <a:p>
            <a:pPr algn="ctr"/>
            <a:r>
              <a:rPr lang="en-US" sz="9000" b="1" dirty="0">
                <a:ln w="1587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APPROVER(S)</a:t>
            </a:r>
          </a:p>
        </p:txBody>
      </p:sp>
      <p:sp>
        <p:nvSpPr>
          <p:cNvPr id="4" name="Slide Number Placeholder 3"/>
          <p:cNvSpPr>
            <a:spLocks noGrp="1"/>
          </p:cNvSpPr>
          <p:nvPr>
            <p:ph type="sldNum" sz="quarter" idx="12"/>
          </p:nvPr>
        </p:nvSpPr>
        <p:spPr>
          <a:xfrm>
            <a:off x="9292900" y="6375400"/>
            <a:ext cx="2743200" cy="365125"/>
          </a:xfrm>
        </p:spPr>
        <p:txBody>
          <a:bodyPr/>
          <a:lstStyle/>
          <a:p>
            <a:r>
              <a:rPr lang="en-US" sz="1600" b="1" dirty="0">
                <a:ln w="317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32</a:t>
            </a:r>
          </a:p>
        </p:txBody>
      </p:sp>
      <p:sp>
        <p:nvSpPr>
          <p:cNvPr id="7" name="Action Button: Home 6">
            <a:hlinkClick r:id="rId2" action="ppaction://hlinksldjump" highlightClick="1"/>
          </p:cNvPr>
          <p:cNvSpPr/>
          <p:nvPr/>
        </p:nvSpPr>
        <p:spPr>
          <a:xfrm>
            <a:off x="11143715" y="6375399"/>
            <a:ext cx="461473" cy="365125"/>
          </a:xfrm>
          <a:prstGeom prst="actionButtonHome">
            <a:avLst/>
          </a:prstGeom>
          <a:ln>
            <a:solidFill>
              <a:srgbClr val="B6985A"/>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8145094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20825" y="139960"/>
            <a:ext cx="11971175" cy="477054"/>
          </a:xfrm>
          <a:prstGeom prst="rect">
            <a:avLst/>
          </a:prstGeom>
          <a:noFill/>
        </p:spPr>
        <p:txBody>
          <a:bodyPr wrap="square" rtlCol="0">
            <a:spAutoFit/>
          </a:bodyPr>
          <a:lstStyle/>
          <a:p>
            <a:r>
              <a:rPr lang="en-US" sz="2500" b="1" dirty="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Click on Approve Leave Report on the Employee Dashboard. </a:t>
            </a:r>
          </a:p>
        </p:txBody>
      </p:sp>
      <p:sp>
        <p:nvSpPr>
          <p:cNvPr id="11" name="Slide Number Placeholder 10"/>
          <p:cNvSpPr>
            <a:spLocks noGrp="1"/>
          </p:cNvSpPr>
          <p:nvPr>
            <p:ph type="sldNum" sz="quarter" idx="12"/>
          </p:nvPr>
        </p:nvSpPr>
        <p:spPr>
          <a:xfrm>
            <a:off x="9448800" y="6492875"/>
            <a:ext cx="2743200" cy="365125"/>
          </a:xfrm>
        </p:spPr>
        <p:txBody>
          <a:bodyPr/>
          <a:lstStyle/>
          <a:p>
            <a:r>
              <a:rPr lang="en-US" dirty="0"/>
              <a:t>33</a:t>
            </a:r>
            <a:endParaRPr lang="en-US" sz="1600" b="1" dirty="0">
              <a:ln w="317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6" name="Picture 5"/>
          <p:cNvPicPr/>
          <p:nvPr/>
        </p:nvPicPr>
        <p:blipFill>
          <a:blip r:embed="rId2"/>
          <a:stretch>
            <a:fillRect/>
          </a:stretch>
        </p:blipFill>
        <p:spPr>
          <a:xfrm>
            <a:off x="262812" y="857760"/>
            <a:ext cx="11692754" cy="5635115"/>
          </a:xfrm>
          <a:prstGeom prst="rect">
            <a:avLst/>
          </a:prstGeom>
        </p:spPr>
      </p:pic>
      <p:cxnSp>
        <p:nvCxnSpPr>
          <p:cNvPr id="7" name="Straight Arrow Connector 6"/>
          <p:cNvCxnSpPr/>
          <p:nvPr/>
        </p:nvCxnSpPr>
        <p:spPr>
          <a:xfrm>
            <a:off x="7025385" y="2681239"/>
            <a:ext cx="2183573" cy="1988156"/>
          </a:xfrm>
          <a:prstGeom prst="straightConnector1">
            <a:avLst/>
          </a:prstGeom>
          <a:ln w="381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49463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20825" y="139960"/>
            <a:ext cx="11971175" cy="861774"/>
          </a:xfrm>
          <a:prstGeom prst="rect">
            <a:avLst/>
          </a:prstGeom>
          <a:noFill/>
        </p:spPr>
        <p:txBody>
          <a:bodyPr wrap="square" rtlCol="0">
            <a:spAutoFit/>
          </a:bodyPr>
          <a:lstStyle/>
          <a:p>
            <a:r>
              <a:rPr lang="en-US" sz="2500" b="1" dirty="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Click on the information icon to the right of the employee’s name to see the List of Approvers.</a:t>
            </a:r>
          </a:p>
        </p:txBody>
      </p:sp>
      <p:sp>
        <p:nvSpPr>
          <p:cNvPr id="11" name="Slide Number Placeholder 10"/>
          <p:cNvSpPr>
            <a:spLocks noGrp="1"/>
          </p:cNvSpPr>
          <p:nvPr>
            <p:ph type="sldNum" sz="quarter" idx="12"/>
          </p:nvPr>
        </p:nvSpPr>
        <p:spPr>
          <a:xfrm>
            <a:off x="9448800" y="6492875"/>
            <a:ext cx="2743200" cy="365125"/>
          </a:xfrm>
        </p:spPr>
        <p:txBody>
          <a:bodyPr/>
          <a:lstStyle/>
          <a:p>
            <a:r>
              <a:rPr lang="en-US" sz="1600" b="1" dirty="0">
                <a:ln w="317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34</a:t>
            </a:r>
          </a:p>
        </p:txBody>
      </p:sp>
      <p:pic>
        <p:nvPicPr>
          <p:cNvPr id="14" name="Picture 13">
            <a:extLst>
              <a:ext uri="{FF2B5EF4-FFF2-40B4-BE49-F238E27FC236}">
                <a16:creationId xmlns:a16="http://schemas.microsoft.com/office/drawing/2014/main" id="{180E2101-CE5E-49D6-88A3-A07C38DBF3BA}"/>
              </a:ext>
            </a:extLst>
          </p:cNvPr>
          <p:cNvPicPr/>
          <p:nvPr/>
        </p:nvPicPr>
        <p:blipFill>
          <a:blip r:embed="rId2"/>
          <a:stretch>
            <a:fillRect/>
          </a:stretch>
        </p:blipFill>
        <p:spPr>
          <a:xfrm>
            <a:off x="220825" y="1245870"/>
            <a:ext cx="11758654" cy="5339488"/>
          </a:xfrm>
          <a:prstGeom prst="rect">
            <a:avLst/>
          </a:prstGeom>
        </p:spPr>
      </p:pic>
      <p:cxnSp>
        <p:nvCxnSpPr>
          <p:cNvPr id="15" name="Straight Arrow Connector 14">
            <a:extLst>
              <a:ext uri="{FF2B5EF4-FFF2-40B4-BE49-F238E27FC236}">
                <a16:creationId xmlns:a16="http://schemas.microsoft.com/office/drawing/2014/main" id="{4FEEB307-EB56-4BAE-87CF-A07888AE2D3F}"/>
              </a:ext>
            </a:extLst>
          </p:cNvPr>
          <p:cNvCxnSpPr>
            <a:cxnSpLocks/>
          </p:cNvCxnSpPr>
          <p:nvPr/>
        </p:nvCxnSpPr>
        <p:spPr>
          <a:xfrm flipH="1">
            <a:off x="10217128" y="2854660"/>
            <a:ext cx="756406" cy="1148680"/>
          </a:xfrm>
          <a:prstGeom prst="straightConnector1">
            <a:avLst/>
          </a:prstGeom>
          <a:ln w="381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97562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3825" y="1018339"/>
            <a:ext cx="11971175" cy="2862322"/>
          </a:xfrm>
          <a:prstGeom prst="rect">
            <a:avLst/>
          </a:prstGeom>
          <a:noFill/>
        </p:spPr>
        <p:txBody>
          <a:bodyPr wrap="square" rtlCol="0">
            <a:spAutoFit/>
          </a:bodyPr>
          <a:lstStyle/>
          <a:p>
            <a:pPr algn="ctr"/>
            <a:r>
              <a:rPr lang="en-US" sz="9000" b="1" dirty="0">
                <a:ln w="1587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VIEWING COMMENTS</a:t>
            </a:r>
          </a:p>
        </p:txBody>
      </p:sp>
      <p:sp>
        <p:nvSpPr>
          <p:cNvPr id="4" name="Slide Number Placeholder 3"/>
          <p:cNvSpPr>
            <a:spLocks noGrp="1"/>
          </p:cNvSpPr>
          <p:nvPr>
            <p:ph type="sldNum" sz="quarter" idx="12"/>
          </p:nvPr>
        </p:nvSpPr>
        <p:spPr>
          <a:xfrm>
            <a:off x="9292900" y="6375400"/>
            <a:ext cx="2743200" cy="365125"/>
          </a:xfrm>
        </p:spPr>
        <p:txBody>
          <a:bodyPr/>
          <a:lstStyle/>
          <a:p>
            <a:r>
              <a:rPr lang="en-US" sz="1600" b="1" dirty="0">
                <a:ln w="317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35</a:t>
            </a:r>
          </a:p>
        </p:txBody>
      </p:sp>
      <p:sp>
        <p:nvSpPr>
          <p:cNvPr id="7" name="Action Button: Home 6">
            <a:hlinkClick r:id="rId2" action="ppaction://hlinksldjump" highlightClick="1"/>
          </p:cNvPr>
          <p:cNvSpPr/>
          <p:nvPr/>
        </p:nvSpPr>
        <p:spPr>
          <a:xfrm>
            <a:off x="11143715" y="6375399"/>
            <a:ext cx="461473" cy="365125"/>
          </a:xfrm>
          <a:prstGeom prst="actionButtonHome">
            <a:avLst/>
          </a:prstGeom>
          <a:ln>
            <a:solidFill>
              <a:srgbClr val="B6985A"/>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0914566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20825" y="139960"/>
            <a:ext cx="11971175" cy="477054"/>
          </a:xfrm>
          <a:prstGeom prst="rect">
            <a:avLst/>
          </a:prstGeom>
          <a:noFill/>
        </p:spPr>
        <p:txBody>
          <a:bodyPr wrap="square" rtlCol="0">
            <a:spAutoFit/>
          </a:bodyPr>
          <a:lstStyle/>
          <a:p>
            <a:r>
              <a:rPr lang="en-US" sz="2500" b="1" dirty="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Click on Approve Leave Report on the Employee Dashboard. </a:t>
            </a:r>
          </a:p>
        </p:txBody>
      </p:sp>
      <p:sp>
        <p:nvSpPr>
          <p:cNvPr id="11" name="Slide Number Placeholder 10"/>
          <p:cNvSpPr>
            <a:spLocks noGrp="1"/>
          </p:cNvSpPr>
          <p:nvPr>
            <p:ph type="sldNum" sz="quarter" idx="12"/>
          </p:nvPr>
        </p:nvSpPr>
        <p:spPr>
          <a:xfrm>
            <a:off x="9448800" y="6492875"/>
            <a:ext cx="2743200" cy="365125"/>
          </a:xfrm>
        </p:spPr>
        <p:txBody>
          <a:bodyPr/>
          <a:lstStyle/>
          <a:p>
            <a:r>
              <a:rPr lang="en-US" sz="1600" b="1" dirty="0">
                <a:ln w="317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36</a:t>
            </a:r>
          </a:p>
        </p:txBody>
      </p:sp>
      <p:pic>
        <p:nvPicPr>
          <p:cNvPr id="6" name="Picture 5"/>
          <p:cNvPicPr/>
          <p:nvPr/>
        </p:nvPicPr>
        <p:blipFill>
          <a:blip r:embed="rId2"/>
          <a:stretch>
            <a:fillRect/>
          </a:stretch>
        </p:blipFill>
        <p:spPr>
          <a:xfrm>
            <a:off x="262812" y="857760"/>
            <a:ext cx="11692754" cy="5635115"/>
          </a:xfrm>
          <a:prstGeom prst="rect">
            <a:avLst/>
          </a:prstGeom>
        </p:spPr>
      </p:pic>
      <p:cxnSp>
        <p:nvCxnSpPr>
          <p:cNvPr id="7" name="Straight Arrow Connector 6"/>
          <p:cNvCxnSpPr/>
          <p:nvPr/>
        </p:nvCxnSpPr>
        <p:spPr>
          <a:xfrm>
            <a:off x="7025385" y="2681239"/>
            <a:ext cx="2183573" cy="1988156"/>
          </a:xfrm>
          <a:prstGeom prst="straightConnector1">
            <a:avLst/>
          </a:prstGeom>
          <a:ln w="381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78433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20825" y="139960"/>
            <a:ext cx="11971175" cy="477054"/>
          </a:xfrm>
          <a:prstGeom prst="rect">
            <a:avLst/>
          </a:prstGeom>
          <a:noFill/>
        </p:spPr>
        <p:txBody>
          <a:bodyPr wrap="square" rtlCol="0">
            <a:spAutoFit/>
          </a:bodyPr>
          <a:lstStyle/>
          <a:p>
            <a:r>
              <a:rPr lang="en-US" sz="2500" b="1" dirty="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Click on the Conversation Cloud to see any comments that were made.</a:t>
            </a:r>
          </a:p>
        </p:txBody>
      </p:sp>
      <p:sp>
        <p:nvSpPr>
          <p:cNvPr id="11" name="Slide Number Placeholder 10"/>
          <p:cNvSpPr>
            <a:spLocks noGrp="1"/>
          </p:cNvSpPr>
          <p:nvPr>
            <p:ph type="sldNum" sz="quarter" idx="12"/>
          </p:nvPr>
        </p:nvSpPr>
        <p:spPr>
          <a:xfrm>
            <a:off x="9448800" y="6492875"/>
            <a:ext cx="2743200" cy="365125"/>
          </a:xfrm>
        </p:spPr>
        <p:txBody>
          <a:bodyPr/>
          <a:lstStyle/>
          <a:p>
            <a:r>
              <a:rPr lang="en-US" sz="1600" b="1" dirty="0">
                <a:ln w="317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37</a:t>
            </a:r>
          </a:p>
        </p:txBody>
      </p:sp>
      <p:pic>
        <p:nvPicPr>
          <p:cNvPr id="6" name="Picture 5">
            <a:extLst>
              <a:ext uri="{FF2B5EF4-FFF2-40B4-BE49-F238E27FC236}">
                <a16:creationId xmlns:a16="http://schemas.microsoft.com/office/drawing/2014/main" id="{1E15E0BC-7FB2-498D-B24A-CD3EFA2AE5F4}"/>
              </a:ext>
            </a:extLst>
          </p:cNvPr>
          <p:cNvPicPr/>
          <p:nvPr/>
        </p:nvPicPr>
        <p:blipFill>
          <a:blip r:embed="rId2"/>
          <a:stretch>
            <a:fillRect/>
          </a:stretch>
        </p:blipFill>
        <p:spPr>
          <a:xfrm>
            <a:off x="262812" y="879652"/>
            <a:ext cx="11741834" cy="5710509"/>
          </a:xfrm>
          <a:prstGeom prst="rect">
            <a:avLst/>
          </a:prstGeom>
        </p:spPr>
      </p:pic>
      <p:cxnSp>
        <p:nvCxnSpPr>
          <p:cNvPr id="7" name="Straight Arrow Connector 6">
            <a:extLst>
              <a:ext uri="{FF2B5EF4-FFF2-40B4-BE49-F238E27FC236}">
                <a16:creationId xmlns:a16="http://schemas.microsoft.com/office/drawing/2014/main" id="{E54E2512-4AC5-45F0-8A50-717E22E16E27}"/>
              </a:ext>
            </a:extLst>
          </p:cNvPr>
          <p:cNvCxnSpPr>
            <a:cxnSpLocks/>
          </p:cNvCxnSpPr>
          <p:nvPr/>
        </p:nvCxnSpPr>
        <p:spPr>
          <a:xfrm flipH="1">
            <a:off x="10442197" y="3315499"/>
            <a:ext cx="756406" cy="1148680"/>
          </a:xfrm>
          <a:prstGeom prst="straightConnector1">
            <a:avLst/>
          </a:prstGeom>
          <a:ln w="381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61160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0412" y="2511579"/>
            <a:ext cx="11971175" cy="1477328"/>
          </a:xfrm>
          <a:prstGeom prst="rect">
            <a:avLst/>
          </a:prstGeom>
          <a:noFill/>
        </p:spPr>
        <p:txBody>
          <a:bodyPr wrap="square" rtlCol="0">
            <a:spAutoFit/>
          </a:bodyPr>
          <a:lstStyle/>
          <a:p>
            <a:pPr algn="ctr"/>
            <a:r>
              <a:rPr lang="en-US" sz="9000" b="1" dirty="0">
                <a:ln w="1587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REPORTS</a:t>
            </a:r>
          </a:p>
        </p:txBody>
      </p:sp>
      <p:sp>
        <p:nvSpPr>
          <p:cNvPr id="4" name="Slide Number Placeholder 3"/>
          <p:cNvSpPr>
            <a:spLocks noGrp="1"/>
          </p:cNvSpPr>
          <p:nvPr>
            <p:ph type="sldNum" sz="quarter" idx="12"/>
          </p:nvPr>
        </p:nvSpPr>
        <p:spPr>
          <a:xfrm>
            <a:off x="9292900" y="6375400"/>
            <a:ext cx="2743200" cy="365125"/>
          </a:xfrm>
        </p:spPr>
        <p:txBody>
          <a:bodyPr/>
          <a:lstStyle/>
          <a:p>
            <a:r>
              <a:rPr lang="en-US" sz="1600" b="1" dirty="0">
                <a:ln w="317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38</a:t>
            </a:r>
          </a:p>
        </p:txBody>
      </p:sp>
      <p:sp>
        <p:nvSpPr>
          <p:cNvPr id="7" name="Action Button: Home 6">
            <a:hlinkClick r:id="rId2" action="ppaction://hlinksldjump" highlightClick="1"/>
          </p:cNvPr>
          <p:cNvSpPr/>
          <p:nvPr/>
        </p:nvSpPr>
        <p:spPr>
          <a:xfrm>
            <a:off x="11143715" y="6375399"/>
            <a:ext cx="461473" cy="365125"/>
          </a:xfrm>
          <a:prstGeom prst="actionButtonHome">
            <a:avLst/>
          </a:prstGeom>
          <a:ln>
            <a:solidFill>
              <a:srgbClr val="B6985A"/>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8687348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20825" y="139960"/>
            <a:ext cx="11971175" cy="477054"/>
          </a:xfrm>
          <a:prstGeom prst="rect">
            <a:avLst/>
          </a:prstGeom>
          <a:noFill/>
        </p:spPr>
        <p:txBody>
          <a:bodyPr wrap="square" rtlCol="0">
            <a:spAutoFit/>
          </a:bodyPr>
          <a:lstStyle/>
          <a:p>
            <a:r>
              <a:rPr lang="en-US" sz="2500" b="1" dirty="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Click on Approve Leave Report on the Employee Dashboard. </a:t>
            </a:r>
          </a:p>
        </p:txBody>
      </p:sp>
      <p:sp>
        <p:nvSpPr>
          <p:cNvPr id="11" name="Slide Number Placeholder 10"/>
          <p:cNvSpPr>
            <a:spLocks noGrp="1"/>
          </p:cNvSpPr>
          <p:nvPr>
            <p:ph type="sldNum" sz="quarter" idx="12"/>
          </p:nvPr>
        </p:nvSpPr>
        <p:spPr>
          <a:xfrm>
            <a:off x="9448800" y="6492875"/>
            <a:ext cx="2743200" cy="365125"/>
          </a:xfrm>
        </p:spPr>
        <p:txBody>
          <a:bodyPr/>
          <a:lstStyle/>
          <a:p>
            <a:r>
              <a:rPr lang="en-US" sz="1600" b="1" dirty="0">
                <a:ln w="317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39</a:t>
            </a:r>
          </a:p>
        </p:txBody>
      </p:sp>
      <p:pic>
        <p:nvPicPr>
          <p:cNvPr id="6" name="Picture 5"/>
          <p:cNvPicPr/>
          <p:nvPr/>
        </p:nvPicPr>
        <p:blipFill>
          <a:blip r:embed="rId2"/>
          <a:stretch>
            <a:fillRect/>
          </a:stretch>
        </p:blipFill>
        <p:spPr>
          <a:xfrm>
            <a:off x="262812" y="857760"/>
            <a:ext cx="11692754" cy="5635115"/>
          </a:xfrm>
          <a:prstGeom prst="rect">
            <a:avLst/>
          </a:prstGeom>
        </p:spPr>
      </p:pic>
      <p:cxnSp>
        <p:nvCxnSpPr>
          <p:cNvPr id="7" name="Straight Arrow Connector 6"/>
          <p:cNvCxnSpPr/>
          <p:nvPr/>
        </p:nvCxnSpPr>
        <p:spPr>
          <a:xfrm>
            <a:off x="7025385" y="2681239"/>
            <a:ext cx="2183573" cy="1988156"/>
          </a:xfrm>
          <a:prstGeom prst="straightConnector1">
            <a:avLst/>
          </a:prstGeom>
          <a:ln w="381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6702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0825" y="139960"/>
            <a:ext cx="11971175" cy="2015936"/>
          </a:xfrm>
          <a:prstGeom prst="rect">
            <a:avLst/>
          </a:prstGeom>
          <a:noFill/>
        </p:spPr>
        <p:txBody>
          <a:bodyPr wrap="square" rtlCol="0">
            <a:spAutoFit/>
          </a:bodyPr>
          <a:lstStyle/>
          <a:p>
            <a:r>
              <a:rPr lang="en-US" sz="2500" b="1" dirty="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After logging into the MyBarton Portal, click on Employee Dashboard under the Self-Service &gt; Employees Card (If the card isn’t displayed, you may have to click on Discover More at the bottom of the screen to find the card and then save it to your Home Page by clicking on the ribbon in the right-hand corner).</a:t>
            </a:r>
          </a:p>
        </p:txBody>
      </p:sp>
      <p:sp>
        <p:nvSpPr>
          <p:cNvPr id="11" name="Slide Number Placeholder 10"/>
          <p:cNvSpPr>
            <a:spLocks noGrp="1"/>
          </p:cNvSpPr>
          <p:nvPr>
            <p:ph type="sldNum" sz="quarter" idx="12"/>
          </p:nvPr>
        </p:nvSpPr>
        <p:spPr>
          <a:xfrm>
            <a:off x="9382125" y="6399876"/>
            <a:ext cx="2743200" cy="365125"/>
          </a:xfrm>
        </p:spPr>
        <p:txBody>
          <a:bodyPr/>
          <a:lstStyle/>
          <a:p>
            <a:r>
              <a:rPr lang="en-US" sz="1600" b="1" dirty="0">
                <a:ln w="317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4</a:t>
            </a:r>
          </a:p>
        </p:txBody>
      </p:sp>
      <p:pic>
        <p:nvPicPr>
          <p:cNvPr id="8" name="Picture 7"/>
          <p:cNvPicPr/>
          <p:nvPr/>
        </p:nvPicPr>
        <p:blipFill rotWithShape="1">
          <a:blip r:embed="rId2"/>
          <a:srcRect t="12130"/>
          <a:stretch/>
        </p:blipFill>
        <p:spPr bwMode="auto">
          <a:xfrm>
            <a:off x="355362" y="2032094"/>
            <a:ext cx="11429287" cy="4556713"/>
          </a:xfrm>
          <a:prstGeom prst="rect">
            <a:avLst/>
          </a:prstGeom>
          <a:ln>
            <a:noFill/>
          </a:ln>
          <a:extLst>
            <a:ext uri="{53640926-AAD7-44D8-BBD7-CCE9431645EC}">
              <a14:shadowObscured xmlns:a14="http://schemas.microsoft.com/office/drawing/2010/main"/>
            </a:ext>
          </a:extLst>
        </p:spPr>
      </p:pic>
      <p:sp>
        <p:nvSpPr>
          <p:cNvPr id="9" name="Oval 8"/>
          <p:cNvSpPr/>
          <p:nvPr/>
        </p:nvSpPr>
        <p:spPr>
          <a:xfrm>
            <a:off x="3145583" y="2910834"/>
            <a:ext cx="3097762" cy="2052735"/>
          </a:xfrm>
          <a:prstGeom prst="ellipse">
            <a:avLst/>
          </a:prstGeom>
          <a:no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p:nvPr/>
        </p:nvCxnSpPr>
        <p:spPr>
          <a:xfrm flipH="1" flipV="1">
            <a:off x="8098427" y="4203987"/>
            <a:ext cx="1283698" cy="907861"/>
          </a:xfrm>
          <a:prstGeom prst="straightConnector1">
            <a:avLst/>
          </a:prstGeom>
          <a:ln w="381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4276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20825" y="139960"/>
            <a:ext cx="11971175" cy="477054"/>
          </a:xfrm>
          <a:prstGeom prst="rect">
            <a:avLst/>
          </a:prstGeom>
          <a:noFill/>
        </p:spPr>
        <p:txBody>
          <a:bodyPr wrap="square" rtlCol="0">
            <a:spAutoFit/>
          </a:bodyPr>
          <a:lstStyle/>
          <a:p>
            <a:r>
              <a:rPr lang="en-US" sz="2500" b="1" dirty="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Click on Reports in the far right-hand corner. </a:t>
            </a:r>
          </a:p>
        </p:txBody>
      </p:sp>
      <p:sp>
        <p:nvSpPr>
          <p:cNvPr id="11" name="Slide Number Placeholder 10"/>
          <p:cNvSpPr>
            <a:spLocks noGrp="1"/>
          </p:cNvSpPr>
          <p:nvPr>
            <p:ph type="sldNum" sz="quarter" idx="12"/>
          </p:nvPr>
        </p:nvSpPr>
        <p:spPr>
          <a:xfrm>
            <a:off x="9448800" y="6492875"/>
            <a:ext cx="2743200" cy="365125"/>
          </a:xfrm>
        </p:spPr>
        <p:txBody>
          <a:bodyPr/>
          <a:lstStyle/>
          <a:p>
            <a:r>
              <a:rPr lang="en-US" sz="1600" b="1" dirty="0">
                <a:ln w="317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40</a:t>
            </a:r>
          </a:p>
        </p:txBody>
      </p:sp>
      <p:pic>
        <p:nvPicPr>
          <p:cNvPr id="9" name="Picture 8">
            <a:extLst>
              <a:ext uri="{FF2B5EF4-FFF2-40B4-BE49-F238E27FC236}">
                <a16:creationId xmlns:a16="http://schemas.microsoft.com/office/drawing/2014/main" id="{E209D3EE-43FD-416C-B2E3-E1089D42000B}"/>
              </a:ext>
            </a:extLst>
          </p:cNvPr>
          <p:cNvPicPr/>
          <p:nvPr/>
        </p:nvPicPr>
        <p:blipFill>
          <a:blip r:embed="rId2"/>
          <a:stretch>
            <a:fillRect/>
          </a:stretch>
        </p:blipFill>
        <p:spPr>
          <a:xfrm>
            <a:off x="220825" y="805739"/>
            <a:ext cx="11708320" cy="5687136"/>
          </a:xfrm>
          <a:prstGeom prst="rect">
            <a:avLst/>
          </a:prstGeom>
        </p:spPr>
      </p:pic>
      <p:cxnSp>
        <p:nvCxnSpPr>
          <p:cNvPr id="10" name="Straight Arrow Connector 9">
            <a:extLst>
              <a:ext uri="{FF2B5EF4-FFF2-40B4-BE49-F238E27FC236}">
                <a16:creationId xmlns:a16="http://schemas.microsoft.com/office/drawing/2014/main" id="{192AEB51-011F-4290-8515-CC0721ABB424}"/>
              </a:ext>
            </a:extLst>
          </p:cNvPr>
          <p:cNvCxnSpPr>
            <a:cxnSpLocks/>
          </p:cNvCxnSpPr>
          <p:nvPr/>
        </p:nvCxnSpPr>
        <p:spPr>
          <a:xfrm flipV="1">
            <a:off x="9974511" y="1515135"/>
            <a:ext cx="1307284" cy="833783"/>
          </a:xfrm>
          <a:prstGeom prst="straightConnector1">
            <a:avLst/>
          </a:prstGeom>
          <a:ln w="381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33344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20825" y="139960"/>
            <a:ext cx="11971175" cy="861774"/>
          </a:xfrm>
          <a:prstGeom prst="rect">
            <a:avLst/>
          </a:prstGeom>
          <a:noFill/>
        </p:spPr>
        <p:txBody>
          <a:bodyPr wrap="square" rtlCol="0">
            <a:spAutoFit/>
          </a:bodyPr>
          <a:lstStyle/>
          <a:p>
            <a:r>
              <a:rPr lang="en-US" sz="2500" b="1" dirty="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You can filter using the Caret Buttons or by manually entering information into the “Enter ID/Name Field” to select the information you want to view.</a:t>
            </a:r>
          </a:p>
        </p:txBody>
      </p:sp>
      <p:sp>
        <p:nvSpPr>
          <p:cNvPr id="11" name="Slide Number Placeholder 10"/>
          <p:cNvSpPr>
            <a:spLocks noGrp="1"/>
          </p:cNvSpPr>
          <p:nvPr>
            <p:ph type="sldNum" sz="quarter" idx="12"/>
          </p:nvPr>
        </p:nvSpPr>
        <p:spPr>
          <a:xfrm>
            <a:off x="9448800" y="6492875"/>
            <a:ext cx="2743200" cy="365125"/>
          </a:xfrm>
        </p:spPr>
        <p:txBody>
          <a:bodyPr/>
          <a:lstStyle/>
          <a:p>
            <a:r>
              <a:rPr lang="en-US" sz="1600" b="1" dirty="0">
                <a:ln w="317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41</a:t>
            </a:r>
          </a:p>
        </p:txBody>
      </p:sp>
      <p:pic>
        <p:nvPicPr>
          <p:cNvPr id="6" name="Picture 5">
            <a:extLst>
              <a:ext uri="{FF2B5EF4-FFF2-40B4-BE49-F238E27FC236}">
                <a16:creationId xmlns:a16="http://schemas.microsoft.com/office/drawing/2014/main" id="{1C9BD300-0FBF-46DC-953E-2C11E4A27BB4}"/>
              </a:ext>
            </a:extLst>
          </p:cNvPr>
          <p:cNvPicPr/>
          <p:nvPr/>
        </p:nvPicPr>
        <p:blipFill>
          <a:blip r:embed="rId2"/>
          <a:stretch>
            <a:fillRect/>
          </a:stretch>
        </p:blipFill>
        <p:spPr>
          <a:xfrm>
            <a:off x="262811" y="1085850"/>
            <a:ext cx="11750223" cy="5482729"/>
          </a:xfrm>
          <a:prstGeom prst="rect">
            <a:avLst/>
          </a:prstGeom>
        </p:spPr>
      </p:pic>
      <p:cxnSp>
        <p:nvCxnSpPr>
          <p:cNvPr id="7" name="Straight Arrow Connector 6">
            <a:extLst>
              <a:ext uri="{FF2B5EF4-FFF2-40B4-BE49-F238E27FC236}">
                <a16:creationId xmlns:a16="http://schemas.microsoft.com/office/drawing/2014/main" id="{61E589AE-3D8E-41FB-9A8D-786C29BAFE88}"/>
              </a:ext>
            </a:extLst>
          </p:cNvPr>
          <p:cNvCxnSpPr>
            <a:cxnSpLocks/>
          </p:cNvCxnSpPr>
          <p:nvPr/>
        </p:nvCxnSpPr>
        <p:spPr>
          <a:xfrm flipH="1" flipV="1">
            <a:off x="1557419" y="2217281"/>
            <a:ext cx="569139" cy="583688"/>
          </a:xfrm>
          <a:prstGeom prst="straightConnector1">
            <a:avLst/>
          </a:prstGeom>
          <a:ln w="381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6A650F8C-7D4F-4A90-A2B4-15BC666D7111}"/>
              </a:ext>
            </a:extLst>
          </p:cNvPr>
          <p:cNvCxnSpPr>
            <a:cxnSpLocks/>
          </p:cNvCxnSpPr>
          <p:nvPr/>
        </p:nvCxnSpPr>
        <p:spPr>
          <a:xfrm flipH="1" flipV="1">
            <a:off x="3060095" y="2217281"/>
            <a:ext cx="569139" cy="583688"/>
          </a:xfrm>
          <a:prstGeom prst="straightConnector1">
            <a:avLst/>
          </a:prstGeom>
          <a:ln w="381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F06EE0A5-04BF-4872-B3C0-A9D1013C4E02}"/>
              </a:ext>
            </a:extLst>
          </p:cNvPr>
          <p:cNvCxnSpPr>
            <a:cxnSpLocks/>
          </p:cNvCxnSpPr>
          <p:nvPr/>
        </p:nvCxnSpPr>
        <p:spPr>
          <a:xfrm flipH="1" flipV="1">
            <a:off x="4991949" y="2217281"/>
            <a:ext cx="569139" cy="583688"/>
          </a:xfrm>
          <a:prstGeom prst="straightConnector1">
            <a:avLst/>
          </a:prstGeom>
          <a:ln w="381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A22F3D76-C68E-45C3-9C44-B28E95EC6440}"/>
              </a:ext>
            </a:extLst>
          </p:cNvPr>
          <p:cNvCxnSpPr>
            <a:cxnSpLocks/>
          </p:cNvCxnSpPr>
          <p:nvPr/>
        </p:nvCxnSpPr>
        <p:spPr>
          <a:xfrm flipH="1" flipV="1">
            <a:off x="7908221" y="2217281"/>
            <a:ext cx="569139" cy="583688"/>
          </a:xfrm>
          <a:prstGeom prst="straightConnector1">
            <a:avLst/>
          </a:prstGeom>
          <a:ln w="381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A4E7D6BB-FA23-4E9A-BDD5-69B29067B3C8}"/>
              </a:ext>
            </a:extLst>
          </p:cNvPr>
          <p:cNvCxnSpPr>
            <a:cxnSpLocks/>
          </p:cNvCxnSpPr>
          <p:nvPr/>
        </p:nvCxnSpPr>
        <p:spPr>
          <a:xfrm flipH="1" flipV="1">
            <a:off x="9676057" y="2235068"/>
            <a:ext cx="569139" cy="583688"/>
          </a:xfrm>
          <a:prstGeom prst="straightConnector1">
            <a:avLst/>
          </a:prstGeom>
          <a:ln w="381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71D9DB52-5BB6-4D12-9442-901F67C4583E}"/>
              </a:ext>
            </a:extLst>
          </p:cNvPr>
          <p:cNvCxnSpPr>
            <a:cxnSpLocks/>
          </p:cNvCxnSpPr>
          <p:nvPr/>
        </p:nvCxnSpPr>
        <p:spPr>
          <a:xfrm flipH="1" flipV="1">
            <a:off x="10640569" y="2235068"/>
            <a:ext cx="569139" cy="583688"/>
          </a:xfrm>
          <a:prstGeom prst="straightConnector1">
            <a:avLst/>
          </a:prstGeom>
          <a:ln w="381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55304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p:cNvSpPr>
            <a:spLocks noGrp="1"/>
          </p:cNvSpPr>
          <p:nvPr>
            <p:ph type="sldNum" sz="quarter" idx="12"/>
          </p:nvPr>
        </p:nvSpPr>
        <p:spPr>
          <a:xfrm>
            <a:off x="9448800" y="6484937"/>
            <a:ext cx="2743200" cy="365125"/>
          </a:xfrm>
        </p:spPr>
        <p:txBody>
          <a:bodyPr/>
          <a:lstStyle/>
          <a:p>
            <a:r>
              <a:rPr lang="en-US" dirty="0"/>
              <a:t>42</a:t>
            </a:r>
          </a:p>
        </p:txBody>
      </p:sp>
      <p:sp>
        <p:nvSpPr>
          <p:cNvPr id="6" name="TextBox 5"/>
          <p:cNvSpPr txBox="1"/>
          <p:nvPr/>
        </p:nvSpPr>
        <p:spPr>
          <a:xfrm>
            <a:off x="124691" y="2101764"/>
            <a:ext cx="11971175" cy="2708434"/>
          </a:xfrm>
          <a:prstGeom prst="rect">
            <a:avLst/>
          </a:prstGeom>
          <a:noFill/>
        </p:spPr>
        <p:txBody>
          <a:bodyPr wrap="square" rtlCol="0">
            <a:spAutoFit/>
          </a:bodyPr>
          <a:lstStyle/>
          <a:p>
            <a:pPr algn="ctr"/>
            <a:r>
              <a:rPr lang="en-US" sz="8500" b="1" dirty="0">
                <a:ln w="15875">
                  <a:solidFill>
                    <a:srgbClr val="B6985A"/>
                  </a:solidFill>
                </a:ln>
                <a:solidFill>
                  <a:schemeClr val="bg1"/>
                </a:solidFill>
                <a:latin typeface="Arial" panose="020B0604020202020204" pitchFamily="34" charset="0"/>
                <a:cs typeface="Arial" panose="020B0604020202020204" pitchFamily="34" charset="0"/>
              </a:rPr>
              <a:t>THANK </a:t>
            </a:r>
          </a:p>
          <a:p>
            <a:pPr algn="ctr"/>
            <a:r>
              <a:rPr lang="en-US" sz="8500" b="1" dirty="0">
                <a:ln w="15875">
                  <a:solidFill>
                    <a:srgbClr val="B6985A"/>
                  </a:solidFill>
                </a:ln>
                <a:solidFill>
                  <a:schemeClr val="bg1"/>
                </a:solidFill>
                <a:latin typeface="Arial" panose="020B0604020202020204" pitchFamily="34" charset="0"/>
                <a:cs typeface="Arial" panose="020B0604020202020204" pitchFamily="34" charset="0"/>
              </a:rPr>
              <a:t>YOU!</a:t>
            </a:r>
          </a:p>
        </p:txBody>
      </p:sp>
      <p:sp>
        <p:nvSpPr>
          <p:cNvPr id="2" name="Action Button: Home 1">
            <a:hlinkClick r:id="rId2" action="ppaction://hlinksldjump" highlightClick="1"/>
          </p:cNvPr>
          <p:cNvSpPr/>
          <p:nvPr/>
        </p:nvSpPr>
        <p:spPr>
          <a:xfrm>
            <a:off x="10964254" y="6302374"/>
            <a:ext cx="538385" cy="365125"/>
          </a:xfrm>
          <a:prstGeom prst="actionButtonHome">
            <a:avLst/>
          </a:prstGeom>
          <a:ln>
            <a:solidFill>
              <a:srgbClr val="B6985A"/>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8233244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40287" y="81930"/>
            <a:ext cx="11911426" cy="6632585"/>
          </a:xfrm>
          <a:prstGeom prst="rect">
            <a:avLst/>
          </a:prstGeom>
          <a:noFill/>
          <a:ln w="38100">
            <a:solidFill>
              <a:schemeClr val="bg1"/>
            </a:solidFill>
          </a:ln>
          <a:effectLst/>
        </p:spPr>
        <p:txBody>
          <a:bodyPr wrap="square" rtlCol="0">
            <a:spAutoFit/>
          </a:bodyPr>
          <a:lstStyle/>
          <a:p>
            <a:pPr algn="ctr"/>
            <a:r>
              <a:rPr lang="en-US" sz="7000" b="1" dirty="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Table of Contents</a:t>
            </a:r>
          </a:p>
          <a:p>
            <a:pPr algn="ctr"/>
            <a:endParaRPr lang="en-US" sz="300" b="1" dirty="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endParaRPr lang="en-US" sz="1400" b="1" dirty="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endParaRPr lang="en-US" sz="1400" b="1" dirty="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endParaRPr lang="en-US" sz="1400" b="1" dirty="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457200" indent="-457200">
              <a:buAutoNum type="arabicPeriod"/>
            </a:pPr>
            <a:r>
              <a:rPr lang="en-US" sz="4000" b="1" dirty="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700" b="1" dirty="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Approving Leave Report</a:t>
            </a:r>
          </a:p>
          <a:p>
            <a:pPr marL="457200" indent="-457200">
              <a:buAutoNum type="arabicPeriod"/>
            </a:pPr>
            <a:r>
              <a:rPr lang="en-US" sz="3700" b="1" dirty="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Returning Leave Report to Employee</a:t>
            </a:r>
          </a:p>
          <a:p>
            <a:pPr marL="457200" indent="-457200">
              <a:buAutoNum type="arabicPeriod"/>
            </a:pPr>
            <a:r>
              <a:rPr lang="en-US" sz="3700" b="1" dirty="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Viewing Employee Leave Balances</a:t>
            </a:r>
          </a:p>
          <a:p>
            <a:pPr marL="457200" indent="-457200">
              <a:buAutoNum type="arabicPeriod"/>
            </a:pPr>
            <a:r>
              <a:rPr lang="en-US" sz="3700" b="1" dirty="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Error on Leave Report</a:t>
            </a:r>
          </a:p>
          <a:p>
            <a:pPr marL="457200" indent="-457200">
              <a:buAutoNum type="arabicPeriod"/>
            </a:pPr>
            <a:r>
              <a:rPr lang="en-US" sz="3700" b="1" dirty="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Viewing Leave Report Approver(s)</a:t>
            </a:r>
          </a:p>
          <a:p>
            <a:pPr marL="457200" indent="-457200">
              <a:buAutoNum type="arabicPeriod"/>
            </a:pPr>
            <a:r>
              <a:rPr lang="en-US" sz="3700" b="1" dirty="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Viewing Comments</a:t>
            </a:r>
          </a:p>
          <a:p>
            <a:pPr marL="457200" indent="-457200">
              <a:buAutoNum type="arabicPeriod"/>
            </a:pPr>
            <a:r>
              <a:rPr lang="en-US" sz="3700" b="1" dirty="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Reports</a:t>
            </a:r>
          </a:p>
          <a:p>
            <a:endParaRPr lang="en-US" sz="200" b="1" dirty="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endParaRPr lang="en-US" sz="200" b="1" dirty="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endParaRPr lang="en-US" sz="200" b="1" dirty="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endParaRPr lang="en-US" sz="200" b="1" dirty="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endParaRPr lang="en-US" sz="200" b="1" dirty="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endParaRPr lang="en-US" sz="200" b="1" dirty="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endParaRPr lang="en-US" sz="200" b="1" dirty="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endParaRPr lang="en-US" sz="200" b="1" dirty="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endParaRPr lang="en-US" sz="200" b="1" dirty="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endParaRPr lang="en-US" sz="200" b="1" dirty="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endParaRPr lang="en-US" sz="200" b="1" dirty="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endParaRPr lang="en-US" sz="200" b="1" dirty="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endParaRPr lang="en-US" sz="200" b="1" dirty="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endParaRPr lang="en-US" sz="200" b="1" dirty="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endParaRPr lang="en-US" sz="200" b="1" dirty="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endParaRPr lang="en-US" sz="200" b="1" dirty="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endParaRPr lang="en-US" sz="200" b="1" dirty="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endParaRPr lang="en-US" sz="200" b="1" dirty="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endParaRPr lang="en-US" sz="200" b="1" dirty="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endParaRPr lang="en-US" sz="200" b="1" dirty="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endParaRPr lang="en-US" sz="200" b="1" dirty="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endParaRPr lang="en-US" sz="200" b="1" dirty="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endParaRPr lang="en-US" sz="200" b="1" dirty="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endParaRPr lang="en-US" sz="200" b="1" dirty="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endParaRPr lang="en-US" sz="200" b="1" dirty="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a:xfrm>
            <a:off x="9239250" y="6209839"/>
            <a:ext cx="2743200" cy="365125"/>
          </a:xfrm>
        </p:spPr>
        <p:txBody>
          <a:bodyPr/>
          <a:lstStyle/>
          <a:p>
            <a:r>
              <a:rPr lang="en-US" dirty="0"/>
              <a:t>5</a:t>
            </a:r>
            <a:endParaRPr lang="en-US" sz="1600" b="1" dirty="0">
              <a:ln w="317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Rectangle 1"/>
          <p:cNvSpPr/>
          <p:nvPr/>
        </p:nvSpPr>
        <p:spPr>
          <a:xfrm>
            <a:off x="264920" y="1666430"/>
            <a:ext cx="7101555" cy="6152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 name="Rectangle 2">
            <a:hlinkClick r:id="rId2" action="ppaction://hlinksldjump"/>
            <a:extLst>
              <a:ext uri="{FF2B5EF4-FFF2-40B4-BE49-F238E27FC236}">
                <a16:creationId xmlns:a16="http://schemas.microsoft.com/office/drawing/2014/main" id="{4EDF9052-A425-45F9-8AFB-490475935B80}"/>
              </a:ext>
            </a:extLst>
          </p:cNvPr>
          <p:cNvSpPr/>
          <p:nvPr/>
        </p:nvSpPr>
        <p:spPr>
          <a:xfrm>
            <a:off x="264920" y="1879134"/>
            <a:ext cx="6202992" cy="6152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hlinkClick r:id="rId3" action="ppaction://hlinksldjump"/>
            <a:extLst>
              <a:ext uri="{FF2B5EF4-FFF2-40B4-BE49-F238E27FC236}">
                <a16:creationId xmlns:a16="http://schemas.microsoft.com/office/drawing/2014/main" id="{E64A873A-5998-4DB8-AA78-203C03E8701D}"/>
              </a:ext>
            </a:extLst>
          </p:cNvPr>
          <p:cNvSpPr/>
          <p:nvPr/>
        </p:nvSpPr>
        <p:spPr>
          <a:xfrm>
            <a:off x="209550" y="2494431"/>
            <a:ext cx="9029700" cy="6152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hlinkClick r:id="rId4" action="ppaction://hlinksldjump"/>
            <a:extLst>
              <a:ext uri="{FF2B5EF4-FFF2-40B4-BE49-F238E27FC236}">
                <a16:creationId xmlns:a16="http://schemas.microsoft.com/office/drawing/2014/main" id="{7C40A63F-D41D-4D97-AF08-2D00DED7C1BF}"/>
              </a:ext>
            </a:extLst>
          </p:cNvPr>
          <p:cNvSpPr/>
          <p:nvPr/>
        </p:nvSpPr>
        <p:spPr>
          <a:xfrm>
            <a:off x="209550" y="3640822"/>
            <a:ext cx="5738244" cy="5310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hlinkClick r:id="rId5" action="ppaction://hlinksldjump"/>
            <a:extLst>
              <a:ext uri="{FF2B5EF4-FFF2-40B4-BE49-F238E27FC236}">
                <a16:creationId xmlns:a16="http://schemas.microsoft.com/office/drawing/2014/main" id="{6FDE2457-0F53-437F-86E3-304FEBD5E2E1}"/>
              </a:ext>
            </a:extLst>
          </p:cNvPr>
          <p:cNvSpPr/>
          <p:nvPr/>
        </p:nvSpPr>
        <p:spPr>
          <a:xfrm>
            <a:off x="209550" y="4840448"/>
            <a:ext cx="5058736" cy="5310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hlinkClick r:id="rId6" action="ppaction://hlinksldjump"/>
            <a:extLst>
              <a:ext uri="{FF2B5EF4-FFF2-40B4-BE49-F238E27FC236}">
                <a16:creationId xmlns:a16="http://schemas.microsoft.com/office/drawing/2014/main" id="{E91D82F4-C2A3-40A4-95D5-BC7345CE3F76}"/>
              </a:ext>
            </a:extLst>
          </p:cNvPr>
          <p:cNvSpPr/>
          <p:nvPr/>
        </p:nvSpPr>
        <p:spPr>
          <a:xfrm>
            <a:off x="209550" y="5371542"/>
            <a:ext cx="2575595" cy="5310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hlinkClick r:id="rId7" action="ppaction://hlinksldjump"/>
            <a:extLst>
              <a:ext uri="{FF2B5EF4-FFF2-40B4-BE49-F238E27FC236}">
                <a16:creationId xmlns:a16="http://schemas.microsoft.com/office/drawing/2014/main" id="{8D6DAC34-7BB4-4F56-9AED-ECB1DCD684C9}"/>
              </a:ext>
            </a:extLst>
          </p:cNvPr>
          <p:cNvSpPr/>
          <p:nvPr/>
        </p:nvSpPr>
        <p:spPr>
          <a:xfrm>
            <a:off x="209550" y="4171916"/>
            <a:ext cx="8704481" cy="6685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hlinkClick r:id="rId8" action="ppaction://hlinksldjump"/>
            <a:extLst>
              <a:ext uri="{FF2B5EF4-FFF2-40B4-BE49-F238E27FC236}">
                <a16:creationId xmlns:a16="http://schemas.microsoft.com/office/drawing/2014/main" id="{11403F21-69F8-41BD-ADB5-A10FC6E1099F}"/>
              </a:ext>
            </a:extLst>
          </p:cNvPr>
          <p:cNvSpPr/>
          <p:nvPr/>
        </p:nvSpPr>
        <p:spPr>
          <a:xfrm>
            <a:off x="164263" y="3109728"/>
            <a:ext cx="8645735" cy="5310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14555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3825" y="1018339"/>
            <a:ext cx="11971175" cy="2862322"/>
          </a:xfrm>
          <a:prstGeom prst="rect">
            <a:avLst/>
          </a:prstGeom>
          <a:noFill/>
        </p:spPr>
        <p:txBody>
          <a:bodyPr wrap="square" rtlCol="0">
            <a:spAutoFit/>
          </a:bodyPr>
          <a:lstStyle/>
          <a:p>
            <a:pPr algn="ctr"/>
            <a:r>
              <a:rPr lang="en-US" sz="9000" b="1" dirty="0">
                <a:ln w="1587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APPROVING</a:t>
            </a:r>
          </a:p>
          <a:p>
            <a:pPr algn="ctr"/>
            <a:r>
              <a:rPr lang="en-US" sz="9000" b="1" dirty="0">
                <a:ln w="1587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LEAVE REPORT</a:t>
            </a:r>
          </a:p>
        </p:txBody>
      </p:sp>
      <p:sp>
        <p:nvSpPr>
          <p:cNvPr id="4" name="Slide Number Placeholder 3"/>
          <p:cNvSpPr>
            <a:spLocks noGrp="1"/>
          </p:cNvSpPr>
          <p:nvPr>
            <p:ph type="sldNum" sz="quarter" idx="12"/>
          </p:nvPr>
        </p:nvSpPr>
        <p:spPr>
          <a:xfrm>
            <a:off x="9292900" y="6375400"/>
            <a:ext cx="2743200" cy="365125"/>
          </a:xfrm>
        </p:spPr>
        <p:txBody>
          <a:bodyPr/>
          <a:lstStyle/>
          <a:p>
            <a:r>
              <a:rPr lang="en-US" sz="1600" b="1" dirty="0">
                <a:ln w="317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6</a:t>
            </a:r>
          </a:p>
        </p:txBody>
      </p:sp>
      <p:sp>
        <p:nvSpPr>
          <p:cNvPr id="7" name="Action Button: Home 6">
            <a:hlinkClick r:id="rId2" action="ppaction://hlinksldjump" highlightClick="1"/>
          </p:cNvPr>
          <p:cNvSpPr/>
          <p:nvPr/>
        </p:nvSpPr>
        <p:spPr>
          <a:xfrm>
            <a:off x="11143715" y="6375399"/>
            <a:ext cx="461473" cy="365125"/>
          </a:xfrm>
          <a:prstGeom prst="actionButtonHome">
            <a:avLst/>
          </a:prstGeom>
          <a:ln>
            <a:solidFill>
              <a:srgbClr val="B6985A"/>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791428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20825" y="139960"/>
            <a:ext cx="11971175" cy="477054"/>
          </a:xfrm>
          <a:prstGeom prst="rect">
            <a:avLst/>
          </a:prstGeom>
          <a:noFill/>
        </p:spPr>
        <p:txBody>
          <a:bodyPr wrap="square" rtlCol="0">
            <a:spAutoFit/>
          </a:bodyPr>
          <a:lstStyle/>
          <a:p>
            <a:r>
              <a:rPr lang="en-US" sz="2500" b="1" dirty="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Click on Approve Leave Report on the Employee Dashboard. </a:t>
            </a:r>
          </a:p>
        </p:txBody>
      </p:sp>
      <p:sp>
        <p:nvSpPr>
          <p:cNvPr id="11" name="Slide Number Placeholder 10"/>
          <p:cNvSpPr>
            <a:spLocks noGrp="1"/>
          </p:cNvSpPr>
          <p:nvPr>
            <p:ph type="sldNum" sz="quarter" idx="12"/>
          </p:nvPr>
        </p:nvSpPr>
        <p:spPr>
          <a:xfrm>
            <a:off x="9448800" y="6492875"/>
            <a:ext cx="2743200" cy="365125"/>
          </a:xfrm>
        </p:spPr>
        <p:txBody>
          <a:bodyPr/>
          <a:lstStyle/>
          <a:p>
            <a:r>
              <a:rPr lang="en-US" sz="1600" b="1" dirty="0">
                <a:ln w="317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7</a:t>
            </a:r>
          </a:p>
        </p:txBody>
      </p:sp>
      <p:pic>
        <p:nvPicPr>
          <p:cNvPr id="6" name="Picture 5"/>
          <p:cNvPicPr/>
          <p:nvPr/>
        </p:nvPicPr>
        <p:blipFill>
          <a:blip r:embed="rId2"/>
          <a:stretch>
            <a:fillRect/>
          </a:stretch>
        </p:blipFill>
        <p:spPr>
          <a:xfrm>
            <a:off x="262812" y="857760"/>
            <a:ext cx="11692754" cy="5635115"/>
          </a:xfrm>
          <a:prstGeom prst="rect">
            <a:avLst/>
          </a:prstGeom>
        </p:spPr>
      </p:pic>
      <p:cxnSp>
        <p:nvCxnSpPr>
          <p:cNvPr id="7" name="Straight Arrow Connector 6"/>
          <p:cNvCxnSpPr/>
          <p:nvPr/>
        </p:nvCxnSpPr>
        <p:spPr>
          <a:xfrm>
            <a:off x="7025385" y="2681239"/>
            <a:ext cx="2183573" cy="1988156"/>
          </a:xfrm>
          <a:prstGeom prst="straightConnector1">
            <a:avLst/>
          </a:prstGeom>
          <a:ln w="381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11577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20825" y="139960"/>
            <a:ext cx="11971175" cy="477054"/>
          </a:xfrm>
          <a:prstGeom prst="rect">
            <a:avLst/>
          </a:prstGeom>
          <a:noFill/>
        </p:spPr>
        <p:txBody>
          <a:bodyPr wrap="square" rtlCol="0">
            <a:spAutoFit/>
          </a:bodyPr>
          <a:lstStyle/>
          <a:p>
            <a:r>
              <a:rPr lang="en-US" sz="2500" b="1" dirty="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Below is a screenshot of what it will look like. </a:t>
            </a:r>
          </a:p>
        </p:txBody>
      </p:sp>
      <p:sp>
        <p:nvSpPr>
          <p:cNvPr id="11" name="Slide Number Placeholder 10"/>
          <p:cNvSpPr>
            <a:spLocks noGrp="1"/>
          </p:cNvSpPr>
          <p:nvPr>
            <p:ph type="sldNum" sz="quarter" idx="12"/>
          </p:nvPr>
        </p:nvSpPr>
        <p:spPr>
          <a:xfrm>
            <a:off x="9448800" y="6492875"/>
            <a:ext cx="2743200" cy="365125"/>
          </a:xfrm>
        </p:spPr>
        <p:txBody>
          <a:bodyPr/>
          <a:lstStyle/>
          <a:p>
            <a:r>
              <a:rPr lang="en-US" sz="1600" b="1" dirty="0">
                <a:ln w="317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8</a:t>
            </a:r>
          </a:p>
        </p:txBody>
      </p:sp>
      <p:pic>
        <p:nvPicPr>
          <p:cNvPr id="9" name="Picture 8">
            <a:extLst>
              <a:ext uri="{FF2B5EF4-FFF2-40B4-BE49-F238E27FC236}">
                <a16:creationId xmlns:a16="http://schemas.microsoft.com/office/drawing/2014/main" id="{02078730-7467-4F42-B978-6E943438B597}"/>
              </a:ext>
            </a:extLst>
          </p:cNvPr>
          <p:cNvPicPr/>
          <p:nvPr/>
        </p:nvPicPr>
        <p:blipFill rotWithShape="1">
          <a:blip r:embed="rId2"/>
          <a:srcRect t="6435"/>
          <a:stretch/>
        </p:blipFill>
        <p:spPr bwMode="auto">
          <a:xfrm>
            <a:off x="330665" y="867503"/>
            <a:ext cx="11632035" cy="569268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900967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20825" y="139960"/>
            <a:ext cx="11971175" cy="861774"/>
          </a:xfrm>
          <a:prstGeom prst="rect">
            <a:avLst/>
          </a:prstGeom>
          <a:noFill/>
        </p:spPr>
        <p:txBody>
          <a:bodyPr wrap="square" rtlCol="0">
            <a:spAutoFit/>
          </a:bodyPr>
          <a:lstStyle/>
          <a:p>
            <a:r>
              <a:rPr lang="en-US" sz="2500" b="1" dirty="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You can filter using the Caret Buttons or by manually entering information into the “Enter ID/Name field” to select the information you want to view.</a:t>
            </a:r>
          </a:p>
        </p:txBody>
      </p:sp>
      <p:sp>
        <p:nvSpPr>
          <p:cNvPr id="11" name="Slide Number Placeholder 10"/>
          <p:cNvSpPr>
            <a:spLocks noGrp="1"/>
          </p:cNvSpPr>
          <p:nvPr>
            <p:ph type="sldNum" sz="quarter" idx="12"/>
          </p:nvPr>
        </p:nvSpPr>
        <p:spPr>
          <a:xfrm>
            <a:off x="9448800" y="6492875"/>
            <a:ext cx="2743200" cy="365125"/>
          </a:xfrm>
        </p:spPr>
        <p:txBody>
          <a:bodyPr/>
          <a:lstStyle/>
          <a:p>
            <a:r>
              <a:rPr lang="en-US" sz="1600" b="1" dirty="0">
                <a:ln w="317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9</a:t>
            </a:r>
          </a:p>
        </p:txBody>
      </p:sp>
      <p:pic>
        <p:nvPicPr>
          <p:cNvPr id="9" name="Picture 8">
            <a:extLst>
              <a:ext uri="{FF2B5EF4-FFF2-40B4-BE49-F238E27FC236}">
                <a16:creationId xmlns:a16="http://schemas.microsoft.com/office/drawing/2014/main" id="{02078730-7467-4F42-B978-6E943438B597}"/>
              </a:ext>
            </a:extLst>
          </p:cNvPr>
          <p:cNvPicPr/>
          <p:nvPr/>
        </p:nvPicPr>
        <p:blipFill rotWithShape="1">
          <a:blip r:embed="rId2"/>
          <a:srcRect t="6435"/>
          <a:stretch/>
        </p:blipFill>
        <p:spPr bwMode="auto">
          <a:xfrm>
            <a:off x="330665" y="1100565"/>
            <a:ext cx="11632035" cy="5459625"/>
          </a:xfrm>
          <a:prstGeom prst="rect">
            <a:avLst/>
          </a:prstGeom>
          <a:ln>
            <a:noFill/>
          </a:ln>
          <a:extLst>
            <a:ext uri="{53640926-AAD7-44D8-BBD7-CCE9431645EC}">
              <a14:shadowObscured xmlns:a14="http://schemas.microsoft.com/office/drawing/2010/main"/>
            </a:ext>
          </a:extLst>
        </p:spPr>
      </p:pic>
      <p:cxnSp>
        <p:nvCxnSpPr>
          <p:cNvPr id="5" name="Straight Arrow Connector 4">
            <a:extLst>
              <a:ext uri="{FF2B5EF4-FFF2-40B4-BE49-F238E27FC236}">
                <a16:creationId xmlns:a16="http://schemas.microsoft.com/office/drawing/2014/main" id="{F8B5163C-B8A8-412A-AC61-AD69D0FBE8EF}"/>
              </a:ext>
            </a:extLst>
          </p:cNvPr>
          <p:cNvCxnSpPr>
            <a:cxnSpLocks/>
          </p:cNvCxnSpPr>
          <p:nvPr/>
        </p:nvCxnSpPr>
        <p:spPr>
          <a:xfrm flipH="1" flipV="1">
            <a:off x="2002065" y="2669363"/>
            <a:ext cx="591029" cy="802105"/>
          </a:xfrm>
          <a:prstGeom prst="straightConnector1">
            <a:avLst/>
          </a:prstGeom>
          <a:ln w="381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5AE40B61-B8BD-4472-A199-D4AA92A6B6F8}"/>
              </a:ext>
            </a:extLst>
          </p:cNvPr>
          <p:cNvCxnSpPr>
            <a:cxnSpLocks/>
          </p:cNvCxnSpPr>
          <p:nvPr/>
        </p:nvCxnSpPr>
        <p:spPr>
          <a:xfrm flipH="1" flipV="1">
            <a:off x="6749698" y="2553786"/>
            <a:ext cx="591029" cy="802105"/>
          </a:xfrm>
          <a:prstGeom prst="straightConnector1">
            <a:avLst/>
          </a:prstGeom>
          <a:ln w="381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B9847F89-B0AA-4175-8BFD-6B8C24061EC8}"/>
              </a:ext>
            </a:extLst>
          </p:cNvPr>
          <p:cNvCxnSpPr>
            <a:cxnSpLocks/>
          </p:cNvCxnSpPr>
          <p:nvPr/>
        </p:nvCxnSpPr>
        <p:spPr>
          <a:xfrm flipH="1" flipV="1">
            <a:off x="3900490" y="2553786"/>
            <a:ext cx="591029" cy="802105"/>
          </a:xfrm>
          <a:prstGeom prst="straightConnector1">
            <a:avLst/>
          </a:prstGeom>
          <a:ln w="381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8F97D061-BB24-4FBF-ADFC-28F91C854A7B}"/>
              </a:ext>
            </a:extLst>
          </p:cNvPr>
          <p:cNvCxnSpPr>
            <a:cxnSpLocks/>
          </p:cNvCxnSpPr>
          <p:nvPr/>
        </p:nvCxnSpPr>
        <p:spPr>
          <a:xfrm flipH="1" flipV="1">
            <a:off x="10524885" y="2577896"/>
            <a:ext cx="591029" cy="802105"/>
          </a:xfrm>
          <a:prstGeom prst="straightConnector1">
            <a:avLst/>
          </a:prstGeom>
          <a:ln w="381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496EDCD6-CF3D-4632-8FAD-D76263038D20}"/>
              </a:ext>
            </a:extLst>
          </p:cNvPr>
          <p:cNvCxnSpPr>
            <a:cxnSpLocks/>
          </p:cNvCxnSpPr>
          <p:nvPr/>
        </p:nvCxnSpPr>
        <p:spPr>
          <a:xfrm flipH="1" flipV="1">
            <a:off x="9598906" y="2593563"/>
            <a:ext cx="591029" cy="802105"/>
          </a:xfrm>
          <a:prstGeom prst="straightConnector1">
            <a:avLst/>
          </a:prstGeom>
          <a:ln w="381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25706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1008</TotalTime>
  <Words>680</Words>
  <Application>Microsoft Office PowerPoint</Application>
  <PresentationFormat>Widescreen</PresentationFormat>
  <Paragraphs>129</Paragraphs>
  <Slides>42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42</vt:i4>
      </vt:variant>
    </vt:vector>
  </HeadingPairs>
  <TitlesOfParts>
    <vt:vector size="46"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Cook, Brooke</dc:creator>
  <cp:lastModifiedBy>Hoffman, Jenna</cp:lastModifiedBy>
  <cp:revision>106</cp:revision>
  <dcterms:created xsi:type="dcterms:W3CDTF">2021-05-25T21:16:44Z</dcterms:created>
  <dcterms:modified xsi:type="dcterms:W3CDTF">2021-07-26T14:39:01Z</dcterms:modified>
</cp:coreProperties>
</file>