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6" r:id="rId2"/>
    <p:sldId id="257" r:id="rId3"/>
    <p:sldId id="315" r:id="rId4"/>
    <p:sldId id="260" r:id="rId5"/>
    <p:sldId id="258" r:id="rId6"/>
    <p:sldId id="259" r:id="rId7"/>
    <p:sldId id="261" r:id="rId8"/>
    <p:sldId id="316" r:id="rId9"/>
    <p:sldId id="317" r:id="rId10"/>
    <p:sldId id="320" r:id="rId11"/>
    <p:sldId id="321" r:id="rId12"/>
    <p:sldId id="322" r:id="rId13"/>
    <p:sldId id="323" r:id="rId14"/>
    <p:sldId id="325" r:id="rId15"/>
    <p:sldId id="326" r:id="rId16"/>
    <p:sldId id="342" r:id="rId17"/>
    <p:sldId id="329" r:id="rId18"/>
    <p:sldId id="335" r:id="rId19"/>
    <p:sldId id="344" r:id="rId20"/>
    <p:sldId id="346" r:id="rId21"/>
    <p:sldId id="341" r:id="rId22"/>
    <p:sldId id="327" r:id="rId23"/>
    <p:sldId id="328" r:id="rId24"/>
    <p:sldId id="330" r:id="rId25"/>
    <p:sldId id="339" r:id="rId26"/>
    <p:sldId id="345" r:id="rId27"/>
    <p:sldId id="343" r:id="rId28"/>
    <p:sldId id="347" r:id="rId29"/>
    <p:sldId id="331" r:id="rId30"/>
    <p:sldId id="338" r:id="rId31"/>
    <p:sldId id="348" r:id="rId32"/>
    <p:sldId id="332" r:id="rId33"/>
    <p:sldId id="337" r:id="rId34"/>
    <p:sldId id="318" r:id="rId35"/>
    <p:sldId id="333" r:id="rId36"/>
    <p:sldId id="336" r:id="rId37"/>
    <p:sldId id="319" r:id="rId38"/>
    <p:sldId id="334" r:id="rId39"/>
    <p:sldId id="340" r:id="rId40"/>
    <p:sldId id="349" r:id="rId41"/>
    <p:sldId id="350" r:id="rId42"/>
    <p:sldId id="298"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698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18003-B07B-4F41-AEE0-EFB31C58DAE4}" type="datetimeFigureOut">
              <a:rPr lang="en-US" smtClean="0"/>
              <a:t>7/26/2021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E7DB22-7DD4-4CA2-80C8-63A58A12FE96}" type="slidenum">
              <a:rPr lang="en-US" smtClean="0"/>
              <a:t>‹#›</a:t>
            </a:fld>
            <a:endParaRPr lang="en-US"/>
          </a:p>
        </p:txBody>
      </p:sp>
    </p:spTree>
    <p:extLst>
      <p:ext uri="{BB962C8B-B14F-4D97-AF65-F5344CB8AC3E}">
        <p14:creationId xmlns:p14="http://schemas.microsoft.com/office/powerpoint/2010/main" val="2761097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5BD0F3F-28AB-4F27-B537-5813E2DEDD16}"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380944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BA4B79F-CC69-47EA-A949-3B6BAFFEE7C4}"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025593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96A030-614B-4635-8C77-6E21FEAB2D28}"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69898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B19A24B-4F77-4293-A682-90F395E1E2D7}"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3152439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062FFD7-A55C-480A-9330-7479B6695426}" type="datetime1">
              <a:rPr lang="en-US" smtClean="0"/>
              <a:t>7/26/2021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8331271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C0E899B-E016-494C-8A95-64E873ECE8C2}"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704097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DFB37CF-B193-4F84-8A3C-0E2B60F694E2}" type="datetime1">
              <a:rPr lang="en-US" smtClean="0"/>
              <a:t>7/26/2021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377409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5A5E7B-EC0B-4652-BA5A-9539E5CA0B31}" type="datetime1">
              <a:rPr lang="en-US" smtClean="0"/>
              <a:t>7/26/2021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1257458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35255A3-A8BD-4CC5-B0BA-B7AF45A6B773}" type="datetime1">
              <a:rPr lang="en-US" smtClean="0"/>
              <a:t>7/26/2021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823804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6359BDE-938C-438D-B83E-E6284B806565}"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534055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1656B3C-00AD-4F17-93A2-6EA1BDB52BFE}" type="datetime1">
              <a:rPr lang="en-US" smtClean="0"/>
              <a:t>7/26/2021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16EF20-CD85-44E5-BF33-BBD30D43D12F}" type="slidenum">
              <a:rPr lang="en-US" smtClean="0"/>
              <a:t>‹#›</a:t>
            </a:fld>
            <a:endParaRPr lang="en-US"/>
          </a:p>
        </p:txBody>
      </p:sp>
    </p:spTree>
    <p:extLst>
      <p:ext uri="{BB962C8B-B14F-4D97-AF65-F5344CB8AC3E}">
        <p14:creationId xmlns:p14="http://schemas.microsoft.com/office/powerpoint/2010/main" val="2926865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F7B007-4E98-42DC-A718-309E7B957978}" type="datetime1">
              <a:rPr lang="en-US" smtClean="0"/>
              <a:t>7/26/2021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b="1">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lvl1pPr>
          </a:lstStyle>
          <a:p>
            <a:fld id="{D716EF20-CD85-44E5-BF33-BBD30D43D12F}" type="slidenum">
              <a:rPr lang="en-US" smtClean="0"/>
              <a:pPr/>
              <a:t>‹#›</a:t>
            </a:fld>
            <a:endParaRPr lang="en-US" dirty="0"/>
          </a:p>
        </p:txBody>
      </p:sp>
    </p:spTree>
    <p:extLst>
      <p:ext uri="{BB962C8B-B14F-4D97-AF65-F5344CB8AC3E}">
        <p14:creationId xmlns:p14="http://schemas.microsoft.com/office/powerpoint/2010/main" val="38917890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slide" Target="slide38.xml"/><Relationship Id="rId3" Type="http://schemas.openxmlformats.org/officeDocument/2006/relationships/slide" Target="slide17.xml"/><Relationship Id="rId7" Type="http://schemas.openxmlformats.org/officeDocument/2006/relationships/slide" Target="slide35.xml"/><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32.xml"/><Relationship Id="rId5" Type="http://schemas.openxmlformats.org/officeDocument/2006/relationships/slide" Target="slide29.xml"/><Relationship Id="rId4" Type="http://schemas.openxmlformats.org/officeDocument/2006/relationships/slide" Target="slide24.xml"/></Relationships>
</file>

<file path=ppt/slides/_rels/slide6.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0950" y="1490022"/>
            <a:ext cx="10670360" cy="2342145"/>
          </a:xfrm>
          <a:prstGeom prst="rect">
            <a:avLst/>
          </a:prstGeom>
          <a:noFill/>
          <a:ln cmpd="sng">
            <a:noFill/>
          </a:ln>
        </p:spPr>
      </p:pic>
      <p:sp>
        <p:nvSpPr>
          <p:cNvPr id="7" name="TextBox 6"/>
          <p:cNvSpPr txBox="1"/>
          <p:nvPr/>
        </p:nvSpPr>
        <p:spPr>
          <a:xfrm>
            <a:off x="615221" y="4552370"/>
            <a:ext cx="10702212" cy="1631216"/>
          </a:xfrm>
          <a:prstGeom prst="rect">
            <a:avLst/>
          </a:prstGeom>
          <a:noFill/>
          <a:ln cmpd="sng">
            <a:noFill/>
          </a:ln>
        </p:spPr>
        <p:txBody>
          <a:bodyPr wrap="square" rtlCol="0">
            <a:spAutoFit/>
          </a:bodyPr>
          <a:lstStyle/>
          <a:p>
            <a:pPr algn="ctr"/>
            <a:r>
              <a:rPr lang="en-US" sz="5000" b="1" dirty="0">
                <a:ln w="12700">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APPROVER GUIDE FOR TIMESHEETS</a:t>
            </a:r>
          </a:p>
        </p:txBody>
      </p:sp>
      <p:sp>
        <p:nvSpPr>
          <p:cNvPr id="14" name="Slide Number Placeholder 13"/>
          <p:cNvSpPr>
            <a:spLocks noGrp="1"/>
          </p:cNvSpPr>
          <p:nvPr>
            <p:ph type="sldNum" sz="quarter" idx="12"/>
          </p:nvPr>
        </p:nvSpPr>
        <p:spPr>
          <a:xfrm>
            <a:off x="9334500" y="6384925"/>
            <a:ext cx="2743200" cy="365125"/>
          </a:xfrm>
        </p:spPr>
        <p:txBody>
          <a:bodyPr/>
          <a:lstStyle/>
          <a:p>
            <a:fld id="{D716EF20-CD85-44E5-BF33-BBD30D43D12F}" type="slidenum">
              <a:rPr lang="en-US" smtClean="0"/>
              <a:t>1</a:t>
            </a:fld>
            <a:endParaRPr lang="en-US" dirty="0"/>
          </a:p>
        </p:txBody>
      </p:sp>
    </p:spTree>
    <p:extLst>
      <p:ext uri="{BB962C8B-B14F-4D97-AF65-F5344CB8AC3E}">
        <p14:creationId xmlns:p14="http://schemas.microsoft.com/office/powerpoint/2010/main" val="23504372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10</a:t>
            </a:r>
          </a:p>
        </p:txBody>
      </p:sp>
      <p:pic>
        <p:nvPicPr>
          <p:cNvPr id="6" name="Picture 5">
            <a:extLst>
              <a:ext uri="{FF2B5EF4-FFF2-40B4-BE49-F238E27FC236}">
                <a16:creationId xmlns:a16="http://schemas.microsoft.com/office/drawing/2014/main" id="{E9901CAF-2960-4F5E-AFE0-C5D2DE314D4D}"/>
              </a:ext>
            </a:extLst>
          </p:cNvPr>
          <p:cNvPicPr/>
          <p:nvPr/>
        </p:nvPicPr>
        <p:blipFill>
          <a:blip r:embed="rId2"/>
          <a:stretch>
            <a:fillRect/>
          </a:stretch>
        </p:blipFill>
        <p:spPr>
          <a:xfrm>
            <a:off x="269759" y="794943"/>
            <a:ext cx="11676163" cy="5795217"/>
          </a:xfrm>
          <a:prstGeom prst="rect">
            <a:avLst/>
          </a:prstGeom>
        </p:spPr>
      </p:pic>
      <p:cxnSp>
        <p:nvCxnSpPr>
          <p:cNvPr id="7" name="Straight Arrow Connector 6">
            <a:extLst>
              <a:ext uri="{FF2B5EF4-FFF2-40B4-BE49-F238E27FC236}">
                <a16:creationId xmlns:a16="http://schemas.microsoft.com/office/drawing/2014/main" id="{0B76EB4A-436F-4448-A8C3-CC422336623C}"/>
              </a:ext>
            </a:extLst>
          </p:cNvPr>
          <p:cNvCxnSpPr>
            <a:cxnSpLocks/>
          </p:cNvCxnSpPr>
          <p:nvPr/>
        </p:nvCxnSpPr>
        <p:spPr>
          <a:xfrm flipH="1">
            <a:off x="10934352" y="3810449"/>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3284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Preview.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a:t>
            </a:r>
          </a:p>
        </p:txBody>
      </p:sp>
      <p:pic>
        <p:nvPicPr>
          <p:cNvPr id="12" name="Picture 11">
            <a:extLst>
              <a:ext uri="{FF2B5EF4-FFF2-40B4-BE49-F238E27FC236}">
                <a16:creationId xmlns:a16="http://schemas.microsoft.com/office/drawing/2014/main" id="{5F5EDD1D-F617-4525-B0C5-C35B1DBF1921}"/>
              </a:ext>
            </a:extLst>
          </p:cNvPr>
          <p:cNvPicPr/>
          <p:nvPr/>
        </p:nvPicPr>
        <p:blipFill>
          <a:blip r:embed="rId2"/>
          <a:stretch>
            <a:fillRect/>
          </a:stretch>
        </p:blipFill>
        <p:spPr>
          <a:xfrm>
            <a:off x="220824" y="729786"/>
            <a:ext cx="11783821" cy="5847183"/>
          </a:xfrm>
          <a:prstGeom prst="rect">
            <a:avLst/>
          </a:prstGeom>
        </p:spPr>
      </p:pic>
      <p:cxnSp>
        <p:nvCxnSpPr>
          <p:cNvPr id="13" name="Straight Arrow Connector 12">
            <a:extLst>
              <a:ext uri="{FF2B5EF4-FFF2-40B4-BE49-F238E27FC236}">
                <a16:creationId xmlns:a16="http://schemas.microsoft.com/office/drawing/2014/main" id="{9F235873-08FD-44F7-97DD-E1B6432E86BA}"/>
              </a:ext>
            </a:extLst>
          </p:cNvPr>
          <p:cNvCxnSpPr>
            <a:cxnSpLocks/>
          </p:cNvCxnSpPr>
          <p:nvPr/>
        </p:nvCxnSpPr>
        <p:spPr>
          <a:xfrm flipH="1">
            <a:off x="10585508" y="3897974"/>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9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Details to see a more detailed view of the Timesheet.</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a:t>
            </a:r>
          </a:p>
        </p:txBody>
      </p:sp>
      <p:pic>
        <p:nvPicPr>
          <p:cNvPr id="6" name="Picture 5">
            <a:extLst>
              <a:ext uri="{FF2B5EF4-FFF2-40B4-BE49-F238E27FC236}">
                <a16:creationId xmlns:a16="http://schemas.microsoft.com/office/drawing/2014/main" id="{813DA815-FE42-436D-9190-54599515524C}"/>
              </a:ext>
            </a:extLst>
          </p:cNvPr>
          <p:cNvPicPr/>
          <p:nvPr/>
        </p:nvPicPr>
        <p:blipFill>
          <a:blip r:embed="rId2"/>
          <a:stretch>
            <a:fillRect/>
          </a:stretch>
        </p:blipFill>
        <p:spPr>
          <a:xfrm>
            <a:off x="262812" y="714300"/>
            <a:ext cx="11725056" cy="5875861"/>
          </a:xfrm>
          <a:prstGeom prst="rect">
            <a:avLst/>
          </a:prstGeom>
        </p:spPr>
      </p:pic>
      <p:cxnSp>
        <p:nvCxnSpPr>
          <p:cNvPr id="7" name="Straight Arrow Connector 6">
            <a:extLst>
              <a:ext uri="{FF2B5EF4-FFF2-40B4-BE49-F238E27FC236}">
                <a16:creationId xmlns:a16="http://schemas.microsoft.com/office/drawing/2014/main" id="{A88E3CF7-3279-4798-A316-4B4DBBA1BDB8}"/>
              </a:ext>
            </a:extLst>
          </p:cNvPr>
          <p:cNvCxnSpPr>
            <a:cxnSpLocks/>
          </p:cNvCxnSpPr>
          <p:nvPr/>
        </p:nvCxnSpPr>
        <p:spPr>
          <a:xfrm flipH="1">
            <a:off x="6322417" y="4498347"/>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74351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you wish to see what earn code(s) an employee entered for a particular day, click that date on the calendar and the information will be </a:t>
            </a:r>
            <a:r>
              <a:rPr lang="en-US" sz="2500" b="1">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displayed.</a:t>
            </a:r>
            <a:endPar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13</a:t>
            </a:r>
          </a:p>
        </p:txBody>
      </p:sp>
      <p:pic>
        <p:nvPicPr>
          <p:cNvPr id="5" name="Picture 4">
            <a:extLst>
              <a:ext uri="{FF2B5EF4-FFF2-40B4-BE49-F238E27FC236}">
                <a16:creationId xmlns:a16="http://schemas.microsoft.com/office/drawing/2014/main" id="{8AC0B2C3-04C2-4252-8BC8-600CF8D8EB53}"/>
              </a:ext>
            </a:extLst>
          </p:cNvPr>
          <p:cNvPicPr/>
          <p:nvPr/>
        </p:nvPicPr>
        <p:blipFill>
          <a:blip r:embed="rId2"/>
          <a:stretch>
            <a:fillRect/>
          </a:stretch>
        </p:blipFill>
        <p:spPr>
          <a:xfrm>
            <a:off x="262812" y="1093371"/>
            <a:ext cx="11641166" cy="5500376"/>
          </a:xfrm>
          <a:prstGeom prst="rect">
            <a:avLst/>
          </a:prstGeom>
        </p:spPr>
      </p:pic>
    </p:spTree>
    <p:extLst>
      <p:ext uri="{BB962C8B-B14F-4D97-AF65-F5344CB8AC3E}">
        <p14:creationId xmlns:p14="http://schemas.microsoft.com/office/powerpoint/2010/main" val="373659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to the bottom of the box to add a comment and if you wish to mark it confidential, check the box next to Confidential Comment.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14</a:t>
            </a:r>
          </a:p>
        </p:txBody>
      </p:sp>
      <p:pic>
        <p:nvPicPr>
          <p:cNvPr id="9" name="Picture 8">
            <a:extLst>
              <a:ext uri="{FF2B5EF4-FFF2-40B4-BE49-F238E27FC236}">
                <a16:creationId xmlns:a16="http://schemas.microsoft.com/office/drawing/2014/main" id="{E4AB1FF6-8D7B-45A7-987F-34E5EAA7E27A}"/>
              </a:ext>
            </a:extLst>
          </p:cNvPr>
          <p:cNvPicPr/>
          <p:nvPr/>
        </p:nvPicPr>
        <p:blipFill>
          <a:blip r:embed="rId2"/>
          <a:stretch>
            <a:fillRect/>
          </a:stretch>
        </p:blipFill>
        <p:spPr>
          <a:xfrm>
            <a:off x="262812" y="1132935"/>
            <a:ext cx="11691500" cy="5427256"/>
          </a:xfrm>
          <a:prstGeom prst="rect">
            <a:avLst/>
          </a:prstGeom>
        </p:spPr>
      </p:pic>
      <p:cxnSp>
        <p:nvCxnSpPr>
          <p:cNvPr id="12" name="Straight Arrow Connector 11">
            <a:extLst>
              <a:ext uri="{FF2B5EF4-FFF2-40B4-BE49-F238E27FC236}">
                <a16:creationId xmlns:a16="http://schemas.microsoft.com/office/drawing/2014/main" id="{F5005789-43A6-4EC0-B136-F0181D4C4475}"/>
              </a:ext>
            </a:extLst>
          </p:cNvPr>
          <p:cNvCxnSpPr>
            <a:cxnSpLocks/>
          </p:cNvCxnSpPr>
          <p:nvPr/>
        </p:nvCxnSpPr>
        <p:spPr>
          <a:xfrm flipH="1">
            <a:off x="4604509" y="4490427"/>
            <a:ext cx="1313575" cy="6764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FDF7C52A-A387-4F2B-BBB1-8A461B9E9CF3}"/>
              </a:ext>
            </a:extLst>
          </p:cNvPr>
          <p:cNvCxnSpPr>
            <a:cxnSpLocks/>
          </p:cNvCxnSpPr>
          <p:nvPr/>
        </p:nvCxnSpPr>
        <p:spPr>
          <a:xfrm flipH="1">
            <a:off x="5065905" y="3210546"/>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57741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once you have certified that everything is correct.</a:t>
            </a:r>
          </a:p>
        </p:txBody>
      </p:sp>
      <p:sp>
        <p:nvSpPr>
          <p:cNvPr id="11" name="Slide Number Placeholder 10"/>
          <p:cNvSpPr>
            <a:spLocks noGrp="1"/>
          </p:cNvSpPr>
          <p:nvPr>
            <p:ph type="sldNum" sz="quarter" idx="12"/>
          </p:nvPr>
        </p:nvSpPr>
        <p:spPr>
          <a:xfrm>
            <a:off x="9448800" y="6492875"/>
            <a:ext cx="2743200" cy="365125"/>
          </a:xfrm>
        </p:spPr>
        <p:txBody>
          <a:bodyPr/>
          <a:lstStyle/>
          <a:p>
            <a:r>
              <a:rPr lang="en-US" dirty="0"/>
              <a:t>15</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FAA18AD-CFC6-4D08-802D-BFE366380275}"/>
              </a:ext>
            </a:extLst>
          </p:cNvPr>
          <p:cNvPicPr/>
          <p:nvPr/>
        </p:nvPicPr>
        <p:blipFill>
          <a:blip r:embed="rId2"/>
          <a:stretch>
            <a:fillRect/>
          </a:stretch>
        </p:blipFill>
        <p:spPr>
          <a:xfrm>
            <a:off x="220825" y="760618"/>
            <a:ext cx="11708320" cy="5807961"/>
          </a:xfrm>
          <a:prstGeom prst="rect">
            <a:avLst/>
          </a:prstGeom>
        </p:spPr>
      </p:pic>
      <p:cxnSp>
        <p:nvCxnSpPr>
          <p:cNvPr id="7" name="Straight Arrow Connector 6">
            <a:extLst>
              <a:ext uri="{FF2B5EF4-FFF2-40B4-BE49-F238E27FC236}">
                <a16:creationId xmlns:a16="http://schemas.microsoft.com/office/drawing/2014/main" id="{4BF4F1D4-964F-4640-AD74-F4F89FFA28EF}"/>
              </a:ext>
            </a:extLst>
          </p:cNvPr>
          <p:cNvCxnSpPr>
            <a:cxnSpLocks/>
          </p:cNvCxnSpPr>
          <p:nvPr/>
        </p:nvCxnSpPr>
        <p:spPr>
          <a:xfrm flipH="1">
            <a:off x="7152971" y="4727910"/>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1537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Employee’s Timesheet will move to Approved status.</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16</a:t>
            </a:r>
          </a:p>
        </p:txBody>
      </p:sp>
      <p:pic>
        <p:nvPicPr>
          <p:cNvPr id="7" name="Picture 6">
            <a:extLst>
              <a:ext uri="{FF2B5EF4-FFF2-40B4-BE49-F238E27FC236}">
                <a16:creationId xmlns:a16="http://schemas.microsoft.com/office/drawing/2014/main" id="{BACF595A-C962-4F78-A4A9-F140A3C60396}"/>
              </a:ext>
            </a:extLst>
          </p:cNvPr>
          <p:cNvPicPr/>
          <p:nvPr/>
        </p:nvPicPr>
        <p:blipFill>
          <a:blip r:embed="rId2"/>
          <a:stretch>
            <a:fillRect/>
          </a:stretch>
        </p:blipFill>
        <p:spPr>
          <a:xfrm>
            <a:off x="220825" y="772183"/>
            <a:ext cx="11775432" cy="5778608"/>
          </a:xfrm>
          <a:prstGeom prst="rect">
            <a:avLst/>
          </a:prstGeom>
        </p:spPr>
      </p:pic>
      <p:cxnSp>
        <p:nvCxnSpPr>
          <p:cNvPr id="9" name="Straight Arrow Connector 8">
            <a:extLst>
              <a:ext uri="{FF2B5EF4-FFF2-40B4-BE49-F238E27FC236}">
                <a16:creationId xmlns:a16="http://schemas.microsoft.com/office/drawing/2014/main" id="{694445B2-0639-4FC4-971F-76C7E1B1DBF5}"/>
              </a:ext>
            </a:extLst>
          </p:cNvPr>
          <p:cNvCxnSpPr>
            <a:cxnSpLocks/>
          </p:cNvCxnSpPr>
          <p:nvPr/>
        </p:nvCxnSpPr>
        <p:spPr>
          <a:xfrm flipV="1">
            <a:off x="8381300" y="1342160"/>
            <a:ext cx="692092" cy="55579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D473E6C-7EBB-412C-862E-776006406FDA}"/>
              </a:ext>
            </a:extLst>
          </p:cNvPr>
          <p:cNvCxnSpPr>
            <a:cxnSpLocks/>
          </p:cNvCxnSpPr>
          <p:nvPr/>
        </p:nvCxnSpPr>
        <p:spPr>
          <a:xfrm flipH="1">
            <a:off x="815830" y="4156973"/>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9064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RETURNING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TO EMPLOYEE</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17</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441570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18</a:t>
            </a:r>
          </a:p>
        </p:txBody>
      </p:sp>
      <p:pic>
        <p:nvPicPr>
          <p:cNvPr id="9" name="Picture 8">
            <a:extLst>
              <a:ext uri="{FF2B5EF4-FFF2-40B4-BE49-F238E27FC236}">
                <a16:creationId xmlns:a16="http://schemas.microsoft.com/office/drawing/2014/main" id="{CFFBAFE7-BD71-41F4-AFE4-39C80BB8A53D}"/>
              </a:ext>
            </a:extLst>
          </p:cNvPr>
          <p:cNvPicPr/>
          <p:nvPr/>
        </p:nvPicPr>
        <p:blipFill>
          <a:blip r:embed="rId2"/>
          <a:stretch>
            <a:fillRect/>
          </a:stretch>
        </p:blipFill>
        <p:spPr>
          <a:xfrm>
            <a:off x="322277" y="857641"/>
            <a:ext cx="11640424" cy="5635233"/>
          </a:xfrm>
          <a:prstGeom prst="rect">
            <a:avLst/>
          </a:prstGeom>
        </p:spPr>
      </p:pic>
      <p:cxnSp>
        <p:nvCxnSpPr>
          <p:cNvPr id="10" name="Straight Arrow Connector 9">
            <a:extLst>
              <a:ext uri="{FF2B5EF4-FFF2-40B4-BE49-F238E27FC236}">
                <a16:creationId xmlns:a16="http://schemas.microsoft.com/office/drawing/2014/main" id="{7A3E0F55-3679-4083-BE3D-6D7463E50EDF}"/>
              </a:ext>
            </a:extLst>
          </p:cNvPr>
          <p:cNvCxnSpPr>
            <a:cxnSpLocks/>
          </p:cNvCxnSpPr>
          <p:nvPr/>
        </p:nvCxnSpPr>
        <p:spPr>
          <a:xfrm>
            <a:off x="7852095" y="2709644"/>
            <a:ext cx="1298140" cy="12743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7943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19</a:t>
            </a:r>
          </a:p>
        </p:txBody>
      </p:sp>
      <p:pic>
        <p:nvPicPr>
          <p:cNvPr id="6" name="Picture 5">
            <a:extLst>
              <a:ext uri="{FF2B5EF4-FFF2-40B4-BE49-F238E27FC236}">
                <a16:creationId xmlns:a16="http://schemas.microsoft.com/office/drawing/2014/main" id="{83C82503-9770-4931-9B13-18E506ADE8D3}"/>
              </a:ext>
            </a:extLst>
          </p:cNvPr>
          <p:cNvPicPr/>
          <p:nvPr/>
        </p:nvPicPr>
        <p:blipFill>
          <a:blip r:embed="rId2"/>
          <a:stretch>
            <a:fillRect/>
          </a:stretch>
        </p:blipFill>
        <p:spPr>
          <a:xfrm>
            <a:off x="269759" y="794943"/>
            <a:ext cx="11676163" cy="5795217"/>
          </a:xfrm>
          <a:prstGeom prst="rect">
            <a:avLst/>
          </a:prstGeom>
        </p:spPr>
      </p:pic>
      <p:cxnSp>
        <p:nvCxnSpPr>
          <p:cNvPr id="7" name="Straight Arrow Connector 6">
            <a:extLst>
              <a:ext uri="{FF2B5EF4-FFF2-40B4-BE49-F238E27FC236}">
                <a16:creationId xmlns:a16="http://schemas.microsoft.com/office/drawing/2014/main" id="{722F18E3-A87F-4DAE-8247-CD562118B66C}"/>
              </a:ext>
            </a:extLst>
          </p:cNvPr>
          <p:cNvCxnSpPr>
            <a:cxnSpLocks/>
          </p:cNvCxnSpPr>
          <p:nvPr/>
        </p:nvCxnSpPr>
        <p:spPr>
          <a:xfrm flipH="1">
            <a:off x="10882620" y="3771157"/>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307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Go to www.bartonccc.edu</a:t>
            </a:r>
          </a:p>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a:t>
            </a:r>
          </a:p>
        </p:txBody>
      </p:sp>
      <p:pic>
        <p:nvPicPr>
          <p:cNvPr id="7" name="Picture 6">
            <a:extLst>
              <a:ext uri="{FF2B5EF4-FFF2-40B4-BE49-F238E27FC236}">
                <a16:creationId xmlns:a16="http://schemas.microsoft.com/office/drawing/2014/main" id="{95C1EECF-0A88-4BF2-B5C9-8670A2A37514}"/>
              </a:ext>
            </a:extLst>
          </p:cNvPr>
          <p:cNvPicPr/>
          <p:nvPr/>
        </p:nvPicPr>
        <p:blipFill>
          <a:blip r:embed="rId2"/>
          <a:stretch>
            <a:fillRect/>
          </a:stretch>
        </p:blipFill>
        <p:spPr>
          <a:xfrm>
            <a:off x="313888" y="1320028"/>
            <a:ext cx="11489422" cy="5206607"/>
          </a:xfrm>
          <a:prstGeom prst="rect">
            <a:avLst/>
          </a:prstGeom>
        </p:spPr>
      </p:pic>
      <p:cxnSp>
        <p:nvCxnSpPr>
          <p:cNvPr id="9" name="Straight Arrow Connector 8">
            <a:extLst>
              <a:ext uri="{FF2B5EF4-FFF2-40B4-BE49-F238E27FC236}">
                <a16:creationId xmlns:a16="http://schemas.microsoft.com/office/drawing/2014/main" id="{C7C78975-48DE-4C9A-AC04-A5823E8F730A}"/>
              </a:ext>
            </a:extLst>
          </p:cNvPr>
          <p:cNvCxnSpPr/>
          <p:nvPr/>
        </p:nvCxnSpPr>
        <p:spPr>
          <a:xfrm flipH="1">
            <a:off x="9368508" y="52433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5950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Preview.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20</a:t>
            </a:r>
          </a:p>
        </p:txBody>
      </p:sp>
      <p:pic>
        <p:nvPicPr>
          <p:cNvPr id="9" name="Picture 8">
            <a:extLst>
              <a:ext uri="{FF2B5EF4-FFF2-40B4-BE49-F238E27FC236}">
                <a16:creationId xmlns:a16="http://schemas.microsoft.com/office/drawing/2014/main" id="{FB04C082-5071-4606-8AEA-52DF05448DEB}"/>
              </a:ext>
            </a:extLst>
          </p:cNvPr>
          <p:cNvPicPr/>
          <p:nvPr/>
        </p:nvPicPr>
        <p:blipFill>
          <a:blip r:embed="rId2"/>
          <a:stretch>
            <a:fillRect/>
          </a:stretch>
        </p:blipFill>
        <p:spPr>
          <a:xfrm>
            <a:off x="220824" y="729786"/>
            <a:ext cx="11783821" cy="5847183"/>
          </a:xfrm>
          <a:prstGeom prst="rect">
            <a:avLst/>
          </a:prstGeom>
        </p:spPr>
      </p:pic>
      <p:cxnSp>
        <p:nvCxnSpPr>
          <p:cNvPr id="10" name="Straight Arrow Connector 9">
            <a:extLst>
              <a:ext uri="{FF2B5EF4-FFF2-40B4-BE49-F238E27FC236}">
                <a16:creationId xmlns:a16="http://schemas.microsoft.com/office/drawing/2014/main" id="{DA190546-F779-4332-A5B4-BF1800BAB4D3}"/>
              </a:ext>
            </a:extLst>
          </p:cNvPr>
          <p:cNvCxnSpPr>
            <a:cxnSpLocks/>
          </p:cNvCxnSpPr>
          <p:nvPr/>
        </p:nvCxnSpPr>
        <p:spPr>
          <a:xfrm flipH="1">
            <a:off x="10610675" y="392288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0452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Scroll to the bottom of the box to add a comment then click on Return for Correction.  This will return the Timesheet to the employee.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a:t>
            </a:r>
          </a:p>
        </p:txBody>
      </p:sp>
      <p:pic>
        <p:nvPicPr>
          <p:cNvPr id="9" name="Picture 8">
            <a:extLst>
              <a:ext uri="{FF2B5EF4-FFF2-40B4-BE49-F238E27FC236}">
                <a16:creationId xmlns:a16="http://schemas.microsoft.com/office/drawing/2014/main" id="{2D19658C-81F7-4499-8FDD-4D42B692BFD0}"/>
              </a:ext>
            </a:extLst>
          </p:cNvPr>
          <p:cNvPicPr/>
          <p:nvPr/>
        </p:nvPicPr>
        <p:blipFill>
          <a:blip r:embed="rId2"/>
          <a:stretch>
            <a:fillRect/>
          </a:stretch>
        </p:blipFill>
        <p:spPr>
          <a:xfrm>
            <a:off x="262812" y="1132935"/>
            <a:ext cx="11691500" cy="5427256"/>
          </a:xfrm>
          <a:prstGeom prst="rect">
            <a:avLst/>
          </a:prstGeom>
        </p:spPr>
      </p:pic>
      <p:cxnSp>
        <p:nvCxnSpPr>
          <p:cNvPr id="12" name="Straight Arrow Connector 11">
            <a:extLst>
              <a:ext uri="{FF2B5EF4-FFF2-40B4-BE49-F238E27FC236}">
                <a16:creationId xmlns:a16="http://schemas.microsoft.com/office/drawing/2014/main" id="{DD76E066-11E0-4DA4-A667-70A533487576}"/>
              </a:ext>
            </a:extLst>
          </p:cNvPr>
          <p:cNvCxnSpPr>
            <a:cxnSpLocks/>
          </p:cNvCxnSpPr>
          <p:nvPr/>
        </p:nvCxnSpPr>
        <p:spPr>
          <a:xfrm flipH="1">
            <a:off x="5080890" y="3041103"/>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6E7E59-AEEE-4A18-BC03-1CA6CF0A5A3C}"/>
              </a:ext>
            </a:extLst>
          </p:cNvPr>
          <p:cNvCxnSpPr>
            <a:cxnSpLocks/>
          </p:cNvCxnSpPr>
          <p:nvPr/>
        </p:nvCxnSpPr>
        <p:spPr>
          <a:xfrm flipH="1">
            <a:off x="5674451" y="5262788"/>
            <a:ext cx="1313575" cy="67640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2413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63121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Below is a screen shot of what the employee will see when clicking on Enter Time.  The employee’s Timesheet status has changed from Pending to Returned.  Tip – the Employee will not get an automatic notification when a Timesheet is Returned so they </a:t>
            </a:r>
            <a:r>
              <a:rPr lang="en-US" sz="2500" b="1" u="sng"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WILL</a:t>
            </a:r>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need to be notified by their supervisor.</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a:t>
            </a:r>
          </a:p>
        </p:txBody>
      </p:sp>
      <p:pic>
        <p:nvPicPr>
          <p:cNvPr id="6" name="Picture 5">
            <a:extLst>
              <a:ext uri="{FF2B5EF4-FFF2-40B4-BE49-F238E27FC236}">
                <a16:creationId xmlns:a16="http://schemas.microsoft.com/office/drawing/2014/main" id="{EFEB26F3-1023-4024-89F7-37FA5590027B}"/>
              </a:ext>
            </a:extLst>
          </p:cNvPr>
          <p:cNvPicPr/>
          <p:nvPr/>
        </p:nvPicPr>
        <p:blipFill>
          <a:blip r:embed="rId2"/>
          <a:stretch>
            <a:fillRect/>
          </a:stretch>
        </p:blipFill>
        <p:spPr>
          <a:xfrm>
            <a:off x="262811" y="2259137"/>
            <a:ext cx="11716667" cy="4301054"/>
          </a:xfrm>
          <a:prstGeom prst="rect">
            <a:avLst/>
          </a:prstGeom>
        </p:spPr>
      </p:pic>
      <p:cxnSp>
        <p:nvCxnSpPr>
          <p:cNvPr id="9" name="Straight Arrow Connector 8">
            <a:extLst>
              <a:ext uri="{FF2B5EF4-FFF2-40B4-BE49-F238E27FC236}">
                <a16:creationId xmlns:a16="http://schemas.microsoft.com/office/drawing/2014/main" id="{EAC312A6-712B-4CB8-99F3-89E0E34937BB}"/>
              </a:ext>
            </a:extLst>
          </p:cNvPr>
          <p:cNvCxnSpPr>
            <a:cxnSpLocks/>
          </p:cNvCxnSpPr>
          <p:nvPr/>
        </p:nvCxnSpPr>
        <p:spPr>
          <a:xfrm flipH="1">
            <a:off x="6678600" y="3418595"/>
            <a:ext cx="1446262" cy="90579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3497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Once the Timesheet is sent back to the employee, the Timesheet will move from the Pending section to the Returned section.  Once they submit their Timesheet again for approval, it will move back to the Pending section.</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a:t>
            </a:r>
          </a:p>
        </p:txBody>
      </p:sp>
      <p:pic>
        <p:nvPicPr>
          <p:cNvPr id="7" name="Picture 6">
            <a:extLst>
              <a:ext uri="{FF2B5EF4-FFF2-40B4-BE49-F238E27FC236}">
                <a16:creationId xmlns:a16="http://schemas.microsoft.com/office/drawing/2014/main" id="{40BCEED2-5E59-43FB-B677-513D9B3FE9E2}"/>
              </a:ext>
            </a:extLst>
          </p:cNvPr>
          <p:cNvPicPr/>
          <p:nvPr/>
        </p:nvPicPr>
        <p:blipFill>
          <a:blip r:embed="rId2"/>
          <a:stretch>
            <a:fillRect/>
          </a:stretch>
        </p:blipFill>
        <p:spPr>
          <a:xfrm>
            <a:off x="262812" y="1526056"/>
            <a:ext cx="11691500" cy="5059302"/>
          </a:xfrm>
          <a:prstGeom prst="rect">
            <a:avLst/>
          </a:prstGeom>
        </p:spPr>
      </p:pic>
      <p:cxnSp>
        <p:nvCxnSpPr>
          <p:cNvPr id="10" name="Straight Arrow Connector 9">
            <a:extLst>
              <a:ext uri="{FF2B5EF4-FFF2-40B4-BE49-F238E27FC236}">
                <a16:creationId xmlns:a16="http://schemas.microsoft.com/office/drawing/2014/main" id="{CE04CA77-D58C-4E8A-BB2F-6DB281516FE1}"/>
              </a:ext>
            </a:extLst>
          </p:cNvPr>
          <p:cNvCxnSpPr>
            <a:cxnSpLocks/>
          </p:cNvCxnSpPr>
          <p:nvPr/>
        </p:nvCxnSpPr>
        <p:spPr>
          <a:xfrm flipH="1">
            <a:off x="1205176" y="4470120"/>
            <a:ext cx="1739360" cy="25695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40B14425-007E-4FDC-9CC1-853EA1E400C8}"/>
              </a:ext>
            </a:extLst>
          </p:cNvPr>
          <p:cNvCxnSpPr>
            <a:cxnSpLocks/>
          </p:cNvCxnSpPr>
          <p:nvPr/>
        </p:nvCxnSpPr>
        <p:spPr>
          <a:xfrm flipH="1">
            <a:off x="1089932" y="5331944"/>
            <a:ext cx="1739360" cy="25695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25699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EMPLOYEE</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LEAVE BALANCES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764266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25</a:t>
            </a:r>
          </a:p>
        </p:txBody>
      </p:sp>
      <p:pic>
        <p:nvPicPr>
          <p:cNvPr id="9" name="Picture 8">
            <a:extLst>
              <a:ext uri="{FF2B5EF4-FFF2-40B4-BE49-F238E27FC236}">
                <a16:creationId xmlns:a16="http://schemas.microsoft.com/office/drawing/2014/main" id="{49E58DFC-BC00-4BF4-A994-039682D7A63C}"/>
              </a:ext>
            </a:extLst>
          </p:cNvPr>
          <p:cNvPicPr/>
          <p:nvPr/>
        </p:nvPicPr>
        <p:blipFill>
          <a:blip r:embed="rId2"/>
          <a:stretch>
            <a:fillRect/>
          </a:stretch>
        </p:blipFill>
        <p:spPr>
          <a:xfrm>
            <a:off x="262812" y="859115"/>
            <a:ext cx="11708278" cy="5676204"/>
          </a:xfrm>
          <a:prstGeom prst="rect">
            <a:avLst/>
          </a:prstGeom>
        </p:spPr>
      </p:pic>
      <p:cxnSp>
        <p:nvCxnSpPr>
          <p:cNvPr id="10" name="Straight Arrow Connector 9">
            <a:extLst>
              <a:ext uri="{FF2B5EF4-FFF2-40B4-BE49-F238E27FC236}">
                <a16:creationId xmlns:a16="http://schemas.microsoft.com/office/drawing/2014/main" id="{C7CF59E3-1504-49A7-A42D-F36D98B956E5}"/>
              </a:ext>
            </a:extLst>
          </p:cNvPr>
          <p:cNvCxnSpPr>
            <a:cxnSpLocks/>
          </p:cNvCxnSpPr>
          <p:nvPr/>
        </p:nvCxnSpPr>
        <p:spPr>
          <a:xfrm>
            <a:off x="7902429" y="2709644"/>
            <a:ext cx="1222639" cy="137769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63841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Action Menu to the right of the employee’s name.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26</a:t>
            </a:r>
          </a:p>
        </p:txBody>
      </p:sp>
      <p:pic>
        <p:nvPicPr>
          <p:cNvPr id="6" name="Picture 5">
            <a:extLst>
              <a:ext uri="{FF2B5EF4-FFF2-40B4-BE49-F238E27FC236}">
                <a16:creationId xmlns:a16="http://schemas.microsoft.com/office/drawing/2014/main" id="{D95CD1F9-8388-4B45-8586-1330CC142557}"/>
              </a:ext>
            </a:extLst>
          </p:cNvPr>
          <p:cNvPicPr/>
          <p:nvPr/>
        </p:nvPicPr>
        <p:blipFill>
          <a:blip r:embed="rId2"/>
          <a:stretch>
            <a:fillRect/>
          </a:stretch>
        </p:blipFill>
        <p:spPr>
          <a:xfrm>
            <a:off x="269759" y="794943"/>
            <a:ext cx="11676163" cy="5795217"/>
          </a:xfrm>
          <a:prstGeom prst="rect">
            <a:avLst/>
          </a:prstGeom>
        </p:spPr>
      </p:pic>
      <p:cxnSp>
        <p:nvCxnSpPr>
          <p:cNvPr id="7" name="Straight Arrow Connector 6">
            <a:extLst>
              <a:ext uri="{FF2B5EF4-FFF2-40B4-BE49-F238E27FC236}">
                <a16:creationId xmlns:a16="http://schemas.microsoft.com/office/drawing/2014/main" id="{CA257899-FF08-40D7-82DE-BFDD7A1845AF}"/>
              </a:ext>
            </a:extLst>
          </p:cNvPr>
          <p:cNvCxnSpPr>
            <a:cxnSpLocks/>
          </p:cNvCxnSpPr>
          <p:nvPr/>
        </p:nvCxnSpPr>
        <p:spPr>
          <a:xfrm flipH="1">
            <a:off x="10934352" y="3768504"/>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530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Leave Balance.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27</a:t>
            </a:r>
          </a:p>
        </p:txBody>
      </p:sp>
      <p:pic>
        <p:nvPicPr>
          <p:cNvPr id="6" name="Picture 5">
            <a:extLst>
              <a:ext uri="{FF2B5EF4-FFF2-40B4-BE49-F238E27FC236}">
                <a16:creationId xmlns:a16="http://schemas.microsoft.com/office/drawing/2014/main" id="{F7A6C0BD-3DD1-45C0-9EE5-7286118AA3FD}"/>
              </a:ext>
            </a:extLst>
          </p:cNvPr>
          <p:cNvPicPr/>
          <p:nvPr/>
        </p:nvPicPr>
        <p:blipFill>
          <a:blip r:embed="rId2"/>
          <a:stretch>
            <a:fillRect/>
          </a:stretch>
        </p:blipFill>
        <p:spPr>
          <a:xfrm>
            <a:off x="220824" y="729786"/>
            <a:ext cx="11783821" cy="5847183"/>
          </a:xfrm>
          <a:prstGeom prst="rect">
            <a:avLst/>
          </a:prstGeom>
        </p:spPr>
      </p:pic>
      <p:cxnSp>
        <p:nvCxnSpPr>
          <p:cNvPr id="7" name="Straight Arrow Connector 6">
            <a:extLst>
              <a:ext uri="{FF2B5EF4-FFF2-40B4-BE49-F238E27FC236}">
                <a16:creationId xmlns:a16="http://schemas.microsoft.com/office/drawing/2014/main" id="{81FE6EFA-2A1E-4492-B7A3-0077DC8DA288}"/>
              </a:ext>
            </a:extLst>
          </p:cNvPr>
          <p:cNvCxnSpPr>
            <a:cxnSpLocks/>
          </p:cNvCxnSpPr>
          <p:nvPr/>
        </p:nvCxnSpPr>
        <p:spPr>
          <a:xfrm>
            <a:off x="9244667" y="4286775"/>
            <a:ext cx="1029692" cy="94893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00476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box will appear with the employee’s current leave balances.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28</a:t>
            </a:r>
          </a:p>
        </p:txBody>
      </p:sp>
      <p:pic>
        <p:nvPicPr>
          <p:cNvPr id="5" name="Picture 4">
            <a:extLst>
              <a:ext uri="{FF2B5EF4-FFF2-40B4-BE49-F238E27FC236}">
                <a16:creationId xmlns:a16="http://schemas.microsoft.com/office/drawing/2014/main" id="{33C68906-5F90-4B9A-958B-F8DF8A3E9769}"/>
              </a:ext>
            </a:extLst>
          </p:cNvPr>
          <p:cNvPicPr/>
          <p:nvPr/>
        </p:nvPicPr>
        <p:blipFill>
          <a:blip r:embed="rId2"/>
          <a:stretch>
            <a:fillRect/>
          </a:stretch>
        </p:blipFill>
        <p:spPr>
          <a:xfrm>
            <a:off x="262811" y="803382"/>
            <a:ext cx="11699889" cy="5689493"/>
          </a:xfrm>
          <a:prstGeom prst="rect">
            <a:avLst/>
          </a:prstGeom>
        </p:spPr>
      </p:pic>
    </p:spTree>
    <p:extLst>
      <p:ext uri="{BB962C8B-B14F-4D97-AF65-F5344CB8AC3E}">
        <p14:creationId xmlns:p14="http://schemas.microsoft.com/office/powerpoint/2010/main" val="36424695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ERROR ON </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p>
        </p:txBody>
      </p:sp>
      <p:sp>
        <p:nvSpPr>
          <p:cNvPr id="4" name="Slide Number Placeholder 3"/>
          <p:cNvSpPr>
            <a:spLocks noGrp="1"/>
          </p:cNvSpPr>
          <p:nvPr>
            <p:ph type="sldNum" sz="quarter" idx="12"/>
          </p:nvPr>
        </p:nvSpPr>
        <p:spPr>
          <a:xfrm>
            <a:off x="9292900" y="6375400"/>
            <a:ext cx="2743200" cy="365125"/>
          </a:xfrm>
        </p:spPr>
        <p:txBody>
          <a:bodyPr/>
          <a:lstStyle/>
          <a:p>
            <a:r>
              <a:rPr lang="en-US" dirty="0"/>
              <a:t>29</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0346983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125" y="199936"/>
            <a:ext cx="11277600" cy="1246495"/>
          </a:xfrm>
          <a:prstGeom prst="rect">
            <a:avLst/>
          </a:prstGeom>
        </p:spPr>
        <p:txBody>
          <a:bodyPr wrap="square">
            <a:spAutoFit/>
          </a:bodyPr>
          <a:lstStyle/>
          <a:p>
            <a:pPr marL="342900" indent="-342900">
              <a:buAutoNum type="arabicPeriod"/>
            </a:pPr>
            <a:r>
              <a:rPr lang="en-US" sz="2500" b="1" dirty="0" err="1">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MyBarton</a:t>
            </a: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Portal Login</a:t>
            </a:r>
          </a:p>
          <a:p>
            <a:pPr marL="342900" indent="-342900">
              <a:buAutoNum type="arabicPeriod"/>
            </a:pPr>
            <a:r>
              <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Login with your Username and Password</a:t>
            </a:r>
          </a:p>
          <a:p>
            <a:pPr marL="342900" indent="-342900">
              <a:buAutoNum type="arabicPeriod"/>
            </a:pPr>
            <a:endParaRPr lang="en-US" sz="2500" b="1" dirty="0">
              <a:ln w="9525">
                <a:solidFill>
                  <a:schemeClr val="tx1"/>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344025" y="6386050"/>
            <a:ext cx="2743200" cy="365125"/>
          </a:xfrm>
        </p:spPr>
        <p:txBody>
          <a:bodyPr/>
          <a:lstStyle/>
          <a:p>
            <a:r>
              <a:rPr lang="en-US" dirty="0"/>
              <a:t>3</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F2EA4C02-4DEC-451A-9D07-8BDBEFBFB08F}"/>
              </a:ext>
            </a:extLst>
          </p:cNvPr>
          <p:cNvPicPr/>
          <p:nvPr/>
        </p:nvPicPr>
        <p:blipFill>
          <a:blip r:embed="rId2"/>
          <a:stretch>
            <a:fillRect/>
          </a:stretch>
        </p:blipFill>
        <p:spPr>
          <a:xfrm>
            <a:off x="238124" y="1320981"/>
            <a:ext cx="11649075" cy="5138542"/>
          </a:xfrm>
          <a:prstGeom prst="rect">
            <a:avLst/>
          </a:prstGeom>
        </p:spPr>
      </p:pic>
      <p:cxnSp>
        <p:nvCxnSpPr>
          <p:cNvPr id="8" name="Straight Arrow Connector 7">
            <a:extLst>
              <a:ext uri="{FF2B5EF4-FFF2-40B4-BE49-F238E27FC236}">
                <a16:creationId xmlns:a16="http://schemas.microsoft.com/office/drawing/2014/main" id="{0F03AF6D-C4FF-4647-BDCA-E6841ED6BDB7}"/>
              </a:ext>
            </a:extLst>
          </p:cNvPr>
          <p:cNvCxnSpPr/>
          <p:nvPr/>
        </p:nvCxnSpPr>
        <p:spPr>
          <a:xfrm flipH="1">
            <a:off x="9771179" y="4349712"/>
            <a:ext cx="1349374" cy="129745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15816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30</a:t>
            </a:r>
          </a:p>
        </p:txBody>
      </p:sp>
      <p:pic>
        <p:nvPicPr>
          <p:cNvPr id="9" name="Picture 8">
            <a:extLst>
              <a:ext uri="{FF2B5EF4-FFF2-40B4-BE49-F238E27FC236}">
                <a16:creationId xmlns:a16="http://schemas.microsoft.com/office/drawing/2014/main" id="{E72F0C0A-1DE5-4BCC-B8D3-1BBC6FBC5EB1}"/>
              </a:ext>
            </a:extLst>
          </p:cNvPr>
          <p:cNvPicPr/>
          <p:nvPr/>
        </p:nvPicPr>
        <p:blipFill>
          <a:blip r:embed="rId2"/>
          <a:stretch>
            <a:fillRect/>
          </a:stretch>
        </p:blipFill>
        <p:spPr>
          <a:xfrm>
            <a:off x="262812" y="825558"/>
            <a:ext cx="11691500" cy="5769018"/>
          </a:xfrm>
          <a:prstGeom prst="rect">
            <a:avLst/>
          </a:prstGeom>
        </p:spPr>
      </p:pic>
      <p:cxnSp>
        <p:nvCxnSpPr>
          <p:cNvPr id="10" name="Straight Arrow Connector 9">
            <a:extLst>
              <a:ext uri="{FF2B5EF4-FFF2-40B4-BE49-F238E27FC236}">
                <a16:creationId xmlns:a16="http://schemas.microsoft.com/office/drawing/2014/main" id="{B3F1F548-F78D-41C1-920C-D9F842D73BD1}"/>
              </a:ext>
            </a:extLst>
          </p:cNvPr>
          <p:cNvCxnSpPr>
            <a:cxnSpLocks/>
          </p:cNvCxnSpPr>
          <p:nvPr/>
        </p:nvCxnSpPr>
        <p:spPr>
          <a:xfrm>
            <a:off x="8246377" y="3432585"/>
            <a:ext cx="870301" cy="68045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39453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1246495"/>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If there are any errors on the Timesheet, an exclamation mark will appear to the right of the employee’s name.  To view the error(s), click on the exclamation mark.</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a:t>
            </a:r>
          </a:p>
        </p:txBody>
      </p:sp>
      <p:pic>
        <p:nvPicPr>
          <p:cNvPr id="6" name="Picture 5">
            <a:extLst>
              <a:ext uri="{FF2B5EF4-FFF2-40B4-BE49-F238E27FC236}">
                <a16:creationId xmlns:a16="http://schemas.microsoft.com/office/drawing/2014/main" id="{86431EF8-8785-4B5F-8E3C-993B525AB274}"/>
              </a:ext>
            </a:extLst>
          </p:cNvPr>
          <p:cNvPicPr/>
          <p:nvPr/>
        </p:nvPicPr>
        <p:blipFill>
          <a:blip r:embed="rId2"/>
          <a:stretch>
            <a:fillRect/>
          </a:stretch>
        </p:blipFill>
        <p:spPr>
          <a:xfrm>
            <a:off x="257918" y="1505526"/>
            <a:ext cx="11676163" cy="4995627"/>
          </a:xfrm>
          <a:prstGeom prst="rect">
            <a:avLst/>
          </a:prstGeom>
        </p:spPr>
      </p:pic>
      <p:cxnSp>
        <p:nvCxnSpPr>
          <p:cNvPr id="7" name="Straight Arrow Connector 6">
            <a:extLst>
              <a:ext uri="{FF2B5EF4-FFF2-40B4-BE49-F238E27FC236}">
                <a16:creationId xmlns:a16="http://schemas.microsoft.com/office/drawing/2014/main" id="{0D41945C-4F25-488A-AC2D-0864F94C659B}"/>
              </a:ext>
            </a:extLst>
          </p:cNvPr>
          <p:cNvCxnSpPr>
            <a:cxnSpLocks/>
          </p:cNvCxnSpPr>
          <p:nvPr/>
        </p:nvCxnSpPr>
        <p:spPr>
          <a:xfrm flipH="1">
            <a:off x="10565113" y="3888612"/>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59747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4247317"/>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APPROVER(S)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145094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dirty="0"/>
              <a:t>33</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0" name="Picture 9">
            <a:extLst>
              <a:ext uri="{FF2B5EF4-FFF2-40B4-BE49-F238E27FC236}">
                <a16:creationId xmlns:a16="http://schemas.microsoft.com/office/drawing/2014/main" id="{774FE0D9-3292-4ED3-A74A-DA6EDDC53A68}"/>
              </a:ext>
            </a:extLst>
          </p:cNvPr>
          <p:cNvPicPr/>
          <p:nvPr/>
        </p:nvPicPr>
        <p:blipFill>
          <a:blip r:embed="rId2"/>
          <a:stretch>
            <a:fillRect/>
          </a:stretch>
        </p:blipFill>
        <p:spPr>
          <a:xfrm>
            <a:off x="262811" y="884280"/>
            <a:ext cx="11649555" cy="5683017"/>
          </a:xfrm>
          <a:prstGeom prst="rect">
            <a:avLst/>
          </a:prstGeom>
        </p:spPr>
      </p:pic>
      <p:cxnSp>
        <p:nvCxnSpPr>
          <p:cNvPr id="12" name="Straight Arrow Connector 11">
            <a:extLst>
              <a:ext uri="{FF2B5EF4-FFF2-40B4-BE49-F238E27FC236}">
                <a16:creationId xmlns:a16="http://schemas.microsoft.com/office/drawing/2014/main" id="{6101BEC9-4C5C-456B-A16D-AEF6C827C0B5}"/>
              </a:ext>
            </a:extLst>
          </p:cNvPr>
          <p:cNvCxnSpPr>
            <a:cxnSpLocks/>
          </p:cNvCxnSpPr>
          <p:nvPr/>
        </p:nvCxnSpPr>
        <p:spPr>
          <a:xfrm>
            <a:off x="8128932" y="2701255"/>
            <a:ext cx="984308" cy="1353646"/>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9463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information icon to the right of the employee’s name to see the List of Approvers.</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a:t>
            </a:r>
          </a:p>
        </p:txBody>
      </p:sp>
      <p:pic>
        <p:nvPicPr>
          <p:cNvPr id="6" name="Picture 5">
            <a:extLst>
              <a:ext uri="{FF2B5EF4-FFF2-40B4-BE49-F238E27FC236}">
                <a16:creationId xmlns:a16="http://schemas.microsoft.com/office/drawing/2014/main" id="{8FA3352C-D32F-48C9-8D4F-B399E00FA4F4}"/>
              </a:ext>
            </a:extLst>
          </p:cNvPr>
          <p:cNvPicPr/>
          <p:nvPr/>
        </p:nvPicPr>
        <p:blipFill>
          <a:blip r:embed="rId2"/>
          <a:stretch>
            <a:fillRect/>
          </a:stretch>
        </p:blipFill>
        <p:spPr>
          <a:xfrm>
            <a:off x="262811" y="1163474"/>
            <a:ext cx="11716667" cy="5388328"/>
          </a:xfrm>
          <a:prstGeom prst="rect">
            <a:avLst/>
          </a:prstGeom>
        </p:spPr>
      </p:pic>
      <p:cxnSp>
        <p:nvCxnSpPr>
          <p:cNvPr id="7" name="Straight Arrow Connector 6">
            <a:extLst>
              <a:ext uri="{FF2B5EF4-FFF2-40B4-BE49-F238E27FC236}">
                <a16:creationId xmlns:a16="http://schemas.microsoft.com/office/drawing/2014/main" id="{F6785AB5-CA81-4091-AFA4-03ED55F799D8}"/>
              </a:ext>
            </a:extLst>
          </p:cNvPr>
          <p:cNvCxnSpPr>
            <a:cxnSpLocks/>
          </p:cNvCxnSpPr>
          <p:nvPr/>
        </p:nvCxnSpPr>
        <p:spPr>
          <a:xfrm flipH="1">
            <a:off x="10183573" y="3342875"/>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97562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VIEWING COMMENTS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0914566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a:t>
            </a:r>
          </a:p>
        </p:txBody>
      </p:sp>
      <p:pic>
        <p:nvPicPr>
          <p:cNvPr id="9" name="Picture 8">
            <a:extLst>
              <a:ext uri="{FF2B5EF4-FFF2-40B4-BE49-F238E27FC236}">
                <a16:creationId xmlns:a16="http://schemas.microsoft.com/office/drawing/2014/main" id="{BC655398-8C17-400F-BE2D-9B6A9EA7E2FB}"/>
              </a:ext>
            </a:extLst>
          </p:cNvPr>
          <p:cNvPicPr/>
          <p:nvPr/>
        </p:nvPicPr>
        <p:blipFill>
          <a:blip r:embed="rId2"/>
          <a:stretch>
            <a:fillRect/>
          </a:stretch>
        </p:blipFill>
        <p:spPr>
          <a:xfrm>
            <a:off x="322276" y="866030"/>
            <a:ext cx="11615257" cy="5702843"/>
          </a:xfrm>
          <a:prstGeom prst="rect">
            <a:avLst/>
          </a:prstGeom>
        </p:spPr>
      </p:pic>
      <p:cxnSp>
        <p:nvCxnSpPr>
          <p:cNvPr id="10" name="Straight Arrow Connector 9">
            <a:extLst>
              <a:ext uri="{FF2B5EF4-FFF2-40B4-BE49-F238E27FC236}">
                <a16:creationId xmlns:a16="http://schemas.microsoft.com/office/drawing/2014/main" id="{DF3BFFF7-D620-4ECB-869C-96F6C77122BE}"/>
              </a:ext>
            </a:extLst>
          </p:cNvPr>
          <p:cNvCxnSpPr>
            <a:cxnSpLocks/>
          </p:cNvCxnSpPr>
          <p:nvPr/>
        </p:nvCxnSpPr>
        <p:spPr>
          <a:xfrm>
            <a:off x="8531604" y="3238150"/>
            <a:ext cx="627020" cy="80207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78433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the Conversation Cloud to see any comments that were made.</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37</a:t>
            </a:r>
          </a:p>
        </p:txBody>
      </p:sp>
      <p:pic>
        <p:nvPicPr>
          <p:cNvPr id="9" name="Picture 8">
            <a:extLst>
              <a:ext uri="{FF2B5EF4-FFF2-40B4-BE49-F238E27FC236}">
                <a16:creationId xmlns:a16="http://schemas.microsoft.com/office/drawing/2014/main" id="{01A8E44F-D577-4649-8E7E-6F905E7B2EE3}"/>
              </a:ext>
            </a:extLst>
          </p:cNvPr>
          <p:cNvPicPr/>
          <p:nvPr/>
        </p:nvPicPr>
        <p:blipFill>
          <a:blip r:embed="rId2"/>
          <a:stretch>
            <a:fillRect/>
          </a:stretch>
        </p:blipFill>
        <p:spPr>
          <a:xfrm>
            <a:off x="225083" y="689041"/>
            <a:ext cx="11741834" cy="5803834"/>
          </a:xfrm>
          <a:prstGeom prst="rect">
            <a:avLst/>
          </a:prstGeom>
        </p:spPr>
      </p:pic>
      <p:cxnSp>
        <p:nvCxnSpPr>
          <p:cNvPr id="10" name="Straight Arrow Connector 9">
            <a:extLst>
              <a:ext uri="{FF2B5EF4-FFF2-40B4-BE49-F238E27FC236}">
                <a16:creationId xmlns:a16="http://schemas.microsoft.com/office/drawing/2014/main" id="{F1A2CDAF-DE1C-4BA4-A751-E0D31CC60820}"/>
              </a:ext>
            </a:extLst>
          </p:cNvPr>
          <p:cNvCxnSpPr>
            <a:cxnSpLocks/>
          </p:cNvCxnSpPr>
          <p:nvPr/>
        </p:nvCxnSpPr>
        <p:spPr>
          <a:xfrm flipH="1">
            <a:off x="10442197" y="3016618"/>
            <a:ext cx="756406" cy="1148680"/>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116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412" y="2511579"/>
            <a:ext cx="11971175" cy="1477328"/>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REPORTS</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38</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687348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39</a:t>
            </a:r>
          </a:p>
        </p:txBody>
      </p:sp>
      <p:pic>
        <p:nvPicPr>
          <p:cNvPr id="9" name="Picture 8">
            <a:extLst>
              <a:ext uri="{FF2B5EF4-FFF2-40B4-BE49-F238E27FC236}">
                <a16:creationId xmlns:a16="http://schemas.microsoft.com/office/drawing/2014/main" id="{526D8121-415F-4DD0-87A2-1DEB3C9A8168}"/>
              </a:ext>
            </a:extLst>
          </p:cNvPr>
          <p:cNvPicPr/>
          <p:nvPr/>
        </p:nvPicPr>
        <p:blipFill>
          <a:blip r:embed="rId2"/>
          <a:stretch>
            <a:fillRect/>
          </a:stretch>
        </p:blipFill>
        <p:spPr>
          <a:xfrm>
            <a:off x="262812" y="909447"/>
            <a:ext cx="11674722" cy="5583427"/>
          </a:xfrm>
          <a:prstGeom prst="rect">
            <a:avLst/>
          </a:prstGeom>
        </p:spPr>
      </p:pic>
      <p:cxnSp>
        <p:nvCxnSpPr>
          <p:cNvPr id="10" name="Straight Arrow Connector 9">
            <a:extLst>
              <a:ext uri="{FF2B5EF4-FFF2-40B4-BE49-F238E27FC236}">
                <a16:creationId xmlns:a16="http://schemas.microsoft.com/office/drawing/2014/main" id="{60680FD1-0C54-42EC-ABC2-BD9C482E9B84}"/>
              </a:ext>
            </a:extLst>
          </p:cNvPr>
          <p:cNvCxnSpPr>
            <a:cxnSpLocks/>
          </p:cNvCxnSpPr>
          <p:nvPr/>
        </p:nvCxnSpPr>
        <p:spPr>
          <a:xfrm>
            <a:off x="8187655" y="2684477"/>
            <a:ext cx="942363" cy="1354167"/>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670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825" y="139960"/>
            <a:ext cx="11971175" cy="2015936"/>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After logging into the MyBarton Portal, click on Employee Dashboard under the Self-Service &gt; Employees Card (If the card isn’t displayed, you may have to click on Discover More at the bottom of the screen to find the card and then save it to your Home Page by clicking on the ribbon in the right-hand corner).</a:t>
            </a:r>
          </a:p>
        </p:txBody>
      </p:sp>
      <p:sp>
        <p:nvSpPr>
          <p:cNvPr id="11" name="Slide Number Placeholder 10"/>
          <p:cNvSpPr>
            <a:spLocks noGrp="1"/>
          </p:cNvSpPr>
          <p:nvPr>
            <p:ph type="sldNum" sz="quarter" idx="12"/>
          </p:nvPr>
        </p:nvSpPr>
        <p:spPr>
          <a:xfrm>
            <a:off x="9382125" y="6399876"/>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a:t>
            </a:r>
          </a:p>
        </p:txBody>
      </p:sp>
      <p:pic>
        <p:nvPicPr>
          <p:cNvPr id="8" name="Picture 7"/>
          <p:cNvPicPr/>
          <p:nvPr/>
        </p:nvPicPr>
        <p:blipFill rotWithShape="1">
          <a:blip r:embed="rId2"/>
          <a:srcRect t="12130"/>
          <a:stretch/>
        </p:blipFill>
        <p:spPr bwMode="auto">
          <a:xfrm>
            <a:off x="355362" y="2032094"/>
            <a:ext cx="11429287" cy="4556713"/>
          </a:xfrm>
          <a:prstGeom prst="rect">
            <a:avLst/>
          </a:prstGeom>
          <a:ln>
            <a:noFill/>
          </a:ln>
          <a:extLst>
            <a:ext uri="{53640926-AAD7-44D8-BBD7-CCE9431645EC}">
              <a14:shadowObscured xmlns:a14="http://schemas.microsoft.com/office/drawing/2010/main"/>
            </a:ext>
          </a:extLst>
        </p:spPr>
      </p:pic>
      <p:sp>
        <p:nvSpPr>
          <p:cNvPr id="9" name="Oval 8"/>
          <p:cNvSpPr/>
          <p:nvPr/>
        </p:nvSpPr>
        <p:spPr>
          <a:xfrm>
            <a:off x="3145583" y="2910834"/>
            <a:ext cx="3097762" cy="2052735"/>
          </a:xfrm>
          <a:prstGeom prst="ellipse">
            <a:avLst/>
          </a:prstGeom>
          <a:noFill/>
          <a:ln w="3810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flipH="1" flipV="1">
            <a:off x="8098427" y="4203987"/>
            <a:ext cx="1283698" cy="907861"/>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427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Reports in the far right-hand corner.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40</a:t>
            </a:r>
          </a:p>
        </p:txBody>
      </p:sp>
      <p:pic>
        <p:nvPicPr>
          <p:cNvPr id="6" name="Picture 5">
            <a:extLst>
              <a:ext uri="{FF2B5EF4-FFF2-40B4-BE49-F238E27FC236}">
                <a16:creationId xmlns:a16="http://schemas.microsoft.com/office/drawing/2014/main" id="{377834F1-C97E-46C8-9AC0-97DA6FD0E9B5}"/>
              </a:ext>
            </a:extLst>
          </p:cNvPr>
          <p:cNvPicPr/>
          <p:nvPr/>
        </p:nvPicPr>
        <p:blipFill>
          <a:blip r:embed="rId2"/>
          <a:stretch>
            <a:fillRect/>
          </a:stretch>
        </p:blipFill>
        <p:spPr>
          <a:xfrm>
            <a:off x="262812" y="757810"/>
            <a:ext cx="11725056" cy="5814337"/>
          </a:xfrm>
          <a:prstGeom prst="rect">
            <a:avLst/>
          </a:prstGeom>
        </p:spPr>
      </p:pic>
      <p:cxnSp>
        <p:nvCxnSpPr>
          <p:cNvPr id="7" name="Straight Arrow Connector 6">
            <a:extLst>
              <a:ext uri="{FF2B5EF4-FFF2-40B4-BE49-F238E27FC236}">
                <a16:creationId xmlns:a16="http://schemas.microsoft.com/office/drawing/2014/main" id="{4CA2237E-EBD6-4BEE-BF08-3917065537F6}"/>
              </a:ext>
            </a:extLst>
          </p:cNvPr>
          <p:cNvCxnSpPr>
            <a:cxnSpLocks/>
          </p:cNvCxnSpPr>
          <p:nvPr/>
        </p:nvCxnSpPr>
        <p:spPr>
          <a:xfrm flipV="1">
            <a:off x="10129008" y="1498357"/>
            <a:ext cx="1307284" cy="833783"/>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33344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filter using the Caret Buttons or by manually entering information into the “Enter ID/Name Field” to select the information you want to 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a:t>
            </a:r>
          </a:p>
        </p:txBody>
      </p:sp>
      <p:pic>
        <p:nvPicPr>
          <p:cNvPr id="17" name="Picture 16">
            <a:extLst>
              <a:ext uri="{FF2B5EF4-FFF2-40B4-BE49-F238E27FC236}">
                <a16:creationId xmlns:a16="http://schemas.microsoft.com/office/drawing/2014/main" id="{0191593D-1C14-4BDA-9C27-CD9F847CFA94}"/>
              </a:ext>
            </a:extLst>
          </p:cNvPr>
          <p:cNvPicPr/>
          <p:nvPr/>
        </p:nvPicPr>
        <p:blipFill>
          <a:blip r:embed="rId2"/>
          <a:stretch>
            <a:fillRect/>
          </a:stretch>
        </p:blipFill>
        <p:spPr>
          <a:xfrm>
            <a:off x="220824" y="1151195"/>
            <a:ext cx="11716709" cy="5341680"/>
          </a:xfrm>
          <a:prstGeom prst="rect">
            <a:avLst/>
          </a:prstGeom>
        </p:spPr>
      </p:pic>
      <p:cxnSp>
        <p:nvCxnSpPr>
          <p:cNvPr id="18" name="Straight Arrow Connector 17">
            <a:extLst>
              <a:ext uri="{FF2B5EF4-FFF2-40B4-BE49-F238E27FC236}">
                <a16:creationId xmlns:a16="http://schemas.microsoft.com/office/drawing/2014/main" id="{4E217B18-2CD5-41AE-AA87-5D2A3667509A}"/>
              </a:ext>
            </a:extLst>
          </p:cNvPr>
          <p:cNvCxnSpPr>
            <a:cxnSpLocks/>
          </p:cNvCxnSpPr>
          <p:nvPr/>
        </p:nvCxnSpPr>
        <p:spPr>
          <a:xfrm flipH="1" flipV="1">
            <a:off x="1534611" y="225244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BFB06C8-1481-46E2-A53C-F6A436FB8EC4}"/>
              </a:ext>
            </a:extLst>
          </p:cNvPr>
          <p:cNvCxnSpPr>
            <a:cxnSpLocks/>
          </p:cNvCxnSpPr>
          <p:nvPr/>
        </p:nvCxnSpPr>
        <p:spPr>
          <a:xfrm flipH="1" flipV="1">
            <a:off x="3009762" y="225244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1DE9674-286E-494D-AFD5-E179F4D488E9}"/>
              </a:ext>
            </a:extLst>
          </p:cNvPr>
          <p:cNvCxnSpPr>
            <a:cxnSpLocks/>
          </p:cNvCxnSpPr>
          <p:nvPr/>
        </p:nvCxnSpPr>
        <p:spPr>
          <a:xfrm flipH="1" flipV="1">
            <a:off x="4966154" y="221928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621B5BA9-8AC8-4DE9-8615-AFFDC6938489}"/>
              </a:ext>
            </a:extLst>
          </p:cNvPr>
          <p:cNvCxnSpPr>
            <a:cxnSpLocks/>
          </p:cNvCxnSpPr>
          <p:nvPr/>
        </p:nvCxnSpPr>
        <p:spPr>
          <a:xfrm flipH="1" flipV="1">
            <a:off x="7882704" y="225244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71728C00-410A-4136-B505-06B7485A0028}"/>
              </a:ext>
            </a:extLst>
          </p:cNvPr>
          <p:cNvCxnSpPr>
            <a:cxnSpLocks/>
          </p:cNvCxnSpPr>
          <p:nvPr/>
        </p:nvCxnSpPr>
        <p:spPr>
          <a:xfrm flipH="1" flipV="1">
            <a:off x="9625548" y="221928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E12C96F-3E5B-4273-A050-BF1D2AE029BB}"/>
              </a:ext>
            </a:extLst>
          </p:cNvPr>
          <p:cNvCxnSpPr>
            <a:cxnSpLocks/>
          </p:cNvCxnSpPr>
          <p:nvPr/>
        </p:nvCxnSpPr>
        <p:spPr>
          <a:xfrm flipH="1" flipV="1">
            <a:off x="10657389" y="2252445"/>
            <a:ext cx="569139" cy="583688"/>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55304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a:xfrm>
            <a:off x="9448800" y="6484937"/>
            <a:ext cx="2743200" cy="365125"/>
          </a:xfrm>
        </p:spPr>
        <p:txBody>
          <a:bodyPr/>
          <a:lstStyle/>
          <a:p>
            <a:r>
              <a:rPr lang="en-US" dirty="0"/>
              <a:t>42</a:t>
            </a:r>
          </a:p>
        </p:txBody>
      </p:sp>
      <p:sp>
        <p:nvSpPr>
          <p:cNvPr id="6" name="TextBox 5"/>
          <p:cNvSpPr txBox="1"/>
          <p:nvPr/>
        </p:nvSpPr>
        <p:spPr>
          <a:xfrm>
            <a:off x="124691" y="2101764"/>
            <a:ext cx="11971175" cy="2708434"/>
          </a:xfrm>
          <a:prstGeom prst="rect">
            <a:avLst/>
          </a:prstGeom>
          <a:noFill/>
        </p:spPr>
        <p:txBody>
          <a:bodyPr wrap="square" rtlCol="0">
            <a:spAutoFit/>
          </a:bodyPr>
          <a:lstStyle/>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THANK </a:t>
            </a:r>
          </a:p>
          <a:p>
            <a:pPr algn="ctr"/>
            <a:r>
              <a:rPr lang="en-US" sz="8500" b="1" dirty="0">
                <a:ln w="15875">
                  <a:solidFill>
                    <a:srgbClr val="B6985A"/>
                  </a:solidFill>
                </a:ln>
                <a:solidFill>
                  <a:schemeClr val="bg1"/>
                </a:solidFill>
                <a:latin typeface="Arial" panose="020B0604020202020204" pitchFamily="34" charset="0"/>
                <a:cs typeface="Arial" panose="020B0604020202020204" pitchFamily="34" charset="0"/>
              </a:rPr>
              <a:t>YOU!</a:t>
            </a:r>
          </a:p>
        </p:txBody>
      </p:sp>
      <p:sp>
        <p:nvSpPr>
          <p:cNvPr id="2" name="Action Button: Home 1">
            <a:hlinkClick r:id="rId2" action="ppaction://hlinksldjump" highlightClick="1"/>
          </p:cNvPr>
          <p:cNvSpPr/>
          <p:nvPr/>
        </p:nvSpPr>
        <p:spPr>
          <a:xfrm>
            <a:off x="10964254" y="6302374"/>
            <a:ext cx="538385" cy="365125"/>
          </a:xfrm>
          <a:prstGeom prst="actionButtonHome">
            <a:avLst/>
          </a:prstGeom>
          <a:ln>
            <a:solidFill>
              <a:srgbClr val="B6985A"/>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823324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40287" y="81930"/>
            <a:ext cx="11911426" cy="6632585"/>
          </a:xfrm>
          <a:prstGeom prst="rect">
            <a:avLst/>
          </a:prstGeom>
          <a:noFill/>
          <a:ln w="38100">
            <a:solidFill>
              <a:schemeClr val="bg1"/>
            </a:solidFill>
          </a:ln>
          <a:effectLst/>
        </p:spPr>
        <p:txBody>
          <a:bodyPr wrap="square" rtlCol="0">
            <a:spAutoFit/>
          </a:bodyPr>
          <a:lstStyle/>
          <a:p>
            <a:pPr algn="ctr"/>
            <a:r>
              <a:rPr lang="en-US" sz="7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Table of Contents</a:t>
            </a:r>
          </a:p>
          <a:p>
            <a:pPr algn="ctr"/>
            <a:endParaRPr lang="en-US" sz="3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14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AutoNum type="arabicPeriod"/>
            </a:pPr>
            <a:r>
              <a:rPr lang="en-US" sz="40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Approving Timesheet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Returning Timesheet to Employee</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Employee Leave Balances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Error on Timesheet</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Timesheet Approver(s)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Viewing Comments</a:t>
            </a:r>
          </a:p>
          <a:p>
            <a:pPr marL="457200" indent="-457200">
              <a:buAutoNum type="arabicPeriod"/>
            </a:pPr>
            <a:r>
              <a:rPr lang="en-US" sz="37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Reports</a:t>
            </a: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endParaRPr lang="en-US" sz="2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9239250" y="6209839"/>
            <a:ext cx="2743200" cy="365125"/>
          </a:xfrm>
        </p:spPr>
        <p:txBody>
          <a:bodyPr/>
          <a:lstStyle/>
          <a:p>
            <a:r>
              <a:rPr lang="en-US" dirty="0"/>
              <a:t>5</a:t>
            </a:r>
            <a:endPar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Rectangle 1"/>
          <p:cNvSpPr/>
          <p:nvPr/>
        </p:nvSpPr>
        <p:spPr>
          <a:xfrm>
            <a:off x="264920" y="1666430"/>
            <a:ext cx="7101555"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 name="Rectangle 6">
            <a:hlinkClick r:id="rId2" action="ppaction://hlinksldjump"/>
            <a:extLst>
              <a:ext uri="{FF2B5EF4-FFF2-40B4-BE49-F238E27FC236}">
                <a16:creationId xmlns:a16="http://schemas.microsoft.com/office/drawing/2014/main" id="{ED6AF2B9-3912-4F65-BBBF-0DDDF3B50129}"/>
              </a:ext>
            </a:extLst>
          </p:cNvPr>
          <p:cNvSpPr/>
          <p:nvPr/>
        </p:nvSpPr>
        <p:spPr>
          <a:xfrm>
            <a:off x="264920" y="1921079"/>
            <a:ext cx="5506706"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hlinkClick r:id="rId3" action="ppaction://hlinksldjump"/>
            <a:extLst>
              <a:ext uri="{FF2B5EF4-FFF2-40B4-BE49-F238E27FC236}">
                <a16:creationId xmlns:a16="http://schemas.microsoft.com/office/drawing/2014/main" id="{D10EA6CD-43CD-466E-BB74-F799A0701631}"/>
              </a:ext>
            </a:extLst>
          </p:cNvPr>
          <p:cNvSpPr/>
          <p:nvPr/>
        </p:nvSpPr>
        <p:spPr>
          <a:xfrm>
            <a:off x="209550" y="2536376"/>
            <a:ext cx="8363999"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hlinkClick r:id="rId4" action="ppaction://hlinksldjump"/>
            <a:extLst>
              <a:ext uri="{FF2B5EF4-FFF2-40B4-BE49-F238E27FC236}">
                <a16:creationId xmlns:a16="http://schemas.microsoft.com/office/drawing/2014/main" id="{FE968580-663B-4A2F-864E-DC5229A1F7F9}"/>
              </a:ext>
            </a:extLst>
          </p:cNvPr>
          <p:cNvSpPr/>
          <p:nvPr/>
        </p:nvSpPr>
        <p:spPr>
          <a:xfrm>
            <a:off x="209550" y="3061982"/>
            <a:ext cx="8573723"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hlinkClick r:id="rId5" action="ppaction://hlinksldjump"/>
            <a:extLst>
              <a:ext uri="{FF2B5EF4-FFF2-40B4-BE49-F238E27FC236}">
                <a16:creationId xmlns:a16="http://schemas.microsoft.com/office/drawing/2014/main" id="{788A1240-BF2D-4D90-AD9E-2FF15D0F07F0}"/>
              </a:ext>
            </a:extLst>
          </p:cNvPr>
          <p:cNvSpPr/>
          <p:nvPr/>
        </p:nvSpPr>
        <p:spPr>
          <a:xfrm>
            <a:off x="209550" y="3677279"/>
            <a:ext cx="5276850"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hlinkClick r:id="rId6" action="ppaction://hlinksldjump"/>
            <a:extLst>
              <a:ext uri="{FF2B5EF4-FFF2-40B4-BE49-F238E27FC236}">
                <a16:creationId xmlns:a16="http://schemas.microsoft.com/office/drawing/2014/main" id="{001745ED-EB70-4B4D-AFF5-276623F61605}"/>
              </a:ext>
            </a:extLst>
          </p:cNvPr>
          <p:cNvSpPr/>
          <p:nvPr/>
        </p:nvSpPr>
        <p:spPr>
          <a:xfrm>
            <a:off x="209550" y="4292576"/>
            <a:ext cx="7827103"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hlinkClick r:id="rId7" action="ppaction://hlinksldjump"/>
            <a:extLst>
              <a:ext uri="{FF2B5EF4-FFF2-40B4-BE49-F238E27FC236}">
                <a16:creationId xmlns:a16="http://schemas.microsoft.com/office/drawing/2014/main" id="{58120F3B-9421-4226-A7A5-C8BD1A0D8211}"/>
              </a:ext>
            </a:extLst>
          </p:cNvPr>
          <p:cNvSpPr/>
          <p:nvPr/>
        </p:nvSpPr>
        <p:spPr>
          <a:xfrm>
            <a:off x="140287" y="4818182"/>
            <a:ext cx="5203500" cy="5507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hlinkClick r:id="rId8" action="ppaction://hlinksldjump"/>
            <a:extLst>
              <a:ext uri="{FF2B5EF4-FFF2-40B4-BE49-F238E27FC236}">
                <a16:creationId xmlns:a16="http://schemas.microsoft.com/office/drawing/2014/main" id="{F83FC7C6-3933-47C5-BE53-3CE7A4F73A39}"/>
              </a:ext>
            </a:extLst>
          </p:cNvPr>
          <p:cNvSpPr/>
          <p:nvPr/>
        </p:nvSpPr>
        <p:spPr>
          <a:xfrm>
            <a:off x="140287" y="5343788"/>
            <a:ext cx="2762304" cy="6152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55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3825" y="1018339"/>
            <a:ext cx="11971175" cy="2862322"/>
          </a:xfrm>
          <a:prstGeom prst="rect">
            <a:avLst/>
          </a:prstGeom>
          <a:noFill/>
        </p:spPr>
        <p:txBody>
          <a:bodyPr wrap="square" rtlCol="0">
            <a:spAutoFit/>
          </a:bodyPr>
          <a:lstStyle/>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APPROVING</a:t>
            </a:r>
          </a:p>
          <a:p>
            <a:pPr algn="ctr"/>
            <a:r>
              <a:rPr lang="en-US" sz="9000" b="1" dirty="0">
                <a:ln w="158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TIMESHEET</a:t>
            </a:r>
          </a:p>
        </p:txBody>
      </p:sp>
      <p:sp>
        <p:nvSpPr>
          <p:cNvPr id="4" name="Slide Number Placeholder 3"/>
          <p:cNvSpPr>
            <a:spLocks noGrp="1"/>
          </p:cNvSpPr>
          <p:nvPr>
            <p:ph type="sldNum" sz="quarter" idx="12"/>
          </p:nvPr>
        </p:nvSpPr>
        <p:spPr>
          <a:xfrm>
            <a:off x="9292900" y="6375400"/>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a:t>
            </a:r>
          </a:p>
        </p:txBody>
      </p:sp>
      <p:sp>
        <p:nvSpPr>
          <p:cNvPr id="7" name="Action Button: Home 6">
            <a:hlinkClick r:id="rId2" action="ppaction://hlinksldjump" highlightClick="1"/>
          </p:cNvPr>
          <p:cNvSpPr/>
          <p:nvPr/>
        </p:nvSpPr>
        <p:spPr>
          <a:xfrm>
            <a:off x="11143715" y="6375399"/>
            <a:ext cx="461473" cy="365125"/>
          </a:xfrm>
          <a:prstGeom prst="actionButtonHome">
            <a:avLst/>
          </a:prstGeom>
          <a:ln>
            <a:solidFill>
              <a:srgbClr val="B6985A"/>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791428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Click on Approve Time on the Employee Dashboard.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a:t>
            </a:r>
          </a:p>
        </p:txBody>
      </p:sp>
      <p:pic>
        <p:nvPicPr>
          <p:cNvPr id="12" name="Picture 11">
            <a:extLst>
              <a:ext uri="{FF2B5EF4-FFF2-40B4-BE49-F238E27FC236}">
                <a16:creationId xmlns:a16="http://schemas.microsoft.com/office/drawing/2014/main" id="{7E90C098-E783-4675-A4E4-AC43101A1EF2}"/>
              </a:ext>
            </a:extLst>
          </p:cNvPr>
          <p:cNvPicPr/>
          <p:nvPr/>
        </p:nvPicPr>
        <p:blipFill>
          <a:blip r:embed="rId2"/>
          <a:stretch>
            <a:fillRect/>
          </a:stretch>
        </p:blipFill>
        <p:spPr>
          <a:xfrm>
            <a:off x="262812" y="892670"/>
            <a:ext cx="11725056" cy="5659131"/>
          </a:xfrm>
          <a:prstGeom prst="rect">
            <a:avLst/>
          </a:prstGeom>
        </p:spPr>
      </p:pic>
      <p:cxnSp>
        <p:nvCxnSpPr>
          <p:cNvPr id="13" name="Straight Arrow Connector 12">
            <a:extLst>
              <a:ext uri="{FF2B5EF4-FFF2-40B4-BE49-F238E27FC236}">
                <a16:creationId xmlns:a16="http://schemas.microsoft.com/office/drawing/2014/main" id="{1123DB10-9EE2-4BB7-B560-7836DDB7A0AB}"/>
              </a:ext>
            </a:extLst>
          </p:cNvPr>
          <p:cNvCxnSpPr>
            <a:cxnSpLocks/>
          </p:cNvCxnSpPr>
          <p:nvPr/>
        </p:nvCxnSpPr>
        <p:spPr>
          <a:xfrm>
            <a:off x="7852096" y="2642531"/>
            <a:ext cx="1303090" cy="1400944"/>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115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477054"/>
          </a:xfrm>
          <a:prstGeom prst="rect">
            <a:avLst/>
          </a:prstGeom>
          <a:noFill/>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Below is a screenshot of what it will look like. </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8</a:t>
            </a:r>
          </a:p>
        </p:txBody>
      </p:sp>
      <p:pic>
        <p:nvPicPr>
          <p:cNvPr id="5" name="Picture 4">
            <a:extLst>
              <a:ext uri="{FF2B5EF4-FFF2-40B4-BE49-F238E27FC236}">
                <a16:creationId xmlns:a16="http://schemas.microsoft.com/office/drawing/2014/main" id="{1857502C-6468-4AA3-8790-34DF23BDBA0A}"/>
              </a:ext>
            </a:extLst>
          </p:cNvPr>
          <p:cNvPicPr/>
          <p:nvPr/>
        </p:nvPicPr>
        <p:blipFill>
          <a:blip r:embed="rId2"/>
          <a:stretch>
            <a:fillRect/>
          </a:stretch>
        </p:blipFill>
        <p:spPr>
          <a:xfrm>
            <a:off x="262812" y="809182"/>
            <a:ext cx="11674722" cy="5776176"/>
          </a:xfrm>
          <a:prstGeom prst="rect">
            <a:avLst/>
          </a:prstGeom>
        </p:spPr>
      </p:pic>
    </p:spTree>
    <p:extLst>
      <p:ext uri="{BB962C8B-B14F-4D97-AF65-F5344CB8AC3E}">
        <p14:creationId xmlns:p14="http://schemas.microsoft.com/office/powerpoint/2010/main" val="1990096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20825" y="139960"/>
            <a:ext cx="11971175" cy="861774"/>
          </a:xfrm>
          <a:prstGeom prst="rect">
            <a:avLst/>
          </a:prstGeom>
          <a:noFill/>
          <a:ln>
            <a:noFill/>
          </a:ln>
        </p:spPr>
        <p:txBody>
          <a:bodyPr wrap="square" rtlCol="0">
            <a:spAutoFit/>
          </a:bodyPr>
          <a:lstStyle/>
          <a:p>
            <a:r>
              <a:rPr lang="en-US" sz="2500" b="1" dirty="0">
                <a:ln w="952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can filter using the Caret Buttons or by manually entering information into the “Enter ID/Name field” to select the information you want to view.</a:t>
            </a:r>
          </a:p>
        </p:txBody>
      </p:sp>
      <p:sp>
        <p:nvSpPr>
          <p:cNvPr id="11" name="Slide Number Placeholder 10"/>
          <p:cNvSpPr>
            <a:spLocks noGrp="1"/>
          </p:cNvSpPr>
          <p:nvPr>
            <p:ph type="sldNum" sz="quarter" idx="12"/>
          </p:nvPr>
        </p:nvSpPr>
        <p:spPr>
          <a:xfrm>
            <a:off x="9448800" y="6492875"/>
            <a:ext cx="2743200" cy="365125"/>
          </a:xfrm>
        </p:spPr>
        <p:txBody>
          <a:bodyPr/>
          <a:lstStyle/>
          <a:p>
            <a:r>
              <a:rPr lang="en-US" sz="1600" b="1" dirty="0">
                <a:ln w="3175">
                  <a:solidFill>
                    <a:srgbClr val="B6985A"/>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9</a:t>
            </a:r>
          </a:p>
        </p:txBody>
      </p:sp>
      <p:pic>
        <p:nvPicPr>
          <p:cNvPr id="14" name="Picture 13">
            <a:extLst>
              <a:ext uri="{FF2B5EF4-FFF2-40B4-BE49-F238E27FC236}">
                <a16:creationId xmlns:a16="http://schemas.microsoft.com/office/drawing/2014/main" id="{FAD636CF-80E5-4321-9548-832FF06A7E14}"/>
              </a:ext>
            </a:extLst>
          </p:cNvPr>
          <p:cNvPicPr/>
          <p:nvPr/>
        </p:nvPicPr>
        <p:blipFill>
          <a:blip r:embed="rId2"/>
          <a:stretch>
            <a:fillRect/>
          </a:stretch>
        </p:blipFill>
        <p:spPr>
          <a:xfrm>
            <a:off x="220825" y="1031568"/>
            <a:ext cx="11716709" cy="5553790"/>
          </a:xfrm>
          <a:prstGeom prst="rect">
            <a:avLst/>
          </a:prstGeom>
        </p:spPr>
      </p:pic>
      <p:cxnSp>
        <p:nvCxnSpPr>
          <p:cNvPr id="15" name="Straight Arrow Connector 14">
            <a:extLst>
              <a:ext uri="{FF2B5EF4-FFF2-40B4-BE49-F238E27FC236}">
                <a16:creationId xmlns:a16="http://schemas.microsoft.com/office/drawing/2014/main" id="{BE30BB13-58A0-46A3-84C1-AB4ED69544DC}"/>
              </a:ext>
            </a:extLst>
          </p:cNvPr>
          <p:cNvCxnSpPr>
            <a:cxnSpLocks/>
          </p:cNvCxnSpPr>
          <p:nvPr/>
        </p:nvCxnSpPr>
        <p:spPr>
          <a:xfrm flipH="1" flipV="1">
            <a:off x="10665599" y="2459044"/>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0BF36737-1F32-41FE-A97F-DCEDC22E6048}"/>
              </a:ext>
            </a:extLst>
          </p:cNvPr>
          <p:cNvCxnSpPr>
            <a:cxnSpLocks/>
          </p:cNvCxnSpPr>
          <p:nvPr/>
        </p:nvCxnSpPr>
        <p:spPr>
          <a:xfrm flipH="1" flipV="1">
            <a:off x="9689178" y="2482983"/>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8B38A55-7350-42D9-A49F-35690A8EF01A}"/>
              </a:ext>
            </a:extLst>
          </p:cNvPr>
          <p:cNvCxnSpPr>
            <a:cxnSpLocks/>
          </p:cNvCxnSpPr>
          <p:nvPr/>
        </p:nvCxnSpPr>
        <p:spPr>
          <a:xfrm flipH="1" flipV="1">
            <a:off x="6775856" y="2482983"/>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7C18A933-9FA8-4F59-B226-E287E44E860C}"/>
              </a:ext>
            </a:extLst>
          </p:cNvPr>
          <p:cNvCxnSpPr>
            <a:cxnSpLocks/>
          </p:cNvCxnSpPr>
          <p:nvPr/>
        </p:nvCxnSpPr>
        <p:spPr>
          <a:xfrm flipH="1" flipV="1">
            <a:off x="3875762" y="2532089"/>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F36F17BE-87F1-46C5-ABD2-1A2481764052}"/>
              </a:ext>
            </a:extLst>
          </p:cNvPr>
          <p:cNvCxnSpPr>
            <a:cxnSpLocks/>
          </p:cNvCxnSpPr>
          <p:nvPr/>
        </p:nvCxnSpPr>
        <p:spPr>
          <a:xfrm flipH="1" flipV="1">
            <a:off x="1930891" y="2485672"/>
            <a:ext cx="591029" cy="802105"/>
          </a:xfrm>
          <a:prstGeom prst="straightConnector1">
            <a:avLst/>
          </a:prstGeom>
          <a:ln w="38100" cmpd="sng">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25706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654</Words>
  <Application>Microsoft Office PowerPoint</Application>
  <PresentationFormat>Widescreen</PresentationFormat>
  <Paragraphs>129</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 Brooke</dc:creator>
  <cp:lastModifiedBy>Hoffman, Jenna</cp:lastModifiedBy>
  <cp:revision>115</cp:revision>
  <dcterms:created xsi:type="dcterms:W3CDTF">2021-05-25T21:16:44Z</dcterms:created>
  <dcterms:modified xsi:type="dcterms:W3CDTF">2021-07-26T14:29:31Z</dcterms:modified>
</cp:coreProperties>
</file>