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9" r:id="rId43"/>
    <p:sldId id="304" r:id="rId44"/>
    <p:sldId id="301" r:id="rId45"/>
    <p:sldId id="302" r:id="rId46"/>
    <p:sldId id="303" r:id="rId47"/>
    <p:sldId id="300" r:id="rId48"/>
    <p:sldId id="308" r:id="rId49"/>
    <p:sldId id="305" r:id="rId50"/>
    <p:sldId id="306" r:id="rId51"/>
    <p:sldId id="307" r:id="rId52"/>
    <p:sldId id="29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9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6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18003-B07B-4F41-AEE0-EFB31C58DAE4}"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7DB22-7DD4-4CA2-80C8-63A58A12FE96}" type="slidenum">
              <a:rPr lang="en-US" smtClean="0"/>
              <a:t>‹#›</a:t>
            </a:fld>
            <a:endParaRPr lang="en-US"/>
          </a:p>
        </p:txBody>
      </p:sp>
    </p:spTree>
    <p:extLst>
      <p:ext uri="{BB962C8B-B14F-4D97-AF65-F5344CB8AC3E}">
        <p14:creationId xmlns:p14="http://schemas.microsoft.com/office/powerpoint/2010/main" val="276109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BD0F3F-28AB-4F27-B537-5813E2DEDD16}" type="datetime1">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338094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4B79F-CC69-47EA-A949-3B6BAFFEE7C4}" type="datetime1">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1025593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6A030-614B-4635-8C77-6E21FEAB2D28}" type="datetime1">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296989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9A24B-4F77-4293-A682-90F395E1E2D7}" type="datetime1">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315243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62FFD7-A55C-480A-9330-7479B6695426}" type="datetime1">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283312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E899B-E016-494C-8A95-64E873ECE8C2}" type="datetime1">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70409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FB37CF-B193-4F84-8A3C-0E2B60F694E2}" type="datetime1">
              <a:rPr lang="en-US" smtClean="0"/>
              <a:t>6/15/2021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237740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5A5E7B-EC0B-4652-BA5A-9539E5CA0B31}" type="datetime1">
              <a:rPr lang="en-US" smtClean="0"/>
              <a:t>6/15/2021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125745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255A3-A8BD-4CC5-B0BA-B7AF45A6B773}" type="datetime1">
              <a:rPr lang="en-US" smtClean="0"/>
              <a:t>6/15/2021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82380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359BDE-938C-438D-B83E-E6284B806565}" type="datetime1">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53405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656B3C-00AD-4F17-93A2-6EA1BDB52BFE}" type="datetime1">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292686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7B007-4E98-42DC-A718-309E7B957978}" type="datetime1">
              <a:rPr lang="en-US" smtClean="0"/>
              <a:t>6/15/2021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b="1">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D716EF20-CD85-44E5-BF33-BBD30D43D12F}" type="slidenum">
              <a:rPr lang="en-US" smtClean="0"/>
              <a:pPr/>
              <a:t>‹#›</a:t>
            </a:fld>
            <a:endParaRPr lang="en-US" dirty="0"/>
          </a:p>
        </p:txBody>
      </p:sp>
    </p:spTree>
    <p:extLst>
      <p:ext uri="{BB962C8B-B14F-4D97-AF65-F5344CB8AC3E}">
        <p14:creationId xmlns:p14="http://schemas.microsoft.com/office/powerpoint/2010/main" val="3891789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16.xml"/><Relationship Id="rId7" Type="http://schemas.openxmlformats.org/officeDocument/2006/relationships/slide" Target="slide39.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27.xml"/><Relationship Id="rId4" Type="http://schemas.openxmlformats.org/officeDocument/2006/relationships/slide" Target="slide21.xml"/><Relationship Id="rId9" Type="http://schemas.openxmlformats.org/officeDocument/2006/relationships/slide" Target="slide4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950" y="1490022"/>
            <a:ext cx="10670360" cy="2342145"/>
          </a:xfrm>
          <a:prstGeom prst="rect">
            <a:avLst/>
          </a:prstGeom>
          <a:noFill/>
          <a:ln cmpd="sng">
            <a:noFill/>
          </a:ln>
        </p:spPr>
      </p:pic>
      <p:sp>
        <p:nvSpPr>
          <p:cNvPr id="7" name="TextBox 6"/>
          <p:cNvSpPr txBox="1"/>
          <p:nvPr/>
        </p:nvSpPr>
        <p:spPr>
          <a:xfrm>
            <a:off x="942392" y="4917232"/>
            <a:ext cx="10702212" cy="861774"/>
          </a:xfrm>
          <a:prstGeom prst="rect">
            <a:avLst/>
          </a:prstGeom>
          <a:noFill/>
          <a:ln cmpd="sng">
            <a:noFill/>
          </a:ln>
        </p:spPr>
        <p:txBody>
          <a:bodyPr wrap="square" rtlCol="0">
            <a:spAutoFit/>
          </a:bodyPr>
          <a:lstStyle/>
          <a:p>
            <a:pPr algn="ctr"/>
            <a:r>
              <a:rPr lang="en-US" sz="5000" b="1" dirty="0" smtClean="0">
                <a:ln w="12700">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HOURLY TIMESHEET GUIDE</a:t>
            </a:r>
            <a:endParaRPr lang="en-US" sz="5000" b="1" dirty="0">
              <a:ln w="12700">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Slide Number Placeholder 13"/>
          <p:cNvSpPr>
            <a:spLocks noGrp="1"/>
          </p:cNvSpPr>
          <p:nvPr>
            <p:ph type="sldNum" sz="quarter" idx="12"/>
          </p:nvPr>
        </p:nvSpPr>
        <p:spPr>
          <a:xfrm>
            <a:off x="9334500" y="6384925"/>
            <a:ext cx="2743200" cy="365125"/>
          </a:xfrm>
        </p:spPr>
        <p:txBody>
          <a:bodyPr/>
          <a:lstStyle/>
          <a:p>
            <a:fld id="{D716EF20-CD85-44E5-BF33-BBD30D43D12F}" type="slidenum">
              <a:rPr lang="en-US" smtClean="0"/>
              <a:t>1</a:t>
            </a:fld>
            <a:endParaRPr lang="en-US" dirty="0"/>
          </a:p>
        </p:txBody>
      </p:sp>
    </p:spTree>
    <p:extLst>
      <p:ext uri="{BB962C8B-B14F-4D97-AF65-F5344CB8AC3E}">
        <p14:creationId xmlns:p14="http://schemas.microsoft.com/office/powerpoint/2010/main" val="2350437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t="10059"/>
          <a:stretch/>
        </p:blipFill>
        <p:spPr bwMode="auto">
          <a:xfrm>
            <a:off x="262811" y="1238251"/>
            <a:ext cx="11633913" cy="5362574"/>
          </a:xfrm>
          <a:prstGeom prst="rect">
            <a:avLst/>
          </a:prstGeom>
          <a:ln>
            <a:noFill/>
          </a:ln>
          <a:extLst>
            <a:ext uri="{53640926-AAD7-44D8-BBD7-CCE9431645EC}">
              <a14:shadowObscured xmlns:a14="http://schemas.microsoft.com/office/drawing/2010/main"/>
            </a:ext>
          </a:extLst>
        </p:spPr>
      </p:pic>
      <p:cxnSp>
        <p:nvCxnSpPr>
          <p:cNvPr id="10" name="Straight Arrow Connector 9"/>
          <p:cNvCxnSpPr/>
          <p:nvPr/>
        </p:nvCxnSpPr>
        <p:spPr>
          <a:xfrm flipH="1">
            <a:off x="4633522" y="2949155"/>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0825" y="139960"/>
            <a:ext cx="11971175" cy="86177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 in the hours you need to report and click Save located in the bottom right-hand corner.</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7" name="Straight Arrow Connector 6"/>
          <p:cNvCxnSpPr/>
          <p:nvPr/>
        </p:nvCxnSpPr>
        <p:spPr>
          <a:xfrm>
            <a:off x="9210675" y="4895850"/>
            <a:ext cx="1239805" cy="128111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9448800" y="6492875"/>
            <a:ext cx="2743200" cy="365125"/>
          </a:xfrm>
        </p:spPr>
        <p:txBody>
          <a:bodyPr/>
          <a:lstStyle/>
          <a:p>
            <a:fld id="{D716EF20-CD85-44E5-BF33-BBD30D43D12F}" type="slidenum">
              <a:rPr lang="en-US" smtClean="0"/>
              <a:t>10</a:t>
            </a:fld>
            <a:endParaRPr lang="en-US" dirty="0"/>
          </a:p>
        </p:txBody>
      </p:sp>
    </p:spTree>
    <p:extLst>
      <p:ext uri="{BB962C8B-B14F-4D97-AF65-F5344CB8AC3E}">
        <p14:creationId xmlns:p14="http://schemas.microsoft.com/office/powerpoint/2010/main" val="2478107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t="10355"/>
          <a:stretch/>
        </p:blipFill>
        <p:spPr bwMode="auto">
          <a:xfrm>
            <a:off x="262812" y="1233488"/>
            <a:ext cx="11576764" cy="5338762"/>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flipH="1">
            <a:off x="4373143" y="1695182"/>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825" y="139960"/>
            <a:ext cx="1179972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Tip – You must save after each entry otherwise you will lose your changes.</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9448800" y="6484937"/>
            <a:ext cx="2743200" cy="365125"/>
          </a:xfrm>
        </p:spPr>
        <p:txBody>
          <a:bodyPr/>
          <a:lstStyle/>
          <a:p>
            <a:fld id="{D716EF20-CD85-44E5-BF33-BBD30D43D12F}" type="slidenum">
              <a:rPr lang="en-US" smtClean="0"/>
              <a:t>11</a:t>
            </a:fld>
            <a:endParaRPr lang="en-US" dirty="0"/>
          </a:p>
        </p:txBody>
      </p:sp>
    </p:spTree>
    <p:extLst>
      <p:ext uri="{BB962C8B-B14F-4D97-AF65-F5344CB8AC3E}">
        <p14:creationId xmlns:p14="http://schemas.microsoft.com/office/powerpoint/2010/main" val="156066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826" y="139960"/>
            <a:ext cx="11714000" cy="86177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can select multiple Earn Codes for the same day by clicking on Add Earn Code.  Once you have selected all Earn Codes and times, click Save.</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6"/>
          <p:cNvPicPr/>
          <p:nvPr/>
        </p:nvPicPr>
        <p:blipFill rotWithShape="1">
          <a:blip r:embed="rId2"/>
          <a:srcRect t="9764"/>
          <a:stretch/>
        </p:blipFill>
        <p:spPr bwMode="auto">
          <a:xfrm>
            <a:off x="295274" y="1328738"/>
            <a:ext cx="11563351" cy="5164138"/>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H="1">
            <a:off x="6418593" y="2353443"/>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703017" y="3691102"/>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9448800" y="6492875"/>
            <a:ext cx="2743200" cy="365125"/>
          </a:xfrm>
        </p:spPr>
        <p:txBody>
          <a:bodyPr/>
          <a:lstStyle/>
          <a:p>
            <a:fld id="{D716EF20-CD85-44E5-BF33-BBD30D43D12F}" type="slidenum">
              <a:rPr lang="en-US" smtClean="0"/>
              <a:t>12</a:t>
            </a:fld>
            <a:endParaRPr lang="en-US" dirty="0"/>
          </a:p>
        </p:txBody>
      </p:sp>
    </p:spTree>
    <p:extLst>
      <p:ext uri="{BB962C8B-B14F-4D97-AF65-F5344CB8AC3E}">
        <p14:creationId xmlns:p14="http://schemas.microsoft.com/office/powerpoint/2010/main" val="1836147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825" y="139960"/>
            <a:ext cx="11971175" cy="1246495"/>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get an insufficient leave warning, for example Personal </a:t>
            </a:r>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Leave if Vacation Leave has been </a:t>
            </a:r>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exhausted, click on Leave Balances in the upper right-hand corner to determine if other appropriate leave is available.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1" name="Picture 10"/>
          <p:cNvPicPr/>
          <p:nvPr/>
        </p:nvPicPr>
        <p:blipFill rotWithShape="1">
          <a:blip r:embed="rId2"/>
          <a:srcRect t="10059"/>
          <a:stretch/>
        </p:blipFill>
        <p:spPr bwMode="auto">
          <a:xfrm>
            <a:off x="220825" y="1600199"/>
            <a:ext cx="11666375" cy="4892676"/>
          </a:xfrm>
          <a:prstGeom prst="rect">
            <a:avLst/>
          </a:prstGeom>
          <a:ln>
            <a:noFill/>
          </a:ln>
          <a:extLst>
            <a:ext uri="{53640926-AAD7-44D8-BBD7-CCE9431645EC}">
              <a14:shadowObscured xmlns:a14="http://schemas.microsoft.com/office/drawing/2010/main"/>
            </a:ext>
          </a:extLst>
        </p:spPr>
      </p:pic>
      <p:cxnSp>
        <p:nvCxnSpPr>
          <p:cNvPr id="12" name="Straight Arrow Connector 11"/>
          <p:cNvCxnSpPr/>
          <p:nvPr/>
        </p:nvCxnSpPr>
        <p:spPr>
          <a:xfrm flipH="1">
            <a:off x="3261661" y="1949412"/>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9420225" y="2315363"/>
            <a:ext cx="1762125" cy="12088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9420225" y="6492875"/>
            <a:ext cx="2743200" cy="365125"/>
          </a:xfrm>
        </p:spPr>
        <p:txBody>
          <a:bodyPr/>
          <a:lstStyle/>
          <a:p>
            <a:fld id="{D716EF20-CD85-44E5-BF33-BBD30D43D12F}" type="slidenum">
              <a:rPr lang="en-US" smtClean="0"/>
              <a:t>13</a:t>
            </a:fld>
            <a:endParaRPr lang="en-US" dirty="0"/>
          </a:p>
        </p:txBody>
      </p:sp>
    </p:spTree>
    <p:extLst>
      <p:ext uri="{BB962C8B-B14F-4D97-AF65-F5344CB8AC3E}">
        <p14:creationId xmlns:p14="http://schemas.microsoft.com/office/powerpoint/2010/main" val="3141147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0825" y="139960"/>
            <a:ext cx="11704475" cy="86177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box will appear with your available Leave Balances.  To close the box, click the “X” located in the upper right-hand corner of the box.</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7"/>
          <p:cNvPicPr/>
          <p:nvPr/>
        </p:nvPicPr>
        <p:blipFill rotWithShape="1">
          <a:blip r:embed="rId2"/>
          <a:srcRect t="10059"/>
          <a:stretch/>
        </p:blipFill>
        <p:spPr bwMode="auto">
          <a:xfrm>
            <a:off x="304800" y="1304925"/>
            <a:ext cx="11468100" cy="5238750"/>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a:xfrm>
            <a:off x="9382125" y="6481741"/>
            <a:ext cx="2743200" cy="365125"/>
          </a:xfrm>
        </p:spPr>
        <p:txBody>
          <a:bodyPr/>
          <a:lstStyle/>
          <a:p>
            <a:fld id="{D716EF20-CD85-44E5-BF33-BBD30D43D12F}" type="slidenum">
              <a:rPr lang="en-US" smtClean="0"/>
              <a:t>14</a:t>
            </a:fld>
            <a:endParaRPr lang="en-US"/>
          </a:p>
        </p:txBody>
      </p:sp>
    </p:spTree>
    <p:extLst>
      <p:ext uri="{BB962C8B-B14F-4D97-AF65-F5344CB8AC3E}">
        <p14:creationId xmlns:p14="http://schemas.microsoft.com/office/powerpoint/2010/main" val="1909831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825" y="139960"/>
            <a:ext cx="11971175" cy="1631216"/>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want to edit or delete time on a specific day, click on the Pencil/Delete button located on the far right, make your edit/delete, and then click Save (The Delete Button is the – button ).  If you delete an entry, a warning message will appear.  Click Yes and then click Save.</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p:nvPr/>
        </p:nvPicPr>
        <p:blipFill rotWithShape="1">
          <a:blip r:embed="rId2"/>
          <a:srcRect t="10355"/>
          <a:stretch/>
        </p:blipFill>
        <p:spPr bwMode="auto">
          <a:xfrm>
            <a:off x="262811" y="1771177"/>
            <a:ext cx="11567239" cy="4839174"/>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flipV="1">
            <a:off x="8629650" y="4070130"/>
            <a:ext cx="2185337" cy="139503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0682939" y="4070129"/>
            <a:ext cx="670861" cy="1766505"/>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a:xfrm>
            <a:off x="9443387" y="6427788"/>
            <a:ext cx="2743200" cy="365125"/>
          </a:xfrm>
        </p:spPr>
        <p:txBody>
          <a:bodyPr/>
          <a:lstStyle/>
          <a:p>
            <a:fld id="{D716EF20-CD85-44E5-BF33-BBD30D43D12F}" type="slidenum">
              <a:rPr lang="en-US" smtClean="0"/>
              <a:t>15</a:t>
            </a:fld>
            <a:endParaRPr lang="en-US" dirty="0"/>
          </a:p>
        </p:txBody>
      </p:sp>
      <p:cxnSp>
        <p:nvCxnSpPr>
          <p:cNvPr id="7" name="Straight Arrow Connector 6"/>
          <p:cNvCxnSpPr/>
          <p:nvPr/>
        </p:nvCxnSpPr>
        <p:spPr>
          <a:xfrm>
            <a:off x="10012078" y="5435947"/>
            <a:ext cx="670861" cy="906761"/>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084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963094"/>
            <a:ext cx="11971175" cy="4247317"/>
          </a:xfrm>
          <a:prstGeom prst="rect">
            <a:avLst/>
          </a:prstGeom>
          <a:noFill/>
        </p:spPr>
        <p:txBody>
          <a:bodyPr wrap="square" rtlCol="0">
            <a:spAutoFit/>
          </a:bodyPr>
          <a:lstStyle/>
          <a:p>
            <a:pPr algn="ctr"/>
            <a:r>
              <a:rPr lang="en-US" sz="9000" b="1" dirty="0" smtClean="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TO </a:t>
            </a:r>
          </a:p>
          <a:p>
            <a:pPr algn="ctr"/>
            <a:r>
              <a:rPr lang="en-US" sz="9000" b="1" dirty="0" smtClean="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RESTART YOUR TIMESHEET</a:t>
            </a:r>
            <a:endPar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9448800" y="6492875"/>
            <a:ext cx="2743200" cy="365125"/>
          </a:xfrm>
        </p:spPr>
        <p:txBody>
          <a:bodyPr/>
          <a:lstStyle/>
          <a:p>
            <a:fld id="{D716EF20-CD85-44E5-BF33-BBD30D43D12F}" type="slidenum">
              <a:rPr lang="en-US" smtClean="0"/>
              <a:t>16</a:t>
            </a:fld>
            <a:endParaRPr lang="en-US"/>
          </a:p>
        </p:txBody>
      </p:sp>
      <p:sp>
        <p:nvSpPr>
          <p:cNvPr id="2" name="Action Button: Home 1">
            <a:hlinkClick r:id="rId2" action="ppaction://hlinksldjump" highlightClick="1"/>
          </p:cNvPr>
          <p:cNvSpPr/>
          <p:nvPr/>
        </p:nvSpPr>
        <p:spPr>
          <a:xfrm>
            <a:off x="11280448" y="6417892"/>
            <a:ext cx="444382" cy="367469"/>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26027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t="9468"/>
          <a:stretch/>
        </p:blipFill>
        <p:spPr bwMode="auto">
          <a:xfrm>
            <a:off x="333375" y="933451"/>
            <a:ext cx="11572875" cy="5559424"/>
          </a:xfrm>
          <a:prstGeom prst="rect">
            <a:avLst/>
          </a:prstGeom>
          <a:ln>
            <a:noFill/>
          </a:ln>
          <a:extLst>
            <a:ext uri="{53640926-AAD7-44D8-BBD7-CCE9431645EC}">
              <a14:shadowObscured xmlns:a14="http://schemas.microsoft.com/office/drawing/2010/main"/>
            </a:ext>
          </a:extLst>
        </p:spPr>
      </p:pic>
      <p:cxnSp>
        <p:nvCxnSpPr>
          <p:cNvPr id="4" name="Straight Arrow Connector 3"/>
          <p:cNvCxnSpPr/>
          <p:nvPr/>
        </p:nvCxnSpPr>
        <p:spPr>
          <a:xfrm>
            <a:off x="9505950" y="1914525"/>
            <a:ext cx="1126298" cy="16452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0825" y="139960"/>
            <a:ext cx="1197117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Enter Time on the Employee Dashboard.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a:xfrm>
            <a:off x="9363075" y="6492875"/>
            <a:ext cx="2743200" cy="365125"/>
          </a:xfrm>
        </p:spPr>
        <p:txBody>
          <a:bodyPr/>
          <a:lstStyle/>
          <a:p>
            <a:fld id="{D716EF20-CD85-44E5-BF33-BBD30D43D12F}" type="slidenum">
              <a:rPr lang="en-US" smtClean="0"/>
              <a:t>17</a:t>
            </a:fld>
            <a:endParaRPr lang="en-US" dirty="0"/>
          </a:p>
        </p:txBody>
      </p:sp>
    </p:spTree>
    <p:extLst>
      <p:ext uri="{BB962C8B-B14F-4D97-AF65-F5344CB8AC3E}">
        <p14:creationId xmlns:p14="http://schemas.microsoft.com/office/powerpoint/2010/main" val="834057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825" y="139960"/>
            <a:ext cx="11971175" cy="86177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want to delete your timesheet and start over, click on Restart Time in the top right-hand corner.</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6"/>
          <p:cNvPicPr/>
          <p:nvPr/>
        </p:nvPicPr>
        <p:blipFill rotWithShape="1">
          <a:blip r:embed="rId2"/>
          <a:srcRect t="10355"/>
          <a:stretch/>
        </p:blipFill>
        <p:spPr bwMode="auto">
          <a:xfrm>
            <a:off x="400050" y="1233488"/>
            <a:ext cx="11410950" cy="5251449"/>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V="1">
            <a:off x="7896225" y="2088772"/>
            <a:ext cx="2459311" cy="215937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18</a:t>
            </a:fld>
            <a:endParaRPr lang="en-US" dirty="0"/>
          </a:p>
        </p:txBody>
      </p:sp>
    </p:spTree>
    <p:extLst>
      <p:ext uri="{BB962C8B-B14F-4D97-AF65-F5344CB8AC3E}">
        <p14:creationId xmlns:p14="http://schemas.microsoft.com/office/powerpoint/2010/main" val="3543642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t="10059"/>
          <a:stretch/>
        </p:blipFill>
        <p:spPr bwMode="auto">
          <a:xfrm>
            <a:off x="262811" y="1219200"/>
            <a:ext cx="11649327" cy="5286375"/>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220825" y="139960"/>
            <a:ext cx="11971175" cy="86177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warning message will appear to confirm you want to restart your time.  If you want to proceed, click on Restart Time.</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0" name="Straight Arrow Connector 9"/>
          <p:cNvCxnSpPr/>
          <p:nvPr/>
        </p:nvCxnSpPr>
        <p:spPr>
          <a:xfrm>
            <a:off x="10258425" y="800100"/>
            <a:ext cx="861190" cy="169397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9448800" y="6492875"/>
            <a:ext cx="2743200" cy="365125"/>
          </a:xfrm>
        </p:spPr>
        <p:txBody>
          <a:bodyPr/>
          <a:lstStyle/>
          <a:p>
            <a:fld id="{D716EF20-CD85-44E5-BF33-BBD30D43D12F}" type="slidenum">
              <a:rPr lang="en-US" smtClean="0"/>
              <a:t>19</a:t>
            </a:fld>
            <a:endParaRPr lang="en-US" dirty="0"/>
          </a:p>
        </p:txBody>
      </p:sp>
    </p:spTree>
    <p:extLst>
      <p:ext uri="{BB962C8B-B14F-4D97-AF65-F5344CB8AC3E}">
        <p14:creationId xmlns:p14="http://schemas.microsoft.com/office/powerpoint/2010/main" val="532649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25" y="199936"/>
            <a:ext cx="11277600" cy="1631216"/>
          </a:xfrm>
          <a:prstGeom prst="rect">
            <a:avLst/>
          </a:prstGeom>
        </p:spPr>
        <p:txBody>
          <a:bodyPr wrap="square">
            <a:spAutoFit/>
          </a:bodyPr>
          <a:lstStyle/>
          <a:p>
            <a:pPr marL="342900" indent="-342900">
              <a:buAutoNum type="arabicPeriod"/>
            </a:pPr>
            <a:r>
              <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 to www.bartonccc.edu</a:t>
            </a:r>
          </a:p>
          <a:p>
            <a:pPr marL="342900" indent="-342900">
              <a:buAutoNum type="arabicPeriod"/>
            </a:pPr>
            <a:r>
              <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MyBarton</a:t>
            </a:r>
          </a:p>
          <a:p>
            <a:pPr marL="342900" indent="-342900">
              <a:buAutoNum type="arabicPeriod"/>
            </a:pPr>
            <a:r>
              <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MyBarton Portal</a:t>
            </a:r>
          </a:p>
          <a:p>
            <a:pPr marL="342900" indent="-342900">
              <a:buAutoNum type="arabicPeriod"/>
            </a:pPr>
            <a:r>
              <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Login with your Username and Password</a:t>
            </a:r>
          </a:p>
        </p:txBody>
      </p:sp>
      <p:pic>
        <p:nvPicPr>
          <p:cNvPr id="6" name="Picture 5"/>
          <p:cNvPicPr/>
          <p:nvPr/>
        </p:nvPicPr>
        <p:blipFill rotWithShape="1">
          <a:blip r:embed="rId2"/>
          <a:srcRect t="10165"/>
          <a:stretch/>
        </p:blipFill>
        <p:spPr bwMode="auto">
          <a:xfrm>
            <a:off x="1246909" y="1971675"/>
            <a:ext cx="9401695" cy="4596938"/>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flipH="1">
            <a:off x="8093884" y="1568925"/>
            <a:ext cx="1349374" cy="12974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9344025" y="6386050"/>
            <a:ext cx="2743200" cy="365125"/>
          </a:xfrm>
        </p:spPr>
        <p:txBody>
          <a:bodyPr/>
          <a:lstStyle/>
          <a:p>
            <a:r>
              <a:rPr lang="en-US" sz="1600" b="1" dirty="0" smtClean="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4595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t="9764"/>
          <a:stretch/>
        </p:blipFill>
        <p:spPr bwMode="auto">
          <a:xfrm>
            <a:off x="447675" y="1119188"/>
            <a:ext cx="11283488" cy="534828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20825" y="139960"/>
            <a:ext cx="11971175" cy="86177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notification will appear stating your timesheet has been successfully restarted.</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9" name="Straight Arrow Connector 8"/>
          <p:cNvCxnSpPr/>
          <p:nvPr/>
        </p:nvCxnSpPr>
        <p:spPr>
          <a:xfrm flipH="1">
            <a:off x="10798709" y="653637"/>
            <a:ext cx="932454" cy="813647"/>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9427109" y="6467476"/>
            <a:ext cx="2743200" cy="365125"/>
          </a:xfrm>
        </p:spPr>
        <p:txBody>
          <a:bodyPr/>
          <a:lstStyle/>
          <a:p>
            <a:fld id="{D716EF20-CD85-44E5-BF33-BBD30D43D12F}" type="slidenum">
              <a:rPr lang="en-US" smtClean="0"/>
              <a:t>20</a:t>
            </a:fld>
            <a:endParaRPr lang="en-US" dirty="0"/>
          </a:p>
        </p:txBody>
      </p:sp>
    </p:spTree>
    <p:extLst>
      <p:ext uri="{BB962C8B-B14F-4D97-AF65-F5344CB8AC3E}">
        <p14:creationId xmlns:p14="http://schemas.microsoft.com/office/powerpoint/2010/main" val="3573969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384" y="1968761"/>
            <a:ext cx="11971175" cy="2862322"/>
          </a:xfrm>
          <a:prstGeom prst="rect">
            <a:avLst/>
          </a:prstGeom>
          <a:noFill/>
        </p:spPr>
        <p:txBody>
          <a:bodyPr wrap="square" rtlCol="0">
            <a:spAutoFit/>
          </a:bodyPr>
          <a:lstStyle/>
          <a:p>
            <a:pPr algn="ctr"/>
            <a:r>
              <a:rPr lang="en-US" sz="9000" b="1" dirty="0" smtClean="0">
                <a:ln w="15875">
                  <a:solidFill>
                    <a:srgbClr val="B6985A"/>
                  </a:solidFill>
                </a:ln>
                <a:solidFill>
                  <a:schemeClr val="bg1"/>
                </a:solidFill>
                <a:latin typeface="Arial" panose="020B0604020202020204" pitchFamily="34" charset="0"/>
                <a:cs typeface="Arial" panose="020B0604020202020204" pitchFamily="34" charset="0"/>
              </a:rPr>
              <a:t>ADDING </a:t>
            </a:r>
            <a:br>
              <a:rPr lang="en-US" sz="9000" b="1" dirty="0" smtClean="0">
                <a:ln w="15875">
                  <a:solidFill>
                    <a:srgbClr val="B6985A"/>
                  </a:solidFill>
                </a:ln>
                <a:solidFill>
                  <a:schemeClr val="bg1"/>
                </a:solidFill>
                <a:latin typeface="Arial" panose="020B0604020202020204" pitchFamily="34" charset="0"/>
                <a:cs typeface="Arial" panose="020B0604020202020204" pitchFamily="34" charset="0"/>
              </a:rPr>
            </a:br>
            <a:r>
              <a:rPr lang="en-US" sz="9000" b="1" dirty="0" smtClean="0">
                <a:ln w="15875">
                  <a:solidFill>
                    <a:srgbClr val="B6985A"/>
                  </a:solidFill>
                </a:ln>
                <a:solidFill>
                  <a:schemeClr val="bg1"/>
                </a:solidFill>
                <a:latin typeface="Arial" panose="020B0604020202020204" pitchFamily="34" charset="0"/>
                <a:cs typeface="Arial" panose="020B0604020202020204" pitchFamily="34" charset="0"/>
              </a:rPr>
              <a:t>COMMENTS</a:t>
            </a:r>
            <a:endParaRPr lang="en-US" sz="9000" b="1" dirty="0">
              <a:ln w="15875">
                <a:solidFill>
                  <a:srgbClr val="B6985A"/>
                </a:solidFill>
              </a:ln>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9357359" y="6403975"/>
            <a:ext cx="2743200" cy="365125"/>
          </a:xfrm>
        </p:spPr>
        <p:txBody>
          <a:bodyPr/>
          <a:lstStyle/>
          <a:p>
            <a:fld id="{D716EF20-CD85-44E5-BF33-BBD30D43D12F}" type="slidenum">
              <a:rPr lang="en-US" smtClean="0"/>
              <a:t>21</a:t>
            </a:fld>
            <a:endParaRPr lang="en-US" dirty="0"/>
          </a:p>
        </p:txBody>
      </p:sp>
      <p:sp>
        <p:nvSpPr>
          <p:cNvPr id="2" name="Action Button: Home 1">
            <a:hlinkClick r:id="rId2" action="ppaction://hlinksldjump" highlightClick="1"/>
          </p:cNvPr>
          <p:cNvSpPr/>
          <p:nvPr/>
        </p:nvSpPr>
        <p:spPr>
          <a:xfrm>
            <a:off x="11024075" y="6403974"/>
            <a:ext cx="538385" cy="365125"/>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47575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t="9468"/>
          <a:stretch/>
        </p:blipFill>
        <p:spPr bwMode="auto">
          <a:xfrm>
            <a:off x="340185" y="1161531"/>
            <a:ext cx="11527965" cy="537262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220825" y="139960"/>
            <a:ext cx="1197117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Enter Time on the Employee Dashboard.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5" name="Straight Arrow Connector 4"/>
          <p:cNvCxnSpPr/>
          <p:nvPr/>
        </p:nvCxnSpPr>
        <p:spPr>
          <a:xfrm>
            <a:off x="9601200" y="2085975"/>
            <a:ext cx="831023" cy="158810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9448800" y="6492875"/>
            <a:ext cx="2743200" cy="365125"/>
          </a:xfrm>
        </p:spPr>
        <p:txBody>
          <a:bodyPr/>
          <a:lstStyle/>
          <a:p>
            <a:fld id="{D716EF20-CD85-44E5-BF33-BBD30D43D12F}" type="slidenum">
              <a:rPr lang="en-US" smtClean="0"/>
              <a:t>22</a:t>
            </a:fld>
            <a:endParaRPr lang="en-US" dirty="0"/>
          </a:p>
        </p:txBody>
      </p:sp>
    </p:spTree>
    <p:extLst>
      <p:ext uri="{BB962C8B-B14F-4D97-AF65-F5344CB8AC3E}">
        <p14:creationId xmlns:p14="http://schemas.microsoft.com/office/powerpoint/2010/main" val="1192002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t="10355"/>
          <a:stretch/>
        </p:blipFill>
        <p:spPr bwMode="auto">
          <a:xfrm>
            <a:off x="400050" y="1233488"/>
            <a:ext cx="11410950" cy="5251449"/>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H="1">
            <a:off x="2716487" y="868363"/>
            <a:ext cx="2017438" cy="124898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23</a:t>
            </a:fld>
            <a:endParaRPr lang="en-US" dirty="0"/>
          </a:p>
        </p:txBody>
      </p:sp>
      <p:sp>
        <p:nvSpPr>
          <p:cNvPr id="6" name="TextBox 5"/>
          <p:cNvSpPr txBox="1"/>
          <p:nvPr/>
        </p:nvSpPr>
        <p:spPr>
          <a:xfrm>
            <a:off x="220825" y="139960"/>
            <a:ext cx="1197117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Conversation Cloud to add a comment.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7412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24</a:t>
            </a:fld>
            <a:endParaRPr lang="en-US" dirty="0"/>
          </a:p>
        </p:txBody>
      </p:sp>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 your comment and click Save.</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Picture 9"/>
          <p:cNvPicPr/>
          <p:nvPr/>
        </p:nvPicPr>
        <p:blipFill rotWithShape="1">
          <a:blip r:embed="rId2"/>
          <a:srcRect t="9764"/>
          <a:stretch/>
        </p:blipFill>
        <p:spPr bwMode="auto">
          <a:xfrm>
            <a:off x="371475" y="938212"/>
            <a:ext cx="11449049" cy="5662613"/>
          </a:xfrm>
          <a:prstGeom prst="rect">
            <a:avLst/>
          </a:prstGeom>
          <a:ln>
            <a:noFill/>
          </a:ln>
          <a:extLst>
            <a:ext uri="{53640926-AAD7-44D8-BBD7-CCE9431645EC}">
              <a14:shadowObscured xmlns:a14="http://schemas.microsoft.com/office/drawing/2010/main"/>
            </a:ext>
          </a:extLst>
        </p:spPr>
      </p:pic>
      <p:cxnSp>
        <p:nvCxnSpPr>
          <p:cNvPr id="12" name="Straight Arrow Connector 11"/>
          <p:cNvCxnSpPr/>
          <p:nvPr/>
        </p:nvCxnSpPr>
        <p:spPr>
          <a:xfrm flipH="1">
            <a:off x="6206412" y="2580592"/>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726330" y="3550975"/>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916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25</a:t>
            </a:fld>
            <a:endParaRPr lang="en-US" dirty="0"/>
          </a:p>
        </p:txBody>
      </p:sp>
      <p:sp>
        <p:nvSpPr>
          <p:cNvPr id="7" name="TextBox 6"/>
          <p:cNvSpPr txBox="1"/>
          <p:nvPr/>
        </p:nvSpPr>
        <p:spPr>
          <a:xfrm>
            <a:off x="220825" y="139960"/>
            <a:ext cx="1197117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Delete or Edit a comment, click on the Pencil.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8"/>
          <p:cNvPicPr/>
          <p:nvPr/>
        </p:nvPicPr>
        <p:blipFill rotWithShape="1">
          <a:blip r:embed="rId2"/>
          <a:srcRect t="9764"/>
          <a:stretch/>
        </p:blipFill>
        <p:spPr bwMode="auto">
          <a:xfrm>
            <a:off x="361949" y="881062"/>
            <a:ext cx="11496675" cy="5691188"/>
          </a:xfrm>
          <a:prstGeom prst="rect">
            <a:avLst/>
          </a:prstGeom>
          <a:ln>
            <a:noFill/>
          </a:ln>
          <a:extLst>
            <a:ext uri="{53640926-AAD7-44D8-BBD7-CCE9431645EC}">
              <a14:shadowObscured xmlns:a14="http://schemas.microsoft.com/office/drawing/2010/main"/>
            </a:ext>
          </a:extLst>
        </p:spPr>
      </p:pic>
      <p:cxnSp>
        <p:nvCxnSpPr>
          <p:cNvPr id="14" name="Straight Arrow Connector 13"/>
          <p:cNvCxnSpPr/>
          <p:nvPr/>
        </p:nvCxnSpPr>
        <p:spPr>
          <a:xfrm flipH="1">
            <a:off x="8725677" y="2647206"/>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946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26</a:t>
            </a:fld>
            <a:endParaRPr lang="en-US" dirty="0"/>
          </a:p>
        </p:txBody>
      </p:sp>
      <p:sp>
        <p:nvSpPr>
          <p:cNvPr id="6" name="TextBox 5"/>
          <p:cNvSpPr txBox="1"/>
          <p:nvPr/>
        </p:nvSpPr>
        <p:spPr>
          <a:xfrm>
            <a:off x="220825" y="139960"/>
            <a:ext cx="11971175" cy="86177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Edit your comment and click on Save.  Tip—the Save button will be grayed out until you change the wording.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7"/>
          <p:cNvPicPr/>
          <p:nvPr/>
        </p:nvPicPr>
        <p:blipFill rotWithShape="1">
          <a:blip r:embed="rId2"/>
          <a:srcRect t="10059"/>
          <a:stretch/>
        </p:blipFill>
        <p:spPr bwMode="auto">
          <a:xfrm>
            <a:off x="352425" y="1247774"/>
            <a:ext cx="11487150" cy="5324475"/>
          </a:xfrm>
          <a:prstGeom prst="rect">
            <a:avLst/>
          </a:prstGeom>
          <a:ln>
            <a:noFill/>
          </a:ln>
          <a:extLst>
            <a:ext uri="{53640926-AAD7-44D8-BBD7-CCE9431645EC}">
              <a14:shadowObscured xmlns:a14="http://schemas.microsoft.com/office/drawing/2010/main"/>
            </a:ext>
          </a:extLst>
        </p:spPr>
      </p:pic>
      <p:cxnSp>
        <p:nvCxnSpPr>
          <p:cNvPr id="10" name="Straight Arrow Connector 9"/>
          <p:cNvCxnSpPr/>
          <p:nvPr/>
        </p:nvCxnSpPr>
        <p:spPr>
          <a:xfrm flipH="1">
            <a:off x="6434525" y="2852885"/>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690805" y="3742184"/>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961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27</a:t>
            </a:fld>
            <a:endParaRPr lang="en-US" dirty="0"/>
          </a:p>
        </p:txBody>
      </p:sp>
      <p:sp>
        <p:nvSpPr>
          <p:cNvPr id="7" name="TextBox 6"/>
          <p:cNvSpPr txBox="1"/>
          <p:nvPr/>
        </p:nvSpPr>
        <p:spPr>
          <a:xfrm>
            <a:off x="112759" y="1885634"/>
            <a:ext cx="11971175" cy="2862322"/>
          </a:xfrm>
          <a:prstGeom prst="rect">
            <a:avLst/>
          </a:prstGeom>
          <a:noFill/>
        </p:spPr>
        <p:txBody>
          <a:bodyPr wrap="square" rtlCol="0">
            <a:spAutoFit/>
          </a:bodyPr>
          <a:lstStyle/>
          <a:p>
            <a:pPr algn="ctr"/>
            <a:r>
              <a:rPr lang="en-US" sz="9000" b="1" dirty="0" smtClean="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SUBMIT </a:t>
            </a:r>
          </a:p>
          <a:p>
            <a:pPr algn="ctr"/>
            <a:r>
              <a:rPr lang="en-US" sz="9000" b="1" dirty="0" smtClean="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TIMESHEET</a:t>
            </a:r>
            <a:endPar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Action Button: Home 1">
            <a:hlinkClick r:id="rId2" action="ppaction://hlinksldjump" highlightClick="1"/>
          </p:cNvPr>
          <p:cNvSpPr/>
          <p:nvPr/>
        </p:nvSpPr>
        <p:spPr>
          <a:xfrm>
            <a:off x="11066804" y="6408025"/>
            <a:ext cx="538385" cy="365125"/>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64019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28</a:t>
            </a:fld>
            <a:endParaRPr lang="en-US" dirty="0"/>
          </a:p>
        </p:txBody>
      </p:sp>
      <p:pic>
        <p:nvPicPr>
          <p:cNvPr id="4" name="Picture 3"/>
          <p:cNvPicPr/>
          <p:nvPr/>
        </p:nvPicPr>
        <p:blipFill rotWithShape="1">
          <a:blip r:embed="rId2"/>
          <a:srcRect t="9468"/>
          <a:stretch/>
        </p:blipFill>
        <p:spPr bwMode="auto">
          <a:xfrm>
            <a:off x="277975" y="1000096"/>
            <a:ext cx="11732453" cy="548484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20825" y="139960"/>
            <a:ext cx="1197117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Enter Time on the Employee Dashboard.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10430833" y="2703698"/>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211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29</a:t>
            </a:fld>
            <a:endParaRPr lang="en-US" dirty="0"/>
          </a:p>
        </p:txBody>
      </p:sp>
      <p:sp>
        <p:nvSpPr>
          <p:cNvPr id="7" name="TextBox 6"/>
          <p:cNvSpPr txBox="1"/>
          <p:nvPr/>
        </p:nvSpPr>
        <p:spPr>
          <a:xfrm>
            <a:off x="220825" y="139960"/>
            <a:ext cx="11971175" cy="86177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Once your timesheet is complete, click on Preview in the bottom right-hand corner.</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7"/>
          <p:cNvPicPr/>
          <p:nvPr/>
        </p:nvPicPr>
        <p:blipFill rotWithShape="1">
          <a:blip r:embed="rId2"/>
          <a:srcRect t="10059"/>
          <a:stretch/>
        </p:blipFill>
        <p:spPr bwMode="auto">
          <a:xfrm>
            <a:off x="262812" y="1123949"/>
            <a:ext cx="11605338" cy="5476875"/>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a:off x="10341244" y="4664391"/>
            <a:ext cx="958312" cy="157130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025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699" y="173211"/>
            <a:ext cx="11911426" cy="6447919"/>
          </a:xfrm>
          <a:prstGeom prst="rect">
            <a:avLst/>
          </a:prstGeom>
          <a:noFill/>
          <a:ln w="38100">
            <a:solidFill>
              <a:schemeClr val="bg1"/>
            </a:solidFill>
          </a:ln>
          <a:effectLst/>
        </p:spPr>
        <p:txBody>
          <a:bodyPr wrap="square" rtlCol="0">
            <a:spAutoFit/>
          </a:bodyPr>
          <a:lstStyle/>
          <a:p>
            <a:pPr algn="ctr"/>
            <a:r>
              <a:rPr lang="en-US" sz="70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Table of Contents</a:t>
            </a:r>
          </a:p>
          <a:p>
            <a:pPr algn="ctr"/>
            <a:endParaRPr lang="en-US" sz="3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AutoNum type="arabicPeriod"/>
            </a:pPr>
            <a:r>
              <a:rPr lang="en-US" sz="40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Accessing Your Timesheet</a:t>
            </a:r>
          </a:p>
          <a:p>
            <a:pPr marL="457200" indent="-457200">
              <a:buAutoNum type="arabicPeriod"/>
            </a:pPr>
            <a:r>
              <a:rPr lang="en-US" sz="40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How to Restart Your Timesheet</a:t>
            </a:r>
          </a:p>
          <a:p>
            <a:pPr marL="457200" indent="-457200">
              <a:buAutoNum type="arabicPeriod"/>
            </a:pPr>
            <a:r>
              <a:rPr lang="en-US" sz="40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Adding Comments</a:t>
            </a:r>
          </a:p>
          <a:p>
            <a:pPr marL="457200" indent="-457200">
              <a:buAutoNum type="arabicPeriod"/>
            </a:pPr>
            <a:r>
              <a:rPr lang="en-US" sz="40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Submit Timesheet</a:t>
            </a:r>
          </a:p>
          <a:p>
            <a:pPr marL="457200" indent="-457200">
              <a:buAutoNum type="arabicPeriod"/>
            </a:pPr>
            <a:r>
              <a:rPr lang="en-US" sz="40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Recalling a Submitted Timesheet</a:t>
            </a:r>
          </a:p>
          <a:p>
            <a:pPr marL="457200" indent="-457200">
              <a:buAutoNum type="arabicPeriod"/>
            </a:pPr>
            <a:r>
              <a:rPr lang="en-US" sz="40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Viewing Timesheet Approver(s)</a:t>
            </a:r>
          </a:p>
          <a:p>
            <a:pPr marL="457200" indent="-457200">
              <a:buAutoNum type="arabicPeriod"/>
            </a:pPr>
            <a:r>
              <a:rPr lang="en-US" sz="40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Viewing Leave Balances</a:t>
            </a:r>
          </a:p>
          <a:p>
            <a:pPr marL="457200" indent="-457200">
              <a:buAutoNum type="arabicPeriod"/>
            </a:pPr>
            <a:r>
              <a:rPr lang="en-US" sz="40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Pay Stub </a:t>
            </a:r>
            <a:r>
              <a:rPr lang="en-US" sz="40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Direct Deposit Information</a:t>
            </a:r>
            <a:endParaRPr lang="en-US" sz="20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239250" y="6209839"/>
            <a:ext cx="2743200" cy="365125"/>
          </a:xfrm>
        </p:spPr>
        <p:txBody>
          <a:bodyPr/>
          <a:lstStyle/>
          <a:p>
            <a:r>
              <a:rPr lang="en-US" sz="1600" b="1" dirty="0" smtClean="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264920" y="1666430"/>
            <a:ext cx="7101555" cy="61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5">
            <a:hlinkClick r:id="rId2" action="ppaction://hlinksldjump"/>
          </p:cNvPr>
          <p:cNvSpPr/>
          <p:nvPr/>
        </p:nvSpPr>
        <p:spPr>
          <a:xfrm>
            <a:off x="264920" y="1666430"/>
            <a:ext cx="7101555" cy="61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3" action="ppaction://hlinksldjump"/>
          </p:cNvPr>
          <p:cNvSpPr/>
          <p:nvPr/>
        </p:nvSpPr>
        <p:spPr>
          <a:xfrm>
            <a:off x="205099" y="2281727"/>
            <a:ext cx="8434699" cy="68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4" action="ppaction://hlinksldjump"/>
          </p:cNvPr>
          <p:cNvSpPr/>
          <p:nvPr/>
        </p:nvSpPr>
        <p:spPr>
          <a:xfrm>
            <a:off x="205099" y="2965391"/>
            <a:ext cx="5298393" cy="521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5" action="ppaction://hlinksldjump"/>
          </p:cNvPr>
          <p:cNvSpPr/>
          <p:nvPr/>
        </p:nvSpPr>
        <p:spPr>
          <a:xfrm>
            <a:off x="205099" y="3486684"/>
            <a:ext cx="5136022" cy="63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6" action="ppaction://hlinksldjump"/>
          </p:cNvPr>
          <p:cNvSpPr/>
          <p:nvPr/>
        </p:nvSpPr>
        <p:spPr>
          <a:xfrm>
            <a:off x="205099" y="4119073"/>
            <a:ext cx="8870535" cy="666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7" action="ppaction://hlinksldjump"/>
          </p:cNvPr>
          <p:cNvSpPr/>
          <p:nvPr/>
        </p:nvSpPr>
        <p:spPr>
          <a:xfrm>
            <a:off x="205099" y="4777099"/>
            <a:ext cx="8434699" cy="58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8" action="ppaction://hlinksldjump"/>
          </p:cNvPr>
          <p:cNvSpPr/>
          <p:nvPr/>
        </p:nvSpPr>
        <p:spPr>
          <a:xfrm>
            <a:off x="205099" y="5392396"/>
            <a:ext cx="6674265" cy="546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9" action="ppaction://hlinksldjump"/>
          </p:cNvPr>
          <p:cNvSpPr/>
          <p:nvPr/>
        </p:nvSpPr>
        <p:spPr>
          <a:xfrm>
            <a:off x="205099" y="5947873"/>
            <a:ext cx="9767843" cy="627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455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30</a:t>
            </a:fld>
            <a:endParaRPr lang="en-US" dirty="0"/>
          </a:p>
        </p:txBody>
      </p:sp>
      <p:pic>
        <p:nvPicPr>
          <p:cNvPr id="6" name="Picture 5"/>
          <p:cNvPicPr/>
          <p:nvPr/>
        </p:nvPicPr>
        <p:blipFill rotWithShape="1">
          <a:blip r:embed="rId2"/>
          <a:srcRect t="10355"/>
          <a:stretch/>
        </p:blipFill>
        <p:spPr bwMode="auto">
          <a:xfrm>
            <a:off x="285749" y="957262"/>
            <a:ext cx="11553825" cy="5614988"/>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220825" y="139960"/>
            <a:ext cx="1197117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Review your timesheet for accuracy.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321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31</a:t>
            </a:fld>
            <a:endParaRPr lang="en-US" dirty="0"/>
          </a:p>
        </p:txBody>
      </p:sp>
      <p:sp>
        <p:nvSpPr>
          <p:cNvPr id="7" name="TextBox 6"/>
          <p:cNvSpPr txBox="1"/>
          <p:nvPr/>
        </p:nvSpPr>
        <p:spPr>
          <a:xfrm>
            <a:off x="220825" y="139960"/>
            <a:ext cx="11971175" cy="1246495"/>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Scroll down and add additional comments if needed.  Review the certification statement, check the box and click on Submit.  Your timesheet has now been submitted for approval and processing.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7"/>
          <p:cNvPicPr/>
          <p:nvPr/>
        </p:nvPicPr>
        <p:blipFill rotWithShape="1">
          <a:blip r:embed="rId2"/>
          <a:srcRect t="10355"/>
          <a:stretch/>
        </p:blipFill>
        <p:spPr bwMode="auto">
          <a:xfrm>
            <a:off x="262811" y="1576387"/>
            <a:ext cx="11519613" cy="5062538"/>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H="1">
            <a:off x="4427143" y="4230469"/>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456093" y="4851499"/>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056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32</a:t>
            </a:fld>
            <a:endParaRPr lang="en-US" dirty="0"/>
          </a:p>
        </p:txBody>
      </p:sp>
      <p:sp>
        <p:nvSpPr>
          <p:cNvPr id="10" name="TextBox 9"/>
          <p:cNvSpPr txBox="1"/>
          <p:nvPr/>
        </p:nvSpPr>
        <p:spPr>
          <a:xfrm>
            <a:off x="96133" y="1303742"/>
            <a:ext cx="11971175" cy="4247317"/>
          </a:xfrm>
          <a:prstGeom prst="rect">
            <a:avLst/>
          </a:prstGeom>
          <a:noFill/>
        </p:spPr>
        <p:txBody>
          <a:bodyPr wrap="square" rtlCol="0">
            <a:spAutoFit/>
          </a:bodyPr>
          <a:lstStyle/>
          <a:p>
            <a:pPr algn="ctr"/>
            <a:r>
              <a:rPr lang="en-US" sz="9000" b="1" dirty="0" smtClean="0">
                <a:ln w="15875">
                  <a:solidFill>
                    <a:srgbClr val="B6985A"/>
                  </a:solidFill>
                </a:ln>
                <a:solidFill>
                  <a:schemeClr val="bg1"/>
                </a:solidFill>
                <a:latin typeface="Arial" panose="020B0604020202020204" pitchFamily="34" charset="0"/>
                <a:cs typeface="Arial" panose="020B0604020202020204" pitchFamily="34" charset="0"/>
              </a:rPr>
              <a:t>RECALLING A SUBMITTED TIMESHEET</a:t>
            </a:r>
            <a:endParaRPr lang="en-US" sz="9000" b="1" dirty="0">
              <a:ln w="15875">
                <a:solidFill>
                  <a:srgbClr val="B6985A"/>
                </a:solidFill>
              </a:ln>
              <a:solidFill>
                <a:schemeClr val="bg1"/>
              </a:solidFill>
              <a:latin typeface="Arial" panose="020B0604020202020204" pitchFamily="34" charset="0"/>
              <a:cs typeface="Arial" panose="020B0604020202020204" pitchFamily="34" charset="0"/>
            </a:endParaRPr>
          </a:p>
        </p:txBody>
      </p:sp>
      <p:sp>
        <p:nvSpPr>
          <p:cNvPr id="2" name="Action Button: Home 1">
            <a:hlinkClick r:id="rId2" action="ppaction://hlinksldjump" highlightClick="1"/>
          </p:cNvPr>
          <p:cNvSpPr/>
          <p:nvPr/>
        </p:nvSpPr>
        <p:spPr>
          <a:xfrm>
            <a:off x="11126624" y="6390933"/>
            <a:ext cx="478565" cy="365125"/>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86611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33</a:t>
            </a:fld>
            <a:endParaRPr lang="en-US" dirty="0"/>
          </a:p>
        </p:txBody>
      </p:sp>
      <p:pic>
        <p:nvPicPr>
          <p:cNvPr id="4" name="Picture 3"/>
          <p:cNvPicPr/>
          <p:nvPr/>
        </p:nvPicPr>
        <p:blipFill rotWithShape="1">
          <a:blip r:embed="rId2"/>
          <a:srcRect t="9468"/>
          <a:stretch/>
        </p:blipFill>
        <p:spPr bwMode="auto">
          <a:xfrm>
            <a:off x="220825" y="770083"/>
            <a:ext cx="11732453" cy="5714854"/>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20825" y="139960"/>
            <a:ext cx="1197117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Enter Time on the Employee Dashboard.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6" name="Straight Arrow Connector 5"/>
          <p:cNvCxnSpPr/>
          <p:nvPr/>
        </p:nvCxnSpPr>
        <p:spPr>
          <a:xfrm>
            <a:off x="8553450" y="1752600"/>
            <a:ext cx="1812098" cy="175990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819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34</a:t>
            </a:fld>
            <a:endParaRPr lang="en-US" dirty="0"/>
          </a:p>
        </p:txBody>
      </p:sp>
      <p:sp>
        <p:nvSpPr>
          <p:cNvPr id="7" name="TextBox 6"/>
          <p:cNvSpPr txBox="1"/>
          <p:nvPr/>
        </p:nvSpPr>
        <p:spPr>
          <a:xfrm>
            <a:off x="220825" y="139960"/>
            <a:ext cx="11971175" cy="1246495"/>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submitted your timesheet and you need to make a change, you can recall it by clicking on Recall Timesheet in the bottom right-hand corner.  Your timesheet will be returned to you for editing.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7"/>
          <p:cNvPicPr/>
          <p:nvPr/>
        </p:nvPicPr>
        <p:blipFill rotWithShape="1">
          <a:blip r:embed="rId2"/>
          <a:srcRect t="10059"/>
          <a:stretch/>
        </p:blipFill>
        <p:spPr bwMode="auto">
          <a:xfrm>
            <a:off x="342900" y="1590675"/>
            <a:ext cx="11477625" cy="4962525"/>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H="1">
            <a:off x="10673986" y="5166610"/>
            <a:ext cx="576771" cy="1114107"/>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193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35</a:t>
            </a:fld>
            <a:endParaRPr lang="en-US" dirty="0"/>
          </a:p>
        </p:txBody>
      </p:sp>
      <p:sp>
        <p:nvSpPr>
          <p:cNvPr id="6" name="TextBox 5"/>
          <p:cNvSpPr txBox="1"/>
          <p:nvPr/>
        </p:nvSpPr>
        <p:spPr>
          <a:xfrm>
            <a:off x="144625" y="182689"/>
            <a:ext cx="11971175" cy="2015936"/>
          </a:xfrm>
          <a:prstGeom prst="rect">
            <a:avLst/>
          </a:prstGeom>
          <a:noFill/>
        </p:spPr>
        <p:txBody>
          <a:bodyPr wrap="square" rtlCol="0">
            <a:spAutoFit/>
          </a:bodyPr>
          <a:lstStyle/>
          <a:p>
            <a:r>
              <a:rPr lang="en-US" sz="2500" b="1" dirty="0">
                <a:ln>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realize you need to change your timesheet prior to your supervisor approving and prior to the pay period closing, you can recall it by clicking Prior Periods in the top right-hand corner.  Select the timesheet that is Pending and select Recall Timesheet.  If the pay period is closed, you will not see the Recall Timesheet button and will need to contact HR.</a:t>
            </a:r>
          </a:p>
        </p:txBody>
      </p:sp>
      <p:pic>
        <p:nvPicPr>
          <p:cNvPr id="10" name="Picture 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624" y="2755868"/>
            <a:ext cx="86391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H="1">
            <a:off x="9761394" y="3937634"/>
            <a:ext cx="864523" cy="12385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177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36</a:t>
            </a:fld>
            <a:endParaRPr lang="en-US" dirty="0"/>
          </a:p>
        </p:txBody>
      </p:sp>
      <p:sp>
        <p:nvSpPr>
          <p:cNvPr id="7" name="TextBox 6"/>
          <p:cNvSpPr txBox="1"/>
          <p:nvPr/>
        </p:nvSpPr>
        <p:spPr>
          <a:xfrm>
            <a:off x="220825" y="139960"/>
            <a:ext cx="11971175" cy="86177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Once your timesheet is complete, click on Preview in the bottom right-hand corner.</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7"/>
          <p:cNvPicPr/>
          <p:nvPr/>
        </p:nvPicPr>
        <p:blipFill rotWithShape="1">
          <a:blip r:embed="rId2"/>
          <a:srcRect t="10059"/>
          <a:stretch/>
        </p:blipFill>
        <p:spPr bwMode="auto">
          <a:xfrm>
            <a:off x="447674" y="1123950"/>
            <a:ext cx="11268075" cy="5238750"/>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a:off x="10255519" y="4489219"/>
            <a:ext cx="958312" cy="157130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273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37</a:t>
            </a:fld>
            <a:endParaRPr lang="en-US" dirty="0"/>
          </a:p>
        </p:txBody>
      </p:sp>
      <p:pic>
        <p:nvPicPr>
          <p:cNvPr id="6" name="Picture 5"/>
          <p:cNvPicPr/>
          <p:nvPr/>
        </p:nvPicPr>
        <p:blipFill rotWithShape="1">
          <a:blip r:embed="rId2"/>
          <a:srcRect t="10355"/>
          <a:stretch/>
        </p:blipFill>
        <p:spPr bwMode="auto">
          <a:xfrm>
            <a:off x="342900" y="823912"/>
            <a:ext cx="11468100" cy="5738813"/>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220825" y="139960"/>
            <a:ext cx="1197117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Review your timesheet for accuracy.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569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38</a:t>
            </a:fld>
            <a:endParaRPr lang="en-US" dirty="0"/>
          </a:p>
        </p:txBody>
      </p:sp>
      <p:sp>
        <p:nvSpPr>
          <p:cNvPr id="5" name="TextBox 4"/>
          <p:cNvSpPr txBox="1"/>
          <p:nvPr/>
        </p:nvSpPr>
        <p:spPr>
          <a:xfrm>
            <a:off x="220825" y="139960"/>
            <a:ext cx="11971175" cy="1246495"/>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Scroll down and add additional comments if needed.  Review the certification statement, check the box and click on Submit.  Your timesheet has now been submitted for approval and processing.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6"/>
          <p:cNvPicPr/>
          <p:nvPr/>
        </p:nvPicPr>
        <p:blipFill rotWithShape="1">
          <a:blip r:embed="rId2"/>
          <a:srcRect t="10355"/>
          <a:stretch/>
        </p:blipFill>
        <p:spPr bwMode="auto">
          <a:xfrm>
            <a:off x="262811" y="1576387"/>
            <a:ext cx="11519613" cy="5062538"/>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flipH="1">
            <a:off x="4455718" y="4230469"/>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103668" y="4956274"/>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9464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39</a:t>
            </a:fld>
            <a:endParaRPr lang="en-US" dirty="0"/>
          </a:p>
        </p:txBody>
      </p:sp>
      <p:sp>
        <p:nvSpPr>
          <p:cNvPr id="10" name="TextBox 9"/>
          <p:cNvSpPr txBox="1"/>
          <p:nvPr/>
        </p:nvSpPr>
        <p:spPr>
          <a:xfrm>
            <a:off x="96133" y="1303742"/>
            <a:ext cx="11971175" cy="4247317"/>
          </a:xfrm>
          <a:prstGeom prst="rect">
            <a:avLst/>
          </a:prstGeom>
          <a:noFill/>
        </p:spPr>
        <p:txBody>
          <a:bodyPr wrap="square" rtlCol="0">
            <a:spAutoFit/>
          </a:bodyPr>
          <a:lstStyle/>
          <a:p>
            <a:pPr algn="ctr"/>
            <a:r>
              <a:rPr lang="en-US" sz="9000" b="1" dirty="0" smtClean="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VIEWING TIMESHEET APPROVER(S)</a:t>
            </a:r>
            <a:endPar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Action Button: Home 1">
            <a:hlinkClick r:id="rId2" action="ppaction://hlinksldjump" highlightClick="1"/>
          </p:cNvPr>
          <p:cNvSpPr/>
          <p:nvPr/>
        </p:nvSpPr>
        <p:spPr>
          <a:xfrm>
            <a:off x="11015529" y="6408025"/>
            <a:ext cx="555476" cy="365125"/>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68710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 y="1018339"/>
            <a:ext cx="11971175" cy="4247317"/>
          </a:xfrm>
          <a:prstGeom prst="rect">
            <a:avLst/>
          </a:prstGeom>
          <a:noFill/>
        </p:spPr>
        <p:txBody>
          <a:bodyPr wrap="square" rtlCol="0">
            <a:spAutoFit/>
          </a:bodyPr>
          <a:lstStyle/>
          <a:p>
            <a:pPr algn="ctr"/>
            <a:r>
              <a:rPr lang="en-US" sz="9000" b="1" dirty="0" smtClean="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ACCESSING </a:t>
            </a:r>
          </a:p>
          <a:p>
            <a:pPr algn="ctr"/>
            <a:r>
              <a:rPr lang="en-US" sz="9000" b="1" dirty="0" smtClean="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a:t>
            </a:r>
          </a:p>
          <a:p>
            <a:pPr algn="ctr"/>
            <a:r>
              <a:rPr lang="en-US" sz="9000" b="1" dirty="0" smtClean="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TIMESHEET</a:t>
            </a:r>
            <a:endPar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292900" y="6375400"/>
            <a:ext cx="2743200" cy="365125"/>
          </a:xfrm>
        </p:spPr>
        <p:txBody>
          <a:bodyPr/>
          <a:lstStyle/>
          <a:p>
            <a:r>
              <a:rPr lang="en-US" sz="1600" b="1" dirty="0" smtClean="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Action Button: Home 6">
            <a:hlinkClick r:id="rId2" action="ppaction://hlinksldjump" highlightClick="1"/>
          </p:cNvPr>
          <p:cNvSpPr/>
          <p:nvPr/>
        </p:nvSpPr>
        <p:spPr>
          <a:xfrm>
            <a:off x="11143715" y="6375399"/>
            <a:ext cx="461473" cy="365125"/>
          </a:xfrm>
          <a:prstGeom prst="actionButtonHome">
            <a:avLst/>
          </a:prstGeom>
          <a:ln>
            <a:solidFill>
              <a:srgbClr val="B6985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79142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40</a:t>
            </a:fld>
            <a:endParaRPr lang="en-US" dirty="0"/>
          </a:p>
        </p:txBody>
      </p:sp>
      <p:pic>
        <p:nvPicPr>
          <p:cNvPr id="4" name="Picture 3"/>
          <p:cNvPicPr/>
          <p:nvPr/>
        </p:nvPicPr>
        <p:blipFill rotWithShape="1">
          <a:blip r:embed="rId2"/>
          <a:srcRect t="9468"/>
          <a:stretch/>
        </p:blipFill>
        <p:spPr bwMode="auto">
          <a:xfrm>
            <a:off x="253286" y="1000096"/>
            <a:ext cx="11732453" cy="548484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20825" y="139960"/>
            <a:ext cx="1197117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Enter Time on the Employee Dashboard.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6" name="Straight Arrow Connector 5"/>
          <p:cNvCxnSpPr/>
          <p:nvPr/>
        </p:nvCxnSpPr>
        <p:spPr>
          <a:xfrm>
            <a:off x="8982075" y="1800225"/>
            <a:ext cx="1412048" cy="185480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3896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41</a:t>
            </a:fld>
            <a:endParaRPr lang="en-US" dirty="0"/>
          </a:p>
        </p:txBody>
      </p:sp>
      <p:pic>
        <p:nvPicPr>
          <p:cNvPr id="7" name="Picture 6"/>
          <p:cNvPicPr/>
          <p:nvPr/>
        </p:nvPicPr>
        <p:blipFill rotWithShape="1">
          <a:blip r:embed="rId2"/>
          <a:srcRect t="10059"/>
          <a:stretch/>
        </p:blipFill>
        <p:spPr bwMode="auto">
          <a:xfrm>
            <a:off x="304800" y="914399"/>
            <a:ext cx="11544300" cy="5570537"/>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flipH="1">
            <a:off x="2507596" y="914398"/>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0825" y="156585"/>
            <a:ext cx="1197117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Information icon and it will display an Approver list.</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453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42</a:t>
            </a:fld>
            <a:endParaRPr lang="en-US" dirty="0"/>
          </a:p>
        </p:txBody>
      </p:sp>
      <p:sp>
        <p:nvSpPr>
          <p:cNvPr id="6" name="TextBox 5"/>
          <p:cNvSpPr txBox="1"/>
          <p:nvPr/>
        </p:nvSpPr>
        <p:spPr>
          <a:xfrm>
            <a:off x="96133" y="1303742"/>
            <a:ext cx="11971175" cy="2862322"/>
          </a:xfrm>
          <a:prstGeom prst="rect">
            <a:avLst/>
          </a:prstGeom>
          <a:noFill/>
        </p:spPr>
        <p:txBody>
          <a:bodyPr wrap="square" rtlCol="0">
            <a:spAutoFit/>
          </a:bodyPr>
          <a:lstStyle/>
          <a:p>
            <a:pPr algn="ctr"/>
            <a:r>
              <a:rPr lang="en-US" sz="9000" b="1" dirty="0" smtClean="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VIEWING LEAVE BALANCES</a:t>
            </a:r>
            <a:endPar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Action Button: Home 1">
            <a:hlinkClick r:id="rId2" action="ppaction://hlinksldjump" highlightClick="1"/>
          </p:cNvPr>
          <p:cNvSpPr/>
          <p:nvPr/>
        </p:nvSpPr>
        <p:spPr>
          <a:xfrm>
            <a:off x="11049712" y="6349525"/>
            <a:ext cx="461473" cy="401653"/>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92816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43</a:t>
            </a:fld>
            <a:endParaRPr lang="en-US" dirty="0"/>
          </a:p>
        </p:txBody>
      </p:sp>
      <p:sp>
        <p:nvSpPr>
          <p:cNvPr id="4" name="TextBox 3"/>
          <p:cNvSpPr txBox="1"/>
          <p:nvPr/>
        </p:nvSpPr>
        <p:spPr>
          <a:xfrm>
            <a:off x="220825" y="139960"/>
            <a:ext cx="1197117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Full Leave Balance Information on the Employee Dashboard.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p:nvPr/>
        </p:nvPicPr>
        <p:blipFill rotWithShape="1">
          <a:blip r:embed="rId2"/>
          <a:srcRect t="9468"/>
          <a:stretch/>
        </p:blipFill>
        <p:spPr bwMode="auto">
          <a:xfrm>
            <a:off x="253286" y="1000096"/>
            <a:ext cx="11732453" cy="5484841"/>
          </a:xfrm>
          <a:prstGeom prst="rect">
            <a:avLst/>
          </a:prstGeom>
          <a:ln>
            <a:noFill/>
          </a:ln>
          <a:extLst>
            <a:ext uri="{53640926-AAD7-44D8-BBD7-CCE9431645EC}">
              <a14:shadowObscured xmlns:a14="http://schemas.microsoft.com/office/drawing/2010/main"/>
            </a:ext>
          </a:extLst>
        </p:spPr>
      </p:pic>
      <p:cxnSp>
        <p:nvCxnSpPr>
          <p:cNvPr id="7" name="Straight Arrow Connector 6"/>
          <p:cNvCxnSpPr/>
          <p:nvPr/>
        </p:nvCxnSpPr>
        <p:spPr>
          <a:xfrm>
            <a:off x="9546098" y="768766"/>
            <a:ext cx="1412048" cy="185480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408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44</a:t>
            </a:fld>
            <a:endParaRPr lang="en-US" dirty="0"/>
          </a:p>
        </p:txBody>
      </p:sp>
      <p:pic>
        <p:nvPicPr>
          <p:cNvPr id="6" name="Picture 5"/>
          <p:cNvPicPr/>
          <p:nvPr/>
        </p:nvPicPr>
        <p:blipFill rotWithShape="1">
          <a:blip r:embed="rId2"/>
          <a:srcRect t="12194"/>
          <a:stretch/>
        </p:blipFill>
        <p:spPr bwMode="auto">
          <a:xfrm>
            <a:off x="403860" y="1125855"/>
            <a:ext cx="11380470" cy="5359082"/>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each of the Leave buttons to see more detailed information.</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9" name="Straight Arrow Connector 8"/>
          <p:cNvCxnSpPr/>
          <p:nvPr/>
        </p:nvCxnSpPr>
        <p:spPr>
          <a:xfrm flipH="1">
            <a:off x="8503920" y="1965960"/>
            <a:ext cx="571500" cy="65151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409700" y="1965960"/>
            <a:ext cx="571500" cy="65151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751070" y="1965960"/>
            <a:ext cx="678180" cy="65151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6217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45</a:t>
            </a:fld>
            <a:endParaRPr lang="en-US" dirty="0"/>
          </a:p>
        </p:txBody>
      </p:sp>
      <p:sp>
        <p:nvSpPr>
          <p:cNvPr id="8" name="TextBox 7"/>
          <p:cNvSpPr txBox="1"/>
          <p:nvPr/>
        </p:nvSpPr>
        <p:spPr>
          <a:xfrm>
            <a:off x="220825" y="139960"/>
            <a:ext cx="11971175" cy="86177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Prior Years to see a history or click on Leave History to see the most recent history.</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Picture 9"/>
          <p:cNvPicPr/>
          <p:nvPr/>
        </p:nvPicPr>
        <p:blipFill rotWithShape="1">
          <a:blip r:embed="rId2"/>
          <a:srcRect t="11942"/>
          <a:stretch/>
        </p:blipFill>
        <p:spPr bwMode="auto">
          <a:xfrm>
            <a:off x="403860" y="1018222"/>
            <a:ext cx="11357610" cy="5466715"/>
          </a:xfrm>
          <a:prstGeom prst="rect">
            <a:avLst/>
          </a:prstGeom>
          <a:ln>
            <a:noFill/>
          </a:ln>
          <a:extLst>
            <a:ext uri="{53640926-AAD7-44D8-BBD7-CCE9431645EC}">
              <a14:shadowObscured xmlns:a14="http://schemas.microsoft.com/office/drawing/2010/main"/>
            </a:ext>
          </a:extLst>
        </p:spPr>
      </p:pic>
      <p:cxnSp>
        <p:nvCxnSpPr>
          <p:cNvPr id="5" name="Straight Arrow Connector 4"/>
          <p:cNvCxnSpPr/>
          <p:nvPr/>
        </p:nvCxnSpPr>
        <p:spPr>
          <a:xfrm flipH="1">
            <a:off x="1290059" y="1914685"/>
            <a:ext cx="571500" cy="65151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946377" y="1914685"/>
            <a:ext cx="571500" cy="65151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7230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46</a:t>
            </a:fld>
            <a:endParaRPr lang="en-US" dirty="0"/>
          </a:p>
        </p:txBody>
      </p:sp>
      <p:sp>
        <p:nvSpPr>
          <p:cNvPr id="6" name="TextBox 5"/>
          <p:cNvSpPr txBox="1"/>
          <p:nvPr/>
        </p:nvSpPr>
        <p:spPr>
          <a:xfrm>
            <a:off x="96133" y="1303742"/>
            <a:ext cx="11971175" cy="4247317"/>
          </a:xfrm>
          <a:prstGeom prst="rect">
            <a:avLst/>
          </a:prstGeom>
          <a:noFill/>
        </p:spPr>
        <p:txBody>
          <a:bodyPr wrap="square" rtlCol="0">
            <a:spAutoFit/>
          </a:bodyPr>
          <a:lstStyle/>
          <a:p>
            <a:pPr algn="ctr"/>
            <a:r>
              <a:rPr lang="en-US" sz="9000" b="1" dirty="0" smtClean="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PAY STUB / DIRECT DEPOSIT INFORMATION</a:t>
            </a:r>
            <a:endPar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Action Button: Home 1">
            <a:hlinkClick r:id="rId2" action="ppaction://hlinksldjump" highlightClick="1"/>
          </p:cNvPr>
          <p:cNvSpPr/>
          <p:nvPr/>
        </p:nvSpPr>
        <p:spPr>
          <a:xfrm>
            <a:off x="11024074" y="6358072"/>
            <a:ext cx="487111" cy="396666"/>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763727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47</a:t>
            </a:fld>
            <a:endParaRPr lang="en-US" dirty="0"/>
          </a:p>
        </p:txBody>
      </p:sp>
      <p:sp>
        <p:nvSpPr>
          <p:cNvPr id="4" name="TextBox 3"/>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view your Pay Stub click on the date; and to view your banking information click on Direct Deposit </a:t>
            </a:r>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Information.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p:nvPr/>
        </p:nvPicPr>
        <p:blipFill rotWithShape="1">
          <a:blip r:embed="rId2"/>
          <a:srcRect t="9468"/>
          <a:stretch/>
        </p:blipFill>
        <p:spPr bwMode="auto">
          <a:xfrm>
            <a:off x="253287" y="1461331"/>
            <a:ext cx="11582638" cy="4170348"/>
          </a:xfrm>
          <a:prstGeom prst="rect">
            <a:avLst/>
          </a:prstGeom>
          <a:ln>
            <a:noFill/>
          </a:ln>
          <a:extLst>
            <a:ext uri="{53640926-AAD7-44D8-BBD7-CCE9431645EC}">
              <a14:shadowObscured xmlns:a14="http://schemas.microsoft.com/office/drawing/2010/main"/>
            </a:ext>
          </a:extLst>
        </p:spPr>
      </p:pic>
      <p:cxnSp>
        <p:nvCxnSpPr>
          <p:cNvPr id="7" name="Straight Arrow Connector 6"/>
          <p:cNvCxnSpPr/>
          <p:nvPr/>
        </p:nvCxnSpPr>
        <p:spPr>
          <a:xfrm flipH="1">
            <a:off x="2996143" y="2658064"/>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641807" y="2630549"/>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3"/>
          <a:stretch>
            <a:fillRect/>
          </a:stretch>
        </p:blipFill>
        <p:spPr>
          <a:xfrm>
            <a:off x="253286" y="5755232"/>
            <a:ext cx="11582639" cy="989277"/>
          </a:xfrm>
          <a:prstGeom prst="rect">
            <a:avLst/>
          </a:prstGeom>
        </p:spPr>
      </p:pic>
      <p:cxnSp>
        <p:nvCxnSpPr>
          <p:cNvPr id="10" name="Straight Arrow Connector 9"/>
          <p:cNvCxnSpPr/>
          <p:nvPr/>
        </p:nvCxnSpPr>
        <p:spPr>
          <a:xfrm flipH="1">
            <a:off x="1888211" y="5675355"/>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2104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48</a:t>
            </a:fld>
            <a:endParaRPr lang="en-US" dirty="0"/>
          </a:p>
        </p:txBody>
      </p:sp>
      <p:sp>
        <p:nvSpPr>
          <p:cNvPr id="4" name="TextBox 3"/>
          <p:cNvSpPr txBox="1"/>
          <p:nvPr/>
        </p:nvSpPr>
        <p:spPr>
          <a:xfrm>
            <a:off x="220825" y="139960"/>
            <a:ext cx="11971175" cy="1246495"/>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After clicking on the paystub date you are wanting to view, click on Printer Friendly. Then click on the printer icon on the </a:t>
            </a:r>
            <a:r>
              <a:rPr lang="en-US" sz="2500" b="1"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far right-hand </a:t>
            </a:r>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side when the next screen comes up.</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427893" y="2373219"/>
            <a:ext cx="11275826" cy="2993540"/>
          </a:xfrm>
          <a:prstGeom prst="rect">
            <a:avLst/>
          </a:prstGeom>
        </p:spPr>
      </p:pic>
      <p:cxnSp>
        <p:nvCxnSpPr>
          <p:cNvPr id="12" name="Straight Arrow Connector 11"/>
          <p:cNvCxnSpPr/>
          <p:nvPr/>
        </p:nvCxnSpPr>
        <p:spPr>
          <a:xfrm flipH="1" flipV="1">
            <a:off x="1388202" y="5224114"/>
            <a:ext cx="1184083" cy="126082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367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49</a:t>
            </a:fld>
            <a:endParaRPr lang="en-US" dirty="0"/>
          </a:p>
        </p:txBody>
      </p:sp>
      <p:sp>
        <p:nvSpPr>
          <p:cNvPr id="4" name="TextBox 3"/>
          <p:cNvSpPr txBox="1"/>
          <p:nvPr/>
        </p:nvSpPr>
        <p:spPr>
          <a:xfrm>
            <a:off x="220825" y="139960"/>
            <a:ext cx="1197117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All Pay Stubs to see previous Pay Stubs.</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8"/>
          <p:cNvPicPr/>
          <p:nvPr/>
        </p:nvPicPr>
        <p:blipFill>
          <a:blip r:embed="rId2"/>
          <a:stretch>
            <a:fillRect/>
          </a:stretch>
        </p:blipFill>
        <p:spPr>
          <a:xfrm>
            <a:off x="495656" y="3150870"/>
            <a:ext cx="11160808" cy="1583500"/>
          </a:xfrm>
          <a:prstGeom prst="rect">
            <a:avLst/>
          </a:prstGeom>
        </p:spPr>
      </p:pic>
      <p:cxnSp>
        <p:nvCxnSpPr>
          <p:cNvPr id="10" name="Straight Arrow Connector 9"/>
          <p:cNvCxnSpPr/>
          <p:nvPr/>
        </p:nvCxnSpPr>
        <p:spPr>
          <a:xfrm flipH="1">
            <a:off x="4967168" y="3369358"/>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581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825" y="139960"/>
            <a:ext cx="11971175" cy="2015936"/>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After logging into the MyBarton Portal, click </a:t>
            </a:r>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 </a:t>
            </a:r>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Employee Dashboard under </a:t>
            </a:r>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Self-Service </a:t>
            </a:r>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&gt; </a:t>
            </a:r>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Employees Card (If the card isn’t displayed, you may have to click on Discover More at the bottom of the screen to find the card and then save it to your Home Page by clicking on the ribbon in the right-hand corner).</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a:xfrm>
            <a:off x="9382125" y="6399876"/>
            <a:ext cx="2743200" cy="365125"/>
          </a:xfrm>
        </p:spPr>
        <p:txBody>
          <a:bodyPr/>
          <a:lstStyle/>
          <a:p>
            <a:r>
              <a:rPr lang="en-US" sz="1600" b="1" dirty="0" smtClean="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7"/>
          <p:cNvPicPr/>
          <p:nvPr/>
        </p:nvPicPr>
        <p:blipFill rotWithShape="1">
          <a:blip r:embed="rId2"/>
          <a:srcRect t="12130"/>
          <a:stretch/>
        </p:blipFill>
        <p:spPr bwMode="auto">
          <a:xfrm>
            <a:off x="355362" y="2032094"/>
            <a:ext cx="11429287" cy="4556713"/>
          </a:xfrm>
          <a:prstGeom prst="rect">
            <a:avLst/>
          </a:prstGeom>
          <a:ln>
            <a:noFill/>
          </a:ln>
          <a:extLst>
            <a:ext uri="{53640926-AAD7-44D8-BBD7-CCE9431645EC}">
              <a14:shadowObscured xmlns:a14="http://schemas.microsoft.com/office/drawing/2010/main"/>
            </a:ext>
          </a:extLst>
        </p:spPr>
      </p:pic>
      <p:sp>
        <p:nvSpPr>
          <p:cNvPr id="9" name="Oval 8"/>
          <p:cNvSpPr/>
          <p:nvPr/>
        </p:nvSpPr>
        <p:spPr>
          <a:xfrm>
            <a:off x="3145583" y="2910834"/>
            <a:ext cx="3097762" cy="2052735"/>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8098427" y="4203987"/>
            <a:ext cx="1283698" cy="907861"/>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276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50</a:t>
            </a:fld>
            <a:endParaRPr lang="en-US" dirty="0"/>
          </a:p>
        </p:txBody>
      </p:sp>
      <p:sp>
        <p:nvSpPr>
          <p:cNvPr id="4" name="TextBox 3"/>
          <p:cNvSpPr txBox="1"/>
          <p:nvPr/>
        </p:nvSpPr>
        <p:spPr>
          <a:xfrm>
            <a:off x="220825" y="139960"/>
            <a:ext cx="11971175" cy="86177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 </a:t>
            </a:r>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appropriate year by clicking the drop down arrow. Click on Pay Date to view your Pay Stub.</a:t>
            </a:r>
          </a:p>
        </p:txBody>
      </p:sp>
      <p:pic>
        <p:nvPicPr>
          <p:cNvPr id="5" name="Picture 4"/>
          <p:cNvPicPr/>
          <p:nvPr/>
        </p:nvPicPr>
        <p:blipFill>
          <a:blip r:embed="rId2"/>
          <a:stretch>
            <a:fillRect/>
          </a:stretch>
        </p:blipFill>
        <p:spPr>
          <a:xfrm>
            <a:off x="2700471" y="1196411"/>
            <a:ext cx="5196556" cy="5351204"/>
          </a:xfrm>
          <a:prstGeom prst="rect">
            <a:avLst/>
          </a:prstGeom>
        </p:spPr>
      </p:pic>
      <p:cxnSp>
        <p:nvCxnSpPr>
          <p:cNvPr id="6" name="Straight Arrow Connector 5"/>
          <p:cNvCxnSpPr/>
          <p:nvPr/>
        </p:nvCxnSpPr>
        <p:spPr>
          <a:xfrm flipH="1">
            <a:off x="3950218" y="1831115"/>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487321" y="3743948"/>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9825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51</a:t>
            </a:fld>
            <a:endParaRPr lang="en-US" dirty="0"/>
          </a:p>
        </p:txBody>
      </p:sp>
      <p:sp>
        <p:nvSpPr>
          <p:cNvPr id="4" name="TextBox 3"/>
          <p:cNvSpPr txBox="1"/>
          <p:nvPr/>
        </p:nvSpPr>
        <p:spPr>
          <a:xfrm>
            <a:off x="220825" y="139960"/>
            <a:ext cx="11971175" cy="86177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Deductions History to view your deductions that are broken out into separate sections (Example - FICA-Medicare is separate from Dental).</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8"/>
          <p:cNvPicPr/>
          <p:nvPr/>
        </p:nvPicPr>
        <p:blipFill>
          <a:blip r:embed="rId2"/>
          <a:stretch>
            <a:fillRect/>
          </a:stretch>
        </p:blipFill>
        <p:spPr>
          <a:xfrm>
            <a:off x="495656" y="3150870"/>
            <a:ext cx="11160808" cy="1583500"/>
          </a:xfrm>
          <a:prstGeom prst="rect">
            <a:avLst/>
          </a:prstGeom>
        </p:spPr>
      </p:pic>
      <p:cxnSp>
        <p:nvCxnSpPr>
          <p:cNvPr id="10" name="Straight Arrow Connector 9"/>
          <p:cNvCxnSpPr/>
          <p:nvPr/>
        </p:nvCxnSpPr>
        <p:spPr>
          <a:xfrm flipH="1">
            <a:off x="9863908" y="3369358"/>
            <a:ext cx="792322" cy="7479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8326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fld id="{D716EF20-CD85-44E5-BF33-BBD30D43D12F}" type="slidenum">
              <a:rPr lang="en-US" smtClean="0"/>
              <a:t>52</a:t>
            </a:fld>
            <a:endParaRPr lang="en-US" dirty="0"/>
          </a:p>
        </p:txBody>
      </p:sp>
      <p:sp>
        <p:nvSpPr>
          <p:cNvPr id="6" name="TextBox 5"/>
          <p:cNvSpPr txBox="1"/>
          <p:nvPr/>
        </p:nvSpPr>
        <p:spPr>
          <a:xfrm>
            <a:off x="124691" y="2101764"/>
            <a:ext cx="11971175" cy="2708434"/>
          </a:xfrm>
          <a:prstGeom prst="rect">
            <a:avLst/>
          </a:prstGeom>
          <a:noFill/>
        </p:spPr>
        <p:txBody>
          <a:bodyPr wrap="square" rtlCol="0">
            <a:spAutoFit/>
          </a:bodyPr>
          <a:lstStyle/>
          <a:p>
            <a:pPr algn="ctr"/>
            <a:r>
              <a:rPr lang="en-US" sz="8500" b="1" dirty="0" smtClean="0">
                <a:ln w="15875">
                  <a:solidFill>
                    <a:srgbClr val="B6985A"/>
                  </a:solidFill>
                </a:ln>
                <a:solidFill>
                  <a:schemeClr val="bg1"/>
                </a:solidFill>
                <a:latin typeface="Arial" panose="020B0604020202020204" pitchFamily="34" charset="0"/>
                <a:cs typeface="Arial" panose="020B0604020202020204" pitchFamily="34" charset="0"/>
              </a:rPr>
              <a:t>THANK </a:t>
            </a:r>
          </a:p>
          <a:p>
            <a:pPr algn="ctr"/>
            <a:r>
              <a:rPr lang="en-US" sz="8500" b="1" dirty="0" smtClean="0">
                <a:ln w="15875">
                  <a:solidFill>
                    <a:srgbClr val="B6985A"/>
                  </a:solidFill>
                </a:ln>
                <a:solidFill>
                  <a:schemeClr val="bg1"/>
                </a:solidFill>
                <a:latin typeface="Arial" panose="020B0604020202020204" pitchFamily="34" charset="0"/>
                <a:cs typeface="Arial" panose="020B0604020202020204" pitchFamily="34" charset="0"/>
              </a:rPr>
              <a:t>YOU!</a:t>
            </a:r>
            <a:endParaRPr lang="en-US" sz="8500" b="1" dirty="0">
              <a:ln w="15875">
                <a:solidFill>
                  <a:srgbClr val="B6985A"/>
                </a:solidFill>
              </a:ln>
              <a:solidFill>
                <a:schemeClr val="bg1"/>
              </a:solidFill>
              <a:latin typeface="Arial" panose="020B0604020202020204" pitchFamily="34" charset="0"/>
              <a:cs typeface="Arial" panose="020B0604020202020204" pitchFamily="34" charset="0"/>
            </a:endParaRPr>
          </a:p>
        </p:txBody>
      </p:sp>
      <p:sp>
        <p:nvSpPr>
          <p:cNvPr id="2" name="Action Button: Home 1">
            <a:hlinkClick r:id="rId2" action="ppaction://hlinksldjump" highlightClick="1"/>
          </p:cNvPr>
          <p:cNvSpPr/>
          <p:nvPr/>
        </p:nvSpPr>
        <p:spPr>
          <a:xfrm>
            <a:off x="10964254" y="6302374"/>
            <a:ext cx="538385" cy="365125"/>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23324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Enter Time on the Employee Dashboard.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8"/>
          <p:cNvPicPr/>
          <p:nvPr/>
        </p:nvPicPr>
        <p:blipFill rotWithShape="1">
          <a:blip r:embed="rId2"/>
          <a:srcRect t="9468"/>
          <a:stretch/>
        </p:blipFill>
        <p:spPr bwMode="auto">
          <a:xfrm>
            <a:off x="220825" y="1018655"/>
            <a:ext cx="11732453" cy="5484841"/>
          </a:xfrm>
          <a:prstGeom prst="rect">
            <a:avLst/>
          </a:prstGeom>
          <a:ln>
            <a:noFill/>
          </a:ln>
          <a:extLst>
            <a:ext uri="{53640926-AAD7-44D8-BBD7-CCE9431645EC}">
              <a14:shadowObscured xmlns:a14="http://schemas.microsoft.com/office/drawing/2010/main"/>
            </a:ext>
          </a:extLst>
        </p:spPr>
      </p:pic>
      <p:cxnSp>
        <p:nvCxnSpPr>
          <p:cNvPr id="10" name="Straight Arrow Connector 9"/>
          <p:cNvCxnSpPr/>
          <p:nvPr/>
        </p:nvCxnSpPr>
        <p:spPr>
          <a:xfrm>
            <a:off x="8248650" y="1657350"/>
            <a:ext cx="2183573" cy="19881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a:xfrm>
            <a:off x="9448800" y="6492875"/>
            <a:ext cx="2743200" cy="365125"/>
          </a:xfrm>
        </p:spPr>
        <p:txBody>
          <a:bodyPr/>
          <a:lstStyle/>
          <a:p>
            <a:r>
              <a:rPr lang="en-US" sz="1600" b="1" dirty="0" smtClean="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157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t="10059"/>
          <a:stretch/>
        </p:blipFill>
        <p:spPr bwMode="auto">
          <a:xfrm>
            <a:off x="238124" y="1019175"/>
            <a:ext cx="11801475" cy="5676900"/>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flipH="1">
            <a:off x="9087846" y="2282945"/>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0825" y="139960"/>
            <a:ext cx="11971175" cy="47705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enter time, click on Start Timesheet for the appropriate pay period.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9087846" y="6330950"/>
            <a:ext cx="2743200" cy="365125"/>
          </a:xfrm>
        </p:spPr>
        <p:txBody>
          <a:bodyPr/>
          <a:lstStyle/>
          <a:p>
            <a:fld id="{D716EF20-CD85-44E5-BF33-BBD30D43D12F}" type="slidenum">
              <a:rPr lang="en-US" smtClean="0"/>
              <a:t>7</a:t>
            </a:fld>
            <a:endParaRPr lang="en-US" dirty="0"/>
          </a:p>
        </p:txBody>
      </p:sp>
    </p:spTree>
    <p:extLst>
      <p:ext uri="{BB962C8B-B14F-4D97-AF65-F5344CB8AC3E}">
        <p14:creationId xmlns:p14="http://schemas.microsoft.com/office/powerpoint/2010/main" val="392230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1246495"/>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date you want to Edit.  Since you are only able to view one week at a time, you may need to click on the over arrow located on the right-hand side to get to the correct date.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8"/>
          <p:cNvPicPr/>
          <p:nvPr/>
        </p:nvPicPr>
        <p:blipFill rotWithShape="1">
          <a:blip r:embed="rId2"/>
          <a:srcRect t="10059"/>
          <a:stretch/>
        </p:blipFill>
        <p:spPr bwMode="auto">
          <a:xfrm>
            <a:off x="262811" y="1562099"/>
            <a:ext cx="11633913" cy="5038725"/>
          </a:xfrm>
          <a:prstGeom prst="rect">
            <a:avLst/>
          </a:prstGeom>
          <a:ln>
            <a:noFill/>
          </a:ln>
          <a:extLst>
            <a:ext uri="{53640926-AAD7-44D8-BBD7-CCE9431645EC}">
              <a14:shadowObscured xmlns:a14="http://schemas.microsoft.com/office/drawing/2010/main"/>
            </a:ext>
          </a:extLst>
        </p:spPr>
      </p:pic>
      <p:cxnSp>
        <p:nvCxnSpPr>
          <p:cNvPr id="10" name="Straight Arrow Connector 9"/>
          <p:cNvCxnSpPr/>
          <p:nvPr/>
        </p:nvCxnSpPr>
        <p:spPr>
          <a:xfrm flipH="1">
            <a:off x="5177748" y="1827839"/>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636347" y="2313030"/>
            <a:ext cx="902583" cy="570412"/>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9448800" y="6492875"/>
            <a:ext cx="2743200" cy="365125"/>
          </a:xfrm>
        </p:spPr>
        <p:txBody>
          <a:bodyPr/>
          <a:lstStyle/>
          <a:p>
            <a:fld id="{D716EF20-CD85-44E5-BF33-BBD30D43D12F}" type="slidenum">
              <a:rPr lang="en-US" smtClean="0"/>
              <a:t>8</a:t>
            </a:fld>
            <a:endParaRPr lang="en-US" dirty="0"/>
          </a:p>
        </p:txBody>
      </p:sp>
    </p:spTree>
    <p:extLst>
      <p:ext uri="{BB962C8B-B14F-4D97-AF65-F5344CB8AC3E}">
        <p14:creationId xmlns:p14="http://schemas.microsoft.com/office/powerpoint/2010/main" val="1420084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t="10059"/>
          <a:stretch/>
        </p:blipFill>
        <p:spPr bwMode="auto">
          <a:xfrm>
            <a:off x="262811" y="1238251"/>
            <a:ext cx="11633913" cy="5362574"/>
          </a:xfrm>
          <a:prstGeom prst="rect">
            <a:avLst/>
          </a:prstGeom>
          <a:ln>
            <a:noFill/>
          </a:ln>
          <a:extLst>
            <a:ext uri="{53640926-AAD7-44D8-BBD7-CCE9431645EC}">
              <a14:shadowObscured xmlns:a14="http://schemas.microsoft.com/office/drawing/2010/main"/>
            </a:ext>
          </a:extLst>
        </p:spPr>
      </p:pic>
      <p:cxnSp>
        <p:nvCxnSpPr>
          <p:cNvPr id="10" name="Straight Arrow Connector 9"/>
          <p:cNvCxnSpPr/>
          <p:nvPr/>
        </p:nvCxnSpPr>
        <p:spPr>
          <a:xfrm flipH="1">
            <a:off x="3139398" y="2949155"/>
            <a:ext cx="1446245" cy="970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0825" y="139960"/>
            <a:ext cx="11971175" cy="861774"/>
          </a:xfrm>
          <a:prstGeom prst="rect">
            <a:avLst/>
          </a:prstGeom>
          <a:noFill/>
        </p:spPr>
        <p:txBody>
          <a:bodyPr wrap="square" rtlCol="0">
            <a:spAutoFit/>
          </a:bodyPr>
          <a:lstStyle/>
          <a:p>
            <a:r>
              <a:rPr lang="en-US" sz="2500" b="1" dirty="0" smtClean="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 the hours you need to report by clicking on the down arrow next to Regular Pay and selecting the appropriate Earn Code.  </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9448800" y="6472217"/>
            <a:ext cx="2743200" cy="365125"/>
          </a:xfrm>
        </p:spPr>
        <p:txBody>
          <a:bodyPr/>
          <a:lstStyle/>
          <a:p>
            <a:fld id="{D716EF20-CD85-44E5-BF33-BBD30D43D12F}" type="slidenum">
              <a:rPr lang="en-US" smtClean="0"/>
              <a:t>9</a:t>
            </a:fld>
            <a:endParaRPr lang="en-US" dirty="0"/>
          </a:p>
        </p:txBody>
      </p:sp>
    </p:spTree>
    <p:extLst>
      <p:ext uri="{BB962C8B-B14F-4D97-AF65-F5344CB8AC3E}">
        <p14:creationId xmlns:p14="http://schemas.microsoft.com/office/powerpoint/2010/main" val="1182857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1019</Words>
  <Application>Microsoft Office PowerPoint</Application>
  <PresentationFormat>Widescreen</PresentationFormat>
  <Paragraphs>122</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Brooke</dc:creator>
  <cp:lastModifiedBy>Knoblich, Julie</cp:lastModifiedBy>
  <cp:revision>46</cp:revision>
  <dcterms:created xsi:type="dcterms:W3CDTF">2021-05-25T21:16:44Z</dcterms:created>
  <dcterms:modified xsi:type="dcterms:W3CDTF">2021-06-15T12:37:15Z</dcterms:modified>
</cp:coreProperties>
</file>