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4" r:id="rId3"/>
    <p:sldId id="285" r:id="rId4"/>
    <p:sldId id="262" r:id="rId5"/>
    <p:sldId id="281" r:id="rId6"/>
    <p:sldId id="260" r:id="rId7"/>
    <p:sldId id="257" r:id="rId8"/>
    <p:sldId id="261" r:id="rId9"/>
    <p:sldId id="263" r:id="rId10"/>
    <p:sldId id="264" r:id="rId11"/>
    <p:sldId id="266" r:id="rId12"/>
    <p:sldId id="267" r:id="rId13"/>
    <p:sldId id="268" r:id="rId14"/>
    <p:sldId id="282" r:id="rId15"/>
    <p:sldId id="283" r:id="rId16"/>
    <p:sldId id="269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87" r:id="rId25"/>
    <p:sldId id="276" r:id="rId26"/>
    <p:sldId id="278" r:id="rId27"/>
    <p:sldId id="280" r:id="rId28"/>
    <p:sldId id="27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A1B9F-74B4-4225-B87A-2315B41BC102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C64A2-C868-4371-A95C-11787CD6B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0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many of your children are already attending college?
https://www.polleverywhere.com/multiple_choice_polls/d6oiBdcxk9UsxFO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64A2-C868-4371-A95C-11787CD6B87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When you think of Financial Aid, what is the first word that comes to mind?
https://www.polleverywhere.com/free_text_polls/WycahXrMfD3Wgc6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64A2-C868-4371-A95C-11787CD6B87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0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
Poll Title: Have you completed a FAFSA application before?
https://www.polleverywhere.com/multiple_choice_polls/xLY0FSi5vjikmoh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64A2-C868-4371-A95C-11787CD6B87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5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Is your student an athlete? If so, what sport are they considering here at Barton?
https://www.polleverywhere.com/free_text_polls/A9iVUgWXw37MM0L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64A2-C868-4371-A95C-11787CD6B87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program is your student interested in pursuing here at Barton?
https://www.polleverywhere.com/free_text_polls/YkZc8XfW4tyEGlm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64A2-C868-4371-A95C-11787CD6B87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Which of the following items will you need to complete the 2019-2020 FAFSA application
https://www.polleverywhere.com/multiple_choice_polls/V7P2oWDfKxthL2A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64A2-C868-4371-A95C-11787CD6B87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Which of the following are NOT eligibility factors for Federal Financial Aid?
https://www.polleverywhere.com/multiple_choice_polls/1Wgg3EL5h9ZeR5S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64A2-C868-4371-A95C-11787CD6B870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2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8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3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9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0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4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0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0FE3973-C3BF-4CA3-99E3-952B6AB2F4D5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1E598A2-9683-4162-8306-3810173C9C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0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1745" y="1837345"/>
            <a:ext cx="5137421" cy="1752171"/>
          </a:xfrm>
        </p:spPr>
        <p:txBody>
          <a:bodyPr>
            <a:normAutofit fontScale="90000"/>
          </a:bodyPr>
          <a:lstStyle/>
          <a:p>
            <a:r>
              <a:rPr lang="en-US" sz="13800" dirty="0" smtClean="0"/>
              <a:t>101</a:t>
            </a:r>
            <a:endParaRPr lang="en-US" sz="13800" dirty="0"/>
          </a:p>
        </p:txBody>
      </p:sp>
      <p:pic>
        <p:nvPicPr>
          <p:cNvPr id="1026" name="Picture 2" descr="Image result for FAFSA hum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635">
            <a:off x="2122707" y="1577754"/>
            <a:ext cx="4763341" cy="30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3887" y="3990887"/>
            <a:ext cx="3383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by: Whitney Asher</a:t>
            </a:r>
          </a:p>
          <a:p>
            <a:r>
              <a:rPr lang="en-US" dirty="0" smtClean="0"/>
              <a:t>Assistant Director of Financial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has Many forms…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Loans</a:t>
            </a:r>
          </a:p>
          <a:p>
            <a:pPr lvl="1"/>
            <a:r>
              <a:rPr lang="en-US" dirty="0" smtClean="0"/>
              <a:t>Federal Direct Loans (Students)</a:t>
            </a:r>
          </a:p>
          <a:p>
            <a:pPr lvl="1"/>
            <a:r>
              <a:rPr lang="en-US" dirty="0" smtClean="0"/>
              <a:t>Federal PLUS Loans (Parents)</a:t>
            </a:r>
          </a:p>
          <a:p>
            <a:pPr lvl="1"/>
            <a:r>
              <a:rPr lang="en-US" dirty="0" smtClean="0"/>
              <a:t>Alternative (Private) Student Loans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 smtClean="0"/>
              <a:t>Campus Employment (Work-Study Jobs)</a:t>
            </a:r>
          </a:p>
          <a:p>
            <a:pPr marL="571500" lvl="2" indent="-342900"/>
            <a:r>
              <a:rPr lang="en-US" dirty="0" smtClean="0"/>
              <a:t>Federal Work Study (FAFSA)</a:t>
            </a:r>
          </a:p>
          <a:p>
            <a:pPr marL="571500" lvl="2" indent="-342900"/>
            <a:r>
              <a:rPr lang="en-US" dirty="0" smtClean="0"/>
              <a:t>Barton Campus Employment </a:t>
            </a:r>
            <a:endParaRPr lang="en-US" dirty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6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Has Many Forms…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Grant/Scholarship Aid – Money that the student does not have to repay.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Self-Help Aid – Money that the student agrees to repay such as student loans or money that the student must work for such as work-study funds.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482" y="3441239"/>
            <a:ext cx="2679647" cy="228266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441239"/>
            <a:ext cx="2352675" cy="22804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793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267" y="3482528"/>
            <a:ext cx="4042547" cy="263397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Scholarships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98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Scholarships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81485"/>
              </p:ext>
            </p:extLst>
          </p:nvPr>
        </p:nvGraphicFramePr>
        <p:xfrm>
          <a:off x="2030959" y="331068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06">
                  <a:extLst>
                    <a:ext uri="{9D8B030D-6E8A-4147-A177-3AD203B41FA5}">
                      <a16:colId xmlns:a16="http://schemas.microsoft.com/office/drawing/2014/main" val="3705781035"/>
                    </a:ext>
                  </a:extLst>
                </a:gridCol>
                <a:gridCol w="4399094">
                  <a:extLst>
                    <a:ext uri="{9D8B030D-6E8A-4147-A177-3AD203B41FA5}">
                      <a16:colId xmlns:a16="http://schemas.microsoft.com/office/drawing/2014/main" val="1646329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Award 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4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Elite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Tuition</a:t>
                      </a:r>
                      <a:r>
                        <a:rPr lang="en-US" baseline="0" dirty="0" smtClean="0"/>
                        <a:t> &amp; Books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0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Excellence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2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Honor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11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66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5416" y="2469693"/>
            <a:ext cx="1117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Barton Bound Scholarships – Awarded to first time college students who graduated the previous academic year.</a:t>
            </a:r>
          </a:p>
        </p:txBody>
      </p:sp>
    </p:spTree>
    <p:extLst>
      <p:ext uri="{BB962C8B-B14F-4D97-AF65-F5344CB8AC3E}">
        <p14:creationId xmlns:p14="http://schemas.microsoft.com/office/powerpoint/2010/main" val="40438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Athletic  Scholarships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864310"/>
              </p:ext>
            </p:extLst>
          </p:nvPr>
        </p:nvGraphicFramePr>
        <p:xfrm>
          <a:off x="3226420" y="1974078"/>
          <a:ext cx="5806485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19">
                  <a:extLst>
                    <a:ext uri="{9D8B030D-6E8A-4147-A177-3AD203B41FA5}">
                      <a16:colId xmlns:a16="http://schemas.microsoft.com/office/drawing/2014/main" val="467403453"/>
                    </a:ext>
                  </a:extLst>
                </a:gridCol>
                <a:gridCol w="2902366">
                  <a:extLst>
                    <a:ext uri="{9D8B030D-6E8A-4147-A177-3AD203B41FA5}">
                      <a16:colId xmlns:a16="http://schemas.microsoft.com/office/drawing/2014/main" val="2806839941"/>
                    </a:ext>
                  </a:extLst>
                </a:gridCol>
              </a:tblGrid>
              <a:tr h="320141">
                <a:tc>
                  <a:txBody>
                    <a:bodyPr/>
                    <a:lstStyle/>
                    <a:p>
                      <a:r>
                        <a:rPr lang="en-US" dirty="0" smtClean="0"/>
                        <a:t>Women’s Athletics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Men’s Athletics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526944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Basketball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Baseball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478687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Bowling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Basketball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842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Cross Country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Bowling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60474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Cross Country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405604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559007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Softball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Soccer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2160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Swimming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33738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Tennis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Tennis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354639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 &amp; 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 &amp;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69693"/>
                  </a:ext>
                </a:extLst>
              </a:tr>
              <a:tr h="2667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Volleyball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Wrestling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006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85430"/>
              </p:ext>
            </p:extLst>
          </p:nvPr>
        </p:nvGraphicFramePr>
        <p:xfrm>
          <a:off x="7870087" y="4806980"/>
          <a:ext cx="322235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354">
                  <a:extLst>
                    <a:ext uri="{9D8B030D-6E8A-4147-A177-3AD203B41FA5}">
                      <a16:colId xmlns:a16="http://schemas.microsoft.com/office/drawing/2014/main" val="3694516074"/>
                    </a:ext>
                  </a:extLst>
                </a:gridCol>
              </a:tblGrid>
              <a:tr h="209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Other</a:t>
                      </a:r>
                      <a:r>
                        <a:rPr lang="en-US" sz="1400" baseline="0" dirty="0" smtClean="0"/>
                        <a:t> Athletic Scholarships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39778"/>
                  </a:ext>
                </a:extLst>
              </a:tr>
              <a:tr h="209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Athletic Trainers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72706"/>
                  </a:ext>
                </a:extLst>
              </a:tr>
              <a:tr h="209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Cheerleading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448152"/>
                  </a:ext>
                </a:extLst>
              </a:tr>
              <a:tr h="209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Dance Line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48918"/>
                  </a:ext>
                </a:extLst>
              </a:tr>
              <a:tr h="2093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Student Managers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49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4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Department/Activity  Scholarships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810026"/>
              </p:ext>
            </p:extLst>
          </p:nvPr>
        </p:nvGraphicFramePr>
        <p:xfrm>
          <a:off x="2856458" y="2030413"/>
          <a:ext cx="6477002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1">
                  <a:extLst>
                    <a:ext uri="{9D8B030D-6E8A-4147-A177-3AD203B41FA5}">
                      <a16:colId xmlns:a16="http://schemas.microsoft.com/office/drawing/2014/main" val="1350517485"/>
                    </a:ext>
                  </a:extLst>
                </a:gridCol>
                <a:gridCol w="3238501">
                  <a:extLst>
                    <a:ext uri="{9D8B030D-6E8A-4147-A177-3AD203B41FA5}">
                      <a16:colId xmlns:a16="http://schemas.microsoft.com/office/drawing/2014/main" val="396839952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Barton Departmental</a:t>
                      </a:r>
                      <a:r>
                        <a:rPr lang="en-US" baseline="0" dirty="0" smtClean="0"/>
                        <a:t> and Activity Scholarships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9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Choir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80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Agriculture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Drama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7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Admissions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Student Senate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6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Automotive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7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Business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Criminal Justice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8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Early Childhood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Education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81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Engineering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Emergency Medical</a:t>
                      </a:r>
                      <a:r>
                        <a:rPr lang="en-US" sz="1600" baseline="0" dirty="0" smtClean="0"/>
                        <a:t> Services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Medical Assistant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Medical Lab Technician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0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Computer Networking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5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Natural</a:t>
                      </a:r>
                      <a:r>
                        <a:rPr lang="en-US" sz="1600" baseline="0" dirty="0" smtClean="0"/>
                        <a:t> Gas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Hispanic American Leadership Organization (HALO)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62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2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Foundation 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Bartoncccfoundation.org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71" y="2476241"/>
            <a:ext cx="10086975" cy="40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Federal Financial Aid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01" y="3623417"/>
            <a:ext cx="4041998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 for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Fun!</a:t>
            </a:r>
          </a:p>
          <a:p>
            <a:r>
              <a:rPr lang="en-US" dirty="0" smtClean="0"/>
              <a:t>Review various forms of financial aid</a:t>
            </a:r>
          </a:p>
          <a:p>
            <a:r>
              <a:rPr lang="en-US" dirty="0" smtClean="0"/>
              <a:t>Share information regarding Barton’s available scholarships</a:t>
            </a:r>
          </a:p>
          <a:p>
            <a:r>
              <a:rPr lang="en-US" dirty="0" smtClean="0"/>
              <a:t>Overview of the Free Application for Federal Financial Aid (FAFSA)</a:t>
            </a:r>
          </a:p>
          <a:p>
            <a:r>
              <a:rPr lang="en-US" dirty="0" smtClean="0"/>
              <a:t>What to expect once the FAFSA is completed</a:t>
            </a:r>
          </a:p>
          <a:p>
            <a:r>
              <a:rPr lang="en-US" dirty="0" smtClean="0"/>
              <a:t>Time for 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Don’t Let This Be You!!</a:t>
            </a:r>
            <a:endParaRPr lang="en-US" dirty="0"/>
          </a:p>
        </p:txBody>
      </p:sp>
      <p:pic>
        <p:nvPicPr>
          <p:cNvPr id="2052" name="Picture 4" descr="Image result for financial aid h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43" y="2182591"/>
            <a:ext cx="4809532" cy="40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7" y="177088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#1 – Creating FSA ID’s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11" y="2022015"/>
            <a:ext cx="7624495" cy="39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FSA ID’s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5" y="2066969"/>
            <a:ext cx="5228609" cy="2342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598" y="3948157"/>
            <a:ext cx="6184541" cy="27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or my financial aid friends, I know you'll appreciate this! :) Stupid passwor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94" y="1457266"/>
            <a:ext cx="5708628" cy="39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#2 – Complete the FAFSA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4437" y="2247544"/>
            <a:ext cx="8614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the FAFSA online at </a:t>
            </a:r>
            <a:r>
              <a:rPr lang="en-US" dirty="0" smtClean="0">
                <a:hlinkClick r:id="rId2"/>
              </a:rPr>
              <a:t>www.FAFSA.gov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 a paper copy of the application or print a paper copy to complete and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 FAFSA App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6" y="3369133"/>
            <a:ext cx="3542811" cy="2903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759" y="3488787"/>
            <a:ext cx="3788400" cy="2664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174" y="3369133"/>
            <a:ext cx="2103424" cy="29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the FAFSA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0075" y="2119357"/>
            <a:ext cx="7870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Always use the Data Retrieval Tool </a:t>
            </a:r>
            <a:r>
              <a:rPr lang="en-US" sz="2400" dirty="0"/>
              <a:t>o</a:t>
            </a:r>
            <a:r>
              <a:rPr lang="en-US" sz="2400" dirty="0" smtClean="0"/>
              <a:t>ption (when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Make sure both parent and student signatures are on the FAFSA before it is submitted.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Wait for follow-up from the schools that you sent the FAFSA application to.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Submit any requested information to the financial aid office.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**Never assume that your financial aid is in place simply because the FAFSA was submitted, ALWAYS follow up with us if you have not received an award notification**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6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#3 – Understanding your Awards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2015">
            <a:off x="5973510" y="1923950"/>
            <a:ext cx="5701143" cy="4225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0916" y="2076627"/>
            <a:ext cx="4900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“Cost of Attendance” is not your ACTUAL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 attention to different types of 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a student wishes to use loans, they will have</a:t>
            </a:r>
            <a:br>
              <a:rPr lang="en-US" dirty="0" smtClean="0"/>
            </a:br>
            <a:r>
              <a:rPr lang="en-US" dirty="0" smtClean="0"/>
              <a:t>additional</a:t>
            </a:r>
            <a:r>
              <a:rPr lang="en-US" dirty="0"/>
              <a:t> </a:t>
            </a:r>
            <a:r>
              <a:rPr lang="en-US" dirty="0" smtClean="0"/>
              <a:t>steps to 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10" y="1126012"/>
            <a:ext cx="6942054" cy="462530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73" y="2292438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37607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Text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whitneyasher</a:t>
            </a:r>
            <a:r>
              <a:rPr lang="en-US" dirty="0" smtClean="0">
                <a:solidFill>
                  <a:schemeClr val="tx1"/>
                </a:solidFill>
              </a:rPr>
              <a:t>038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5319" y="4365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Before we get started: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“Financial Aid”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has Many forms…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Federal Financial Aid (FAFSA)</a:t>
            </a:r>
          </a:p>
          <a:p>
            <a:pPr lvl="1"/>
            <a:r>
              <a:rPr lang="en-US" dirty="0" smtClean="0"/>
              <a:t>Federal Pell Grants</a:t>
            </a:r>
          </a:p>
          <a:p>
            <a:pPr lvl="1"/>
            <a:r>
              <a:rPr lang="en-US" dirty="0" smtClean="0"/>
              <a:t>Federal Supplemental Educational Opportunity Grant (SEOG)</a:t>
            </a:r>
          </a:p>
          <a:p>
            <a:pPr lvl="1"/>
            <a:r>
              <a:rPr lang="en-US" dirty="0" smtClean="0"/>
              <a:t>Federal Student Loans</a:t>
            </a:r>
          </a:p>
          <a:p>
            <a:pPr lvl="1"/>
            <a:r>
              <a:rPr lang="en-US" dirty="0" smtClean="0"/>
              <a:t>Federal Work Study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200" dirty="0" smtClean="0"/>
              <a:t>Scholarships</a:t>
            </a:r>
          </a:p>
          <a:p>
            <a:pPr lvl="1"/>
            <a:r>
              <a:rPr lang="en-US" dirty="0" smtClean="0"/>
              <a:t>Institutional Scholarships (From Barton)</a:t>
            </a:r>
          </a:p>
          <a:p>
            <a:pPr lvl="1"/>
            <a:r>
              <a:rPr lang="en-US" dirty="0" smtClean="0"/>
              <a:t>Community Scholarships (Businesses, Churches, Foundations,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State Scholarships</a:t>
            </a:r>
          </a:p>
          <a:p>
            <a:pPr lvl="1"/>
            <a:r>
              <a:rPr lang="en-US" dirty="0" smtClean="0"/>
              <a:t>Scholarship Searches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37ccc8e-0a84-49b4-a189-5e8f4e7f2e0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4170cbb-9e6d-444b-bbb7-22108bdf3da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2b4f8a-a9e7-49fa-9e82-04323cb055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09570cb-6354-48e4-9567-3a13fc6e86e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fc86eb5-6282-4724-b238-b809d33216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112c74c-5ccb-43de-8ff7-ac2f1fc30f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1110d5f-da3d-44d4-ab69-323c1ae60e3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274</TotalTime>
  <Words>486</Words>
  <Application>Microsoft Office PowerPoint</Application>
  <PresentationFormat>Widescreen</PresentationFormat>
  <Paragraphs>136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Wingdings</vt:lpstr>
      <vt:lpstr>Banded</vt:lpstr>
      <vt:lpstr>101</vt:lpstr>
      <vt:lpstr>Our Goals for Today…</vt:lpstr>
      <vt:lpstr> to: 37607  Text: whitneyasher038 </vt:lpstr>
      <vt:lpstr>Getting To Know You</vt:lpstr>
      <vt:lpstr>PowerPoint Presentation</vt:lpstr>
      <vt:lpstr>PowerPoint Presentation</vt:lpstr>
      <vt:lpstr>PowerPoint Presentation</vt:lpstr>
      <vt:lpstr>Types of “Financial Aid”</vt:lpstr>
      <vt:lpstr>Financial aid has Many forms…</vt:lpstr>
      <vt:lpstr>Financial aid has Many forms…</vt:lpstr>
      <vt:lpstr>Financial Aid Has Many Forms…</vt:lpstr>
      <vt:lpstr>Scholarships</vt:lpstr>
      <vt:lpstr>Academic Scholarships</vt:lpstr>
      <vt:lpstr>PowerPoint Presentation</vt:lpstr>
      <vt:lpstr>PowerPoint Presentation</vt:lpstr>
      <vt:lpstr>Athletic  Scholarships</vt:lpstr>
      <vt:lpstr>Department/Activity  Scholarships</vt:lpstr>
      <vt:lpstr>Foundation Scholarships</vt:lpstr>
      <vt:lpstr>Federal Financial Aid</vt:lpstr>
      <vt:lpstr>Don’t Let This Be You!!</vt:lpstr>
      <vt:lpstr>PowerPoint Presentation</vt:lpstr>
      <vt:lpstr>Step #1 – Creating FSA ID’s</vt:lpstr>
      <vt:lpstr>Creating FSA ID’s</vt:lpstr>
      <vt:lpstr>PowerPoint Presentation</vt:lpstr>
      <vt:lpstr>Step #2 – Complete the FAFSA</vt:lpstr>
      <vt:lpstr>Complete the FAFSA</vt:lpstr>
      <vt:lpstr>PowerPoint Presentation</vt:lpstr>
      <vt:lpstr>Step #3 – Understanding your Awards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101</dc:title>
  <dc:creator>Windows User</dc:creator>
  <cp:lastModifiedBy>Windows User</cp:lastModifiedBy>
  <cp:revision>36</cp:revision>
  <dcterms:created xsi:type="dcterms:W3CDTF">2018-02-06T17:32:15Z</dcterms:created>
  <dcterms:modified xsi:type="dcterms:W3CDTF">2019-02-12T16:35:41Z</dcterms:modified>
</cp:coreProperties>
</file>