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436" r:id="rId5"/>
    <p:sldId id="542" r:id="rId6"/>
    <p:sldId id="259" r:id="rId7"/>
    <p:sldId id="438" r:id="rId8"/>
    <p:sldId id="437" r:id="rId9"/>
    <p:sldId id="531" r:id="rId10"/>
    <p:sldId id="439" r:id="rId11"/>
    <p:sldId id="291" r:id="rId12"/>
    <p:sldId id="289" r:id="rId13"/>
    <p:sldId id="543" r:id="rId14"/>
    <p:sldId id="537" r:id="rId15"/>
    <p:sldId id="538" r:id="rId16"/>
    <p:sldId id="441" r:id="rId17"/>
    <p:sldId id="442" r:id="rId18"/>
    <p:sldId id="443" r:id="rId19"/>
    <p:sldId id="435" r:id="rId20"/>
    <p:sldId id="539" r:id="rId21"/>
    <p:sldId id="540" r:id="rId22"/>
    <p:sldId id="444" r:id="rId23"/>
    <p:sldId id="286" r:id="rId24"/>
    <p:sldId id="283" r:id="rId25"/>
    <p:sldId id="446" r:id="rId26"/>
    <p:sldId id="302" r:id="rId27"/>
    <p:sldId id="528" r:id="rId28"/>
    <p:sldId id="4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232" y="-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C42CE-6D12-408B-A622-E4581EFF1889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069725-FD67-4CA0-825A-E785FCA1DDA5}">
      <dgm:prSet phldrT="[Text]" custT="1"/>
      <dgm:spPr/>
      <dgm:t>
        <a:bodyPr/>
        <a:lstStyle/>
        <a:p>
          <a:pPr algn="ctr"/>
          <a:r>
            <a:rPr lang="en-US" sz="2000" b="0" dirty="0">
              <a:latin typeface="Berlin Sans FB" panose="020E0602020502020306" pitchFamily="34" charset="0"/>
              <a:cs typeface="Arial" panose="020B0604020202020204" pitchFamily="34" charset="0"/>
            </a:rPr>
            <a:t>Cargo Preparation </a:t>
          </a:r>
        </a:p>
      </dgm:t>
    </dgm:pt>
    <dgm:pt modelId="{1BC8E2EA-6F87-43B3-A32A-1C9D38DCB906}" type="parTrans" cxnId="{12C6365D-9A47-499E-8300-2F416257F16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C3C936E5-066F-4D30-9177-932A597CB75B}" type="sibTrans" cxnId="{12C6365D-9A47-499E-8300-2F416257F16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3721EC7E-E17C-4F9D-867C-5164C6CF0A29}">
      <dgm:prSet phldrT="[Text]" custT="1"/>
      <dgm:spPr/>
      <dgm:t>
        <a:bodyPr/>
        <a:lstStyle/>
        <a:p>
          <a:pPr algn="ctr"/>
          <a:r>
            <a:rPr lang="en-US" sz="2000" dirty="0">
              <a:latin typeface="Berlin Sans FB" panose="020E0602020502020306" pitchFamily="34" charset="0"/>
              <a:cs typeface="Arial" panose="020B0604020202020204" pitchFamily="34" charset="0"/>
            </a:rPr>
            <a:t>Joint Inspection Procedures</a:t>
          </a:r>
          <a:endParaRPr lang="en-US" sz="2000" b="0" dirty="0"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292DF548-EA3A-4FB2-B4D9-22ADDA20433E}" type="parTrans" cxnId="{0A0F94EF-5FD4-49F8-8379-7E453E9325B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72147896-CD66-48B4-8C1C-69E43ABC1571}" type="sibTrans" cxnId="{0A0F94EF-5FD4-49F8-8379-7E453E9325B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4A6B4EB8-7C9D-478F-B7DC-7941958831D2}">
      <dgm:prSet phldrT="[Text]" custT="1"/>
      <dgm:spPr/>
      <dgm:t>
        <a:bodyPr/>
        <a:lstStyle/>
        <a:p>
          <a:pPr algn="ctr"/>
          <a:r>
            <a:rPr lang="en-US" sz="2000">
              <a:latin typeface="Berlin Sans FB" panose="020E0602020502020306" pitchFamily="34" charset="0"/>
              <a:cs typeface="Arial" panose="020B0604020202020204" pitchFamily="34" charset="0"/>
            </a:rPr>
            <a:t>DD Form 2133 Joint Inspection Form Instructions</a:t>
          </a:r>
          <a:endParaRPr lang="en-US" sz="2000" b="0" dirty="0"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2B745FAA-B432-41B9-B8C0-139964A63CFD}" type="parTrans" cxnId="{AAC9AFD0-0DC5-4704-A07D-7715A71785B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28798FA8-1C3E-4507-87F5-EC237150D14A}" type="sibTrans" cxnId="{AAC9AFD0-0DC5-4704-A07D-7715A71785B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C659B756-FD0A-4CFC-A610-58E72ACF4447}" type="pres">
      <dgm:prSet presAssocID="{6E8C42CE-6D12-408B-A622-E4581EFF1889}" presName="linearFlow" presStyleCnt="0">
        <dgm:presLayoutVars>
          <dgm:dir/>
          <dgm:resizeHandles val="exact"/>
        </dgm:presLayoutVars>
      </dgm:prSet>
      <dgm:spPr/>
    </dgm:pt>
    <dgm:pt modelId="{69BE1C8A-F97B-4924-AE9C-7FD407A13361}" type="pres">
      <dgm:prSet presAssocID="{E2069725-FD67-4CA0-825A-E785FCA1DDA5}" presName="composite" presStyleCnt="0"/>
      <dgm:spPr/>
    </dgm:pt>
    <dgm:pt modelId="{1410743E-264E-4655-B8BC-D9E476ADFADC}" type="pres">
      <dgm:prSet presAssocID="{E2069725-FD67-4CA0-825A-E785FCA1DDA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3694544-6336-42C3-AA0B-93EDB9A11D2C}" type="pres">
      <dgm:prSet presAssocID="{E2069725-FD67-4CA0-825A-E785FCA1DDA5}" presName="txShp" presStyleLbl="node1" presStyleIdx="0" presStyleCnt="3">
        <dgm:presLayoutVars>
          <dgm:bulletEnabled val="1"/>
        </dgm:presLayoutVars>
      </dgm:prSet>
      <dgm:spPr/>
    </dgm:pt>
    <dgm:pt modelId="{AA53093F-0F35-48A6-B9AC-150BA7E7BB21}" type="pres">
      <dgm:prSet presAssocID="{C3C936E5-066F-4D30-9177-932A597CB75B}" presName="spacing" presStyleCnt="0"/>
      <dgm:spPr/>
    </dgm:pt>
    <dgm:pt modelId="{BC866476-9161-4D25-95A7-F1ECDB1BB91B}" type="pres">
      <dgm:prSet presAssocID="{3721EC7E-E17C-4F9D-867C-5164C6CF0A29}" presName="composite" presStyleCnt="0"/>
      <dgm:spPr/>
    </dgm:pt>
    <dgm:pt modelId="{E0956B25-700C-4BA8-8219-98476087ED81}" type="pres">
      <dgm:prSet presAssocID="{3721EC7E-E17C-4F9D-867C-5164C6CF0A29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605B28-28C4-42AA-94C7-9681F72FD9F8}" type="pres">
      <dgm:prSet presAssocID="{3721EC7E-E17C-4F9D-867C-5164C6CF0A29}" presName="txShp" presStyleLbl="node1" presStyleIdx="1" presStyleCnt="3">
        <dgm:presLayoutVars>
          <dgm:bulletEnabled val="1"/>
        </dgm:presLayoutVars>
      </dgm:prSet>
      <dgm:spPr/>
    </dgm:pt>
    <dgm:pt modelId="{D35C0B0C-4C9F-4E8C-9EF6-EEF41A69A9A4}" type="pres">
      <dgm:prSet presAssocID="{72147896-CD66-48B4-8C1C-69E43ABC1571}" presName="spacing" presStyleCnt="0"/>
      <dgm:spPr/>
    </dgm:pt>
    <dgm:pt modelId="{9445581A-E37C-4920-92DC-14094D875241}" type="pres">
      <dgm:prSet presAssocID="{4A6B4EB8-7C9D-478F-B7DC-7941958831D2}" presName="composite" presStyleCnt="0"/>
      <dgm:spPr/>
    </dgm:pt>
    <dgm:pt modelId="{A2224557-6114-43D1-BA16-35682FBE0E3F}" type="pres">
      <dgm:prSet presAssocID="{4A6B4EB8-7C9D-478F-B7DC-7941958831D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FF69B4-1392-4C01-BE74-EA50DAAA6239}" type="pres">
      <dgm:prSet presAssocID="{4A6B4EB8-7C9D-478F-B7DC-7941958831D2}" presName="txShp" presStyleLbl="node1" presStyleIdx="2" presStyleCnt="3">
        <dgm:presLayoutVars>
          <dgm:bulletEnabled val="1"/>
        </dgm:presLayoutVars>
      </dgm:prSet>
      <dgm:spPr/>
    </dgm:pt>
  </dgm:ptLst>
  <dgm:cxnLst>
    <dgm:cxn modelId="{EF84EF30-5817-497E-949E-21F035072936}" type="presOf" srcId="{3721EC7E-E17C-4F9D-867C-5164C6CF0A29}" destId="{B2605B28-28C4-42AA-94C7-9681F72FD9F8}" srcOrd="0" destOrd="0" presId="urn:microsoft.com/office/officeart/2005/8/layout/vList3"/>
    <dgm:cxn modelId="{12C6365D-9A47-499E-8300-2F416257F167}" srcId="{6E8C42CE-6D12-408B-A622-E4581EFF1889}" destId="{E2069725-FD67-4CA0-825A-E785FCA1DDA5}" srcOrd="0" destOrd="0" parTransId="{1BC8E2EA-6F87-43B3-A32A-1C9D38DCB906}" sibTransId="{C3C936E5-066F-4D30-9177-932A597CB75B}"/>
    <dgm:cxn modelId="{1151F076-A57D-49DE-8963-58180F69BAB7}" type="presOf" srcId="{E2069725-FD67-4CA0-825A-E785FCA1DDA5}" destId="{93694544-6336-42C3-AA0B-93EDB9A11D2C}" srcOrd="0" destOrd="0" presId="urn:microsoft.com/office/officeart/2005/8/layout/vList3"/>
    <dgm:cxn modelId="{377CD658-72EC-4D1E-9108-8FCB196A10C3}" type="presOf" srcId="{4A6B4EB8-7C9D-478F-B7DC-7941958831D2}" destId="{57FF69B4-1392-4C01-BE74-EA50DAAA6239}" srcOrd="0" destOrd="0" presId="urn:microsoft.com/office/officeart/2005/8/layout/vList3"/>
    <dgm:cxn modelId="{ACC835BC-1A35-4E41-BC42-9CEDE97F1A38}" type="presOf" srcId="{6E8C42CE-6D12-408B-A622-E4581EFF1889}" destId="{C659B756-FD0A-4CFC-A610-58E72ACF4447}" srcOrd="0" destOrd="0" presId="urn:microsoft.com/office/officeart/2005/8/layout/vList3"/>
    <dgm:cxn modelId="{AAC9AFD0-0DC5-4704-A07D-7715A71785BF}" srcId="{6E8C42CE-6D12-408B-A622-E4581EFF1889}" destId="{4A6B4EB8-7C9D-478F-B7DC-7941958831D2}" srcOrd="2" destOrd="0" parTransId="{2B745FAA-B432-41B9-B8C0-139964A63CFD}" sibTransId="{28798FA8-1C3E-4507-87F5-EC237150D14A}"/>
    <dgm:cxn modelId="{0A0F94EF-5FD4-49F8-8379-7E453E9325BB}" srcId="{6E8C42CE-6D12-408B-A622-E4581EFF1889}" destId="{3721EC7E-E17C-4F9D-867C-5164C6CF0A29}" srcOrd="1" destOrd="0" parTransId="{292DF548-EA3A-4FB2-B4D9-22ADDA20433E}" sibTransId="{72147896-CD66-48B4-8C1C-69E43ABC1571}"/>
    <dgm:cxn modelId="{E394A4B1-44D5-43D6-BC2F-617ADFAC5A40}" type="presParOf" srcId="{C659B756-FD0A-4CFC-A610-58E72ACF4447}" destId="{69BE1C8A-F97B-4924-AE9C-7FD407A13361}" srcOrd="0" destOrd="0" presId="urn:microsoft.com/office/officeart/2005/8/layout/vList3"/>
    <dgm:cxn modelId="{D82AB9DA-FB52-4D20-AFA5-D777F0362538}" type="presParOf" srcId="{69BE1C8A-F97B-4924-AE9C-7FD407A13361}" destId="{1410743E-264E-4655-B8BC-D9E476ADFADC}" srcOrd="0" destOrd="0" presId="urn:microsoft.com/office/officeart/2005/8/layout/vList3"/>
    <dgm:cxn modelId="{9E60DDC5-CD6B-4436-8DB8-F629C7CBD7BB}" type="presParOf" srcId="{69BE1C8A-F97B-4924-AE9C-7FD407A13361}" destId="{93694544-6336-42C3-AA0B-93EDB9A11D2C}" srcOrd="1" destOrd="0" presId="urn:microsoft.com/office/officeart/2005/8/layout/vList3"/>
    <dgm:cxn modelId="{2ABECD80-114E-495A-B3B2-9F12B4E87F31}" type="presParOf" srcId="{C659B756-FD0A-4CFC-A610-58E72ACF4447}" destId="{AA53093F-0F35-48A6-B9AC-150BA7E7BB21}" srcOrd="1" destOrd="0" presId="urn:microsoft.com/office/officeart/2005/8/layout/vList3"/>
    <dgm:cxn modelId="{68E805B1-9586-4F23-8645-ECF0D902AB58}" type="presParOf" srcId="{C659B756-FD0A-4CFC-A610-58E72ACF4447}" destId="{BC866476-9161-4D25-95A7-F1ECDB1BB91B}" srcOrd="2" destOrd="0" presId="urn:microsoft.com/office/officeart/2005/8/layout/vList3"/>
    <dgm:cxn modelId="{FF092CB0-12A2-46B7-9796-5BBC69D8AEA6}" type="presParOf" srcId="{BC866476-9161-4D25-95A7-F1ECDB1BB91B}" destId="{E0956B25-700C-4BA8-8219-98476087ED81}" srcOrd="0" destOrd="0" presId="urn:microsoft.com/office/officeart/2005/8/layout/vList3"/>
    <dgm:cxn modelId="{52B73DC2-9874-470C-B85B-4AD2EF0D7D4B}" type="presParOf" srcId="{BC866476-9161-4D25-95A7-F1ECDB1BB91B}" destId="{B2605B28-28C4-42AA-94C7-9681F72FD9F8}" srcOrd="1" destOrd="0" presId="urn:microsoft.com/office/officeart/2005/8/layout/vList3"/>
    <dgm:cxn modelId="{6750B470-53BE-40D2-9FB3-B702ACF43AB5}" type="presParOf" srcId="{C659B756-FD0A-4CFC-A610-58E72ACF4447}" destId="{D35C0B0C-4C9F-4E8C-9EF6-EEF41A69A9A4}" srcOrd="3" destOrd="0" presId="urn:microsoft.com/office/officeart/2005/8/layout/vList3"/>
    <dgm:cxn modelId="{96625CD1-1AA4-445B-AB94-1C090A1994DC}" type="presParOf" srcId="{C659B756-FD0A-4CFC-A610-58E72ACF4447}" destId="{9445581A-E37C-4920-92DC-14094D875241}" srcOrd="4" destOrd="0" presId="urn:microsoft.com/office/officeart/2005/8/layout/vList3"/>
    <dgm:cxn modelId="{11FF52FA-28D5-4C75-B7A8-8E8B9AF8641E}" type="presParOf" srcId="{9445581A-E37C-4920-92DC-14094D875241}" destId="{A2224557-6114-43D1-BA16-35682FBE0E3F}" srcOrd="0" destOrd="0" presId="urn:microsoft.com/office/officeart/2005/8/layout/vList3"/>
    <dgm:cxn modelId="{B2A28FF7-BA1D-4238-A48C-A1AADD16E05C}" type="presParOf" srcId="{9445581A-E37C-4920-92DC-14094D875241}" destId="{57FF69B4-1392-4C01-BE74-EA50DAAA62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C42CE-6D12-408B-A622-E4581EFF1889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59B756-FD0A-4CFC-A610-58E72ACF4447}" type="pres">
      <dgm:prSet presAssocID="{6E8C42CE-6D12-408B-A622-E4581EFF1889}" presName="linearFlow" presStyleCnt="0">
        <dgm:presLayoutVars>
          <dgm:dir/>
          <dgm:resizeHandles val="exact"/>
        </dgm:presLayoutVars>
      </dgm:prSet>
      <dgm:spPr/>
    </dgm:pt>
  </dgm:ptLst>
  <dgm:cxnLst>
    <dgm:cxn modelId="{ACC835BC-1A35-4E41-BC42-9CEDE97F1A38}" type="presOf" srcId="{6E8C42CE-6D12-408B-A622-E4581EFF1889}" destId="{C659B756-FD0A-4CFC-A610-58E72ACF4447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C42CE-6D12-408B-A622-E4581EFF1889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069725-FD67-4CA0-825A-E785FCA1DDA5}">
      <dgm:prSet phldrT="[Text]" custT="1"/>
      <dgm:spPr/>
      <dgm:t>
        <a:bodyPr/>
        <a:lstStyle/>
        <a:p>
          <a:pPr algn="ctr"/>
          <a:r>
            <a:rPr lang="en-US" sz="2000" b="0" dirty="0">
              <a:latin typeface="Berlin Sans FB" panose="020E0602020502020306" pitchFamily="34" charset="0"/>
              <a:cs typeface="Arial" panose="020B0604020202020204" pitchFamily="34" charset="0"/>
            </a:rPr>
            <a:t>Cargo Preparation </a:t>
          </a:r>
        </a:p>
      </dgm:t>
    </dgm:pt>
    <dgm:pt modelId="{1BC8E2EA-6F87-43B3-A32A-1C9D38DCB906}" type="parTrans" cxnId="{12C6365D-9A47-499E-8300-2F416257F16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C3C936E5-066F-4D30-9177-932A597CB75B}" type="sibTrans" cxnId="{12C6365D-9A47-499E-8300-2F416257F16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3721EC7E-E17C-4F9D-867C-5164C6CF0A29}">
      <dgm:prSet phldrT="[Text]" custT="1"/>
      <dgm:spPr/>
      <dgm:t>
        <a:bodyPr/>
        <a:lstStyle/>
        <a:p>
          <a:pPr algn="ctr"/>
          <a:r>
            <a:rPr lang="en-US" sz="2000" dirty="0">
              <a:latin typeface="Berlin Sans FB" panose="020E0602020502020306" pitchFamily="34" charset="0"/>
              <a:cs typeface="Arial" panose="020B0604020202020204" pitchFamily="34" charset="0"/>
            </a:rPr>
            <a:t>Joint Inspection Procedures</a:t>
          </a:r>
          <a:endParaRPr lang="en-US" sz="2000" b="0" dirty="0"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292DF548-EA3A-4FB2-B4D9-22ADDA20433E}" type="parTrans" cxnId="{0A0F94EF-5FD4-49F8-8379-7E453E9325B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72147896-CD66-48B4-8C1C-69E43ABC1571}" type="sibTrans" cxnId="{0A0F94EF-5FD4-49F8-8379-7E453E9325B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4A6B4EB8-7C9D-478F-B7DC-7941958831D2}">
      <dgm:prSet phldrT="[Text]" custT="1"/>
      <dgm:spPr/>
      <dgm:t>
        <a:bodyPr/>
        <a:lstStyle/>
        <a:p>
          <a:pPr algn="ctr"/>
          <a:r>
            <a:rPr lang="en-US" sz="2000">
              <a:latin typeface="Berlin Sans FB" panose="020E0602020502020306" pitchFamily="34" charset="0"/>
              <a:cs typeface="Arial" panose="020B0604020202020204" pitchFamily="34" charset="0"/>
            </a:rPr>
            <a:t>DD Form 2133 Joint Inspection Form Instructions</a:t>
          </a:r>
          <a:endParaRPr lang="en-US" sz="2000" b="0" dirty="0"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2B745FAA-B432-41B9-B8C0-139964A63CFD}" type="parTrans" cxnId="{AAC9AFD0-0DC5-4704-A07D-7715A71785B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28798FA8-1C3E-4507-87F5-EC237150D14A}" type="sibTrans" cxnId="{AAC9AFD0-0DC5-4704-A07D-7715A71785B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erlin Sans FB" panose="020E0602020502020306" pitchFamily="34" charset="0"/>
            <a:cs typeface="Arial" panose="020B0604020202020204" pitchFamily="34" charset="0"/>
          </a:endParaRPr>
        </a:p>
      </dgm:t>
    </dgm:pt>
    <dgm:pt modelId="{C659B756-FD0A-4CFC-A610-58E72ACF4447}" type="pres">
      <dgm:prSet presAssocID="{6E8C42CE-6D12-408B-A622-E4581EFF1889}" presName="linearFlow" presStyleCnt="0">
        <dgm:presLayoutVars>
          <dgm:dir/>
          <dgm:resizeHandles val="exact"/>
        </dgm:presLayoutVars>
      </dgm:prSet>
      <dgm:spPr/>
    </dgm:pt>
    <dgm:pt modelId="{69BE1C8A-F97B-4924-AE9C-7FD407A13361}" type="pres">
      <dgm:prSet presAssocID="{E2069725-FD67-4CA0-825A-E785FCA1DDA5}" presName="composite" presStyleCnt="0"/>
      <dgm:spPr/>
    </dgm:pt>
    <dgm:pt modelId="{1410743E-264E-4655-B8BC-D9E476ADFADC}" type="pres">
      <dgm:prSet presAssocID="{E2069725-FD67-4CA0-825A-E785FCA1DDA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3694544-6336-42C3-AA0B-93EDB9A11D2C}" type="pres">
      <dgm:prSet presAssocID="{E2069725-FD67-4CA0-825A-E785FCA1DDA5}" presName="txShp" presStyleLbl="node1" presStyleIdx="0" presStyleCnt="3">
        <dgm:presLayoutVars>
          <dgm:bulletEnabled val="1"/>
        </dgm:presLayoutVars>
      </dgm:prSet>
      <dgm:spPr/>
    </dgm:pt>
    <dgm:pt modelId="{AA53093F-0F35-48A6-B9AC-150BA7E7BB21}" type="pres">
      <dgm:prSet presAssocID="{C3C936E5-066F-4D30-9177-932A597CB75B}" presName="spacing" presStyleCnt="0"/>
      <dgm:spPr/>
    </dgm:pt>
    <dgm:pt modelId="{BC866476-9161-4D25-95A7-F1ECDB1BB91B}" type="pres">
      <dgm:prSet presAssocID="{3721EC7E-E17C-4F9D-867C-5164C6CF0A29}" presName="composite" presStyleCnt="0"/>
      <dgm:spPr/>
    </dgm:pt>
    <dgm:pt modelId="{E0956B25-700C-4BA8-8219-98476087ED81}" type="pres">
      <dgm:prSet presAssocID="{3721EC7E-E17C-4F9D-867C-5164C6CF0A29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605B28-28C4-42AA-94C7-9681F72FD9F8}" type="pres">
      <dgm:prSet presAssocID="{3721EC7E-E17C-4F9D-867C-5164C6CF0A29}" presName="txShp" presStyleLbl="node1" presStyleIdx="1" presStyleCnt="3">
        <dgm:presLayoutVars>
          <dgm:bulletEnabled val="1"/>
        </dgm:presLayoutVars>
      </dgm:prSet>
      <dgm:spPr/>
    </dgm:pt>
    <dgm:pt modelId="{D35C0B0C-4C9F-4E8C-9EF6-EEF41A69A9A4}" type="pres">
      <dgm:prSet presAssocID="{72147896-CD66-48B4-8C1C-69E43ABC1571}" presName="spacing" presStyleCnt="0"/>
      <dgm:spPr/>
    </dgm:pt>
    <dgm:pt modelId="{9445581A-E37C-4920-92DC-14094D875241}" type="pres">
      <dgm:prSet presAssocID="{4A6B4EB8-7C9D-478F-B7DC-7941958831D2}" presName="composite" presStyleCnt="0"/>
      <dgm:spPr/>
    </dgm:pt>
    <dgm:pt modelId="{A2224557-6114-43D1-BA16-35682FBE0E3F}" type="pres">
      <dgm:prSet presAssocID="{4A6B4EB8-7C9D-478F-B7DC-7941958831D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FF69B4-1392-4C01-BE74-EA50DAAA6239}" type="pres">
      <dgm:prSet presAssocID="{4A6B4EB8-7C9D-478F-B7DC-7941958831D2}" presName="txShp" presStyleLbl="node1" presStyleIdx="2" presStyleCnt="3">
        <dgm:presLayoutVars>
          <dgm:bulletEnabled val="1"/>
        </dgm:presLayoutVars>
      </dgm:prSet>
      <dgm:spPr/>
    </dgm:pt>
  </dgm:ptLst>
  <dgm:cxnLst>
    <dgm:cxn modelId="{EF84EF30-5817-497E-949E-21F035072936}" type="presOf" srcId="{3721EC7E-E17C-4F9D-867C-5164C6CF0A29}" destId="{B2605B28-28C4-42AA-94C7-9681F72FD9F8}" srcOrd="0" destOrd="0" presId="urn:microsoft.com/office/officeart/2005/8/layout/vList3"/>
    <dgm:cxn modelId="{12C6365D-9A47-499E-8300-2F416257F167}" srcId="{6E8C42CE-6D12-408B-A622-E4581EFF1889}" destId="{E2069725-FD67-4CA0-825A-E785FCA1DDA5}" srcOrd="0" destOrd="0" parTransId="{1BC8E2EA-6F87-43B3-A32A-1C9D38DCB906}" sibTransId="{C3C936E5-066F-4D30-9177-932A597CB75B}"/>
    <dgm:cxn modelId="{1151F076-A57D-49DE-8963-58180F69BAB7}" type="presOf" srcId="{E2069725-FD67-4CA0-825A-E785FCA1DDA5}" destId="{93694544-6336-42C3-AA0B-93EDB9A11D2C}" srcOrd="0" destOrd="0" presId="urn:microsoft.com/office/officeart/2005/8/layout/vList3"/>
    <dgm:cxn modelId="{377CD658-72EC-4D1E-9108-8FCB196A10C3}" type="presOf" srcId="{4A6B4EB8-7C9D-478F-B7DC-7941958831D2}" destId="{57FF69B4-1392-4C01-BE74-EA50DAAA6239}" srcOrd="0" destOrd="0" presId="urn:microsoft.com/office/officeart/2005/8/layout/vList3"/>
    <dgm:cxn modelId="{ACC835BC-1A35-4E41-BC42-9CEDE97F1A38}" type="presOf" srcId="{6E8C42CE-6D12-408B-A622-E4581EFF1889}" destId="{C659B756-FD0A-4CFC-A610-58E72ACF4447}" srcOrd="0" destOrd="0" presId="urn:microsoft.com/office/officeart/2005/8/layout/vList3"/>
    <dgm:cxn modelId="{AAC9AFD0-0DC5-4704-A07D-7715A71785BF}" srcId="{6E8C42CE-6D12-408B-A622-E4581EFF1889}" destId="{4A6B4EB8-7C9D-478F-B7DC-7941958831D2}" srcOrd="2" destOrd="0" parTransId="{2B745FAA-B432-41B9-B8C0-139964A63CFD}" sibTransId="{28798FA8-1C3E-4507-87F5-EC237150D14A}"/>
    <dgm:cxn modelId="{0A0F94EF-5FD4-49F8-8379-7E453E9325BB}" srcId="{6E8C42CE-6D12-408B-A622-E4581EFF1889}" destId="{3721EC7E-E17C-4F9D-867C-5164C6CF0A29}" srcOrd="1" destOrd="0" parTransId="{292DF548-EA3A-4FB2-B4D9-22ADDA20433E}" sibTransId="{72147896-CD66-48B4-8C1C-69E43ABC1571}"/>
    <dgm:cxn modelId="{E394A4B1-44D5-43D6-BC2F-617ADFAC5A40}" type="presParOf" srcId="{C659B756-FD0A-4CFC-A610-58E72ACF4447}" destId="{69BE1C8A-F97B-4924-AE9C-7FD407A13361}" srcOrd="0" destOrd="0" presId="urn:microsoft.com/office/officeart/2005/8/layout/vList3"/>
    <dgm:cxn modelId="{D82AB9DA-FB52-4D20-AFA5-D777F0362538}" type="presParOf" srcId="{69BE1C8A-F97B-4924-AE9C-7FD407A13361}" destId="{1410743E-264E-4655-B8BC-D9E476ADFADC}" srcOrd="0" destOrd="0" presId="urn:microsoft.com/office/officeart/2005/8/layout/vList3"/>
    <dgm:cxn modelId="{9E60DDC5-CD6B-4436-8DB8-F629C7CBD7BB}" type="presParOf" srcId="{69BE1C8A-F97B-4924-AE9C-7FD407A13361}" destId="{93694544-6336-42C3-AA0B-93EDB9A11D2C}" srcOrd="1" destOrd="0" presId="urn:microsoft.com/office/officeart/2005/8/layout/vList3"/>
    <dgm:cxn modelId="{2ABECD80-114E-495A-B3B2-9F12B4E87F31}" type="presParOf" srcId="{C659B756-FD0A-4CFC-A610-58E72ACF4447}" destId="{AA53093F-0F35-48A6-B9AC-150BA7E7BB21}" srcOrd="1" destOrd="0" presId="urn:microsoft.com/office/officeart/2005/8/layout/vList3"/>
    <dgm:cxn modelId="{68E805B1-9586-4F23-8645-ECF0D902AB58}" type="presParOf" srcId="{C659B756-FD0A-4CFC-A610-58E72ACF4447}" destId="{BC866476-9161-4D25-95A7-F1ECDB1BB91B}" srcOrd="2" destOrd="0" presId="urn:microsoft.com/office/officeart/2005/8/layout/vList3"/>
    <dgm:cxn modelId="{FF092CB0-12A2-46B7-9796-5BBC69D8AEA6}" type="presParOf" srcId="{BC866476-9161-4D25-95A7-F1ECDB1BB91B}" destId="{E0956B25-700C-4BA8-8219-98476087ED81}" srcOrd="0" destOrd="0" presId="urn:microsoft.com/office/officeart/2005/8/layout/vList3"/>
    <dgm:cxn modelId="{52B73DC2-9874-470C-B85B-4AD2EF0D7D4B}" type="presParOf" srcId="{BC866476-9161-4D25-95A7-F1ECDB1BB91B}" destId="{B2605B28-28C4-42AA-94C7-9681F72FD9F8}" srcOrd="1" destOrd="0" presId="urn:microsoft.com/office/officeart/2005/8/layout/vList3"/>
    <dgm:cxn modelId="{6750B470-53BE-40D2-9FB3-B702ACF43AB5}" type="presParOf" srcId="{C659B756-FD0A-4CFC-A610-58E72ACF4447}" destId="{D35C0B0C-4C9F-4E8C-9EF6-EEF41A69A9A4}" srcOrd="3" destOrd="0" presId="urn:microsoft.com/office/officeart/2005/8/layout/vList3"/>
    <dgm:cxn modelId="{96625CD1-1AA4-445B-AB94-1C090A1994DC}" type="presParOf" srcId="{C659B756-FD0A-4CFC-A610-58E72ACF4447}" destId="{9445581A-E37C-4920-92DC-14094D875241}" srcOrd="4" destOrd="0" presId="urn:microsoft.com/office/officeart/2005/8/layout/vList3"/>
    <dgm:cxn modelId="{11FF52FA-28D5-4C75-B7A8-8E8B9AF8641E}" type="presParOf" srcId="{9445581A-E37C-4920-92DC-14094D875241}" destId="{A2224557-6114-43D1-BA16-35682FBE0E3F}" srcOrd="0" destOrd="0" presId="urn:microsoft.com/office/officeart/2005/8/layout/vList3"/>
    <dgm:cxn modelId="{B2A28FF7-BA1D-4238-A48C-A1AADD16E05C}" type="presParOf" srcId="{9445581A-E37C-4920-92DC-14094D875241}" destId="{57FF69B4-1392-4C01-BE74-EA50DAAA62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C42CE-6D12-408B-A622-E4581EFF1889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59B756-FD0A-4CFC-A610-58E72ACF4447}" type="pres">
      <dgm:prSet presAssocID="{6E8C42CE-6D12-408B-A622-E4581EFF1889}" presName="linearFlow" presStyleCnt="0">
        <dgm:presLayoutVars>
          <dgm:dir/>
          <dgm:resizeHandles val="exact"/>
        </dgm:presLayoutVars>
      </dgm:prSet>
      <dgm:spPr/>
    </dgm:pt>
  </dgm:ptLst>
  <dgm:cxnLst>
    <dgm:cxn modelId="{ACC835BC-1A35-4E41-BC42-9CEDE97F1A38}" type="presOf" srcId="{6E8C42CE-6D12-408B-A622-E4581EFF1889}" destId="{C659B756-FD0A-4CFC-A610-58E72ACF4447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94544-6336-42C3-AA0B-93EDB9A11D2C}">
      <dsp:nvSpPr>
        <dsp:cNvPr id="0" name=""/>
        <dsp:cNvSpPr/>
      </dsp:nvSpPr>
      <dsp:spPr>
        <a:xfrm rot="10800000">
          <a:off x="1358961" y="1774"/>
          <a:ext cx="4609736" cy="79145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0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Berlin Sans FB" panose="020E0602020502020306" pitchFamily="34" charset="0"/>
              <a:cs typeface="Arial" panose="020B0604020202020204" pitchFamily="34" charset="0"/>
            </a:rPr>
            <a:t>Cargo Preparation </a:t>
          </a:r>
        </a:p>
      </dsp:txBody>
      <dsp:txXfrm rot="10800000">
        <a:off x="1556824" y="1774"/>
        <a:ext cx="4411873" cy="791452"/>
      </dsp:txXfrm>
    </dsp:sp>
    <dsp:sp modelId="{1410743E-264E-4655-B8BC-D9E476ADFADC}">
      <dsp:nvSpPr>
        <dsp:cNvPr id="0" name=""/>
        <dsp:cNvSpPr/>
      </dsp:nvSpPr>
      <dsp:spPr>
        <a:xfrm>
          <a:off x="963235" y="1774"/>
          <a:ext cx="791452" cy="791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605B28-28C4-42AA-94C7-9681F72FD9F8}">
      <dsp:nvSpPr>
        <dsp:cNvPr id="0" name=""/>
        <dsp:cNvSpPr/>
      </dsp:nvSpPr>
      <dsp:spPr>
        <a:xfrm rot="10800000">
          <a:off x="1358961" y="1029481"/>
          <a:ext cx="4609736" cy="791452"/>
        </a:xfrm>
        <a:prstGeom prst="homePlat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0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rlin Sans FB" panose="020E0602020502020306" pitchFamily="34" charset="0"/>
              <a:cs typeface="Arial" panose="020B0604020202020204" pitchFamily="34" charset="0"/>
            </a:rPr>
            <a:t>Joint Inspection Procedures</a:t>
          </a:r>
          <a:endParaRPr lang="en-US" sz="2000" b="0" kern="1200" dirty="0">
            <a:latin typeface="Berlin Sans FB" panose="020E0602020502020306" pitchFamily="34" charset="0"/>
            <a:cs typeface="Arial" panose="020B0604020202020204" pitchFamily="34" charset="0"/>
          </a:endParaRPr>
        </a:p>
      </dsp:txBody>
      <dsp:txXfrm rot="10800000">
        <a:off x="1556824" y="1029481"/>
        <a:ext cx="4411873" cy="791452"/>
      </dsp:txXfrm>
    </dsp:sp>
    <dsp:sp modelId="{E0956B25-700C-4BA8-8219-98476087ED81}">
      <dsp:nvSpPr>
        <dsp:cNvPr id="0" name=""/>
        <dsp:cNvSpPr/>
      </dsp:nvSpPr>
      <dsp:spPr>
        <a:xfrm>
          <a:off x="963235" y="1029481"/>
          <a:ext cx="791452" cy="7914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FF69B4-1392-4C01-BE74-EA50DAAA6239}">
      <dsp:nvSpPr>
        <dsp:cNvPr id="0" name=""/>
        <dsp:cNvSpPr/>
      </dsp:nvSpPr>
      <dsp:spPr>
        <a:xfrm rot="10800000">
          <a:off x="1358961" y="2057187"/>
          <a:ext cx="4609736" cy="791452"/>
        </a:xfrm>
        <a:prstGeom prst="homePlat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0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Berlin Sans FB" panose="020E0602020502020306" pitchFamily="34" charset="0"/>
              <a:cs typeface="Arial" panose="020B0604020202020204" pitchFamily="34" charset="0"/>
            </a:rPr>
            <a:t>DD Form 2133 Joint Inspection Form Instructions</a:t>
          </a:r>
          <a:endParaRPr lang="en-US" sz="2000" b="0" kern="1200" dirty="0">
            <a:latin typeface="Berlin Sans FB" panose="020E0602020502020306" pitchFamily="34" charset="0"/>
            <a:cs typeface="Arial" panose="020B0604020202020204" pitchFamily="34" charset="0"/>
          </a:endParaRPr>
        </a:p>
      </dsp:txBody>
      <dsp:txXfrm rot="10800000">
        <a:off x="1556824" y="2057187"/>
        <a:ext cx="4411873" cy="791452"/>
      </dsp:txXfrm>
    </dsp:sp>
    <dsp:sp modelId="{A2224557-6114-43D1-BA16-35682FBE0E3F}">
      <dsp:nvSpPr>
        <dsp:cNvPr id="0" name=""/>
        <dsp:cNvSpPr/>
      </dsp:nvSpPr>
      <dsp:spPr>
        <a:xfrm>
          <a:off x="963235" y="2057187"/>
          <a:ext cx="791452" cy="7914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94544-6336-42C3-AA0B-93EDB9A11D2C}">
      <dsp:nvSpPr>
        <dsp:cNvPr id="0" name=""/>
        <dsp:cNvSpPr/>
      </dsp:nvSpPr>
      <dsp:spPr>
        <a:xfrm rot="10800000">
          <a:off x="1358961" y="1774"/>
          <a:ext cx="4609736" cy="79145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0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Berlin Sans FB" panose="020E0602020502020306" pitchFamily="34" charset="0"/>
              <a:cs typeface="Arial" panose="020B0604020202020204" pitchFamily="34" charset="0"/>
            </a:rPr>
            <a:t>Cargo Preparation </a:t>
          </a:r>
        </a:p>
      </dsp:txBody>
      <dsp:txXfrm rot="10800000">
        <a:off x="1556824" y="1774"/>
        <a:ext cx="4411873" cy="791452"/>
      </dsp:txXfrm>
    </dsp:sp>
    <dsp:sp modelId="{1410743E-264E-4655-B8BC-D9E476ADFADC}">
      <dsp:nvSpPr>
        <dsp:cNvPr id="0" name=""/>
        <dsp:cNvSpPr/>
      </dsp:nvSpPr>
      <dsp:spPr>
        <a:xfrm>
          <a:off x="963235" y="1774"/>
          <a:ext cx="791452" cy="791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605B28-28C4-42AA-94C7-9681F72FD9F8}">
      <dsp:nvSpPr>
        <dsp:cNvPr id="0" name=""/>
        <dsp:cNvSpPr/>
      </dsp:nvSpPr>
      <dsp:spPr>
        <a:xfrm rot="10800000">
          <a:off x="1358961" y="1029481"/>
          <a:ext cx="4609736" cy="791452"/>
        </a:xfrm>
        <a:prstGeom prst="homePlat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0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rlin Sans FB" panose="020E0602020502020306" pitchFamily="34" charset="0"/>
              <a:cs typeface="Arial" panose="020B0604020202020204" pitchFamily="34" charset="0"/>
            </a:rPr>
            <a:t>Joint Inspection Procedures</a:t>
          </a:r>
          <a:endParaRPr lang="en-US" sz="2000" b="0" kern="1200" dirty="0">
            <a:latin typeface="Berlin Sans FB" panose="020E0602020502020306" pitchFamily="34" charset="0"/>
            <a:cs typeface="Arial" panose="020B0604020202020204" pitchFamily="34" charset="0"/>
          </a:endParaRPr>
        </a:p>
      </dsp:txBody>
      <dsp:txXfrm rot="10800000">
        <a:off x="1556824" y="1029481"/>
        <a:ext cx="4411873" cy="791452"/>
      </dsp:txXfrm>
    </dsp:sp>
    <dsp:sp modelId="{E0956B25-700C-4BA8-8219-98476087ED81}">
      <dsp:nvSpPr>
        <dsp:cNvPr id="0" name=""/>
        <dsp:cNvSpPr/>
      </dsp:nvSpPr>
      <dsp:spPr>
        <a:xfrm>
          <a:off x="963235" y="1029481"/>
          <a:ext cx="791452" cy="7914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FF69B4-1392-4C01-BE74-EA50DAAA6239}">
      <dsp:nvSpPr>
        <dsp:cNvPr id="0" name=""/>
        <dsp:cNvSpPr/>
      </dsp:nvSpPr>
      <dsp:spPr>
        <a:xfrm rot="10800000">
          <a:off x="1358961" y="2057187"/>
          <a:ext cx="4609736" cy="791452"/>
        </a:xfrm>
        <a:prstGeom prst="homePlat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0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Berlin Sans FB" panose="020E0602020502020306" pitchFamily="34" charset="0"/>
              <a:cs typeface="Arial" panose="020B0604020202020204" pitchFamily="34" charset="0"/>
            </a:rPr>
            <a:t>DD Form 2133 Joint Inspection Form Instructions</a:t>
          </a:r>
          <a:endParaRPr lang="en-US" sz="2000" b="0" kern="1200" dirty="0">
            <a:latin typeface="Berlin Sans FB" panose="020E0602020502020306" pitchFamily="34" charset="0"/>
            <a:cs typeface="Arial" panose="020B0604020202020204" pitchFamily="34" charset="0"/>
          </a:endParaRPr>
        </a:p>
      </dsp:txBody>
      <dsp:txXfrm rot="10800000">
        <a:off x="1556824" y="2057187"/>
        <a:ext cx="4411873" cy="791452"/>
      </dsp:txXfrm>
    </dsp:sp>
    <dsp:sp modelId="{A2224557-6114-43D1-BA16-35682FBE0E3F}">
      <dsp:nvSpPr>
        <dsp:cNvPr id="0" name=""/>
        <dsp:cNvSpPr/>
      </dsp:nvSpPr>
      <dsp:spPr>
        <a:xfrm>
          <a:off x="963235" y="2057187"/>
          <a:ext cx="791452" cy="7914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032E3-8F2B-4C4E-B60A-B6EBD35650B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7AB9D-1E97-42A4-8860-C702F92C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E9-5265-4B14-9E36-DDEBE72F28C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4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them</a:t>
            </a:r>
            <a:r>
              <a:rPr lang="en-US" baseline="0" dirty="0"/>
              <a:t> appendix 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E9-5265-4B14-9E36-DDEBE72F28C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82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 “Before Loading Inspection” by the aircrew required if all noted discrepancies are corrected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E9-5265-4B14-9E36-DDEBE72F28C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49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E9-5265-4B14-9E36-DDEBE72F28C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01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https://lms-jets.cce.af.mil/moodle/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E9-5265-4B14-9E36-DDEBE72F28C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85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FF0000"/>
                </a:solidFill>
              </a:rPr>
              <a:t>Go over the entire 2133 with students and have them take notes</a:t>
            </a:r>
            <a:r>
              <a:rPr lang="en-US" sz="2400" b="1" u="sng" baseline="0" dirty="0">
                <a:solidFill>
                  <a:srgbClr val="FF0000"/>
                </a:solidFill>
              </a:rPr>
              <a:t> on their form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E9-5265-4B14-9E36-DDEBE72F28C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7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B9FC-C610-272D-269F-78DA46FF2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5EAFB-E61B-B86E-DD1D-287B6905A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FC98D-BDE2-1DEA-7221-AC05EE58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AC9ED-CE1F-70EF-4A73-69B78F6E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CD7CF-7FB8-DE85-DFD8-BA707C6B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9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E894-C226-CE77-F3E0-B27B4E08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82489-21FA-AE54-2361-0A371005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2628A-FA6A-2117-CCE2-B6BEC9F5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7D050-4A8E-7BB8-1A06-3D5F22EA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CD9C-A2DD-5D60-CAA5-36D7DDC2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172B8-69DF-1403-D972-65687F794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89820-7A06-806A-C0E8-E6108C5F1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0B4E-1984-65A3-27BD-A17E2361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19CF2-02F6-C6DB-FB77-08F2FF4C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30137-1E30-0894-7D94-A518C3D1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1"/>
            <a:ext cx="508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1"/>
            <a:ext cx="508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D60BF03-46D8-46C3-A07B-7B6114F4C5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CA07-13CA-F85F-9535-0BB69188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CA91-FD18-1B58-9CFD-2D41BA929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F887F-D323-69CE-6CBF-55172A01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62DB2-50E9-F4F3-B769-2821A61A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FD4B9-6729-A61D-E3AE-9A9F8C33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2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DD9C-DC0D-8265-A027-A2BBB99A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E350C-06B8-F6C6-A5F3-C93179CD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F10-64E4-3156-D6C9-CB9C7B5D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40781-CF15-3248-F1F0-199CDA9A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FBE7C-AB0F-63D3-9B62-AD98F6A3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B278-6B7A-A2E9-DA56-6E5E2E63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8B79-1761-E05C-3C20-79EA64190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5C50F-B8D5-CD2E-B16F-FA3CD34C2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9C2B3-B4B1-07A7-590F-2A7C359B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0386-B26B-273C-4AA2-2E82D8EC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3F9CF-0F5A-7C63-E97E-ABAB52F1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7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D362-7E24-9AE6-BD71-E6E1D2DE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EBF48-B68E-6BEF-EBDB-94824B36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6A367-A69D-7265-CF6B-D9DA67DB8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E9610-CAB8-A702-CD69-5FC2EA0C3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0CBC8-7623-FA4C-F7A4-8E99E3A46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531F3-D570-A11E-2D72-EC807303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6944D-8EB1-9F23-8D64-9A3BF1D4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7DD6F-EA02-6230-3281-1FDFA873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EF5C-3278-E528-3E2A-9EEF4511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B2A9D-8914-2047-C209-DC598807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6075B-4B81-CC94-DC92-2483D787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43359-063B-E646-EFC4-4AE3E061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9F8E4-CFD7-BE40-6A3A-E00A4F36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3AE5F-F33C-38FD-FEA5-141ADBA7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545B1-E8DA-FF01-6292-F12674B6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CF8E-756D-E497-402F-77B83B16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689D-16B6-C5DC-4706-3FC49093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D92-CEEF-663C-4CFB-D235A696F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5130B-A892-4F80-B30B-CBF593A4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325AA-6356-7813-E5EA-34F2257C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F209F-3257-0E31-AE65-E247943C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7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506C-FC6A-01ED-AEF2-A73A965E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F1B53-9549-C134-7B27-17B811808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AC29C-DF22-E12E-C838-E17AE5334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AC882-FE07-0406-3D75-B96AF770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9FD50-8538-8269-ADD7-8C454415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4AFFC-39B8-BDF0-7F21-2A049211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A449-9CA6-46B7-5C16-C2BBF16C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1E09D-24C2-756F-4D94-D5C4BDD80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A6D96-F303-E4ED-7702-67C948AEC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EFC8-3D65-4AC2-B19D-25D6BA7681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9719-6C7D-AC4D-C896-E07DFBC1A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92F71-62B4-BA8E-FEDF-E54956818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A00F-1AB6-459A-A4E3-6AF10FAC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ranscom.mil/dtr/part-iii/dtr_part_iii_app_j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2735" y="25376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CARGO PREPARATION</a:t>
            </a:r>
          </a:p>
        </p:txBody>
      </p:sp>
    </p:spTree>
    <p:extLst>
      <p:ext uri="{BB962C8B-B14F-4D97-AF65-F5344CB8AC3E}">
        <p14:creationId xmlns:p14="http://schemas.microsoft.com/office/powerpoint/2010/main" val="386222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4FD87A6-E799-9070-1251-EE87D9A9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94" y="207053"/>
            <a:ext cx="6123531" cy="6443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167053-3F99-E5AC-5E58-F3C0877ABD38}"/>
              </a:ext>
            </a:extLst>
          </p:cNvPr>
          <p:cNvSpPr txBox="1"/>
          <p:nvPr/>
        </p:nvSpPr>
        <p:spPr>
          <a:xfrm>
            <a:off x="534875" y="3094034"/>
            <a:ext cx="4849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Inspection AMC Form 1015- Checklist used by JI team to ensure Hazardous cargo is safe to ship</a:t>
            </a:r>
          </a:p>
        </p:txBody>
      </p:sp>
    </p:spTree>
    <p:extLst>
      <p:ext uri="{BB962C8B-B14F-4D97-AF65-F5344CB8AC3E}">
        <p14:creationId xmlns:p14="http://schemas.microsoft.com/office/powerpoint/2010/main" val="168276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5053-8F54-495D-FD33-6B744E0A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90" y="457232"/>
            <a:ext cx="4375868" cy="1072035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 Table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A96DC72-5DC0-91F5-E7CC-7D3080B6C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78" y="181886"/>
            <a:ext cx="7407110" cy="64942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58945-8B97-8C8D-401B-5D164E2FDAE0}"/>
              </a:ext>
            </a:extLst>
          </p:cNvPr>
          <p:cNvSpPr txBox="1"/>
          <p:nvPr/>
        </p:nvSpPr>
        <p:spPr>
          <a:xfrm>
            <a:off x="374090" y="2055223"/>
            <a:ext cx="4375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All DoD personnel participating in the movement of HAZMAT must comply by the 24-604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Only primary hazards considered for segregation</a:t>
            </a:r>
          </a:p>
        </p:txBody>
      </p:sp>
    </p:spTree>
    <p:extLst>
      <p:ext uri="{BB962C8B-B14F-4D97-AF65-F5344CB8AC3E}">
        <p14:creationId xmlns:p14="http://schemas.microsoft.com/office/powerpoint/2010/main" val="181110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A8004AF0-BC07-7619-89F8-E30A013A7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16" y="1152879"/>
            <a:ext cx="8320217" cy="4899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36B60-8ADC-5FA4-037F-0D5896260A1D}"/>
              </a:ext>
            </a:extLst>
          </p:cNvPr>
          <p:cNvSpPr txBox="1"/>
          <p:nvPr/>
        </p:nvSpPr>
        <p:spPr>
          <a:xfrm>
            <a:off x="98307" y="2528893"/>
            <a:ext cx="416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 table for class 1 explosives</a:t>
            </a:r>
          </a:p>
        </p:txBody>
      </p:sp>
    </p:spTree>
    <p:extLst>
      <p:ext uri="{BB962C8B-B14F-4D97-AF65-F5344CB8AC3E}">
        <p14:creationId xmlns:p14="http://schemas.microsoft.com/office/powerpoint/2010/main" val="247992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63" y="265472"/>
            <a:ext cx="7012326" cy="6324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EDB3CD-E3AE-560D-296D-081E7F2D36BC}"/>
              </a:ext>
            </a:extLst>
          </p:cNvPr>
          <p:cNvSpPr txBox="1"/>
          <p:nvPr/>
        </p:nvSpPr>
        <p:spPr>
          <a:xfrm>
            <a:off x="277711" y="1873561"/>
            <a:ext cx="4624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at least 3 Shipper’s Dec’s (1033)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attached to manifest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attached to originating station file manifest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attached to cargo/if multiple pieces attach to piece 1</a:t>
            </a:r>
          </a:p>
        </p:txBody>
      </p:sp>
    </p:spTree>
    <p:extLst>
      <p:ext uri="{BB962C8B-B14F-4D97-AF65-F5344CB8AC3E}">
        <p14:creationId xmlns:p14="http://schemas.microsoft.com/office/powerpoint/2010/main" val="37223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3" y="322230"/>
            <a:ext cx="9605554" cy="5278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1C84C-BD30-4497-5664-D0E54CF68226}"/>
              </a:ext>
            </a:extLst>
          </p:cNvPr>
          <p:cNvSpPr txBox="1"/>
          <p:nvPr/>
        </p:nvSpPr>
        <p:spPr>
          <a:xfrm>
            <a:off x="1079863" y="5895703"/>
            <a:ext cx="1003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when a normally hazardous item is void of the hazard </a:t>
            </a:r>
          </a:p>
        </p:txBody>
      </p:sp>
    </p:spTree>
    <p:extLst>
      <p:ext uri="{BB962C8B-B14F-4D97-AF65-F5344CB8AC3E}">
        <p14:creationId xmlns:p14="http://schemas.microsoft.com/office/powerpoint/2010/main" val="11032310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90" y="902969"/>
            <a:ext cx="7887970" cy="5095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32F33-7856-D08E-90E8-35F9F9A7AFEC}"/>
              </a:ext>
            </a:extLst>
          </p:cNvPr>
          <p:cNvSpPr txBox="1"/>
          <p:nvPr/>
        </p:nvSpPr>
        <p:spPr>
          <a:xfrm>
            <a:off x="11640710" y="6297434"/>
            <a:ext cx="26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61838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" y="606008"/>
            <a:ext cx="5251450" cy="34581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113281"/>
            <a:ext cx="5882640" cy="4527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6652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68C7-8D57-C7AD-F866-7B2DDEC9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13" y="2834640"/>
            <a:ext cx="7729728" cy="118872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8477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1F50-B358-914B-E9DF-2769098B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6155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83" y="2557225"/>
            <a:ext cx="91447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7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630033" y="2245358"/>
          <a:ext cx="6931934" cy="285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723900"/>
            <a:ext cx="5061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Overview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-185694" y="2245358"/>
          <a:ext cx="6931934" cy="285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26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8610" y="2085974"/>
            <a:ext cx="11592560" cy="41910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Qualified Air Force and transported force representatives will conduct final inspections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Hazardous cargo certification personnel must also be present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When no other Air Force personnel are available, the aircraft loadmaster or boom operator can conduct the final inspection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This course does not qualify you to be a Joint Inspector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DD Form 2133 is used as the final joint inspection document*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This form will indicate to the aircrew that the required inspections are complete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Form must be legible</a:t>
            </a:r>
          </a:p>
          <a:p>
            <a:pPr lvl="8" indent="-3429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indent="-3429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0267" y="1950720"/>
            <a:ext cx="11829813" cy="3393440"/>
          </a:xfrm>
        </p:spPr>
        <p:txBody>
          <a:bodyPr/>
          <a:lstStyle/>
          <a:p>
            <a:pPr marL="0" lvl="1" indent="0" algn="ctr">
              <a:buClr>
                <a:schemeClr val="tx1"/>
              </a:buClr>
              <a:buNone/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copies are completed for each aircraft load</a:t>
            </a:r>
          </a:p>
          <a:p>
            <a:pPr marL="0" indent="0" algn="ctr">
              <a:buClr>
                <a:schemeClr val="tx1"/>
              </a:buClr>
              <a:buNone/>
              <a:defRPr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distribution for the completed copies is as follows:</a:t>
            </a:r>
          </a:p>
          <a:p>
            <a:pPr marL="0" indent="0" algn="ctr"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42900" algn="ctr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the original signed copy to the aircraft cargo manifest</a:t>
            </a:r>
          </a:p>
          <a:p>
            <a:pPr lvl="1" indent="-342900" algn="ctr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42900" algn="ctr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Forces/ATOC/DACG/DCC will keep one copy for station</a:t>
            </a:r>
          </a:p>
          <a:p>
            <a:pPr marL="0" lvl="1" indent="0" algn="ctr">
              <a:buClr>
                <a:schemeClr val="bg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42900" algn="ctr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Deploying unit will keep one copy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7946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Joint Inspection Form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90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0648"/>
            <a:ext cx="8534400" cy="61167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30" y="2644776"/>
            <a:ext cx="10363200" cy="1470025"/>
          </a:xfrm>
        </p:spPr>
        <p:txBody>
          <a:bodyPr/>
          <a:lstStyle/>
          <a:p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11362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630033" y="2252341"/>
          <a:ext cx="6931934" cy="285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11992"/>
            <a:ext cx="5061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Summary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-185694" y="2245358"/>
          <a:ext cx="6931934" cy="285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070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842266" y="2597305"/>
            <a:ext cx="8677589" cy="867508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deploying unit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responsible for preparation of cargo, including weighing, marking, palletization, and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616" y="249885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Containers – ISU containers and palletized freight containers are certified for airlift.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Keys for containers WILL be available &amp; ACCESSIBLE during all phases of the airlift process</a:t>
            </a:r>
            <a:b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" y="2661920"/>
            <a:ext cx="3291999" cy="2577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97" y="404335"/>
            <a:ext cx="2504123" cy="2504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96" y="2532062"/>
            <a:ext cx="2972771" cy="2836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4000" y="208597"/>
            <a:ext cx="2873040" cy="2595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325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3C5-88BA-FF36-61CA-DEC89396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850" y="2834640"/>
            <a:ext cx="5728331" cy="1188720"/>
          </a:xfrm>
        </p:spPr>
        <p:txBody>
          <a:bodyPr lIns="91440" tIns="45720" rIns="91440" bIns="45720" anchor="t"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Be aware of which model </a:t>
            </a:r>
            <a:r>
              <a:rPr lang="en-US" dirty="0" err="1">
                <a:solidFill>
                  <a:schemeClr val="bg1"/>
                </a:solidFill>
              </a:rPr>
              <a:t>isu</a:t>
            </a:r>
            <a:r>
              <a:rPr lang="en-US" dirty="0">
                <a:solidFill>
                  <a:schemeClr val="bg1"/>
                </a:solidFill>
              </a:rPr>
              <a:t> containers you have.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4" descr="1C-17A-9.jpg">
            <a:extLst>
              <a:ext uri="{FF2B5EF4-FFF2-40B4-BE49-F238E27FC236}">
                <a16:creationId xmlns:a16="http://schemas.microsoft.com/office/drawing/2014/main" id="{674BE687-9AA1-DF8B-CB82-E2E99BB42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60" y="373119"/>
            <a:ext cx="5520290" cy="5732011"/>
          </a:xfrm>
        </p:spPr>
      </p:pic>
    </p:spTree>
    <p:extLst>
      <p:ext uri="{BB962C8B-B14F-4D97-AF65-F5344CB8AC3E}">
        <p14:creationId xmlns:p14="http://schemas.microsoft.com/office/powerpoint/2010/main" val="324611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0" y="443022"/>
            <a:ext cx="512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Vehicles &amp; Helicopters – follow weighing and marking procedures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98" y="2958462"/>
            <a:ext cx="4111308" cy="2366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1822765"/>
            <a:ext cx="4206240" cy="2271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103" y="1224914"/>
            <a:ext cx="4468178" cy="2327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962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693100" y="788993"/>
            <a:ext cx="4486720" cy="1179998"/>
          </a:xfrm>
        </p:spPr>
        <p:txBody>
          <a:bodyPr/>
          <a:lstStyle/>
          <a:p>
            <a:pPr lvl="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Palletized Cargo – follow Pallet Build-up and weighing and marking procedures as previously discussed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0" y="2056867"/>
            <a:ext cx="6888945" cy="3763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339" y="597499"/>
            <a:ext cx="3870473" cy="274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339" y="3083242"/>
            <a:ext cx="3870473" cy="2737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410B8-8133-0EF2-4621-A032194B5C67}"/>
              </a:ext>
            </a:extLst>
          </p:cNvPr>
          <p:cNvSpPr txBox="1"/>
          <p:nvPr/>
        </p:nvSpPr>
        <p:spPr>
          <a:xfrm>
            <a:off x="11612237" y="6361470"/>
            <a:ext cx="42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37360" y="2566560"/>
            <a:ext cx="9144000" cy="2935025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deploying unit is responsible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certification of ammunition, explosives, and other HAZMAT for movement on DoD owned and controlled aircraft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DTR Part III Appendix J and AFMAN 24-604(I), for detailed preparation, packaging, and handling of HAZMAT for airlift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https://www.ustranscom.mil/dtr/part-iii/dtr_part_iii_app_j.pdf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128fb5-b2aa-4370-b779-a99192b9c4f6">
      <Terms xmlns="http://schemas.microsoft.com/office/infopath/2007/PartnerControls"/>
    </lcf76f155ced4ddcb4097134ff3c332f>
    <TaxCatchAll xmlns="b1047aa5-79d6-44ed-a112-e5ff645cb675" xsi:nil="true"/>
    <SharedWithUsers xmlns="b1047aa5-79d6-44ed-a112-e5ff645cb675">
      <UserInfo>
        <DisplayName/>
        <AccountId xsi:nil="true"/>
        <AccountType/>
      </UserInfo>
    </SharedWithUsers>
    <MediaLengthInSeconds xmlns="d8128fb5-b2aa-4370-b779-a99192b9c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26FFC824C3B41B38E045623CEAAC8" ma:contentTypeVersion="14" ma:contentTypeDescription="Create a new document." ma:contentTypeScope="" ma:versionID="8fa8f4a95632f0fb650b1278137f82b7">
  <xsd:schema xmlns:xsd="http://www.w3.org/2001/XMLSchema" xmlns:xs="http://www.w3.org/2001/XMLSchema" xmlns:p="http://schemas.microsoft.com/office/2006/metadata/properties" xmlns:ns2="d8128fb5-b2aa-4370-b779-a99192b9c4f6" xmlns:ns3="b1047aa5-79d6-44ed-a112-e5ff645cb675" targetNamespace="http://schemas.microsoft.com/office/2006/metadata/properties" ma:root="true" ma:fieldsID="44dd6bd82dd3aa19e233ba0906df1559" ns2:_="" ns3:_="">
    <xsd:import namespace="d8128fb5-b2aa-4370-b779-a99192b9c4f6"/>
    <xsd:import namespace="b1047aa5-79d6-44ed-a112-e5ff645cb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28fb5-b2aa-4370-b779-a99192b9c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47aa5-79d6-44ed-a112-e5ff645cb67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e0d72f-d61f-40a9-8189-327ad610cf7d}" ma:internalName="TaxCatchAll" ma:showField="CatchAllData" ma:web="b1047aa5-79d6-44ed-a112-e5ff645cb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B4B3D-3371-4344-A07F-DCDA2C94AD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2DAB57-593B-4C64-9377-39B726FB90A9}">
  <ds:schemaRefs>
    <ds:schemaRef ds:uri="http://schemas.microsoft.com/office/2006/metadata/properties"/>
    <ds:schemaRef ds:uri="http://schemas.microsoft.com/office/infopath/2007/PartnerControls"/>
    <ds:schemaRef ds:uri="d8128fb5-b2aa-4370-b779-a99192b9c4f6"/>
    <ds:schemaRef ds:uri="b1047aa5-79d6-44ed-a112-e5ff645cb675"/>
  </ds:schemaRefs>
</ds:datastoreItem>
</file>

<file path=customXml/itemProps3.xml><?xml version="1.0" encoding="utf-8"?>
<ds:datastoreItem xmlns:ds="http://schemas.openxmlformats.org/officeDocument/2006/customXml" ds:itemID="{4F9C4E66-A9CE-4979-97E5-F3C5C77C3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128fb5-b2aa-4370-b779-a99192b9c4f6"/>
    <ds:schemaRef ds:uri="b1047aa5-79d6-44ed-a112-e5ff645cb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469</Words>
  <Application>Microsoft Office PowerPoint</Application>
  <PresentationFormat>Widescreen</PresentationFormat>
  <Paragraphs>60</Paragraphs>
  <Slides>25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 Containers – ISU containers and palletized freight containers are certified for airlift. Keys for containers WILL be available &amp; ACCESSIBLE during all phases of the airlift process </vt:lpstr>
      <vt:lpstr>PowerPoint Presentation</vt:lpstr>
      <vt:lpstr>Be aware of which model isu containers you have.  </vt:lpstr>
      <vt:lpstr>PowerPoint Presentation</vt:lpstr>
      <vt:lpstr>PowerPoint Presentation</vt:lpstr>
      <vt:lpstr>PowerPoint Presentation</vt:lpstr>
      <vt:lpstr>PowerPoint Presentation</vt:lpstr>
      <vt:lpstr>Segregation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Summary</vt:lpstr>
      <vt:lpstr>PowerPoint Presentation</vt:lpstr>
      <vt:lpstr>PowerPoint Presentation</vt:lpstr>
      <vt:lpstr>PowerPoint Presentation</vt:lpstr>
      <vt:lpstr>Joint Inspection Form    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RIERA, JONATHAN D TSgt USAF AMC 423 TRS/DOLA</dc:creator>
  <cp:lastModifiedBy>RIERA, JONATHAN D TSgt USAF AMC 423 TRS/DOLA</cp:lastModifiedBy>
  <cp:revision>19</cp:revision>
  <dcterms:created xsi:type="dcterms:W3CDTF">2023-03-02T13:21:20Z</dcterms:created>
  <dcterms:modified xsi:type="dcterms:W3CDTF">2024-09-12T16:35:54Z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0x01010004A26FFC824C3B41B38E045623CEAAC8</vt:lpwstr>
  </property>
  <property fmtid="{D5CDD505-2E9C-101B-9397-08002B2CF9AE}" pid="3" name="Order">
    <vt:r8>2236700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