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61" r:id="rId6"/>
    <p:sldId id="270" r:id="rId7"/>
    <p:sldId id="260" r:id="rId8"/>
    <p:sldId id="259" r:id="rId9"/>
    <p:sldId id="258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87039-1387-4652-8D0D-567FBA3B4359}" v="82" dt="2022-06-03T13:26:33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608" autoAdjust="0"/>
  </p:normalViewPr>
  <p:slideViewPr>
    <p:cSldViewPr snapToGrid="0">
      <p:cViewPr varScale="1">
        <p:scale>
          <a:sx n="104" d="100"/>
          <a:sy n="104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WWILLIAMS, CHADWICK E MSgt USAF AMC 423 TRS/DOLA" userId="S::chadwick.dewwilliams@us.af.mil::c7fad7ed-4e00-4108-a0b1-1ed28842c46b" providerId="AD" clId="Web-{5B287039-1387-4652-8D0D-567FBA3B4359}"/>
    <pc:docChg chg="modSld">
      <pc:chgData name="DEWWILLIAMS, CHADWICK E MSgt USAF AMC 423 TRS/DOLA" userId="S::chadwick.dewwilliams@us.af.mil::c7fad7ed-4e00-4108-a0b1-1ed28842c46b" providerId="AD" clId="Web-{5B287039-1387-4652-8D0D-567FBA3B4359}" dt="2022-06-03T13:26:32.181" v="63" actId="20577"/>
      <pc:docMkLst>
        <pc:docMk/>
      </pc:docMkLst>
      <pc:sldChg chg="modSp mod setBg">
        <pc:chgData name="DEWWILLIAMS, CHADWICK E MSgt USAF AMC 423 TRS/DOLA" userId="S::chadwick.dewwilliams@us.af.mil::c7fad7ed-4e00-4108-a0b1-1ed28842c46b" providerId="AD" clId="Web-{5B287039-1387-4652-8D0D-567FBA3B4359}" dt="2022-06-03T13:26:32.181" v="63" actId="20577"/>
        <pc:sldMkLst>
          <pc:docMk/>
          <pc:sldMk cId="828696978" sldId="270"/>
        </pc:sldMkLst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8.847" v="3"/>
          <ac:spMkLst>
            <pc:docMk/>
            <pc:sldMk cId="828696978" sldId="270"/>
            <ac:spMk id="6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5:57.554" v="37" actId="20577"/>
          <ac:spMkLst>
            <pc:docMk/>
            <pc:sldMk cId="828696978" sldId="270"/>
            <ac:spMk id="7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8.957" v="5"/>
          <ac:spMkLst>
            <pc:docMk/>
            <pc:sldMk cId="828696978" sldId="270"/>
            <ac:spMk id="8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6:08.899" v="44" actId="14100"/>
          <ac:spMkLst>
            <pc:docMk/>
            <pc:sldMk cId="828696978" sldId="270"/>
            <ac:spMk id="9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6:18.071" v="51" actId="20577"/>
          <ac:spMkLst>
            <pc:docMk/>
            <pc:sldMk cId="828696978" sldId="270"/>
            <ac:spMk id="10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6:28.931" v="60" actId="20577"/>
          <ac:spMkLst>
            <pc:docMk/>
            <pc:sldMk cId="828696978" sldId="270"/>
            <ac:spMk id="11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6:32.181" v="63" actId="20577"/>
          <ac:spMkLst>
            <pc:docMk/>
            <pc:sldMk cId="828696978" sldId="270"/>
            <ac:spMk id="12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269" v="10"/>
          <ac:spMkLst>
            <pc:docMk/>
            <pc:sldMk cId="828696978" sldId="270"/>
            <ac:spMk id="19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332" v="11"/>
          <ac:spMkLst>
            <pc:docMk/>
            <pc:sldMk cId="828696978" sldId="270"/>
            <ac:spMk id="20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394" v="12"/>
          <ac:spMkLst>
            <pc:docMk/>
            <pc:sldMk cId="828696978" sldId="270"/>
            <ac:spMk id="23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457" v="13"/>
          <ac:spMkLst>
            <pc:docMk/>
            <pc:sldMk cId="828696978" sldId="270"/>
            <ac:spMk id="24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504" v="14"/>
          <ac:spMkLst>
            <pc:docMk/>
            <pc:sldMk cId="828696978" sldId="270"/>
            <ac:spMk id="25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566" v="15"/>
          <ac:spMkLst>
            <pc:docMk/>
            <pc:sldMk cId="828696978" sldId="270"/>
            <ac:spMk id="26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613" v="16"/>
          <ac:spMkLst>
            <pc:docMk/>
            <pc:sldMk cId="828696978" sldId="270"/>
            <ac:spMk id="27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660" v="17"/>
          <ac:spMkLst>
            <pc:docMk/>
            <pc:sldMk cId="828696978" sldId="270"/>
            <ac:spMk id="28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707" v="18"/>
          <ac:spMkLst>
            <pc:docMk/>
            <pc:sldMk cId="828696978" sldId="270"/>
            <ac:spMk id="30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769" v="19"/>
          <ac:spMkLst>
            <pc:docMk/>
            <pc:sldMk cId="828696978" sldId="270"/>
            <ac:spMk id="32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832" v="20"/>
          <ac:spMkLst>
            <pc:docMk/>
            <pc:sldMk cId="828696978" sldId="270"/>
            <ac:spMk id="35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879" v="21"/>
          <ac:spMkLst>
            <pc:docMk/>
            <pc:sldMk cId="828696978" sldId="270"/>
            <ac:spMk id="43" creationId="{00000000-0000-0000-0000-000000000000}"/>
          </ac:spMkLst>
        </pc:spChg>
        <pc:spChg chg="mod">
          <ac:chgData name="DEWWILLIAMS, CHADWICK E MSgt USAF AMC 423 TRS/DOLA" userId="S::chadwick.dewwilliams@us.af.mil::c7fad7ed-4e00-4108-a0b1-1ed28842c46b" providerId="AD" clId="Web-{5B287039-1387-4652-8D0D-567FBA3B4359}" dt="2022-06-03T13:24:49.957" v="22"/>
          <ac:spMkLst>
            <pc:docMk/>
            <pc:sldMk cId="828696978" sldId="270"/>
            <ac:spMk id="5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26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2638046"/>
            <a:ext cx="7729728" cy="31019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4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7" y="937260"/>
            <a:ext cx="6198489" cy="49834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25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77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297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3246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20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11379200" cy="121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676401"/>
            <a:ext cx="5080000" cy="4454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76401"/>
            <a:ext cx="5080000" cy="4454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3246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7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400" y="228601"/>
            <a:ext cx="11379200" cy="5902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3246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399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08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6"/>
            <a:ext cx="7729728" cy="31019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69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6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5" y="4352465"/>
            <a:ext cx="6801612" cy="1265082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9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7" y="2638044"/>
            <a:ext cx="4270247" cy="31019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8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5"/>
            <a:ext cx="4270248" cy="704087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7" y="3143250"/>
            <a:ext cx="4253484" cy="2596776"/>
          </a:xfrm>
          <a:prstGeom prst="rect">
            <a:avLst/>
          </a:prstGeo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5"/>
            <a:ext cx="4270248" cy="704087"/>
          </a:xfrm>
          <a:prstGeom prst="rect">
            <a:avLst/>
          </a:prstGeo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0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2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30"/>
            <a:ext cx="4486656" cy="1141497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/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7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9" cy="1134640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1" y="0"/>
            <a:ext cx="6102097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20"/>
            <a:ext cx="3794760" cy="2194037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7" cy="323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69D1A35-5561-4605-B3F7-EF5B2D841348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</p:spPr>
        <p:txBody>
          <a:bodyPr/>
          <a:lstStyle/>
          <a:p>
            <a:fld id="{EAFEF7D9-2AA3-439F-8AA1-AE5535CE9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6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20">
          <a:fgClr>
            <a:schemeClr val="bg1">
              <a:lumMod val="75000"/>
              <a:lumOff val="2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6457892"/>
            <a:ext cx="1219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i="1" dirty="0">
                <a:solidFill>
                  <a:srgbClr val="99CCFF"/>
                </a:solidFill>
                <a:latin typeface="Bell MT" panose="02020503060305020303" pitchFamily="18" charset="0"/>
                <a:cs typeface="Arial" panose="020B0604020202020204" pitchFamily="34" charset="0"/>
              </a:rPr>
              <a:t>Unrivaled Global Reach for America… ALWAYS!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457200"/>
            <a:ext cx="1524000" cy="1276430"/>
          </a:xfrm>
          <a:prstGeom prst="rect">
            <a:avLst/>
          </a:prstGeom>
          <a:noFill/>
          <a:ln>
            <a:solidFill>
              <a:schemeClr val="accent1">
                <a:alpha val="0"/>
              </a:schemeClr>
            </a:solidFill>
          </a:ln>
          <a:effectLst>
            <a:reflection stA="1000" endPos="65000" dist="508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457200"/>
            <a:ext cx="1047944" cy="102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08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kern="1200" cap="all" spc="15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9306172" y="1625715"/>
            <a:ext cx="1726907" cy="147732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Most seats  deploy as a set of two(2).  Seat sets are bolded when passengers occupy one of the seats.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400" dirty="0"/>
          </a:p>
          <a:p>
            <a:pPr algn="ctr"/>
            <a:r>
              <a:rPr lang="en-US" sz="1000" b="1" u="sng" dirty="0"/>
              <a:t>NOTE</a:t>
            </a:r>
            <a:r>
              <a:rPr lang="en-US" sz="1000" b="1" dirty="0"/>
              <a:t>: </a:t>
            </a:r>
            <a:r>
              <a:rPr lang="en-US" sz="1000" i="1" dirty="0"/>
              <a:t>Ensure </a:t>
            </a:r>
            <a:r>
              <a:rPr lang="en-US" sz="1000" b="1" u="sng" dirty="0"/>
              <a:t>NO</a:t>
            </a:r>
            <a:r>
              <a:rPr lang="en-US" sz="1000" i="1" dirty="0"/>
              <a:t> cargo overlaps deployed seats.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184" y="3407813"/>
            <a:ext cx="7396161" cy="171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10445" y="209693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C-130 CHARACTERISTICS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826" y="1184283"/>
            <a:ext cx="259670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63040" algn="l"/>
              </a:tabLst>
            </a:pPr>
            <a:r>
              <a:rPr lang="en-US" sz="1000" b="1" dirty="0"/>
              <a:t>Max Takeoff Weight:	</a:t>
            </a:r>
            <a:r>
              <a:rPr lang="en-US" sz="1000" dirty="0"/>
              <a:t>155,000 lbs. </a:t>
            </a:r>
          </a:p>
          <a:p>
            <a:pPr>
              <a:tabLst>
                <a:tab pos="1463040" algn="l"/>
              </a:tabLst>
            </a:pPr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Basic Operating Weight:</a:t>
            </a:r>
            <a:r>
              <a:rPr lang="en-US" sz="1000" dirty="0"/>
              <a:t> 	84,000 lbs. </a:t>
            </a:r>
          </a:p>
          <a:p>
            <a:pPr>
              <a:tabLst>
                <a:tab pos="1463040" algn="l"/>
              </a:tabLst>
            </a:pPr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Planning ACL:	</a:t>
            </a:r>
            <a:r>
              <a:rPr lang="en-US" sz="1000" dirty="0"/>
              <a:t>25,000 lbs. </a:t>
            </a:r>
          </a:p>
          <a:p>
            <a:pPr>
              <a:tabLst>
                <a:tab pos="1463040" algn="l"/>
              </a:tabLst>
            </a:pPr>
            <a:endParaRPr lang="en-US" sz="200" b="1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Optimum Zero Fuel CG:	</a:t>
            </a:r>
            <a:r>
              <a:rPr lang="en-US" sz="1000" dirty="0"/>
              <a:t>20-22%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5145" y="2269525"/>
            <a:ext cx="99060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#2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2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39579" y="2267170"/>
            <a:ext cx="1024128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 anchor="ctr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#1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12” inset on one or both 88” sides about 76” height</a:t>
            </a:r>
          </a:p>
          <a:p>
            <a:pPr algn="ctr"/>
            <a:endParaRPr lang="en-US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4466705" y="2267170"/>
            <a:ext cx="99060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#3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6” inset one 88” side for safety aisle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5560180" y="2256962"/>
            <a:ext cx="99060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#4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6” inset one 88” side for safety aisle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6596500" y="2256962"/>
            <a:ext cx="99060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#5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8,500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2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12" name="TextBox 11"/>
          <p:cNvSpPr txBox="1"/>
          <p:nvPr/>
        </p:nvSpPr>
        <p:spPr>
          <a:xfrm>
            <a:off x="7927844" y="2247780"/>
            <a:ext cx="99060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Pallet Position #6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4,664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Ht</a:t>
            </a:r>
            <a:r>
              <a:rPr lang="en-US" sz="800" dirty="0"/>
              <a:t> 76”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20” inset on one side for safety aisle 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52105" y="5119519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94588" y="5119519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81305" y="5116471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30529" y="5116471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075281" y="5116471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69839" y="5954671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257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91145" y="5194144"/>
            <a:ext cx="1100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6,000 lbs Axle</a:t>
            </a:r>
          </a:p>
          <a:p>
            <a:pPr algn="ctr"/>
            <a:endParaRPr lang="en-US" sz="200" dirty="0"/>
          </a:p>
        </p:txBody>
      </p:sp>
      <p:sp>
        <p:nvSpPr>
          <p:cNvPr id="20" name="TextBox 19"/>
          <p:cNvSpPr txBox="1"/>
          <p:nvPr/>
        </p:nvSpPr>
        <p:spPr>
          <a:xfrm>
            <a:off x="2894588" y="5271919"/>
            <a:ext cx="4086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13,000 lbs Axle</a:t>
            </a:r>
          </a:p>
          <a:p>
            <a:pPr algn="ctr"/>
            <a:endParaRPr lang="en-US" sz="200" dirty="0"/>
          </a:p>
        </p:txBody>
      </p:sp>
      <p:sp>
        <p:nvSpPr>
          <p:cNvPr id="21" name="TextBox 20"/>
          <p:cNvSpPr txBox="1"/>
          <p:nvPr/>
        </p:nvSpPr>
        <p:spPr>
          <a:xfrm>
            <a:off x="2034371" y="6018965"/>
            <a:ext cx="5513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Between the Treads: </a:t>
            </a:r>
          </a:p>
          <a:p>
            <a:pPr algn="ctr"/>
            <a:r>
              <a:rPr lang="en-US" sz="800" dirty="0"/>
              <a:t>5,000 lbs Axle</a:t>
            </a:r>
          </a:p>
          <a:p>
            <a:pPr algn="ctr"/>
            <a:r>
              <a:rPr lang="en-US" sz="800" dirty="0"/>
              <a:t>2,000 lbs Tongue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3745" y="5092968"/>
            <a:ext cx="179207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0" b="1" u="sng" dirty="0"/>
          </a:p>
          <a:p>
            <a:pPr algn="ctr"/>
            <a:endParaRPr lang="en-US" sz="200" b="1" u="sng" dirty="0"/>
          </a:p>
          <a:p>
            <a:pPr algn="ctr"/>
            <a:r>
              <a:rPr lang="en-US" sz="800" b="1" u="sng" dirty="0" err="1"/>
              <a:t>Treadways</a:t>
            </a:r>
            <a:r>
              <a:rPr lang="en-US" sz="800" b="1" u="sng" dirty="0"/>
              <a:t>: </a:t>
            </a:r>
          </a:p>
          <a:p>
            <a:pPr algn="ctr"/>
            <a:r>
              <a:rPr lang="en-US" sz="800" b="1" dirty="0"/>
              <a:t>2,500</a:t>
            </a:r>
            <a:r>
              <a:rPr lang="en-US" sz="800" dirty="0"/>
              <a:t> lbs. Axles**</a:t>
            </a:r>
          </a:p>
          <a:p>
            <a:pPr algn="ctr"/>
            <a:r>
              <a:rPr lang="en-US" sz="800" b="1" dirty="0"/>
              <a:t>2,501 – 3,500 </a:t>
            </a:r>
            <a:r>
              <a:rPr lang="en-US" sz="800" dirty="0"/>
              <a:t>lbs. Axle * / **</a:t>
            </a:r>
          </a:p>
          <a:p>
            <a:pPr algn="ctr"/>
            <a:r>
              <a:rPr lang="en-US" sz="800" i="1" dirty="0"/>
              <a:t>*Nothing else loaded on Ramp</a:t>
            </a:r>
          </a:p>
          <a:p>
            <a:pPr algn="ctr"/>
            <a:r>
              <a:rPr lang="en-US" sz="800" i="1" dirty="0"/>
              <a:t>**Limited to 4,664 lbs. total</a:t>
            </a:r>
          </a:p>
          <a:p>
            <a:pPr algn="ctr"/>
            <a:endParaRPr lang="en-US" sz="300" dirty="0"/>
          </a:p>
          <a:p>
            <a:pPr algn="ctr"/>
            <a:r>
              <a:rPr lang="en-US" sz="800" b="1" u="sng" dirty="0"/>
              <a:t>Between the Treads: </a:t>
            </a:r>
          </a:p>
          <a:p>
            <a:pPr algn="ctr"/>
            <a:r>
              <a:rPr lang="en-US" sz="800" dirty="0"/>
              <a:t>1,200 lbs. Axle</a:t>
            </a:r>
          </a:p>
          <a:p>
            <a:pPr algn="ctr"/>
            <a:r>
              <a:rPr lang="en-US" sz="800" dirty="0"/>
              <a:t>450 lbs. Tongue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47744" y="1009342"/>
            <a:ext cx="2824872" cy="121571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Max Over Land </a:t>
            </a:r>
            <a:r>
              <a:rPr lang="en-US" sz="1000" dirty="0"/>
              <a:t>-    90</a:t>
            </a:r>
          </a:p>
          <a:p>
            <a:r>
              <a:rPr lang="en-US" sz="1000" b="1" dirty="0"/>
              <a:t>Max Over Water </a:t>
            </a:r>
            <a:r>
              <a:rPr lang="en-US" sz="1000" dirty="0"/>
              <a:t>- 80 </a:t>
            </a:r>
            <a:r>
              <a:rPr lang="en-US" sz="1000" i="1" dirty="0"/>
              <a:t>(Life Raft Capacity)</a:t>
            </a:r>
          </a:p>
          <a:p>
            <a:pPr algn="ctr"/>
            <a:r>
              <a:rPr lang="en-US" sz="1000" i="1" dirty="0"/>
              <a:t>          28 Sidewall Seats </a:t>
            </a:r>
          </a:p>
          <a:p>
            <a:pPr algn="ctr"/>
            <a:r>
              <a:rPr lang="en-US" sz="1000" i="1" dirty="0"/>
              <a:t>              14 Wheel Well Seats </a:t>
            </a:r>
          </a:p>
          <a:p>
            <a:pPr algn="ctr"/>
            <a:r>
              <a:rPr lang="en-US" sz="1000" i="1" dirty="0"/>
              <a:t>            48 Centerline Seats </a:t>
            </a:r>
          </a:p>
          <a:p>
            <a:endParaRPr lang="en-US" sz="300" dirty="0"/>
          </a:p>
          <a:p>
            <a:pPr algn="ctr"/>
            <a:r>
              <a:rPr lang="en-US" sz="1000" b="1" u="sng" dirty="0"/>
              <a:t>NOTE</a:t>
            </a:r>
            <a:r>
              <a:rPr lang="en-US" sz="1000" dirty="0"/>
              <a:t>: </a:t>
            </a:r>
            <a:r>
              <a:rPr lang="en-US" sz="1000" i="1" dirty="0"/>
              <a:t>Sidewall seats 1L and 15R are not visible in </a:t>
            </a:r>
            <a:r>
              <a:rPr lang="en-US" sz="1000" i="1" dirty="0" err="1"/>
              <a:t>ICODES</a:t>
            </a:r>
            <a:r>
              <a:rPr lang="en-US" sz="1000" i="1" dirty="0"/>
              <a:t> (reserved for aircrew)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35897" y="4155944"/>
            <a:ext cx="11658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Between the Treads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09222" y="3256965"/>
            <a:ext cx="1165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Outside the Treads</a:t>
            </a:r>
          </a:p>
          <a:p>
            <a:pPr algn="ctr"/>
            <a:r>
              <a:rPr lang="en-US" sz="800" dirty="0"/>
              <a:t>NO Axles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06172" y="4942735"/>
            <a:ext cx="1165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Outside the Treads</a:t>
            </a:r>
          </a:p>
          <a:p>
            <a:pPr algn="ctr"/>
            <a:r>
              <a:rPr lang="en-US" sz="800" dirty="0"/>
              <a:t>NO Axles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9203297" y="4988455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12322" y="5548026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337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39773" y="5963818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737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99039" y="5537095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682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84525" y="5957719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869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78303" y="665971"/>
            <a:ext cx="2363754" cy="276999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Passenger Considerations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99039" y="842931"/>
            <a:ext cx="1876386" cy="1384995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Outside Wheel Wells: </a:t>
            </a:r>
          </a:p>
          <a:p>
            <a:r>
              <a:rPr lang="en-US" sz="1000" dirty="0"/>
              <a:t>    Up to 76” = Both Sides</a:t>
            </a:r>
          </a:p>
          <a:p>
            <a:r>
              <a:rPr lang="en-US" sz="1000" dirty="0"/>
              <a:t>    77” to 96” = One Side Only</a:t>
            </a:r>
          </a:p>
          <a:p>
            <a:r>
              <a:rPr lang="en-US" sz="1000" dirty="0"/>
              <a:t>    Greater than 96” = No </a:t>
            </a:r>
            <a:r>
              <a:rPr lang="en-US" sz="1000" dirty="0" err="1"/>
              <a:t>Pax</a:t>
            </a:r>
            <a:endParaRPr lang="en-US" sz="1000" dirty="0"/>
          </a:p>
          <a:p>
            <a:endParaRPr lang="en-US" sz="400" dirty="0"/>
          </a:p>
          <a:p>
            <a:r>
              <a:rPr lang="en-US" sz="1000" b="1" dirty="0"/>
              <a:t>Inside Wheel Wells:</a:t>
            </a:r>
          </a:p>
          <a:p>
            <a:r>
              <a:rPr lang="en-US" sz="1000" dirty="0"/>
              <a:t>    Up to 52” = Both Sides</a:t>
            </a:r>
          </a:p>
          <a:p>
            <a:r>
              <a:rPr lang="en-US" sz="1000" dirty="0"/>
              <a:t>    53” to 72” = One Side Only</a:t>
            </a:r>
          </a:p>
          <a:p>
            <a:r>
              <a:rPr lang="en-US" sz="1000" dirty="0"/>
              <a:t>    Greater than 72” = No </a:t>
            </a:r>
            <a:r>
              <a:rPr lang="en-US" sz="1000" dirty="0" err="1"/>
              <a:t>Pax</a:t>
            </a:r>
            <a:endParaRPr lang="en-US" sz="1000" i="1" dirty="0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9203297" y="4942735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9206347" y="3552847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9206347" y="3595519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9206347" y="4093478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9203297" y="4458654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344694" y="3348994"/>
            <a:ext cx="129550" cy="20385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9355155" y="4988455"/>
            <a:ext cx="129550" cy="173736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767945" y="5209279"/>
            <a:ext cx="1100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6,000 lbs Axle</a:t>
            </a:r>
          </a:p>
          <a:p>
            <a:pPr algn="ctr"/>
            <a:endParaRPr lang="en-US" sz="2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952105" y="5814093"/>
            <a:ext cx="877824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063571" y="5814093"/>
            <a:ext cx="584293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30" idx="1"/>
          </p:cNvCxnSpPr>
          <p:nvPr/>
        </p:nvCxnSpPr>
        <p:spPr>
          <a:xfrm>
            <a:off x="2976854" y="5814092"/>
            <a:ext cx="3922185" cy="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714589" y="6231666"/>
            <a:ext cx="1278426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5267233" y="6237765"/>
            <a:ext cx="2286000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2034371" y="6231665"/>
            <a:ext cx="2240280" cy="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751" y="2281870"/>
            <a:ext cx="990600" cy="43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237882" y="2423499"/>
            <a:ext cx="1953491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**Items with heights of 102’ to 108” </a:t>
            </a:r>
            <a:r>
              <a:rPr lang="en-US" sz="1050" u="sng" dirty="0"/>
              <a:t>WILL</a:t>
            </a:r>
            <a:r>
              <a:rPr lang="en-US" sz="1050" dirty="0"/>
              <a:t> have special loading procedures.  Reference </a:t>
            </a:r>
            <a:r>
              <a:rPr lang="en-US" sz="1050" dirty="0" err="1"/>
              <a:t>ATTLA</a:t>
            </a:r>
            <a:r>
              <a:rPr lang="en-US" sz="1050" dirty="0"/>
              <a:t> Certification Letter when load planning.  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94921" y="3601575"/>
            <a:ext cx="144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 err="1"/>
              <a:t>Treadway</a:t>
            </a:r>
            <a:endParaRPr lang="en-US" sz="800" b="1" u="sng" dirty="0"/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35” Wide</a:t>
            </a:r>
          </a:p>
          <a:p>
            <a:pPr algn="ctr"/>
            <a:r>
              <a:rPr lang="en-US" sz="800" dirty="0"/>
              <a:t>Starts 15” right of centerline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194921" y="4475018"/>
            <a:ext cx="144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35 “ Wide</a:t>
            </a:r>
          </a:p>
          <a:p>
            <a:pPr algn="ctr"/>
            <a:r>
              <a:rPr lang="en-US" sz="800" dirty="0"/>
              <a:t>Starts 15” left of centerline</a:t>
            </a:r>
          </a:p>
        </p:txBody>
      </p:sp>
    </p:spTree>
    <p:extLst>
      <p:ext uri="{BB962C8B-B14F-4D97-AF65-F5344CB8AC3E}">
        <p14:creationId xmlns:p14="http://schemas.microsoft.com/office/powerpoint/2010/main" val="232704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965" y="3743083"/>
            <a:ext cx="7848599" cy="1412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7764" y="152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C-130J-30 CHARACTERISTICS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2591" y="1373368"/>
            <a:ext cx="265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63040" algn="l"/>
              </a:tabLst>
            </a:pPr>
            <a:r>
              <a:rPr lang="en-US" sz="1000" b="1" dirty="0"/>
              <a:t>Max Takeoff Weight:	</a:t>
            </a:r>
            <a:r>
              <a:rPr lang="en-US" sz="1000" dirty="0"/>
              <a:t>164,000 lbs. </a:t>
            </a:r>
          </a:p>
          <a:p>
            <a:pPr>
              <a:tabLst>
                <a:tab pos="1463040" algn="l"/>
              </a:tabLst>
            </a:pPr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Basic Operating Weight:</a:t>
            </a:r>
            <a:r>
              <a:rPr lang="en-US" sz="1000" dirty="0"/>
              <a:t> 	89,000 lbs. </a:t>
            </a:r>
          </a:p>
          <a:p>
            <a:pPr>
              <a:tabLst>
                <a:tab pos="1463040" algn="l"/>
              </a:tabLst>
            </a:pPr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200" b="1" dirty="0"/>
              <a:t>Planning</a:t>
            </a:r>
            <a:r>
              <a:rPr lang="en-US" sz="1000" b="1" dirty="0"/>
              <a:t> ACL:	</a:t>
            </a:r>
            <a:r>
              <a:rPr lang="en-US" sz="1000" dirty="0"/>
              <a:t>40,000 lbs. </a:t>
            </a:r>
          </a:p>
          <a:p>
            <a:pPr>
              <a:tabLst>
                <a:tab pos="1463040" algn="l"/>
              </a:tabLst>
            </a:pPr>
            <a:endParaRPr lang="en-US" sz="200" b="1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Optimum Zero Fuel CG:	</a:t>
            </a:r>
            <a:r>
              <a:rPr lang="en-US" sz="1000" dirty="0"/>
              <a:t>20-22%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98" y="1363872"/>
            <a:ext cx="2353945" cy="121571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Max Over Land  </a:t>
            </a:r>
            <a:r>
              <a:rPr lang="en-US" sz="1000" dirty="0"/>
              <a:t>-    126</a:t>
            </a:r>
          </a:p>
          <a:p>
            <a:r>
              <a:rPr lang="en-US" sz="1000" b="1" dirty="0"/>
              <a:t>Max Over Water  </a:t>
            </a:r>
            <a:r>
              <a:rPr lang="en-US" sz="1000"/>
              <a:t>-  80</a:t>
            </a:r>
            <a:r>
              <a:rPr lang="en-US" sz="1000" i="1"/>
              <a:t> </a:t>
            </a:r>
            <a:endParaRPr lang="en-US" sz="1000" i="1" dirty="0"/>
          </a:p>
          <a:p>
            <a:pPr algn="ctr"/>
            <a:r>
              <a:rPr lang="en-US" sz="1000" i="1" dirty="0"/>
              <a:t>                                46 Sidewall Seats </a:t>
            </a:r>
          </a:p>
          <a:p>
            <a:pPr algn="ctr"/>
            <a:r>
              <a:rPr lang="en-US" sz="1000" i="1" dirty="0"/>
              <a:t>                                   14 Wheel Well Seats </a:t>
            </a:r>
          </a:p>
          <a:p>
            <a:pPr algn="ctr"/>
            <a:r>
              <a:rPr lang="en-US" sz="1000" i="1" dirty="0"/>
              <a:t>                                  66 Centerline Seats </a:t>
            </a:r>
          </a:p>
          <a:p>
            <a:endParaRPr lang="en-US" sz="300" dirty="0"/>
          </a:p>
          <a:p>
            <a:pPr algn="ctr"/>
            <a:r>
              <a:rPr lang="en-US" sz="1000" b="1" u="sng" dirty="0"/>
              <a:t>NOTE</a:t>
            </a:r>
            <a:r>
              <a:rPr lang="en-US" sz="1000" dirty="0"/>
              <a:t>: </a:t>
            </a:r>
            <a:r>
              <a:rPr lang="en-US" sz="1000" i="1" dirty="0"/>
              <a:t>Sidewall seats 1L and 2L are not visible in </a:t>
            </a:r>
            <a:r>
              <a:rPr lang="en-US" sz="1000" i="1" dirty="0" err="1"/>
              <a:t>ICODES</a:t>
            </a:r>
            <a:r>
              <a:rPr lang="en-US" sz="1000" i="1" dirty="0"/>
              <a:t> (reserved for aircrew)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69612" y="4553712"/>
            <a:ext cx="1219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u="sng" dirty="0"/>
              <a:t>Treadway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700" dirty="0"/>
              <a:t>35” Wide</a:t>
            </a:r>
          </a:p>
          <a:p>
            <a:pPr algn="ctr"/>
            <a:r>
              <a:rPr lang="en-US" sz="700" dirty="0"/>
              <a:t>Starts 15” left of centerline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57038" y="4349499"/>
            <a:ext cx="122872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u="sng" dirty="0"/>
              <a:t>Between the Treads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17510" y="3602736"/>
            <a:ext cx="1165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u="sng" dirty="0"/>
              <a:t>Outside the Treads</a:t>
            </a:r>
          </a:p>
          <a:p>
            <a:pPr algn="ctr"/>
            <a:r>
              <a:rPr lang="en-US" sz="700" dirty="0"/>
              <a:t>NO Axles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15332" y="5001768"/>
            <a:ext cx="1165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u="sng" dirty="0"/>
              <a:t>Outside the Treads</a:t>
            </a:r>
          </a:p>
          <a:p>
            <a:pPr algn="ctr"/>
            <a:r>
              <a:rPr lang="en-US" sz="700" dirty="0"/>
              <a:t>NO Axles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566564" y="5029200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195260" y="1052530"/>
            <a:ext cx="2131820" cy="276999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Passenger Considerations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00844" y="1183796"/>
            <a:ext cx="1740638" cy="1384995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Outside Wheel Wells: </a:t>
            </a:r>
          </a:p>
          <a:p>
            <a:r>
              <a:rPr lang="en-US" sz="1000" dirty="0"/>
              <a:t>    Up to 76” = Both Sides</a:t>
            </a:r>
          </a:p>
          <a:p>
            <a:r>
              <a:rPr lang="en-US" sz="1000" dirty="0"/>
              <a:t>    77” to 96” = One Side Only</a:t>
            </a:r>
          </a:p>
          <a:p>
            <a:r>
              <a:rPr lang="en-US" sz="1000" dirty="0"/>
              <a:t>    Greater than 96” = No </a:t>
            </a:r>
            <a:r>
              <a:rPr lang="en-US" sz="1000" dirty="0" err="1"/>
              <a:t>Pax</a:t>
            </a:r>
            <a:endParaRPr lang="en-US" sz="1000" dirty="0"/>
          </a:p>
          <a:p>
            <a:endParaRPr lang="en-US" sz="400" dirty="0"/>
          </a:p>
          <a:p>
            <a:r>
              <a:rPr lang="en-US" sz="1000" b="1" dirty="0"/>
              <a:t>Inside Wheel Wells:</a:t>
            </a:r>
          </a:p>
          <a:p>
            <a:r>
              <a:rPr lang="en-US" sz="1000" dirty="0"/>
              <a:t>    Up to 52” = Both Sides</a:t>
            </a:r>
          </a:p>
          <a:p>
            <a:r>
              <a:rPr lang="en-US" sz="1000" dirty="0"/>
              <a:t>    53” to 72” = One Side Only</a:t>
            </a:r>
          </a:p>
          <a:p>
            <a:r>
              <a:rPr lang="en-US" sz="1000" dirty="0"/>
              <a:t>    Greater than 72” = No </a:t>
            </a:r>
            <a:r>
              <a:rPr lang="en-US" sz="1000" dirty="0" err="1"/>
              <a:t>Pax</a:t>
            </a:r>
            <a:endParaRPr lang="en-US" sz="1000" i="1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9569612" y="4937760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9569612" y="3862182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566564" y="4590288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9701515" y="3690029"/>
            <a:ext cx="129550" cy="20385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9741814" y="5007864"/>
            <a:ext cx="129550" cy="173736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741814" y="2028506"/>
            <a:ext cx="1726907" cy="147732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Most seats  deploy as a set of two(2).  Seat sets are bolded when passengers occupy one of the seats.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400" dirty="0"/>
          </a:p>
          <a:p>
            <a:pPr algn="ctr"/>
            <a:r>
              <a:rPr lang="en-US" sz="1000" b="1" u="sng" dirty="0"/>
              <a:t>NOTE</a:t>
            </a:r>
            <a:r>
              <a:rPr lang="en-US" sz="1000" b="1" dirty="0"/>
              <a:t>: </a:t>
            </a:r>
            <a:r>
              <a:rPr lang="en-US" sz="1000" i="1" dirty="0"/>
              <a:t>Ensure </a:t>
            </a:r>
            <a:r>
              <a:rPr lang="en-US" sz="1000" b="1" u="sng" dirty="0"/>
              <a:t>NO</a:t>
            </a:r>
            <a:r>
              <a:rPr lang="en-US" sz="1000" i="1" dirty="0"/>
              <a:t> cargo overlaps deployed seats.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7034" y="2650597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r>
              <a:rPr lang="en-US" sz="800" b="1" u="sng" dirty="0" err="1"/>
              <a:t>PP</a:t>
            </a:r>
            <a:r>
              <a:rPr lang="en-US" sz="800" b="1" u="sng" dirty="0"/>
              <a:t> #2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10,355 </a:t>
            </a:r>
            <a:r>
              <a:rPr lang="en-US" sz="800" dirty="0" err="1"/>
              <a:t>lbs</a:t>
            </a:r>
            <a:endParaRPr lang="en-US" sz="800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Ht</a:t>
            </a:r>
            <a:r>
              <a:rPr lang="en-US" sz="800" dirty="0"/>
              <a:t> 96”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12” inset maybe needed on one/both 88” sides about 76” </a:t>
            </a:r>
            <a:r>
              <a:rPr lang="en-US" sz="800" dirty="0" err="1"/>
              <a:t>ht</a:t>
            </a:r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2239706" y="2648178"/>
            <a:ext cx="823754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 anchor="ctr">
            <a:spAutoFit/>
          </a:bodyPr>
          <a:lstStyle/>
          <a:p>
            <a:pPr algn="ctr"/>
            <a:r>
              <a:rPr lang="en-US" sz="800" b="1" u="sng" dirty="0"/>
              <a:t>PP #1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200" dirty="0"/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12” inset on one/both 88” sides about 76” height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01330" y="2642946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#4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6” inset on right 88” side for safety aisle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5783405" y="2643343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#5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6” inset on right 88” side for safety aisle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7558637" y="2643602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#7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8,500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2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8562951" y="2640381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#8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Wt</a:t>
            </a:r>
            <a:r>
              <a:rPr lang="en-US" sz="800" dirty="0"/>
              <a:t> 5,000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</a:t>
            </a:r>
            <a:r>
              <a:rPr lang="en-US" sz="800" dirty="0" err="1"/>
              <a:t>Ht</a:t>
            </a:r>
            <a:r>
              <a:rPr lang="en-US" sz="800" dirty="0"/>
              <a:t> 77”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Note: 20” inset on right side for safety aisle </a:t>
            </a:r>
          </a:p>
          <a:p>
            <a:pPr algn="ctr"/>
            <a:r>
              <a:rPr lang="en-US" sz="800" dirty="0"/>
              <a:t>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42378" y="6005068"/>
            <a:ext cx="164532" cy="50783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345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24645" y="5298302"/>
            <a:ext cx="187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6,000 lbs Axle</a:t>
            </a:r>
          </a:p>
          <a:p>
            <a:pPr algn="ctr"/>
            <a:endParaRPr lang="en-US" sz="200" dirty="0"/>
          </a:p>
        </p:txBody>
      </p:sp>
      <p:sp>
        <p:nvSpPr>
          <p:cNvPr id="29" name="TextBox 28"/>
          <p:cNvSpPr txBox="1"/>
          <p:nvPr/>
        </p:nvSpPr>
        <p:spPr>
          <a:xfrm>
            <a:off x="3699164" y="5298302"/>
            <a:ext cx="3337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13,000 lbs Axle</a:t>
            </a:r>
          </a:p>
          <a:p>
            <a:pPr algn="ctr"/>
            <a:endParaRPr lang="en-US" sz="200" dirty="0"/>
          </a:p>
        </p:txBody>
      </p:sp>
      <p:sp>
        <p:nvSpPr>
          <p:cNvPr id="30" name="TextBox 29"/>
          <p:cNvSpPr txBox="1"/>
          <p:nvPr/>
        </p:nvSpPr>
        <p:spPr>
          <a:xfrm>
            <a:off x="1906910" y="6051233"/>
            <a:ext cx="6433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Between the Treads: </a:t>
            </a:r>
          </a:p>
          <a:p>
            <a:pPr algn="ctr"/>
            <a:r>
              <a:rPr lang="en-US" sz="800" dirty="0"/>
              <a:t>5,000 lbs Axle</a:t>
            </a:r>
          </a:p>
          <a:p>
            <a:pPr algn="ctr"/>
            <a:r>
              <a:rPr lang="en-US" sz="800" dirty="0"/>
              <a:t>2,000 lbs Tongue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16898" y="5584444"/>
            <a:ext cx="164532" cy="51206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537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57917" y="5585892"/>
            <a:ext cx="164532" cy="51206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882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474772" y="6007608"/>
            <a:ext cx="164532" cy="64840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1133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183" y="5315982"/>
            <a:ext cx="136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800" dirty="0"/>
              <a:t>6,000 lbs Axle</a:t>
            </a:r>
          </a:p>
          <a:p>
            <a:pPr algn="ctr"/>
            <a:endParaRPr lang="en-US" sz="200" dirty="0"/>
          </a:p>
        </p:txBody>
      </p:sp>
      <p:cxnSp>
        <p:nvCxnSpPr>
          <p:cNvPr id="35" name="Straight Arrow Connector 34"/>
          <p:cNvCxnSpPr>
            <a:endCxn id="31" idx="1"/>
          </p:cNvCxnSpPr>
          <p:nvPr/>
        </p:nvCxnSpPr>
        <p:spPr>
          <a:xfrm>
            <a:off x="1824644" y="5840476"/>
            <a:ext cx="1792254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118989" y="5840476"/>
            <a:ext cx="1289304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1" idx="3"/>
          </p:cNvCxnSpPr>
          <p:nvPr/>
        </p:nvCxnSpPr>
        <p:spPr>
          <a:xfrm>
            <a:off x="3781430" y="5840476"/>
            <a:ext cx="317289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1906910" y="6258045"/>
            <a:ext cx="2706654" cy="3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228" y="2681488"/>
            <a:ext cx="990600" cy="43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4014182" y="2647428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#3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</p:txBody>
      </p:sp>
      <p:sp>
        <p:nvSpPr>
          <p:cNvPr id="41" name="TextBox 40"/>
          <p:cNvSpPr txBox="1"/>
          <p:nvPr/>
        </p:nvSpPr>
        <p:spPr>
          <a:xfrm>
            <a:off x="6665457" y="2645308"/>
            <a:ext cx="822960" cy="109728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endParaRPr lang="en-US" sz="800" b="1" u="sng" dirty="0"/>
          </a:p>
          <a:p>
            <a:pPr algn="ctr"/>
            <a:r>
              <a:rPr lang="en-US" sz="800" b="1" u="sng" dirty="0"/>
              <a:t>PP #6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 Wt: 10,355 lbs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 Ht 96”</a:t>
            </a:r>
          </a:p>
          <a:p>
            <a:pPr algn="ctr"/>
            <a:endParaRPr lang="en-US" sz="800" dirty="0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9569612" y="3962400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9569612" y="4306824"/>
            <a:ext cx="11887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569612" y="3913632"/>
            <a:ext cx="1219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u="sng" dirty="0" err="1"/>
              <a:t>Treadway</a:t>
            </a:r>
            <a:endParaRPr lang="en-US" sz="700" b="1" u="sng" dirty="0"/>
          </a:p>
          <a:p>
            <a:pPr algn="ctr"/>
            <a:endParaRPr lang="en-US" sz="200" b="1" u="sng" dirty="0"/>
          </a:p>
          <a:p>
            <a:pPr algn="ctr"/>
            <a:r>
              <a:rPr lang="en-US" sz="700" dirty="0"/>
              <a:t>35” Wide</a:t>
            </a:r>
          </a:p>
          <a:p>
            <a:pPr algn="ctr"/>
            <a:r>
              <a:rPr lang="en-US" sz="700" dirty="0"/>
              <a:t>Starts 15” right of centerline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1824644" y="5166360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699164" y="5166360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036724" y="5166360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341297" y="6012010"/>
            <a:ext cx="164532" cy="64840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1017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8408324" y="5166360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9560468" y="5163820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604164" y="6258045"/>
            <a:ext cx="2743200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502192" y="6477000"/>
            <a:ext cx="97258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57634" y="2647428"/>
            <a:ext cx="171074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**Items with heights of 102’ to 108” have special loading procedures.  Reference </a:t>
            </a:r>
            <a:r>
              <a:rPr lang="en-US" sz="1050" dirty="0" err="1"/>
              <a:t>ATTLA</a:t>
            </a:r>
            <a:r>
              <a:rPr lang="en-US" sz="1050" dirty="0"/>
              <a:t> Certification Letter when load planning.  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71163" y="5094732"/>
            <a:ext cx="143035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" b="1" u="sng" dirty="0"/>
          </a:p>
          <a:p>
            <a:pPr algn="ctr"/>
            <a:r>
              <a:rPr lang="en-US" sz="800" b="1" u="sng" dirty="0"/>
              <a:t>Treadways: </a:t>
            </a:r>
          </a:p>
          <a:p>
            <a:pPr algn="ctr"/>
            <a:r>
              <a:rPr lang="en-US" sz="750" b="1" dirty="0"/>
              <a:t>2,500</a:t>
            </a:r>
            <a:r>
              <a:rPr lang="en-US" sz="750" dirty="0"/>
              <a:t> lbs. Axles**</a:t>
            </a:r>
          </a:p>
          <a:p>
            <a:pPr algn="ctr"/>
            <a:r>
              <a:rPr lang="en-US" sz="750" b="1" dirty="0"/>
              <a:t>2,501 – 3,500 </a:t>
            </a:r>
            <a:r>
              <a:rPr lang="en-US" sz="750" dirty="0"/>
              <a:t>lbs Axle * / **</a:t>
            </a:r>
          </a:p>
          <a:p>
            <a:pPr algn="ctr"/>
            <a:r>
              <a:rPr lang="en-US" sz="750" i="1" dirty="0"/>
              <a:t>*Nothing else </a:t>
            </a:r>
            <a:r>
              <a:rPr lang="en-US" sz="750" i="1" dirty="0" err="1"/>
              <a:t>load’d</a:t>
            </a:r>
            <a:r>
              <a:rPr lang="en-US" sz="750" i="1" dirty="0"/>
              <a:t> on Ramp</a:t>
            </a:r>
          </a:p>
          <a:p>
            <a:pPr algn="ctr"/>
            <a:r>
              <a:rPr lang="en-US" sz="750" i="1" dirty="0"/>
              <a:t>**Limited to 5,000 lbs. total</a:t>
            </a:r>
          </a:p>
          <a:p>
            <a:pPr algn="ctr"/>
            <a:endParaRPr lang="en-US" sz="800" i="1" dirty="0"/>
          </a:p>
          <a:p>
            <a:pPr algn="ctr"/>
            <a:endParaRPr lang="en-US" sz="300" dirty="0"/>
          </a:p>
          <a:p>
            <a:pPr algn="ctr"/>
            <a:r>
              <a:rPr lang="en-US" sz="800" b="1" u="sng" dirty="0"/>
              <a:t>Between the Treads: </a:t>
            </a:r>
          </a:p>
          <a:p>
            <a:pPr algn="ctr"/>
            <a:r>
              <a:rPr lang="en-US" sz="800" dirty="0"/>
              <a:t>1,200 lbs. Axle</a:t>
            </a:r>
          </a:p>
          <a:p>
            <a:pPr algn="ctr"/>
            <a:r>
              <a:rPr lang="en-US" sz="800" dirty="0"/>
              <a:t>450 lbs. Tongue</a:t>
            </a:r>
          </a:p>
        </p:txBody>
      </p:sp>
    </p:spTree>
    <p:extLst>
      <p:ext uri="{BB962C8B-B14F-4D97-AF65-F5344CB8AC3E}">
        <p14:creationId xmlns:p14="http://schemas.microsoft.com/office/powerpoint/2010/main" val="382464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9" y="3436724"/>
            <a:ext cx="7396161" cy="171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71900" y="66675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C-130J(S) CHARACTERISTICS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4500" y="638056"/>
            <a:ext cx="24082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63040" algn="l"/>
              </a:tabLst>
            </a:pPr>
            <a:r>
              <a:rPr lang="en-US" sz="1000" b="1" dirty="0">
                <a:solidFill>
                  <a:srgbClr val="000000"/>
                </a:solidFill>
              </a:rPr>
              <a:t>Maximum Takeoff Weight:	</a:t>
            </a:r>
            <a:r>
              <a:rPr lang="en-US" sz="1000" dirty="0">
                <a:solidFill>
                  <a:srgbClr val="000000"/>
                </a:solidFill>
              </a:rPr>
              <a:t>164,000 lbs. </a:t>
            </a:r>
          </a:p>
          <a:p>
            <a:pPr>
              <a:tabLst>
                <a:tab pos="1463040" algn="l"/>
              </a:tabLst>
            </a:pPr>
            <a:endParaRPr lang="en-US" sz="200" dirty="0">
              <a:solidFill>
                <a:srgbClr val="000000"/>
              </a:solidFill>
            </a:endParaRPr>
          </a:p>
          <a:p>
            <a:pPr>
              <a:tabLst>
                <a:tab pos="1463040" algn="l"/>
              </a:tabLst>
            </a:pPr>
            <a:r>
              <a:rPr lang="en-US" sz="1000" b="1" dirty="0">
                <a:solidFill>
                  <a:srgbClr val="000000"/>
                </a:solidFill>
              </a:rPr>
              <a:t>Basic Operating Weight:</a:t>
            </a:r>
            <a:r>
              <a:rPr lang="en-US" sz="1000" dirty="0">
                <a:solidFill>
                  <a:srgbClr val="000000"/>
                </a:solidFill>
              </a:rPr>
              <a:t> 	84,000 lbs. </a:t>
            </a:r>
          </a:p>
          <a:p>
            <a:pPr>
              <a:tabLst>
                <a:tab pos="1463040" algn="l"/>
              </a:tabLst>
            </a:pPr>
            <a:endParaRPr lang="en-US" sz="200" dirty="0">
              <a:solidFill>
                <a:srgbClr val="000000"/>
              </a:solidFill>
            </a:endParaRPr>
          </a:p>
          <a:p>
            <a:pPr>
              <a:tabLst>
                <a:tab pos="1463040" algn="l"/>
              </a:tabLst>
            </a:pPr>
            <a:r>
              <a:rPr lang="en-US" sz="1000" b="1" dirty="0">
                <a:solidFill>
                  <a:srgbClr val="000000"/>
                </a:solidFill>
              </a:rPr>
              <a:t>Planning ACL:	</a:t>
            </a:r>
            <a:r>
              <a:rPr lang="en-US" sz="1000" dirty="0">
                <a:solidFill>
                  <a:srgbClr val="000000"/>
                </a:solidFill>
              </a:rPr>
              <a:t>40,000 lbs. </a:t>
            </a:r>
          </a:p>
          <a:p>
            <a:pPr>
              <a:tabLst>
                <a:tab pos="1463040" algn="l"/>
              </a:tabLst>
            </a:pPr>
            <a:endParaRPr lang="en-US" sz="200" b="1" dirty="0">
              <a:solidFill>
                <a:srgbClr val="000000"/>
              </a:solidFill>
            </a:endParaRPr>
          </a:p>
          <a:p>
            <a:pPr>
              <a:tabLst>
                <a:tab pos="1463040" algn="l"/>
              </a:tabLst>
            </a:pPr>
            <a:r>
              <a:rPr lang="en-US" sz="1000" b="1" dirty="0">
                <a:solidFill>
                  <a:srgbClr val="000000"/>
                </a:solidFill>
              </a:rPr>
              <a:t>Optimum Zero Fuel CG:	</a:t>
            </a:r>
            <a:r>
              <a:rPr lang="en-US" sz="1000" dirty="0">
                <a:solidFill>
                  <a:srgbClr val="000000"/>
                </a:solidFill>
              </a:rPr>
              <a:t>20-22%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14700" y="2141729"/>
            <a:ext cx="990600" cy="118801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t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#2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10,355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Ht 96”</a:t>
            </a:r>
          </a:p>
          <a:p>
            <a:pPr algn="ctr"/>
            <a:endParaRPr lang="en-US" sz="8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Note: 12” inset maybe needed on one or both 88” sides about 76” height</a:t>
            </a:r>
            <a:endParaRPr lang="en-US" sz="8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7420" y="2141729"/>
            <a:ext cx="1024128" cy="1218795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ctr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#1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10,355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Ht 96”</a:t>
            </a:r>
          </a:p>
          <a:p>
            <a:pPr algn="ctr"/>
            <a:endParaRPr lang="en-US" sz="800" dirty="0">
              <a:solidFill>
                <a:srgbClr val="000000"/>
              </a:solidFill>
            </a:endParaRP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Note: 12” inset on one or both 88” sides about 76” height</a:t>
            </a:r>
          </a:p>
          <a:p>
            <a:pPr algn="ctr"/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6260" y="2150103"/>
            <a:ext cx="990600" cy="97257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t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#3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10,355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Ht 96”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Note: 6” inset on right 88” side for safety aisle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36108" y="2150103"/>
            <a:ext cx="990600" cy="97257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t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#4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10,355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Ht 96”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Note: 6” inset on right 88” side for safety aisle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1250" y="2144541"/>
            <a:ext cx="996162" cy="57246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t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#5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8,500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Max </a:t>
            </a:r>
            <a:r>
              <a:rPr lang="en-US" sz="800" dirty="0" err="1">
                <a:solidFill>
                  <a:srgbClr val="000000"/>
                </a:solidFill>
                <a:latin typeface="Times New Roman"/>
                <a:cs typeface="Times New Roman"/>
              </a:rPr>
              <a:t>Ht</a:t>
            </a:r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 96"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04404" y="2146150"/>
            <a:ext cx="990600" cy="1095685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18288" tIns="9144" rIns="18288" bIns="9144" rtlCol="0" anchor="t">
            <a:spAutoFit/>
          </a:bodyPr>
          <a:lstStyle/>
          <a:p>
            <a:pPr algn="ctr"/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Pallet Position #6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Wt: 5,000 lbs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Max </a:t>
            </a:r>
            <a:r>
              <a:rPr lang="en-US" sz="800" dirty="0" err="1">
                <a:solidFill>
                  <a:srgbClr val="000000"/>
                </a:solidFill>
              </a:rPr>
              <a:t>Ht</a:t>
            </a:r>
            <a:r>
              <a:rPr lang="en-US" sz="800" dirty="0">
                <a:solidFill>
                  <a:srgbClr val="000000"/>
                </a:solidFill>
              </a:rPr>
              <a:t> 77”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  <a:latin typeface="Times New Roman"/>
                <a:cs typeface="Times New Roman"/>
              </a:rPr>
              <a:t>Note: 20” inset on right side for safety aisle </a:t>
            </a:r>
            <a:endParaRPr lang="en-US" sz="800" dirty="0">
              <a:solidFill>
                <a:srgbClr val="000000"/>
              </a:solidFill>
              <a:cs typeface="Times New Roman"/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851660" y="5148430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94143" y="5148430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880860" y="5145382"/>
            <a:ext cx="0" cy="4114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530084" y="5145382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974836" y="5145382"/>
            <a:ext cx="0" cy="8412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69394" y="5983582"/>
            <a:ext cx="164532" cy="553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257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90700" y="5223055"/>
            <a:ext cx="1100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Treadways: 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6,000 lbs Axle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94143" y="5300830"/>
            <a:ext cx="4086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Treadways: 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13,000 lbs Axle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33926" y="6047876"/>
            <a:ext cx="5513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Between the Treads: </a:t>
            </a:r>
          </a:p>
          <a:p>
            <a:pPr algn="ctr"/>
            <a:r>
              <a:rPr lang="en-US" sz="800" dirty="0"/>
              <a:t>5,000 lbs Axle</a:t>
            </a:r>
          </a:p>
          <a:p>
            <a:pPr algn="ctr"/>
            <a:r>
              <a:rPr lang="en-US" sz="800" dirty="0"/>
              <a:t>2,000 lbs Tongue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38254" y="676275"/>
            <a:ext cx="2353945" cy="1369606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 Max Over Land </a:t>
            </a:r>
            <a:r>
              <a:rPr lang="en-US" sz="1000" dirty="0">
                <a:solidFill>
                  <a:srgbClr val="000000"/>
                </a:solidFill>
              </a:rPr>
              <a:t>-    90</a:t>
            </a:r>
          </a:p>
          <a:p>
            <a:pPr algn="ctr"/>
            <a:r>
              <a:rPr lang="en-US" sz="1000" b="1" dirty="0">
                <a:solidFill>
                  <a:srgbClr val="000000"/>
                </a:solidFill>
              </a:rPr>
              <a:t>Max Over Water </a:t>
            </a:r>
            <a:r>
              <a:rPr lang="en-US" sz="1000" dirty="0">
                <a:solidFill>
                  <a:srgbClr val="000000"/>
                </a:solidFill>
              </a:rPr>
              <a:t>- 80 </a:t>
            </a:r>
            <a:r>
              <a:rPr lang="en-US" sz="1000" i="1" dirty="0">
                <a:solidFill>
                  <a:srgbClr val="000000"/>
                </a:solidFill>
              </a:rPr>
              <a:t>(Life Raft Capacity)</a:t>
            </a:r>
          </a:p>
          <a:p>
            <a:pPr algn="ctr"/>
            <a:r>
              <a:rPr lang="en-US" sz="1000" i="1" dirty="0">
                <a:solidFill>
                  <a:srgbClr val="000000"/>
                </a:solidFill>
              </a:rPr>
              <a:t> 28 Sidewall Seats </a:t>
            </a:r>
          </a:p>
          <a:p>
            <a:pPr algn="ctr"/>
            <a:r>
              <a:rPr lang="en-US" sz="1000" i="1" dirty="0">
                <a:solidFill>
                  <a:srgbClr val="000000"/>
                </a:solidFill>
              </a:rPr>
              <a:t>14 Wheel Well Seats </a:t>
            </a:r>
          </a:p>
          <a:p>
            <a:pPr algn="ctr"/>
            <a:r>
              <a:rPr lang="en-US" sz="1000" i="1" dirty="0">
                <a:solidFill>
                  <a:srgbClr val="000000"/>
                </a:solidFill>
              </a:rPr>
              <a:t>48 Centerline Seats </a:t>
            </a:r>
          </a:p>
          <a:p>
            <a:endParaRPr lang="en-US" sz="300" dirty="0">
              <a:solidFill>
                <a:srgbClr val="000000"/>
              </a:solidFill>
            </a:endParaRPr>
          </a:p>
          <a:p>
            <a:pPr algn="ctr"/>
            <a:r>
              <a:rPr lang="en-US" sz="1000" b="1" u="sng" dirty="0">
                <a:solidFill>
                  <a:srgbClr val="000000"/>
                </a:solidFill>
              </a:rPr>
              <a:t>NOTE</a:t>
            </a:r>
            <a:r>
              <a:rPr lang="en-US" sz="1000" dirty="0">
                <a:solidFill>
                  <a:srgbClr val="000000"/>
                </a:solidFill>
              </a:rPr>
              <a:t>: </a:t>
            </a:r>
            <a:r>
              <a:rPr lang="en-US" sz="1000" i="1" dirty="0">
                <a:solidFill>
                  <a:srgbClr val="000000"/>
                </a:solidFill>
              </a:rPr>
              <a:t>Sidewall seats 1L and 15R are not visible in </a:t>
            </a:r>
            <a:r>
              <a:rPr lang="en-US" sz="1000" i="1" dirty="0" err="1">
                <a:solidFill>
                  <a:srgbClr val="000000"/>
                </a:solidFill>
              </a:rPr>
              <a:t>ICODES</a:t>
            </a:r>
            <a:r>
              <a:rPr lang="en-US" sz="1000" i="1" dirty="0">
                <a:solidFill>
                  <a:srgbClr val="000000"/>
                </a:solidFill>
              </a:rPr>
              <a:t> (reserved for aircrew)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94476" y="3612832"/>
            <a:ext cx="144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 err="1">
                <a:solidFill>
                  <a:srgbClr val="000000"/>
                </a:solidFill>
              </a:rPr>
              <a:t>Treadway</a:t>
            </a:r>
            <a:endParaRPr lang="en-US" sz="800" b="1" u="sng" dirty="0">
              <a:solidFill>
                <a:srgbClr val="000000"/>
              </a:solidFill>
            </a:endParaRP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35” Wide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Starts 15” right of centerline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35452" y="4184855"/>
            <a:ext cx="11658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Between the Treads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94476" y="4486275"/>
            <a:ext cx="144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Treadway</a:t>
            </a:r>
          </a:p>
          <a:p>
            <a:pPr algn="ctr"/>
            <a:endParaRPr lang="en-US" sz="200" b="1" u="sng" dirty="0">
              <a:solidFill>
                <a:srgbClr val="000000"/>
              </a:solidFill>
            </a:endParaRP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35 “ Wide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tarts 15” left of centerline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08777" y="3285876"/>
            <a:ext cx="1165848" cy="33855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Outside the Treads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NO Axles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05727" y="4971646"/>
            <a:ext cx="11658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Outside the Treads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NO Axles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102852" y="5017366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11877" y="5576937"/>
            <a:ext cx="151003" cy="553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337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47818" y="5989678"/>
            <a:ext cx="164532" cy="553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737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8594" y="5566006"/>
            <a:ext cx="151003" cy="553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682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92570" y="5983579"/>
            <a:ext cx="164532" cy="55399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869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04102" y="447675"/>
            <a:ext cx="3887398" cy="276999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Passenger Considerations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27062" y="676275"/>
            <a:ext cx="1740638" cy="1384995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Outside Wheel Wells: 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Up to 76” = Both Sides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77” to 96” = One Side Only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Greater than 96” = No </a:t>
            </a:r>
            <a:r>
              <a:rPr lang="en-US" sz="1000" dirty="0" err="1">
                <a:solidFill>
                  <a:srgbClr val="000000"/>
                </a:solidFill>
              </a:rPr>
              <a:t>Pax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sz="400" dirty="0">
              <a:solidFill>
                <a:srgbClr val="000000"/>
              </a:solidFill>
            </a:endParaRPr>
          </a:p>
          <a:p>
            <a:r>
              <a:rPr lang="en-US" sz="1000" b="1" dirty="0">
                <a:solidFill>
                  <a:srgbClr val="000000"/>
                </a:solidFill>
              </a:rPr>
              <a:t>Inside Wheel Wells: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Up to 52” = Both Sides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53” to 72” = One Side Only</a:t>
            </a:r>
          </a:p>
          <a:p>
            <a:r>
              <a:rPr lang="en-US" sz="1000" dirty="0">
                <a:solidFill>
                  <a:srgbClr val="000000"/>
                </a:solidFill>
              </a:rPr>
              <a:t>    Greater than 72” = No </a:t>
            </a:r>
            <a:r>
              <a:rPr lang="en-US" sz="1000" dirty="0" err="1">
                <a:solidFill>
                  <a:srgbClr val="000000"/>
                </a:solidFill>
              </a:rPr>
              <a:t>Pax</a:t>
            </a:r>
            <a:endParaRPr lang="en-US" sz="1000" i="1" dirty="0">
              <a:solidFill>
                <a:srgbClr val="0000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9102852" y="4971646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9105902" y="3581758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9105902" y="3624430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9105902" y="4122389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9102852" y="4487565"/>
            <a:ext cx="137159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9244249" y="3377905"/>
            <a:ext cx="129550" cy="20385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9254710" y="5017366"/>
            <a:ext cx="129550" cy="173736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667500" y="5238190"/>
            <a:ext cx="1100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>
                <a:solidFill>
                  <a:srgbClr val="000000"/>
                </a:solidFill>
              </a:rPr>
              <a:t>Treadways: </a:t>
            </a:r>
          </a:p>
          <a:p>
            <a:pPr algn="ctr"/>
            <a:r>
              <a:rPr lang="en-US" sz="800" dirty="0">
                <a:solidFill>
                  <a:srgbClr val="000000"/>
                </a:solidFill>
              </a:rPr>
              <a:t>6,000 lbs Axle</a:t>
            </a:r>
          </a:p>
          <a:p>
            <a:pPr algn="ctr"/>
            <a:endParaRPr lang="en-US" sz="200" dirty="0">
              <a:solidFill>
                <a:srgbClr val="00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1851660" y="5843004"/>
            <a:ext cx="877824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963126" y="5843004"/>
            <a:ext cx="584293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32" idx="1"/>
          </p:cNvCxnSpPr>
          <p:nvPr/>
        </p:nvCxnSpPr>
        <p:spPr>
          <a:xfrm>
            <a:off x="2876409" y="5843003"/>
            <a:ext cx="3922185" cy="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3" idx="1"/>
          </p:cNvCxnSpPr>
          <p:nvPr/>
        </p:nvCxnSpPr>
        <p:spPr>
          <a:xfrm>
            <a:off x="7614144" y="6260577"/>
            <a:ext cx="1278426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5166788" y="6266676"/>
            <a:ext cx="2286000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1933926" y="6260576"/>
            <a:ext cx="2240280" cy="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346" y="1225625"/>
            <a:ext cx="990600" cy="43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8598193" y="570547"/>
            <a:ext cx="172690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Most seats  deploy as a set of two(2).  Seat sets are bolded when passengers occupy one of the seats.</a:t>
            </a: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200" dirty="0">
              <a:solidFill>
                <a:srgbClr val="000000"/>
              </a:solidFill>
            </a:endParaRPr>
          </a:p>
          <a:p>
            <a:endParaRPr lang="en-US" sz="400" dirty="0">
              <a:solidFill>
                <a:srgbClr val="000000"/>
              </a:solidFill>
            </a:endParaRPr>
          </a:p>
          <a:p>
            <a:pPr algn="ctr"/>
            <a:r>
              <a:rPr lang="en-US" sz="1000" b="1" u="sng" dirty="0">
                <a:solidFill>
                  <a:srgbClr val="000000"/>
                </a:solidFill>
              </a:rPr>
              <a:t>NOTE</a:t>
            </a:r>
            <a:r>
              <a:rPr lang="en-US" sz="1000" b="1" dirty="0">
                <a:solidFill>
                  <a:srgbClr val="000000"/>
                </a:solidFill>
              </a:rPr>
              <a:t>: </a:t>
            </a:r>
            <a:r>
              <a:rPr lang="en-US" sz="1000" i="1" dirty="0">
                <a:solidFill>
                  <a:srgbClr val="000000"/>
                </a:solidFill>
              </a:rPr>
              <a:t>Ensure </a:t>
            </a:r>
            <a:r>
              <a:rPr lang="en-US" sz="1000" b="1" u="sng" dirty="0">
                <a:solidFill>
                  <a:srgbClr val="000000"/>
                </a:solidFill>
              </a:rPr>
              <a:t>NO</a:t>
            </a:r>
            <a:r>
              <a:rPr lang="en-US" sz="1000" i="1" dirty="0">
                <a:solidFill>
                  <a:srgbClr val="000000"/>
                </a:solidFill>
              </a:rPr>
              <a:t> cargo overlaps deployed seats. </a:t>
            </a:r>
          </a:p>
        </p:txBody>
      </p:sp>
    </p:spTree>
    <p:extLst>
      <p:ext uri="{BB962C8B-B14F-4D97-AF65-F5344CB8AC3E}">
        <p14:creationId xmlns:p14="http://schemas.microsoft.com/office/powerpoint/2010/main" val="82869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7391955" y="4567283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7651" y="5788281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347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03051" y="5788281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1403</a:t>
            </a:r>
          </a:p>
        </p:txBody>
      </p:sp>
      <p:cxnSp>
        <p:nvCxnSpPr>
          <p:cNvPr id="5" name="Straight Arrow Connector 4"/>
          <p:cNvCxnSpPr>
            <a:endCxn id="17" idx="1"/>
          </p:cNvCxnSpPr>
          <p:nvPr/>
        </p:nvCxnSpPr>
        <p:spPr>
          <a:xfrm>
            <a:off x="552183" y="6065279"/>
            <a:ext cx="1755708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33371" y="4809873"/>
            <a:ext cx="19571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Compartment D Floor Limits</a:t>
            </a:r>
          </a:p>
          <a:p>
            <a:pPr algn="ctr"/>
            <a:endParaRPr lang="en-US" sz="300" b="1" u="sng" dirty="0"/>
          </a:p>
          <a:p>
            <a:pPr algn="ctr"/>
            <a:r>
              <a:rPr lang="en-US" sz="800" dirty="0"/>
              <a:t>Maximum Weight: 72,000 lbs</a:t>
            </a:r>
          </a:p>
          <a:p>
            <a:pPr algn="ctr"/>
            <a:endParaRPr lang="en-US" sz="300" dirty="0"/>
          </a:p>
          <a:p>
            <a:pPr algn="ctr"/>
            <a:r>
              <a:rPr lang="en-US" sz="800" dirty="0"/>
              <a:t>Maximum Axle: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27,000 lbs (+/- 8 inches of centerline)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22,000 lbs (Side-by-Side)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7" name="TextBox 6"/>
          <p:cNvSpPr txBox="1"/>
          <p:nvPr/>
        </p:nvSpPr>
        <p:spPr>
          <a:xfrm>
            <a:off x="2390157" y="4809873"/>
            <a:ext cx="422455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Compartment E Floor Limits</a:t>
            </a:r>
          </a:p>
          <a:p>
            <a:pPr algn="ctr"/>
            <a:endParaRPr lang="en-US" sz="200" b="1" u="sng" dirty="0"/>
          </a:p>
          <a:p>
            <a:pPr algn="ctr"/>
            <a:r>
              <a:rPr lang="en-US" sz="800" dirty="0"/>
              <a:t>Maximum Weight: 170,900 lbs</a:t>
            </a:r>
          </a:p>
          <a:p>
            <a:pPr algn="ctr"/>
            <a:endParaRPr lang="en-US" sz="300" dirty="0"/>
          </a:p>
          <a:p>
            <a:pPr algn="ctr"/>
            <a:r>
              <a:rPr lang="en-US" sz="800" dirty="0"/>
              <a:t>Maximum Axle: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36,000 lbs (+/- 8 inches of centerline)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27,000 lbs (Side-by-Side)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6576322" y="4572129"/>
            <a:ext cx="8883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u="sng" dirty="0"/>
              <a:t>Compartment F</a:t>
            </a:r>
            <a:endParaRPr lang="en-US" sz="800" dirty="0"/>
          </a:p>
          <a:p>
            <a:endParaRPr lang="en-US" sz="200" dirty="0"/>
          </a:p>
          <a:p>
            <a:pPr algn="ctr"/>
            <a:r>
              <a:rPr lang="en-US" sz="800" dirty="0"/>
              <a:t>Maximum Wt: 35,000 lbs</a:t>
            </a:r>
          </a:p>
          <a:p>
            <a:endParaRPr lang="en-US" sz="300" dirty="0"/>
          </a:p>
          <a:p>
            <a:r>
              <a:rPr lang="en-US" sz="800" dirty="0"/>
              <a:t>Maximum Axle:</a:t>
            </a:r>
          </a:p>
          <a:p>
            <a:endParaRPr lang="en-US" sz="200" dirty="0"/>
          </a:p>
          <a:p>
            <a:pPr algn="ctr"/>
            <a:r>
              <a:rPr lang="en-US" sz="800" dirty="0"/>
              <a:t>27,000 lbs </a:t>
            </a:r>
          </a:p>
          <a:p>
            <a:pPr algn="ctr"/>
            <a:r>
              <a:rPr lang="en-US" sz="800" dirty="0"/>
              <a:t>(+/- 8” center)</a:t>
            </a:r>
          </a:p>
          <a:p>
            <a:pPr algn="ctr"/>
            <a:endParaRPr lang="en-US" sz="300" dirty="0"/>
          </a:p>
          <a:p>
            <a:pPr algn="ctr"/>
            <a:r>
              <a:rPr lang="en-US" sz="800" dirty="0"/>
              <a:t>22,000 </a:t>
            </a:r>
            <a:r>
              <a:rPr lang="en-US" sz="800" dirty="0" err="1"/>
              <a:t>lbs</a:t>
            </a:r>
            <a:r>
              <a:rPr lang="en-US" sz="800" dirty="0"/>
              <a:t> </a:t>
            </a:r>
          </a:p>
          <a:p>
            <a:pPr algn="ctr"/>
            <a:r>
              <a:rPr lang="en-US" sz="800" dirty="0"/>
              <a:t>(Side-by-Side)</a:t>
            </a:r>
          </a:p>
          <a:p>
            <a:endParaRPr lang="en-US" sz="800" dirty="0"/>
          </a:p>
          <a:p>
            <a:endParaRPr lang="en-US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7401480" y="4809873"/>
            <a:ext cx="202996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Compartment G Floor Limits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Maximum Weight: 40,000 lbs</a:t>
            </a:r>
          </a:p>
          <a:p>
            <a:pPr algn="ctr"/>
            <a:endParaRPr lang="en-US" sz="300" dirty="0"/>
          </a:p>
          <a:p>
            <a:pPr algn="ctr"/>
            <a:r>
              <a:rPr lang="en-US" sz="800" dirty="0"/>
              <a:t>Maximum Axle: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27,000 lbs (+/- 8 inches of centerline)</a:t>
            </a:r>
          </a:p>
          <a:p>
            <a:pPr algn="ctr"/>
            <a:endParaRPr lang="en-US" sz="200" dirty="0"/>
          </a:p>
          <a:p>
            <a:pPr algn="ctr"/>
            <a:r>
              <a:rPr lang="en-US" sz="800" dirty="0"/>
              <a:t>22,000 lbs (Side-by-Side)</a:t>
            </a:r>
          </a:p>
          <a:p>
            <a:endParaRPr lang="en-US" sz="800" dirty="0"/>
          </a:p>
          <a:p>
            <a:endParaRPr lang="en-US" sz="8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27" y="2554026"/>
            <a:ext cx="9006840" cy="201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27" y="3057029"/>
            <a:ext cx="9006840" cy="100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27" y="3371404"/>
            <a:ext cx="9006840" cy="37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>
            <a:spLocks/>
          </p:cNvSpPr>
          <p:nvPr/>
        </p:nvSpPr>
        <p:spPr>
          <a:xfrm>
            <a:off x="469917" y="2305760"/>
            <a:ext cx="8649694" cy="153888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endParaRPr lang="en-US" sz="200" b="1" u="sng" dirty="0"/>
          </a:p>
          <a:p>
            <a:pPr algn="ctr"/>
            <a:r>
              <a:rPr lang="en-US" sz="800" b="1" u="sng" dirty="0"/>
              <a:t>Aerial Delivery System (ADS)</a:t>
            </a:r>
            <a:r>
              <a:rPr lang="en-US" sz="800" dirty="0"/>
              <a:t>  </a:t>
            </a:r>
            <a:r>
              <a:rPr lang="en-US" sz="800" i="1" dirty="0"/>
              <a:t>Pallet Positions 1-11  Loaded on 108” width basis</a:t>
            </a:r>
            <a:endParaRPr lang="en-US" sz="800" b="1" u="sng" dirty="0"/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>
            <a:off x="775855" y="2052673"/>
            <a:ext cx="8527196" cy="1538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accent3"/>
            </a:solidFill>
          </a:ln>
        </p:spPr>
        <p:txBody>
          <a:bodyPr wrap="square" lIns="91440" tIns="0" bIns="0" rtlCol="0" anchor="ctr">
            <a:spAutoFit/>
          </a:bodyPr>
          <a:lstStyle/>
          <a:p>
            <a:pPr algn="ctr"/>
            <a:endParaRPr lang="en-US" sz="200" b="1" u="sng" dirty="0"/>
          </a:p>
          <a:p>
            <a:pPr algn="ctr"/>
            <a:r>
              <a:rPr lang="en-US" sz="800" b="1" u="sng" dirty="0"/>
              <a:t>Logistic Rail System (LRS)</a:t>
            </a:r>
            <a:r>
              <a:rPr lang="en-US" sz="800" dirty="0"/>
              <a:t>  </a:t>
            </a:r>
            <a:r>
              <a:rPr lang="en-US" sz="800" i="1" dirty="0"/>
              <a:t>Pallet Positions 1R/L-9R/L   Loaded on 88” width basis</a:t>
            </a:r>
            <a:endParaRPr lang="en-US" sz="800" b="1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7309659" y="5788281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1165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2419" y="5788281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1074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07891" y="5788281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578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614715" y="4572129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390187" y="4572129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3371" y="4567283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421923" y="4567283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78683" y="6056291"/>
            <a:ext cx="4050792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696951" y="6053457"/>
            <a:ext cx="612708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474191" y="6053457"/>
            <a:ext cx="1828860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13910" y="152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C-17 CHARACTERISTICS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79389" y="472703"/>
            <a:ext cx="35022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63040" algn="l"/>
              </a:tabLst>
            </a:pPr>
            <a:r>
              <a:rPr lang="en-US" sz="1000" b="1" dirty="0"/>
              <a:t>Max Takeoff Weight:	</a:t>
            </a:r>
            <a:r>
              <a:rPr lang="en-US" sz="1000" dirty="0"/>
              <a:t>585,000 lbs. </a:t>
            </a:r>
          </a:p>
          <a:p>
            <a:pPr>
              <a:tabLst>
                <a:tab pos="1463040" algn="l"/>
              </a:tabLst>
            </a:pPr>
            <a:endParaRPr lang="en-US" sz="10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Basic Operating Weight:</a:t>
            </a:r>
            <a:r>
              <a:rPr lang="en-US" sz="1000" dirty="0"/>
              <a:t> 	284,945 lbs. </a:t>
            </a:r>
          </a:p>
          <a:p>
            <a:pPr>
              <a:tabLst>
                <a:tab pos="1463040" algn="l"/>
              </a:tabLst>
            </a:pPr>
            <a:endParaRPr lang="en-US" sz="10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Planning ACL:	</a:t>
            </a:r>
            <a:r>
              <a:rPr lang="en-US" sz="1000" dirty="0"/>
              <a:t>130,000 lbs. </a:t>
            </a:r>
          </a:p>
          <a:p>
            <a:pPr>
              <a:tabLst>
                <a:tab pos="1463040" algn="l"/>
              </a:tabLst>
            </a:pPr>
            <a:endParaRPr lang="en-US" sz="1000" b="1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Optimum Zero Fuel CG:	</a:t>
            </a:r>
            <a:r>
              <a:rPr lang="en-US" sz="1000" dirty="0"/>
              <a:t>40% = ZFW less  than 400K</a:t>
            </a:r>
          </a:p>
          <a:p>
            <a:pPr>
              <a:tabLst>
                <a:tab pos="1463040" algn="l"/>
              </a:tabLst>
            </a:pPr>
            <a:r>
              <a:rPr lang="en-US" sz="1000" dirty="0"/>
              <a:t>	39% = ZFW between 400K - 425K</a:t>
            </a:r>
          </a:p>
          <a:p>
            <a:pPr>
              <a:tabLst>
                <a:tab pos="1463040" algn="l"/>
              </a:tabLst>
            </a:pPr>
            <a:r>
              <a:rPr lang="en-US" sz="1000" dirty="0"/>
              <a:t>	38% = ZFW between 425K - 447K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20198" y="672758"/>
            <a:ext cx="2438400" cy="1077218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u="sng" dirty="0"/>
              <a:t>Passenger Considerations</a:t>
            </a:r>
          </a:p>
          <a:p>
            <a:pPr algn="ctr"/>
            <a:endParaRPr lang="en-US" sz="200" dirty="0"/>
          </a:p>
          <a:p>
            <a:pPr algn="ctr"/>
            <a:r>
              <a:rPr lang="en-US" sz="1000" dirty="0"/>
              <a:t>53 Sidewall Seats</a:t>
            </a:r>
          </a:p>
          <a:p>
            <a:pPr algn="ctr"/>
            <a:r>
              <a:rPr lang="en-US" sz="1000" dirty="0"/>
              <a:t>48 Centerline Seats</a:t>
            </a:r>
          </a:p>
          <a:p>
            <a:endParaRPr lang="en-US" sz="200" dirty="0"/>
          </a:p>
          <a:p>
            <a:pPr algn="ctr"/>
            <a:r>
              <a:rPr lang="en-US" sz="1000" b="1" u="sng" dirty="0"/>
              <a:t>NOTE</a:t>
            </a:r>
            <a:r>
              <a:rPr lang="en-US" sz="1000" dirty="0"/>
              <a:t>: </a:t>
            </a:r>
            <a:r>
              <a:rPr lang="en-US" sz="1000" i="1" dirty="0"/>
              <a:t>Sidewall seats adjacent to cargo extending past </a:t>
            </a:r>
            <a:r>
              <a:rPr lang="en-US" sz="1000" b="1" i="1" dirty="0"/>
              <a:t>+/- 85 inches </a:t>
            </a:r>
            <a:r>
              <a:rPr lang="en-US" sz="1000" i="1" dirty="0"/>
              <a:t>of aircraft centerline will </a:t>
            </a:r>
            <a:r>
              <a:rPr lang="en-US" sz="1000" b="1" u="sng" dirty="0"/>
              <a:t>NOT</a:t>
            </a:r>
            <a:r>
              <a:rPr lang="en-US" sz="1000" i="1" dirty="0"/>
              <a:t> be used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504158" y="4687966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Tracked Vehicles Beside Single Axle Restrictions</a:t>
            </a:r>
          </a:p>
          <a:p>
            <a:endParaRPr lang="en-US" sz="400" dirty="0"/>
          </a:p>
          <a:p>
            <a:r>
              <a:rPr lang="en-US" sz="800" dirty="0"/>
              <a:t>Compartments D, F and G:</a:t>
            </a:r>
          </a:p>
          <a:p>
            <a:endParaRPr lang="en-US" sz="800" dirty="0"/>
          </a:p>
          <a:p>
            <a:endParaRPr lang="en-US" sz="800" dirty="0"/>
          </a:p>
          <a:p>
            <a:endParaRPr lang="en-US" sz="800" dirty="0"/>
          </a:p>
          <a:p>
            <a:endParaRPr lang="en-US" sz="200" dirty="0"/>
          </a:p>
          <a:p>
            <a:endParaRPr lang="en-US" sz="600" dirty="0"/>
          </a:p>
          <a:p>
            <a:r>
              <a:rPr lang="en-US" sz="800" dirty="0"/>
              <a:t>Compartment E:</a:t>
            </a:r>
          </a:p>
          <a:p>
            <a:endParaRPr lang="en-US" sz="800" dirty="0"/>
          </a:p>
          <a:p>
            <a:endParaRPr lang="en-US" sz="800" dirty="0"/>
          </a:p>
          <a:p>
            <a:endParaRPr lang="en-US" sz="8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636367"/>
              </p:ext>
            </p:extLst>
          </p:nvPr>
        </p:nvGraphicFramePr>
        <p:xfrm>
          <a:off x="9879092" y="5068966"/>
          <a:ext cx="1941021" cy="394335"/>
        </p:xfrm>
        <a:graphic>
          <a:graphicData uri="http://schemas.openxmlformats.org/drawingml/2006/table">
            <a:tbl>
              <a:tblPr/>
              <a:tblGrid>
                <a:gridCol w="97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3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Tracked Vehicle Wt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Max Single Axle Wt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3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35,000 lbs or less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35,001 - 65,000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616137"/>
              </p:ext>
            </p:extLst>
          </p:nvPr>
        </p:nvGraphicFramePr>
        <p:xfrm>
          <a:off x="9879092" y="5678566"/>
          <a:ext cx="1981200" cy="394335"/>
        </p:xfrm>
        <a:graphic>
          <a:graphicData uri="http://schemas.openxmlformats.org/drawingml/2006/table">
            <a:tbl>
              <a:tblPr/>
              <a:tblGrid>
                <a:gridCol w="101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Tracked Vehicle Wt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Max Single Axle Wt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35,000 lbs or less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7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35,001 - 65,000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22,000 lbs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553511" y="2977533"/>
            <a:ext cx="23067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**Items with heights of 148’ to 162” </a:t>
            </a:r>
            <a:r>
              <a:rPr lang="en-US" sz="1200" u="sng" dirty="0"/>
              <a:t>WILL</a:t>
            </a:r>
            <a:r>
              <a:rPr lang="en-US" sz="1200" dirty="0"/>
              <a:t> have special loading procedures.  Reference </a:t>
            </a:r>
            <a:r>
              <a:rPr lang="en-US" sz="1200" dirty="0" err="1"/>
              <a:t>ATTLA</a:t>
            </a:r>
            <a:r>
              <a:rPr lang="en-US" sz="1200" dirty="0"/>
              <a:t> Certification Letter when load planning.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9917" y="3077045"/>
            <a:ext cx="8649694" cy="93616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75855" y="2757638"/>
            <a:ext cx="8527196" cy="158634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553511" y="1989060"/>
            <a:ext cx="14608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All Pallets</a:t>
            </a:r>
          </a:p>
          <a:p>
            <a:r>
              <a:rPr lang="en-US" sz="1000" dirty="0"/>
              <a:t>Max Weight: 10,355 </a:t>
            </a:r>
            <a:r>
              <a:rPr lang="en-US" sz="1000" dirty="0" err="1"/>
              <a:t>lbs</a:t>
            </a:r>
            <a:endParaRPr lang="en-US" sz="1000" dirty="0"/>
          </a:p>
          <a:p>
            <a:r>
              <a:rPr lang="en-US" sz="1000" dirty="0"/>
              <a:t>Max Height:   96”</a:t>
            </a:r>
          </a:p>
        </p:txBody>
      </p:sp>
    </p:spTree>
    <p:extLst>
      <p:ext uri="{BB962C8B-B14F-4D97-AF65-F5344CB8AC3E}">
        <p14:creationId xmlns:p14="http://schemas.microsoft.com/office/powerpoint/2010/main" val="65682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345" y="1597705"/>
            <a:ext cx="4543425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319" y="5878911"/>
            <a:ext cx="4155476" cy="53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880" y="1597705"/>
            <a:ext cx="457200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180" y="5878911"/>
            <a:ext cx="4343399" cy="343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13910" y="152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C-17 </a:t>
            </a:r>
            <a:r>
              <a:rPr lang="en-US" sz="2000" b="1" u="sng" dirty="0">
                <a:ea typeface="SimSun" pitchFamily="2" charset="-122"/>
                <a:cs typeface="Times New Roman" pitchFamily="18" charset="0"/>
              </a:rPr>
              <a:t>Side-By-Side Axle Charts</a:t>
            </a:r>
            <a:endParaRPr lang="en-US" sz="2000" b="1" u="sng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61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/>
        </p:nvSpPr>
        <p:spPr>
          <a:xfrm>
            <a:off x="5818909" y="1137479"/>
            <a:ext cx="4583639" cy="95410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338" y="3289512"/>
            <a:ext cx="8972550" cy="1208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551578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3182514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261506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037978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48874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241682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744602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85266" y="4508712"/>
            <a:ext cx="0" cy="12192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478426" y="5724864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395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4206" y="2295864"/>
            <a:ext cx="640080" cy="9144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r>
              <a:rPr lang="en-US" sz="800" b="1" u="sng" dirty="0"/>
              <a:t>PP 1 &amp;2</a:t>
            </a:r>
          </a:p>
          <a:p>
            <a:pPr algn="ctr"/>
            <a:r>
              <a:rPr lang="en-US" sz="800" dirty="0"/>
              <a:t>Max Wt</a:t>
            </a:r>
          </a:p>
          <a:p>
            <a:pPr algn="ctr"/>
            <a:r>
              <a:rPr lang="en-US" sz="800" dirty="0"/>
              <a:t>7,500 lbs</a:t>
            </a:r>
          </a:p>
          <a:p>
            <a:pPr algn="ctr"/>
            <a:r>
              <a:rPr lang="en-US" sz="800" dirty="0"/>
              <a:t>Max Ht 96”</a:t>
            </a:r>
          </a:p>
          <a:p>
            <a:pPr algn="ctr"/>
            <a:r>
              <a:rPr lang="en-US" sz="800" dirty="0"/>
              <a:t>Note: </a:t>
            </a:r>
          </a:p>
          <a:p>
            <a:pPr algn="ctr"/>
            <a:r>
              <a:rPr lang="en-US" sz="800" dirty="0"/>
              <a:t>14” Aisleway one 88” side </a:t>
            </a:r>
          </a:p>
        </p:txBody>
      </p:sp>
      <p:sp>
        <p:nvSpPr>
          <p:cNvPr id="13" name="TextBox 12"/>
          <p:cNvSpPr txBox="1">
            <a:spLocks/>
          </p:cNvSpPr>
          <p:nvPr/>
        </p:nvSpPr>
        <p:spPr>
          <a:xfrm>
            <a:off x="3222138" y="2298910"/>
            <a:ext cx="7498080" cy="9144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" b="1" u="sng" dirty="0"/>
          </a:p>
          <a:p>
            <a:pPr algn="ctr"/>
            <a:endParaRPr lang="en-US" sz="800" b="1" u="sng" dirty="0"/>
          </a:p>
          <a:p>
            <a:pPr algn="ctr"/>
            <a:r>
              <a:rPr lang="en-US" sz="900" b="1" u="sng" dirty="0"/>
              <a:t>Pallet Position (PP) 2-34</a:t>
            </a:r>
          </a:p>
          <a:p>
            <a:pPr algn="ctr"/>
            <a:r>
              <a:rPr lang="en-US" sz="900" dirty="0"/>
              <a:t>Max Weight (Wt)</a:t>
            </a:r>
          </a:p>
          <a:p>
            <a:pPr algn="ctr"/>
            <a:r>
              <a:rPr lang="en-US" sz="900" dirty="0"/>
              <a:t>10,355 lbs</a:t>
            </a:r>
          </a:p>
          <a:p>
            <a:pPr algn="ctr"/>
            <a:r>
              <a:rPr lang="en-US" sz="900" dirty="0"/>
              <a:t>Max Height (Ht) 96”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61476" y="4827236"/>
            <a:ext cx="3764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36,000 lbs in any 40” Length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48844" y="4813512"/>
            <a:ext cx="1883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36,000 lbs in any 40” Length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64286" y="4833659"/>
            <a:ext cx="109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20,000 lbs </a:t>
            </a:r>
          </a:p>
          <a:p>
            <a:pPr algn="ctr"/>
            <a:r>
              <a:rPr lang="en-US" sz="800" dirty="0"/>
              <a:t>in any 40” Length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156339" y="4737312"/>
            <a:ext cx="69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20,000 lbs in any 40” Length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1178" y="4715226"/>
            <a:ext cx="685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3,600 lbs in any 20” Length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96714" y="4737312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Weight</a:t>
            </a:r>
          </a:p>
          <a:p>
            <a:pPr algn="ctr"/>
            <a:r>
              <a:rPr lang="en-US" sz="800" dirty="0"/>
              <a:t>3,600 lbs in any 20” Length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7434474" y="4929336"/>
            <a:ext cx="15070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/>
              <a:t>Maximum Wt: 25,000 lbs</a:t>
            </a:r>
          </a:p>
          <a:p>
            <a:pPr algn="ctr"/>
            <a:r>
              <a:rPr lang="en-US" sz="800" dirty="0"/>
              <a:t>Excludes Tracked Vehicles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00218" y="5724864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517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79210" y="5724864"/>
            <a:ext cx="164532" cy="553997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pPr defTabSz="182880"/>
            <a:r>
              <a:rPr lang="en-US" sz="800" dirty="0"/>
              <a:t>724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55682" y="5727912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1458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66578" y="5724864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1518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56339" y="5724864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1884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71450" y="5724864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1971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02970" y="5724864"/>
            <a:ext cx="164532" cy="66827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vert="wordArtVert" wrap="square" lIns="9144" tIns="18288" rIns="9144" bIns="18288" rtlCol="0" anchor="t">
            <a:spAutoFit/>
          </a:bodyPr>
          <a:lstStyle/>
          <a:p>
            <a:r>
              <a:rPr lang="en-US" sz="800" dirty="0"/>
              <a:t>2131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824690" y="2298912"/>
            <a:ext cx="640080" cy="9144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lIns="18288" tIns="9144" rIns="18288" bIns="9144" rtlCol="0">
            <a:spAutoFit/>
          </a:bodyPr>
          <a:lstStyle/>
          <a:p>
            <a:pPr algn="ctr"/>
            <a:r>
              <a:rPr lang="en-US" sz="800" b="1" u="sng" dirty="0"/>
              <a:t>PP 35 &amp;36</a:t>
            </a:r>
          </a:p>
          <a:p>
            <a:pPr algn="ctr"/>
            <a:r>
              <a:rPr lang="en-US" sz="800" dirty="0"/>
              <a:t>Max Wt</a:t>
            </a:r>
          </a:p>
          <a:p>
            <a:pPr algn="ctr"/>
            <a:r>
              <a:rPr lang="en-US" sz="800" dirty="0"/>
              <a:t>7,500 lbs</a:t>
            </a:r>
          </a:p>
          <a:p>
            <a:pPr algn="ctr"/>
            <a:r>
              <a:rPr lang="en-US" sz="800" dirty="0"/>
              <a:t>Max Ht 70”</a:t>
            </a:r>
          </a:p>
          <a:p>
            <a:pPr algn="ctr"/>
            <a:r>
              <a:rPr lang="en-US" sz="800" dirty="0"/>
              <a:t>Note: </a:t>
            </a:r>
          </a:p>
          <a:p>
            <a:pPr algn="ctr"/>
            <a:r>
              <a:rPr lang="en-US" sz="800" dirty="0"/>
              <a:t>14” Aisleway one 88” side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79273" y="207818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C-5 CHARACTERISTICS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56042" y="1192825"/>
            <a:ext cx="26994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63040" algn="l"/>
              </a:tabLst>
            </a:pPr>
            <a:r>
              <a:rPr lang="en-US" sz="1000" b="1" dirty="0"/>
              <a:t>Max Takeoff Weight:	</a:t>
            </a:r>
            <a:r>
              <a:rPr lang="en-US" sz="1000" dirty="0"/>
              <a:t>837,000 lbs. (C-5M)</a:t>
            </a:r>
          </a:p>
          <a:p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Basic Operating Weight:</a:t>
            </a:r>
            <a:r>
              <a:rPr lang="en-US" sz="1000" dirty="0"/>
              <a:t> 	384,000 lbs. (C-5M)</a:t>
            </a:r>
          </a:p>
          <a:p>
            <a:endParaRPr lang="en-US" sz="200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Planning ACL:</a:t>
            </a:r>
            <a:r>
              <a:rPr lang="en-US" sz="1000" dirty="0"/>
              <a:t>	150,000 lbs. (C-5M)</a:t>
            </a:r>
          </a:p>
          <a:p>
            <a:endParaRPr lang="en-US" sz="200" b="1" dirty="0"/>
          </a:p>
          <a:p>
            <a:pPr>
              <a:tabLst>
                <a:tab pos="1463040" algn="l"/>
              </a:tabLst>
            </a:pPr>
            <a:r>
              <a:rPr lang="en-US" sz="1000" b="1" dirty="0"/>
              <a:t>Optimum Zero Fuel CG:	</a:t>
            </a:r>
            <a:r>
              <a:rPr lang="en-US" sz="1000" dirty="0"/>
              <a:t>38% </a:t>
            </a:r>
          </a:p>
        </p:txBody>
      </p:sp>
      <p:cxnSp>
        <p:nvCxnSpPr>
          <p:cNvPr id="31" name="Straight Arrow Connector 30"/>
          <p:cNvCxnSpPr>
            <a:stCxn id="11" idx="3"/>
            <a:endCxn id="21" idx="1"/>
          </p:cNvCxnSpPr>
          <p:nvPr/>
        </p:nvCxnSpPr>
        <p:spPr>
          <a:xfrm>
            <a:off x="2642958" y="6001863"/>
            <a:ext cx="45726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2" idx="1"/>
          </p:cNvCxnSpPr>
          <p:nvPr/>
        </p:nvCxnSpPr>
        <p:spPr>
          <a:xfrm>
            <a:off x="3254300" y="6001862"/>
            <a:ext cx="924910" cy="1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3"/>
          </p:cNvCxnSpPr>
          <p:nvPr/>
        </p:nvCxnSpPr>
        <p:spPr>
          <a:xfrm>
            <a:off x="4343742" y="6001863"/>
            <a:ext cx="361188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0835982" y="5999184"/>
            <a:ext cx="566988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0320871" y="5999184"/>
            <a:ext cx="350579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8107133" y="6002217"/>
            <a:ext cx="161703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8431110" y="5999184"/>
            <a:ext cx="1725229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10488" y="2718333"/>
            <a:ext cx="2109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u="sng" dirty="0"/>
              <a:t>Height Restrictions</a:t>
            </a:r>
          </a:p>
          <a:p>
            <a:r>
              <a:rPr lang="en-US" sz="1000" dirty="0"/>
              <a:t>Items over 114 inches  must be inset.  </a:t>
            </a:r>
          </a:p>
          <a:p>
            <a:r>
              <a:rPr lang="en-US" sz="1000" dirty="0"/>
              <a:t>Use “Height Constraint” in ICODES to maximize aircraft space.</a:t>
            </a:r>
          </a:p>
        </p:txBody>
      </p:sp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850" y="1315331"/>
            <a:ext cx="2138364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8187984" y="1131270"/>
            <a:ext cx="22145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u="sng" dirty="0"/>
              <a:t>Passenger Considerations</a:t>
            </a:r>
          </a:p>
          <a:p>
            <a:r>
              <a:rPr lang="en-US" sz="1000" dirty="0"/>
              <a:t>Troop compartment is located above the aft end of the cargo compartment.  A maximum of 73 rear facing seats are available for use.  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69764" y="4282445"/>
            <a:ext cx="191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/>
              <a:t>*Cross section of C-5 Cargo Compartment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35662" y="4233189"/>
            <a:ext cx="14019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635383" y="3708933"/>
            <a:ext cx="279" cy="524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2037297" y="3708933"/>
            <a:ext cx="279" cy="524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35383" y="3456759"/>
            <a:ext cx="244232" cy="2521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1793064" y="3456759"/>
            <a:ext cx="244233" cy="2506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879615" y="3456759"/>
            <a:ext cx="914008" cy="14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79615" y="3458247"/>
            <a:ext cx="0" cy="1828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93064" y="3458247"/>
            <a:ext cx="0" cy="18288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86231" y="3456759"/>
            <a:ext cx="182880" cy="14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086231" y="4233189"/>
            <a:ext cx="1828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394591" y="3708933"/>
            <a:ext cx="1828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94591" y="4233189"/>
            <a:ext cx="18288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486032" y="4013733"/>
            <a:ext cx="1714" cy="21945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175956" y="3937533"/>
            <a:ext cx="0" cy="29565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2175957" y="3462415"/>
            <a:ext cx="1714" cy="32271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486032" y="3712567"/>
            <a:ext cx="1714" cy="201154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883036" y="3561055"/>
            <a:ext cx="361946" cy="250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47964" y="4166133"/>
            <a:ext cx="597018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1473583" y="3561055"/>
            <a:ext cx="335442" cy="250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1473583" y="4166133"/>
            <a:ext cx="556584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199263" y="3472355"/>
            <a:ext cx="44506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156”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200296" y="4073800"/>
            <a:ext cx="44506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228”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18361" y="3881835"/>
            <a:ext cx="44506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114”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015139" y="3769863"/>
            <a:ext cx="44506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/>
              <a:t>162”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32555" y="4937355"/>
            <a:ext cx="17760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**Items with heights of 114’ to 162” </a:t>
            </a:r>
            <a:r>
              <a:rPr lang="en-US" sz="1050" u="sng" dirty="0"/>
              <a:t>WILL</a:t>
            </a:r>
            <a:r>
              <a:rPr lang="en-US" sz="1050" dirty="0"/>
              <a:t> have special loading procedures.  Reference </a:t>
            </a:r>
            <a:r>
              <a:rPr lang="en-US" sz="1050" dirty="0" err="1"/>
              <a:t>ATTLA</a:t>
            </a:r>
            <a:r>
              <a:rPr lang="en-US" sz="1050" dirty="0"/>
              <a:t> Certification Letter when load planning.   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524206" y="1145124"/>
            <a:ext cx="3163085" cy="96031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99741"/>
      </p:ext>
    </p:extLst>
  </p:cSld>
  <p:clrMapOvr>
    <a:masterClrMapping/>
  </p:clrMapOvr>
</p:sld>
</file>

<file path=ppt/theme/theme1.xml><?xml version="1.0" encoding="utf-8"?>
<a:theme xmlns:a="http://schemas.openxmlformats.org/drawingml/2006/main" name="AFFI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L" id="{1B22E323-C75F-4292-8AF6-185519BF014D}" vid="{FEC2E6A5-8D58-4850-A0B0-11F0BD33209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A26FFC824C3B41B38E045623CEAAC8" ma:contentTypeVersion="14" ma:contentTypeDescription="Create a new document." ma:contentTypeScope="" ma:versionID="8fa8f4a95632f0fb650b1278137f82b7">
  <xsd:schema xmlns:xsd="http://www.w3.org/2001/XMLSchema" xmlns:xs="http://www.w3.org/2001/XMLSchema" xmlns:p="http://schemas.microsoft.com/office/2006/metadata/properties" xmlns:ns2="d8128fb5-b2aa-4370-b779-a99192b9c4f6" xmlns:ns3="b1047aa5-79d6-44ed-a112-e5ff645cb675" targetNamespace="http://schemas.microsoft.com/office/2006/metadata/properties" ma:root="true" ma:fieldsID="44dd6bd82dd3aa19e233ba0906df1559" ns2:_="" ns3:_="">
    <xsd:import namespace="d8128fb5-b2aa-4370-b779-a99192b9c4f6"/>
    <xsd:import namespace="b1047aa5-79d6-44ed-a112-e5ff645cb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28fb5-b2aa-4370-b779-a99192b9c4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047aa5-79d6-44ed-a112-e5ff645cb67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ee0d72f-d61f-40a9-8189-327ad610cf7d}" ma:internalName="TaxCatchAll" ma:showField="CatchAllData" ma:web="b1047aa5-79d6-44ed-a112-e5ff645cb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128fb5-b2aa-4370-b779-a99192b9c4f6">
      <Terms xmlns="http://schemas.microsoft.com/office/infopath/2007/PartnerControls"/>
    </lcf76f155ced4ddcb4097134ff3c332f>
    <TaxCatchAll xmlns="b1047aa5-79d6-44ed-a112-e5ff645cb675" xsi:nil="true"/>
    <SharedWithUsers xmlns="b1047aa5-79d6-44ed-a112-e5ff645cb675">
      <UserInfo>
        <DisplayName/>
        <AccountId xsi:nil="true"/>
        <AccountType/>
      </UserInfo>
    </SharedWithUsers>
    <MediaLengthInSeconds xmlns="d8128fb5-b2aa-4370-b779-a99192b9c4f6" xsi:nil="true"/>
  </documentManagement>
</p:properties>
</file>

<file path=customXml/itemProps1.xml><?xml version="1.0" encoding="utf-8"?>
<ds:datastoreItem xmlns:ds="http://schemas.openxmlformats.org/officeDocument/2006/customXml" ds:itemID="{FB9D2B0D-3095-4E43-B093-D527A38CC30E}"/>
</file>

<file path=customXml/itemProps2.xml><?xml version="1.0" encoding="utf-8"?>
<ds:datastoreItem xmlns:ds="http://schemas.openxmlformats.org/officeDocument/2006/customXml" ds:itemID="{BCDC5580-A12E-45BB-8C4F-4D1FD2881E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4F4B0B-864D-4024-BEC2-EF759090C1A8}">
  <ds:schemaRefs>
    <ds:schemaRef ds:uri="http://schemas.microsoft.com/office/2006/metadata/properties"/>
    <ds:schemaRef ds:uri="http://schemas.microsoft.com/office/infopath/2007/PartnerControls"/>
    <ds:schemaRef ds:uri="a1c38930-7676-454e-948d-f549cfd17f50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AFFIL</Template>
  <TotalTime>171</TotalTime>
  <Words>1833</Words>
  <Application>Microsoft Office PowerPoint</Application>
  <PresentationFormat>Widescreen</PresentationFormat>
  <Paragraphs>562</Paragraphs>
  <Slides>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AFFIL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BERGSTROM, TYLER D TSgt USAFR AMC 621 MSOS/AFFIL</dc:creator>
  <cp:lastModifiedBy>ELIZA, DANIEL TSgt USAF AMC 305 APS/TROOA</cp:lastModifiedBy>
  <cp:revision>41</cp:revision>
  <dcterms:created xsi:type="dcterms:W3CDTF">2019-01-28T18:47:43Z</dcterms:created>
  <dcterms:modified xsi:type="dcterms:W3CDTF">2022-06-03T13:26:34Z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4dbc5355-9ed4-499f-92aa-355c14a9ff02</vt:lpwstr>
  </property>
  <property fmtid="{D5CDD505-2E9C-101B-9397-08002B2CF9AE}" pid="3" name="ContentTypeId">
    <vt:lpwstr>0x01010004A26FFC824C3B41B38E045623CEAAC8</vt:lpwstr>
  </property>
  <property fmtid="{D5CDD505-2E9C-101B-9397-08002B2CF9AE}" pid="4" name="Order">
    <vt:r8>2616600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MediaServiceImageTags">
    <vt:lpwstr/>
  </property>
</Properties>
</file>