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542057" r:id="rId1"/>
  </p:sldMasterIdLst>
  <p:notesMasterIdLst>
    <p:notesMasterId r:id="rId5"/>
  </p:notesMasterIdLst>
  <p:handoutMasterIdLst>
    <p:handoutMasterId r:id="rId6"/>
  </p:handoutMasterIdLst>
  <p:sldIdLst>
    <p:sldId id="289" r:id="rId2"/>
    <p:sldId id="393" r:id="rId3"/>
    <p:sldId id="325" r:id="rId4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b="1" i="1" kern="1200">
        <a:solidFill>
          <a:srgbClr val="000066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rgbClr val="000066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rgbClr val="000066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rgbClr val="000066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rgbClr val="000066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b="1" i="1" kern="1200">
        <a:solidFill>
          <a:srgbClr val="000066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b="1" i="1" kern="1200">
        <a:solidFill>
          <a:srgbClr val="000066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b="1" i="1" kern="1200">
        <a:solidFill>
          <a:srgbClr val="000066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b="1" i="1" kern="1200">
        <a:solidFill>
          <a:srgbClr val="000066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0000"/>
    <a:srgbClr val="000066"/>
    <a:srgbClr val="3365FB"/>
    <a:srgbClr val="F8F8F8"/>
    <a:srgbClr val="FF0066"/>
    <a:srgbClr val="FFFF00"/>
    <a:srgbClr val="0C2D8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504" autoAdjust="0"/>
  </p:normalViewPr>
  <p:slideViewPr>
    <p:cSldViewPr snapToGrid="0" showGuides="1">
      <p:cViewPr varScale="1">
        <p:scale>
          <a:sx n="108" d="100"/>
          <a:sy n="108" d="100"/>
        </p:scale>
        <p:origin x="1752" y="108"/>
      </p:cViewPr>
      <p:guideLst>
        <p:guide orient="horz" pos="864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1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147" tIns="46575" rIns="93147" bIns="46575" numCol="1" anchor="t" anchorCtr="0" compatLnSpc="1">
            <a:prstTxWarp prst="textNoShape">
              <a:avLst/>
            </a:prstTxWarp>
          </a:bodyPr>
          <a:lstStyle>
            <a:lvl1pPr defTabSz="931863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1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147" tIns="46575" rIns="93147" bIns="46575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36888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147" tIns="46575" rIns="93147" bIns="46575" numCol="1" anchor="b" anchorCtr="0" compatLnSpc="1">
            <a:prstTxWarp prst="textNoShape">
              <a:avLst/>
            </a:prstTxWarp>
          </a:bodyPr>
          <a:lstStyle>
            <a:lvl1pPr defTabSz="931863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774113"/>
            <a:ext cx="3036887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147" tIns="46575" rIns="93147" bIns="46575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B0783ED-5026-47FB-9261-5E7C6A20E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85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1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147" tIns="46575" rIns="93147" bIns="46575" numCol="1" anchor="t" anchorCtr="0" compatLnSpc="1">
            <a:prstTxWarp prst="textNoShape">
              <a:avLst/>
            </a:prstTxWarp>
          </a:bodyPr>
          <a:lstStyle>
            <a:lvl1pPr defTabSz="931863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1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147" tIns="46575" rIns="93147" bIns="46575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697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387850"/>
            <a:ext cx="5146675" cy="415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147" tIns="46575" rIns="93147" bIns="46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113"/>
            <a:ext cx="3036888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147" tIns="46575" rIns="93147" bIns="46575" numCol="1" anchor="b" anchorCtr="0" compatLnSpc="1">
            <a:prstTxWarp prst="textNoShape">
              <a:avLst/>
            </a:prstTxWarp>
          </a:bodyPr>
          <a:lstStyle>
            <a:lvl1pPr defTabSz="931863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774113"/>
            <a:ext cx="3036887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147" tIns="46575" rIns="93147" bIns="46575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 i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C091327-C654-42CC-BA76-B1E51D4F9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833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 defTabSz="931863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fld id="{BDBB2967-E897-4FB6-8C9F-A0352B98A9D1}" type="slidenum">
              <a:rPr lang="en-US" altLang="en-US" sz="1200" b="0" i="0" smtClean="0">
                <a:solidFill>
                  <a:schemeClr val="tx1"/>
                </a:solidFill>
              </a:rPr>
              <a:pPr/>
              <a:t>2</a:t>
            </a:fld>
            <a:endParaRPr lang="en-US" altLang="en-US" sz="1200" b="0" i="0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51050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 defTabSz="1000218">
              <a:defRPr/>
            </a:pPr>
            <a:fld id="{89C658CA-0A30-4240-8968-A66F16D76655}" type="datetime1">
              <a:rPr lang="en-US" smtClean="0"/>
              <a:pPr defTabSz="1000218">
                <a:defRPr/>
              </a:pPr>
              <a:t>10/27/2021</a:t>
            </a:fld>
            <a:endParaRPr lang="en-US" dirty="0" smtClean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defTabSz="1000218">
              <a:defRPr/>
            </a:pPr>
            <a:fld id="{0FA5077D-2D69-417C-A6E8-D30980F7232D}" type="slidenum">
              <a:rPr lang="en-US" smtClean="0"/>
              <a:pPr defTabSz="1000218">
                <a:defRPr/>
              </a:pPr>
              <a:t>3</a:t>
            </a:fld>
            <a:endParaRPr lang="en-US" dirty="0" smtClean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32" y="4559300"/>
            <a:ext cx="5370513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810" tIns="35525" rIns="67810" bIns="35525"/>
          <a:lstStyle/>
          <a:p>
            <a:endParaRPr lang="en-US" altLang="en-US" smtClean="0"/>
          </a:p>
        </p:txBody>
      </p:sp>
      <p:sp>
        <p:nvSpPr>
          <p:cNvPr id="512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6350" y="719138"/>
            <a:ext cx="4806950" cy="3605212"/>
          </a:xfrm>
          <a:ln cap="flat"/>
        </p:spPr>
      </p:sp>
    </p:spTree>
    <p:extLst>
      <p:ext uri="{BB962C8B-B14F-4D97-AF65-F5344CB8AC3E}">
        <p14:creationId xmlns:p14="http://schemas.microsoft.com/office/powerpoint/2010/main" val="1536484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OC_OPSSUM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Line 5"/>
          <p:cNvSpPr>
            <a:spLocks noChangeShapeType="1"/>
          </p:cNvSpPr>
          <p:nvPr userDrawn="1"/>
        </p:nvSpPr>
        <p:spPr bwMode="auto">
          <a:xfrm>
            <a:off x="382588" y="62928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 userDrawn="1"/>
        </p:nvSpPr>
        <p:spPr bwMode="auto">
          <a:xfrm>
            <a:off x="3936604" y="6108184"/>
            <a:ext cx="1272379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800" b="0" i="1" dirty="0" smtClean="0">
                <a:solidFill>
                  <a:srgbClr val="000066"/>
                </a:solidFill>
                <a:latin typeface="Century Schoolbook" pitchFamily="18" charset="0"/>
              </a:rPr>
              <a:t>“Execute!”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-12700" y="25400"/>
            <a:ext cx="91440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600" b="1" i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000" dirty="0" smtClean="0"/>
              <a:t>618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Air</a:t>
            </a:r>
            <a:r>
              <a:rPr lang="en-US" sz="3000" baseline="0" dirty="0" smtClean="0"/>
              <a:t> </a:t>
            </a:r>
            <a:r>
              <a:rPr lang="en-US" sz="3000" dirty="0" smtClean="0"/>
              <a:t>Operations Center</a:t>
            </a:r>
          </a:p>
          <a:p>
            <a:pPr algn="ctr">
              <a:defRPr/>
            </a:pPr>
            <a:r>
              <a:rPr lang="en-US" sz="3000" dirty="0" smtClean="0"/>
              <a:t>(Tanker Airlift Control Center)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381000" y="9842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2354815" y="1474323"/>
            <a:ext cx="4450708" cy="1955801"/>
            <a:chOff x="2341563" y="1792371"/>
            <a:chExt cx="4450708" cy="1955801"/>
          </a:xfrm>
        </p:grpSpPr>
        <p:pic>
          <p:nvPicPr>
            <p:cNvPr id="2" name="Picture 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0378" y="1792371"/>
              <a:ext cx="1981893" cy="1955801"/>
            </a:xfrm>
            <a:prstGeom prst="rect">
              <a:avLst/>
            </a:prstGeom>
          </p:spPr>
        </p:pic>
        <p:pic>
          <p:nvPicPr>
            <p:cNvPr id="12" name="Picture 71" descr="AMC"/>
            <p:cNvPicPr>
              <a:picLocks noChangeAspect="1" noChangeArrowheads="1"/>
            </p:cNvPicPr>
            <p:nvPr/>
          </p:nvPicPr>
          <p:blipFill>
            <a:blip r:embed="rId3">
              <a:lum bright="-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563" y="1792372"/>
              <a:ext cx="1989137" cy="195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07300" name="Rectangle 4"/>
          <p:cNvSpPr>
            <a:spLocks noGrp="1" noChangeArrowheads="1"/>
          </p:cNvSpPr>
          <p:nvPr userDrawn="1">
            <p:ph type="ctrTitle"/>
          </p:nvPr>
        </p:nvSpPr>
        <p:spPr>
          <a:xfrm>
            <a:off x="1795463" y="3863975"/>
            <a:ext cx="5518150" cy="1012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Text Box 10"/>
          <p:cNvSpPr txBox="1">
            <a:spLocks noChangeArrowheads="1"/>
          </p:cNvSpPr>
          <p:nvPr userDrawn="1"/>
        </p:nvSpPr>
        <p:spPr bwMode="auto">
          <a:xfrm>
            <a:off x="39415" y="6584349"/>
            <a:ext cx="3397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 b="1" i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defRPr/>
            </a:pPr>
            <a:fld id="{68882F3A-EE58-42C6-99A1-DC00FDE66E4D}" type="slidenum">
              <a:rPr lang="en-US" sz="1000" smtClean="0"/>
              <a:pPr algn="ctr">
                <a:defRPr/>
              </a:pPr>
              <a:t>‹#›</a:t>
            </a:fld>
            <a:endParaRPr lang="en-US" sz="1000" smtClean="0"/>
          </a:p>
        </p:txBody>
      </p:sp>
    </p:spTree>
    <p:extLst>
      <p:ext uri="{BB962C8B-B14F-4D97-AF65-F5344CB8AC3E}">
        <p14:creationId xmlns:p14="http://schemas.microsoft.com/office/powerpoint/2010/main" val="3397028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OC_OPSSUM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DATE/TIME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5496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OC_OPSSUM_EIGHT PACK">
    <p:bg>
      <p:bgPr>
        <a:solidFill>
          <a:srgbClr val="336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36916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769" y="246554"/>
            <a:ext cx="755587" cy="745639"/>
          </a:xfrm>
          <a:prstGeom prst="rect">
            <a:avLst/>
          </a:prstGeom>
        </p:spPr>
      </p:pic>
      <p:pic>
        <p:nvPicPr>
          <p:cNvPr id="22" name="Picture 71" descr="AMC"/>
          <p:cNvPicPr>
            <a:picLocks noChangeAspect="1" noChangeArrowheads="1"/>
          </p:cNvPicPr>
          <p:nvPr/>
        </p:nvPicPr>
        <p:blipFill>
          <a:blip r:embed="rId6" cstate="print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3295" y="246554"/>
            <a:ext cx="758348" cy="745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chrmblue_st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79388"/>
            <a:ext cx="963613" cy="90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0200" y="1327150"/>
            <a:ext cx="8482013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239695" y="38100"/>
            <a:ext cx="62524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2062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44421" y="953851"/>
            <a:ext cx="7043010" cy="239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 smtClean="0"/>
            </a:lvl1pPr>
          </a:lstStyle>
          <a:p>
            <a:pPr>
              <a:defRPr/>
            </a:pPr>
            <a:r>
              <a:rPr lang="en-US" smtClean="0"/>
              <a:t>DATE/TIME</a:t>
            </a:r>
            <a:endParaRPr lang="en-US"/>
          </a:p>
        </p:txBody>
      </p:sp>
      <p:sp>
        <p:nvSpPr>
          <p:cNvPr id="1031" name="Text Box 10"/>
          <p:cNvSpPr txBox="1">
            <a:spLocks noChangeArrowheads="1"/>
          </p:cNvSpPr>
          <p:nvPr/>
        </p:nvSpPr>
        <p:spPr bwMode="auto">
          <a:xfrm>
            <a:off x="39415" y="6584349"/>
            <a:ext cx="3397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 b="1" i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defRPr/>
            </a:pPr>
            <a:fld id="{68882F3A-EE58-42C6-99A1-DC00FDE66E4D}" type="slidenum">
              <a:rPr lang="en-US" sz="1000" smtClean="0"/>
              <a:pPr algn="ctr">
                <a:defRPr/>
              </a:pPr>
              <a:t>‹#›</a:t>
            </a:fld>
            <a:endParaRPr lang="en-US" sz="1000" dirty="0" smtClean="0"/>
          </a:p>
        </p:txBody>
      </p:sp>
      <p:sp>
        <p:nvSpPr>
          <p:cNvPr id="16" name="Line 8"/>
          <p:cNvSpPr>
            <a:spLocks noChangeShapeType="1"/>
          </p:cNvSpPr>
          <p:nvPr userDrawn="1"/>
        </p:nvSpPr>
        <p:spPr bwMode="auto">
          <a:xfrm>
            <a:off x="180975" y="1231900"/>
            <a:ext cx="73152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 userDrawn="1"/>
        </p:nvSpPr>
        <p:spPr bwMode="auto">
          <a:xfrm>
            <a:off x="7391400" y="1058868"/>
            <a:ext cx="1752600" cy="30777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i="1" dirty="0" smtClean="0">
                <a:solidFill>
                  <a:srgbClr val="000066"/>
                </a:solidFill>
                <a:latin typeface="Cooper Black" pitchFamily="18" charset="0"/>
              </a:rPr>
              <a:t>618 AOC (TACC)</a:t>
            </a:r>
          </a:p>
        </p:txBody>
      </p:sp>
      <p:sp>
        <p:nvSpPr>
          <p:cNvPr id="18" name="Line 2"/>
          <p:cNvSpPr>
            <a:spLocks noChangeShapeType="1"/>
          </p:cNvSpPr>
          <p:nvPr userDrawn="1"/>
        </p:nvSpPr>
        <p:spPr bwMode="auto">
          <a:xfrm>
            <a:off x="180975" y="6480175"/>
            <a:ext cx="878205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 userDrawn="1"/>
        </p:nvSpPr>
        <p:spPr bwMode="auto">
          <a:xfrm>
            <a:off x="3943305" y="6295509"/>
            <a:ext cx="1272379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800" b="0" i="1" dirty="0" smtClean="0">
                <a:solidFill>
                  <a:srgbClr val="000066"/>
                </a:solidFill>
                <a:latin typeface="Century Schoolbook" pitchFamily="18" charset="0"/>
              </a:rPr>
              <a:t>“Execute!”</a:t>
            </a:r>
          </a:p>
        </p:txBody>
      </p:sp>
      <p:sp>
        <p:nvSpPr>
          <p:cNvPr id="12062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137150" y="6515858"/>
            <a:ext cx="3657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 smtClean="0"/>
            </a:lvl1pPr>
          </a:lstStyle>
          <a:p>
            <a:pPr>
              <a:defRPr/>
            </a:pPr>
            <a:r>
              <a:rPr lang="en-US" dirty="0"/>
              <a:t>FOOTER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42066" r:id="rId1"/>
    <p:sldLayoutId id="2147542070" r:id="rId2"/>
    <p:sldLayoutId id="2147542067" r:id="rId3"/>
  </p:sldLayoutIdLst>
  <p:transition/>
  <p:timing>
    <p:tnLst>
      <p:par>
        <p:cTn id="1" dur="indefinite" restart="never" nodeType="tmRoot"/>
      </p:par>
    </p:tnLst>
  </p:timing>
  <p:hf sldNum="0" hdr="0" ftr="0"/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9pPr>
    </p:titleStyle>
    <p:bodyStyle>
      <a:lvl1pPr marL="2857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Font typeface="Arial" charset="0"/>
        <a:buChar char="■"/>
        <a:defRPr sz="2400" b="1">
          <a:solidFill>
            <a:srgbClr val="000066"/>
          </a:solidFill>
          <a:latin typeface="+mn-lt"/>
          <a:ea typeface="+mn-ea"/>
          <a:cs typeface="+mn-cs"/>
        </a:defRPr>
      </a:lvl1pPr>
      <a:lvl2pPr marL="51435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Font typeface="Arial" charset="0"/>
        <a:buChar char="●"/>
        <a:defRPr sz="2200" b="1">
          <a:solidFill>
            <a:srgbClr val="000066"/>
          </a:solidFill>
          <a:latin typeface="+mn-lt"/>
        </a:defRPr>
      </a:lvl2pPr>
      <a:lvl3pPr marL="74295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Font typeface="Arial" charset="0"/>
        <a:buChar char="–"/>
        <a:defRPr sz="2000" b="1">
          <a:solidFill>
            <a:srgbClr val="000066"/>
          </a:solidFill>
          <a:latin typeface="+mn-lt"/>
        </a:defRPr>
      </a:lvl3pPr>
      <a:lvl4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b="1">
          <a:solidFill>
            <a:srgbClr val="000066"/>
          </a:solidFill>
          <a:latin typeface="+mn-lt"/>
        </a:defRPr>
      </a:lvl4pPr>
      <a:lvl5pPr marL="17145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5pPr>
      <a:lvl6pPr marL="21717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6pPr>
      <a:lvl7pPr marL="26289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7pPr>
      <a:lvl8pPr marL="30861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8pPr>
      <a:lvl9pPr marL="35433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wmf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434" y="3633519"/>
            <a:ext cx="9144000" cy="2103120"/>
          </a:xfrm>
        </p:spPr>
        <p:txBody>
          <a:bodyPr/>
          <a:lstStyle/>
          <a:p>
            <a:r>
              <a:rPr lang="en-US" sz="5400" dirty="0" smtClean="0"/>
              <a:t>OPERATIONS SUMMARY</a:t>
            </a:r>
            <a:r>
              <a:rPr lang="en-US" sz="5400" smtClean="0"/>
              <a:t/>
            </a:r>
            <a:br>
              <a:rPr lang="en-US" sz="5400" smtClean="0"/>
            </a:br>
            <a:r>
              <a:rPr lang="en-US" sz="4800" smtClean="0"/>
              <a:t>27 </a:t>
            </a:r>
            <a:r>
              <a:rPr lang="en-US" sz="4800" dirty="0" smtClean="0"/>
              <a:t>OCTOBER 2021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classified version of this briefing is accessible through the SIPRNET</a:t>
            </a:r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0" y="5830230"/>
            <a:ext cx="91440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/>
            <a:r>
              <a:rPr lang="en-US" altLang="en-US" sz="1800" b="1" i="0" dirty="0">
                <a:solidFill>
                  <a:srgbClr val="008000"/>
                </a:solidFill>
                <a:cs typeface="Arial" charset="0"/>
              </a:rPr>
              <a:t>UNCLASSIFIED//FOR OFFICIAL USE ONLY</a:t>
            </a:r>
          </a:p>
        </p:txBody>
      </p:sp>
    </p:spTree>
    <p:extLst>
      <p:ext uri="{BB962C8B-B14F-4D97-AF65-F5344CB8AC3E}">
        <p14:creationId xmlns:p14="http://schemas.microsoft.com/office/powerpoint/2010/main" val="29675826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25"/>
          <p:cNvSpPr>
            <a:spLocks noChangeArrowheads="1"/>
          </p:cNvSpPr>
          <p:nvPr/>
        </p:nvSpPr>
        <p:spPr bwMode="auto">
          <a:xfrm>
            <a:off x="1588" y="0"/>
            <a:ext cx="2286000" cy="2517775"/>
          </a:xfrm>
          <a:prstGeom prst="rect">
            <a:avLst/>
          </a:prstGeom>
          <a:gradFill rotWithShape="0">
            <a:gsLst>
              <a:gs pos="0">
                <a:srgbClr val="316501"/>
              </a:gs>
              <a:gs pos="100000">
                <a:srgbClr val="0000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5123" name="Picture 228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11125"/>
            <a:ext cx="430212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238"/>
          <p:cNvSpPr>
            <a:spLocks noChangeArrowheads="1"/>
          </p:cNvSpPr>
          <p:nvPr/>
        </p:nvSpPr>
        <p:spPr bwMode="auto">
          <a:xfrm>
            <a:off x="0" y="4046538"/>
            <a:ext cx="2287588" cy="2811462"/>
          </a:xfrm>
          <a:prstGeom prst="rect">
            <a:avLst/>
          </a:prstGeom>
          <a:gradFill rotWithShape="0">
            <a:gsLst>
              <a:gs pos="0">
                <a:srgbClr val="9234DB"/>
              </a:gs>
              <a:gs pos="100000">
                <a:srgbClr val="0000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016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97910" name="Rectangle 246"/>
          <p:cNvSpPr>
            <a:spLocks noChangeArrowheads="1"/>
          </p:cNvSpPr>
          <p:nvPr/>
        </p:nvSpPr>
        <p:spPr bwMode="auto">
          <a:xfrm>
            <a:off x="6859588" y="0"/>
            <a:ext cx="2284412" cy="2514600"/>
          </a:xfrm>
          <a:prstGeom prst="rect">
            <a:avLst/>
          </a:prstGeom>
          <a:gradFill rotWithShape="0">
            <a:gsLst>
              <a:gs pos="0">
                <a:srgbClr val="3365FB"/>
              </a:gs>
              <a:gs pos="100000">
                <a:srgbClr val="3365FB">
                  <a:gamma/>
                  <a:shade val="0"/>
                  <a:invGamma/>
                </a:srgbClr>
              </a:gs>
            </a:gsLst>
            <a:lin ang="2700000" scaled="1"/>
          </a:gradFill>
          <a:ln w="1016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342900" indent="-342900" algn="ctr">
              <a:spcAft>
                <a:spcPct val="40000"/>
              </a:spcAft>
              <a:defRPr/>
            </a:pPr>
            <a:r>
              <a:rPr lang="en-US" sz="20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</a:t>
            </a:r>
          </a:p>
        </p:txBody>
      </p:sp>
      <p:pic>
        <p:nvPicPr>
          <p:cNvPr id="5126" name="Picture 254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73038"/>
            <a:ext cx="363538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255"/>
          <p:cNvSpPr>
            <a:spLocks noChangeArrowheads="1"/>
          </p:cNvSpPr>
          <p:nvPr/>
        </p:nvSpPr>
        <p:spPr bwMode="auto">
          <a:xfrm>
            <a:off x="2287588" y="4048125"/>
            <a:ext cx="2286000" cy="2811463"/>
          </a:xfrm>
          <a:prstGeom prst="rect">
            <a:avLst/>
          </a:prstGeom>
          <a:gradFill rotWithShape="0">
            <a:gsLst>
              <a:gs pos="0">
                <a:srgbClr val="767900"/>
              </a:gs>
              <a:gs pos="100000">
                <a:srgbClr val="0000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016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28" name="Rectangle 263"/>
          <p:cNvSpPr>
            <a:spLocks noChangeArrowheads="1"/>
          </p:cNvSpPr>
          <p:nvPr/>
        </p:nvSpPr>
        <p:spPr bwMode="auto">
          <a:xfrm>
            <a:off x="6859588" y="4051300"/>
            <a:ext cx="2284412" cy="2825750"/>
          </a:xfrm>
          <a:prstGeom prst="rect">
            <a:avLst/>
          </a:prstGeom>
          <a:gradFill rotWithShape="0">
            <a:gsLst>
              <a:gs pos="0">
                <a:srgbClr val="006B61"/>
              </a:gs>
              <a:gs pos="100000">
                <a:srgbClr val="0000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016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5129" name="Picture 264"/>
          <p:cNvPicPr preferRelativeResize="0"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8" y="4222750"/>
            <a:ext cx="30797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7929" name="Rectangle 265"/>
          <p:cNvSpPr>
            <a:spLocks noChangeArrowheads="1"/>
          </p:cNvSpPr>
          <p:nvPr/>
        </p:nvSpPr>
        <p:spPr bwMode="auto">
          <a:xfrm>
            <a:off x="-1588" y="74613"/>
            <a:ext cx="2286001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488" tIns="44450" rIns="90488" bIns="44450"/>
          <a:lstStyle/>
          <a:p>
            <a:pPr algn="ctr"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EUCOM</a:t>
            </a:r>
          </a:p>
        </p:txBody>
      </p:sp>
      <p:sp>
        <p:nvSpPr>
          <p:cNvPr id="497931" name="Rectangle 267"/>
          <p:cNvSpPr>
            <a:spLocks noChangeArrowheads="1"/>
          </p:cNvSpPr>
          <p:nvPr/>
        </p:nvSpPr>
        <p:spPr bwMode="auto">
          <a:xfrm>
            <a:off x="6856413" y="95250"/>
            <a:ext cx="2286000" cy="280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 algn="ctr">
              <a:lnSpc>
                <a:spcPct val="90000"/>
              </a:lnSpc>
              <a:defRPr/>
            </a:pPr>
            <a:r>
              <a:rPr lang="en-US" sz="14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INDOPACOM</a:t>
            </a:r>
          </a:p>
        </p:txBody>
      </p:sp>
      <p:sp>
        <p:nvSpPr>
          <p:cNvPr id="497932" name="Rectangle 268"/>
          <p:cNvSpPr>
            <a:spLocks noChangeArrowheads="1"/>
          </p:cNvSpPr>
          <p:nvPr/>
        </p:nvSpPr>
        <p:spPr bwMode="auto">
          <a:xfrm>
            <a:off x="0" y="4095750"/>
            <a:ext cx="2286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488" tIns="44450" rIns="90488" bIns="44450"/>
          <a:lstStyle/>
          <a:p>
            <a:pPr algn="ctr"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NORTHCOM</a:t>
            </a:r>
            <a:r>
              <a:rPr lang="en-US" sz="16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497933" name="Rectangle 269"/>
          <p:cNvSpPr>
            <a:spLocks noChangeArrowheads="1"/>
          </p:cNvSpPr>
          <p:nvPr/>
        </p:nvSpPr>
        <p:spPr bwMode="auto">
          <a:xfrm>
            <a:off x="2284413" y="4127500"/>
            <a:ext cx="22860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488" tIns="44450" rIns="90488" bIns="44450"/>
          <a:lstStyle/>
          <a:p>
            <a:pPr algn="ctr"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SOUTHCOM</a:t>
            </a:r>
          </a:p>
        </p:txBody>
      </p:sp>
      <p:sp>
        <p:nvSpPr>
          <p:cNvPr id="497934" name="Rectangle 270"/>
          <p:cNvSpPr>
            <a:spLocks noChangeArrowheads="1"/>
          </p:cNvSpPr>
          <p:nvPr/>
        </p:nvSpPr>
        <p:spPr bwMode="auto">
          <a:xfrm>
            <a:off x="6864350" y="4095750"/>
            <a:ext cx="2286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 algn="ctr">
              <a:defRPr/>
            </a:pPr>
            <a:r>
              <a:rPr lang="en-US" sz="13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ADDITIONAL SORTIES</a:t>
            </a:r>
            <a:r>
              <a:rPr lang="en-US" sz="16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5135" name="txtMissions"/>
          <p:cNvSpPr>
            <a:spLocks noChangeArrowheads="1"/>
          </p:cNvSpPr>
          <p:nvPr/>
        </p:nvSpPr>
        <p:spPr bwMode="auto">
          <a:xfrm>
            <a:off x="1633538" y="3026753"/>
            <a:ext cx="5876925" cy="644525"/>
          </a:xfrm>
          <a:prstGeom prst="rect">
            <a:avLst/>
          </a:prstGeom>
          <a:noFill/>
          <a:ln>
            <a:noFill/>
          </a:ln>
          <a:effectLst>
            <a:outerShdw dist="38100" dir="2700000" algn="tl" rotWithShape="0">
              <a:prstClr val="black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FFFF"/>
                </a:solidFill>
              </a:rPr>
              <a:t>Planned Sorties: 520 / 433</a:t>
            </a:r>
          </a:p>
        </p:txBody>
      </p:sp>
      <p:sp>
        <p:nvSpPr>
          <p:cNvPr id="497947" name="txtEucomDetail"/>
          <p:cNvSpPr>
            <a:spLocks noChangeArrowheads="1"/>
          </p:cNvSpPr>
          <p:nvPr/>
        </p:nvSpPr>
        <p:spPr bwMode="auto">
          <a:xfrm>
            <a:off x="58738" y="823913"/>
            <a:ext cx="2193925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>
              <a:lnSpc>
                <a:spcPct val="90000"/>
              </a:lnSpc>
              <a:tabLst>
                <a:tab pos="1657350" algn="dec"/>
                <a:tab pos="2522538" algn="r"/>
              </a:tabLst>
              <a:defRPr/>
            </a:pPr>
            <a:r>
              <a:rPr lang="fr-FR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EXER/CONT	26/18</a:t>
            </a:r>
          </a:p>
          <a:p>
            <a:pPr>
              <a:lnSpc>
                <a:spcPct val="90000"/>
              </a:lnSpc>
              <a:tabLst>
                <a:tab pos="1657350" algn="dec"/>
                <a:tab pos="2522538" algn="r"/>
              </a:tabLst>
              <a:defRPr/>
            </a:pPr>
            <a:r>
              <a:rPr lang="fr-FR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CHANNEL	11/7</a:t>
            </a:r>
          </a:p>
          <a:p>
            <a:pPr>
              <a:lnSpc>
                <a:spcPct val="90000"/>
              </a:lnSpc>
              <a:tabLst>
                <a:tab pos="1657350" algn="dec"/>
                <a:tab pos="2522538" algn="r"/>
              </a:tabLst>
              <a:defRPr/>
            </a:pPr>
            <a:r>
              <a:rPr lang="fr-FR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SAAM	8/7</a:t>
            </a:r>
            <a:endParaRPr lang="en-US" sz="14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48" name="txtPacomDetail"/>
          <p:cNvSpPr>
            <a:spLocks noChangeArrowheads="1"/>
          </p:cNvSpPr>
          <p:nvPr/>
        </p:nvSpPr>
        <p:spPr bwMode="auto">
          <a:xfrm>
            <a:off x="6904038" y="838200"/>
            <a:ext cx="2193925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fr-FR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EXER/CONT	4/4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fr-FR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CHANNEL	19/16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fr-FR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SAAM	3/7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fr-FR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OST	2/1</a:t>
            </a:r>
            <a:endParaRPr lang="en-US" sz="14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49" name="txtNorthcomDetail"/>
          <p:cNvSpPr>
            <a:spLocks noChangeArrowheads="1"/>
          </p:cNvSpPr>
          <p:nvPr/>
        </p:nvSpPr>
        <p:spPr bwMode="auto">
          <a:xfrm>
            <a:off x="47625" y="4772025"/>
            <a:ext cx="2193925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>
              <a:lnSpc>
                <a:spcPct val="90000"/>
              </a:lnSpc>
              <a:tabLst>
                <a:tab pos="1657350" algn="dec"/>
                <a:tab pos="268605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EXER/CONT	16/23</a:t>
            </a:r>
          </a:p>
          <a:p>
            <a:pPr>
              <a:lnSpc>
                <a:spcPct val="90000"/>
              </a:lnSpc>
              <a:tabLst>
                <a:tab pos="1657350" algn="dec"/>
                <a:tab pos="268605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CHANNEL	14/13</a:t>
            </a:r>
          </a:p>
          <a:p>
            <a:pPr>
              <a:lnSpc>
                <a:spcPct val="90000"/>
              </a:lnSpc>
              <a:tabLst>
                <a:tab pos="1657350" algn="dec"/>
                <a:tab pos="268605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SAAM	20/24</a:t>
            </a:r>
          </a:p>
          <a:p>
            <a:pPr>
              <a:lnSpc>
                <a:spcPct val="90000"/>
              </a:lnSpc>
              <a:tabLst>
                <a:tab pos="1657350" algn="dec"/>
                <a:tab pos="268605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REFUEL	15/8</a:t>
            </a:r>
          </a:p>
          <a:p>
            <a:pPr>
              <a:lnSpc>
                <a:spcPct val="90000"/>
              </a:lnSpc>
              <a:tabLst>
                <a:tab pos="1657350" algn="dec"/>
                <a:tab pos="268605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ARC TRN	178/108</a:t>
            </a:r>
          </a:p>
          <a:p>
            <a:pPr>
              <a:lnSpc>
                <a:spcPct val="90000"/>
              </a:lnSpc>
              <a:tabLst>
                <a:tab pos="1657350" algn="dec"/>
                <a:tab pos="268605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JA/ATT	15/9</a:t>
            </a:r>
          </a:p>
          <a:p>
            <a:pPr>
              <a:lnSpc>
                <a:spcPct val="90000"/>
              </a:lnSpc>
              <a:tabLst>
                <a:tab pos="1657350" algn="dec"/>
                <a:tab pos="268605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LOCAL TRN	56/34</a:t>
            </a:r>
          </a:p>
          <a:p>
            <a:pPr>
              <a:lnSpc>
                <a:spcPct val="90000"/>
              </a:lnSpc>
              <a:tabLst>
                <a:tab pos="1657350" algn="dec"/>
                <a:tab pos="268605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OST	5/8</a:t>
            </a:r>
            <a:endParaRPr lang="en-US" sz="14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50" name="txtSouthcomDetail"/>
          <p:cNvSpPr>
            <a:spLocks noChangeArrowheads="1"/>
          </p:cNvSpPr>
          <p:nvPr/>
        </p:nvSpPr>
        <p:spPr bwMode="auto">
          <a:xfrm>
            <a:off x="2338388" y="4775200"/>
            <a:ext cx="2193925" cy="501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de-DE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CHANNEL	2/0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de-DE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SAAM	3/1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de-DE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OST	1/0</a:t>
            </a:r>
            <a:endParaRPr lang="en-US" sz="16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51" name="txtAdditionalDetail"/>
          <p:cNvSpPr>
            <a:spLocks noChangeArrowheads="1"/>
          </p:cNvSpPr>
          <p:nvPr/>
        </p:nvSpPr>
        <p:spPr bwMode="auto">
          <a:xfrm>
            <a:off x="6918325" y="4772025"/>
            <a:ext cx="2193925" cy="501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ALFT ALERTS	4/5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TNKR ALERTS	19/19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MISC	13/15</a:t>
            </a:r>
            <a:endParaRPr lang="en-US" sz="16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144" name="Rectangle 229"/>
          <p:cNvSpPr>
            <a:spLocks noChangeArrowheads="1"/>
          </p:cNvSpPr>
          <p:nvPr/>
        </p:nvSpPr>
        <p:spPr bwMode="auto">
          <a:xfrm>
            <a:off x="4573588" y="-1588"/>
            <a:ext cx="2286000" cy="2514601"/>
          </a:xfrm>
          <a:prstGeom prst="rect">
            <a:avLst/>
          </a:prstGeom>
          <a:gradFill rotWithShape="0">
            <a:gsLst>
              <a:gs pos="0">
                <a:srgbClr val="AD6900"/>
              </a:gs>
              <a:gs pos="100000">
                <a:srgbClr val="0000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016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5145" name="Picture 237"/>
          <p:cNvPicPr preferRelativeResize="0"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050" y="161925"/>
            <a:ext cx="358775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7930" name="Rectangle 266"/>
          <p:cNvSpPr>
            <a:spLocks noChangeArrowheads="1"/>
          </p:cNvSpPr>
          <p:nvPr/>
        </p:nvSpPr>
        <p:spPr bwMode="auto">
          <a:xfrm>
            <a:off x="4570413" y="74613"/>
            <a:ext cx="22860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90488" tIns="44450" rIns="90488" bIns="44450"/>
          <a:lstStyle/>
          <a:p>
            <a:pPr algn="ctr"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CENTCOM</a:t>
            </a:r>
          </a:p>
        </p:txBody>
      </p:sp>
      <p:sp>
        <p:nvSpPr>
          <p:cNvPr id="497946" name="txtCentcomDetail"/>
          <p:cNvSpPr>
            <a:spLocks noChangeArrowheads="1"/>
          </p:cNvSpPr>
          <p:nvPr/>
        </p:nvSpPr>
        <p:spPr bwMode="auto">
          <a:xfrm>
            <a:off x="4627563" y="822325"/>
            <a:ext cx="2193925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EXER/CONT	12/34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CHANNEL	10/7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SAAM	6/5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ATO TANKERS	7/8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CHOPPED 130s	20/30</a:t>
            </a:r>
            <a:endParaRPr lang="en-US" sz="14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52" name="txtCentcomSummary"/>
          <p:cNvSpPr>
            <a:spLocks noChangeArrowheads="1"/>
          </p:cNvSpPr>
          <p:nvPr/>
        </p:nvSpPr>
        <p:spPr bwMode="auto">
          <a:xfrm>
            <a:off x="4575175" y="381000"/>
            <a:ext cx="22828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342900" indent="-342900" algn="ctr">
              <a:spcAft>
                <a:spcPct val="40000"/>
              </a:spcAft>
              <a:defRPr/>
            </a:pPr>
            <a:r>
              <a:rPr lang="en-US" sz="20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55 / 83</a:t>
            </a:r>
            <a:endParaRPr lang="en-US" sz="20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53" name="txtEucomSummary"/>
          <p:cNvSpPr>
            <a:spLocks noChangeArrowheads="1"/>
          </p:cNvSpPr>
          <p:nvPr/>
        </p:nvSpPr>
        <p:spPr bwMode="auto">
          <a:xfrm>
            <a:off x="0" y="381000"/>
            <a:ext cx="22828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342900" indent="-342900" algn="ctr">
              <a:spcAft>
                <a:spcPct val="40000"/>
              </a:spcAft>
              <a:defRPr/>
            </a:pPr>
            <a:r>
              <a:rPr lang="en-US" sz="20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45 / 33</a:t>
            </a:r>
            <a:endParaRPr lang="en-US" sz="20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54" name="txtPacomSummary"/>
          <p:cNvSpPr>
            <a:spLocks noChangeArrowheads="1"/>
          </p:cNvSpPr>
          <p:nvPr/>
        </p:nvSpPr>
        <p:spPr bwMode="auto">
          <a:xfrm>
            <a:off x="6859588" y="381000"/>
            <a:ext cx="22828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342900" indent="-342900" algn="ctr">
              <a:spcAft>
                <a:spcPct val="40000"/>
              </a:spcAft>
              <a:defRPr/>
            </a:pPr>
            <a:r>
              <a:rPr lang="en-US" sz="20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28 / 32</a:t>
            </a:r>
            <a:endParaRPr lang="en-US" sz="20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55" name="txtNorthcomSummary"/>
          <p:cNvSpPr>
            <a:spLocks noChangeArrowheads="1"/>
          </p:cNvSpPr>
          <p:nvPr/>
        </p:nvSpPr>
        <p:spPr bwMode="auto">
          <a:xfrm>
            <a:off x="0" y="4408488"/>
            <a:ext cx="22812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342900" indent="-342900" algn="ctr">
              <a:spcAft>
                <a:spcPct val="40000"/>
              </a:spcAft>
              <a:defRPr/>
            </a:pPr>
            <a:r>
              <a:rPr lang="en-US" sz="20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319 / 226</a:t>
            </a:r>
            <a:endParaRPr lang="en-US" sz="20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56" name="txtSouthcomSummary"/>
          <p:cNvSpPr>
            <a:spLocks noChangeArrowheads="1"/>
          </p:cNvSpPr>
          <p:nvPr/>
        </p:nvSpPr>
        <p:spPr bwMode="auto">
          <a:xfrm>
            <a:off x="2287588" y="4411663"/>
            <a:ext cx="22796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342900" indent="-342900" algn="ctr">
              <a:spcAft>
                <a:spcPct val="40000"/>
              </a:spcAft>
              <a:defRPr/>
            </a:pPr>
            <a:r>
              <a:rPr lang="en-US" sz="20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 / 1</a:t>
            </a:r>
            <a:endParaRPr lang="en-US" sz="20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57" name="txtAdditionalSummary"/>
          <p:cNvSpPr>
            <a:spLocks noChangeArrowheads="1"/>
          </p:cNvSpPr>
          <p:nvPr/>
        </p:nvSpPr>
        <p:spPr bwMode="auto">
          <a:xfrm>
            <a:off x="6862763" y="4406900"/>
            <a:ext cx="22796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342900" indent="-342900" algn="ctr">
              <a:spcAft>
                <a:spcPct val="40000"/>
              </a:spcAft>
              <a:defRPr/>
            </a:pPr>
            <a:r>
              <a:rPr lang="en-US" sz="20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36 / 38</a:t>
            </a:r>
            <a:endParaRPr lang="en-US" sz="20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154" name="txtMainSummary"/>
          <p:cNvSpPr>
            <a:spLocks noChangeArrowheads="1"/>
          </p:cNvSpPr>
          <p:nvPr/>
        </p:nvSpPr>
        <p:spPr bwMode="auto">
          <a:xfrm>
            <a:off x="0" y="3657600"/>
            <a:ext cx="9144000" cy="363538"/>
          </a:xfrm>
          <a:prstGeom prst="rect">
            <a:avLst/>
          </a:prstGeom>
          <a:noFill/>
          <a:ln>
            <a:noFill/>
          </a:ln>
          <a:effectLst>
            <a:outerShdw dist="38100" dir="2700000" algn="tl" rotWithShape="0">
              <a:prstClr val="black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800" i="0">
                <a:solidFill>
                  <a:srgbClr val="FFFFFF"/>
                </a:solidFill>
              </a:rPr>
              <a:t>Airlift: 175 = O 137 + C 38   Refueling: 25   Training: 257   Other: 63</a:t>
            </a:r>
          </a:p>
        </p:txBody>
      </p:sp>
      <p:pic>
        <p:nvPicPr>
          <p:cNvPr id="5155" name="Picture 298" descr="northcomsmall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4233863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6" name="Rectangle 308"/>
          <p:cNvSpPr>
            <a:spLocks noChangeArrowheads="1"/>
          </p:cNvSpPr>
          <p:nvPr/>
        </p:nvSpPr>
        <p:spPr bwMode="auto">
          <a:xfrm>
            <a:off x="4573588" y="4048125"/>
            <a:ext cx="2286000" cy="2828925"/>
          </a:xfrm>
          <a:prstGeom prst="rect">
            <a:avLst/>
          </a:prstGeom>
          <a:gradFill rotWithShape="0">
            <a:gsLst>
              <a:gs pos="0">
                <a:srgbClr val="91451B"/>
              </a:gs>
              <a:gs pos="100000">
                <a:srgbClr val="0000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016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97973" name="Rectangle 309"/>
          <p:cNvSpPr>
            <a:spLocks noChangeArrowheads="1"/>
          </p:cNvSpPr>
          <p:nvPr/>
        </p:nvSpPr>
        <p:spPr bwMode="auto">
          <a:xfrm>
            <a:off x="4578350" y="4095750"/>
            <a:ext cx="22860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 algn="ctr">
              <a:defRPr/>
            </a:pPr>
            <a:r>
              <a:rPr lang="en-US" sz="13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OSA/VIP</a:t>
            </a:r>
            <a:r>
              <a:rPr lang="en-US" sz="16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497975" name="txtDVDetail"/>
          <p:cNvSpPr>
            <a:spLocks noChangeArrowheads="1"/>
          </p:cNvSpPr>
          <p:nvPr/>
        </p:nvSpPr>
        <p:spPr bwMode="auto">
          <a:xfrm>
            <a:off x="4624388" y="4776788"/>
            <a:ext cx="2193925" cy="501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fi-FI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6AMW	8/4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fi-FI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89AW	10/6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fi-FI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OSA	9/5</a:t>
            </a:r>
            <a:endParaRPr lang="en-US" sz="16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76" name="txtDVSummary"/>
          <p:cNvSpPr>
            <a:spLocks noChangeArrowheads="1"/>
          </p:cNvSpPr>
          <p:nvPr/>
        </p:nvSpPr>
        <p:spPr bwMode="auto">
          <a:xfrm>
            <a:off x="4575175" y="4406900"/>
            <a:ext cx="22796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342900" indent="-342900" algn="ctr">
              <a:spcAft>
                <a:spcPct val="40000"/>
              </a:spcAft>
              <a:defRPr/>
            </a:pPr>
            <a:r>
              <a:rPr lang="en-US" sz="20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27 / 17</a:t>
            </a:r>
            <a:endParaRPr lang="en-US" sz="20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69" name="Rectangle 305"/>
          <p:cNvSpPr>
            <a:spLocks noChangeArrowheads="1"/>
          </p:cNvSpPr>
          <p:nvPr/>
        </p:nvSpPr>
        <p:spPr bwMode="auto">
          <a:xfrm>
            <a:off x="2287588" y="0"/>
            <a:ext cx="2286000" cy="2511425"/>
          </a:xfrm>
          <a:prstGeom prst="rect">
            <a:avLst/>
          </a:prstGeom>
          <a:gradFill rotWithShape="0">
            <a:gsLst>
              <a:gs pos="0">
                <a:srgbClr val="FACA00"/>
              </a:gs>
              <a:gs pos="100000">
                <a:srgbClr val="FACA00">
                  <a:gamma/>
                  <a:shade val="0"/>
                  <a:invGamma/>
                </a:srgbClr>
              </a:gs>
            </a:gsLst>
            <a:lin ang="2700000" scaled="1"/>
          </a:gradFill>
          <a:ln w="1016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342900" indent="-342900" algn="ctr">
              <a:spcAft>
                <a:spcPct val="40000"/>
              </a:spcAft>
              <a:defRPr/>
            </a:pPr>
            <a:r>
              <a:rPr lang="en-US" sz="20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</a:t>
            </a:r>
          </a:p>
        </p:txBody>
      </p:sp>
      <p:sp>
        <p:nvSpPr>
          <p:cNvPr id="497978" name="Rectangle 314"/>
          <p:cNvSpPr>
            <a:spLocks noChangeArrowheads="1"/>
          </p:cNvSpPr>
          <p:nvPr/>
        </p:nvSpPr>
        <p:spPr bwMode="auto">
          <a:xfrm>
            <a:off x="2284413" y="74613"/>
            <a:ext cx="22860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 algn="ctr">
              <a:defRPr/>
            </a:pPr>
            <a:r>
              <a:rPr lang="en-US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AFRICOM </a:t>
            </a:r>
          </a:p>
        </p:txBody>
      </p:sp>
      <p:sp>
        <p:nvSpPr>
          <p:cNvPr id="497979" name="txtAfricomDetail"/>
          <p:cNvSpPr>
            <a:spLocks noChangeArrowheads="1"/>
          </p:cNvSpPr>
          <p:nvPr/>
        </p:nvSpPr>
        <p:spPr bwMode="auto">
          <a:xfrm>
            <a:off x="2330450" y="823913"/>
            <a:ext cx="2193925" cy="501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fr-FR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EXER/CONT	2/1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fr-FR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CHANNEL	1/1</a:t>
            </a:r>
          </a:p>
          <a:p>
            <a:pPr>
              <a:lnSpc>
                <a:spcPct val="90000"/>
              </a:lnSpc>
              <a:tabLst>
                <a:tab pos="1657350" algn="dec"/>
                <a:tab pos="2514600" algn="r"/>
              </a:tabLst>
              <a:defRPr/>
            </a:pPr>
            <a:r>
              <a:rPr lang="fr-FR" sz="1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SAAM	1/1</a:t>
            </a:r>
            <a:endParaRPr lang="en-US" sz="16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7980" name="txtAfricomSummary"/>
          <p:cNvSpPr>
            <a:spLocks noChangeArrowheads="1"/>
          </p:cNvSpPr>
          <p:nvPr/>
        </p:nvSpPr>
        <p:spPr bwMode="auto">
          <a:xfrm>
            <a:off x="2289175" y="377825"/>
            <a:ext cx="227647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marL="342900" indent="-342900" algn="ctr">
              <a:spcAft>
                <a:spcPct val="40000"/>
              </a:spcAft>
              <a:defRPr/>
            </a:pPr>
            <a:r>
              <a:rPr lang="en-US" sz="20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 / 3</a:t>
            </a:r>
            <a:endParaRPr lang="en-US" sz="2000" i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5165" name="Picture 318" descr="Africom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25" y="166688"/>
            <a:ext cx="319088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7985" name="Rectangle 321"/>
          <p:cNvSpPr>
            <a:spLocks noChangeArrowheads="1"/>
          </p:cNvSpPr>
          <p:nvPr/>
        </p:nvSpPr>
        <p:spPr bwMode="auto">
          <a:xfrm>
            <a:off x="6497638" y="6359525"/>
            <a:ext cx="2433637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/>
          <a:lstStyle/>
          <a:p>
            <a:pPr algn="r">
              <a:defRPr/>
            </a:pPr>
            <a:r>
              <a:rPr lang="en-US" sz="13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OPR: </a:t>
            </a:r>
            <a:r>
              <a:rPr lang="en-US" sz="14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618 AOC</a:t>
            </a:r>
            <a:endParaRPr lang="en-US" sz="1600" i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7" name="txtDate"/>
          <p:cNvSpPr>
            <a:spLocks noChangeArrowheads="1"/>
          </p:cNvSpPr>
          <p:nvPr/>
        </p:nvSpPr>
        <p:spPr bwMode="auto">
          <a:xfrm>
            <a:off x="3041132" y="2519776"/>
            <a:ext cx="3061737" cy="520655"/>
          </a:xfrm>
          <a:prstGeom prst="rect">
            <a:avLst/>
          </a:prstGeom>
          <a:noFill/>
          <a:ln>
            <a:noFill/>
          </a:ln>
          <a:effectLst>
            <a:outerShdw dist="38100" dir="2700000" algn="tl" rotWithShape="0">
              <a:prstClr val="black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i="0" dirty="0" smtClean="0">
                <a:solidFill>
                  <a:srgbClr val="FFFFFF"/>
                </a:solidFill>
              </a:rPr>
              <a:t>27/</a:t>
            </a:r>
            <a:r>
              <a:rPr lang="en-US" altLang="en-US" sz="2800" i="0" dirty="0" err="1" smtClean="0">
                <a:solidFill>
                  <a:srgbClr val="FFFFFF"/>
                </a:solidFill>
              </a:rPr>
              <a:t>0001Z</a:t>
            </a:r>
            <a:r>
              <a:rPr lang="en-US" altLang="en-US" sz="2800" i="0" dirty="0" smtClean="0">
                <a:solidFill>
                  <a:srgbClr val="FFFFFF"/>
                </a:solidFill>
              </a:rPr>
              <a:t> OCT 21</a:t>
            </a:r>
            <a:endParaRPr lang="en-US" altLang="en-US" sz="2800" i="0" dirty="0">
              <a:solidFill>
                <a:srgbClr val="FFFFFF"/>
              </a:solidFill>
            </a:endParaRPr>
          </a:p>
        </p:txBody>
      </p:sp>
      <p:sp>
        <p:nvSpPr>
          <p:cNvPr id="48" name="Rectangle 273"/>
          <p:cNvSpPr>
            <a:spLocks noChangeArrowheads="1"/>
          </p:cNvSpPr>
          <p:nvPr/>
        </p:nvSpPr>
        <p:spPr bwMode="auto">
          <a:xfrm>
            <a:off x="7705078" y="2519776"/>
            <a:ext cx="142667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342900" indent="-342900" algn="r">
              <a:spcAft>
                <a:spcPct val="40000"/>
              </a:spcAft>
              <a:defRPr/>
            </a:pPr>
            <a:r>
              <a:rPr lang="en-US" sz="2000" i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UNCLASS</a:t>
            </a:r>
            <a:endParaRPr lang="en-US" sz="2000" i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" name="Rectangle 274"/>
          <p:cNvSpPr>
            <a:spLocks noChangeArrowheads="1"/>
          </p:cNvSpPr>
          <p:nvPr/>
        </p:nvSpPr>
        <p:spPr bwMode="auto">
          <a:xfrm>
            <a:off x="6655" y="2519776"/>
            <a:ext cx="142667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342900" indent="-342900">
              <a:spcAft>
                <a:spcPct val="40000"/>
              </a:spcAft>
              <a:defRPr/>
            </a:pPr>
            <a:r>
              <a:rPr lang="en-US" sz="2000" i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UNCLASS</a:t>
            </a:r>
            <a:endParaRPr lang="en-US" sz="2000" i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0" name="Text Box 297"/>
          <p:cNvSpPr txBox="1">
            <a:spLocks noChangeArrowheads="1"/>
          </p:cNvSpPr>
          <p:nvPr/>
        </p:nvSpPr>
        <p:spPr bwMode="auto">
          <a:xfrm>
            <a:off x="3127082" y="6550025"/>
            <a:ext cx="2895600" cy="261610"/>
          </a:xfrm>
          <a:prstGeom prst="rect">
            <a:avLst/>
          </a:prstGeom>
          <a:solidFill>
            <a:schemeClr val="tx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100" i="0" dirty="0">
                <a:solidFill>
                  <a:srgbClr val="FFFFFF"/>
                </a:solidFill>
                <a:latin typeface="+mj-lt"/>
              </a:rPr>
              <a:t>KEY: Planned Sorties /  Six Month </a:t>
            </a:r>
            <a:r>
              <a:rPr lang="en-US" altLang="en-US" sz="1100" i="0" dirty="0" err="1">
                <a:solidFill>
                  <a:srgbClr val="FFFFFF"/>
                </a:solidFill>
                <a:latin typeface="+mj-lt"/>
              </a:rPr>
              <a:t>Avg</a:t>
            </a:r>
            <a:endParaRPr lang="en-US" altLang="en-US" sz="1100" i="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13599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053" r="7579" b="5691"/>
          <a:stretch/>
        </p:blipFill>
        <p:spPr>
          <a:xfrm>
            <a:off x="602473" y="1384741"/>
            <a:ext cx="7954393" cy="481373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089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CHANNEL CARGO</a:t>
            </a:r>
            <a:endParaRPr lang="en-US" altLang="en-US" dirty="0" smtClean="0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AS OF: 27/</a:t>
            </a:r>
            <a:r>
              <a:rPr lang="en-US" dirty="0" err="1" smtClean="0"/>
              <a:t>0001Z</a:t>
            </a:r>
            <a:r>
              <a:rPr lang="en-US" dirty="0" smtClean="0"/>
              <a:t> OCT 21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OPR</a:t>
            </a:r>
            <a:r>
              <a:rPr lang="en-US" dirty="0" smtClean="0"/>
              <a:t>: 618 AOC/ALD</a:t>
            </a: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3375527" y="6125495"/>
            <a:ext cx="1143000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200" i="0" dirty="0" smtClean="0"/>
              <a:t>TRAVIS</a:t>
            </a:r>
            <a:endParaRPr lang="en-US" altLang="en-US" sz="1200" i="0" dirty="0"/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3600"/>
          </a:p>
        </p:txBody>
      </p:sp>
      <p:sp>
        <p:nvSpPr>
          <p:cNvPr id="3079" name="Rectangle 6"/>
          <p:cNvSpPr>
            <a:spLocks noChangeArrowheads="1"/>
          </p:cNvSpPr>
          <p:nvPr/>
        </p:nvSpPr>
        <p:spPr bwMode="auto">
          <a:xfrm>
            <a:off x="3149600" y="6248400"/>
            <a:ext cx="284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3600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3149600" y="6248400"/>
            <a:ext cx="284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3600"/>
          </a:p>
        </p:txBody>
      </p:sp>
      <p:sp>
        <p:nvSpPr>
          <p:cNvPr id="3081" name="Rectangle 8"/>
          <p:cNvSpPr>
            <a:spLocks noChangeArrowheads="1"/>
          </p:cNvSpPr>
          <p:nvPr/>
        </p:nvSpPr>
        <p:spPr bwMode="auto">
          <a:xfrm>
            <a:off x="3149600" y="6248400"/>
            <a:ext cx="284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3600"/>
          </a:p>
        </p:txBody>
      </p:sp>
      <p:sp>
        <p:nvSpPr>
          <p:cNvPr id="3082" name="Rectangle 9"/>
          <p:cNvSpPr>
            <a:spLocks noChangeArrowheads="1"/>
          </p:cNvSpPr>
          <p:nvPr/>
        </p:nvSpPr>
        <p:spPr bwMode="auto">
          <a:xfrm>
            <a:off x="3149600" y="6248400"/>
            <a:ext cx="284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3600"/>
          </a:p>
        </p:txBody>
      </p:sp>
      <p:sp>
        <p:nvSpPr>
          <p:cNvPr id="3083" name="Rectangle 10"/>
          <p:cNvSpPr>
            <a:spLocks noChangeArrowheads="1"/>
          </p:cNvSpPr>
          <p:nvPr/>
        </p:nvSpPr>
        <p:spPr bwMode="auto">
          <a:xfrm>
            <a:off x="3149600" y="6248400"/>
            <a:ext cx="284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3600"/>
          </a:p>
        </p:txBody>
      </p:sp>
      <p:sp>
        <p:nvSpPr>
          <p:cNvPr id="3084" name="Rectangle 11"/>
          <p:cNvSpPr>
            <a:spLocks noChangeArrowheads="1"/>
          </p:cNvSpPr>
          <p:nvPr/>
        </p:nvSpPr>
        <p:spPr bwMode="auto">
          <a:xfrm>
            <a:off x="3149600" y="6248400"/>
            <a:ext cx="284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3600"/>
          </a:p>
        </p:txBody>
      </p:sp>
      <p:sp>
        <p:nvSpPr>
          <p:cNvPr id="3085" name="Rectangle 12"/>
          <p:cNvSpPr>
            <a:spLocks noChangeArrowheads="1"/>
          </p:cNvSpPr>
          <p:nvPr/>
        </p:nvSpPr>
        <p:spPr bwMode="auto">
          <a:xfrm>
            <a:off x="3149600" y="6248400"/>
            <a:ext cx="284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3600"/>
          </a:p>
        </p:txBody>
      </p:sp>
      <p:sp>
        <p:nvSpPr>
          <p:cNvPr id="3086" name="Rectangle 13"/>
          <p:cNvSpPr>
            <a:spLocks noChangeArrowheads="1"/>
          </p:cNvSpPr>
          <p:nvPr/>
        </p:nvSpPr>
        <p:spPr bwMode="auto">
          <a:xfrm>
            <a:off x="3149600" y="6248400"/>
            <a:ext cx="284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3600"/>
          </a:p>
        </p:txBody>
      </p:sp>
      <p:sp>
        <p:nvSpPr>
          <p:cNvPr id="3087" name="Rectangle 14"/>
          <p:cNvSpPr>
            <a:spLocks noChangeArrowheads="1"/>
          </p:cNvSpPr>
          <p:nvPr/>
        </p:nvSpPr>
        <p:spPr bwMode="auto">
          <a:xfrm>
            <a:off x="1660036" y="6125495"/>
            <a:ext cx="966788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200" i="0" dirty="0" smtClean="0"/>
              <a:t>DOVER</a:t>
            </a:r>
            <a:endParaRPr lang="en-US" altLang="en-US" sz="1200" i="0" dirty="0"/>
          </a:p>
        </p:txBody>
      </p:sp>
      <p:sp>
        <p:nvSpPr>
          <p:cNvPr id="3088" name="Text Box 17"/>
          <p:cNvSpPr txBox="1">
            <a:spLocks noChangeArrowheads="1"/>
          </p:cNvSpPr>
          <p:nvPr/>
        </p:nvSpPr>
        <p:spPr bwMode="auto">
          <a:xfrm>
            <a:off x="497467" y="1292535"/>
            <a:ext cx="6377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200" i="0" dirty="0" smtClean="0">
                <a:latin typeface="+mj-lt"/>
              </a:rPr>
              <a:t>TONS</a:t>
            </a:r>
            <a:endParaRPr lang="en-US" altLang="en-US" sz="1200" i="0" dirty="0">
              <a:latin typeface="+mj-lt"/>
            </a:endParaRPr>
          </a:p>
        </p:txBody>
      </p:sp>
      <p:sp>
        <p:nvSpPr>
          <p:cNvPr id="3090" name="Rectangle 19"/>
          <p:cNvSpPr>
            <a:spLocks noChangeArrowheads="1"/>
          </p:cNvSpPr>
          <p:nvPr/>
        </p:nvSpPr>
        <p:spPr bwMode="auto">
          <a:xfrm>
            <a:off x="35512" y="6540804"/>
            <a:ext cx="9081855" cy="320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lnSpc>
                <a:spcPct val="125000"/>
              </a:lnSpc>
              <a:spcBef>
                <a:spcPct val="50000"/>
              </a:spcBef>
              <a:spcAft>
                <a:spcPct val="25000"/>
              </a:spcAft>
              <a:buClrTx/>
              <a:buFontTx/>
              <a:buNone/>
            </a:pPr>
            <a:r>
              <a:rPr lang="en-US" altLang="en-US" sz="1200" i="0" dirty="0" smtClean="0">
                <a:solidFill>
                  <a:srgbClr val="008000"/>
                </a:solidFill>
              </a:rPr>
              <a:t>UNCLASSIFIED//</a:t>
            </a:r>
            <a:r>
              <a:rPr lang="en-US" altLang="en-US" sz="1200" i="0" dirty="0" err="1" smtClean="0">
                <a:solidFill>
                  <a:srgbClr val="008000"/>
                </a:solidFill>
              </a:rPr>
              <a:t>FOUO</a:t>
            </a:r>
            <a:endParaRPr lang="en-US" altLang="en-US" sz="1200" i="0" dirty="0">
              <a:solidFill>
                <a:srgbClr val="008000"/>
              </a:solidFill>
            </a:endParaRPr>
          </a:p>
        </p:txBody>
      </p:sp>
      <p:sp>
        <p:nvSpPr>
          <p:cNvPr id="3091" name="Rectangle 20"/>
          <p:cNvSpPr>
            <a:spLocks noChangeArrowheads="1"/>
          </p:cNvSpPr>
          <p:nvPr/>
        </p:nvSpPr>
        <p:spPr bwMode="auto">
          <a:xfrm>
            <a:off x="7670" y="0"/>
            <a:ext cx="9144000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200" i="0" dirty="0" smtClean="0">
                <a:solidFill>
                  <a:srgbClr val="008000"/>
                </a:solidFill>
              </a:rPr>
              <a:t>UNCLASSIFIED//</a:t>
            </a:r>
            <a:r>
              <a:rPr lang="en-US" altLang="en-US" sz="1200" i="0" dirty="0" err="1" smtClean="0">
                <a:solidFill>
                  <a:srgbClr val="008000"/>
                </a:solidFill>
              </a:rPr>
              <a:t>FOUO</a:t>
            </a:r>
            <a:endParaRPr lang="en-US" altLang="en-US" sz="1200" i="0" dirty="0">
              <a:solidFill>
                <a:srgbClr val="008000"/>
              </a:solidFill>
            </a:endParaRPr>
          </a:p>
        </p:txBody>
      </p:sp>
      <p:sp>
        <p:nvSpPr>
          <p:cNvPr id="3111" name="Rectangle 14"/>
          <p:cNvSpPr>
            <a:spLocks noChangeArrowheads="1"/>
          </p:cNvSpPr>
          <p:nvPr/>
        </p:nvSpPr>
        <p:spPr bwMode="auto">
          <a:xfrm>
            <a:off x="5179513" y="6125495"/>
            <a:ext cx="1233488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200" i="0" dirty="0" smtClean="0"/>
              <a:t>MCGUIRE</a:t>
            </a:r>
            <a:endParaRPr lang="en-US" altLang="en-US" sz="1200" i="0" dirty="0"/>
          </a:p>
        </p:txBody>
      </p:sp>
      <p:grpSp>
        <p:nvGrpSpPr>
          <p:cNvPr id="10" name="Group 9"/>
          <p:cNvGrpSpPr/>
          <p:nvPr/>
        </p:nvGrpSpPr>
        <p:grpSpPr>
          <a:xfrm>
            <a:off x="1231479" y="1346868"/>
            <a:ext cx="7275941" cy="1212440"/>
            <a:chOff x="1207233" y="1346868"/>
            <a:chExt cx="7275941" cy="1212440"/>
          </a:xfrm>
          <a:effectLst>
            <a:outerShdw dist="38100" dir="2700000" algn="tl" rotWithShape="0">
              <a:prstClr val="black"/>
            </a:outerShdw>
          </a:effectLst>
        </p:grpSpPr>
        <p:sp>
          <p:nvSpPr>
            <p:cNvPr id="3092" name="Rectangle 22" descr="Wide upward diagonal"/>
            <p:cNvSpPr>
              <a:spLocks noChangeArrowheads="1"/>
            </p:cNvSpPr>
            <p:nvPr/>
          </p:nvSpPr>
          <p:spPr bwMode="auto">
            <a:xfrm>
              <a:off x="4804054" y="2072261"/>
              <a:ext cx="420687" cy="182563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008000"/>
              </a:bgClr>
            </a:pattFill>
            <a:ln w="1117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36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93" name="Rectangle 23"/>
            <p:cNvSpPr>
              <a:spLocks noChangeArrowheads="1"/>
            </p:cNvSpPr>
            <p:nvPr/>
          </p:nvSpPr>
          <p:spPr bwMode="auto">
            <a:xfrm>
              <a:off x="7096404" y="1438849"/>
              <a:ext cx="461962" cy="185737"/>
            </a:xfrm>
            <a:prstGeom prst="rect">
              <a:avLst/>
            </a:prstGeom>
            <a:solidFill>
              <a:srgbClr val="00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36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94" name="Rectangle 24"/>
            <p:cNvSpPr>
              <a:spLocks noChangeAspect="1" noChangeArrowheads="1"/>
            </p:cNvSpPr>
            <p:nvPr/>
          </p:nvSpPr>
          <p:spPr bwMode="grayWhite">
            <a:xfrm>
              <a:off x="1207233" y="1384740"/>
              <a:ext cx="7268255" cy="1166359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>
              <a:prstShdw prst="shdw17" dist="17961" dir="2700000">
                <a:srgbClr val="4D4D4D"/>
              </a:prstShdw>
            </a:effectLst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marL="342900" indent="-3429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spcAft>
                  <a:spcPct val="40000"/>
                </a:spcAft>
                <a:buClrTx/>
                <a:buFontTx/>
                <a:buNone/>
              </a:pPr>
              <a:endParaRPr lang="en-US" altLang="en-US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95" name="Rectangle 25"/>
            <p:cNvSpPr>
              <a:spLocks noChangeAspect="1" noChangeArrowheads="1"/>
            </p:cNvSpPr>
            <p:nvPr/>
          </p:nvSpPr>
          <p:spPr bwMode="invGray">
            <a:xfrm>
              <a:off x="6618624" y="2079717"/>
              <a:ext cx="1837623" cy="25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105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Next 96 </a:t>
              </a:r>
              <a:r>
                <a:rPr lang="en-US" altLang="en-US" sz="1050" i="0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Hrs</a:t>
              </a:r>
              <a:r>
                <a:rPr lang="en-US" altLang="en-US" sz="105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Organic</a:t>
              </a:r>
            </a:p>
          </p:txBody>
        </p:sp>
        <p:sp>
          <p:nvSpPr>
            <p:cNvPr id="1048" name="Rectangle 26"/>
            <p:cNvSpPr>
              <a:spLocks noChangeArrowheads="1"/>
            </p:cNvSpPr>
            <p:nvPr/>
          </p:nvSpPr>
          <p:spPr bwMode="auto">
            <a:xfrm>
              <a:off x="6191311" y="2338184"/>
              <a:ext cx="427313" cy="146900"/>
            </a:xfrm>
            <a:prstGeom prst="rect">
              <a:avLst/>
            </a:prstGeom>
            <a:solidFill>
              <a:schemeClr val="tx1">
                <a:lumMod val="60000"/>
                <a:lumOff val="40000"/>
              </a:schemeClr>
            </a:solidFill>
            <a:ln w="11113">
              <a:solidFill>
                <a:srgbClr val="000000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3097" name="Rectangle 27"/>
            <p:cNvSpPr>
              <a:spLocks noChangeAspect="1" noChangeArrowheads="1"/>
            </p:cNvSpPr>
            <p:nvPr/>
          </p:nvSpPr>
          <p:spPr bwMode="invGray">
            <a:xfrm>
              <a:off x="1840846" y="1651712"/>
              <a:ext cx="782637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i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Planned</a:t>
              </a:r>
            </a:p>
          </p:txBody>
        </p:sp>
        <p:sp>
          <p:nvSpPr>
            <p:cNvPr id="1240092" name="AutoShape 28"/>
            <p:cNvSpPr>
              <a:spLocks noChangeAspect="1" noChangeArrowheads="1"/>
            </p:cNvSpPr>
            <p:nvPr/>
          </p:nvSpPr>
          <p:spPr bwMode="auto">
            <a:xfrm>
              <a:off x="1450648" y="1736779"/>
              <a:ext cx="246062" cy="150813"/>
            </a:xfrm>
            <a:prstGeom prst="diamond">
              <a:avLst/>
            </a:prstGeom>
            <a:solidFill>
              <a:srgbClr val="FFFF00"/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3099" name="Rectangle 29"/>
            <p:cNvSpPr>
              <a:spLocks noChangeAspect="1" noChangeArrowheads="1"/>
            </p:cNvSpPr>
            <p:nvPr/>
          </p:nvSpPr>
          <p:spPr bwMode="invGray">
            <a:xfrm>
              <a:off x="1834136" y="2060760"/>
              <a:ext cx="1796255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i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Lifted Commercial</a:t>
              </a:r>
            </a:p>
          </p:txBody>
        </p:sp>
        <p:sp>
          <p:nvSpPr>
            <p:cNvPr id="3100" name="Rectangle 30"/>
            <p:cNvSpPr>
              <a:spLocks noChangeArrowheads="1"/>
            </p:cNvSpPr>
            <p:nvPr/>
          </p:nvSpPr>
          <p:spPr bwMode="auto">
            <a:xfrm>
              <a:off x="1365449" y="2127843"/>
              <a:ext cx="416405" cy="151628"/>
            </a:xfrm>
            <a:prstGeom prst="rect">
              <a:avLst/>
            </a:prstGeom>
            <a:solidFill>
              <a:srgbClr val="FFCCFF"/>
            </a:solidFill>
            <a:ln w="11176">
              <a:solidFill>
                <a:srgbClr val="000000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36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01" name="Rectangle 31"/>
            <p:cNvSpPr>
              <a:spLocks noChangeAspect="1" noChangeArrowheads="1"/>
            </p:cNvSpPr>
            <p:nvPr/>
          </p:nvSpPr>
          <p:spPr bwMode="invGray">
            <a:xfrm>
              <a:off x="3917120" y="2018281"/>
              <a:ext cx="2149628" cy="335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600" i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altLang="en-US" sz="1200" i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&gt; </a:t>
              </a:r>
              <a:r>
                <a:rPr lang="en-US" altLang="en-US" sz="120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4 Days </a:t>
              </a:r>
              <a:r>
                <a:rPr lang="en-US" altLang="en-US" sz="1200" i="0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Pri</a:t>
              </a:r>
              <a:r>
                <a:rPr lang="en-US" altLang="en-US" sz="120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2-4 (Non-</a:t>
              </a:r>
              <a:r>
                <a:rPr lang="en-US" altLang="en-US" sz="1200" i="0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Haz</a:t>
              </a:r>
              <a:r>
                <a:rPr lang="en-US" altLang="en-US" sz="120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  <a:endParaRPr lang="en-US" altLang="en-US" sz="12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02" name="Rectangle 33"/>
            <p:cNvSpPr>
              <a:spLocks noChangeAspect="1" noChangeArrowheads="1"/>
            </p:cNvSpPr>
            <p:nvPr/>
          </p:nvSpPr>
          <p:spPr bwMode="invGray">
            <a:xfrm>
              <a:off x="3966554" y="1648444"/>
              <a:ext cx="1836316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i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&lt; </a:t>
              </a:r>
              <a:r>
                <a:rPr lang="en-US" altLang="en-US" sz="120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4 </a:t>
              </a:r>
              <a:r>
                <a:rPr lang="en-US" altLang="en-US" sz="1200" i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Days </a:t>
              </a:r>
              <a:r>
                <a:rPr lang="en-US" altLang="en-US" sz="120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(All Cargo)</a:t>
              </a:r>
              <a:endParaRPr lang="en-US" altLang="en-US" sz="18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03" name="Rectangle 35"/>
            <p:cNvSpPr>
              <a:spLocks noChangeAspect="1" noChangeArrowheads="1"/>
            </p:cNvSpPr>
            <p:nvPr/>
          </p:nvSpPr>
          <p:spPr bwMode="invGray">
            <a:xfrm>
              <a:off x="3969860" y="2284874"/>
              <a:ext cx="1878720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&gt; 4 Days All Hazardous</a:t>
              </a:r>
              <a:endParaRPr lang="en-US" altLang="en-US" sz="12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04" name="Rectangle 36" descr="Wide upward diagonal"/>
            <p:cNvSpPr>
              <a:spLocks noChangeArrowheads="1"/>
            </p:cNvSpPr>
            <p:nvPr/>
          </p:nvSpPr>
          <p:spPr bwMode="auto">
            <a:xfrm>
              <a:off x="3576899" y="2335611"/>
              <a:ext cx="414723" cy="14501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008000"/>
              </a:bgClr>
            </a:pattFill>
            <a:ln w="11176">
              <a:solidFill>
                <a:srgbClr val="000000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36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05" name="Rectangle 37"/>
            <p:cNvSpPr>
              <a:spLocks noChangeArrowheads="1"/>
            </p:cNvSpPr>
            <p:nvPr/>
          </p:nvSpPr>
          <p:spPr bwMode="auto">
            <a:xfrm>
              <a:off x="3570934" y="1931168"/>
              <a:ext cx="420688" cy="145859"/>
            </a:xfrm>
            <a:prstGeom prst="rect">
              <a:avLst/>
            </a:prstGeom>
            <a:solidFill>
              <a:srgbClr val="FF0000"/>
            </a:solidFill>
            <a:ln w="11176">
              <a:solidFill>
                <a:srgbClr val="000000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36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06" name="Rectangle 38"/>
            <p:cNvSpPr>
              <a:spLocks noChangeAspect="1" noChangeArrowheads="1"/>
            </p:cNvSpPr>
            <p:nvPr/>
          </p:nvSpPr>
          <p:spPr bwMode="invGray">
            <a:xfrm>
              <a:off x="3964564" y="1861666"/>
              <a:ext cx="1955665" cy="274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&gt; 4 Days </a:t>
              </a:r>
              <a:r>
                <a:rPr lang="en-US" altLang="en-US" sz="1200" i="0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Pri</a:t>
              </a:r>
              <a:r>
                <a:rPr lang="en-US" altLang="en-US" sz="120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1 (Non-</a:t>
              </a:r>
              <a:r>
                <a:rPr lang="en-US" altLang="en-US" sz="1200" i="0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Haz</a:t>
              </a:r>
              <a:r>
                <a:rPr lang="en-US" altLang="en-US" sz="120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  <a:endParaRPr lang="en-US" altLang="en-US" sz="12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07" name="Text Box 39"/>
            <p:cNvSpPr txBox="1">
              <a:spLocks noChangeArrowheads="1"/>
            </p:cNvSpPr>
            <p:nvPr/>
          </p:nvSpPr>
          <p:spPr bwMode="auto">
            <a:xfrm>
              <a:off x="1459048" y="1357309"/>
              <a:ext cx="115252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600" i="0" u="sng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Yesterday</a:t>
              </a:r>
            </a:p>
          </p:txBody>
        </p:sp>
        <p:sp>
          <p:nvSpPr>
            <p:cNvPr id="3108" name="Text Box 40"/>
            <p:cNvSpPr txBox="1">
              <a:spLocks noChangeArrowheads="1"/>
            </p:cNvSpPr>
            <p:nvPr/>
          </p:nvSpPr>
          <p:spPr bwMode="auto">
            <a:xfrm>
              <a:off x="3672237" y="1346868"/>
              <a:ext cx="19050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600" i="0" u="sng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CONUS Inventory</a:t>
              </a:r>
            </a:p>
          </p:txBody>
        </p:sp>
        <p:sp>
          <p:nvSpPr>
            <p:cNvPr id="3109" name="Text Box 41"/>
            <p:cNvSpPr txBox="1">
              <a:spLocks noChangeArrowheads="1"/>
            </p:cNvSpPr>
            <p:nvPr/>
          </p:nvSpPr>
          <p:spPr bwMode="auto">
            <a:xfrm>
              <a:off x="6532264" y="1357309"/>
              <a:ext cx="1818318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600" i="0" u="sng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Planned Airlift</a:t>
              </a:r>
            </a:p>
          </p:txBody>
        </p:sp>
        <p:sp>
          <p:nvSpPr>
            <p:cNvPr id="3112" name="Rectangle 30"/>
            <p:cNvSpPr>
              <a:spLocks noChangeArrowheads="1"/>
            </p:cNvSpPr>
            <p:nvPr/>
          </p:nvSpPr>
          <p:spPr bwMode="auto">
            <a:xfrm>
              <a:off x="1365449" y="1932117"/>
              <a:ext cx="409575" cy="143367"/>
            </a:xfrm>
            <a:prstGeom prst="rect">
              <a:avLst/>
            </a:prstGeom>
            <a:pattFill prst="wdUpDiag">
              <a:fgClr>
                <a:srgbClr val="CCCCFF"/>
              </a:fgClr>
              <a:bgClr>
                <a:schemeClr val="bg1"/>
              </a:bgClr>
            </a:pattFill>
            <a:ln w="11176">
              <a:solidFill>
                <a:srgbClr val="000000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36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13" name="Rectangle 29"/>
            <p:cNvSpPr>
              <a:spLocks noChangeAspect="1" noChangeArrowheads="1"/>
            </p:cNvSpPr>
            <p:nvPr/>
          </p:nvSpPr>
          <p:spPr bwMode="invGray">
            <a:xfrm>
              <a:off x="1829770" y="1867133"/>
              <a:ext cx="1349375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 i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Lifted Organic</a:t>
              </a:r>
            </a:p>
          </p:txBody>
        </p:sp>
        <p:sp>
          <p:nvSpPr>
            <p:cNvPr id="3114" name="Rectangle 48"/>
            <p:cNvSpPr>
              <a:spLocks noChangeArrowheads="1"/>
            </p:cNvSpPr>
            <p:nvPr/>
          </p:nvSpPr>
          <p:spPr bwMode="auto">
            <a:xfrm>
              <a:off x="6198124" y="2125197"/>
              <a:ext cx="428198" cy="153646"/>
            </a:xfrm>
            <a:prstGeom prst="rect">
              <a:avLst/>
            </a:prstGeom>
            <a:pattFill prst="wdUpDiag">
              <a:fgClr>
                <a:srgbClr val="0066FF"/>
              </a:fgClr>
              <a:bgClr>
                <a:schemeClr val="bg1"/>
              </a:bgClr>
            </a:pattFill>
            <a:ln w="11113">
              <a:solidFill>
                <a:srgbClr val="000000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36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15" name="Rectangle 25"/>
            <p:cNvSpPr>
              <a:spLocks noChangeAspect="1" noChangeArrowheads="1"/>
            </p:cNvSpPr>
            <p:nvPr/>
          </p:nvSpPr>
          <p:spPr bwMode="invGray">
            <a:xfrm>
              <a:off x="6625130" y="2290014"/>
              <a:ext cx="1827307" cy="25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105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Next 96 </a:t>
              </a:r>
              <a:r>
                <a:rPr lang="en-US" altLang="en-US" sz="1050" i="0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Hrs</a:t>
              </a:r>
              <a:r>
                <a:rPr lang="en-US" altLang="en-US" sz="105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Commercial</a:t>
              </a:r>
            </a:p>
          </p:txBody>
        </p:sp>
        <p:sp>
          <p:nvSpPr>
            <p:cNvPr id="47" name="Rectangle 30"/>
            <p:cNvSpPr>
              <a:spLocks noChangeArrowheads="1"/>
            </p:cNvSpPr>
            <p:nvPr/>
          </p:nvSpPr>
          <p:spPr bwMode="auto">
            <a:xfrm>
              <a:off x="3576899" y="1718080"/>
              <a:ext cx="418095" cy="15059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1176">
              <a:solidFill>
                <a:srgbClr val="000000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8" name="Rectangle 30"/>
            <p:cNvSpPr>
              <a:spLocks noChangeArrowheads="1"/>
            </p:cNvSpPr>
            <p:nvPr/>
          </p:nvSpPr>
          <p:spPr bwMode="auto">
            <a:xfrm>
              <a:off x="3574434" y="2127842"/>
              <a:ext cx="417598" cy="151628"/>
            </a:xfrm>
            <a:prstGeom prst="rect">
              <a:avLst/>
            </a:prstGeom>
            <a:pattFill prst="dkVert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11176">
              <a:solidFill>
                <a:srgbClr val="000000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22" name="Rectangle 33"/>
            <p:cNvSpPr>
              <a:spLocks noChangeAspect="1" noChangeArrowheads="1"/>
            </p:cNvSpPr>
            <p:nvPr/>
          </p:nvSpPr>
          <p:spPr bwMode="invGray">
            <a:xfrm>
              <a:off x="5377141" y="1865886"/>
              <a:ext cx="1246188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2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2" name="Rectangle 25"/>
            <p:cNvSpPr>
              <a:spLocks noChangeAspect="1" noChangeArrowheads="1"/>
            </p:cNvSpPr>
            <p:nvPr/>
          </p:nvSpPr>
          <p:spPr bwMode="invGray">
            <a:xfrm>
              <a:off x="6612118" y="1651598"/>
              <a:ext cx="1832635" cy="25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105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Next 168 </a:t>
              </a:r>
              <a:r>
                <a:rPr lang="en-US" altLang="en-US" sz="1050" i="0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Hrs</a:t>
              </a:r>
              <a:r>
                <a:rPr lang="en-US" altLang="en-US" sz="105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Organic</a:t>
              </a:r>
            </a:p>
          </p:txBody>
        </p:sp>
        <p:sp>
          <p:nvSpPr>
            <p:cNvPr id="53" name="Rectangle 25"/>
            <p:cNvSpPr>
              <a:spLocks noChangeAspect="1" noChangeArrowheads="1"/>
            </p:cNvSpPr>
            <p:nvPr/>
          </p:nvSpPr>
          <p:spPr bwMode="invGray">
            <a:xfrm>
              <a:off x="6612094" y="1865763"/>
              <a:ext cx="1871080" cy="251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■"/>
                <a:defRPr sz="2400" b="1">
                  <a:solidFill>
                    <a:srgbClr val="000066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●"/>
                <a:defRPr sz="2200" b="1">
                  <a:solidFill>
                    <a:srgbClr val="000066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0066"/>
                </a:buClr>
                <a:buFont typeface="Arial" charset="0"/>
                <a:buChar char="–"/>
                <a:defRPr sz="2000" b="1">
                  <a:solidFill>
                    <a:srgbClr val="000066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2000" b="1">
                  <a:solidFill>
                    <a:srgbClr val="000066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3399"/>
                </a:buClr>
                <a:buSzPct val="80000"/>
                <a:buFont typeface="Wingdings" pitchFamily="2" charset="2"/>
                <a:buChar char="n"/>
                <a:defRPr sz="1600" b="1">
                  <a:solidFill>
                    <a:srgbClr val="000066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105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Next 168 </a:t>
              </a:r>
              <a:r>
                <a:rPr lang="en-US" altLang="en-US" sz="1050" i="0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Hrs</a:t>
              </a:r>
              <a:r>
                <a:rPr lang="en-US" altLang="en-US" sz="1050" i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altLang="en-US" sz="1050" i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Commercial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6191311" y="1923218"/>
              <a:ext cx="427313" cy="149383"/>
            </a:xfrm>
            <a:prstGeom prst="rect">
              <a:avLst/>
            </a:prstGeom>
            <a:solidFill>
              <a:schemeClr val="accent1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57" name="Rectangle 26"/>
            <p:cNvSpPr>
              <a:spLocks noChangeArrowheads="1"/>
            </p:cNvSpPr>
            <p:nvPr/>
          </p:nvSpPr>
          <p:spPr bwMode="auto">
            <a:xfrm>
              <a:off x="6186155" y="1718767"/>
              <a:ext cx="432469" cy="149216"/>
            </a:xfrm>
            <a:prstGeom prst="rect">
              <a:avLst/>
            </a:prstGeom>
            <a:pattFill prst="wdDnDiag">
              <a:fgClr>
                <a:schemeClr val="bg2">
                  <a:lumMod val="75000"/>
                  <a:lumOff val="25000"/>
                </a:schemeClr>
              </a:fgClr>
              <a:bgClr>
                <a:schemeClr val="bg1"/>
              </a:bgClr>
            </a:pattFill>
            <a:ln w="11113">
              <a:solidFill>
                <a:srgbClr val="000000"/>
              </a:solidFill>
              <a:miter lim="800000"/>
              <a:headEnd/>
              <a:tailEnd/>
            </a:ln>
            <a:effectLst>
              <a:outerShdw dist="38100" dir="2700000" algn="tl" rotWithShape="0">
                <a:prstClr val="black"/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</p:grpSp>
      <p:sp>
        <p:nvSpPr>
          <p:cNvPr id="58" name="Rectangle 14"/>
          <p:cNvSpPr>
            <a:spLocks noChangeArrowheads="1"/>
          </p:cNvSpPr>
          <p:nvPr/>
        </p:nvSpPr>
        <p:spPr bwMode="auto">
          <a:xfrm>
            <a:off x="6985411" y="6125495"/>
            <a:ext cx="1237580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■"/>
              <a:defRPr sz="2400" b="1">
                <a:solidFill>
                  <a:srgbClr val="0000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●"/>
              <a:defRPr sz="2200" b="1">
                <a:solidFill>
                  <a:srgbClr val="0000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0066"/>
              </a:buClr>
              <a:buFont typeface="Arial" charset="0"/>
              <a:buChar char="–"/>
              <a:defRPr sz="2000" b="1">
                <a:solidFill>
                  <a:srgbClr val="0000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 b="1">
                <a:solidFill>
                  <a:srgbClr val="0000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16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200" i="0" dirty="0" smtClean="0"/>
              <a:t>NORFOLK</a:t>
            </a:r>
            <a:endParaRPr lang="en-US" altLang="en-US" sz="1200" i="0" dirty="0"/>
          </a:p>
        </p:txBody>
      </p:sp>
    </p:spTree>
    <p:extLst>
      <p:ext uri="{BB962C8B-B14F-4D97-AF65-F5344CB8AC3E}">
        <p14:creationId xmlns:p14="http://schemas.microsoft.com/office/powerpoint/2010/main" val="18535729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OC_OPSSUM_PPT_TEMPLATE">
  <a:themeElements>
    <a:clrScheme name="21 FEB 11_618_TACC_TEMPLATE 1">
      <a:dk1>
        <a:srgbClr val="000066"/>
      </a:dk1>
      <a:lt1>
        <a:srgbClr val="FFFFFF"/>
      </a:lt1>
      <a:dk2>
        <a:srgbClr val="000066"/>
      </a:dk2>
      <a:lt2>
        <a:srgbClr val="111111"/>
      </a:lt2>
      <a:accent1>
        <a:srgbClr val="00FF00"/>
      </a:accent1>
      <a:accent2>
        <a:srgbClr val="3333CC"/>
      </a:accent2>
      <a:accent3>
        <a:srgbClr val="FFFFFF"/>
      </a:accent3>
      <a:accent4>
        <a:srgbClr val="000056"/>
      </a:accent4>
      <a:accent5>
        <a:srgbClr val="AAFFAA"/>
      </a:accent5>
      <a:accent6>
        <a:srgbClr val="2D2DB9"/>
      </a:accent6>
      <a:hlink>
        <a:srgbClr val="0099FF"/>
      </a:hlink>
      <a:folHlink>
        <a:srgbClr val="FF0000"/>
      </a:folHlink>
    </a:clrScheme>
    <a:fontScheme name="21 FEB 11_618_TACC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1 FEB 11_618_TACC_TEMPLATE 1">
        <a:dk1>
          <a:srgbClr val="000066"/>
        </a:dk1>
        <a:lt1>
          <a:srgbClr val="FFFFFF"/>
        </a:lt1>
        <a:dk2>
          <a:srgbClr val="000066"/>
        </a:dk2>
        <a:lt2>
          <a:srgbClr val="111111"/>
        </a:lt2>
        <a:accent1>
          <a:srgbClr val="00FF00"/>
        </a:accent1>
        <a:accent2>
          <a:srgbClr val="3333CC"/>
        </a:accent2>
        <a:accent3>
          <a:srgbClr val="FFFFFF"/>
        </a:accent3>
        <a:accent4>
          <a:srgbClr val="000056"/>
        </a:accent4>
        <a:accent5>
          <a:srgbClr val="AAFFAA"/>
        </a:accent5>
        <a:accent6>
          <a:srgbClr val="2D2DB9"/>
        </a:accent6>
        <a:hlink>
          <a:srgbClr val="0099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ew OPSSUM TEmplate" id="{3CF8997C-E21A-4B1A-AB7D-CC0EB49E2D95}" vid="{9C5DDA7D-ACB2-4026-A48F-B79B72EEBFF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A26FFC824C3B41B38E045623CEAAC8" ma:contentTypeVersion="14" ma:contentTypeDescription="Create a new document." ma:contentTypeScope="" ma:versionID="8fa8f4a95632f0fb650b1278137f82b7">
  <xsd:schema xmlns:xsd="http://www.w3.org/2001/XMLSchema" xmlns:xs="http://www.w3.org/2001/XMLSchema" xmlns:p="http://schemas.microsoft.com/office/2006/metadata/properties" xmlns:ns2="d8128fb5-b2aa-4370-b779-a99192b9c4f6" xmlns:ns3="b1047aa5-79d6-44ed-a112-e5ff645cb675" targetNamespace="http://schemas.microsoft.com/office/2006/metadata/properties" ma:root="true" ma:fieldsID="44dd6bd82dd3aa19e233ba0906df1559" ns2:_="" ns3:_="">
    <xsd:import namespace="d8128fb5-b2aa-4370-b779-a99192b9c4f6"/>
    <xsd:import namespace="b1047aa5-79d6-44ed-a112-e5ff645cb6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128fb5-b2aa-4370-b779-a99192b9c4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047aa5-79d6-44ed-a112-e5ff645cb67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ee0d72f-d61f-40a9-8189-327ad610cf7d}" ma:internalName="TaxCatchAll" ma:showField="CatchAllData" ma:web="b1047aa5-79d6-44ed-a112-e5ff645cb6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8128fb5-b2aa-4370-b779-a99192b9c4f6">
      <Terms xmlns="http://schemas.microsoft.com/office/infopath/2007/PartnerControls"/>
    </lcf76f155ced4ddcb4097134ff3c332f>
    <TaxCatchAll xmlns="b1047aa5-79d6-44ed-a112-e5ff645cb675" xsi:nil="true"/>
  </documentManagement>
</p:properties>
</file>

<file path=customXml/itemProps1.xml><?xml version="1.0" encoding="utf-8"?>
<ds:datastoreItem xmlns:ds="http://schemas.openxmlformats.org/officeDocument/2006/customXml" ds:itemID="{7FCB42A3-9D3B-43FC-80C4-F8CCD306AF83}"/>
</file>

<file path=customXml/itemProps2.xml><?xml version="1.0" encoding="utf-8"?>
<ds:datastoreItem xmlns:ds="http://schemas.openxmlformats.org/officeDocument/2006/customXml" ds:itemID="{78567D5B-96CF-47CF-86D0-D9A7156C557A}"/>
</file>

<file path=customXml/itemProps3.xml><?xml version="1.0" encoding="utf-8"?>
<ds:datastoreItem xmlns:ds="http://schemas.openxmlformats.org/officeDocument/2006/customXml" ds:itemID="{44CF0403-F6D5-40FE-8ECA-AB10BF3DD44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4261</TotalTime>
  <Words>283</Words>
  <Application>Microsoft Office PowerPoint</Application>
  <PresentationFormat>On-screen Show (4:3)</PresentationFormat>
  <Paragraphs>86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Schoolbook</vt:lpstr>
      <vt:lpstr>Cooper Black</vt:lpstr>
      <vt:lpstr>Wingdings</vt:lpstr>
      <vt:lpstr>AOC_OPSSUM_PPT_TEMPLATE</vt:lpstr>
      <vt:lpstr>OPERATIONS SUMMARY 27 OCTOBER 2021 The classified version of this briefing is accessible through the SIPRNET</vt:lpstr>
      <vt:lpstr>PowerPoint Presentation</vt:lpstr>
      <vt:lpstr>CHANNEL CARGO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SUMMARY  TEMPLATE</dc:title>
  <dc:creator>WATSON, DONNA J GS-09 USAF AMC 618 ACOMS/SCOV</dc:creator>
  <cp:lastModifiedBy>WATSON, DONNA J GS-09 USAF AMC 618 ACOMS/SCOV</cp:lastModifiedBy>
  <cp:revision>932</cp:revision>
  <cp:lastPrinted>2002-02-19T17:36:02Z</cp:lastPrinted>
  <dcterms:created xsi:type="dcterms:W3CDTF">2018-12-12T21:16:59Z</dcterms:created>
  <dcterms:modified xsi:type="dcterms:W3CDTF">2021-10-27T14:15:52Z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0x01010004A26FFC824C3B41B38E045623CEAAC8</vt:lpwstr>
  </property>
</Properties>
</file>