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7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68546" autoAdjust="0"/>
  </p:normalViewPr>
  <p:slideViewPr>
    <p:cSldViewPr snapToGrid="0">
      <p:cViewPr varScale="1">
        <p:scale>
          <a:sx n="75" d="100"/>
          <a:sy n="75" d="100"/>
        </p:scale>
        <p:origin x="1662" y="60"/>
      </p:cViewPr>
      <p:guideLst/>
    </p:cSldViewPr>
  </p:slideViewPr>
  <p:notesTextViewPr>
    <p:cViewPr>
      <p:scale>
        <a:sx n="1" d="1"/>
        <a:sy n="1" d="1"/>
      </p:scale>
      <p:origin x="0" y="-189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76BEF-4AA6-4394-9517-BA37AB02071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A081E-8F3C-47AA-A1EC-D74BF69BA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0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74502" indent="-33634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45388" indent="-26907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83544" indent="-26907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21699" indent="-26907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59853" indent="-2690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498009" indent="-2690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36164" indent="-2690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74320" indent="-2690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A65D2-7919-4B43-839A-09E0FB13F5D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88950" y="935038"/>
            <a:ext cx="8050213" cy="45291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5813815"/>
            <a:ext cx="7073286" cy="54122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166" tIns="54082" rIns="108166" bIns="54082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000" dirty="0" smtClean="0"/>
              <a:t>Shortfalls of Current Process</a:t>
            </a:r>
          </a:p>
          <a:p>
            <a:pPr lvl="1"/>
            <a:r>
              <a:rPr lang="en-US" sz="2000" dirty="0" smtClean="0"/>
              <a:t>Visibility</a:t>
            </a:r>
            <a:r>
              <a:rPr lang="en-US" sz="2000" b="0" dirty="0" smtClean="0"/>
              <a:t> – Uses 2 systems: Mozilla Thunderbird Newsgroups and SMS Workflows = blind spot on requirement step/status </a:t>
            </a:r>
          </a:p>
          <a:p>
            <a:pPr lvl="1"/>
            <a:r>
              <a:rPr lang="en-US" sz="2000" dirty="0" smtClean="0"/>
              <a:t>Speed</a:t>
            </a:r>
            <a:r>
              <a:rPr lang="en-US" sz="2000" b="0" dirty="0" smtClean="0"/>
              <a:t> – 1-2+ days between start of verification at JOPESTER level to AOC, requires numerous, manual exports from JOPES = inability to react quickly to changing requirements / loss of aggregation opportunities</a:t>
            </a:r>
          </a:p>
          <a:p>
            <a:pPr lvl="1"/>
            <a:r>
              <a:rPr lang="en-US" sz="2000" dirty="0" smtClean="0"/>
              <a:t>Chronology</a:t>
            </a:r>
            <a:r>
              <a:rPr lang="en-US" sz="2000" b="0" dirty="0" smtClean="0"/>
              <a:t> – Only seeing iteration of adjustments that have flowed through process sequentially without consideration of subsequent modifications in a different step</a:t>
            </a:r>
          </a:p>
          <a:p>
            <a:pPr lvl="1"/>
            <a:r>
              <a:rPr lang="en-US" sz="2000" dirty="0" smtClean="0"/>
              <a:t>Automation </a:t>
            </a:r>
            <a:r>
              <a:rPr lang="en-US" sz="2000" b="0" dirty="0" smtClean="0"/>
              <a:t>– Submitted in free text format, grouped with unrelated requests, with only the ULN data for the ULN(s) being verified/changed (not package level), preventing auto determining requisite adherence </a:t>
            </a:r>
            <a:endParaRPr lang="en-US" sz="2000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300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300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300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300" dirty="0" smtClean="0"/>
              <a:t>Verification/Validation</a:t>
            </a:r>
            <a:r>
              <a:rPr lang="en-US" altLang="en-US" sz="1300" baseline="0" dirty="0" smtClean="0"/>
              <a:t> entails: in adherence to JOPES VOL III…</a:t>
            </a:r>
            <a:r>
              <a:rPr lang="en-US" sz="1400" dirty="0" smtClean="0"/>
              <a:t>true requirement, movement time-frame, stons, pax, APOE &amp; APOD, Evaluates request in terms of mode source, timeline, location, Inside 21 and 96 </a:t>
            </a:r>
            <a:r>
              <a:rPr lang="en-US" sz="1400" dirty="0" err="1" smtClean="0"/>
              <a:t>hrs</a:t>
            </a:r>
            <a:r>
              <a:rPr lang="en-US" sz="1400" dirty="0" smtClean="0"/>
              <a:t> are approved, GOE/FOEs</a:t>
            </a:r>
            <a:r>
              <a:rPr lang="en-US" sz="1400" baseline="0" dirty="0" smtClean="0"/>
              <a:t> for unlocks of scheduled airlift, strat mins</a:t>
            </a:r>
            <a:r>
              <a:rPr lang="en-US" sz="1400" dirty="0" smtClean="0"/>
              <a:t> Makes aggregation rec’s, evaluates mode source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13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13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1300" dirty="0" smtClean="0"/>
              <a:t>SPG = Supporting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1300" dirty="0" smtClean="0"/>
              <a:t>SPD =</a:t>
            </a:r>
            <a:r>
              <a:rPr lang="en-US" altLang="en-US" sz="1300" baseline="0" dirty="0" smtClean="0"/>
              <a:t> Supported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1300" baseline="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1300" baseline="0" dirty="0" smtClean="0"/>
              <a:t>Newsgroups are currently in Mozilla Thunderbird, but are fragged to move to Joint Collaboration Tool (JCT) in 2022.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1300" baseline="0" dirty="0" smtClean="0"/>
              <a:t>JOPES (server) is converting to JPES (Cloud). JCT will eventually become part of JPES.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1300" baseline="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1300" baseline="0" dirty="0" smtClean="0"/>
              <a:t>UDL Management varies by service: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1300" baseline="0" dirty="0" smtClean="0"/>
              <a:t>	Marines &amp; Navy – ICODES SSDM (auto interfaces with single load planer both directions)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1300" baseline="0" dirty="0" smtClean="0"/>
              <a:t>	Army – TCAIMS (can export to single load planner, but cannot accept from single load planner)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300" baseline="0" dirty="0" smtClean="0"/>
              <a:t>	Air Force – LOGMOD (can export to single load planner, but cannot accept from single load planner)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1300" baseline="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1300" baseline="0" dirty="0" smtClean="0"/>
              <a:t>Force Management varies by service: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1300" baseline="0" dirty="0" smtClean="0"/>
              <a:t>	Marines – JFROG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1300" baseline="0" dirty="0" smtClean="0"/>
              <a:t>	Army – COMPASS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300" baseline="0" dirty="0" smtClean="0"/>
              <a:t>	Air Force – DCAPES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300" baseline="0" dirty="0" smtClean="0"/>
              <a:t>	Navy – None, only uses JOPES &amp; excel spreadsheets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13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13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1300" dirty="0"/>
          </a:p>
        </p:txBody>
      </p:sp>
    </p:spTree>
    <p:extLst>
      <p:ext uri="{BB962C8B-B14F-4D97-AF65-F5344CB8AC3E}">
        <p14:creationId xmlns:p14="http://schemas.microsoft.com/office/powerpoint/2010/main" val="112787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10117" y="6292850"/>
            <a:ext cx="11176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66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508000" y="984250"/>
            <a:ext cx="11176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66"/>
              </a:solidFill>
            </a:endParaRPr>
          </a:p>
        </p:txBody>
      </p:sp>
      <p:sp>
        <p:nvSpPr>
          <p:cNvPr id="199577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763184" y="5086353"/>
            <a:ext cx="8652933" cy="1082675"/>
          </a:xfrm>
          <a:ln w="9525"/>
        </p:spPr>
        <p:txBody>
          <a:bodyPr/>
          <a:lstStyle>
            <a:lvl1pPr marL="0" indent="0" algn="ctr">
              <a:buFont typeface="Arial" charset="0"/>
              <a:buNone/>
              <a:defRPr baseline="0"/>
            </a:lvl1pPr>
          </a:lstStyle>
          <a:p>
            <a:r>
              <a:rPr lang="en-US" dirty="0" smtClean="0"/>
              <a:t>Mr./Capt John Doe</a:t>
            </a:r>
          </a:p>
          <a:p>
            <a:r>
              <a:rPr lang="en-US" dirty="0" smtClean="0"/>
              <a:t>618 AOC/Office Symbol</a:t>
            </a:r>
            <a:endParaRPr lang="en-US" dirty="0"/>
          </a:p>
        </p:txBody>
      </p:sp>
      <p:sp>
        <p:nvSpPr>
          <p:cNvPr id="1995780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408768" y="3863978"/>
            <a:ext cx="7357533" cy="10128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510117" y="152401"/>
            <a:ext cx="111738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50" b="1" i="1" dirty="0" smtClean="0">
                <a:solidFill>
                  <a:srgbClr val="000066"/>
                </a:solidFill>
                <a:cs typeface="Arial" charset="0"/>
              </a:rPr>
              <a:t>618th</a:t>
            </a:r>
            <a:r>
              <a:rPr lang="en-US" sz="1650" b="1" i="1" baseline="0" dirty="0" smtClean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650" b="1" i="1" dirty="0" smtClean="0">
                <a:solidFill>
                  <a:srgbClr val="000066"/>
                </a:solidFill>
                <a:cs typeface="Arial" charset="0"/>
              </a:rPr>
              <a:t>Air </a:t>
            </a:r>
            <a:r>
              <a:rPr lang="en-US" sz="1650" b="1" i="1" dirty="0">
                <a:solidFill>
                  <a:srgbClr val="000066"/>
                </a:solidFill>
                <a:cs typeface="Arial" charset="0"/>
              </a:rPr>
              <a:t>Operations Center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50" b="1" i="1" dirty="0">
                <a:solidFill>
                  <a:srgbClr val="000066"/>
                </a:solidFill>
                <a:cs typeface="Arial" charset="0"/>
              </a:rPr>
              <a:t>(Tanker Airlift Control Center)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996666" y="1642136"/>
            <a:ext cx="4198669" cy="1965210"/>
            <a:chOff x="2819400" y="1600200"/>
            <a:chExt cx="4198669" cy="196521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1602724"/>
              <a:ext cx="1988869" cy="1962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1" descr="AM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9400" y="1600200"/>
              <a:ext cx="1989138" cy="195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 Box 6"/>
          <p:cNvSpPr txBox="1">
            <a:spLocks noChangeArrowheads="1"/>
          </p:cNvSpPr>
          <p:nvPr userDrawn="1"/>
        </p:nvSpPr>
        <p:spPr bwMode="auto">
          <a:xfrm>
            <a:off x="5415493" y="6109494"/>
            <a:ext cx="1361017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50" i="1" dirty="0" smtClean="0">
                <a:solidFill>
                  <a:srgbClr val="000066"/>
                </a:solidFill>
                <a:latin typeface="Century Schoolbook" pitchFamily="18" charset="0"/>
              </a:rPr>
              <a:t>“Execute!”</a:t>
            </a:r>
          </a:p>
        </p:txBody>
      </p:sp>
    </p:spTree>
    <p:extLst>
      <p:ext uri="{BB962C8B-B14F-4D97-AF65-F5344CB8AC3E}">
        <p14:creationId xmlns:p14="http://schemas.microsoft.com/office/powerpoint/2010/main" val="1879829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77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169" y="1327151"/>
            <a:ext cx="5552017" cy="45878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4" y="1327151"/>
            <a:ext cx="5554133" cy="45878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40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 an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169" y="1327151"/>
            <a:ext cx="5552017" cy="45878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8" y="1327151"/>
            <a:ext cx="5554133" cy="45878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0" y="1333503"/>
            <a:ext cx="0" cy="490537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819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169" y="1305016"/>
            <a:ext cx="5552017" cy="233044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0" y="1333503"/>
            <a:ext cx="0" cy="490537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550335" y="3657600"/>
            <a:ext cx="1109133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6197602" y="1305016"/>
            <a:ext cx="5552017" cy="233044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402169" y="3754003"/>
            <a:ext cx="5552017" cy="233044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6197602" y="3765256"/>
            <a:ext cx="5552017" cy="233044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56764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74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730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0" y="114300"/>
            <a:ext cx="9271000" cy="1028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02169" y="1327151"/>
            <a:ext cx="11309351" cy="4587875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34047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241300" y="6480175"/>
            <a:ext cx="117094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66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2169" y="1327151"/>
            <a:ext cx="11309351" cy="4587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60500" y="114300"/>
            <a:ext cx="9271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11793508" y="6608766"/>
            <a:ext cx="301686" cy="20774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31A31E7-87E2-4E79-98AE-DA7C82E7B614}" type="slidenum">
              <a:rPr lang="en-US" sz="750" smtClean="0">
                <a:solidFill>
                  <a:srgbClr val="00006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750" dirty="0" smtClean="0">
              <a:solidFill>
                <a:srgbClr val="000066"/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241300" y="1231900"/>
            <a:ext cx="97536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66"/>
              </a:solidFill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9855200" y="1058864"/>
            <a:ext cx="2336800" cy="25391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50" i="1" dirty="0" smtClean="0">
                <a:solidFill>
                  <a:srgbClr val="000066"/>
                </a:solidFill>
                <a:latin typeface="Cooper Black" pitchFamily="18" charset="0"/>
              </a:rPr>
              <a:t>618 AOC (TACC)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415493" y="6296819"/>
            <a:ext cx="1361017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50" i="1" dirty="0" smtClean="0">
                <a:solidFill>
                  <a:srgbClr val="000066"/>
                </a:solidFill>
                <a:latin typeface="Century Schoolbook" pitchFamily="18" charset="0"/>
              </a:rPr>
              <a:t>“Execute!”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2592" y="338206"/>
            <a:ext cx="738317" cy="72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318" y="336997"/>
            <a:ext cx="739183" cy="729424"/>
          </a:xfrm>
          <a:prstGeom prst="rect">
            <a:avLst/>
          </a:prstGeom>
        </p:spPr>
      </p:pic>
      <p:pic>
        <p:nvPicPr>
          <p:cNvPr id="3074" name="Picture 2" descr="https://media.defense.gov/2011/Oct/13/2000790566/-1/-1/0/111013-F-ZZ000-221.JPG"/>
          <p:cNvPicPr>
            <a:picLocks noChangeAspect="1" noChangeArrowheads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0" y="111920"/>
            <a:ext cx="1146736" cy="109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4267200" y="0"/>
            <a:ext cx="365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</a:rPr>
              <a:t>UNCLASSIFIED//FOUO</a:t>
            </a:r>
            <a:endParaRPr lang="en-US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267200" y="6584910"/>
            <a:ext cx="365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</a:rPr>
              <a:t>UNCLASSIFIED//FOUO</a:t>
            </a:r>
            <a:endParaRPr lang="en-US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1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Arial" charset="0"/>
        </a:defRPr>
      </a:lvl9pPr>
    </p:titleStyle>
    <p:bodyStyle>
      <a:lvl1pPr marL="214313" indent="-214313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Arial" charset="0"/>
        <a:buChar char="■"/>
        <a:defRPr sz="1800" b="1">
          <a:solidFill>
            <a:srgbClr val="000066"/>
          </a:solidFill>
          <a:latin typeface="+mn-lt"/>
          <a:ea typeface="+mn-ea"/>
          <a:cs typeface="+mn-cs"/>
        </a:defRPr>
      </a:lvl1pPr>
      <a:lvl2pPr marL="516731" indent="-211931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Arial" charset="0"/>
        <a:buChar char="●"/>
        <a:defRPr sz="1650" b="1">
          <a:solidFill>
            <a:srgbClr val="000066"/>
          </a:solidFill>
          <a:latin typeface="+mn-lt"/>
        </a:defRPr>
      </a:lvl2pPr>
      <a:lvl3pPr marL="770335" indent="-167879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Arial" charset="0"/>
        <a:buChar char="–"/>
        <a:defRPr sz="1500" b="1">
          <a:solidFill>
            <a:srgbClr val="000066"/>
          </a:solidFill>
          <a:latin typeface="+mn-lt"/>
        </a:defRPr>
      </a:lvl3pPr>
      <a:lvl4pPr marL="1028700" indent="-1714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500" b="1">
          <a:solidFill>
            <a:srgbClr val="000066"/>
          </a:solidFill>
          <a:latin typeface="+mn-lt"/>
        </a:defRPr>
      </a:lvl4pPr>
      <a:lvl5pPr marL="1285875" indent="-1714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200" b="1">
          <a:solidFill>
            <a:srgbClr val="000066"/>
          </a:solidFill>
          <a:latin typeface="+mn-lt"/>
        </a:defRPr>
      </a:lvl5pPr>
      <a:lvl6pPr marL="1628775" indent="-1714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200" b="1">
          <a:solidFill>
            <a:srgbClr val="000066"/>
          </a:solidFill>
          <a:latin typeface="+mn-lt"/>
        </a:defRPr>
      </a:lvl6pPr>
      <a:lvl7pPr marL="1971675" indent="-1714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200" b="1">
          <a:solidFill>
            <a:srgbClr val="000066"/>
          </a:solidFill>
          <a:latin typeface="+mn-lt"/>
        </a:defRPr>
      </a:lvl7pPr>
      <a:lvl8pPr marL="2314575" indent="-1714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200" b="1">
          <a:solidFill>
            <a:srgbClr val="000066"/>
          </a:solidFill>
          <a:latin typeface="+mn-lt"/>
        </a:defRPr>
      </a:lvl8pPr>
      <a:lvl9pPr marL="2657475" indent="-1714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200" b="1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6.png"/><Relationship Id="rId21" Type="http://schemas.openxmlformats.org/officeDocument/2006/relationships/image" Target="../media/image19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24" Type="http://schemas.microsoft.com/office/2007/relationships/hdphoto" Target="../media/hdphoto6.wdp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microsoft.com/office/2007/relationships/hdphoto" Target="../media/hdphoto2.wdp"/><Relationship Id="rId19" Type="http://schemas.microsoft.com/office/2007/relationships/hdphoto" Target="../media/hdphoto5.wdp"/><Relationship Id="rId4" Type="http://schemas.openxmlformats.org/officeDocument/2006/relationships/image" Target="../media/image7.jpeg"/><Relationship Id="rId9" Type="http://schemas.openxmlformats.org/officeDocument/2006/relationships/image" Target="../media/image11.png"/><Relationship Id="rId14" Type="http://schemas.microsoft.com/office/2007/relationships/hdphoto" Target="../media/hdphoto4.wdp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-5153" y="3932435"/>
            <a:ext cx="11193358" cy="2430266"/>
          </a:xfrm>
          <a:prstGeom prst="rect">
            <a:avLst/>
          </a:prstGeom>
          <a:solidFill>
            <a:srgbClr val="00B0F0">
              <a:alpha val="11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305711" y="5441603"/>
            <a:ext cx="1558455" cy="921098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-7103" y="1329858"/>
            <a:ext cx="11176646" cy="2531383"/>
          </a:xfrm>
          <a:prstGeom prst="rect">
            <a:avLst/>
          </a:prstGeom>
          <a:solidFill>
            <a:schemeClr val="accent6">
              <a:alpha val="11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2" hidden="1"/>
          <p:cNvSpPr txBox="1">
            <a:spLocks noChangeArrowheads="1"/>
          </p:cNvSpPr>
          <p:nvPr/>
        </p:nvSpPr>
        <p:spPr bwMode="auto">
          <a:xfrm>
            <a:off x="1" y="-31803"/>
            <a:ext cx="12191999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29" name="TextBox 22" hidden="1"/>
          <p:cNvSpPr txBox="1">
            <a:spLocks noChangeArrowheads="1"/>
          </p:cNvSpPr>
          <p:nvPr/>
        </p:nvSpPr>
        <p:spPr bwMode="auto">
          <a:xfrm>
            <a:off x="0" y="6602205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23" name="Rounded Rectangle 68">
            <a:extLst>
              <a:ext uri="{FF2B5EF4-FFF2-40B4-BE49-F238E27FC236}">
                <a16:creationId xmlns:a16="http://schemas.microsoft.com/office/drawing/2014/main" id="{DB74FEE7-4DAB-4399-BCAA-70CA4DE8E4F3}"/>
              </a:ext>
            </a:extLst>
          </p:cNvPr>
          <p:cNvSpPr/>
          <p:nvPr/>
        </p:nvSpPr>
        <p:spPr>
          <a:xfrm>
            <a:off x="1858485" y="1788004"/>
            <a:ext cx="787840" cy="48649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8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Sets Up ULNs for Validation as AK</a:t>
            </a:r>
            <a:endParaRPr lang="en-US" sz="8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ounded Rectangle 68">
            <a:extLst>
              <a:ext uri="{FF2B5EF4-FFF2-40B4-BE49-F238E27FC236}">
                <a16:creationId xmlns:a16="http://schemas.microsoft.com/office/drawing/2014/main" id="{991D7079-AAC2-400C-B145-B0B6FCC90155}"/>
              </a:ext>
            </a:extLst>
          </p:cNvPr>
          <p:cNvSpPr/>
          <p:nvPr/>
        </p:nvSpPr>
        <p:spPr>
          <a:xfrm>
            <a:off x="2049735" y="4630678"/>
            <a:ext cx="1021987" cy="52626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defRPr/>
            </a:pPr>
            <a:r>
              <a:rPr lang="en-US" sz="8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Creates pre-load </a:t>
            </a:r>
            <a:r>
              <a:rPr lang="en-US" sz="8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</a:t>
            </a:r>
            <a:r>
              <a:rPr lang="en-US" sz="8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lans / assigns </a:t>
            </a:r>
            <a:r>
              <a:rPr lang="en-US" sz="800" dirty="0" err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</a:t>
            </a:r>
            <a:r>
              <a:rPr lang="en-US" sz="800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az</a:t>
            </a:r>
            <a:r>
              <a:rPr lang="en-US" sz="8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Sends to A2I</a:t>
            </a:r>
            <a:endParaRPr lang="en-US" sz="8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FD59F91-6720-4C25-A82B-9E50C3E5AC6C}"/>
              </a:ext>
            </a:extLst>
          </p:cNvPr>
          <p:cNvCxnSpPr>
            <a:cxnSpLocks/>
            <a:stCxn id="126" idx="3"/>
            <a:endCxn id="103" idx="1"/>
          </p:cNvCxnSpPr>
          <p:nvPr/>
        </p:nvCxnSpPr>
        <p:spPr bwMode="auto">
          <a:xfrm flipV="1">
            <a:off x="9511555" y="4660562"/>
            <a:ext cx="246730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0" name="Rounded Rectangle 68">
            <a:extLst>
              <a:ext uri="{FF2B5EF4-FFF2-40B4-BE49-F238E27FC236}">
                <a16:creationId xmlns:a16="http://schemas.microsoft.com/office/drawing/2014/main" id="{014C55B7-FCC2-4675-AF84-17B47E310126}"/>
              </a:ext>
            </a:extLst>
          </p:cNvPr>
          <p:cNvSpPr/>
          <p:nvPr/>
        </p:nvSpPr>
        <p:spPr>
          <a:xfrm>
            <a:off x="10068223" y="5886584"/>
            <a:ext cx="1100863" cy="419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JI / FINAL LOAD PLANS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021577D-5E37-4097-88F0-90FF6B57AF5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1627605" y="4893812"/>
            <a:ext cx="10826" cy="99436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Rounded Rectangle 68">
            <a:extLst>
              <a:ext uri="{FF2B5EF4-FFF2-40B4-BE49-F238E27FC236}">
                <a16:creationId xmlns:a16="http://schemas.microsoft.com/office/drawing/2014/main" id="{7F631295-DBCA-45A6-BBB8-DFF6C3D0CB09}"/>
              </a:ext>
            </a:extLst>
          </p:cNvPr>
          <p:cNvSpPr/>
          <p:nvPr/>
        </p:nvSpPr>
        <p:spPr>
          <a:xfrm>
            <a:off x="5659626" y="4513222"/>
            <a:ext cx="1286358" cy="5889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Evaluates airlift</a:t>
            </a:r>
            <a:r>
              <a:rPr kumimoji="0" lang="en-US" sz="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loading </a:t>
            </a:r>
            <a:r>
              <a:rPr lang="en-US" sz="8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</a:t>
            </a:r>
            <a:r>
              <a:rPr kumimoji="0" lang="en-US" sz="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ocumentation</a:t>
            </a:r>
            <a:r>
              <a:rPr kumimoji="0" lang="en-US" sz="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. Compares pre-Load </a:t>
            </a:r>
            <a:r>
              <a:rPr lang="en-US" sz="8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</a:t>
            </a:r>
            <a:r>
              <a:rPr kumimoji="0" lang="en-US" sz="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lans</a:t>
            </a:r>
            <a:r>
              <a:rPr kumimoji="0" lang="en-US" sz="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to validated ULNs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1C1970D-60F9-45D0-B2C2-4C627F3DB25E}"/>
              </a:ext>
            </a:extLst>
          </p:cNvPr>
          <p:cNvCxnSpPr>
            <a:cxnSpLocks/>
            <a:stCxn id="125" idx="3"/>
          </p:cNvCxnSpPr>
          <p:nvPr/>
        </p:nvCxnSpPr>
        <p:spPr>
          <a:xfrm flipV="1">
            <a:off x="3071722" y="4856838"/>
            <a:ext cx="2581475" cy="36974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165C911-6467-4C68-8907-888E2C2B2432}"/>
              </a:ext>
            </a:extLst>
          </p:cNvPr>
          <p:cNvCxnSpPr>
            <a:cxnSpLocks/>
          </p:cNvCxnSpPr>
          <p:nvPr/>
        </p:nvCxnSpPr>
        <p:spPr>
          <a:xfrm flipV="1">
            <a:off x="9235277" y="2193886"/>
            <a:ext cx="353805" cy="5056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93456F5-7FFF-4981-B37F-E8EE825F7676}"/>
              </a:ext>
            </a:extLst>
          </p:cNvPr>
          <p:cNvCxnSpPr>
            <a:cxnSpLocks/>
          </p:cNvCxnSpPr>
          <p:nvPr/>
        </p:nvCxnSpPr>
        <p:spPr bwMode="auto">
          <a:xfrm>
            <a:off x="6928225" y="4806825"/>
            <a:ext cx="240597" cy="24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5CBE6713-9666-487B-B235-25AE181553DD}"/>
              </a:ext>
            </a:extLst>
          </p:cNvPr>
          <p:cNvCxnSpPr>
            <a:cxnSpLocks/>
            <a:stCxn id="103" idx="3"/>
            <a:endCxn id="10" idx="1"/>
          </p:cNvCxnSpPr>
          <p:nvPr/>
        </p:nvCxnSpPr>
        <p:spPr bwMode="auto">
          <a:xfrm>
            <a:off x="10949963" y="4661984"/>
            <a:ext cx="46631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0500" y="96545"/>
            <a:ext cx="9271000" cy="1028700"/>
          </a:xfrm>
        </p:spPr>
        <p:txBody>
          <a:bodyPr/>
          <a:lstStyle/>
          <a:p>
            <a:r>
              <a:rPr lang="en-US" sz="2400" dirty="0" smtClean="0"/>
              <a:t>Current Deployment Process</a:t>
            </a:r>
            <a:br>
              <a:rPr lang="en-US" sz="2400" dirty="0" smtClean="0"/>
            </a:br>
            <a:r>
              <a:rPr lang="en-US" sz="2400" dirty="0" smtClean="0"/>
              <a:t>Once SPD CCMD’s Request is Sourced by FAM</a:t>
            </a:r>
            <a:endParaRPr lang="en-US" sz="2400" dirty="0"/>
          </a:p>
        </p:txBody>
      </p:sp>
      <p:sp>
        <p:nvSpPr>
          <p:cNvPr id="94" name="Rounded Rectangle 68">
            <a:extLst>
              <a:ext uri="{FF2B5EF4-FFF2-40B4-BE49-F238E27FC236}">
                <a16:creationId xmlns:a16="http://schemas.microsoft.com/office/drawing/2014/main" id="{991D7079-AAC2-400C-B145-B0B6FCC90155}"/>
              </a:ext>
            </a:extLst>
          </p:cNvPr>
          <p:cNvSpPr/>
          <p:nvPr/>
        </p:nvSpPr>
        <p:spPr>
          <a:xfrm>
            <a:off x="306288" y="4692917"/>
            <a:ext cx="1323308" cy="4861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Shapes ULNs in UDL Management System</a:t>
            </a:r>
            <a:endParaRPr kumimoji="0" lang="en-US" sz="8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ounded Rectangle 68">
            <a:extLst>
              <a:ext uri="{FF2B5EF4-FFF2-40B4-BE49-F238E27FC236}">
                <a16:creationId xmlns:a16="http://schemas.microsoft.com/office/drawing/2014/main" id="{DB74FEE7-4DAB-4399-BCAA-70CA4DE8E4F3}"/>
              </a:ext>
            </a:extLst>
          </p:cNvPr>
          <p:cNvSpPr/>
          <p:nvPr/>
        </p:nvSpPr>
        <p:spPr>
          <a:xfrm>
            <a:off x="367451" y="1785117"/>
            <a:ext cx="1159627" cy="43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Conducts Force Management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91C1970D-60F9-45D0-B2C2-4C627F3DB25E}"/>
              </a:ext>
            </a:extLst>
          </p:cNvPr>
          <p:cNvCxnSpPr>
            <a:cxnSpLocks/>
            <a:stCxn id="125" idx="3"/>
            <a:endCxn id="130" idx="1"/>
          </p:cNvCxnSpPr>
          <p:nvPr/>
        </p:nvCxnSpPr>
        <p:spPr>
          <a:xfrm>
            <a:off x="3071722" y="4893812"/>
            <a:ext cx="6996501" cy="1202762"/>
          </a:xfrm>
          <a:prstGeom prst="straightConnector1">
            <a:avLst/>
          </a:prstGeom>
          <a:ln w="28575">
            <a:solidFill>
              <a:srgbClr val="92D050"/>
            </a:solidFill>
            <a:headEnd type="none" w="med" len="med"/>
            <a:tailEnd type="triangle" w="med" len="med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5" name="Rounded Rectangle 68">
            <a:extLst>
              <a:ext uri="{FF2B5EF4-FFF2-40B4-BE49-F238E27FC236}">
                <a16:creationId xmlns:a16="http://schemas.microsoft.com/office/drawing/2014/main" id="{6803D29B-B3DE-497E-9BB3-F5D3637C5EAC}"/>
              </a:ext>
            </a:extLst>
          </p:cNvPr>
          <p:cNvSpPr/>
          <p:nvPr/>
        </p:nvSpPr>
        <p:spPr>
          <a:xfrm>
            <a:off x="2938306" y="1782457"/>
            <a:ext cx="705128" cy="4368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8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Verifies. Applies Date.</a:t>
            </a:r>
            <a:endParaRPr lang="en-US" sz="8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1555" t="16276" r="17677" b="15199"/>
          <a:stretch/>
        </p:blipFill>
        <p:spPr>
          <a:xfrm>
            <a:off x="11416273" y="4418246"/>
            <a:ext cx="432289" cy="487475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1EFF88C-F1FE-44B1-BB9D-E44052A30D53}"/>
              </a:ext>
            </a:extLst>
          </p:cNvPr>
          <p:cNvCxnSpPr>
            <a:cxnSpLocks/>
            <a:stCxn id="123" idx="2"/>
          </p:cNvCxnSpPr>
          <p:nvPr/>
        </p:nvCxnSpPr>
        <p:spPr bwMode="auto">
          <a:xfrm>
            <a:off x="2252405" y="2274501"/>
            <a:ext cx="0" cy="2743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6065" y="1281474"/>
            <a:ext cx="186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SIPR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6065" y="5753069"/>
            <a:ext cx="186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IPR</a:t>
            </a:r>
          </a:p>
        </p:txBody>
      </p:sp>
      <p:cxnSp>
        <p:nvCxnSpPr>
          <p:cNvPr id="80" name="Straight Arrow Connector 79"/>
          <p:cNvCxnSpPr/>
          <p:nvPr/>
        </p:nvCxnSpPr>
        <p:spPr bwMode="auto">
          <a:xfrm>
            <a:off x="473296" y="2223503"/>
            <a:ext cx="0" cy="237744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23" idx="1"/>
          </p:cNvCxnSpPr>
          <p:nvPr/>
        </p:nvCxnSpPr>
        <p:spPr bwMode="auto">
          <a:xfrm flipH="1">
            <a:off x="1534087" y="2004310"/>
            <a:ext cx="324398" cy="133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68">
            <a:extLst>
              <a:ext uri="{FF2B5EF4-FFF2-40B4-BE49-F238E27FC236}">
                <a16:creationId xmlns:a16="http://schemas.microsoft.com/office/drawing/2014/main" id="{DB74FEE7-4DAB-4399-BCAA-70CA4DE8E4F3}"/>
              </a:ext>
            </a:extLst>
          </p:cNvPr>
          <p:cNvSpPr/>
          <p:nvPr/>
        </p:nvSpPr>
        <p:spPr>
          <a:xfrm>
            <a:off x="1608438" y="2545436"/>
            <a:ext cx="1038502" cy="520590"/>
          </a:xfrm>
          <a:prstGeom prst="round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defRPr/>
            </a:pPr>
            <a:r>
              <a:rPr 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Submits Newsgroup communication</a:t>
            </a: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15103" y="1527383"/>
            <a:ext cx="1868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JOPESTER</a:t>
            </a:r>
          </a:p>
        </p:txBody>
      </p:sp>
      <p:sp>
        <p:nvSpPr>
          <p:cNvPr id="65" name="Rounded Rectangle 68">
            <a:extLst>
              <a:ext uri="{FF2B5EF4-FFF2-40B4-BE49-F238E27FC236}">
                <a16:creationId xmlns:a16="http://schemas.microsoft.com/office/drawing/2014/main" id="{DB74FEE7-4DAB-4399-BCAA-70CA4DE8E4F3}"/>
              </a:ext>
            </a:extLst>
          </p:cNvPr>
          <p:cNvSpPr/>
          <p:nvPr/>
        </p:nvSpPr>
        <p:spPr>
          <a:xfrm>
            <a:off x="3983677" y="1783974"/>
            <a:ext cx="655041" cy="4297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Verifies. Applies Date</a:t>
            </a:r>
            <a:r>
              <a:rPr lang="en-US" sz="8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en-US" sz="8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96630" y="1519088"/>
            <a:ext cx="1868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SPG Comp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385847" y="1526756"/>
            <a:ext cx="1868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SPG CCMD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475064" y="1517667"/>
            <a:ext cx="1868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SPD Comp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564281" y="1517718"/>
            <a:ext cx="1868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CCMD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917387" y="1510640"/>
            <a:ext cx="1868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USTC</a:t>
            </a:r>
          </a:p>
        </p:txBody>
      </p:sp>
      <p:sp>
        <p:nvSpPr>
          <p:cNvPr id="78" name="Rounded Rectangle 68">
            <a:extLst>
              <a:ext uri="{FF2B5EF4-FFF2-40B4-BE49-F238E27FC236}">
                <a16:creationId xmlns:a16="http://schemas.microsoft.com/office/drawing/2014/main" id="{DB74FEE7-4DAB-4399-BCAA-70CA4DE8E4F3}"/>
              </a:ext>
            </a:extLst>
          </p:cNvPr>
          <p:cNvSpPr/>
          <p:nvPr/>
        </p:nvSpPr>
        <p:spPr>
          <a:xfrm>
            <a:off x="2835649" y="2533700"/>
            <a:ext cx="926279" cy="577787"/>
          </a:xfrm>
          <a:prstGeom prst="round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Communicates requirement via Newsgroup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1EFF88C-F1FE-44B1-BB9D-E44052A30D53}"/>
              </a:ext>
            </a:extLst>
          </p:cNvPr>
          <p:cNvCxnSpPr>
            <a:cxnSpLocks/>
          </p:cNvCxnSpPr>
          <p:nvPr/>
        </p:nvCxnSpPr>
        <p:spPr bwMode="auto">
          <a:xfrm>
            <a:off x="3494314" y="2170236"/>
            <a:ext cx="0" cy="3657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1EFF88C-F1FE-44B1-BB9D-E44052A30D53}"/>
              </a:ext>
            </a:extLst>
          </p:cNvPr>
          <p:cNvCxnSpPr>
            <a:cxnSpLocks/>
          </p:cNvCxnSpPr>
          <p:nvPr/>
        </p:nvCxnSpPr>
        <p:spPr bwMode="auto">
          <a:xfrm>
            <a:off x="5704027" y="2213742"/>
            <a:ext cx="0" cy="3657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1EFF88C-F1FE-44B1-BB9D-E44052A30D53}"/>
              </a:ext>
            </a:extLst>
          </p:cNvPr>
          <p:cNvCxnSpPr>
            <a:cxnSpLocks/>
          </p:cNvCxnSpPr>
          <p:nvPr/>
        </p:nvCxnSpPr>
        <p:spPr bwMode="auto">
          <a:xfrm>
            <a:off x="6790226" y="2223504"/>
            <a:ext cx="0" cy="3657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1EFF88C-F1FE-44B1-BB9D-E44052A30D5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071722" y="2213926"/>
            <a:ext cx="0" cy="2743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1EFF88C-F1FE-44B1-BB9D-E44052A30D5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256235" y="2231498"/>
            <a:ext cx="0" cy="3657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81EFF88C-F1FE-44B1-BB9D-E44052A30D5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278289" y="2243927"/>
            <a:ext cx="0" cy="3657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1EFF88C-F1FE-44B1-BB9D-E44052A30D5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772020" y="2252840"/>
            <a:ext cx="0" cy="3657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81EFF88C-F1FE-44B1-BB9D-E44052A30D53}"/>
              </a:ext>
            </a:extLst>
          </p:cNvPr>
          <p:cNvCxnSpPr>
            <a:cxnSpLocks/>
          </p:cNvCxnSpPr>
          <p:nvPr/>
        </p:nvCxnSpPr>
        <p:spPr bwMode="auto">
          <a:xfrm flipV="1">
            <a:off x="2650625" y="2872025"/>
            <a:ext cx="182880" cy="22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81EFF88C-F1FE-44B1-BB9D-E44052A30D53}"/>
              </a:ext>
            </a:extLst>
          </p:cNvPr>
          <p:cNvCxnSpPr>
            <a:cxnSpLocks/>
          </p:cNvCxnSpPr>
          <p:nvPr/>
        </p:nvCxnSpPr>
        <p:spPr bwMode="auto">
          <a:xfrm flipV="1">
            <a:off x="4745474" y="2934009"/>
            <a:ext cx="308409" cy="22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81EFF88C-F1FE-44B1-BB9D-E44052A30D53}"/>
              </a:ext>
            </a:extLst>
          </p:cNvPr>
          <p:cNvCxnSpPr>
            <a:cxnSpLocks/>
          </p:cNvCxnSpPr>
          <p:nvPr/>
        </p:nvCxnSpPr>
        <p:spPr bwMode="auto">
          <a:xfrm flipV="1">
            <a:off x="7986555" y="2940270"/>
            <a:ext cx="308409" cy="22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81EFF88C-F1FE-44B1-BB9D-E44052A30D53}"/>
              </a:ext>
            </a:extLst>
          </p:cNvPr>
          <p:cNvCxnSpPr>
            <a:cxnSpLocks/>
          </p:cNvCxnSpPr>
          <p:nvPr/>
        </p:nvCxnSpPr>
        <p:spPr bwMode="auto">
          <a:xfrm>
            <a:off x="8393375" y="2110324"/>
            <a:ext cx="1099" cy="5486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81EFF88C-F1FE-44B1-BB9D-E44052A30D53}"/>
              </a:ext>
            </a:extLst>
          </p:cNvPr>
          <p:cNvCxnSpPr>
            <a:cxnSpLocks/>
          </p:cNvCxnSpPr>
          <p:nvPr/>
        </p:nvCxnSpPr>
        <p:spPr bwMode="auto">
          <a:xfrm>
            <a:off x="10083414" y="2116073"/>
            <a:ext cx="1099" cy="5486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</p:cxnSp>
      <p:sp>
        <p:nvSpPr>
          <p:cNvPr id="150" name="TextBox 149"/>
          <p:cNvSpPr txBox="1"/>
          <p:nvPr/>
        </p:nvSpPr>
        <p:spPr>
          <a:xfrm>
            <a:off x="9093114" y="1529434"/>
            <a:ext cx="186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AOC Verifications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-293541" y="5528107"/>
            <a:ext cx="186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User /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Mobility Officer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5369580" y="5110560"/>
            <a:ext cx="186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AOC Verifications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848242" y="5160759"/>
            <a:ext cx="18687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AOC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Mobility Effects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9597669" y="5039333"/>
            <a:ext cx="186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AOC Detailed Planning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77" name="Straight Connector 176"/>
          <p:cNvCxnSpPr>
            <a:stCxn id="120" idx="2"/>
          </p:cNvCxnSpPr>
          <p:nvPr/>
        </p:nvCxnSpPr>
        <p:spPr bwMode="auto">
          <a:xfrm>
            <a:off x="10068222" y="3172468"/>
            <a:ext cx="0" cy="470296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glow rad="101600">
              <a:schemeClr val="bg1">
                <a:alpha val="60000"/>
              </a:schemeClr>
            </a:glow>
          </a:effectLst>
        </p:spPr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81EFF88C-F1FE-44B1-BB9D-E44052A30D53}"/>
              </a:ext>
            </a:extLst>
          </p:cNvPr>
          <p:cNvCxnSpPr>
            <a:cxnSpLocks/>
          </p:cNvCxnSpPr>
          <p:nvPr/>
        </p:nvCxnSpPr>
        <p:spPr bwMode="auto">
          <a:xfrm flipH="1">
            <a:off x="5764769" y="3636120"/>
            <a:ext cx="0" cy="84607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</p:cxnSp>
      <p:cxnSp>
        <p:nvCxnSpPr>
          <p:cNvPr id="181" name="Straight Connector 180"/>
          <p:cNvCxnSpPr/>
          <p:nvPr/>
        </p:nvCxnSpPr>
        <p:spPr bwMode="auto">
          <a:xfrm flipH="1">
            <a:off x="5765565" y="3641824"/>
            <a:ext cx="4297680" cy="3003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glow rad="101600">
              <a:schemeClr val="bg1">
                <a:alpha val="60000"/>
              </a:schemeClr>
            </a:glow>
          </a:effec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636711" y="5055017"/>
            <a:ext cx="401639" cy="0"/>
          </a:xfrm>
          <a:prstGeom prst="straightConnector1">
            <a:avLst/>
          </a:prstGeom>
          <a:ln w="28575">
            <a:headEnd type="triangle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0" idx="3"/>
          </p:cNvCxnSpPr>
          <p:nvPr/>
        </p:nvCxnSpPr>
        <p:spPr bwMode="auto">
          <a:xfrm>
            <a:off x="11169085" y="5889602"/>
            <a:ext cx="45852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93456F5-7FFF-4981-B37F-E8EE825F7676}"/>
              </a:ext>
            </a:extLst>
          </p:cNvPr>
          <p:cNvCxnSpPr>
            <a:cxnSpLocks/>
          </p:cNvCxnSpPr>
          <p:nvPr/>
        </p:nvCxnSpPr>
        <p:spPr bwMode="auto">
          <a:xfrm>
            <a:off x="4461235" y="5591492"/>
            <a:ext cx="240597" cy="24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3329781" y="5471518"/>
            <a:ext cx="1003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Automated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329780" y="5906963"/>
            <a:ext cx="1003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Manual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93456F5-7FFF-4981-B37F-E8EE825F7676}"/>
              </a:ext>
            </a:extLst>
          </p:cNvPr>
          <p:cNvCxnSpPr>
            <a:cxnSpLocks/>
          </p:cNvCxnSpPr>
          <p:nvPr/>
        </p:nvCxnSpPr>
        <p:spPr bwMode="auto">
          <a:xfrm>
            <a:off x="4461235" y="6022379"/>
            <a:ext cx="240597" cy="24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3305711" y="6091715"/>
            <a:ext cx="11235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External Output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93456F5-7FFF-4981-B37F-E8EE825F7676}"/>
              </a:ext>
            </a:extLst>
          </p:cNvPr>
          <p:cNvCxnSpPr>
            <a:cxnSpLocks/>
          </p:cNvCxnSpPr>
          <p:nvPr/>
        </p:nvCxnSpPr>
        <p:spPr bwMode="auto">
          <a:xfrm>
            <a:off x="4457770" y="6216343"/>
            <a:ext cx="240597" cy="24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3317191" y="5689241"/>
            <a:ext cx="1003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Semi -Auto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93456F5-7FFF-4981-B37F-E8EE825F7676}"/>
              </a:ext>
            </a:extLst>
          </p:cNvPr>
          <p:cNvCxnSpPr>
            <a:cxnSpLocks/>
          </p:cNvCxnSpPr>
          <p:nvPr/>
        </p:nvCxnSpPr>
        <p:spPr bwMode="auto">
          <a:xfrm>
            <a:off x="4470414" y="5798977"/>
            <a:ext cx="240597" cy="24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9965909" y="5703514"/>
            <a:ext cx="186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APOE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2380369" y="2090875"/>
            <a:ext cx="556661" cy="364429"/>
            <a:chOff x="2440620" y="5238379"/>
            <a:chExt cx="785117" cy="617494"/>
          </a:xfrm>
        </p:grpSpPr>
        <p:grpSp>
          <p:nvGrpSpPr>
            <p:cNvPr id="110" name="Group 109"/>
            <p:cNvGrpSpPr/>
            <p:nvPr/>
          </p:nvGrpSpPr>
          <p:grpSpPr>
            <a:xfrm>
              <a:off x="2493856" y="5238379"/>
              <a:ext cx="646504" cy="617494"/>
              <a:chOff x="1042608" y="1867890"/>
              <a:chExt cx="968348" cy="92489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Oval 113"/>
              <p:cNvSpPr/>
              <p:nvPr/>
            </p:nvSpPr>
            <p:spPr bwMode="auto">
              <a:xfrm>
                <a:off x="1042608" y="1867890"/>
                <a:ext cx="880968" cy="880968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</p:txBody>
          </p:sp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11" y="1888843"/>
                <a:ext cx="903945" cy="903946"/>
              </a:xfrm>
              <a:prstGeom prst="rect">
                <a:avLst/>
              </a:prstGeom>
            </p:spPr>
          </p:pic>
        </p:grpSp>
        <p:sp>
          <p:nvSpPr>
            <p:cNvPr id="113" name="TextBox 5"/>
            <p:cNvSpPr txBox="1">
              <a:spLocks noChangeArrowheads="1"/>
            </p:cNvSpPr>
            <p:nvPr/>
          </p:nvSpPr>
          <p:spPr bwMode="auto">
            <a:xfrm>
              <a:off x="2440620" y="5378700"/>
              <a:ext cx="785117" cy="365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200" b="1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 3" pitchFamily="18" charset="2"/>
                <a:buChar char="¬"/>
                <a:defRPr sz="2200" b="1">
                  <a:solidFill>
                    <a:srgbClr val="0000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 sz="2000" b="1">
                  <a:solidFill>
                    <a:srgbClr val="000066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b="1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JOPES</a:t>
              </a:r>
              <a:endParaRPr lang="en-US" altLang="en-US" sz="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749268" y="2963585"/>
            <a:ext cx="658780" cy="339196"/>
            <a:chOff x="9283052" y="5205973"/>
            <a:chExt cx="1245447" cy="668415"/>
          </a:xfrm>
        </p:grpSpPr>
        <p:pic>
          <p:nvPicPr>
            <p:cNvPr id="169" name="Picture 4" descr="Mozilla Thunderbird - Wikipe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6984" y="5205973"/>
              <a:ext cx="679168" cy="668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0" name="TextBox 5"/>
            <p:cNvSpPr txBox="1">
              <a:spLocks noChangeArrowheads="1"/>
            </p:cNvSpPr>
            <p:nvPr/>
          </p:nvSpPr>
          <p:spPr bwMode="auto">
            <a:xfrm>
              <a:off x="9283052" y="5275674"/>
              <a:ext cx="1245447" cy="488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" pitchFamily="2" charset="2"/>
                <a:buChar char="n"/>
                <a:defRPr sz="2400" b="1">
                  <a:solidFill>
                    <a:srgbClr val="000066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 3" pitchFamily="18" charset="2"/>
                <a:buChar char="¬"/>
                <a:defRPr sz="2200" b="1">
                  <a:solidFill>
                    <a:srgbClr val="0000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 sz="2000" b="1">
                  <a:solidFill>
                    <a:srgbClr val="000066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b="1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Mozilla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Thunderbird</a:t>
              </a: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2586634" y="4242706"/>
            <a:ext cx="579005" cy="509395"/>
            <a:chOff x="3014049" y="4687434"/>
            <a:chExt cx="579005" cy="509395"/>
          </a:xfrm>
        </p:grpSpPr>
        <p:pic>
          <p:nvPicPr>
            <p:cNvPr id="190" name="Picture 189"/>
            <p:cNvPicPr/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93" b="99656" l="2817" r="94366">
                          <a14:foregroundMark x1="3169" y1="41237" x2="3169" y2="41237"/>
                          <a14:foregroundMark x1="95070" y1="50172" x2="95070" y2="50172"/>
                          <a14:foregroundMark x1="88732" y1="30928" x2="88732" y2="30928"/>
                          <a14:foregroundMark x1="88028" y1="27835" x2="88028" y2="27835"/>
                          <a14:foregroundMark x1="86972" y1="27148" x2="86972" y2="27148"/>
                          <a14:foregroundMark x1="43662" y1="11340" x2="43662" y2="11340"/>
                          <a14:foregroundMark x1="52113" y1="14433" x2="52113" y2="14433"/>
                          <a14:foregroundMark x1="30634" y1="13746" x2="30634" y2="13746"/>
                          <a14:foregroundMark x1="49296" y1="95189" x2="49296" y2="95189"/>
                          <a14:foregroundMark x1="34859" y1="14089" x2="34859" y2="14089"/>
                          <a14:foregroundMark x1="47535" y1="10653" x2="47535" y2="10653"/>
                          <a14:foregroundMark x1="59859" y1="13402" x2="59859" y2="13402"/>
                          <a14:foregroundMark x1="56338" y1="12371" x2="56338" y2="12371"/>
                          <a14:foregroundMark x1="56338" y1="6186" x2="56338" y2="6186"/>
                          <a14:foregroundMark x1="42606" y1="5842" x2="42606" y2="5842"/>
                          <a14:foregroundMark x1="35915" y1="7216" x2="35915" y2="7216"/>
                          <a14:foregroundMark x1="50000" y1="6873" x2="50000" y2="6873"/>
                          <a14:foregroundMark x1="73592" y1="13746" x2="73592" y2="13746"/>
                          <a14:foregroundMark x1="83099" y1="20619" x2="83099" y2="20619"/>
                          <a14:foregroundMark x1="84155" y1="24399" x2="84155" y2="24399"/>
                          <a14:foregroundMark x1="67254" y1="11340" x2="67254" y2="11340"/>
                          <a14:foregroundMark x1="64437" y1="9622" x2="64437" y2="9622"/>
                          <a14:foregroundMark x1="11268" y1="25086" x2="11268" y2="25086"/>
                          <a14:foregroundMark x1="14437" y1="21649" x2="14437" y2="21649"/>
                          <a14:foregroundMark x1="19014" y1="17526" x2="19014" y2="17526"/>
                          <a14:foregroundMark x1="23239" y1="14433" x2="23239" y2="14433"/>
                          <a14:foregroundMark x1="29577" y1="10653" x2="29577" y2="10653"/>
                          <a14:foregroundMark x1="70775" y1="10997" x2="70775" y2="10997"/>
                          <a14:foregroundMark x1="7042" y1="35052" x2="7042" y2="35052"/>
                          <a14:foregroundMark x1="5282" y1="38144" x2="5282" y2="38144"/>
                          <a14:foregroundMark x1="4225" y1="47423" x2="4225" y2="47423"/>
                          <a14:foregroundMark x1="4577" y1="57732" x2="4577" y2="57732"/>
                          <a14:foregroundMark x1="4930" y1="55670" x2="4930" y2="55670"/>
                          <a14:foregroundMark x1="8099" y1="65636" x2="8099" y2="65636"/>
                          <a14:foregroundMark x1="30986" y1="89003" x2="30986" y2="89003"/>
                          <a14:foregroundMark x1="26408" y1="87629" x2="26408" y2="87629"/>
                          <a14:foregroundMark x1="26761" y1="85567" x2="26761" y2="85567"/>
                          <a14:foregroundMark x1="72535" y1="86598" x2="72535" y2="86598"/>
                          <a14:foregroundMark x1="72535" y1="83849" x2="72535" y2="83849"/>
                          <a14:foregroundMark x1="68662" y1="86254" x2="68662" y2="86254"/>
                          <a14:foregroundMark x1="67254" y1="88316" x2="67254" y2="88316"/>
                          <a14:foregroundMark x1="89437" y1="64948" x2="89437" y2="64948"/>
                          <a14:foregroundMark x1="90141" y1="61168" x2="90141" y2="61168"/>
                          <a14:foregroundMark x1="92254" y1="56357" x2="92254" y2="56357"/>
                          <a14:foregroundMark x1="92254" y1="44674" x2="92254" y2="44674"/>
                          <a14:backgroundMark x1="11620" y1="3093" x2="11620" y2="3093"/>
                          <a14:backgroundMark x1="89789" y1="5155" x2="89789" y2="5155"/>
                          <a14:backgroundMark x1="92606" y1="87285" x2="92606" y2="87285"/>
                          <a14:backgroundMark x1="14437" y1="92096" x2="14437" y2="920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5886" y="4687434"/>
              <a:ext cx="493324" cy="509395"/>
            </a:xfrm>
            <a:prstGeom prst="rect">
              <a:avLst/>
            </a:prstGeom>
          </p:spPr>
        </p:pic>
        <p:sp>
          <p:nvSpPr>
            <p:cNvPr id="191" name="TextBox 5"/>
            <p:cNvSpPr txBox="1">
              <a:spLocks noChangeArrowheads="1"/>
            </p:cNvSpPr>
            <p:nvPr/>
          </p:nvSpPr>
          <p:spPr bwMode="auto">
            <a:xfrm>
              <a:off x="3014049" y="4776089"/>
              <a:ext cx="5790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200" b="1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 3" pitchFamily="18" charset="2"/>
                <a:buChar char="¬"/>
                <a:defRPr sz="2200" b="1">
                  <a:solidFill>
                    <a:srgbClr val="0000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 sz="2000" b="1">
                  <a:solidFill>
                    <a:srgbClr val="000066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b="1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ICODES</a:t>
              </a:r>
              <a:endParaRPr lang="en-US" altLang="en-US" sz="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  <a:p>
              <a:pPr algn="ctr"/>
              <a:r>
                <a:rPr lang="en-US" altLang="en-US" sz="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SLP</a:t>
              </a:r>
            </a:p>
          </p:txBody>
        </p:sp>
      </p:grpSp>
      <p:sp>
        <p:nvSpPr>
          <p:cNvPr id="197" name="Rounded Rectangle 68">
            <a:extLst>
              <a:ext uri="{FF2B5EF4-FFF2-40B4-BE49-F238E27FC236}">
                <a16:creationId xmlns:a16="http://schemas.microsoft.com/office/drawing/2014/main" id="{D55F2151-8A25-4510-AB4D-A7C31D6EF585}"/>
              </a:ext>
            </a:extLst>
          </p:cNvPr>
          <p:cNvSpPr/>
          <p:nvPr/>
        </p:nvSpPr>
        <p:spPr>
          <a:xfrm>
            <a:off x="11175643" y="3141341"/>
            <a:ext cx="1000521" cy="1124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defRPr/>
            </a:pPr>
            <a:r>
              <a:rPr lang="en-US" sz="8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Manages </a:t>
            </a:r>
            <a:r>
              <a:rPr lang="en-US" sz="8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msn w/i 24 </a:t>
            </a:r>
            <a:r>
              <a:rPr lang="en-US" sz="800" dirty="0" err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hrs</a:t>
            </a:r>
            <a:r>
              <a:rPr lang="en-US" sz="8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of launch and through msn close</a:t>
            </a:r>
          </a:p>
          <a:p>
            <a:pPr lvl="0" algn="ctr">
              <a:defRPr/>
            </a:pPr>
            <a:r>
              <a:rPr lang="en-US" sz="8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Recuts, msn/location </a:t>
            </a:r>
            <a:r>
              <a:rPr lang="en-US" sz="8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changes/issues</a:t>
            </a:r>
            <a:endParaRPr lang="en-US" sz="8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1477980" y="5208265"/>
            <a:ext cx="186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User /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Mobility Officer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11260834" y="2794603"/>
            <a:ext cx="501085" cy="506955"/>
            <a:chOff x="7449882" y="4584442"/>
            <a:chExt cx="604134" cy="626069"/>
          </a:xfrm>
        </p:grpSpPr>
        <p:pic>
          <p:nvPicPr>
            <p:cNvPr id="20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49882" y="4635181"/>
              <a:ext cx="583005" cy="575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1" name="TextBox 5"/>
            <p:cNvSpPr txBox="1">
              <a:spLocks noChangeArrowheads="1"/>
            </p:cNvSpPr>
            <p:nvPr/>
          </p:nvSpPr>
          <p:spPr bwMode="auto">
            <a:xfrm>
              <a:off x="7454504" y="4584442"/>
              <a:ext cx="599512" cy="418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" pitchFamily="2" charset="2"/>
                <a:buChar char="n"/>
                <a:defRPr sz="2400" b="1">
                  <a:solidFill>
                    <a:srgbClr val="000066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 3" pitchFamily="18" charset="2"/>
                <a:buChar char="¬"/>
                <a:defRPr sz="2200" b="1">
                  <a:solidFill>
                    <a:srgbClr val="0000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 sz="2000" b="1">
                  <a:solidFill>
                    <a:srgbClr val="000066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b="1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IMR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DAWS</a:t>
              </a:r>
              <a:endParaRPr lang="en-US" altLang="en-US" sz="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113109" y="2098115"/>
            <a:ext cx="706009" cy="497676"/>
            <a:chOff x="354074" y="2537749"/>
            <a:chExt cx="706009" cy="49767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172" b="96875" l="357" r="9821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3368" y="2537749"/>
              <a:ext cx="544333" cy="49767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54074" y="2683489"/>
              <a:ext cx="706009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DCAPES</a:t>
              </a:r>
              <a:endParaRPr lang="en-US" altLang="en-US" sz="9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endParaRPr>
            </a:p>
          </p:txBody>
        </p:sp>
      </p:grpSp>
      <p:sp>
        <p:nvSpPr>
          <p:cNvPr id="205" name="TextBox 204"/>
          <p:cNvSpPr txBox="1"/>
          <p:nvPr/>
        </p:nvSpPr>
        <p:spPr>
          <a:xfrm>
            <a:off x="8174802" y="5182543"/>
            <a:ext cx="186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AOC </a:t>
            </a:r>
            <a:r>
              <a:rPr lang="en-US" sz="9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Barrel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(Commercial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or Organic)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10722149" y="4246534"/>
            <a:ext cx="1868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AOC Execution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129542" y="1647220"/>
            <a:ext cx="706009" cy="499904"/>
            <a:chOff x="-129542" y="1647220"/>
            <a:chExt cx="706009" cy="49990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922" r="99539">
                          <a14:foregroundMark x1="23041" y1="12832" x2="23041" y2="12832"/>
                          <a14:foregroundMark x1="49309" y1="40265" x2="49309" y2="40265"/>
                          <a14:foregroundMark x1="49309" y1="36726" x2="49309" y2="36726"/>
                          <a14:foregroundMark x1="35484" y1="36283" x2="35484" y2="36283"/>
                          <a14:foregroundMark x1="35484" y1="36283" x2="35484" y2="36283"/>
                          <a14:foregroundMark x1="30415" y1="57965" x2="30415" y2="57965"/>
                          <a14:foregroundMark x1="37327" y1="63717" x2="40092" y2="65487"/>
                          <a14:foregroundMark x1="47465" y1="69027" x2="48848" y2="69027"/>
                          <a14:foregroundMark x1="75576" y1="55752" x2="75576" y2="55752"/>
                          <a14:foregroundMark x1="83410" y1="54425" x2="83410" y2="54425"/>
                          <a14:foregroundMark x1="64516" y1="69469" x2="63134" y2="69469"/>
                          <a14:foregroundMark x1="48387" y1="79204" x2="48387" y2="79204"/>
                          <a14:foregroundMark x1="48848" y1="75221" x2="48848" y2="75221"/>
                          <a14:foregroundMark x1="46083" y1="75221" x2="46083" y2="75221"/>
                          <a14:foregroundMark x1="33180" y1="69027" x2="33180" y2="69027"/>
                          <a14:foregroundMark x1="28571" y1="62389" x2="28111" y2="57522"/>
                          <a14:foregroundMark x1="66359" y1="44248" x2="66359" y2="44248"/>
                          <a14:foregroundMark x1="68203" y1="39823" x2="68203" y2="39823"/>
                          <a14:foregroundMark x1="49309" y1="56195" x2="49309" y2="56195"/>
                          <a14:foregroundMark x1="57143" y1="60177" x2="57143" y2="60177"/>
                          <a14:foregroundMark x1="51152" y1="62389" x2="51152" y2="62389"/>
                          <a14:foregroundMark x1="47005" y1="54867" x2="47005" y2="548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7103" y="1647220"/>
              <a:ext cx="479996" cy="499904"/>
            </a:xfrm>
            <a:prstGeom prst="rect">
              <a:avLst/>
            </a:prstGeom>
          </p:spPr>
        </p:pic>
        <p:sp>
          <p:nvSpPr>
            <p:cNvPr id="207" name="Rectangle 206"/>
            <p:cNvSpPr/>
            <p:nvPr/>
          </p:nvSpPr>
          <p:spPr>
            <a:xfrm>
              <a:off x="-129542" y="1791462"/>
              <a:ext cx="706009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JOPES</a:t>
              </a:r>
              <a:endParaRPr lang="en-US" altLang="en-US" sz="9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4106" y="2182340"/>
            <a:ext cx="706009" cy="471648"/>
            <a:chOff x="367451" y="2182340"/>
            <a:chExt cx="706009" cy="47164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19383" y1="38158" x2="19383" y2="38158"/>
                          <a14:foregroundMark x1="19824" y1="33333" x2="19824" y2="33333"/>
                          <a14:foregroundMark x1="22467" y1="30263" x2="22467" y2="30263"/>
                          <a14:foregroundMark x1="24229" y1="28070" x2="24229" y2="28070"/>
                          <a14:foregroundMark x1="24229" y1="28070" x2="24229" y2="28070"/>
                          <a14:foregroundMark x1="24670" y1="28070" x2="25991" y2="27193"/>
                          <a14:foregroundMark x1="27313" y1="25877" x2="27313" y2="25877"/>
                          <a14:foregroundMark x1="27313" y1="25877" x2="27313" y2="25877"/>
                          <a14:foregroundMark x1="27313" y1="25877" x2="27313" y2="25877"/>
                          <a14:foregroundMark x1="27313" y1="25877" x2="27313" y2="25877"/>
                          <a14:foregroundMark x1="27753" y1="25877" x2="27753" y2="25877"/>
                          <a14:foregroundMark x1="29515" y1="25000" x2="29515" y2="25000"/>
                          <a14:foregroundMark x1="29515" y1="25000" x2="29515" y2="25000"/>
                          <a14:foregroundMark x1="30837" y1="23684" x2="32599" y2="22368"/>
                          <a14:foregroundMark x1="32599" y1="22368" x2="32599" y2="22368"/>
                          <a14:foregroundMark x1="32599" y1="22368" x2="33921" y2="20614"/>
                          <a14:foregroundMark x1="34802" y1="19737" x2="34802" y2="19737"/>
                          <a14:foregroundMark x1="34802" y1="19737" x2="34802" y2="19737"/>
                          <a14:foregroundMark x1="34802" y1="19737" x2="36123" y2="18860"/>
                          <a14:foregroundMark x1="36564" y1="18421" x2="36564" y2="18421"/>
                          <a14:foregroundMark x1="36564" y1="18421" x2="38326" y2="17982"/>
                          <a14:foregroundMark x1="40088" y1="17544" x2="43612" y2="16228"/>
                          <a14:foregroundMark x1="44053" y1="16228" x2="44053" y2="16228"/>
                          <a14:foregroundMark x1="44053" y1="16228" x2="44053" y2="16228"/>
                          <a14:foregroundMark x1="44053" y1="16228" x2="44053" y2="16228"/>
                          <a14:foregroundMark x1="15419" y1="39474" x2="15419" y2="39474"/>
                          <a14:foregroundMark x1="15419" y1="39474" x2="15419" y2="39474"/>
                          <a14:foregroundMark x1="54185" y1="16228" x2="54185" y2="16228"/>
                          <a14:foregroundMark x1="55947" y1="17105" x2="57709" y2="17105"/>
                          <a14:foregroundMark x1="59912" y1="17544" x2="59912" y2="17544"/>
                          <a14:foregroundMark x1="61674" y1="17544" x2="61674" y2="17544"/>
                          <a14:foregroundMark x1="62115" y1="17544" x2="62115" y2="17544"/>
                          <a14:foregroundMark x1="64758" y1="18860" x2="67401" y2="19298"/>
                          <a14:foregroundMark x1="68282" y1="19298" x2="68282" y2="19298"/>
                          <a14:foregroundMark x1="68282" y1="19298" x2="68282" y2="19298"/>
                          <a14:foregroundMark x1="69604" y1="19737" x2="69604" y2="19737"/>
                          <a14:foregroundMark x1="71366" y1="20614" x2="71366" y2="20614"/>
                          <a14:foregroundMark x1="73128" y1="21930" x2="73128" y2="21930"/>
                          <a14:foregroundMark x1="75330" y1="22807" x2="75330" y2="22807"/>
                          <a14:foregroundMark x1="78414" y1="24123" x2="78414" y2="24123"/>
                          <a14:foregroundMark x1="80176" y1="25000" x2="80176" y2="25000"/>
                          <a14:foregroundMark x1="81938" y1="25877" x2="81938" y2="25877"/>
                          <a14:foregroundMark x1="81938" y1="26754" x2="81938" y2="26754"/>
                          <a14:foregroundMark x1="82819" y1="28947" x2="82819" y2="28947"/>
                          <a14:foregroundMark x1="84581" y1="32895" x2="84581" y2="32895"/>
                          <a14:foregroundMark x1="84581" y1="33772" x2="84581" y2="33772"/>
                          <a14:foregroundMark x1="84581" y1="37281" x2="84581" y2="37281"/>
                          <a14:foregroundMark x1="84581" y1="39474" x2="84581" y2="39474"/>
                          <a14:foregroundMark x1="84581" y1="39474" x2="84581" y2="39474"/>
                          <a14:foregroundMark x1="81938" y1="36404" x2="81057" y2="34211"/>
                          <a14:foregroundMark x1="80176" y1="31140" x2="80176" y2="31140"/>
                          <a14:foregroundMark x1="80176" y1="30263" x2="78414" y2="29386"/>
                          <a14:foregroundMark x1="41410" y1="60965" x2="41410" y2="60965"/>
                          <a14:foregroundMark x1="41410" y1="60526" x2="41410" y2="60526"/>
                          <a14:foregroundMark x1="44493" y1="54825" x2="45374" y2="53509"/>
                          <a14:foregroundMark x1="45374" y1="53509" x2="45374" y2="53509"/>
                          <a14:foregroundMark x1="45374" y1="53509" x2="46696" y2="51754"/>
                          <a14:foregroundMark x1="50220" y1="50000" x2="51982" y2="50000"/>
                          <a14:foregroundMark x1="52863" y1="50000" x2="59031" y2="49561"/>
                          <a14:foregroundMark x1="60352" y1="49561" x2="60352" y2="49561"/>
                          <a14:foregroundMark x1="17621" y1="59649" x2="17621" y2="59649"/>
                          <a14:foregroundMark x1="17621" y1="59649" x2="17621" y2="59649"/>
                          <a14:foregroundMark x1="20264" y1="67105" x2="20264" y2="67105"/>
                          <a14:foregroundMark x1="20264" y1="67544" x2="20264" y2="67544"/>
                          <a14:foregroundMark x1="22907" y1="71053" x2="24670" y2="72807"/>
                          <a14:foregroundMark x1="27313" y1="75877" x2="29515" y2="76754"/>
                          <a14:foregroundMark x1="30837" y1="77632" x2="33480" y2="78509"/>
                          <a14:foregroundMark x1="36564" y1="80702" x2="39648" y2="81579"/>
                          <a14:foregroundMark x1="41410" y1="82018" x2="44493" y2="82895"/>
                          <a14:foregroundMark x1="47577" y1="82895" x2="51982" y2="82895"/>
                          <a14:foregroundMark x1="55066" y1="82895" x2="59912" y2="83772"/>
                          <a14:foregroundMark x1="64758" y1="83772" x2="66520" y2="83772"/>
                          <a14:foregroundMark x1="74009" y1="83772" x2="77093" y2="83333"/>
                          <a14:foregroundMark x1="81057" y1="74561" x2="81057" y2="74561"/>
                          <a14:foregroundMark x1="81057" y1="72368" x2="81057" y2="70614"/>
                          <a14:foregroundMark x1="83700" y1="64035" x2="83700" y2="64035"/>
                          <a14:foregroundMark x1="83260" y1="62281" x2="83260" y2="62281"/>
                          <a14:foregroundMark x1="70485" y1="79386" x2="70485" y2="79386"/>
                          <a14:foregroundMark x1="75771" y1="74123" x2="75771" y2="74123"/>
                          <a14:foregroundMark x1="67401" y1="78509" x2="67401" y2="7850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0696" y="2182340"/>
              <a:ext cx="469580" cy="471648"/>
            </a:xfrm>
            <a:prstGeom prst="rect">
              <a:avLst/>
            </a:prstGeom>
          </p:spPr>
        </p:pic>
        <p:sp>
          <p:nvSpPr>
            <p:cNvPr id="208" name="Rectangle 207"/>
            <p:cNvSpPr/>
            <p:nvPr/>
          </p:nvSpPr>
          <p:spPr>
            <a:xfrm>
              <a:off x="367451" y="2307741"/>
              <a:ext cx="706009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JFROG</a:t>
              </a:r>
              <a:endParaRPr lang="en-US" altLang="en-US" sz="9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64472" y="2242776"/>
            <a:ext cx="814625" cy="397325"/>
            <a:chOff x="864472" y="2242776"/>
            <a:chExt cx="814625" cy="39732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04514" y="2242776"/>
              <a:ext cx="292673" cy="397325"/>
            </a:xfrm>
            <a:prstGeom prst="rect">
              <a:avLst/>
            </a:prstGeom>
          </p:spPr>
        </p:pic>
        <p:sp>
          <p:nvSpPr>
            <p:cNvPr id="209" name="Rectangle 208"/>
            <p:cNvSpPr/>
            <p:nvPr/>
          </p:nvSpPr>
          <p:spPr>
            <a:xfrm>
              <a:off x="864472" y="2343216"/>
              <a:ext cx="81462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COMPASS</a:t>
              </a:r>
              <a:endParaRPr lang="en-US" altLang="en-US" sz="9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endParaRP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665087" y="5047601"/>
            <a:ext cx="706009" cy="497676"/>
            <a:chOff x="354074" y="2537749"/>
            <a:chExt cx="706009" cy="497676"/>
          </a:xfrm>
        </p:grpSpPr>
        <p:pic>
          <p:nvPicPr>
            <p:cNvPr id="211" name="Picture 2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172" b="96875" l="357" r="9821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3368" y="2537749"/>
              <a:ext cx="544333" cy="497676"/>
            </a:xfrm>
            <a:prstGeom prst="rect">
              <a:avLst/>
            </a:prstGeom>
          </p:spPr>
        </p:pic>
        <p:sp>
          <p:nvSpPr>
            <p:cNvPr id="212" name="Rectangle 211"/>
            <p:cNvSpPr/>
            <p:nvPr/>
          </p:nvSpPr>
          <p:spPr>
            <a:xfrm>
              <a:off x="354074" y="2683489"/>
              <a:ext cx="706009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LOGMOD</a:t>
              </a:r>
              <a:endParaRPr lang="en-US" altLang="en-US" sz="9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endParaRP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1159066" y="5040050"/>
            <a:ext cx="706009" cy="499904"/>
            <a:chOff x="-121325" y="1544644"/>
            <a:chExt cx="706009" cy="499904"/>
          </a:xfrm>
        </p:grpSpPr>
        <p:pic>
          <p:nvPicPr>
            <p:cNvPr id="214" name="Picture 213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922" r="99539">
                          <a14:foregroundMark x1="23041" y1="12832" x2="23041" y2="12832"/>
                          <a14:foregroundMark x1="49309" y1="40265" x2="49309" y2="40265"/>
                          <a14:foregroundMark x1="49309" y1="36726" x2="49309" y2="36726"/>
                          <a14:foregroundMark x1="35484" y1="36283" x2="35484" y2="36283"/>
                          <a14:foregroundMark x1="35484" y1="36283" x2="35484" y2="36283"/>
                          <a14:foregroundMark x1="30415" y1="57965" x2="30415" y2="57965"/>
                          <a14:foregroundMark x1="37327" y1="63717" x2="40092" y2="65487"/>
                          <a14:foregroundMark x1="47465" y1="69027" x2="48848" y2="69027"/>
                          <a14:foregroundMark x1="75576" y1="55752" x2="75576" y2="55752"/>
                          <a14:foregroundMark x1="83410" y1="54425" x2="83410" y2="54425"/>
                          <a14:foregroundMark x1="64516" y1="69469" x2="63134" y2="69469"/>
                          <a14:foregroundMark x1="48387" y1="79204" x2="48387" y2="79204"/>
                          <a14:foregroundMark x1="48848" y1="75221" x2="48848" y2="75221"/>
                          <a14:foregroundMark x1="46083" y1="75221" x2="46083" y2="75221"/>
                          <a14:foregroundMark x1="33180" y1="69027" x2="33180" y2="69027"/>
                          <a14:foregroundMark x1="28571" y1="62389" x2="28111" y2="57522"/>
                          <a14:foregroundMark x1="66359" y1="44248" x2="66359" y2="44248"/>
                          <a14:foregroundMark x1="68203" y1="39823" x2="68203" y2="39823"/>
                          <a14:foregroundMark x1="49309" y1="56195" x2="49309" y2="56195"/>
                          <a14:foregroundMark x1="57143" y1="60177" x2="57143" y2="60177"/>
                          <a14:foregroundMark x1="51152" y1="62389" x2="51152" y2="62389"/>
                          <a14:foregroundMark x1="47005" y1="54867" x2="47005" y2="548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4329" y="1544644"/>
              <a:ext cx="479996" cy="499904"/>
            </a:xfrm>
            <a:prstGeom prst="rect">
              <a:avLst/>
            </a:prstGeom>
          </p:spPr>
        </p:pic>
        <p:sp>
          <p:nvSpPr>
            <p:cNvPr id="215" name="Rectangle 214"/>
            <p:cNvSpPr/>
            <p:nvPr/>
          </p:nvSpPr>
          <p:spPr>
            <a:xfrm>
              <a:off x="-121325" y="1650644"/>
              <a:ext cx="70600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ICODES</a:t>
              </a:r>
              <a:br>
                <a:rPr lang="en-US" altLang="en-US" sz="9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</a:br>
              <a:r>
                <a:rPr lang="en-US" altLang="en-US" sz="9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SSDM</a:t>
              </a:r>
              <a:endParaRPr lang="en-US" altLang="en-US" sz="9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1058403" y="4314372"/>
            <a:ext cx="706009" cy="471648"/>
            <a:chOff x="365169" y="2182340"/>
            <a:chExt cx="706009" cy="471648"/>
          </a:xfrm>
        </p:grpSpPr>
        <p:pic>
          <p:nvPicPr>
            <p:cNvPr id="217" name="Picture 216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19383" y1="38158" x2="19383" y2="38158"/>
                          <a14:foregroundMark x1="19824" y1="33333" x2="19824" y2="33333"/>
                          <a14:foregroundMark x1="22467" y1="30263" x2="22467" y2="30263"/>
                          <a14:foregroundMark x1="24229" y1="28070" x2="24229" y2="28070"/>
                          <a14:foregroundMark x1="24229" y1="28070" x2="24229" y2="28070"/>
                          <a14:foregroundMark x1="24670" y1="28070" x2="25991" y2="27193"/>
                          <a14:foregroundMark x1="27313" y1="25877" x2="27313" y2="25877"/>
                          <a14:foregroundMark x1="27313" y1="25877" x2="27313" y2="25877"/>
                          <a14:foregroundMark x1="27313" y1="25877" x2="27313" y2="25877"/>
                          <a14:foregroundMark x1="27313" y1="25877" x2="27313" y2="25877"/>
                          <a14:foregroundMark x1="27753" y1="25877" x2="27753" y2="25877"/>
                          <a14:foregroundMark x1="29515" y1="25000" x2="29515" y2="25000"/>
                          <a14:foregroundMark x1="29515" y1="25000" x2="29515" y2="25000"/>
                          <a14:foregroundMark x1="30837" y1="23684" x2="32599" y2="22368"/>
                          <a14:foregroundMark x1="32599" y1="22368" x2="32599" y2="22368"/>
                          <a14:foregroundMark x1="32599" y1="22368" x2="33921" y2="20614"/>
                          <a14:foregroundMark x1="34802" y1="19737" x2="34802" y2="19737"/>
                          <a14:foregroundMark x1="34802" y1="19737" x2="34802" y2="19737"/>
                          <a14:foregroundMark x1="34802" y1="19737" x2="36123" y2="18860"/>
                          <a14:foregroundMark x1="36564" y1="18421" x2="36564" y2="18421"/>
                          <a14:foregroundMark x1="36564" y1="18421" x2="38326" y2="17982"/>
                          <a14:foregroundMark x1="40088" y1="17544" x2="43612" y2="16228"/>
                          <a14:foregroundMark x1="44053" y1="16228" x2="44053" y2="16228"/>
                          <a14:foregroundMark x1="44053" y1="16228" x2="44053" y2="16228"/>
                          <a14:foregroundMark x1="44053" y1="16228" x2="44053" y2="16228"/>
                          <a14:foregroundMark x1="15419" y1="39474" x2="15419" y2="39474"/>
                          <a14:foregroundMark x1="15419" y1="39474" x2="15419" y2="39474"/>
                          <a14:foregroundMark x1="54185" y1="16228" x2="54185" y2="16228"/>
                          <a14:foregroundMark x1="55947" y1="17105" x2="57709" y2="17105"/>
                          <a14:foregroundMark x1="59912" y1="17544" x2="59912" y2="17544"/>
                          <a14:foregroundMark x1="61674" y1="17544" x2="61674" y2="17544"/>
                          <a14:foregroundMark x1="62115" y1="17544" x2="62115" y2="17544"/>
                          <a14:foregroundMark x1="64758" y1="18860" x2="67401" y2="19298"/>
                          <a14:foregroundMark x1="68282" y1="19298" x2="68282" y2="19298"/>
                          <a14:foregroundMark x1="68282" y1="19298" x2="68282" y2="19298"/>
                          <a14:foregroundMark x1="69604" y1="19737" x2="69604" y2="19737"/>
                          <a14:foregroundMark x1="71366" y1="20614" x2="71366" y2="20614"/>
                          <a14:foregroundMark x1="73128" y1="21930" x2="73128" y2="21930"/>
                          <a14:foregroundMark x1="75330" y1="22807" x2="75330" y2="22807"/>
                          <a14:foregroundMark x1="78414" y1="24123" x2="78414" y2="24123"/>
                          <a14:foregroundMark x1="80176" y1="25000" x2="80176" y2="25000"/>
                          <a14:foregroundMark x1="81938" y1="25877" x2="81938" y2="25877"/>
                          <a14:foregroundMark x1="81938" y1="26754" x2="81938" y2="26754"/>
                          <a14:foregroundMark x1="82819" y1="28947" x2="82819" y2="28947"/>
                          <a14:foregroundMark x1="84581" y1="32895" x2="84581" y2="32895"/>
                          <a14:foregroundMark x1="84581" y1="33772" x2="84581" y2="33772"/>
                          <a14:foregroundMark x1="84581" y1="37281" x2="84581" y2="37281"/>
                          <a14:foregroundMark x1="84581" y1="39474" x2="84581" y2="39474"/>
                          <a14:foregroundMark x1="84581" y1="39474" x2="84581" y2="39474"/>
                          <a14:foregroundMark x1="81938" y1="36404" x2="81057" y2="34211"/>
                          <a14:foregroundMark x1="80176" y1="31140" x2="80176" y2="31140"/>
                          <a14:foregroundMark x1="80176" y1="30263" x2="78414" y2="29386"/>
                          <a14:foregroundMark x1="41410" y1="60965" x2="41410" y2="60965"/>
                          <a14:foregroundMark x1="41410" y1="60526" x2="41410" y2="60526"/>
                          <a14:foregroundMark x1="44493" y1="54825" x2="45374" y2="53509"/>
                          <a14:foregroundMark x1="45374" y1="53509" x2="45374" y2="53509"/>
                          <a14:foregroundMark x1="45374" y1="53509" x2="46696" y2="51754"/>
                          <a14:foregroundMark x1="50220" y1="50000" x2="51982" y2="50000"/>
                          <a14:foregroundMark x1="52863" y1="50000" x2="59031" y2="49561"/>
                          <a14:foregroundMark x1="60352" y1="49561" x2="60352" y2="49561"/>
                          <a14:foregroundMark x1="17621" y1="59649" x2="17621" y2="59649"/>
                          <a14:foregroundMark x1="17621" y1="59649" x2="17621" y2="59649"/>
                          <a14:foregroundMark x1="20264" y1="67105" x2="20264" y2="67105"/>
                          <a14:foregroundMark x1="20264" y1="67544" x2="20264" y2="67544"/>
                          <a14:foregroundMark x1="22907" y1="71053" x2="24670" y2="72807"/>
                          <a14:foregroundMark x1="27313" y1="75877" x2="29515" y2="76754"/>
                          <a14:foregroundMark x1="30837" y1="77632" x2="33480" y2="78509"/>
                          <a14:foregroundMark x1="36564" y1="80702" x2="39648" y2="81579"/>
                          <a14:foregroundMark x1="41410" y1="82018" x2="44493" y2="82895"/>
                          <a14:foregroundMark x1="47577" y1="82895" x2="51982" y2="82895"/>
                          <a14:foregroundMark x1="55066" y1="82895" x2="59912" y2="83772"/>
                          <a14:foregroundMark x1="64758" y1="83772" x2="66520" y2="83772"/>
                          <a14:foregroundMark x1="74009" y1="83772" x2="77093" y2="83333"/>
                          <a14:foregroundMark x1="81057" y1="74561" x2="81057" y2="74561"/>
                          <a14:foregroundMark x1="81057" y1="72368" x2="81057" y2="70614"/>
                          <a14:foregroundMark x1="83700" y1="64035" x2="83700" y2="64035"/>
                          <a14:foregroundMark x1="83260" y1="62281" x2="83260" y2="62281"/>
                          <a14:foregroundMark x1="70485" y1="79386" x2="70485" y2="79386"/>
                          <a14:foregroundMark x1="75771" y1="74123" x2="75771" y2="74123"/>
                          <a14:foregroundMark x1="67401" y1="78509" x2="67401" y2="7850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0696" y="2182340"/>
              <a:ext cx="469580" cy="471648"/>
            </a:xfrm>
            <a:prstGeom prst="rect">
              <a:avLst/>
            </a:prstGeom>
          </p:spPr>
        </p:pic>
        <p:sp>
          <p:nvSpPr>
            <p:cNvPr id="218" name="Rectangle 217"/>
            <p:cNvSpPr/>
            <p:nvPr/>
          </p:nvSpPr>
          <p:spPr>
            <a:xfrm>
              <a:off x="365169" y="2244136"/>
              <a:ext cx="70600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ICODES SSDM</a:t>
              </a:r>
              <a:endParaRPr lang="en-US" altLang="en-US" sz="9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endParaRP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131770" y="5097868"/>
            <a:ext cx="814625" cy="397325"/>
            <a:chOff x="864472" y="2242776"/>
            <a:chExt cx="814625" cy="397325"/>
          </a:xfrm>
        </p:grpSpPr>
        <p:pic>
          <p:nvPicPr>
            <p:cNvPr id="220" name="Picture 21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04514" y="2242776"/>
              <a:ext cx="292673" cy="397325"/>
            </a:xfrm>
            <a:prstGeom prst="rect">
              <a:avLst/>
            </a:prstGeom>
          </p:spPr>
        </p:pic>
        <p:sp>
          <p:nvSpPr>
            <p:cNvPr id="221" name="Rectangle 220"/>
            <p:cNvSpPr/>
            <p:nvPr/>
          </p:nvSpPr>
          <p:spPr>
            <a:xfrm>
              <a:off x="864472" y="2343216"/>
              <a:ext cx="81462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TCAIMS II</a:t>
              </a:r>
              <a:endParaRPr lang="en-US" altLang="en-US" sz="9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endParaRPr>
            </a:p>
          </p:txBody>
        </p:sp>
      </p:grpSp>
      <p:sp>
        <p:nvSpPr>
          <p:cNvPr id="222" name="TextBox 221"/>
          <p:cNvSpPr txBox="1"/>
          <p:nvPr/>
        </p:nvSpPr>
        <p:spPr>
          <a:xfrm>
            <a:off x="26211" y="2658285"/>
            <a:ext cx="1868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Logistics</a:t>
            </a:r>
            <a:r>
              <a:rPr kumimoji="0" lang="en-US" sz="9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Planner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3" name="Rounded Rectangle 68">
            <a:extLst>
              <a:ext uri="{FF2B5EF4-FFF2-40B4-BE49-F238E27FC236}">
                <a16:creationId xmlns:a16="http://schemas.microsoft.com/office/drawing/2014/main" id="{6803D29B-B3DE-497E-9BB3-F5D3637C5EAC}"/>
              </a:ext>
            </a:extLst>
          </p:cNvPr>
          <p:cNvSpPr/>
          <p:nvPr/>
        </p:nvSpPr>
        <p:spPr>
          <a:xfrm>
            <a:off x="5087891" y="1775695"/>
            <a:ext cx="705128" cy="4368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8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Verifies. Applies Date.</a:t>
            </a:r>
            <a:endParaRPr lang="en-US" sz="8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Rounded Rectangle 68">
            <a:extLst>
              <a:ext uri="{FF2B5EF4-FFF2-40B4-BE49-F238E27FC236}">
                <a16:creationId xmlns:a16="http://schemas.microsoft.com/office/drawing/2014/main" id="{6803D29B-B3DE-497E-9BB3-F5D3637C5EAC}"/>
              </a:ext>
            </a:extLst>
          </p:cNvPr>
          <p:cNvSpPr/>
          <p:nvPr/>
        </p:nvSpPr>
        <p:spPr>
          <a:xfrm>
            <a:off x="6142076" y="1783316"/>
            <a:ext cx="722749" cy="4368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8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Validates. Applies “V”</a:t>
            </a:r>
            <a:endParaRPr lang="en-US" sz="8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Rounded Rectangle 68">
            <a:extLst>
              <a:ext uri="{FF2B5EF4-FFF2-40B4-BE49-F238E27FC236}">
                <a16:creationId xmlns:a16="http://schemas.microsoft.com/office/drawing/2014/main" id="{6803D29B-B3DE-497E-9BB3-F5D3637C5EAC}"/>
              </a:ext>
            </a:extLst>
          </p:cNvPr>
          <p:cNvSpPr/>
          <p:nvPr/>
        </p:nvSpPr>
        <p:spPr>
          <a:xfrm>
            <a:off x="7364177" y="1737291"/>
            <a:ext cx="1084985" cy="50491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8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Verifies. Conducts global feasibility. Applies “T”</a:t>
            </a:r>
            <a:endParaRPr lang="en-US" sz="8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1" name="Group 230"/>
          <p:cNvGrpSpPr/>
          <p:nvPr/>
        </p:nvGrpSpPr>
        <p:grpSpPr>
          <a:xfrm>
            <a:off x="3361751" y="2026554"/>
            <a:ext cx="556661" cy="364429"/>
            <a:chOff x="2440620" y="5238379"/>
            <a:chExt cx="785117" cy="617494"/>
          </a:xfrm>
        </p:grpSpPr>
        <p:grpSp>
          <p:nvGrpSpPr>
            <p:cNvPr id="232" name="Group 231"/>
            <p:cNvGrpSpPr/>
            <p:nvPr/>
          </p:nvGrpSpPr>
          <p:grpSpPr>
            <a:xfrm>
              <a:off x="2493856" y="5238379"/>
              <a:ext cx="646504" cy="617494"/>
              <a:chOff x="1042608" y="1867890"/>
              <a:chExt cx="968348" cy="92489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4" name="Oval 233"/>
              <p:cNvSpPr/>
              <p:nvPr/>
            </p:nvSpPr>
            <p:spPr bwMode="auto">
              <a:xfrm>
                <a:off x="1042608" y="1867890"/>
                <a:ext cx="880968" cy="880968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</p:txBody>
          </p:sp>
          <p:pic>
            <p:nvPicPr>
              <p:cNvPr id="235" name="Picture 234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11" y="1888843"/>
                <a:ext cx="903945" cy="903946"/>
              </a:xfrm>
              <a:prstGeom prst="rect">
                <a:avLst/>
              </a:prstGeom>
            </p:spPr>
          </p:pic>
        </p:grpSp>
        <p:sp>
          <p:nvSpPr>
            <p:cNvPr id="233" name="TextBox 5"/>
            <p:cNvSpPr txBox="1">
              <a:spLocks noChangeArrowheads="1"/>
            </p:cNvSpPr>
            <p:nvPr/>
          </p:nvSpPr>
          <p:spPr bwMode="auto">
            <a:xfrm>
              <a:off x="2440620" y="5378700"/>
              <a:ext cx="785117" cy="365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200" b="1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 3" pitchFamily="18" charset="2"/>
                <a:buChar char="¬"/>
                <a:defRPr sz="2200" b="1">
                  <a:solidFill>
                    <a:srgbClr val="0000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 sz="2000" b="1">
                  <a:solidFill>
                    <a:srgbClr val="000066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b="1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JOPES</a:t>
              </a:r>
              <a:endParaRPr lang="en-US" altLang="en-US" sz="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5503714" y="2052356"/>
            <a:ext cx="556661" cy="364429"/>
            <a:chOff x="2440620" y="5238379"/>
            <a:chExt cx="785117" cy="617494"/>
          </a:xfrm>
        </p:grpSpPr>
        <p:grpSp>
          <p:nvGrpSpPr>
            <p:cNvPr id="242" name="Group 241"/>
            <p:cNvGrpSpPr/>
            <p:nvPr/>
          </p:nvGrpSpPr>
          <p:grpSpPr>
            <a:xfrm>
              <a:off x="2493856" y="5238379"/>
              <a:ext cx="646504" cy="617494"/>
              <a:chOff x="1042608" y="1867890"/>
              <a:chExt cx="968348" cy="92489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4" name="Oval 243"/>
              <p:cNvSpPr/>
              <p:nvPr/>
            </p:nvSpPr>
            <p:spPr bwMode="auto">
              <a:xfrm>
                <a:off x="1042608" y="1867890"/>
                <a:ext cx="880968" cy="880968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</p:txBody>
          </p:sp>
          <p:pic>
            <p:nvPicPr>
              <p:cNvPr id="245" name="Picture 244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11" y="1888843"/>
                <a:ext cx="903945" cy="903946"/>
              </a:xfrm>
              <a:prstGeom prst="rect">
                <a:avLst/>
              </a:prstGeom>
            </p:spPr>
          </p:pic>
        </p:grpSp>
        <p:sp>
          <p:nvSpPr>
            <p:cNvPr id="243" name="TextBox 5"/>
            <p:cNvSpPr txBox="1">
              <a:spLocks noChangeArrowheads="1"/>
            </p:cNvSpPr>
            <p:nvPr/>
          </p:nvSpPr>
          <p:spPr bwMode="auto">
            <a:xfrm>
              <a:off x="2440620" y="5378700"/>
              <a:ext cx="785117" cy="365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200" b="1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 3" pitchFamily="18" charset="2"/>
                <a:buChar char="¬"/>
                <a:defRPr sz="2200" b="1">
                  <a:solidFill>
                    <a:srgbClr val="0000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 sz="2000" b="1">
                  <a:solidFill>
                    <a:srgbClr val="000066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b="1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JOPES</a:t>
              </a:r>
              <a:endParaRPr lang="en-US" altLang="en-US" sz="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81EFF88C-F1FE-44B1-BB9D-E44052A30D53}"/>
              </a:ext>
            </a:extLst>
          </p:cNvPr>
          <p:cNvCxnSpPr>
            <a:cxnSpLocks/>
          </p:cNvCxnSpPr>
          <p:nvPr/>
        </p:nvCxnSpPr>
        <p:spPr bwMode="auto">
          <a:xfrm>
            <a:off x="4543359" y="2129792"/>
            <a:ext cx="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</p:cxnSp>
      <p:grpSp>
        <p:nvGrpSpPr>
          <p:cNvPr id="236" name="Group 235"/>
          <p:cNvGrpSpPr/>
          <p:nvPr/>
        </p:nvGrpSpPr>
        <p:grpSpPr>
          <a:xfrm>
            <a:off x="4427335" y="2042581"/>
            <a:ext cx="556661" cy="364429"/>
            <a:chOff x="2440620" y="5238379"/>
            <a:chExt cx="785117" cy="617494"/>
          </a:xfrm>
        </p:grpSpPr>
        <p:grpSp>
          <p:nvGrpSpPr>
            <p:cNvPr id="237" name="Group 236"/>
            <p:cNvGrpSpPr/>
            <p:nvPr/>
          </p:nvGrpSpPr>
          <p:grpSpPr>
            <a:xfrm>
              <a:off x="2493856" y="5238379"/>
              <a:ext cx="646504" cy="617494"/>
              <a:chOff x="1042608" y="1867890"/>
              <a:chExt cx="968348" cy="92489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9" name="Oval 238"/>
              <p:cNvSpPr/>
              <p:nvPr/>
            </p:nvSpPr>
            <p:spPr bwMode="auto">
              <a:xfrm>
                <a:off x="1042608" y="1867890"/>
                <a:ext cx="880968" cy="880968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</p:txBody>
          </p:sp>
          <p:pic>
            <p:nvPicPr>
              <p:cNvPr id="240" name="Picture 239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11" y="1888843"/>
                <a:ext cx="903945" cy="903946"/>
              </a:xfrm>
              <a:prstGeom prst="rect">
                <a:avLst/>
              </a:prstGeom>
            </p:spPr>
          </p:pic>
        </p:grpSp>
        <p:sp>
          <p:nvSpPr>
            <p:cNvPr id="238" name="TextBox 5"/>
            <p:cNvSpPr txBox="1">
              <a:spLocks noChangeArrowheads="1"/>
            </p:cNvSpPr>
            <p:nvPr/>
          </p:nvSpPr>
          <p:spPr bwMode="auto">
            <a:xfrm>
              <a:off x="2440620" y="5378700"/>
              <a:ext cx="785117" cy="365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200" b="1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 3" pitchFamily="18" charset="2"/>
                <a:buChar char="¬"/>
                <a:defRPr sz="2200" b="1">
                  <a:solidFill>
                    <a:srgbClr val="0000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 sz="2000" b="1">
                  <a:solidFill>
                    <a:srgbClr val="000066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b="1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JOPES</a:t>
              </a:r>
              <a:endParaRPr lang="en-US" altLang="en-US" sz="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6565758" y="2016977"/>
            <a:ext cx="556661" cy="364429"/>
            <a:chOff x="2440620" y="5238379"/>
            <a:chExt cx="785117" cy="617494"/>
          </a:xfrm>
        </p:grpSpPr>
        <p:grpSp>
          <p:nvGrpSpPr>
            <p:cNvPr id="247" name="Group 246"/>
            <p:cNvGrpSpPr/>
            <p:nvPr/>
          </p:nvGrpSpPr>
          <p:grpSpPr>
            <a:xfrm>
              <a:off x="2493856" y="5238379"/>
              <a:ext cx="646504" cy="617494"/>
              <a:chOff x="1042608" y="1867890"/>
              <a:chExt cx="968348" cy="92489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9" name="Oval 248"/>
              <p:cNvSpPr/>
              <p:nvPr/>
            </p:nvSpPr>
            <p:spPr bwMode="auto">
              <a:xfrm>
                <a:off x="1042608" y="1867890"/>
                <a:ext cx="880968" cy="880968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</p:txBody>
          </p:sp>
          <p:pic>
            <p:nvPicPr>
              <p:cNvPr id="250" name="Picture 249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11" y="1888843"/>
                <a:ext cx="903945" cy="903946"/>
              </a:xfrm>
              <a:prstGeom prst="rect">
                <a:avLst/>
              </a:prstGeom>
            </p:spPr>
          </p:pic>
        </p:grpSp>
        <p:sp>
          <p:nvSpPr>
            <p:cNvPr id="248" name="TextBox 5"/>
            <p:cNvSpPr txBox="1">
              <a:spLocks noChangeArrowheads="1"/>
            </p:cNvSpPr>
            <p:nvPr/>
          </p:nvSpPr>
          <p:spPr bwMode="auto">
            <a:xfrm>
              <a:off x="2440620" y="5378700"/>
              <a:ext cx="785117" cy="365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200" b="1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 3" pitchFamily="18" charset="2"/>
                <a:buChar char="¬"/>
                <a:defRPr sz="2200" b="1">
                  <a:solidFill>
                    <a:srgbClr val="0000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 sz="2000" b="1">
                  <a:solidFill>
                    <a:srgbClr val="000066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b="1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JOPES</a:t>
              </a:r>
              <a:endParaRPr lang="en-US" altLang="en-US" sz="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8137057" y="2009244"/>
            <a:ext cx="556661" cy="364429"/>
            <a:chOff x="2440620" y="5238379"/>
            <a:chExt cx="785117" cy="617494"/>
          </a:xfrm>
        </p:grpSpPr>
        <p:grpSp>
          <p:nvGrpSpPr>
            <p:cNvPr id="252" name="Group 251"/>
            <p:cNvGrpSpPr/>
            <p:nvPr/>
          </p:nvGrpSpPr>
          <p:grpSpPr>
            <a:xfrm>
              <a:off x="2493856" y="5238379"/>
              <a:ext cx="646504" cy="617494"/>
              <a:chOff x="1042608" y="1867890"/>
              <a:chExt cx="968348" cy="92489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4" name="Oval 253"/>
              <p:cNvSpPr/>
              <p:nvPr/>
            </p:nvSpPr>
            <p:spPr bwMode="auto">
              <a:xfrm>
                <a:off x="1042608" y="1867890"/>
                <a:ext cx="880968" cy="880968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</p:txBody>
          </p:sp>
          <p:pic>
            <p:nvPicPr>
              <p:cNvPr id="255" name="Picture 254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11" y="1888843"/>
                <a:ext cx="903945" cy="903946"/>
              </a:xfrm>
              <a:prstGeom prst="rect">
                <a:avLst/>
              </a:prstGeom>
            </p:spPr>
          </p:pic>
        </p:grpSp>
        <p:sp>
          <p:nvSpPr>
            <p:cNvPr id="253" name="TextBox 5"/>
            <p:cNvSpPr txBox="1">
              <a:spLocks noChangeArrowheads="1"/>
            </p:cNvSpPr>
            <p:nvPr/>
          </p:nvSpPr>
          <p:spPr bwMode="auto">
            <a:xfrm>
              <a:off x="2440620" y="5378700"/>
              <a:ext cx="785117" cy="365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200" b="1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 3" pitchFamily="18" charset="2"/>
                <a:buChar char="¬"/>
                <a:defRPr sz="2200" b="1">
                  <a:solidFill>
                    <a:srgbClr val="0000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 sz="2000" b="1">
                  <a:solidFill>
                    <a:srgbClr val="000066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b="1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JOPES</a:t>
              </a:r>
              <a:endParaRPr lang="en-US" altLang="en-US" sz="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81EFF88C-F1FE-44B1-BB9D-E44052A30D5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120767" y="2206526"/>
            <a:ext cx="0" cy="3657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</p:cxnSp>
      <p:sp>
        <p:nvSpPr>
          <p:cNvPr id="258" name="Rounded Rectangle 68">
            <a:extLst>
              <a:ext uri="{FF2B5EF4-FFF2-40B4-BE49-F238E27FC236}">
                <a16:creationId xmlns:a16="http://schemas.microsoft.com/office/drawing/2014/main" id="{DB74FEE7-4DAB-4399-BCAA-70CA4DE8E4F3}"/>
              </a:ext>
            </a:extLst>
          </p:cNvPr>
          <p:cNvSpPr/>
          <p:nvPr/>
        </p:nvSpPr>
        <p:spPr>
          <a:xfrm>
            <a:off x="3915077" y="2590127"/>
            <a:ext cx="962345" cy="532742"/>
          </a:xfrm>
          <a:prstGeom prst="round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Communicates requirement via Newsgroup</a:t>
            </a: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Rounded Rectangle 68">
            <a:extLst>
              <a:ext uri="{FF2B5EF4-FFF2-40B4-BE49-F238E27FC236}">
                <a16:creationId xmlns:a16="http://schemas.microsoft.com/office/drawing/2014/main" id="{DB74FEE7-4DAB-4399-BCAA-70CA4DE8E4F3}"/>
              </a:ext>
            </a:extLst>
          </p:cNvPr>
          <p:cNvSpPr/>
          <p:nvPr/>
        </p:nvSpPr>
        <p:spPr>
          <a:xfrm>
            <a:off x="5038635" y="2572054"/>
            <a:ext cx="941051" cy="577787"/>
          </a:xfrm>
          <a:prstGeom prst="round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Communicates requirement via Newsgroup</a:t>
            </a: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Rounded Rectangle 68">
            <a:extLst>
              <a:ext uri="{FF2B5EF4-FFF2-40B4-BE49-F238E27FC236}">
                <a16:creationId xmlns:a16="http://schemas.microsoft.com/office/drawing/2014/main" id="{DB74FEE7-4DAB-4399-BCAA-70CA4DE8E4F3}"/>
              </a:ext>
            </a:extLst>
          </p:cNvPr>
          <p:cNvSpPr/>
          <p:nvPr/>
        </p:nvSpPr>
        <p:spPr>
          <a:xfrm>
            <a:off x="6135771" y="2582340"/>
            <a:ext cx="925686" cy="577787"/>
          </a:xfrm>
          <a:prstGeom prst="round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Communicates requirement via Newsgroup</a:t>
            </a: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Rounded Rectangle 68">
            <a:extLst>
              <a:ext uri="{FF2B5EF4-FFF2-40B4-BE49-F238E27FC236}">
                <a16:creationId xmlns:a16="http://schemas.microsoft.com/office/drawing/2014/main" id="{DB74FEE7-4DAB-4399-BCAA-70CA4DE8E4F3}"/>
              </a:ext>
            </a:extLst>
          </p:cNvPr>
          <p:cNvSpPr/>
          <p:nvPr/>
        </p:nvSpPr>
        <p:spPr>
          <a:xfrm>
            <a:off x="7202519" y="2640101"/>
            <a:ext cx="945603" cy="522904"/>
          </a:xfrm>
          <a:prstGeom prst="round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Processes Newsgroup. Copies to Workflow</a:t>
            </a: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81EFF88C-F1FE-44B1-BB9D-E44052A30D53}"/>
              </a:ext>
            </a:extLst>
          </p:cNvPr>
          <p:cNvCxnSpPr>
            <a:cxnSpLocks/>
          </p:cNvCxnSpPr>
          <p:nvPr/>
        </p:nvCxnSpPr>
        <p:spPr bwMode="auto">
          <a:xfrm flipV="1">
            <a:off x="3778348" y="2895016"/>
            <a:ext cx="137160" cy="22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</p:cxn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81EFF88C-F1FE-44B1-BB9D-E44052A30D53}"/>
              </a:ext>
            </a:extLst>
          </p:cNvPr>
          <p:cNvCxnSpPr>
            <a:cxnSpLocks/>
          </p:cNvCxnSpPr>
          <p:nvPr/>
        </p:nvCxnSpPr>
        <p:spPr bwMode="auto">
          <a:xfrm flipV="1">
            <a:off x="5998611" y="2910650"/>
            <a:ext cx="137160" cy="22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</p:cxn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81EFF88C-F1FE-44B1-BB9D-E44052A30D53}"/>
              </a:ext>
            </a:extLst>
          </p:cNvPr>
          <p:cNvCxnSpPr>
            <a:cxnSpLocks/>
          </p:cNvCxnSpPr>
          <p:nvPr/>
        </p:nvCxnSpPr>
        <p:spPr bwMode="auto">
          <a:xfrm flipV="1">
            <a:off x="7069574" y="2934009"/>
            <a:ext cx="137160" cy="22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</p:cxnSp>
      <p:sp>
        <p:nvSpPr>
          <p:cNvPr id="266" name="Rounded Rectangle 68">
            <a:extLst>
              <a:ext uri="{FF2B5EF4-FFF2-40B4-BE49-F238E27FC236}">
                <a16:creationId xmlns:a16="http://schemas.microsoft.com/office/drawing/2014/main" id="{DB74FEE7-4DAB-4399-BCAA-70CA4DE8E4F3}"/>
              </a:ext>
            </a:extLst>
          </p:cNvPr>
          <p:cNvSpPr/>
          <p:nvPr/>
        </p:nvSpPr>
        <p:spPr>
          <a:xfrm>
            <a:off x="8317519" y="2648432"/>
            <a:ext cx="1033299" cy="522904"/>
          </a:xfrm>
          <a:prstGeom prst="round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Communicates requirement via Workflow</a:t>
            </a: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7" name="Picture 2" descr="SMS Large 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070" y="3043695"/>
            <a:ext cx="688586" cy="2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7" name="Group 266"/>
          <p:cNvGrpSpPr/>
          <p:nvPr/>
        </p:nvGrpSpPr>
        <p:grpSpPr>
          <a:xfrm>
            <a:off x="2978113" y="2988663"/>
            <a:ext cx="658780" cy="339196"/>
            <a:chOff x="9283052" y="5205973"/>
            <a:chExt cx="1245447" cy="668415"/>
          </a:xfrm>
        </p:grpSpPr>
        <p:pic>
          <p:nvPicPr>
            <p:cNvPr id="268" name="Picture 4" descr="Mozilla Thunderbird - Wikipe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6984" y="5205973"/>
              <a:ext cx="679168" cy="668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9" name="TextBox 5"/>
            <p:cNvSpPr txBox="1">
              <a:spLocks noChangeArrowheads="1"/>
            </p:cNvSpPr>
            <p:nvPr/>
          </p:nvSpPr>
          <p:spPr bwMode="auto">
            <a:xfrm>
              <a:off x="9283052" y="5275674"/>
              <a:ext cx="1245447" cy="488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" pitchFamily="2" charset="2"/>
                <a:buChar char="n"/>
                <a:defRPr sz="2400" b="1">
                  <a:solidFill>
                    <a:srgbClr val="000066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 3" pitchFamily="18" charset="2"/>
                <a:buChar char="¬"/>
                <a:defRPr sz="2200" b="1">
                  <a:solidFill>
                    <a:srgbClr val="0000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 sz="2000" b="1">
                  <a:solidFill>
                    <a:srgbClr val="000066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b="1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Mozilla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Thunderbird</a:t>
              </a: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4066128" y="3011810"/>
            <a:ext cx="658780" cy="339196"/>
            <a:chOff x="9283052" y="5205973"/>
            <a:chExt cx="1245447" cy="668415"/>
          </a:xfrm>
        </p:grpSpPr>
        <p:pic>
          <p:nvPicPr>
            <p:cNvPr id="271" name="Picture 4" descr="Mozilla Thunderbird - Wikipe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6984" y="5205973"/>
              <a:ext cx="679168" cy="668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2" name="TextBox 5"/>
            <p:cNvSpPr txBox="1">
              <a:spLocks noChangeArrowheads="1"/>
            </p:cNvSpPr>
            <p:nvPr/>
          </p:nvSpPr>
          <p:spPr bwMode="auto">
            <a:xfrm>
              <a:off x="9283052" y="5275674"/>
              <a:ext cx="1245447" cy="488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" pitchFamily="2" charset="2"/>
                <a:buChar char="n"/>
                <a:defRPr sz="2400" b="1">
                  <a:solidFill>
                    <a:srgbClr val="000066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 3" pitchFamily="18" charset="2"/>
                <a:buChar char="¬"/>
                <a:defRPr sz="2200" b="1">
                  <a:solidFill>
                    <a:srgbClr val="0000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 sz="2000" b="1">
                  <a:solidFill>
                    <a:srgbClr val="000066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b="1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Mozilla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Thunderbird</a:t>
              </a: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5200459" y="3023385"/>
            <a:ext cx="658780" cy="339196"/>
            <a:chOff x="9283052" y="5205973"/>
            <a:chExt cx="1245447" cy="668415"/>
          </a:xfrm>
        </p:grpSpPr>
        <p:pic>
          <p:nvPicPr>
            <p:cNvPr id="274" name="Picture 4" descr="Mozilla Thunderbird - Wikipe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6984" y="5205973"/>
              <a:ext cx="679168" cy="668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5" name="TextBox 5"/>
            <p:cNvSpPr txBox="1">
              <a:spLocks noChangeArrowheads="1"/>
            </p:cNvSpPr>
            <p:nvPr/>
          </p:nvSpPr>
          <p:spPr bwMode="auto">
            <a:xfrm>
              <a:off x="9283052" y="5275674"/>
              <a:ext cx="1245447" cy="488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" pitchFamily="2" charset="2"/>
                <a:buChar char="n"/>
                <a:defRPr sz="2400" b="1">
                  <a:solidFill>
                    <a:srgbClr val="000066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 3" pitchFamily="18" charset="2"/>
                <a:buChar char="¬"/>
                <a:defRPr sz="2200" b="1">
                  <a:solidFill>
                    <a:srgbClr val="0000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 sz="2000" b="1">
                  <a:solidFill>
                    <a:srgbClr val="000066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b="1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Mozilla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Thunderbird</a:t>
              </a: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6288477" y="3046535"/>
            <a:ext cx="658780" cy="339196"/>
            <a:chOff x="9283052" y="5205973"/>
            <a:chExt cx="1245447" cy="668415"/>
          </a:xfrm>
        </p:grpSpPr>
        <p:pic>
          <p:nvPicPr>
            <p:cNvPr id="277" name="Picture 4" descr="Mozilla Thunderbird - Wikipe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6984" y="5205973"/>
              <a:ext cx="679168" cy="668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8" name="TextBox 5"/>
            <p:cNvSpPr txBox="1">
              <a:spLocks noChangeArrowheads="1"/>
            </p:cNvSpPr>
            <p:nvPr/>
          </p:nvSpPr>
          <p:spPr bwMode="auto">
            <a:xfrm>
              <a:off x="9283052" y="5275674"/>
              <a:ext cx="1245447" cy="488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" pitchFamily="2" charset="2"/>
                <a:buChar char="n"/>
                <a:defRPr sz="2400" b="1">
                  <a:solidFill>
                    <a:srgbClr val="000066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 3" pitchFamily="18" charset="2"/>
                <a:buChar char="¬"/>
                <a:defRPr sz="2200" b="1">
                  <a:solidFill>
                    <a:srgbClr val="0000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 sz="2000" b="1">
                  <a:solidFill>
                    <a:srgbClr val="000066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b="1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Mozilla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Thunderbird</a:t>
              </a: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7712168" y="3069685"/>
            <a:ext cx="658780" cy="339196"/>
            <a:chOff x="9283052" y="5205973"/>
            <a:chExt cx="1245447" cy="668415"/>
          </a:xfrm>
        </p:grpSpPr>
        <p:pic>
          <p:nvPicPr>
            <p:cNvPr id="280" name="Picture 4" descr="Mozilla Thunderbird - Wikipe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6984" y="5205973"/>
              <a:ext cx="679168" cy="668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" name="TextBox 5"/>
            <p:cNvSpPr txBox="1">
              <a:spLocks noChangeArrowheads="1"/>
            </p:cNvSpPr>
            <p:nvPr/>
          </p:nvSpPr>
          <p:spPr bwMode="auto">
            <a:xfrm>
              <a:off x="9283052" y="5275674"/>
              <a:ext cx="1245447" cy="488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" pitchFamily="2" charset="2"/>
                <a:buChar char="n"/>
                <a:defRPr sz="2400" b="1">
                  <a:solidFill>
                    <a:srgbClr val="000066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 3" pitchFamily="18" charset="2"/>
                <a:buChar char="¬"/>
                <a:defRPr sz="2200" b="1">
                  <a:solidFill>
                    <a:srgbClr val="0000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 sz="2000" b="1">
                  <a:solidFill>
                    <a:srgbClr val="000066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b="1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Mozilla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Thunderbird</a:t>
              </a:r>
            </a:p>
          </p:txBody>
        </p:sp>
      </p:grpSp>
      <p:grpSp>
        <p:nvGrpSpPr>
          <p:cNvPr id="283" name="Group 282"/>
          <p:cNvGrpSpPr/>
          <p:nvPr/>
        </p:nvGrpSpPr>
        <p:grpSpPr>
          <a:xfrm>
            <a:off x="5935079" y="4117857"/>
            <a:ext cx="501085" cy="474979"/>
            <a:chOff x="7428753" y="4623931"/>
            <a:chExt cx="604134" cy="586580"/>
          </a:xfrm>
        </p:grpSpPr>
        <p:pic>
          <p:nvPicPr>
            <p:cNvPr id="284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49882" y="4635181"/>
              <a:ext cx="583005" cy="575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5" name="TextBox 5"/>
            <p:cNvSpPr txBox="1">
              <a:spLocks noChangeArrowheads="1"/>
            </p:cNvSpPr>
            <p:nvPr/>
          </p:nvSpPr>
          <p:spPr bwMode="auto">
            <a:xfrm>
              <a:off x="7428753" y="4623931"/>
              <a:ext cx="599513" cy="418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" pitchFamily="2" charset="2"/>
                <a:buChar char="n"/>
                <a:defRPr sz="2400" b="1">
                  <a:solidFill>
                    <a:srgbClr val="000066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 3" pitchFamily="18" charset="2"/>
                <a:buChar char="¬"/>
                <a:defRPr sz="2200" b="1">
                  <a:solidFill>
                    <a:srgbClr val="0000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 sz="2000" b="1">
                  <a:solidFill>
                    <a:srgbClr val="000066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b="1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A2I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DAWS</a:t>
              </a:r>
              <a:endParaRPr lang="en-US" altLang="en-US" sz="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endParaRPr>
            </a:p>
          </p:txBody>
        </p:sp>
      </p:grpSp>
      <p:sp>
        <p:nvSpPr>
          <p:cNvPr id="286" name="Rounded Rectangle 68">
            <a:extLst>
              <a:ext uri="{FF2B5EF4-FFF2-40B4-BE49-F238E27FC236}">
                <a16:creationId xmlns:a16="http://schemas.microsoft.com/office/drawing/2014/main" id="{DB74FEE7-4DAB-4399-BCAA-70CA4DE8E4F3}"/>
              </a:ext>
            </a:extLst>
          </p:cNvPr>
          <p:cNvSpPr/>
          <p:nvPr/>
        </p:nvSpPr>
        <p:spPr>
          <a:xfrm>
            <a:off x="9522590" y="2644521"/>
            <a:ext cx="1033299" cy="5229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en-US" sz="8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Packages for airlift, verifies, conducts feasibility, searches f/aggregations</a:t>
            </a:r>
            <a:endParaRPr lang="en-US" sz="8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10230065" y="2980043"/>
            <a:ext cx="841897" cy="505539"/>
            <a:chOff x="7727153" y="4632986"/>
            <a:chExt cx="884611" cy="517520"/>
          </a:xfrm>
        </p:grpSpPr>
        <p:pic>
          <p:nvPicPr>
            <p:cNvPr id="165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13818" y="4727799"/>
              <a:ext cx="404215" cy="422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6" name="TextBox 5"/>
            <p:cNvSpPr txBox="1">
              <a:spLocks noChangeArrowheads="1"/>
            </p:cNvSpPr>
            <p:nvPr/>
          </p:nvSpPr>
          <p:spPr bwMode="auto">
            <a:xfrm>
              <a:off x="7727153" y="4632986"/>
              <a:ext cx="884611" cy="472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" pitchFamily="2" charset="2"/>
                <a:buChar char="n"/>
                <a:defRPr sz="2400" b="1">
                  <a:solidFill>
                    <a:srgbClr val="000066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 3" pitchFamily="18" charset="2"/>
                <a:buChar char="¬"/>
                <a:defRPr sz="2200" b="1">
                  <a:solidFill>
                    <a:srgbClr val="0000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 sz="2000" b="1">
                  <a:solidFill>
                    <a:srgbClr val="000066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b="1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JOPES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PROCESSOR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SIPR DAWS</a:t>
              </a:r>
              <a:endParaRPr lang="en-US" altLang="en-US" sz="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endParaRPr>
            </a:p>
          </p:txBody>
        </p:sp>
      </p:grpSp>
      <p:sp>
        <p:nvSpPr>
          <p:cNvPr id="287" name="Rounded Rectangle 68">
            <a:extLst>
              <a:ext uri="{FF2B5EF4-FFF2-40B4-BE49-F238E27FC236}">
                <a16:creationId xmlns:a16="http://schemas.microsoft.com/office/drawing/2014/main" id="{DB74FEE7-4DAB-4399-BCAA-70CA4DE8E4F3}"/>
              </a:ext>
            </a:extLst>
          </p:cNvPr>
          <p:cNvSpPr/>
          <p:nvPr/>
        </p:nvSpPr>
        <p:spPr>
          <a:xfrm>
            <a:off x="9552171" y="1813408"/>
            <a:ext cx="1033299" cy="330516"/>
          </a:xfrm>
          <a:prstGeom prst="round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Processes and answers Workflow</a:t>
            </a:r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8" name="Picture 2" descr="SMS Large 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250" y="2048764"/>
            <a:ext cx="688586" cy="2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" name="Rounded Rectangle 68">
            <a:extLst>
              <a:ext uri="{FF2B5EF4-FFF2-40B4-BE49-F238E27FC236}">
                <a16:creationId xmlns:a16="http://schemas.microsoft.com/office/drawing/2014/main" id="{7F631295-DBCA-45A6-BBB8-DFF6C3D0CB09}"/>
              </a:ext>
            </a:extLst>
          </p:cNvPr>
          <p:cNvSpPr/>
          <p:nvPr/>
        </p:nvSpPr>
        <p:spPr>
          <a:xfrm>
            <a:off x="7157316" y="4269096"/>
            <a:ext cx="1286358" cy="8477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Determines</a:t>
            </a:r>
            <a:r>
              <a:rPr kumimoji="0" lang="en-US" sz="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date supportability, builds msn shell, requests tail from commercial or organic barrel, matches front half and back half 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2" name="Group 201"/>
          <p:cNvGrpSpPr/>
          <p:nvPr/>
        </p:nvGrpSpPr>
        <p:grpSpPr>
          <a:xfrm>
            <a:off x="7343435" y="3916454"/>
            <a:ext cx="497251" cy="465869"/>
            <a:chOff x="7433375" y="4635181"/>
            <a:chExt cx="599512" cy="575330"/>
          </a:xfrm>
        </p:grpSpPr>
        <p:pic>
          <p:nvPicPr>
            <p:cNvPr id="203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49882" y="4635181"/>
              <a:ext cx="583005" cy="575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" name="TextBox 5"/>
            <p:cNvSpPr txBox="1">
              <a:spLocks noChangeArrowheads="1"/>
            </p:cNvSpPr>
            <p:nvPr/>
          </p:nvSpPr>
          <p:spPr bwMode="auto">
            <a:xfrm>
              <a:off x="7433375" y="4653998"/>
              <a:ext cx="599512" cy="418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" pitchFamily="2" charset="2"/>
                <a:buChar char="n"/>
                <a:defRPr sz="2400" b="1">
                  <a:solidFill>
                    <a:srgbClr val="000066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 3" pitchFamily="18" charset="2"/>
                <a:buChar char="¬"/>
                <a:defRPr sz="2200" b="1">
                  <a:solidFill>
                    <a:srgbClr val="0000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 sz="2000" b="1">
                  <a:solidFill>
                    <a:srgbClr val="000066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b="1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IMR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DAWS</a:t>
              </a:r>
              <a:endParaRPr lang="en-US" altLang="en-US" sz="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endParaRPr>
            </a:p>
          </p:txBody>
        </p:sp>
      </p:grpSp>
      <p:grpSp>
        <p:nvGrpSpPr>
          <p:cNvPr id="290" name="Group 289"/>
          <p:cNvGrpSpPr/>
          <p:nvPr/>
        </p:nvGrpSpPr>
        <p:grpSpPr>
          <a:xfrm>
            <a:off x="7766775" y="3988187"/>
            <a:ext cx="338554" cy="356393"/>
            <a:chOff x="10647638" y="6339086"/>
            <a:chExt cx="522059" cy="465869"/>
          </a:xfrm>
        </p:grpSpPr>
        <p:pic>
          <p:nvPicPr>
            <p:cNvPr id="291" name="Picture 290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6850" b="83300" l="27567" r="72200">
                          <a14:foregroundMark x1="27567" y1="50500" x2="27567" y2="50500"/>
                          <a14:foregroundMark x1="50367" y1="16900" x2="50367" y2="16900"/>
                          <a14:foregroundMark x1="70533" y1="62500" x2="70533" y2="62500"/>
                          <a14:foregroundMark x1="72200" y1="50100" x2="72200" y2="50100"/>
                          <a14:foregroundMark x1="50267" y1="83300" x2="50267" y2="83300"/>
                        </a14:backgroundRemoval>
                      </a14:imgEffect>
                    </a14:imgLayer>
                  </a14:imgProps>
                </a:ext>
              </a:extLst>
            </a:blip>
            <a:srcRect l="27001" t="15886" r="26845" b="15023"/>
            <a:stretch/>
          </p:blipFill>
          <p:spPr>
            <a:xfrm>
              <a:off x="10675256" y="6339086"/>
              <a:ext cx="466822" cy="465869"/>
            </a:xfrm>
            <a:prstGeom prst="rect">
              <a:avLst/>
            </a:prstGeom>
          </p:spPr>
        </p:pic>
        <p:sp>
          <p:nvSpPr>
            <p:cNvPr id="292" name="TextBox 5"/>
            <p:cNvSpPr txBox="1">
              <a:spLocks noChangeArrowheads="1"/>
            </p:cNvSpPr>
            <p:nvPr/>
          </p:nvSpPr>
          <p:spPr bwMode="auto">
            <a:xfrm>
              <a:off x="10647638" y="6392131"/>
              <a:ext cx="522059" cy="28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" pitchFamily="2" charset="2"/>
                <a:buChar char="n"/>
                <a:defRPr sz="2400" b="1">
                  <a:solidFill>
                    <a:srgbClr val="000066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 3" pitchFamily="18" charset="2"/>
                <a:buChar char="¬"/>
                <a:defRPr sz="2200" b="1">
                  <a:solidFill>
                    <a:srgbClr val="0000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 sz="2000" b="1">
                  <a:solidFill>
                    <a:srgbClr val="000066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b="1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err="1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IoT</a:t>
              </a:r>
              <a:endParaRPr lang="en-US" altLang="en-US" sz="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endParaRP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6953863" y="3925103"/>
            <a:ext cx="501085" cy="474979"/>
            <a:chOff x="7428753" y="4623931"/>
            <a:chExt cx="604134" cy="586580"/>
          </a:xfrm>
        </p:grpSpPr>
        <p:pic>
          <p:nvPicPr>
            <p:cNvPr id="294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49882" y="4635181"/>
              <a:ext cx="583005" cy="575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5" name="TextBox 5"/>
            <p:cNvSpPr txBox="1">
              <a:spLocks noChangeArrowheads="1"/>
            </p:cNvSpPr>
            <p:nvPr/>
          </p:nvSpPr>
          <p:spPr bwMode="auto">
            <a:xfrm>
              <a:off x="7428753" y="4623931"/>
              <a:ext cx="599513" cy="418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" pitchFamily="2" charset="2"/>
                <a:buChar char="n"/>
                <a:defRPr sz="2400" b="1">
                  <a:solidFill>
                    <a:srgbClr val="000066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 3" pitchFamily="18" charset="2"/>
                <a:buChar char="¬"/>
                <a:defRPr sz="2200" b="1">
                  <a:solidFill>
                    <a:srgbClr val="0000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 sz="2000" b="1">
                  <a:solidFill>
                    <a:srgbClr val="000066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b="1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A2I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DAWS</a:t>
              </a:r>
              <a:endParaRPr lang="en-US" altLang="en-US" sz="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endParaRPr>
            </a:p>
          </p:txBody>
        </p:sp>
      </p:grpSp>
      <p:pic>
        <p:nvPicPr>
          <p:cNvPr id="296" name="Picture 11" descr="C:\Users\Michael.Polley\AppData\Local\Microsoft\Windows\Temporary Internet Files\Content.Outlook\XXRVGOS0\GDSS png small Logo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500" y="3963960"/>
            <a:ext cx="396866" cy="374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" name="Rounded Rectangle 68">
            <a:extLst>
              <a:ext uri="{FF2B5EF4-FFF2-40B4-BE49-F238E27FC236}">
                <a16:creationId xmlns:a16="http://schemas.microsoft.com/office/drawing/2014/main" id="{7F631295-DBCA-45A6-BBB8-DFF6C3D0CB09}"/>
              </a:ext>
            </a:extLst>
          </p:cNvPr>
          <p:cNvSpPr/>
          <p:nvPr/>
        </p:nvSpPr>
        <p:spPr>
          <a:xfrm>
            <a:off x="8541274" y="4253720"/>
            <a:ext cx="1286358" cy="9100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Organic: </a:t>
            </a:r>
            <a:r>
              <a:rPr kumimoji="0" lang="en-US" sz="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Provides Tail / Timeframe</a:t>
            </a:r>
            <a:r>
              <a:rPr kumimoji="0" lang="en-US" sz="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of availability, assigns aircrew wing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aseline="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Commercial: Requests bid from TCAQ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" name="Rounded Rectangle 68">
            <a:extLst>
              <a:ext uri="{FF2B5EF4-FFF2-40B4-BE49-F238E27FC236}">
                <a16:creationId xmlns:a16="http://schemas.microsoft.com/office/drawing/2014/main" id="{7F631295-DBCA-45A6-BBB8-DFF6C3D0CB09}"/>
              </a:ext>
            </a:extLst>
          </p:cNvPr>
          <p:cNvSpPr/>
          <p:nvPr/>
        </p:nvSpPr>
        <p:spPr>
          <a:xfrm>
            <a:off x="9888878" y="4098548"/>
            <a:ext cx="1286358" cy="9100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defRPr/>
            </a:pPr>
            <a:r>
              <a:rPr lang="en-US" sz="8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Determines msn intermediate locations based on NOTAMS, airfields, dates, crew fatigue cycles, diplomatic clearances, and msn requirements</a:t>
            </a:r>
          </a:p>
        </p:txBody>
      </p:sp>
      <p:grpSp>
        <p:nvGrpSpPr>
          <p:cNvPr id="299" name="Group 298"/>
          <p:cNvGrpSpPr/>
          <p:nvPr/>
        </p:nvGrpSpPr>
        <p:grpSpPr>
          <a:xfrm>
            <a:off x="8985073" y="3807517"/>
            <a:ext cx="767076" cy="525023"/>
            <a:chOff x="4460235" y="1912620"/>
            <a:chExt cx="934825" cy="674434"/>
          </a:xfrm>
        </p:grpSpPr>
        <p:pic>
          <p:nvPicPr>
            <p:cNvPr id="300" name="Picture 11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235" y="1912620"/>
              <a:ext cx="934825" cy="67443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TextBox 5"/>
            <p:cNvSpPr txBox="1">
              <a:spLocks noChangeArrowheads="1"/>
            </p:cNvSpPr>
            <p:nvPr/>
          </p:nvSpPr>
          <p:spPr bwMode="auto">
            <a:xfrm>
              <a:off x="4517361" y="2087013"/>
              <a:ext cx="676322" cy="27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200" b="1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 3" pitchFamily="18" charset="2"/>
                <a:buChar char="¬"/>
                <a:defRPr sz="2200" b="1">
                  <a:solidFill>
                    <a:srgbClr val="0000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 sz="2000" b="1">
                  <a:solidFill>
                    <a:srgbClr val="000066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b="1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CAMPS</a:t>
              </a:r>
              <a:endParaRPr lang="en-US" altLang="en-US" sz="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8595863" y="3865170"/>
            <a:ext cx="497251" cy="465869"/>
            <a:chOff x="7433375" y="4635181"/>
            <a:chExt cx="599512" cy="575330"/>
          </a:xfrm>
        </p:grpSpPr>
        <p:pic>
          <p:nvPicPr>
            <p:cNvPr id="303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49882" y="4635181"/>
              <a:ext cx="583005" cy="575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4" name="TextBox 5"/>
            <p:cNvSpPr txBox="1">
              <a:spLocks noChangeArrowheads="1"/>
            </p:cNvSpPr>
            <p:nvPr/>
          </p:nvSpPr>
          <p:spPr bwMode="auto">
            <a:xfrm>
              <a:off x="7433375" y="4653998"/>
              <a:ext cx="599512" cy="418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" pitchFamily="2" charset="2"/>
                <a:buChar char="n"/>
                <a:defRPr sz="2400" b="1">
                  <a:solidFill>
                    <a:srgbClr val="000066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 3" pitchFamily="18" charset="2"/>
                <a:buChar char="¬"/>
                <a:defRPr sz="2200" b="1">
                  <a:solidFill>
                    <a:srgbClr val="0000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 sz="2000" b="1">
                  <a:solidFill>
                    <a:srgbClr val="000066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b="1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IMR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DAWS</a:t>
              </a:r>
              <a:endParaRPr lang="en-US" altLang="en-US" sz="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endParaRPr>
            </a:p>
          </p:txBody>
        </p:sp>
      </p:grpSp>
      <p:grpSp>
        <p:nvGrpSpPr>
          <p:cNvPr id="305" name="Group 304"/>
          <p:cNvGrpSpPr/>
          <p:nvPr/>
        </p:nvGrpSpPr>
        <p:grpSpPr>
          <a:xfrm>
            <a:off x="9906348" y="3808331"/>
            <a:ext cx="618600" cy="291948"/>
            <a:chOff x="7433375" y="4635181"/>
            <a:chExt cx="599512" cy="575330"/>
          </a:xfrm>
        </p:grpSpPr>
        <p:pic>
          <p:nvPicPr>
            <p:cNvPr id="30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49882" y="4635181"/>
              <a:ext cx="583005" cy="575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" name="TextBox 5"/>
            <p:cNvSpPr txBox="1">
              <a:spLocks noChangeArrowheads="1"/>
            </p:cNvSpPr>
            <p:nvPr/>
          </p:nvSpPr>
          <p:spPr bwMode="auto">
            <a:xfrm>
              <a:off x="7433375" y="4653998"/>
              <a:ext cx="599512" cy="418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" pitchFamily="2" charset="2"/>
                <a:buChar char="n"/>
                <a:defRPr sz="2400" b="1">
                  <a:solidFill>
                    <a:srgbClr val="000066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 3" pitchFamily="18" charset="2"/>
                <a:buChar char="¬"/>
                <a:defRPr sz="2200" b="1">
                  <a:solidFill>
                    <a:srgbClr val="0000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 sz="2000" b="1">
                  <a:solidFill>
                    <a:srgbClr val="000066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b="1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IMR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DAWS</a:t>
              </a:r>
              <a:endParaRPr lang="en-US" altLang="en-US" sz="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endParaRP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10383595" y="3768949"/>
            <a:ext cx="338554" cy="356393"/>
            <a:chOff x="10647638" y="6339086"/>
            <a:chExt cx="522059" cy="465869"/>
          </a:xfrm>
        </p:grpSpPr>
        <p:pic>
          <p:nvPicPr>
            <p:cNvPr id="309" name="Picture 308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6850" b="83300" l="27567" r="72200">
                          <a14:foregroundMark x1="27567" y1="50500" x2="27567" y2="50500"/>
                          <a14:foregroundMark x1="50367" y1="16900" x2="50367" y2="16900"/>
                          <a14:foregroundMark x1="70533" y1="62500" x2="70533" y2="62500"/>
                          <a14:foregroundMark x1="72200" y1="50100" x2="72200" y2="50100"/>
                          <a14:foregroundMark x1="50267" y1="83300" x2="50267" y2="83300"/>
                        </a14:backgroundRemoval>
                      </a14:imgEffect>
                    </a14:imgLayer>
                  </a14:imgProps>
                </a:ext>
              </a:extLst>
            </a:blip>
            <a:srcRect l="27001" t="15886" r="26845" b="15023"/>
            <a:stretch/>
          </p:blipFill>
          <p:spPr>
            <a:xfrm>
              <a:off x="10675256" y="6339086"/>
              <a:ext cx="466822" cy="465869"/>
            </a:xfrm>
            <a:prstGeom prst="rect">
              <a:avLst/>
            </a:prstGeom>
          </p:spPr>
        </p:pic>
        <p:sp>
          <p:nvSpPr>
            <p:cNvPr id="310" name="TextBox 5"/>
            <p:cNvSpPr txBox="1">
              <a:spLocks noChangeArrowheads="1"/>
            </p:cNvSpPr>
            <p:nvPr/>
          </p:nvSpPr>
          <p:spPr bwMode="auto">
            <a:xfrm>
              <a:off x="10647638" y="6392131"/>
              <a:ext cx="522059" cy="28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" pitchFamily="2" charset="2"/>
                <a:buChar char="n"/>
                <a:defRPr sz="2400" b="1">
                  <a:solidFill>
                    <a:srgbClr val="000066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 3" pitchFamily="18" charset="2"/>
                <a:buChar char="¬"/>
                <a:defRPr sz="2200" b="1">
                  <a:solidFill>
                    <a:srgbClr val="0000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 sz="2000" b="1">
                  <a:solidFill>
                    <a:srgbClr val="000066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b="1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00" i="1" dirty="0" err="1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cs typeface="Arial" pitchFamily="34" charset="0"/>
                </a:rPr>
                <a:t>IoT</a:t>
              </a:r>
              <a:endParaRPr lang="en-US" altLang="en-US" sz="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Arial" pitchFamily="34" charset="0"/>
              </a:endParaRPr>
            </a:p>
          </p:txBody>
        </p:sp>
      </p:grpSp>
      <p:pic>
        <p:nvPicPr>
          <p:cNvPr id="311" name="Picture 11" descr="C:\Users\Michael.Polley\AppData\Local\Microsoft\Windows\Temporary Internet Files\Content.Outlook\XXRVGOS0\GDSS png small Logo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568" y="3766877"/>
            <a:ext cx="366918" cy="345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2" name="Group 311"/>
          <p:cNvGrpSpPr/>
          <p:nvPr/>
        </p:nvGrpSpPr>
        <p:grpSpPr>
          <a:xfrm>
            <a:off x="10800707" y="6051866"/>
            <a:ext cx="579005" cy="509395"/>
            <a:chOff x="3014049" y="4687434"/>
            <a:chExt cx="579005" cy="509395"/>
          </a:xfrm>
        </p:grpSpPr>
        <p:pic>
          <p:nvPicPr>
            <p:cNvPr id="313" name="Picture 312"/>
            <p:cNvPicPr/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93" b="99656" l="2817" r="94366">
                          <a14:foregroundMark x1="3169" y1="41237" x2="3169" y2="41237"/>
                          <a14:foregroundMark x1="95070" y1="50172" x2="95070" y2="50172"/>
                          <a14:foregroundMark x1="88732" y1="30928" x2="88732" y2="30928"/>
                          <a14:foregroundMark x1="88028" y1="27835" x2="88028" y2="27835"/>
                          <a14:foregroundMark x1="86972" y1="27148" x2="86972" y2="27148"/>
                          <a14:foregroundMark x1="43662" y1="11340" x2="43662" y2="11340"/>
                          <a14:foregroundMark x1="52113" y1="14433" x2="52113" y2="14433"/>
                          <a14:foregroundMark x1="30634" y1="13746" x2="30634" y2="13746"/>
                          <a14:foregroundMark x1="49296" y1="95189" x2="49296" y2="95189"/>
                          <a14:foregroundMark x1="34859" y1="14089" x2="34859" y2="14089"/>
                          <a14:foregroundMark x1="47535" y1="10653" x2="47535" y2="10653"/>
                          <a14:foregroundMark x1="59859" y1="13402" x2="59859" y2="13402"/>
                          <a14:foregroundMark x1="56338" y1="12371" x2="56338" y2="12371"/>
                          <a14:foregroundMark x1="56338" y1="6186" x2="56338" y2="6186"/>
                          <a14:foregroundMark x1="42606" y1="5842" x2="42606" y2="5842"/>
                          <a14:foregroundMark x1="35915" y1="7216" x2="35915" y2="7216"/>
                          <a14:foregroundMark x1="50000" y1="6873" x2="50000" y2="6873"/>
                          <a14:foregroundMark x1="73592" y1="13746" x2="73592" y2="13746"/>
                          <a14:foregroundMark x1="83099" y1="20619" x2="83099" y2="20619"/>
                          <a14:foregroundMark x1="84155" y1="24399" x2="84155" y2="24399"/>
                          <a14:foregroundMark x1="67254" y1="11340" x2="67254" y2="11340"/>
                          <a14:foregroundMark x1="64437" y1="9622" x2="64437" y2="9622"/>
                          <a14:foregroundMark x1="11268" y1="25086" x2="11268" y2="25086"/>
                          <a14:foregroundMark x1="14437" y1="21649" x2="14437" y2="21649"/>
                          <a14:foregroundMark x1="19014" y1="17526" x2="19014" y2="17526"/>
                          <a14:foregroundMark x1="23239" y1="14433" x2="23239" y2="14433"/>
                          <a14:foregroundMark x1="29577" y1="10653" x2="29577" y2="10653"/>
                          <a14:foregroundMark x1="70775" y1="10997" x2="70775" y2="10997"/>
                          <a14:foregroundMark x1="7042" y1="35052" x2="7042" y2="35052"/>
                          <a14:foregroundMark x1="5282" y1="38144" x2="5282" y2="38144"/>
                          <a14:foregroundMark x1="4225" y1="47423" x2="4225" y2="47423"/>
                          <a14:foregroundMark x1="4577" y1="57732" x2="4577" y2="57732"/>
                          <a14:foregroundMark x1="4930" y1="55670" x2="4930" y2="55670"/>
                          <a14:foregroundMark x1="8099" y1="65636" x2="8099" y2="65636"/>
                          <a14:foregroundMark x1="30986" y1="89003" x2="30986" y2="89003"/>
                          <a14:foregroundMark x1="26408" y1="87629" x2="26408" y2="87629"/>
                          <a14:foregroundMark x1="26761" y1="85567" x2="26761" y2="85567"/>
                          <a14:foregroundMark x1="72535" y1="86598" x2="72535" y2="86598"/>
                          <a14:foregroundMark x1="72535" y1="83849" x2="72535" y2="83849"/>
                          <a14:foregroundMark x1="68662" y1="86254" x2="68662" y2="86254"/>
                          <a14:foregroundMark x1="67254" y1="88316" x2="67254" y2="88316"/>
                          <a14:foregroundMark x1="89437" y1="64948" x2="89437" y2="64948"/>
                          <a14:foregroundMark x1="90141" y1="61168" x2="90141" y2="61168"/>
                          <a14:foregroundMark x1="92254" y1="56357" x2="92254" y2="56357"/>
                          <a14:foregroundMark x1="92254" y1="44674" x2="92254" y2="44674"/>
                          <a14:backgroundMark x1="11620" y1="3093" x2="11620" y2="3093"/>
                          <a14:backgroundMark x1="89789" y1="5155" x2="89789" y2="5155"/>
                          <a14:backgroundMark x1="92606" y1="87285" x2="92606" y2="87285"/>
                          <a14:backgroundMark x1="14437" y1="92096" x2="14437" y2="920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5886" y="4687434"/>
              <a:ext cx="493324" cy="509395"/>
            </a:xfrm>
            <a:prstGeom prst="rect">
              <a:avLst/>
            </a:prstGeom>
          </p:spPr>
        </p:pic>
        <p:sp>
          <p:nvSpPr>
            <p:cNvPr id="314" name="TextBox 5"/>
            <p:cNvSpPr txBox="1">
              <a:spLocks noChangeArrowheads="1"/>
            </p:cNvSpPr>
            <p:nvPr/>
          </p:nvSpPr>
          <p:spPr bwMode="auto">
            <a:xfrm>
              <a:off x="3014049" y="4776089"/>
              <a:ext cx="5790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200" b="1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 3" pitchFamily="18" charset="2"/>
                <a:buChar char="¬"/>
                <a:defRPr sz="2200" b="1">
                  <a:solidFill>
                    <a:srgbClr val="0000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 sz="2000" b="1">
                  <a:solidFill>
                    <a:srgbClr val="000066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b="1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ICODES</a:t>
              </a:r>
              <a:endParaRPr lang="en-US" altLang="en-US" sz="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  <a:p>
              <a:pPr algn="ctr"/>
              <a:r>
                <a:rPr lang="en-US" altLang="en-US" sz="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SLP</a:t>
              </a:r>
            </a:p>
          </p:txBody>
        </p:sp>
      </p:grpSp>
      <p:pic>
        <p:nvPicPr>
          <p:cNvPr id="315" name="Picture 11" descr="C:\Users\Michael.Polley\AppData\Local\Microsoft\Windows\Temporary Internet Files\Content.Outlook\XXRVGOS0\GDSS png small Logo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079" y="2889238"/>
            <a:ext cx="366918" cy="345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6" name="Straight Arrow Connector 225"/>
          <p:cNvCxnSpPr/>
          <p:nvPr/>
        </p:nvCxnSpPr>
        <p:spPr bwMode="auto">
          <a:xfrm>
            <a:off x="1653510" y="4630678"/>
            <a:ext cx="377725" cy="121423"/>
          </a:xfrm>
          <a:prstGeom prst="straightConnector1">
            <a:avLst/>
          </a:prstGeom>
          <a:ln w="28575">
            <a:solidFill>
              <a:srgbClr val="92D050"/>
            </a:solidFill>
            <a:headEnd type="triangle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093456F5-7FFF-4981-B37F-E8EE825F7676}"/>
              </a:ext>
            </a:extLst>
          </p:cNvPr>
          <p:cNvCxnSpPr>
            <a:cxnSpLocks/>
          </p:cNvCxnSpPr>
          <p:nvPr/>
        </p:nvCxnSpPr>
        <p:spPr bwMode="auto">
          <a:xfrm>
            <a:off x="8433443" y="4783335"/>
            <a:ext cx="274320" cy="24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093456F5-7FFF-4981-B37F-E8EE825F7676}"/>
              </a:ext>
            </a:extLst>
          </p:cNvPr>
          <p:cNvCxnSpPr>
            <a:cxnSpLocks/>
          </p:cNvCxnSpPr>
          <p:nvPr/>
        </p:nvCxnSpPr>
        <p:spPr bwMode="auto">
          <a:xfrm>
            <a:off x="9769091" y="4695572"/>
            <a:ext cx="274320" cy="24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</p:cxn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81EFF88C-F1FE-44B1-BB9D-E44052A30D53}"/>
              </a:ext>
            </a:extLst>
          </p:cNvPr>
          <p:cNvCxnSpPr>
            <a:cxnSpLocks/>
          </p:cNvCxnSpPr>
          <p:nvPr/>
        </p:nvCxnSpPr>
        <p:spPr bwMode="auto">
          <a:xfrm>
            <a:off x="2254835" y="2275246"/>
            <a:ext cx="0" cy="2743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</p:cxnSp>
      <p:cxnSp>
        <p:nvCxnSpPr>
          <p:cNvPr id="230" name="Straight Arrow Connector 229"/>
          <p:cNvCxnSpPr/>
          <p:nvPr/>
        </p:nvCxnSpPr>
        <p:spPr bwMode="auto">
          <a:xfrm>
            <a:off x="475726" y="2224248"/>
            <a:ext cx="0" cy="237744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 bwMode="auto">
          <a:xfrm flipH="1">
            <a:off x="1536517" y="2005055"/>
            <a:ext cx="324398" cy="133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0413565" y="6163604"/>
            <a:ext cx="538930" cy="480380"/>
            <a:chOff x="10413565" y="6163604"/>
            <a:chExt cx="538930" cy="4803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775" b="99225" l="3150" r="9763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434543" y="6163604"/>
              <a:ext cx="472932" cy="480380"/>
            </a:xfrm>
            <a:prstGeom prst="rect">
              <a:avLst/>
            </a:prstGeom>
          </p:spPr>
        </p:pic>
        <p:sp>
          <p:nvSpPr>
            <p:cNvPr id="316" name="TextBox 5"/>
            <p:cNvSpPr txBox="1">
              <a:spLocks noChangeArrowheads="1"/>
            </p:cNvSpPr>
            <p:nvPr/>
          </p:nvSpPr>
          <p:spPr bwMode="auto">
            <a:xfrm>
              <a:off x="10413565" y="6281715"/>
              <a:ext cx="53893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200" b="1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66"/>
                </a:buClr>
                <a:buSzPct val="80000"/>
                <a:buFont typeface="Wingdings 3" pitchFamily="18" charset="2"/>
                <a:buChar char="¬"/>
                <a:defRPr sz="2200" b="1">
                  <a:solidFill>
                    <a:srgbClr val="0000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66"/>
                </a:buClr>
                <a:buChar char="•"/>
                <a:defRPr sz="2000" b="1">
                  <a:solidFill>
                    <a:srgbClr val="000066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b="1">
                  <a:solidFill>
                    <a:srgbClr val="000066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80000"/>
                <a:buFont typeface="Wingdings" pitchFamily="2" charset="2"/>
                <a:buChar char="n"/>
                <a:defRPr sz="1600" b="1">
                  <a:solidFill>
                    <a:srgbClr val="000066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GATES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09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18 AOC (TACC) Slide Template 2015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1_TACC_CC_Template_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ACC_CC_Template_2007 1">
        <a:dk1>
          <a:srgbClr val="000066"/>
        </a:dk1>
        <a:lt1>
          <a:srgbClr val="FFFFFF"/>
        </a:lt1>
        <a:dk2>
          <a:srgbClr val="000066"/>
        </a:dk2>
        <a:lt2>
          <a:srgbClr val="111111"/>
        </a:lt2>
        <a:accent1>
          <a:srgbClr val="00FF00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FFAA"/>
        </a:accent5>
        <a:accent6>
          <a:srgbClr val="2D2DB9"/>
        </a:accent6>
        <a:hlink>
          <a:srgbClr val="0099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128fb5-b2aa-4370-b779-a99192b9c4f6">
      <Terms xmlns="http://schemas.microsoft.com/office/infopath/2007/PartnerControls"/>
    </lcf76f155ced4ddcb4097134ff3c332f>
    <TaxCatchAll xmlns="b1047aa5-79d6-44ed-a112-e5ff645cb67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A26FFC824C3B41B38E045623CEAAC8" ma:contentTypeVersion="14" ma:contentTypeDescription="Create a new document." ma:contentTypeScope="" ma:versionID="8fa8f4a95632f0fb650b1278137f82b7">
  <xsd:schema xmlns:xsd="http://www.w3.org/2001/XMLSchema" xmlns:xs="http://www.w3.org/2001/XMLSchema" xmlns:p="http://schemas.microsoft.com/office/2006/metadata/properties" xmlns:ns2="d8128fb5-b2aa-4370-b779-a99192b9c4f6" xmlns:ns3="b1047aa5-79d6-44ed-a112-e5ff645cb675" targetNamespace="http://schemas.microsoft.com/office/2006/metadata/properties" ma:root="true" ma:fieldsID="44dd6bd82dd3aa19e233ba0906df1559" ns2:_="" ns3:_="">
    <xsd:import namespace="d8128fb5-b2aa-4370-b779-a99192b9c4f6"/>
    <xsd:import namespace="b1047aa5-79d6-44ed-a112-e5ff645cb6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28fb5-b2aa-4370-b779-a99192b9c4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5476efd-2625-4ffb-b020-68dbe4abf3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47aa5-79d6-44ed-a112-e5ff645cb67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ee0d72f-d61f-40a9-8189-327ad610cf7d}" ma:internalName="TaxCatchAll" ma:showField="CatchAllData" ma:web="b1047aa5-79d6-44ed-a112-e5ff645cb6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730FA7-0B4A-483F-8B91-F0E86961C5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5AD56E-9011-442B-8528-F8F319227ED2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8511e38-11bb-4048-8d9d-9b82affb0c2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BF02D97-D78D-40D9-A18F-493C9A3232F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2210</TotalTime>
  <Words>624</Words>
  <Application>Microsoft Office PowerPoint</Application>
  <PresentationFormat>Widescreen</PresentationFormat>
  <Paragraphs>136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Century Schoolbook</vt:lpstr>
      <vt:lpstr>Cooper Black</vt:lpstr>
      <vt:lpstr>Wingdings</vt:lpstr>
      <vt:lpstr>618 AOC (TACC) Slide Template 2015</vt:lpstr>
      <vt:lpstr>Current Deployment Process Once SPD CCMD’s Request is Sourced by FAM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Hodge, Erik T WO1 MIL USA FORSCOM</dc:creator>
  <cp:lastModifiedBy>PETRY, BENJAMIN W Capt USAF AMC 618 AOC/ALDRF</cp:lastModifiedBy>
  <cp:revision>132</cp:revision>
  <cp:lastPrinted>2021-11-09T20:44:57Z</cp:lastPrinted>
  <dcterms:created xsi:type="dcterms:W3CDTF">2021-09-09T18:15:26Z</dcterms:created>
  <dcterms:modified xsi:type="dcterms:W3CDTF">2022-03-04T16:17:44Z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0x01010004A26FFC824C3B41B38E045623CEAAC8</vt:lpwstr>
  </property>
</Properties>
</file>