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68"/>
  </p:notesMasterIdLst>
  <p:handoutMasterIdLst>
    <p:handoutMasterId r:id="rId69"/>
  </p:handoutMasterIdLst>
  <p:sldIdLst>
    <p:sldId id="256" r:id="rId7"/>
    <p:sldId id="271" r:id="rId8"/>
    <p:sldId id="267" r:id="rId9"/>
    <p:sldId id="268" r:id="rId10"/>
    <p:sldId id="269" r:id="rId11"/>
    <p:sldId id="270" r:id="rId12"/>
    <p:sldId id="325" r:id="rId13"/>
    <p:sldId id="324" r:id="rId14"/>
    <p:sldId id="272" r:id="rId15"/>
    <p:sldId id="273" r:id="rId16"/>
    <p:sldId id="274" r:id="rId17"/>
    <p:sldId id="276" r:id="rId18"/>
    <p:sldId id="279" r:id="rId19"/>
    <p:sldId id="281" r:id="rId20"/>
    <p:sldId id="282" r:id="rId21"/>
    <p:sldId id="284" r:id="rId22"/>
    <p:sldId id="286" r:id="rId23"/>
    <p:sldId id="290" r:id="rId24"/>
    <p:sldId id="292" r:id="rId25"/>
    <p:sldId id="294" r:id="rId26"/>
    <p:sldId id="296" r:id="rId27"/>
    <p:sldId id="297" r:id="rId28"/>
    <p:sldId id="298" r:id="rId29"/>
    <p:sldId id="299" r:id="rId30"/>
    <p:sldId id="300" r:id="rId31"/>
    <p:sldId id="331" r:id="rId32"/>
    <p:sldId id="302" r:id="rId33"/>
    <p:sldId id="339" r:id="rId34"/>
    <p:sldId id="338" r:id="rId35"/>
    <p:sldId id="303" r:id="rId36"/>
    <p:sldId id="304" r:id="rId37"/>
    <p:sldId id="305" r:id="rId38"/>
    <p:sldId id="336" r:id="rId39"/>
    <p:sldId id="340" r:id="rId40"/>
    <p:sldId id="306" r:id="rId41"/>
    <p:sldId id="312" r:id="rId42"/>
    <p:sldId id="313" r:id="rId43"/>
    <p:sldId id="344" r:id="rId44"/>
    <p:sldId id="343" r:id="rId45"/>
    <p:sldId id="314" r:id="rId46"/>
    <p:sldId id="315" r:id="rId47"/>
    <p:sldId id="316" r:id="rId48"/>
    <p:sldId id="317" r:id="rId49"/>
    <p:sldId id="318" r:id="rId50"/>
    <p:sldId id="319" r:id="rId51"/>
    <p:sldId id="320" r:id="rId52"/>
    <p:sldId id="321" r:id="rId53"/>
    <p:sldId id="345" r:id="rId54"/>
    <p:sldId id="322" r:id="rId55"/>
    <p:sldId id="323" r:id="rId56"/>
    <p:sldId id="326" r:id="rId57"/>
    <p:sldId id="347" r:id="rId58"/>
    <p:sldId id="346" r:id="rId59"/>
    <p:sldId id="327" r:id="rId60"/>
    <p:sldId id="328" r:id="rId61"/>
    <p:sldId id="329" r:id="rId62"/>
    <p:sldId id="330" r:id="rId63"/>
    <p:sldId id="333" r:id="rId64"/>
    <p:sldId id="334" r:id="rId65"/>
    <p:sldId id="335" r:id="rId66"/>
    <p:sldId id="337" r:id="rId67"/>
  </p:sldIdLst>
  <p:sldSz cx="10058400" cy="7772400"/>
  <p:notesSz cx="70104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73">
          <p15:clr>
            <a:srgbClr val="A4A3A4"/>
          </p15:clr>
        </p15:guide>
        <p15:guide id="2" orient="horz" pos="4660">
          <p15:clr>
            <a:srgbClr val="A4A3A4"/>
          </p15:clr>
        </p15:guide>
        <p15:guide id="3" pos="147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cmillrj" initials="rjm" lastIdx="23" clrIdx="0"/>
  <p:cmAuthor id="1" name="tcsamsjd" initials="jds" lastIdx="22"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E9DE05"/>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44" autoAdjust="0"/>
    <p:restoredTop sz="94654" autoAdjust="0"/>
  </p:normalViewPr>
  <p:slideViewPr>
    <p:cSldViewPr snapToGrid="0">
      <p:cViewPr varScale="1">
        <p:scale>
          <a:sx n="95" d="100"/>
          <a:sy n="95" d="100"/>
        </p:scale>
        <p:origin x="2040" y="72"/>
      </p:cViewPr>
      <p:guideLst>
        <p:guide orient="horz" pos="1073"/>
        <p:guide orient="horz" pos="4660"/>
        <p:guide pos="1476"/>
      </p:guideLst>
    </p:cSldViewPr>
  </p:slideViewPr>
  <p:notesTextViewPr>
    <p:cViewPr>
      <p:scale>
        <a:sx n="100" d="100"/>
        <a:sy n="100" d="100"/>
      </p:scale>
      <p:origin x="0" y="0"/>
    </p:cViewPr>
  </p:notesTextViewPr>
  <p:sorterViewPr>
    <p:cViewPr>
      <p:scale>
        <a:sx n="100" d="100"/>
        <a:sy n="100" d="100"/>
      </p:scale>
      <p:origin x="0" y="8568"/>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tableStyles" Target="tableStyles.xml"/><Relationship Id="rId5" Type="http://schemas.openxmlformats.org/officeDocument/2006/relationships/customXml" Target="../customXml/item5.xml"/><Relationship Id="rId61" Type="http://schemas.openxmlformats.org/officeDocument/2006/relationships/slide" Target="slides/slide55.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handoutMaster" Target="handoutMasters/handoutMaster1.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commentAuthors" Target="commentAuthors.xml"/><Relationship Id="rId6"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theme" Target="theme/theme1.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 Type="http://schemas.openxmlformats.org/officeDocument/2006/relationships/slide" Target="slides/slide1.xml"/><Relationship Id="rId7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628" cy="464184"/>
          </a:xfrm>
          <a:prstGeom prst="rect">
            <a:avLst/>
          </a:prstGeom>
        </p:spPr>
        <p:txBody>
          <a:bodyPr vert="horz" lIns="91577" tIns="45789" rIns="91577" bIns="45789" rtlCol="0"/>
          <a:lstStyle>
            <a:lvl1pPr algn="l">
              <a:defRPr sz="1200"/>
            </a:lvl1pPr>
          </a:lstStyle>
          <a:p>
            <a:endParaRPr lang="en-US"/>
          </a:p>
        </p:txBody>
      </p:sp>
      <p:sp>
        <p:nvSpPr>
          <p:cNvPr id="3" name="Date Placeholder 2"/>
          <p:cNvSpPr>
            <a:spLocks noGrp="1"/>
          </p:cNvSpPr>
          <p:nvPr>
            <p:ph type="dt" sz="quarter" idx="1"/>
          </p:nvPr>
        </p:nvSpPr>
        <p:spPr>
          <a:xfrm>
            <a:off x="3971183" y="0"/>
            <a:ext cx="3037628" cy="464184"/>
          </a:xfrm>
          <a:prstGeom prst="rect">
            <a:avLst/>
          </a:prstGeom>
        </p:spPr>
        <p:txBody>
          <a:bodyPr vert="horz" lIns="91577" tIns="45789" rIns="91577" bIns="45789" rtlCol="0"/>
          <a:lstStyle>
            <a:lvl1pPr algn="r">
              <a:defRPr sz="1200"/>
            </a:lvl1pPr>
          </a:lstStyle>
          <a:p>
            <a:fld id="{5802365E-84AB-4D3B-8874-06CCB50FCB50}" type="datetimeFigureOut">
              <a:rPr lang="en-US" smtClean="0"/>
              <a:pPr/>
              <a:t>3/1/2022</a:t>
            </a:fld>
            <a:endParaRPr lang="en-US"/>
          </a:p>
        </p:txBody>
      </p:sp>
      <p:sp>
        <p:nvSpPr>
          <p:cNvPr id="4" name="Footer Placeholder 3"/>
          <p:cNvSpPr>
            <a:spLocks noGrp="1"/>
          </p:cNvSpPr>
          <p:nvPr>
            <p:ph type="ftr" sz="quarter" idx="2"/>
          </p:nvPr>
        </p:nvSpPr>
        <p:spPr>
          <a:xfrm>
            <a:off x="1" y="8830628"/>
            <a:ext cx="3037628" cy="464184"/>
          </a:xfrm>
          <a:prstGeom prst="rect">
            <a:avLst/>
          </a:prstGeom>
        </p:spPr>
        <p:txBody>
          <a:bodyPr vert="horz" lIns="91577" tIns="45789" rIns="91577" bIns="45789" rtlCol="0" anchor="b"/>
          <a:lstStyle>
            <a:lvl1pPr algn="l">
              <a:defRPr sz="1200"/>
            </a:lvl1pPr>
          </a:lstStyle>
          <a:p>
            <a:endParaRPr lang="en-US"/>
          </a:p>
        </p:txBody>
      </p:sp>
      <p:sp>
        <p:nvSpPr>
          <p:cNvPr id="5" name="Slide Number Placeholder 4"/>
          <p:cNvSpPr>
            <a:spLocks noGrp="1"/>
          </p:cNvSpPr>
          <p:nvPr>
            <p:ph type="sldNum" sz="quarter" idx="3"/>
          </p:nvPr>
        </p:nvSpPr>
        <p:spPr>
          <a:xfrm>
            <a:off x="3971183" y="8830628"/>
            <a:ext cx="3037628" cy="464184"/>
          </a:xfrm>
          <a:prstGeom prst="rect">
            <a:avLst/>
          </a:prstGeom>
        </p:spPr>
        <p:txBody>
          <a:bodyPr vert="horz" lIns="91577" tIns="45789" rIns="91577" bIns="45789" rtlCol="0" anchor="b"/>
          <a:lstStyle>
            <a:lvl1pPr algn="r">
              <a:defRPr sz="1200"/>
            </a:lvl1pPr>
          </a:lstStyle>
          <a:p>
            <a:fld id="{4F45EA83-AB28-46FE-BC72-ED06ACEE875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B14CE4D6-29C1-4668-85BE-F0D1AC6A772F}" type="datetimeFigureOut">
              <a:rPr lang="en-US" smtClean="0"/>
              <a:t>3/1/2022</a:t>
            </a:fld>
            <a:endParaRPr lang="en-US"/>
          </a:p>
        </p:txBody>
      </p:sp>
      <p:sp>
        <p:nvSpPr>
          <p:cNvPr id="4" name="Slide Image Placeholder 3"/>
          <p:cNvSpPr>
            <a:spLocks noGrp="1" noRot="1" noChangeAspect="1"/>
          </p:cNvSpPr>
          <p:nvPr>
            <p:ph type="sldImg" idx="2"/>
          </p:nvPr>
        </p:nvSpPr>
        <p:spPr>
          <a:xfrm>
            <a:off x="1474788" y="1162050"/>
            <a:ext cx="40608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26E13BF7-1CE8-4749-8307-DB783244E96F}" type="slidenum">
              <a:rPr lang="en-US" smtClean="0"/>
              <a:t>‹#›</a:t>
            </a:fld>
            <a:endParaRPr lang="en-US"/>
          </a:p>
        </p:txBody>
      </p:sp>
    </p:spTree>
    <p:extLst>
      <p:ext uri="{BB962C8B-B14F-4D97-AF65-F5344CB8AC3E}">
        <p14:creationId xmlns:p14="http://schemas.microsoft.com/office/powerpoint/2010/main" val="1788531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Update TACC hyperlinks!</a:t>
            </a:r>
            <a:endParaRPr lang="en-US" dirty="0"/>
          </a:p>
        </p:txBody>
      </p:sp>
      <p:sp>
        <p:nvSpPr>
          <p:cNvPr id="4" name="Slide Number Placeholder 3"/>
          <p:cNvSpPr>
            <a:spLocks noGrp="1"/>
          </p:cNvSpPr>
          <p:nvPr>
            <p:ph type="sldNum" sz="quarter" idx="10"/>
          </p:nvPr>
        </p:nvSpPr>
        <p:spPr/>
        <p:txBody>
          <a:bodyPr/>
          <a:lstStyle/>
          <a:p>
            <a:fld id="{26E13BF7-1CE8-4749-8307-DB783244E96F}" type="slidenum">
              <a:rPr lang="en-US" smtClean="0"/>
              <a:t>3</a:t>
            </a:fld>
            <a:endParaRPr lang="en-US"/>
          </a:p>
        </p:txBody>
      </p:sp>
    </p:spTree>
    <p:extLst>
      <p:ext uri="{BB962C8B-B14F-4D97-AF65-F5344CB8AC3E}">
        <p14:creationId xmlns:p14="http://schemas.microsoft.com/office/powerpoint/2010/main" val="4251531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Asked Don </a:t>
            </a:r>
            <a:r>
              <a:rPr lang="en-US" dirty="0" err="1" smtClean="0"/>
              <a:t>Herrod</a:t>
            </a:r>
            <a:endParaRPr lang="en-US" dirty="0"/>
          </a:p>
        </p:txBody>
      </p:sp>
      <p:sp>
        <p:nvSpPr>
          <p:cNvPr id="4" name="Slide Number Placeholder 3"/>
          <p:cNvSpPr>
            <a:spLocks noGrp="1"/>
          </p:cNvSpPr>
          <p:nvPr>
            <p:ph type="sldNum" sz="quarter" idx="10"/>
          </p:nvPr>
        </p:nvSpPr>
        <p:spPr/>
        <p:txBody>
          <a:bodyPr/>
          <a:lstStyle/>
          <a:p>
            <a:fld id="{26E13BF7-1CE8-4749-8307-DB783244E96F}" type="slidenum">
              <a:rPr lang="en-US" smtClean="0"/>
              <a:t>5</a:t>
            </a:fld>
            <a:endParaRPr lang="en-US"/>
          </a:p>
        </p:txBody>
      </p:sp>
    </p:spTree>
    <p:extLst>
      <p:ext uri="{BB962C8B-B14F-4D97-AF65-F5344CB8AC3E}">
        <p14:creationId xmlns:p14="http://schemas.microsoft.com/office/powerpoint/2010/main" val="2919017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Updated</a:t>
            </a:r>
            <a:endParaRPr lang="en-US" dirty="0"/>
          </a:p>
        </p:txBody>
      </p:sp>
      <p:sp>
        <p:nvSpPr>
          <p:cNvPr id="4" name="Slide Number Placeholder 3"/>
          <p:cNvSpPr>
            <a:spLocks noGrp="1"/>
          </p:cNvSpPr>
          <p:nvPr>
            <p:ph type="sldNum" sz="quarter" idx="10"/>
          </p:nvPr>
        </p:nvSpPr>
        <p:spPr/>
        <p:txBody>
          <a:bodyPr/>
          <a:lstStyle/>
          <a:p>
            <a:fld id="{26E13BF7-1CE8-4749-8307-DB783244E96F}" type="slidenum">
              <a:rPr lang="en-US" smtClean="0"/>
              <a:t>6</a:t>
            </a:fld>
            <a:endParaRPr lang="en-US"/>
          </a:p>
        </p:txBody>
      </p:sp>
    </p:spTree>
    <p:extLst>
      <p:ext uri="{BB962C8B-B14F-4D97-AF65-F5344CB8AC3E}">
        <p14:creationId xmlns:p14="http://schemas.microsoft.com/office/powerpoint/2010/main" val="3303159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Updated</a:t>
            </a:r>
            <a:endParaRPr lang="en-US" dirty="0"/>
          </a:p>
        </p:txBody>
      </p:sp>
      <p:sp>
        <p:nvSpPr>
          <p:cNvPr id="4" name="Slide Number Placeholder 3"/>
          <p:cNvSpPr>
            <a:spLocks noGrp="1"/>
          </p:cNvSpPr>
          <p:nvPr>
            <p:ph type="sldNum" sz="quarter" idx="10"/>
          </p:nvPr>
        </p:nvSpPr>
        <p:spPr/>
        <p:txBody>
          <a:bodyPr/>
          <a:lstStyle/>
          <a:p>
            <a:fld id="{26E13BF7-1CE8-4749-8307-DB783244E96F}" type="slidenum">
              <a:rPr lang="en-US" smtClean="0"/>
              <a:t>7</a:t>
            </a:fld>
            <a:endParaRPr lang="en-US"/>
          </a:p>
        </p:txBody>
      </p:sp>
    </p:spTree>
    <p:extLst>
      <p:ext uri="{BB962C8B-B14F-4D97-AF65-F5344CB8AC3E}">
        <p14:creationId xmlns:p14="http://schemas.microsoft.com/office/powerpoint/2010/main" val="658889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Update Hyperlink!</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26E13BF7-1CE8-4749-8307-DB783244E96F}" type="slidenum">
              <a:rPr lang="en-US" smtClean="0"/>
              <a:t>15</a:t>
            </a:fld>
            <a:endParaRPr lang="en-US"/>
          </a:p>
        </p:txBody>
      </p:sp>
    </p:spTree>
    <p:extLst>
      <p:ext uri="{BB962C8B-B14F-4D97-AF65-F5344CB8AC3E}">
        <p14:creationId xmlns:p14="http://schemas.microsoft.com/office/powerpoint/2010/main" val="351844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9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9EBA99-E39C-4BD0-BF90-F342DB1678C3}" type="datetimeFigureOut">
              <a:rPr lang="en-US" smtClean="0"/>
              <a:pPr/>
              <a:t>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28A883-8A25-4339-8045-C7A04276153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1813560"/>
            <a:ext cx="9052560" cy="5129425"/>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7203864"/>
            <a:ext cx="2346960" cy="413808"/>
          </a:xfrm>
          <a:prstGeom prst="rect">
            <a:avLst/>
          </a:prstGeom>
        </p:spPr>
        <p:txBody>
          <a:bodyPr vert="horz" lIns="101882" tIns="50941" rIns="101882" bIns="50941" rtlCol="0" anchor="ctr"/>
          <a:lstStyle>
            <a:lvl1pPr algn="l">
              <a:defRPr sz="1300">
                <a:solidFill>
                  <a:schemeClr val="tx1">
                    <a:tint val="75000"/>
                  </a:schemeClr>
                </a:solidFill>
              </a:defRPr>
            </a:lvl1pPr>
          </a:lstStyle>
          <a:p>
            <a:fld id="{0E9EBA99-E39C-4BD0-BF90-F342DB1678C3}" type="datetimeFigureOut">
              <a:rPr lang="en-US" smtClean="0"/>
              <a:pPr/>
              <a:t>3/1/2022</a:t>
            </a:fld>
            <a:endParaRPr lang="en-US" dirty="0"/>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101882" tIns="50941" rIns="101882" bIns="50941" rtlCol="0" anchor="ctr"/>
          <a:lstStyle>
            <a:lvl1pPr algn="r">
              <a:defRPr sz="1300">
                <a:solidFill>
                  <a:schemeClr val="tx1">
                    <a:tint val="75000"/>
                  </a:schemeClr>
                </a:solidFill>
              </a:defRPr>
            </a:lvl1pPr>
          </a:lstStyle>
          <a:p>
            <a:fld id="{8A28A883-8A25-4339-8045-C7A04276153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image" Target="../media/image2.gif"/><Relationship Id="rId7" Type="http://schemas.openxmlformats.org/officeDocument/2006/relationships/image" Target="../media/image4.gi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gif"/><Relationship Id="rId5" Type="http://schemas.openxmlformats.org/officeDocument/2006/relationships/slide" Target="slide21.xml"/><Relationship Id="rId10" Type="http://schemas.openxmlformats.org/officeDocument/2006/relationships/slide" Target="slide61.xml"/><Relationship Id="rId4" Type="http://schemas.openxmlformats.org/officeDocument/2006/relationships/slide" Target="slide2.xml"/><Relationship Id="rId9" Type="http://schemas.openxmlformats.org/officeDocument/2006/relationships/slide" Target="slide46.xml"/></Relationships>
</file>

<file path=ppt/slides/_rels/slide10.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19.xml"/><Relationship Id="rId1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13.xml"/><Relationship Id="rId12" Type="http://schemas.openxmlformats.org/officeDocument/2006/relationships/slide" Target="slide18.xml"/><Relationship Id="rId17" Type="http://schemas.openxmlformats.org/officeDocument/2006/relationships/slide" Target="slide61.xml"/><Relationship Id="rId2" Type="http://schemas.openxmlformats.org/officeDocument/2006/relationships/slide" Target="slide8.xml"/><Relationship Id="rId16"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slide" Target="slide12.xml"/><Relationship Id="rId11" Type="http://schemas.openxmlformats.org/officeDocument/2006/relationships/slide" Target="slide17.xml"/><Relationship Id="rId5" Type="http://schemas.openxmlformats.org/officeDocument/2006/relationships/slide" Target="slide11.xml"/><Relationship Id="rId15" Type="http://schemas.openxmlformats.org/officeDocument/2006/relationships/slide" Target="slide21.xml"/><Relationship Id="rId10" Type="http://schemas.openxmlformats.org/officeDocument/2006/relationships/slide" Target="slide16.xml"/><Relationship Id="rId4" Type="http://schemas.openxmlformats.org/officeDocument/2006/relationships/slide" Target="slide2.xml"/><Relationship Id="rId9" Type="http://schemas.openxmlformats.org/officeDocument/2006/relationships/slide" Target="slide15.xml"/><Relationship Id="rId14" Type="http://schemas.openxmlformats.org/officeDocument/2006/relationships/slide" Target="slide20.xml"/></Relationships>
</file>

<file path=ppt/slides/_rels/slide1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9.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9.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9.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9.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8" Type="http://schemas.openxmlformats.org/officeDocument/2006/relationships/hyperlink" Target="https://tacc.scott.af.mil/?action=xog&amp;XOGpage=xogd" TargetMode="External"/><Relationship Id="rId3" Type="http://schemas.openxmlformats.org/officeDocument/2006/relationships/slide" Target="slide10.xml"/><Relationship Id="rId7" Type="http://schemas.openxmlformats.org/officeDocument/2006/relationships/slide" Target="slide21.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slide" Target="slide9.xml"/><Relationship Id="rId5" Type="http://schemas.openxmlformats.org/officeDocument/2006/relationships/slide" Target="slide2.xml"/><Relationship Id="rId10" Type="http://schemas.openxmlformats.org/officeDocument/2006/relationships/image" Target="../media/image8.jpeg"/><Relationship Id="rId4" Type="http://schemas.openxmlformats.org/officeDocument/2006/relationships/slide" Target="slide1.xml"/><Relationship Id="rId9" Type="http://schemas.openxmlformats.org/officeDocument/2006/relationships/slide" Target="slide61.xml"/></Relationships>
</file>

<file path=ppt/slides/_rels/slide16.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9.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9.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9.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9.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image" Target="../media/image7.gif"/><Relationship Id="rId7" Type="http://schemas.openxmlformats.org/officeDocument/2006/relationships/slide" Target="slide21.xml"/><Relationship Id="rId12" Type="http://schemas.openxmlformats.org/officeDocument/2006/relationships/slide" Target="slide4.xml"/><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slide" Target="slide2.xml"/><Relationship Id="rId11" Type="http://schemas.openxmlformats.org/officeDocument/2006/relationships/slide" Target="slide5.xml"/><Relationship Id="rId5" Type="http://schemas.openxmlformats.org/officeDocument/2006/relationships/image" Target="../media/image2.gif"/><Relationship Id="rId10" Type="http://schemas.openxmlformats.org/officeDocument/2006/relationships/slide" Target="slide3.xml"/><Relationship Id="rId4" Type="http://schemas.openxmlformats.org/officeDocument/2006/relationships/slide" Target="slide1.xml"/><Relationship Id="rId9" Type="http://schemas.openxmlformats.org/officeDocument/2006/relationships/slide" Target="slide6.xml"/></Relationships>
</file>

<file path=ppt/slides/_rels/slide20.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9.xml"/><Relationship Id="rId4" Type="http://schemas.openxmlformats.org/officeDocument/2006/relationships/slide" Target="slide2.xml"/></Relationships>
</file>

<file path=ppt/slides/_rels/slide21.xml.rels><?xml version="1.0" encoding="UTF-8" standalone="yes"?>
<Relationships xmlns="http://schemas.openxmlformats.org/package/2006/relationships"><Relationship Id="rId8" Type="http://schemas.openxmlformats.org/officeDocument/2006/relationships/image" Target="../media/image4.gif"/><Relationship Id="rId13" Type="http://schemas.openxmlformats.org/officeDocument/2006/relationships/slide" Target="slide24.xml"/><Relationship Id="rId3" Type="http://schemas.openxmlformats.org/officeDocument/2006/relationships/image" Target="../media/image7.gif"/><Relationship Id="rId7" Type="http://schemas.openxmlformats.org/officeDocument/2006/relationships/image" Target="../media/image3.gif"/><Relationship Id="rId12" Type="http://schemas.openxmlformats.org/officeDocument/2006/relationships/slide" Target="slide23.xml"/><Relationship Id="rId17" Type="http://schemas.openxmlformats.org/officeDocument/2006/relationships/slide" Target="slide61.xml"/><Relationship Id="rId2" Type="http://schemas.openxmlformats.org/officeDocument/2006/relationships/image" Target="../media/image6.gif"/><Relationship Id="rId16" Type="http://schemas.openxmlformats.org/officeDocument/2006/relationships/slide" Target="slide26.xml"/><Relationship Id="rId1" Type="http://schemas.openxmlformats.org/officeDocument/2006/relationships/slideLayout" Target="../slideLayouts/slideLayout1.xml"/><Relationship Id="rId6" Type="http://schemas.openxmlformats.org/officeDocument/2006/relationships/slide" Target="slide2.xml"/><Relationship Id="rId11" Type="http://schemas.openxmlformats.org/officeDocument/2006/relationships/slide" Target="slide35.xml"/><Relationship Id="rId5" Type="http://schemas.openxmlformats.org/officeDocument/2006/relationships/slide" Target="slide1.xml"/><Relationship Id="rId15" Type="http://schemas.openxmlformats.org/officeDocument/2006/relationships/slide" Target="slide25.xml"/><Relationship Id="rId10" Type="http://schemas.openxmlformats.org/officeDocument/2006/relationships/slide" Target="slide27.xml"/><Relationship Id="rId4" Type="http://schemas.openxmlformats.org/officeDocument/2006/relationships/slide" Target="slide21.xml"/><Relationship Id="rId9" Type="http://schemas.openxmlformats.org/officeDocument/2006/relationships/image" Target="../media/image5.gif"/><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1.xml"/><Relationship Id="rId7" Type="http://schemas.openxmlformats.org/officeDocument/2006/relationships/hyperlink" Target="http://www.sddc.army.mil/Public/Home/General%20Information/Help%20Desk?summary=fullcontent" TargetMode="External"/><Relationship Id="rId2" Type="http://schemas.openxmlformats.org/officeDocument/2006/relationships/slide" Target="slide21.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4.gif"/><Relationship Id="rId4" Type="http://schemas.openxmlformats.org/officeDocument/2006/relationships/slide" Target="slide2.xml"/></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21.xml"/><Relationship Id="rId1" Type="http://schemas.openxmlformats.org/officeDocument/2006/relationships/slideLayout" Target="../slideLayouts/slideLayout1.xml"/><Relationship Id="rId6" Type="http://schemas.openxmlformats.org/officeDocument/2006/relationships/hyperlink" Target="http://www.defensetravel.dod.mil/" TargetMode="External"/><Relationship Id="rId5" Type="http://schemas.openxmlformats.org/officeDocument/2006/relationships/image" Target="../media/image8.jpeg"/><Relationship Id="rId4" Type="http://schemas.openxmlformats.org/officeDocument/2006/relationships/slide" Target="slide2.xml"/></Relationships>
</file>

<file path=ppt/slides/_rels/slide24.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1.xml"/><Relationship Id="rId7" Type="http://schemas.openxmlformats.org/officeDocument/2006/relationships/hyperlink" Target="http://www.sddc.army.mil/Public/Home/General%20Information/Help%20Desk?summary=fullcontent" TargetMode="External"/><Relationship Id="rId2" Type="http://schemas.openxmlformats.org/officeDocument/2006/relationships/slide" Target="slide21.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3.gif"/><Relationship Id="rId4" Type="http://schemas.openxmlformats.org/officeDocument/2006/relationships/slide" Target="slide2.xml"/></Relationships>
</file>

<file path=ppt/slides/_rels/slide25.xml.rels><?xml version="1.0" encoding="UTF-8" standalone="yes"?>
<Relationships xmlns="http://schemas.openxmlformats.org/package/2006/relationships"><Relationship Id="rId8" Type="http://schemas.openxmlformats.org/officeDocument/2006/relationships/hyperlink" Target="https://sms.transcom.mil/" TargetMode="External"/><Relationship Id="rId3" Type="http://schemas.openxmlformats.org/officeDocument/2006/relationships/slide" Target="slide1.xml"/><Relationship Id="rId7" Type="http://schemas.openxmlformats.org/officeDocument/2006/relationships/hyperlink" Target="https://sms.ustranscom.mil/" TargetMode="External"/><Relationship Id="rId2" Type="http://schemas.openxmlformats.org/officeDocument/2006/relationships/slide" Target="slide21.xml"/><Relationship Id="rId1" Type="http://schemas.openxmlformats.org/officeDocument/2006/relationships/slideLayout" Target="../slideLayouts/slideLayout1.xml"/><Relationship Id="rId6" Type="http://schemas.openxmlformats.org/officeDocument/2006/relationships/hyperlink" Target="mailto:USTCHELP@ustranscom.mil" TargetMode="External"/><Relationship Id="rId11" Type="http://schemas.openxmlformats.org/officeDocument/2006/relationships/slide" Target="slide61.xml"/><Relationship Id="rId5" Type="http://schemas.openxmlformats.org/officeDocument/2006/relationships/image" Target="../media/image8.jpeg"/><Relationship Id="rId10" Type="http://schemas.openxmlformats.org/officeDocument/2006/relationships/image" Target="../media/image5.gif"/><Relationship Id="rId4" Type="http://schemas.openxmlformats.org/officeDocument/2006/relationships/slide" Target="slide2.xml"/><Relationship Id="rId9" Type="http://schemas.openxmlformats.org/officeDocument/2006/relationships/image" Target="../media/image9.png"/></Relationships>
</file>

<file path=ppt/slides/_rels/slide26.xml.rels><?xml version="1.0" encoding="UTF-8" standalone="yes"?>
<Relationships xmlns="http://schemas.openxmlformats.org/package/2006/relationships"><Relationship Id="rId8" Type="http://schemas.openxmlformats.org/officeDocument/2006/relationships/slide" Target="slide59.xml"/><Relationship Id="rId3" Type="http://schemas.openxmlformats.org/officeDocument/2006/relationships/slide" Target="slide1.xml"/><Relationship Id="rId7" Type="http://schemas.openxmlformats.org/officeDocument/2006/relationships/slide" Target="slide58.xml"/><Relationship Id="rId2" Type="http://schemas.openxmlformats.org/officeDocument/2006/relationships/slide" Target="slide21.xml"/><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8.jpeg"/><Relationship Id="rId10" Type="http://schemas.openxmlformats.org/officeDocument/2006/relationships/slide" Target="slide27.xml"/><Relationship Id="rId4" Type="http://schemas.openxmlformats.org/officeDocument/2006/relationships/slide" Target="slide2.xml"/><Relationship Id="rId9" Type="http://schemas.openxmlformats.org/officeDocument/2006/relationships/slide" Target="slide61.xml"/></Relationships>
</file>

<file path=ppt/slides/_rels/slide27.xml.rels><?xml version="1.0" encoding="UTF-8" standalone="yes"?>
<Relationships xmlns="http://schemas.openxmlformats.org/package/2006/relationships"><Relationship Id="rId8" Type="http://schemas.openxmlformats.org/officeDocument/2006/relationships/slide" Target="slide27.xml"/><Relationship Id="rId3" Type="http://schemas.openxmlformats.org/officeDocument/2006/relationships/slide" Target="slide1.xml"/><Relationship Id="rId7" Type="http://schemas.openxmlformats.org/officeDocument/2006/relationships/slide" Target="slide29.xml"/><Relationship Id="rId12" Type="http://schemas.openxmlformats.org/officeDocument/2006/relationships/slide" Target="slide28.xml"/><Relationship Id="rId2" Type="http://schemas.openxmlformats.org/officeDocument/2006/relationships/slide" Target="slide21.xml"/><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slide" Target="slide31.xml"/><Relationship Id="rId5" Type="http://schemas.openxmlformats.org/officeDocument/2006/relationships/image" Target="../media/image8.jpeg"/><Relationship Id="rId10" Type="http://schemas.openxmlformats.org/officeDocument/2006/relationships/slide" Target="slide30.xml"/><Relationship Id="rId4" Type="http://schemas.openxmlformats.org/officeDocument/2006/relationships/slide" Target="slide2.xml"/><Relationship Id="rId9" Type="http://schemas.openxmlformats.org/officeDocument/2006/relationships/slide" Target="slide61.xml"/></Relationships>
</file>

<file path=ppt/slides/_rels/slide28.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21.xml"/><Relationship Id="rId7" Type="http://schemas.openxmlformats.org/officeDocument/2006/relationships/image" Target="../media/image5.gif"/><Relationship Id="rId2" Type="http://schemas.openxmlformats.org/officeDocument/2006/relationships/slide" Target="slide27.xml"/><Relationship Id="rId1" Type="http://schemas.openxmlformats.org/officeDocument/2006/relationships/slideLayout" Target="../slideLayouts/slideLayout1.xml"/><Relationship Id="rId6" Type="http://schemas.openxmlformats.org/officeDocument/2006/relationships/image" Target="../media/image8.jpeg"/><Relationship Id="rId11" Type="http://schemas.openxmlformats.org/officeDocument/2006/relationships/slide" Target="slide34.xml"/><Relationship Id="rId5" Type="http://schemas.openxmlformats.org/officeDocument/2006/relationships/slide" Target="slide2.xml"/><Relationship Id="rId10" Type="http://schemas.openxmlformats.org/officeDocument/2006/relationships/slide" Target="slide33.xml"/><Relationship Id="rId4" Type="http://schemas.openxmlformats.org/officeDocument/2006/relationships/slide" Target="slide1.xml"/><Relationship Id="rId9" Type="http://schemas.openxmlformats.org/officeDocument/2006/relationships/slide" Target="slide32.xml"/></Relationships>
</file>

<file path=ppt/slides/_rels/slide29.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21.xml"/><Relationship Id="rId7" Type="http://schemas.openxmlformats.org/officeDocument/2006/relationships/image" Target="../media/image5.gif"/><Relationship Id="rId2" Type="http://schemas.openxmlformats.org/officeDocument/2006/relationships/slide" Target="slide27.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slide" Target="slide2.xml"/><Relationship Id="rId4" Type="http://schemas.openxmlformats.org/officeDocument/2006/relationships/slide" Target="slide1.xml"/></Relationships>
</file>

<file path=ppt/slides/_rels/slide3.xml.rels><?xml version="1.0" encoding="UTF-8" standalone="yes"?>
<Relationships xmlns="http://schemas.openxmlformats.org/package/2006/relationships"><Relationship Id="rId8" Type="http://schemas.openxmlformats.org/officeDocument/2006/relationships/slide" Target="slide36.xml"/><Relationship Id="rId3" Type="http://schemas.openxmlformats.org/officeDocument/2006/relationships/slide" Target="slide2.xml"/><Relationship Id="rId7" Type="http://schemas.openxmlformats.org/officeDocument/2006/relationships/slide" Target="slide2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2.gif"/><Relationship Id="rId10" Type="http://schemas.openxmlformats.org/officeDocument/2006/relationships/slide" Target="slide61.xml"/><Relationship Id="rId4" Type="http://schemas.openxmlformats.org/officeDocument/2006/relationships/slide" Target="slide1.xml"/><Relationship Id="rId9" Type="http://schemas.openxmlformats.org/officeDocument/2006/relationships/slide" Target="slide37.xml"/></Relationships>
</file>

<file path=ppt/slides/_rels/slide30.xml.rels><?xml version="1.0" encoding="UTF-8" standalone="yes"?>
<Relationships xmlns="http://schemas.openxmlformats.org/package/2006/relationships"><Relationship Id="rId8" Type="http://schemas.openxmlformats.org/officeDocument/2006/relationships/hyperlink" Target="https://sms.ustranscom.mil/" TargetMode="External"/><Relationship Id="rId3" Type="http://schemas.openxmlformats.org/officeDocument/2006/relationships/slide" Target="slide21.xml"/><Relationship Id="rId7" Type="http://schemas.openxmlformats.org/officeDocument/2006/relationships/hyperlink" Target="mailto:USTCHELP@ustranscom.mil" TargetMode="External"/><Relationship Id="rId2" Type="http://schemas.openxmlformats.org/officeDocument/2006/relationships/slide" Target="slide27.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slide" Target="slide2.xml"/><Relationship Id="rId10" Type="http://schemas.openxmlformats.org/officeDocument/2006/relationships/slide" Target="slide61.xml"/><Relationship Id="rId4" Type="http://schemas.openxmlformats.org/officeDocument/2006/relationships/slide" Target="slide1.xml"/><Relationship Id="rId9" Type="http://schemas.openxmlformats.org/officeDocument/2006/relationships/image" Target="../media/image5.gif"/></Relationships>
</file>

<file path=ppt/slides/_rels/slide31.xml.rels><?xml version="1.0" encoding="UTF-8" standalone="yes"?>
<Relationships xmlns="http://schemas.openxmlformats.org/package/2006/relationships"><Relationship Id="rId8" Type="http://schemas.openxmlformats.org/officeDocument/2006/relationships/hyperlink" Target="https://sms.ustranscom.mil/" TargetMode="External"/><Relationship Id="rId3" Type="http://schemas.openxmlformats.org/officeDocument/2006/relationships/slide" Target="slide21.xml"/><Relationship Id="rId7" Type="http://schemas.openxmlformats.org/officeDocument/2006/relationships/hyperlink" Target="mailto:USTCHELP@ustranscom.mil" TargetMode="External"/><Relationship Id="rId2" Type="http://schemas.openxmlformats.org/officeDocument/2006/relationships/slide" Target="slide27.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slide" Target="slide2.xml"/><Relationship Id="rId10" Type="http://schemas.openxmlformats.org/officeDocument/2006/relationships/slide" Target="slide61.xml"/><Relationship Id="rId4" Type="http://schemas.openxmlformats.org/officeDocument/2006/relationships/slide" Target="slide1.xml"/><Relationship Id="rId9" Type="http://schemas.openxmlformats.org/officeDocument/2006/relationships/image" Target="../media/image5.gif"/></Relationships>
</file>

<file path=ppt/slides/_rels/slide32.xml.rels><?xml version="1.0" encoding="UTF-8" standalone="yes"?>
<Relationships xmlns="http://schemas.openxmlformats.org/package/2006/relationships"><Relationship Id="rId8" Type="http://schemas.openxmlformats.org/officeDocument/2006/relationships/hyperlink" Target="https://sms.ustranscom.mil/" TargetMode="External"/><Relationship Id="rId3" Type="http://schemas.openxmlformats.org/officeDocument/2006/relationships/slide" Target="slide21.xml"/><Relationship Id="rId7" Type="http://schemas.openxmlformats.org/officeDocument/2006/relationships/hyperlink" Target="mailto:USTCHELP@ustranscom.mil" TargetMode="External"/><Relationship Id="rId2" Type="http://schemas.openxmlformats.org/officeDocument/2006/relationships/slide" Target="slide28.xml"/><Relationship Id="rId1" Type="http://schemas.openxmlformats.org/officeDocument/2006/relationships/slideLayout" Target="../slideLayouts/slideLayout1.xml"/><Relationship Id="rId6" Type="http://schemas.openxmlformats.org/officeDocument/2006/relationships/image" Target="../media/image8.jpeg"/><Relationship Id="rId11" Type="http://schemas.openxmlformats.org/officeDocument/2006/relationships/slide" Target="slide61.xml"/><Relationship Id="rId5" Type="http://schemas.openxmlformats.org/officeDocument/2006/relationships/slide" Target="slide2.xml"/><Relationship Id="rId10" Type="http://schemas.openxmlformats.org/officeDocument/2006/relationships/slide" Target="slide27.xml"/><Relationship Id="rId4" Type="http://schemas.openxmlformats.org/officeDocument/2006/relationships/slide" Target="slide1.xml"/><Relationship Id="rId9" Type="http://schemas.openxmlformats.org/officeDocument/2006/relationships/image" Target="../media/image5.gif"/></Relationships>
</file>

<file path=ppt/slides/_rels/slide33.xml.rels><?xml version="1.0" encoding="UTF-8" standalone="yes"?>
<Relationships xmlns="http://schemas.openxmlformats.org/package/2006/relationships"><Relationship Id="rId8" Type="http://schemas.openxmlformats.org/officeDocument/2006/relationships/hyperlink" Target="https://sms.ustranscom.mil/" TargetMode="External"/><Relationship Id="rId3" Type="http://schemas.openxmlformats.org/officeDocument/2006/relationships/slide" Target="slide21.xml"/><Relationship Id="rId7" Type="http://schemas.openxmlformats.org/officeDocument/2006/relationships/hyperlink" Target="mailto:USTCHELP@ustranscom.mil" TargetMode="External"/><Relationship Id="rId2" Type="http://schemas.openxmlformats.org/officeDocument/2006/relationships/slide" Target="slide28.xml"/><Relationship Id="rId1" Type="http://schemas.openxmlformats.org/officeDocument/2006/relationships/slideLayout" Target="../slideLayouts/slideLayout1.xml"/><Relationship Id="rId6" Type="http://schemas.openxmlformats.org/officeDocument/2006/relationships/image" Target="../media/image8.jpeg"/><Relationship Id="rId11" Type="http://schemas.openxmlformats.org/officeDocument/2006/relationships/slide" Target="slide61.xml"/><Relationship Id="rId5" Type="http://schemas.openxmlformats.org/officeDocument/2006/relationships/slide" Target="slide2.xml"/><Relationship Id="rId10" Type="http://schemas.openxmlformats.org/officeDocument/2006/relationships/slide" Target="slide27.xml"/><Relationship Id="rId4" Type="http://schemas.openxmlformats.org/officeDocument/2006/relationships/slide" Target="slide1.xml"/><Relationship Id="rId9" Type="http://schemas.openxmlformats.org/officeDocument/2006/relationships/image" Target="../media/image5.gif"/></Relationships>
</file>

<file path=ppt/slides/_rels/slide34.xml.rels><?xml version="1.0" encoding="UTF-8" standalone="yes"?>
<Relationships xmlns="http://schemas.openxmlformats.org/package/2006/relationships"><Relationship Id="rId8" Type="http://schemas.openxmlformats.org/officeDocument/2006/relationships/hyperlink" Target="https://sms.ustranscom.mil/" TargetMode="External"/><Relationship Id="rId3" Type="http://schemas.openxmlformats.org/officeDocument/2006/relationships/slide" Target="slide21.xml"/><Relationship Id="rId7" Type="http://schemas.openxmlformats.org/officeDocument/2006/relationships/hyperlink" Target="mailto:USTCHELP@ustranscom.mil" TargetMode="External"/><Relationship Id="rId2" Type="http://schemas.openxmlformats.org/officeDocument/2006/relationships/slide" Target="slide28.xml"/><Relationship Id="rId1" Type="http://schemas.openxmlformats.org/officeDocument/2006/relationships/slideLayout" Target="../slideLayouts/slideLayout1.xml"/><Relationship Id="rId6" Type="http://schemas.openxmlformats.org/officeDocument/2006/relationships/image" Target="../media/image8.jpeg"/><Relationship Id="rId11" Type="http://schemas.openxmlformats.org/officeDocument/2006/relationships/slide" Target="slide61.xml"/><Relationship Id="rId5" Type="http://schemas.openxmlformats.org/officeDocument/2006/relationships/slide" Target="slide2.xml"/><Relationship Id="rId10" Type="http://schemas.openxmlformats.org/officeDocument/2006/relationships/slide" Target="slide27.xml"/><Relationship Id="rId4" Type="http://schemas.openxmlformats.org/officeDocument/2006/relationships/slide" Target="slide1.xml"/><Relationship Id="rId9" Type="http://schemas.openxmlformats.org/officeDocument/2006/relationships/image" Target="../media/image5.gif"/></Relationships>
</file>

<file path=ppt/slides/_rels/slide35.xml.rels><?xml version="1.0" encoding="UTF-8" standalone="yes"?>
<Relationships xmlns="http://schemas.openxmlformats.org/package/2006/relationships"><Relationship Id="rId8" Type="http://schemas.openxmlformats.org/officeDocument/2006/relationships/hyperlink" Target="mailto:USTCHELP@ustranscom.mil" TargetMode="External"/><Relationship Id="rId3" Type="http://schemas.openxmlformats.org/officeDocument/2006/relationships/slide" Target="slide1.xml"/><Relationship Id="rId7" Type="http://schemas.openxmlformats.org/officeDocument/2006/relationships/image" Target="../media/image10.gif"/><Relationship Id="rId2" Type="http://schemas.openxmlformats.org/officeDocument/2006/relationships/slide" Target="slide21.xml"/><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8.jpeg"/><Relationship Id="rId10" Type="http://schemas.openxmlformats.org/officeDocument/2006/relationships/slide" Target="slide61.xml"/><Relationship Id="rId4" Type="http://schemas.openxmlformats.org/officeDocument/2006/relationships/slide" Target="slide2.xml"/><Relationship Id="rId9" Type="http://schemas.openxmlformats.org/officeDocument/2006/relationships/slide" Target="slide27.xml"/></Relationships>
</file>

<file path=ppt/slides/_rels/slide36.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1.xml"/><Relationship Id="rId7" Type="http://schemas.openxmlformats.org/officeDocument/2006/relationships/slide" Target="slide37.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slide" Target="slide21.xml"/><Relationship Id="rId4" Type="http://schemas.openxmlformats.org/officeDocument/2006/relationships/slide" Target="slide2.xml"/></Relationships>
</file>

<file path=ppt/slides/_rels/slide37.xml.rels><?xml version="1.0" encoding="UTF-8" standalone="yes"?>
<Relationships xmlns="http://schemas.openxmlformats.org/package/2006/relationships"><Relationship Id="rId8" Type="http://schemas.openxmlformats.org/officeDocument/2006/relationships/slide" Target="slide37.xml"/><Relationship Id="rId3" Type="http://schemas.openxmlformats.org/officeDocument/2006/relationships/slide" Target="slide1.xml"/><Relationship Id="rId7" Type="http://schemas.openxmlformats.org/officeDocument/2006/relationships/slide" Target="slide38.xml"/><Relationship Id="rId12" Type="http://schemas.openxmlformats.org/officeDocument/2006/relationships/slide" Target="slide41.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21.xml"/><Relationship Id="rId11" Type="http://schemas.openxmlformats.org/officeDocument/2006/relationships/slide" Target="slide40.xml"/><Relationship Id="rId5" Type="http://schemas.openxmlformats.org/officeDocument/2006/relationships/slide" Target="slide39.xml"/><Relationship Id="rId10" Type="http://schemas.openxmlformats.org/officeDocument/2006/relationships/slide" Target="slide61.xml"/><Relationship Id="rId4" Type="http://schemas.openxmlformats.org/officeDocument/2006/relationships/slide" Target="slide2.xml"/><Relationship Id="rId9" Type="http://schemas.openxmlformats.org/officeDocument/2006/relationships/image" Target="../media/image8.jpeg"/></Relationships>
</file>

<file path=ppt/slides/_rels/slide38.xml.rels><?xml version="1.0" encoding="UTF-8" standalone="yes"?>
<Relationships xmlns="http://schemas.openxmlformats.org/package/2006/relationships"><Relationship Id="rId8" Type="http://schemas.openxmlformats.org/officeDocument/2006/relationships/slide" Target="slide42.xml"/><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37.xml"/><Relationship Id="rId1" Type="http://schemas.openxmlformats.org/officeDocument/2006/relationships/slideLayout" Target="../slideLayouts/slideLayout1.xml"/><Relationship Id="rId6" Type="http://schemas.openxmlformats.org/officeDocument/2006/relationships/image" Target="../media/image8.jpeg"/><Relationship Id="rId11" Type="http://schemas.openxmlformats.org/officeDocument/2006/relationships/slide" Target="slide45.xml"/><Relationship Id="rId5" Type="http://schemas.openxmlformats.org/officeDocument/2006/relationships/slide" Target="slide21.xml"/><Relationship Id="rId10" Type="http://schemas.openxmlformats.org/officeDocument/2006/relationships/slide" Target="slide44.xml"/><Relationship Id="rId4" Type="http://schemas.openxmlformats.org/officeDocument/2006/relationships/slide" Target="slide2.xml"/><Relationship Id="rId9" Type="http://schemas.openxmlformats.org/officeDocument/2006/relationships/slide" Target="slide43.xml"/></Relationships>
</file>

<file path=ppt/slides/_rels/slide39.xml.rels><?xml version="1.0" encoding="UTF-8" standalone="yes"?>
<Relationships xmlns="http://schemas.openxmlformats.org/package/2006/relationships"><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37.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slide" Target="slide21.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8" Type="http://schemas.openxmlformats.org/officeDocument/2006/relationships/hyperlink" Target="http://www.dtic.mil/whs/directives/infomgt/forms/forminfo/forminfopage2314.html" TargetMode="External"/><Relationship Id="rId3" Type="http://schemas.openxmlformats.org/officeDocument/2006/relationships/slide" Target="slide1.xml"/><Relationship Id="rId7" Type="http://schemas.openxmlformats.org/officeDocument/2006/relationships/slide" Target="slide51.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image" Target="../media/image8.jpeg"/><Relationship Id="rId4" Type="http://schemas.openxmlformats.org/officeDocument/2006/relationships/image" Target="../media/image2.gif"/><Relationship Id="rId9" Type="http://schemas.openxmlformats.org/officeDocument/2006/relationships/slide" Target="slide61.xml"/></Relationships>
</file>

<file path=ppt/slides/_rels/slide40.xml.rels><?xml version="1.0" encoding="UTF-8" standalone="yes"?>
<Relationships xmlns="http://schemas.openxmlformats.org/package/2006/relationships"><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37.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slide" Target="slide21.xml"/><Relationship Id="rId4" Type="http://schemas.openxmlformats.org/officeDocument/2006/relationships/slide" Target="slide2.xml"/></Relationships>
</file>

<file path=ppt/slides/_rels/slide41.xml.rels><?xml version="1.0" encoding="UTF-8" standalone="yes"?>
<Relationships xmlns="http://schemas.openxmlformats.org/package/2006/relationships"><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37.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slide" Target="slide21.xml"/><Relationship Id="rId4" Type="http://schemas.openxmlformats.org/officeDocument/2006/relationships/slide" Target="slide2.xml"/></Relationships>
</file>

<file path=ppt/slides/_rels/slide42.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1.xml"/><Relationship Id="rId7" Type="http://schemas.openxmlformats.org/officeDocument/2006/relationships/image" Target="../media/image8.jpeg"/><Relationship Id="rId2" Type="http://schemas.openxmlformats.org/officeDocument/2006/relationships/slide" Target="slide38.xml"/><Relationship Id="rId1" Type="http://schemas.openxmlformats.org/officeDocument/2006/relationships/slideLayout" Target="../slideLayouts/slideLayout1.xml"/><Relationship Id="rId6" Type="http://schemas.openxmlformats.org/officeDocument/2006/relationships/slide" Target="slide37.xml"/><Relationship Id="rId5" Type="http://schemas.openxmlformats.org/officeDocument/2006/relationships/slide" Target="slide21.xml"/><Relationship Id="rId4" Type="http://schemas.openxmlformats.org/officeDocument/2006/relationships/slide" Target="slide2.xml"/></Relationships>
</file>

<file path=ppt/slides/_rels/slide43.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1.xml"/><Relationship Id="rId7" Type="http://schemas.openxmlformats.org/officeDocument/2006/relationships/image" Target="../media/image8.jpeg"/><Relationship Id="rId2" Type="http://schemas.openxmlformats.org/officeDocument/2006/relationships/slide" Target="slide38.xml"/><Relationship Id="rId1" Type="http://schemas.openxmlformats.org/officeDocument/2006/relationships/slideLayout" Target="../slideLayouts/slideLayout1.xml"/><Relationship Id="rId6" Type="http://schemas.openxmlformats.org/officeDocument/2006/relationships/slide" Target="slide37.xml"/><Relationship Id="rId5" Type="http://schemas.openxmlformats.org/officeDocument/2006/relationships/slide" Target="slide21.xml"/><Relationship Id="rId4" Type="http://schemas.openxmlformats.org/officeDocument/2006/relationships/slide" Target="slide2.xml"/></Relationships>
</file>

<file path=ppt/slides/_rels/slide44.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1.xml"/><Relationship Id="rId7" Type="http://schemas.openxmlformats.org/officeDocument/2006/relationships/image" Target="../media/image8.jpeg"/><Relationship Id="rId2" Type="http://schemas.openxmlformats.org/officeDocument/2006/relationships/slide" Target="slide38.xml"/><Relationship Id="rId1" Type="http://schemas.openxmlformats.org/officeDocument/2006/relationships/slideLayout" Target="../slideLayouts/slideLayout1.xml"/><Relationship Id="rId6" Type="http://schemas.openxmlformats.org/officeDocument/2006/relationships/slide" Target="slide37.xml"/><Relationship Id="rId5" Type="http://schemas.openxmlformats.org/officeDocument/2006/relationships/slide" Target="slide21.xml"/><Relationship Id="rId4" Type="http://schemas.openxmlformats.org/officeDocument/2006/relationships/slide" Target="slide2.xml"/></Relationships>
</file>

<file path=ppt/slides/_rels/slide45.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1.xml"/><Relationship Id="rId7" Type="http://schemas.openxmlformats.org/officeDocument/2006/relationships/image" Target="../media/image8.jpeg"/><Relationship Id="rId2" Type="http://schemas.openxmlformats.org/officeDocument/2006/relationships/slide" Target="slide38.xml"/><Relationship Id="rId1" Type="http://schemas.openxmlformats.org/officeDocument/2006/relationships/slideLayout" Target="../slideLayouts/slideLayout1.xml"/><Relationship Id="rId6" Type="http://schemas.openxmlformats.org/officeDocument/2006/relationships/slide" Target="slide37.xml"/><Relationship Id="rId5" Type="http://schemas.openxmlformats.org/officeDocument/2006/relationships/slide" Target="slide21.xml"/><Relationship Id="rId4" Type="http://schemas.openxmlformats.org/officeDocument/2006/relationships/slide" Target="slide2.xml"/></Relationships>
</file>

<file path=ppt/slides/_rels/slide46.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1.xml"/><Relationship Id="rId7" Type="http://schemas.openxmlformats.org/officeDocument/2006/relationships/slide" Target="slide60.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hyperlink" Target="mailto:JDOMS@JS.PENTAGON.MIL" TargetMode="External"/><Relationship Id="rId4" Type="http://schemas.openxmlformats.org/officeDocument/2006/relationships/image" Target="../media/image8.jpeg"/></Relationships>
</file>

<file path=ppt/slides/_rels/slide47.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1.xml"/><Relationship Id="rId7" Type="http://schemas.openxmlformats.org/officeDocument/2006/relationships/hyperlink" Target="http://www.sddc.army.mil/Public/Home/General%20Information/Help%20Desk?summary=fullcontent" TargetMode="External"/><Relationship Id="rId12" Type="http://schemas.openxmlformats.org/officeDocument/2006/relationships/slide" Target="slide50.xml"/><Relationship Id="rId2" Type="http://schemas.openxmlformats.org/officeDocument/2006/relationships/slide" Target="slide5.xml"/><Relationship Id="rId1" Type="http://schemas.openxmlformats.org/officeDocument/2006/relationships/slideLayout" Target="../slideLayouts/slideLayout1.xml"/><Relationship Id="rId6" Type="http://schemas.openxmlformats.org/officeDocument/2006/relationships/image" Target="../media/image8.jpeg"/><Relationship Id="rId11" Type="http://schemas.openxmlformats.org/officeDocument/2006/relationships/slide" Target="slide49.xml"/><Relationship Id="rId5" Type="http://schemas.openxmlformats.org/officeDocument/2006/relationships/slide" Target="slide2.xml"/><Relationship Id="rId10" Type="http://schemas.openxmlformats.org/officeDocument/2006/relationships/slide" Target="slide61.xml"/><Relationship Id="rId4" Type="http://schemas.openxmlformats.org/officeDocument/2006/relationships/slide" Target="slide48.xml"/><Relationship Id="rId9" Type="http://schemas.openxmlformats.org/officeDocument/2006/relationships/slide" Target="slide47.xml"/></Relationships>
</file>

<file path=ppt/slides/_rels/slide48.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47.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hyperlink" Target="http://www.sddc.army.mil/Public/Home/General%20Information/Help%20Desk?summary=fullcontent" TargetMode="External"/><Relationship Id="rId4" Type="http://schemas.openxmlformats.org/officeDocument/2006/relationships/slide" Target="slide2.xml"/></Relationships>
</file>

<file path=ppt/slides/_rels/slide49.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47.xml"/><Relationship Id="rId1" Type="http://schemas.openxmlformats.org/officeDocument/2006/relationships/slideLayout" Target="../slideLayouts/slideLayout1.xml"/><Relationship Id="rId6" Type="http://schemas.openxmlformats.org/officeDocument/2006/relationships/hyperlink" Target="http://www.sddc.army.mil/Public/Home/General%20Information/Help%20Desk?summary=fullcontent" TargetMode="External"/><Relationship Id="rId5" Type="http://schemas.openxmlformats.org/officeDocument/2006/relationships/slide" Target="slide21.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2.xml"/><Relationship Id="rId7" Type="http://schemas.openxmlformats.org/officeDocument/2006/relationships/hyperlink" Target="http://www.sddc.army.mil/Public/Home/General%20Information/Help%20Desk?summary=fullcontent"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2.gif"/><Relationship Id="rId10" Type="http://schemas.openxmlformats.org/officeDocument/2006/relationships/slide" Target="slide61.xml"/><Relationship Id="rId4" Type="http://schemas.openxmlformats.org/officeDocument/2006/relationships/slide" Target="slide1.xml"/><Relationship Id="rId9" Type="http://schemas.openxmlformats.org/officeDocument/2006/relationships/slide" Target="slide47.xml"/></Relationships>
</file>

<file path=ppt/slides/_rels/slide50.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1.xml"/><Relationship Id="rId7" Type="http://schemas.openxmlformats.org/officeDocument/2006/relationships/slide" Target="slide2.xml"/><Relationship Id="rId2" Type="http://schemas.openxmlformats.org/officeDocument/2006/relationships/slide" Target="slide47.xml"/><Relationship Id="rId1" Type="http://schemas.openxmlformats.org/officeDocument/2006/relationships/slideLayout" Target="../slideLayouts/slideLayout1.xml"/><Relationship Id="rId6" Type="http://schemas.openxmlformats.org/officeDocument/2006/relationships/hyperlink" Target="https://eta.sddc.army.mil/" TargetMode="External"/><Relationship Id="rId11" Type="http://schemas.openxmlformats.org/officeDocument/2006/relationships/image" Target="../media/image8.jpeg"/><Relationship Id="rId5" Type="http://schemas.openxmlformats.org/officeDocument/2006/relationships/hyperlink" Target="https://distribute.mil/" TargetMode="External"/><Relationship Id="rId10" Type="http://schemas.openxmlformats.org/officeDocument/2006/relationships/slide" Target="slide61.xml"/><Relationship Id="rId4" Type="http://schemas.openxmlformats.org/officeDocument/2006/relationships/hyperlink" Target="http://www.transcom.mil/" TargetMode="External"/><Relationship Id="rId9" Type="http://schemas.openxmlformats.org/officeDocument/2006/relationships/hyperlink" Target="http://www.sddc.army.mil/Public/Home/General%20Information/Help%20Desk?summary=fullcontent" TargetMode="External"/></Relationships>
</file>

<file path=ppt/slides/_rels/slide51.xml.rels><?xml version="1.0" encoding="UTF-8" standalone="yes"?>
<Relationships xmlns="http://schemas.openxmlformats.org/package/2006/relationships"><Relationship Id="rId8" Type="http://schemas.openxmlformats.org/officeDocument/2006/relationships/slide" Target="slide51.xml"/><Relationship Id="rId13"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52.xml"/><Relationship Id="rId12" Type="http://schemas.openxmlformats.org/officeDocument/2006/relationships/slide" Target="slide55.xml"/><Relationship Id="rId2" Type="http://schemas.openxmlformats.org/officeDocument/2006/relationships/slide" Target="slide4.xml"/><Relationship Id="rId1" Type="http://schemas.openxmlformats.org/officeDocument/2006/relationships/slideLayout" Target="../slideLayouts/slideLayout1.xml"/><Relationship Id="rId6" Type="http://schemas.openxmlformats.org/officeDocument/2006/relationships/slide" Target="slide21.xml"/><Relationship Id="rId11" Type="http://schemas.openxmlformats.org/officeDocument/2006/relationships/slide" Target="slide54.xml"/><Relationship Id="rId5" Type="http://schemas.openxmlformats.org/officeDocument/2006/relationships/slide" Target="slide2.xml"/><Relationship Id="rId10" Type="http://schemas.openxmlformats.org/officeDocument/2006/relationships/slide" Target="slide61.xml"/><Relationship Id="rId4" Type="http://schemas.openxmlformats.org/officeDocument/2006/relationships/slide" Target="slide53.xml"/><Relationship Id="rId9" Type="http://schemas.openxmlformats.org/officeDocument/2006/relationships/hyperlink" Target="http://www.dtic.mil/whs/directives/infomgt/forms/forminfo/forminfopage2314.html" TargetMode="External"/></Relationships>
</file>

<file path=ppt/slides/_rels/slide52.xml.rels><?xml version="1.0" encoding="UTF-8" standalone="yes"?>
<Relationships xmlns="http://schemas.openxmlformats.org/package/2006/relationships"><Relationship Id="rId8" Type="http://schemas.openxmlformats.org/officeDocument/2006/relationships/slide" Target="slide56.xml"/><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51.xml"/><Relationship Id="rId1" Type="http://schemas.openxmlformats.org/officeDocument/2006/relationships/slideLayout" Target="../slideLayouts/slideLayout1.xml"/><Relationship Id="rId6" Type="http://schemas.openxmlformats.org/officeDocument/2006/relationships/hyperlink" Target="http://www.dtic.mil/whs/directives/infomgt/forms/forminfo/forminfopage2314.html" TargetMode="External"/><Relationship Id="rId5" Type="http://schemas.openxmlformats.org/officeDocument/2006/relationships/slide" Target="slide21.xml"/><Relationship Id="rId10" Type="http://schemas.openxmlformats.org/officeDocument/2006/relationships/image" Target="../media/image8.jpeg"/><Relationship Id="rId4" Type="http://schemas.openxmlformats.org/officeDocument/2006/relationships/slide" Target="slide2.xml"/><Relationship Id="rId9" Type="http://schemas.openxmlformats.org/officeDocument/2006/relationships/slide" Target="slide57.xml"/></Relationships>
</file>

<file path=ppt/slides/_rels/slide5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51.xml"/><Relationship Id="rId1" Type="http://schemas.openxmlformats.org/officeDocument/2006/relationships/slideLayout" Target="../slideLayouts/slideLayout1.xml"/><Relationship Id="rId6" Type="http://schemas.openxmlformats.org/officeDocument/2006/relationships/hyperlink" Target="http://www.dtic.mil/whs/directives/infomgt/forms/forminfo/forminfopage2314.html" TargetMode="External"/><Relationship Id="rId5" Type="http://schemas.openxmlformats.org/officeDocument/2006/relationships/slide" Target="slide21.xml"/><Relationship Id="rId4" Type="http://schemas.openxmlformats.org/officeDocument/2006/relationships/slide" Target="slide2.xml"/></Relationships>
</file>

<file path=ppt/slides/_rels/slide5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51.xml"/><Relationship Id="rId1" Type="http://schemas.openxmlformats.org/officeDocument/2006/relationships/slideLayout" Target="../slideLayouts/slideLayout1.xml"/><Relationship Id="rId6" Type="http://schemas.openxmlformats.org/officeDocument/2006/relationships/hyperlink" Target="http://www.dtic.mil/whs/directives/infomgt/forms/forminfo/forminfopage2314.html" TargetMode="External"/><Relationship Id="rId5" Type="http://schemas.openxmlformats.org/officeDocument/2006/relationships/slide" Target="slide21.xml"/><Relationship Id="rId4" Type="http://schemas.openxmlformats.org/officeDocument/2006/relationships/slide" Target="slide2.xml"/></Relationships>
</file>

<file path=ppt/slides/_rels/slide55.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 Target="slide1.xml"/><Relationship Id="rId7" Type="http://schemas.openxmlformats.org/officeDocument/2006/relationships/slide" Target="slide61.xml"/><Relationship Id="rId2" Type="http://schemas.openxmlformats.org/officeDocument/2006/relationships/slide" Target="slide51.xml"/><Relationship Id="rId1" Type="http://schemas.openxmlformats.org/officeDocument/2006/relationships/slideLayout" Target="../slideLayouts/slideLayout1.xml"/><Relationship Id="rId6" Type="http://schemas.openxmlformats.org/officeDocument/2006/relationships/hyperlink" Target="http://www.dtic.mil/whs/directives/infomgt/forms/forminfo/forminfopage2314.html" TargetMode="External"/><Relationship Id="rId5" Type="http://schemas.openxmlformats.org/officeDocument/2006/relationships/slide" Target="slide21.xml"/><Relationship Id="rId4" Type="http://schemas.openxmlformats.org/officeDocument/2006/relationships/slide" Target="slide2.xml"/></Relationships>
</file>

<file path=ppt/slides/_rels/slide56.xml.rels><?xml version="1.0" encoding="UTF-8" standalone="yes"?>
<Relationships xmlns="http://schemas.openxmlformats.org/package/2006/relationships"><Relationship Id="rId8" Type="http://schemas.openxmlformats.org/officeDocument/2006/relationships/hyperlink" Target="http://www.dtic.mil/whs/directives/infomgt/forms/forminfo/forminfopage2314.html" TargetMode="External"/><Relationship Id="rId3" Type="http://schemas.openxmlformats.org/officeDocument/2006/relationships/slide" Target="slide1.xml"/><Relationship Id="rId7" Type="http://schemas.openxmlformats.org/officeDocument/2006/relationships/slide" Target="slide51.xml"/><Relationship Id="rId2" Type="http://schemas.openxmlformats.org/officeDocument/2006/relationships/slide" Target="slide52.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2.xml"/><Relationship Id="rId10" Type="http://schemas.openxmlformats.org/officeDocument/2006/relationships/image" Target="../media/image8.jpeg"/><Relationship Id="rId4" Type="http://schemas.openxmlformats.org/officeDocument/2006/relationships/hyperlink" Target="https://josac.transcom.mil/index.html" TargetMode="External"/><Relationship Id="rId9" Type="http://schemas.openxmlformats.org/officeDocument/2006/relationships/slide" Target="slide61.xml"/></Relationships>
</file>

<file path=ppt/slides/_rels/slide57.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1.xml"/><Relationship Id="rId7" Type="http://schemas.openxmlformats.org/officeDocument/2006/relationships/hyperlink" Target="http://www.dtic.mil/whs/directives/infomgt/forms/forminfo/forminfopage2314.html" TargetMode="External"/><Relationship Id="rId2" Type="http://schemas.openxmlformats.org/officeDocument/2006/relationships/slide" Target="slide52.xml"/><Relationship Id="rId1" Type="http://schemas.openxmlformats.org/officeDocument/2006/relationships/slideLayout" Target="../slideLayouts/slideLayout1.xml"/><Relationship Id="rId6" Type="http://schemas.openxmlformats.org/officeDocument/2006/relationships/slide" Target="slide51.xml"/><Relationship Id="rId5" Type="http://schemas.openxmlformats.org/officeDocument/2006/relationships/slide" Target="slide21.xml"/><Relationship Id="rId4" Type="http://schemas.openxmlformats.org/officeDocument/2006/relationships/slide" Target="slide2.xml"/><Relationship Id="rId9" Type="http://schemas.openxmlformats.org/officeDocument/2006/relationships/image" Target="../media/image8.jpeg"/></Relationships>
</file>

<file path=ppt/slides/_rels/slide58.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21.xml"/><Relationship Id="rId7" Type="http://schemas.openxmlformats.org/officeDocument/2006/relationships/image" Target="../media/image5.gif"/><Relationship Id="rId2" Type="http://schemas.openxmlformats.org/officeDocument/2006/relationships/slide" Target="slide26.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slide" Target="slide2.xml"/><Relationship Id="rId4" Type="http://schemas.openxmlformats.org/officeDocument/2006/relationships/slide" Target="slide1.xml"/></Relationships>
</file>

<file path=ppt/slides/_rels/slide59.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21.xml"/><Relationship Id="rId7" Type="http://schemas.openxmlformats.org/officeDocument/2006/relationships/image" Target="../media/image8.jpeg"/><Relationship Id="rId2" Type="http://schemas.openxmlformats.org/officeDocument/2006/relationships/slide" Target="slide26.xml"/><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slide" Target="slide2.xml"/><Relationship Id="rId4" Type="http://schemas.openxmlformats.org/officeDocument/2006/relationships/slide" Target="slide1.xml"/></Relationships>
</file>

<file path=ppt/slides/_rels/slide6.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2.xml"/><Relationship Id="rId7" Type="http://schemas.openxmlformats.org/officeDocument/2006/relationships/slide" Target="slide7.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image" Target="../media/image2.gif"/><Relationship Id="rId10" Type="http://schemas.openxmlformats.org/officeDocument/2006/relationships/slide" Target="slide61.xml"/><Relationship Id="rId4" Type="http://schemas.openxmlformats.org/officeDocument/2006/relationships/slide" Target="slide1.xml"/><Relationship Id="rId9" Type="http://schemas.openxmlformats.org/officeDocument/2006/relationships/image" Target="../media/image8.jpeg"/></Relationships>
</file>

<file path=ppt/slides/_rels/slide60.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slide" Target="slide1.xml"/><Relationship Id="rId7" Type="http://schemas.openxmlformats.org/officeDocument/2006/relationships/slide" Target="slide21.xml"/><Relationship Id="rId2" Type="http://schemas.openxmlformats.org/officeDocument/2006/relationships/slide" Target="slide46.xml"/><Relationship Id="rId1" Type="http://schemas.openxmlformats.org/officeDocument/2006/relationships/slideLayout" Target="../slideLayouts/slideLayout1.xml"/><Relationship Id="rId6" Type="http://schemas.openxmlformats.org/officeDocument/2006/relationships/hyperlink" Target="mailto:JDOMS@JS.PENTAGON.MIL" TargetMode="External"/><Relationship Id="rId5" Type="http://schemas.openxmlformats.org/officeDocument/2006/relationships/image" Target="../media/image8.jpeg"/><Relationship Id="rId4" Type="http://schemas.openxmlformats.org/officeDocument/2006/relationships/slide" Target="slide2.xml"/><Relationship Id="rId9" Type="http://schemas.openxmlformats.org/officeDocument/2006/relationships/slide" Target="slide61.xml"/></Relationships>
</file>

<file path=ppt/slides/_rels/slide61.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47.xml"/><Relationship Id="rId18" Type="http://schemas.openxmlformats.org/officeDocument/2006/relationships/slide" Target="slide22.xml"/><Relationship Id="rId26" Type="http://schemas.openxmlformats.org/officeDocument/2006/relationships/slide" Target="slide60.xml"/><Relationship Id="rId3" Type="http://schemas.openxmlformats.org/officeDocument/2006/relationships/slide" Target="slide2.xml"/><Relationship Id="rId21" Type="http://schemas.openxmlformats.org/officeDocument/2006/relationships/slide" Target="slide26.xml"/><Relationship Id="rId7" Type="http://schemas.openxmlformats.org/officeDocument/2006/relationships/slide" Target="slide9.xml"/><Relationship Id="rId12" Type="http://schemas.openxmlformats.org/officeDocument/2006/relationships/slide" Target="slide5.xml"/><Relationship Id="rId17" Type="http://schemas.openxmlformats.org/officeDocument/2006/relationships/slide" Target="slide27.xml"/><Relationship Id="rId25" Type="http://schemas.openxmlformats.org/officeDocument/2006/relationships/slide" Target="slide46.xml"/><Relationship Id="rId2" Type="http://schemas.openxmlformats.org/officeDocument/2006/relationships/slide" Target="slide1.xml"/><Relationship Id="rId16" Type="http://schemas.openxmlformats.org/officeDocument/2006/relationships/slide" Target="slide35.xml"/><Relationship Id="rId20" Type="http://schemas.openxmlformats.org/officeDocument/2006/relationships/slide" Target="slide24.xml"/><Relationship Id="rId1" Type="http://schemas.openxmlformats.org/officeDocument/2006/relationships/slideLayout" Target="../slideLayouts/slideLayout1.xml"/><Relationship Id="rId6" Type="http://schemas.openxmlformats.org/officeDocument/2006/relationships/slide" Target="slide7.xml"/><Relationship Id="rId11" Type="http://schemas.openxmlformats.org/officeDocument/2006/relationships/slide" Target="slide37.xml"/><Relationship Id="rId24" Type="http://schemas.openxmlformats.org/officeDocument/2006/relationships/slide" Target="slide25.xml"/><Relationship Id="rId5" Type="http://schemas.openxmlformats.org/officeDocument/2006/relationships/slide" Target="slide6.xml"/><Relationship Id="rId15" Type="http://schemas.openxmlformats.org/officeDocument/2006/relationships/slide" Target="slide51.xml"/><Relationship Id="rId23" Type="http://schemas.openxmlformats.org/officeDocument/2006/relationships/slide" Target="slide59.xml"/><Relationship Id="rId10" Type="http://schemas.openxmlformats.org/officeDocument/2006/relationships/slide" Target="slide36.xml"/><Relationship Id="rId19" Type="http://schemas.openxmlformats.org/officeDocument/2006/relationships/slide" Target="slide23.xml"/><Relationship Id="rId4" Type="http://schemas.openxmlformats.org/officeDocument/2006/relationships/slide" Target="slide21.xml"/><Relationship Id="rId9" Type="http://schemas.openxmlformats.org/officeDocument/2006/relationships/slide" Target="slide3.xml"/><Relationship Id="rId14" Type="http://schemas.openxmlformats.org/officeDocument/2006/relationships/slide" Target="slide4.xml"/><Relationship Id="rId22" Type="http://schemas.openxmlformats.org/officeDocument/2006/relationships/slide" Target="slide58.xml"/></Relationships>
</file>

<file path=ppt/slides/_rels/slide7.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6.xml"/><Relationship Id="rId7" Type="http://schemas.openxmlformats.org/officeDocument/2006/relationships/slide" Target="slide2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slide" Target="slide2.xml"/><Relationship Id="rId11" Type="http://schemas.openxmlformats.org/officeDocument/2006/relationships/image" Target="../media/image8.jpeg"/><Relationship Id="rId5" Type="http://schemas.openxmlformats.org/officeDocument/2006/relationships/image" Target="../media/image2.gif"/><Relationship Id="rId10" Type="http://schemas.openxmlformats.org/officeDocument/2006/relationships/slide" Target="slide61.xml"/><Relationship Id="rId4" Type="http://schemas.openxmlformats.org/officeDocument/2006/relationships/slide" Target="slide1.xml"/><Relationship Id="rId9" Type="http://schemas.openxmlformats.org/officeDocument/2006/relationships/slide" Target="slide10.xml"/></Relationships>
</file>

<file path=ppt/slides/_rels/slide8.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21.xml"/><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10.xml"/><Relationship Id="rId5" Type="http://schemas.openxmlformats.org/officeDocument/2006/relationships/slide" Target="slide2.xml"/><Relationship Id="rId10" Type="http://schemas.openxmlformats.org/officeDocument/2006/relationships/image" Target="../media/image8.jpeg"/><Relationship Id="rId4" Type="http://schemas.openxmlformats.org/officeDocument/2006/relationships/image" Target="../media/image2.gif"/><Relationship Id="rId9" Type="http://schemas.openxmlformats.org/officeDocument/2006/relationships/slide" Target="slide61.xml"/></Relationships>
</file>

<file path=ppt/slides/_rels/slide9.xml.rels><?xml version="1.0" encoding="UTF-8" standalone="yes"?>
<Relationships xmlns="http://schemas.openxmlformats.org/package/2006/relationships"><Relationship Id="rId8" Type="http://schemas.openxmlformats.org/officeDocument/2006/relationships/slide" Target="slide6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slide" Target="slide2.xml"/><Relationship Id="rId4" Type="http://schemas.openxmlformats.org/officeDocument/2006/relationships/image" Target="../media/image2.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Picture 50" descr="map&amp;compass.jpg"/>
          <p:cNvPicPr>
            <a:picLocks noChangeAspect="1"/>
          </p:cNvPicPr>
          <p:nvPr/>
        </p:nvPicPr>
        <p:blipFill>
          <a:blip r:embed="rId2" cstate="print">
            <a:lum bright="70000" contrast="-70000"/>
          </a:blip>
          <a:stretch>
            <a:fillRect/>
          </a:stretch>
        </p:blipFill>
        <p:spPr>
          <a:xfrm>
            <a:off x="142240" y="215900"/>
            <a:ext cx="9723120" cy="7254240"/>
          </a:xfrm>
          <a:prstGeom prst="rect">
            <a:avLst/>
          </a:prstGeom>
          <a:ln>
            <a:noFill/>
          </a:ln>
          <a:effectLst>
            <a:outerShdw blurRad="292100" dist="139700" dir="2700000" algn="tl" rotWithShape="0">
              <a:srgbClr val="333333">
                <a:alpha val="65000"/>
              </a:srgbClr>
            </a:outerShdw>
          </a:effectLst>
        </p:spPr>
      </p:pic>
      <p:grpSp>
        <p:nvGrpSpPr>
          <p:cNvPr id="20"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25" name="TextBox 24"/>
          <p:cNvSpPr txBox="1"/>
          <p:nvPr/>
        </p:nvSpPr>
        <p:spPr>
          <a:xfrm>
            <a:off x="1927861" y="200856"/>
            <a:ext cx="6842442"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Process</a:t>
            </a:r>
            <a:endParaRPr lang="en-US" sz="36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26" name="TextBox 25"/>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solidFill>
              <a:effectLst>
                <a:glow rad="53100">
                  <a:schemeClr val="accent6">
                    <a:satMod val="180000"/>
                    <a:alpha val="30000"/>
                  </a:schemeClr>
                </a:glow>
              </a:effectLst>
            </a:endParaRPr>
          </a:p>
        </p:txBody>
      </p:sp>
      <p:pic>
        <p:nvPicPr>
          <p:cNvPr id="19" name="Picture 18" descr="c-17-clean blue stroke.gif"/>
          <p:cNvPicPr>
            <a:picLocks noChangeAspect="1"/>
          </p:cNvPicPr>
          <p:nvPr/>
        </p:nvPicPr>
        <p:blipFill>
          <a:blip r:embed="rId3" cstate="print"/>
          <a:stretch>
            <a:fillRect/>
          </a:stretch>
        </p:blipFill>
        <p:spPr>
          <a:xfrm>
            <a:off x="1275527" y="3062309"/>
            <a:ext cx="3565078" cy="1124557"/>
          </a:xfrm>
          <a:prstGeom prst="rect">
            <a:avLst/>
          </a:prstGeom>
        </p:spPr>
      </p:pic>
      <p:sp>
        <p:nvSpPr>
          <p:cNvPr id="50" name="TextBox 4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58" name="Rounded Rectangle 57">
            <a:hlinkClick r:id="rId4" action="ppaction://hlinksldjump"/>
          </p:cNvPr>
          <p:cNvSpPr/>
          <p:nvPr/>
        </p:nvSpPr>
        <p:spPr>
          <a:xfrm>
            <a:off x="1540846" y="5569323"/>
            <a:ext cx="1702595" cy="748554"/>
          </a:xfrm>
          <a:prstGeom prst="roundRect">
            <a:avLst/>
          </a:prstGeom>
        </p:spPr>
        <p:style>
          <a:lnRef idx="0">
            <a:schemeClr val="accent1"/>
          </a:lnRef>
          <a:fillRef idx="3">
            <a:schemeClr val="accent1"/>
          </a:fillRef>
          <a:effectRef idx="3">
            <a:schemeClr val="accent1"/>
          </a:effectRef>
          <a:fontRef idx="minor">
            <a:schemeClr val="lt1"/>
          </a:fontRef>
        </p:style>
        <p:txBody>
          <a:bodyPr lIns="101882" tIns="50941" rIns="101882" bIns="50941" rtlCol="0" anchor="ctr"/>
          <a:lstStyle/>
          <a:p>
            <a:pPr algn="ctr"/>
            <a:r>
              <a:rPr lang="en-US" sz="1100" dirty="0" smtClean="0"/>
              <a:t>AIR FLOWCHART</a:t>
            </a:r>
            <a:endParaRPr lang="en-US" sz="1100" dirty="0"/>
          </a:p>
        </p:txBody>
      </p:sp>
      <p:sp>
        <p:nvSpPr>
          <p:cNvPr id="21" name="TextBox 20">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2" name="Rounded Rectangle 21">
            <a:hlinkClick r:id="rId5" action="ppaction://hlinksldjump"/>
          </p:cNvPr>
          <p:cNvSpPr/>
          <p:nvPr/>
        </p:nvSpPr>
        <p:spPr>
          <a:xfrm>
            <a:off x="6230684" y="5564090"/>
            <a:ext cx="1791653" cy="747258"/>
          </a:xfrm>
          <a:prstGeom prst="roundRect">
            <a:avLst/>
          </a:prstGeom>
        </p:spPr>
        <p:style>
          <a:lnRef idx="0">
            <a:schemeClr val="accent1"/>
          </a:lnRef>
          <a:fillRef idx="3">
            <a:schemeClr val="accent1"/>
          </a:fillRef>
          <a:effectRef idx="3">
            <a:schemeClr val="accent1"/>
          </a:effectRef>
          <a:fontRef idx="minor">
            <a:schemeClr val="lt1"/>
          </a:fontRef>
        </p:style>
        <p:txBody>
          <a:bodyPr lIns="101882" tIns="50941" rIns="101882" bIns="50941" rtlCol="0" anchor="ctr"/>
          <a:lstStyle/>
          <a:p>
            <a:pPr algn="ctr"/>
            <a:r>
              <a:rPr lang="en-US" sz="1100" dirty="0" smtClean="0"/>
              <a:t>SURFACE FLOWCHART</a:t>
            </a:r>
            <a:endParaRPr lang="en-US" sz="1100" dirty="0"/>
          </a:p>
        </p:txBody>
      </p:sp>
      <p:pic>
        <p:nvPicPr>
          <p:cNvPr id="23" name="Picture 22" descr="truck left.gif"/>
          <p:cNvPicPr>
            <a:picLocks noChangeAspect="1"/>
          </p:cNvPicPr>
          <p:nvPr/>
        </p:nvPicPr>
        <p:blipFill>
          <a:blip r:embed="rId6" cstate="print"/>
          <a:stretch>
            <a:fillRect/>
          </a:stretch>
        </p:blipFill>
        <p:spPr>
          <a:xfrm flipH="1">
            <a:off x="6622329" y="2507207"/>
            <a:ext cx="1936872" cy="1376940"/>
          </a:xfrm>
          <a:prstGeom prst="rect">
            <a:avLst/>
          </a:prstGeom>
        </p:spPr>
      </p:pic>
      <p:pic>
        <p:nvPicPr>
          <p:cNvPr id="24" name="Picture 23" descr="train left.gif"/>
          <p:cNvPicPr>
            <a:picLocks noChangeAspect="1"/>
          </p:cNvPicPr>
          <p:nvPr/>
        </p:nvPicPr>
        <p:blipFill>
          <a:blip r:embed="rId7" cstate="print"/>
          <a:stretch>
            <a:fillRect/>
          </a:stretch>
        </p:blipFill>
        <p:spPr>
          <a:xfrm flipH="1">
            <a:off x="5333049" y="2410794"/>
            <a:ext cx="1565150" cy="1473219"/>
          </a:xfrm>
          <a:prstGeom prst="rect">
            <a:avLst/>
          </a:prstGeom>
        </p:spPr>
      </p:pic>
      <p:pic>
        <p:nvPicPr>
          <p:cNvPr id="27" name="Picture 26" descr="ship left.gif"/>
          <p:cNvPicPr>
            <a:picLocks noChangeAspect="1"/>
          </p:cNvPicPr>
          <p:nvPr/>
        </p:nvPicPr>
        <p:blipFill>
          <a:blip r:embed="rId8" cstate="print"/>
          <a:stretch>
            <a:fillRect/>
          </a:stretch>
        </p:blipFill>
        <p:spPr>
          <a:xfrm>
            <a:off x="5523885" y="3481899"/>
            <a:ext cx="3038277" cy="1356483"/>
          </a:xfrm>
          <a:prstGeom prst="rect">
            <a:avLst/>
          </a:prstGeom>
          <a:ln>
            <a:noFill/>
          </a:ln>
        </p:spPr>
      </p:pic>
      <p:sp>
        <p:nvSpPr>
          <p:cNvPr id="29" name="Rounded Rectangle 28">
            <a:hlinkClick r:id="rId9" action="ppaction://hlinksldjump"/>
          </p:cNvPr>
          <p:cNvSpPr/>
          <p:nvPr/>
        </p:nvSpPr>
        <p:spPr>
          <a:xfrm>
            <a:off x="3885765" y="5575852"/>
            <a:ext cx="1702595" cy="731548"/>
          </a:xfrm>
          <a:prstGeom prst="roundRect">
            <a:avLst/>
          </a:prstGeom>
        </p:spPr>
        <p:style>
          <a:lnRef idx="0">
            <a:schemeClr val="accent1"/>
          </a:lnRef>
          <a:fillRef idx="3">
            <a:schemeClr val="accent1"/>
          </a:fillRef>
          <a:effectRef idx="3">
            <a:schemeClr val="accent1"/>
          </a:effectRef>
          <a:fontRef idx="minor">
            <a:schemeClr val="lt1"/>
          </a:fontRef>
        </p:style>
        <p:txBody>
          <a:bodyPr lIns="101882" tIns="50941" rIns="101882" bIns="50941" rtlCol="0" anchor="ctr"/>
          <a:lstStyle/>
          <a:p>
            <a:pPr algn="ctr"/>
            <a:r>
              <a:rPr lang="en-US" sz="1100" dirty="0" smtClean="0"/>
              <a:t>JDOMS Customers</a:t>
            </a:r>
            <a:endParaRPr lang="en-US" sz="1100" dirty="0"/>
          </a:p>
        </p:txBody>
      </p:sp>
      <p:sp>
        <p:nvSpPr>
          <p:cNvPr id="28" name="TextBox 27">
            <a:hlinkClick r:id="rId10" action="ppaction://hlinksldjump"/>
          </p:cNvPr>
          <p:cNvSpPr txBox="1"/>
          <p:nvPr/>
        </p:nvSpPr>
        <p:spPr>
          <a:xfrm>
            <a:off x="0" y="2230405"/>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Site Map</a:t>
            </a:r>
            <a:endParaRPr lang="en-US" sz="1300" dirty="0">
              <a:solidFill>
                <a:schemeClr val="accent1">
                  <a:lumMod val="75000"/>
                </a:schemeClr>
              </a:solidFill>
            </a:endParaRPr>
          </a:p>
        </p:txBody>
      </p:sp>
      <p:sp>
        <p:nvSpPr>
          <p:cNvPr id="30" name="TextBox 29"/>
          <p:cNvSpPr txBox="1"/>
          <p:nvPr/>
        </p:nvSpPr>
        <p:spPr>
          <a:xfrm>
            <a:off x="4027170" y="865188"/>
            <a:ext cx="2603500" cy="307777"/>
          </a:xfrm>
          <a:prstGeom prst="rect">
            <a:avLst/>
          </a:prstGeom>
          <a:noFill/>
        </p:spPr>
        <p:txBody>
          <a:bodyPr wrap="square" rtlCol="0">
            <a:spAutoFit/>
          </a:bodyPr>
          <a:ls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r>
              <a:rPr lang="en-US" sz="1400" b="1" i="1" dirty="0" smtClean="0"/>
              <a:t>Please open in slide show view</a:t>
            </a:r>
            <a:endParaRPr lang="en-US" sz="1400" b="1" i="1" dirty="0"/>
          </a:p>
        </p:txBody>
      </p:sp>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5" action="ppaction://hlinksldjump"/>
          </p:cNvPr>
          <p:cNvSpPr txBox="1"/>
          <p:nvPr/>
        </p:nvSpPr>
        <p:spPr>
          <a:xfrm>
            <a:off x="2263140" y="1403350"/>
            <a:ext cx="7459980" cy="383695"/>
          </a:xfrm>
          <a:prstGeom prst="rect">
            <a:avLst/>
          </a:prstGeom>
          <a:noFill/>
          <a:ln w="3175">
            <a:noFill/>
          </a:ln>
        </p:spPr>
        <p:txBody>
          <a:bodyPr wrap="square" lIns="101882" tIns="50941" rIns="101882" bIns="50941" rtlCol="0">
            <a:spAutoFit/>
          </a:bodyPr>
          <a:lstStyle/>
          <a:p>
            <a:r>
              <a:rPr lang="en-US" sz="1800" dirty="0" smtClean="0"/>
              <a:t>1.   </a:t>
            </a:r>
            <a:r>
              <a:rPr lang="en-US" sz="1800" u="sng" dirty="0" smtClean="0"/>
              <a:t>Can Channel flights be for passengers and /or cargo?</a:t>
            </a:r>
          </a:p>
        </p:txBody>
      </p:sp>
      <p:sp>
        <p:nvSpPr>
          <p:cNvPr id="29" name="TextBox 28">
            <a:hlinkClick r:id="rId5" action="ppaction://hlinksldjump"/>
          </p:cNvPr>
          <p:cNvSpPr txBox="1"/>
          <p:nvPr/>
        </p:nvSpPr>
        <p:spPr>
          <a:xfrm>
            <a:off x="2263140" y="1675654"/>
            <a:ext cx="7459980" cy="383695"/>
          </a:xfrm>
          <a:prstGeom prst="rect">
            <a:avLst/>
          </a:prstGeom>
          <a:noFill/>
          <a:ln w="3175">
            <a:noFill/>
          </a:ln>
        </p:spPr>
        <p:txBody>
          <a:bodyPr wrap="square" lIns="101882" tIns="50941" rIns="101882" bIns="50941" rtlCol="0">
            <a:spAutoFit/>
          </a:bodyPr>
          <a:lstStyle/>
          <a:p>
            <a:r>
              <a:rPr lang="en-US" sz="1800" dirty="0" smtClean="0"/>
              <a:t>2.   </a:t>
            </a:r>
            <a:r>
              <a:rPr lang="en-US" sz="1800" u="sng" dirty="0" smtClean="0"/>
              <a:t>Are Channel flights just for DoD passengers and/or cargo?</a:t>
            </a:r>
            <a:endParaRPr lang="en-US" sz="1800" u="sng" dirty="0"/>
          </a:p>
        </p:txBody>
      </p:sp>
      <p:sp>
        <p:nvSpPr>
          <p:cNvPr id="31" name="TextBox 30">
            <a:hlinkClick r:id="rId6" action="ppaction://hlinksldjump"/>
          </p:cNvPr>
          <p:cNvSpPr txBox="1"/>
          <p:nvPr/>
        </p:nvSpPr>
        <p:spPr>
          <a:xfrm>
            <a:off x="2263140" y="1938717"/>
            <a:ext cx="7459980" cy="383695"/>
          </a:xfrm>
          <a:prstGeom prst="rect">
            <a:avLst/>
          </a:prstGeom>
          <a:noFill/>
          <a:ln w="3175">
            <a:noFill/>
          </a:ln>
        </p:spPr>
        <p:txBody>
          <a:bodyPr wrap="square" lIns="101882" tIns="50941" rIns="101882" bIns="50941" rtlCol="0">
            <a:spAutoFit/>
          </a:bodyPr>
          <a:lstStyle/>
          <a:p>
            <a:r>
              <a:rPr lang="en-US" sz="1800" dirty="0" smtClean="0"/>
              <a:t>3.   </a:t>
            </a:r>
            <a:r>
              <a:rPr lang="en-US" sz="1800" u="sng" dirty="0" smtClean="0"/>
              <a:t>Does the requester have to pay for movement on channel flights?</a:t>
            </a:r>
            <a:endParaRPr lang="en-US" sz="1800" u="sng" dirty="0"/>
          </a:p>
        </p:txBody>
      </p:sp>
      <p:sp>
        <p:nvSpPr>
          <p:cNvPr id="32" name="TextBox 31">
            <a:hlinkClick r:id="rId6" action="ppaction://hlinksldjump"/>
          </p:cNvPr>
          <p:cNvSpPr txBox="1"/>
          <p:nvPr/>
        </p:nvSpPr>
        <p:spPr>
          <a:xfrm>
            <a:off x="2263140" y="2201781"/>
            <a:ext cx="7459980" cy="383695"/>
          </a:xfrm>
          <a:prstGeom prst="rect">
            <a:avLst/>
          </a:prstGeom>
          <a:noFill/>
          <a:ln w="3175">
            <a:noFill/>
          </a:ln>
        </p:spPr>
        <p:txBody>
          <a:bodyPr wrap="square" lIns="101882" tIns="50941" rIns="101882" bIns="50941" rtlCol="0">
            <a:spAutoFit/>
          </a:bodyPr>
          <a:lstStyle/>
          <a:p>
            <a:r>
              <a:rPr lang="en-US" sz="1800" dirty="0" smtClean="0"/>
              <a:t>4.   </a:t>
            </a:r>
            <a:r>
              <a:rPr lang="en-US" sz="1800" u="sng" dirty="0" smtClean="0"/>
              <a:t>How many passengers can be transported on a channel flight?</a:t>
            </a:r>
            <a:endParaRPr lang="en-US" sz="1800" u="sng" dirty="0"/>
          </a:p>
        </p:txBody>
      </p:sp>
      <p:sp>
        <p:nvSpPr>
          <p:cNvPr id="34" name="TextBox 33">
            <a:hlinkClick r:id="rId6" action="ppaction://hlinksldjump"/>
          </p:cNvPr>
          <p:cNvSpPr txBox="1"/>
          <p:nvPr/>
        </p:nvSpPr>
        <p:spPr>
          <a:xfrm>
            <a:off x="2263140" y="2464845"/>
            <a:ext cx="7459980" cy="383695"/>
          </a:xfrm>
          <a:prstGeom prst="rect">
            <a:avLst/>
          </a:prstGeom>
          <a:noFill/>
          <a:ln w="3175">
            <a:noFill/>
          </a:ln>
        </p:spPr>
        <p:txBody>
          <a:bodyPr wrap="square" lIns="101882" tIns="50941" rIns="101882" bIns="50941" rtlCol="0">
            <a:spAutoFit/>
          </a:bodyPr>
          <a:lstStyle/>
          <a:p>
            <a:r>
              <a:rPr lang="en-US" sz="1800" dirty="0" smtClean="0"/>
              <a:t>5.   </a:t>
            </a:r>
            <a:r>
              <a:rPr lang="en-US" sz="1800" u="sng" dirty="0" smtClean="0"/>
              <a:t>Are there any baggage limitations on channel flights?</a:t>
            </a:r>
            <a:endParaRPr lang="en-US" sz="1800" u="sng" dirty="0"/>
          </a:p>
        </p:txBody>
      </p:sp>
      <p:sp>
        <p:nvSpPr>
          <p:cNvPr id="35" name="TextBox 34">
            <a:hlinkClick r:id="rId7" action="ppaction://hlinksldjump"/>
          </p:cNvPr>
          <p:cNvSpPr txBox="1"/>
          <p:nvPr/>
        </p:nvSpPr>
        <p:spPr>
          <a:xfrm>
            <a:off x="2263140" y="2727908"/>
            <a:ext cx="7459980" cy="383695"/>
          </a:xfrm>
          <a:prstGeom prst="rect">
            <a:avLst/>
          </a:prstGeom>
          <a:noFill/>
          <a:ln w="3175">
            <a:noFill/>
          </a:ln>
        </p:spPr>
        <p:txBody>
          <a:bodyPr wrap="square" lIns="101882" tIns="50941" rIns="101882" bIns="50941" rtlCol="0">
            <a:spAutoFit/>
          </a:bodyPr>
          <a:lstStyle/>
          <a:p>
            <a:r>
              <a:rPr lang="en-US" sz="1800" dirty="0" smtClean="0"/>
              <a:t>6.   </a:t>
            </a:r>
            <a:r>
              <a:rPr lang="en-US" sz="1800" u="sng" dirty="0" smtClean="0"/>
              <a:t>Are round trips available?</a:t>
            </a:r>
            <a:endParaRPr lang="en-US" sz="1800" u="sng" dirty="0"/>
          </a:p>
        </p:txBody>
      </p:sp>
      <p:sp>
        <p:nvSpPr>
          <p:cNvPr id="36" name="TextBox 35">
            <a:hlinkClick r:id="rId7" action="ppaction://hlinksldjump"/>
          </p:cNvPr>
          <p:cNvSpPr txBox="1"/>
          <p:nvPr/>
        </p:nvSpPr>
        <p:spPr>
          <a:xfrm>
            <a:off x="2263140" y="2990972"/>
            <a:ext cx="7459980" cy="383695"/>
          </a:xfrm>
          <a:prstGeom prst="rect">
            <a:avLst/>
          </a:prstGeom>
          <a:noFill/>
          <a:ln w="3175">
            <a:noFill/>
          </a:ln>
        </p:spPr>
        <p:txBody>
          <a:bodyPr wrap="square" lIns="101882" tIns="50941" rIns="101882" bIns="50941" rtlCol="0">
            <a:spAutoFit/>
          </a:bodyPr>
          <a:lstStyle/>
          <a:p>
            <a:r>
              <a:rPr lang="en-US" sz="1800" dirty="0" smtClean="0"/>
              <a:t>7.   </a:t>
            </a:r>
            <a:r>
              <a:rPr lang="en-US" sz="1800" u="sng" dirty="0" smtClean="0"/>
              <a:t>What types of cargo can be transported on a Channel Flight?</a:t>
            </a:r>
            <a:endParaRPr lang="en-US" sz="1800" u="sng" dirty="0"/>
          </a:p>
        </p:txBody>
      </p:sp>
      <p:sp>
        <p:nvSpPr>
          <p:cNvPr id="37" name="TextBox 36">
            <a:hlinkClick r:id="rId8" action="ppaction://hlinksldjump"/>
          </p:cNvPr>
          <p:cNvSpPr txBox="1"/>
          <p:nvPr/>
        </p:nvSpPr>
        <p:spPr>
          <a:xfrm>
            <a:off x="2263140" y="3254036"/>
            <a:ext cx="7459980" cy="656875"/>
          </a:xfrm>
          <a:prstGeom prst="rect">
            <a:avLst/>
          </a:prstGeom>
          <a:noFill/>
          <a:ln w="3175">
            <a:noFill/>
          </a:ln>
        </p:spPr>
        <p:txBody>
          <a:bodyPr wrap="square" lIns="101882" tIns="50941" rIns="101882" bIns="50941" rtlCol="0">
            <a:spAutoFit/>
          </a:bodyPr>
          <a:lstStyle/>
          <a:p>
            <a:pPr marL="318383" indent="-318383"/>
            <a:r>
              <a:rPr lang="en-US" sz="1800" dirty="0" smtClean="0"/>
              <a:t>8.   </a:t>
            </a:r>
            <a:r>
              <a:rPr lang="en-US" sz="1800" u="sng" dirty="0" smtClean="0"/>
              <a:t>Are there any restrictions on channel flights as to:  Cargo dimensions or   weight limitations?</a:t>
            </a:r>
            <a:endParaRPr lang="en-US" sz="1800" u="sng" dirty="0"/>
          </a:p>
        </p:txBody>
      </p:sp>
      <p:sp>
        <p:nvSpPr>
          <p:cNvPr id="38" name="TextBox 37">
            <a:hlinkClick r:id="rId9" action="ppaction://hlinksldjump"/>
          </p:cNvPr>
          <p:cNvSpPr txBox="1"/>
          <p:nvPr/>
        </p:nvSpPr>
        <p:spPr>
          <a:xfrm>
            <a:off x="2263140" y="3796150"/>
            <a:ext cx="7459980" cy="383695"/>
          </a:xfrm>
          <a:prstGeom prst="rect">
            <a:avLst/>
          </a:prstGeom>
          <a:noFill/>
          <a:ln w="3175">
            <a:noFill/>
          </a:ln>
        </p:spPr>
        <p:txBody>
          <a:bodyPr wrap="square" lIns="101882" tIns="50941" rIns="101882" bIns="50941" rtlCol="0">
            <a:spAutoFit/>
          </a:bodyPr>
          <a:lstStyle/>
          <a:p>
            <a:r>
              <a:rPr lang="en-US" sz="1800" dirty="0" smtClean="0"/>
              <a:t>9.   </a:t>
            </a:r>
            <a:r>
              <a:rPr lang="en-US" sz="1800" u="sng" dirty="0" smtClean="0"/>
              <a:t>If pallets and/or packaging are required who pays for it?</a:t>
            </a:r>
            <a:endParaRPr lang="en-US" sz="1800" u="sng" dirty="0"/>
          </a:p>
        </p:txBody>
      </p:sp>
      <p:sp>
        <p:nvSpPr>
          <p:cNvPr id="39" name="TextBox 38">
            <a:hlinkClick r:id="rId9" action="ppaction://hlinksldjump"/>
          </p:cNvPr>
          <p:cNvSpPr txBox="1"/>
          <p:nvPr/>
        </p:nvSpPr>
        <p:spPr>
          <a:xfrm>
            <a:off x="2263140" y="4059213"/>
            <a:ext cx="7459980" cy="383695"/>
          </a:xfrm>
          <a:prstGeom prst="rect">
            <a:avLst/>
          </a:prstGeom>
          <a:noFill/>
          <a:ln w="3175">
            <a:noFill/>
          </a:ln>
        </p:spPr>
        <p:txBody>
          <a:bodyPr wrap="square" lIns="101882" tIns="50941" rIns="101882" bIns="50941" rtlCol="0">
            <a:spAutoFit/>
          </a:bodyPr>
          <a:lstStyle/>
          <a:p>
            <a:r>
              <a:rPr lang="en-US" sz="1800" dirty="0" smtClean="0"/>
              <a:t>10. </a:t>
            </a:r>
            <a:r>
              <a:rPr lang="en-US" sz="1800" u="sng" dirty="0" smtClean="0"/>
              <a:t>What are the destinations of Channel Flights?</a:t>
            </a:r>
            <a:endParaRPr lang="en-US" sz="1800" u="sng" dirty="0"/>
          </a:p>
        </p:txBody>
      </p:sp>
      <p:sp>
        <p:nvSpPr>
          <p:cNvPr id="40" name="TextBox 39">
            <a:hlinkClick r:id="rId10" action="ppaction://hlinksldjump"/>
          </p:cNvPr>
          <p:cNvSpPr txBox="1"/>
          <p:nvPr/>
        </p:nvSpPr>
        <p:spPr>
          <a:xfrm>
            <a:off x="2263140" y="4322277"/>
            <a:ext cx="7459980" cy="383695"/>
          </a:xfrm>
          <a:prstGeom prst="rect">
            <a:avLst/>
          </a:prstGeom>
          <a:noFill/>
          <a:ln w="3175">
            <a:noFill/>
          </a:ln>
        </p:spPr>
        <p:txBody>
          <a:bodyPr wrap="square" lIns="101882" tIns="50941" rIns="101882" bIns="50941" rtlCol="0">
            <a:spAutoFit/>
          </a:bodyPr>
          <a:lstStyle/>
          <a:p>
            <a:r>
              <a:rPr lang="en-US" sz="1800" dirty="0" smtClean="0"/>
              <a:t>11. </a:t>
            </a:r>
            <a:r>
              <a:rPr lang="en-US" sz="1800" u="sng" dirty="0" smtClean="0"/>
              <a:t>Are channel flights on scheduled departures and arrivals?</a:t>
            </a:r>
            <a:endParaRPr lang="en-US" sz="1800" u="sng" dirty="0"/>
          </a:p>
        </p:txBody>
      </p:sp>
      <p:sp>
        <p:nvSpPr>
          <p:cNvPr id="41" name="TextBox 40">
            <a:hlinkClick r:id="rId10" action="ppaction://hlinksldjump"/>
          </p:cNvPr>
          <p:cNvSpPr txBox="1"/>
          <p:nvPr/>
        </p:nvSpPr>
        <p:spPr>
          <a:xfrm>
            <a:off x="2263140" y="4585341"/>
            <a:ext cx="7459980" cy="383695"/>
          </a:xfrm>
          <a:prstGeom prst="rect">
            <a:avLst/>
          </a:prstGeom>
          <a:noFill/>
          <a:ln w="3175">
            <a:noFill/>
          </a:ln>
        </p:spPr>
        <p:txBody>
          <a:bodyPr wrap="square" lIns="101882" tIns="50941" rIns="101882" bIns="50941" rtlCol="0">
            <a:spAutoFit/>
          </a:bodyPr>
          <a:lstStyle/>
          <a:p>
            <a:r>
              <a:rPr lang="en-US" sz="1800" dirty="0" smtClean="0"/>
              <a:t>12. </a:t>
            </a:r>
            <a:r>
              <a:rPr lang="en-US" sz="1800" u="sng" dirty="0" smtClean="0"/>
              <a:t>Can the requester get a return channel flight?</a:t>
            </a:r>
            <a:endParaRPr lang="en-US" sz="1800" u="sng" dirty="0"/>
          </a:p>
        </p:txBody>
      </p:sp>
      <p:sp>
        <p:nvSpPr>
          <p:cNvPr id="42" name="TextBox 41">
            <a:hlinkClick r:id="rId11" action="ppaction://hlinksldjump"/>
          </p:cNvPr>
          <p:cNvSpPr txBox="1"/>
          <p:nvPr/>
        </p:nvSpPr>
        <p:spPr>
          <a:xfrm>
            <a:off x="2263140" y="4848404"/>
            <a:ext cx="7459980" cy="383695"/>
          </a:xfrm>
          <a:prstGeom prst="rect">
            <a:avLst/>
          </a:prstGeom>
          <a:noFill/>
          <a:ln w="3175">
            <a:noFill/>
          </a:ln>
        </p:spPr>
        <p:txBody>
          <a:bodyPr wrap="square" lIns="101882" tIns="50941" rIns="101882" bIns="50941" rtlCol="0">
            <a:spAutoFit/>
          </a:bodyPr>
          <a:lstStyle/>
          <a:p>
            <a:r>
              <a:rPr lang="en-US" sz="1800" dirty="0" smtClean="0"/>
              <a:t>13. </a:t>
            </a:r>
            <a:r>
              <a:rPr lang="en-US" sz="1800" u="sng" dirty="0" smtClean="0"/>
              <a:t>How does a requestor request to use channel airlift?</a:t>
            </a:r>
            <a:endParaRPr lang="en-US" sz="1800" u="sng" dirty="0"/>
          </a:p>
        </p:txBody>
      </p:sp>
      <p:sp>
        <p:nvSpPr>
          <p:cNvPr id="43" name="TextBox 42">
            <a:hlinkClick r:id="rId11" action="ppaction://hlinksldjump"/>
          </p:cNvPr>
          <p:cNvSpPr txBox="1"/>
          <p:nvPr/>
        </p:nvSpPr>
        <p:spPr>
          <a:xfrm>
            <a:off x="2263140" y="5111468"/>
            <a:ext cx="7459980" cy="383695"/>
          </a:xfrm>
          <a:prstGeom prst="rect">
            <a:avLst/>
          </a:prstGeom>
          <a:noFill/>
          <a:ln w="3175">
            <a:noFill/>
          </a:ln>
        </p:spPr>
        <p:txBody>
          <a:bodyPr wrap="square" lIns="101882" tIns="50941" rIns="101882" bIns="50941" rtlCol="0">
            <a:spAutoFit/>
          </a:bodyPr>
          <a:lstStyle/>
          <a:p>
            <a:r>
              <a:rPr lang="en-US" sz="1800" dirty="0" smtClean="0"/>
              <a:t>14. </a:t>
            </a:r>
            <a:r>
              <a:rPr lang="en-US" sz="1800" u="sng" dirty="0" smtClean="0"/>
              <a:t>What/who arranges for cargo to get to the APOE for the Channel flight?</a:t>
            </a:r>
            <a:endParaRPr lang="en-US" sz="1800" u="sng" dirty="0"/>
          </a:p>
        </p:txBody>
      </p:sp>
      <p:sp>
        <p:nvSpPr>
          <p:cNvPr id="44" name="TextBox 43">
            <a:hlinkClick r:id="rId11" action="ppaction://hlinksldjump"/>
          </p:cNvPr>
          <p:cNvSpPr txBox="1"/>
          <p:nvPr/>
        </p:nvSpPr>
        <p:spPr>
          <a:xfrm>
            <a:off x="2263140" y="5374532"/>
            <a:ext cx="7459980" cy="383695"/>
          </a:xfrm>
          <a:prstGeom prst="rect">
            <a:avLst/>
          </a:prstGeom>
          <a:noFill/>
          <a:ln w="3175">
            <a:noFill/>
          </a:ln>
        </p:spPr>
        <p:txBody>
          <a:bodyPr wrap="square" lIns="101882" tIns="50941" rIns="101882" bIns="50941" rtlCol="0">
            <a:spAutoFit/>
          </a:bodyPr>
          <a:lstStyle/>
          <a:p>
            <a:r>
              <a:rPr lang="en-US" sz="1800" dirty="0" smtClean="0"/>
              <a:t>15. </a:t>
            </a:r>
            <a:r>
              <a:rPr lang="en-US" sz="1800" u="sng" dirty="0" smtClean="0"/>
              <a:t>Who arranges for the cargo to get picked up at the APOD?</a:t>
            </a:r>
            <a:endParaRPr lang="en-US" sz="1800" u="sng" dirty="0"/>
          </a:p>
        </p:txBody>
      </p:sp>
      <p:sp>
        <p:nvSpPr>
          <p:cNvPr id="46" name="TextBox 45">
            <a:hlinkClick r:id="rId12" action="ppaction://hlinksldjump"/>
          </p:cNvPr>
          <p:cNvSpPr txBox="1"/>
          <p:nvPr/>
        </p:nvSpPr>
        <p:spPr>
          <a:xfrm>
            <a:off x="2263140" y="5633959"/>
            <a:ext cx="7631974" cy="379876"/>
          </a:xfrm>
          <a:prstGeom prst="rect">
            <a:avLst/>
          </a:prstGeom>
          <a:noFill/>
          <a:ln w="3175">
            <a:noFill/>
          </a:ln>
        </p:spPr>
        <p:txBody>
          <a:bodyPr wrap="square" lIns="101882" tIns="50941" rIns="101882" bIns="50941" rtlCol="0">
            <a:spAutoFit/>
          </a:bodyPr>
          <a:lstStyle/>
          <a:p>
            <a:r>
              <a:rPr lang="en-US" sz="1800" dirty="0" smtClean="0"/>
              <a:t>16. </a:t>
            </a:r>
            <a:r>
              <a:rPr lang="en-US" sz="1800" u="sng" dirty="0" smtClean="0"/>
              <a:t>How much lead time is required?  Is there a min. of 2 weeks (e.g.) or more.</a:t>
            </a:r>
            <a:endParaRPr lang="en-US" sz="1800" u="sng" dirty="0"/>
          </a:p>
        </p:txBody>
      </p:sp>
      <p:sp>
        <p:nvSpPr>
          <p:cNvPr id="47" name="TextBox 46">
            <a:hlinkClick r:id="rId12" action="ppaction://hlinksldjump"/>
          </p:cNvPr>
          <p:cNvSpPr txBox="1"/>
          <p:nvPr/>
        </p:nvSpPr>
        <p:spPr>
          <a:xfrm>
            <a:off x="2263140" y="5897023"/>
            <a:ext cx="7459980" cy="383695"/>
          </a:xfrm>
          <a:prstGeom prst="rect">
            <a:avLst/>
          </a:prstGeom>
          <a:noFill/>
          <a:ln w="3175">
            <a:noFill/>
          </a:ln>
        </p:spPr>
        <p:txBody>
          <a:bodyPr wrap="square" lIns="101882" tIns="50941" rIns="101882" bIns="50941" rtlCol="0">
            <a:spAutoFit/>
          </a:bodyPr>
          <a:lstStyle/>
          <a:p>
            <a:r>
              <a:rPr lang="en-US" sz="1800" dirty="0" smtClean="0"/>
              <a:t>17. </a:t>
            </a:r>
            <a:r>
              <a:rPr lang="en-US" sz="1800" u="sng" dirty="0" smtClean="0"/>
              <a:t>Does anyone sign for the cargo at the aerial port?</a:t>
            </a:r>
            <a:endParaRPr lang="en-US" sz="1800" u="sng" dirty="0"/>
          </a:p>
        </p:txBody>
      </p:sp>
      <p:sp>
        <p:nvSpPr>
          <p:cNvPr id="48" name="TextBox 47">
            <a:hlinkClick r:id="rId13" action="ppaction://hlinksldjump"/>
          </p:cNvPr>
          <p:cNvSpPr txBox="1"/>
          <p:nvPr/>
        </p:nvSpPr>
        <p:spPr>
          <a:xfrm>
            <a:off x="2263140" y="6160086"/>
            <a:ext cx="7459980" cy="383695"/>
          </a:xfrm>
          <a:prstGeom prst="rect">
            <a:avLst/>
          </a:prstGeom>
          <a:noFill/>
          <a:ln w="3175">
            <a:noFill/>
          </a:ln>
        </p:spPr>
        <p:txBody>
          <a:bodyPr wrap="square" lIns="101882" tIns="50941" rIns="101882" bIns="50941" rtlCol="0">
            <a:spAutoFit/>
          </a:bodyPr>
          <a:lstStyle/>
          <a:p>
            <a:r>
              <a:rPr lang="en-US" sz="1800" dirty="0" smtClean="0"/>
              <a:t>18. </a:t>
            </a:r>
            <a:r>
              <a:rPr lang="en-US" sz="1800" u="sng" dirty="0" smtClean="0"/>
              <a:t>Can an escort accompany the shipment of just cargo?</a:t>
            </a:r>
            <a:endParaRPr lang="en-US" sz="1800" u="sng" dirty="0"/>
          </a:p>
        </p:txBody>
      </p:sp>
      <p:sp>
        <p:nvSpPr>
          <p:cNvPr id="49" name="TextBox 48">
            <a:hlinkClick r:id="rId13" action="ppaction://hlinksldjump"/>
          </p:cNvPr>
          <p:cNvSpPr txBox="1"/>
          <p:nvPr/>
        </p:nvSpPr>
        <p:spPr>
          <a:xfrm>
            <a:off x="2263140" y="6423150"/>
            <a:ext cx="7459980" cy="383695"/>
          </a:xfrm>
          <a:prstGeom prst="rect">
            <a:avLst/>
          </a:prstGeom>
          <a:noFill/>
          <a:ln w="3175">
            <a:noFill/>
          </a:ln>
        </p:spPr>
        <p:txBody>
          <a:bodyPr wrap="square" lIns="101882" tIns="50941" rIns="101882" bIns="50941" rtlCol="0">
            <a:spAutoFit/>
          </a:bodyPr>
          <a:lstStyle/>
          <a:p>
            <a:r>
              <a:rPr lang="en-US" sz="1800" dirty="0" smtClean="0"/>
              <a:t>19. </a:t>
            </a:r>
            <a:r>
              <a:rPr lang="en-US" sz="1800" u="sng" dirty="0" smtClean="0"/>
              <a:t>What if any is the cost involved for the requester?</a:t>
            </a:r>
            <a:endParaRPr lang="en-US" sz="1800" u="sng" dirty="0"/>
          </a:p>
        </p:txBody>
      </p:sp>
      <p:sp>
        <p:nvSpPr>
          <p:cNvPr id="50" name="TextBox 49">
            <a:hlinkClick r:id="rId14" action="ppaction://hlinksldjump"/>
          </p:cNvPr>
          <p:cNvSpPr txBox="1"/>
          <p:nvPr/>
        </p:nvSpPr>
        <p:spPr>
          <a:xfrm>
            <a:off x="2263140" y="6686214"/>
            <a:ext cx="7459980" cy="383695"/>
          </a:xfrm>
          <a:prstGeom prst="rect">
            <a:avLst/>
          </a:prstGeom>
          <a:noFill/>
          <a:ln w="3175">
            <a:noFill/>
          </a:ln>
        </p:spPr>
        <p:txBody>
          <a:bodyPr wrap="square" lIns="101882" tIns="50941" rIns="101882" bIns="50941" rtlCol="0">
            <a:spAutoFit/>
          </a:bodyPr>
          <a:lstStyle/>
          <a:p>
            <a:r>
              <a:rPr lang="en-US" sz="1800" dirty="0" smtClean="0"/>
              <a:t>20. </a:t>
            </a:r>
            <a:r>
              <a:rPr lang="en-US" sz="1800" u="sng" dirty="0" smtClean="0"/>
              <a:t>How is customs or inspections handled for passengers and cargo?</a:t>
            </a:r>
            <a:endParaRPr lang="en-US" sz="1800" u="sng" dirty="0"/>
          </a:p>
        </p:txBody>
      </p:sp>
      <p:sp>
        <p:nvSpPr>
          <p:cNvPr id="53" name="TextBox 52">
            <a:hlinkClick r:id="rId15"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57" name="TextBox 56">
            <a:hlinkClick r:id="rId16"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54" name="TextBox 53">
            <a:hlinkClick r:id="rId1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7" action="ppaction://hlinksldjump"/>
              </a:rPr>
              <a:t>Site Map</a:t>
            </a:r>
            <a:endParaRPr lang="en-US" sz="1300" dirty="0">
              <a:solidFill>
                <a:schemeClr val="accent1">
                  <a:lumMod val="75000"/>
                </a:schemeClr>
              </a:solidFill>
            </a:endParaRPr>
          </a:p>
        </p:txBody>
      </p:sp>
      <p:pic>
        <p:nvPicPr>
          <p:cNvPr id="58" name="Picture 57" descr="handshake2.jpg"/>
          <p:cNvPicPr>
            <a:picLocks noChangeAspect="1"/>
          </p:cNvPicPr>
          <p:nvPr/>
        </p:nvPicPr>
        <p:blipFill>
          <a:blip r:embed="rId18" cstate="print"/>
          <a:stretch>
            <a:fillRect/>
          </a:stretch>
        </p:blipFill>
        <p:spPr>
          <a:xfrm flipH="1">
            <a:off x="115253" y="3933674"/>
            <a:ext cx="1927860" cy="1554480"/>
          </a:xfrm>
          <a:prstGeom prst="rect">
            <a:avLst/>
          </a:prstGeom>
        </p:spPr>
      </p:pic>
      <p:sp>
        <p:nvSpPr>
          <p:cNvPr id="52" name="TextBox 51"/>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5" action="ppaction://hlinksldjump"/>
          </p:cNvPr>
          <p:cNvSpPr txBox="1"/>
          <p:nvPr/>
        </p:nvSpPr>
        <p:spPr>
          <a:xfrm>
            <a:off x="2234565" y="1582900"/>
            <a:ext cx="7459980" cy="1764870"/>
          </a:xfrm>
          <a:prstGeom prst="rect">
            <a:avLst/>
          </a:prstGeom>
          <a:noFill/>
          <a:ln w="3175">
            <a:noFill/>
          </a:ln>
        </p:spPr>
        <p:txBody>
          <a:bodyPr wrap="square" lIns="101882" tIns="50941" rIns="101882" bIns="50941" rtlCol="0">
            <a:spAutoFit/>
          </a:bodyPr>
          <a:lstStyle/>
          <a:p>
            <a:r>
              <a:rPr lang="en-US" sz="1800" b="1" dirty="0" smtClean="0"/>
              <a:t>1. Can Channel flights be for passengers and /or cargo?</a:t>
            </a:r>
            <a:r>
              <a:rPr lang="en-US" sz="1800" dirty="0" smtClean="0"/>
              <a:t> </a:t>
            </a:r>
            <a:r>
              <a:rPr lang="en-US" sz="1800" i="1" dirty="0" smtClean="0"/>
              <a:t>Both. Passengers and cargo moving over established worldwide routes served by either scheduled Department of Defense aircraft under the control of the Air Mobility Command or commercial aircraft under contract to and scheduled by the Air Mobility Command.   Reference:  Defense Transportation Regulation (DTR) </a:t>
            </a:r>
            <a:r>
              <a:rPr lang="en-US" sz="1800" i="1" dirty="0" err="1" smtClean="0"/>
              <a:t>DoD</a:t>
            </a:r>
            <a:r>
              <a:rPr lang="en-US" sz="1800" i="1" dirty="0" smtClean="0"/>
              <a:t> 4500.9-R-Part I Passenger Movement, Definitions, page II-xxxviii.</a:t>
            </a:r>
          </a:p>
        </p:txBody>
      </p:sp>
      <p:sp>
        <p:nvSpPr>
          <p:cNvPr id="32" name="TextBox 31">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3" name="TextBox 32">
            <a:hlinkClick r:id="rId5" action="ppaction://hlinksldjump"/>
          </p:cNvPr>
          <p:cNvSpPr txBox="1"/>
          <p:nvPr/>
        </p:nvSpPr>
        <p:spPr>
          <a:xfrm>
            <a:off x="2252663" y="3549209"/>
            <a:ext cx="7459980" cy="1487871"/>
          </a:xfrm>
          <a:prstGeom prst="rect">
            <a:avLst/>
          </a:prstGeom>
          <a:noFill/>
          <a:ln w="3175">
            <a:noFill/>
          </a:ln>
        </p:spPr>
        <p:txBody>
          <a:bodyPr wrap="square" lIns="101882" tIns="50941" rIns="101882" bIns="50941" rtlCol="0">
            <a:spAutoFit/>
          </a:bodyPr>
          <a:lstStyle/>
          <a:p>
            <a:r>
              <a:rPr lang="en-US" sz="1800" b="1" dirty="0" smtClean="0"/>
              <a:t>2. Are Channel flights just for DoD passengers and/or cargo? ? </a:t>
            </a:r>
            <a:r>
              <a:rPr lang="en-US" sz="1800" i="1" dirty="0" smtClean="0"/>
              <a:t>No.  Passengers and cargo from other entities, including Federal and state agencies, allied military, international organizations, and others may be authorized transportation.  See </a:t>
            </a:r>
            <a:r>
              <a:rPr lang="en-US" sz="1800" i="1" dirty="0" err="1" smtClean="0"/>
              <a:t>DoDI</a:t>
            </a:r>
            <a:r>
              <a:rPr lang="en-US" sz="1800" i="1" dirty="0" smtClean="0"/>
              <a:t> 4500.57 and </a:t>
            </a:r>
            <a:r>
              <a:rPr lang="en-US" sz="1800" i="1" dirty="0" err="1" smtClean="0"/>
              <a:t>DoD</a:t>
            </a:r>
            <a:r>
              <a:rPr lang="en-US" sz="1800" i="1" dirty="0" smtClean="0"/>
              <a:t> 4515.13-R for additional details. </a:t>
            </a:r>
            <a:endParaRPr lang="en-US" sz="1800" i="1" u="sng" dirty="0"/>
          </a:p>
        </p:txBody>
      </p:sp>
      <p:sp>
        <p:nvSpPr>
          <p:cNvPr id="36" name="TextBox 35">
            <a:hlinkClick r:id="rId2"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37" name="TextBox 3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2" name="TextBox 21">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4" name="Picture 23" descr="handshake2.jpg"/>
          <p:cNvPicPr>
            <a:picLocks noChangeAspect="1"/>
          </p:cNvPicPr>
          <p:nvPr/>
        </p:nvPicPr>
        <p:blipFill>
          <a:blip r:embed="rId8" cstate="print"/>
          <a:stretch>
            <a:fillRect/>
          </a:stretch>
        </p:blipFill>
        <p:spPr>
          <a:xfrm flipH="1">
            <a:off x="115253" y="3933674"/>
            <a:ext cx="1927860" cy="1554480"/>
          </a:xfrm>
          <a:prstGeom prst="rect">
            <a:avLst/>
          </a:prstGeom>
        </p:spPr>
      </p:pic>
      <p:sp>
        <p:nvSpPr>
          <p:cNvPr id="23" name="TextBox 22"/>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5" action="ppaction://hlinksldjump"/>
          </p:cNvPr>
          <p:cNvSpPr txBox="1"/>
          <p:nvPr/>
        </p:nvSpPr>
        <p:spPr>
          <a:xfrm>
            <a:off x="2234565" y="1592426"/>
            <a:ext cx="7459980" cy="1210873"/>
          </a:xfrm>
          <a:prstGeom prst="rect">
            <a:avLst/>
          </a:prstGeom>
          <a:noFill/>
          <a:ln w="3175">
            <a:noFill/>
          </a:ln>
        </p:spPr>
        <p:txBody>
          <a:bodyPr wrap="square" lIns="101882" tIns="50941" rIns="101882" bIns="50941" rtlCol="0">
            <a:spAutoFit/>
          </a:bodyPr>
          <a:lstStyle/>
          <a:p>
            <a:r>
              <a:rPr lang="en-US" sz="1800" b="1" dirty="0" smtClean="0"/>
              <a:t>3. Does the requester have to pay for movement on channel flights? </a:t>
            </a:r>
            <a:r>
              <a:rPr lang="en-US" sz="1800" dirty="0" smtClean="0"/>
              <a:t>Generally, yes</a:t>
            </a:r>
            <a:r>
              <a:rPr lang="en-US" sz="1800" b="1" dirty="0" smtClean="0"/>
              <a:t>. </a:t>
            </a:r>
            <a:r>
              <a:rPr lang="en-US" sz="1800" dirty="0" smtClean="0"/>
              <a:t>The users of such airlift normally has to provide a billing address, Transportation Account Code, Customer Identification Code, or fund cite, for payment purposes. </a:t>
            </a:r>
            <a:endParaRPr lang="en-US" sz="1800" i="1" dirty="0"/>
          </a:p>
        </p:txBody>
      </p:sp>
      <p:sp>
        <p:nvSpPr>
          <p:cNvPr id="32" name="TextBox 31">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3" name="TextBox 32">
            <a:hlinkClick r:id="rId5" action="ppaction://hlinksldjump"/>
          </p:cNvPr>
          <p:cNvSpPr txBox="1"/>
          <p:nvPr/>
        </p:nvSpPr>
        <p:spPr>
          <a:xfrm>
            <a:off x="2209457" y="2906669"/>
            <a:ext cx="7459980" cy="656875"/>
          </a:xfrm>
          <a:prstGeom prst="rect">
            <a:avLst/>
          </a:prstGeom>
          <a:noFill/>
          <a:ln w="3175">
            <a:noFill/>
          </a:ln>
        </p:spPr>
        <p:txBody>
          <a:bodyPr wrap="square" lIns="101882" tIns="50941" rIns="101882" bIns="50941" rtlCol="0">
            <a:spAutoFit/>
          </a:bodyPr>
          <a:lstStyle/>
          <a:p>
            <a:r>
              <a:rPr lang="en-US" sz="1800" b="1" dirty="0" smtClean="0"/>
              <a:t>4. How many passengers can be transported on a channel flight?</a:t>
            </a:r>
            <a:r>
              <a:rPr lang="en-US" sz="1800" dirty="0" smtClean="0"/>
              <a:t> </a:t>
            </a:r>
            <a:r>
              <a:rPr lang="en-US" sz="1800" i="1" dirty="0" smtClean="0"/>
              <a:t>The number of passengers depends on the type of aircraft and its configuration. </a:t>
            </a:r>
            <a:endParaRPr lang="en-US" sz="1800" i="1" dirty="0"/>
          </a:p>
        </p:txBody>
      </p:sp>
      <p:sp>
        <p:nvSpPr>
          <p:cNvPr id="36" name="TextBox 35">
            <a:hlinkClick r:id="rId5" action="ppaction://hlinksldjump"/>
          </p:cNvPr>
          <p:cNvSpPr txBox="1"/>
          <p:nvPr/>
        </p:nvSpPr>
        <p:spPr>
          <a:xfrm>
            <a:off x="2271305" y="3657653"/>
            <a:ext cx="7459980" cy="1210873"/>
          </a:xfrm>
          <a:prstGeom prst="rect">
            <a:avLst/>
          </a:prstGeom>
          <a:noFill/>
          <a:ln w="3175">
            <a:noFill/>
          </a:ln>
        </p:spPr>
        <p:txBody>
          <a:bodyPr wrap="square" lIns="101882" tIns="50941" rIns="101882" bIns="50941" rtlCol="0">
            <a:spAutoFit/>
          </a:bodyPr>
          <a:lstStyle/>
          <a:p>
            <a:r>
              <a:rPr lang="en-US" sz="1800" b="1" dirty="0" smtClean="0"/>
              <a:t>5. Are there any baggage limitations on channel flights?</a:t>
            </a:r>
            <a:r>
              <a:rPr lang="en-US" sz="1800" dirty="0" smtClean="0"/>
              <a:t> </a:t>
            </a:r>
            <a:r>
              <a:rPr lang="en-US" sz="1800" i="1" dirty="0" smtClean="0"/>
              <a:t>Yes, check with passenger service operations at the AMC aerial port for baggage allowances and restrictions. Reference: Passenger service operations at the AMC aerial port for baggage allowances and restrictions.</a:t>
            </a:r>
            <a:endParaRPr lang="en-US" sz="1800" i="1" dirty="0"/>
          </a:p>
        </p:txBody>
      </p:sp>
      <p:sp>
        <p:nvSpPr>
          <p:cNvPr id="39" name="TextBox 38">
            <a:hlinkClick r:id="rId2"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31" name="TextBox 30"/>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7" name="TextBox 26">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9" name="Picture 28" descr="handshake2.jpg"/>
          <p:cNvPicPr>
            <a:picLocks noChangeAspect="1"/>
          </p:cNvPicPr>
          <p:nvPr/>
        </p:nvPicPr>
        <p:blipFill>
          <a:blip r:embed="rId8" cstate="print"/>
          <a:stretch>
            <a:fillRect/>
          </a:stretch>
        </p:blipFill>
        <p:spPr>
          <a:xfrm flipH="1">
            <a:off x="115253" y="3933674"/>
            <a:ext cx="1927860" cy="1554480"/>
          </a:xfrm>
          <a:prstGeom prst="rect">
            <a:avLst/>
          </a:prstGeom>
        </p:spPr>
      </p:pic>
      <p:sp>
        <p:nvSpPr>
          <p:cNvPr id="23" name="TextBox 22"/>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5" action="ppaction://hlinksldjump"/>
          </p:cNvPr>
          <p:cNvSpPr txBox="1"/>
          <p:nvPr/>
        </p:nvSpPr>
        <p:spPr>
          <a:xfrm>
            <a:off x="2234565" y="1582900"/>
            <a:ext cx="7459980" cy="933874"/>
          </a:xfrm>
          <a:prstGeom prst="rect">
            <a:avLst/>
          </a:prstGeom>
          <a:noFill/>
          <a:ln w="3175">
            <a:noFill/>
          </a:ln>
        </p:spPr>
        <p:txBody>
          <a:bodyPr wrap="square" lIns="101882" tIns="50941" rIns="101882" bIns="50941" rtlCol="0">
            <a:spAutoFit/>
          </a:bodyPr>
          <a:lstStyle/>
          <a:p>
            <a:r>
              <a:rPr lang="en-US" sz="1800" b="1" dirty="0" smtClean="0"/>
              <a:t>6. Are round trips available? </a:t>
            </a:r>
            <a:r>
              <a:rPr lang="en-US" sz="1800" i="1" dirty="0" smtClean="0"/>
              <a:t>No.  Common-user airlift service is provided on a scheduled basis between two points. Passengers may not be manifested round trip (i.e. Travis AFB to Travis AFB). Ref AMC Instruction 24-101, Volume 14</a:t>
            </a:r>
            <a:endParaRPr lang="en-US" sz="1800" i="1" dirty="0"/>
          </a:p>
        </p:txBody>
      </p:sp>
      <p:sp>
        <p:nvSpPr>
          <p:cNvPr id="32" name="TextBox 31">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3" name="TextBox 32">
            <a:hlinkClick r:id="rId5" action="ppaction://hlinksldjump"/>
          </p:cNvPr>
          <p:cNvSpPr txBox="1"/>
          <p:nvPr/>
        </p:nvSpPr>
        <p:spPr>
          <a:xfrm>
            <a:off x="2234565" y="3637761"/>
            <a:ext cx="7459980" cy="1487871"/>
          </a:xfrm>
          <a:prstGeom prst="rect">
            <a:avLst/>
          </a:prstGeom>
          <a:noFill/>
          <a:ln w="3175">
            <a:noFill/>
          </a:ln>
        </p:spPr>
        <p:txBody>
          <a:bodyPr wrap="square" lIns="101882" tIns="50941" rIns="101882" bIns="50941" rtlCol="0">
            <a:spAutoFit/>
          </a:bodyPr>
          <a:lstStyle/>
          <a:p>
            <a:r>
              <a:rPr lang="en-US" sz="1800" b="1" dirty="0" smtClean="0"/>
              <a:t>7. What types of cargo can be transported on a Channel Flight? </a:t>
            </a:r>
            <a:r>
              <a:rPr lang="en-US" sz="1800" i="1" dirty="0" smtClean="0"/>
              <a:t>Any item that is air transportable and not prohibited from air movement because of its hazardous material classification will be considered eligible for air transportation. Reference: Air Transportation Movement of Cargo by Scheduled Military Air Transportation, AR 59-3, 23 Mar 2007</a:t>
            </a:r>
            <a:endParaRPr lang="en-US" sz="1800" i="1" dirty="0"/>
          </a:p>
        </p:txBody>
      </p:sp>
      <p:sp>
        <p:nvSpPr>
          <p:cNvPr id="36" name="TextBox 35">
            <a:hlinkClick r:id="rId2"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37" name="TextBox 3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2" name="TextBox 21">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4" name="Picture 23" descr="handshake2.jpg"/>
          <p:cNvPicPr>
            <a:picLocks noChangeAspect="1"/>
          </p:cNvPicPr>
          <p:nvPr/>
        </p:nvPicPr>
        <p:blipFill>
          <a:blip r:embed="rId8" cstate="print"/>
          <a:stretch>
            <a:fillRect/>
          </a:stretch>
        </p:blipFill>
        <p:spPr>
          <a:xfrm flipH="1">
            <a:off x="115253" y="3933674"/>
            <a:ext cx="1927860" cy="1554480"/>
          </a:xfrm>
          <a:prstGeom prst="rect">
            <a:avLst/>
          </a:prstGeom>
        </p:spPr>
      </p:pic>
      <p:sp>
        <p:nvSpPr>
          <p:cNvPr id="23" name="TextBox 22"/>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5" action="ppaction://hlinksldjump"/>
          </p:cNvPr>
          <p:cNvSpPr txBox="1"/>
          <p:nvPr/>
        </p:nvSpPr>
        <p:spPr>
          <a:xfrm>
            <a:off x="2234565" y="1582901"/>
            <a:ext cx="7459980" cy="379876"/>
          </a:xfrm>
          <a:prstGeom prst="rect">
            <a:avLst/>
          </a:prstGeom>
          <a:noFill/>
          <a:ln w="3175">
            <a:noFill/>
          </a:ln>
        </p:spPr>
        <p:txBody>
          <a:bodyPr wrap="square" lIns="101882" tIns="50941" rIns="101882" bIns="50941" rtlCol="0">
            <a:spAutoFit/>
          </a:bodyPr>
          <a:lstStyle/>
          <a:p>
            <a:r>
              <a:rPr lang="en-US" sz="1800" b="1" dirty="0" smtClean="0"/>
              <a:t>8. Are there any restrictions on channel flights?</a:t>
            </a:r>
            <a:endParaRPr lang="en-US" sz="1800" b="1" dirty="0"/>
          </a:p>
        </p:txBody>
      </p:sp>
      <p:sp>
        <p:nvSpPr>
          <p:cNvPr id="29" name="TextBox 28">
            <a:hlinkClick r:id="rId5" action="ppaction://hlinksldjump"/>
          </p:cNvPr>
          <p:cNvSpPr txBox="1"/>
          <p:nvPr/>
        </p:nvSpPr>
        <p:spPr>
          <a:xfrm>
            <a:off x="2234565" y="2104299"/>
            <a:ext cx="7459980" cy="3149865"/>
          </a:xfrm>
          <a:prstGeom prst="rect">
            <a:avLst/>
          </a:prstGeom>
          <a:noFill/>
          <a:ln>
            <a:noFill/>
          </a:ln>
          <a:effectLst/>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r>
              <a:rPr lang="en-US" sz="1800" i="1" dirty="0" smtClean="0"/>
              <a:t>a.  Cargo dimensions and weight - refer to appropriate aircraft and loading characteristics manuals to determine the capabilities and limitations.</a:t>
            </a:r>
          </a:p>
          <a:p>
            <a:r>
              <a:rPr lang="en-US" sz="1800" i="1" dirty="0" smtClean="0"/>
              <a:t>b.  Movement of hazardous cargo?</a:t>
            </a:r>
            <a:r>
              <a:rPr lang="en-US" sz="1800" dirty="0" smtClean="0"/>
              <a:t> </a:t>
            </a:r>
            <a:r>
              <a:rPr lang="en-US" sz="1800" i="1" dirty="0" smtClean="0"/>
              <a:t>Yes, but can be transported in accordance with AIR FORCE JOINT MANUAL 24-204, PREPARING HAZARDOUS MATERIALS FOR MILITARY AIR SHIPMENTS.  </a:t>
            </a:r>
          </a:p>
          <a:p>
            <a:r>
              <a:rPr lang="en-US" sz="1800" i="1" dirty="0" smtClean="0"/>
              <a:t>c.  Amount of cargo on flight? The amount of cargo on a flight varies by the type of airframe. In addition, cargo load will deviate by type of cargo and loadplanning restrictions, i.e. heavier items may dictate centerline loading and depending on tie down, just to mention one. In general, process shipments on a first-in, first-out basis within the assigned transportation priorities. Defense Transportation Regulation DoD  4500.9R Part II Chapter 203 page 36.</a:t>
            </a:r>
            <a:endParaRPr lang="en-US" sz="1800" i="1" dirty="0"/>
          </a:p>
        </p:txBody>
      </p:sp>
      <p:sp>
        <p:nvSpPr>
          <p:cNvPr id="32" name="TextBox 31">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3" name="TextBox 32">
            <a:hlinkClick r:id="rId2"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24" name="TextBox 23"/>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2" name="TextBox 21">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7" name="Picture 26" descr="handshake2.jpg"/>
          <p:cNvPicPr>
            <a:picLocks noChangeAspect="1"/>
          </p:cNvPicPr>
          <p:nvPr/>
        </p:nvPicPr>
        <p:blipFill>
          <a:blip r:embed="rId8" cstate="print"/>
          <a:stretch>
            <a:fillRect/>
          </a:stretch>
        </p:blipFill>
        <p:spPr>
          <a:xfrm flipH="1">
            <a:off x="115253" y="3933674"/>
            <a:ext cx="1927860" cy="1554480"/>
          </a:xfrm>
          <a:prstGeom prst="rect">
            <a:avLst/>
          </a:prstGeom>
        </p:spPr>
      </p:pic>
      <p:sp>
        <p:nvSpPr>
          <p:cNvPr id="23" name="TextBox 22"/>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3"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6" action="ppaction://hlinksldjump"/>
          </p:cNvPr>
          <p:cNvSpPr txBox="1"/>
          <p:nvPr/>
        </p:nvSpPr>
        <p:spPr>
          <a:xfrm>
            <a:off x="2234565" y="1582901"/>
            <a:ext cx="7459980" cy="1210873"/>
          </a:xfrm>
          <a:prstGeom prst="rect">
            <a:avLst/>
          </a:prstGeom>
          <a:noFill/>
          <a:ln w="3175">
            <a:noFill/>
          </a:ln>
        </p:spPr>
        <p:txBody>
          <a:bodyPr wrap="square" lIns="101882" tIns="50941" rIns="101882" bIns="50941" rtlCol="0">
            <a:spAutoFit/>
          </a:bodyPr>
          <a:lstStyle/>
          <a:p>
            <a:r>
              <a:rPr lang="en-US" sz="1800" b="1" dirty="0" smtClean="0"/>
              <a:t>9. If pallets and/or packaging are required who pays for it?</a:t>
            </a:r>
            <a:r>
              <a:rPr lang="en-US" sz="1800" dirty="0" smtClean="0"/>
              <a:t> </a:t>
            </a:r>
            <a:r>
              <a:rPr lang="en-US" sz="1800" i="1" dirty="0" smtClean="0"/>
              <a:t>The users of such airlift or their parent Service shall pay for the services rendered and provide a specific address and fund cite for billing procedures. Reference: DoD 4515.13R, Air Transportation Eligibility</a:t>
            </a:r>
            <a:endParaRPr lang="en-US" sz="1800" i="1" dirty="0"/>
          </a:p>
        </p:txBody>
      </p:sp>
      <p:sp>
        <p:nvSpPr>
          <p:cNvPr id="32" name="TextBox 31">
            <a:hlinkClick r:id="rId7"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3" name="TextBox 32">
            <a:hlinkClick r:id="rId6" action="ppaction://hlinksldjump"/>
          </p:cNvPr>
          <p:cNvSpPr txBox="1"/>
          <p:nvPr/>
        </p:nvSpPr>
        <p:spPr>
          <a:xfrm>
            <a:off x="2234565" y="3263746"/>
            <a:ext cx="7459980" cy="933874"/>
          </a:xfrm>
          <a:prstGeom prst="rect">
            <a:avLst/>
          </a:prstGeom>
          <a:noFill/>
          <a:ln w="3175">
            <a:noFill/>
          </a:ln>
        </p:spPr>
        <p:txBody>
          <a:bodyPr wrap="square" lIns="101882" tIns="50941" rIns="101882" bIns="50941" rtlCol="0">
            <a:spAutoFit/>
          </a:bodyPr>
          <a:lstStyle/>
          <a:p>
            <a:r>
              <a:rPr lang="en-US" sz="1800" b="1" dirty="0" smtClean="0"/>
              <a:t>10. What are the destinations of Channel Flights? </a:t>
            </a:r>
            <a:r>
              <a:rPr lang="en-US" sz="1800" i="1" dirty="0" smtClean="0"/>
              <a:t>Destinations can be found in the AMC Air Channel Sequence listing.</a:t>
            </a:r>
          </a:p>
          <a:p>
            <a:endParaRPr lang="en-US" sz="1800" dirty="0"/>
          </a:p>
        </p:txBody>
      </p:sp>
      <p:sp>
        <p:nvSpPr>
          <p:cNvPr id="35" name="TextBox 34">
            <a:hlinkClick r:id="rId6" action="ppaction://hlinksldjump"/>
          </p:cNvPr>
          <p:cNvSpPr txBox="1"/>
          <p:nvPr/>
        </p:nvSpPr>
        <p:spPr>
          <a:xfrm>
            <a:off x="2234565" y="4061248"/>
            <a:ext cx="1215390" cy="383695"/>
          </a:xfrm>
          <a:prstGeom prst="rect">
            <a:avLst/>
          </a:prstGeom>
          <a:noFill/>
          <a:ln w="3175">
            <a:noFill/>
          </a:ln>
        </p:spPr>
        <p:txBody>
          <a:bodyPr wrap="square" lIns="101882" tIns="50941" rIns="101882" bIns="50941" rtlCol="0">
            <a:spAutoFit/>
          </a:bodyPr>
          <a:lstStyle/>
          <a:p>
            <a:r>
              <a:rPr lang="en-US" sz="1800" dirty="0" smtClean="0"/>
              <a:t>Reference:</a:t>
            </a:r>
          </a:p>
        </p:txBody>
      </p:sp>
      <p:sp>
        <p:nvSpPr>
          <p:cNvPr id="36" name="TextBox 35">
            <a:hlinkClick r:id="rId3"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37" name="Rounded Rectangle 36">
            <a:hlinkClick r:id="rId8"/>
          </p:cNvPr>
          <p:cNvSpPr/>
          <p:nvPr/>
        </p:nvSpPr>
        <p:spPr>
          <a:xfrm>
            <a:off x="3505835" y="4176396"/>
            <a:ext cx="4204970" cy="1157763"/>
          </a:xfrm>
          <a:prstGeom prst="round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pPr algn="ctr"/>
            <a:r>
              <a:rPr lang="en-US" dirty="0" smtClean="0"/>
              <a:t>Click Here for list</a:t>
            </a:r>
          </a:p>
          <a:p>
            <a:pPr algn="ctr"/>
            <a:r>
              <a:rPr lang="en-US" dirty="0" smtClean="0"/>
              <a:t>Note: Requires</a:t>
            </a:r>
          </a:p>
          <a:p>
            <a:pPr algn="ctr"/>
            <a:r>
              <a:rPr lang="en-US" dirty="0" smtClean="0"/>
              <a:t>DoD Common Access Card</a:t>
            </a:r>
          </a:p>
        </p:txBody>
      </p:sp>
      <p:sp>
        <p:nvSpPr>
          <p:cNvPr id="38" name="TextBox 37"/>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7" name="TextBox 26">
            <a:hlinkClick r:id="rId9"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9" action="ppaction://hlinksldjump"/>
              </a:rPr>
              <a:t>Site Map</a:t>
            </a:r>
            <a:endParaRPr lang="en-US" sz="1300" dirty="0">
              <a:solidFill>
                <a:schemeClr val="accent1">
                  <a:lumMod val="75000"/>
                </a:schemeClr>
              </a:solidFill>
            </a:endParaRPr>
          </a:p>
        </p:txBody>
      </p:sp>
      <p:pic>
        <p:nvPicPr>
          <p:cNvPr id="29" name="Picture 28" descr="handshake2.jpg"/>
          <p:cNvPicPr>
            <a:picLocks noChangeAspect="1"/>
          </p:cNvPicPr>
          <p:nvPr/>
        </p:nvPicPr>
        <p:blipFill>
          <a:blip r:embed="rId10" cstate="print"/>
          <a:stretch>
            <a:fillRect/>
          </a:stretch>
        </p:blipFill>
        <p:spPr>
          <a:xfrm flipH="1">
            <a:off x="115253" y="3933674"/>
            <a:ext cx="1927860" cy="1554480"/>
          </a:xfrm>
          <a:prstGeom prst="rect">
            <a:avLst/>
          </a:prstGeom>
        </p:spPr>
      </p:pic>
      <p:sp>
        <p:nvSpPr>
          <p:cNvPr id="24" name="TextBox 23"/>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5" action="ppaction://hlinksldjump"/>
          </p:cNvPr>
          <p:cNvSpPr txBox="1"/>
          <p:nvPr/>
        </p:nvSpPr>
        <p:spPr>
          <a:xfrm>
            <a:off x="2244090" y="1608301"/>
            <a:ext cx="7459980" cy="933874"/>
          </a:xfrm>
          <a:prstGeom prst="rect">
            <a:avLst/>
          </a:prstGeom>
          <a:noFill/>
          <a:ln w="3175">
            <a:noFill/>
          </a:ln>
        </p:spPr>
        <p:txBody>
          <a:bodyPr wrap="square" lIns="101882" tIns="50941" rIns="101882" bIns="50941" rtlCol="0">
            <a:spAutoFit/>
          </a:bodyPr>
          <a:lstStyle/>
          <a:p>
            <a:r>
              <a:rPr lang="en-US" sz="1800" b="1" dirty="0" smtClean="0"/>
              <a:t>11. Are channel flights on scheduled departures and arrivals? </a:t>
            </a:r>
            <a:r>
              <a:rPr lang="en-US" sz="1800" i="1" dirty="0" smtClean="0"/>
              <a:t>Yes. Schedules are not necessarily static, and timing and routings may vary from day to day, week to week.</a:t>
            </a:r>
            <a:endParaRPr lang="en-US" sz="1800" dirty="0"/>
          </a:p>
        </p:txBody>
      </p:sp>
      <p:sp>
        <p:nvSpPr>
          <p:cNvPr id="32" name="TextBox 31">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3" name="TextBox 32">
            <a:hlinkClick r:id="rId5" action="ppaction://hlinksldjump"/>
          </p:cNvPr>
          <p:cNvSpPr txBox="1"/>
          <p:nvPr/>
        </p:nvSpPr>
        <p:spPr>
          <a:xfrm>
            <a:off x="2244090" y="3263746"/>
            <a:ext cx="7459980" cy="1210873"/>
          </a:xfrm>
          <a:prstGeom prst="rect">
            <a:avLst/>
          </a:prstGeom>
          <a:noFill/>
          <a:ln w="3175">
            <a:noFill/>
          </a:ln>
        </p:spPr>
        <p:txBody>
          <a:bodyPr wrap="square" lIns="101882" tIns="50941" rIns="101882" bIns="50941" rtlCol="0">
            <a:spAutoFit/>
          </a:bodyPr>
          <a:lstStyle/>
          <a:p>
            <a:r>
              <a:rPr lang="en-US" sz="1800" b="1" dirty="0" smtClean="0"/>
              <a:t>12. Can the requester get a return channel flight?</a:t>
            </a:r>
            <a:r>
              <a:rPr lang="en-US" sz="1800" dirty="0" smtClean="0"/>
              <a:t> </a:t>
            </a:r>
            <a:r>
              <a:rPr lang="en-US" sz="1800" i="1" dirty="0" smtClean="0"/>
              <a:t>Yes, but “Passengers may not be manifested round trip”. Reference: AIR MOBILITY COMMAND INSTRUCTION 24-101, VOLUME 14.</a:t>
            </a:r>
          </a:p>
          <a:p>
            <a:r>
              <a:rPr lang="en-US" sz="1800" i="1" dirty="0" smtClean="0"/>
              <a:t>* Availability may be limited.</a:t>
            </a:r>
            <a:endParaRPr lang="en-US" sz="1800" dirty="0"/>
          </a:p>
        </p:txBody>
      </p:sp>
      <p:sp>
        <p:nvSpPr>
          <p:cNvPr id="36" name="TextBox 35">
            <a:hlinkClick r:id="rId2"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37" name="TextBox 3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2" name="TextBox 21">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4" name="Picture 23" descr="handshake2.jpg"/>
          <p:cNvPicPr>
            <a:picLocks noChangeAspect="1"/>
          </p:cNvPicPr>
          <p:nvPr/>
        </p:nvPicPr>
        <p:blipFill>
          <a:blip r:embed="rId8" cstate="print"/>
          <a:stretch>
            <a:fillRect/>
          </a:stretch>
        </p:blipFill>
        <p:spPr>
          <a:xfrm flipH="1">
            <a:off x="115253" y="3933674"/>
            <a:ext cx="1927860" cy="1554480"/>
          </a:xfrm>
          <a:prstGeom prst="rect">
            <a:avLst/>
          </a:prstGeom>
        </p:spPr>
      </p:pic>
      <p:sp>
        <p:nvSpPr>
          <p:cNvPr id="23" name="TextBox 22"/>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5" action="ppaction://hlinksldjump"/>
          </p:cNvPr>
          <p:cNvSpPr txBox="1"/>
          <p:nvPr/>
        </p:nvSpPr>
        <p:spPr>
          <a:xfrm>
            <a:off x="2225040" y="1582901"/>
            <a:ext cx="7459980" cy="933874"/>
          </a:xfrm>
          <a:prstGeom prst="rect">
            <a:avLst/>
          </a:prstGeom>
          <a:noFill/>
          <a:ln w="3175">
            <a:noFill/>
          </a:ln>
        </p:spPr>
        <p:txBody>
          <a:bodyPr wrap="square" lIns="101882" tIns="50941" rIns="101882" bIns="50941" rtlCol="0">
            <a:spAutoFit/>
          </a:bodyPr>
          <a:lstStyle/>
          <a:p>
            <a:r>
              <a:rPr lang="en-US" sz="1800" b="1" dirty="0" smtClean="0"/>
              <a:t>13. How does a requestor request to use channel airlift? </a:t>
            </a:r>
            <a:r>
              <a:rPr lang="en-US" sz="1800" i="1" dirty="0" smtClean="0"/>
              <a:t>The Transportation Officer (TO) “Plan, prepare, and document shipments” Reference: Defense Transportation Regulation, DoD 4500.9-R, Part 1, Chapter 101, page I-101-17.</a:t>
            </a:r>
          </a:p>
        </p:txBody>
      </p:sp>
      <p:sp>
        <p:nvSpPr>
          <p:cNvPr id="32" name="TextBox 31">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3" name="TextBox 32">
            <a:hlinkClick r:id="rId5" action="ppaction://hlinksldjump"/>
          </p:cNvPr>
          <p:cNvSpPr txBox="1"/>
          <p:nvPr/>
        </p:nvSpPr>
        <p:spPr>
          <a:xfrm>
            <a:off x="2225040" y="3685386"/>
            <a:ext cx="7459980" cy="1210873"/>
          </a:xfrm>
          <a:prstGeom prst="rect">
            <a:avLst/>
          </a:prstGeom>
          <a:noFill/>
          <a:ln w="3175">
            <a:noFill/>
          </a:ln>
        </p:spPr>
        <p:txBody>
          <a:bodyPr wrap="square" lIns="101882" tIns="50941" rIns="101882" bIns="50941" rtlCol="0">
            <a:spAutoFit/>
          </a:bodyPr>
          <a:lstStyle/>
          <a:p>
            <a:r>
              <a:rPr lang="en-US" sz="1800" b="1" dirty="0" smtClean="0"/>
              <a:t>14. What/who arranges for cargo to get to the APOE for the Channel flight?</a:t>
            </a:r>
            <a:r>
              <a:rPr lang="en-US" sz="1800" dirty="0" smtClean="0"/>
              <a:t> </a:t>
            </a:r>
            <a:r>
              <a:rPr lang="en-US" sz="1800" i="1" dirty="0" smtClean="0"/>
              <a:t>The Transportation Officer (TO) “Plan, prepare, and document shipments” Reference: Defense Transportation Regulation, DoD 4500.9-R, Part II, Chapter 201, page II-201-18.</a:t>
            </a:r>
            <a:endParaRPr lang="en-US" sz="1800" b="1" dirty="0"/>
          </a:p>
        </p:txBody>
      </p:sp>
      <p:sp>
        <p:nvSpPr>
          <p:cNvPr id="36" name="TextBox 35">
            <a:hlinkClick r:id="rId2"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37" name="TextBox 3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2" name="TextBox 21">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4" name="Picture 23" descr="handshake2.jpg"/>
          <p:cNvPicPr>
            <a:picLocks noChangeAspect="1"/>
          </p:cNvPicPr>
          <p:nvPr/>
        </p:nvPicPr>
        <p:blipFill>
          <a:blip r:embed="rId8" cstate="print"/>
          <a:stretch>
            <a:fillRect/>
          </a:stretch>
        </p:blipFill>
        <p:spPr>
          <a:xfrm flipH="1">
            <a:off x="115253" y="3933674"/>
            <a:ext cx="1927860" cy="1554480"/>
          </a:xfrm>
          <a:prstGeom prst="rect">
            <a:avLst/>
          </a:prstGeom>
        </p:spPr>
      </p:pic>
      <p:sp>
        <p:nvSpPr>
          <p:cNvPr id="23" name="TextBox 22"/>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
        <p:nvSpPr>
          <p:cNvPr id="27" name="TextBox 26">
            <a:hlinkClick r:id="rId5" action="ppaction://hlinksldjump"/>
          </p:cNvPr>
          <p:cNvSpPr txBox="1"/>
          <p:nvPr/>
        </p:nvSpPr>
        <p:spPr>
          <a:xfrm>
            <a:off x="2228850" y="5773901"/>
            <a:ext cx="7459980" cy="1210873"/>
          </a:xfrm>
          <a:prstGeom prst="rect">
            <a:avLst/>
          </a:prstGeom>
          <a:noFill/>
          <a:ln w="3175">
            <a:noFill/>
          </a:ln>
        </p:spPr>
        <p:txBody>
          <a:bodyPr wrap="square" lIns="101882" tIns="50941" rIns="101882" bIns="50941" rtlCol="0">
            <a:spAutoFit/>
          </a:bodyPr>
          <a:lstStyle/>
          <a:p>
            <a:r>
              <a:rPr lang="en-US" sz="1800" b="1" dirty="0" smtClean="0"/>
              <a:t>15. Who arranges for the cargo to get picked up at the APOD? </a:t>
            </a:r>
            <a:r>
              <a:rPr lang="en-US" sz="1800" i="1" dirty="0" smtClean="0"/>
              <a:t>The Transportation Officer (TO) usually arranges the onward movement.</a:t>
            </a:r>
            <a:r>
              <a:rPr lang="en-US" sz="1800" dirty="0" smtClean="0"/>
              <a:t> </a:t>
            </a:r>
            <a:r>
              <a:rPr lang="en-US" sz="1800" i="1" dirty="0" smtClean="0"/>
              <a:t>Reference: Defense Transportation Regulation (DTR) DoD 4500.9-R-Part II Cargo Movement, Chapter 203, page II-203-52.</a:t>
            </a:r>
            <a:endParaRPr lang="en-US" sz="1800" i="1" dirty="0"/>
          </a:p>
        </p:txBody>
      </p:sp>
    </p:spTree>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5" action="ppaction://hlinksldjump"/>
          </p:cNvPr>
          <p:cNvSpPr txBox="1"/>
          <p:nvPr/>
        </p:nvSpPr>
        <p:spPr>
          <a:xfrm>
            <a:off x="2234565" y="1582901"/>
            <a:ext cx="7459980" cy="1487871"/>
          </a:xfrm>
          <a:prstGeom prst="rect">
            <a:avLst/>
          </a:prstGeom>
          <a:noFill/>
          <a:ln w="3175">
            <a:noFill/>
          </a:ln>
        </p:spPr>
        <p:txBody>
          <a:bodyPr wrap="square" lIns="101882" tIns="50941" rIns="101882" bIns="50941" rtlCol="0">
            <a:spAutoFit/>
          </a:bodyPr>
          <a:lstStyle/>
          <a:p>
            <a:r>
              <a:rPr lang="en-US" sz="1800" b="1" dirty="0" smtClean="0"/>
              <a:t>16. How much lead time is required?  </a:t>
            </a:r>
            <a:r>
              <a:rPr lang="en-US" sz="1800" i="1" dirty="0" smtClean="0"/>
              <a:t>Is there a minimum of 2 weeks (e.g.) or more. For passengers – Not exactly specified, but the mission may be locked by Personnel Service Center (PSC) no earlier than 72 hours prior to scheduled departure.</a:t>
            </a:r>
          </a:p>
          <a:p>
            <a:r>
              <a:rPr lang="en-US" sz="1800" i="1" dirty="0" smtClean="0"/>
              <a:t>For Cargo:  “coordinate receipt at least 72 hours before delivery” </a:t>
            </a:r>
            <a:endParaRPr lang="en-US" sz="1800" dirty="0"/>
          </a:p>
        </p:txBody>
      </p:sp>
      <p:sp>
        <p:nvSpPr>
          <p:cNvPr id="52" name="TextBox 51">
            <a:hlinkClick r:id="rId5" action="ppaction://hlinksldjump"/>
          </p:cNvPr>
          <p:cNvSpPr txBox="1"/>
          <p:nvPr/>
        </p:nvSpPr>
        <p:spPr>
          <a:xfrm>
            <a:off x="2234565" y="3029971"/>
            <a:ext cx="7459980" cy="841541"/>
          </a:xfrm>
          <a:prstGeom prst="rect">
            <a:avLst/>
          </a:prstGeom>
          <a:noFill/>
          <a:ln w="3175">
            <a:noFill/>
          </a:ln>
        </p:spPr>
        <p:txBody>
          <a:bodyPr wrap="square" lIns="101882" tIns="50941" rIns="101882" bIns="50941" rtlCol="0">
            <a:spAutoFit/>
          </a:bodyPr>
          <a:lstStyle/>
          <a:p>
            <a:r>
              <a:rPr lang="en-US" sz="1600" i="1" dirty="0" smtClean="0"/>
              <a:t>References: Passengers: AMC INSTRUCTION 24-101, VOLUME 14</a:t>
            </a:r>
          </a:p>
          <a:p>
            <a:r>
              <a:rPr lang="en-US" sz="1600" i="1" dirty="0" smtClean="0"/>
              <a:t>Cargo: Defense Transportation Regulation DoD 4500.9-R-Part II Cargo Movement,  Part II  chapter 202 page II-202-21.</a:t>
            </a:r>
          </a:p>
        </p:txBody>
      </p:sp>
      <p:sp>
        <p:nvSpPr>
          <p:cNvPr id="32" name="TextBox 31">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1" name="TextBox 30">
            <a:hlinkClick r:id="rId5" action="ppaction://hlinksldjump"/>
          </p:cNvPr>
          <p:cNvSpPr txBox="1"/>
          <p:nvPr/>
        </p:nvSpPr>
        <p:spPr>
          <a:xfrm>
            <a:off x="2263140" y="4680240"/>
            <a:ext cx="7459980" cy="2318868"/>
          </a:xfrm>
          <a:prstGeom prst="rect">
            <a:avLst/>
          </a:prstGeom>
          <a:noFill/>
          <a:ln w="3175">
            <a:noFill/>
          </a:ln>
        </p:spPr>
        <p:txBody>
          <a:bodyPr wrap="square" lIns="101882" tIns="50941" rIns="101882" bIns="50941" rtlCol="0">
            <a:spAutoFit/>
          </a:bodyPr>
          <a:lstStyle/>
          <a:p>
            <a:r>
              <a:rPr lang="en-US" sz="1800" b="1" dirty="0" smtClean="0"/>
              <a:t>17. Does anyone sign for the cargo at the aerial port? </a:t>
            </a:r>
            <a:r>
              <a:rPr lang="en-US" sz="1800" i="1" dirty="0" smtClean="0"/>
              <a:t>Annotate the GMT hour code and last two digits of the Julian date of arrival in the appropriate field on both TCMDs. The time and date entered in this field starts AMC possession time and also establishes system entry time SET. The duplicate copy of the TCMD or listing will be signed and returned to the carrier as a receipt. Reference: AMCINSTRUCTION 24-101, VOLUME 11</a:t>
            </a:r>
          </a:p>
          <a:p>
            <a:endParaRPr lang="en-US" sz="1800" dirty="0" smtClean="0"/>
          </a:p>
          <a:p>
            <a:endParaRPr lang="en-US" sz="1800" dirty="0"/>
          </a:p>
        </p:txBody>
      </p:sp>
      <p:sp>
        <p:nvSpPr>
          <p:cNvPr id="36" name="TextBox 35">
            <a:hlinkClick r:id="rId2"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35" name="TextBox 34"/>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7" name="TextBox 26">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9" name="Picture 28" descr="handshake2.jpg"/>
          <p:cNvPicPr>
            <a:picLocks noChangeAspect="1"/>
          </p:cNvPicPr>
          <p:nvPr/>
        </p:nvPicPr>
        <p:blipFill>
          <a:blip r:embed="rId8" cstate="print"/>
          <a:stretch>
            <a:fillRect/>
          </a:stretch>
        </p:blipFill>
        <p:spPr>
          <a:xfrm flipH="1">
            <a:off x="115253" y="3933674"/>
            <a:ext cx="1927860" cy="1554480"/>
          </a:xfrm>
          <a:prstGeom prst="rect">
            <a:avLst/>
          </a:prstGeom>
        </p:spPr>
      </p:pic>
      <p:sp>
        <p:nvSpPr>
          <p:cNvPr id="23" name="TextBox 22"/>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5" action="ppaction://hlinksldjump"/>
          </p:cNvPr>
          <p:cNvSpPr txBox="1"/>
          <p:nvPr/>
        </p:nvSpPr>
        <p:spPr>
          <a:xfrm>
            <a:off x="2234565" y="1582900"/>
            <a:ext cx="7459980" cy="2595867"/>
          </a:xfrm>
          <a:prstGeom prst="rect">
            <a:avLst/>
          </a:prstGeom>
          <a:noFill/>
          <a:ln w="3175">
            <a:noFill/>
          </a:ln>
        </p:spPr>
        <p:txBody>
          <a:bodyPr wrap="square" lIns="101882" tIns="50941" rIns="101882" bIns="50941" rtlCol="0">
            <a:spAutoFit/>
          </a:bodyPr>
          <a:lstStyle/>
          <a:p>
            <a:r>
              <a:rPr lang="en-US" sz="1800" b="1" dirty="0" smtClean="0"/>
              <a:t>18. Can an escort accompany the shipment of just cargo?</a:t>
            </a:r>
            <a:r>
              <a:rPr lang="en-US" sz="1800" b="1" u="sng" dirty="0" smtClean="0"/>
              <a:t> </a:t>
            </a:r>
            <a:r>
              <a:rPr lang="en-US" sz="1800" i="1" u="sng" dirty="0" smtClean="0"/>
              <a:t>Escort(s) or Courier(s), Transportation</a:t>
            </a:r>
            <a:r>
              <a:rPr lang="en-US" sz="1800" i="1" dirty="0" smtClean="0"/>
              <a:t>. United States Government members or civilian employees, or Department of Defense contractor employees responsible for continuous surveillance and control over movements of classified material. Individuals designated as escorts or couriers must possess a Department of Defense-issued security clearance at least equal to the level of classification of the material being transported.   Escorts also accompany human remains.</a:t>
            </a:r>
            <a:r>
              <a:rPr lang="en-US" sz="1800" dirty="0" smtClean="0"/>
              <a:t> </a:t>
            </a:r>
            <a:r>
              <a:rPr lang="en-US" sz="1800" i="1" dirty="0" smtClean="0"/>
              <a:t>Reference: Defense Transportation Regulation, DODD 4500.9R, Part 1, page. I-xxi and   Chapter 102, page 102-10.</a:t>
            </a:r>
            <a:endParaRPr lang="en-US" sz="1800" i="1" dirty="0"/>
          </a:p>
        </p:txBody>
      </p:sp>
      <p:sp>
        <p:nvSpPr>
          <p:cNvPr id="32" name="TextBox 31">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3" name="TextBox 32">
            <a:hlinkClick r:id="rId5" action="ppaction://hlinksldjump"/>
          </p:cNvPr>
          <p:cNvSpPr txBox="1"/>
          <p:nvPr/>
        </p:nvSpPr>
        <p:spPr>
          <a:xfrm>
            <a:off x="2224088" y="4292446"/>
            <a:ext cx="7459980" cy="1487871"/>
          </a:xfrm>
          <a:prstGeom prst="rect">
            <a:avLst/>
          </a:prstGeom>
          <a:noFill/>
          <a:ln w="3175">
            <a:noFill/>
          </a:ln>
        </p:spPr>
        <p:txBody>
          <a:bodyPr wrap="square" lIns="101882" tIns="50941" rIns="101882" bIns="50941" rtlCol="0">
            <a:spAutoFit/>
          </a:bodyPr>
          <a:lstStyle/>
          <a:p>
            <a:r>
              <a:rPr lang="en-US" sz="1800" b="1" dirty="0" smtClean="0"/>
              <a:t>19. What if any is the cost involved for the requester?</a:t>
            </a:r>
            <a:r>
              <a:rPr lang="en-US" sz="1800" dirty="0" smtClean="0"/>
              <a:t> </a:t>
            </a:r>
            <a:r>
              <a:rPr lang="en-US" sz="1800" i="1" dirty="0" smtClean="0"/>
              <a:t>The users of such airlift or their parent Service shall pay for the services rendered and provide a specific address and/or fund cite for billing procedures.</a:t>
            </a:r>
            <a:r>
              <a:rPr lang="en-US" sz="1800" dirty="0" smtClean="0"/>
              <a:t> </a:t>
            </a:r>
            <a:r>
              <a:rPr lang="en-US" sz="1800" i="1" dirty="0" smtClean="0"/>
              <a:t>Reference: DODD 4515.13R, Air Transportation Eligibility</a:t>
            </a:r>
          </a:p>
          <a:p>
            <a:endParaRPr lang="en-US" sz="1800" i="1" dirty="0"/>
          </a:p>
        </p:txBody>
      </p:sp>
      <p:sp>
        <p:nvSpPr>
          <p:cNvPr id="36" name="TextBox 35">
            <a:hlinkClick r:id="rId2"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37" name="TextBox 3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2" name="TextBox 21">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4" name="Picture 23" descr="handshake2.jpg"/>
          <p:cNvPicPr>
            <a:picLocks noChangeAspect="1"/>
          </p:cNvPicPr>
          <p:nvPr/>
        </p:nvPicPr>
        <p:blipFill>
          <a:blip r:embed="rId8" cstate="print"/>
          <a:stretch>
            <a:fillRect/>
          </a:stretch>
        </p:blipFill>
        <p:spPr>
          <a:xfrm flipH="1">
            <a:off x="115253" y="3933674"/>
            <a:ext cx="1927860" cy="1554480"/>
          </a:xfrm>
          <a:prstGeom prst="rect">
            <a:avLst/>
          </a:prstGeom>
        </p:spPr>
      </p:pic>
      <p:sp>
        <p:nvSpPr>
          <p:cNvPr id="23" name="TextBox 22"/>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9" name="Straight Connector 158"/>
          <p:cNvCxnSpPr/>
          <p:nvPr/>
        </p:nvCxnSpPr>
        <p:spPr>
          <a:xfrm flipV="1">
            <a:off x="5108713" y="3558209"/>
            <a:ext cx="2385391" cy="19879"/>
          </a:xfrm>
          <a:prstGeom prst="line">
            <a:avLst/>
          </a:prstGeom>
        </p:spPr>
        <p:style>
          <a:lnRef idx="3">
            <a:schemeClr val="accent3"/>
          </a:lnRef>
          <a:fillRef idx="0">
            <a:schemeClr val="accent3"/>
          </a:fillRef>
          <a:effectRef idx="2">
            <a:schemeClr val="accent3"/>
          </a:effectRef>
          <a:fontRef idx="minor">
            <a:schemeClr val="tx1"/>
          </a:fontRef>
        </p:style>
      </p:cxnSp>
      <p:cxnSp>
        <p:nvCxnSpPr>
          <p:cNvPr id="64" name="Straight Connector 63"/>
          <p:cNvCxnSpPr>
            <a:stCxn id="113" idx="3"/>
            <a:endCxn id="152" idx="3"/>
          </p:cNvCxnSpPr>
          <p:nvPr/>
        </p:nvCxnSpPr>
        <p:spPr>
          <a:xfrm>
            <a:off x="3363627" y="3566727"/>
            <a:ext cx="2165152" cy="9605"/>
          </a:xfrm>
          <a:prstGeom prst="line">
            <a:avLst/>
          </a:prstGeom>
        </p:spPr>
        <p:style>
          <a:lnRef idx="3">
            <a:schemeClr val="accent3"/>
          </a:lnRef>
          <a:fillRef idx="0">
            <a:schemeClr val="accent3"/>
          </a:fillRef>
          <a:effectRef idx="2">
            <a:schemeClr val="accent3"/>
          </a:effectRef>
          <a:fontRef idx="minor">
            <a:schemeClr val="tx1"/>
          </a:fontRef>
        </p:style>
      </p:cxnSp>
      <p:pic>
        <p:nvPicPr>
          <p:cNvPr id="57" name="Picture 56" descr="world map blu.gif"/>
          <p:cNvPicPr>
            <a:picLocks noChangeAspect="1"/>
          </p:cNvPicPr>
          <p:nvPr/>
        </p:nvPicPr>
        <p:blipFill>
          <a:blip r:embed="rId2" cstate="print">
            <a:lum bright="70000" contrast="-70000"/>
          </a:blip>
          <a:stretch>
            <a:fillRect/>
          </a:stretch>
        </p:blipFill>
        <p:spPr>
          <a:xfrm>
            <a:off x="2093873" y="1157671"/>
            <a:ext cx="4442460" cy="2026274"/>
          </a:xfrm>
          <a:prstGeom prst="snip2DiagRect">
            <a:avLst/>
          </a:prstGeom>
          <a:solidFill>
            <a:srgbClr val="FFFFFF">
              <a:shade val="85000"/>
            </a:srgbClr>
          </a:solidFill>
          <a:ln w="190500" cap="rnd">
            <a:solidFill>
              <a:srgbClr val="FFFFFF"/>
            </a:solidFill>
          </a:ln>
          <a:effectLst>
            <a:outerShdw blurRad="76200" dir="13500000" sy="23000" kx="1200000" algn="br" rotWithShape="0">
              <a:prstClr val="black">
                <a:alpha val="20000"/>
              </a:prstClr>
            </a:outerShdw>
          </a:effectLst>
          <a:scene3d>
            <a:camera prst="perspectiveHeroicExtremeRightFacing"/>
            <a:lightRig rig="soft" dir="t"/>
          </a:scene3d>
          <a:sp3d contourW="12700" prstMaterial="matte">
            <a:bevelT w="63500" h="50800"/>
            <a:contourClr>
              <a:srgbClr val="C0C0C0"/>
            </a:contourClr>
          </a:sp3d>
        </p:spPr>
      </p:pic>
      <p:pic>
        <p:nvPicPr>
          <p:cNvPr id="70" name="Picture 69" descr="checkerboard-ani.gif"/>
          <p:cNvPicPr>
            <a:picLocks noChangeAspect="1"/>
          </p:cNvPicPr>
          <p:nvPr/>
        </p:nvPicPr>
        <p:blipFill>
          <a:blip r:embed="rId3" cstate="print">
            <a:duotone>
              <a:schemeClr val="bg2">
                <a:shade val="45000"/>
                <a:satMod val="135000"/>
              </a:schemeClr>
              <a:prstClr val="white"/>
            </a:duotone>
          </a:blip>
          <a:stretch>
            <a:fillRect/>
          </a:stretch>
        </p:blipFill>
        <p:spPr>
          <a:xfrm>
            <a:off x="2061336" y="1328331"/>
            <a:ext cx="4442460" cy="1640840"/>
          </a:xfrm>
          <a:prstGeom prst="rect">
            <a:avLst/>
          </a:prstGeom>
          <a:scene3d>
            <a:camera prst="isometricOffAxis1Right"/>
            <a:lightRig rig="threePt" dir="t"/>
          </a:scene3d>
        </p:spPr>
      </p:pic>
      <p:grpSp>
        <p:nvGrpSpPr>
          <p:cNvPr id="4"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19" name="Picture 18" descr="c-17-clean blue stroke.gif"/>
          <p:cNvPicPr>
            <a:picLocks noChangeAspect="1"/>
          </p:cNvPicPr>
          <p:nvPr/>
        </p:nvPicPr>
        <p:blipFill>
          <a:blip r:embed="rId5" cstate="print"/>
          <a:stretch>
            <a:fillRect/>
          </a:stretch>
        </p:blipFill>
        <p:spPr>
          <a:xfrm>
            <a:off x="5486388" y="1447796"/>
            <a:ext cx="4157303" cy="1311366"/>
          </a:xfrm>
          <a:prstGeom prst="rect">
            <a:avLst/>
          </a:prstGeom>
          <a:ln>
            <a:noFill/>
          </a:ln>
          <a:effectLst>
            <a:outerShdw blurRad="292100" dist="139700" dir="2700000" algn="tl" rotWithShape="0">
              <a:srgbClr val="333333">
                <a:alpha val="65000"/>
              </a:srgbClr>
            </a:outerShdw>
          </a:effectLst>
        </p:spPr>
      </p:pic>
      <p:sp>
        <p:nvSpPr>
          <p:cNvPr id="51" name="Oval 50"/>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52" name="Left Arrow 51">
            <a:hlinkClick r:id="" action="ppaction://hlinkshowjump?jump=previousslide"/>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53" name="TextBox 52"/>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72" name="TextBox 71">
            <a:hlinkClick r:id="rId6"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119" name="TextBox 118">
            <a:hlinkClick r:id="rId7"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71" name="TextBox 70">
            <a:hlinkClick r:id="rId8" action="ppaction://hlinksldjump"/>
          </p:cNvPr>
          <p:cNvSpPr txBox="1"/>
          <p:nvPr/>
        </p:nvSpPr>
        <p:spPr>
          <a:xfrm>
            <a:off x="0" y="2230405"/>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Site Map</a:t>
            </a:r>
            <a:endParaRPr lang="en-US" sz="1300" dirty="0">
              <a:solidFill>
                <a:schemeClr val="accent1">
                  <a:lumMod val="75000"/>
                </a:schemeClr>
              </a:solidFill>
            </a:endParaRPr>
          </a:p>
        </p:txBody>
      </p:sp>
      <p:cxnSp>
        <p:nvCxnSpPr>
          <p:cNvPr id="82" name="Straight Connector 81"/>
          <p:cNvCxnSpPr/>
          <p:nvPr/>
        </p:nvCxnSpPr>
        <p:spPr>
          <a:xfrm rot="5400000" flipH="1" flipV="1">
            <a:off x="2180660" y="2667965"/>
            <a:ext cx="761054" cy="8213"/>
          </a:xfrm>
          <a:prstGeom prst="line">
            <a:avLst/>
          </a:prstGeom>
          <a:ln>
            <a:headEnd type="arrow"/>
            <a:tailEnd type="none"/>
          </a:ln>
        </p:spPr>
        <p:style>
          <a:lnRef idx="3">
            <a:schemeClr val="accent3"/>
          </a:lnRef>
          <a:fillRef idx="0">
            <a:schemeClr val="accent3"/>
          </a:fillRef>
          <a:effectRef idx="2">
            <a:schemeClr val="accent3"/>
          </a:effectRef>
          <a:fontRef idx="minor">
            <a:schemeClr val="tx1"/>
          </a:fontRef>
        </p:style>
      </p:cxnSp>
      <p:cxnSp>
        <p:nvCxnSpPr>
          <p:cNvPr id="87" name="Elbow Connector 86"/>
          <p:cNvCxnSpPr/>
          <p:nvPr/>
        </p:nvCxnSpPr>
        <p:spPr>
          <a:xfrm rot="5400000">
            <a:off x="4183158" y="4642364"/>
            <a:ext cx="1123549" cy="7931"/>
          </a:xfrm>
          <a:prstGeom prst="bentConnector3">
            <a:avLst>
              <a:gd name="adj1" fmla="val 1346"/>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03" name="Straight Connector 102"/>
          <p:cNvCxnSpPr/>
          <p:nvPr/>
        </p:nvCxnSpPr>
        <p:spPr>
          <a:xfrm flipH="1">
            <a:off x="7195930" y="3799361"/>
            <a:ext cx="18152" cy="2372842"/>
          </a:xfrm>
          <a:prstGeom prst="line">
            <a:avLst/>
          </a:prstGeom>
        </p:spPr>
        <p:style>
          <a:lnRef idx="3">
            <a:schemeClr val="accent3"/>
          </a:lnRef>
          <a:fillRef idx="0">
            <a:schemeClr val="accent3"/>
          </a:fillRef>
          <a:effectRef idx="2">
            <a:schemeClr val="accent3"/>
          </a:effectRef>
          <a:fontRef idx="minor">
            <a:schemeClr val="tx1"/>
          </a:fontRef>
        </p:style>
      </p:cxnSp>
      <p:grpSp>
        <p:nvGrpSpPr>
          <p:cNvPr id="104" name="Group 103"/>
          <p:cNvGrpSpPr/>
          <p:nvPr/>
        </p:nvGrpSpPr>
        <p:grpSpPr>
          <a:xfrm>
            <a:off x="1881671" y="2096336"/>
            <a:ext cx="1511083" cy="546628"/>
            <a:chOff x="3046788" y="159063"/>
            <a:chExt cx="1373712" cy="482319"/>
          </a:xfrm>
        </p:grpSpPr>
        <p:sp>
          <p:nvSpPr>
            <p:cNvPr id="105" name="Rectangle 104"/>
            <p:cNvSpPr/>
            <p:nvPr/>
          </p:nvSpPr>
          <p:spPr>
            <a:xfrm>
              <a:off x="3046788" y="159063"/>
              <a:ext cx="1373712" cy="428253"/>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lnSpc>
                  <a:spcPts val="1894"/>
                </a:lnSpc>
              </a:pPr>
              <a:r>
                <a:rPr lang="en-US" sz="1300" b="1" dirty="0" smtClean="0">
                  <a:solidFill>
                    <a:prstClr val="black"/>
                  </a:solidFill>
                </a:rPr>
                <a:t>Move People/Cargo</a:t>
              </a:r>
              <a:endParaRPr lang="en-US" sz="1300" b="1" dirty="0">
                <a:solidFill>
                  <a:prstClr val="black"/>
                </a:solidFill>
              </a:endParaRPr>
            </a:p>
          </p:txBody>
        </p:sp>
        <p:sp>
          <p:nvSpPr>
            <p:cNvPr id="107" name="TextBox 106"/>
            <p:cNvSpPr txBox="1"/>
            <p:nvPr/>
          </p:nvSpPr>
          <p:spPr>
            <a:xfrm>
              <a:off x="4091805" y="315501"/>
              <a:ext cx="272802" cy="325881"/>
            </a:xfrm>
            <a:prstGeom prst="rect">
              <a:avLst/>
            </a:prstGeom>
            <a:noFill/>
          </p:spPr>
          <p:txBody>
            <a:bodyPr wrap="none" rtlCol="0">
              <a:spAutoFit/>
            </a:bodyPr>
            <a:lstStyle/>
            <a:p>
              <a:r>
                <a:rPr lang="en-US" sz="1800" dirty="0" smtClean="0"/>
                <a:t>*</a:t>
              </a:r>
              <a:endParaRPr lang="en-US" sz="1800" dirty="0"/>
            </a:p>
          </p:txBody>
        </p:sp>
      </p:grpSp>
      <p:sp>
        <p:nvSpPr>
          <p:cNvPr id="110" name="Rectangle 109"/>
          <p:cNvSpPr/>
          <p:nvPr/>
        </p:nvSpPr>
        <p:spPr>
          <a:xfrm>
            <a:off x="1882487" y="5203663"/>
            <a:ext cx="1390329" cy="589409"/>
          </a:xfrm>
          <a:prstGeom prst="rect">
            <a:avLst/>
          </a:prstGeom>
        </p:spPr>
        <p:style>
          <a:lnRef idx="1">
            <a:schemeClr val="accent2"/>
          </a:lnRef>
          <a:fillRef idx="2">
            <a:schemeClr val="accent2"/>
          </a:fillRef>
          <a:effectRef idx="1">
            <a:schemeClr val="accent2"/>
          </a:effectRef>
          <a:fontRef idx="minor">
            <a:schemeClr val="dk1"/>
          </a:fontRef>
        </p:style>
        <p:txBody>
          <a:bodyPr lIns="101882" tIns="50941" rIns="101882" bIns="50941" rtlCol="0" anchor="ctr"/>
          <a:lstStyle/>
          <a:p>
            <a:pPr algn="ctr">
              <a:lnSpc>
                <a:spcPts val="1448"/>
              </a:lnSpc>
            </a:pPr>
            <a:r>
              <a:rPr lang="en-US" sz="1200" b="1" dirty="0" smtClean="0"/>
              <a:t>Military transport is not available.</a:t>
            </a:r>
            <a:endParaRPr lang="en-US" sz="1200" b="1" dirty="0"/>
          </a:p>
        </p:txBody>
      </p:sp>
      <p:grpSp>
        <p:nvGrpSpPr>
          <p:cNvPr id="111" name="Group 110"/>
          <p:cNvGrpSpPr/>
          <p:nvPr/>
        </p:nvGrpSpPr>
        <p:grpSpPr>
          <a:xfrm>
            <a:off x="1744225" y="3048567"/>
            <a:ext cx="1619402" cy="1036320"/>
            <a:chOff x="2987219" y="827025"/>
            <a:chExt cx="1472184" cy="914400"/>
          </a:xfrm>
        </p:grpSpPr>
        <p:sp>
          <p:nvSpPr>
            <p:cNvPr id="113" name="Diamond 112"/>
            <p:cNvSpPr/>
            <p:nvPr/>
          </p:nvSpPr>
          <p:spPr>
            <a:xfrm>
              <a:off x="2987219" y="827025"/>
              <a:ext cx="1472184" cy="914400"/>
            </a:xfrm>
            <a:prstGeom prst="diamon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b="1" dirty="0"/>
            </a:p>
          </p:txBody>
        </p:sp>
        <p:sp>
          <p:nvSpPr>
            <p:cNvPr id="114" name="TextBox 113"/>
            <p:cNvSpPr txBox="1"/>
            <p:nvPr/>
          </p:nvSpPr>
          <p:spPr>
            <a:xfrm>
              <a:off x="3130714" y="993581"/>
              <a:ext cx="1195491" cy="624605"/>
            </a:xfrm>
            <a:prstGeom prst="rect">
              <a:avLst/>
            </a:prstGeom>
            <a:noFill/>
          </p:spPr>
          <p:txBody>
            <a:bodyPr wrap="none" rtlCol="0" anchor="ctr">
              <a:spAutoFit/>
            </a:bodyPr>
            <a:lstStyle/>
            <a:p>
              <a:pPr algn="ctr">
                <a:lnSpc>
                  <a:spcPts val="1226"/>
                </a:lnSpc>
              </a:pPr>
              <a:r>
                <a:rPr lang="en-US" sz="1200" b="1" dirty="0" smtClean="0"/>
                <a:t>Are funds </a:t>
              </a:r>
            </a:p>
            <a:p>
              <a:pPr algn="ctr">
                <a:lnSpc>
                  <a:spcPts val="1226"/>
                </a:lnSpc>
              </a:pPr>
              <a:r>
                <a:rPr lang="en-US" sz="1200" b="1" dirty="0" smtClean="0"/>
                <a:t>available to move</a:t>
              </a:r>
            </a:p>
            <a:p>
              <a:pPr algn="ctr">
                <a:lnSpc>
                  <a:spcPts val="1226"/>
                </a:lnSpc>
              </a:pPr>
              <a:r>
                <a:rPr lang="en-US" sz="1200" b="1" dirty="0" smtClean="0"/>
                <a:t>the passengers</a:t>
              </a:r>
            </a:p>
            <a:p>
              <a:pPr algn="ctr">
                <a:lnSpc>
                  <a:spcPts val="1226"/>
                </a:lnSpc>
              </a:pPr>
              <a:r>
                <a:rPr lang="en-US" sz="1200" b="1" dirty="0" smtClean="0"/>
                <a:t>/Cargo?</a:t>
              </a:r>
              <a:endParaRPr lang="en-US" sz="1200" b="1" dirty="0"/>
            </a:p>
          </p:txBody>
        </p:sp>
      </p:grpSp>
      <p:sp>
        <p:nvSpPr>
          <p:cNvPr id="123" name="TextBox 122">
            <a:hlinkClick r:id="rId9" action="ppaction://hlinksldjump"/>
          </p:cNvPr>
          <p:cNvSpPr txBox="1"/>
          <p:nvPr/>
        </p:nvSpPr>
        <p:spPr>
          <a:xfrm>
            <a:off x="8590940" y="3673515"/>
            <a:ext cx="1203347" cy="441431"/>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100" b="1" dirty="0" smtClean="0"/>
              <a:t>Channel flight</a:t>
            </a:r>
          </a:p>
          <a:p>
            <a:pPr algn="ctr"/>
            <a:r>
              <a:rPr lang="en-US" sz="1100" b="1" dirty="0" smtClean="0"/>
              <a:t>(Click for details)</a:t>
            </a:r>
            <a:endParaRPr lang="en-US" sz="900" b="1" dirty="0"/>
          </a:p>
        </p:txBody>
      </p:sp>
      <p:sp>
        <p:nvSpPr>
          <p:cNvPr id="124" name="TextBox 123">
            <a:hlinkClick r:id="rId10" action="ppaction://hlinksldjump"/>
          </p:cNvPr>
          <p:cNvSpPr txBox="1"/>
          <p:nvPr/>
        </p:nvSpPr>
        <p:spPr>
          <a:xfrm>
            <a:off x="7192041" y="4505494"/>
            <a:ext cx="1203347" cy="441431"/>
          </a:xfrm>
          <a:prstGeom prst="rect">
            <a:avLst/>
          </a:prstGeom>
          <a:solidFill>
            <a:schemeClr val="accent3">
              <a:lumMod val="60000"/>
              <a:lumOff val="40000"/>
            </a:schemeClr>
          </a:solidFill>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wrap="square" lIns="101882" tIns="50941" rIns="101882" bIns="50941" rtlCol="0">
            <a:spAutoFit/>
          </a:bodyPr>
          <a:lstStyle/>
          <a:p>
            <a:pPr algn="ctr"/>
            <a:r>
              <a:rPr lang="en-US" sz="1100" b="1" dirty="0" smtClean="0"/>
              <a:t>SAAM flight</a:t>
            </a:r>
          </a:p>
          <a:p>
            <a:pPr algn="ctr"/>
            <a:r>
              <a:rPr lang="en-US" sz="1100" b="1" dirty="0" smtClean="0"/>
              <a:t>(Click for details)</a:t>
            </a:r>
            <a:endParaRPr lang="en-US" sz="900" b="1" dirty="0"/>
          </a:p>
        </p:txBody>
      </p:sp>
      <p:sp>
        <p:nvSpPr>
          <p:cNvPr id="127" name="TextBox 126">
            <a:hlinkClick r:id="rId11" action="ppaction://hlinksldjump"/>
          </p:cNvPr>
          <p:cNvSpPr txBox="1"/>
          <p:nvPr/>
        </p:nvSpPr>
        <p:spPr>
          <a:xfrm>
            <a:off x="5999680" y="4956365"/>
            <a:ext cx="1203347" cy="610708"/>
          </a:xfrm>
          <a:prstGeom prst="rect">
            <a:avLst/>
          </a:prstGeom>
          <a:solidFill>
            <a:schemeClr val="accent3">
              <a:lumMod val="60000"/>
              <a:lumOff val="40000"/>
            </a:schemeClr>
          </a:solidFill>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wrap="square" lIns="101882" tIns="50941" rIns="101882" bIns="50941" rtlCol="0">
            <a:spAutoFit/>
          </a:bodyPr>
          <a:lstStyle/>
          <a:p>
            <a:pPr algn="ctr"/>
            <a:r>
              <a:rPr lang="en-US" sz="1100" b="1" dirty="0" smtClean="0"/>
              <a:t>GOPAX flight</a:t>
            </a:r>
          </a:p>
          <a:p>
            <a:pPr algn="ctr"/>
            <a:r>
              <a:rPr lang="en-US" sz="1100" b="1" dirty="0" smtClean="0"/>
              <a:t>(CONUS Only)</a:t>
            </a:r>
          </a:p>
          <a:p>
            <a:pPr algn="ctr"/>
            <a:r>
              <a:rPr lang="en-US" sz="1100" b="1" dirty="0" smtClean="0"/>
              <a:t>(Click for details)</a:t>
            </a:r>
            <a:endParaRPr lang="en-US" sz="1100" b="1" dirty="0"/>
          </a:p>
        </p:txBody>
      </p:sp>
      <p:sp>
        <p:nvSpPr>
          <p:cNvPr id="129" name="TextBox 128">
            <a:hlinkClick r:id="rId12" action="ppaction://hlinksldjump"/>
          </p:cNvPr>
          <p:cNvSpPr txBox="1"/>
          <p:nvPr/>
        </p:nvSpPr>
        <p:spPr>
          <a:xfrm>
            <a:off x="7192711" y="5559198"/>
            <a:ext cx="1203347" cy="610708"/>
          </a:xfrm>
          <a:prstGeom prst="rect">
            <a:avLst/>
          </a:prstGeom>
          <a:solidFill>
            <a:schemeClr val="accent3">
              <a:lumMod val="60000"/>
              <a:lumOff val="40000"/>
            </a:schemeClr>
          </a:solidFill>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wrap="square" lIns="101882" tIns="50941" rIns="101882" bIns="50941" rtlCol="0">
            <a:spAutoFit/>
          </a:bodyPr>
          <a:lstStyle/>
          <a:p>
            <a:pPr algn="ctr"/>
            <a:r>
              <a:rPr lang="en-US" sz="1100" b="1" dirty="0" smtClean="0"/>
              <a:t>JOSAC flight</a:t>
            </a:r>
          </a:p>
          <a:p>
            <a:pPr algn="ctr"/>
            <a:r>
              <a:rPr lang="en-US" sz="1100" b="1" dirty="0" smtClean="0"/>
              <a:t>(CONUS only)</a:t>
            </a:r>
          </a:p>
          <a:p>
            <a:pPr algn="ctr"/>
            <a:r>
              <a:rPr lang="en-US" sz="1100" b="1" dirty="0" smtClean="0"/>
              <a:t>(Click for details)</a:t>
            </a:r>
            <a:endParaRPr lang="en-US" sz="900" b="1" dirty="0"/>
          </a:p>
        </p:txBody>
      </p:sp>
      <p:sp>
        <p:nvSpPr>
          <p:cNvPr id="134" name="TextBox 133"/>
          <p:cNvSpPr txBox="1"/>
          <p:nvPr/>
        </p:nvSpPr>
        <p:spPr>
          <a:xfrm>
            <a:off x="6192567" y="4644917"/>
            <a:ext cx="839517" cy="349098"/>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600" b="1" spc="56" dirty="0" smtClean="0">
                <a:ln w="11430"/>
                <a:solidFill>
                  <a:srgbClr val="0070C0"/>
                </a:solidFill>
                <a:effectLst>
                  <a:outerShdw blurRad="76200" dist="50800" dir="5400000" algn="tl" rotWithShape="0">
                    <a:srgbClr val="000000">
                      <a:alpha val="65000"/>
                    </a:srgbClr>
                  </a:outerShdw>
                </a:effectLst>
              </a:rPr>
              <a:t>Option</a:t>
            </a:r>
            <a:endParaRPr lang="en-US" sz="1600" b="1" spc="56" dirty="0">
              <a:ln w="11430"/>
              <a:solidFill>
                <a:srgbClr val="0070C0"/>
              </a:solidFill>
              <a:effectLst>
                <a:outerShdw blurRad="76200" dist="50800" dir="5400000" algn="tl" rotWithShape="0">
                  <a:srgbClr val="000000">
                    <a:alpha val="65000"/>
                  </a:srgbClr>
                </a:outerShdw>
              </a:effectLst>
            </a:endParaRPr>
          </a:p>
        </p:txBody>
      </p:sp>
      <p:sp>
        <p:nvSpPr>
          <p:cNvPr id="135" name="TextBox 134"/>
          <p:cNvSpPr txBox="1"/>
          <p:nvPr/>
        </p:nvSpPr>
        <p:spPr>
          <a:xfrm>
            <a:off x="7345508" y="4172482"/>
            <a:ext cx="839517" cy="349098"/>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600" b="1" spc="56" dirty="0" smtClean="0">
                <a:ln w="11430"/>
                <a:solidFill>
                  <a:srgbClr val="0070C0"/>
                </a:solidFill>
                <a:effectLst>
                  <a:outerShdw blurRad="76200" dist="50800" dir="5400000" algn="tl" rotWithShape="0">
                    <a:srgbClr val="000000">
                      <a:alpha val="65000"/>
                    </a:srgbClr>
                  </a:outerShdw>
                </a:effectLst>
              </a:rPr>
              <a:t>Option</a:t>
            </a:r>
            <a:endParaRPr lang="en-US" sz="1600" b="1" spc="56" dirty="0">
              <a:ln w="11430"/>
              <a:solidFill>
                <a:srgbClr val="0070C0"/>
              </a:solidFill>
              <a:effectLst>
                <a:outerShdw blurRad="76200" dist="50800" dir="5400000" algn="tl" rotWithShape="0">
                  <a:srgbClr val="000000">
                    <a:alpha val="65000"/>
                  </a:srgbClr>
                </a:outerShdw>
              </a:effectLst>
            </a:endParaRPr>
          </a:p>
        </p:txBody>
      </p:sp>
      <p:sp>
        <p:nvSpPr>
          <p:cNvPr id="136" name="TextBox 135"/>
          <p:cNvSpPr txBox="1"/>
          <p:nvPr/>
        </p:nvSpPr>
        <p:spPr>
          <a:xfrm>
            <a:off x="7327638" y="5249446"/>
            <a:ext cx="839517" cy="349098"/>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600" b="1" spc="56" dirty="0" smtClean="0">
                <a:ln w="11430"/>
                <a:solidFill>
                  <a:srgbClr val="0070C0"/>
                </a:solidFill>
                <a:effectLst>
                  <a:outerShdw blurRad="76200" dist="50800" dir="5400000" algn="tl" rotWithShape="0">
                    <a:srgbClr val="000000">
                      <a:alpha val="65000"/>
                    </a:srgbClr>
                  </a:outerShdw>
                </a:effectLst>
              </a:rPr>
              <a:t>Option</a:t>
            </a:r>
            <a:endParaRPr lang="en-US" sz="1600" b="1" spc="56" dirty="0">
              <a:ln w="11430"/>
              <a:solidFill>
                <a:srgbClr val="0070C0"/>
              </a:solidFill>
              <a:effectLst>
                <a:outerShdw blurRad="76200" dist="50800" dir="5400000" algn="tl" rotWithShape="0">
                  <a:srgbClr val="000000">
                    <a:alpha val="65000"/>
                  </a:srgbClr>
                </a:outerShdw>
              </a:effectLst>
            </a:endParaRPr>
          </a:p>
        </p:txBody>
      </p:sp>
      <p:sp>
        <p:nvSpPr>
          <p:cNvPr id="137" name="TextBox 136"/>
          <p:cNvSpPr txBox="1"/>
          <p:nvPr/>
        </p:nvSpPr>
        <p:spPr>
          <a:xfrm>
            <a:off x="6630047" y="4083874"/>
            <a:ext cx="526291" cy="410654"/>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6" dirty="0" smtClean="0">
                <a:ln w="11430"/>
                <a:solidFill>
                  <a:schemeClr val="accent3">
                    <a:lumMod val="50000"/>
                  </a:schemeClr>
                </a:solidFill>
                <a:effectLst>
                  <a:outerShdw blurRad="76200" dist="50800" dir="5400000" algn="tl" rotWithShape="0">
                    <a:srgbClr val="000000">
                      <a:alpha val="65000"/>
                    </a:srgbClr>
                  </a:outerShdw>
                </a:effectLst>
              </a:rPr>
              <a:t>No</a:t>
            </a:r>
            <a:endParaRPr lang="en-US" b="1" spc="56" dirty="0">
              <a:ln w="11430"/>
              <a:solidFill>
                <a:schemeClr val="accent3">
                  <a:lumMod val="50000"/>
                </a:schemeClr>
              </a:solidFill>
              <a:effectLst>
                <a:outerShdw blurRad="76200" dist="50800" dir="5400000" algn="tl" rotWithShape="0">
                  <a:srgbClr val="000000">
                    <a:alpha val="65000"/>
                  </a:srgbClr>
                </a:outerShdw>
              </a:effectLst>
            </a:endParaRPr>
          </a:p>
        </p:txBody>
      </p:sp>
      <p:sp>
        <p:nvSpPr>
          <p:cNvPr id="147" name="TextBox 146"/>
          <p:cNvSpPr txBox="1"/>
          <p:nvPr/>
        </p:nvSpPr>
        <p:spPr>
          <a:xfrm>
            <a:off x="2010950" y="4239086"/>
            <a:ext cx="526291" cy="410654"/>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6"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No</a:t>
            </a:r>
            <a:endParaRPr lang="en-US" b="1" spc="56"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49" name="TextBox 148"/>
          <p:cNvSpPr txBox="1"/>
          <p:nvPr/>
        </p:nvSpPr>
        <p:spPr>
          <a:xfrm>
            <a:off x="4832433" y="4372521"/>
            <a:ext cx="807778" cy="318321"/>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400" b="1" spc="56" dirty="0" smtClean="0">
                <a:ln w="11430"/>
                <a:effectLst>
                  <a:outerShdw blurRad="76200" dist="50800" dir="5400000" algn="tl" rotWithShape="0">
                    <a:srgbClr val="000000">
                      <a:alpha val="65000"/>
                    </a:srgbClr>
                  </a:outerShdw>
                </a:effectLst>
              </a:rPr>
              <a:t>Surface</a:t>
            </a:r>
            <a:endParaRPr lang="en-US" sz="1400" b="1" spc="56" dirty="0">
              <a:ln w="11430"/>
              <a:effectLst>
                <a:outerShdw blurRad="76200" dist="50800" dir="5400000" algn="tl" rotWithShape="0">
                  <a:srgbClr val="000000">
                    <a:alpha val="65000"/>
                  </a:srgbClr>
                </a:outerShdw>
              </a:effectLst>
            </a:endParaRPr>
          </a:p>
        </p:txBody>
      </p:sp>
      <p:grpSp>
        <p:nvGrpSpPr>
          <p:cNvPr id="151" name="Group 150"/>
          <p:cNvGrpSpPr/>
          <p:nvPr/>
        </p:nvGrpSpPr>
        <p:grpSpPr>
          <a:xfrm>
            <a:off x="3909377" y="3058172"/>
            <a:ext cx="1619402" cy="1036320"/>
            <a:chOff x="6071179" y="827025"/>
            <a:chExt cx="1472184" cy="914400"/>
          </a:xfrm>
        </p:grpSpPr>
        <p:sp>
          <p:nvSpPr>
            <p:cNvPr id="152" name="Diamond 151"/>
            <p:cNvSpPr/>
            <p:nvPr/>
          </p:nvSpPr>
          <p:spPr>
            <a:xfrm>
              <a:off x="6071179" y="827025"/>
              <a:ext cx="1472184" cy="914400"/>
            </a:xfrm>
            <a:prstGeom prst="diamon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lnSpc>
                  <a:spcPts val="891"/>
                </a:lnSpc>
              </a:pPr>
              <a:endParaRPr lang="en-US" sz="1100" b="1" dirty="0">
                <a:solidFill>
                  <a:prstClr val="black"/>
                </a:solidFill>
              </a:endParaRPr>
            </a:p>
          </p:txBody>
        </p:sp>
        <p:sp>
          <p:nvSpPr>
            <p:cNvPr id="153" name="TextBox 152"/>
            <p:cNvSpPr txBox="1"/>
            <p:nvPr/>
          </p:nvSpPr>
          <p:spPr>
            <a:xfrm>
              <a:off x="6302953" y="1120506"/>
              <a:ext cx="1019568" cy="285146"/>
            </a:xfrm>
            <a:prstGeom prst="rect">
              <a:avLst/>
            </a:prstGeom>
            <a:noFill/>
          </p:spPr>
          <p:txBody>
            <a:bodyPr wrap="none" rtlCol="0">
              <a:spAutoFit/>
            </a:bodyPr>
            <a:lstStyle/>
            <a:p>
              <a:pPr algn="ctr">
                <a:lnSpc>
                  <a:spcPts val="891"/>
                </a:lnSpc>
              </a:pPr>
              <a:r>
                <a:rPr lang="en-US" sz="1200" b="1" dirty="0" smtClean="0">
                  <a:solidFill>
                    <a:prstClr val="black"/>
                  </a:solidFill>
                </a:rPr>
                <a:t>Move by</a:t>
              </a:r>
            </a:p>
            <a:p>
              <a:pPr algn="ctr">
                <a:lnSpc>
                  <a:spcPts val="891"/>
                </a:lnSpc>
              </a:pPr>
              <a:r>
                <a:rPr lang="en-US" sz="1200" b="1" dirty="0" smtClean="0">
                  <a:solidFill>
                    <a:prstClr val="black"/>
                  </a:solidFill>
                </a:rPr>
                <a:t>Air or Surface?</a:t>
              </a:r>
            </a:p>
          </p:txBody>
        </p:sp>
      </p:grpSp>
      <p:cxnSp>
        <p:nvCxnSpPr>
          <p:cNvPr id="160" name="Shape 159"/>
          <p:cNvCxnSpPr/>
          <p:nvPr/>
        </p:nvCxnSpPr>
        <p:spPr>
          <a:xfrm>
            <a:off x="7414591" y="3578087"/>
            <a:ext cx="1162879" cy="327991"/>
          </a:xfrm>
          <a:prstGeom prst="bentConnector3">
            <a:avLst>
              <a:gd name="adj1" fmla="val 50000"/>
            </a:avLst>
          </a:prstGeom>
          <a:ln>
            <a:tailEnd type="arrow"/>
          </a:ln>
        </p:spPr>
        <p:style>
          <a:lnRef idx="3">
            <a:schemeClr val="accent3"/>
          </a:lnRef>
          <a:fillRef idx="0">
            <a:schemeClr val="accent3"/>
          </a:fillRef>
          <a:effectRef idx="2">
            <a:schemeClr val="accent3"/>
          </a:effectRef>
          <a:fontRef idx="minor">
            <a:schemeClr val="tx1"/>
          </a:fontRef>
        </p:style>
      </p:cxnSp>
      <p:sp>
        <p:nvSpPr>
          <p:cNvPr id="161" name="TextBox 160"/>
          <p:cNvSpPr txBox="1"/>
          <p:nvPr/>
        </p:nvSpPr>
        <p:spPr>
          <a:xfrm>
            <a:off x="7528128" y="3099776"/>
            <a:ext cx="572264" cy="410654"/>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6" dirty="0" smtClean="0">
                <a:ln w="11430"/>
                <a:solidFill>
                  <a:schemeClr val="accent3">
                    <a:lumMod val="50000"/>
                  </a:schemeClr>
                </a:solidFill>
                <a:effectLst>
                  <a:outerShdw blurRad="76200" dist="50800" dir="5400000" algn="tl" rotWithShape="0">
                    <a:srgbClr val="000000">
                      <a:alpha val="65000"/>
                    </a:srgbClr>
                  </a:outerShdw>
                </a:effectLst>
              </a:rPr>
              <a:t>Yes</a:t>
            </a:r>
            <a:endParaRPr lang="en-US" b="1" spc="56" dirty="0">
              <a:ln w="11430"/>
              <a:solidFill>
                <a:schemeClr val="accent3">
                  <a:lumMod val="50000"/>
                </a:schemeClr>
              </a:solidFill>
              <a:effectLst>
                <a:outerShdw blurRad="76200" dist="50800" dir="5400000" algn="tl" rotWithShape="0">
                  <a:srgbClr val="000000">
                    <a:alpha val="65000"/>
                  </a:srgbClr>
                </a:outerShdw>
              </a:effectLst>
            </a:endParaRPr>
          </a:p>
        </p:txBody>
      </p:sp>
      <p:sp>
        <p:nvSpPr>
          <p:cNvPr id="163" name="Rectangle 162">
            <a:hlinkClick r:id="rId7" action="ppaction://hlinksldjump"/>
          </p:cNvPr>
          <p:cNvSpPr/>
          <p:nvPr/>
        </p:nvSpPr>
        <p:spPr>
          <a:xfrm>
            <a:off x="4110535" y="5224049"/>
            <a:ext cx="1288733" cy="593725"/>
          </a:xfrm>
          <a:prstGeom prst="rect">
            <a:avLst/>
          </a:prstGeom>
          <a:solidFill>
            <a:schemeClr val="accent3">
              <a:lumMod val="60000"/>
              <a:lumOff val="40000"/>
            </a:schemeClr>
          </a:solidFill>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lIns="101882" tIns="50941" rIns="101882" bIns="50941" rtlCol="0" anchor="ctr"/>
          <a:lstStyle/>
          <a:p>
            <a:pPr algn="ctr">
              <a:lnSpc>
                <a:spcPts val="1894"/>
              </a:lnSpc>
            </a:pPr>
            <a:r>
              <a:rPr lang="en-US" b="1" dirty="0" smtClean="0"/>
              <a:t>Surface Request</a:t>
            </a:r>
            <a:endParaRPr lang="en-US" b="1" dirty="0"/>
          </a:p>
        </p:txBody>
      </p:sp>
      <p:sp>
        <p:nvSpPr>
          <p:cNvPr id="169" name="TextBox 168"/>
          <p:cNvSpPr txBox="1"/>
          <p:nvPr/>
        </p:nvSpPr>
        <p:spPr>
          <a:xfrm>
            <a:off x="5568662" y="3232546"/>
            <a:ext cx="445307" cy="318321"/>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400" b="1" spc="56" dirty="0" smtClean="0">
                <a:ln w="11430"/>
                <a:effectLst>
                  <a:outerShdw blurRad="76200" dist="50800" dir="5400000" algn="tl" rotWithShape="0">
                    <a:srgbClr val="000000">
                      <a:alpha val="65000"/>
                    </a:srgbClr>
                  </a:outerShdw>
                </a:effectLst>
              </a:rPr>
              <a:t>Air</a:t>
            </a:r>
            <a:endParaRPr lang="en-US" sz="1400" b="1" spc="56" dirty="0">
              <a:ln w="11430"/>
              <a:effectLst>
                <a:outerShdw blurRad="76200" dist="50800" dir="5400000" algn="tl" rotWithShape="0">
                  <a:srgbClr val="000000">
                    <a:alpha val="65000"/>
                  </a:srgbClr>
                </a:outerShdw>
              </a:effectLst>
            </a:endParaRPr>
          </a:p>
        </p:txBody>
      </p:sp>
      <p:sp>
        <p:nvSpPr>
          <p:cNvPr id="85" name="TextBox 84">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cxnSp>
        <p:nvCxnSpPr>
          <p:cNvPr id="92" name="Straight Connector 91"/>
          <p:cNvCxnSpPr>
            <a:stCxn id="110" idx="0"/>
          </p:cNvCxnSpPr>
          <p:nvPr/>
        </p:nvCxnSpPr>
        <p:spPr>
          <a:xfrm flipV="1">
            <a:off x="2577652" y="4065010"/>
            <a:ext cx="6092" cy="1138653"/>
          </a:xfrm>
          <a:prstGeom prst="line">
            <a:avLst/>
          </a:prstGeom>
          <a:ln>
            <a:headEnd type="arrow"/>
            <a:tailEnd type="none"/>
          </a:ln>
        </p:spPr>
        <p:style>
          <a:lnRef idx="3">
            <a:schemeClr val="accent2"/>
          </a:lnRef>
          <a:fillRef idx="0">
            <a:schemeClr val="accent2"/>
          </a:fillRef>
          <a:effectRef idx="2">
            <a:schemeClr val="accent2"/>
          </a:effectRef>
          <a:fontRef idx="minor">
            <a:schemeClr val="tx1"/>
          </a:fontRef>
        </p:style>
      </p:cxnSp>
      <p:grpSp>
        <p:nvGrpSpPr>
          <p:cNvPr id="120" name="Group 119"/>
          <p:cNvGrpSpPr/>
          <p:nvPr/>
        </p:nvGrpSpPr>
        <p:grpSpPr>
          <a:xfrm>
            <a:off x="6006819" y="3057167"/>
            <a:ext cx="1619402" cy="1036320"/>
            <a:chOff x="7587181" y="827025"/>
            <a:chExt cx="1472184" cy="914400"/>
          </a:xfrm>
        </p:grpSpPr>
        <p:sp>
          <p:nvSpPr>
            <p:cNvPr id="121" name="Diamond 120"/>
            <p:cNvSpPr/>
            <p:nvPr/>
          </p:nvSpPr>
          <p:spPr>
            <a:xfrm>
              <a:off x="7587181" y="827025"/>
              <a:ext cx="1472184" cy="914400"/>
            </a:xfrm>
            <a:prstGeom prst="diamon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b="1" dirty="0"/>
            </a:p>
          </p:txBody>
        </p:sp>
        <p:sp>
          <p:nvSpPr>
            <p:cNvPr id="122" name="TextBox 121"/>
            <p:cNvSpPr txBox="1"/>
            <p:nvPr/>
          </p:nvSpPr>
          <p:spPr>
            <a:xfrm>
              <a:off x="7865603" y="1041675"/>
              <a:ext cx="929159" cy="488822"/>
            </a:xfrm>
            <a:prstGeom prst="rect">
              <a:avLst/>
            </a:prstGeom>
            <a:noFill/>
          </p:spPr>
          <p:txBody>
            <a:bodyPr wrap="none" rtlCol="0" anchor="ctr">
              <a:spAutoFit/>
            </a:bodyPr>
            <a:lstStyle/>
            <a:p>
              <a:pPr algn="ctr">
                <a:lnSpc>
                  <a:spcPts val="1226"/>
                </a:lnSpc>
              </a:pPr>
              <a:r>
                <a:rPr lang="en-US" sz="1200" b="1" dirty="0" smtClean="0"/>
                <a:t>Is delivery</a:t>
              </a:r>
            </a:p>
            <a:p>
              <a:pPr algn="ctr">
                <a:lnSpc>
                  <a:spcPts val="1226"/>
                </a:lnSpc>
              </a:pPr>
              <a:r>
                <a:rPr lang="en-US" sz="1200" b="1" dirty="0" smtClean="0"/>
                <a:t>location over</a:t>
              </a:r>
            </a:p>
            <a:p>
              <a:pPr algn="ctr">
                <a:lnSpc>
                  <a:spcPts val="1226"/>
                </a:lnSpc>
              </a:pPr>
              <a:r>
                <a:rPr lang="en-US" sz="1200" b="1" dirty="0" smtClean="0"/>
                <a:t>a channel?</a:t>
              </a:r>
              <a:endParaRPr lang="en-US" sz="1200" b="1" dirty="0"/>
            </a:p>
          </p:txBody>
        </p:sp>
      </p:grpSp>
    </p:spTree>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5" action="ppaction://hlinksldjump"/>
          </p:cNvPr>
          <p:cNvSpPr txBox="1"/>
          <p:nvPr/>
        </p:nvSpPr>
        <p:spPr>
          <a:xfrm>
            <a:off x="2234565" y="1582901"/>
            <a:ext cx="7459980" cy="1210873"/>
          </a:xfrm>
          <a:prstGeom prst="rect">
            <a:avLst/>
          </a:prstGeom>
          <a:noFill/>
          <a:ln w="3175">
            <a:noFill/>
          </a:ln>
        </p:spPr>
        <p:txBody>
          <a:bodyPr wrap="square" lIns="101882" tIns="50941" rIns="101882" bIns="50941" rtlCol="0">
            <a:spAutoFit/>
          </a:bodyPr>
          <a:lstStyle/>
          <a:p>
            <a:r>
              <a:rPr lang="en-US" sz="1800" b="1" dirty="0" smtClean="0"/>
              <a:t>20. How are customs or inspections handled for passengers and cargo?</a:t>
            </a:r>
            <a:r>
              <a:rPr lang="en-US" sz="1800" i="1" dirty="0" smtClean="0"/>
              <a:t> All conveyances (ships, aircraft and other mode/methods of transport) entering the Continental United States from a foreign port or place will be subject to a complete customs inspection upon arrival at the first US port of entry.</a:t>
            </a:r>
            <a:endParaRPr lang="en-US" sz="1800" i="1" dirty="0"/>
          </a:p>
        </p:txBody>
      </p:sp>
      <p:sp>
        <p:nvSpPr>
          <p:cNvPr id="52" name="TextBox 51">
            <a:hlinkClick r:id="rId5" action="ppaction://hlinksldjump"/>
          </p:cNvPr>
          <p:cNvSpPr txBox="1"/>
          <p:nvPr/>
        </p:nvSpPr>
        <p:spPr>
          <a:xfrm>
            <a:off x="2234565" y="2716376"/>
            <a:ext cx="7459980" cy="941797"/>
          </a:xfrm>
          <a:prstGeom prst="rect">
            <a:avLst/>
          </a:prstGeom>
          <a:noFill/>
          <a:ln w="3175">
            <a:noFill/>
          </a:ln>
        </p:spPr>
        <p:txBody>
          <a:bodyPr wrap="square" lIns="101882" tIns="50941" rIns="101882" bIns="50941" rtlCol="0">
            <a:spAutoFit/>
          </a:bodyPr>
          <a:lstStyle/>
          <a:p>
            <a:r>
              <a:rPr lang="en-US" sz="1800" i="1" dirty="0" smtClean="0"/>
              <a:t>Reference: Defense Transportation Regulation DODD 4500.9R – Part V, 29 September 2006 Department of Defense Customs and Border Clearance Policies and Procedures.</a:t>
            </a:r>
          </a:p>
        </p:txBody>
      </p:sp>
      <p:sp>
        <p:nvSpPr>
          <p:cNvPr id="32" name="TextBox 31">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6" name="TextBox 35">
            <a:hlinkClick r:id="rId2"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37" name="TextBox 3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Movement FAQ’s:</a:t>
            </a:r>
            <a:endParaRPr lang="en-US" dirty="0"/>
          </a:p>
        </p:txBody>
      </p:sp>
      <p:sp>
        <p:nvSpPr>
          <p:cNvPr id="24" name="TextBox 23">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7" name="Picture 26" descr="handshake2.jpg"/>
          <p:cNvPicPr>
            <a:picLocks noChangeAspect="1"/>
          </p:cNvPicPr>
          <p:nvPr/>
        </p:nvPicPr>
        <p:blipFill>
          <a:blip r:embed="rId8" cstate="print"/>
          <a:stretch>
            <a:fillRect/>
          </a:stretch>
        </p:blipFill>
        <p:spPr>
          <a:xfrm flipH="1">
            <a:off x="115253" y="3933674"/>
            <a:ext cx="1927860" cy="1554480"/>
          </a:xfrm>
          <a:prstGeom prst="rect">
            <a:avLst/>
          </a:prstGeom>
        </p:spPr>
      </p:pic>
      <p:sp>
        <p:nvSpPr>
          <p:cNvPr id="30" name="TextBox 29"/>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Picture 56" descr="world map blu.gif"/>
          <p:cNvPicPr>
            <a:picLocks noChangeAspect="1"/>
          </p:cNvPicPr>
          <p:nvPr/>
        </p:nvPicPr>
        <p:blipFill>
          <a:blip r:embed="rId2" cstate="print">
            <a:lum bright="70000" contrast="-70000"/>
          </a:blip>
          <a:stretch>
            <a:fillRect/>
          </a:stretch>
        </p:blipFill>
        <p:spPr>
          <a:xfrm>
            <a:off x="2011680" y="1209041"/>
            <a:ext cx="4442460" cy="2026274"/>
          </a:xfrm>
          <a:prstGeom prst="snip2DiagRect">
            <a:avLst/>
          </a:prstGeom>
          <a:solidFill>
            <a:srgbClr val="FFFFFF">
              <a:shade val="85000"/>
            </a:srgbClr>
          </a:solidFill>
          <a:ln w="190500" cap="rnd">
            <a:solidFill>
              <a:srgbClr val="FFFFFF"/>
            </a:solidFill>
          </a:ln>
          <a:effectLst>
            <a:outerShdw blurRad="76200" dir="13500000" sy="23000" kx="1200000" algn="br" rotWithShape="0">
              <a:prstClr val="black">
                <a:alpha val="20000"/>
              </a:prstClr>
            </a:outerShdw>
          </a:effectLst>
          <a:scene3d>
            <a:camera prst="perspectiveHeroicExtremeRightFacing"/>
            <a:lightRig rig="soft" dir="t"/>
          </a:scene3d>
          <a:sp3d contourW="12700" prstMaterial="matte">
            <a:bevelT w="63500" h="50800"/>
            <a:contourClr>
              <a:srgbClr val="C0C0C0"/>
            </a:contourClr>
          </a:sp3d>
        </p:spPr>
      </p:pic>
      <p:pic>
        <p:nvPicPr>
          <p:cNvPr id="115" name="Picture 114" descr="checkerboard-ani.gif"/>
          <p:cNvPicPr>
            <a:picLocks noChangeAspect="1"/>
          </p:cNvPicPr>
          <p:nvPr/>
        </p:nvPicPr>
        <p:blipFill>
          <a:blip r:embed="rId3" cstate="print">
            <a:duotone>
              <a:schemeClr val="bg2">
                <a:shade val="45000"/>
                <a:satMod val="135000"/>
              </a:schemeClr>
              <a:prstClr val="white"/>
            </a:duotone>
          </a:blip>
          <a:stretch>
            <a:fillRect/>
          </a:stretch>
        </p:blipFill>
        <p:spPr>
          <a:xfrm rot="182774">
            <a:off x="2051042" y="1295405"/>
            <a:ext cx="4442460" cy="1633699"/>
          </a:xfrm>
          <a:prstGeom prst="rect">
            <a:avLst/>
          </a:prstGeom>
          <a:scene3d>
            <a:camera prst="isometricOffAxis1Right"/>
            <a:lightRig rig="threePt" dir="t"/>
          </a:scene3d>
        </p:spPr>
      </p:pic>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24" name="TextBox 23">
            <a:hlinkClick r:id="rId4"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a:t>
            </a:r>
          </a:p>
          <a:p>
            <a:pPr algn="r"/>
            <a:r>
              <a:rPr lang="en-US" sz="1300" dirty="0" smtClean="0">
                <a:solidFill>
                  <a:schemeClr val="accent1">
                    <a:lumMod val="75000"/>
                  </a:schemeClr>
                </a:solidFill>
              </a:rPr>
              <a:t>Flowchart</a:t>
            </a:r>
            <a:endParaRPr lang="en-US" sz="1300" dirty="0">
              <a:solidFill>
                <a:schemeClr val="accent1">
                  <a:lumMod val="75000"/>
                </a:schemeClr>
              </a:solidFill>
            </a:endParaRPr>
          </a:p>
        </p:txBody>
      </p:sp>
      <p:sp>
        <p:nvSpPr>
          <p:cNvPr id="26" name="TextBox 25">
            <a:hlinkClick r:id="rId5"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51" name="Oval 50"/>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52" name="Left Arrow 51">
            <a:hlinkClick r:id="rId6"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53" name="TextBox 52"/>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sp>
        <p:nvSpPr>
          <p:cNvPr id="72" name="TextBox 71">
            <a:hlinkClick r:id="rId6"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116" name="Picture 115" descr="truck left.gif"/>
          <p:cNvPicPr>
            <a:picLocks noChangeAspect="1"/>
          </p:cNvPicPr>
          <p:nvPr/>
        </p:nvPicPr>
        <p:blipFill>
          <a:blip r:embed="rId7" cstate="print"/>
          <a:stretch>
            <a:fillRect/>
          </a:stretch>
        </p:blipFill>
        <p:spPr>
          <a:xfrm flipH="1">
            <a:off x="7382397" y="1622755"/>
            <a:ext cx="1559787" cy="1108867"/>
          </a:xfrm>
          <a:prstGeom prst="rect">
            <a:avLst/>
          </a:prstGeom>
        </p:spPr>
      </p:pic>
      <p:pic>
        <p:nvPicPr>
          <p:cNvPr id="117" name="Picture 116" descr="train left.gif"/>
          <p:cNvPicPr>
            <a:picLocks noChangeAspect="1"/>
          </p:cNvPicPr>
          <p:nvPr/>
        </p:nvPicPr>
        <p:blipFill>
          <a:blip r:embed="rId8" cstate="print"/>
          <a:stretch>
            <a:fillRect/>
          </a:stretch>
        </p:blipFill>
        <p:spPr>
          <a:xfrm flipH="1">
            <a:off x="6344124" y="1545113"/>
            <a:ext cx="1260435" cy="1186402"/>
          </a:xfrm>
          <a:prstGeom prst="rect">
            <a:avLst/>
          </a:prstGeom>
        </p:spPr>
      </p:pic>
      <p:pic>
        <p:nvPicPr>
          <p:cNvPr id="118" name="Picture 117" descr="ship left.gif"/>
          <p:cNvPicPr>
            <a:picLocks noChangeAspect="1"/>
          </p:cNvPicPr>
          <p:nvPr/>
        </p:nvPicPr>
        <p:blipFill>
          <a:blip r:embed="rId9" cstate="print"/>
          <a:stretch>
            <a:fillRect/>
          </a:stretch>
        </p:blipFill>
        <p:spPr>
          <a:xfrm>
            <a:off x="6497808" y="2407685"/>
            <a:ext cx="2446762" cy="1092393"/>
          </a:xfrm>
          <a:prstGeom prst="rect">
            <a:avLst/>
          </a:prstGeom>
          <a:ln>
            <a:noFill/>
          </a:ln>
        </p:spPr>
      </p:pic>
      <p:sp>
        <p:nvSpPr>
          <p:cNvPr id="55" name="TextBox 54">
            <a:hlinkClick r:id="rId10"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
        <p:nvSpPr>
          <p:cNvPr id="56" name="TextBox 55">
            <a:hlinkClick r:id="rId11" action="ppaction://hlinksldjump"/>
          </p:cNvPr>
          <p:cNvSpPr txBox="1"/>
          <p:nvPr/>
        </p:nvSpPr>
        <p:spPr>
          <a:xfrm>
            <a:off x="143193" y="2932412"/>
            <a:ext cx="1910398" cy="1475896"/>
          </a:xfrm>
          <a:prstGeom prst="roundRect">
            <a:avLst/>
          </a:prstGeom>
        </p:spPr>
        <p:style>
          <a:lnRef idx="1">
            <a:schemeClr val="accent6"/>
          </a:lnRef>
          <a:fillRef idx="2">
            <a:schemeClr val="accent6"/>
          </a:fillRef>
          <a:effectRef idx="1">
            <a:schemeClr val="accent6"/>
          </a:effectRef>
          <a:fontRef idx="minor">
            <a:schemeClr val="dk1"/>
          </a:fontRef>
        </p:style>
        <p:txBody>
          <a:bodyPr wrap="square" lIns="101882" tIns="50941" rIns="101882" bIns="50941" rtlCol="0">
            <a:spAutoFit/>
          </a:bodyPr>
          <a:lstStyle/>
          <a:p>
            <a:pPr algn="ctr"/>
            <a:r>
              <a:rPr lang="en-US" sz="1600" b="1" dirty="0" smtClean="0">
                <a:solidFill>
                  <a:schemeClr val="tx1"/>
                </a:solidFill>
              </a:rPr>
              <a:t>Attention!</a:t>
            </a:r>
          </a:p>
          <a:p>
            <a:pPr algn="ctr"/>
            <a:r>
              <a:rPr lang="en-US" sz="1600" b="1" dirty="0" smtClean="0">
                <a:solidFill>
                  <a:schemeClr val="tx1"/>
                </a:solidFill>
              </a:rPr>
              <a:t>START HERE FIRST</a:t>
            </a:r>
          </a:p>
          <a:p>
            <a:pPr algn="ctr"/>
            <a:r>
              <a:rPr lang="en-US" sz="1200" dirty="0" smtClean="0">
                <a:solidFill>
                  <a:schemeClr val="tx1"/>
                </a:solidFill>
              </a:rPr>
              <a:t>Have this information ready before calling USTRANSCOM</a:t>
            </a:r>
          </a:p>
          <a:p>
            <a:pPr algn="ctr"/>
            <a:r>
              <a:rPr lang="en-US" sz="1200" dirty="0" smtClean="0">
                <a:solidFill>
                  <a:schemeClr val="tx1"/>
                </a:solidFill>
              </a:rPr>
              <a:t>READ THIS CHECKLIST!</a:t>
            </a:r>
          </a:p>
        </p:txBody>
      </p:sp>
      <p:cxnSp>
        <p:nvCxnSpPr>
          <p:cNvPr id="60" name="Straight Connector 59"/>
          <p:cNvCxnSpPr/>
          <p:nvPr/>
        </p:nvCxnSpPr>
        <p:spPr>
          <a:xfrm rot="10800000" flipV="1">
            <a:off x="2187120" y="4626997"/>
            <a:ext cx="2979752" cy="10938"/>
          </a:xfrm>
          <a:prstGeom prst="line">
            <a:avLst/>
          </a:prstGeom>
        </p:spPr>
        <p:style>
          <a:lnRef idx="2">
            <a:schemeClr val="accent1"/>
          </a:lnRef>
          <a:fillRef idx="0">
            <a:schemeClr val="accent1"/>
          </a:fillRef>
          <a:effectRef idx="1">
            <a:schemeClr val="accent1"/>
          </a:effectRef>
          <a:fontRef idx="minor">
            <a:schemeClr val="tx1"/>
          </a:fontRef>
        </p:style>
      </p:cxnSp>
      <p:cxnSp>
        <p:nvCxnSpPr>
          <p:cNvPr id="61" name="Straight Connector 60"/>
          <p:cNvCxnSpPr>
            <a:stCxn id="73" idx="2"/>
          </p:cNvCxnSpPr>
          <p:nvPr/>
        </p:nvCxnSpPr>
        <p:spPr>
          <a:xfrm rot="5400000">
            <a:off x="1806996" y="5570202"/>
            <a:ext cx="1419098" cy="19077"/>
          </a:xfrm>
          <a:prstGeom prst="line">
            <a:avLst/>
          </a:prstGeom>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rot="5400000">
            <a:off x="4115741" y="5564271"/>
            <a:ext cx="1372761"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63" name="Straight Connector 62"/>
          <p:cNvCxnSpPr>
            <a:endCxn id="92" idx="1"/>
          </p:cNvCxnSpPr>
          <p:nvPr/>
        </p:nvCxnSpPr>
        <p:spPr>
          <a:xfrm>
            <a:off x="7427068" y="5663049"/>
            <a:ext cx="118020" cy="230"/>
          </a:xfrm>
          <a:prstGeom prst="line">
            <a:avLst/>
          </a:prstGeom>
        </p:spPr>
        <p:style>
          <a:lnRef idx="2">
            <a:schemeClr val="accent1"/>
          </a:lnRef>
          <a:fillRef idx="0">
            <a:schemeClr val="accent1"/>
          </a:fillRef>
          <a:effectRef idx="1">
            <a:schemeClr val="accent1"/>
          </a:effectRef>
          <a:fontRef idx="minor">
            <a:schemeClr val="tx1"/>
          </a:fontRef>
        </p:style>
      </p:cxnSp>
      <p:cxnSp>
        <p:nvCxnSpPr>
          <p:cNvPr id="64" name="Straight Connector 63"/>
          <p:cNvCxnSpPr>
            <a:endCxn id="91" idx="1"/>
          </p:cNvCxnSpPr>
          <p:nvPr/>
        </p:nvCxnSpPr>
        <p:spPr>
          <a:xfrm flipV="1">
            <a:off x="7434926" y="5077034"/>
            <a:ext cx="110162" cy="386"/>
          </a:xfrm>
          <a:prstGeom prst="line">
            <a:avLst/>
          </a:prstGeom>
        </p:spPr>
        <p:style>
          <a:lnRef idx="2">
            <a:schemeClr val="accent1"/>
          </a:lnRef>
          <a:fillRef idx="0">
            <a:schemeClr val="accent1"/>
          </a:fillRef>
          <a:effectRef idx="1">
            <a:schemeClr val="accent1"/>
          </a:effectRef>
          <a:fontRef idx="minor">
            <a:schemeClr val="tx1"/>
          </a:fontRef>
        </p:style>
      </p:cxnSp>
      <p:cxnSp>
        <p:nvCxnSpPr>
          <p:cNvPr id="65" name="Straight Connector 64"/>
          <p:cNvCxnSpPr>
            <a:stCxn id="79" idx="0"/>
            <a:endCxn id="69" idx="2"/>
          </p:cNvCxnSpPr>
          <p:nvPr/>
        </p:nvCxnSpPr>
        <p:spPr>
          <a:xfrm flipV="1">
            <a:off x="3664676" y="3196869"/>
            <a:ext cx="24544" cy="1831692"/>
          </a:xfrm>
          <a:prstGeom prst="line">
            <a:avLst/>
          </a:prstGeom>
        </p:spPr>
        <p:style>
          <a:lnRef idx="2">
            <a:schemeClr val="accent1"/>
          </a:lnRef>
          <a:fillRef idx="0">
            <a:schemeClr val="accent1"/>
          </a:fillRef>
          <a:effectRef idx="1">
            <a:schemeClr val="accent1"/>
          </a:effectRef>
          <a:fontRef idx="minor">
            <a:schemeClr val="tx1"/>
          </a:fontRef>
        </p:style>
      </p:cxnSp>
      <p:cxnSp>
        <p:nvCxnSpPr>
          <p:cNvPr id="66" name="Straight Connector 65"/>
          <p:cNvCxnSpPr>
            <a:endCxn id="70" idx="3"/>
          </p:cNvCxnSpPr>
          <p:nvPr/>
        </p:nvCxnSpPr>
        <p:spPr>
          <a:xfrm rot="10800000" flipV="1">
            <a:off x="4428912" y="3784988"/>
            <a:ext cx="2979752" cy="10938"/>
          </a:xfrm>
          <a:prstGeom prst="line">
            <a:avLst/>
          </a:prstGeom>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88" idx="0"/>
          </p:cNvCxnSpPr>
          <p:nvPr/>
        </p:nvCxnSpPr>
        <p:spPr>
          <a:xfrm rot="16200000" flipH="1" flipV="1">
            <a:off x="6083755" y="4926761"/>
            <a:ext cx="2699617" cy="13055"/>
          </a:xfrm>
          <a:prstGeom prst="line">
            <a:avLst/>
          </a:prstGeom>
        </p:spPr>
        <p:style>
          <a:lnRef idx="2">
            <a:schemeClr val="accent1"/>
          </a:lnRef>
          <a:fillRef idx="0">
            <a:schemeClr val="accent1"/>
          </a:fillRef>
          <a:effectRef idx="1">
            <a:schemeClr val="accent1"/>
          </a:effectRef>
          <a:fontRef idx="minor">
            <a:schemeClr val="tx1"/>
          </a:fontRef>
        </p:style>
      </p:cxnSp>
      <p:cxnSp>
        <p:nvCxnSpPr>
          <p:cNvPr id="68" name="Straight Connector 67"/>
          <p:cNvCxnSpPr/>
          <p:nvPr/>
        </p:nvCxnSpPr>
        <p:spPr>
          <a:xfrm rot="10800000" flipV="1">
            <a:off x="6139683" y="4568527"/>
            <a:ext cx="1713872" cy="2031"/>
          </a:xfrm>
          <a:prstGeom prst="line">
            <a:avLst/>
          </a:prstGeom>
        </p:spPr>
        <p:style>
          <a:lnRef idx="2">
            <a:schemeClr val="accent1"/>
          </a:lnRef>
          <a:fillRef idx="0">
            <a:schemeClr val="accent1"/>
          </a:fillRef>
          <a:effectRef idx="1">
            <a:schemeClr val="accent1"/>
          </a:effectRef>
          <a:fontRef idx="minor">
            <a:schemeClr val="tx1"/>
          </a:fontRef>
        </p:style>
      </p:cxnSp>
      <p:sp>
        <p:nvSpPr>
          <p:cNvPr id="69" name="Rectangle 68"/>
          <p:cNvSpPr/>
          <p:nvPr/>
        </p:nvSpPr>
        <p:spPr>
          <a:xfrm>
            <a:off x="3044853" y="2603144"/>
            <a:ext cx="1288733" cy="593725"/>
          </a:xfrm>
          <a:prstGeom prst="rect">
            <a:avLst/>
          </a:prstGeom>
        </p:spPr>
        <p:style>
          <a:lnRef idx="1">
            <a:schemeClr val="accent2"/>
          </a:lnRef>
          <a:fillRef idx="2">
            <a:schemeClr val="accent2"/>
          </a:fillRef>
          <a:effectRef idx="1">
            <a:schemeClr val="accent2"/>
          </a:effectRef>
          <a:fontRef idx="minor">
            <a:schemeClr val="dk1"/>
          </a:fontRef>
        </p:style>
        <p:txBody>
          <a:bodyPr lIns="101882" tIns="50941" rIns="101882" bIns="50941" rtlCol="0" anchor="ctr"/>
          <a:lstStyle/>
          <a:p>
            <a:pPr algn="ctr">
              <a:lnSpc>
                <a:spcPts val="1894"/>
              </a:lnSpc>
            </a:pPr>
            <a:r>
              <a:rPr lang="en-US" b="1" dirty="0" smtClean="0"/>
              <a:t>Surface Request</a:t>
            </a:r>
            <a:endParaRPr lang="en-US" b="1" dirty="0"/>
          </a:p>
        </p:txBody>
      </p:sp>
      <p:sp>
        <p:nvSpPr>
          <p:cNvPr id="70" name="Diamond 69"/>
          <p:cNvSpPr/>
          <p:nvPr/>
        </p:nvSpPr>
        <p:spPr>
          <a:xfrm>
            <a:off x="2926068" y="3344822"/>
            <a:ext cx="1502843" cy="902208"/>
          </a:xfrm>
          <a:prstGeom prst="diamond">
            <a:avLst/>
          </a:prstGeom>
        </p:spPr>
        <p:style>
          <a:lnRef idx="1">
            <a:schemeClr val="accent1"/>
          </a:lnRef>
          <a:fillRef idx="2">
            <a:schemeClr val="accent1"/>
          </a:fillRef>
          <a:effectRef idx="1">
            <a:schemeClr val="accent1"/>
          </a:effectRef>
          <a:fontRef idx="minor">
            <a:schemeClr val="dk1"/>
          </a:fontRef>
        </p:style>
        <p:txBody>
          <a:bodyPr lIns="101882" tIns="50941" rIns="101882" bIns="50941" rtlCol="0" anchor="ctr"/>
          <a:lstStyle/>
          <a:p>
            <a:pPr algn="ctr"/>
            <a:endParaRPr lang="en-US" b="1" dirty="0"/>
          </a:p>
        </p:txBody>
      </p:sp>
      <p:sp>
        <p:nvSpPr>
          <p:cNvPr id="73" name="Rectangle 72"/>
          <p:cNvSpPr/>
          <p:nvPr/>
        </p:nvSpPr>
        <p:spPr>
          <a:xfrm>
            <a:off x="2013103" y="4443471"/>
            <a:ext cx="1025957" cy="426720"/>
          </a:xfrm>
          <a:prstGeom prst="rect">
            <a:avLst/>
          </a:prstGeom>
        </p:spPr>
        <p:style>
          <a:lnRef idx="1">
            <a:schemeClr val="accent3"/>
          </a:lnRef>
          <a:fillRef idx="2">
            <a:schemeClr val="accent3"/>
          </a:fillRef>
          <a:effectRef idx="1">
            <a:schemeClr val="accent3"/>
          </a:effectRef>
          <a:fontRef idx="minor">
            <a:schemeClr val="dk1"/>
          </a:fontRef>
        </p:style>
        <p:txBody>
          <a:bodyPr lIns="101882" tIns="50941" rIns="101882" bIns="50941" rtlCol="0" anchor="ctr"/>
          <a:lstStyle/>
          <a:p>
            <a:pPr algn="ctr"/>
            <a:r>
              <a:rPr lang="en-US" dirty="0" smtClean="0"/>
              <a:t>Rail</a:t>
            </a:r>
            <a:endParaRPr lang="en-US" dirty="0"/>
          </a:p>
        </p:txBody>
      </p:sp>
      <p:sp>
        <p:nvSpPr>
          <p:cNvPr id="74" name="Rectangle 73"/>
          <p:cNvSpPr/>
          <p:nvPr/>
        </p:nvSpPr>
        <p:spPr>
          <a:xfrm>
            <a:off x="3151697" y="4443471"/>
            <a:ext cx="1025957" cy="426720"/>
          </a:xfrm>
          <a:prstGeom prst="rect">
            <a:avLst/>
          </a:prstGeom>
        </p:spPr>
        <p:style>
          <a:lnRef idx="1">
            <a:schemeClr val="accent3"/>
          </a:lnRef>
          <a:fillRef idx="2">
            <a:schemeClr val="accent3"/>
          </a:fillRef>
          <a:effectRef idx="1">
            <a:schemeClr val="accent3"/>
          </a:effectRef>
          <a:fontRef idx="minor">
            <a:schemeClr val="dk1"/>
          </a:fontRef>
        </p:style>
        <p:txBody>
          <a:bodyPr lIns="101882" tIns="50941" rIns="101882" bIns="50941" rtlCol="0" anchor="ctr"/>
          <a:lstStyle/>
          <a:p>
            <a:pPr algn="ctr"/>
            <a:r>
              <a:rPr lang="en-US" dirty="0" smtClean="0"/>
              <a:t>Bus</a:t>
            </a:r>
            <a:endParaRPr lang="en-US" dirty="0"/>
          </a:p>
        </p:txBody>
      </p:sp>
      <p:sp>
        <p:nvSpPr>
          <p:cNvPr id="78" name="Rectangle 77"/>
          <p:cNvSpPr/>
          <p:nvPr/>
        </p:nvSpPr>
        <p:spPr>
          <a:xfrm>
            <a:off x="4281037" y="4443471"/>
            <a:ext cx="1025957" cy="426720"/>
          </a:xfrm>
          <a:prstGeom prst="rect">
            <a:avLst/>
          </a:prstGeom>
        </p:spPr>
        <p:style>
          <a:lnRef idx="1">
            <a:schemeClr val="accent3"/>
          </a:lnRef>
          <a:fillRef idx="2">
            <a:schemeClr val="accent3"/>
          </a:fillRef>
          <a:effectRef idx="1">
            <a:schemeClr val="accent3"/>
          </a:effectRef>
          <a:fontRef idx="minor">
            <a:schemeClr val="dk1"/>
          </a:fontRef>
        </p:style>
        <p:txBody>
          <a:bodyPr lIns="101882" tIns="50941" rIns="101882" bIns="50941" rtlCol="0" anchor="ctr"/>
          <a:lstStyle/>
          <a:p>
            <a:pPr algn="ctr"/>
            <a:r>
              <a:rPr lang="en-US" dirty="0" smtClean="0"/>
              <a:t>Truck</a:t>
            </a:r>
            <a:endParaRPr lang="en-US" dirty="0"/>
          </a:p>
        </p:txBody>
      </p:sp>
      <p:sp>
        <p:nvSpPr>
          <p:cNvPr id="79" name="TextBox 78">
            <a:hlinkClick r:id="rId12" action="ppaction://hlinksldjump"/>
          </p:cNvPr>
          <p:cNvSpPr txBox="1"/>
          <p:nvPr/>
        </p:nvSpPr>
        <p:spPr>
          <a:xfrm>
            <a:off x="3152201" y="5028561"/>
            <a:ext cx="1024949" cy="579931"/>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100" b="1" dirty="0" smtClean="0"/>
              <a:t>GOPAX Bus</a:t>
            </a:r>
          </a:p>
          <a:p>
            <a:pPr algn="ctr"/>
            <a:r>
              <a:rPr lang="en-US" sz="1100" b="1" dirty="0" smtClean="0"/>
              <a:t>(CONUS Only)</a:t>
            </a:r>
          </a:p>
          <a:p>
            <a:pPr algn="ctr"/>
            <a:r>
              <a:rPr lang="en-US" sz="900" b="1" dirty="0" smtClean="0"/>
              <a:t>(Click for details)</a:t>
            </a:r>
            <a:endParaRPr lang="en-US" sz="900" b="1" dirty="0"/>
          </a:p>
        </p:txBody>
      </p:sp>
      <p:sp>
        <p:nvSpPr>
          <p:cNvPr id="80" name="TextBox 79"/>
          <p:cNvSpPr txBox="1"/>
          <p:nvPr/>
        </p:nvSpPr>
        <p:spPr>
          <a:xfrm>
            <a:off x="4549780" y="4261413"/>
            <a:ext cx="839517" cy="349098"/>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600" b="1" spc="56" dirty="0" smtClean="0">
                <a:ln w="11430"/>
                <a:solidFill>
                  <a:srgbClr val="0070C0"/>
                </a:solidFill>
                <a:effectLst>
                  <a:outerShdw blurRad="76200" dist="50800" dir="5400000" algn="tl" rotWithShape="0">
                    <a:srgbClr val="000000">
                      <a:alpha val="65000"/>
                    </a:srgbClr>
                  </a:outerShdw>
                </a:effectLst>
              </a:rPr>
              <a:t>Option</a:t>
            </a:r>
            <a:endParaRPr lang="en-US" sz="1600" b="1" spc="56" dirty="0">
              <a:ln w="11430"/>
              <a:solidFill>
                <a:srgbClr val="0070C0"/>
              </a:solidFill>
              <a:effectLst>
                <a:outerShdw blurRad="76200" dist="50800" dir="5400000" algn="tl" rotWithShape="0">
                  <a:srgbClr val="000000">
                    <a:alpha val="65000"/>
                  </a:srgbClr>
                </a:outerShdw>
              </a:effectLst>
            </a:endParaRPr>
          </a:p>
        </p:txBody>
      </p:sp>
      <p:sp>
        <p:nvSpPr>
          <p:cNvPr id="81" name="TextBox 80"/>
          <p:cNvSpPr txBox="1"/>
          <p:nvPr/>
        </p:nvSpPr>
        <p:spPr>
          <a:xfrm>
            <a:off x="4221956" y="4253992"/>
            <a:ext cx="502630" cy="349098"/>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600" b="1" spc="56" dirty="0" smtClean="0">
                <a:ln w="11430"/>
                <a:solidFill>
                  <a:srgbClr val="00B050"/>
                </a:solidFill>
                <a:effectLst>
                  <a:outerShdw blurRad="76200" dist="50800" dir="5400000" algn="tl" rotWithShape="0">
                    <a:srgbClr val="000000">
                      <a:alpha val="65000"/>
                    </a:srgbClr>
                  </a:outerShdw>
                </a:effectLst>
              </a:rPr>
              <a:t>Yes</a:t>
            </a:r>
            <a:endParaRPr lang="en-US" sz="1600" b="1" spc="56" dirty="0">
              <a:ln w="11430"/>
              <a:solidFill>
                <a:srgbClr val="00B050"/>
              </a:solidFill>
              <a:effectLst>
                <a:outerShdw blurRad="76200" dist="50800" dir="5400000" algn="tl" rotWithShape="0">
                  <a:srgbClr val="000000">
                    <a:alpha val="65000"/>
                  </a:srgbClr>
                </a:outerShdw>
              </a:effectLst>
            </a:endParaRPr>
          </a:p>
        </p:txBody>
      </p:sp>
      <p:sp>
        <p:nvSpPr>
          <p:cNvPr id="82" name="TextBox 81"/>
          <p:cNvSpPr txBox="1"/>
          <p:nvPr/>
        </p:nvSpPr>
        <p:spPr>
          <a:xfrm>
            <a:off x="3403910" y="4275637"/>
            <a:ext cx="839517" cy="349098"/>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600" b="1" spc="56" dirty="0" smtClean="0">
                <a:ln w="11430"/>
                <a:solidFill>
                  <a:srgbClr val="0070C0"/>
                </a:solidFill>
                <a:effectLst>
                  <a:outerShdw blurRad="76200" dist="50800" dir="5400000" algn="tl" rotWithShape="0">
                    <a:srgbClr val="000000">
                      <a:alpha val="65000"/>
                    </a:srgbClr>
                  </a:outerShdw>
                </a:effectLst>
              </a:rPr>
              <a:t>Option</a:t>
            </a:r>
            <a:endParaRPr lang="en-US" sz="1600" b="1" spc="56" dirty="0">
              <a:ln w="11430"/>
              <a:solidFill>
                <a:srgbClr val="0070C0"/>
              </a:solidFill>
              <a:effectLst>
                <a:outerShdw blurRad="76200" dist="50800" dir="5400000" algn="tl" rotWithShape="0">
                  <a:srgbClr val="000000">
                    <a:alpha val="65000"/>
                  </a:srgbClr>
                </a:outerShdw>
              </a:effectLst>
            </a:endParaRPr>
          </a:p>
        </p:txBody>
      </p:sp>
      <p:sp>
        <p:nvSpPr>
          <p:cNvPr id="83" name="TextBox 82"/>
          <p:cNvSpPr txBox="1"/>
          <p:nvPr/>
        </p:nvSpPr>
        <p:spPr>
          <a:xfrm>
            <a:off x="3076086" y="4268216"/>
            <a:ext cx="502630" cy="349098"/>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600" b="1" spc="56" dirty="0" smtClean="0">
                <a:ln w="11430"/>
                <a:solidFill>
                  <a:srgbClr val="00B050"/>
                </a:solidFill>
                <a:effectLst>
                  <a:outerShdw blurRad="76200" dist="50800" dir="5400000" algn="tl" rotWithShape="0">
                    <a:srgbClr val="000000">
                      <a:alpha val="65000"/>
                    </a:srgbClr>
                  </a:outerShdw>
                </a:effectLst>
              </a:rPr>
              <a:t>Yes</a:t>
            </a:r>
            <a:endParaRPr lang="en-US" sz="1600" b="1" spc="56" dirty="0">
              <a:ln w="11430"/>
              <a:solidFill>
                <a:srgbClr val="00B050"/>
              </a:solidFill>
              <a:effectLst>
                <a:outerShdw blurRad="76200" dist="50800" dir="5400000" algn="tl" rotWithShape="0">
                  <a:srgbClr val="000000">
                    <a:alpha val="65000"/>
                  </a:srgbClr>
                </a:outerShdw>
              </a:effectLst>
            </a:endParaRPr>
          </a:p>
        </p:txBody>
      </p:sp>
      <p:sp>
        <p:nvSpPr>
          <p:cNvPr id="84" name="TextBox 83"/>
          <p:cNvSpPr txBox="1"/>
          <p:nvPr/>
        </p:nvSpPr>
        <p:spPr>
          <a:xfrm>
            <a:off x="2305375" y="4277670"/>
            <a:ext cx="839517" cy="349098"/>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600" b="1" spc="56" dirty="0" smtClean="0">
                <a:ln w="11430"/>
                <a:solidFill>
                  <a:srgbClr val="0070C0"/>
                </a:solidFill>
                <a:effectLst>
                  <a:outerShdw blurRad="76200" dist="50800" dir="5400000" algn="tl" rotWithShape="0">
                    <a:srgbClr val="000000">
                      <a:alpha val="65000"/>
                    </a:srgbClr>
                  </a:outerShdw>
                </a:effectLst>
              </a:rPr>
              <a:t>Option</a:t>
            </a:r>
            <a:endParaRPr lang="en-US" sz="1600" b="1" spc="56" dirty="0">
              <a:ln w="11430"/>
              <a:solidFill>
                <a:srgbClr val="0070C0"/>
              </a:solidFill>
              <a:effectLst>
                <a:outerShdw blurRad="76200" dist="50800" dir="5400000" algn="tl" rotWithShape="0">
                  <a:srgbClr val="000000">
                    <a:alpha val="65000"/>
                  </a:srgbClr>
                </a:outerShdw>
              </a:effectLst>
            </a:endParaRPr>
          </a:p>
        </p:txBody>
      </p:sp>
      <p:sp>
        <p:nvSpPr>
          <p:cNvPr id="85" name="TextBox 84"/>
          <p:cNvSpPr txBox="1"/>
          <p:nvPr/>
        </p:nvSpPr>
        <p:spPr>
          <a:xfrm>
            <a:off x="1946115" y="4270249"/>
            <a:ext cx="502630" cy="349098"/>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1600" b="1" spc="56" dirty="0" smtClean="0">
                <a:ln w="11430"/>
                <a:solidFill>
                  <a:srgbClr val="00B050"/>
                </a:solidFill>
                <a:effectLst>
                  <a:outerShdw blurRad="76200" dist="50800" dir="5400000" algn="tl" rotWithShape="0">
                    <a:srgbClr val="000000">
                      <a:alpha val="65000"/>
                    </a:srgbClr>
                  </a:outerShdw>
                </a:effectLst>
              </a:rPr>
              <a:t>Yes</a:t>
            </a:r>
            <a:endParaRPr lang="en-US" sz="1600" b="1" spc="56" dirty="0">
              <a:ln w="11430"/>
              <a:solidFill>
                <a:srgbClr val="00B050"/>
              </a:solidFill>
              <a:effectLst>
                <a:outerShdw blurRad="76200" dist="50800" dir="5400000" algn="tl" rotWithShape="0">
                  <a:srgbClr val="000000">
                    <a:alpha val="65000"/>
                  </a:srgbClr>
                </a:outerShdw>
              </a:effectLst>
            </a:endParaRPr>
          </a:p>
        </p:txBody>
      </p:sp>
      <p:sp>
        <p:nvSpPr>
          <p:cNvPr id="86" name="TextBox 85">
            <a:hlinkClick r:id="rId13" action="ppaction://hlinksldjump"/>
          </p:cNvPr>
          <p:cNvSpPr txBox="1"/>
          <p:nvPr/>
        </p:nvSpPr>
        <p:spPr>
          <a:xfrm>
            <a:off x="4281037" y="4998744"/>
            <a:ext cx="1257300" cy="296491"/>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Calculations</a:t>
            </a:r>
            <a:endParaRPr lang="en-US" sz="1100" b="1" dirty="0"/>
          </a:p>
        </p:txBody>
      </p:sp>
      <p:sp>
        <p:nvSpPr>
          <p:cNvPr id="87" name="TextBox 86">
            <a:hlinkClick r:id="rId14" action="ppaction://hlinksldjump"/>
          </p:cNvPr>
          <p:cNvSpPr txBox="1"/>
          <p:nvPr/>
        </p:nvSpPr>
        <p:spPr>
          <a:xfrm>
            <a:off x="1776117" y="5028561"/>
            <a:ext cx="1257300" cy="296491"/>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Calculations</a:t>
            </a:r>
            <a:endParaRPr lang="en-US" sz="1100" b="1" dirty="0"/>
          </a:p>
        </p:txBody>
      </p:sp>
      <p:sp>
        <p:nvSpPr>
          <p:cNvPr id="88" name="Rectangle 87">
            <a:hlinkClick r:id="rId15" action="ppaction://hlinksldjump"/>
          </p:cNvPr>
          <p:cNvSpPr/>
          <p:nvPr/>
        </p:nvSpPr>
        <p:spPr>
          <a:xfrm>
            <a:off x="6811441" y="3583481"/>
            <a:ext cx="1257300" cy="424891"/>
          </a:xfrm>
          <a:prstGeom prst="rect">
            <a:avLst/>
          </a:prstGeom>
        </p:spPr>
        <p:style>
          <a:lnRef idx="1">
            <a:schemeClr val="accent2"/>
          </a:lnRef>
          <a:fillRef idx="2">
            <a:schemeClr val="accent2"/>
          </a:fillRef>
          <a:effectRef idx="1">
            <a:schemeClr val="accent2"/>
          </a:effectRef>
          <a:fontRef idx="minor">
            <a:schemeClr val="dk1"/>
          </a:fontRef>
        </p:style>
        <p:txBody>
          <a:bodyPr lIns="101882" tIns="50941" rIns="101882" bIns="50941" rtlCol="0" anchor="ctr"/>
          <a:lstStyle/>
          <a:p>
            <a:pPr algn="ctr"/>
            <a:r>
              <a:rPr lang="en-US" b="1" dirty="0" smtClean="0"/>
              <a:t>Vessel</a:t>
            </a:r>
            <a:endParaRPr lang="en-US" b="1" dirty="0"/>
          </a:p>
        </p:txBody>
      </p:sp>
      <p:sp>
        <p:nvSpPr>
          <p:cNvPr id="89" name="TextBox 88">
            <a:hlinkClick r:id="rId15" action="ppaction://hlinksldjump"/>
          </p:cNvPr>
          <p:cNvSpPr txBox="1"/>
          <p:nvPr/>
        </p:nvSpPr>
        <p:spPr>
          <a:xfrm>
            <a:off x="7545087" y="4427754"/>
            <a:ext cx="1257300" cy="296491"/>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Calculations</a:t>
            </a:r>
            <a:endParaRPr lang="en-US" sz="1100" b="1" dirty="0"/>
          </a:p>
        </p:txBody>
      </p:sp>
      <p:sp>
        <p:nvSpPr>
          <p:cNvPr id="90" name="TextBox 89">
            <a:hlinkClick r:id="rId16" action="ppaction://hlinksldjump"/>
          </p:cNvPr>
          <p:cNvSpPr txBox="1"/>
          <p:nvPr/>
        </p:nvSpPr>
        <p:spPr>
          <a:xfrm>
            <a:off x="6030410" y="4427754"/>
            <a:ext cx="1257300" cy="472209"/>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Obtain Mission Tailored Sealift</a:t>
            </a:r>
            <a:endParaRPr lang="en-US" sz="1100" b="1" dirty="0"/>
          </a:p>
        </p:txBody>
      </p:sp>
      <p:sp>
        <p:nvSpPr>
          <p:cNvPr id="91" name="TextBox 90">
            <a:hlinkClick r:id="rId12" action="ppaction://hlinksldjump"/>
          </p:cNvPr>
          <p:cNvSpPr txBox="1"/>
          <p:nvPr/>
        </p:nvSpPr>
        <p:spPr>
          <a:xfrm>
            <a:off x="7545087" y="4834147"/>
            <a:ext cx="1257300" cy="485774"/>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May require follow-on Bus</a:t>
            </a:r>
            <a:endParaRPr lang="en-US" sz="1100" b="1" dirty="0"/>
          </a:p>
        </p:txBody>
      </p:sp>
      <p:sp>
        <p:nvSpPr>
          <p:cNvPr id="92" name="TextBox 91">
            <a:hlinkClick r:id="rId13" action="ppaction://hlinksldjump"/>
          </p:cNvPr>
          <p:cNvSpPr txBox="1"/>
          <p:nvPr/>
        </p:nvSpPr>
        <p:spPr>
          <a:xfrm>
            <a:off x="7545087" y="5421408"/>
            <a:ext cx="1257300" cy="483742"/>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May require follow-on Truck</a:t>
            </a:r>
            <a:endParaRPr lang="en-US" sz="1100" b="1" dirty="0"/>
          </a:p>
        </p:txBody>
      </p:sp>
      <p:sp>
        <p:nvSpPr>
          <p:cNvPr id="93" name="TextBox 92">
            <a:hlinkClick r:id="rId14" action="ppaction://hlinksldjump"/>
          </p:cNvPr>
          <p:cNvSpPr txBox="1"/>
          <p:nvPr/>
        </p:nvSpPr>
        <p:spPr>
          <a:xfrm>
            <a:off x="7545087" y="6020848"/>
            <a:ext cx="1257300" cy="483742"/>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May require follow-on Rail</a:t>
            </a:r>
            <a:endParaRPr lang="en-US" sz="1100" b="1" dirty="0"/>
          </a:p>
        </p:txBody>
      </p:sp>
      <p:sp>
        <p:nvSpPr>
          <p:cNvPr id="94" name="TextBox 93"/>
          <p:cNvSpPr txBox="1"/>
          <p:nvPr/>
        </p:nvSpPr>
        <p:spPr>
          <a:xfrm>
            <a:off x="5369584" y="3495742"/>
            <a:ext cx="526291" cy="410654"/>
          </a:xfrm>
          <a:prstGeom prst="rect">
            <a:avLst/>
          </a:prstGeom>
          <a:noFill/>
        </p:spPr>
        <p:txBody>
          <a:bodyPr wrap="none" lIns="101882" tIns="50941" rIns="101882" bIns="50941"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6"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No</a:t>
            </a:r>
            <a:endParaRPr lang="en-US" b="1" spc="56"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cxnSp>
        <p:nvCxnSpPr>
          <p:cNvPr id="95" name="Straight Connector 94"/>
          <p:cNvCxnSpPr/>
          <p:nvPr/>
        </p:nvCxnSpPr>
        <p:spPr>
          <a:xfrm flipV="1">
            <a:off x="7433849" y="6178346"/>
            <a:ext cx="120639" cy="2468"/>
          </a:xfrm>
          <a:prstGeom prst="line">
            <a:avLst/>
          </a:prstGeom>
        </p:spPr>
        <p:style>
          <a:lnRef idx="2">
            <a:schemeClr val="accent1"/>
          </a:lnRef>
          <a:fillRef idx="0">
            <a:schemeClr val="accent1"/>
          </a:fillRef>
          <a:effectRef idx="1">
            <a:schemeClr val="accent1"/>
          </a:effectRef>
          <a:fontRef idx="minor">
            <a:schemeClr val="tx1"/>
          </a:fontRef>
        </p:style>
      </p:cxnSp>
      <p:sp>
        <p:nvSpPr>
          <p:cNvPr id="96" name="TextBox 95">
            <a:hlinkClick r:id="rId14" action="ppaction://hlinksldjump"/>
          </p:cNvPr>
          <p:cNvSpPr txBox="1"/>
          <p:nvPr/>
        </p:nvSpPr>
        <p:spPr>
          <a:xfrm>
            <a:off x="4281037" y="5391099"/>
            <a:ext cx="1257300" cy="483742"/>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May require follow-on Rail</a:t>
            </a:r>
            <a:endParaRPr lang="en-US" sz="1100" b="1" dirty="0"/>
          </a:p>
        </p:txBody>
      </p:sp>
      <p:sp>
        <p:nvSpPr>
          <p:cNvPr id="97" name="TextBox 96">
            <a:hlinkClick r:id="rId12" action="ppaction://hlinksldjump"/>
          </p:cNvPr>
          <p:cNvSpPr txBox="1"/>
          <p:nvPr/>
        </p:nvSpPr>
        <p:spPr>
          <a:xfrm>
            <a:off x="4281037" y="5999851"/>
            <a:ext cx="1257300" cy="485774"/>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May require follow-on Bus</a:t>
            </a:r>
            <a:endParaRPr lang="en-US" sz="1100" b="1" dirty="0"/>
          </a:p>
        </p:txBody>
      </p:sp>
      <p:sp>
        <p:nvSpPr>
          <p:cNvPr id="98" name="TextBox 97">
            <a:hlinkClick r:id="rId12" action="ppaction://hlinksldjump"/>
          </p:cNvPr>
          <p:cNvSpPr txBox="1"/>
          <p:nvPr/>
        </p:nvSpPr>
        <p:spPr>
          <a:xfrm>
            <a:off x="1761196" y="5999851"/>
            <a:ext cx="1257300" cy="485774"/>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May require follow-on Bus</a:t>
            </a:r>
            <a:endParaRPr lang="en-US" sz="1100" b="1" dirty="0"/>
          </a:p>
        </p:txBody>
      </p:sp>
      <p:sp>
        <p:nvSpPr>
          <p:cNvPr id="99" name="TextBox 98">
            <a:hlinkClick r:id="rId13" action="ppaction://hlinksldjump"/>
          </p:cNvPr>
          <p:cNvSpPr txBox="1"/>
          <p:nvPr/>
        </p:nvSpPr>
        <p:spPr>
          <a:xfrm>
            <a:off x="1771984" y="5424235"/>
            <a:ext cx="1257300" cy="483742"/>
          </a:xfrm>
          <a:prstGeom prst="rect">
            <a:avLst/>
          </a:prstGeom>
        </p:spPr>
        <p:style>
          <a:lnRef idx="1">
            <a:schemeClr val="accent1"/>
          </a:lnRef>
          <a:fillRef idx="2">
            <a:schemeClr val="accent1"/>
          </a:fillRef>
          <a:effectRef idx="1">
            <a:schemeClr val="accent1"/>
          </a:effectRef>
          <a:fontRef idx="minor">
            <a:schemeClr val="dk1"/>
          </a:fontRef>
        </p:style>
        <p:txBody>
          <a:bodyPr wrap="square" lIns="101882" tIns="50941" rIns="101882" bIns="50941" rtlCol="0">
            <a:spAutoFit/>
          </a:bodyPr>
          <a:lstStyle/>
          <a:p>
            <a:pPr algn="ctr"/>
            <a:r>
              <a:rPr lang="en-US" sz="1200" b="1" dirty="0" smtClean="0"/>
              <a:t>May require follow-on Truck</a:t>
            </a:r>
            <a:endParaRPr lang="en-US" sz="1100" b="1" dirty="0"/>
          </a:p>
        </p:txBody>
      </p:sp>
      <p:sp>
        <p:nvSpPr>
          <p:cNvPr id="58" name="TextBox 57">
            <a:hlinkClick r:id="rId1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7" action="ppaction://hlinksldjump"/>
              </a:rPr>
              <a:t>Site Map</a:t>
            </a:r>
            <a:endParaRPr lang="en-US" sz="1300" dirty="0">
              <a:solidFill>
                <a:schemeClr val="accent1">
                  <a:lumMod val="75000"/>
                </a:schemeClr>
              </a:solidFill>
            </a:endParaRPr>
          </a:p>
        </p:txBody>
      </p:sp>
      <p:sp>
        <p:nvSpPr>
          <p:cNvPr id="59" name="TextBox 58"/>
          <p:cNvSpPr txBox="1"/>
          <p:nvPr/>
        </p:nvSpPr>
        <p:spPr>
          <a:xfrm>
            <a:off x="3100558" y="3616672"/>
            <a:ext cx="1216936" cy="515526"/>
          </a:xfrm>
          <a:prstGeom prst="rect">
            <a:avLst/>
          </a:prstGeom>
          <a:noFill/>
        </p:spPr>
        <p:txBody>
          <a:bodyPr wrap="none" rtlCol="0" anchor="ctr">
            <a:spAutoFit/>
          </a:bodyPr>
          <a:lstStyle/>
          <a:p>
            <a:pPr algn="ctr">
              <a:lnSpc>
                <a:spcPts val="1100"/>
              </a:lnSpc>
            </a:pPr>
            <a:r>
              <a:rPr lang="en-US" sz="1200" b="1" dirty="0" smtClean="0"/>
              <a:t>Is cargo delivery</a:t>
            </a:r>
          </a:p>
          <a:p>
            <a:pPr algn="ctr">
              <a:lnSpc>
                <a:spcPts val="1100"/>
              </a:lnSpc>
            </a:pPr>
            <a:r>
              <a:rPr lang="en-US" sz="1200" b="1" dirty="0" smtClean="0"/>
              <a:t>within CONUS</a:t>
            </a:r>
          </a:p>
          <a:p>
            <a:pPr algn="ctr">
              <a:lnSpc>
                <a:spcPts val="1100"/>
              </a:lnSpc>
            </a:pPr>
            <a:r>
              <a:rPr lang="en-US" sz="1200" b="1" dirty="0" smtClean="0"/>
              <a:t>only?</a:t>
            </a:r>
            <a:endParaRPr lang="en-US" sz="1200" b="1" dirty="0"/>
          </a:p>
        </p:txBody>
      </p:sp>
    </p:spTree>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2"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Calculations for RAIL Shipment</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5" name="Picture 24" descr="train left.gif"/>
          <p:cNvPicPr>
            <a:picLocks noChangeAspect="1"/>
          </p:cNvPicPr>
          <p:nvPr/>
        </p:nvPicPr>
        <p:blipFill>
          <a:blip r:embed="rId5" cstate="print"/>
          <a:stretch>
            <a:fillRect/>
          </a:stretch>
        </p:blipFill>
        <p:spPr>
          <a:xfrm flipH="1">
            <a:off x="8392496" y="864751"/>
            <a:ext cx="1260435" cy="1186402"/>
          </a:xfrm>
          <a:prstGeom prst="rect">
            <a:avLst/>
          </a:prstGeom>
        </p:spPr>
      </p:pic>
      <p:pic>
        <p:nvPicPr>
          <p:cNvPr id="21" name="Picture 20" descr="handshake2.jpg"/>
          <p:cNvPicPr>
            <a:picLocks noChangeAspect="1"/>
          </p:cNvPicPr>
          <p:nvPr/>
        </p:nvPicPr>
        <p:blipFill>
          <a:blip r:embed="rId6" cstate="print"/>
          <a:stretch>
            <a:fillRect/>
          </a:stretch>
        </p:blipFill>
        <p:spPr>
          <a:xfrm flipH="1">
            <a:off x="167640" y="4489027"/>
            <a:ext cx="1927860" cy="1554480"/>
          </a:xfrm>
          <a:prstGeom prst="rect">
            <a:avLst/>
          </a:prstGeom>
        </p:spPr>
      </p:pic>
      <p:sp>
        <p:nvSpPr>
          <p:cNvPr id="28" name="TextBox 27">
            <a:hlinkClick r:id="rId7"/>
          </p:cNvPr>
          <p:cNvSpPr txBox="1"/>
          <p:nvPr/>
        </p:nvSpPr>
        <p:spPr>
          <a:xfrm>
            <a:off x="167641" y="4063335"/>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1" name="TextBox 30"/>
          <p:cNvSpPr txBox="1"/>
          <p:nvPr/>
        </p:nvSpPr>
        <p:spPr>
          <a:xfrm>
            <a:off x="167641" y="3022600"/>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Fusion Center</a:t>
            </a:r>
          </a:p>
          <a:p>
            <a:r>
              <a:rPr lang="en-US" sz="1300" dirty="0" smtClean="0"/>
              <a:t>(618) 220-5879</a:t>
            </a:r>
          </a:p>
          <a:p>
            <a:r>
              <a:rPr lang="en-US" sz="1300" dirty="0" smtClean="0"/>
              <a:t>DSN  770-5879</a:t>
            </a:r>
            <a:endParaRPr lang="en-US" sz="1300" dirty="0"/>
          </a:p>
        </p:txBody>
      </p:sp>
      <p:sp>
        <p:nvSpPr>
          <p:cNvPr id="33" name="TextBox 32"/>
          <p:cNvSpPr txBox="1"/>
          <p:nvPr/>
        </p:nvSpPr>
        <p:spPr>
          <a:xfrm>
            <a:off x="2263141" y="1975485"/>
            <a:ext cx="6622685" cy="1046441"/>
          </a:xfrm>
          <a:prstGeom prst="rect">
            <a:avLst/>
          </a:prstGeom>
          <a:noFill/>
        </p:spPr>
        <p:txBody>
          <a:bodyPr wrap="none" lIns="101882" tIns="50941" rIns="101882" bIns="50941" rtlCol="0">
            <a:spAutoFit/>
          </a:bodyPr>
          <a:lstStyle/>
          <a:p>
            <a:r>
              <a:rPr lang="en-US" dirty="0" smtClean="0"/>
              <a:t>Calculations for Rail Shipment can be obtained through SDDC</a:t>
            </a:r>
          </a:p>
          <a:p>
            <a:r>
              <a:rPr lang="en-US" dirty="0" smtClean="0"/>
              <a:t>Fusion Center Representative on the left.</a:t>
            </a:r>
            <a:br>
              <a:rPr lang="en-US" dirty="0" smtClean="0"/>
            </a:br>
            <a:endParaRPr lang="en-US" dirty="0"/>
          </a:p>
        </p:txBody>
      </p:sp>
      <p:sp>
        <p:nvSpPr>
          <p:cNvPr id="22" name="Bent Arrow 21"/>
          <p:cNvSpPr/>
          <p:nvPr/>
        </p:nvSpPr>
        <p:spPr>
          <a:xfrm rot="10800000">
            <a:off x="2839402" y="2936240"/>
            <a:ext cx="3740468" cy="690880"/>
          </a:xfrm>
          <a:prstGeom prst="ben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solidFill>
                <a:schemeClr val="tx1"/>
              </a:solidFill>
            </a:endParaRPr>
          </a:p>
        </p:txBody>
      </p:sp>
      <p:sp>
        <p:nvSpPr>
          <p:cNvPr id="23" name="TextBox 22">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2"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BUS Shipment</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1" name="TextBox 20"/>
          <p:cNvSpPr txBox="1"/>
          <p:nvPr/>
        </p:nvSpPr>
        <p:spPr>
          <a:xfrm>
            <a:off x="167641" y="3022600"/>
            <a:ext cx="1927859" cy="1103151"/>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Defense Travel Management Office</a:t>
            </a:r>
          </a:p>
          <a:p>
            <a:r>
              <a:rPr lang="en-US" sz="1300" dirty="0" smtClean="0"/>
              <a:t>Contact:</a:t>
            </a:r>
          </a:p>
          <a:p>
            <a:r>
              <a:rPr lang="en-US" sz="1300" dirty="0" smtClean="0"/>
              <a:t>(703) 696-7890</a:t>
            </a:r>
          </a:p>
          <a:p>
            <a:r>
              <a:rPr lang="en-US" sz="1300" dirty="0" smtClean="0"/>
              <a:t>DSN 426-7890</a:t>
            </a:r>
          </a:p>
        </p:txBody>
      </p:sp>
      <p:pic>
        <p:nvPicPr>
          <p:cNvPr id="22" name="Picture 21" descr="handshake2.jpg"/>
          <p:cNvPicPr>
            <a:picLocks noChangeAspect="1"/>
          </p:cNvPicPr>
          <p:nvPr/>
        </p:nvPicPr>
        <p:blipFill>
          <a:blip r:embed="rId5" cstate="print"/>
          <a:stretch>
            <a:fillRect/>
          </a:stretch>
        </p:blipFill>
        <p:spPr>
          <a:xfrm flipH="1">
            <a:off x="167640" y="4717415"/>
            <a:ext cx="1927860" cy="1554480"/>
          </a:xfrm>
          <a:prstGeom prst="rect">
            <a:avLst/>
          </a:prstGeom>
        </p:spPr>
      </p:pic>
      <p:sp>
        <p:nvSpPr>
          <p:cNvPr id="23" name="TextBox 22">
            <a:hlinkClick r:id="rId6"/>
          </p:cNvPr>
          <p:cNvSpPr txBox="1"/>
          <p:nvPr/>
        </p:nvSpPr>
        <p:spPr>
          <a:xfrm>
            <a:off x="167641" y="4317123"/>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1" name="TextBox 30"/>
          <p:cNvSpPr txBox="1"/>
          <p:nvPr/>
        </p:nvSpPr>
        <p:spPr>
          <a:xfrm>
            <a:off x="2263140" y="1684020"/>
            <a:ext cx="6729470" cy="1674305"/>
          </a:xfrm>
          <a:prstGeom prst="rect">
            <a:avLst/>
          </a:prstGeom>
          <a:noFill/>
        </p:spPr>
        <p:txBody>
          <a:bodyPr wrap="none" lIns="101882" tIns="50941" rIns="101882" bIns="50941" rtlCol="0">
            <a:spAutoFit/>
          </a:bodyPr>
          <a:lstStyle/>
          <a:p>
            <a:r>
              <a:rPr lang="en-US" dirty="0" smtClean="0"/>
              <a:t>USTRANSCOM is no longer providing support for Bus Shipment.</a:t>
            </a:r>
          </a:p>
          <a:p>
            <a:r>
              <a:rPr lang="en-US" dirty="0" smtClean="0"/>
              <a:t>The Defense Travel Management Office is the point of contact.</a:t>
            </a:r>
          </a:p>
          <a:p>
            <a:endParaRPr lang="en-US" b="1" dirty="0" smtClean="0"/>
          </a:p>
          <a:p>
            <a:r>
              <a:rPr lang="en-US" b="1" dirty="0" smtClean="0"/>
              <a:t>Website link: </a:t>
            </a:r>
            <a:r>
              <a:rPr lang="en-US" b="1" dirty="0" smtClean="0">
                <a:hlinkClick r:id="rId6"/>
              </a:rPr>
              <a:t>www.defensetravel.dod.mil</a:t>
            </a:r>
            <a:r>
              <a:rPr lang="en-US" b="1" dirty="0" smtClean="0"/>
              <a:t> </a:t>
            </a:r>
            <a:br>
              <a:rPr lang="en-US" b="1" dirty="0" smtClean="0"/>
            </a:br>
            <a:endParaRPr lang="en-US" dirty="0"/>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sp>
        <p:nvSpPr>
          <p:cNvPr id="28" name="TextBox 27"/>
          <p:cNvSpPr txBox="1"/>
          <p:nvPr/>
        </p:nvSpPr>
        <p:spPr>
          <a:xfrm>
            <a:off x="2273619" y="3178877"/>
            <a:ext cx="7360692" cy="3180643"/>
          </a:xfrm>
          <a:prstGeom prst="rect">
            <a:avLst/>
          </a:prstGeom>
          <a:noFill/>
        </p:spPr>
        <p:txBody>
          <a:bodyPr wrap="square" lIns="101882" tIns="50941" rIns="101882" bIns="50941" rtlCol="0">
            <a:spAutoFit/>
          </a:bodyPr>
          <a:lstStyle/>
          <a:p>
            <a:r>
              <a:rPr lang="en-US" b="1" dirty="0" smtClean="0"/>
              <a:t>USTRANSCOM </a:t>
            </a:r>
            <a:r>
              <a:rPr lang="en-US" dirty="0" smtClean="0"/>
              <a:t>offers the following option for bus transportation: </a:t>
            </a:r>
            <a:r>
              <a:rPr lang="en-US" b="1" dirty="0" smtClean="0"/>
              <a:t>GOPAX</a:t>
            </a:r>
            <a:r>
              <a:rPr lang="en-US" dirty="0" smtClean="0"/>
              <a:t> which is a web-based system supporting the request and procurement of transportation of military personnel traveling in groups.  This process for movement of group duty passengers varies with the type of movement required. Coordination of bus movement can be accomplished through the Groups Operational Passenger System (GOPAX) for domestic (CONUS only) bus movements.</a:t>
            </a:r>
          </a:p>
          <a:p>
            <a:r>
              <a:rPr lang="en-US" dirty="0" smtClean="0"/>
              <a:t>For GOPAX Ground Transportation the requester would go through their Transportation Management Office/TMO  or Installation Transportation Office / ITO   </a:t>
            </a:r>
          </a:p>
        </p:txBody>
      </p:sp>
    </p:spTree>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2"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Calculations for TRUCK Shipment</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5" name="Picture 24" descr="truck left.gif"/>
          <p:cNvPicPr>
            <a:picLocks noChangeAspect="1"/>
          </p:cNvPicPr>
          <p:nvPr/>
        </p:nvPicPr>
        <p:blipFill>
          <a:blip r:embed="rId5" cstate="print"/>
          <a:stretch>
            <a:fillRect/>
          </a:stretch>
        </p:blipFill>
        <p:spPr>
          <a:xfrm flipH="1">
            <a:off x="7995351" y="888418"/>
            <a:ext cx="1559787" cy="1108867"/>
          </a:xfrm>
          <a:prstGeom prst="rect">
            <a:avLst/>
          </a:prstGeom>
        </p:spPr>
      </p:pic>
      <p:pic>
        <p:nvPicPr>
          <p:cNvPr id="21" name="Picture 20" descr="handshake2.jpg"/>
          <p:cNvPicPr>
            <a:picLocks noChangeAspect="1"/>
          </p:cNvPicPr>
          <p:nvPr/>
        </p:nvPicPr>
        <p:blipFill>
          <a:blip r:embed="rId6" cstate="print"/>
          <a:stretch>
            <a:fillRect/>
          </a:stretch>
        </p:blipFill>
        <p:spPr>
          <a:xfrm flipH="1">
            <a:off x="167640" y="4476327"/>
            <a:ext cx="1927860" cy="1554480"/>
          </a:xfrm>
          <a:prstGeom prst="rect">
            <a:avLst/>
          </a:prstGeom>
        </p:spPr>
      </p:pic>
      <p:sp>
        <p:nvSpPr>
          <p:cNvPr id="28" name="TextBox 27">
            <a:hlinkClick r:id="rId7"/>
          </p:cNvPr>
          <p:cNvSpPr txBox="1"/>
          <p:nvPr/>
        </p:nvSpPr>
        <p:spPr>
          <a:xfrm>
            <a:off x="167641" y="4076035"/>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1" name="TextBox 30"/>
          <p:cNvSpPr txBox="1"/>
          <p:nvPr/>
        </p:nvSpPr>
        <p:spPr>
          <a:xfrm>
            <a:off x="167641" y="2997200"/>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Fusion Center</a:t>
            </a:r>
          </a:p>
          <a:p>
            <a:r>
              <a:rPr lang="en-US" sz="1300" dirty="0" smtClean="0"/>
              <a:t>(618)-220-5879</a:t>
            </a:r>
          </a:p>
          <a:p>
            <a:r>
              <a:rPr lang="en-US" sz="1300" dirty="0" smtClean="0"/>
              <a:t>DSN  770- 5879</a:t>
            </a:r>
            <a:endParaRPr lang="en-US" sz="1300" dirty="0"/>
          </a:p>
        </p:txBody>
      </p:sp>
      <p:sp>
        <p:nvSpPr>
          <p:cNvPr id="33" name="TextBox 32"/>
          <p:cNvSpPr txBox="1"/>
          <p:nvPr/>
        </p:nvSpPr>
        <p:spPr>
          <a:xfrm>
            <a:off x="2263140" y="1975485"/>
            <a:ext cx="6684119" cy="1046441"/>
          </a:xfrm>
          <a:prstGeom prst="rect">
            <a:avLst/>
          </a:prstGeom>
          <a:noFill/>
        </p:spPr>
        <p:txBody>
          <a:bodyPr wrap="none" lIns="101882" tIns="50941" rIns="101882" bIns="50941" rtlCol="0">
            <a:spAutoFit/>
          </a:bodyPr>
          <a:lstStyle/>
          <a:p>
            <a:r>
              <a:rPr lang="en-US" dirty="0" smtClean="0"/>
              <a:t>Calculations for Truck Shipment can be obtained through SDDC</a:t>
            </a:r>
          </a:p>
          <a:p>
            <a:r>
              <a:rPr lang="en-US" dirty="0" smtClean="0"/>
              <a:t>Fusion Center Representative on the left.</a:t>
            </a:r>
            <a:br>
              <a:rPr lang="en-US" dirty="0" smtClean="0"/>
            </a:br>
            <a:endParaRPr lang="en-US" dirty="0"/>
          </a:p>
        </p:txBody>
      </p:sp>
      <p:sp>
        <p:nvSpPr>
          <p:cNvPr id="22" name="Bent Arrow 21"/>
          <p:cNvSpPr/>
          <p:nvPr/>
        </p:nvSpPr>
        <p:spPr>
          <a:xfrm rot="10800000">
            <a:off x="2839402" y="2936240"/>
            <a:ext cx="3740468" cy="690880"/>
          </a:xfrm>
          <a:prstGeom prst="ben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solidFill>
                <a:schemeClr val="tx1"/>
              </a:solidFill>
            </a:endParaRPr>
          </a:p>
        </p:txBody>
      </p:sp>
      <p:sp>
        <p:nvSpPr>
          <p:cNvPr id="23" name="TextBox 22">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2"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Calculations for VESSEL Shipment</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1" name="TextBox 20"/>
          <p:cNvSpPr txBox="1"/>
          <p:nvPr/>
        </p:nvSpPr>
        <p:spPr>
          <a:xfrm>
            <a:off x="167641" y="2959101"/>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Fusion Center</a:t>
            </a:r>
          </a:p>
          <a:p>
            <a:r>
              <a:rPr lang="en-US" sz="1300" dirty="0" smtClean="0"/>
              <a:t>(618) 229-5879</a:t>
            </a:r>
          </a:p>
          <a:p>
            <a:r>
              <a:rPr lang="en-US" sz="1300" dirty="0" smtClean="0"/>
              <a:t>DSN  779-5879</a:t>
            </a:r>
            <a:endParaRPr lang="en-US" sz="1300" dirty="0"/>
          </a:p>
        </p:txBody>
      </p:sp>
      <p:pic>
        <p:nvPicPr>
          <p:cNvPr id="22" name="Picture 21" descr="handshake2.jpg"/>
          <p:cNvPicPr>
            <a:picLocks noChangeAspect="1"/>
          </p:cNvPicPr>
          <p:nvPr/>
        </p:nvPicPr>
        <p:blipFill>
          <a:blip r:embed="rId5" cstate="print"/>
          <a:stretch>
            <a:fillRect/>
          </a:stretch>
        </p:blipFill>
        <p:spPr>
          <a:xfrm flipH="1">
            <a:off x="167640" y="4815840"/>
            <a:ext cx="1927860" cy="1554480"/>
          </a:xfrm>
          <a:prstGeom prst="rect">
            <a:avLst/>
          </a:prstGeom>
        </p:spPr>
      </p:pic>
      <p:sp>
        <p:nvSpPr>
          <p:cNvPr id="30" name="TextBox 29">
            <a:hlinkClick r:id="rId6"/>
          </p:cNvPr>
          <p:cNvSpPr txBox="1"/>
          <p:nvPr/>
        </p:nvSpPr>
        <p:spPr>
          <a:xfrm>
            <a:off x="167641" y="4008121"/>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SMS Calculator Help</a:t>
            </a:r>
          </a:p>
        </p:txBody>
      </p:sp>
      <p:sp>
        <p:nvSpPr>
          <p:cNvPr id="23" name="TextBox 22">
            <a:hlinkClick r:id="rId7"/>
          </p:cNvPr>
          <p:cNvSpPr txBox="1"/>
          <p:nvPr/>
        </p:nvSpPr>
        <p:spPr>
          <a:xfrm>
            <a:off x="167641" y="4415548"/>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1" name="TextBox 30"/>
          <p:cNvSpPr txBox="1"/>
          <p:nvPr/>
        </p:nvSpPr>
        <p:spPr>
          <a:xfrm>
            <a:off x="2263140" y="1975485"/>
            <a:ext cx="7693573" cy="4411749"/>
          </a:xfrm>
          <a:prstGeom prst="rect">
            <a:avLst/>
          </a:prstGeom>
          <a:noFill/>
        </p:spPr>
        <p:txBody>
          <a:bodyPr wrap="none" lIns="101882" tIns="50941" rIns="101882" bIns="50941" rtlCol="0">
            <a:spAutoFit/>
          </a:bodyPr>
          <a:lstStyle/>
          <a:p>
            <a:r>
              <a:rPr lang="en-US" dirty="0" smtClean="0">
                <a:hlinkClick r:id="rId8"/>
              </a:rPr>
              <a:t>USTRANSCOM Single Mobility System </a:t>
            </a:r>
            <a:r>
              <a:rPr lang="en-US" dirty="0" smtClean="0"/>
              <a:t>  </a:t>
            </a:r>
          </a:p>
          <a:p>
            <a:endParaRPr lang="en-US" dirty="0" smtClean="0"/>
          </a:p>
          <a:p>
            <a:r>
              <a:rPr lang="en-US" dirty="0" smtClean="0"/>
              <a:t>On 31 Mar 2008 SMS was directed by the U.S. Transportation Command</a:t>
            </a:r>
          </a:p>
          <a:p>
            <a:r>
              <a:rPr lang="en-US" dirty="0" smtClean="0"/>
              <a:t>(USTRANSCOM) to remove the cost calculator links from the un-</a:t>
            </a:r>
          </a:p>
          <a:p>
            <a:r>
              <a:rPr lang="en-US" dirty="0" smtClean="0"/>
              <a:t>authenticated SMS homepage. In order to access these links, users will</a:t>
            </a:r>
          </a:p>
          <a:p>
            <a:r>
              <a:rPr lang="en-US" dirty="0" smtClean="0"/>
              <a:t>now have to have a US Government Common Access Card, CAC, and </a:t>
            </a:r>
          </a:p>
          <a:p>
            <a:r>
              <a:rPr lang="en-US" dirty="0" smtClean="0"/>
              <a:t>apply for and maintain an active SMS account for access.</a:t>
            </a:r>
          </a:p>
          <a:p>
            <a:r>
              <a:rPr lang="en-US" dirty="0" smtClean="0"/>
              <a:t/>
            </a:r>
            <a:br>
              <a:rPr lang="en-US" dirty="0" smtClean="0"/>
            </a:br>
            <a:r>
              <a:rPr lang="en-US" dirty="0" smtClean="0"/>
              <a:t/>
            </a:r>
            <a:br>
              <a:rPr lang="en-US" dirty="0" smtClean="0"/>
            </a:br>
            <a:r>
              <a:rPr lang="en-US" b="1" dirty="0" smtClean="0"/>
              <a:t>The USTRANSCOM computer systems help desk is available 24/7... </a:t>
            </a:r>
            <a:br>
              <a:rPr lang="en-US" b="1" dirty="0" smtClean="0"/>
            </a:br>
            <a:r>
              <a:rPr lang="en-US" b="1" dirty="0" smtClean="0"/>
              <a:t>Call: DSN 576-8021 (Country Code 312) or Commercial 618-256-8021. </a:t>
            </a:r>
            <a:br>
              <a:rPr lang="en-US" b="1" dirty="0" smtClean="0"/>
            </a:br>
            <a:r>
              <a:rPr lang="en-US" b="1" dirty="0" smtClean="0"/>
              <a:t>Email: </a:t>
            </a:r>
            <a:r>
              <a:rPr lang="en-US" b="1" dirty="0" smtClean="0">
                <a:hlinkClick r:id="rId6"/>
              </a:rPr>
              <a:t>USTCHELP@ustranscom.mil</a:t>
            </a:r>
            <a:r>
              <a:rPr lang="en-US" b="1" dirty="0" smtClean="0"/>
              <a:t>  </a:t>
            </a:r>
            <a:br>
              <a:rPr lang="en-US" b="1" dirty="0" smtClean="0"/>
            </a:br>
            <a:r>
              <a:rPr lang="en-US" b="1" dirty="0" smtClean="0"/>
              <a:t/>
            </a:r>
            <a:br>
              <a:rPr lang="en-US" b="1" dirty="0" smtClean="0"/>
            </a:br>
            <a:endParaRPr lang="en-US" dirty="0"/>
          </a:p>
        </p:txBody>
      </p:sp>
      <p:pic>
        <p:nvPicPr>
          <p:cNvPr id="2051" name="Picture 3">
            <a:hlinkClick r:id="rId7"/>
          </p:cNvPr>
          <p:cNvPicPr>
            <a:picLocks noChangeAspect="1" noChangeArrowheads="1"/>
          </p:cNvPicPr>
          <p:nvPr/>
        </p:nvPicPr>
        <p:blipFill>
          <a:blip r:embed="rId9" cstate="print">
            <a:clrChange>
              <a:clrFrom>
                <a:srgbClr val="FFFFEE"/>
              </a:clrFrom>
              <a:clrTo>
                <a:srgbClr val="FFFFEE">
                  <a:alpha val="0"/>
                </a:srgbClr>
              </a:clrTo>
            </a:clrChange>
          </a:blip>
          <a:srcRect l="23514" t="22394" r="50637" b="65152"/>
          <a:stretch>
            <a:fillRect/>
          </a:stretch>
        </p:blipFill>
        <p:spPr bwMode="auto">
          <a:xfrm>
            <a:off x="6626770" y="1749818"/>
            <a:ext cx="2138343" cy="806027"/>
          </a:xfrm>
          <a:prstGeom prst="rect">
            <a:avLst/>
          </a:prstGeom>
          <a:noFill/>
          <a:ln w="9525">
            <a:noFill/>
            <a:miter lim="800000"/>
            <a:headEnd/>
            <a:tailEnd/>
          </a:ln>
          <a:effectLst/>
        </p:spPr>
      </p:pic>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10" cstate="print"/>
          <a:stretch>
            <a:fillRect/>
          </a:stretch>
        </p:blipFill>
        <p:spPr>
          <a:xfrm>
            <a:off x="7363127" y="885191"/>
            <a:ext cx="2422858" cy="1081720"/>
          </a:xfrm>
          <a:prstGeom prst="rect">
            <a:avLst/>
          </a:prstGeom>
          <a:ln>
            <a:noFill/>
          </a:ln>
        </p:spPr>
      </p:pic>
      <p:sp>
        <p:nvSpPr>
          <p:cNvPr id="29" name="TextBox 28">
            <a:hlinkClick r:id="rId11"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1"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2"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Types of VESSELS </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1" name="TextBox 20"/>
          <p:cNvSpPr txBox="1"/>
          <p:nvPr/>
        </p:nvSpPr>
        <p:spPr>
          <a:xfrm>
            <a:off x="54609" y="3022600"/>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MSC Detachment</a:t>
            </a:r>
          </a:p>
          <a:p>
            <a:r>
              <a:rPr lang="en-US" sz="1300" dirty="0" smtClean="0"/>
              <a:t>(618) 229-4947</a:t>
            </a:r>
          </a:p>
          <a:p>
            <a:r>
              <a:rPr lang="en-US" sz="1300" dirty="0" smtClean="0"/>
              <a:t>DSN: 779-4947</a:t>
            </a:r>
            <a:endParaRPr lang="en-US" sz="1300" dirty="0"/>
          </a:p>
        </p:txBody>
      </p:sp>
      <p:pic>
        <p:nvPicPr>
          <p:cNvPr id="22" name="Picture 21" descr="handshake2.jpg"/>
          <p:cNvPicPr>
            <a:picLocks noChangeAspect="1"/>
          </p:cNvPicPr>
          <p:nvPr/>
        </p:nvPicPr>
        <p:blipFill>
          <a:blip r:embed="rId5" cstate="print"/>
          <a:stretch>
            <a:fillRect/>
          </a:stretch>
        </p:blipFill>
        <p:spPr>
          <a:xfrm flipH="1">
            <a:off x="41910" y="4072004"/>
            <a:ext cx="1927860" cy="1554480"/>
          </a:xfrm>
          <a:prstGeom prst="rect">
            <a:avLst/>
          </a:prstGeom>
        </p:spPr>
      </p:pic>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6" cstate="print"/>
          <a:stretch>
            <a:fillRect/>
          </a:stretch>
        </p:blipFill>
        <p:spPr>
          <a:xfrm>
            <a:off x="7363127" y="885191"/>
            <a:ext cx="2422858" cy="1081720"/>
          </a:xfrm>
          <a:prstGeom prst="rect">
            <a:avLst/>
          </a:prstGeom>
          <a:ln>
            <a:noFill/>
          </a:ln>
        </p:spPr>
      </p:pic>
      <p:sp>
        <p:nvSpPr>
          <p:cNvPr id="25" name="TextBox 24"/>
          <p:cNvSpPr txBox="1"/>
          <p:nvPr/>
        </p:nvSpPr>
        <p:spPr>
          <a:xfrm>
            <a:off x="2248564" y="1777733"/>
            <a:ext cx="7809837" cy="3765418"/>
          </a:xfrm>
          <a:prstGeom prst="rect">
            <a:avLst/>
          </a:prstGeom>
          <a:noFill/>
        </p:spPr>
        <p:txBody>
          <a:bodyPr wrap="square" lIns="101882" tIns="50941" rIns="101882" bIns="50941" rtlCol="0">
            <a:spAutoFit/>
          </a:bodyPr>
          <a:lstStyle/>
          <a:p>
            <a:r>
              <a:rPr lang="en-US" sz="1800" dirty="0" smtClean="0">
                <a:cs typeface="Times New Roman" pitchFamily="18" charset="0"/>
              </a:rPr>
              <a:t>Military Sealift Command (MSC) Vessels in the Sealift Program: </a:t>
            </a:r>
          </a:p>
          <a:p>
            <a:r>
              <a:rPr lang="en-US" sz="1800" dirty="0" smtClean="0">
                <a:cs typeface="Times New Roman" pitchFamily="18" charset="0"/>
              </a:rPr>
              <a:t>MSC’s Sealift Program provides high-quality, efficient and cost-effective ocean transportation for the Department of Defense and other federal agencies during peacetime and war.  The three major types of vessels are as follows:</a:t>
            </a:r>
          </a:p>
          <a:p>
            <a:endParaRPr lang="en-US" sz="1800" dirty="0" smtClean="0">
              <a:cs typeface="Times New Roman" pitchFamily="18" charset="0"/>
            </a:endParaRPr>
          </a:p>
          <a:p>
            <a:pPr>
              <a:buFont typeface="Arial" pitchFamily="34" charset="0"/>
              <a:buChar char="•"/>
            </a:pPr>
            <a:r>
              <a:rPr lang="en-US" sz="1800" dirty="0" smtClean="0">
                <a:cs typeface="Times New Roman" pitchFamily="18" charset="0"/>
              </a:rPr>
              <a:t> </a:t>
            </a:r>
            <a:r>
              <a:rPr lang="en-US" sz="1800" dirty="0" smtClean="0">
                <a:cs typeface="Times New Roman" pitchFamily="18" charset="0"/>
                <a:hlinkClick r:id="rId7" action="ppaction://hlinksldjump"/>
              </a:rPr>
              <a:t>LMSR – Large, Medium Speed Roll-On/Roll-Off</a:t>
            </a:r>
            <a:endParaRPr lang="en-US" sz="1800" dirty="0" smtClean="0">
              <a:cs typeface="Times New Roman" pitchFamily="18" charset="0"/>
            </a:endParaRPr>
          </a:p>
          <a:p>
            <a:pPr>
              <a:buFont typeface="Arial" pitchFamily="34" charset="0"/>
              <a:buChar char="•"/>
            </a:pPr>
            <a:endParaRPr lang="en-US" sz="1800" dirty="0" smtClean="0">
              <a:cs typeface="Times New Roman" pitchFamily="18" charset="0"/>
            </a:endParaRPr>
          </a:p>
          <a:p>
            <a:pPr>
              <a:buFont typeface="Arial" pitchFamily="34" charset="0"/>
              <a:buChar char="•"/>
            </a:pPr>
            <a:r>
              <a:rPr lang="en-US" sz="1800" dirty="0" smtClean="0">
                <a:cs typeface="Times New Roman" pitchFamily="18" charset="0"/>
              </a:rPr>
              <a:t> </a:t>
            </a:r>
            <a:r>
              <a:rPr lang="en-US" sz="1800" dirty="0" smtClean="0">
                <a:cs typeface="Times New Roman" pitchFamily="18" charset="0"/>
                <a:hlinkClick r:id="rId8" action="ppaction://hlinksldjump"/>
              </a:rPr>
              <a:t>Dry Cargo Ships</a:t>
            </a:r>
            <a:endParaRPr lang="en-US" sz="1800" dirty="0" smtClean="0">
              <a:cs typeface="Times New Roman" pitchFamily="18" charset="0"/>
            </a:endParaRPr>
          </a:p>
          <a:p>
            <a:pPr>
              <a:buFont typeface="Arial" pitchFamily="34" charset="0"/>
              <a:buChar char="•"/>
            </a:pPr>
            <a:endParaRPr lang="en-US" sz="1800" dirty="0" smtClean="0">
              <a:cs typeface="Times New Roman" pitchFamily="18" charset="0"/>
            </a:endParaRPr>
          </a:p>
          <a:p>
            <a:pPr>
              <a:buFont typeface="Arial" pitchFamily="34" charset="0"/>
              <a:buChar char="•"/>
            </a:pPr>
            <a:r>
              <a:rPr lang="en-US" sz="1800" dirty="0" smtClean="0">
                <a:cs typeface="Times New Roman" pitchFamily="18" charset="0"/>
                <a:hlinkClick r:id="rId8" action="ppaction://hlinksldjump"/>
              </a:rPr>
              <a:t> Tankers</a:t>
            </a:r>
            <a:endParaRPr lang="en-US" sz="1800" dirty="0" smtClean="0">
              <a:cs typeface="Times New Roman" pitchFamily="18" charset="0"/>
            </a:endParaRPr>
          </a:p>
          <a:p>
            <a:pPr>
              <a:buFont typeface="Arial" pitchFamily="34" charset="0"/>
              <a:buChar char="•"/>
            </a:pPr>
            <a:endParaRPr lang="en-US" sz="1800" dirty="0" smtClean="0">
              <a:cs typeface="Times New Roman" pitchFamily="18" charset="0"/>
            </a:endParaRPr>
          </a:p>
          <a:p>
            <a:r>
              <a:rPr lang="en-US" sz="1800" dirty="0" smtClean="0">
                <a:cs typeface="Times New Roman" pitchFamily="18" charset="0"/>
              </a:rPr>
              <a:t>However </a:t>
            </a:r>
            <a:r>
              <a:rPr lang="en-US" sz="1800" dirty="0" smtClean="0"/>
              <a:t>most DOD cargo (by tonnage) moves in commercial vessels, specifically liners, in a service managed by SDDC.</a:t>
            </a:r>
            <a:endParaRPr lang="en-US" sz="1800" dirty="0" smtClean="0">
              <a:cs typeface="Times New Roman" pitchFamily="18" charset="0"/>
            </a:endParaRPr>
          </a:p>
        </p:txBody>
      </p:sp>
      <p:sp>
        <p:nvSpPr>
          <p:cNvPr id="23" name="TextBox 22">
            <a:hlinkClick r:id="rId9"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9" action="ppaction://hlinksldjump"/>
              </a:rPr>
              <a:t>Site Map</a:t>
            </a:r>
            <a:endParaRPr lang="en-US" sz="1300" dirty="0">
              <a:solidFill>
                <a:schemeClr val="accent1">
                  <a:lumMod val="75000"/>
                </a:schemeClr>
              </a:solidFill>
            </a:endParaRPr>
          </a:p>
        </p:txBody>
      </p:sp>
      <p:sp>
        <p:nvSpPr>
          <p:cNvPr id="29" name="TextBox 28">
            <a:hlinkClick r:id="rId10"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2" action="ppaction://hlinksldjump"/>
          </p:cNvPr>
          <p:cNvSpPr txBox="1"/>
          <p:nvPr/>
        </p:nvSpPr>
        <p:spPr>
          <a:xfrm>
            <a:off x="0" y="1691389"/>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SURFACE REQUEST FAQs</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5" cstate="print"/>
          <a:stretch>
            <a:fillRect/>
          </a:stretch>
        </p:blipFill>
        <p:spPr>
          <a:xfrm flipH="1">
            <a:off x="116840" y="4866640"/>
            <a:ext cx="1927860" cy="1554480"/>
          </a:xfrm>
          <a:prstGeom prst="rect">
            <a:avLst/>
          </a:prstGeom>
        </p:spPr>
      </p:pic>
      <p:sp>
        <p:nvSpPr>
          <p:cNvPr id="30" name="TextBox 29"/>
          <p:cNvSpPr txBox="1"/>
          <p:nvPr/>
        </p:nvSpPr>
        <p:spPr>
          <a:xfrm>
            <a:off x="116841" y="4033521"/>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SMS Calculator Help</a:t>
            </a:r>
          </a:p>
        </p:txBody>
      </p:sp>
      <p:sp>
        <p:nvSpPr>
          <p:cNvPr id="23" name="TextBox 22"/>
          <p:cNvSpPr txBox="1"/>
          <p:nvPr/>
        </p:nvSpPr>
        <p:spPr>
          <a:xfrm>
            <a:off x="116841" y="4453648"/>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6" cstate="print"/>
          <a:stretch>
            <a:fillRect/>
          </a:stretch>
        </p:blipFill>
        <p:spPr>
          <a:xfrm>
            <a:off x="7363127" y="885191"/>
            <a:ext cx="2422858" cy="1081720"/>
          </a:xfrm>
          <a:prstGeom prst="rect">
            <a:avLst/>
          </a:prstGeom>
          <a:ln>
            <a:noFill/>
          </a:ln>
        </p:spPr>
      </p:pic>
      <p:sp>
        <p:nvSpPr>
          <p:cNvPr id="25" name="TextBox 24"/>
          <p:cNvSpPr txBox="1"/>
          <p:nvPr/>
        </p:nvSpPr>
        <p:spPr>
          <a:xfrm>
            <a:off x="2109472" y="1619250"/>
            <a:ext cx="6244589" cy="595319"/>
          </a:xfrm>
          <a:prstGeom prst="rect">
            <a:avLst/>
          </a:prstGeom>
          <a:noFill/>
        </p:spPr>
        <p:txBody>
          <a:bodyPr wrap="square" lIns="101882" tIns="50941" rIns="101882" bIns="50941" rtlCol="0">
            <a:spAutoFit/>
          </a:bodyPr>
          <a:lstStyle/>
          <a:p>
            <a:pPr lvl="0"/>
            <a:r>
              <a:rPr lang="en-US" sz="1600" dirty="0" smtClean="0"/>
              <a:t>1</a:t>
            </a:r>
            <a:r>
              <a:rPr lang="en-US" sz="1600" dirty="0" smtClean="0">
                <a:hlinkClick r:id="rId7" action="ppaction://hlinksldjump"/>
              </a:rPr>
              <a:t>. Is USTRANSCOM Surface Transportation modes strictly Military or can they can be commercial too?</a:t>
            </a:r>
            <a:endParaRPr lang="en-US" sz="1600" dirty="0" smtClean="0"/>
          </a:p>
        </p:txBody>
      </p:sp>
      <p:sp>
        <p:nvSpPr>
          <p:cNvPr id="34" name="TextBox 33">
            <a:hlinkClick r:id="rId8"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
        <p:nvSpPr>
          <p:cNvPr id="35" name="TextBox 34"/>
          <p:cNvSpPr txBox="1"/>
          <p:nvPr/>
        </p:nvSpPr>
        <p:spPr>
          <a:xfrm>
            <a:off x="116841" y="3022601"/>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Customer Service</a:t>
            </a:r>
          </a:p>
          <a:p>
            <a:r>
              <a:rPr lang="en-US" sz="1300" dirty="0" smtClean="0"/>
              <a:t>1-877-484-6948</a:t>
            </a:r>
          </a:p>
          <a:p>
            <a:r>
              <a:rPr lang="en-US" sz="1300" dirty="0" smtClean="0"/>
              <a:t>24 hours/7 days a week</a:t>
            </a:r>
            <a:endParaRPr lang="en-US" sz="1300" dirty="0"/>
          </a:p>
        </p:txBody>
      </p:sp>
      <p:sp>
        <p:nvSpPr>
          <p:cNvPr id="36" name="TextBox 35">
            <a:hlinkClick r:id="rId9"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9" action="ppaction://hlinksldjump"/>
              </a:rPr>
              <a:t>Site Map</a:t>
            </a:r>
            <a:endParaRPr lang="en-US" sz="1300" dirty="0">
              <a:solidFill>
                <a:schemeClr val="accent1">
                  <a:lumMod val="75000"/>
                </a:schemeClr>
              </a:solidFill>
            </a:endParaRPr>
          </a:p>
        </p:txBody>
      </p:sp>
      <p:sp>
        <p:nvSpPr>
          <p:cNvPr id="37" name="TextBox 36"/>
          <p:cNvSpPr txBox="1"/>
          <p:nvPr/>
        </p:nvSpPr>
        <p:spPr>
          <a:xfrm>
            <a:off x="2109470" y="2143589"/>
            <a:ext cx="4314956" cy="349098"/>
          </a:xfrm>
          <a:prstGeom prst="rect">
            <a:avLst/>
          </a:prstGeom>
          <a:noFill/>
        </p:spPr>
        <p:txBody>
          <a:bodyPr wrap="none" lIns="101882" tIns="50941" rIns="101882" bIns="50941" rtlCol="0">
            <a:spAutoFit/>
          </a:bodyPr>
          <a:lstStyle/>
          <a:p>
            <a:pPr lvl="0"/>
            <a:r>
              <a:rPr lang="en-US" sz="1600" dirty="0" smtClean="0">
                <a:solidFill>
                  <a:prstClr val="black"/>
                </a:solidFill>
              </a:rPr>
              <a:t>2. </a:t>
            </a:r>
            <a:r>
              <a:rPr lang="en-US" sz="1600" dirty="0" smtClean="0">
                <a:solidFill>
                  <a:prstClr val="black"/>
                </a:solidFill>
                <a:hlinkClick r:id="rId7" action="ppaction://hlinksldjump"/>
              </a:rPr>
              <a:t>How do you apply for Surface Transportation?  </a:t>
            </a:r>
            <a:endParaRPr lang="en-US" sz="1600" dirty="0" smtClean="0">
              <a:solidFill>
                <a:prstClr val="black"/>
              </a:solidFill>
            </a:endParaRPr>
          </a:p>
        </p:txBody>
      </p:sp>
      <p:sp>
        <p:nvSpPr>
          <p:cNvPr id="38" name="TextBox 37"/>
          <p:cNvSpPr txBox="1"/>
          <p:nvPr/>
        </p:nvSpPr>
        <p:spPr>
          <a:xfrm>
            <a:off x="2109470" y="2423760"/>
            <a:ext cx="5338634" cy="349098"/>
          </a:xfrm>
          <a:prstGeom prst="rect">
            <a:avLst/>
          </a:prstGeom>
          <a:noFill/>
        </p:spPr>
        <p:txBody>
          <a:bodyPr wrap="none" lIns="101882" tIns="50941" rIns="101882" bIns="50941" rtlCol="0">
            <a:spAutoFit/>
          </a:bodyPr>
          <a:lstStyle/>
          <a:p>
            <a:pPr lvl="0"/>
            <a:r>
              <a:rPr lang="en-US" sz="1600" dirty="0" smtClean="0"/>
              <a:t>3</a:t>
            </a:r>
            <a:r>
              <a:rPr lang="en-US" sz="1600" dirty="0" smtClean="0">
                <a:hlinkClick r:id="rId7" action="ppaction://hlinksldjump"/>
              </a:rPr>
              <a:t>. Is Surface Transportation just for DoD cargo or passengers?</a:t>
            </a:r>
            <a:endParaRPr lang="en-US" sz="1600" dirty="0" smtClean="0"/>
          </a:p>
        </p:txBody>
      </p:sp>
      <p:sp>
        <p:nvSpPr>
          <p:cNvPr id="39" name="TextBox 38"/>
          <p:cNvSpPr txBox="1"/>
          <p:nvPr/>
        </p:nvSpPr>
        <p:spPr>
          <a:xfrm>
            <a:off x="2109470" y="2703930"/>
            <a:ext cx="4917813" cy="349098"/>
          </a:xfrm>
          <a:prstGeom prst="rect">
            <a:avLst/>
          </a:prstGeom>
          <a:noFill/>
        </p:spPr>
        <p:txBody>
          <a:bodyPr wrap="none" lIns="101882" tIns="50941" rIns="101882" bIns="50941" rtlCol="0">
            <a:spAutoFit/>
          </a:bodyPr>
          <a:lstStyle/>
          <a:p>
            <a:pPr lvl="0"/>
            <a:r>
              <a:rPr lang="en-US" sz="1600" dirty="0" smtClean="0"/>
              <a:t>4</a:t>
            </a:r>
            <a:r>
              <a:rPr lang="en-US" sz="1600" dirty="0" smtClean="0">
                <a:hlinkClick r:id="rId7" action="ppaction://hlinksldjump"/>
              </a:rPr>
              <a:t>. Can cargo be shipped to CONUS &amp; OCONUS locations?</a:t>
            </a:r>
            <a:endParaRPr lang="en-US" sz="1600" dirty="0" smtClean="0"/>
          </a:p>
        </p:txBody>
      </p:sp>
      <p:sp>
        <p:nvSpPr>
          <p:cNvPr id="40" name="TextBox 39"/>
          <p:cNvSpPr txBox="1"/>
          <p:nvPr/>
        </p:nvSpPr>
        <p:spPr>
          <a:xfrm>
            <a:off x="2109470" y="2984100"/>
            <a:ext cx="6717921" cy="349098"/>
          </a:xfrm>
          <a:prstGeom prst="rect">
            <a:avLst/>
          </a:prstGeom>
          <a:noFill/>
        </p:spPr>
        <p:txBody>
          <a:bodyPr wrap="none" lIns="101882" tIns="50941" rIns="101882" bIns="50941" rtlCol="0">
            <a:spAutoFit/>
          </a:bodyPr>
          <a:lstStyle/>
          <a:p>
            <a:pPr lvl="0"/>
            <a:r>
              <a:rPr lang="en-US" sz="1600" dirty="0" smtClean="0"/>
              <a:t>5. </a:t>
            </a:r>
            <a:r>
              <a:rPr lang="en-US" sz="1600" dirty="0" smtClean="0">
                <a:hlinkClick r:id="rId7" action="ppaction://hlinksldjump"/>
              </a:rPr>
              <a:t>Who/what establishes the priority of the requested Surface Transportation?</a:t>
            </a:r>
            <a:endParaRPr lang="en-US" sz="1600" dirty="0" smtClean="0"/>
          </a:p>
        </p:txBody>
      </p:sp>
      <p:sp>
        <p:nvSpPr>
          <p:cNvPr id="41" name="TextBox 40"/>
          <p:cNvSpPr txBox="1"/>
          <p:nvPr/>
        </p:nvSpPr>
        <p:spPr>
          <a:xfrm>
            <a:off x="2109470" y="3264270"/>
            <a:ext cx="4669925" cy="349098"/>
          </a:xfrm>
          <a:prstGeom prst="rect">
            <a:avLst/>
          </a:prstGeom>
          <a:noFill/>
        </p:spPr>
        <p:txBody>
          <a:bodyPr wrap="none" lIns="101882" tIns="50941" rIns="101882" bIns="50941" rtlCol="0">
            <a:spAutoFit/>
          </a:bodyPr>
          <a:lstStyle/>
          <a:p>
            <a:pPr lvl="0"/>
            <a:r>
              <a:rPr lang="en-US" sz="1600" dirty="0" smtClean="0"/>
              <a:t>6</a:t>
            </a:r>
            <a:r>
              <a:rPr lang="en-US" sz="1600" dirty="0" smtClean="0">
                <a:hlinkClick r:id="rId7" action="ppaction://hlinksldjump"/>
              </a:rPr>
              <a:t>. Does the requester have to pay for the movement?</a:t>
            </a:r>
            <a:endParaRPr lang="en-US" sz="1600" i="1" dirty="0" smtClean="0"/>
          </a:p>
        </p:txBody>
      </p:sp>
      <p:sp>
        <p:nvSpPr>
          <p:cNvPr id="43" name="TextBox 42"/>
          <p:cNvSpPr txBox="1"/>
          <p:nvPr/>
        </p:nvSpPr>
        <p:spPr>
          <a:xfrm>
            <a:off x="2109470" y="3544440"/>
            <a:ext cx="7249157" cy="349098"/>
          </a:xfrm>
          <a:prstGeom prst="rect">
            <a:avLst/>
          </a:prstGeom>
          <a:noFill/>
        </p:spPr>
        <p:txBody>
          <a:bodyPr wrap="none" lIns="101882" tIns="50941" rIns="101882" bIns="50941" rtlCol="0">
            <a:spAutoFit/>
          </a:bodyPr>
          <a:lstStyle/>
          <a:p>
            <a:pPr lvl="0"/>
            <a:r>
              <a:rPr lang="en-US" sz="1600" dirty="0" smtClean="0"/>
              <a:t>7. </a:t>
            </a:r>
            <a:r>
              <a:rPr lang="en-US" sz="1600" dirty="0" smtClean="0">
                <a:hlinkClick r:id="rId10" action="ppaction://hlinksldjump"/>
              </a:rPr>
              <a:t>Is there a way to calculate an estimate of what Surface Transportation would cost?</a:t>
            </a:r>
            <a:endParaRPr lang="en-US" sz="1600" i="1" dirty="0" smtClean="0"/>
          </a:p>
        </p:txBody>
      </p:sp>
      <p:sp>
        <p:nvSpPr>
          <p:cNvPr id="44" name="TextBox 43"/>
          <p:cNvSpPr txBox="1"/>
          <p:nvPr/>
        </p:nvSpPr>
        <p:spPr>
          <a:xfrm>
            <a:off x="2109471" y="3824611"/>
            <a:ext cx="5483802" cy="349098"/>
          </a:xfrm>
          <a:prstGeom prst="rect">
            <a:avLst/>
          </a:prstGeom>
          <a:noFill/>
        </p:spPr>
        <p:txBody>
          <a:bodyPr wrap="none" lIns="101882" tIns="50941" rIns="101882" bIns="50941" rtlCol="0">
            <a:spAutoFit/>
          </a:bodyPr>
          <a:lstStyle/>
          <a:p>
            <a:pPr lvl="0"/>
            <a:r>
              <a:rPr lang="en-US" sz="1600" dirty="0" smtClean="0"/>
              <a:t>8. </a:t>
            </a:r>
            <a:r>
              <a:rPr lang="en-US" sz="1600" dirty="0" smtClean="0">
                <a:hlinkClick r:id="rId10" action="ppaction://hlinksldjump"/>
              </a:rPr>
              <a:t>What are the types of cargo that can be surface transported?</a:t>
            </a:r>
            <a:endParaRPr lang="en-US" sz="1600" i="1" dirty="0" smtClean="0"/>
          </a:p>
        </p:txBody>
      </p:sp>
      <p:sp>
        <p:nvSpPr>
          <p:cNvPr id="46" name="TextBox 45"/>
          <p:cNvSpPr txBox="1"/>
          <p:nvPr/>
        </p:nvSpPr>
        <p:spPr>
          <a:xfrm>
            <a:off x="2109471" y="4104781"/>
            <a:ext cx="3526663" cy="349098"/>
          </a:xfrm>
          <a:prstGeom prst="rect">
            <a:avLst/>
          </a:prstGeom>
          <a:noFill/>
        </p:spPr>
        <p:txBody>
          <a:bodyPr wrap="none" lIns="101882" tIns="50941" rIns="101882" bIns="50941" rtlCol="0">
            <a:spAutoFit/>
          </a:bodyPr>
          <a:lstStyle/>
          <a:p>
            <a:pPr lvl="0"/>
            <a:r>
              <a:rPr lang="en-US" sz="1600" dirty="0" smtClean="0"/>
              <a:t>9</a:t>
            </a:r>
            <a:r>
              <a:rPr lang="en-US" sz="1600" dirty="0" smtClean="0">
                <a:hlinkClick r:id="rId10" action="ppaction://hlinksldjump"/>
              </a:rPr>
              <a:t>. How much cargo can be transported?</a:t>
            </a:r>
            <a:endParaRPr lang="en-US" sz="1600" i="1" dirty="0" smtClean="0"/>
          </a:p>
        </p:txBody>
      </p:sp>
      <p:sp>
        <p:nvSpPr>
          <p:cNvPr id="48" name="TextBox 47"/>
          <p:cNvSpPr txBox="1"/>
          <p:nvPr/>
        </p:nvSpPr>
        <p:spPr>
          <a:xfrm>
            <a:off x="2109470" y="4665121"/>
            <a:ext cx="5249699" cy="349098"/>
          </a:xfrm>
          <a:prstGeom prst="rect">
            <a:avLst/>
          </a:prstGeom>
          <a:noFill/>
        </p:spPr>
        <p:txBody>
          <a:bodyPr wrap="none" lIns="101882" tIns="50941" rIns="101882" bIns="50941" rtlCol="0">
            <a:spAutoFit/>
          </a:bodyPr>
          <a:lstStyle/>
          <a:p>
            <a:pPr lvl="0"/>
            <a:r>
              <a:rPr lang="en-US" sz="1600" dirty="0" smtClean="0"/>
              <a:t>11. </a:t>
            </a:r>
            <a:r>
              <a:rPr lang="en-US" sz="1600" dirty="0" smtClean="0">
                <a:hlinkClick r:id="rId10" action="ppaction://hlinksldjump"/>
              </a:rPr>
              <a:t>Are there any limitations to the dimensions of the cargo?</a:t>
            </a:r>
            <a:endParaRPr lang="en-US" sz="1600" i="1" dirty="0" smtClean="0"/>
          </a:p>
        </p:txBody>
      </p:sp>
      <p:sp>
        <p:nvSpPr>
          <p:cNvPr id="49" name="TextBox 48"/>
          <p:cNvSpPr txBox="1"/>
          <p:nvPr/>
        </p:nvSpPr>
        <p:spPr>
          <a:xfrm>
            <a:off x="2109470" y="4384951"/>
            <a:ext cx="3451707" cy="349098"/>
          </a:xfrm>
          <a:prstGeom prst="rect">
            <a:avLst/>
          </a:prstGeom>
          <a:noFill/>
        </p:spPr>
        <p:txBody>
          <a:bodyPr wrap="none" lIns="101882" tIns="50941" rIns="101882" bIns="50941" rtlCol="0">
            <a:spAutoFit/>
          </a:bodyPr>
          <a:lstStyle/>
          <a:p>
            <a:pPr lvl="0"/>
            <a:r>
              <a:rPr lang="en-US" sz="1600" dirty="0" smtClean="0"/>
              <a:t>10</a:t>
            </a:r>
            <a:r>
              <a:rPr lang="en-US" sz="1600" dirty="0" smtClean="0">
                <a:hlinkClick r:id="rId10" action="ppaction://hlinksldjump"/>
              </a:rPr>
              <a:t>. Is there any weight limits on cargo?</a:t>
            </a:r>
            <a:endParaRPr lang="en-US" sz="1600" i="1" dirty="0" smtClean="0"/>
          </a:p>
        </p:txBody>
      </p:sp>
      <p:sp>
        <p:nvSpPr>
          <p:cNvPr id="50" name="TextBox 49"/>
          <p:cNvSpPr txBox="1"/>
          <p:nvPr/>
        </p:nvSpPr>
        <p:spPr>
          <a:xfrm>
            <a:off x="2109471" y="4945291"/>
            <a:ext cx="7052244" cy="349098"/>
          </a:xfrm>
          <a:prstGeom prst="rect">
            <a:avLst/>
          </a:prstGeom>
          <a:noFill/>
        </p:spPr>
        <p:txBody>
          <a:bodyPr wrap="none" lIns="101882" tIns="50941" rIns="101882" bIns="50941" rtlCol="0">
            <a:spAutoFit/>
          </a:bodyPr>
          <a:lstStyle/>
          <a:p>
            <a:pPr lvl="0"/>
            <a:r>
              <a:rPr lang="en-US" sz="1600" dirty="0" smtClean="0"/>
              <a:t>12. </a:t>
            </a:r>
            <a:r>
              <a:rPr lang="en-US" sz="1600" dirty="0" smtClean="0">
                <a:hlinkClick r:id="rId10" action="ppaction://hlinksldjump"/>
              </a:rPr>
              <a:t>Are there any restrictions as to what type of cargo can be eligible to transport?</a:t>
            </a:r>
            <a:endParaRPr lang="en-US" sz="1600" i="1" dirty="0" smtClean="0"/>
          </a:p>
        </p:txBody>
      </p:sp>
      <p:sp>
        <p:nvSpPr>
          <p:cNvPr id="51" name="TextBox 50"/>
          <p:cNvSpPr txBox="1"/>
          <p:nvPr/>
        </p:nvSpPr>
        <p:spPr>
          <a:xfrm>
            <a:off x="2109471" y="5225462"/>
            <a:ext cx="4739624" cy="349098"/>
          </a:xfrm>
          <a:prstGeom prst="rect">
            <a:avLst/>
          </a:prstGeom>
          <a:noFill/>
        </p:spPr>
        <p:txBody>
          <a:bodyPr wrap="none" lIns="101882" tIns="50941" rIns="101882" bIns="50941" rtlCol="0">
            <a:spAutoFit/>
          </a:bodyPr>
          <a:lstStyle/>
          <a:p>
            <a:pPr lvl="0"/>
            <a:r>
              <a:rPr lang="en-US" sz="1600" dirty="0" smtClean="0"/>
              <a:t>13. </a:t>
            </a:r>
            <a:r>
              <a:rPr lang="en-US" sz="1600" dirty="0" smtClean="0">
                <a:hlinkClick r:id="rId10" action="ppaction://hlinksldjump"/>
              </a:rPr>
              <a:t>Can hazardous material, (hazmat), be transported?</a:t>
            </a:r>
            <a:endParaRPr lang="en-US" sz="1600" i="1" dirty="0" smtClean="0"/>
          </a:p>
        </p:txBody>
      </p:sp>
      <p:sp>
        <p:nvSpPr>
          <p:cNvPr id="52" name="TextBox 51"/>
          <p:cNvSpPr txBox="1"/>
          <p:nvPr/>
        </p:nvSpPr>
        <p:spPr>
          <a:xfrm>
            <a:off x="2109470" y="5505632"/>
            <a:ext cx="4619013" cy="349098"/>
          </a:xfrm>
          <a:prstGeom prst="rect">
            <a:avLst/>
          </a:prstGeom>
          <a:noFill/>
        </p:spPr>
        <p:txBody>
          <a:bodyPr wrap="none" lIns="101882" tIns="50941" rIns="101882" bIns="50941" rtlCol="0">
            <a:spAutoFit/>
          </a:bodyPr>
          <a:lstStyle/>
          <a:p>
            <a:pPr lvl="0"/>
            <a:r>
              <a:rPr lang="en-US" sz="1600" dirty="0" smtClean="0"/>
              <a:t>14. </a:t>
            </a:r>
            <a:r>
              <a:rPr lang="en-US" sz="1600" dirty="0" smtClean="0">
                <a:hlinkClick r:id="rId10" action="ppaction://hlinksldjump"/>
              </a:rPr>
              <a:t>If sea vans required for the cargo who pays for it?</a:t>
            </a:r>
            <a:endParaRPr lang="en-US" sz="1600" i="1" dirty="0" smtClean="0"/>
          </a:p>
        </p:txBody>
      </p:sp>
      <p:sp>
        <p:nvSpPr>
          <p:cNvPr id="54" name="TextBox 53"/>
          <p:cNvSpPr txBox="1"/>
          <p:nvPr/>
        </p:nvSpPr>
        <p:spPr>
          <a:xfrm>
            <a:off x="2109471" y="5785801"/>
            <a:ext cx="7682801" cy="595319"/>
          </a:xfrm>
          <a:prstGeom prst="rect">
            <a:avLst/>
          </a:prstGeom>
          <a:noFill/>
        </p:spPr>
        <p:txBody>
          <a:bodyPr wrap="none" lIns="101882" tIns="50941" rIns="101882" bIns="50941" rtlCol="0">
            <a:spAutoFit/>
          </a:bodyPr>
          <a:lstStyle/>
          <a:p>
            <a:pPr lvl="0"/>
            <a:r>
              <a:rPr lang="en-US" sz="1600" dirty="0" smtClean="0"/>
              <a:t>15. </a:t>
            </a:r>
            <a:r>
              <a:rPr lang="en-US" sz="1600" dirty="0" smtClean="0">
                <a:hlinkClick r:id="rId11" action="ppaction://hlinksldjump"/>
              </a:rPr>
              <a:t>Who works with the requester on the size, number and type of Surface Transportation</a:t>
            </a:r>
          </a:p>
          <a:p>
            <a:pPr lvl="0"/>
            <a:r>
              <a:rPr lang="en-US" sz="1600" dirty="0" smtClean="0">
                <a:hlinkClick r:id="rId11" action="ppaction://hlinksldjump"/>
              </a:rPr>
              <a:t>movers needed to fill a request for cargo movement?</a:t>
            </a:r>
            <a:endParaRPr lang="en-US" sz="1600" i="1" dirty="0" smtClean="0"/>
          </a:p>
        </p:txBody>
      </p:sp>
      <p:sp>
        <p:nvSpPr>
          <p:cNvPr id="55" name="TextBox 54"/>
          <p:cNvSpPr txBox="1"/>
          <p:nvPr/>
        </p:nvSpPr>
        <p:spPr>
          <a:xfrm>
            <a:off x="2109470" y="6310141"/>
            <a:ext cx="4936601" cy="349098"/>
          </a:xfrm>
          <a:prstGeom prst="rect">
            <a:avLst/>
          </a:prstGeom>
          <a:noFill/>
        </p:spPr>
        <p:txBody>
          <a:bodyPr wrap="none" lIns="101882" tIns="50941" rIns="101882" bIns="50941" rtlCol="0">
            <a:spAutoFit/>
          </a:bodyPr>
          <a:lstStyle/>
          <a:p>
            <a:pPr lvl="0"/>
            <a:r>
              <a:rPr lang="en-US" sz="1600" dirty="0" smtClean="0"/>
              <a:t>16. </a:t>
            </a:r>
            <a:r>
              <a:rPr lang="en-US" sz="1600" dirty="0" smtClean="0">
                <a:hlinkClick r:id="rId11" action="ppaction://hlinksldjump"/>
              </a:rPr>
              <a:t>If a quick CONUS shipment is required can it happen?</a:t>
            </a:r>
            <a:endParaRPr lang="en-US" sz="1600" i="1" dirty="0" smtClean="0"/>
          </a:p>
        </p:txBody>
      </p:sp>
      <p:sp>
        <p:nvSpPr>
          <p:cNvPr id="56" name="TextBox 55"/>
          <p:cNvSpPr txBox="1"/>
          <p:nvPr/>
        </p:nvSpPr>
        <p:spPr>
          <a:xfrm>
            <a:off x="2109470" y="6590311"/>
            <a:ext cx="3766793" cy="349098"/>
          </a:xfrm>
          <a:prstGeom prst="rect">
            <a:avLst/>
          </a:prstGeom>
          <a:noFill/>
        </p:spPr>
        <p:txBody>
          <a:bodyPr wrap="none" lIns="101882" tIns="50941" rIns="101882" bIns="50941" rtlCol="0">
            <a:spAutoFit/>
          </a:bodyPr>
          <a:lstStyle/>
          <a:p>
            <a:pPr lvl="0"/>
            <a:r>
              <a:rPr lang="en-US" sz="1600" dirty="0" smtClean="0"/>
              <a:t>17. </a:t>
            </a:r>
            <a:r>
              <a:rPr lang="en-US" sz="1600" dirty="0" smtClean="0">
                <a:hlinkClick r:id="rId11" action="ppaction://hlinksldjump"/>
              </a:rPr>
              <a:t>Is shipping by Rail faster than by Truck?</a:t>
            </a:r>
            <a:endParaRPr lang="en-US" sz="1600" i="1" dirty="0" smtClean="0"/>
          </a:p>
        </p:txBody>
      </p:sp>
      <p:sp>
        <p:nvSpPr>
          <p:cNvPr id="57" name="TextBox 56"/>
          <p:cNvSpPr txBox="1"/>
          <p:nvPr/>
        </p:nvSpPr>
        <p:spPr>
          <a:xfrm>
            <a:off x="2109470" y="6870481"/>
            <a:ext cx="6235481" cy="349098"/>
          </a:xfrm>
          <a:prstGeom prst="rect">
            <a:avLst/>
          </a:prstGeom>
          <a:noFill/>
        </p:spPr>
        <p:txBody>
          <a:bodyPr wrap="none" lIns="101882" tIns="50941" rIns="101882" bIns="50941" rtlCol="0">
            <a:spAutoFit/>
          </a:bodyPr>
          <a:lstStyle/>
          <a:p>
            <a:pPr lvl="0"/>
            <a:r>
              <a:rPr lang="en-US" sz="1600" dirty="0" smtClean="0"/>
              <a:t>18</a:t>
            </a:r>
            <a:r>
              <a:rPr lang="en-US" sz="1600" dirty="0" smtClean="0">
                <a:hlinkClick r:id="rId11" action="ppaction://hlinksldjump"/>
              </a:rPr>
              <a:t>. Are all vessels shipments by Military Sealift Command, MSC, vessels?</a:t>
            </a:r>
            <a:endParaRPr lang="en-US" sz="1600" i="1" dirty="0" smtClean="0"/>
          </a:p>
        </p:txBody>
      </p:sp>
      <p:sp>
        <p:nvSpPr>
          <p:cNvPr id="58" name="TextBox 57"/>
          <p:cNvSpPr txBox="1"/>
          <p:nvPr/>
        </p:nvSpPr>
        <p:spPr>
          <a:xfrm>
            <a:off x="2105978" y="7150658"/>
            <a:ext cx="7868603" cy="348814"/>
          </a:xfrm>
          <a:prstGeom prst="rect">
            <a:avLst/>
          </a:prstGeom>
          <a:noFill/>
        </p:spPr>
        <p:txBody>
          <a:bodyPr wrap="square" lIns="101882" tIns="50941" rIns="101882" bIns="50941" rtlCol="0">
            <a:spAutoFit/>
          </a:bodyPr>
          <a:lstStyle/>
          <a:p>
            <a:pPr lvl="0"/>
            <a:r>
              <a:rPr lang="en-US" sz="1600" dirty="0" smtClean="0"/>
              <a:t>19. </a:t>
            </a:r>
            <a:r>
              <a:rPr lang="en-US" sz="1600" dirty="0" smtClean="0">
                <a:hlinkClick r:id="rId11" action="ppaction://hlinksldjump"/>
              </a:rPr>
              <a:t>Who determines when the shipment will be transported?</a:t>
            </a:r>
            <a:endParaRPr lang="en-US" sz="1600" dirty="0" smtClean="0"/>
          </a:p>
        </p:txBody>
      </p:sp>
      <p:sp>
        <p:nvSpPr>
          <p:cNvPr id="59" name="Oval 58"/>
          <p:cNvSpPr/>
          <p:nvPr/>
        </p:nvSpPr>
        <p:spPr>
          <a:xfrm rot="16200000">
            <a:off x="9058910" y="7133890"/>
            <a:ext cx="518160" cy="50292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60" name="Left Arrow 59">
            <a:hlinkClick r:id="rId12" action="ppaction://hlinksldjump"/>
          </p:cNvPr>
          <p:cNvSpPr/>
          <p:nvPr/>
        </p:nvSpPr>
        <p:spPr>
          <a:xfrm rot="16200000">
            <a:off x="9092282" y="7228735"/>
            <a:ext cx="431800" cy="33528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61" name="TextBox 60"/>
          <p:cNvSpPr txBox="1"/>
          <p:nvPr/>
        </p:nvSpPr>
        <p:spPr>
          <a:xfrm>
            <a:off x="8467345" y="7248129"/>
            <a:ext cx="598113" cy="296491"/>
          </a:xfrm>
          <a:prstGeom prst="rect">
            <a:avLst/>
          </a:prstGeom>
          <a:noFill/>
        </p:spPr>
        <p:txBody>
          <a:bodyPr wrap="none" lIns="101882" tIns="50941" rIns="101882" bIns="50941" rtlCol="0">
            <a:spAutoFit/>
          </a:bodyPr>
          <a:lstStyle/>
          <a:p>
            <a:r>
              <a:rPr lang="en-US" sz="1200" dirty="0" smtClean="0"/>
              <a:t>MORE</a:t>
            </a:r>
            <a:endParaRPr lang="en-US" sz="1200" dirty="0"/>
          </a:p>
        </p:txBody>
      </p:sp>
    </p:spTree>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3" action="ppaction://hlinksldjump"/>
          </p:cNvPr>
          <p:cNvSpPr txBox="1"/>
          <p:nvPr/>
        </p:nvSpPr>
        <p:spPr>
          <a:xfrm>
            <a:off x="0" y="1691389"/>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SURFACE REQUEST FAQs</a:t>
            </a:r>
            <a:endParaRPr lang="en-US"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6" cstate="print"/>
          <a:stretch>
            <a:fillRect/>
          </a:stretch>
        </p:blipFill>
        <p:spPr>
          <a:xfrm flipH="1">
            <a:off x="116840" y="4853940"/>
            <a:ext cx="1927860" cy="1554480"/>
          </a:xfrm>
          <a:prstGeom prst="rect">
            <a:avLst/>
          </a:prstGeom>
        </p:spPr>
      </p:pic>
      <p:sp>
        <p:nvSpPr>
          <p:cNvPr id="30" name="TextBox 29"/>
          <p:cNvSpPr txBox="1"/>
          <p:nvPr/>
        </p:nvSpPr>
        <p:spPr>
          <a:xfrm>
            <a:off x="116841" y="4033521"/>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SMS Calculator Help</a:t>
            </a:r>
          </a:p>
        </p:txBody>
      </p:sp>
      <p:sp>
        <p:nvSpPr>
          <p:cNvPr id="23" name="TextBox 22"/>
          <p:cNvSpPr txBox="1"/>
          <p:nvPr/>
        </p:nvSpPr>
        <p:spPr>
          <a:xfrm>
            <a:off x="116841" y="4453648"/>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7" cstate="print"/>
          <a:stretch>
            <a:fillRect/>
          </a:stretch>
        </p:blipFill>
        <p:spPr>
          <a:xfrm>
            <a:off x="7363127" y="885191"/>
            <a:ext cx="2422858" cy="1081720"/>
          </a:xfrm>
          <a:prstGeom prst="rect">
            <a:avLst/>
          </a:prstGeom>
          <a:ln>
            <a:noFill/>
          </a:ln>
        </p:spPr>
      </p:pic>
      <p:sp>
        <p:nvSpPr>
          <p:cNvPr id="34" name="TextBox 33">
            <a:hlinkClick r:id="rId2"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
        <p:nvSpPr>
          <p:cNvPr id="36" name="TextBox 35">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
        <p:nvSpPr>
          <p:cNvPr id="37" name="TextBox 36"/>
          <p:cNvSpPr txBox="1"/>
          <p:nvPr/>
        </p:nvSpPr>
        <p:spPr>
          <a:xfrm>
            <a:off x="2097000" y="1622204"/>
            <a:ext cx="6720230" cy="349098"/>
          </a:xfrm>
          <a:prstGeom prst="rect">
            <a:avLst/>
          </a:prstGeom>
          <a:noFill/>
        </p:spPr>
        <p:txBody>
          <a:bodyPr wrap="none" lIns="101882" tIns="50941" rIns="101882" bIns="50941" rtlCol="0">
            <a:spAutoFit/>
          </a:bodyPr>
          <a:lstStyle/>
          <a:p>
            <a:pPr lvl="0"/>
            <a:r>
              <a:rPr lang="en-US" sz="1600" dirty="0" smtClean="0"/>
              <a:t>20. </a:t>
            </a:r>
            <a:r>
              <a:rPr lang="en-US" sz="1600" dirty="0" smtClean="0">
                <a:hlinkClick r:id="rId9" action="ppaction://hlinksldjump"/>
              </a:rPr>
              <a:t>Are Surface Transportation missions on scheduled departures and arrivals?</a:t>
            </a:r>
            <a:endParaRPr lang="en-US" sz="1600" dirty="0" smtClean="0">
              <a:solidFill>
                <a:prstClr val="black"/>
              </a:solidFill>
            </a:endParaRPr>
          </a:p>
        </p:txBody>
      </p:sp>
      <p:sp>
        <p:nvSpPr>
          <p:cNvPr id="38" name="TextBox 37"/>
          <p:cNvSpPr txBox="1"/>
          <p:nvPr/>
        </p:nvSpPr>
        <p:spPr>
          <a:xfrm>
            <a:off x="2096999" y="1889500"/>
            <a:ext cx="6597440" cy="595319"/>
          </a:xfrm>
          <a:prstGeom prst="rect">
            <a:avLst/>
          </a:prstGeom>
          <a:noFill/>
        </p:spPr>
        <p:txBody>
          <a:bodyPr wrap="none" lIns="101882" tIns="50941" rIns="101882" bIns="50941" rtlCol="0">
            <a:spAutoFit/>
          </a:bodyPr>
          <a:lstStyle/>
          <a:p>
            <a:pPr lvl="0"/>
            <a:r>
              <a:rPr lang="en-US" sz="1600" dirty="0" smtClean="0"/>
              <a:t>21. </a:t>
            </a:r>
            <a:r>
              <a:rPr lang="en-US" sz="1600" dirty="0" smtClean="0">
                <a:hlinkClick r:id="rId9" action="ppaction://hlinksldjump"/>
              </a:rPr>
              <a:t>Who will coordinate with the requestor for the details on submission of a</a:t>
            </a:r>
          </a:p>
          <a:p>
            <a:pPr lvl="0"/>
            <a:r>
              <a:rPr lang="en-US" sz="1600" dirty="0" smtClean="0">
                <a:hlinkClick r:id="rId9" action="ppaction://hlinksldjump"/>
              </a:rPr>
              <a:t>Surface Transportation request?</a:t>
            </a:r>
            <a:endParaRPr lang="en-US" sz="1600" dirty="0" smtClean="0"/>
          </a:p>
        </p:txBody>
      </p:sp>
      <p:sp>
        <p:nvSpPr>
          <p:cNvPr id="39" name="TextBox 38"/>
          <p:cNvSpPr txBox="1"/>
          <p:nvPr/>
        </p:nvSpPr>
        <p:spPr>
          <a:xfrm>
            <a:off x="2096999" y="2400966"/>
            <a:ext cx="5431095" cy="349098"/>
          </a:xfrm>
          <a:prstGeom prst="rect">
            <a:avLst/>
          </a:prstGeom>
          <a:noFill/>
        </p:spPr>
        <p:txBody>
          <a:bodyPr wrap="none" lIns="101882" tIns="50941" rIns="101882" bIns="50941" rtlCol="0">
            <a:spAutoFit/>
          </a:bodyPr>
          <a:lstStyle/>
          <a:p>
            <a:pPr lvl="0"/>
            <a:r>
              <a:rPr lang="en-US" sz="1600" dirty="0" smtClean="0"/>
              <a:t>22. </a:t>
            </a:r>
            <a:r>
              <a:rPr lang="en-US" sz="1600" dirty="0" smtClean="0">
                <a:hlinkClick r:id="rId9" action="ppaction://hlinksldjump"/>
              </a:rPr>
              <a:t>Can you request to use Surface Transportation at any time?</a:t>
            </a:r>
            <a:endParaRPr lang="en-US" sz="1600" dirty="0" smtClean="0"/>
          </a:p>
        </p:txBody>
      </p:sp>
      <p:sp>
        <p:nvSpPr>
          <p:cNvPr id="40" name="TextBox 39"/>
          <p:cNvSpPr txBox="1"/>
          <p:nvPr/>
        </p:nvSpPr>
        <p:spPr>
          <a:xfrm>
            <a:off x="2097000" y="2668262"/>
            <a:ext cx="6601479" cy="595319"/>
          </a:xfrm>
          <a:prstGeom prst="rect">
            <a:avLst/>
          </a:prstGeom>
          <a:noFill/>
        </p:spPr>
        <p:txBody>
          <a:bodyPr wrap="none" lIns="101882" tIns="50941" rIns="101882" bIns="50941" rtlCol="0">
            <a:spAutoFit/>
          </a:bodyPr>
          <a:lstStyle/>
          <a:p>
            <a:pPr lvl="0"/>
            <a:r>
              <a:rPr lang="en-US" sz="1600" dirty="0" smtClean="0"/>
              <a:t>23. </a:t>
            </a:r>
            <a:r>
              <a:rPr lang="en-US" sz="1600" dirty="0" smtClean="0">
                <a:hlinkClick r:id="rId9" action="ppaction://hlinksldjump"/>
              </a:rPr>
              <a:t>Is there a required minimum number of days to submit work the request,</a:t>
            </a:r>
          </a:p>
          <a:p>
            <a:pPr lvl="0"/>
            <a:r>
              <a:rPr lang="en-US" sz="1600" dirty="0" smtClean="0">
                <a:hlinkClick r:id="rId9" action="ppaction://hlinksldjump"/>
              </a:rPr>
              <a:t>eg. in emergency situations?</a:t>
            </a:r>
            <a:endParaRPr lang="en-US" sz="1600" dirty="0" smtClean="0"/>
          </a:p>
        </p:txBody>
      </p:sp>
      <p:sp>
        <p:nvSpPr>
          <p:cNvPr id="41" name="TextBox 40"/>
          <p:cNvSpPr txBox="1"/>
          <p:nvPr/>
        </p:nvSpPr>
        <p:spPr>
          <a:xfrm>
            <a:off x="2096999" y="3179728"/>
            <a:ext cx="4603304" cy="349098"/>
          </a:xfrm>
          <a:prstGeom prst="rect">
            <a:avLst/>
          </a:prstGeom>
          <a:noFill/>
        </p:spPr>
        <p:txBody>
          <a:bodyPr wrap="none" lIns="101882" tIns="50941" rIns="101882" bIns="50941" rtlCol="0">
            <a:spAutoFit/>
          </a:bodyPr>
          <a:lstStyle/>
          <a:p>
            <a:r>
              <a:rPr lang="en-US" sz="1600" dirty="0" smtClean="0"/>
              <a:t>24. </a:t>
            </a:r>
            <a:r>
              <a:rPr lang="en-US" sz="1600" dirty="0" smtClean="0">
                <a:hlinkClick r:id="rId9" action="ppaction://hlinksldjump"/>
              </a:rPr>
              <a:t>How much lead time is required for the request? </a:t>
            </a:r>
            <a:endParaRPr lang="en-US" sz="1600" dirty="0" smtClean="0"/>
          </a:p>
        </p:txBody>
      </p:sp>
      <p:sp>
        <p:nvSpPr>
          <p:cNvPr id="43" name="TextBox 42"/>
          <p:cNvSpPr txBox="1"/>
          <p:nvPr/>
        </p:nvSpPr>
        <p:spPr>
          <a:xfrm>
            <a:off x="2097000" y="3447025"/>
            <a:ext cx="4022183" cy="349098"/>
          </a:xfrm>
          <a:prstGeom prst="rect">
            <a:avLst/>
          </a:prstGeom>
          <a:noFill/>
        </p:spPr>
        <p:txBody>
          <a:bodyPr wrap="none" lIns="101882" tIns="50941" rIns="101882" bIns="50941" rtlCol="0">
            <a:spAutoFit/>
          </a:bodyPr>
          <a:lstStyle/>
          <a:p>
            <a:pPr lvl="0"/>
            <a:r>
              <a:rPr lang="en-US" sz="1600" dirty="0" smtClean="0"/>
              <a:t>25. </a:t>
            </a:r>
            <a:r>
              <a:rPr lang="en-US" sz="1600" dirty="0" smtClean="0">
                <a:hlinkClick r:id="rId9" action="ppaction://hlinksldjump"/>
              </a:rPr>
              <a:t>Is return Surface Transportation available?</a:t>
            </a:r>
            <a:endParaRPr lang="en-US" sz="1600" i="1" dirty="0" smtClean="0"/>
          </a:p>
        </p:txBody>
      </p:sp>
      <p:sp>
        <p:nvSpPr>
          <p:cNvPr id="44" name="TextBox 43"/>
          <p:cNvSpPr txBox="1"/>
          <p:nvPr/>
        </p:nvSpPr>
        <p:spPr>
          <a:xfrm>
            <a:off x="2097000" y="3714321"/>
            <a:ext cx="5269576" cy="349098"/>
          </a:xfrm>
          <a:prstGeom prst="rect">
            <a:avLst/>
          </a:prstGeom>
          <a:noFill/>
        </p:spPr>
        <p:txBody>
          <a:bodyPr wrap="none" lIns="101882" tIns="50941" rIns="101882" bIns="50941" rtlCol="0">
            <a:spAutoFit/>
          </a:bodyPr>
          <a:lstStyle/>
          <a:p>
            <a:pPr lvl="0"/>
            <a:r>
              <a:rPr lang="en-US" sz="1600" dirty="0" smtClean="0"/>
              <a:t>26. </a:t>
            </a:r>
            <a:r>
              <a:rPr lang="en-US" sz="1600" dirty="0" smtClean="0">
                <a:hlinkClick r:id="rId9" action="ppaction://hlinksldjump"/>
              </a:rPr>
              <a:t>Who arranges for cargo to get to the POE for movement?</a:t>
            </a:r>
            <a:endParaRPr lang="en-US" sz="1600" i="1" dirty="0" smtClean="0"/>
          </a:p>
        </p:txBody>
      </p:sp>
      <p:sp>
        <p:nvSpPr>
          <p:cNvPr id="46" name="TextBox 45"/>
          <p:cNvSpPr txBox="1"/>
          <p:nvPr/>
        </p:nvSpPr>
        <p:spPr>
          <a:xfrm>
            <a:off x="2097000" y="3981618"/>
            <a:ext cx="5334658" cy="349098"/>
          </a:xfrm>
          <a:prstGeom prst="rect">
            <a:avLst/>
          </a:prstGeom>
          <a:noFill/>
        </p:spPr>
        <p:txBody>
          <a:bodyPr wrap="none" lIns="101882" tIns="50941" rIns="101882" bIns="50941" rtlCol="0">
            <a:spAutoFit/>
          </a:bodyPr>
          <a:lstStyle/>
          <a:p>
            <a:pPr lvl="0"/>
            <a:r>
              <a:rPr lang="en-US" sz="1600" dirty="0" smtClean="0"/>
              <a:t>27. </a:t>
            </a:r>
            <a:r>
              <a:rPr lang="en-US" sz="1600" dirty="0" smtClean="0">
                <a:hlinkClick r:id="rId9" action="ppaction://hlinksldjump"/>
              </a:rPr>
              <a:t>Who arranges for the cargo to get picked up at the APOD?</a:t>
            </a:r>
            <a:endParaRPr lang="en-US" sz="1600" i="1" dirty="0" smtClean="0"/>
          </a:p>
        </p:txBody>
      </p:sp>
      <p:sp>
        <p:nvSpPr>
          <p:cNvPr id="48" name="TextBox 47"/>
          <p:cNvSpPr txBox="1"/>
          <p:nvPr/>
        </p:nvSpPr>
        <p:spPr>
          <a:xfrm>
            <a:off x="2097000" y="4516211"/>
            <a:ext cx="7167853" cy="595319"/>
          </a:xfrm>
          <a:prstGeom prst="rect">
            <a:avLst/>
          </a:prstGeom>
          <a:noFill/>
        </p:spPr>
        <p:txBody>
          <a:bodyPr wrap="none" lIns="101882" tIns="50941" rIns="101882" bIns="50941" rtlCol="0">
            <a:spAutoFit/>
          </a:bodyPr>
          <a:lstStyle/>
          <a:p>
            <a:pPr lvl="0"/>
            <a:r>
              <a:rPr lang="en-US" sz="1600" dirty="0" smtClean="0"/>
              <a:t>29. </a:t>
            </a:r>
            <a:r>
              <a:rPr lang="en-US" sz="1600" dirty="0" smtClean="0">
                <a:hlinkClick r:id="rId10" action="ppaction://hlinksldjump"/>
              </a:rPr>
              <a:t>Can you use different modes of surface transportation in conjunction with other</a:t>
            </a:r>
          </a:p>
          <a:p>
            <a:pPr lvl="0"/>
            <a:r>
              <a:rPr lang="en-US" sz="1600" dirty="0" smtClean="0">
                <a:hlinkClick r:id="rId10" action="ppaction://hlinksldjump"/>
              </a:rPr>
              <a:t>modes of Surface Transportation?</a:t>
            </a:r>
            <a:endParaRPr lang="en-US" sz="1600" i="1" dirty="0" smtClean="0"/>
          </a:p>
        </p:txBody>
      </p:sp>
      <p:sp>
        <p:nvSpPr>
          <p:cNvPr id="49" name="TextBox 48"/>
          <p:cNvSpPr txBox="1"/>
          <p:nvPr/>
        </p:nvSpPr>
        <p:spPr>
          <a:xfrm>
            <a:off x="2097000" y="4248915"/>
            <a:ext cx="3602325" cy="349098"/>
          </a:xfrm>
          <a:prstGeom prst="rect">
            <a:avLst/>
          </a:prstGeom>
          <a:noFill/>
        </p:spPr>
        <p:txBody>
          <a:bodyPr wrap="none" lIns="101882" tIns="50941" rIns="101882" bIns="50941" rtlCol="0">
            <a:spAutoFit/>
          </a:bodyPr>
          <a:lstStyle/>
          <a:p>
            <a:pPr lvl="0"/>
            <a:r>
              <a:rPr lang="en-US" sz="1600" dirty="0" smtClean="0"/>
              <a:t>28. </a:t>
            </a:r>
            <a:r>
              <a:rPr lang="en-US" sz="1600" dirty="0" smtClean="0">
                <a:hlinkClick r:id="rId9" action="ppaction://hlinksldjump"/>
              </a:rPr>
              <a:t>Can surface shipments go anywhere?</a:t>
            </a:r>
            <a:endParaRPr lang="en-US" sz="1600" i="1" dirty="0" smtClean="0"/>
          </a:p>
        </p:txBody>
      </p:sp>
      <p:sp>
        <p:nvSpPr>
          <p:cNvPr id="50" name="TextBox 49"/>
          <p:cNvSpPr txBox="1"/>
          <p:nvPr/>
        </p:nvSpPr>
        <p:spPr>
          <a:xfrm>
            <a:off x="2097000" y="5027677"/>
            <a:ext cx="3172463" cy="349098"/>
          </a:xfrm>
          <a:prstGeom prst="rect">
            <a:avLst/>
          </a:prstGeom>
          <a:noFill/>
        </p:spPr>
        <p:txBody>
          <a:bodyPr wrap="none" lIns="101882" tIns="50941" rIns="101882" bIns="50941" rtlCol="0">
            <a:spAutoFit/>
          </a:bodyPr>
          <a:lstStyle/>
          <a:p>
            <a:pPr lvl="0"/>
            <a:r>
              <a:rPr lang="en-US" sz="1600" dirty="0" smtClean="0"/>
              <a:t>30. </a:t>
            </a:r>
            <a:r>
              <a:rPr lang="en-US" sz="1600" dirty="0" smtClean="0">
                <a:hlinkClick r:id="rId10" action="ppaction://hlinksldjump"/>
              </a:rPr>
              <a:t>Does anyone sign for the cargo?</a:t>
            </a:r>
            <a:endParaRPr lang="en-US" sz="1600" i="1" dirty="0" smtClean="0"/>
          </a:p>
        </p:txBody>
      </p:sp>
      <p:sp>
        <p:nvSpPr>
          <p:cNvPr id="51" name="TextBox 50"/>
          <p:cNvSpPr txBox="1"/>
          <p:nvPr/>
        </p:nvSpPr>
        <p:spPr>
          <a:xfrm>
            <a:off x="2096999" y="5294974"/>
            <a:ext cx="3880286" cy="349098"/>
          </a:xfrm>
          <a:prstGeom prst="rect">
            <a:avLst/>
          </a:prstGeom>
          <a:noFill/>
        </p:spPr>
        <p:txBody>
          <a:bodyPr wrap="none" lIns="101882" tIns="50941" rIns="101882" bIns="50941" rtlCol="0">
            <a:spAutoFit/>
          </a:bodyPr>
          <a:lstStyle/>
          <a:p>
            <a:pPr lvl="0"/>
            <a:r>
              <a:rPr lang="en-US" sz="1600" dirty="0" smtClean="0"/>
              <a:t>31. </a:t>
            </a:r>
            <a:r>
              <a:rPr lang="en-US" sz="1600" dirty="0" smtClean="0">
                <a:hlinkClick r:id="rId10" action="ppaction://hlinksldjump"/>
              </a:rPr>
              <a:t>Can an escort accompany the shipment?</a:t>
            </a:r>
            <a:endParaRPr lang="en-US" sz="1600" i="1" dirty="0" smtClean="0"/>
          </a:p>
        </p:txBody>
      </p:sp>
      <p:sp>
        <p:nvSpPr>
          <p:cNvPr id="52" name="TextBox 51"/>
          <p:cNvSpPr txBox="1"/>
          <p:nvPr/>
        </p:nvSpPr>
        <p:spPr>
          <a:xfrm>
            <a:off x="2096999" y="5562270"/>
            <a:ext cx="5955918" cy="349098"/>
          </a:xfrm>
          <a:prstGeom prst="rect">
            <a:avLst/>
          </a:prstGeom>
          <a:noFill/>
        </p:spPr>
        <p:txBody>
          <a:bodyPr wrap="none" lIns="101882" tIns="50941" rIns="101882" bIns="50941" rtlCol="0">
            <a:spAutoFit/>
          </a:bodyPr>
          <a:lstStyle/>
          <a:p>
            <a:pPr lvl="0"/>
            <a:r>
              <a:rPr lang="en-US" sz="1600" dirty="0" smtClean="0"/>
              <a:t>32. </a:t>
            </a:r>
            <a:r>
              <a:rPr lang="en-US" sz="1600" dirty="0" smtClean="0">
                <a:hlinkClick r:id="rId10" action="ppaction://hlinksldjump"/>
              </a:rPr>
              <a:t>How is customs or inspections handled for passengers and cargo?</a:t>
            </a:r>
            <a:endParaRPr lang="en-US" sz="1600" i="1" dirty="0" smtClean="0"/>
          </a:p>
        </p:txBody>
      </p:sp>
      <p:sp>
        <p:nvSpPr>
          <p:cNvPr id="54" name="TextBox 53"/>
          <p:cNvSpPr txBox="1"/>
          <p:nvPr/>
        </p:nvSpPr>
        <p:spPr>
          <a:xfrm>
            <a:off x="2096999" y="5829567"/>
            <a:ext cx="3944663" cy="349098"/>
          </a:xfrm>
          <a:prstGeom prst="rect">
            <a:avLst/>
          </a:prstGeom>
          <a:noFill/>
        </p:spPr>
        <p:txBody>
          <a:bodyPr wrap="none" lIns="101882" tIns="50941" rIns="101882" bIns="50941" rtlCol="0">
            <a:spAutoFit/>
          </a:bodyPr>
          <a:lstStyle/>
          <a:p>
            <a:pPr lvl="0"/>
            <a:r>
              <a:rPr lang="en-US" sz="1600" dirty="0" smtClean="0"/>
              <a:t>33. </a:t>
            </a:r>
            <a:r>
              <a:rPr lang="en-US" sz="1600" dirty="0" smtClean="0">
                <a:hlinkClick r:id="rId10" action="ppaction://hlinksldjump"/>
              </a:rPr>
              <a:t>Who arranges the diplomatic clearances?</a:t>
            </a:r>
            <a:endParaRPr lang="en-US" sz="1600" i="1" dirty="0" smtClean="0"/>
          </a:p>
        </p:txBody>
      </p:sp>
      <p:sp>
        <p:nvSpPr>
          <p:cNvPr id="55" name="TextBox 54"/>
          <p:cNvSpPr txBox="1"/>
          <p:nvPr/>
        </p:nvSpPr>
        <p:spPr>
          <a:xfrm>
            <a:off x="2096999" y="6096864"/>
            <a:ext cx="3595208" cy="349098"/>
          </a:xfrm>
          <a:prstGeom prst="rect">
            <a:avLst/>
          </a:prstGeom>
          <a:noFill/>
        </p:spPr>
        <p:txBody>
          <a:bodyPr wrap="none" lIns="101882" tIns="50941" rIns="101882" bIns="50941" rtlCol="0">
            <a:spAutoFit/>
          </a:bodyPr>
          <a:lstStyle/>
          <a:p>
            <a:pPr lvl="0"/>
            <a:r>
              <a:rPr lang="en-US" sz="1600" dirty="0" smtClean="0"/>
              <a:t>34. </a:t>
            </a:r>
            <a:r>
              <a:rPr lang="en-US" sz="1600" dirty="0" smtClean="0">
                <a:hlinkClick r:id="rId10" action="ppaction://hlinksldjump"/>
              </a:rPr>
              <a:t>Is there a way to track the shipment?</a:t>
            </a:r>
            <a:endParaRPr lang="en-US" sz="1600" i="1" dirty="0" smtClean="0"/>
          </a:p>
        </p:txBody>
      </p:sp>
      <p:sp>
        <p:nvSpPr>
          <p:cNvPr id="56" name="TextBox 55"/>
          <p:cNvSpPr txBox="1"/>
          <p:nvPr/>
        </p:nvSpPr>
        <p:spPr>
          <a:xfrm>
            <a:off x="2096999" y="6364160"/>
            <a:ext cx="6903870" cy="349098"/>
          </a:xfrm>
          <a:prstGeom prst="rect">
            <a:avLst/>
          </a:prstGeom>
          <a:noFill/>
        </p:spPr>
        <p:txBody>
          <a:bodyPr wrap="none" lIns="101882" tIns="50941" rIns="101882" bIns="50941" rtlCol="0">
            <a:spAutoFit/>
          </a:bodyPr>
          <a:lstStyle/>
          <a:p>
            <a:pPr lvl="0"/>
            <a:r>
              <a:rPr lang="en-US" sz="1600" dirty="0" smtClean="0"/>
              <a:t>35. </a:t>
            </a:r>
            <a:r>
              <a:rPr lang="en-US" sz="1600" dirty="0" smtClean="0">
                <a:hlinkClick r:id="rId10" action="ppaction://hlinksldjump"/>
              </a:rPr>
              <a:t>Can USTRANSCOM track the shipment if there is a mission number assigned?</a:t>
            </a:r>
            <a:endParaRPr lang="en-US" sz="1600" i="1" dirty="0" smtClean="0"/>
          </a:p>
        </p:txBody>
      </p:sp>
      <p:sp>
        <p:nvSpPr>
          <p:cNvPr id="57" name="TextBox 56"/>
          <p:cNvSpPr txBox="1"/>
          <p:nvPr/>
        </p:nvSpPr>
        <p:spPr>
          <a:xfrm>
            <a:off x="2097000" y="6631456"/>
            <a:ext cx="7595688" cy="595319"/>
          </a:xfrm>
          <a:prstGeom prst="rect">
            <a:avLst/>
          </a:prstGeom>
          <a:noFill/>
        </p:spPr>
        <p:txBody>
          <a:bodyPr wrap="square" lIns="101882" tIns="50941" rIns="101882" bIns="50941" rtlCol="0">
            <a:spAutoFit/>
          </a:bodyPr>
          <a:lstStyle/>
          <a:p>
            <a:pPr lvl="0"/>
            <a:r>
              <a:rPr lang="en-US" sz="1600" dirty="0" smtClean="0"/>
              <a:t>36. </a:t>
            </a:r>
            <a:r>
              <a:rPr lang="en-US" sz="1600" dirty="0" smtClean="0">
                <a:hlinkClick r:id="rId11" action="ppaction://hlinksldjump"/>
              </a:rPr>
              <a:t>What are some useful hyperlinks for information to Surface Transportation movement that we can attach?</a:t>
            </a:r>
            <a:endParaRPr lang="en-US" sz="1600" dirty="0" smtClean="0"/>
          </a:p>
        </p:txBody>
      </p:sp>
      <p:sp>
        <p:nvSpPr>
          <p:cNvPr id="58" name="TextBox 57"/>
          <p:cNvSpPr txBox="1"/>
          <p:nvPr/>
        </p:nvSpPr>
        <p:spPr>
          <a:xfrm>
            <a:off x="2097000" y="7142917"/>
            <a:ext cx="7595688" cy="348814"/>
          </a:xfrm>
          <a:prstGeom prst="rect">
            <a:avLst/>
          </a:prstGeom>
          <a:noFill/>
        </p:spPr>
        <p:txBody>
          <a:bodyPr wrap="square" lIns="101882" tIns="50941" rIns="101882" bIns="50941" rtlCol="0">
            <a:spAutoFit/>
          </a:bodyPr>
          <a:lstStyle/>
          <a:p>
            <a:pPr lvl="0"/>
            <a:r>
              <a:rPr lang="en-US" sz="1600" dirty="0" smtClean="0"/>
              <a:t>37. </a:t>
            </a:r>
            <a:r>
              <a:rPr lang="en-US" sz="1600" dirty="0" smtClean="0">
                <a:hlinkClick r:id="rId11" action="ppaction://hlinksldjump"/>
              </a:rPr>
              <a:t>What are some additional information references on Surface Transportation?</a:t>
            </a:r>
            <a:endParaRPr lang="en-US" sz="1600" dirty="0" smtClean="0"/>
          </a:p>
        </p:txBody>
      </p:sp>
      <p:sp>
        <p:nvSpPr>
          <p:cNvPr id="42" name="TextBox 41"/>
          <p:cNvSpPr txBox="1"/>
          <p:nvPr/>
        </p:nvSpPr>
        <p:spPr>
          <a:xfrm>
            <a:off x="116841" y="3022601"/>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Customer Service</a:t>
            </a:r>
          </a:p>
          <a:p>
            <a:r>
              <a:rPr lang="en-US" sz="1300" dirty="0" smtClean="0"/>
              <a:t>1-877-484-6948</a:t>
            </a:r>
          </a:p>
          <a:p>
            <a:r>
              <a:rPr lang="en-US" sz="1300" dirty="0" smtClean="0"/>
              <a:t>24 hours/7 days a week</a:t>
            </a:r>
            <a:endParaRPr lang="en-US" sz="1300" dirty="0"/>
          </a:p>
        </p:txBody>
      </p:sp>
    </p:spTree>
  </p:cSld>
  <p:clrMapOvr>
    <a:masterClrMapping/>
  </p:clrMapOvr>
  <p:transition advClick="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3" action="ppaction://hlinksldjump"/>
          </p:cNvPr>
          <p:cNvSpPr txBox="1"/>
          <p:nvPr/>
        </p:nvSpPr>
        <p:spPr>
          <a:xfrm>
            <a:off x="0" y="1691389"/>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SURFACE REQUEST FAQs</a:t>
            </a:r>
            <a:endParaRPr lang="en-US"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6" cstate="print"/>
          <a:stretch>
            <a:fillRect/>
          </a:stretch>
        </p:blipFill>
        <p:spPr>
          <a:xfrm flipH="1">
            <a:off x="116840" y="4841240"/>
            <a:ext cx="1927860" cy="1554480"/>
          </a:xfrm>
          <a:prstGeom prst="rect">
            <a:avLst/>
          </a:prstGeom>
        </p:spPr>
      </p:pic>
      <p:sp>
        <p:nvSpPr>
          <p:cNvPr id="30" name="TextBox 29"/>
          <p:cNvSpPr txBox="1"/>
          <p:nvPr/>
        </p:nvSpPr>
        <p:spPr>
          <a:xfrm>
            <a:off x="116841" y="4020821"/>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SMS Calculator Help</a:t>
            </a:r>
          </a:p>
        </p:txBody>
      </p:sp>
      <p:sp>
        <p:nvSpPr>
          <p:cNvPr id="23" name="TextBox 22"/>
          <p:cNvSpPr txBox="1"/>
          <p:nvPr/>
        </p:nvSpPr>
        <p:spPr>
          <a:xfrm>
            <a:off x="116841" y="4440948"/>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7" cstate="print"/>
          <a:stretch>
            <a:fillRect/>
          </a:stretch>
        </p:blipFill>
        <p:spPr>
          <a:xfrm>
            <a:off x="7363127" y="885191"/>
            <a:ext cx="2422858" cy="1081720"/>
          </a:xfrm>
          <a:prstGeom prst="rect">
            <a:avLst/>
          </a:prstGeom>
          <a:ln>
            <a:noFill/>
          </a:ln>
        </p:spPr>
      </p:pic>
      <p:sp>
        <p:nvSpPr>
          <p:cNvPr id="25" name="TextBox 24"/>
          <p:cNvSpPr txBox="1"/>
          <p:nvPr/>
        </p:nvSpPr>
        <p:spPr>
          <a:xfrm>
            <a:off x="2189798" y="1835150"/>
            <a:ext cx="7868603" cy="4534859"/>
          </a:xfrm>
          <a:prstGeom prst="rect">
            <a:avLst/>
          </a:prstGeom>
          <a:noFill/>
        </p:spPr>
        <p:txBody>
          <a:bodyPr wrap="square" lIns="101882" tIns="50941" rIns="101882" bIns="50941" rtlCol="0">
            <a:spAutoFit/>
          </a:bodyPr>
          <a:lstStyle/>
          <a:p>
            <a:pPr lvl="0"/>
            <a:r>
              <a:rPr lang="en-US" sz="1600" b="1" dirty="0" smtClean="0"/>
              <a:t>1.</a:t>
            </a:r>
            <a:r>
              <a:rPr lang="en-US" sz="1600" dirty="0" smtClean="0"/>
              <a:t> </a:t>
            </a:r>
            <a:r>
              <a:rPr lang="en-US" sz="1600" b="1" dirty="0" smtClean="0"/>
              <a:t>Is USTRANSCOM Surface Transportation modes strictly Military or can they can be commercial, too?  </a:t>
            </a:r>
            <a:r>
              <a:rPr lang="en-US" sz="1600" i="1" dirty="0" smtClean="0"/>
              <a:t>Both</a:t>
            </a:r>
          </a:p>
          <a:p>
            <a:pPr marL="382059" indent="-382059"/>
            <a:r>
              <a:rPr lang="en-US" sz="1600" dirty="0" smtClean="0"/>
              <a:t> </a:t>
            </a:r>
          </a:p>
          <a:p>
            <a:pPr lvl="0">
              <a:buAutoNum type="arabicPeriod" startAt="2"/>
            </a:pPr>
            <a:r>
              <a:rPr lang="en-US" sz="1600" b="1" dirty="0" smtClean="0"/>
              <a:t> How do you apply for Surface Transportation?  </a:t>
            </a:r>
            <a:r>
              <a:rPr lang="en-US" sz="1600" i="1" dirty="0" smtClean="0"/>
              <a:t>Request thru appropriate COCOM/POC at USTRANSCOM. </a:t>
            </a:r>
          </a:p>
          <a:p>
            <a:pPr marL="382059" indent="-382059"/>
            <a:endParaRPr lang="en-US" sz="1600" dirty="0" smtClean="0"/>
          </a:p>
          <a:p>
            <a:pPr lvl="0"/>
            <a:r>
              <a:rPr lang="en-US" sz="1600" b="1" dirty="0" smtClean="0"/>
              <a:t>3. Is Surface Transportation just for cargo or passengers?  </a:t>
            </a:r>
            <a:r>
              <a:rPr lang="en-US" sz="1600" i="1" dirty="0" smtClean="0"/>
              <a:t>Just cargo only, no passengers. </a:t>
            </a:r>
          </a:p>
          <a:p>
            <a:pPr lvl="0"/>
            <a:endParaRPr lang="en-US" sz="1600" dirty="0" smtClean="0"/>
          </a:p>
          <a:p>
            <a:pPr lvl="0"/>
            <a:r>
              <a:rPr lang="en-US" sz="1600" b="1" dirty="0" smtClean="0"/>
              <a:t>4. Can cargo be shipped to CONUS &amp; OCONUS locations?  </a:t>
            </a:r>
            <a:r>
              <a:rPr lang="en-US" sz="1600" i="1" dirty="0" smtClean="0"/>
              <a:t>Yes.</a:t>
            </a:r>
          </a:p>
          <a:p>
            <a:pPr lvl="0"/>
            <a:r>
              <a:rPr lang="en-US" sz="1600" dirty="0" smtClean="0"/>
              <a:t> </a:t>
            </a:r>
          </a:p>
          <a:p>
            <a:pPr lvl="0"/>
            <a:r>
              <a:rPr lang="en-US" sz="1600" b="1" dirty="0" smtClean="0"/>
              <a:t>5. Who/what establishes the priority of the requested Surface Transportation?  </a:t>
            </a:r>
            <a:r>
              <a:rPr lang="en-US" sz="1600" i="1" dirty="0" smtClean="0"/>
              <a:t>J3 USTRANSCOM.  The effective use of DoD transportation resources to move passengers and cargo requires the establishment of transportation priorities. These assigned transportation priorities enable logistic managers to determine mode and sequence of movement in</a:t>
            </a:r>
          </a:p>
          <a:p>
            <a:pPr lvl="0"/>
            <a:r>
              <a:rPr lang="en-US" sz="1600" i="1" dirty="0" smtClean="0"/>
              <a:t>meeting both peacetime and wartime requirements.  CJCSI 4120.02 A - Assignment of Movement Priority.  Appendix A of JP 4-01 Joint Staff will assist if needed to mediate.</a:t>
            </a:r>
          </a:p>
          <a:p>
            <a:r>
              <a:rPr lang="en-US" sz="1600" dirty="0" smtClean="0"/>
              <a:t> </a:t>
            </a:r>
          </a:p>
          <a:p>
            <a:pPr lvl="0"/>
            <a:r>
              <a:rPr lang="en-US" sz="1600" b="1" dirty="0" smtClean="0"/>
              <a:t>6. Does the requester have to pay for the movement?  </a:t>
            </a:r>
            <a:r>
              <a:rPr lang="en-US" sz="1600" i="1" dirty="0" smtClean="0"/>
              <a:t>Yes.</a:t>
            </a:r>
          </a:p>
        </p:txBody>
      </p:sp>
      <p:sp>
        <p:nvSpPr>
          <p:cNvPr id="34" name="TextBox 33">
            <a:hlinkClick r:id="rId2"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
        <p:nvSpPr>
          <p:cNvPr id="36" name="TextBox 35">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
        <p:nvSpPr>
          <p:cNvPr id="29" name="TextBox 28"/>
          <p:cNvSpPr txBox="1"/>
          <p:nvPr/>
        </p:nvSpPr>
        <p:spPr>
          <a:xfrm>
            <a:off x="116841" y="3022601"/>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Customer Service</a:t>
            </a:r>
          </a:p>
          <a:p>
            <a:r>
              <a:rPr lang="en-US" sz="1300" dirty="0" smtClean="0"/>
              <a:t>1-877-484-6948</a:t>
            </a:r>
          </a:p>
          <a:p>
            <a:r>
              <a:rPr lang="en-US" sz="1300" dirty="0" smtClean="0"/>
              <a:t>24 hours/7 days a week </a:t>
            </a:r>
            <a:endParaRPr lang="en-US" sz="1300" dirty="0"/>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3"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19" name="Picture 18" descr="c-17-clean blue stroke.gif"/>
          <p:cNvPicPr>
            <a:picLocks noChangeAspect="1"/>
          </p:cNvPicPr>
          <p:nvPr/>
        </p:nvPicPr>
        <p:blipFill>
          <a:blip r:embed="rId5" cstate="print">
            <a:lum bright="70000" contrast="-70000"/>
          </a:blip>
          <a:stretch>
            <a:fillRect/>
          </a:stretch>
        </p:blipFill>
        <p:spPr>
          <a:xfrm>
            <a:off x="2514600" y="1036321"/>
            <a:ext cx="5783580" cy="1824355"/>
          </a:xfrm>
          <a:prstGeom prst="rect">
            <a:avLst/>
          </a:prstGeom>
        </p:spPr>
      </p:pic>
      <p:sp>
        <p:nvSpPr>
          <p:cNvPr id="27" name="TextBox 26"/>
          <p:cNvSpPr txBox="1"/>
          <p:nvPr/>
        </p:nvSpPr>
        <p:spPr>
          <a:xfrm>
            <a:off x="2263140" y="191008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Special Airlift Assignment Missions Flight Definition:</a:t>
            </a:r>
            <a:endParaRPr lang="en-US" dirty="0"/>
          </a:p>
        </p:txBody>
      </p:sp>
      <p:sp>
        <p:nvSpPr>
          <p:cNvPr id="20" name="TextBox 19">
            <a:hlinkClick r:id="rId3"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1" name="TextBox 20"/>
          <p:cNvSpPr txBox="1"/>
          <p:nvPr/>
        </p:nvSpPr>
        <p:spPr>
          <a:xfrm>
            <a:off x="165504" y="4043167"/>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pic>
        <p:nvPicPr>
          <p:cNvPr id="22" name="Picture 21" descr="handshake2.jpg"/>
          <p:cNvPicPr>
            <a:picLocks noChangeAspect="1"/>
          </p:cNvPicPr>
          <p:nvPr/>
        </p:nvPicPr>
        <p:blipFill>
          <a:blip r:embed="rId6" cstate="print"/>
          <a:stretch>
            <a:fillRect/>
          </a:stretch>
        </p:blipFill>
        <p:spPr>
          <a:xfrm flipH="1">
            <a:off x="165504" y="5885590"/>
            <a:ext cx="1927860" cy="1554480"/>
          </a:xfrm>
          <a:prstGeom prst="rect">
            <a:avLst/>
          </a:prstGeom>
        </p:spPr>
      </p:pic>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p:cNvSpPr txBox="1"/>
          <p:nvPr/>
        </p:nvSpPr>
        <p:spPr>
          <a:xfrm>
            <a:off x="2258948" y="2779100"/>
            <a:ext cx="7477192" cy="4288638"/>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1800" dirty="0" smtClean="0">
                <a:solidFill>
                  <a:schemeClr val="bg1"/>
                </a:solidFill>
              </a:rPr>
              <a:t>Air Mobility Command (AMC), Special Airlift Assignment Missions (SAAMs) are missions performing and providing an exclusive service. They perform an exclusive service for specific users at their desired movement times. They are funded airlift missions that cannot be supported by Channel Missions because of the unusual nature, sensitivity, or urgency of the cargo or that require operations to points other than the established channel structure. The designated DoD component representative will forward SAAM request via the applicable validating office to USTRANSCOM/AMC. Criteria for establishing SAAM priorities may be found in Joint Chiefs of Staff (JCS) Pub 15, Mobility System Policies, procedures and Considerations and Appendix B of the Defense Transportation Regulation (DTR) 4500-9R Part 2.  Submission of SAAM priorities and request are outlined in Appendix B and Appendix C. See Appendix K for listing of SAAM validators grouped under unified commands and/or Services.</a:t>
            </a:r>
          </a:p>
          <a:p>
            <a:r>
              <a:rPr lang="en-US" sz="1800" dirty="0" smtClean="0">
                <a:solidFill>
                  <a:schemeClr val="bg1"/>
                </a:solidFill>
              </a:rPr>
              <a:t>Appendix Q</a:t>
            </a:r>
            <a:endParaRPr lang="en-US" dirty="0">
              <a:solidFill>
                <a:schemeClr val="bg1"/>
              </a:solidFill>
            </a:endParaRPr>
          </a:p>
        </p:txBody>
      </p:sp>
      <p:sp>
        <p:nvSpPr>
          <p:cNvPr id="31" name="TextBox 30">
            <a:hlinkClick r:id="rId7"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9" name="TextBox 28">
            <a:hlinkClick r:id="rId8" action="ppaction://hlinksldjump"/>
          </p:cNvPr>
          <p:cNvSpPr txBox="1"/>
          <p:nvPr/>
        </p:nvSpPr>
        <p:spPr>
          <a:xfrm>
            <a:off x="165504" y="2841954"/>
            <a:ext cx="1934065" cy="999170"/>
          </a:xfrm>
          <a:prstGeom prst="roundRect">
            <a:avLst/>
          </a:prstGeom>
        </p:spPr>
        <p:style>
          <a:lnRef idx="1">
            <a:schemeClr val="accent6"/>
          </a:lnRef>
          <a:fillRef idx="2">
            <a:schemeClr val="accent6"/>
          </a:fillRef>
          <a:effectRef idx="1">
            <a:schemeClr val="accent6"/>
          </a:effectRef>
          <a:fontRef idx="minor">
            <a:schemeClr val="dk1"/>
          </a:fontRef>
        </p:style>
        <p:txBody>
          <a:bodyPr wrap="square" lIns="101882" tIns="50941" rIns="101882" bIns="50941" rtlCol="0">
            <a:spAutoFit/>
          </a:bodyPr>
          <a:lstStyle/>
          <a:p>
            <a:pPr algn="ctr"/>
            <a:r>
              <a:rPr lang="en-US" sz="1300" dirty="0" smtClean="0">
                <a:solidFill>
                  <a:schemeClr val="tx1"/>
                </a:solidFill>
              </a:rPr>
              <a:t>Attention!</a:t>
            </a:r>
          </a:p>
          <a:p>
            <a:pPr algn="ctr"/>
            <a:r>
              <a:rPr lang="en-US" sz="1300" dirty="0" smtClean="0">
                <a:solidFill>
                  <a:schemeClr val="tx1"/>
                </a:solidFill>
              </a:rPr>
              <a:t>Have this information ready before requesting SAAM flight</a:t>
            </a:r>
          </a:p>
        </p:txBody>
      </p:sp>
      <p:sp>
        <p:nvSpPr>
          <p:cNvPr id="32" name="TextBox 31">
            <a:hlinkClick r:id="rId9" action="ppaction://hlinksldjump"/>
          </p:cNvPr>
          <p:cNvSpPr txBox="1"/>
          <p:nvPr/>
        </p:nvSpPr>
        <p:spPr>
          <a:xfrm>
            <a:off x="1621" y="221134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sp>
        <p:nvSpPr>
          <p:cNvPr id="23" name="TextBox 22">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3"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SURFACE REQUEST FAQs</a:t>
            </a:r>
            <a:endParaRPr lang="en-US"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6" cstate="print"/>
          <a:stretch>
            <a:fillRect/>
          </a:stretch>
        </p:blipFill>
        <p:spPr>
          <a:xfrm flipH="1">
            <a:off x="116840" y="4841240"/>
            <a:ext cx="1927860" cy="1554480"/>
          </a:xfrm>
          <a:prstGeom prst="rect">
            <a:avLst/>
          </a:prstGeom>
        </p:spPr>
      </p:pic>
      <p:sp>
        <p:nvSpPr>
          <p:cNvPr id="30" name="TextBox 29">
            <a:hlinkClick r:id="rId7"/>
          </p:cNvPr>
          <p:cNvSpPr txBox="1"/>
          <p:nvPr/>
        </p:nvSpPr>
        <p:spPr>
          <a:xfrm>
            <a:off x="116841" y="4020821"/>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SMS Calculator Help</a:t>
            </a:r>
          </a:p>
        </p:txBody>
      </p:sp>
      <p:sp>
        <p:nvSpPr>
          <p:cNvPr id="23" name="TextBox 22">
            <a:hlinkClick r:id="rId8"/>
          </p:cNvPr>
          <p:cNvSpPr txBox="1"/>
          <p:nvPr/>
        </p:nvSpPr>
        <p:spPr>
          <a:xfrm>
            <a:off x="116841" y="4440948"/>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9" cstate="print"/>
          <a:stretch>
            <a:fillRect/>
          </a:stretch>
        </p:blipFill>
        <p:spPr>
          <a:xfrm>
            <a:off x="7363127" y="885191"/>
            <a:ext cx="2422858" cy="1081720"/>
          </a:xfrm>
          <a:prstGeom prst="rect">
            <a:avLst/>
          </a:prstGeom>
          <a:ln>
            <a:noFill/>
          </a:ln>
        </p:spPr>
      </p:pic>
      <p:sp>
        <p:nvSpPr>
          <p:cNvPr id="25" name="TextBox 24"/>
          <p:cNvSpPr txBox="1"/>
          <p:nvPr/>
        </p:nvSpPr>
        <p:spPr>
          <a:xfrm>
            <a:off x="2189798" y="1802765"/>
            <a:ext cx="7868603" cy="5765966"/>
          </a:xfrm>
          <a:prstGeom prst="rect">
            <a:avLst/>
          </a:prstGeom>
          <a:noFill/>
        </p:spPr>
        <p:txBody>
          <a:bodyPr wrap="square" lIns="101882" tIns="50941" rIns="101882" bIns="50941" rtlCol="0">
            <a:spAutoFit/>
          </a:bodyPr>
          <a:lstStyle/>
          <a:p>
            <a:pPr lvl="0"/>
            <a:r>
              <a:rPr lang="en-US" sz="1600" b="1" dirty="0" smtClean="0"/>
              <a:t>7.</a:t>
            </a:r>
            <a:r>
              <a:rPr lang="en-US" sz="1600" dirty="0" smtClean="0"/>
              <a:t> </a:t>
            </a:r>
            <a:r>
              <a:rPr lang="en-US" sz="1600" b="1" dirty="0" smtClean="0"/>
              <a:t>Is there a way to calculate an estimate of what Surface Transportation would cost? </a:t>
            </a:r>
            <a:r>
              <a:rPr lang="en-US" sz="1600" i="1" dirty="0" smtClean="0"/>
              <a:t>Yes.  Personnel at USTRANSCOM, or anyone with access, can utilize the Single Mobility System (SMS) Wizard to calculate a rough estimate of what a request for a specific type of Surface Transportation mode (or combination of modes) would cost. This is true with all Surface Transportation modes.</a:t>
            </a:r>
          </a:p>
          <a:p>
            <a:r>
              <a:rPr lang="en-US" sz="1600" dirty="0" smtClean="0"/>
              <a:t>		</a:t>
            </a:r>
          </a:p>
          <a:p>
            <a:pPr lvl="0"/>
            <a:r>
              <a:rPr lang="en-US" sz="1600" b="1" dirty="0" smtClean="0"/>
              <a:t> 8.</a:t>
            </a:r>
            <a:r>
              <a:rPr lang="en-US" sz="1600" dirty="0" smtClean="0"/>
              <a:t> </a:t>
            </a:r>
            <a:r>
              <a:rPr lang="en-US" sz="1600" b="1" dirty="0" smtClean="0"/>
              <a:t>What are the types of cargo that can be surface transported?  </a:t>
            </a:r>
            <a:r>
              <a:rPr lang="en-US" sz="1600" i="1" dirty="0" smtClean="0"/>
              <a:t>Just about any type/size or weight of cargo can be transported.</a:t>
            </a:r>
          </a:p>
          <a:p>
            <a:r>
              <a:rPr lang="en-US" sz="1600" dirty="0" smtClean="0"/>
              <a:t> </a:t>
            </a:r>
          </a:p>
          <a:p>
            <a:pPr lvl="0"/>
            <a:r>
              <a:rPr lang="en-US" sz="1600" b="1" dirty="0" smtClean="0"/>
              <a:t>9.</a:t>
            </a:r>
            <a:r>
              <a:rPr lang="en-US" sz="1600" dirty="0" smtClean="0"/>
              <a:t> </a:t>
            </a:r>
            <a:r>
              <a:rPr lang="en-US" sz="1600" b="1" dirty="0" smtClean="0"/>
              <a:t>How much cargo can be transported?  </a:t>
            </a:r>
            <a:r>
              <a:rPr lang="en-US" sz="1600" i="1" dirty="0" smtClean="0"/>
              <a:t>No limit with surface mode.  </a:t>
            </a:r>
          </a:p>
          <a:p>
            <a:r>
              <a:rPr lang="en-US" sz="1600" dirty="0" smtClean="0"/>
              <a:t> </a:t>
            </a:r>
          </a:p>
          <a:p>
            <a:r>
              <a:rPr lang="en-US" sz="1600" b="1" dirty="0" smtClean="0"/>
              <a:t>10.</a:t>
            </a:r>
            <a:r>
              <a:rPr lang="en-US" sz="1600" dirty="0" smtClean="0"/>
              <a:t> </a:t>
            </a:r>
            <a:r>
              <a:rPr lang="en-US" sz="1600" b="1" dirty="0" smtClean="0"/>
              <a:t>Are there any limits to the dimensions of the cargo?  </a:t>
            </a:r>
            <a:r>
              <a:rPr lang="en-US" sz="1600" i="1" dirty="0" smtClean="0"/>
              <a:t>No. </a:t>
            </a:r>
          </a:p>
          <a:p>
            <a:endParaRPr lang="en-US" sz="1600" dirty="0" smtClean="0"/>
          </a:p>
          <a:p>
            <a:r>
              <a:rPr lang="en-US" sz="1600" b="1" dirty="0" smtClean="0"/>
              <a:t>11.</a:t>
            </a:r>
            <a:r>
              <a:rPr lang="en-US" sz="1600" dirty="0" smtClean="0"/>
              <a:t> </a:t>
            </a:r>
            <a:r>
              <a:rPr lang="en-US" sz="1600" b="1" dirty="0" smtClean="0"/>
              <a:t>Is there any weight limits on cargo?  </a:t>
            </a:r>
            <a:r>
              <a:rPr lang="en-US" sz="1600" i="1" dirty="0" smtClean="0"/>
              <a:t>No.</a:t>
            </a:r>
          </a:p>
          <a:p>
            <a:r>
              <a:rPr lang="en-US" sz="1600" dirty="0" smtClean="0"/>
              <a:t> </a:t>
            </a:r>
          </a:p>
          <a:p>
            <a:r>
              <a:rPr lang="en-US" sz="1600" b="1" dirty="0" smtClean="0"/>
              <a:t>12.</a:t>
            </a:r>
            <a:r>
              <a:rPr lang="en-US" sz="1600" dirty="0" smtClean="0"/>
              <a:t> </a:t>
            </a:r>
            <a:r>
              <a:rPr lang="en-US" sz="1600" b="1" dirty="0" smtClean="0"/>
              <a:t>Are there any restrictions as to what type of cargo can be eligible to transport? </a:t>
            </a:r>
            <a:r>
              <a:rPr lang="en-US" sz="1600" i="1" dirty="0" smtClean="0"/>
              <a:t>Yes. (Animals are one example of cargo that is not permitted to be transported via surface mode)</a:t>
            </a:r>
          </a:p>
          <a:p>
            <a:r>
              <a:rPr lang="en-US" sz="1600" dirty="0" smtClean="0"/>
              <a:t> </a:t>
            </a:r>
          </a:p>
          <a:p>
            <a:r>
              <a:rPr lang="en-US" sz="1600" b="1" dirty="0" smtClean="0"/>
              <a:t>13.</a:t>
            </a:r>
            <a:r>
              <a:rPr lang="en-US" sz="1600" dirty="0" smtClean="0"/>
              <a:t> </a:t>
            </a:r>
            <a:r>
              <a:rPr lang="en-US" sz="1600" b="1" dirty="0" smtClean="0"/>
              <a:t>Can hazardous material, (hazmat), be transported?  </a:t>
            </a:r>
            <a:r>
              <a:rPr lang="en-US" sz="1600" i="1" dirty="0" smtClean="0"/>
              <a:t>Yes.  The Transportation Officer, (TO), at origin certifies the hazmat.</a:t>
            </a:r>
          </a:p>
          <a:p>
            <a:endParaRPr lang="en-US" sz="1600" dirty="0" smtClean="0"/>
          </a:p>
          <a:p>
            <a:r>
              <a:rPr lang="en-US" sz="1600" b="1" dirty="0" smtClean="0"/>
              <a:t>14.</a:t>
            </a:r>
            <a:r>
              <a:rPr lang="en-US" sz="1600" dirty="0" smtClean="0"/>
              <a:t> </a:t>
            </a:r>
            <a:r>
              <a:rPr lang="en-US" sz="1600" b="1" dirty="0" smtClean="0"/>
              <a:t>If sea vans required for the cargo who pays for it?  </a:t>
            </a:r>
            <a:r>
              <a:rPr lang="en-US" sz="1600" i="1" dirty="0" smtClean="0"/>
              <a:t>The Service who validates the shipment. </a:t>
            </a:r>
          </a:p>
        </p:txBody>
      </p:sp>
      <p:sp>
        <p:nvSpPr>
          <p:cNvPr id="34" name="TextBox 33">
            <a:hlinkClick r:id="rId2"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
        <p:nvSpPr>
          <p:cNvPr id="36" name="TextBox 35">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sp>
        <p:nvSpPr>
          <p:cNvPr id="29" name="TextBox 28"/>
          <p:cNvSpPr txBox="1"/>
          <p:nvPr/>
        </p:nvSpPr>
        <p:spPr>
          <a:xfrm>
            <a:off x="116841" y="3022601"/>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Customer Service </a:t>
            </a:r>
          </a:p>
          <a:p>
            <a:r>
              <a:rPr lang="en-US" sz="1300" dirty="0" smtClean="0"/>
              <a:t>1-877-484-6948</a:t>
            </a:r>
          </a:p>
          <a:p>
            <a:r>
              <a:rPr lang="en-US" sz="1300" dirty="0" smtClean="0"/>
              <a:t>24 hours/7 days a week</a:t>
            </a:r>
            <a:endParaRPr lang="en-US" sz="1300" dirty="0"/>
          </a:p>
        </p:txBody>
      </p:sp>
    </p:spTree>
  </p:cSld>
  <p:clrMapOvr>
    <a:masterClrMapping/>
  </p:clrMapOvr>
  <p:transition advClick="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3"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SURFACE REQUEST FAQs</a:t>
            </a:r>
            <a:endParaRPr lang="en-US"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6" cstate="print"/>
          <a:stretch>
            <a:fillRect/>
          </a:stretch>
        </p:blipFill>
        <p:spPr>
          <a:xfrm flipH="1">
            <a:off x="116840" y="4841240"/>
            <a:ext cx="1927860" cy="1554480"/>
          </a:xfrm>
          <a:prstGeom prst="rect">
            <a:avLst/>
          </a:prstGeom>
        </p:spPr>
      </p:pic>
      <p:sp>
        <p:nvSpPr>
          <p:cNvPr id="30" name="TextBox 29">
            <a:hlinkClick r:id="rId7"/>
          </p:cNvPr>
          <p:cNvSpPr txBox="1"/>
          <p:nvPr/>
        </p:nvSpPr>
        <p:spPr>
          <a:xfrm>
            <a:off x="116841" y="4020821"/>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SMS Calculator Help</a:t>
            </a:r>
          </a:p>
        </p:txBody>
      </p:sp>
      <p:sp>
        <p:nvSpPr>
          <p:cNvPr id="23" name="TextBox 22">
            <a:hlinkClick r:id="rId8"/>
          </p:cNvPr>
          <p:cNvSpPr txBox="1"/>
          <p:nvPr/>
        </p:nvSpPr>
        <p:spPr>
          <a:xfrm>
            <a:off x="116841" y="4440948"/>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9" cstate="print"/>
          <a:stretch>
            <a:fillRect/>
          </a:stretch>
        </p:blipFill>
        <p:spPr>
          <a:xfrm>
            <a:off x="7363127" y="885191"/>
            <a:ext cx="2422858" cy="1081720"/>
          </a:xfrm>
          <a:prstGeom prst="rect">
            <a:avLst/>
          </a:prstGeom>
          <a:ln>
            <a:noFill/>
          </a:ln>
        </p:spPr>
      </p:pic>
      <p:sp>
        <p:nvSpPr>
          <p:cNvPr id="25" name="TextBox 24"/>
          <p:cNvSpPr txBox="1"/>
          <p:nvPr/>
        </p:nvSpPr>
        <p:spPr>
          <a:xfrm>
            <a:off x="2189798" y="1943100"/>
            <a:ext cx="7868603" cy="4165528"/>
          </a:xfrm>
          <a:prstGeom prst="rect">
            <a:avLst/>
          </a:prstGeom>
          <a:noFill/>
        </p:spPr>
        <p:txBody>
          <a:bodyPr wrap="square" lIns="101882" tIns="50941" rIns="101882" bIns="50941" rtlCol="0">
            <a:spAutoFit/>
          </a:bodyPr>
          <a:lstStyle/>
          <a:p>
            <a:r>
              <a:rPr lang="en-US" sz="1600" b="1" dirty="0" smtClean="0"/>
              <a:t>15.</a:t>
            </a:r>
            <a:r>
              <a:rPr lang="en-US" sz="1600" dirty="0" smtClean="0"/>
              <a:t> </a:t>
            </a:r>
            <a:r>
              <a:rPr lang="en-US" sz="1600" b="1" dirty="0" smtClean="0"/>
              <a:t>Who works with the requester on the size, number and type of Surface Transportation movers needed to fill a request for cargo movement?</a:t>
            </a:r>
            <a:r>
              <a:rPr lang="en-US" sz="1600" dirty="0" smtClean="0"/>
              <a:t>  </a:t>
            </a:r>
            <a:r>
              <a:rPr lang="en-US" sz="1600" i="1" dirty="0" smtClean="0"/>
              <a:t>The planners and validators. </a:t>
            </a:r>
          </a:p>
          <a:p>
            <a:r>
              <a:rPr lang="en-US" sz="1600" dirty="0" smtClean="0"/>
              <a:t> </a:t>
            </a:r>
          </a:p>
          <a:p>
            <a:pPr lvl="0"/>
            <a:r>
              <a:rPr lang="en-US" sz="1600" b="1" dirty="0" smtClean="0"/>
              <a:t>16. If a quick CONUS shipment is required can it happen? </a:t>
            </a:r>
            <a:r>
              <a:rPr lang="en-US" sz="1600" i="1" dirty="0" smtClean="0"/>
              <a:t>Yes.  Truckers need a 4 hour minimum to execute movement.  In CONUS trucks can cover 500-700 miles per day 8-10 hours of driving time, with extra driver they can travel non-stop.</a:t>
            </a:r>
          </a:p>
          <a:p>
            <a:r>
              <a:rPr lang="en-US" sz="1600" dirty="0" smtClean="0"/>
              <a:t> </a:t>
            </a:r>
          </a:p>
          <a:p>
            <a:r>
              <a:rPr lang="en-US" sz="1600" b="1" dirty="0" smtClean="0"/>
              <a:t>17.</a:t>
            </a:r>
            <a:r>
              <a:rPr lang="en-US" sz="1600" dirty="0" smtClean="0"/>
              <a:t> </a:t>
            </a:r>
            <a:r>
              <a:rPr lang="en-US" sz="1600" b="1" dirty="0" smtClean="0"/>
              <a:t>Is shipping by Rail faster than by Truck?  </a:t>
            </a:r>
            <a:r>
              <a:rPr lang="en-US" sz="1600" i="1" dirty="0" smtClean="0"/>
              <a:t>In CONUS shipping by Rail usually takes longer than Truck due to interchanges, e.g. 12 days from DC to LA.</a:t>
            </a:r>
          </a:p>
          <a:p>
            <a:r>
              <a:rPr lang="en-US" sz="1600" dirty="0" smtClean="0"/>
              <a:t> </a:t>
            </a:r>
          </a:p>
          <a:p>
            <a:r>
              <a:rPr lang="en-US" sz="1600" b="1" dirty="0" smtClean="0"/>
              <a:t>18.</a:t>
            </a:r>
            <a:r>
              <a:rPr lang="en-US" sz="1600" dirty="0" smtClean="0"/>
              <a:t> </a:t>
            </a:r>
            <a:r>
              <a:rPr lang="en-US" sz="1600" b="1" dirty="0" smtClean="0"/>
              <a:t>Are all shipments by sea on Military Sealift Command, MSC, vessels? </a:t>
            </a:r>
            <a:r>
              <a:rPr lang="en-US" sz="1600" i="1" dirty="0" smtClean="0"/>
              <a:t>No.  In fact, most </a:t>
            </a:r>
            <a:r>
              <a:rPr lang="en-US" sz="1600" i="1" dirty="0" err="1" smtClean="0"/>
              <a:t>DoD</a:t>
            </a:r>
            <a:r>
              <a:rPr lang="en-US" sz="1600" i="1" dirty="0" smtClean="0"/>
              <a:t> cargo is transported on commercial vessels.</a:t>
            </a:r>
            <a:r>
              <a:rPr lang="en-US" sz="1600" b="1" i="1" dirty="0" smtClean="0"/>
              <a:t> </a:t>
            </a:r>
            <a:endParaRPr lang="en-US" sz="1600" i="1" dirty="0" smtClean="0"/>
          </a:p>
          <a:p>
            <a:r>
              <a:rPr lang="en-US" sz="1600" dirty="0" smtClean="0"/>
              <a:t> </a:t>
            </a:r>
          </a:p>
          <a:p>
            <a:r>
              <a:rPr lang="en-US" sz="1600" b="1" dirty="0" smtClean="0"/>
              <a:t>19. Who determines when the shipment will be transported?  </a:t>
            </a:r>
            <a:r>
              <a:rPr lang="en-US" sz="1600" i="1" dirty="0" smtClean="0"/>
              <a:t>The Latest Arrival Date LAD is determined by the shipper who works with the Service validator.</a:t>
            </a:r>
          </a:p>
          <a:p>
            <a:r>
              <a:rPr lang="en-US" sz="1600" dirty="0" smtClean="0"/>
              <a:t> </a:t>
            </a:r>
          </a:p>
        </p:txBody>
      </p:sp>
      <p:sp>
        <p:nvSpPr>
          <p:cNvPr id="34" name="TextBox 33">
            <a:hlinkClick r:id="rId2"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
        <p:nvSpPr>
          <p:cNvPr id="36" name="TextBox 35">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sp>
        <p:nvSpPr>
          <p:cNvPr id="29" name="TextBox 28"/>
          <p:cNvSpPr txBox="1"/>
          <p:nvPr/>
        </p:nvSpPr>
        <p:spPr>
          <a:xfrm>
            <a:off x="116841" y="3022601"/>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Customer Service</a:t>
            </a:r>
          </a:p>
          <a:p>
            <a:r>
              <a:rPr lang="en-US" sz="1300" dirty="0" smtClean="0"/>
              <a:t>1-877-484-6948</a:t>
            </a:r>
          </a:p>
          <a:p>
            <a:r>
              <a:rPr lang="en-US" sz="1300" dirty="0" smtClean="0"/>
              <a:t>24 hours/7 days a week</a:t>
            </a:r>
            <a:endParaRPr lang="en-US" sz="1300" dirty="0"/>
          </a:p>
        </p:txBody>
      </p:sp>
    </p:spTree>
  </p:cSld>
  <p:clrMapOvr>
    <a:masterClrMapping/>
  </p:clrMapOvr>
  <p:transition advClick="0"/>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3"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SURFACE REQUEST FAQs</a:t>
            </a:r>
            <a:endParaRPr lang="en-US"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6" cstate="print"/>
          <a:stretch>
            <a:fillRect/>
          </a:stretch>
        </p:blipFill>
        <p:spPr>
          <a:xfrm flipH="1">
            <a:off x="116840" y="4841240"/>
            <a:ext cx="1927860" cy="1554480"/>
          </a:xfrm>
          <a:prstGeom prst="rect">
            <a:avLst/>
          </a:prstGeom>
        </p:spPr>
      </p:pic>
      <p:sp>
        <p:nvSpPr>
          <p:cNvPr id="30" name="TextBox 29">
            <a:hlinkClick r:id="rId7"/>
          </p:cNvPr>
          <p:cNvSpPr txBox="1"/>
          <p:nvPr/>
        </p:nvSpPr>
        <p:spPr>
          <a:xfrm>
            <a:off x="116841" y="4020821"/>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SMS Calculator Help</a:t>
            </a:r>
          </a:p>
        </p:txBody>
      </p:sp>
      <p:sp>
        <p:nvSpPr>
          <p:cNvPr id="23" name="TextBox 22">
            <a:hlinkClick r:id="rId8"/>
          </p:cNvPr>
          <p:cNvSpPr txBox="1"/>
          <p:nvPr/>
        </p:nvSpPr>
        <p:spPr>
          <a:xfrm>
            <a:off x="116841" y="4440948"/>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9" cstate="print"/>
          <a:stretch>
            <a:fillRect/>
          </a:stretch>
        </p:blipFill>
        <p:spPr>
          <a:xfrm>
            <a:off x="7363127" y="885191"/>
            <a:ext cx="2422858" cy="1081720"/>
          </a:xfrm>
          <a:prstGeom prst="rect">
            <a:avLst/>
          </a:prstGeom>
          <a:ln>
            <a:noFill/>
          </a:ln>
        </p:spPr>
      </p:pic>
      <p:sp>
        <p:nvSpPr>
          <p:cNvPr id="25" name="TextBox 24"/>
          <p:cNvSpPr txBox="1"/>
          <p:nvPr/>
        </p:nvSpPr>
        <p:spPr>
          <a:xfrm>
            <a:off x="2189798" y="1820757"/>
            <a:ext cx="7868603" cy="5765966"/>
          </a:xfrm>
          <a:prstGeom prst="rect">
            <a:avLst/>
          </a:prstGeom>
          <a:noFill/>
        </p:spPr>
        <p:txBody>
          <a:bodyPr wrap="square" lIns="101882" tIns="50941" rIns="101882" bIns="50941" rtlCol="0">
            <a:spAutoFit/>
          </a:bodyPr>
          <a:lstStyle/>
          <a:p>
            <a:r>
              <a:rPr lang="en-US" sz="1600" b="1" dirty="0" smtClean="0"/>
              <a:t>20.</a:t>
            </a:r>
            <a:r>
              <a:rPr lang="en-US" sz="1600" dirty="0" smtClean="0"/>
              <a:t> </a:t>
            </a:r>
            <a:r>
              <a:rPr lang="en-US" sz="1600" b="1" dirty="0" smtClean="0"/>
              <a:t>Are Surface Transportation missions on scheduled departures and arrivals?  </a:t>
            </a:r>
            <a:r>
              <a:rPr lang="en-US" sz="1600" i="1" dirty="0" smtClean="0"/>
              <a:t>Yes.</a:t>
            </a:r>
            <a:r>
              <a:rPr lang="en-US" sz="1600" dirty="0" smtClean="0"/>
              <a:t> </a:t>
            </a:r>
          </a:p>
          <a:p>
            <a:r>
              <a:rPr lang="en-US" sz="1600" dirty="0" smtClean="0"/>
              <a:t> </a:t>
            </a:r>
          </a:p>
          <a:p>
            <a:r>
              <a:rPr lang="en-US" sz="1600" b="1" dirty="0" smtClean="0"/>
              <a:t>21.</a:t>
            </a:r>
            <a:r>
              <a:rPr lang="en-US" sz="1600" dirty="0" smtClean="0"/>
              <a:t> </a:t>
            </a:r>
            <a:r>
              <a:rPr lang="en-US" sz="1600" b="1" dirty="0" smtClean="0"/>
              <a:t>Who will coordinate with the requestor for the details on submission of a Surface Transportation request?</a:t>
            </a:r>
            <a:r>
              <a:rPr lang="en-US" sz="1600" dirty="0" smtClean="0"/>
              <a:t>  </a:t>
            </a:r>
            <a:r>
              <a:rPr lang="en-US" sz="1600" i="1" dirty="0" smtClean="0"/>
              <a:t>SDDC POC.</a:t>
            </a:r>
          </a:p>
          <a:p>
            <a:r>
              <a:rPr lang="en-US" sz="1600" dirty="0" smtClean="0"/>
              <a:t> </a:t>
            </a:r>
          </a:p>
          <a:p>
            <a:r>
              <a:rPr lang="en-US" sz="1600" b="1" dirty="0" smtClean="0"/>
              <a:t>22.</a:t>
            </a:r>
            <a:r>
              <a:rPr lang="en-US" sz="1600" dirty="0" smtClean="0"/>
              <a:t> </a:t>
            </a:r>
            <a:r>
              <a:rPr lang="en-US" sz="1600" b="1" dirty="0" smtClean="0"/>
              <a:t>Can you request to use Surface Transportation at any time?  </a:t>
            </a:r>
            <a:r>
              <a:rPr lang="en-US" sz="1600" i="1" dirty="0" smtClean="0"/>
              <a:t>Yes</a:t>
            </a:r>
          </a:p>
          <a:p>
            <a:pPr lvl="0"/>
            <a:endParaRPr lang="en-US" sz="1600" dirty="0" smtClean="0"/>
          </a:p>
          <a:p>
            <a:pPr lvl="0"/>
            <a:r>
              <a:rPr lang="en-US" sz="1600" b="1" dirty="0" smtClean="0"/>
              <a:t>23. Is there a required minimum number of days to submit work the request, i.e. in emergency situations?   </a:t>
            </a:r>
            <a:r>
              <a:rPr lang="en-US" sz="1600" i="1" dirty="0" smtClean="0"/>
              <a:t>Depends on request.</a:t>
            </a:r>
          </a:p>
          <a:p>
            <a:r>
              <a:rPr lang="en-US" sz="1600" dirty="0" smtClean="0"/>
              <a:t> </a:t>
            </a:r>
          </a:p>
          <a:p>
            <a:r>
              <a:rPr lang="en-US" sz="1600" b="1" dirty="0" smtClean="0"/>
              <a:t>24. How much lead time is required for the request?   </a:t>
            </a:r>
            <a:r>
              <a:rPr lang="en-US" sz="1600" i="1" dirty="0" smtClean="0"/>
              <a:t>The further out the request date the better it is to work the request. </a:t>
            </a:r>
          </a:p>
          <a:p>
            <a:r>
              <a:rPr lang="en-US" sz="1600" dirty="0" smtClean="0"/>
              <a:t> </a:t>
            </a:r>
          </a:p>
          <a:p>
            <a:r>
              <a:rPr lang="en-US" sz="1600" b="1" dirty="0" smtClean="0"/>
              <a:t>25. Is return Surface Transportation available? </a:t>
            </a:r>
            <a:r>
              <a:rPr lang="en-US" sz="1600" i="1" dirty="0" smtClean="0"/>
              <a:t>Yes, COCOMs have Booking personnel (TSC)</a:t>
            </a:r>
          </a:p>
          <a:p>
            <a:r>
              <a:rPr lang="en-US" sz="1600" dirty="0" smtClean="0"/>
              <a:t> </a:t>
            </a:r>
          </a:p>
          <a:p>
            <a:r>
              <a:rPr lang="en-US" sz="1600" b="1" dirty="0" smtClean="0"/>
              <a:t>26. Who arranges for cargo to get to the POE for movement? </a:t>
            </a:r>
            <a:r>
              <a:rPr lang="en-US" sz="1600" i="1" dirty="0" smtClean="0"/>
              <a:t>Requestor/user? Depends on how it is booked. It could involve changes in modes, such as vessel to truck to rail.</a:t>
            </a:r>
          </a:p>
          <a:p>
            <a:r>
              <a:rPr lang="en-US" sz="1600" dirty="0" smtClean="0"/>
              <a:t> </a:t>
            </a:r>
          </a:p>
          <a:p>
            <a:r>
              <a:rPr lang="en-US" sz="1600" b="1" dirty="0" smtClean="0"/>
              <a:t>27. Who arranges for the cargo to get picked up at the APOD?  </a:t>
            </a:r>
            <a:r>
              <a:rPr lang="en-US" sz="1600" i="1" dirty="0" smtClean="0"/>
              <a:t>The booker.   Depends on how it is booked. It could involve changes in modes, such as vessel to truck to rail.</a:t>
            </a:r>
          </a:p>
          <a:p>
            <a:pPr lvl="0"/>
            <a:endParaRPr lang="en-US" sz="1600" dirty="0" smtClean="0"/>
          </a:p>
          <a:p>
            <a:pPr lvl="0"/>
            <a:r>
              <a:rPr lang="en-US" sz="1600" b="1" dirty="0" smtClean="0"/>
              <a:t>28. Can surface shipments go anywhere?</a:t>
            </a:r>
            <a:r>
              <a:rPr lang="en-US" sz="1600" dirty="0" smtClean="0"/>
              <a:t>  </a:t>
            </a:r>
            <a:r>
              <a:rPr lang="en-US" sz="1600" i="1" dirty="0" smtClean="0"/>
              <a:t>Surface shipments have global potential, commercial ships can transship cargo to feeder vessel.  MSC vessels limited to specific ports.</a:t>
            </a:r>
          </a:p>
        </p:txBody>
      </p:sp>
      <p:sp>
        <p:nvSpPr>
          <p:cNvPr id="33" name="TextBox 32">
            <a:hlinkClick r:id="rId10"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
        <p:nvSpPr>
          <p:cNvPr id="35" name="TextBox 34">
            <a:hlinkClick r:id="rId11"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1" action="ppaction://hlinksldjump"/>
              </a:rPr>
              <a:t>Site Map</a:t>
            </a:r>
            <a:endParaRPr lang="en-US" sz="1300" dirty="0">
              <a:solidFill>
                <a:schemeClr val="accent1">
                  <a:lumMod val="75000"/>
                </a:schemeClr>
              </a:solidFill>
            </a:endParaRPr>
          </a:p>
        </p:txBody>
      </p:sp>
      <p:sp>
        <p:nvSpPr>
          <p:cNvPr id="29" name="TextBox 28"/>
          <p:cNvSpPr txBox="1"/>
          <p:nvPr/>
        </p:nvSpPr>
        <p:spPr>
          <a:xfrm>
            <a:off x="116841" y="3022601"/>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Customer Service</a:t>
            </a:r>
          </a:p>
          <a:p>
            <a:r>
              <a:rPr lang="en-US" sz="1300" dirty="0" smtClean="0"/>
              <a:t>1-877-484-6948</a:t>
            </a:r>
          </a:p>
          <a:p>
            <a:r>
              <a:rPr lang="en-US" sz="1300" dirty="0" smtClean="0"/>
              <a:t>24 hours/7 days a week</a:t>
            </a:r>
            <a:endParaRPr lang="en-US" sz="1300" dirty="0"/>
          </a:p>
        </p:txBody>
      </p:sp>
    </p:spTree>
  </p:cSld>
  <p:clrMapOvr>
    <a:masterClrMapping/>
  </p:clrMapOvr>
  <p:transition advClick="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3"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SURFACE REQUEST FAQs</a:t>
            </a:r>
            <a:endParaRPr lang="en-US"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6" cstate="print"/>
          <a:stretch>
            <a:fillRect/>
          </a:stretch>
        </p:blipFill>
        <p:spPr>
          <a:xfrm flipH="1">
            <a:off x="116840" y="4841240"/>
            <a:ext cx="1927860" cy="1554480"/>
          </a:xfrm>
          <a:prstGeom prst="rect">
            <a:avLst/>
          </a:prstGeom>
        </p:spPr>
      </p:pic>
      <p:sp>
        <p:nvSpPr>
          <p:cNvPr id="30" name="TextBox 29">
            <a:hlinkClick r:id="rId7"/>
          </p:cNvPr>
          <p:cNvSpPr txBox="1"/>
          <p:nvPr/>
        </p:nvSpPr>
        <p:spPr>
          <a:xfrm>
            <a:off x="116841" y="4020821"/>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SMS Calculator Help</a:t>
            </a:r>
          </a:p>
        </p:txBody>
      </p:sp>
      <p:sp>
        <p:nvSpPr>
          <p:cNvPr id="23" name="TextBox 22">
            <a:hlinkClick r:id="rId8"/>
          </p:cNvPr>
          <p:cNvSpPr txBox="1"/>
          <p:nvPr/>
        </p:nvSpPr>
        <p:spPr>
          <a:xfrm>
            <a:off x="116841" y="4440948"/>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9" cstate="print"/>
          <a:stretch>
            <a:fillRect/>
          </a:stretch>
        </p:blipFill>
        <p:spPr>
          <a:xfrm>
            <a:off x="7363127" y="885191"/>
            <a:ext cx="2422858" cy="1081720"/>
          </a:xfrm>
          <a:prstGeom prst="rect">
            <a:avLst/>
          </a:prstGeom>
          <a:ln>
            <a:noFill/>
          </a:ln>
        </p:spPr>
      </p:pic>
      <p:sp>
        <p:nvSpPr>
          <p:cNvPr id="25" name="TextBox 24"/>
          <p:cNvSpPr txBox="1"/>
          <p:nvPr/>
        </p:nvSpPr>
        <p:spPr>
          <a:xfrm>
            <a:off x="2189798" y="2029461"/>
            <a:ext cx="7868603" cy="4781081"/>
          </a:xfrm>
          <a:prstGeom prst="rect">
            <a:avLst/>
          </a:prstGeom>
          <a:noFill/>
        </p:spPr>
        <p:txBody>
          <a:bodyPr wrap="square" lIns="101882" tIns="50941" rIns="101882" bIns="50941" rtlCol="0">
            <a:spAutoFit/>
          </a:bodyPr>
          <a:lstStyle/>
          <a:p>
            <a:r>
              <a:rPr lang="en-US" sz="1600" b="1" dirty="0" smtClean="0"/>
              <a:t>29. Can you use different modes of surface transportation in conjunction with other modes of Surface Transportation?  </a:t>
            </a:r>
            <a:r>
              <a:rPr lang="en-US" sz="1600" i="1" dirty="0" smtClean="0"/>
              <a:t>Yes.</a:t>
            </a:r>
          </a:p>
          <a:p>
            <a:r>
              <a:rPr lang="en-US" sz="1600" dirty="0" smtClean="0"/>
              <a:t> </a:t>
            </a:r>
          </a:p>
          <a:p>
            <a:r>
              <a:rPr lang="en-US" sz="1600" b="1" dirty="0" smtClean="0"/>
              <a:t>30. Does anyone sign for the cargo?</a:t>
            </a:r>
            <a:r>
              <a:rPr lang="en-US" sz="1600" dirty="0" smtClean="0"/>
              <a:t>  </a:t>
            </a:r>
            <a:r>
              <a:rPr lang="en-US" sz="1600" i="1" dirty="0" smtClean="0"/>
              <a:t>Yes, after inspection the TO or representative signs for it on both ends, before shipping and after shipping.</a:t>
            </a:r>
          </a:p>
          <a:p>
            <a:endParaRPr lang="en-US" sz="1600" i="1" dirty="0" smtClean="0"/>
          </a:p>
          <a:p>
            <a:r>
              <a:rPr lang="en-US" sz="1600" b="1" dirty="0" smtClean="0"/>
              <a:t>31. Can an escort accompany the shipment?  </a:t>
            </a:r>
            <a:r>
              <a:rPr lang="en-US" sz="1600" i="1" dirty="0" smtClean="0"/>
              <a:t>No.</a:t>
            </a:r>
          </a:p>
          <a:p>
            <a:r>
              <a:rPr lang="en-US" sz="1600" dirty="0" smtClean="0"/>
              <a:t> </a:t>
            </a:r>
          </a:p>
          <a:p>
            <a:r>
              <a:rPr lang="en-US" sz="1600" b="1" dirty="0" smtClean="0"/>
              <a:t>32. How is customs or inspections handled for passengers and cargo?  </a:t>
            </a:r>
            <a:r>
              <a:rPr lang="en-US" sz="1600" i="1" dirty="0" smtClean="0"/>
              <a:t>The shipper/TO provides the customs documents. (If cargo has NSNs it’s usually good to go because an NSN identifies it to be DoD type cargo.</a:t>
            </a:r>
          </a:p>
          <a:p>
            <a:endParaRPr lang="en-US" sz="1600" dirty="0" smtClean="0"/>
          </a:p>
          <a:p>
            <a:r>
              <a:rPr lang="en-US" sz="1600" b="1" dirty="0" smtClean="0"/>
              <a:t>33. Who arranges the diplomatic clearances?</a:t>
            </a:r>
            <a:r>
              <a:rPr lang="en-US" sz="1600" dirty="0" smtClean="0"/>
              <a:t> </a:t>
            </a:r>
            <a:r>
              <a:rPr lang="en-US" sz="1600" i="1" dirty="0" smtClean="0"/>
              <a:t>The carrier/shipper. </a:t>
            </a:r>
          </a:p>
          <a:p>
            <a:endParaRPr lang="en-US" sz="1600" dirty="0" smtClean="0"/>
          </a:p>
          <a:p>
            <a:r>
              <a:rPr lang="en-US" sz="1600" b="1" dirty="0" smtClean="0"/>
              <a:t>34. Is there a way to track the shipment?  </a:t>
            </a:r>
            <a:r>
              <a:rPr lang="en-US" sz="1600" i="1" dirty="0" smtClean="0"/>
              <a:t>Yes, (container #s, SMS, GATES, GTN, RFID, GBL’s)</a:t>
            </a:r>
          </a:p>
          <a:p>
            <a:pPr lvl="0"/>
            <a:endParaRPr lang="en-US" sz="1600" dirty="0" smtClean="0"/>
          </a:p>
          <a:p>
            <a:pPr lvl="0"/>
            <a:r>
              <a:rPr lang="en-US" sz="1600" b="1" dirty="0" smtClean="0"/>
              <a:t>35. Can USTRANSCOM track the shipment if there is a mission number assigned? </a:t>
            </a:r>
            <a:r>
              <a:rPr lang="en-US" sz="1600" i="1" dirty="0" smtClean="0"/>
              <a:t>Yes, by a Transportation Control Number, TCN. Integrated Booking System (IBS) will give a TCN. Shipper creates a TCN for oversized cargo.</a:t>
            </a:r>
          </a:p>
        </p:txBody>
      </p:sp>
      <p:sp>
        <p:nvSpPr>
          <p:cNvPr id="33" name="TextBox 32">
            <a:hlinkClick r:id="rId10"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
        <p:nvSpPr>
          <p:cNvPr id="35" name="TextBox 34">
            <a:hlinkClick r:id="rId11"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1" action="ppaction://hlinksldjump"/>
              </a:rPr>
              <a:t>Site Map</a:t>
            </a:r>
            <a:endParaRPr lang="en-US" sz="1300" dirty="0">
              <a:solidFill>
                <a:schemeClr val="accent1">
                  <a:lumMod val="75000"/>
                </a:schemeClr>
              </a:solidFill>
            </a:endParaRPr>
          </a:p>
        </p:txBody>
      </p:sp>
      <p:sp>
        <p:nvSpPr>
          <p:cNvPr id="29" name="TextBox 28"/>
          <p:cNvSpPr txBox="1"/>
          <p:nvPr/>
        </p:nvSpPr>
        <p:spPr>
          <a:xfrm>
            <a:off x="116841" y="3022601"/>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Customer Service</a:t>
            </a:r>
          </a:p>
          <a:p>
            <a:r>
              <a:rPr lang="en-US" sz="1300" dirty="0" smtClean="0"/>
              <a:t>1-877-484-6948</a:t>
            </a:r>
          </a:p>
          <a:p>
            <a:r>
              <a:rPr lang="en-US" sz="1300" dirty="0" smtClean="0"/>
              <a:t>24 hours/7 days a week</a:t>
            </a:r>
            <a:endParaRPr lang="en-US" sz="1300" dirty="0"/>
          </a:p>
        </p:txBody>
      </p:sp>
    </p:spTree>
  </p:cSld>
  <p:clrMapOvr>
    <a:masterClrMapping/>
  </p:clrMapOvr>
  <p:transition advClick="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3"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SURFACE REQUEST FAQs</a:t>
            </a:r>
            <a:endParaRPr lang="en-US"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6" cstate="print"/>
          <a:stretch>
            <a:fillRect/>
          </a:stretch>
        </p:blipFill>
        <p:spPr>
          <a:xfrm flipH="1">
            <a:off x="116840" y="4841240"/>
            <a:ext cx="1927860" cy="1554480"/>
          </a:xfrm>
          <a:prstGeom prst="rect">
            <a:avLst/>
          </a:prstGeom>
        </p:spPr>
      </p:pic>
      <p:sp>
        <p:nvSpPr>
          <p:cNvPr id="30" name="TextBox 29">
            <a:hlinkClick r:id="rId7"/>
          </p:cNvPr>
          <p:cNvSpPr txBox="1"/>
          <p:nvPr/>
        </p:nvSpPr>
        <p:spPr>
          <a:xfrm>
            <a:off x="116841" y="4020821"/>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SMS Calculator Help</a:t>
            </a:r>
          </a:p>
        </p:txBody>
      </p:sp>
      <p:sp>
        <p:nvSpPr>
          <p:cNvPr id="23" name="TextBox 22">
            <a:hlinkClick r:id="rId8"/>
          </p:cNvPr>
          <p:cNvSpPr txBox="1"/>
          <p:nvPr/>
        </p:nvSpPr>
        <p:spPr>
          <a:xfrm>
            <a:off x="116841" y="4440948"/>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9" cstate="print"/>
          <a:stretch>
            <a:fillRect/>
          </a:stretch>
        </p:blipFill>
        <p:spPr>
          <a:xfrm>
            <a:off x="7363127" y="885191"/>
            <a:ext cx="2422858" cy="1081720"/>
          </a:xfrm>
          <a:prstGeom prst="rect">
            <a:avLst/>
          </a:prstGeom>
          <a:ln>
            <a:noFill/>
          </a:ln>
        </p:spPr>
      </p:pic>
      <p:sp>
        <p:nvSpPr>
          <p:cNvPr id="25" name="TextBox 24"/>
          <p:cNvSpPr txBox="1"/>
          <p:nvPr/>
        </p:nvSpPr>
        <p:spPr>
          <a:xfrm>
            <a:off x="2189798" y="1835151"/>
            <a:ext cx="7868603" cy="2318868"/>
          </a:xfrm>
          <a:prstGeom prst="rect">
            <a:avLst/>
          </a:prstGeom>
          <a:noFill/>
        </p:spPr>
        <p:txBody>
          <a:bodyPr wrap="square" lIns="101882" tIns="50941" rIns="101882" bIns="50941" rtlCol="0">
            <a:spAutoFit/>
          </a:bodyPr>
          <a:lstStyle/>
          <a:p>
            <a:pPr lvl="0"/>
            <a:r>
              <a:rPr lang="en-US" sz="1600" b="1" dirty="0" smtClean="0"/>
              <a:t>36. What are some useful hyperlinks for Surface Transportation movement information that we can attach?</a:t>
            </a:r>
          </a:p>
          <a:p>
            <a:pPr lvl="0"/>
            <a:r>
              <a:rPr lang="en-US" sz="1600" dirty="0" smtClean="0"/>
              <a:t>	</a:t>
            </a:r>
            <a:r>
              <a:rPr lang="en-US" sz="1600" i="1" dirty="0" smtClean="0"/>
              <a:t>a.  SDDC website (Defense Transportation) is good source for information)</a:t>
            </a:r>
          </a:p>
          <a:p>
            <a:pPr lvl="0"/>
            <a:endParaRPr lang="en-US" sz="1600" i="1" dirty="0" smtClean="0"/>
          </a:p>
          <a:p>
            <a:pPr lvl="0"/>
            <a:r>
              <a:rPr lang="en-US" sz="1600" b="1" dirty="0" smtClean="0"/>
              <a:t>37. What are some additional information references on Surface Transportation?</a:t>
            </a:r>
          </a:p>
          <a:p>
            <a:r>
              <a:rPr lang="en-US" sz="1600" dirty="0" smtClean="0"/>
              <a:t> </a:t>
            </a:r>
          </a:p>
          <a:p>
            <a:pPr lvl="1"/>
            <a:r>
              <a:rPr lang="en-US" sz="1600" i="1" dirty="0" smtClean="0"/>
              <a:t>a. Defense Transportation Regulation, Universal Service Contract, (USC) USC-7.</a:t>
            </a:r>
          </a:p>
          <a:p>
            <a:pPr lvl="1"/>
            <a:r>
              <a:rPr lang="en-US" sz="1600" i="1" dirty="0" smtClean="0"/>
              <a:t>b. Hazmat covered by 49 CFR</a:t>
            </a:r>
          </a:p>
          <a:p>
            <a:pPr lvl="1"/>
            <a:r>
              <a:rPr lang="en-US" sz="1600" i="1" dirty="0" smtClean="0"/>
              <a:t>c. Federal Acquisition Regulation (FAR)</a:t>
            </a:r>
          </a:p>
        </p:txBody>
      </p:sp>
      <p:sp>
        <p:nvSpPr>
          <p:cNvPr id="33" name="TextBox 32">
            <a:hlinkClick r:id="rId10"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
        <p:nvSpPr>
          <p:cNvPr id="35" name="TextBox 34">
            <a:hlinkClick r:id="rId11"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1" action="ppaction://hlinksldjump"/>
              </a:rPr>
              <a:t>Site Map</a:t>
            </a:r>
            <a:endParaRPr lang="en-US" sz="1300" dirty="0">
              <a:solidFill>
                <a:schemeClr val="accent1">
                  <a:lumMod val="75000"/>
                </a:schemeClr>
              </a:solidFill>
            </a:endParaRPr>
          </a:p>
        </p:txBody>
      </p:sp>
      <p:sp>
        <p:nvSpPr>
          <p:cNvPr id="31" name="TextBox 30"/>
          <p:cNvSpPr txBox="1"/>
          <p:nvPr/>
        </p:nvSpPr>
        <p:spPr>
          <a:xfrm>
            <a:off x="116841" y="2946401"/>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Customer Service</a:t>
            </a:r>
          </a:p>
          <a:p>
            <a:r>
              <a:rPr lang="en-US" sz="1300" dirty="0" smtClean="0"/>
              <a:t>1-877-484-6948</a:t>
            </a:r>
          </a:p>
          <a:p>
            <a:r>
              <a:rPr lang="en-US" sz="1300" dirty="0" smtClean="0"/>
              <a:t>24 hours/7 days a week </a:t>
            </a:r>
            <a:endParaRPr lang="en-US" sz="1300" dirty="0"/>
          </a:p>
        </p:txBody>
      </p:sp>
    </p:spTree>
  </p:cSld>
  <p:clrMapOvr>
    <a:masterClrMapping/>
  </p:clrMapOvr>
  <p:transition advClick="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2"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SURFACE REQUEST Checklist</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5" cstate="print"/>
          <a:stretch>
            <a:fillRect/>
          </a:stretch>
        </p:blipFill>
        <p:spPr>
          <a:xfrm flipH="1">
            <a:off x="116840" y="4431030"/>
            <a:ext cx="1927860" cy="1554480"/>
          </a:xfrm>
          <a:prstGeom prst="rect">
            <a:avLst/>
          </a:prstGeom>
        </p:spPr>
      </p:pic>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6" cstate="print"/>
          <a:stretch>
            <a:fillRect/>
          </a:stretch>
        </p:blipFill>
        <p:spPr>
          <a:xfrm>
            <a:off x="7363127" y="885191"/>
            <a:ext cx="2422858" cy="1081720"/>
          </a:xfrm>
          <a:prstGeom prst="rect">
            <a:avLst/>
          </a:prstGeom>
          <a:ln>
            <a:noFill/>
          </a:ln>
        </p:spPr>
      </p:pic>
      <p:sp>
        <p:nvSpPr>
          <p:cNvPr id="25" name="TextBox 24"/>
          <p:cNvSpPr txBox="1"/>
          <p:nvPr/>
        </p:nvSpPr>
        <p:spPr>
          <a:xfrm>
            <a:off x="2189798" y="1835150"/>
            <a:ext cx="7868603" cy="4185762"/>
          </a:xfrm>
          <a:prstGeom prst="rect">
            <a:avLst/>
          </a:prstGeom>
          <a:noFill/>
        </p:spPr>
        <p:txBody>
          <a:bodyPr wrap="square" lIns="101882" tIns="50941" rIns="101882" bIns="50941" rtlCol="0">
            <a:spAutoFit/>
          </a:bodyPr>
          <a:lstStyle/>
          <a:p>
            <a:pPr marL="382059" indent="-382059">
              <a:buAutoNum type="arabicPeriod"/>
            </a:pPr>
            <a:r>
              <a:rPr lang="en-US" dirty="0" smtClean="0"/>
              <a:t>Who is requesting the mission? </a:t>
            </a:r>
          </a:p>
          <a:p>
            <a:pPr marL="382059" indent="-382059">
              <a:buAutoNum type="arabicPeriod"/>
            </a:pPr>
            <a:r>
              <a:rPr lang="en-US" dirty="0" smtClean="0"/>
              <a:t>What is being transported?</a:t>
            </a:r>
          </a:p>
          <a:p>
            <a:pPr marL="891471" lvl="1" indent="-382059">
              <a:buFont typeface="+mj-lt"/>
              <a:buAutoNum type="alphaUcPeriod"/>
            </a:pPr>
            <a:r>
              <a:rPr lang="en-US" dirty="0" smtClean="0"/>
              <a:t>If passengers, how many are traveling?</a:t>
            </a:r>
          </a:p>
          <a:p>
            <a:pPr marL="891471" lvl="1" indent="-382059">
              <a:buAutoNum type="alphaUcPeriod"/>
            </a:pPr>
            <a:r>
              <a:rPr lang="en-US" dirty="0" smtClean="0"/>
              <a:t>If cargo, how much do you have to transport?</a:t>
            </a:r>
          </a:p>
          <a:p>
            <a:pPr marL="1400884" lvl="2" indent="-382059">
              <a:buFont typeface="Wingdings" pitchFamily="2" charset="2"/>
              <a:buChar char="v"/>
            </a:pPr>
            <a:r>
              <a:rPr lang="en-US" dirty="0" smtClean="0"/>
              <a:t>Is cargo hazardous?</a:t>
            </a:r>
          </a:p>
          <a:p>
            <a:pPr marL="1400884" lvl="2" indent="-382059">
              <a:buFont typeface="Wingdings" pitchFamily="2" charset="2"/>
              <a:buChar char="v"/>
            </a:pPr>
            <a:r>
              <a:rPr lang="en-US" dirty="0" smtClean="0"/>
              <a:t>Is cargo vehicles?</a:t>
            </a:r>
          </a:p>
          <a:p>
            <a:pPr marL="1400884" lvl="2" indent="-382059">
              <a:buFont typeface="Wingdings" pitchFamily="2" charset="2"/>
              <a:buChar char="v"/>
            </a:pPr>
            <a:r>
              <a:rPr lang="en-US" dirty="0" smtClean="0"/>
              <a:t>Is cargo on pallets, if so how many?</a:t>
            </a:r>
          </a:p>
          <a:p>
            <a:pPr marL="382059" indent="-382059">
              <a:buAutoNum type="arabicPeriod"/>
            </a:pPr>
            <a:r>
              <a:rPr lang="en-US" dirty="0" smtClean="0"/>
              <a:t>Who is funding (Army, Navy, Marines, etc.) the transportation?</a:t>
            </a:r>
          </a:p>
          <a:p>
            <a:pPr marL="382059" indent="-382059">
              <a:buAutoNum type="arabicPeriod"/>
            </a:pPr>
            <a:r>
              <a:rPr lang="en-US" dirty="0" smtClean="0"/>
              <a:t>Where is the cargo going?</a:t>
            </a:r>
          </a:p>
          <a:p>
            <a:pPr marL="382059" indent="-382059">
              <a:buAutoNum type="arabicPeriod"/>
            </a:pPr>
            <a:r>
              <a:rPr lang="en-US" dirty="0" smtClean="0"/>
              <a:t>Who is the cargo for?</a:t>
            </a:r>
          </a:p>
          <a:p>
            <a:pPr marL="382059" indent="-382059">
              <a:buAutoNum type="arabicPeriod"/>
            </a:pPr>
            <a:r>
              <a:rPr lang="en-US" dirty="0" smtClean="0"/>
              <a:t>Who is your validator?</a:t>
            </a:r>
          </a:p>
          <a:p>
            <a:pPr marL="382059" indent="-382059">
              <a:buAutoNum type="arabicPeriod"/>
            </a:pPr>
            <a:r>
              <a:rPr lang="en-US" dirty="0" smtClean="0"/>
              <a:t>Any special remarks such as MHE to load or unload cargo, meals needed for passengers during flight, etc.?</a:t>
            </a:r>
            <a:endParaRPr lang="en-US" dirty="0"/>
          </a:p>
        </p:txBody>
      </p:sp>
      <p:pic>
        <p:nvPicPr>
          <p:cNvPr id="31" name="Picture 30" descr="cklist.gif"/>
          <p:cNvPicPr>
            <a:picLocks noChangeAspect="1"/>
          </p:cNvPicPr>
          <p:nvPr/>
        </p:nvPicPr>
        <p:blipFill>
          <a:blip r:embed="rId7" cstate="print"/>
          <a:stretch>
            <a:fillRect/>
          </a:stretch>
        </p:blipFill>
        <p:spPr>
          <a:xfrm>
            <a:off x="8161973" y="2072640"/>
            <a:ext cx="1301178" cy="1387157"/>
          </a:xfrm>
          <a:prstGeom prst="rect">
            <a:avLst/>
          </a:prstGeom>
        </p:spPr>
      </p:pic>
      <p:sp>
        <p:nvSpPr>
          <p:cNvPr id="33" name="TextBox 32">
            <a:hlinkClick r:id="rId8"/>
          </p:cNvPr>
          <p:cNvSpPr txBox="1"/>
          <p:nvPr/>
        </p:nvSpPr>
        <p:spPr>
          <a:xfrm>
            <a:off x="116841" y="4020821"/>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Contact email:</a:t>
            </a:r>
          </a:p>
        </p:txBody>
      </p:sp>
      <p:sp>
        <p:nvSpPr>
          <p:cNvPr id="23" name="TextBox 22">
            <a:hlinkClick r:id="rId9" action="ppaction://hlinksldjump"/>
          </p:cNvPr>
          <p:cNvSpPr txBox="1"/>
          <p:nvPr/>
        </p:nvSpPr>
        <p:spPr>
          <a:xfrm>
            <a:off x="-10478" y="21224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FAQ</a:t>
            </a:r>
            <a:endParaRPr lang="en-US" sz="1300" dirty="0">
              <a:solidFill>
                <a:schemeClr val="accent1">
                  <a:lumMod val="75000"/>
                </a:schemeClr>
              </a:solidFill>
            </a:endParaRPr>
          </a:p>
        </p:txBody>
      </p:sp>
      <p:sp>
        <p:nvSpPr>
          <p:cNvPr id="30" name="TextBox 29">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sp>
        <p:nvSpPr>
          <p:cNvPr id="34" name="TextBox 33"/>
          <p:cNvSpPr txBox="1"/>
          <p:nvPr/>
        </p:nvSpPr>
        <p:spPr>
          <a:xfrm>
            <a:off x="116841" y="2971801"/>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SDDC Customer Service</a:t>
            </a:r>
          </a:p>
          <a:p>
            <a:r>
              <a:rPr lang="en-US" sz="1300" dirty="0" smtClean="0"/>
              <a:t>1-877-484-6948</a:t>
            </a:r>
          </a:p>
          <a:p>
            <a:r>
              <a:rPr lang="en-US" sz="1300" dirty="0" smtClean="0"/>
              <a:t>24 hours/7 days a week</a:t>
            </a:r>
            <a:endParaRPr lang="en-US" sz="1300" dirty="0"/>
          </a:p>
        </p:txBody>
      </p:sp>
    </p:spTree>
  </p:cSld>
  <p:clrMapOvr>
    <a:masterClrMapping/>
  </p:clrMapOvr>
  <p:transition advClick="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SAAM Flight Checklist:</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p:cNvSpPr txBox="1"/>
          <p:nvPr/>
        </p:nvSpPr>
        <p:spPr>
          <a:xfrm>
            <a:off x="2102485" y="1613853"/>
            <a:ext cx="7477192" cy="3426864"/>
          </a:xfrm>
          <a:prstGeom prst="rect">
            <a:avLst/>
          </a:prstGeom>
          <a:noFill/>
        </p:spPr>
        <p:txBody>
          <a:bodyPr wrap="square" lIns="101882" tIns="50941" rIns="101882" bIns="50941" rtlCol="0">
            <a:spAutoFit/>
          </a:bodyPr>
          <a:lstStyle/>
          <a:p>
            <a:pPr marL="382059" indent="-382059">
              <a:buFont typeface="+mj-lt"/>
              <a:buAutoNum type="arabicPeriod"/>
            </a:pPr>
            <a:r>
              <a:rPr lang="en-US" sz="1800" dirty="0" smtClean="0"/>
              <a:t>Who is requesting the SAAM?</a:t>
            </a:r>
          </a:p>
          <a:p>
            <a:pPr marL="382059" indent="-382059">
              <a:buFont typeface="+mj-lt"/>
              <a:buAutoNum type="arabicPeriod"/>
            </a:pPr>
            <a:r>
              <a:rPr lang="en-US" sz="1800" dirty="0" smtClean="0"/>
              <a:t>How much material/cargo do you have to transport?</a:t>
            </a:r>
          </a:p>
          <a:p>
            <a:pPr marL="382059" indent="-382059">
              <a:buFont typeface="+mj-lt"/>
              <a:buAutoNum type="arabicPeriod"/>
            </a:pPr>
            <a:r>
              <a:rPr lang="en-US" sz="1800" dirty="0" smtClean="0"/>
              <a:t>Is cargo hazardous?</a:t>
            </a:r>
          </a:p>
          <a:p>
            <a:pPr marL="382059" indent="-382059">
              <a:buFont typeface="+mj-lt"/>
              <a:buAutoNum type="arabicPeriod"/>
            </a:pPr>
            <a:r>
              <a:rPr lang="en-US" sz="1800" dirty="0" smtClean="0"/>
              <a:t>Is cargo vehicles?</a:t>
            </a:r>
          </a:p>
          <a:p>
            <a:pPr marL="382059" indent="-382059">
              <a:buFont typeface="+mj-lt"/>
              <a:buAutoNum type="arabicPeriod"/>
            </a:pPr>
            <a:r>
              <a:rPr lang="en-US" sz="1800" dirty="0" smtClean="0"/>
              <a:t>Is cargo on pallets, if so how many?</a:t>
            </a:r>
          </a:p>
          <a:p>
            <a:pPr marL="382059" indent="-382059">
              <a:buFont typeface="+mj-lt"/>
              <a:buAutoNum type="arabicPeriod"/>
            </a:pPr>
            <a:r>
              <a:rPr lang="en-US" sz="1800" dirty="0" smtClean="0"/>
              <a:t>Are there passengers traveling and how many?</a:t>
            </a:r>
          </a:p>
          <a:p>
            <a:pPr marL="382059" indent="-382059">
              <a:buFont typeface="+mj-lt"/>
              <a:buAutoNum type="arabicPeriod"/>
            </a:pPr>
            <a:r>
              <a:rPr lang="en-US" sz="1800" dirty="0" smtClean="0"/>
              <a:t>Who is funding (Army, Navy, Marines etc.) the transportation?</a:t>
            </a:r>
          </a:p>
          <a:p>
            <a:pPr marL="382059" indent="-382059">
              <a:buFont typeface="+mj-lt"/>
              <a:buAutoNum type="arabicPeriod"/>
            </a:pPr>
            <a:r>
              <a:rPr lang="en-US" sz="1800" dirty="0" smtClean="0"/>
              <a:t>Who is your contact at the APOE and APOD?</a:t>
            </a:r>
          </a:p>
          <a:p>
            <a:pPr marL="382059" indent="-382059">
              <a:buFont typeface="+mj-lt"/>
              <a:buAutoNum type="arabicPeriod"/>
            </a:pPr>
            <a:r>
              <a:rPr lang="en-US" sz="1800" dirty="0" smtClean="0"/>
              <a:t>Who is the cargo for?</a:t>
            </a:r>
          </a:p>
          <a:p>
            <a:pPr marL="382059" indent="-382059">
              <a:buFont typeface="+mj-lt"/>
              <a:buAutoNum type="arabicPeriod"/>
            </a:pPr>
            <a:r>
              <a:rPr lang="en-US" sz="1800" dirty="0" smtClean="0"/>
              <a:t>Who is your validator?</a:t>
            </a:r>
          </a:p>
          <a:p>
            <a:pPr marL="382059" indent="-382059">
              <a:buFont typeface="+mj-lt"/>
              <a:buAutoNum type="arabicPeriod"/>
            </a:pPr>
            <a:r>
              <a:rPr lang="en-US" sz="1800" dirty="0" smtClean="0"/>
              <a:t>Any special remarks such as MHE to load or unload cargo, meals needed for passengers during flight, etc.?</a:t>
            </a:r>
            <a:endParaRPr lang="en-US" dirty="0"/>
          </a:p>
        </p:txBody>
      </p:sp>
      <p:sp>
        <p:nvSpPr>
          <p:cNvPr id="31" name="TextBox 30">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4" name="TextBox 23"/>
          <p:cNvSpPr txBox="1"/>
          <p:nvPr/>
        </p:nvSpPr>
        <p:spPr>
          <a:xfrm>
            <a:off x="115253" y="293326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pic>
        <p:nvPicPr>
          <p:cNvPr id="29" name="Picture 28" descr="handshake2.jpg"/>
          <p:cNvPicPr>
            <a:picLocks noChangeAspect="1"/>
          </p:cNvPicPr>
          <p:nvPr/>
        </p:nvPicPr>
        <p:blipFill>
          <a:blip r:embed="rId6" cstate="print"/>
          <a:stretch>
            <a:fillRect/>
          </a:stretch>
        </p:blipFill>
        <p:spPr>
          <a:xfrm flipH="1">
            <a:off x="115253" y="4365303"/>
            <a:ext cx="1927860" cy="1554480"/>
          </a:xfrm>
          <a:prstGeom prst="rect">
            <a:avLst/>
          </a:prstGeom>
        </p:spPr>
      </p:pic>
      <p:sp>
        <p:nvSpPr>
          <p:cNvPr id="21" name="TextBox 20">
            <a:hlinkClick r:id="rId7" action="ppaction://hlinksldjump"/>
          </p:cNvPr>
          <p:cNvSpPr txBox="1"/>
          <p:nvPr/>
        </p:nvSpPr>
        <p:spPr>
          <a:xfrm>
            <a:off x="1621" y="2240127"/>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sp>
        <p:nvSpPr>
          <p:cNvPr id="22" name="TextBox 21">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SAAM Flight FAQ:</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p:cNvSpPr txBox="1"/>
          <p:nvPr/>
        </p:nvSpPr>
        <p:spPr>
          <a:xfrm>
            <a:off x="2102485" y="1621050"/>
            <a:ext cx="7477192" cy="348814"/>
          </a:xfrm>
          <a:prstGeom prst="rect">
            <a:avLst/>
          </a:prstGeom>
          <a:noFill/>
        </p:spPr>
        <p:txBody>
          <a:bodyPr wrap="square" lIns="101882" tIns="50941" rIns="101882" bIns="50941" rtlCol="0">
            <a:spAutoFit/>
          </a:bodyPr>
          <a:lstStyle/>
          <a:p>
            <a:pPr marL="382059" indent="-382059"/>
            <a:r>
              <a:rPr lang="en-US" sz="1600" dirty="0" smtClean="0"/>
              <a:t>1. </a:t>
            </a:r>
            <a:r>
              <a:rPr lang="en-US" sz="1600" dirty="0" smtClean="0">
                <a:hlinkClick r:id="rId5" action="ppaction://hlinksldjump"/>
              </a:rPr>
              <a:t>Are SAAMs strictly AMC aircraft or can they be commercial? </a:t>
            </a:r>
            <a:endParaRPr lang="en-US" sz="1600" dirty="0" smtClean="0"/>
          </a:p>
        </p:txBody>
      </p:sp>
      <p:sp>
        <p:nvSpPr>
          <p:cNvPr id="31" name="TextBox 30">
            <a:hlinkClick r:id="rId6"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4" name="Oval 23"/>
          <p:cNvSpPr/>
          <p:nvPr/>
        </p:nvSpPr>
        <p:spPr>
          <a:xfrm rot="16200000">
            <a:off x="9146663" y="7133452"/>
            <a:ext cx="518160" cy="50292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29" name="Left Arrow 28">
            <a:hlinkClick r:id="rId7" action="ppaction://hlinksldjump"/>
          </p:cNvPr>
          <p:cNvSpPr/>
          <p:nvPr/>
        </p:nvSpPr>
        <p:spPr>
          <a:xfrm rot="16200000">
            <a:off x="9198143" y="7228297"/>
            <a:ext cx="431800" cy="33528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32" name="TextBox 31"/>
          <p:cNvSpPr txBox="1"/>
          <p:nvPr/>
        </p:nvSpPr>
        <p:spPr>
          <a:xfrm>
            <a:off x="8569375" y="7255936"/>
            <a:ext cx="598113" cy="296491"/>
          </a:xfrm>
          <a:prstGeom prst="rect">
            <a:avLst/>
          </a:prstGeom>
          <a:noFill/>
        </p:spPr>
        <p:txBody>
          <a:bodyPr wrap="none" lIns="101882" tIns="50941" rIns="101882" bIns="50941" rtlCol="0">
            <a:spAutoFit/>
          </a:bodyPr>
          <a:lstStyle/>
          <a:p>
            <a:r>
              <a:rPr lang="en-US" sz="1200" dirty="0" smtClean="0"/>
              <a:t>MORE</a:t>
            </a:r>
            <a:endParaRPr lang="en-US" sz="1200" dirty="0"/>
          </a:p>
        </p:txBody>
      </p:sp>
      <p:sp>
        <p:nvSpPr>
          <p:cNvPr id="30" name="TextBox 29">
            <a:hlinkClick r:id="rId8" action="ppaction://hlinksldjump"/>
          </p:cNvPr>
          <p:cNvSpPr txBox="1"/>
          <p:nvPr/>
        </p:nvSpPr>
        <p:spPr>
          <a:xfrm>
            <a:off x="1621" y="2229332"/>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pic>
        <p:nvPicPr>
          <p:cNvPr id="38" name="Picture 37" descr="handshake2.jpg"/>
          <p:cNvPicPr>
            <a:picLocks noChangeAspect="1"/>
          </p:cNvPicPr>
          <p:nvPr/>
        </p:nvPicPr>
        <p:blipFill>
          <a:blip r:embed="rId9" cstate="print"/>
          <a:stretch>
            <a:fillRect/>
          </a:stretch>
        </p:blipFill>
        <p:spPr>
          <a:xfrm flipH="1">
            <a:off x="115253" y="4365303"/>
            <a:ext cx="1927860" cy="1554480"/>
          </a:xfrm>
          <a:prstGeom prst="rect">
            <a:avLst/>
          </a:prstGeom>
        </p:spPr>
      </p:pic>
      <p:sp>
        <p:nvSpPr>
          <p:cNvPr id="33" name="TextBox 32">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sp>
        <p:nvSpPr>
          <p:cNvPr id="34" name="TextBox 33"/>
          <p:cNvSpPr txBox="1"/>
          <p:nvPr/>
        </p:nvSpPr>
        <p:spPr>
          <a:xfrm>
            <a:off x="2112424" y="3366671"/>
            <a:ext cx="7477192" cy="348814"/>
          </a:xfrm>
          <a:prstGeom prst="rect">
            <a:avLst/>
          </a:prstGeom>
          <a:noFill/>
        </p:spPr>
        <p:txBody>
          <a:bodyPr wrap="square" lIns="101882" tIns="50941" rIns="101882" bIns="50941" rtlCol="0">
            <a:spAutoFit/>
          </a:bodyPr>
          <a:lstStyle/>
          <a:p>
            <a:pPr marL="382059" indent="-382059"/>
            <a:r>
              <a:rPr lang="en-US" sz="1600" dirty="0" smtClean="0"/>
              <a:t>7. </a:t>
            </a:r>
            <a:r>
              <a:rPr lang="en-US" sz="1600" dirty="0" smtClean="0">
                <a:hlinkClick r:id="rId5" action="ppaction://hlinksldjump"/>
              </a:rPr>
              <a:t>Who and what establishes the priority of the requested flights?</a:t>
            </a:r>
            <a:endParaRPr lang="en-US" sz="1600" dirty="0" smtClean="0"/>
          </a:p>
        </p:txBody>
      </p:sp>
      <p:sp>
        <p:nvSpPr>
          <p:cNvPr id="35" name="TextBox 34"/>
          <p:cNvSpPr txBox="1"/>
          <p:nvPr/>
        </p:nvSpPr>
        <p:spPr>
          <a:xfrm>
            <a:off x="2102485" y="1914441"/>
            <a:ext cx="7477192" cy="348814"/>
          </a:xfrm>
          <a:prstGeom prst="rect">
            <a:avLst/>
          </a:prstGeom>
          <a:noFill/>
        </p:spPr>
        <p:txBody>
          <a:bodyPr wrap="square" lIns="101882" tIns="50941" rIns="101882" bIns="50941" rtlCol="0">
            <a:spAutoFit/>
          </a:bodyPr>
          <a:lstStyle/>
          <a:p>
            <a:pPr marL="382059" indent="-382059"/>
            <a:r>
              <a:rPr lang="en-US" sz="1600" dirty="0" smtClean="0"/>
              <a:t>2. </a:t>
            </a:r>
            <a:r>
              <a:rPr lang="en-US" sz="1600" dirty="0" smtClean="0">
                <a:hlinkClick r:id="rId5" action="ppaction://hlinksldjump"/>
              </a:rPr>
              <a:t>How do you apply for a SAAM?</a:t>
            </a:r>
            <a:endParaRPr lang="en-US" sz="1600" i="1" dirty="0" smtClean="0"/>
          </a:p>
        </p:txBody>
      </p:sp>
      <p:sp>
        <p:nvSpPr>
          <p:cNvPr id="36" name="TextBox 35"/>
          <p:cNvSpPr txBox="1"/>
          <p:nvPr/>
        </p:nvSpPr>
        <p:spPr>
          <a:xfrm>
            <a:off x="2102485" y="2207831"/>
            <a:ext cx="7477192" cy="348814"/>
          </a:xfrm>
          <a:prstGeom prst="rect">
            <a:avLst/>
          </a:prstGeom>
          <a:noFill/>
        </p:spPr>
        <p:txBody>
          <a:bodyPr wrap="square" lIns="101882" tIns="50941" rIns="101882" bIns="50941" rtlCol="0">
            <a:spAutoFit/>
          </a:bodyPr>
          <a:lstStyle/>
          <a:p>
            <a:pPr marL="382059" indent="-382059"/>
            <a:r>
              <a:rPr lang="en-US" sz="1600" dirty="0" smtClean="0"/>
              <a:t>3. </a:t>
            </a:r>
            <a:r>
              <a:rPr lang="en-US" sz="1600" dirty="0" smtClean="0">
                <a:hlinkClick r:id="rId5" action="ppaction://hlinksldjump"/>
              </a:rPr>
              <a:t>Are SAAM flight requests for passengers and/or cargo?</a:t>
            </a:r>
            <a:r>
              <a:rPr lang="en-US" sz="1600" dirty="0" smtClean="0"/>
              <a:t> </a:t>
            </a:r>
            <a:endParaRPr lang="en-US" sz="1600" i="1" dirty="0" smtClean="0"/>
          </a:p>
        </p:txBody>
      </p:sp>
      <p:sp>
        <p:nvSpPr>
          <p:cNvPr id="40" name="TextBox 39"/>
          <p:cNvSpPr txBox="1"/>
          <p:nvPr/>
        </p:nvSpPr>
        <p:spPr>
          <a:xfrm>
            <a:off x="2102485" y="2501222"/>
            <a:ext cx="7477192" cy="348814"/>
          </a:xfrm>
          <a:prstGeom prst="rect">
            <a:avLst/>
          </a:prstGeom>
          <a:noFill/>
        </p:spPr>
        <p:txBody>
          <a:bodyPr wrap="square" lIns="101882" tIns="50941" rIns="101882" bIns="50941" rtlCol="0">
            <a:spAutoFit/>
          </a:bodyPr>
          <a:lstStyle/>
          <a:p>
            <a:pPr marL="382059" indent="-382059"/>
            <a:r>
              <a:rPr lang="en-US" sz="1600" dirty="0" smtClean="0"/>
              <a:t>4. </a:t>
            </a:r>
            <a:r>
              <a:rPr lang="en-US" sz="1600" dirty="0" smtClean="0">
                <a:hlinkClick r:id="rId5" action="ppaction://hlinksldjump"/>
              </a:rPr>
              <a:t>Are SAAM flights just for DoD cargo or passengers?</a:t>
            </a:r>
            <a:endParaRPr lang="en-US" sz="1600" i="1" dirty="0" smtClean="0"/>
          </a:p>
        </p:txBody>
      </p:sp>
      <p:sp>
        <p:nvSpPr>
          <p:cNvPr id="42" name="TextBox 41"/>
          <p:cNvSpPr txBox="1"/>
          <p:nvPr/>
        </p:nvSpPr>
        <p:spPr>
          <a:xfrm>
            <a:off x="2112424" y="2779890"/>
            <a:ext cx="7477192" cy="348814"/>
          </a:xfrm>
          <a:prstGeom prst="rect">
            <a:avLst/>
          </a:prstGeom>
          <a:noFill/>
        </p:spPr>
        <p:txBody>
          <a:bodyPr wrap="square" lIns="101882" tIns="50941" rIns="101882" bIns="50941" rtlCol="0">
            <a:spAutoFit/>
          </a:bodyPr>
          <a:lstStyle/>
          <a:p>
            <a:pPr marL="382059" indent="-382059"/>
            <a:r>
              <a:rPr lang="en-US" sz="1600" dirty="0" smtClean="0"/>
              <a:t>5. </a:t>
            </a:r>
            <a:r>
              <a:rPr lang="en-US" sz="1600" dirty="0" smtClean="0">
                <a:hlinkClick r:id="rId5" action="ppaction://hlinksldjump"/>
              </a:rPr>
              <a:t>How many passengers can be transported?</a:t>
            </a:r>
            <a:endParaRPr lang="en-US" sz="1600" i="1" dirty="0" smtClean="0"/>
          </a:p>
        </p:txBody>
      </p:sp>
      <p:sp>
        <p:nvSpPr>
          <p:cNvPr id="43" name="TextBox 42"/>
          <p:cNvSpPr txBox="1"/>
          <p:nvPr/>
        </p:nvSpPr>
        <p:spPr>
          <a:xfrm>
            <a:off x="2112424" y="3073280"/>
            <a:ext cx="7477192" cy="348814"/>
          </a:xfrm>
          <a:prstGeom prst="rect">
            <a:avLst/>
          </a:prstGeom>
          <a:noFill/>
        </p:spPr>
        <p:txBody>
          <a:bodyPr wrap="square" lIns="101882" tIns="50941" rIns="101882" bIns="50941" rtlCol="0">
            <a:spAutoFit/>
          </a:bodyPr>
          <a:lstStyle/>
          <a:p>
            <a:pPr marL="382059" indent="-382059"/>
            <a:r>
              <a:rPr lang="en-US" sz="1600" dirty="0" smtClean="0"/>
              <a:t>6. </a:t>
            </a:r>
            <a:r>
              <a:rPr lang="en-US" sz="1600" dirty="0" smtClean="0">
                <a:hlinkClick r:id="rId5" action="ppaction://hlinksldjump"/>
              </a:rPr>
              <a:t>Are there any baggage limits?</a:t>
            </a:r>
            <a:endParaRPr lang="en-US" sz="1600" i="1" dirty="0" smtClean="0"/>
          </a:p>
        </p:txBody>
      </p:sp>
      <p:sp>
        <p:nvSpPr>
          <p:cNvPr id="44" name="TextBox 43"/>
          <p:cNvSpPr txBox="1"/>
          <p:nvPr/>
        </p:nvSpPr>
        <p:spPr>
          <a:xfrm>
            <a:off x="2112424" y="5371183"/>
            <a:ext cx="7477192" cy="348814"/>
          </a:xfrm>
          <a:prstGeom prst="rect">
            <a:avLst/>
          </a:prstGeom>
          <a:noFill/>
        </p:spPr>
        <p:txBody>
          <a:bodyPr wrap="square" lIns="101882" tIns="50941" rIns="101882" bIns="50941" rtlCol="0">
            <a:spAutoFit/>
          </a:bodyPr>
          <a:lstStyle/>
          <a:p>
            <a:pPr marL="382059" indent="-382059"/>
            <a:r>
              <a:rPr lang="en-US" sz="1600" dirty="0" smtClean="0"/>
              <a:t>13. </a:t>
            </a:r>
            <a:r>
              <a:rPr lang="en-US" sz="1600" dirty="0" smtClean="0">
                <a:hlinkClick r:id="rId11" action="ppaction://hlinksldjump"/>
              </a:rPr>
              <a:t>Are there any limitations to the dimensions of the cargo?  </a:t>
            </a:r>
            <a:endParaRPr lang="en-US" sz="1600" i="1" dirty="0"/>
          </a:p>
        </p:txBody>
      </p:sp>
      <p:sp>
        <p:nvSpPr>
          <p:cNvPr id="45" name="TextBox 44"/>
          <p:cNvSpPr txBox="1"/>
          <p:nvPr/>
        </p:nvSpPr>
        <p:spPr>
          <a:xfrm>
            <a:off x="2112424" y="3660062"/>
            <a:ext cx="7477192" cy="348814"/>
          </a:xfrm>
          <a:prstGeom prst="rect">
            <a:avLst/>
          </a:prstGeom>
          <a:noFill/>
        </p:spPr>
        <p:txBody>
          <a:bodyPr wrap="square" lIns="101882" tIns="50941" rIns="101882" bIns="50941" rtlCol="0">
            <a:spAutoFit/>
          </a:bodyPr>
          <a:lstStyle/>
          <a:p>
            <a:pPr marL="382059" indent="-382059"/>
            <a:r>
              <a:rPr lang="en-US" sz="1600" dirty="0" smtClean="0"/>
              <a:t>8. </a:t>
            </a:r>
            <a:r>
              <a:rPr lang="en-US" sz="1600" dirty="0" smtClean="0">
                <a:hlinkClick r:id="rId11" action="ppaction://hlinksldjump"/>
              </a:rPr>
              <a:t>Why are priorities established? </a:t>
            </a:r>
            <a:endParaRPr lang="en-US" sz="1600" dirty="0" smtClean="0"/>
          </a:p>
        </p:txBody>
      </p:sp>
      <p:sp>
        <p:nvSpPr>
          <p:cNvPr id="46" name="TextBox 45"/>
          <p:cNvSpPr txBox="1"/>
          <p:nvPr/>
        </p:nvSpPr>
        <p:spPr>
          <a:xfrm>
            <a:off x="2112424" y="3953452"/>
            <a:ext cx="7477192" cy="348814"/>
          </a:xfrm>
          <a:prstGeom prst="rect">
            <a:avLst/>
          </a:prstGeom>
          <a:noFill/>
        </p:spPr>
        <p:txBody>
          <a:bodyPr wrap="square" lIns="101882" tIns="50941" rIns="101882" bIns="50941" rtlCol="0">
            <a:spAutoFit/>
          </a:bodyPr>
          <a:lstStyle/>
          <a:p>
            <a:pPr marL="382059" indent="-382059"/>
            <a:r>
              <a:rPr lang="en-US" sz="1600" dirty="0" smtClean="0"/>
              <a:t>9. </a:t>
            </a:r>
            <a:r>
              <a:rPr lang="en-US" sz="1600" dirty="0" smtClean="0">
                <a:hlinkClick r:id="rId11" action="ppaction://hlinksldjump"/>
              </a:rPr>
              <a:t>Does the customer have to pay for the movement?</a:t>
            </a:r>
            <a:endParaRPr lang="en-US" sz="1600" dirty="0" smtClean="0"/>
          </a:p>
        </p:txBody>
      </p:sp>
      <p:sp>
        <p:nvSpPr>
          <p:cNvPr id="47" name="TextBox 46"/>
          <p:cNvSpPr txBox="1"/>
          <p:nvPr/>
        </p:nvSpPr>
        <p:spPr>
          <a:xfrm>
            <a:off x="2112424" y="4246843"/>
            <a:ext cx="7477192" cy="348814"/>
          </a:xfrm>
          <a:prstGeom prst="rect">
            <a:avLst/>
          </a:prstGeom>
          <a:noFill/>
        </p:spPr>
        <p:txBody>
          <a:bodyPr wrap="square" lIns="101882" tIns="50941" rIns="101882" bIns="50941" rtlCol="0">
            <a:spAutoFit/>
          </a:bodyPr>
          <a:lstStyle/>
          <a:p>
            <a:pPr marL="382059" indent="-382059"/>
            <a:r>
              <a:rPr lang="en-US" sz="1600" dirty="0" smtClean="0"/>
              <a:t>10. </a:t>
            </a:r>
            <a:r>
              <a:rPr lang="en-US" sz="1600" dirty="0" smtClean="0">
                <a:hlinkClick r:id="rId11" action="ppaction://hlinksldjump"/>
              </a:rPr>
              <a:t>Are round trips available and if so does the requester have to request it?</a:t>
            </a:r>
            <a:endParaRPr lang="en-US" sz="1600" i="1" dirty="0" smtClean="0"/>
          </a:p>
        </p:txBody>
      </p:sp>
      <p:sp>
        <p:nvSpPr>
          <p:cNvPr id="48" name="TextBox 47"/>
          <p:cNvSpPr txBox="1"/>
          <p:nvPr/>
        </p:nvSpPr>
        <p:spPr>
          <a:xfrm>
            <a:off x="2112424" y="4540232"/>
            <a:ext cx="7814402" cy="595319"/>
          </a:xfrm>
          <a:prstGeom prst="rect">
            <a:avLst/>
          </a:prstGeom>
          <a:noFill/>
        </p:spPr>
        <p:txBody>
          <a:bodyPr wrap="square" lIns="101882" tIns="50941" rIns="101882" bIns="50941" rtlCol="0">
            <a:spAutoFit/>
          </a:bodyPr>
          <a:lstStyle/>
          <a:p>
            <a:r>
              <a:rPr lang="en-US" sz="1600" dirty="0" smtClean="0"/>
              <a:t>11. </a:t>
            </a:r>
            <a:r>
              <a:rPr lang="en-US" sz="1600" dirty="0" smtClean="0">
                <a:hlinkClick r:id="rId11" action="ppaction://hlinksldjump"/>
              </a:rPr>
              <a:t>Are there any restrictions as to what type of cargo is eligible to be transported via a SAAM flight? </a:t>
            </a:r>
            <a:endParaRPr lang="en-US" sz="1600" i="1" dirty="0" smtClean="0"/>
          </a:p>
        </p:txBody>
      </p:sp>
      <p:sp>
        <p:nvSpPr>
          <p:cNvPr id="49" name="TextBox 48"/>
          <p:cNvSpPr txBox="1"/>
          <p:nvPr/>
        </p:nvSpPr>
        <p:spPr>
          <a:xfrm>
            <a:off x="2112424" y="5077792"/>
            <a:ext cx="7477192" cy="348814"/>
          </a:xfrm>
          <a:prstGeom prst="rect">
            <a:avLst/>
          </a:prstGeom>
          <a:noFill/>
        </p:spPr>
        <p:txBody>
          <a:bodyPr wrap="square" lIns="101882" tIns="50941" rIns="101882" bIns="50941" rtlCol="0">
            <a:spAutoFit/>
          </a:bodyPr>
          <a:lstStyle/>
          <a:p>
            <a:pPr marL="382059" indent="-382059"/>
            <a:r>
              <a:rPr lang="en-US" sz="1600" dirty="0" smtClean="0"/>
              <a:t>12. </a:t>
            </a:r>
            <a:r>
              <a:rPr lang="en-US" sz="1600" dirty="0" smtClean="0">
                <a:hlinkClick r:id="rId11" action="ppaction://hlinksldjump"/>
              </a:rPr>
              <a:t>Can hazardous material be transported by a SAAM</a:t>
            </a:r>
            <a:r>
              <a:rPr lang="en-US" sz="1600" dirty="0" smtClean="0"/>
              <a:t>? </a:t>
            </a:r>
            <a:endParaRPr lang="en-US" sz="1600" i="1" dirty="0" smtClean="0"/>
          </a:p>
        </p:txBody>
      </p:sp>
      <p:sp>
        <p:nvSpPr>
          <p:cNvPr id="51" name="TextBox 50"/>
          <p:cNvSpPr txBox="1"/>
          <p:nvPr/>
        </p:nvSpPr>
        <p:spPr>
          <a:xfrm>
            <a:off x="2112424" y="5664573"/>
            <a:ext cx="7477192" cy="348814"/>
          </a:xfrm>
          <a:prstGeom prst="rect">
            <a:avLst/>
          </a:prstGeom>
          <a:noFill/>
        </p:spPr>
        <p:txBody>
          <a:bodyPr wrap="square" lIns="101882" tIns="50941" rIns="101882" bIns="50941" rtlCol="0">
            <a:spAutoFit/>
          </a:bodyPr>
          <a:lstStyle/>
          <a:p>
            <a:pPr marL="382059" indent="-382059"/>
            <a:r>
              <a:rPr lang="en-US" sz="1600" dirty="0" smtClean="0"/>
              <a:t>14. </a:t>
            </a:r>
            <a:r>
              <a:rPr lang="en-US" sz="1600" dirty="0" smtClean="0">
                <a:hlinkClick r:id="rId12" action="ppaction://hlinksldjump"/>
              </a:rPr>
              <a:t>Is there any weight limit on cargo? </a:t>
            </a:r>
            <a:endParaRPr lang="en-US" sz="1600" dirty="0" smtClean="0"/>
          </a:p>
        </p:txBody>
      </p:sp>
      <p:sp>
        <p:nvSpPr>
          <p:cNvPr id="52" name="TextBox 51"/>
          <p:cNvSpPr txBox="1"/>
          <p:nvPr/>
        </p:nvSpPr>
        <p:spPr>
          <a:xfrm>
            <a:off x="2112424" y="5957964"/>
            <a:ext cx="7477192" cy="348814"/>
          </a:xfrm>
          <a:prstGeom prst="rect">
            <a:avLst/>
          </a:prstGeom>
          <a:noFill/>
        </p:spPr>
        <p:txBody>
          <a:bodyPr wrap="square" lIns="101882" tIns="50941" rIns="101882" bIns="50941" rtlCol="0">
            <a:spAutoFit/>
          </a:bodyPr>
          <a:lstStyle/>
          <a:p>
            <a:pPr marL="382059" indent="-382059"/>
            <a:r>
              <a:rPr lang="en-US" sz="1600" dirty="0" smtClean="0"/>
              <a:t>15. </a:t>
            </a:r>
            <a:r>
              <a:rPr lang="en-US" sz="1600" dirty="0" smtClean="0">
                <a:hlinkClick r:id="rId12" action="ppaction://hlinksldjump"/>
              </a:rPr>
              <a:t>Who pays for the pallets and/or packaging if required to move cargo?</a:t>
            </a:r>
            <a:endParaRPr lang="en-US" sz="1600" dirty="0" smtClean="0"/>
          </a:p>
        </p:txBody>
      </p:sp>
      <p:sp>
        <p:nvSpPr>
          <p:cNvPr id="53" name="TextBox 52"/>
          <p:cNvSpPr txBox="1"/>
          <p:nvPr/>
        </p:nvSpPr>
        <p:spPr>
          <a:xfrm>
            <a:off x="2112424" y="6251355"/>
            <a:ext cx="7477192" cy="348814"/>
          </a:xfrm>
          <a:prstGeom prst="rect">
            <a:avLst/>
          </a:prstGeom>
          <a:noFill/>
        </p:spPr>
        <p:txBody>
          <a:bodyPr wrap="square" lIns="101882" tIns="50941" rIns="101882" bIns="50941" rtlCol="0">
            <a:spAutoFit/>
          </a:bodyPr>
          <a:lstStyle/>
          <a:p>
            <a:pPr marL="382059" indent="-382059"/>
            <a:r>
              <a:rPr lang="en-US" sz="1600" dirty="0" smtClean="0"/>
              <a:t>16. </a:t>
            </a:r>
            <a:r>
              <a:rPr lang="en-US" sz="1600" dirty="0" smtClean="0">
                <a:hlinkClick r:id="rId12" action="ppaction://hlinksldjump"/>
              </a:rPr>
              <a:t>How much cargo can be transported?</a:t>
            </a:r>
            <a:endParaRPr lang="en-US" sz="1600" dirty="0" smtClean="0"/>
          </a:p>
        </p:txBody>
      </p:sp>
      <p:sp>
        <p:nvSpPr>
          <p:cNvPr id="54" name="TextBox 53"/>
          <p:cNvSpPr txBox="1"/>
          <p:nvPr/>
        </p:nvSpPr>
        <p:spPr>
          <a:xfrm>
            <a:off x="2112424" y="6544745"/>
            <a:ext cx="7477192" cy="348814"/>
          </a:xfrm>
          <a:prstGeom prst="rect">
            <a:avLst/>
          </a:prstGeom>
          <a:noFill/>
        </p:spPr>
        <p:txBody>
          <a:bodyPr wrap="square" lIns="101882" tIns="50941" rIns="101882" bIns="50941" rtlCol="0">
            <a:spAutoFit/>
          </a:bodyPr>
          <a:lstStyle/>
          <a:p>
            <a:pPr marL="382059" indent="-382059"/>
            <a:r>
              <a:rPr lang="en-US" sz="1600" dirty="0" smtClean="0"/>
              <a:t>17. </a:t>
            </a:r>
            <a:r>
              <a:rPr lang="en-US" sz="1600" dirty="0" smtClean="0">
                <a:hlinkClick r:id="rId12" action="ppaction://hlinksldjump"/>
              </a:rPr>
              <a:t>Are SAAM flights available for CONUS and/or OCONUS destinations?</a:t>
            </a:r>
            <a:endParaRPr lang="en-US" sz="1600" dirty="0" smtClean="0"/>
          </a:p>
        </p:txBody>
      </p:sp>
      <p:sp>
        <p:nvSpPr>
          <p:cNvPr id="55" name="TextBox 54"/>
          <p:cNvSpPr txBox="1"/>
          <p:nvPr/>
        </p:nvSpPr>
        <p:spPr>
          <a:xfrm>
            <a:off x="2112424" y="6838144"/>
            <a:ext cx="7477192" cy="348814"/>
          </a:xfrm>
          <a:prstGeom prst="rect">
            <a:avLst/>
          </a:prstGeom>
          <a:noFill/>
        </p:spPr>
        <p:txBody>
          <a:bodyPr wrap="square" lIns="101882" tIns="50941" rIns="101882" bIns="50941" rtlCol="0">
            <a:spAutoFit/>
          </a:bodyPr>
          <a:lstStyle/>
          <a:p>
            <a:pPr marL="382059" indent="-382059"/>
            <a:r>
              <a:rPr lang="en-US" sz="1600" dirty="0" smtClean="0"/>
              <a:t>18. </a:t>
            </a:r>
            <a:r>
              <a:rPr lang="en-US" sz="1600" dirty="0" smtClean="0">
                <a:hlinkClick r:id="rId12" action="ppaction://hlinksldjump"/>
              </a:rPr>
              <a:t>Are there restrictions on when the requester can travel?</a:t>
            </a:r>
            <a:endParaRPr lang="en-US" sz="1600" dirty="0" smtClean="0"/>
          </a:p>
        </p:txBody>
      </p:sp>
      <p:sp>
        <p:nvSpPr>
          <p:cNvPr id="50" name="TextBox 49"/>
          <p:cNvSpPr txBox="1"/>
          <p:nvPr/>
        </p:nvSpPr>
        <p:spPr>
          <a:xfrm>
            <a:off x="127000" y="300946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spTree>
  </p:cSld>
  <p:clrMapOvr>
    <a:masterClrMapping/>
  </p:clrMapOvr>
  <p:transition advClick="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SAAM Flight FAQ:</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1" name="TextBox 30">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0" name="TextBox 29">
            <a:hlinkClick r:id="rId2" action="ppaction://hlinksldjump"/>
          </p:cNvPr>
          <p:cNvSpPr txBox="1"/>
          <p:nvPr/>
        </p:nvSpPr>
        <p:spPr>
          <a:xfrm>
            <a:off x="1621" y="2229332"/>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pic>
        <p:nvPicPr>
          <p:cNvPr id="38" name="Picture 37" descr="handshake2.jpg"/>
          <p:cNvPicPr>
            <a:picLocks noChangeAspect="1"/>
          </p:cNvPicPr>
          <p:nvPr/>
        </p:nvPicPr>
        <p:blipFill>
          <a:blip r:embed="rId6" cstate="print"/>
          <a:stretch>
            <a:fillRect/>
          </a:stretch>
        </p:blipFill>
        <p:spPr>
          <a:xfrm flipH="1">
            <a:off x="115253" y="4365303"/>
            <a:ext cx="1927860" cy="1554480"/>
          </a:xfrm>
          <a:prstGeom prst="rect">
            <a:avLst/>
          </a:prstGeom>
        </p:spPr>
      </p:pic>
      <p:sp>
        <p:nvSpPr>
          <p:cNvPr id="33" name="TextBox 32">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sp>
        <p:nvSpPr>
          <p:cNvPr id="50" name="TextBox 49"/>
          <p:cNvSpPr txBox="1"/>
          <p:nvPr/>
        </p:nvSpPr>
        <p:spPr>
          <a:xfrm>
            <a:off x="2102485" y="3162084"/>
            <a:ext cx="7477192" cy="348814"/>
          </a:xfrm>
          <a:prstGeom prst="rect">
            <a:avLst/>
          </a:prstGeom>
          <a:noFill/>
        </p:spPr>
        <p:txBody>
          <a:bodyPr wrap="square" lIns="101882" tIns="50941" rIns="101882" bIns="50941" rtlCol="0">
            <a:spAutoFit/>
          </a:bodyPr>
          <a:lstStyle/>
          <a:p>
            <a:pPr marL="382059" indent="-382059"/>
            <a:r>
              <a:rPr lang="en-US" sz="1600" dirty="0" smtClean="0"/>
              <a:t>24. </a:t>
            </a:r>
            <a:r>
              <a:rPr lang="en-US" sz="1600" dirty="0" smtClean="0">
                <a:hlinkClick r:id="rId8" action="ppaction://hlinksldjump"/>
              </a:rPr>
              <a:t>Are SAAMs requests always open?</a:t>
            </a:r>
            <a:endParaRPr lang="en-US" sz="1600" dirty="0" smtClean="0"/>
          </a:p>
        </p:txBody>
      </p:sp>
      <p:sp>
        <p:nvSpPr>
          <p:cNvPr id="56" name="TextBox 55"/>
          <p:cNvSpPr txBox="1"/>
          <p:nvPr/>
        </p:nvSpPr>
        <p:spPr>
          <a:xfrm>
            <a:off x="2102484" y="1630305"/>
            <a:ext cx="7955915" cy="349098"/>
          </a:xfrm>
          <a:prstGeom prst="rect">
            <a:avLst/>
          </a:prstGeom>
          <a:noFill/>
        </p:spPr>
        <p:txBody>
          <a:bodyPr wrap="square" lIns="101882" tIns="50941" rIns="101882" bIns="50941" rtlCol="0">
            <a:spAutoFit/>
          </a:bodyPr>
          <a:lstStyle/>
          <a:p>
            <a:pPr lvl="0"/>
            <a:r>
              <a:rPr lang="en-US" sz="1600" dirty="0" smtClean="0"/>
              <a:t>19. </a:t>
            </a:r>
            <a:r>
              <a:rPr lang="en-US" sz="1600" dirty="0" smtClean="0">
                <a:hlinkClick r:id="rId8" action="ppaction://hlinksldjump"/>
              </a:rPr>
              <a:t>What is the Latest Arrival Date (LAD), the validator has to work with on the movement?</a:t>
            </a:r>
            <a:endParaRPr lang="en-US" sz="1600" dirty="0" smtClean="0"/>
          </a:p>
        </p:txBody>
      </p:sp>
      <p:sp>
        <p:nvSpPr>
          <p:cNvPr id="57" name="TextBox 56"/>
          <p:cNvSpPr txBox="1"/>
          <p:nvPr/>
        </p:nvSpPr>
        <p:spPr>
          <a:xfrm>
            <a:off x="2102485" y="1936661"/>
            <a:ext cx="7477192" cy="348814"/>
          </a:xfrm>
          <a:prstGeom prst="rect">
            <a:avLst/>
          </a:prstGeom>
          <a:noFill/>
        </p:spPr>
        <p:txBody>
          <a:bodyPr wrap="square" lIns="101882" tIns="50941" rIns="101882" bIns="50941" rtlCol="0">
            <a:spAutoFit/>
          </a:bodyPr>
          <a:lstStyle/>
          <a:p>
            <a:pPr marL="382059" indent="-382059"/>
            <a:r>
              <a:rPr lang="en-US" sz="1600" dirty="0" smtClean="0"/>
              <a:t>20. </a:t>
            </a:r>
            <a:r>
              <a:rPr lang="en-US" sz="1600" dirty="0" smtClean="0">
                <a:hlinkClick r:id="rId8" action="ppaction://hlinksldjump"/>
              </a:rPr>
              <a:t>Are SAAMs flights on scheduled departures and arrivals?</a:t>
            </a:r>
            <a:endParaRPr lang="en-US" sz="1600" i="1" dirty="0" smtClean="0"/>
          </a:p>
        </p:txBody>
      </p:sp>
      <p:sp>
        <p:nvSpPr>
          <p:cNvPr id="58" name="TextBox 57"/>
          <p:cNvSpPr txBox="1"/>
          <p:nvPr/>
        </p:nvSpPr>
        <p:spPr>
          <a:xfrm>
            <a:off x="2102485" y="2243017"/>
            <a:ext cx="7477192" cy="348814"/>
          </a:xfrm>
          <a:prstGeom prst="rect">
            <a:avLst/>
          </a:prstGeom>
          <a:noFill/>
        </p:spPr>
        <p:txBody>
          <a:bodyPr wrap="square" lIns="101882" tIns="50941" rIns="101882" bIns="50941" rtlCol="0">
            <a:spAutoFit/>
          </a:bodyPr>
          <a:lstStyle/>
          <a:p>
            <a:pPr marL="382059" indent="-382059"/>
            <a:r>
              <a:rPr lang="en-US" sz="1600" dirty="0" smtClean="0"/>
              <a:t>21. </a:t>
            </a:r>
            <a:r>
              <a:rPr lang="en-US" sz="1600" dirty="0" smtClean="0">
                <a:hlinkClick r:id="rId8" action="ppaction://hlinksldjump"/>
              </a:rPr>
              <a:t>Can you use SAAMs at any time?</a:t>
            </a:r>
            <a:endParaRPr lang="en-US" sz="1600" i="1" dirty="0" smtClean="0"/>
          </a:p>
        </p:txBody>
      </p:sp>
      <p:sp>
        <p:nvSpPr>
          <p:cNvPr id="59" name="TextBox 58"/>
          <p:cNvSpPr txBox="1"/>
          <p:nvPr/>
        </p:nvSpPr>
        <p:spPr>
          <a:xfrm>
            <a:off x="2102485" y="2549373"/>
            <a:ext cx="7477192" cy="348814"/>
          </a:xfrm>
          <a:prstGeom prst="rect">
            <a:avLst/>
          </a:prstGeom>
          <a:noFill/>
        </p:spPr>
        <p:txBody>
          <a:bodyPr wrap="square" lIns="101882" tIns="50941" rIns="101882" bIns="50941" rtlCol="0">
            <a:spAutoFit/>
          </a:bodyPr>
          <a:lstStyle/>
          <a:p>
            <a:pPr marL="382059" indent="-382059"/>
            <a:r>
              <a:rPr lang="en-US" sz="1600" dirty="0" smtClean="0"/>
              <a:t>22. </a:t>
            </a:r>
            <a:r>
              <a:rPr lang="en-US" sz="1600" dirty="0" smtClean="0">
                <a:hlinkClick r:id="rId8" action="ppaction://hlinksldjump"/>
              </a:rPr>
              <a:t>Is there a minimum time to request a SAAM?</a:t>
            </a:r>
            <a:endParaRPr lang="en-US" sz="1600" i="1" dirty="0" smtClean="0"/>
          </a:p>
        </p:txBody>
      </p:sp>
      <p:sp>
        <p:nvSpPr>
          <p:cNvPr id="60" name="TextBox 59"/>
          <p:cNvSpPr txBox="1"/>
          <p:nvPr/>
        </p:nvSpPr>
        <p:spPr>
          <a:xfrm>
            <a:off x="2102485" y="2855729"/>
            <a:ext cx="7477192" cy="348814"/>
          </a:xfrm>
          <a:prstGeom prst="rect">
            <a:avLst/>
          </a:prstGeom>
          <a:noFill/>
        </p:spPr>
        <p:txBody>
          <a:bodyPr wrap="square" lIns="101882" tIns="50941" rIns="101882" bIns="50941" rtlCol="0">
            <a:spAutoFit/>
          </a:bodyPr>
          <a:lstStyle/>
          <a:p>
            <a:pPr marL="382059" indent="-382059"/>
            <a:r>
              <a:rPr lang="en-US" sz="1600" dirty="0" smtClean="0"/>
              <a:t>23. </a:t>
            </a:r>
            <a:r>
              <a:rPr lang="en-US" sz="1600" dirty="0" smtClean="0">
                <a:hlinkClick r:id="rId8" action="ppaction://hlinksldjump"/>
              </a:rPr>
              <a:t>How much lead time is required?</a:t>
            </a:r>
            <a:endParaRPr lang="en-US" sz="1600" dirty="0" smtClean="0"/>
          </a:p>
        </p:txBody>
      </p:sp>
      <p:sp>
        <p:nvSpPr>
          <p:cNvPr id="61" name="TextBox 60"/>
          <p:cNvSpPr txBox="1"/>
          <p:nvPr/>
        </p:nvSpPr>
        <p:spPr>
          <a:xfrm>
            <a:off x="2102485" y="5306575"/>
            <a:ext cx="7477192" cy="348814"/>
          </a:xfrm>
          <a:prstGeom prst="rect">
            <a:avLst/>
          </a:prstGeom>
          <a:noFill/>
        </p:spPr>
        <p:txBody>
          <a:bodyPr wrap="square" lIns="101882" tIns="50941" rIns="101882" bIns="50941" rtlCol="0">
            <a:spAutoFit/>
          </a:bodyPr>
          <a:lstStyle/>
          <a:p>
            <a:pPr marL="382059" indent="-382059"/>
            <a:r>
              <a:rPr lang="en-US" sz="1600" dirty="0" smtClean="0"/>
              <a:t>31. </a:t>
            </a:r>
            <a:r>
              <a:rPr lang="en-US" sz="1600" dirty="0" smtClean="0">
                <a:hlinkClick r:id="rId9" action="ppaction://hlinksldjump"/>
              </a:rPr>
              <a:t>Does anyone sign for the cargo?</a:t>
            </a:r>
            <a:endParaRPr lang="en-US" sz="1600" dirty="0" smtClean="0"/>
          </a:p>
        </p:txBody>
      </p:sp>
      <p:sp>
        <p:nvSpPr>
          <p:cNvPr id="62" name="TextBox 61"/>
          <p:cNvSpPr txBox="1"/>
          <p:nvPr/>
        </p:nvSpPr>
        <p:spPr>
          <a:xfrm>
            <a:off x="2102485" y="3468440"/>
            <a:ext cx="7477192" cy="348814"/>
          </a:xfrm>
          <a:prstGeom prst="rect">
            <a:avLst/>
          </a:prstGeom>
          <a:noFill/>
        </p:spPr>
        <p:txBody>
          <a:bodyPr wrap="square" lIns="101882" tIns="50941" rIns="101882" bIns="50941" rtlCol="0">
            <a:spAutoFit/>
          </a:bodyPr>
          <a:lstStyle/>
          <a:p>
            <a:pPr marL="382059" indent="-382059"/>
            <a:r>
              <a:rPr lang="en-US" sz="1600" dirty="0" smtClean="0"/>
              <a:t>25. </a:t>
            </a:r>
            <a:r>
              <a:rPr lang="en-US" sz="1600" dirty="0" smtClean="0">
                <a:hlinkClick r:id="rId9" action="ppaction://hlinksldjump"/>
              </a:rPr>
              <a:t>Are return flights available?</a:t>
            </a:r>
            <a:endParaRPr lang="en-US" sz="1600" i="1" dirty="0" smtClean="0"/>
          </a:p>
        </p:txBody>
      </p:sp>
      <p:sp>
        <p:nvSpPr>
          <p:cNvPr id="63" name="TextBox 62"/>
          <p:cNvSpPr txBox="1"/>
          <p:nvPr/>
        </p:nvSpPr>
        <p:spPr>
          <a:xfrm>
            <a:off x="2102485" y="3774796"/>
            <a:ext cx="7477192" cy="348814"/>
          </a:xfrm>
          <a:prstGeom prst="rect">
            <a:avLst/>
          </a:prstGeom>
          <a:noFill/>
        </p:spPr>
        <p:txBody>
          <a:bodyPr wrap="square" lIns="101882" tIns="50941" rIns="101882" bIns="50941" rtlCol="0">
            <a:spAutoFit/>
          </a:bodyPr>
          <a:lstStyle/>
          <a:p>
            <a:pPr marL="382059" indent="-382059"/>
            <a:r>
              <a:rPr lang="en-US" sz="1600" dirty="0" smtClean="0"/>
              <a:t>26. </a:t>
            </a:r>
            <a:r>
              <a:rPr lang="en-US" sz="1600" dirty="0" smtClean="0">
                <a:hlinkClick r:id="rId9" action="ppaction://hlinksldjump"/>
              </a:rPr>
              <a:t>How does requester request to use SAAM airlift?</a:t>
            </a:r>
            <a:endParaRPr lang="en-US" sz="1600" i="1" dirty="0" smtClean="0"/>
          </a:p>
        </p:txBody>
      </p:sp>
      <p:sp>
        <p:nvSpPr>
          <p:cNvPr id="64" name="TextBox 63"/>
          <p:cNvSpPr txBox="1"/>
          <p:nvPr/>
        </p:nvSpPr>
        <p:spPr>
          <a:xfrm>
            <a:off x="2102485" y="4081152"/>
            <a:ext cx="7477192" cy="348814"/>
          </a:xfrm>
          <a:prstGeom prst="rect">
            <a:avLst/>
          </a:prstGeom>
          <a:noFill/>
        </p:spPr>
        <p:txBody>
          <a:bodyPr wrap="square" lIns="101882" tIns="50941" rIns="101882" bIns="50941" rtlCol="0">
            <a:spAutoFit/>
          </a:bodyPr>
          <a:lstStyle/>
          <a:p>
            <a:pPr marL="382059" indent="-382059"/>
            <a:r>
              <a:rPr lang="en-US" sz="1600" dirty="0" smtClean="0"/>
              <a:t>27. </a:t>
            </a:r>
            <a:r>
              <a:rPr lang="en-US" sz="1600" dirty="0" smtClean="0">
                <a:hlinkClick r:id="rId9" action="ppaction://hlinksldjump"/>
              </a:rPr>
              <a:t>Who arranges for cargo to get to the APOE for flight? </a:t>
            </a:r>
            <a:endParaRPr lang="en-US" sz="1600" i="1" dirty="0" smtClean="0"/>
          </a:p>
        </p:txBody>
      </p:sp>
      <p:sp>
        <p:nvSpPr>
          <p:cNvPr id="65" name="TextBox 64"/>
          <p:cNvSpPr txBox="1"/>
          <p:nvPr/>
        </p:nvSpPr>
        <p:spPr>
          <a:xfrm>
            <a:off x="2102485" y="4387508"/>
            <a:ext cx="7477192" cy="348814"/>
          </a:xfrm>
          <a:prstGeom prst="rect">
            <a:avLst/>
          </a:prstGeom>
          <a:noFill/>
        </p:spPr>
        <p:txBody>
          <a:bodyPr wrap="square" lIns="101882" tIns="50941" rIns="101882" bIns="50941" rtlCol="0">
            <a:spAutoFit/>
          </a:bodyPr>
          <a:lstStyle/>
          <a:p>
            <a:pPr marL="382059" indent="-382059"/>
            <a:r>
              <a:rPr lang="en-US" sz="1600" dirty="0" smtClean="0"/>
              <a:t>28. </a:t>
            </a:r>
            <a:r>
              <a:rPr lang="en-US" sz="1600" dirty="0" smtClean="0">
                <a:hlinkClick r:id="rId9" action="ppaction://hlinksldjump"/>
              </a:rPr>
              <a:t>Who arranges for the cargo to get picked up at the APOD?</a:t>
            </a:r>
            <a:endParaRPr lang="en-US" sz="1600" dirty="0" smtClean="0"/>
          </a:p>
        </p:txBody>
      </p:sp>
      <p:sp>
        <p:nvSpPr>
          <p:cNvPr id="66" name="TextBox 65"/>
          <p:cNvSpPr txBox="1"/>
          <p:nvPr/>
        </p:nvSpPr>
        <p:spPr>
          <a:xfrm>
            <a:off x="2102485" y="4693864"/>
            <a:ext cx="7477192" cy="348814"/>
          </a:xfrm>
          <a:prstGeom prst="rect">
            <a:avLst/>
          </a:prstGeom>
          <a:noFill/>
        </p:spPr>
        <p:txBody>
          <a:bodyPr wrap="square" lIns="101882" tIns="50941" rIns="101882" bIns="50941" rtlCol="0">
            <a:spAutoFit/>
          </a:bodyPr>
          <a:lstStyle/>
          <a:p>
            <a:pPr marL="382059" indent="-382059"/>
            <a:r>
              <a:rPr lang="en-US" sz="1600" dirty="0" smtClean="0"/>
              <a:t>29. </a:t>
            </a:r>
            <a:r>
              <a:rPr lang="en-US" sz="1600" dirty="0" smtClean="0">
                <a:hlinkClick r:id="rId9" action="ppaction://hlinksldjump"/>
              </a:rPr>
              <a:t>Where do SAAMs go?</a:t>
            </a:r>
            <a:endParaRPr lang="en-US" sz="1600" i="1" dirty="0" smtClean="0"/>
          </a:p>
        </p:txBody>
      </p:sp>
      <p:sp>
        <p:nvSpPr>
          <p:cNvPr id="67" name="TextBox 66"/>
          <p:cNvSpPr txBox="1"/>
          <p:nvPr/>
        </p:nvSpPr>
        <p:spPr>
          <a:xfrm>
            <a:off x="2102485" y="5000220"/>
            <a:ext cx="7477192" cy="348814"/>
          </a:xfrm>
          <a:prstGeom prst="rect">
            <a:avLst/>
          </a:prstGeom>
          <a:noFill/>
        </p:spPr>
        <p:txBody>
          <a:bodyPr wrap="square" lIns="101882" tIns="50941" rIns="101882" bIns="50941" rtlCol="0">
            <a:spAutoFit/>
          </a:bodyPr>
          <a:lstStyle/>
          <a:p>
            <a:pPr marL="382059" indent="-382059"/>
            <a:r>
              <a:rPr lang="en-US" sz="1600" dirty="0" smtClean="0"/>
              <a:t>30. </a:t>
            </a:r>
            <a:r>
              <a:rPr lang="en-US" sz="1600" dirty="0" smtClean="0">
                <a:hlinkClick r:id="rId9" action="ppaction://hlinksldjump"/>
              </a:rPr>
              <a:t>Can you use a Channel flight in conjunction with a SAAM?</a:t>
            </a:r>
            <a:endParaRPr lang="en-US" sz="1600" i="1" dirty="0" smtClean="0"/>
          </a:p>
        </p:txBody>
      </p:sp>
      <p:sp>
        <p:nvSpPr>
          <p:cNvPr id="68" name="TextBox 67"/>
          <p:cNvSpPr txBox="1"/>
          <p:nvPr/>
        </p:nvSpPr>
        <p:spPr>
          <a:xfrm>
            <a:off x="2102485" y="6838355"/>
            <a:ext cx="7477192" cy="348814"/>
          </a:xfrm>
          <a:prstGeom prst="rect">
            <a:avLst/>
          </a:prstGeom>
          <a:noFill/>
        </p:spPr>
        <p:txBody>
          <a:bodyPr wrap="square" lIns="101882" tIns="50941" rIns="101882" bIns="50941" rtlCol="0">
            <a:spAutoFit/>
          </a:bodyPr>
          <a:lstStyle/>
          <a:p>
            <a:pPr marL="382059" indent="-382059"/>
            <a:r>
              <a:rPr lang="en-US" sz="1600" dirty="0" smtClean="0"/>
              <a:t>36. </a:t>
            </a:r>
            <a:r>
              <a:rPr lang="en-US" sz="1600" dirty="0" smtClean="0">
                <a:hlinkClick r:id="rId10" action="ppaction://hlinksldjump"/>
              </a:rPr>
              <a:t>Is there a way to track SAAM shipments?</a:t>
            </a:r>
            <a:endParaRPr lang="en-US" sz="1600" dirty="0" smtClean="0"/>
          </a:p>
        </p:txBody>
      </p:sp>
      <p:sp>
        <p:nvSpPr>
          <p:cNvPr id="69" name="TextBox 68"/>
          <p:cNvSpPr txBox="1"/>
          <p:nvPr/>
        </p:nvSpPr>
        <p:spPr>
          <a:xfrm>
            <a:off x="2102485" y="5612931"/>
            <a:ext cx="7477192" cy="348814"/>
          </a:xfrm>
          <a:prstGeom prst="rect">
            <a:avLst/>
          </a:prstGeom>
          <a:noFill/>
        </p:spPr>
        <p:txBody>
          <a:bodyPr wrap="square" lIns="101882" tIns="50941" rIns="101882" bIns="50941" rtlCol="0">
            <a:spAutoFit/>
          </a:bodyPr>
          <a:lstStyle/>
          <a:p>
            <a:pPr marL="382059" indent="-382059"/>
            <a:r>
              <a:rPr lang="en-US" sz="1600" dirty="0" smtClean="0"/>
              <a:t>32. </a:t>
            </a:r>
            <a:r>
              <a:rPr lang="en-US" sz="1600" dirty="0" smtClean="0">
                <a:hlinkClick r:id="rId10" action="ppaction://hlinksldjump"/>
              </a:rPr>
              <a:t>Can an escort accompany the shipment of just cargo?</a:t>
            </a:r>
            <a:endParaRPr lang="en-US" sz="1600" i="1" dirty="0" smtClean="0"/>
          </a:p>
        </p:txBody>
      </p:sp>
      <p:sp>
        <p:nvSpPr>
          <p:cNvPr id="70" name="TextBox 69"/>
          <p:cNvSpPr txBox="1"/>
          <p:nvPr/>
        </p:nvSpPr>
        <p:spPr>
          <a:xfrm>
            <a:off x="2102485" y="5919287"/>
            <a:ext cx="7477192" cy="348814"/>
          </a:xfrm>
          <a:prstGeom prst="rect">
            <a:avLst/>
          </a:prstGeom>
          <a:noFill/>
        </p:spPr>
        <p:txBody>
          <a:bodyPr wrap="square" lIns="101882" tIns="50941" rIns="101882" bIns="50941" rtlCol="0">
            <a:spAutoFit/>
          </a:bodyPr>
          <a:lstStyle/>
          <a:p>
            <a:pPr marL="382059" indent="-382059"/>
            <a:r>
              <a:rPr lang="en-US" sz="1600" dirty="0" smtClean="0"/>
              <a:t>33. </a:t>
            </a:r>
            <a:r>
              <a:rPr lang="en-US" sz="1600" dirty="0" smtClean="0">
                <a:hlinkClick r:id="rId10" action="ppaction://hlinksldjump"/>
              </a:rPr>
              <a:t>What if any is the costs involved for the requester?</a:t>
            </a:r>
            <a:endParaRPr lang="en-US" sz="1600" i="1" dirty="0" smtClean="0"/>
          </a:p>
        </p:txBody>
      </p:sp>
      <p:sp>
        <p:nvSpPr>
          <p:cNvPr id="71" name="TextBox 70"/>
          <p:cNvSpPr txBox="1"/>
          <p:nvPr/>
        </p:nvSpPr>
        <p:spPr>
          <a:xfrm>
            <a:off x="2102485" y="6225643"/>
            <a:ext cx="7477192" cy="348814"/>
          </a:xfrm>
          <a:prstGeom prst="rect">
            <a:avLst/>
          </a:prstGeom>
          <a:noFill/>
        </p:spPr>
        <p:txBody>
          <a:bodyPr wrap="square" lIns="101882" tIns="50941" rIns="101882" bIns="50941" rtlCol="0">
            <a:spAutoFit/>
          </a:bodyPr>
          <a:lstStyle/>
          <a:p>
            <a:pPr marL="382059" indent="-382059"/>
            <a:r>
              <a:rPr lang="en-US" sz="1600" dirty="0" smtClean="0"/>
              <a:t>34. </a:t>
            </a:r>
            <a:r>
              <a:rPr lang="en-US" sz="1600" dirty="0" smtClean="0">
                <a:hlinkClick r:id="rId10" action="ppaction://hlinksldjump"/>
              </a:rPr>
              <a:t>How is customs or inspections handled for passengers and cargo?</a:t>
            </a:r>
            <a:r>
              <a:rPr lang="en-US" sz="1600" dirty="0" smtClean="0"/>
              <a:t> </a:t>
            </a:r>
          </a:p>
        </p:txBody>
      </p:sp>
      <p:sp>
        <p:nvSpPr>
          <p:cNvPr id="72" name="TextBox 71"/>
          <p:cNvSpPr txBox="1"/>
          <p:nvPr/>
        </p:nvSpPr>
        <p:spPr>
          <a:xfrm>
            <a:off x="2102485" y="6531999"/>
            <a:ext cx="7477192" cy="348814"/>
          </a:xfrm>
          <a:prstGeom prst="rect">
            <a:avLst/>
          </a:prstGeom>
          <a:noFill/>
        </p:spPr>
        <p:txBody>
          <a:bodyPr wrap="square" lIns="101882" tIns="50941" rIns="101882" bIns="50941" rtlCol="0">
            <a:spAutoFit/>
          </a:bodyPr>
          <a:lstStyle/>
          <a:p>
            <a:pPr marL="382059" indent="-382059"/>
            <a:r>
              <a:rPr lang="en-US" sz="1600" dirty="0" smtClean="0"/>
              <a:t>35. </a:t>
            </a:r>
            <a:r>
              <a:rPr lang="en-US" sz="1600" dirty="0" smtClean="0">
                <a:hlinkClick r:id="rId10" action="ppaction://hlinksldjump"/>
              </a:rPr>
              <a:t>Who arranges the diplomatic clearances?</a:t>
            </a:r>
            <a:endParaRPr lang="en-US" sz="1600" i="1" dirty="0" smtClean="0"/>
          </a:p>
        </p:txBody>
      </p:sp>
      <p:sp>
        <p:nvSpPr>
          <p:cNvPr id="73" name="TextBox 72"/>
          <p:cNvSpPr txBox="1"/>
          <p:nvPr/>
        </p:nvSpPr>
        <p:spPr>
          <a:xfrm>
            <a:off x="2102485" y="7144716"/>
            <a:ext cx="7477192" cy="348814"/>
          </a:xfrm>
          <a:prstGeom prst="rect">
            <a:avLst/>
          </a:prstGeom>
          <a:noFill/>
        </p:spPr>
        <p:txBody>
          <a:bodyPr wrap="square" lIns="101882" tIns="50941" rIns="101882" bIns="50941" rtlCol="0">
            <a:spAutoFit/>
          </a:bodyPr>
          <a:lstStyle/>
          <a:p>
            <a:pPr marL="382059" indent="-382059"/>
            <a:r>
              <a:rPr lang="en-US" sz="1600" dirty="0" smtClean="0"/>
              <a:t>37. </a:t>
            </a:r>
            <a:r>
              <a:rPr lang="en-US" sz="1600" dirty="0" smtClean="0">
                <a:hlinkClick r:id="rId11" action="ppaction://hlinksldjump"/>
              </a:rPr>
              <a:t>What are other references for additional SAAM information?</a:t>
            </a:r>
            <a:endParaRPr lang="en-US" sz="1600" dirty="0" smtClean="0"/>
          </a:p>
        </p:txBody>
      </p:sp>
      <p:sp>
        <p:nvSpPr>
          <p:cNvPr id="39" name="TextBox 38"/>
          <p:cNvSpPr txBox="1"/>
          <p:nvPr/>
        </p:nvSpPr>
        <p:spPr>
          <a:xfrm>
            <a:off x="127953" y="300946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spTree>
  </p:cSld>
  <p:clrMapOvr>
    <a:masterClrMapping/>
  </p:clrMapOvr>
  <p:transition advClick="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SAAM Flight FAQ:</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p:cNvSpPr txBox="1"/>
          <p:nvPr/>
        </p:nvSpPr>
        <p:spPr>
          <a:xfrm>
            <a:off x="2258948" y="1520908"/>
            <a:ext cx="7477192" cy="6012187"/>
          </a:xfrm>
          <a:prstGeom prst="rect">
            <a:avLst/>
          </a:prstGeom>
          <a:noFill/>
        </p:spPr>
        <p:txBody>
          <a:bodyPr wrap="square" lIns="101882" tIns="50941" rIns="101882" bIns="50941" rtlCol="0">
            <a:spAutoFit/>
          </a:bodyPr>
          <a:lstStyle/>
          <a:p>
            <a:pPr>
              <a:buAutoNum type="arabicPeriod"/>
            </a:pPr>
            <a:r>
              <a:rPr lang="en-US" sz="1600" b="1" dirty="0" smtClean="0"/>
              <a:t>   Are SAAMs strictly AMC aircraft or can they be commercial?  </a:t>
            </a:r>
            <a:r>
              <a:rPr lang="en-US" sz="1600" i="1" dirty="0" smtClean="0"/>
              <a:t>They can also be CRAF commercial charter missions for cargo or passengers.</a:t>
            </a:r>
          </a:p>
          <a:p>
            <a:pPr marL="382059" indent="-382059"/>
            <a:endParaRPr lang="en-US" sz="1600" i="1" dirty="0" smtClean="0"/>
          </a:p>
          <a:p>
            <a:pPr>
              <a:buAutoNum type="arabicPeriod" startAt="2"/>
            </a:pPr>
            <a:r>
              <a:rPr lang="en-US" sz="1600" b="1" dirty="0" smtClean="0"/>
              <a:t>   How do you apply for a SAAM?  </a:t>
            </a:r>
            <a:r>
              <a:rPr lang="en-US" sz="1600" i="1" dirty="0" smtClean="0"/>
              <a:t>Submit request via SAAM Request System (SRS) to Service validator.</a:t>
            </a:r>
          </a:p>
          <a:p>
            <a:pPr marL="382059" indent="-382059"/>
            <a:endParaRPr lang="en-US" sz="1600" i="1" dirty="0" smtClean="0"/>
          </a:p>
          <a:p>
            <a:pPr>
              <a:buAutoNum type="arabicPeriod" startAt="3"/>
            </a:pPr>
            <a:r>
              <a:rPr lang="en-US" sz="1600" b="1" dirty="0" smtClean="0"/>
              <a:t>   Are SAAM flight requests for passengers and/or cargo?  </a:t>
            </a:r>
            <a:r>
              <a:rPr lang="en-US" sz="1600" i="1" dirty="0" smtClean="0"/>
              <a:t>Yes</a:t>
            </a:r>
          </a:p>
          <a:p>
            <a:pPr marL="382059" indent="-382059">
              <a:buAutoNum type="arabicPeriod" startAt="3"/>
            </a:pPr>
            <a:endParaRPr lang="en-US" sz="1600" i="1" dirty="0" smtClean="0"/>
          </a:p>
          <a:p>
            <a:pPr>
              <a:buAutoNum type="arabicPeriod" startAt="3"/>
            </a:pPr>
            <a:r>
              <a:rPr lang="en-US" sz="1600" b="1" dirty="0" smtClean="0"/>
              <a:t>   Are SAAM flights just for DoD cargo or passengers?  </a:t>
            </a:r>
            <a:r>
              <a:rPr lang="en-US" sz="1600" i="1" dirty="0" smtClean="0"/>
              <a:t>No. They can be for Non-DoD, Non US Gov’t, FMS, Military Assistance Programs, and US Government.</a:t>
            </a:r>
          </a:p>
          <a:p>
            <a:pPr marL="382059" indent="-382059"/>
            <a:endParaRPr lang="en-US" sz="1600" i="1" dirty="0" smtClean="0"/>
          </a:p>
          <a:p>
            <a:pPr>
              <a:buAutoNum type="arabicPeriod" startAt="5"/>
            </a:pPr>
            <a:r>
              <a:rPr lang="en-US" sz="1600" b="1" dirty="0" smtClean="0"/>
              <a:t>   How many passengers can be transported?  </a:t>
            </a:r>
            <a:r>
              <a:rPr lang="en-US" sz="1600" i="1" dirty="0" smtClean="0"/>
              <a:t>Under 20-40 passengers they would go commercial (ticket program), e.g. Delta.  Over 40 or more passengers can charter a flight and carry as many passengers as aircraft can seat (depending on baggage weight factor)</a:t>
            </a:r>
          </a:p>
          <a:p>
            <a:pPr>
              <a:buAutoNum type="arabicPeriod" startAt="5"/>
            </a:pPr>
            <a:endParaRPr lang="en-US" sz="1600" b="1" i="1" dirty="0" smtClean="0"/>
          </a:p>
          <a:p>
            <a:pPr>
              <a:buAutoNum type="arabicPeriod" startAt="5"/>
            </a:pPr>
            <a:r>
              <a:rPr lang="en-US" sz="1600" b="1" dirty="0" smtClean="0"/>
              <a:t>   Are there any baggage limits?</a:t>
            </a:r>
            <a:r>
              <a:rPr lang="en-US" sz="1600" dirty="0" smtClean="0"/>
              <a:t> </a:t>
            </a:r>
            <a:r>
              <a:rPr lang="en-US" sz="1600" i="1" dirty="0" smtClean="0"/>
              <a:t>Yes, check with passenger service operations at the AMC aerial port or TMO for baggage allowances and restrictions.  Excess baggage may be authorized in certain circumstances.</a:t>
            </a:r>
          </a:p>
          <a:p>
            <a:pPr marL="382059" indent="-382059">
              <a:buAutoNum type="arabicPeriod" startAt="7"/>
            </a:pPr>
            <a:endParaRPr lang="en-US" sz="1600" i="1" dirty="0" smtClean="0"/>
          </a:p>
          <a:p>
            <a:pPr>
              <a:buAutoNum type="arabicPeriod" startAt="7"/>
            </a:pPr>
            <a:r>
              <a:rPr lang="en-US" sz="1600" b="1" dirty="0" smtClean="0"/>
              <a:t>   Who and what establishes the priority of the requested flights?  </a:t>
            </a:r>
            <a:r>
              <a:rPr lang="en-US" sz="1600" i="1" dirty="0" smtClean="0"/>
              <a:t>The validators determine the priority by using government provided Regulations such as CJCSI 4120.02 A - Assignment of Movement Priority.  Appendix A of JP 4-01 Joint Staff will assist if needed to mediate.  DTR, Appendix 1 for passengers/Cargo.</a:t>
            </a:r>
            <a:endParaRPr lang="en-US" sz="1600" b="1" i="1" dirty="0"/>
          </a:p>
        </p:txBody>
      </p:sp>
      <p:sp>
        <p:nvSpPr>
          <p:cNvPr id="31" name="TextBox 30">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0" name="TextBox 29">
            <a:hlinkClick r:id="rId2" action="ppaction://hlinksldjump"/>
          </p:cNvPr>
          <p:cNvSpPr txBox="1"/>
          <p:nvPr/>
        </p:nvSpPr>
        <p:spPr>
          <a:xfrm>
            <a:off x="1621" y="2229332"/>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sp>
        <p:nvSpPr>
          <p:cNvPr id="37" name="TextBox 36"/>
          <p:cNvSpPr txBox="1"/>
          <p:nvPr/>
        </p:nvSpPr>
        <p:spPr>
          <a:xfrm>
            <a:off x="115253" y="300946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pic>
        <p:nvPicPr>
          <p:cNvPr id="38" name="Picture 37" descr="handshake2.jpg"/>
          <p:cNvPicPr>
            <a:picLocks noChangeAspect="1"/>
          </p:cNvPicPr>
          <p:nvPr/>
        </p:nvPicPr>
        <p:blipFill>
          <a:blip r:embed="rId6" cstate="print"/>
          <a:stretch>
            <a:fillRect/>
          </a:stretch>
        </p:blipFill>
        <p:spPr>
          <a:xfrm flipH="1">
            <a:off x="115253" y="4365303"/>
            <a:ext cx="1927860" cy="1554480"/>
          </a:xfrm>
          <a:prstGeom prst="rect">
            <a:avLst/>
          </a:prstGeom>
        </p:spPr>
      </p:pic>
      <p:sp>
        <p:nvSpPr>
          <p:cNvPr id="33" name="TextBox 32">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0789" y="865142"/>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66713" y="851135"/>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19" name="Picture 18" descr="c-17-clean blue stroke.gif"/>
          <p:cNvPicPr>
            <a:picLocks noChangeAspect="1"/>
          </p:cNvPicPr>
          <p:nvPr/>
        </p:nvPicPr>
        <p:blipFill>
          <a:blip r:embed="rId4" cstate="print">
            <a:lum bright="70000" contrast="-70000"/>
          </a:blip>
          <a:stretch>
            <a:fillRect/>
          </a:stretch>
        </p:blipFill>
        <p:spPr>
          <a:xfrm>
            <a:off x="2514600" y="1036321"/>
            <a:ext cx="5783580" cy="1824355"/>
          </a:xfrm>
          <a:prstGeom prst="rect">
            <a:avLst/>
          </a:prstGeom>
        </p:spPr>
      </p:pic>
      <p:sp>
        <p:nvSpPr>
          <p:cNvPr id="27" name="TextBox 26"/>
          <p:cNvSpPr txBox="1"/>
          <p:nvPr/>
        </p:nvSpPr>
        <p:spPr>
          <a:xfrm>
            <a:off x="2376570" y="2413000"/>
            <a:ext cx="7529430" cy="4719525"/>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dirty="0" smtClean="0">
                <a:solidFill>
                  <a:schemeClr val="bg1"/>
                </a:solidFill>
              </a:rPr>
              <a:t>OSA: OSA missions and associated flights, are movements of high-priority passengers and cargo with time, place or mission-sensitive requirements.  These flights are scheduled within the CONUS by the  Joint Operational Support Airlift Center (JOSAC).  Located at Scott Air Force Base in Illinois about 20 miles from St. Louis, Missouri.  JOSAC is the single manager for scheduling all Department of Defense’s (DoD) continental United States (CONUS) fixed wing Operational Support Airlift (OSA) requirements.  </a:t>
            </a:r>
          </a:p>
          <a:p>
            <a:endParaRPr lang="en-US" dirty="0" smtClean="0">
              <a:solidFill>
                <a:schemeClr val="bg1"/>
              </a:solidFill>
            </a:endParaRPr>
          </a:p>
          <a:p>
            <a:r>
              <a:rPr lang="en-US" dirty="0" smtClean="0">
                <a:solidFill>
                  <a:schemeClr val="bg1"/>
                </a:solidFill>
              </a:rPr>
              <a:t>DD Form 2768, MAR 1998.  (EG) Military Air Passenger/Cargo Request is the form used to request a JOSAC flight .  The form is available at the website  at left and has to be processed through  your Service/Agency validator.</a:t>
            </a:r>
            <a:r>
              <a:rPr lang="en-US" dirty="0" smtClean="0">
                <a:solidFill>
                  <a:srgbClr val="C00000"/>
                </a:solidFill>
              </a:rPr>
              <a:t> </a:t>
            </a:r>
          </a:p>
          <a:p>
            <a:endParaRPr lang="en-US" dirty="0" smtClean="0">
              <a:solidFill>
                <a:schemeClr val="bg1"/>
              </a:solidFill>
            </a:endParaRPr>
          </a:p>
          <a:p>
            <a:endParaRPr lang="en-US" dirty="0" smtClean="0">
              <a:solidFill>
                <a:schemeClr val="bg1"/>
              </a:solidFill>
            </a:endParaRPr>
          </a:p>
        </p:txBody>
      </p:sp>
      <p:sp>
        <p:nvSpPr>
          <p:cNvPr id="20" name="TextBox 19">
            <a:hlinkClick r:id="rId2" action="ppaction://hlinksldjump"/>
          </p:cNvPr>
          <p:cNvSpPr txBox="1"/>
          <p:nvPr/>
        </p:nvSpPr>
        <p:spPr>
          <a:xfrm>
            <a:off x="31433" y="1256906"/>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5" cstate="print"/>
          <a:stretch>
            <a:fillRect/>
          </a:stretch>
        </p:blipFill>
        <p:spPr>
          <a:xfrm flipH="1">
            <a:off x="149200" y="4399986"/>
            <a:ext cx="1927860" cy="1554480"/>
          </a:xfrm>
          <a:prstGeom prst="rect">
            <a:avLst/>
          </a:prstGeom>
        </p:spPr>
      </p:pic>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1" name="TextBox 30">
            <a:hlinkClick r:id="rId6" action="ppaction://hlinksldjump"/>
          </p:cNvPr>
          <p:cNvSpPr txBox="1"/>
          <p:nvPr/>
        </p:nvSpPr>
        <p:spPr>
          <a:xfrm>
            <a:off x="31433" y="167819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9" name="TextBox 28"/>
          <p:cNvSpPr txBox="1"/>
          <p:nvPr/>
        </p:nvSpPr>
        <p:spPr>
          <a:xfrm>
            <a:off x="2372317" y="1511181"/>
            <a:ext cx="7459980" cy="518375"/>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Operational Support Airlift (OSA) flight definition:</a:t>
            </a:r>
            <a:endParaRPr lang="en-US" dirty="0"/>
          </a:p>
        </p:txBody>
      </p:sp>
      <p:sp>
        <p:nvSpPr>
          <p:cNvPr id="23" name="TextBox 22">
            <a:hlinkClick r:id="rId7" action="ppaction://hlinksldjump"/>
          </p:cNvPr>
          <p:cNvSpPr txBox="1"/>
          <p:nvPr/>
        </p:nvSpPr>
        <p:spPr>
          <a:xfrm>
            <a:off x="31433" y="2223186"/>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JOSAC FAQ</a:t>
            </a:r>
            <a:endParaRPr lang="en-US" sz="1300" dirty="0">
              <a:solidFill>
                <a:schemeClr val="accent1">
                  <a:lumMod val="75000"/>
                </a:schemeClr>
              </a:solidFill>
            </a:endParaRPr>
          </a:p>
        </p:txBody>
      </p:sp>
      <p:sp>
        <p:nvSpPr>
          <p:cNvPr id="32" name="Rounded Rectangle 31">
            <a:hlinkClick r:id="rId8"/>
          </p:cNvPr>
          <p:cNvSpPr/>
          <p:nvPr/>
        </p:nvSpPr>
        <p:spPr>
          <a:xfrm>
            <a:off x="125730" y="6376247"/>
            <a:ext cx="1951330" cy="810434"/>
          </a:xfrm>
          <a:prstGeom prst="roundRect">
            <a:avLst/>
          </a:prstGeom>
          <a:gradFill>
            <a:gsLst>
              <a:gs pos="0">
                <a:schemeClr val="tx2">
                  <a:lumMod val="40000"/>
                  <a:lumOff val="60000"/>
                </a:schemeClr>
              </a:gs>
              <a:gs pos="80000">
                <a:schemeClr val="accent1">
                  <a:lumMod val="50000"/>
                </a:schemeClr>
              </a:gs>
              <a:gs pos="100000">
                <a:schemeClr val="accent1">
                  <a:shade val="94000"/>
                  <a:satMod val="135000"/>
                </a:schemeClr>
              </a:gs>
            </a:gsLst>
          </a:gra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pPr algn="ctr"/>
            <a:r>
              <a:rPr lang="en-US" dirty="0" smtClean="0">
                <a:solidFill>
                  <a:schemeClr val="bg1"/>
                </a:solidFill>
              </a:rPr>
              <a:t>Click here</a:t>
            </a:r>
          </a:p>
          <a:p>
            <a:pPr algn="ctr"/>
            <a:r>
              <a:rPr lang="en-US" dirty="0" smtClean="0">
                <a:solidFill>
                  <a:schemeClr val="bg1"/>
                </a:solidFill>
              </a:rPr>
              <a:t>DD Form 2768</a:t>
            </a:r>
          </a:p>
        </p:txBody>
      </p:sp>
      <p:sp>
        <p:nvSpPr>
          <p:cNvPr id="24" name="TextBox 23">
            <a:hlinkClick r:id="rId9"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9" action="ppaction://hlinksldjump"/>
              </a:rPr>
              <a:t>Site Map</a:t>
            </a:r>
            <a:endParaRPr lang="en-US" sz="1300" dirty="0">
              <a:solidFill>
                <a:schemeClr val="accent1">
                  <a:lumMod val="75000"/>
                </a:schemeClr>
              </a:solidFill>
            </a:endParaRPr>
          </a:p>
        </p:txBody>
      </p:sp>
      <p:sp>
        <p:nvSpPr>
          <p:cNvPr id="25" name="TextBox 24"/>
          <p:cNvSpPr txBox="1"/>
          <p:nvPr/>
        </p:nvSpPr>
        <p:spPr>
          <a:xfrm>
            <a:off x="149201" y="2874053"/>
            <a:ext cx="1927859" cy="130320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USTCJ3/JOSAC</a:t>
            </a:r>
          </a:p>
          <a:p>
            <a:r>
              <a:rPr lang="en-US" sz="1300" dirty="0" smtClean="0"/>
              <a:t>(618) 220-6194</a:t>
            </a:r>
          </a:p>
          <a:p>
            <a:r>
              <a:rPr lang="en-US" sz="1300" dirty="0" smtClean="0"/>
              <a:t> DSN  770-6194</a:t>
            </a:r>
          </a:p>
          <a:p>
            <a:r>
              <a:rPr lang="en-US" sz="1300" dirty="0" smtClean="0"/>
              <a:t>(618) 220-6195</a:t>
            </a:r>
          </a:p>
          <a:p>
            <a:r>
              <a:rPr lang="en-US" sz="1300" dirty="0" smtClean="0"/>
              <a:t> DSN  770-6195</a:t>
            </a:r>
            <a:endParaRPr lang="en-US" sz="1300" dirty="0"/>
          </a:p>
        </p:txBody>
      </p:sp>
    </p:spTree>
  </p:cSld>
  <p:clrMapOvr>
    <a:masterClrMapping/>
  </p:clrMapOvr>
  <p:transition advClick="0"/>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SAAM Flight FAQ:</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p:cNvSpPr txBox="1"/>
          <p:nvPr/>
        </p:nvSpPr>
        <p:spPr>
          <a:xfrm>
            <a:off x="2258948" y="1520908"/>
            <a:ext cx="7477192" cy="5273523"/>
          </a:xfrm>
          <a:prstGeom prst="rect">
            <a:avLst/>
          </a:prstGeom>
          <a:noFill/>
        </p:spPr>
        <p:txBody>
          <a:bodyPr wrap="square" lIns="101882" tIns="50941" rIns="101882" bIns="50941" rtlCol="0">
            <a:spAutoFit/>
          </a:bodyPr>
          <a:lstStyle/>
          <a:p>
            <a:pPr marL="342900" indent="-342900">
              <a:buAutoNum type="arabicPeriod" startAt="8"/>
            </a:pPr>
            <a:r>
              <a:rPr lang="en-US" sz="1600" b="1" dirty="0" smtClean="0"/>
              <a:t>Why are priorities established?  </a:t>
            </a:r>
            <a:r>
              <a:rPr lang="en-US" sz="1600" i="1" dirty="0" smtClean="0"/>
              <a:t>The effective use of DoD transportation resources to move passengers and cargo requires the establishment of transportation priorities.  These assigned transportation priorities enable logistic managers to determine mode and sequence of movement in meeting both peacetime and wartime requirements.</a:t>
            </a:r>
            <a:r>
              <a:rPr lang="en-US" sz="1600" dirty="0" smtClean="0"/>
              <a:t>  </a:t>
            </a:r>
          </a:p>
          <a:p>
            <a:pPr marL="342900" indent="-342900">
              <a:buAutoNum type="arabicPeriod" startAt="8"/>
            </a:pPr>
            <a:r>
              <a:rPr lang="en-US" sz="1600" b="1" dirty="0" smtClean="0"/>
              <a:t>Does the customer have to pay for the movement? </a:t>
            </a:r>
            <a:r>
              <a:rPr lang="en-US" sz="1600" i="1" dirty="0" smtClean="0"/>
              <a:t>Generally, yes.  Although there are exceptions, SAAM customers are usually required to pay for the SAAM. </a:t>
            </a:r>
          </a:p>
          <a:p>
            <a:pPr marL="342900" indent="-342900">
              <a:buAutoNum type="arabicPeriod" startAt="8"/>
            </a:pPr>
            <a:endParaRPr lang="en-US" sz="1600" b="1" i="1" dirty="0" smtClean="0"/>
          </a:p>
          <a:p>
            <a:pPr marL="342900" indent="-342900">
              <a:buAutoNum type="arabicPeriod" startAt="8"/>
            </a:pPr>
            <a:r>
              <a:rPr lang="en-US" sz="1600" b="1" dirty="0" smtClean="0"/>
              <a:t>Are round trips available and if so does the requester have to request it? </a:t>
            </a:r>
            <a:r>
              <a:rPr lang="en-US" sz="1600" i="1" dirty="0" smtClean="0"/>
              <a:t>Yes – normally put in SAAM request.  Charge for SAAMs cover round trip expenses and sometimes the positioning and de-positioning fees associated with moving the aircraft to a specific location away from the craft’s home base.  (A SAAM request specifies departure)</a:t>
            </a:r>
          </a:p>
          <a:p>
            <a:pPr marL="342900" indent="-342900">
              <a:buAutoNum type="arabicPeriod" startAt="8"/>
            </a:pPr>
            <a:endParaRPr lang="en-US" sz="1600" b="1" i="1" dirty="0" smtClean="0"/>
          </a:p>
          <a:p>
            <a:pPr marL="342900" indent="-342900">
              <a:buAutoNum type="arabicPeriod" startAt="8"/>
            </a:pPr>
            <a:r>
              <a:rPr lang="en-US" sz="1600" b="1" dirty="0" smtClean="0"/>
              <a:t> Are there any restrictions as to what type of cargo is eligible to be transported via   a SAAM flight?</a:t>
            </a:r>
            <a:r>
              <a:rPr lang="en-US" sz="1600" dirty="0" smtClean="0"/>
              <a:t>  </a:t>
            </a:r>
            <a:r>
              <a:rPr lang="en-US" sz="1600" i="1" dirty="0" smtClean="0"/>
              <a:t>Usually not, but there are exceptions.</a:t>
            </a:r>
          </a:p>
          <a:p>
            <a:pPr marL="382059" indent="-382059">
              <a:buAutoNum type="arabicPeriod" startAt="12"/>
            </a:pPr>
            <a:endParaRPr lang="en-US" sz="1600" i="1" dirty="0" smtClean="0"/>
          </a:p>
          <a:p>
            <a:pPr marL="382059" indent="-382059">
              <a:buAutoNum type="arabicPeriod" startAt="12"/>
            </a:pPr>
            <a:r>
              <a:rPr lang="en-US" sz="1600" b="1" dirty="0" smtClean="0"/>
              <a:t>Can hazardous material be transported by a SAAM?  </a:t>
            </a:r>
            <a:r>
              <a:rPr lang="en-US" sz="1600" i="1" dirty="0" smtClean="0"/>
              <a:t>Yes, if identified and certified.</a:t>
            </a:r>
          </a:p>
          <a:p>
            <a:pPr marL="382059" indent="-382059">
              <a:buAutoNum type="arabicPeriod" startAt="12"/>
            </a:pPr>
            <a:endParaRPr lang="en-US" sz="1600" i="1" dirty="0" smtClean="0"/>
          </a:p>
          <a:p>
            <a:pPr>
              <a:buAutoNum type="arabicPeriod" startAt="12"/>
            </a:pPr>
            <a:r>
              <a:rPr lang="en-US" sz="1600" b="1" dirty="0" smtClean="0"/>
              <a:t>   Are there any limitations to the dimensions of the cargo?</a:t>
            </a:r>
            <a:r>
              <a:rPr lang="en-US" sz="1600" dirty="0" smtClean="0"/>
              <a:t>  </a:t>
            </a:r>
            <a:r>
              <a:rPr lang="en-US" sz="1600" i="1" dirty="0" smtClean="0"/>
              <a:t>Size of available aircraft will dictate.</a:t>
            </a:r>
            <a:endParaRPr lang="en-US" sz="1600" b="1" i="1" dirty="0"/>
          </a:p>
        </p:txBody>
      </p:sp>
      <p:sp>
        <p:nvSpPr>
          <p:cNvPr id="31" name="TextBox 30">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0" name="TextBox 29">
            <a:hlinkClick r:id="rId2" action="ppaction://hlinksldjump"/>
          </p:cNvPr>
          <p:cNvSpPr txBox="1"/>
          <p:nvPr/>
        </p:nvSpPr>
        <p:spPr>
          <a:xfrm>
            <a:off x="1621" y="2229332"/>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sp>
        <p:nvSpPr>
          <p:cNvPr id="37" name="TextBox 36"/>
          <p:cNvSpPr txBox="1"/>
          <p:nvPr/>
        </p:nvSpPr>
        <p:spPr>
          <a:xfrm>
            <a:off x="115253" y="300946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pic>
        <p:nvPicPr>
          <p:cNvPr id="38" name="Picture 37" descr="handshake2.jpg"/>
          <p:cNvPicPr>
            <a:picLocks noChangeAspect="1"/>
          </p:cNvPicPr>
          <p:nvPr/>
        </p:nvPicPr>
        <p:blipFill>
          <a:blip r:embed="rId6" cstate="print"/>
          <a:stretch>
            <a:fillRect/>
          </a:stretch>
        </p:blipFill>
        <p:spPr>
          <a:xfrm flipH="1">
            <a:off x="115253" y="4365303"/>
            <a:ext cx="1927860" cy="1554480"/>
          </a:xfrm>
          <a:prstGeom prst="rect">
            <a:avLst/>
          </a:prstGeom>
        </p:spPr>
      </p:pic>
      <p:sp>
        <p:nvSpPr>
          <p:cNvPr id="33" name="TextBox 32">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SAAM Flight FAQ:</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p:cNvSpPr txBox="1"/>
          <p:nvPr/>
        </p:nvSpPr>
        <p:spPr>
          <a:xfrm>
            <a:off x="2258948" y="1520909"/>
            <a:ext cx="7657938" cy="5765966"/>
          </a:xfrm>
          <a:prstGeom prst="rect">
            <a:avLst/>
          </a:prstGeom>
          <a:noFill/>
        </p:spPr>
        <p:txBody>
          <a:bodyPr wrap="square" lIns="101882" tIns="50941" rIns="101882" bIns="50941" rtlCol="0">
            <a:spAutoFit/>
          </a:bodyPr>
          <a:lstStyle/>
          <a:p>
            <a:pPr marL="382059" indent="-382059"/>
            <a:r>
              <a:rPr lang="en-US" sz="1600" b="1" dirty="0" smtClean="0"/>
              <a:t>14.  Is there any weight limit on cargo?  </a:t>
            </a:r>
            <a:r>
              <a:rPr lang="en-US" sz="1600" i="1" dirty="0" smtClean="0"/>
              <a:t>No, but aircraft size may dictate.  Multiple </a:t>
            </a:r>
          </a:p>
          <a:p>
            <a:pPr marL="382059" indent="-382059"/>
            <a:r>
              <a:rPr lang="en-US" sz="1600" i="1" dirty="0" smtClean="0"/>
              <a:t>	aircraft can be assigned to support a single SAAM request. </a:t>
            </a:r>
          </a:p>
          <a:p>
            <a:pPr marL="382059" indent="-382059"/>
            <a:r>
              <a:rPr lang="en-US" sz="1600" dirty="0" smtClean="0"/>
              <a:t>	*</a:t>
            </a:r>
            <a:r>
              <a:rPr lang="en-US" sz="1600" i="1" dirty="0" smtClean="0"/>
              <a:t>Sometimes the characteristics of the cargo (e.g. size, weight, hazards) preclude air</a:t>
            </a:r>
          </a:p>
          <a:p>
            <a:pPr marL="382059" indent="-382059"/>
            <a:r>
              <a:rPr lang="en-US" sz="1600" i="1" dirty="0" smtClean="0"/>
              <a:t>	shipment.  In these cases, the cargo is diverted to a surface mode of transportation.</a:t>
            </a:r>
          </a:p>
          <a:p>
            <a:pPr marL="382059" indent="-382059"/>
            <a:endParaRPr lang="en-US" sz="1600" b="1" i="1" dirty="0" smtClean="0"/>
          </a:p>
          <a:p>
            <a:pPr marL="382059" indent="-382059">
              <a:buAutoNum type="arabicPeriod" startAt="15"/>
            </a:pPr>
            <a:r>
              <a:rPr lang="en-US" sz="1600" b="1" dirty="0" smtClean="0"/>
              <a:t>Who pays for the pallets and/or packaging if required to move cargo?  </a:t>
            </a:r>
            <a:r>
              <a:rPr lang="en-US" sz="1600" i="1" dirty="0" smtClean="0"/>
              <a:t>The requester can request pallets for the aircraft.  Check with the individual Aerial port for details and costs.</a:t>
            </a:r>
          </a:p>
          <a:p>
            <a:pPr marL="382059" indent="-382059">
              <a:buAutoNum type="arabicPeriod" startAt="15"/>
            </a:pPr>
            <a:endParaRPr lang="en-US" sz="1600" b="1" i="1" dirty="0" smtClean="0"/>
          </a:p>
          <a:p>
            <a:pPr marL="382059" indent="-382059">
              <a:buAutoNum type="arabicPeriod" startAt="15"/>
            </a:pPr>
            <a:r>
              <a:rPr lang="en-US" sz="1600" b="1" dirty="0" smtClean="0"/>
              <a:t>How much cargo can be transported?  </a:t>
            </a:r>
            <a:r>
              <a:rPr lang="en-US" sz="1600" i="1" dirty="0" smtClean="0"/>
              <a:t>Planners/validators work with requester on amount of cargo/passengers and size and number of aircraft needed to fulfill request?</a:t>
            </a:r>
          </a:p>
          <a:p>
            <a:pPr lvl="0"/>
            <a:endParaRPr lang="en-US" sz="1600" i="1" dirty="0" smtClean="0"/>
          </a:p>
          <a:p>
            <a:pPr>
              <a:buAutoNum type="arabicPeriod" startAt="18"/>
            </a:pPr>
            <a:r>
              <a:rPr lang="en-US" sz="1600" b="1" dirty="0" smtClean="0"/>
              <a:t>   Are SAAM flights available for CONUS and/or OCONUS destinations?  </a:t>
            </a:r>
            <a:r>
              <a:rPr lang="en-US" sz="1600" i="1" dirty="0" smtClean="0"/>
              <a:t>SAAMs are usually to OCONUS locations. Flights can return to CONUS with passengers/cargo.  A</a:t>
            </a:r>
          </a:p>
          <a:p>
            <a:r>
              <a:rPr lang="en-US" sz="1600" i="1" dirty="0" smtClean="0"/>
              <a:t>SAAM using a Civil Reserve Air Fleet (CRAF) commercial flight can be used if just passengers are being transported and no cargo.  Otherwise it will interfere with CRAF</a:t>
            </a:r>
          </a:p>
          <a:p>
            <a:r>
              <a:rPr lang="en-US" sz="1600" i="1" dirty="0" smtClean="0"/>
              <a:t>requirements/contracting regulations.  Commercial Operational Integrated System (COINS) and Groups Operational Passengers System (GO/PAX) are software systems that helps to facilitate the process of acquiring a SAAM flight.</a:t>
            </a:r>
          </a:p>
          <a:p>
            <a:pPr marL="382059" indent="-382059"/>
            <a:endParaRPr lang="en-US" sz="1600" i="1" dirty="0" smtClean="0"/>
          </a:p>
          <a:p>
            <a:pPr>
              <a:buAutoNum type="arabicPeriod" startAt="19"/>
            </a:pPr>
            <a:r>
              <a:rPr lang="en-US" sz="1600" b="1" dirty="0" smtClean="0"/>
              <a:t>   Are there restrictions on when the requester can travel?  </a:t>
            </a:r>
            <a:r>
              <a:rPr lang="en-US" sz="1600" i="1" dirty="0" smtClean="0"/>
              <a:t>No, the requester determines the date and time when submitting the SAAM request.</a:t>
            </a:r>
            <a:endParaRPr lang="en-US" sz="1600" b="1" i="1" dirty="0"/>
          </a:p>
        </p:txBody>
      </p:sp>
      <p:sp>
        <p:nvSpPr>
          <p:cNvPr id="31" name="TextBox 30">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0" name="TextBox 29">
            <a:hlinkClick r:id="rId2" action="ppaction://hlinksldjump"/>
          </p:cNvPr>
          <p:cNvSpPr txBox="1"/>
          <p:nvPr/>
        </p:nvSpPr>
        <p:spPr>
          <a:xfrm>
            <a:off x="1621" y="2229332"/>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sp>
        <p:nvSpPr>
          <p:cNvPr id="37" name="TextBox 36"/>
          <p:cNvSpPr txBox="1"/>
          <p:nvPr/>
        </p:nvSpPr>
        <p:spPr>
          <a:xfrm>
            <a:off x="115253" y="300946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pic>
        <p:nvPicPr>
          <p:cNvPr id="38" name="Picture 37" descr="handshake2.jpg"/>
          <p:cNvPicPr>
            <a:picLocks noChangeAspect="1"/>
          </p:cNvPicPr>
          <p:nvPr/>
        </p:nvPicPr>
        <p:blipFill>
          <a:blip r:embed="rId6" cstate="print"/>
          <a:stretch>
            <a:fillRect/>
          </a:stretch>
        </p:blipFill>
        <p:spPr>
          <a:xfrm flipH="1">
            <a:off x="115253" y="4365303"/>
            <a:ext cx="1927860" cy="1554480"/>
          </a:xfrm>
          <a:prstGeom prst="rect">
            <a:avLst/>
          </a:prstGeom>
        </p:spPr>
      </p:pic>
      <p:sp>
        <p:nvSpPr>
          <p:cNvPr id="33" name="TextBox 32">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SAAM Flight FAQ:</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p:cNvSpPr txBox="1"/>
          <p:nvPr/>
        </p:nvSpPr>
        <p:spPr>
          <a:xfrm>
            <a:off x="2258947" y="1520908"/>
            <a:ext cx="7668823" cy="4781081"/>
          </a:xfrm>
          <a:prstGeom prst="rect">
            <a:avLst/>
          </a:prstGeom>
          <a:noFill/>
        </p:spPr>
        <p:txBody>
          <a:bodyPr wrap="square" lIns="101882" tIns="50941" rIns="101882" bIns="50941" rtlCol="0">
            <a:spAutoFit/>
          </a:bodyPr>
          <a:lstStyle/>
          <a:p>
            <a:pPr>
              <a:buAutoNum type="arabicPeriod" startAt="20"/>
            </a:pPr>
            <a:r>
              <a:rPr lang="en-US" sz="1600" b="1" dirty="0" smtClean="0"/>
              <a:t>   What is the Latest Arrival Date (LAD), the validator has to work with on the movement date? </a:t>
            </a:r>
            <a:r>
              <a:rPr lang="en-US" sz="1600" i="1" dirty="0" smtClean="0"/>
              <a:t>The LAD window time is determined by the requester working with and through a validator.</a:t>
            </a:r>
            <a:endParaRPr lang="en-US" sz="1600" dirty="0" smtClean="0"/>
          </a:p>
          <a:p>
            <a:pPr marL="382059" indent="-382059"/>
            <a:endParaRPr lang="en-US" sz="1600" dirty="0" smtClean="0"/>
          </a:p>
          <a:p>
            <a:pPr>
              <a:buAutoNum type="arabicPeriod" startAt="21"/>
            </a:pPr>
            <a:r>
              <a:rPr lang="en-US" sz="1600" b="1" dirty="0" smtClean="0"/>
              <a:t>   Are SAAMs flights on scheduled departures and arrivals?  </a:t>
            </a:r>
            <a:r>
              <a:rPr lang="en-US" sz="1600" i="1" dirty="0" smtClean="0"/>
              <a:t>Yes,  TACC will coordinate with the requestor for the details.</a:t>
            </a:r>
          </a:p>
          <a:p>
            <a:pPr marL="382059" indent="-382059"/>
            <a:endParaRPr lang="en-US" sz="1600" i="1" dirty="0" smtClean="0"/>
          </a:p>
          <a:p>
            <a:pPr>
              <a:buAutoNum type="arabicPeriod" startAt="22"/>
            </a:pPr>
            <a:r>
              <a:rPr lang="en-US" sz="1600" b="1" dirty="0" smtClean="0"/>
              <a:t>   Can you use SAAMs at any time?  </a:t>
            </a:r>
            <a:r>
              <a:rPr lang="en-US" sz="1600" i="1" dirty="0" smtClean="0"/>
              <a:t>You can request them at any time but depending on priorities at the time the SAAM request may not be approved for a particular date/time.</a:t>
            </a:r>
          </a:p>
          <a:p>
            <a:pPr marL="382059" indent="-382059"/>
            <a:endParaRPr lang="en-US" sz="1600" i="1" dirty="0" smtClean="0"/>
          </a:p>
          <a:p>
            <a:pPr>
              <a:buAutoNum type="arabicPeriod" startAt="23"/>
            </a:pPr>
            <a:r>
              <a:rPr lang="en-US" sz="1600" b="1" dirty="0" smtClean="0"/>
              <a:t>   Is there a minimum time to request a SAAM?  </a:t>
            </a:r>
            <a:r>
              <a:rPr lang="en-US" sz="1600" i="1" dirty="0" smtClean="0"/>
              <a:t>Yes.  Usually no sooner that 96 hours out.  There is a discounted rate if  the request is 30 or more days out.</a:t>
            </a:r>
          </a:p>
          <a:p>
            <a:pPr marL="382059" indent="-382059"/>
            <a:endParaRPr lang="en-US" sz="1600" i="1" dirty="0" smtClean="0"/>
          </a:p>
          <a:p>
            <a:pPr>
              <a:buAutoNum type="arabicPeriod" startAt="24"/>
            </a:pPr>
            <a:r>
              <a:rPr lang="en-US" sz="1600" b="1" dirty="0" smtClean="0"/>
              <a:t>   How much lead time is required?  </a:t>
            </a:r>
            <a:r>
              <a:rPr lang="en-US" sz="1600" i="1" dirty="0" smtClean="0"/>
              <a:t>The further out for the flight date the better for TACC to work the request. </a:t>
            </a:r>
          </a:p>
          <a:p>
            <a:pPr>
              <a:buAutoNum type="arabicPeriod" startAt="24"/>
            </a:pPr>
            <a:endParaRPr lang="en-US" sz="1600" i="1" dirty="0" smtClean="0"/>
          </a:p>
          <a:p>
            <a:pPr>
              <a:buAutoNum type="arabicPeriod" startAt="25"/>
            </a:pPr>
            <a:r>
              <a:rPr lang="en-US" sz="1600" b="1" dirty="0" smtClean="0"/>
              <a:t>   Are SAAMs requests always open?  </a:t>
            </a:r>
            <a:r>
              <a:rPr lang="en-US" sz="1600" i="1" dirty="0" smtClean="0"/>
              <a:t>AMC’s TACC personnel will work with requestor on Latest Arrival Date.</a:t>
            </a:r>
            <a:endParaRPr lang="en-US" sz="1600" b="1" i="1" dirty="0"/>
          </a:p>
        </p:txBody>
      </p:sp>
      <p:sp>
        <p:nvSpPr>
          <p:cNvPr id="31" name="TextBox 30">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0" name="TextBox 29">
            <a:hlinkClick r:id="rId6" action="ppaction://hlinksldjump"/>
          </p:cNvPr>
          <p:cNvSpPr txBox="1"/>
          <p:nvPr/>
        </p:nvSpPr>
        <p:spPr>
          <a:xfrm>
            <a:off x="1621" y="2229332"/>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sp>
        <p:nvSpPr>
          <p:cNvPr id="37" name="TextBox 36"/>
          <p:cNvSpPr txBox="1"/>
          <p:nvPr/>
        </p:nvSpPr>
        <p:spPr>
          <a:xfrm>
            <a:off x="115253" y="300946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pic>
        <p:nvPicPr>
          <p:cNvPr id="38" name="Picture 37" descr="handshake2.jpg"/>
          <p:cNvPicPr>
            <a:picLocks noChangeAspect="1"/>
          </p:cNvPicPr>
          <p:nvPr/>
        </p:nvPicPr>
        <p:blipFill>
          <a:blip r:embed="rId7" cstate="print"/>
          <a:stretch>
            <a:fillRect/>
          </a:stretch>
        </p:blipFill>
        <p:spPr>
          <a:xfrm flipH="1">
            <a:off x="115253" y="4365303"/>
            <a:ext cx="1927860" cy="1554480"/>
          </a:xfrm>
          <a:prstGeom prst="rect">
            <a:avLst/>
          </a:prstGeom>
        </p:spPr>
      </p:pic>
      <p:sp>
        <p:nvSpPr>
          <p:cNvPr id="33" name="TextBox 32">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SAAM Flight FAQ:</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p:cNvSpPr txBox="1"/>
          <p:nvPr/>
        </p:nvSpPr>
        <p:spPr>
          <a:xfrm>
            <a:off x="2258948" y="1520908"/>
            <a:ext cx="7477192" cy="3796196"/>
          </a:xfrm>
          <a:prstGeom prst="rect">
            <a:avLst/>
          </a:prstGeom>
          <a:noFill/>
        </p:spPr>
        <p:txBody>
          <a:bodyPr wrap="square" lIns="101882" tIns="50941" rIns="101882" bIns="50941" rtlCol="0">
            <a:spAutoFit/>
          </a:bodyPr>
          <a:lstStyle/>
          <a:p>
            <a:pPr marL="382059" indent="-382059">
              <a:buAutoNum type="arabicPeriod" startAt="26"/>
            </a:pPr>
            <a:r>
              <a:rPr lang="en-US" sz="1600" b="1" dirty="0" smtClean="0"/>
              <a:t>Are return flights available?  </a:t>
            </a:r>
            <a:r>
              <a:rPr lang="en-US" sz="1600" i="1" dirty="0" smtClean="0"/>
              <a:t>Yes</a:t>
            </a:r>
          </a:p>
          <a:p>
            <a:pPr marL="382059" indent="-382059">
              <a:buAutoNum type="arabicPeriod" startAt="26"/>
            </a:pPr>
            <a:endParaRPr lang="en-US" sz="1600" i="1" dirty="0" smtClean="0"/>
          </a:p>
          <a:p>
            <a:pPr>
              <a:buAutoNum type="arabicPeriod" startAt="26"/>
            </a:pPr>
            <a:r>
              <a:rPr lang="en-US" sz="1600" b="1" dirty="0" smtClean="0"/>
              <a:t>  How does requester request to use SAAM airlift? </a:t>
            </a:r>
            <a:r>
              <a:rPr lang="en-US" sz="1600" i="1" dirty="0" smtClean="0"/>
              <a:t>Work thru a DoD Service validator or AF validator at Pentagon?</a:t>
            </a:r>
          </a:p>
          <a:p>
            <a:pPr marL="382059" indent="-382059"/>
            <a:endParaRPr lang="en-US" sz="1600" i="1" dirty="0" smtClean="0"/>
          </a:p>
          <a:p>
            <a:pPr marL="382059" indent="-382059"/>
            <a:r>
              <a:rPr lang="en-US" sz="1600" b="1" dirty="0" smtClean="0"/>
              <a:t>28.  Who arranges for cargo to get to the APOE for flight?</a:t>
            </a:r>
            <a:r>
              <a:rPr lang="en-US" sz="1600" dirty="0" smtClean="0"/>
              <a:t> </a:t>
            </a:r>
            <a:r>
              <a:rPr lang="en-US" sz="1600" i="1" dirty="0" smtClean="0"/>
              <a:t>Requestor/Service validator.</a:t>
            </a:r>
          </a:p>
          <a:p>
            <a:pPr marL="382059" indent="-382059">
              <a:buAutoNum type="arabicPeriod" startAt="28"/>
            </a:pPr>
            <a:endParaRPr lang="en-US" sz="1600" i="1" dirty="0" smtClean="0"/>
          </a:p>
          <a:p>
            <a:r>
              <a:rPr lang="en-US" sz="1600" b="1" dirty="0" smtClean="0"/>
              <a:t>29.  Who arranges for the cargo to get picked up at the APOD? </a:t>
            </a:r>
            <a:r>
              <a:rPr lang="en-US" sz="1600" i="1" dirty="0" smtClean="0"/>
              <a:t>Requestor/Service validator.</a:t>
            </a:r>
            <a:endParaRPr lang="en-US" sz="1600" dirty="0" smtClean="0"/>
          </a:p>
          <a:p>
            <a:pPr marL="382059" indent="-382059"/>
            <a:endParaRPr lang="en-US" sz="1600" dirty="0" smtClean="0"/>
          </a:p>
          <a:p>
            <a:r>
              <a:rPr lang="en-US" sz="1600" b="1" dirty="0" smtClean="0"/>
              <a:t>30.  Can you use a Channel flight in conjunction with a SAAM? </a:t>
            </a:r>
            <a:r>
              <a:rPr lang="en-US" sz="1600" i="1" dirty="0" smtClean="0"/>
              <a:t>Yes.</a:t>
            </a:r>
          </a:p>
          <a:p>
            <a:pPr marL="382059" indent="-382059"/>
            <a:endParaRPr lang="en-US" sz="1600" i="1" dirty="0" smtClean="0"/>
          </a:p>
          <a:p>
            <a:r>
              <a:rPr lang="en-US" sz="1600" b="1" dirty="0" smtClean="0"/>
              <a:t>31.  Does anyone sign for the cargo? </a:t>
            </a:r>
            <a:r>
              <a:rPr lang="en-US" sz="1600" dirty="0" smtClean="0"/>
              <a:t>Yes, the aerial port/base (APOE) manager when the cargo arrives at the port, the loadmaster when cargo is put on the plane, and the aerial port/base manager at the APOD when the cargo arrives there. </a:t>
            </a:r>
            <a:endParaRPr lang="en-US" sz="1600" dirty="0"/>
          </a:p>
        </p:txBody>
      </p:sp>
      <p:sp>
        <p:nvSpPr>
          <p:cNvPr id="31" name="TextBox 30">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0" name="TextBox 29">
            <a:hlinkClick r:id="rId6" action="ppaction://hlinksldjump"/>
          </p:cNvPr>
          <p:cNvSpPr txBox="1"/>
          <p:nvPr/>
        </p:nvSpPr>
        <p:spPr>
          <a:xfrm>
            <a:off x="1621" y="2229332"/>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sp>
        <p:nvSpPr>
          <p:cNvPr id="37" name="TextBox 36"/>
          <p:cNvSpPr txBox="1"/>
          <p:nvPr/>
        </p:nvSpPr>
        <p:spPr>
          <a:xfrm>
            <a:off x="115253" y="300946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pic>
        <p:nvPicPr>
          <p:cNvPr id="38" name="Picture 37" descr="handshake2.jpg"/>
          <p:cNvPicPr>
            <a:picLocks noChangeAspect="1"/>
          </p:cNvPicPr>
          <p:nvPr/>
        </p:nvPicPr>
        <p:blipFill>
          <a:blip r:embed="rId7" cstate="print"/>
          <a:stretch>
            <a:fillRect/>
          </a:stretch>
        </p:blipFill>
        <p:spPr>
          <a:xfrm flipH="1">
            <a:off x="115253" y="4365303"/>
            <a:ext cx="1927860" cy="1554480"/>
          </a:xfrm>
          <a:prstGeom prst="rect">
            <a:avLst/>
          </a:prstGeom>
        </p:spPr>
      </p:pic>
      <p:sp>
        <p:nvSpPr>
          <p:cNvPr id="33" name="TextBox 32">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SAAM Flight FAQ:</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p:cNvSpPr txBox="1"/>
          <p:nvPr/>
        </p:nvSpPr>
        <p:spPr>
          <a:xfrm>
            <a:off x="2258948" y="1520908"/>
            <a:ext cx="7477192" cy="3796196"/>
          </a:xfrm>
          <a:prstGeom prst="rect">
            <a:avLst/>
          </a:prstGeom>
          <a:noFill/>
        </p:spPr>
        <p:txBody>
          <a:bodyPr wrap="square" lIns="101882" tIns="50941" rIns="101882" bIns="50941" rtlCol="0">
            <a:spAutoFit/>
          </a:bodyPr>
          <a:lstStyle/>
          <a:p>
            <a:pPr>
              <a:buAutoNum type="arabicPeriod" startAt="33"/>
            </a:pPr>
            <a:r>
              <a:rPr lang="en-US" sz="1600" b="1" dirty="0" smtClean="0"/>
              <a:t>   Can an escort accompany the shipment of just cargo? </a:t>
            </a:r>
            <a:r>
              <a:rPr lang="en-US" sz="1600" i="1" dirty="0" smtClean="0"/>
              <a:t>Yes, the requestor can request passengers to accompany the shipment.</a:t>
            </a:r>
          </a:p>
          <a:p>
            <a:pPr marL="382059" indent="-382059"/>
            <a:endParaRPr lang="en-US" sz="1600" i="1" dirty="0" smtClean="0"/>
          </a:p>
          <a:p>
            <a:pPr>
              <a:buAutoNum type="arabicPeriod" startAt="34"/>
            </a:pPr>
            <a:r>
              <a:rPr lang="en-US" sz="1600" b="1" dirty="0" smtClean="0"/>
              <a:t>   What if any is the costs involved for the requester? </a:t>
            </a:r>
            <a:r>
              <a:rPr lang="en-US" sz="1600" i="1" dirty="0" smtClean="0"/>
              <a:t>The cost of the SAAM includes positioning and de-positioning and port to port.</a:t>
            </a:r>
          </a:p>
          <a:p>
            <a:pPr marL="382059" indent="-382059"/>
            <a:endParaRPr lang="en-US" sz="1600" i="1" dirty="0" smtClean="0"/>
          </a:p>
          <a:p>
            <a:pPr>
              <a:buAutoNum type="arabicPeriod" startAt="35"/>
            </a:pPr>
            <a:r>
              <a:rPr lang="en-US" sz="1600" b="1" dirty="0" smtClean="0"/>
              <a:t>   How is customs or inspections handled for passengers and cargo?</a:t>
            </a:r>
          </a:p>
          <a:p>
            <a:r>
              <a:rPr lang="en-US" sz="1600" i="1" dirty="0" smtClean="0"/>
              <a:t>The flight crew usually handles the aircraft clearance, manifest and cargo inspection.  The AMC planning shop will coordinate these actions.</a:t>
            </a:r>
            <a:r>
              <a:rPr lang="en-US" sz="1600" dirty="0" smtClean="0"/>
              <a:t> </a:t>
            </a:r>
          </a:p>
          <a:p>
            <a:r>
              <a:rPr lang="en-US" sz="1600" dirty="0" smtClean="0"/>
              <a:t> </a:t>
            </a:r>
          </a:p>
          <a:p>
            <a:pPr>
              <a:buAutoNum type="arabicPeriod" startAt="36"/>
            </a:pPr>
            <a:r>
              <a:rPr lang="en-US" sz="1600" b="1" dirty="0" smtClean="0"/>
              <a:t>   Who arranges the diplomatic clearances? </a:t>
            </a:r>
            <a:r>
              <a:rPr lang="en-US" sz="1600" i="1" dirty="0" smtClean="0"/>
              <a:t>The Diplomatic Clearance shop at HQ AMC TACC will coordinate for all of the diplomatic clearances for the SAAM.</a:t>
            </a:r>
          </a:p>
          <a:p>
            <a:pPr marL="382059" indent="-382059"/>
            <a:endParaRPr lang="en-US" sz="1600" i="1" dirty="0" smtClean="0"/>
          </a:p>
          <a:p>
            <a:pPr>
              <a:buAutoNum type="arabicPeriod" startAt="37"/>
            </a:pPr>
            <a:r>
              <a:rPr lang="en-US" sz="1600" b="1" dirty="0" smtClean="0"/>
              <a:t>   Is there a way to track SAAM shipments? </a:t>
            </a:r>
            <a:r>
              <a:rPr lang="en-US" sz="1600" i="1" dirty="0" smtClean="0"/>
              <a:t>No, only the plane (SAAM #) can be tracked not the specific cargo on the SAAM.</a:t>
            </a:r>
          </a:p>
        </p:txBody>
      </p:sp>
      <p:sp>
        <p:nvSpPr>
          <p:cNvPr id="31" name="TextBox 30">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0" name="TextBox 29">
            <a:hlinkClick r:id="rId6" action="ppaction://hlinksldjump"/>
          </p:cNvPr>
          <p:cNvSpPr txBox="1"/>
          <p:nvPr/>
        </p:nvSpPr>
        <p:spPr>
          <a:xfrm>
            <a:off x="1621" y="2229332"/>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sp>
        <p:nvSpPr>
          <p:cNvPr id="37" name="TextBox 36"/>
          <p:cNvSpPr txBox="1"/>
          <p:nvPr/>
        </p:nvSpPr>
        <p:spPr>
          <a:xfrm>
            <a:off x="115253" y="300946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pic>
        <p:nvPicPr>
          <p:cNvPr id="38" name="Picture 37" descr="handshake2.jpg"/>
          <p:cNvPicPr>
            <a:picLocks noChangeAspect="1"/>
          </p:cNvPicPr>
          <p:nvPr/>
        </p:nvPicPr>
        <p:blipFill>
          <a:blip r:embed="rId7" cstate="print"/>
          <a:stretch>
            <a:fillRect/>
          </a:stretch>
        </p:blipFill>
        <p:spPr>
          <a:xfrm flipH="1">
            <a:off x="115253" y="4365303"/>
            <a:ext cx="1927860" cy="1554480"/>
          </a:xfrm>
          <a:prstGeom prst="rect">
            <a:avLst/>
          </a:prstGeom>
        </p:spPr>
      </p:pic>
      <p:sp>
        <p:nvSpPr>
          <p:cNvPr id="33" name="TextBox 32">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SAAM Flight FAQ:</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p:cNvSpPr txBox="1"/>
          <p:nvPr/>
        </p:nvSpPr>
        <p:spPr>
          <a:xfrm>
            <a:off x="2258948" y="1520908"/>
            <a:ext cx="7477192" cy="5488967"/>
          </a:xfrm>
          <a:prstGeom prst="rect">
            <a:avLst/>
          </a:prstGeom>
          <a:noFill/>
        </p:spPr>
        <p:txBody>
          <a:bodyPr wrap="square" lIns="101882" tIns="50941" rIns="101882" bIns="50941" rtlCol="0">
            <a:spAutoFit/>
          </a:bodyPr>
          <a:lstStyle/>
          <a:p>
            <a:pPr lvl="0"/>
            <a:r>
              <a:rPr lang="en-US" sz="1600" b="1" dirty="0" smtClean="0"/>
              <a:t>38.   What are other references for additional SAAM information?</a:t>
            </a:r>
          </a:p>
          <a:p>
            <a:r>
              <a:rPr lang="en-US" sz="1600" dirty="0" smtClean="0"/>
              <a:t> </a:t>
            </a:r>
          </a:p>
          <a:p>
            <a:pPr lvl="1"/>
            <a:r>
              <a:rPr lang="en-US" sz="1600" dirty="0" smtClean="0"/>
              <a:t> a.   </a:t>
            </a:r>
            <a:r>
              <a:rPr lang="en-US" sz="1600" i="1" dirty="0" smtClean="0"/>
              <a:t>Additional criteria for establishing SAAM priorities may be found in JCS Pub 15, Mobility System Policies, procedures and Considerations and Appendix B of the DTR 4500-9R Part 2.  </a:t>
            </a:r>
          </a:p>
          <a:p>
            <a:pPr lvl="1"/>
            <a:r>
              <a:rPr lang="en-US" sz="1600" dirty="0" smtClean="0"/>
              <a:t>b.   </a:t>
            </a:r>
            <a:r>
              <a:rPr lang="en-US" sz="1600" i="1" dirty="0" smtClean="0"/>
              <a:t>Submission of SAAM priorities and request are outlined in Appendix B and Appendix C. See Appendix K for listing of SAAM validators grouped under unified commands and/or Services. </a:t>
            </a:r>
          </a:p>
          <a:p>
            <a:pPr lvl="1"/>
            <a:r>
              <a:rPr lang="en-US" sz="1600" dirty="0" smtClean="0"/>
              <a:t>c.   </a:t>
            </a:r>
            <a:r>
              <a:rPr lang="en-US" sz="1600" i="1" dirty="0" smtClean="0"/>
              <a:t>Government personnel who can access the Single Mobility Source (SMS) Wizard can calculate a rough estimate of what a specific type of aircraft for a SAMM request would cost the requester?  Also, validators at USTRANSCOM, USAFE, CENTCOM, NORTHCOM, &amp; EUCOM can access SMS too.</a:t>
            </a:r>
          </a:p>
          <a:p>
            <a:pPr lvl="1"/>
            <a:r>
              <a:rPr lang="en-US" sz="1600" dirty="0" smtClean="0"/>
              <a:t>d.   </a:t>
            </a:r>
            <a:r>
              <a:rPr lang="en-US" sz="1600" i="1" dirty="0" smtClean="0"/>
              <a:t>Additional SAAM information can be found in Chapters 1, 2, 3 and article #1 of DTR 4500.9 </a:t>
            </a:r>
          </a:p>
          <a:p>
            <a:r>
              <a:rPr lang="en-US" sz="1600" dirty="0" smtClean="0"/>
              <a:t> </a:t>
            </a:r>
          </a:p>
          <a:p>
            <a:pPr lvl="0"/>
            <a:r>
              <a:rPr lang="en-US" sz="1600" dirty="0" smtClean="0"/>
              <a:t> </a:t>
            </a:r>
            <a:r>
              <a:rPr lang="en-US" sz="1600" b="1" dirty="0" smtClean="0"/>
              <a:t>Who are POCs for SAAMs that provide additional information to requesters?</a:t>
            </a:r>
          </a:p>
          <a:p>
            <a:r>
              <a:rPr lang="en-US" sz="1600" dirty="0" smtClean="0"/>
              <a:t> </a:t>
            </a:r>
          </a:p>
          <a:p>
            <a:r>
              <a:rPr lang="en-US" sz="1600" dirty="0" smtClean="0"/>
              <a:t>TACC POCs:  </a:t>
            </a:r>
          </a:p>
          <a:p>
            <a:pPr lvl="2"/>
            <a:r>
              <a:rPr lang="en-US" sz="1600" i="1" dirty="0" smtClean="0"/>
              <a:t>Chief SAAM Director at 229-4790, </a:t>
            </a:r>
          </a:p>
          <a:p>
            <a:pPr lvl="2"/>
            <a:r>
              <a:rPr lang="en-US" sz="1600" i="1" dirty="0" smtClean="0"/>
              <a:t>SAAM Planning shop at 229-4949</a:t>
            </a:r>
          </a:p>
          <a:p>
            <a:r>
              <a:rPr lang="en-US" sz="1600" dirty="0" smtClean="0"/>
              <a:t> USTRANSCOM POCs:</a:t>
            </a:r>
          </a:p>
          <a:p>
            <a:r>
              <a:rPr lang="en-US" sz="1600" dirty="0" smtClean="0"/>
              <a:t>	</a:t>
            </a:r>
            <a:r>
              <a:rPr lang="en-US" sz="1600" i="1" dirty="0" smtClean="0"/>
              <a:t>USTCJ3-SS at 229-1747</a:t>
            </a:r>
          </a:p>
        </p:txBody>
      </p:sp>
      <p:sp>
        <p:nvSpPr>
          <p:cNvPr id="31" name="TextBox 30">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3" name="TextBox 32">
            <a:hlinkClick r:id="rId6" action="ppaction://hlinksldjump"/>
          </p:cNvPr>
          <p:cNvSpPr txBox="1"/>
          <p:nvPr/>
        </p:nvSpPr>
        <p:spPr>
          <a:xfrm>
            <a:off x="1621" y="2229332"/>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SAAM Request - FAQ</a:t>
            </a:r>
            <a:endParaRPr lang="en-US" sz="1300" dirty="0">
              <a:solidFill>
                <a:schemeClr val="accent1">
                  <a:lumMod val="75000"/>
                </a:schemeClr>
              </a:solidFill>
            </a:endParaRPr>
          </a:p>
        </p:txBody>
      </p:sp>
      <p:sp>
        <p:nvSpPr>
          <p:cNvPr id="34" name="TextBox 33"/>
          <p:cNvSpPr txBox="1"/>
          <p:nvPr/>
        </p:nvSpPr>
        <p:spPr>
          <a:xfrm>
            <a:off x="115253" y="300946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DDOC Representative</a:t>
            </a:r>
          </a:p>
          <a:p>
            <a:r>
              <a:rPr lang="en-US" sz="1300" dirty="0" smtClean="0"/>
              <a:t>(618) 220-7700</a:t>
            </a:r>
          </a:p>
          <a:p>
            <a:r>
              <a:rPr lang="en-US" sz="1300" dirty="0" smtClean="0"/>
              <a:t>DSN  770-7700</a:t>
            </a:r>
            <a:endParaRPr lang="en-US" sz="1300" dirty="0"/>
          </a:p>
        </p:txBody>
      </p:sp>
      <p:pic>
        <p:nvPicPr>
          <p:cNvPr id="35" name="Picture 34" descr="handshake2.jpg"/>
          <p:cNvPicPr>
            <a:picLocks noChangeAspect="1"/>
          </p:cNvPicPr>
          <p:nvPr/>
        </p:nvPicPr>
        <p:blipFill>
          <a:blip r:embed="rId7" cstate="print"/>
          <a:stretch>
            <a:fillRect/>
          </a:stretch>
        </p:blipFill>
        <p:spPr>
          <a:xfrm flipH="1">
            <a:off x="115253" y="4365303"/>
            <a:ext cx="1927860" cy="1554480"/>
          </a:xfrm>
          <a:prstGeom prst="rect">
            <a:avLst/>
          </a:prstGeom>
        </p:spPr>
      </p:pic>
      <p:sp>
        <p:nvSpPr>
          <p:cNvPr id="30" name="TextBox 29">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JDOMS Definition:</a:t>
            </a:r>
            <a:endParaRPr lang="en-US" dirty="0"/>
          </a:p>
        </p:txBody>
      </p:sp>
      <p:sp>
        <p:nvSpPr>
          <p:cNvPr id="20" name="TextBox 19">
            <a:hlinkClick r:id="rId2"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1" name="TextBox 20"/>
          <p:cNvSpPr txBox="1"/>
          <p:nvPr/>
        </p:nvSpPr>
        <p:spPr>
          <a:xfrm>
            <a:off x="167641" y="3022601"/>
            <a:ext cx="1927859" cy="703041"/>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Contact: JDOMS</a:t>
            </a:r>
          </a:p>
          <a:p>
            <a:r>
              <a:rPr lang="en-US" sz="1300" dirty="0" smtClean="0"/>
              <a:t>(703) 697-9400</a:t>
            </a:r>
          </a:p>
          <a:p>
            <a:r>
              <a:rPr lang="en-US" sz="1300" dirty="0" smtClean="0"/>
              <a:t>DSN 227-9400</a:t>
            </a:r>
          </a:p>
        </p:txBody>
      </p:sp>
      <p:pic>
        <p:nvPicPr>
          <p:cNvPr id="22" name="Picture 21" descr="handshake2.jpg"/>
          <p:cNvPicPr>
            <a:picLocks noChangeAspect="1"/>
          </p:cNvPicPr>
          <p:nvPr/>
        </p:nvPicPr>
        <p:blipFill>
          <a:blip r:embed="rId4" cstate="print"/>
          <a:stretch>
            <a:fillRect/>
          </a:stretch>
        </p:blipFill>
        <p:spPr>
          <a:xfrm flipH="1">
            <a:off x="157249" y="4411807"/>
            <a:ext cx="1927860" cy="1554480"/>
          </a:xfrm>
          <a:prstGeom prst="rect">
            <a:avLst/>
          </a:prstGeom>
        </p:spPr>
      </p:pic>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0" name="TextBox 29">
            <a:hlinkClick r:id="rId5"/>
          </p:cNvPr>
          <p:cNvSpPr txBox="1"/>
          <p:nvPr/>
        </p:nvSpPr>
        <p:spPr>
          <a:xfrm>
            <a:off x="167641" y="3859723"/>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EMAIL </a:t>
            </a:r>
          </a:p>
        </p:txBody>
      </p:sp>
      <p:sp>
        <p:nvSpPr>
          <p:cNvPr id="25" name="TextBox 24"/>
          <p:cNvSpPr txBox="1"/>
          <p:nvPr/>
        </p:nvSpPr>
        <p:spPr>
          <a:xfrm>
            <a:off x="2289060" y="1533600"/>
            <a:ext cx="7422500" cy="2072647"/>
          </a:xfrm>
          <a:prstGeom prst="rect">
            <a:avLst/>
          </a:prstGeom>
          <a:noFill/>
        </p:spPr>
        <p:txBody>
          <a:bodyPr wrap="square" lIns="101882" tIns="50941" rIns="101882" bIns="50941" rtlCol="0">
            <a:spAutoFit/>
          </a:bodyPr>
          <a:lstStyle/>
          <a:p>
            <a:pPr lvl="0"/>
            <a:r>
              <a:rPr lang="en-US" sz="1600" dirty="0" smtClean="0"/>
              <a:t>Joint Director of Military Support, JDOMS is a process of transportation mode selection for the interagency community, such as non-governmental organizations (NGOs), international organizations (IOs) and private humanitarian relief organizations that process through NORTHCOM via the NORTHCOM Deployment and Distribution Center (NDDOC).  Once approved by the Secretary of Defense, the process is: NORTHCOM requests the agency provide the requirement and then NORTHCOM loads this information into Joint Operation Planning and Execution System (JOPES) validating the mode source. USTRANSCOM will then allocate the necessary strategic transportation. </a:t>
            </a:r>
            <a:endParaRPr lang="en-US" sz="1600" i="1" dirty="0" smtClean="0"/>
          </a:p>
        </p:txBody>
      </p:sp>
      <p:sp>
        <p:nvSpPr>
          <p:cNvPr id="31" name="TextBox 30">
            <a:hlinkClick r:id="rId6"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2" name="Oval 31"/>
          <p:cNvSpPr/>
          <p:nvPr/>
        </p:nvSpPr>
        <p:spPr>
          <a:xfrm rot="10800000">
            <a:off x="9154283" y="7162593"/>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33" name="Left Arrow 32">
            <a:hlinkClick r:id="rId7" action="ppaction://hlinksldjump"/>
          </p:cNvPr>
          <p:cNvSpPr/>
          <p:nvPr/>
        </p:nvSpPr>
        <p:spPr>
          <a:xfrm rot="10800000">
            <a:off x="9225448" y="7259978"/>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34" name="TextBox 33"/>
          <p:cNvSpPr txBox="1"/>
          <p:nvPr/>
        </p:nvSpPr>
        <p:spPr>
          <a:xfrm>
            <a:off x="7501421" y="7293430"/>
            <a:ext cx="1714284" cy="296491"/>
          </a:xfrm>
          <a:prstGeom prst="rect">
            <a:avLst/>
          </a:prstGeom>
          <a:noFill/>
        </p:spPr>
        <p:txBody>
          <a:bodyPr wrap="none" lIns="101882" tIns="50941" rIns="101882" bIns="50941" rtlCol="0">
            <a:spAutoFit/>
          </a:bodyPr>
          <a:lstStyle/>
          <a:p>
            <a:r>
              <a:rPr lang="en-US" sz="1200" dirty="0" smtClean="0"/>
              <a:t>JDOMS Request Process</a:t>
            </a:r>
            <a:endParaRPr lang="en-US" sz="1200" dirty="0"/>
          </a:p>
        </p:txBody>
      </p:sp>
      <p:sp>
        <p:nvSpPr>
          <p:cNvPr id="23" name="TextBox 22">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GOPAX FAQ’s:</a:t>
            </a:r>
            <a:endParaRPr lang="en-US" dirty="0"/>
          </a:p>
        </p:txBody>
      </p:sp>
      <p:sp>
        <p:nvSpPr>
          <p:cNvPr id="33" name="TextBox 32"/>
          <p:cNvSpPr txBox="1"/>
          <p:nvPr/>
        </p:nvSpPr>
        <p:spPr>
          <a:xfrm>
            <a:off x="2102486" y="3521792"/>
            <a:ext cx="7446702" cy="348814"/>
          </a:xfrm>
          <a:prstGeom prst="rect">
            <a:avLst/>
          </a:prstGeom>
          <a:noFill/>
          <a:ln w="3175">
            <a:noFill/>
          </a:ln>
        </p:spPr>
        <p:txBody>
          <a:bodyPr wrap="square" lIns="101882" tIns="50941" rIns="101882" bIns="50941" rtlCol="0">
            <a:spAutoFit/>
          </a:bodyPr>
          <a:lstStyle/>
          <a:p>
            <a:r>
              <a:rPr lang="en-US" sz="1600" dirty="0" smtClean="0"/>
              <a:t>9. </a:t>
            </a:r>
            <a:r>
              <a:rPr lang="en-US" sz="1600" dirty="0" smtClean="0">
                <a:hlinkClick r:id="rId4" action="ppaction://hlinksldjump"/>
              </a:rPr>
              <a:t>Are round trips available and if so does the requester have to request it?</a:t>
            </a:r>
            <a:endParaRPr lang="en-US" sz="1600"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pic>
        <p:nvPicPr>
          <p:cNvPr id="22" name="Picture 21" descr="handshake2.jpg"/>
          <p:cNvPicPr>
            <a:picLocks noChangeAspect="1"/>
          </p:cNvPicPr>
          <p:nvPr/>
        </p:nvPicPr>
        <p:blipFill>
          <a:blip r:embed="rId6" cstate="print"/>
          <a:stretch>
            <a:fillRect/>
          </a:stretch>
        </p:blipFill>
        <p:spPr>
          <a:xfrm flipH="1">
            <a:off x="157163" y="4467817"/>
            <a:ext cx="1927860" cy="1554480"/>
          </a:xfrm>
          <a:prstGeom prst="rect">
            <a:avLst/>
          </a:prstGeom>
        </p:spPr>
      </p:pic>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3" name="TextBox 22">
            <a:hlinkClick r:id="rId7"/>
          </p:cNvPr>
          <p:cNvSpPr txBox="1"/>
          <p:nvPr/>
        </p:nvSpPr>
        <p:spPr>
          <a:xfrm>
            <a:off x="167640" y="3982735"/>
            <a:ext cx="1927860"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SDDC Website</a:t>
            </a:r>
          </a:p>
        </p:txBody>
      </p:sp>
      <p:sp>
        <p:nvSpPr>
          <p:cNvPr id="29" name="TextBox 28">
            <a:hlinkClick r:id="rId8"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5" name="TextBox 24">
            <a:hlinkClick r:id="rId9" action="ppaction://hlinksldjump"/>
          </p:cNvPr>
          <p:cNvSpPr txBox="1"/>
          <p:nvPr/>
        </p:nvSpPr>
        <p:spPr>
          <a:xfrm>
            <a:off x="1621" y="2225598"/>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GOPAX - FAQ</a:t>
            </a:r>
            <a:endParaRPr lang="en-US" sz="1300" dirty="0">
              <a:solidFill>
                <a:schemeClr val="accent1">
                  <a:lumMod val="75000"/>
                </a:schemeClr>
              </a:solidFill>
            </a:endParaRPr>
          </a:p>
        </p:txBody>
      </p:sp>
      <p:sp>
        <p:nvSpPr>
          <p:cNvPr id="35" name="TextBox 34"/>
          <p:cNvSpPr txBox="1"/>
          <p:nvPr/>
        </p:nvSpPr>
        <p:spPr>
          <a:xfrm>
            <a:off x="159333" y="2856474"/>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USTCJ3-I</a:t>
            </a:r>
          </a:p>
          <a:p>
            <a:r>
              <a:rPr lang="en-US" sz="1300" dirty="0" smtClean="0"/>
              <a:t>(618) 220-7477</a:t>
            </a:r>
          </a:p>
          <a:p>
            <a:r>
              <a:rPr lang="en-US" sz="1300" dirty="0" smtClean="0"/>
              <a:t>DSN  770-74775</a:t>
            </a:r>
          </a:p>
        </p:txBody>
      </p:sp>
      <p:sp>
        <p:nvSpPr>
          <p:cNvPr id="36" name="TextBox 35">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sp>
        <p:nvSpPr>
          <p:cNvPr id="37" name="TextBox 36"/>
          <p:cNvSpPr txBox="1"/>
          <p:nvPr/>
        </p:nvSpPr>
        <p:spPr>
          <a:xfrm>
            <a:off x="2102486" y="1631845"/>
            <a:ext cx="7446702" cy="348814"/>
          </a:xfrm>
          <a:prstGeom prst="rect">
            <a:avLst/>
          </a:prstGeom>
          <a:noFill/>
          <a:ln w="3175">
            <a:noFill/>
          </a:ln>
        </p:spPr>
        <p:txBody>
          <a:bodyPr wrap="square" lIns="101882" tIns="50941" rIns="101882" bIns="50941" rtlCol="0">
            <a:spAutoFit/>
          </a:bodyPr>
          <a:lstStyle/>
          <a:p>
            <a:pPr lvl="0"/>
            <a:r>
              <a:rPr lang="en-US" sz="1600" dirty="0" smtClean="0"/>
              <a:t>1. </a:t>
            </a:r>
            <a:r>
              <a:rPr lang="en-US" sz="1600" dirty="0" smtClean="0">
                <a:hlinkClick r:id="rId4" action="ppaction://hlinksldjump"/>
              </a:rPr>
              <a:t>Are GOPAX flights strictly commercial?</a:t>
            </a:r>
            <a:endParaRPr lang="en-US" sz="1600" i="1" dirty="0" smtClean="0"/>
          </a:p>
        </p:txBody>
      </p:sp>
      <p:sp>
        <p:nvSpPr>
          <p:cNvPr id="38" name="TextBox 37"/>
          <p:cNvSpPr txBox="1"/>
          <p:nvPr/>
        </p:nvSpPr>
        <p:spPr>
          <a:xfrm>
            <a:off x="2102486" y="1868089"/>
            <a:ext cx="7446702" cy="348814"/>
          </a:xfrm>
          <a:prstGeom prst="rect">
            <a:avLst/>
          </a:prstGeom>
          <a:noFill/>
          <a:ln w="3175">
            <a:noFill/>
          </a:ln>
        </p:spPr>
        <p:txBody>
          <a:bodyPr wrap="square" lIns="101882" tIns="50941" rIns="101882" bIns="50941" rtlCol="0">
            <a:spAutoFit/>
          </a:bodyPr>
          <a:lstStyle/>
          <a:p>
            <a:pPr lvl="0"/>
            <a:r>
              <a:rPr lang="en-US" sz="1600" dirty="0" smtClean="0"/>
              <a:t>2. </a:t>
            </a:r>
            <a:r>
              <a:rPr lang="en-US" sz="1600" dirty="0" smtClean="0">
                <a:hlinkClick r:id="rId4" action="ppaction://hlinksldjump"/>
              </a:rPr>
              <a:t>How do you apply for a GOPAX movement?</a:t>
            </a:r>
            <a:endParaRPr lang="en-US" sz="1600" i="1" dirty="0" smtClean="0"/>
          </a:p>
        </p:txBody>
      </p:sp>
      <p:sp>
        <p:nvSpPr>
          <p:cNvPr id="39" name="TextBox 38"/>
          <p:cNvSpPr txBox="1"/>
          <p:nvPr/>
        </p:nvSpPr>
        <p:spPr>
          <a:xfrm>
            <a:off x="2102486" y="2104332"/>
            <a:ext cx="7446702" cy="348814"/>
          </a:xfrm>
          <a:prstGeom prst="rect">
            <a:avLst/>
          </a:prstGeom>
          <a:noFill/>
          <a:ln w="3175">
            <a:noFill/>
          </a:ln>
        </p:spPr>
        <p:txBody>
          <a:bodyPr wrap="square" lIns="101882" tIns="50941" rIns="101882" bIns="50941" rtlCol="0">
            <a:spAutoFit/>
          </a:bodyPr>
          <a:lstStyle/>
          <a:p>
            <a:pPr lvl="0"/>
            <a:r>
              <a:rPr lang="en-US" sz="1600" dirty="0" smtClean="0"/>
              <a:t>3. </a:t>
            </a:r>
            <a:r>
              <a:rPr lang="en-US" sz="1600" dirty="0" smtClean="0">
                <a:hlinkClick r:id="rId4" action="ppaction://hlinksldjump"/>
              </a:rPr>
              <a:t>Are GOPAX movements requests for passengers and/or cargo?</a:t>
            </a:r>
            <a:endParaRPr lang="en-US" sz="1600" i="1" dirty="0" smtClean="0"/>
          </a:p>
        </p:txBody>
      </p:sp>
      <p:sp>
        <p:nvSpPr>
          <p:cNvPr id="40" name="TextBox 39"/>
          <p:cNvSpPr txBox="1"/>
          <p:nvPr/>
        </p:nvSpPr>
        <p:spPr>
          <a:xfrm>
            <a:off x="2102486" y="2340575"/>
            <a:ext cx="7446702" cy="348814"/>
          </a:xfrm>
          <a:prstGeom prst="rect">
            <a:avLst/>
          </a:prstGeom>
          <a:noFill/>
          <a:ln w="3175">
            <a:noFill/>
          </a:ln>
        </p:spPr>
        <p:txBody>
          <a:bodyPr wrap="square" lIns="101882" tIns="50941" rIns="101882" bIns="50941" rtlCol="0">
            <a:spAutoFit/>
          </a:bodyPr>
          <a:lstStyle/>
          <a:p>
            <a:pPr lvl="0"/>
            <a:r>
              <a:rPr lang="en-US" sz="1600" dirty="0" smtClean="0"/>
              <a:t>4. </a:t>
            </a:r>
            <a:r>
              <a:rPr lang="en-US" sz="1600" dirty="0" smtClean="0">
                <a:hlinkClick r:id="rId4" action="ppaction://hlinksldjump"/>
              </a:rPr>
              <a:t>How many passengers can be transported? </a:t>
            </a:r>
            <a:endParaRPr lang="en-US" sz="1600" dirty="0" smtClean="0"/>
          </a:p>
        </p:txBody>
      </p:sp>
      <p:sp>
        <p:nvSpPr>
          <p:cNvPr id="41" name="TextBox 40"/>
          <p:cNvSpPr txBox="1"/>
          <p:nvPr/>
        </p:nvSpPr>
        <p:spPr>
          <a:xfrm>
            <a:off x="2102486" y="2576819"/>
            <a:ext cx="7446702" cy="348814"/>
          </a:xfrm>
          <a:prstGeom prst="rect">
            <a:avLst/>
          </a:prstGeom>
          <a:noFill/>
          <a:ln w="3175">
            <a:noFill/>
          </a:ln>
        </p:spPr>
        <p:txBody>
          <a:bodyPr wrap="square" lIns="101882" tIns="50941" rIns="101882" bIns="50941" rtlCol="0">
            <a:spAutoFit/>
          </a:bodyPr>
          <a:lstStyle/>
          <a:p>
            <a:r>
              <a:rPr lang="en-US" sz="1600" dirty="0" smtClean="0"/>
              <a:t>5. </a:t>
            </a:r>
            <a:r>
              <a:rPr lang="en-US" sz="1600" dirty="0" smtClean="0">
                <a:hlinkClick r:id="rId4" action="ppaction://hlinksldjump"/>
              </a:rPr>
              <a:t>Are there any baggage limits?</a:t>
            </a:r>
            <a:endParaRPr lang="en-US" sz="1600" i="1" dirty="0" smtClean="0"/>
          </a:p>
        </p:txBody>
      </p:sp>
      <p:sp>
        <p:nvSpPr>
          <p:cNvPr id="42" name="TextBox 41"/>
          <p:cNvSpPr txBox="1"/>
          <p:nvPr/>
        </p:nvSpPr>
        <p:spPr>
          <a:xfrm>
            <a:off x="2102486" y="2813062"/>
            <a:ext cx="7446702" cy="348814"/>
          </a:xfrm>
          <a:prstGeom prst="rect">
            <a:avLst/>
          </a:prstGeom>
          <a:noFill/>
          <a:ln w="3175">
            <a:noFill/>
          </a:ln>
        </p:spPr>
        <p:txBody>
          <a:bodyPr wrap="square" lIns="101882" tIns="50941" rIns="101882" bIns="50941" rtlCol="0">
            <a:spAutoFit/>
          </a:bodyPr>
          <a:lstStyle/>
          <a:p>
            <a:r>
              <a:rPr lang="en-US" sz="1600" dirty="0" smtClean="0"/>
              <a:t>6. </a:t>
            </a:r>
            <a:r>
              <a:rPr lang="en-US" sz="1600" dirty="0" smtClean="0">
                <a:hlinkClick r:id="rId4" action="ppaction://hlinksldjump"/>
              </a:rPr>
              <a:t>Who and what establishes the priority of the requested flights?</a:t>
            </a:r>
            <a:endParaRPr lang="en-US" sz="1600" dirty="0" smtClean="0"/>
          </a:p>
        </p:txBody>
      </p:sp>
      <p:sp>
        <p:nvSpPr>
          <p:cNvPr id="43" name="TextBox 42"/>
          <p:cNvSpPr txBox="1"/>
          <p:nvPr/>
        </p:nvSpPr>
        <p:spPr>
          <a:xfrm>
            <a:off x="2102486" y="3049305"/>
            <a:ext cx="7446702" cy="348814"/>
          </a:xfrm>
          <a:prstGeom prst="rect">
            <a:avLst/>
          </a:prstGeom>
          <a:noFill/>
          <a:ln w="3175">
            <a:noFill/>
          </a:ln>
        </p:spPr>
        <p:txBody>
          <a:bodyPr wrap="square" lIns="101882" tIns="50941" rIns="101882" bIns="50941" rtlCol="0">
            <a:spAutoFit/>
          </a:bodyPr>
          <a:lstStyle/>
          <a:p>
            <a:r>
              <a:rPr lang="en-US" sz="1600" i="1" dirty="0" smtClean="0"/>
              <a:t>7. </a:t>
            </a:r>
            <a:r>
              <a:rPr lang="en-US" sz="1600" dirty="0" smtClean="0">
                <a:hlinkClick r:id="rId4" action="ppaction://hlinksldjump"/>
              </a:rPr>
              <a:t>Why are priorities established?</a:t>
            </a:r>
            <a:endParaRPr lang="en-US" sz="1600" i="1" dirty="0" smtClean="0"/>
          </a:p>
        </p:txBody>
      </p:sp>
      <p:sp>
        <p:nvSpPr>
          <p:cNvPr id="44" name="TextBox 43"/>
          <p:cNvSpPr txBox="1"/>
          <p:nvPr/>
        </p:nvSpPr>
        <p:spPr>
          <a:xfrm>
            <a:off x="2102486" y="3285549"/>
            <a:ext cx="7446702" cy="348814"/>
          </a:xfrm>
          <a:prstGeom prst="rect">
            <a:avLst/>
          </a:prstGeom>
          <a:noFill/>
          <a:ln w="3175">
            <a:noFill/>
          </a:ln>
        </p:spPr>
        <p:txBody>
          <a:bodyPr wrap="square" lIns="101882" tIns="50941" rIns="101882" bIns="50941" rtlCol="0">
            <a:spAutoFit/>
          </a:bodyPr>
          <a:lstStyle/>
          <a:p>
            <a:r>
              <a:rPr lang="en-US" sz="1600" dirty="0" smtClean="0"/>
              <a:t>8. </a:t>
            </a:r>
            <a:r>
              <a:rPr lang="en-US" sz="1600" dirty="0" smtClean="0">
                <a:hlinkClick r:id="rId4" action="ppaction://hlinksldjump"/>
              </a:rPr>
              <a:t>Does the requester have to pay for the movement?</a:t>
            </a:r>
            <a:endParaRPr lang="en-US" sz="1600" dirty="0" smtClean="0"/>
          </a:p>
        </p:txBody>
      </p:sp>
      <p:sp>
        <p:nvSpPr>
          <p:cNvPr id="45" name="TextBox 44"/>
          <p:cNvSpPr txBox="1"/>
          <p:nvPr/>
        </p:nvSpPr>
        <p:spPr>
          <a:xfrm>
            <a:off x="2102486" y="5947597"/>
            <a:ext cx="7446702" cy="359357"/>
          </a:xfrm>
          <a:prstGeom prst="rect">
            <a:avLst/>
          </a:prstGeom>
          <a:noFill/>
          <a:ln w="3175">
            <a:noFill/>
          </a:ln>
        </p:spPr>
        <p:txBody>
          <a:bodyPr wrap="square" lIns="101882" tIns="50941" rIns="101882" bIns="50941" rtlCol="0">
            <a:spAutoFit/>
          </a:bodyPr>
          <a:lstStyle/>
          <a:p>
            <a:pPr>
              <a:lnSpc>
                <a:spcPts val="2006"/>
              </a:lnSpc>
            </a:pPr>
            <a:r>
              <a:rPr lang="en-US" sz="1600" dirty="0" smtClean="0"/>
              <a:t>19. </a:t>
            </a:r>
            <a:r>
              <a:rPr lang="en-US" sz="1600" dirty="0" smtClean="0">
                <a:hlinkClick r:id="rId11" action="ppaction://hlinksldjump"/>
              </a:rPr>
              <a:t>Where do GOPAX aircraft/buses go? </a:t>
            </a:r>
            <a:endParaRPr lang="en-US" sz="1600" i="1" dirty="0"/>
          </a:p>
        </p:txBody>
      </p:sp>
      <p:sp>
        <p:nvSpPr>
          <p:cNvPr id="46" name="TextBox 45"/>
          <p:cNvSpPr txBox="1"/>
          <p:nvPr/>
        </p:nvSpPr>
        <p:spPr>
          <a:xfrm>
            <a:off x="2102486" y="3758035"/>
            <a:ext cx="7446702" cy="359357"/>
          </a:xfrm>
          <a:prstGeom prst="rect">
            <a:avLst/>
          </a:prstGeom>
          <a:noFill/>
          <a:ln w="3175">
            <a:noFill/>
          </a:ln>
        </p:spPr>
        <p:txBody>
          <a:bodyPr wrap="square" lIns="101882" tIns="50941" rIns="101882" bIns="50941" rtlCol="0">
            <a:spAutoFit/>
          </a:bodyPr>
          <a:lstStyle/>
          <a:p>
            <a:pPr>
              <a:lnSpc>
                <a:spcPts val="2006"/>
              </a:lnSpc>
            </a:pPr>
            <a:r>
              <a:rPr lang="en-US" sz="1600" dirty="0" smtClean="0"/>
              <a:t>10. </a:t>
            </a:r>
            <a:r>
              <a:rPr lang="en-US" sz="1600" dirty="0" smtClean="0">
                <a:hlinkClick r:id="rId11" action="ppaction://hlinksldjump"/>
              </a:rPr>
              <a:t>Are GOPAX flights available for CONUS and/or OCONUS destinations?</a:t>
            </a:r>
            <a:endParaRPr lang="en-US" sz="1600" dirty="0" smtClean="0"/>
          </a:p>
        </p:txBody>
      </p:sp>
      <p:sp>
        <p:nvSpPr>
          <p:cNvPr id="47" name="TextBox 46"/>
          <p:cNvSpPr txBox="1"/>
          <p:nvPr/>
        </p:nvSpPr>
        <p:spPr>
          <a:xfrm>
            <a:off x="2102486" y="4000020"/>
            <a:ext cx="7446702" cy="359357"/>
          </a:xfrm>
          <a:prstGeom prst="rect">
            <a:avLst/>
          </a:prstGeom>
          <a:noFill/>
          <a:ln w="3175">
            <a:noFill/>
          </a:ln>
        </p:spPr>
        <p:txBody>
          <a:bodyPr wrap="square" lIns="101882" tIns="50941" rIns="101882" bIns="50941" rtlCol="0">
            <a:spAutoFit/>
          </a:bodyPr>
          <a:lstStyle/>
          <a:p>
            <a:pPr>
              <a:lnSpc>
                <a:spcPts val="2006"/>
              </a:lnSpc>
            </a:pPr>
            <a:r>
              <a:rPr lang="en-US" sz="1600" dirty="0" smtClean="0"/>
              <a:t>11. </a:t>
            </a:r>
            <a:r>
              <a:rPr lang="en-US" sz="1600" dirty="0" smtClean="0">
                <a:hlinkClick r:id="rId11" action="ppaction://hlinksldjump"/>
              </a:rPr>
              <a:t>Are there restrictions on when the requester can travel? </a:t>
            </a:r>
            <a:endParaRPr lang="en-US" sz="1600" dirty="0" smtClean="0"/>
          </a:p>
        </p:txBody>
      </p:sp>
      <p:sp>
        <p:nvSpPr>
          <p:cNvPr id="48" name="TextBox 47"/>
          <p:cNvSpPr txBox="1"/>
          <p:nvPr/>
        </p:nvSpPr>
        <p:spPr>
          <a:xfrm>
            <a:off x="2102486" y="4242005"/>
            <a:ext cx="7446702" cy="359357"/>
          </a:xfrm>
          <a:prstGeom prst="rect">
            <a:avLst/>
          </a:prstGeom>
          <a:noFill/>
          <a:ln w="3175">
            <a:noFill/>
          </a:ln>
        </p:spPr>
        <p:txBody>
          <a:bodyPr wrap="square" lIns="101882" tIns="50941" rIns="101882" bIns="50941" rtlCol="0">
            <a:spAutoFit/>
          </a:bodyPr>
          <a:lstStyle/>
          <a:p>
            <a:pPr>
              <a:lnSpc>
                <a:spcPts val="2006"/>
              </a:lnSpc>
            </a:pPr>
            <a:r>
              <a:rPr lang="en-US" sz="1600" dirty="0" smtClean="0"/>
              <a:t>12. </a:t>
            </a:r>
            <a:r>
              <a:rPr lang="en-US" sz="1600" dirty="0" smtClean="0">
                <a:hlinkClick r:id="rId11" action="ppaction://hlinksldjump"/>
              </a:rPr>
              <a:t>How do we schedule our movement date? </a:t>
            </a:r>
            <a:endParaRPr lang="en-US" sz="1600" i="1" dirty="0" smtClean="0"/>
          </a:p>
        </p:txBody>
      </p:sp>
      <p:sp>
        <p:nvSpPr>
          <p:cNvPr id="49" name="TextBox 48"/>
          <p:cNvSpPr txBox="1"/>
          <p:nvPr/>
        </p:nvSpPr>
        <p:spPr>
          <a:xfrm>
            <a:off x="2102486" y="4483990"/>
            <a:ext cx="7446702" cy="359357"/>
          </a:xfrm>
          <a:prstGeom prst="rect">
            <a:avLst/>
          </a:prstGeom>
          <a:noFill/>
          <a:ln w="3175">
            <a:noFill/>
          </a:ln>
        </p:spPr>
        <p:txBody>
          <a:bodyPr wrap="square" lIns="101882" tIns="50941" rIns="101882" bIns="50941" rtlCol="0">
            <a:spAutoFit/>
          </a:bodyPr>
          <a:lstStyle/>
          <a:p>
            <a:pPr>
              <a:lnSpc>
                <a:spcPts val="2006"/>
              </a:lnSpc>
            </a:pPr>
            <a:r>
              <a:rPr lang="en-US" sz="1600" dirty="0" smtClean="0"/>
              <a:t>13. </a:t>
            </a:r>
            <a:r>
              <a:rPr lang="en-US" sz="1600" dirty="0" smtClean="0">
                <a:hlinkClick r:id="rId11" action="ppaction://hlinksldjump"/>
              </a:rPr>
              <a:t>Are GOPAX flights on scheduled departures and arrivals?</a:t>
            </a:r>
            <a:endParaRPr lang="en-US" sz="1600" dirty="0" smtClean="0"/>
          </a:p>
        </p:txBody>
      </p:sp>
      <p:sp>
        <p:nvSpPr>
          <p:cNvPr id="50" name="TextBox 49"/>
          <p:cNvSpPr txBox="1"/>
          <p:nvPr/>
        </p:nvSpPr>
        <p:spPr>
          <a:xfrm>
            <a:off x="2102486" y="4725974"/>
            <a:ext cx="7446702" cy="359357"/>
          </a:xfrm>
          <a:prstGeom prst="rect">
            <a:avLst/>
          </a:prstGeom>
          <a:noFill/>
          <a:ln w="3175">
            <a:noFill/>
          </a:ln>
        </p:spPr>
        <p:txBody>
          <a:bodyPr wrap="square" lIns="101882" tIns="50941" rIns="101882" bIns="50941" rtlCol="0">
            <a:spAutoFit/>
          </a:bodyPr>
          <a:lstStyle/>
          <a:p>
            <a:pPr>
              <a:lnSpc>
                <a:spcPts val="2006"/>
              </a:lnSpc>
            </a:pPr>
            <a:r>
              <a:rPr lang="en-US" sz="1600" dirty="0" smtClean="0"/>
              <a:t>14. </a:t>
            </a:r>
            <a:r>
              <a:rPr lang="en-US" sz="1600" dirty="0" smtClean="0">
                <a:hlinkClick r:id="rId11" action="ppaction://hlinksldjump"/>
              </a:rPr>
              <a:t>Can you use GOPAX movements at any time?</a:t>
            </a:r>
            <a:endParaRPr lang="en-US" sz="1600" i="1" dirty="0" smtClean="0"/>
          </a:p>
        </p:txBody>
      </p:sp>
      <p:sp>
        <p:nvSpPr>
          <p:cNvPr id="51" name="TextBox 50"/>
          <p:cNvSpPr txBox="1"/>
          <p:nvPr/>
        </p:nvSpPr>
        <p:spPr>
          <a:xfrm>
            <a:off x="2102486" y="4967959"/>
            <a:ext cx="7446702" cy="359357"/>
          </a:xfrm>
          <a:prstGeom prst="rect">
            <a:avLst/>
          </a:prstGeom>
          <a:noFill/>
          <a:ln w="3175">
            <a:noFill/>
          </a:ln>
        </p:spPr>
        <p:txBody>
          <a:bodyPr wrap="square" lIns="101882" tIns="50941" rIns="101882" bIns="50941" rtlCol="0">
            <a:spAutoFit/>
          </a:bodyPr>
          <a:lstStyle/>
          <a:p>
            <a:pPr>
              <a:lnSpc>
                <a:spcPts val="2006"/>
              </a:lnSpc>
            </a:pPr>
            <a:r>
              <a:rPr lang="en-US" sz="1600" dirty="0" smtClean="0"/>
              <a:t>15. </a:t>
            </a:r>
            <a:r>
              <a:rPr lang="en-US" sz="1600" dirty="0" smtClean="0">
                <a:hlinkClick r:id="rId11" action="ppaction://hlinksldjump"/>
              </a:rPr>
              <a:t>Is there a minimum time to request a GOPAX flight/bus?</a:t>
            </a:r>
            <a:endParaRPr lang="en-US" sz="1600" i="1" dirty="0" smtClean="0"/>
          </a:p>
        </p:txBody>
      </p:sp>
      <p:sp>
        <p:nvSpPr>
          <p:cNvPr id="52" name="TextBox 51"/>
          <p:cNvSpPr txBox="1"/>
          <p:nvPr/>
        </p:nvSpPr>
        <p:spPr>
          <a:xfrm>
            <a:off x="2102486" y="5209944"/>
            <a:ext cx="7446702" cy="359357"/>
          </a:xfrm>
          <a:prstGeom prst="rect">
            <a:avLst/>
          </a:prstGeom>
          <a:noFill/>
          <a:ln w="3175">
            <a:noFill/>
          </a:ln>
        </p:spPr>
        <p:txBody>
          <a:bodyPr wrap="square" lIns="101882" tIns="50941" rIns="101882" bIns="50941" rtlCol="0">
            <a:spAutoFit/>
          </a:bodyPr>
          <a:lstStyle/>
          <a:p>
            <a:pPr>
              <a:lnSpc>
                <a:spcPts val="2006"/>
              </a:lnSpc>
            </a:pPr>
            <a:r>
              <a:rPr lang="en-US" sz="1600" dirty="0" smtClean="0"/>
              <a:t>16. </a:t>
            </a:r>
            <a:r>
              <a:rPr lang="en-US" sz="1600" dirty="0" smtClean="0">
                <a:hlinkClick r:id="rId11" action="ppaction://hlinksldjump"/>
              </a:rPr>
              <a:t>Is there a cost savings for early requests for a GOPAX movement?</a:t>
            </a:r>
            <a:endParaRPr lang="en-US" sz="1600" dirty="0" smtClean="0"/>
          </a:p>
        </p:txBody>
      </p:sp>
      <p:sp>
        <p:nvSpPr>
          <p:cNvPr id="53" name="TextBox 52"/>
          <p:cNvSpPr txBox="1"/>
          <p:nvPr/>
        </p:nvSpPr>
        <p:spPr>
          <a:xfrm>
            <a:off x="2102486" y="5463627"/>
            <a:ext cx="7446702" cy="359357"/>
          </a:xfrm>
          <a:prstGeom prst="rect">
            <a:avLst/>
          </a:prstGeom>
          <a:noFill/>
          <a:ln w="3175">
            <a:noFill/>
          </a:ln>
        </p:spPr>
        <p:txBody>
          <a:bodyPr wrap="square" lIns="101882" tIns="50941" rIns="101882" bIns="50941" rtlCol="0">
            <a:spAutoFit/>
          </a:bodyPr>
          <a:lstStyle/>
          <a:p>
            <a:pPr>
              <a:lnSpc>
                <a:spcPts val="2006"/>
              </a:lnSpc>
            </a:pPr>
            <a:r>
              <a:rPr lang="en-US" sz="1600" dirty="0" smtClean="0"/>
              <a:t>17. </a:t>
            </a:r>
            <a:r>
              <a:rPr lang="en-US" sz="1600" dirty="0" smtClean="0">
                <a:hlinkClick r:id="rId11" action="ppaction://hlinksldjump"/>
              </a:rPr>
              <a:t>Are return flights and buses available?</a:t>
            </a:r>
            <a:endParaRPr lang="en-US" sz="1600" dirty="0" smtClean="0"/>
          </a:p>
        </p:txBody>
      </p:sp>
      <p:sp>
        <p:nvSpPr>
          <p:cNvPr id="55" name="TextBox 54"/>
          <p:cNvSpPr txBox="1"/>
          <p:nvPr/>
        </p:nvSpPr>
        <p:spPr>
          <a:xfrm>
            <a:off x="2102486" y="5705612"/>
            <a:ext cx="7446702" cy="359357"/>
          </a:xfrm>
          <a:prstGeom prst="rect">
            <a:avLst/>
          </a:prstGeom>
          <a:noFill/>
          <a:ln w="3175">
            <a:noFill/>
          </a:ln>
        </p:spPr>
        <p:txBody>
          <a:bodyPr wrap="square" lIns="101882" tIns="50941" rIns="101882" bIns="50941" rtlCol="0">
            <a:spAutoFit/>
          </a:bodyPr>
          <a:lstStyle/>
          <a:p>
            <a:pPr>
              <a:lnSpc>
                <a:spcPts val="2006"/>
              </a:lnSpc>
            </a:pPr>
            <a:r>
              <a:rPr lang="en-US" sz="1600" dirty="0" smtClean="0"/>
              <a:t>18. </a:t>
            </a:r>
            <a:r>
              <a:rPr lang="en-US" sz="1600" dirty="0" smtClean="0">
                <a:hlinkClick r:id="rId11" action="ppaction://hlinksldjump"/>
              </a:rPr>
              <a:t>How does requester request to use GOPAX?</a:t>
            </a:r>
            <a:endParaRPr lang="en-US" sz="1600" i="1" dirty="0" smtClean="0"/>
          </a:p>
        </p:txBody>
      </p:sp>
      <p:sp>
        <p:nvSpPr>
          <p:cNvPr id="58" name="TextBox 57"/>
          <p:cNvSpPr txBox="1"/>
          <p:nvPr/>
        </p:nvSpPr>
        <p:spPr>
          <a:xfrm>
            <a:off x="2102486" y="6201280"/>
            <a:ext cx="7446702" cy="348814"/>
          </a:xfrm>
          <a:prstGeom prst="rect">
            <a:avLst/>
          </a:prstGeom>
          <a:noFill/>
          <a:ln w="3175">
            <a:noFill/>
          </a:ln>
        </p:spPr>
        <p:txBody>
          <a:bodyPr wrap="square" lIns="101882" tIns="50941" rIns="101882" bIns="50941" rtlCol="0">
            <a:spAutoFit/>
          </a:bodyPr>
          <a:lstStyle/>
          <a:p>
            <a:r>
              <a:rPr lang="en-US" sz="1600" dirty="0" smtClean="0"/>
              <a:t>20. </a:t>
            </a:r>
            <a:r>
              <a:rPr lang="en-US" sz="1600" dirty="0" smtClean="0">
                <a:hlinkClick r:id="rId12" action="ppaction://hlinksldjump"/>
              </a:rPr>
              <a:t>What if any are the costs involved for the requester?</a:t>
            </a:r>
            <a:endParaRPr lang="en-US" sz="1600" dirty="0" smtClean="0"/>
          </a:p>
        </p:txBody>
      </p:sp>
      <p:sp>
        <p:nvSpPr>
          <p:cNvPr id="59" name="TextBox 58"/>
          <p:cNvSpPr txBox="1"/>
          <p:nvPr/>
        </p:nvSpPr>
        <p:spPr>
          <a:xfrm>
            <a:off x="2102486" y="6673766"/>
            <a:ext cx="7446702" cy="348814"/>
          </a:xfrm>
          <a:prstGeom prst="rect">
            <a:avLst/>
          </a:prstGeom>
          <a:noFill/>
          <a:ln w="3175">
            <a:noFill/>
          </a:ln>
        </p:spPr>
        <p:txBody>
          <a:bodyPr wrap="square" lIns="101882" tIns="50941" rIns="101882" bIns="50941" rtlCol="0">
            <a:spAutoFit/>
          </a:bodyPr>
          <a:lstStyle/>
          <a:p>
            <a:r>
              <a:rPr lang="en-US" sz="1600" dirty="0" smtClean="0"/>
              <a:t>22. </a:t>
            </a:r>
            <a:r>
              <a:rPr lang="en-US" sz="1600" dirty="0" smtClean="0">
                <a:hlinkClick r:id="rId12" action="ppaction://hlinksldjump"/>
              </a:rPr>
              <a:t>What are some useful hyperlinks for information to GOPAX movements?</a:t>
            </a:r>
            <a:endParaRPr lang="en-US" sz="1600" dirty="0" smtClean="0"/>
          </a:p>
        </p:txBody>
      </p:sp>
      <p:sp>
        <p:nvSpPr>
          <p:cNvPr id="60" name="TextBox 59"/>
          <p:cNvSpPr txBox="1"/>
          <p:nvPr/>
        </p:nvSpPr>
        <p:spPr>
          <a:xfrm>
            <a:off x="2102486" y="6437523"/>
            <a:ext cx="7446702" cy="348814"/>
          </a:xfrm>
          <a:prstGeom prst="rect">
            <a:avLst/>
          </a:prstGeom>
          <a:noFill/>
          <a:ln w="3175">
            <a:noFill/>
          </a:ln>
        </p:spPr>
        <p:txBody>
          <a:bodyPr wrap="square" lIns="101882" tIns="50941" rIns="101882" bIns="50941" rtlCol="0">
            <a:spAutoFit/>
          </a:bodyPr>
          <a:lstStyle/>
          <a:p>
            <a:r>
              <a:rPr lang="en-US" sz="1600" dirty="0" smtClean="0"/>
              <a:t>21. </a:t>
            </a:r>
            <a:r>
              <a:rPr lang="en-US" sz="1600" dirty="0" smtClean="0">
                <a:hlinkClick r:id="rId12" action="ppaction://hlinksldjump"/>
              </a:rPr>
              <a:t>Is there a way to track GOPAX movements?</a:t>
            </a:r>
            <a:endParaRPr lang="en-US" sz="1600" dirty="0" smtClean="0"/>
          </a:p>
        </p:txBody>
      </p:sp>
      <p:sp>
        <p:nvSpPr>
          <p:cNvPr id="61" name="TextBox 60"/>
          <p:cNvSpPr txBox="1"/>
          <p:nvPr/>
        </p:nvSpPr>
        <p:spPr>
          <a:xfrm>
            <a:off x="2102486" y="6910010"/>
            <a:ext cx="7446702" cy="348814"/>
          </a:xfrm>
          <a:prstGeom prst="rect">
            <a:avLst/>
          </a:prstGeom>
          <a:noFill/>
          <a:ln w="3175">
            <a:noFill/>
          </a:ln>
        </p:spPr>
        <p:txBody>
          <a:bodyPr wrap="square" lIns="101882" tIns="50941" rIns="101882" bIns="50941" rtlCol="0">
            <a:spAutoFit/>
          </a:bodyPr>
          <a:lstStyle/>
          <a:p>
            <a:pPr lvl="0"/>
            <a:r>
              <a:rPr lang="en-US" sz="1600" dirty="0" smtClean="0"/>
              <a:t>23. </a:t>
            </a:r>
            <a:r>
              <a:rPr lang="en-US" sz="1600" dirty="0" smtClean="0">
                <a:hlinkClick r:id="rId12" action="ppaction://hlinksldjump"/>
              </a:rPr>
              <a:t>What are other references for additional GOPAX information?</a:t>
            </a:r>
            <a:endParaRPr lang="en-US" sz="1600" dirty="0" smtClean="0"/>
          </a:p>
        </p:txBody>
      </p:sp>
    </p:spTree>
  </p:cSld>
  <p:clrMapOvr>
    <a:masterClrMapping/>
  </p:clrMapOvr>
  <p:transition advClick="0"/>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GOPAX FAQ’s:</a:t>
            </a:r>
            <a:endParaRPr lang="en-US" dirty="0"/>
          </a:p>
        </p:txBody>
      </p:sp>
      <p:sp>
        <p:nvSpPr>
          <p:cNvPr id="33" name="TextBox 32"/>
          <p:cNvSpPr txBox="1"/>
          <p:nvPr/>
        </p:nvSpPr>
        <p:spPr>
          <a:xfrm>
            <a:off x="2263141" y="1589083"/>
            <a:ext cx="7664630" cy="5273523"/>
          </a:xfrm>
          <a:prstGeom prst="rect">
            <a:avLst/>
          </a:prstGeom>
          <a:noFill/>
          <a:ln w="3175">
            <a:noFill/>
          </a:ln>
        </p:spPr>
        <p:txBody>
          <a:bodyPr wrap="square" lIns="101882" tIns="50941" rIns="101882" bIns="50941" rtlCol="0">
            <a:spAutoFit/>
          </a:bodyPr>
          <a:lstStyle/>
          <a:p>
            <a:pPr lvl="0"/>
            <a:r>
              <a:rPr lang="en-US" sz="1600" b="1" dirty="0" smtClean="0"/>
              <a:t>1.  Are GOPAX movements strictly commercial? </a:t>
            </a:r>
            <a:r>
              <a:rPr lang="en-US" sz="1600" dirty="0" smtClean="0"/>
              <a:t>Yes, GOPAX requests are supported by the commercial industry.</a:t>
            </a:r>
            <a:endParaRPr lang="en-US" sz="1600" i="1" dirty="0" smtClean="0"/>
          </a:p>
          <a:p>
            <a:pPr lvl="0"/>
            <a:r>
              <a:rPr lang="en-US" sz="1600" b="1" dirty="0" smtClean="0"/>
              <a:t>2.</a:t>
            </a:r>
            <a:r>
              <a:rPr lang="en-US" sz="1600" dirty="0" smtClean="0"/>
              <a:t> </a:t>
            </a:r>
            <a:r>
              <a:rPr lang="en-US" sz="1600" b="1" dirty="0" smtClean="0"/>
              <a:t>How do you apply for a GOPAX movements? </a:t>
            </a:r>
            <a:r>
              <a:rPr lang="en-US" sz="1600" dirty="0" smtClean="0"/>
              <a:t>Work through the TMO / ITO to submit a request in GOPAX.</a:t>
            </a:r>
            <a:endParaRPr lang="en-US" sz="1600" i="1" dirty="0" smtClean="0"/>
          </a:p>
          <a:p>
            <a:pPr lvl="0"/>
            <a:r>
              <a:rPr lang="en-US" sz="1600" b="1" dirty="0" smtClean="0"/>
              <a:t>3.</a:t>
            </a:r>
            <a:r>
              <a:rPr lang="en-US" sz="1600" dirty="0" smtClean="0"/>
              <a:t> </a:t>
            </a:r>
            <a:r>
              <a:rPr lang="en-US" sz="1600" b="1" dirty="0" smtClean="0"/>
              <a:t>Are GOPAX movements requests for passengers and/or cargo?</a:t>
            </a:r>
            <a:r>
              <a:rPr lang="en-US" sz="1600" dirty="0" smtClean="0"/>
              <a:t> No,  it only for passenger movements.</a:t>
            </a:r>
            <a:endParaRPr lang="en-US" sz="1600" i="1" dirty="0" smtClean="0"/>
          </a:p>
          <a:p>
            <a:pPr lvl="0"/>
            <a:r>
              <a:rPr lang="en-US" sz="1600" b="1" i="1" dirty="0" smtClean="0"/>
              <a:t>4.</a:t>
            </a:r>
            <a:r>
              <a:rPr lang="en-US" sz="1600" i="1" dirty="0" smtClean="0"/>
              <a:t> </a:t>
            </a:r>
            <a:r>
              <a:rPr lang="en-US" sz="1600" b="1" dirty="0" smtClean="0"/>
              <a:t>How many passengers can be transported? </a:t>
            </a:r>
          </a:p>
          <a:p>
            <a:pPr lvl="1"/>
            <a:r>
              <a:rPr lang="en-US" sz="1600" i="1" dirty="0" smtClean="0"/>
              <a:t>Contact the validator to determine the exact number.</a:t>
            </a:r>
          </a:p>
          <a:p>
            <a:r>
              <a:rPr lang="en-US" sz="1600" b="1" dirty="0" smtClean="0"/>
              <a:t>5. Are there any baggage limits? </a:t>
            </a:r>
            <a:r>
              <a:rPr lang="en-US" sz="1600" i="1" dirty="0" smtClean="0"/>
              <a:t>You can apply for excess baggage.</a:t>
            </a:r>
          </a:p>
          <a:p>
            <a:r>
              <a:rPr lang="en-US" sz="1600" b="1" dirty="0" smtClean="0"/>
              <a:t>6</a:t>
            </a:r>
            <a:r>
              <a:rPr lang="en-US" sz="1600" b="1" i="1" dirty="0" smtClean="0"/>
              <a:t>. </a:t>
            </a:r>
            <a:r>
              <a:rPr lang="en-US" sz="1600" b="1" dirty="0" smtClean="0"/>
              <a:t>Who and what establishes the priority of the requested flights? </a:t>
            </a:r>
            <a:r>
              <a:rPr lang="en-US" sz="1600" i="1" dirty="0" smtClean="0"/>
              <a:t>The validators determine the priority by using government provided Regulations such as CJCSI 4120.02 A - Assignment of Movement Priority.  Appendix A of JP 4-01 Joint Staff will assist if needed to mediate.  DTR, Appendix 1 for passengers/Cargo.</a:t>
            </a:r>
          </a:p>
          <a:p>
            <a:r>
              <a:rPr lang="en-US" sz="1600" b="1" i="1" dirty="0" smtClean="0"/>
              <a:t>7.</a:t>
            </a:r>
            <a:r>
              <a:rPr lang="en-US" sz="1600" i="1" dirty="0" smtClean="0"/>
              <a:t> </a:t>
            </a:r>
            <a:r>
              <a:rPr lang="en-US" sz="1600" b="1" dirty="0" smtClean="0"/>
              <a:t>Why are priorities established?</a:t>
            </a:r>
            <a:r>
              <a:rPr lang="en-US" sz="1600" dirty="0" smtClean="0"/>
              <a:t>  </a:t>
            </a:r>
            <a:r>
              <a:rPr lang="en-US" sz="1600" i="1" dirty="0" smtClean="0"/>
              <a:t>The effective use of DoD transportation resources to move passengers and cargo requires the establishment of transportation priorities.  These assigned transportation priorities enable logistic managers to determine mode and sequence of movement in meeting both peacetime and wartime requirements. </a:t>
            </a:r>
          </a:p>
          <a:p>
            <a:r>
              <a:rPr lang="en-US" sz="1600" b="1" i="1" dirty="0" smtClean="0"/>
              <a:t>8. </a:t>
            </a:r>
            <a:r>
              <a:rPr lang="en-US" sz="1600" b="1" dirty="0" smtClean="0"/>
              <a:t>Does the requester have to pay for the movement?</a:t>
            </a:r>
            <a:r>
              <a:rPr lang="en-US" sz="1600" dirty="0" smtClean="0"/>
              <a:t> </a:t>
            </a:r>
            <a:r>
              <a:rPr lang="en-US" sz="1600" i="1" dirty="0" smtClean="0"/>
              <a:t>Yes.  The requester or the Service validator (USA, USN, Marines &amp; USAF), will pay for the GOPAX if they approve the request.</a:t>
            </a:r>
            <a:r>
              <a:rPr lang="en-US" sz="1600" dirty="0" smtClean="0"/>
              <a:t> </a:t>
            </a:r>
          </a:p>
          <a:p>
            <a:r>
              <a:rPr lang="en-US" sz="1600" dirty="0" smtClean="0"/>
              <a:t> </a:t>
            </a:r>
            <a:r>
              <a:rPr lang="en-US" sz="1600" b="1" dirty="0" smtClean="0"/>
              <a:t>9.</a:t>
            </a:r>
            <a:r>
              <a:rPr lang="en-US" sz="1600" dirty="0" smtClean="0"/>
              <a:t> </a:t>
            </a:r>
            <a:r>
              <a:rPr lang="en-US" sz="1600" b="1" dirty="0" smtClean="0"/>
              <a:t>Are round trips available and if so does the requester have to request it?  </a:t>
            </a:r>
            <a:r>
              <a:rPr lang="en-US" sz="1600" i="1" dirty="0" smtClean="0"/>
              <a:t>Yes –GOPAX can produce one way, round trip and multiple stops as long as it is on the request. </a:t>
            </a:r>
            <a:endParaRPr lang="en-US" sz="1600" i="1"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3" name="TextBox 22">
            <a:hlinkClick r:id="rId5"/>
          </p:cNvPr>
          <p:cNvSpPr txBox="1"/>
          <p:nvPr/>
        </p:nvSpPr>
        <p:spPr>
          <a:xfrm>
            <a:off x="167640" y="3957335"/>
            <a:ext cx="1927860"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SDDC Website</a:t>
            </a:r>
          </a:p>
        </p:txBody>
      </p:sp>
      <p:sp>
        <p:nvSpPr>
          <p:cNvPr id="29" name="TextBox 28">
            <a:hlinkClick r:id="rId6"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5" name="TextBox 24">
            <a:hlinkClick r:id="rId2" action="ppaction://hlinksldjump"/>
          </p:cNvPr>
          <p:cNvSpPr txBox="1"/>
          <p:nvPr/>
        </p:nvSpPr>
        <p:spPr>
          <a:xfrm>
            <a:off x="1621" y="2225598"/>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GOPAX - FAQ</a:t>
            </a:r>
            <a:endParaRPr lang="en-US" sz="1300" dirty="0">
              <a:solidFill>
                <a:schemeClr val="accent1">
                  <a:lumMod val="75000"/>
                </a:schemeClr>
              </a:solidFill>
            </a:endParaRPr>
          </a:p>
        </p:txBody>
      </p:sp>
      <p:sp>
        <p:nvSpPr>
          <p:cNvPr id="35" name="TextBox 34"/>
          <p:cNvSpPr txBox="1"/>
          <p:nvPr/>
        </p:nvSpPr>
        <p:spPr>
          <a:xfrm>
            <a:off x="159333" y="2843774"/>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USTCJ3-I</a:t>
            </a:r>
          </a:p>
          <a:p>
            <a:r>
              <a:rPr lang="en-US" sz="1300" dirty="0" smtClean="0"/>
              <a:t>(618) 220-7477</a:t>
            </a:r>
          </a:p>
          <a:p>
            <a:r>
              <a:rPr lang="en-US" sz="1300" dirty="0" smtClean="0"/>
              <a:t>DSN  770-7477</a:t>
            </a:r>
          </a:p>
        </p:txBody>
      </p:sp>
      <p:sp>
        <p:nvSpPr>
          <p:cNvPr id="36" name="TextBox 35">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4" name="Picture 23" descr="handshake2.jpg"/>
          <p:cNvPicPr>
            <a:picLocks noChangeAspect="1"/>
          </p:cNvPicPr>
          <p:nvPr/>
        </p:nvPicPr>
        <p:blipFill>
          <a:blip r:embed="rId8" cstate="print"/>
          <a:stretch>
            <a:fillRect/>
          </a:stretch>
        </p:blipFill>
        <p:spPr>
          <a:xfrm flipH="1">
            <a:off x="157163" y="4417017"/>
            <a:ext cx="1927860" cy="1554480"/>
          </a:xfrm>
          <a:prstGeom prst="rect">
            <a:avLst/>
          </a:prstGeom>
        </p:spPr>
      </p:pic>
    </p:spTree>
  </p:cSld>
  <p:clrMapOvr>
    <a:masterClrMapping/>
  </p:clrMapOvr>
  <p:transition advClick="0"/>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GOPAX FAQ’s:</a:t>
            </a:r>
            <a:endParaRPr lang="en-US" dirty="0"/>
          </a:p>
        </p:txBody>
      </p:sp>
      <p:sp>
        <p:nvSpPr>
          <p:cNvPr id="33" name="TextBox 32"/>
          <p:cNvSpPr txBox="1"/>
          <p:nvPr/>
        </p:nvSpPr>
        <p:spPr>
          <a:xfrm>
            <a:off x="2237741" y="1574574"/>
            <a:ext cx="7446702" cy="5488967"/>
          </a:xfrm>
          <a:prstGeom prst="rect">
            <a:avLst/>
          </a:prstGeom>
          <a:noFill/>
          <a:ln w="3175">
            <a:noFill/>
          </a:ln>
        </p:spPr>
        <p:txBody>
          <a:bodyPr wrap="square" lIns="101882" tIns="50941" rIns="101882" bIns="50941" rtlCol="0">
            <a:spAutoFit/>
          </a:bodyPr>
          <a:lstStyle/>
          <a:p>
            <a:pPr>
              <a:lnSpc>
                <a:spcPts val="2117"/>
              </a:lnSpc>
            </a:pPr>
            <a:r>
              <a:rPr lang="en-US" sz="1600" b="1" dirty="0" smtClean="0"/>
              <a:t>10.</a:t>
            </a:r>
            <a:r>
              <a:rPr lang="en-US" sz="1600" dirty="0" smtClean="0"/>
              <a:t> </a:t>
            </a:r>
            <a:r>
              <a:rPr lang="en-US" sz="1600" b="1" dirty="0" smtClean="0"/>
              <a:t>Are GOPAX flights available for CONUS and/or OCONUS destinations?  </a:t>
            </a:r>
            <a:r>
              <a:rPr lang="en-US" sz="1600" i="1" dirty="0" smtClean="0"/>
              <a:t>No.  Just CONUS only locations.</a:t>
            </a:r>
          </a:p>
          <a:p>
            <a:pPr>
              <a:lnSpc>
                <a:spcPts val="2117"/>
              </a:lnSpc>
            </a:pPr>
            <a:r>
              <a:rPr lang="en-US" sz="1600" b="1" dirty="0" smtClean="0"/>
              <a:t>11.</a:t>
            </a:r>
            <a:r>
              <a:rPr lang="en-US" sz="1600" dirty="0" smtClean="0"/>
              <a:t> </a:t>
            </a:r>
            <a:r>
              <a:rPr lang="en-US" sz="1600" b="1" dirty="0" smtClean="0"/>
              <a:t>Are there restrictions on when the requester can travel?  </a:t>
            </a:r>
            <a:r>
              <a:rPr lang="en-US" sz="1600" i="1" dirty="0" smtClean="0"/>
              <a:t>No, the requester determines when he wants to travel when he submits the request in GOPAX.</a:t>
            </a:r>
          </a:p>
          <a:p>
            <a:pPr>
              <a:lnSpc>
                <a:spcPts val="2117"/>
              </a:lnSpc>
            </a:pPr>
            <a:r>
              <a:rPr lang="en-US" sz="1600" b="1" dirty="0" smtClean="0"/>
              <a:t>12. How do we schedule our movement date? </a:t>
            </a:r>
            <a:r>
              <a:rPr lang="en-US" sz="1600" i="1" dirty="0" smtClean="0"/>
              <a:t>The TMO will coordinate movement dates with the requestor</a:t>
            </a:r>
          </a:p>
          <a:p>
            <a:pPr>
              <a:lnSpc>
                <a:spcPts val="2117"/>
              </a:lnSpc>
            </a:pPr>
            <a:r>
              <a:rPr lang="en-US" sz="1600" b="1" dirty="0" smtClean="0"/>
              <a:t>13. Are GOPAX flights on scheduled departures and arrivals? </a:t>
            </a:r>
            <a:r>
              <a:rPr lang="en-US" sz="1600" i="1" dirty="0" smtClean="0"/>
              <a:t>They can be if the request is for a low number of passengers and the movement is coordinated by the TMO through a commercial carrier. The requester can request movement for anytime through the TMO.</a:t>
            </a:r>
          </a:p>
          <a:p>
            <a:pPr>
              <a:lnSpc>
                <a:spcPts val="2117"/>
              </a:lnSpc>
            </a:pPr>
            <a:r>
              <a:rPr lang="en-US" sz="1600" b="1" dirty="0" smtClean="0"/>
              <a:t>14. Can you use GOPAX movements at any time?</a:t>
            </a:r>
            <a:r>
              <a:rPr lang="en-US" sz="1600" dirty="0" smtClean="0"/>
              <a:t>  </a:t>
            </a:r>
            <a:r>
              <a:rPr lang="en-US" sz="1600" i="1" dirty="0" smtClean="0"/>
              <a:t>You can request them at any time.</a:t>
            </a:r>
          </a:p>
          <a:p>
            <a:pPr>
              <a:lnSpc>
                <a:spcPts val="2117"/>
              </a:lnSpc>
            </a:pPr>
            <a:r>
              <a:rPr lang="en-US" sz="1600" b="1" dirty="0" smtClean="0"/>
              <a:t>15. Is there a minimum time to request a GOPAX flight/bus?  </a:t>
            </a:r>
            <a:r>
              <a:rPr lang="en-US" sz="1600" i="1" dirty="0" smtClean="0"/>
              <a:t>USTRANSCOM prefers 7 days  minimum to work the GOPAX request.  In short notice situations USTRANSCOM can process a GOPAX movement in 96 hours.</a:t>
            </a:r>
          </a:p>
          <a:p>
            <a:pPr>
              <a:lnSpc>
                <a:spcPts val="2117"/>
              </a:lnSpc>
            </a:pPr>
            <a:r>
              <a:rPr lang="en-US" sz="1600" b="1" dirty="0" smtClean="0"/>
              <a:t>16. Is there a cost savings for early requests for a GOPAX movement?  </a:t>
            </a:r>
            <a:r>
              <a:rPr lang="en-US" sz="1600" i="1" dirty="0" smtClean="0"/>
              <a:t>The further out for the flight date the better.  </a:t>
            </a:r>
          </a:p>
          <a:p>
            <a:pPr>
              <a:lnSpc>
                <a:spcPts val="2117"/>
              </a:lnSpc>
            </a:pPr>
            <a:r>
              <a:rPr lang="en-US" sz="1600" b="1" dirty="0" smtClean="0"/>
              <a:t>17. Are return flights and buses available? </a:t>
            </a:r>
            <a:r>
              <a:rPr lang="en-US" sz="1600" i="1" dirty="0" smtClean="0"/>
              <a:t>Yes</a:t>
            </a:r>
          </a:p>
          <a:p>
            <a:pPr>
              <a:lnSpc>
                <a:spcPts val="2117"/>
              </a:lnSpc>
            </a:pPr>
            <a:r>
              <a:rPr lang="en-US" sz="1600" b="1" dirty="0" smtClean="0"/>
              <a:t>18. How does requester request to use GOPAX? </a:t>
            </a:r>
            <a:r>
              <a:rPr lang="en-US" sz="1600" i="1" dirty="0" smtClean="0"/>
              <a:t>GOPAX is only authorized for Installation Transportation Offices </a:t>
            </a:r>
          </a:p>
          <a:p>
            <a:pPr>
              <a:lnSpc>
                <a:spcPts val="2117"/>
              </a:lnSpc>
            </a:pPr>
            <a:r>
              <a:rPr lang="en-US" sz="1600" b="1" dirty="0" smtClean="0"/>
              <a:t>19. Where do GOPAX aircraft/buses go?</a:t>
            </a:r>
            <a:r>
              <a:rPr lang="en-US" sz="1600" dirty="0" smtClean="0"/>
              <a:t>  </a:t>
            </a:r>
            <a:r>
              <a:rPr lang="en-US" sz="1600" i="1" dirty="0" smtClean="0"/>
              <a:t>They can go just about anywhere in CONUS.</a:t>
            </a:r>
            <a:endParaRPr lang="en-US" sz="1600" i="1"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9" name="TextBox 28">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5" name="TextBox 24">
            <a:hlinkClick r:id="rId2" action="ppaction://hlinksldjump"/>
          </p:cNvPr>
          <p:cNvSpPr txBox="1"/>
          <p:nvPr/>
        </p:nvSpPr>
        <p:spPr>
          <a:xfrm>
            <a:off x="1621" y="2225598"/>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GOPAX - FAQ</a:t>
            </a:r>
            <a:endParaRPr lang="en-US" sz="1300" dirty="0">
              <a:solidFill>
                <a:schemeClr val="accent1">
                  <a:lumMod val="75000"/>
                </a:schemeClr>
              </a:solidFill>
            </a:endParaRPr>
          </a:p>
        </p:txBody>
      </p:sp>
      <p:sp>
        <p:nvSpPr>
          <p:cNvPr id="37" name="TextBox 36">
            <a:hlinkClick r:id="rId6"/>
          </p:cNvPr>
          <p:cNvSpPr txBox="1"/>
          <p:nvPr/>
        </p:nvSpPr>
        <p:spPr>
          <a:xfrm>
            <a:off x="167640" y="3982735"/>
            <a:ext cx="1927860"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SDDC Website</a:t>
            </a:r>
          </a:p>
        </p:txBody>
      </p:sp>
      <p:sp>
        <p:nvSpPr>
          <p:cNvPr id="38" name="TextBox 37"/>
          <p:cNvSpPr txBox="1"/>
          <p:nvPr/>
        </p:nvSpPr>
        <p:spPr>
          <a:xfrm>
            <a:off x="159333" y="2869174"/>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USTCJ3-I</a:t>
            </a:r>
          </a:p>
          <a:p>
            <a:r>
              <a:rPr lang="en-US" sz="1300" dirty="0" smtClean="0"/>
              <a:t>(618) 220-7477</a:t>
            </a:r>
          </a:p>
          <a:p>
            <a:r>
              <a:rPr lang="en-US" sz="1300" dirty="0" smtClean="0"/>
              <a:t>DSN  770-74775</a:t>
            </a:r>
          </a:p>
        </p:txBody>
      </p:sp>
      <p:sp>
        <p:nvSpPr>
          <p:cNvPr id="30" name="TextBox 29">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pic>
        <p:nvPicPr>
          <p:cNvPr id="23" name="Picture 22" descr="handshake2.jpg"/>
          <p:cNvPicPr>
            <a:picLocks noChangeAspect="1"/>
          </p:cNvPicPr>
          <p:nvPr/>
        </p:nvPicPr>
        <p:blipFill>
          <a:blip r:embed="rId8" cstate="print"/>
          <a:stretch>
            <a:fillRect/>
          </a:stretch>
        </p:blipFill>
        <p:spPr>
          <a:xfrm flipH="1">
            <a:off x="157163" y="4455117"/>
            <a:ext cx="1927860" cy="1554480"/>
          </a:xfrm>
          <a:prstGeom prst="rect">
            <a:avLst/>
          </a:prstGeom>
        </p:spPr>
      </p:pic>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3"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19" name="Picture 18" descr="c-17-clean blue stroke.gif"/>
          <p:cNvPicPr>
            <a:picLocks noChangeAspect="1"/>
          </p:cNvPicPr>
          <p:nvPr/>
        </p:nvPicPr>
        <p:blipFill>
          <a:blip r:embed="rId5" cstate="print">
            <a:lum bright="70000" contrast="-70000"/>
          </a:blip>
          <a:stretch>
            <a:fillRect/>
          </a:stretch>
        </p:blipFill>
        <p:spPr>
          <a:xfrm>
            <a:off x="2514600" y="1036321"/>
            <a:ext cx="5783580" cy="1824355"/>
          </a:xfrm>
          <a:prstGeom prst="rect">
            <a:avLst/>
          </a:prstGeom>
        </p:spPr>
      </p:pic>
      <p:sp>
        <p:nvSpPr>
          <p:cNvPr id="31" name="TextBox 30"/>
          <p:cNvSpPr txBox="1"/>
          <p:nvPr/>
        </p:nvSpPr>
        <p:spPr>
          <a:xfrm>
            <a:off x="2141981" y="1848671"/>
            <a:ext cx="7597736" cy="418576"/>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endParaRPr lang="en-US" dirty="0"/>
          </a:p>
        </p:txBody>
      </p:sp>
      <p:sp>
        <p:nvSpPr>
          <p:cNvPr id="27" name="TextBox 26"/>
          <p:cNvSpPr txBox="1"/>
          <p:nvPr/>
        </p:nvSpPr>
        <p:spPr>
          <a:xfrm>
            <a:off x="2124402" y="2438925"/>
            <a:ext cx="7639182" cy="3765418"/>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200" dirty="0" smtClean="0"/>
              <a:t>Groups Operational Passenger System (GOPAX) is a web-based system supporting the request and procurement of full-charter transportation of military personnel traveling in groups.  This process for commercial movement of group duty passengers varies with the type of movement required. Coordination of air movement can be accomplished through GOPAX for domestic (CONUS only) air movements and is also used for domestic surface movements. </a:t>
            </a:r>
          </a:p>
          <a:p>
            <a:r>
              <a:rPr lang="en-US" sz="2200" dirty="0" smtClean="0"/>
              <a:t>GOPAX Flight/Ground Transportation: </a:t>
            </a:r>
            <a:r>
              <a:rPr lang="en-US" dirty="0" smtClean="0"/>
              <a:t>GOPAX Flight/Ground Transportation: requester would go through their Transportation Management Office/ TMO or Installation Transportation Office / ITO</a:t>
            </a:r>
          </a:p>
        </p:txBody>
      </p:sp>
      <p:sp>
        <p:nvSpPr>
          <p:cNvPr id="20" name="TextBox 19">
            <a:hlinkClick r:id="rId3"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1" name="TextBox 20"/>
          <p:cNvSpPr txBox="1"/>
          <p:nvPr/>
        </p:nvSpPr>
        <p:spPr>
          <a:xfrm>
            <a:off x="83820" y="2874053"/>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USTCJ3-I</a:t>
            </a:r>
          </a:p>
          <a:p>
            <a:r>
              <a:rPr lang="en-US" sz="1300" dirty="0" smtClean="0"/>
              <a:t>(618) 220-7477</a:t>
            </a:r>
          </a:p>
          <a:p>
            <a:r>
              <a:rPr lang="en-US" sz="1300" dirty="0" smtClean="0"/>
              <a:t>  DSN 770-7477</a:t>
            </a:r>
          </a:p>
        </p:txBody>
      </p:sp>
      <p:pic>
        <p:nvPicPr>
          <p:cNvPr id="22" name="Picture 21" descr="handshake2.jpg"/>
          <p:cNvPicPr>
            <a:picLocks noChangeAspect="1"/>
          </p:cNvPicPr>
          <p:nvPr/>
        </p:nvPicPr>
        <p:blipFill>
          <a:blip r:embed="rId6" cstate="print"/>
          <a:stretch>
            <a:fillRect/>
          </a:stretch>
        </p:blipFill>
        <p:spPr>
          <a:xfrm flipH="1">
            <a:off x="83820" y="4487178"/>
            <a:ext cx="1927860" cy="1554480"/>
          </a:xfrm>
          <a:prstGeom prst="rect">
            <a:avLst/>
          </a:prstGeom>
        </p:spPr>
      </p:pic>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3" name="TextBox 22">
            <a:hlinkClick r:id="rId7"/>
          </p:cNvPr>
          <p:cNvSpPr txBox="1"/>
          <p:nvPr/>
        </p:nvSpPr>
        <p:spPr>
          <a:xfrm>
            <a:off x="83820" y="3985123"/>
            <a:ext cx="1931213"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Website Link</a:t>
            </a:r>
          </a:p>
        </p:txBody>
      </p:sp>
      <p:sp>
        <p:nvSpPr>
          <p:cNvPr id="29" name="TextBox 28">
            <a:hlinkClick r:id="rId8"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4" name="TextBox 23"/>
          <p:cNvSpPr txBox="1"/>
          <p:nvPr/>
        </p:nvSpPr>
        <p:spPr>
          <a:xfrm>
            <a:off x="2265583" y="1788065"/>
            <a:ext cx="5524839" cy="518375"/>
          </a:xfrm>
          <a:prstGeom prst="rect">
            <a:avLst/>
          </a:prstGeom>
          <a:noFill/>
        </p:spPr>
        <p:txBody>
          <a:bodyPr wrap="none" lIns="101882" tIns="50941" rIns="101882" bIns="50941" rtlCol="0">
            <a:spAutoFit/>
          </a:bodyPr>
          <a:lstStyle/>
          <a:p>
            <a:r>
              <a:rPr lang="en-US" sz="2700" dirty="0" smtClean="0">
                <a:solidFill>
                  <a:schemeClr val="bg1"/>
                </a:solidFill>
              </a:rPr>
              <a:t>Groups Operational Passenger System</a:t>
            </a:r>
          </a:p>
        </p:txBody>
      </p:sp>
      <p:sp>
        <p:nvSpPr>
          <p:cNvPr id="25" name="TextBox 24">
            <a:hlinkClick r:id="rId9" action="ppaction://hlinksldjump"/>
          </p:cNvPr>
          <p:cNvSpPr txBox="1"/>
          <p:nvPr/>
        </p:nvSpPr>
        <p:spPr>
          <a:xfrm>
            <a:off x="1621" y="2225598"/>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GOPAX - FAQ</a:t>
            </a:r>
            <a:endParaRPr lang="en-US" sz="1300" dirty="0">
              <a:solidFill>
                <a:schemeClr val="accent1">
                  <a:lumMod val="75000"/>
                </a:schemeClr>
              </a:solidFill>
            </a:endParaRPr>
          </a:p>
        </p:txBody>
      </p:sp>
      <p:sp>
        <p:nvSpPr>
          <p:cNvPr id="30" name="TextBox 29">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GOPAX FAQ’s:</a:t>
            </a:r>
            <a:endParaRPr lang="en-US" dirty="0"/>
          </a:p>
        </p:txBody>
      </p:sp>
      <p:sp>
        <p:nvSpPr>
          <p:cNvPr id="33" name="TextBox 32"/>
          <p:cNvSpPr txBox="1"/>
          <p:nvPr/>
        </p:nvSpPr>
        <p:spPr>
          <a:xfrm>
            <a:off x="2237741" y="1587275"/>
            <a:ext cx="7446702" cy="2811311"/>
          </a:xfrm>
          <a:prstGeom prst="rect">
            <a:avLst/>
          </a:prstGeom>
          <a:noFill/>
          <a:ln w="3175">
            <a:noFill/>
          </a:ln>
        </p:spPr>
        <p:txBody>
          <a:bodyPr wrap="square" lIns="101882" tIns="50941" rIns="101882" bIns="50941" rtlCol="0">
            <a:spAutoFit/>
          </a:bodyPr>
          <a:lstStyle/>
          <a:p>
            <a:r>
              <a:rPr lang="en-US" sz="1600" b="1" dirty="0" smtClean="0"/>
              <a:t>20. What if any are the costs involved for the requester? </a:t>
            </a:r>
            <a:r>
              <a:rPr lang="en-US" sz="1600" dirty="0" smtClean="0"/>
              <a:t>The costs of the movement request will be billed by AMC/FM. The cost of the GOPAX flight is all inclusive to include positioning and de-positioning and a Cost Recovery Rate (CRR).</a:t>
            </a:r>
            <a:endParaRPr lang="en-US" sz="1600" i="1" dirty="0" smtClean="0"/>
          </a:p>
          <a:p>
            <a:r>
              <a:rPr lang="en-US" sz="1600" b="1" dirty="0" smtClean="0"/>
              <a:t>21. Is there a way to track GOPAX movements?  </a:t>
            </a:r>
            <a:r>
              <a:rPr lang="en-US" sz="1600" i="1" dirty="0" smtClean="0"/>
              <a:t>No</a:t>
            </a:r>
          </a:p>
          <a:p>
            <a:r>
              <a:rPr lang="en-US" sz="1600" b="1" dirty="0" smtClean="0"/>
              <a:t>22. What are some useful hyperlinks for information to GOPAX movements?</a:t>
            </a:r>
          </a:p>
          <a:p>
            <a:pPr lvl="1"/>
            <a:r>
              <a:rPr lang="en-US" sz="1600" i="1" dirty="0" smtClean="0"/>
              <a:t>DTR website at </a:t>
            </a:r>
            <a:r>
              <a:rPr lang="en-US" sz="1600" i="1" u="sng" dirty="0" smtClean="0">
                <a:hlinkClick r:id="rId4"/>
              </a:rPr>
              <a:t>www.transcom.mil</a:t>
            </a:r>
            <a:endParaRPr lang="en-US" sz="1600" i="1" u="sng" dirty="0" smtClean="0"/>
          </a:p>
          <a:p>
            <a:pPr lvl="1"/>
            <a:r>
              <a:rPr lang="en-US" sz="1600" i="1" dirty="0" smtClean="0"/>
              <a:t>GOPAX government website at </a:t>
            </a:r>
            <a:r>
              <a:rPr lang="en-US" sz="1600" i="1" u="sng" dirty="0" smtClean="0">
                <a:hlinkClick r:id="rId5"/>
              </a:rPr>
              <a:t>https://distribute.mil</a:t>
            </a:r>
            <a:endParaRPr lang="en-US" sz="1600" i="1" u="sng" dirty="0" smtClean="0"/>
          </a:p>
          <a:p>
            <a:pPr lvl="1"/>
            <a:r>
              <a:rPr lang="en-US" sz="1600" i="1" dirty="0" smtClean="0"/>
              <a:t>Commercial Carriers website at </a:t>
            </a:r>
            <a:r>
              <a:rPr lang="en-US" sz="1600" i="1" u="sng" dirty="0" smtClean="0">
                <a:hlinkClick r:id="rId6"/>
              </a:rPr>
              <a:t>https://eta.sddc.army.mil</a:t>
            </a:r>
            <a:endParaRPr lang="en-US" sz="1600" dirty="0" smtClean="0"/>
          </a:p>
          <a:p>
            <a:pPr lvl="0"/>
            <a:r>
              <a:rPr lang="en-US" sz="1600" b="1" dirty="0" smtClean="0"/>
              <a:t> 23. What are other references for additional GOPAX information?</a:t>
            </a:r>
            <a:r>
              <a:rPr lang="en-US" sz="1600" dirty="0" smtClean="0"/>
              <a:t> </a:t>
            </a:r>
          </a:p>
          <a:p>
            <a:pPr lvl="1"/>
            <a:r>
              <a:rPr lang="en-US" sz="1600" b="1" i="1" dirty="0" smtClean="0"/>
              <a:t>a.</a:t>
            </a:r>
            <a:r>
              <a:rPr lang="en-US" sz="1600" i="1" dirty="0" smtClean="0"/>
              <a:t> Additional GOPAX information can be found in Chapters 1, 2, 3 and article #1 of DTR 4500.9 </a:t>
            </a:r>
          </a:p>
        </p:txBody>
      </p:sp>
      <p:sp>
        <p:nvSpPr>
          <p:cNvPr id="20" name="TextBox 19">
            <a:hlinkClick r:id="rId7"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9" name="TextBox 28">
            <a:hlinkClick r:id="rId8"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5" name="TextBox 24">
            <a:hlinkClick r:id="rId2" action="ppaction://hlinksldjump"/>
          </p:cNvPr>
          <p:cNvSpPr txBox="1"/>
          <p:nvPr/>
        </p:nvSpPr>
        <p:spPr>
          <a:xfrm>
            <a:off x="1621" y="2225598"/>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GOPAX - FAQ</a:t>
            </a:r>
            <a:endParaRPr lang="en-US" sz="1300" dirty="0">
              <a:solidFill>
                <a:schemeClr val="accent1">
                  <a:lumMod val="75000"/>
                </a:schemeClr>
              </a:solidFill>
            </a:endParaRPr>
          </a:p>
        </p:txBody>
      </p:sp>
      <p:sp>
        <p:nvSpPr>
          <p:cNvPr id="37" name="TextBox 36">
            <a:hlinkClick r:id="rId9"/>
          </p:cNvPr>
          <p:cNvSpPr txBox="1"/>
          <p:nvPr/>
        </p:nvSpPr>
        <p:spPr>
          <a:xfrm>
            <a:off x="167640" y="3982735"/>
            <a:ext cx="1927860"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SDDC Website</a:t>
            </a:r>
          </a:p>
        </p:txBody>
      </p:sp>
      <p:sp>
        <p:nvSpPr>
          <p:cNvPr id="38" name="TextBox 37"/>
          <p:cNvSpPr txBox="1"/>
          <p:nvPr/>
        </p:nvSpPr>
        <p:spPr>
          <a:xfrm>
            <a:off x="159333" y="2869174"/>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USTCJ3-I</a:t>
            </a:r>
          </a:p>
          <a:p>
            <a:r>
              <a:rPr lang="en-US" sz="1300" dirty="0" smtClean="0"/>
              <a:t>(618) 220-7477</a:t>
            </a:r>
          </a:p>
          <a:p>
            <a:r>
              <a:rPr lang="en-US" sz="1300" dirty="0" smtClean="0"/>
              <a:t>DSN  770-74775</a:t>
            </a:r>
          </a:p>
        </p:txBody>
      </p:sp>
      <p:sp>
        <p:nvSpPr>
          <p:cNvPr id="30" name="TextBox 29">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pic>
        <p:nvPicPr>
          <p:cNvPr id="23" name="Picture 22" descr="handshake2.jpg"/>
          <p:cNvPicPr>
            <a:picLocks noChangeAspect="1"/>
          </p:cNvPicPr>
          <p:nvPr/>
        </p:nvPicPr>
        <p:blipFill>
          <a:blip r:embed="rId11" cstate="print"/>
          <a:stretch>
            <a:fillRect/>
          </a:stretch>
        </p:blipFill>
        <p:spPr>
          <a:xfrm flipH="1">
            <a:off x="157163" y="4455117"/>
            <a:ext cx="1927860" cy="1554480"/>
          </a:xfrm>
          <a:prstGeom prst="rect">
            <a:avLst/>
          </a:prstGeom>
        </p:spPr>
      </p:pic>
    </p:spTree>
  </p:cSld>
  <p:clrMapOvr>
    <a:masterClrMapping/>
  </p:clrMapOvr>
  <p:transition advClick="0"/>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JOSAC FAQ’s:</a:t>
            </a:r>
            <a:endParaRPr lang="en-US" dirty="0"/>
          </a:p>
        </p:txBody>
      </p:sp>
      <p:sp>
        <p:nvSpPr>
          <p:cNvPr id="33" name="TextBox 32"/>
          <p:cNvSpPr txBox="1"/>
          <p:nvPr/>
        </p:nvSpPr>
        <p:spPr>
          <a:xfrm>
            <a:off x="2102486" y="2951177"/>
            <a:ext cx="7446702" cy="348814"/>
          </a:xfrm>
          <a:prstGeom prst="rect">
            <a:avLst/>
          </a:prstGeom>
          <a:noFill/>
          <a:ln w="3175">
            <a:noFill/>
          </a:ln>
        </p:spPr>
        <p:txBody>
          <a:bodyPr wrap="square" lIns="101882" tIns="50941" rIns="101882" bIns="50941" rtlCol="0">
            <a:spAutoFit/>
          </a:bodyPr>
          <a:lstStyle/>
          <a:p>
            <a:pPr lvl="0"/>
            <a:r>
              <a:rPr lang="en-US" sz="1600" dirty="0" smtClean="0"/>
              <a:t>6</a:t>
            </a:r>
            <a:r>
              <a:rPr lang="en-US" sz="1600" dirty="0" smtClean="0">
                <a:hlinkClick r:id="rId4" action="ppaction://hlinksldjump"/>
              </a:rPr>
              <a:t>. Is airlift the only way to transport cargo or passengers on/thru OSA lift?</a:t>
            </a:r>
            <a:endParaRPr lang="en-US" sz="1600" i="1" dirty="0" smtClean="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9" name="TextBox 28">
            <a:hlinkClick r:id="rId6"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1" name="Oval 30"/>
          <p:cNvSpPr/>
          <p:nvPr/>
        </p:nvSpPr>
        <p:spPr>
          <a:xfrm rot="16200000">
            <a:off x="9146663" y="7207225"/>
            <a:ext cx="518160" cy="50292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32" name="Left Arrow 31">
            <a:hlinkClick r:id="rId7" action="ppaction://hlinksldjump"/>
          </p:cNvPr>
          <p:cNvSpPr/>
          <p:nvPr/>
        </p:nvSpPr>
        <p:spPr>
          <a:xfrm rot="16200000">
            <a:off x="9219098" y="7316464"/>
            <a:ext cx="431800" cy="33528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34" name="TextBox 33"/>
          <p:cNvSpPr txBox="1"/>
          <p:nvPr/>
        </p:nvSpPr>
        <p:spPr>
          <a:xfrm>
            <a:off x="8562496" y="7309585"/>
            <a:ext cx="598113" cy="296491"/>
          </a:xfrm>
          <a:prstGeom prst="rect">
            <a:avLst/>
          </a:prstGeom>
          <a:noFill/>
        </p:spPr>
        <p:txBody>
          <a:bodyPr wrap="none" lIns="101882" tIns="50941" rIns="101882" bIns="50941" rtlCol="0">
            <a:spAutoFit/>
          </a:bodyPr>
          <a:lstStyle/>
          <a:p>
            <a:r>
              <a:rPr lang="en-US" sz="1200" dirty="0" smtClean="0"/>
              <a:t>MORE</a:t>
            </a:r>
            <a:endParaRPr lang="en-US" sz="1200" dirty="0"/>
          </a:p>
        </p:txBody>
      </p:sp>
      <p:sp>
        <p:nvSpPr>
          <p:cNvPr id="36" name="TextBox 35"/>
          <p:cNvSpPr txBox="1"/>
          <p:nvPr/>
        </p:nvSpPr>
        <p:spPr>
          <a:xfrm>
            <a:off x="148109" y="2897566"/>
            <a:ext cx="1927859" cy="130320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USTCJ3-JOSAC</a:t>
            </a:r>
          </a:p>
          <a:p>
            <a:r>
              <a:rPr lang="en-US" sz="1300" dirty="0" smtClean="0"/>
              <a:t>(618) 220-6194</a:t>
            </a:r>
          </a:p>
          <a:p>
            <a:r>
              <a:rPr lang="en-US" sz="1300" dirty="0" smtClean="0"/>
              <a:t>DSN  770-6194</a:t>
            </a:r>
          </a:p>
          <a:p>
            <a:r>
              <a:rPr lang="en-US" sz="1300" dirty="0" smtClean="0"/>
              <a:t>(618) 220-6195</a:t>
            </a:r>
          </a:p>
          <a:p>
            <a:r>
              <a:rPr lang="en-US" sz="1300" dirty="0" smtClean="0"/>
              <a:t>DSN  770-6195</a:t>
            </a:r>
            <a:endParaRPr lang="en-US" sz="1300" dirty="0"/>
          </a:p>
        </p:txBody>
      </p:sp>
      <p:sp>
        <p:nvSpPr>
          <p:cNvPr id="35" name="TextBox 34">
            <a:hlinkClick r:id="rId8" action="ppaction://hlinksldjump"/>
          </p:cNvPr>
          <p:cNvSpPr txBox="1"/>
          <p:nvPr/>
        </p:nvSpPr>
        <p:spPr>
          <a:xfrm>
            <a:off x="0" y="2233981"/>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JOSAC - FAQ</a:t>
            </a:r>
            <a:endParaRPr lang="en-US" sz="1300" dirty="0">
              <a:solidFill>
                <a:schemeClr val="accent1">
                  <a:lumMod val="75000"/>
                </a:schemeClr>
              </a:solidFill>
            </a:endParaRPr>
          </a:p>
        </p:txBody>
      </p:sp>
      <p:sp>
        <p:nvSpPr>
          <p:cNvPr id="37" name="Rounded Rectangle 36">
            <a:hlinkClick r:id="rId9"/>
          </p:cNvPr>
          <p:cNvSpPr/>
          <p:nvPr/>
        </p:nvSpPr>
        <p:spPr>
          <a:xfrm>
            <a:off x="125730" y="6376247"/>
            <a:ext cx="1951330" cy="810434"/>
          </a:xfrm>
          <a:prstGeom prst="roundRect">
            <a:avLst/>
          </a:prstGeom>
          <a:gradFill>
            <a:gsLst>
              <a:gs pos="0">
                <a:schemeClr val="tx2">
                  <a:lumMod val="40000"/>
                  <a:lumOff val="60000"/>
                </a:schemeClr>
              </a:gs>
              <a:gs pos="80000">
                <a:schemeClr val="accent1">
                  <a:lumMod val="50000"/>
                </a:schemeClr>
              </a:gs>
              <a:gs pos="100000">
                <a:schemeClr val="accent1">
                  <a:shade val="94000"/>
                  <a:satMod val="135000"/>
                </a:schemeClr>
              </a:gs>
            </a:gsLst>
          </a:gra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pPr algn="ctr"/>
            <a:r>
              <a:rPr lang="en-US" dirty="0" smtClean="0">
                <a:solidFill>
                  <a:schemeClr val="bg1"/>
                </a:solidFill>
              </a:rPr>
              <a:t>Click here</a:t>
            </a:r>
          </a:p>
          <a:p>
            <a:pPr algn="ctr"/>
            <a:r>
              <a:rPr lang="en-US" dirty="0" smtClean="0">
                <a:solidFill>
                  <a:schemeClr val="bg1"/>
                </a:solidFill>
              </a:rPr>
              <a:t>DD Form 2768</a:t>
            </a:r>
          </a:p>
        </p:txBody>
      </p:sp>
      <p:sp>
        <p:nvSpPr>
          <p:cNvPr id="24" name="TextBox 23">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sp>
        <p:nvSpPr>
          <p:cNvPr id="30" name="TextBox 29"/>
          <p:cNvSpPr txBox="1"/>
          <p:nvPr/>
        </p:nvSpPr>
        <p:spPr>
          <a:xfrm>
            <a:off x="2102486" y="1630305"/>
            <a:ext cx="7446702" cy="348814"/>
          </a:xfrm>
          <a:prstGeom prst="rect">
            <a:avLst/>
          </a:prstGeom>
          <a:noFill/>
          <a:ln w="3175">
            <a:noFill/>
          </a:ln>
        </p:spPr>
        <p:txBody>
          <a:bodyPr wrap="square" lIns="101882" tIns="50941" rIns="101882" bIns="50941" rtlCol="0">
            <a:spAutoFit/>
          </a:bodyPr>
          <a:lstStyle/>
          <a:p>
            <a:pPr lvl="0"/>
            <a:r>
              <a:rPr lang="en-US" sz="1600" dirty="0" smtClean="0"/>
              <a:t>1. </a:t>
            </a:r>
            <a:r>
              <a:rPr lang="en-US" sz="1600" dirty="0" smtClean="0">
                <a:hlinkClick r:id="rId4" action="ppaction://hlinksldjump"/>
              </a:rPr>
              <a:t>Who can request an OSA flight?</a:t>
            </a:r>
            <a:r>
              <a:rPr lang="en-US" sz="1600" dirty="0" smtClean="0"/>
              <a:t> </a:t>
            </a:r>
          </a:p>
        </p:txBody>
      </p:sp>
      <p:sp>
        <p:nvSpPr>
          <p:cNvPr id="38" name="TextBox 37"/>
          <p:cNvSpPr txBox="1"/>
          <p:nvPr/>
        </p:nvSpPr>
        <p:spPr>
          <a:xfrm>
            <a:off x="2102486" y="1894479"/>
            <a:ext cx="7446702" cy="348814"/>
          </a:xfrm>
          <a:prstGeom prst="rect">
            <a:avLst/>
          </a:prstGeom>
          <a:noFill/>
          <a:ln w="3175">
            <a:noFill/>
          </a:ln>
        </p:spPr>
        <p:txBody>
          <a:bodyPr wrap="square" lIns="101882" tIns="50941" rIns="101882" bIns="50941" rtlCol="0">
            <a:spAutoFit/>
          </a:bodyPr>
          <a:lstStyle/>
          <a:p>
            <a:pPr lvl="0"/>
            <a:r>
              <a:rPr lang="en-US" sz="1600" dirty="0" smtClean="0"/>
              <a:t>2. </a:t>
            </a:r>
            <a:r>
              <a:rPr lang="en-US" sz="1600" dirty="0" smtClean="0">
                <a:hlinkClick r:id="rId4" action="ppaction://hlinksldjump"/>
              </a:rPr>
              <a:t>Are the OSA flights/JOSAC scheduled flights just for DoD cargo or passengers? </a:t>
            </a:r>
            <a:endParaRPr lang="en-US" sz="1600" dirty="0" smtClean="0"/>
          </a:p>
        </p:txBody>
      </p:sp>
      <p:sp>
        <p:nvSpPr>
          <p:cNvPr id="39" name="TextBox 38"/>
          <p:cNvSpPr txBox="1"/>
          <p:nvPr/>
        </p:nvSpPr>
        <p:spPr>
          <a:xfrm>
            <a:off x="2102486" y="2158654"/>
            <a:ext cx="7446702" cy="348814"/>
          </a:xfrm>
          <a:prstGeom prst="rect">
            <a:avLst/>
          </a:prstGeom>
          <a:noFill/>
          <a:ln w="3175">
            <a:noFill/>
          </a:ln>
        </p:spPr>
        <p:txBody>
          <a:bodyPr wrap="square" lIns="101882" tIns="50941" rIns="101882" bIns="50941" rtlCol="0">
            <a:spAutoFit/>
          </a:bodyPr>
          <a:lstStyle/>
          <a:p>
            <a:pPr lvl="0"/>
            <a:r>
              <a:rPr lang="en-US" sz="1600" dirty="0" smtClean="0"/>
              <a:t>3. </a:t>
            </a:r>
            <a:r>
              <a:rPr lang="en-US" sz="1600" dirty="0" smtClean="0">
                <a:hlinkClick r:id="rId4" action="ppaction://hlinksldjump"/>
              </a:rPr>
              <a:t>Round trips available on JOSAC airlift?</a:t>
            </a:r>
            <a:r>
              <a:rPr lang="en-US" sz="1600" dirty="0" smtClean="0"/>
              <a:t> </a:t>
            </a:r>
          </a:p>
        </p:txBody>
      </p:sp>
      <p:sp>
        <p:nvSpPr>
          <p:cNvPr id="40" name="TextBox 39"/>
          <p:cNvSpPr txBox="1"/>
          <p:nvPr/>
        </p:nvSpPr>
        <p:spPr>
          <a:xfrm>
            <a:off x="2102486" y="2422828"/>
            <a:ext cx="7446702" cy="348814"/>
          </a:xfrm>
          <a:prstGeom prst="rect">
            <a:avLst/>
          </a:prstGeom>
          <a:noFill/>
          <a:ln w="3175">
            <a:noFill/>
          </a:ln>
        </p:spPr>
        <p:txBody>
          <a:bodyPr wrap="square" lIns="101882" tIns="50941" rIns="101882" bIns="50941" rtlCol="0">
            <a:spAutoFit/>
          </a:bodyPr>
          <a:lstStyle/>
          <a:p>
            <a:pPr lvl="0"/>
            <a:r>
              <a:rPr lang="en-US" sz="1600" dirty="0" smtClean="0"/>
              <a:t>4. </a:t>
            </a:r>
            <a:r>
              <a:rPr lang="en-US" sz="1600" dirty="0" smtClean="0">
                <a:hlinkClick r:id="rId4" action="ppaction://hlinksldjump"/>
              </a:rPr>
              <a:t>How do you apply to use JOSAC airlift? </a:t>
            </a:r>
            <a:endParaRPr lang="en-US" sz="1600" dirty="0" smtClean="0"/>
          </a:p>
        </p:txBody>
      </p:sp>
      <p:sp>
        <p:nvSpPr>
          <p:cNvPr id="41" name="TextBox 40"/>
          <p:cNvSpPr txBox="1"/>
          <p:nvPr/>
        </p:nvSpPr>
        <p:spPr>
          <a:xfrm>
            <a:off x="2102486" y="2687002"/>
            <a:ext cx="7446702" cy="348814"/>
          </a:xfrm>
          <a:prstGeom prst="rect">
            <a:avLst/>
          </a:prstGeom>
          <a:noFill/>
          <a:ln w="3175">
            <a:noFill/>
          </a:ln>
        </p:spPr>
        <p:txBody>
          <a:bodyPr wrap="square" lIns="101882" tIns="50941" rIns="101882" bIns="50941" rtlCol="0">
            <a:spAutoFit/>
          </a:bodyPr>
          <a:lstStyle/>
          <a:p>
            <a:pPr lvl="0"/>
            <a:r>
              <a:rPr lang="en-US" sz="1600" dirty="0" smtClean="0"/>
              <a:t>5. </a:t>
            </a:r>
            <a:r>
              <a:rPr lang="en-US" sz="1600" dirty="0" smtClean="0">
                <a:hlinkClick r:id="rId4" action="ppaction://hlinksldjump"/>
              </a:rPr>
              <a:t>Who sets the priority for OSA flights? </a:t>
            </a:r>
            <a:endParaRPr lang="en-US" sz="1600" dirty="0" smtClean="0"/>
          </a:p>
        </p:txBody>
      </p:sp>
      <p:sp>
        <p:nvSpPr>
          <p:cNvPr id="44" name="TextBox 43"/>
          <p:cNvSpPr txBox="1"/>
          <p:nvPr/>
        </p:nvSpPr>
        <p:spPr>
          <a:xfrm>
            <a:off x="2102486" y="3987868"/>
            <a:ext cx="7446702" cy="348814"/>
          </a:xfrm>
          <a:prstGeom prst="rect">
            <a:avLst/>
          </a:prstGeom>
          <a:noFill/>
          <a:ln w="3175">
            <a:noFill/>
          </a:ln>
        </p:spPr>
        <p:txBody>
          <a:bodyPr wrap="square" lIns="101882" tIns="50941" rIns="101882" bIns="50941" rtlCol="0">
            <a:spAutoFit/>
          </a:bodyPr>
          <a:lstStyle/>
          <a:p>
            <a:pPr lvl="0"/>
            <a:r>
              <a:rPr lang="en-US" sz="1600" dirty="0" smtClean="0"/>
              <a:t>9. </a:t>
            </a:r>
            <a:r>
              <a:rPr lang="en-US" sz="1600" dirty="0" smtClean="0">
                <a:hlinkClick r:id="rId11" action="ppaction://hlinksldjump"/>
              </a:rPr>
              <a:t>Are there any limitations to the dimensions of the cargo? </a:t>
            </a:r>
            <a:endParaRPr lang="en-US" sz="1600" dirty="0" smtClean="0"/>
          </a:p>
        </p:txBody>
      </p:sp>
      <p:sp>
        <p:nvSpPr>
          <p:cNvPr id="45" name="TextBox 44"/>
          <p:cNvSpPr txBox="1"/>
          <p:nvPr/>
        </p:nvSpPr>
        <p:spPr>
          <a:xfrm>
            <a:off x="2102486" y="3479525"/>
            <a:ext cx="7446702" cy="595319"/>
          </a:xfrm>
          <a:prstGeom prst="rect">
            <a:avLst/>
          </a:prstGeom>
          <a:noFill/>
          <a:ln w="3175">
            <a:noFill/>
          </a:ln>
        </p:spPr>
        <p:txBody>
          <a:bodyPr wrap="square" lIns="101882" tIns="50941" rIns="101882" bIns="50941" rtlCol="0">
            <a:spAutoFit/>
          </a:bodyPr>
          <a:lstStyle/>
          <a:p>
            <a:pPr lvl="0"/>
            <a:r>
              <a:rPr lang="en-US" sz="1600" dirty="0" smtClean="0"/>
              <a:t>8. </a:t>
            </a:r>
            <a:r>
              <a:rPr lang="en-US" sz="1600" dirty="0" smtClean="0">
                <a:hlinkClick r:id="rId11" action="ppaction://hlinksldjump"/>
              </a:rPr>
              <a:t>Are there any restrictions as to what type of cargo is eligible to be transported by the OSA flights?</a:t>
            </a:r>
            <a:r>
              <a:rPr lang="en-US" sz="1600" dirty="0" smtClean="0"/>
              <a:t> </a:t>
            </a:r>
          </a:p>
        </p:txBody>
      </p:sp>
      <p:sp>
        <p:nvSpPr>
          <p:cNvPr id="46" name="TextBox 45"/>
          <p:cNvSpPr txBox="1"/>
          <p:nvPr/>
        </p:nvSpPr>
        <p:spPr>
          <a:xfrm>
            <a:off x="2102486" y="3215351"/>
            <a:ext cx="7446702" cy="348814"/>
          </a:xfrm>
          <a:prstGeom prst="rect">
            <a:avLst/>
          </a:prstGeom>
          <a:noFill/>
          <a:ln w="3175">
            <a:noFill/>
          </a:ln>
        </p:spPr>
        <p:txBody>
          <a:bodyPr wrap="square" lIns="101882" tIns="50941" rIns="101882" bIns="50941" rtlCol="0">
            <a:spAutoFit/>
          </a:bodyPr>
          <a:lstStyle/>
          <a:p>
            <a:pPr lvl="0"/>
            <a:r>
              <a:rPr lang="en-US" sz="1600" dirty="0" smtClean="0"/>
              <a:t>7. </a:t>
            </a:r>
            <a:r>
              <a:rPr lang="en-US" sz="1600" dirty="0" smtClean="0">
                <a:hlinkClick r:id="rId11" action="ppaction://hlinksldjump"/>
              </a:rPr>
              <a:t>Are OSA missions totally free of all charges?</a:t>
            </a:r>
            <a:endParaRPr lang="en-US" sz="1600" dirty="0" smtClean="0"/>
          </a:p>
        </p:txBody>
      </p:sp>
      <p:sp>
        <p:nvSpPr>
          <p:cNvPr id="47" name="TextBox 46"/>
          <p:cNvSpPr txBox="1"/>
          <p:nvPr/>
        </p:nvSpPr>
        <p:spPr>
          <a:xfrm>
            <a:off x="2102486" y="4516217"/>
            <a:ext cx="7446702" cy="348814"/>
          </a:xfrm>
          <a:prstGeom prst="rect">
            <a:avLst/>
          </a:prstGeom>
          <a:noFill/>
          <a:ln w="3175">
            <a:noFill/>
          </a:ln>
        </p:spPr>
        <p:txBody>
          <a:bodyPr wrap="square" lIns="101882" tIns="50941" rIns="101882" bIns="50941" rtlCol="0">
            <a:spAutoFit/>
          </a:bodyPr>
          <a:lstStyle/>
          <a:p>
            <a:r>
              <a:rPr lang="en-US" sz="1600" dirty="0" smtClean="0"/>
              <a:t>11. </a:t>
            </a:r>
            <a:r>
              <a:rPr lang="en-US" sz="1600" dirty="0" smtClean="0">
                <a:hlinkClick r:id="rId11" action="ppaction://hlinksldjump"/>
              </a:rPr>
              <a:t>Can hazardous material fly on OSA mission?  </a:t>
            </a:r>
            <a:endParaRPr lang="en-US" sz="1600" dirty="0" smtClean="0"/>
          </a:p>
        </p:txBody>
      </p:sp>
      <p:sp>
        <p:nvSpPr>
          <p:cNvPr id="48" name="TextBox 47"/>
          <p:cNvSpPr txBox="1"/>
          <p:nvPr/>
        </p:nvSpPr>
        <p:spPr>
          <a:xfrm>
            <a:off x="2102486" y="4252043"/>
            <a:ext cx="7446702" cy="348814"/>
          </a:xfrm>
          <a:prstGeom prst="rect">
            <a:avLst/>
          </a:prstGeom>
          <a:noFill/>
          <a:ln w="3175">
            <a:noFill/>
          </a:ln>
        </p:spPr>
        <p:txBody>
          <a:bodyPr wrap="square" lIns="101882" tIns="50941" rIns="101882" bIns="50941" rtlCol="0">
            <a:spAutoFit/>
          </a:bodyPr>
          <a:lstStyle/>
          <a:p>
            <a:pPr lvl="0"/>
            <a:r>
              <a:rPr lang="en-US" sz="1600" dirty="0" smtClean="0"/>
              <a:t>10. </a:t>
            </a:r>
            <a:r>
              <a:rPr lang="en-US" sz="1600" dirty="0" smtClean="0">
                <a:hlinkClick r:id="rId11" action="ppaction://hlinksldjump"/>
              </a:rPr>
              <a:t>Are there any weight limits on cargo? </a:t>
            </a:r>
            <a:endParaRPr lang="en-US" sz="1600" dirty="0" smtClean="0"/>
          </a:p>
        </p:txBody>
      </p:sp>
      <p:sp>
        <p:nvSpPr>
          <p:cNvPr id="49" name="TextBox 48"/>
          <p:cNvSpPr txBox="1"/>
          <p:nvPr/>
        </p:nvSpPr>
        <p:spPr>
          <a:xfrm>
            <a:off x="2102486" y="5308740"/>
            <a:ext cx="7446702" cy="348814"/>
          </a:xfrm>
          <a:prstGeom prst="rect">
            <a:avLst/>
          </a:prstGeom>
          <a:noFill/>
          <a:ln w="3175">
            <a:noFill/>
          </a:ln>
        </p:spPr>
        <p:txBody>
          <a:bodyPr wrap="square" lIns="101882" tIns="50941" rIns="101882" bIns="50941" rtlCol="0">
            <a:spAutoFit/>
          </a:bodyPr>
          <a:lstStyle/>
          <a:p>
            <a:pPr lvl="0"/>
            <a:r>
              <a:rPr lang="en-US" sz="1600" dirty="0" smtClean="0"/>
              <a:t>14. </a:t>
            </a:r>
            <a:r>
              <a:rPr lang="en-US" sz="1600" dirty="0" smtClean="0">
                <a:hlinkClick r:id="rId11" action="ppaction://hlinksldjump"/>
              </a:rPr>
              <a:t>Do OSA flights only go to designated military bases? </a:t>
            </a:r>
            <a:endParaRPr lang="en-US" sz="1600" dirty="0" smtClean="0"/>
          </a:p>
        </p:txBody>
      </p:sp>
      <p:sp>
        <p:nvSpPr>
          <p:cNvPr id="50" name="TextBox 49"/>
          <p:cNvSpPr txBox="1"/>
          <p:nvPr/>
        </p:nvSpPr>
        <p:spPr>
          <a:xfrm>
            <a:off x="2102486" y="5044566"/>
            <a:ext cx="7446702" cy="348814"/>
          </a:xfrm>
          <a:prstGeom prst="rect">
            <a:avLst/>
          </a:prstGeom>
          <a:noFill/>
          <a:ln w="3175">
            <a:noFill/>
          </a:ln>
        </p:spPr>
        <p:txBody>
          <a:bodyPr wrap="square" lIns="101882" tIns="50941" rIns="101882" bIns="50941" rtlCol="0">
            <a:spAutoFit/>
          </a:bodyPr>
          <a:lstStyle/>
          <a:p>
            <a:r>
              <a:rPr lang="en-US" sz="1600" dirty="0" smtClean="0"/>
              <a:t>13. </a:t>
            </a:r>
            <a:r>
              <a:rPr lang="en-US" sz="1600" dirty="0" smtClean="0">
                <a:hlinkClick r:id="rId11" action="ppaction://hlinksldjump"/>
              </a:rPr>
              <a:t>Are OSA missions available for CONUS and OCONUS destinations?</a:t>
            </a:r>
            <a:endParaRPr lang="en-US" sz="1600" dirty="0" smtClean="0"/>
          </a:p>
        </p:txBody>
      </p:sp>
      <p:sp>
        <p:nvSpPr>
          <p:cNvPr id="51" name="TextBox 50"/>
          <p:cNvSpPr txBox="1"/>
          <p:nvPr/>
        </p:nvSpPr>
        <p:spPr>
          <a:xfrm>
            <a:off x="2102486" y="4780391"/>
            <a:ext cx="7446702" cy="348814"/>
          </a:xfrm>
          <a:prstGeom prst="rect">
            <a:avLst/>
          </a:prstGeom>
          <a:noFill/>
          <a:ln w="3175">
            <a:noFill/>
          </a:ln>
        </p:spPr>
        <p:txBody>
          <a:bodyPr wrap="square" lIns="101882" tIns="50941" rIns="101882" bIns="50941" rtlCol="0">
            <a:spAutoFit/>
          </a:bodyPr>
          <a:lstStyle/>
          <a:p>
            <a:pPr lvl="0"/>
            <a:r>
              <a:rPr lang="en-US" sz="1600" dirty="0" smtClean="0"/>
              <a:t>12. </a:t>
            </a:r>
            <a:r>
              <a:rPr lang="en-US" sz="1600" dirty="0" smtClean="0">
                <a:hlinkClick r:id="rId11" action="ppaction://hlinksldjump"/>
              </a:rPr>
              <a:t>If pallets and/or packaging are required for cargo who pays for it? </a:t>
            </a:r>
            <a:endParaRPr lang="en-US" sz="1600" dirty="0" smtClean="0"/>
          </a:p>
        </p:txBody>
      </p:sp>
      <p:sp>
        <p:nvSpPr>
          <p:cNvPr id="54" name="TextBox 53"/>
          <p:cNvSpPr txBox="1"/>
          <p:nvPr/>
        </p:nvSpPr>
        <p:spPr>
          <a:xfrm>
            <a:off x="2102486" y="5572914"/>
            <a:ext cx="7446702" cy="348814"/>
          </a:xfrm>
          <a:prstGeom prst="rect">
            <a:avLst/>
          </a:prstGeom>
          <a:noFill/>
          <a:ln w="3175">
            <a:noFill/>
          </a:ln>
        </p:spPr>
        <p:txBody>
          <a:bodyPr wrap="square" lIns="101882" tIns="50941" rIns="101882" bIns="50941" rtlCol="0">
            <a:spAutoFit/>
          </a:bodyPr>
          <a:lstStyle/>
          <a:p>
            <a:pPr lvl="0"/>
            <a:r>
              <a:rPr lang="en-US" sz="1600" dirty="0" smtClean="0"/>
              <a:t>15. </a:t>
            </a:r>
            <a:r>
              <a:rPr lang="en-US" sz="1600" dirty="0" smtClean="0">
                <a:hlinkClick r:id="rId12" action="ppaction://hlinksldjump"/>
              </a:rPr>
              <a:t>Who arranges for cargo/passengers to get to the APOE for movement? </a:t>
            </a:r>
            <a:endParaRPr lang="en-US" sz="1600" dirty="0" smtClean="0"/>
          </a:p>
        </p:txBody>
      </p:sp>
      <p:sp>
        <p:nvSpPr>
          <p:cNvPr id="55" name="TextBox 54"/>
          <p:cNvSpPr txBox="1"/>
          <p:nvPr/>
        </p:nvSpPr>
        <p:spPr>
          <a:xfrm>
            <a:off x="2102486" y="5837089"/>
            <a:ext cx="7446702" cy="348814"/>
          </a:xfrm>
          <a:prstGeom prst="rect">
            <a:avLst/>
          </a:prstGeom>
          <a:noFill/>
          <a:ln w="3175">
            <a:noFill/>
          </a:ln>
        </p:spPr>
        <p:txBody>
          <a:bodyPr wrap="square" lIns="101882" tIns="50941" rIns="101882" bIns="50941" rtlCol="0">
            <a:spAutoFit/>
          </a:bodyPr>
          <a:lstStyle/>
          <a:p>
            <a:r>
              <a:rPr lang="en-US" sz="1600" dirty="0" smtClean="0"/>
              <a:t>16. </a:t>
            </a:r>
            <a:r>
              <a:rPr lang="en-US" sz="1600" dirty="0" smtClean="0">
                <a:hlinkClick r:id="rId12" action="ppaction://hlinksldjump"/>
              </a:rPr>
              <a:t>Who arranges for the passengers/cargo to get picked up at the APOD? </a:t>
            </a:r>
            <a:endParaRPr lang="en-US" sz="1600" dirty="0" smtClean="0"/>
          </a:p>
        </p:txBody>
      </p:sp>
      <p:sp>
        <p:nvSpPr>
          <p:cNvPr id="56" name="TextBox 55"/>
          <p:cNvSpPr txBox="1"/>
          <p:nvPr/>
        </p:nvSpPr>
        <p:spPr>
          <a:xfrm>
            <a:off x="2102486" y="6101263"/>
            <a:ext cx="7446702" cy="348814"/>
          </a:xfrm>
          <a:prstGeom prst="rect">
            <a:avLst/>
          </a:prstGeom>
          <a:noFill/>
          <a:ln w="3175">
            <a:noFill/>
          </a:ln>
        </p:spPr>
        <p:txBody>
          <a:bodyPr wrap="square" lIns="101882" tIns="50941" rIns="101882" bIns="50941" rtlCol="0">
            <a:spAutoFit/>
          </a:bodyPr>
          <a:lstStyle/>
          <a:p>
            <a:r>
              <a:rPr lang="en-US" sz="1600" dirty="0" smtClean="0"/>
              <a:t>17. </a:t>
            </a:r>
            <a:r>
              <a:rPr lang="en-US" sz="1600" dirty="0" smtClean="0">
                <a:hlinkClick r:id="rId12" action="ppaction://hlinksldjump"/>
              </a:rPr>
              <a:t>When can you use them?</a:t>
            </a:r>
            <a:r>
              <a:rPr lang="en-US" sz="1600" dirty="0" smtClean="0"/>
              <a:t> </a:t>
            </a:r>
          </a:p>
        </p:txBody>
      </p:sp>
      <p:sp>
        <p:nvSpPr>
          <p:cNvPr id="57" name="TextBox 56"/>
          <p:cNvSpPr txBox="1"/>
          <p:nvPr/>
        </p:nvSpPr>
        <p:spPr>
          <a:xfrm>
            <a:off x="2102486" y="6365437"/>
            <a:ext cx="7446702" cy="348814"/>
          </a:xfrm>
          <a:prstGeom prst="rect">
            <a:avLst/>
          </a:prstGeom>
          <a:noFill/>
          <a:ln w="3175">
            <a:noFill/>
          </a:ln>
        </p:spPr>
        <p:txBody>
          <a:bodyPr wrap="square" lIns="101882" tIns="50941" rIns="101882" bIns="50941" rtlCol="0">
            <a:spAutoFit/>
          </a:bodyPr>
          <a:lstStyle/>
          <a:p>
            <a:r>
              <a:rPr lang="en-US" sz="1600" dirty="0" smtClean="0"/>
              <a:t>18. </a:t>
            </a:r>
            <a:r>
              <a:rPr lang="en-US" sz="1600" dirty="0" smtClean="0">
                <a:hlinkClick r:id="rId12" action="ppaction://hlinksldjump"/>
              </a:rPr>
              <a:t>How much lead time is required for an OSA request?</a:t>
            </a:r>
            <a:r>
              <a:rPr lang="en-US" sz="1600" dirty="0" smtClean="0"/>
              <a:t> </a:t>
            </a:r>
          </a:p>
        </p:txBody>
      </p:sp>
      <p:sp>
        <p:nvSpPr>
          <p:cNvPr id="58" name="TextBox 57"/>
          <p:cNvSpPr txBox="1"/>
          <p:nvPr/>
        </p:nvSpPr>
        <p:spPr>
          <a:xfrm>
            <a:off x="2102486" y="6629612"/>
            <a:ext cx="7446702" cy="348814"/>
          </a:xfrm>
          <a:prstGeom prst="rect">
            <a:avLst/>
          </a:prstGeom>
          <a:noFill/>
          <a:ln w="3175">
            <a:noFill/>
          </a:ln>
        </p:spPr>
        <p:txBody>
          <a:bodyPr wrap="square" lIns="101882" tIns="50941" rIns="101882" bIns="50941" rtlCol="0">
            <a:spAutoFit/>
          </a:bodyPr>
          <a:lstStyle/>
          <a:p>
            <a:r>
              <a:rPr lang="en-US" sz="1600" dirty="0" smtClean="0"/>
              <a:t>19. </a:t>
            </a:r>
            <a:r>
              <a:rPr lang="en-US" sz="1600" dirty="0" smtClean="0">
                <a:hlinkClick r:id="rId12" action="ppaction://hlinksldjump"/>
              </a:rPr>
              <a:t>Can a requester ask for a specific delivery date and time?</a:t>
            </a:r>
            <a:endParaRPr lang="en-US" sz="1600" dirty="0" smtClean="0"/>
          </a:p>
        </p:txBody>
      </p:sp>
      <p:sp>
        <p:nvSpPr>
          <p:cNvPr id="59" name="TextBox 58"/>
          <p:cNvSpPr txBox="1"/>
          <p:nvPr/>
        </p:nvSpPr>
        <p:spPr>
          <a:xfrm>
            <a:off x="2102486" y="6893786"/>
            <a:ext cx="7446702" cy="348814"/>
          </a:xfrm>
          <a:prstGeom prst="rect">
            <a:avLst/>
          </a:prstGeom>
          <a:noFill/>
          <a:ln w="3175">
            <a:noFill/>
          </a:ln>
        </p:spPr>
        <p:txBody>
          <a:bodyPr wrap="square" lIns="101882" tIns="50941" rIns="101882" bIns="50941" rtlCol="0">
            <a:spAutoFit/>
          </a:bodyPr>
          <a:lstStyle/>
          <a:p>
            <a:r>
              <a:rPr lang="en-US" sz="1600" dirty="0" smtClean="0"/>
              <a:t>20. </a:t>
            </a:r>
            <a:r>
              <a:rPr lang="en-US" sz="1600" dirty="0" smtClean="0">
                <a:hlinkClick r:id="rId12" action="ppaction://hlinksldjump"/>
              </a:rPr>
              <a:t>How long does the process take to get the cargo/passengers actually delivered?</a:t>
            </a:r>
            <a:endParaRPr lang="en-US" sz="1600" dirty="0" smtClean="0"/>
          </a:p>
        </p:txBody>
      </p:sp>
      <p:sp>
        <p:nvSpPr>
          <p:cNvPr id="61" name="TextBox 60"/>
          <p:cNvSpPr txBox="1"/>
          <p:nvPr/>
        </p:nvSpPr>
        <p:spPr>
          <a:xfrm>
            <a:off x="2102486" y="7157970"/>
            <a:ext cx="7446702" cy="348814"/>
          </a:xfrm>
          <a:prstGeom prst="rect">
            <a:avLst/>
          </a:prstGeom>
          <a:noFill/>
          <a:ln w="3175">
            <a:noFill/>
          </a:ln>
        </p:spPr>
        <p:txBody>
          <a:bodyPr wrap="square" lIns="101882" tIns="50941" rIns="101882" bIns="50941" rtlCol="0">
            <a:spAutoFit/>
          </a:bodyPr>
          <a:lstStyle/>
          <a:p>
            <a:pPr lvl="0"/>
            <a:r>
              <a:rPr lang="en-US" sz="1600" dirty="0" smtClean="0"/>
              <a:t>21. </a:t>
            </a:r>
            <a:r>
              <a:rPr lang="en-US" sz="1600" dirty="0" smtClean="0">
                <a:hlinkClick r:id="rId12" action="ppaction://hlinksldjump"/>
              </a:rPr>
              <a:t>Does anyone sign for the cargo?</a:t>
            </a:r>
            <a:endParaRPr lang="en-US" sz="1600" dirty="0" smtClean="0"/>
          </a:p>
        </p:txBody>
      </p:sp>
      <p:pic>
        <p:nvPicPr>
          <p:cNvPr id="52" name="Picture 51" descr="handshake2.jpg"/>
          <p:cNvPicPr>
            <a:picLocks noChangeAspect="1"/>
          </p:cNvPicPr>
          <p:nvPr/>
        </p:nvPicPr>
        <p:blipFill>
          <a:blip r:embed="rId13" cstate="print"/>
          <a:stretch>
            <a:fillRect/>
          </a:stretch>
        </p:blipFill>
        <p:spPr>
          <a:xfrm flipH="1">
            <a:off x="137161" y="4435889"/>
            <a:ext cx="1927860" cy="1554480"/>
          </a:xfrm>
          <a:prstGeom prst="rect">
            <a:avLst/>
          </a:prstGeom>
        </p:spPr>
      </p:pic>
    </p:spTree>
  </p:cSld>
  <p:clrMapOvr>
    <a:masterClrMapping/>
  </p:clrMapOvr>
  <p:transition advClick="0"/>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JOSAC FAQ’s:</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9" name="TextBox 28">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5" name="TextBox 34">
            <a:hlinkClick r:id="rId2" action="ppaction://hlinksldjump"/>
          </p:cNvPr>
          <p:cNvSpPr txBox="1"/>
          <p:nvPr/>
        </p:nvSpPr>
        <p:spPr>
          <a:xfrm>
            <a:off x="0" y="2233981"/>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JOSAC - FAQ</a:t>
            </a:r>
            <a:endParaRPr lang="en-US" sz="1300" dirty="0">
              <a:solidFill>
                <a:schemeClr val="accent1">
                  <a:lumMod val="75000"/>
                </a:schemeClr>
              </a:solidFill>
            </a:endParaRPr>
          </a:p>
        </p:txBody>
      </p:sp>
      <p:sp>
        <p:nvSpPr>
          <p:cNvPr id="37" name="Rounded Rectangle 36">
            <a:hlinkClick r:id="rId6"/>
          </p:cNvPr>
          <p:cNvSpPr/>
          <p:nvPr/>
        </p:nvSpPr>
        <p:spPr>
          <a:xfrm>
            <a:off x="125730" y="6376247"/>
            <a:ext cx="1951330" cy="810434"/>
          </a:xfrm>
          <a:prstGeom prst="roundRect">
            <a:avLst/>
          </a:prstGeom>
          <a:gradFill>
            <a:gsLst>
              <a:gs pos="0">
                <a:schemeClr val="tx2">
                  <a:lumMod val="40000"/>
                  <a:lumOff val="60000"/>
                </a:schemeClr>
              </a:gs>
              <a:gs pos="80000">
                <a:schemeClr val="accent1">
                  <a:lumMod val="50000"/>
                </a:schemeClr>
              </a:gs>
              <a:gs pos="100000">
                <a:schemeClr val="accent1">
                  <a:shade val="94000"/>
                  <a:satMod val="135000"/>
                </a:schemeClr>
              </a:gs>
            </a:gsLst>
          </a:gra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pPr algn="ctr"/>
            <a:r>
              <a:rPr lang="en-US" dirty="0" smtClean="0">
                <a:solidFill>
                  <a:schemeClr val="bg1"/>
                </a:solidFill>
              </a:rPr>
              <a:t>Click here</a:t>
            </a:r>
          </a:p>
          <a:p>
            <a:pPr algn="ctr"/>
            <a:r>
              <a:rPr lang="en-US" dirty="0" smtClean="0">
                <a:solidFill>
                  <a:schemeClr val="bg1"/>
                </a:solidFill>
              </a:rPr>
              <a:t>DD Form 2768</a:t>
            </a:r>
          </a:p>
        </p:txBody>
      </p:sp>
      <p:sp>
        <p:nvSpPr>
          <p:cNvPr id="24" name="TextBox 23">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sp>
        <p:nvSpPr>
          <p:cNvPr id="53" name="TextBox 52"/>
          <p:cNvSpPr txBox="1"/>
          <p:nvPr/>
        </p:nvSpPr>
        <p:spPr>
          <a:xfrm>
            <a:off x="2102486" y="1622867"/>
            <a:ext cx="7446702" cy="348814"/>
          </a:xfrm>
          <a:prstGeom prst="rect">
            <a:avLst/>
          </a:prstGeom>
          <a:noFill/>
          <a:ln w="3175">
            <a:noFill/>
          </a:ln>
        </p:spPr>
        <p:txBody>
          <a:bodyPr wrap="square" lIns="101882" tIns="50941" rIns="101882" bIns="50941" rtlCol="0">
            <a:spAutoFit/>
          </a:bodyPr>
          <a:lstStyle/>
          <a:p>
            <a:pPr lvl="0"/>
            <a:r>
              <a:rPr lang="en-US" sz="1600" dirty="0" smtClean="0"/>
              <a:t>22. </a:t>
            </a:r>
            <a:r>
              <a:rPr lang="en-US" sz="1600" dirty="0" smtClean="0">
                <a:hlinkClick r:id="rId8" action="ppaction://hlinksldjump"/>
              </a:rPr>
              <a:t>Can an escort accompany the shipment?</a:t>
            </a:r>
            <a:endParaRPr lang="en-US" sz="1600" dirty="0" smtClean="0"/>
          </a:p>
        </p:txBody>
      </p:sp>
      <p:sp>
        <p:nvSpPr>
          <p:cNvPr id="61" name="TextBox 60"/>
          <p:cNvSpPr txBox="1"/>
          <p:nvPr/>
        </p:nvSpPr>
        <p:spPr>
          <a:xfrm>
            <a:off x="2102486" y="1888902"/>
            <a:ext cx="7446702" cy="348814"/>
          </a:xfrm>
          <a:prstGeom prst="rect">
            <a:avLst/>
          </a:prstGeom>
          <a:noFill/>
          <a:ln w="3175">
            <a:noFill/>
          </a:ln>
        </p:spPr>
        <p:txBody>
          <a:bodyPr wrap="square" lIns="101882" tIns="50941" rIns="101882" bIns="50941" rtlCol="0">
            <a:spAutoFit/>
          </a:bodyPr>
          <a:lstStyle/>
          <a:p>
            <a:r>
              <a:rPr lang="en-US" sz="1600" dirty="0" smtClean="0"/>
              <a:t>23. </a:t>
            </a:r>
            <a:r>
              <a:rPr lang="en-US" sz="1600" dirty="0" smtClean="0">
                <a:hlinkClick r:id="rId8" action="ppaction://hlinksldjump"/>
              </a:rPr>
              <a:t>How is customs or inspections handled for OSA missions?</a:t>
            </a:r>
            <a:endParaRPr lang="en-US" sz="1600" dirty="0" smtClean="0"/>
          </a:p>
        </p:txBody>
      </p:sp>
      <p:sp>
        <p:nvSpPr>
          <p:cNvPr id="62" name="TextBox 61"/>
          <p:cNvSpPr txBox="1"/>
          <p:nvPr/>
        </p:nvSpPr>
        <p:spPr>
          <a:xfrm>
            <a:off x="2102486" y="2154938"/>
            <a:ext cx="7446702" cy="348814"/>
          </a:xfrm>
          <a:prstGeom prst="rect">
            <a:avLst/>
          </a:prstGeom>
          <a:noFill/>
          <a:ln w="3175">
            <a:noFill/>
          </a:ln>
        </p:spPr>
        <p:txBody>
          <a:bodyPr wrap="square" lIns="101882" tIns="50941" rIns="101882" bIns="50941" rtlCol="0">
            <a:spAutoFit/>
          </a:bodyPr>
          <a:lstStyle/>
          <a:p>
            <a:r>
              <a:rPr lang="en-US" sz="1600" dirty="0" smtClean="0"/>
              <a:t>24. </a:t>
            </a:r>
            <a:r>
              <a:rPr lang="en-US" sz="1600" dirty="0" smtClean="0">
                <a:hlinkClick r:id="rId8" action="ppaction://hlinksldjump"/>
              </a:rPr>
              <a:t>Is there a way to track the OSA flights?</a:t>
            </a:r>
            <a:endParaRPr lang="en-US" sz="1600" dirty="0" smtClean="0"/>
          </a:p>
        </p:txBody>
      </p:sp>
      <p:sp>
        <p:nvSpPr>
          <p:cNvPr id="63" name="TextBox 62"/>
          <p:cNvSpPr txBox="1"/>
          <p:nvPr/>
        </p:nvSpPr>
        <p:spPr>
          <a:xfrm>
            <a:off x="2102486" y="2420973"/>
            <a:ext cx="7446702" cy="348814"/>
          </a:xfrm>
          <a:prstGeom prst="rect">
            <a:avLst/>
          </a:prstGeom>
          <a:noFill/>
          <a:ln w="3175">
            <a:noFill/>
          </a:ln>
        </p:spPr>
        <p:txBody>
          <a:bodyPr wrap="square" lIns="101882" tIns="50941" rIns="101882" bIns="50941" rtlCol="0">
            <a:spAutoFit/>
          </a:bodyPr>
          <a:lstStyle/>
          <a:p>
            <a:r>
              <a:rPr lang="en-US" sz="1600" dirty="0" smtClean="0"/>
              <a:t>25. </a:t>
            </a:r>
            <a:r>
              <a:rPr lang="en-US" sz="1600" dirty="0" smtClean="0">
                <a:hlinkClick r:id="rId8" action="ppaction://hlinksldjump"/>
              </a:rPr>
              <a:t>What are some useful references for more information on OSA airlift? </a:t>
            </a:r>
            <a:endParaRPr lang="en-US" sz="1600" dirty="0" smtClean="0"/>
          </a:p>
        </p:txBody>
      </p:sp>
      <p:sp>
        <p:nvSpPr>
          <p:cNvPr id="64" name="TextBox 63"/>
          <p:cNvSpPr txBox="1"/>
          <p:nvPr/>
        </p:nvSpPr>
        <p:spPr>
          <a:xfrm>
            <a:off x="2102486" y="2687008"/>
            <a:ext cx="7446702" cy="348814"/>
          </a:xfrm>
          <a:prstGeom prst="rect">
            <a:avLst/>
          </a:prstGeom>
          <a:noFill/>
          <a:ln w="3175">
            <a:noFill/>
          </a:ln>
        </p:spPr>
        <p:txBody>
          <a:bodyPr wrap="square" lIns="101882" tIns="50941" rIns="101882" bIns="50941" rtlCol="0">
            <a:spAutoFit/>
          </a:bodyPr>
          <a:lstStyle/>
          <a:p>
            <a:pPr lvl="0"/>
            <a:r>
              <a:rPr lang="en-US" sz="1600" dirty="0" smtClean="0"/>
              <a:t>26. </a:t>
            </a:r>
            <a:r>
              <a:rPr lang="en-US" sz="1600" dirty="0" smtClean="0">
                <a:hlinkClick r:id="rId8" action="ppaction://hlinksldjump"/>
              </a:rPr>
              <a:t>What are some useful hyperlinks for information on OSA lift?</a:t>
            </a:r>
            <a:endParaRPr lang="en-US" sz="1600" dirty="0" smtClean="0"/>
          </a:p>
        </p:txBody>
      </p:sp>
      <p:sp>
        <p:nvSpPr>
          <p:cNvPr id="65" name="TextBox 64"/>
          <p:cNvSpPr txBox="1"/>
          <p:nvPr/>
        </p:nvSpPr>
        <p:spPr>
          <a:xfrm>
            <a:off x="2102486" y="2953046"/>
            <a:ext cx="7446702" cy="595319"/>
          </a:xfrm>
          <a:prstGeom prst="rect">
            <a:avLst/>
          </a:prstGeom>
          <a:noFill/>
          <a:ln w="3175">
            <a:noFill/>
          </a:ln>
        </p:spPr>
        <p:txBody>
          <a:bodyPr wrap="square" lIns="101882" tIns="50941" rIns="101882" bIns="50941" rtlCol="0">
            <a:spAutoFit/>
          </a:bodyPr>
          <a:lstStyle/>
          <a:p>
            <a:pPr lvl="0"/>
            <a:r>
              <a:rPr lang="en-US" sz="1600" dirty="0" smtClean="0"/>
              <a:t>27. </a:t>
            </a:r>
            <a:r>
              <a:rPr lang="en-US" sz="1600" dirty="0" smtClean="0">
                <a:hlinkClick r:id="rId9" action="ppaction://hlinksldjump"/>
              </a:rPr>
              <a:t>Who are POCs that can provide additional information about OSA lift for requesters?</a:t>
            </a:r>
            <a:endParaRPr lang="en-US" sz="1600" i="1" dirty="0"/>
          </a:p>
        </p:txBody>
      </p:sp>
      <p:sp>
        <p:nvSpPr>
          <p:cNvPr id="31" name="TextBox 30"/>
          <p:cNvSpPr txBox="1"/>
          <p:nvPr/>
        </p:nvSpPr>
        <p:spPr>
          <a:xfrm>
            <a:off x="148109" y="2897566"/>
            <a:ext cx="1927859" cy="130320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USTCJ3-JOSAC</a:t>
            </a:r>
          </a:p>
          <a:p>
            <a:r>
              <a:rPr lang="en-US" sz="1300" dirty="0" smtClean="0"/>
              <a:t>(618) 220-6194</a:t>
            </a:r>
          </a:p>
          <a:p>
            <a:r>
              <a:rPr lang="en-US" sz="1300" dirty="0" smtClean="0"/>
              <a:t>DSN  770-6194</a:t>
            </a:r>
          </a:p>
          <a:p>
            <a:r>
              <a:rPr lang="en-US" sz="1300" dirty="0" smtClean="0"/>
              <a:t>(618) 220-6195</a:t>
            </a:r>
          </a:p>
          <a:p>
            <a:r>
              <a:rPr lang="en-US" sz="1300" dirty="0" smtClean="0"/>
              <a:t>DSN  770-6195</a:t>
            </a:r>
            <a:endParaRPr lang="en-US" sz="1300" dirty="0"/>
          </a:p>
        </p:txBody>
      </p:sp>
      <p:pic>
        <p:nvPicPr>
          <p:cNvPr id="32" name="Picture 31" descr="handshake2.jpg"/>
          <p:cNvPicPr>
            <a:picLocks noChangeAspect="1"/>
          </p:cNvPicPr>
          <p:nvPr/>
        </p:nvPicPr>
        <p:blipFill>
          <a:blip r:embed="rId10" cstate="print"/>
          <a:stretch>
            <a:fillRect/>
          </a:stretch>
        </p:blipFill>
        <p:spPr>
          <a:xfrm flipH="1">
            <a:off x="137161" y="4435889"/>
            <a:ext cx="1927860" cy="1554480"/>
          </a:xfrm>
          <a:prstGeom prst="rect">
            <a:avLst/>
          </a:prstGeom>
        </p:spPr>
      </p:pic>
    </p:spTree>
  </p:cSld>
  <p:clrMapOvr>
    <a:masterClrMapping/>
  </p:clrMapOvr>
  <p:transition advClick="0"/>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JOSAC FAQ’s:</a:t>
            </a:r>
            <a:endParaRPr lang="en-US" dirty="0"/>
          </a:p>
        </p:txBody>
      </p:sp>
      <p:sp>
        <p:nvSpPr>
          <p:cNvPr id="33" name="TextBox 32"/>
          <p:cNvSpPr txBox="1"/>
          <p:nvPr/>
        </p:nvSpPr>
        <p:spPr>
          <a:xfrm>
            <a:off x="2263141" y="1411933"/>
            <a:ext cx="7446702" cy="6258408"/>
          </a:xfrm>
          <a:prstGeom prst="rect">
            <a:avLst/>
          </a:prstGeom>
          <a:noFill/>
          <a:ln w="3175">
            <a:noFill/>
          </a:ln>
        </p:spPr>
        <p:txBody>
          <a:bodyPr wrap="square" lIns="101882" tIns="50941" rIns="101882" bIns="50941" rtlCol="0">
            <a:spAutoFit/>
          </a:bodyPr>
          <a:lstStyle/>
          <a:p>
            <a:r>
              <a:rPr lang="en-US" sz="1600" b="1" dirty="0" smtClean="0"/>
              <a:t>Joint Operational Support Airlift (JOSAC) Frequently Asked Questions</a:t>
            </a:r>
          </a:p>
          <a:p>
            <a:r>
              <a:rPr lang="en-US" sz="1600" b="1" dirty="0" smtClean="0"/>
              <a:t>		 </a:t>
            </a:r>
            <a:endParaRPr lang="en-US" sz="1600" dirty="0" smtClean="0"/>
          </a:p>
          <a:p>
            <a:pPr lvl="0"/>
            <a:r>
              <a:rPr lang="en-US" sz="1600" b="1" dirty="0" smtClean="0"/>
              <a:t>1.</a:t>
            </a:r>
            <a:r>
              <a:rPr lang="en-US" sz="1600" dirty="0" smtClean="0"/>
              <a:t> </a:t>
            </a:r>
            <a:r>
              <a:rPr lang="en-US" sz="1600" b="1" dirty="0" smtClean="0"/>
              <a:t>Who can request an JOSAC flight?  </a:t>
            </a:r>
            <a:r>
              <a:rPr lang="en-US" sz="1600" i="1" dirty="0" smtClean="0"/>
              <a:t>Military personnel and DoD civilian employees with official business travel requirements may request OSA.</a:t>
            </a:r>
          </a:p>
          <a:p>
            <a:r>
              <a:rPr lang="en-US" sz="1600" dirty="0" smtClean="0"/>
              <a:t> </a:t>
            </a:r>
          </a:p>
          <a:p>
            <a:pPr lvl="0"/>
            <a:r>
              <a:rPr lang="en-US" sz="1600" b="1" dirty="0" smtClean="0"/>
              <a:t>2.</a:t>
            </a:r>
            <a:r>
              <a:rPr lang="en-US" sz="1600" dirty="0" smtClean="0"/>
              <a:t> </a:t>
            </a:r>
            <a:r>
              <a:rPr lang="en-US" sz="1600" b="1" dirty="0" smtClean="0"/>
              <a:t>Are the JOSAC flights scheduled flights just for DoD cargo or passengers?</a:t>
            </a:r>
            <a:r>
              <a:rPr lang="en-US" sz="1600" dirty="0" smtClean="0"/>
              <a:t>  </a:t>
            </a:r>
            <a:r>
              <a:rPr lang="en-US" sz="1600" i="1" dirty="0" smtClean="0"/>
              <a:t>Yes.  The use of JOSAC aircraft is restricted to the transport of DoD personnel, government property, other official government passengers, and other passengers or cargo as authorized by DoD directives, regulations, and policies.</a:t>
            </a:r>
          </a:p>
          <a:p>
            <a:r>
              <a:rPr lang="en-US" sz="1600" dirty="0" smtClean="0"/>
              <a:t> </a:t>
            </a:r>
          </a:p>
          <a:p>
            <a:pPr lvl="0"/>
            <a:r>
              <a:rPr lang="en-US" sz="1600" b="1" dirty="0" smtClean="0"/>
              <a:t>3. Round trips available on JOSAC airlift? </a:t>
            </a:r>
            <a:r>
              <a:rPr lang="en-US" sz="1600" i="1" dirty="0" smtClean="0"/>
              <a:t>Round trips can be requested but each request is looked at independently.  A person can request both flights/legs of the round trip but if either is non-supported the individual can/may travel via commercial airlift.</a:t>
            </a:r>
          </a:p>
          <a:p>
            <a:r>
              <a:rPr lang="en-US" sz="1600" dirty="0" smtClean="0"/>
              <a:t> </a:t>
            </a:r>
          </a:p>
          <a:p>
            <a:pPr lvl="0"/>
            <a:r>
              <a:rPr lang="en-US" sz="1600" dirty="0" smtClean="0"/>
              <a:t> </a:t>
            </a:r>
            <a:r>
              <a:rPr lang="en-US" sz="1600" b="1" dirty="0" smtClean="0"/>
              <a:t>4. How do you apply to use JOSAC airlift?  </a:t>
            </a:r>
            <a:r>
              <a:rPr lang="en-US" sz="1600" i="1" dirty="0" smtClean="0"/>
              <a:t>Requesters can apply by filling out DD 2768 form and submitting it to their airlift validator. Requesters are responsible for the accuracy and completeness of all information required on this form for the scheduling for JOSAC missions. Form DD 2768 can be found on the USTRANSCOM portal, on other US Government sites and through a search on Google.com or other  type servers. </a:t>
            </a:r>
          </a:p>
          <a:p>
            <a:r>
              <a:rPr lang="en-US" sz="1600" dirty="0" smtClean="0"/>
              <a:t> </a:t>
            </a:r>
          </a:p>
          <a:p>
            <a:pPr lvl="0"/>
            <a:r>
              <a:rPr lang="en-US" sz="1600" b="1" dirty="0" smtClean="0"/>
              <a:t>5. Who sets the priority for JOSAC flights?</a:t>
            </a:r>
            <a:r>
              <a:rPr lang="en-US" sz="1600" dirty="0" smtClean="0"/>
              <a:t> </a:t>
            </a:r>
            <a:r>
              <a:rPr lang="en-US" sz="1600" i="1" dirty="0" smtClean="0"/>
              <a:t>The appropriate Service </a:t>
            </a:r>
            <a:r>
              <a:rPr lang="en-US" sz="1600" i="1" dirty="0" err="1" smtClean="0"/>
              <a:t>validator</a:t>
            </a:r>
            <a:r>
              <a:rPr lang="en-US" sz="1600" i="1" dirty="0" smtClean="0"/>
              <a:t> shall assign the final PUJC (Priority, Urgency, Justification, Category) Code.</a:t>
            </a:r>
          </a:p>
          <a:p>
            <a:r>
              <a:rPr lang="en-US" sz="1600" dirty="0" smtClean="0"/>
              <a:t> </a:t>
            </a:r>
          </a:p>
          <a:p>
            <a:pPr lvl="0"/>
            <a:r>
              <a:rPr lang="en-US" sz="1600" b="1" dirty="0" smtClean="0"/>
              <a:t>6.</a:t>
            </a:r>
            <a:r>
              <a:rPr lang="en-US" sz="1600" dirty="0" smtClean="0"/>
              <a:t> </a:t>
            </a:r>
            <a:r>
              <a:rPr lang="en-US" sz="1600" b="1" dirty="0" smtClean="0"/>
              <a:t>Is airlift the only way to transport cargo or passengers on/thru JOSAC lift?</a:t>
            </a:r>
            <a:r>
              <a:rPr lang="en-US" sz="1600" dirty="0" smtClean="0"/>
              <a:t>  </a:t>
            </a:r>
            <a:r>
              <a:rPr lang="en-US" sz="1600" i="1" dirty="0" smtClean="0"/>
              <a:t>Yes.  JOSAC missions are strictly airlift.</a:t>
            </a: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9" name="TextBox 28">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5" name="TextBox 34">
            <a:hlinkClick r:id="rId2" action="ppaction://hlinksldjump"/>
          </p:cNvPr>
          <p:cNvSpPr txBox="1"/>
          <p:nvPr/>
        </p:nvSpPr>
        <p:spPr>
          <a:xfrm>
            <a:off x="0" y="2233981"/>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JOSAC - FAQ</a:t>
            </a:r>
            <a:endParaRPr lang="en-US" sz="1300" dirty="0">
              <a:solidFill>
                <a:schemeClr val="accent1">
                  <a:lumMod val="75000"/>
                </a:schemeClr>
              </a:solidFill>
            </a:endParaRPr>
          </a:p>
        </p:txBody>
      </p:sp>
      <p:sp>
        <p:nvSpPr>
          <p:cNvPr id="37" name="Rounded Rectangle 36">
            <a:hlinkClick r:id="rId6"/>
          </p:cNvPr>
          <p:cNvSpPr/>
          <p:nvPr/>
        </p:nvSpPr>
        <p:spPr>
          <a:xfrm>
            <a:off x="125730" y="6376247"/>
            <a:ext cx="1951330" cy="810434"/>
          </a:xfrm>
          <a:prstGeom prst="roundRect">
            <a:avLst/>
          </a:prstGeom>
          <a:gradFill>
            <a:gsLst>
              <a:gs pos="0">
                <a:schemeClr val="tx2">
                  <a:lumMod val="40000"/>
                  <a:lumOff val="60000"/>
                </a:schemeClr>
              </a:gs>
              <a:gs pos="80000">
                <a:schemeClr val="accent1">
                  <a:lumMod val="50000"/>
                </a:schemeClr>
              </a:gs>
              <a:gs pos="100000">
                <a:schemeClr val="accent1">
                  <a:shade val="94000"/>
                  <a:satMod val="135000"/>
                </a:schemeClr>
              </a:gs>
            </a:gsLst>
          </a:gra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pPr algn="ctr"/>
            <a:r>
              <a:rPr lang="en-US" dirty="0" smtClean="0">
                <a:solidFill>
                  <a:schemeClr val="bg1"/>
                </a:solidFill>
              </a:rPr>
              <a:t>Click here</a:t>
            </a:r>
          </a:p>
          <a:p>
            <a:pPr algn="ctr"/>
            <a:r>
              <a:rPr lang="en-US" dirty="0" smtClean="0">
                <a:solidFill>
                  <a:schemeClr val="bg1"/>
                </a:solidFill>
              </a:rPr>
              <a:t>DD Form 2768</a:t>
            </a:r>
          </a:p>
        </p:txBody>
      </p:sp>
      <p:sp>
        <p:nvSpPr>
          <p:cNvPr id="24" name="TextBox 23">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sp>
        <p:nvSpPr>
          <p:cNvPr id="23" name="TextBox 22"/>
          <p:cNvSpPr txBox="1"/>
          <p:nvPr/>
        </p:nvSpPr>
        <p:spPr>
          <a:xfrm>
            <a:off x="148109" y="2897566"/>
            <a:ext cx="1927859" cy="130320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USTCJ3-JOSAC</a:t>
            </a:r>
          </a:p>
          <a:p>
            <a:r>
              <a:rPr lang="en-US" sz="1300" dirty="0" smtClean="0"/>
              <a:t>(618) 220-6194</a:t>
            </a:r>
          </a:p>
          <a:p>
            <a:r>
              <a:rPr lang="en-US" sz="1300" dirty="0" smtClean="0"/>
              <a:t>DSN  770-6194</a:t>
            </a:r>
          </a:p>
          <a:p>
            <a:r>
              <a:rPr lang="en-US" sz="1300" dirty="0" smtClean="0"/>
              <a:t>(618) 220-6195</a:t>
            </a:r>
          </a:p>
          <a:p>
            <a:r>
              <a:rPr lang="en-US" sz="1300" dirty="0" smtClean="0"/>
              <a:t>DSN  770-6195</a:t>
            </a:r>
            <a:endParaRPr lang="en-US" sz="1300" dirty="0"/>
          </a:p>
        </p:txBody>
      </p:sp>
      <p:pic>
        <p:nvPicPr>
          <p:cNvPr id="25" name="Picture 24" descr="handshake2.jpg"/>
          <p:cNvPicPr>
            <a:picLocks noChangeAspect="1"/>
          </p:cNvPicPr>
          <p:nvPr/>
        </p:nvPicPr>
        <p:blipFill>
          <a:blip r:embed="rId8" cstate="print"/>
          <a:stretch>
            <a:fillRect/>
          </a:stretch>
        </p:blipFill>
        <p:spPr>
          <a:xfrm flipH="1">
            <a:off x="137161" y="4435889"/>
            <a:ext cx="1927860" cy="1554480"/>
          </a:xfrm>
          <a:prstGeom prst="rect">
            <a:avLst/>
          </a:prstGeom>
        </p:spPr>
      </p:pic>
    </p:spTree>
  </p:cSld>
  <p:clrMapOvr>
    <a:masterClrMapping/>
  </p:clrMapOvr>
  <p:transition advClick="0"/>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JOSAC FAQ’s:</a:t>
            </a:r>
            <a:endParaRPr lang="en-US" dirty="0"/>
          </a:p>
        </p:txBody>
      </p:sp>
      <p:sp>
        <p:nvSpPr>
          <p:cNvPr id="33" name="TextBox 32"/>
          <p:cNvSpPr txBox="1"/>
          <p:nvPr/>
        </p:nvSpPr>
        <p:spPr>
          <a:xfrm>
            <a:off x="2263141" y="1411932"/>
            <a:ext cx="7446702" cy="6258408"/>
          </a:xfrm>
          <a:prstGeom prst="rect">
            <a:avLst/>
          </a:prstGeom>
          <a:noFill/>
          <a:ln w="3175">
            <a:noFill/>
          </a:ln>
        </p:spPr>
        <p:txBody>
          <a:bodyPr wrap="square" lIns="101882" tIns="50941" rIns="101882" bIns="50941" rtlCol="0">
            <a:spAutoFit/>
          </a:bodyPr>
          <a:lstStyle/>
          <a:p>
            <a:pPr lvl="0"/>
            <a:r>
              <a:rPr lang="en-US" sz="1600" b="1" dirty="0" smtClean="0"/>
              <a:t>7.</a:t>
            </a:r>
            <a:r>
              <a:rPr lang="en-US" sz="1600" dirty="0" smtClean="0"/>
              <a:t> </a:t>
            </a:r>
            <a:r>
              <a:rPr lang="en-US" sz="1600" b="1" dirty="0" smtClean="0"/>
              <a:t>Are JOSAC missions totally free of all charges? </a:t>
            </a:r>
            <a:r>
              <a:rPr lang="en-US" sz="1600" i="1" dirty="0" smtClean="0"/>
              <a:t>Yes, (support is a by-product of crew upgrade training).</a:t>
            </a:r>
          </a:p>
          <a:p>
            <a:r>
              <a:rPr lang="en-US" sz="1600" dirty="0" smtClean="0"/>
              <a:t> </a:t>
            </a:r>
          </a:p>
          <a:p>
            <a:pPr lvl="0"/>
            <a:r>
              <a:rPr lang="en-US" sz="1600" dirty="0" smtClean="0"/>
              <a:t> </a:t>
            </a:r>
            <a:r>
              <a:rPr lang="en-US" sz="1600" b="1" dirty="0" smtClean="0"/>
              <a:t>8.</a:t>
            </a:r>
            <a:r>
              <a:rPr lang="en-US" sz="1600" dirty="0" smtClean="0"/>
              <a:t> </a:t>
            </a:r>
            <a:r>
              <a:rPr lang="en-US" sz="1600" b="1" dirty="0" smtClean="0"/>
              <a:t>Are there any restrictions as to what type of cargo is eligible to be transported by the JOSAC flights?</a:t>
            </a:r>
            <a:r>
              <a:rPr lang="en-US" sz="1600" dirty="0" smtClean="0"/>
              <a:t>  </a:t>
            </a:r>
            <a:r>
              <a:rPr lang="en-US" sz="1600" i="1" dirty="0" smtClean="0"/>
              <a:t>Cargo is predominantly baggage but mail, aircraft parts, electronic parts, medical equipment and other items are sometimes transported.</a:t>
            </a:r>
          </a:p>
          <a:p>
            <a:r>
              <a:rPr lang="en-US" sz="1600" dirty="0" smtClean="0"/>
              <a:t> </a:t>
            </a:r>
          </a:p>
          <a:p>
            <a:pPr lvl="0"/>
            <a:r>
              <a:rPr lang="en-US" sz="1600" b="1" dirty="0" smtClean="0"/>
              <a:t> 9.</a:t>
            </a:r>
            <a:r>
              <a:rPr lang="en-US" sz="1600" dirty="0" smtClean="0"/>
              <a:t> </a:t>
            </a:r>
            <a:r>
              <a:rPr lang="en-US" sz="1600" b="1" dirty="0" smtClean="0"/>
              <a:t>Are there any limitations to the dimensions of the cargo?</a:t>
            </a:r>
            <a:r>
              <a:rPr lang="en-US" sz="1600" dirty="0" smtClean="0"/>
              <a:t> </a:t>
            </a:r>
            <a:r>
              <a:rPr lang="en-US" sz="1600" i="1" dirty="0" smtClean="0"/>
              <a:t>Yes, depending on the type of aircraft and its loading limitations.</a:t>
            </a:r>
          </a:p>
          <a:p>
            <a:r>
              <a:rPr lang="en-US" sz="1600" dirty="0" smtClean="0"/>
              <a:t> </a:t>
            </a:r>
          </a:p>
          <a:p>
            <a:pPr lvl="0"/>
            <a:r>
              <a:rPr lang="en-US" sz="1600" b="1" dirty="0" smtClean="0"/>
              <a:t>10.</a:t>
            </a:r>
            <a:r>
              <a:rPr lang="en-US" sz="1600" dirty="0" smtClean="0"/>
              <a:t> </a:t>
            </a:r>
            <a:r>
              <a:rPr lang="en-US" sz="1600" b="1" dirty="0" smtClean="0"/>
              <a:t>Are there any weight limits on cargo?  </a:t>
            </a:r>
            <a:r>
              <a:rPr lang="en-US" sz="1600" i="1" dirty="0" smtClean="0"/>
              <a:t>Usually, passengers are limited to 30 lbs of baggage.  More weight can be requested by passengers but usually it will displace/lessen the number of passengers to be transported. </a:t>
            </a:r>
          </a:p>
          <a:p>
            <a:r>
              <a:rPr lang="en-US" sz="1600" dirty="0" smtClean="0"/>
              <a:t> </a:t>
            </a:r>
          </a:p>
          <a:p>
            <a:r>
              <a:rPr lang="en-US" sz="1600" b="1" dirty="0" smtClean="0"/>
              <a:t>11.</a:t>
            </a:r>
            <a:r>
              <a:rPr lang="en-US" sz="1600" dirty="0" smtClean="0"/>
              <a:t> </a:t>
            </a:r>
            <a:r>
              <a:rPr lang="en-US" sz="1600" b="1" dirty="0" smtClean="0"/>
              <a:t>Can hazardous material fly on JOSAC mission? </a:t>
            </a:r>
            <a:r>
              <a:rPr lang="en-US" sz="1600" i="1" dirty="0" smtClean="0"/>
              <a:t>Yes.</a:t>
            </a:r>
          </a:p>
          <a:p>
            <a:r>
              <a:rPr lang="en-US" sz="1600" dirty="0" smtClean="0"/>
              <a:t> </a:t>
            </a:r>
          </a:p>
          <a:p>
            <a:pPr lvl="0"/>
            <a:r>
              <a:rPr lang="en-US" sz="1600" b="1" dirty="0" smtClean="0"/>
              <a:t>12.</a:t>
            </a:r>
            <a:r>
              <a:rPr lang="en-US" sz="1600" dirty="0" smtClean="0"/>
              <a:t> </a:t>
            </a:r>
            <a:r>
              <a:rPr lang="en-US" sz="1600" b="1" dirty="0" smtClean="0"/>
              <a:t>If pallets and/or packaging are required for cargo who pays for it?  </a:t>
            </a:r>
            <a:r>
              <a:rPr lang="en-US" sz="1600" i="1" dirty="0" smtClean="0"/>
              <a:t>It is the responsibility of the requester to pay for all pallets and packaging materials. </a:t>
            </a:r>
          </a:p>
          <a:p>
            <a:r>
              <a:rPr lang="en-US" sz="1600" dirty="0" smtClean="0"/>
              <a:t> </a:t>
            </a:r>
          </a:p>
          <a:p>
            <a:r>
              <a:rPr lang="en-US" sz="1600" b="1" dirty="0" smtClean="0"/>
              <a:t>13.</a:t>
            </a:r>
            <a:r>
              <a:rPr lang="en-US" sz="1600" dirty="0" smtClean="0"/>
              <a:t> </a:t>
            </a:r>
            <a:r>
              <a:rPr lang="en-US" sz="1600" b="1" dirty="0" smtClean="0"/>
              <a:t>Are JOSAC missions available for CONUS and OCONUS destinations?</a:t>
            </a:r>
            <a:r>
              <a:rPr lang="en-US" sz="1600" dirty="0" smtClean="0"/>
              <a:t>  </a:t>
            </a:r>
            <a:r>
              <a:rPr lang="en-US" sz="1600" i="1" dirty="0" smtClean="0"/>
              <a:t>OSA airlift are for CONUS locations but there are a few exceptions to OCONUS locations depending on location and priority if close proximity to CONUS.</a:t>
            </a:r>
          </a:p>
          <a:p>
            <a:endParaRPr lang="en-US" sz="1600" dirty="0" smtClean="0"/>
          </a:p>
          <a:p>
            <a:pPr lvl="0"/>
            <a:r>
              <a:rPr lang="en-US" sz="1600" b="1" dirty="0" smtClean="0"/>
              <a:t>14.</a:t>
            </a:r>
            <a:r>
              <a:rPr lang="en-US" sz="1600" dirty="0" smtClean="0"/>
              <a:t> </a:t>
            </a:r>
            <a:r>
              <a:rPr lang="en-US" sz="1600" b="1" dirty="0" smtClean="0"/>
              <a:t>Do JOSAC flights only go to designated military bases?</a:t>
            </a:r>
            <a:r>
              <a:rPr lang="en-US" sz="1600" dirty="0" smtClean="0"/>
              <a:t> </a:t>
            </a:r>
            <a:r>
              <a:rPr lang="en-US" sz="1600" i="1" dirty="0" smtClean="0"/>
              <a:t>No, the flights can go anywhere. </a:t>
            </a: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9" name="TextBox 28">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5" name="TextBox 34">
            <a:hlinkClick r:id="rId2" action="ppaction://hlinksldjump"/>
          </p:cNvPr>
          <p:cNvSpPr txBox="1"/>
          <p:nvPr/>
        </p:nvSpPr>
        <p:spPr>
          <a:xfrm>
            <a:off x="0" y="2233981"/>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JOSAC - FAQ</a:t>
            </a:r>
            <a:endParaRPr lang="en-US" sz="1300" dirty="0">
              <a:solidFill>
                <a:schemeClr val="accent1">
                  <a:lumMod val="75000"/>
                </a:schemeClr>
              </a:solidFill>
            </a:endParaRPr>
          </a:p>
        </p:txBody>
      </p:sp>
      <p:sp>
        <p:nvSpPr>
          <p:cNvPr id="37" name="Rounded Rectangle 36">
            <a:hlinkClick r:id="rId6"/>
          </p:cNvPr>
          <p:cNvSpPr/>
          <p:nvPr/>
        </p:nvSpPr>
        <p:spPr>
          <a:xfrm>
            <a:off x="125730" y="6376247"/>
            <a:ext cx="1951330" cy="810434"/>
          </a:xfrm>
          <a:prstGeom prst="roundRect">
            <a:avLst/>
          </a:prstGeom>
          <a:gradFill>
            <a:gsLst>
              <a:gs pos="0">
                <a:schemeClr val="tx2">
                  <a:lumMod val="40000"/>
                  <a:lumOff val="60000"/>
                </a:schemeClr>
              </a:gs>
              <a:gs pos="80000">
                <a:schemeClr val="accent1">
                  <a:lumMod val="50000"/>
                </a:schemeClr>
              </a:gs>
              <a:gs pos="100000">
                <a:schemeClr val="accent1">
                  <a:shade val="94000"/>
                  <a:satMod val="135000"/>
                </a:schemeClr>
              </a:gs>
            </a:gsLst>
          </a:gra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pPr algn="ctr"/>
            <a:r>
              <a:rPr lang="en-US" dirty="0" smtClean="0">
                <a:solidFill>
                  <a:schemeClr val="bg1"/>
                </a:solidFill>
              </a:rPr>
              <a:t>Click here</a:t>
            </a:r>
          </a:p>
          <a:p>
            <a:pPr algn="ctr"/>
            <a:r>
              <a:rPr lang="en-US" dirty="0" smtClean="0">
                <a:solidFill>
                  <a:schemeClr val="bg1"/>
                </a:solidFill>
              </a:rPr>
              <a:t>DD Form 2768</a:t>
            </a:r>
          </a:p>
        </p:txBody>
      </p:sp>
      <p:sp>
        <p:nvSpPr>
          <p:cNvPr id="24" name="TextBox 23">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sp>
        <p:nvSpPr>
          <p:cNvPr id="23" name="TextBox 22"/>
          <p:cNvSpPr txBox="1"/>
          <p:nvPr/>
        </p:nvSpPr>
        <p:spPr>
          <a:xfrm>
            <a:off x="148109" y="2897566"/>
            <a:ext cx="1927859" cy="130320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USTCJ3-JOSAC</a:t>
            </a:r>
          </a:p>
          <a:p>
            <a:r>
              <a:rPr lang="en-US" sz="1300" dirty="0" smtClean="0"/>
              <a:t>(618) 220-6194</a:t>
            </a:r>
          </a:p>
          <a:p>
            <a:r>
              <a:rPr lang="en-US" sz="1300" dirty="0" smtClean="0"/>
              <a:t>DSN  770-6194</a:t>
            </a:r>
          </a:p>
          <a:p>
            <a:r>
              <a:rPr lang="en-US" sz="1300" dirty="0" smtClean="0"/>
              <a:t>(618) 220-6195</a:t>
            </a:r>
          </a:p>
          <a:p>
            <a:r>
              <a:rPr lang="en-US" sz="1300" dirty="0" smtClean="0"/>
              <a:t>DSN  770-6195</a:t>
            </a:r>
            <a:endParaRPr lang="en-US" sz="1300" dirty="0"/>
          </a:p>
        </p:txBody>
      </p:sp>
      <p:pic>
        <p:nvPicPr>
          <p:cNvPr id="25" name="Picture 24" descr="handshake2.jpg"/>
          <p:cNvPicPr>
            <a:picLocks noChangeAspect="1"/>
          </p:cNvPicPr>
          <p:nvPr/>
        </p:nvPicPr>
        <p:blipFill>
          <a:blip r:embed="rId8" cstate="print"/>
          <a:stretch>
            <a:fillRect/>
          </a:stretch>
        </p:blipFill>
        <p:spPr>
          <a:xfrm flipH="1">
            <a:off x="137161" y="4435889"/>
            <a:ext cx="1927860" cy="1554480"/>
          </a:xfrm>
          <a:prstGeom prst="rect">
            <a:avLst/>
          </a:prstGeom>
        </p:spPr>
      </p:pic>
    </p:spTree>
  </p:cSld>
  <p:clrMapOvr>
    <a:masterClrMapping/>
  </p:clrMapOvr>
  <p:transition advClick="0"/>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JOSAC FAQ’s:</a:t>
            </a:r>
            <a:endParaRPr lang="en-US" dirty="0"/>
          </a:p>
        </p:txBody>
      </p:sp>
      <p:sp>
        <p:nvSpPr>
          <p:cNvPr id="33" name="TextBox 32"/>
          <p:cNvSpPr txBox="1"/>
          <p:nvPr/>
        </p:nvSpPr>
        <p:spPr>
          <a:xfrm>
            <a:off x="2263141" y="1411932"/>
            <a:ext cx="7653746" cy="6012187"/>
          </a:xfrm>
          <a:prstGeom prst="rect">
            <a:avLst/>
          </a:prstGeom>
          <a:noFill/>
          <a:ln w="3175">
            <a:noFill/>
          </a:ln>
        </p:spPr>
        <p:txBody>
          <a:bodyPr wrap="square" lIns="101882" tIns="50941" rIns="101882" bIns="50941" rtlCol="0">
            <a:spAutoFit/>
          </a:bodyPr>
          <a:lstStyle/>
          <a:p>
            <a:pPr lvl="0"/>
            <a:r>
              <a:rPr lang="en-US" sz="1600" b="1" dirty="0" smtClean="0"/>
              <a:t>15.</a:t>
            </a:r>
            <a:r>
              <a:rPr lang="en-US" sz="1600" dirty="0" smtClean="0"/>
              <a:t> </a:t>
            </a:r>
            <a:r>
              <a:rPr lang="en-US" sz="1600" b="1" dirty="0" smtClean="0"/>
              <a:t>Who arranges for cargo/passengers to get to the APOE for movement? </a:t>
            </a:r>
            <a:r>
              <a:rPr lang="en-US" sz="1600" i="1" dirty="0" smtClean="0"/>
              <a:t>The requester is responsible for arranging movement of passengers/cargo to the APOE.</a:t>
            </a:r>
          </a:p>
          <a:p>
            <a:r>
              <a:rPr lang="en-US" sz="1600" dirty="0" smtClean="0"/>
              <a:t> </a:t>
            </a:r>
          </a:p>
          <a:p>
            <a:r>
              <a:rPr lang="en-US" sz="1600" b="1" dirty="0" smtClean="0"/>
              <a:t>16.</a:t>
            </a:r>
            <a:r>
              <a:rPr lang="en-US" sz="1600" dirty="0" smtClean="0"/>
              <a:t> </a:t>
            </a:r>
            <a:r>
              <a:rPr lang="en-US" sz="1600" b="1" dirty="0" smtClean="0"/>
              <a:t>Who arranges for the passengers/cargo to get picked up at the APOD?  </a:t>
            </a:r>
            <a:r>
              <a:rPr lang="en-US" sz="1600" i="1" dirty="0" smtClean="0"/>
              <a:t>The requester has to arrange for passengers/cargo transportation once they arrive at the APOD.</a:t>
            </a:r>
          </a:p>
          <a:p>
            <a:r>
              <a:rPr lang="en-US" sz="1600" dirty="0" smtClean="0"/>
              <a:t> </a:t>
            </a:r>
          </a:p>
          <a:p>
            <a:r>
              <a:rPr lang="en-US" sz="1600" b="1" dirty="0" smtClean="0"/>
              <a:t>17.</a:t>
            </a:r>
            <a:r>
              <a:rPr lang="en-US" sz="1600" dirty="0" smtClean="0"/>
              <a:t> </a:t>
            </a:r>
            <a:r>
              <a:rPr lang="en-US" sz="1600" b="1" dirty="0" smtClean="0"/>
              <a:t>When can you use them?  </a:t>
            </a:r>
            <a:r>
              <a:rPr lang="en-US" sz="1600" i="1" dirty="0" smtClean="0"/>
              <a:t>A requester can request JOSAC airlift at any time, 24/7.</a:t>
            </a:r>
          </a:p>
          <a:p>
            <a:r>
              <a:rPr lang="en-US" sz="1600" dirty="0" smtClean="0"/>
              <a:t> </a:t>
            </a:r>
          </a:p>
          <a:p>
            <a:r>
              <a:rPr lang="en-US" sz="1600" b="1" dirty="0" smtClean="0"/>
              <a:t>18.</a:t>
            </a:r>
            <a:r>
              <a:rPr lang="en-US" sz="1600" dirty="0" smtClean="0"/>
              <a:t> </a:t>
            </a:r>
            <a:r>
              <a:rPr lang="en-US" sz="1600" b="1" dirty="0" smtClean="0"/>
              <a:t>How much lead time is required for an JOSAC request?  </a:t>
            </a:r>
            <a:r>
              <a:rPr lang="en-US" sz="1600" i="1" dirty="0" smtClean="0"/>
              <a:t>Submit travel requests for JOSAC as early as possible via the Service </a:t>
            </a:r>
            <a:r>
              <a:rPr lang="en-US" sz="1600" i="1" dirty="0" err="1" smtClean="0"/>
              <a:t>validator</a:t>
            </a:r>
            <a:r>
              <a:rPr lang="en-US" sz="1600" i="1" dirty="0" smtClean="0"/>
              <a:t>.  It's recommended to submit requests for eight or less passengers at least 7 days prior to the desired date of travel.  Submit requests for nine or more passengers at least 14 days prior to the desired date of travel.  Submitting requests with these windows significantly increases the likelihood of support.</a:t>
            </a:r>
          </a:p>
          <a:p>
            <a:r>
              <a:rPr lang="en-US" sz="1600" dirty="0" smtClean="0"/>
              <a:t> </a:t>
            </a:r>
          </a:p>
          <a:p>
            <a:r>
              <a:rPr lang="en-US" sz="1600" b="1" dirty="0" smtClean="0"/>
              <a:t>19.</a:t>
            </a:r>
            <a:r>
              <a:rPr lang="en-US" sz="1600" dirty="0" smtClean="0"/>
              <a:t> </a:t>
            </a:r>
            <a:r>
              <a:rPr lang="en-US" sz="1600" b="1" dirty="0" smtClean="0"/>
              <a:t>Can a requester ask for a specific delivery date and time?  </a:t>
            </a:r>
            <a:r>
              <a:rPr lang="en-US" sz="1600" i="1" dirty="0" smtClean="0"/>
              <a:t>Yes, requester always requests a window of time in which he wants to fly.</a:t>
            </a:r>
          </a:p>
          <a:p>
            <a:endParaRPr lang="en-US" sz="1600" dirty="0" smtClean="0"/>
          </a:p>
          <a:p>
            <a:r>
              <a:rPr lang="en-US" sz="1600" b="1" dirty="0" smtClean="0"/>
              <a:t>20.</a:t>
            </a:r>
            <a:r>
              <a:rPr lang="en-US" sz="1600" dirty="0" smtClean="0"/>
              <a:t> </a:t>
            </a:r>
            <a:r>
              <a:rPr lang="en-US" sz="1600" b="1" dirty="0" smtClean="0"/>
              <a:t>How long does the process take to get the cargo/passengers actually delivered? </a:t>
            </a:r>
            <a:r>
              <a:rPr lang="en-US" sz="1600" i="1" dirty="0" smtClean="0"/>
              <a:t>No further than 7-10 days before the requested flight date will the process be worked.</a:t>
            </a:r>
          </a:p>
          <a:p>
            <a:endParaRPr lang="en-US" sz="1600" dirty="0" smtClean="0"/>
          </a:p>
          <a:p>
            <a:pPr lvl="0"/>
            <a:r>
              <a:rPr lang="en-US" sz="1600" b="1" dirty="0" smtClean="0"/>
              <a:t>21. Does anyone sign for the cargo?</a:t>
            </a:r>
            <a:r>
              <a:rPr lang="en-US" sz="1600" dirty="0" smtClean="0"/>
              <a:t>  </a:t>
            </a:r>
            <a:r>
              <a:rPr lang="en-US" sz="1600" i="1" dirty="0" smtClean="0"/>
              <a:t>If cargo only is transported on a JOSAC flight the flight commander will be responsible for the cargo. Prior coordination will be made for someone to immediately pickup the cargo once the aircraft arrives at the destination terminal.</a:t>
            </a:r>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9" name="TextBox 28">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5" name="TextBox 34">
            <a:hlinkClick r:id="rId2" action="ppaction://hlinksldjump"/>
          </p:cNvPr>
          <p:cNvSpPr txBox="1"/>
          <p:nvPr/>
        </p:nvSpPr>
        <p:spPr>
          <a:xfrm>
            <a:off x="0" y="2233981"/>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JOSAC - FAQ</a:t>
            </a:r>
            <a:endParaRPr lang="en-US" sz="1300" dirty="0">
              <a:solidFill>
                <a:schemeClr val="accent1">
                  <a:lumMod val="75000"/>
                </a:schemeClr>
              </a:solidFill>
            </a:endParaRPr>
          </a:p>
        </p:txBody>
      </p:sp>
      <p:sp>
        <p:nvSpPr>
          <p:cNvPr id="37" name="Rounded Rectangle 36">
            <a:hlinkClick r:id="rId6"/>
          </p:cNvPr>
          <p:cNvSpPr/>
          <p:nvPr/>
        </p:nvSpPr>
        <p:spPr>
          <a:xfrm>
            <a:off x="125730" y="6376247"/>
            <a:ext cx="1951330" cy="810434"/>
          </a:xfrm>
          <a:prstGeom prst="roundRect">
            <a:avLst/>
          </a:prstGeom>
          <a:gradFill>
            <a:gsLst>
              <a:gs pos="0">
                <a:schemeClr val="tx2">
                  <a:lumMod val="40000"/>
                  <a:lumOff val="60000"/>
                </a:schemeClr>
              </a:gs>
              <a:gs pos="80000">
                <a:schemeClr val="accent1">
                  <a:lumMod val="50000"/>
                </a:schemeClr>
              </a:gs>
              <a:gs pos="100000">
                <a:schemeClr val="accent1">
                  <a:shade val="94000"/>
                  <a:satMod val="135000"/>
                </a:schemeClr>
              </a:gs>
            </a:gsLst>
          </a:gra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pPr algn="ctr"/>
            <a:r>
              <a:rPr lang="en-US" dirty="0" smtClean="0">
                <a:solidFill>
                  <a:schemeClr val="bg1"/>
                </a:solidFill>
              </a:rPr>
              <a:t>Click here</a:t>
            </a:r>
          </a:p>
          <a:p>
            <a:pPr algn="ctr"/>
            <a:r>
              <a:rPr lang="en-US" dirty="0" smtClean="0">
                <a:solidFill>
                  <a:schemeClr val="bg1"/>
                </a:solidFill>
              </a:rPr>
              <a:t>DD Form 2768</a:t>
            </a:r>
          </a:p>
        </p:txBody>
      </p:sp>
      <p:sp>
        <p:nvSpPr>
          <p:cNvPr id="24" name="TextBox 23">
            <a:hlinkClick r:id="rId7"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7" action="ppaction://hlinksldjump"/>
              </a:rPr>
              <a:t>Site Map</a:t>
            </a:r>
            <a:endParaRPr lang="en-US" sz="1300" dirty="0">
              <a:solidFill>
                <a:schemeClr val="accent1">
                  <a:lumMod val="75000"/>
                </a:schemeClr>
              </a:solidFill>
            </a:endParaRPr>
          </a:p>
        </p:txBody>
      </p:sp>
      <p:sp>
        <p:nvSpPr>
          <p:cNvPr id="23" name="TextBox 22"/>
          <p:cNvSpPr txBox="1"/>
          <p:nvPr/>
        </p:nvSpPr>
        <p:spPr>
          <a:xfrm>
            <a:off x="148109" y="2897566"/>
            <a:ext cx="1927859" cy="130320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USTCJ3-JOSAC</a:t>
            </a:r>
          </a:p>
          <a:p>
            <a:r>
              <a:rPr lang="en-US" sz="1300" dirty="0" smtClean="0"/>
              <a:t>(618) 220-6194</a:t>
            </a:r>
          </a:p>
          <a:p>
            <a:r>
              <a:rPr lang="en-US" sz="1300" dirty="0" smtClean="0"/>
              <a:t>DSN  770-6194</a:t>
            </a:r>
          </a:p>
          <a:p>
            <a:r>
              <a:rPr lang="en-US" sz="1300" dirty="0" smtClean="0"/>
              <a:t>(618) 220-6195</a:t>
            </a:r>
          </a:p>
          <a:p>
            <a:r>
              <a:rPr lang="en-US" sz="1300" dirty="0" smtClean="0"/>
              <a:t>DSN  770-6195</a:t>
            </a:r>
            <a:endParaRPr lang="en-US" sz="1300" dirty="0"/>
          </a:p>
        </p:txBody>
      </p:sp>
      <p:pic>
        <p:nvPicPr>
          <p:cNvPr id="25" name="Picture 24" descr="handshake2.jpg"/>
          <p:cNvPicPr>
            <a:picLocks noChangeAspect="1"/>
          </p:cNvPicPr>
          <p:nvPr/>
        </p:nvPicPr>
        <p:blipFill>
          <a:blip r:embed="rId8" cstate="print"/>
          <a:stretch>
            <a:fillRect/>
          </a:stretch>
        </p:blipFill>
        <p:spPr>
          <a:xfrm flipH="1">
            <a:off x="137161" y="4435889"/>
            <a:ext cx="1927860" cy="1554480"/>
          </a:xfrm>
          <a:prstGeom prst="rect">
            <a:avLst/>
          </a:prstGeom>
        </p:spPr>
      </p:pic>
    </p:spTree>
  </p:cSld>
  <p:clrMapOvr>
    <a:masterClrMapping/>
  </p:clrMapOvr>
  <p:transition advClick="0"/>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JOSAC FAQ’s:</a:t>
            </a:r>
            <a:endParaRPr lang="en-US" dirty="0"/>
          </a:p>
        </p:txBody>
      </p:sp>
      <p:sp>
        <p:nvSpPr>
          <p:cNvPr id="33" name="TextBox 32"/>
          <p:cNvSpPr txBox="1"/>
          <p:nvPr/>
        </p:nvSpPr>
        <p:spPr>
          <a:xfrm>
            <a:off x="2263141" y="1411932"/>
            <a:ext cx="7446702" cy="4781081"/>
          </a:xfrm>
          <a:prstGeom prst="rect">
            <a:avLst/>
          </a:prstGeom>
          <a:noFill/>
          <a:ln w="3175">
            <a:noFill/>
          </a:ln>
        </p:spPr>
        <p:txBody>
          <a:bodyPr wrap="square" lIns="101882" tIns="50941" rIns="101882" bIns="50941" rtlCol="0">
            <a:spAutoFit/>
          </a:bodyPr>
          <a:lstStyle/>
          <a:p>
            <a:pPr lvl="0"/>
            <a:r>
              <a:rPr lang="en-US" sz="1600" b="1" dirty="0" smtClean="0"/>
              <a:t>22. Can an escort accompany the shipment?</a:t>
            </a:r>
            <a:r>
              <a:rPr lang="en-US" sz="1600" dirty="0" smtClean="0"/>
              <a:t>  </a:t>
            </a:r>
            <a:r>
              <a:rPr lang="en-US" sz="1600" i="1" dirty="0" smtClean="0"/>
              <a:t>Yes, an escort will usually accompany any cargo shipment.  </a:t>
            </a:r>
          </a:p>
          <a:p>
            <a:r>
              <a:rPr lang="en-US" sz="1600" dirty="0" smtClean="0"/>
              <a:t> </a:t>
            </a:r>
          </a:p>
          <a:p>
            <a:r>
              <a:rPr lang="en-US" sz="1600" b="1" dirty="0" smtClean="0"/>
              <a:t>23.</a:t>
            </a:r>
            <a:r>
              <a:rPr lang="en-US" sz="1600" dirty="0" smtClean="0"/>
              <a:t> </a:t>
            </a:r>
            <a:r>
              <a:rPr lang="en-US" sz="1600" b="1" dirty="0" smtClean="0"/>
              <a:t>How is customs or inspections handled for JOSAC missions?  </a:t>
            </a:r>
            <a:r>
              <a:rPr lang="en-US" sz="1600" i="1" dirty="0" smtClean="0"/>
              <a:t>Non applicable due to JOSAC flights only going to CONUS destinations.</a:t>
            </a:r>
          </a:p>
          <a:p>
            <a:r>
              <a:rPr lang="en-US" sz="1600" dirty="0" smtClean="0"/>
              <a:t> </a:t>
            </a:r>
          </a:p>
          <a:p>
            <a:r>
              <a:rPr lang="en-US" sz="1600" b="1" dirty="0" smtClean="0"/>
              <a:t>24. Is there a way to track the JOSAC flights?</a:t>
            </a:r>
            <a:r>
              <a:rPr lang="en-US" sz="1600" dirty="0" smtClean="0"/>
              <a:t> </a:t>
            </a:r>
            <a:r>
              <a:rPr lang="en-US" sz="1600" i="1" dirty="0" smtClean="0"/>
              <a:t>Yes, through Single Mobility System, (SMS) program.</a:t>
            </a:r>
          </a:p>
          <a:p>
            <a:r>
              <a:rPr lang="en-US" sz="1600" dirty="0" smtClean="0"/>
              <a:t> </a:t>
            </a:r>
          </a:p>
          <a:p>
            <a:r>
              <a:rPr lang="en-US" sz="1600" b="1" dirty="0" smtClean="0"/>
              <a:t>25.</a:t>
            </a:r>
            <a:r>
              <a:rPr lang="en-US" sz="1600" dirty="0" smtClean="0"/>
              <a:t> </a:t>
            </a:r>
            <a:r>
              <a:rPr lang="en-US" sz="1600" b="1" dirty="0" smtClean="0"/>
              <a:t>What are some useful references for more information on JOSAC airlift? </a:t>
            </a:r>
          </a:p>
          <a:p>
            <a:pPr lvl="1"/>
            <a:r>
              <a:rPr lang="en-US" sz="1600" i="1" dirty="0" err="1" smtClean="0"/>
              <a:t>DoD</a:t>
            </a:r>
            <a:r>
              <a:rPr lang="en-US" sz="1600" i="1" dirty="0" smtClean="0"/>
              <a:t> Directives:</a:t>
            </a:r>
          </a:p>
          <a:p>
            <a:pPr lvl="2"/>
            <a:r>
              <a:rPr lang="en-US" sz="1600" i="1" dirty="0" smtClean="0"/>
              <a:t>4515.13R (Air Transportation Eligibility)</a:t>
            </a:r>
          </a:p>
          <a:p>
            <a:pPr lvl="2"/>
            <a:r>
              <a:rPr lang="en-US" sz="1600" i="1" dirty="0" smtClean="0"/>
              <a:t>4500.9 (Transportation and Traffic Management)</a:t>
            </a:r>
          </a:p>
          <a:p>
            <a:pPr lvl="2"/>
            <a:r>
              <a:rPr lang="en-US" sz="1600" i="1" dirty="0" smtClean="0"/>
              <a:t>4500.43 (Operational Support Airlift)</a:t>
            </a:r>
          </a:p>
          <a:p>
            <a:r>
              <a:rPr lang="en-US" sz="1600" i="1" dirty="0" smtClean="0"/>
              <a:t>	4500.56 (DoD Policy on Use of Government Aircraft and Air Travel)</a:t>
            </a:r>
          </a:p>
          <a:p>
            <a:endParaRPr lang="en-US" sz="1600" dirty="0" smtClean="0"/>
          </a:p>
          <a:p>
            <a:pPr lvl="0"/>
            <a:r>
              <a:rPr lang="en-US" sz="1600" b="1" dirty="0" smtClean="0"/>
              <a:t>26. What are some useful hyperlinks for information on JOSAC lift?</a:t>
            </a:r>
          </a:p>
          <a:p>
            <a:r>
              <a:rPr lang="en-US" sz="1600" dirty="0" smtClean="0"/>
              <a:t> </a:t>
            </a:r>
          </a:p>
          <a:p>
            <a:r>
              <a:rPr lang="en-US" sz="1600" u="sng" dirty="0" smtClean="0">
                <a:hlinkClick r:id="rId4"/>
              </a:rPr>
              <a:t>https://josac.transcom.mil/index.html</a:t>
            </a:r>
            <a:endParaRPr lang="en-US" sz="1600" dirty="0" smtClean="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9" name="TextBox 28">
            <a:hlinkClick r:id="rId6"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30" name="TextBox 29">
            <a:hlinkClick r:id="rId7" action="ppaction://hlinksldjump"/>
          </p:cNvPr>
          <p:cNvSpPr txBox="1"/>
          <p:nvPr/>
        </p:nvSpPr>
        <p:spPr>
          <a:xfrm>
            <a:off x="0" y="2233981"/>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JOSAC FAQ</a:t>
            </a:r>
            <a:endParaRPr lang="en-US" sz="1300" dirty="0">
              <a:solidFill>
                <a:schemeClr val="accent1">
                  <a:lumMod val="75000"/>
                </a:schemeClr>
              </a:solidFill>
            </a:endParaRPr>
          </a:p>
        </p:txBody>
      </p:sp>
      <p:sp>
        <p:nvSpPr>
          <p:cNvPr id="37" name="Rounded Rectangle 36">
            <a:hlinkClick r:id="rId8"/>
          </p:cNvPr>
          <p:cNvSpPr/>
          <p:nvPr/>
        </p:nvSpPr>
        <p:spPr>
          <a:xfrm>
            <a:off x="125730" y="6376247"/>
            <a:ext cx="1951330" cy="810434"/>
          </a:xfrm>
          <a:prstGeom prst="roundRect">
            <a:avLst/>
          </a:prstGeom>
          <a:gradFill>
            <a:gsLst>
              <a:gs pos="0">
                <a:schemeClr val="tx2">
                  <a:lumMod val="40000"/>
                  <a:lumOff val="60000"/>
                </a:schemeClr>
              </a:gs>
              <a:gs pos="80000">
                <a:schemeClr val="accent1">
                  <a:lumMod val="50000"/>
                </a:schemeClr>
              </a:gs>
              <a:gs pos="100000">
                <a:schemeClr val="accent1">
                  <a:shade val="94000"/>
                  <a:satMod val="135000"/>
                </a:schemeClr>
              </a:gs>
            </a:gsLst>
          </a:gra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pPr algn="ctr"/>
            <a:r>
              <a:rPr lang="en-US" dirty="0" smtClean="0">
                <a:solidFill>
                  <a:schemeClr val="bg1"/>
                </a:solidFill>
              </a:rPr>
              <a:t>Click here</a:t>
            </a:r>
          </a:p>
          <a:p>
            <a:pPr algn="ctr"/>
            <a:r>
              <a:rPr lang="en-US" dirty="0" smtClean="0">
                <a:solidFill>
                  <a:schemeClr val="bg1"/>
                </a:solidFill>
              </a:rPr>
              <a:t>DD Form 2768</a:t>
            </a:r>
          </a:p>
        </p:txBody>
      </p:sp>
      <p:sp>
        <p:nvSpPr>
          <p:cNvPr id="24" name="TextBox 23">
            <a:hlinkClick r:id="rId9"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9" action="ppaction://hlinksldjump"/>
              </a:rPr>
              <a:t>Site Map</a:t>
            </a:r>
            <a:endParaRPr lang="en-US" sz="1300" dirty="0">
              <a:solidFill>
                <a:schemeClr val="accent1">
                  <a:lumMod val="75000"/>
                </a:schemeClr>
              </a:solidFill>
            </a:endParaRPr>
          </a:p>
        </p:txBody>
      </p:sp>
      <p:sp>
        <p:nvSpPr>
          <p:cNvPr id="23" name="TextBox 22"/>
          <p:cNvSpPr txBox="1"/>
          <p:nvPr/>
        </p:nvSpPr>
        <p:spPr>
          <a:xfrm>
            <a:off x="148109" y="2897566"/>
            <a:ext cx="1927859" cy="130320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USTCJ3-JOSAC</a:t>
            </a:r>
          </a:p>
          <a:p>
            <a:r>
              <a:rPr lang="en-US" sz="1300" dirty="0" smtClean="0"/>
              <a:t>(618) 220-6194</a:t>
            </a:r>
          </a:p>
          <a:p>
            <a:r>
              <a:rPr lang="en-US" sz="1300" dirty="0" smtClean="0"/>
              <a:t>DSN  770-6194</a:t>
            </a:r>
          </a:p>
          <a:p>
            <a:r>
              <a:rPr lang="en-US" sz="1300" dirty="0" smtClean="0"/>
              <a:t>(618) 220-6195</a:t>
            </a:r>
          </a:p>
          <a:p>
            <a:r>
              <a:rPr lang="en-US" sz="1300" dirty="0" smtClean="0"/>
              <a:t>DSN  770-6195</a:t>
            </a:r>
            <a:endParaRPr lang="en-US" sz="1300" dirty="0"/>
          </a:p>
        </p:txBody>
      </p:sp>
      <p:pic>
        <p:nvPicPr>
          <p:cNvPr id="25" name="Picture 24" descr="handshake2.jpg"/>
          <p:cNvPicPr>
            <a:picLocks noChangeAspect="1"/>
          </p:cNvPicPr>
          <p:nvPr/>
        </p:nvPicPr>
        <p:blipFill>
          <a:blip r:embed="rId10" cstate="print"/>
          <a:stretch>
            <a:fillRect/>
          </a:stretch>
        </p:blipFill>
        <p:spPr>
          <a:xfrm flipH="1">
            <a:off x="137161" y="4435889"/>
            <a:ext cx="1927860" cy="1554480"/>
          </a:xfrm>
          <a:prstGeom prst="rect">
            <a:avLst/>
          </a:prstGeom>
        </p:spPr>
      </p:pic>
    </p:spTree>
  </p:cSld>
  <p:clrMapOvr>
    <a:masterClrMapping/>
  </p:clrMapOvr>
  <p:transition advClick="0"/>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38223"/>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JOSAC FAQ’s:</a:t>
            </a:r>
            <a:endParaRPr lang="en-US" dirty="0"/>
          </a:p>
        </p:txBody>
      </p:sp>
      <p:sp>
        <p:nvSpPr>
          <p:cNvPr id="33" name="TextBox 32"/>
          <p:cNvSpPr txBox="1"/>
          <p:nvPr/>
        </p:nvSpPr>
        <p:spPr>
          <a:xfrm>
            <a:off x="2263141" y="1433521"/>
            <a:ext cx="7446702" cy="1580204"/>
          </a:xfrm>
          <a:prstGeom prst="rect">
            <a:avLst/>
          </a:prstGeom>
          <a:noFill/>
          <a:ln w="3175">
            <a:noFill/>
          </a:ln>
        </p:spPr>
        <p:txBody>
          <a:bodyPr wrap="square" lIns="101882" tIns="50941" rIns="101882" bIns="50941" rtlCol="0">
            <a:spAutoFit/>
          </a:bodyPr>
          <a:lstStyle/>
          <a:p>
            <a:pPr lvl="0"/>
            <a:r>
              <a:rPr lang="en-US" sz="1600" b="1" dirty="0" smtClean="0"/>
              <a:t>27.</a:t>
            </a:r>
            <a:r>
              <a:rPr lang="en-US" sz="1600" dirty="0" smtClean="0"/>
              <a:t> </a:t>
            </a:r>
            <a:r>
              <a:rPr lang="en-US" sz="1600" b="1" dirty="0" smtClean="0"/>
              <a:t>Who are POCs that can provide additional information about JOSAC lift for requesters?  </a:t>
            </a:r>
          </a:p>
          <a:p>
            <a:r>
              <a:rPr lang="en-US" sz="1600" dirty="0" smtClean="0"/>
              <a:t> </a:t>
            </a:r>
          </a:p>
          <a:p>
            <a:r>
              <a:rPr lang="en-US" sz="1600" i="1" dirty="0" smtClean="0"/>
              <a:t>USTRANSCOM POCs are JOSAC personnel at:</a:t>
            </a:r>
          </a:p>
          <a:p>
            <a:r>
              <a:rPr lang="en-US" sz="1600" i="1" dirty="0" smtClean="0"/>
              <a:t>Weekly number, Com (618) 220-6194 or DSN 770-6194. </a:t>
            </a:r>
          </a:p>
          <a:p>
            <a:r>
              <a:rPr lang="en-US" sz="1600" i="1" dirty="0" smtClean="0"/>
              <a:t>Today, nightly and weekend number, Com (618) 220-6195 or DSN 770-6195.</a:t>
            </a:r>
            <a:endParaRPr lang="en-US" sz="1600" i="1"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9" name="TextBox 28">
            <a:hlinkClick r:id="rId5"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5" name="TextBox 24">
            <a:hlinkClick r:id="rId6" action="ppaction://hlinksldjump"/>
          </p:cNvPr>
          <p:cNvSpPr txBox="1"/>
          <p:nvPr/>
        </p:nvSpPr>
        <p:spPr>
          <a:xfrm>
            <a:off x="0" y="2233981"/>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JOSAC FAQ</a:t>
            </a:r>
            <a:endParaRPr lang="en-US" sz="1300" dirty="0">
              <a:solidFill>
                <a:schemeClr val="accent1">
                  <a:lumMod val="75000"/>
                </a:schemeClr>
              </a:solidFill>
            </a:endParaRPr>
          </a:p>
        </p:txBody>
      </p:sp>
      <p:sp>
        <p:nvSpPr>
          <p:cNvPr id="30" name="Rounded Rectangle 29">
            <a:hlinkClick r:id="rId7"/>
          </p:cNvPr>
          <p:cNvSpPr/>
          <p:nvPr/>
        </p:nvSpPr>
        <p:spPr>
          <a:xfrm>
            <a:off x="125730" y="6376247"/>
            <a:ext cx="1951330" cy="810434"/>
          </a:xfrm>
          <a:prstGeom prst="roundRect">
            <a:avLst/>
          </a:prstGeom>
          <a:gradFill>
            <a:gsLst>
              <a:gs pos="0">
                <a:schemeClr val="tx2">
                  <a:lumMod val="40000"/>
                  <a:lumOff val="60000"/>
                </a:schemeClr>
              </a:gs>
              <a:gs pos="80000">
                <a:schemeClr val="accent1">
                  <a:lumMod val="50000"/>
                </a:schemeClr>
              </a:gs>
              <a:gs pos="100000">
                <a:schemeClr val="accent1">
                  <a:shade val="94000"/>
                  <a:satMod val="135000"/>
                </a:schemeClr>
              </a:gs>
            </a:gsLst>
          </a:gra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pPr algn="ctr"/>
            <a:r>
              <a:rPr lang="en-US" dirty="0" smtClean="0">
                <a:solidFill>
                  <a:schemeClr val="bg1"/>
                </a:solidFill>
              </a:rPr>
              <a:t>Click here</a:t>
            </a:r>
          </a:p>
          <a:p>
            <a:pPr algn="ctr"/>
            <a:r>
              <a:rPr lang="en-US" dirty="0" smtClean="0">
                <a:solidFill>
                  <a:schemeClr val="bg1"/>
                </a:solidFill>
              </a:rPr>
              <a:t>DD Form 2768</a:t>
            </a:r>
          </a:p>
        </p:txBody>
      </p:sp>
      <p:sp>
        <p:nvSpPr>
          <p:cNvPr id="24" name="TextBox 23">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
        <p:nvSpPr>
          <p:cNvPr id="22" name="TextBox 21"/>
          <p:cNvSpPr txBox="1"/>
          <p:nvPr/>
        </p:nvSpPr>
        <p:spPr>
          <a:xfrm>
            <a:off x="148109" y="2897566"/>
            <a:ext cx="1927859" cy="130320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USTCJ3-JOSAC</a:t>
            </a:r>
          </a:p>
          <a:p>
            <a:r>
              <a:rPr lang="en-US" sz="1300" dirty="0" smtClean="0"/>
              <a:t>(618) 220-6194</a:t>
            </a:r>
          </a:p>
          <a:p>
            <a:r>
              <a:rPr lang="en-US" sz="1300" dirty="0" smtClean="0"/>
              <a:t>DSN  770-6194</a:t>
            </a:r>
          </a:p>
          <a:p>
            <a:r>
              <a:rPr lang="en-US" sz="1300" dirty="0" smtClean="0"/>
              <a:t>(618) 220-6195</a:t>
            </a:r>
          </a:p>
          <a:p>
            <a:r>
              <a:rPr lang="en-US" sz="1300" dirty="0" smtClean="0"/>
              <a:t>DSN  770-6195</a:t>
            </a:r>
            <a:endParaRPr lang="en-US" sz="1300" dirty="0"/>
          </a:p>
        </p:txBody>
      </p:sp>
      <p:pic>
        <p:nvPicPr>
          <p:cNvPr id="23" name="Picture 22" descr="handshake2.jpg"/>
          <p:cNvPicPr>
            <a:picLocks noChangeAspect="1"/>
          </p:cNvPicPr>
          <p:nvPr/>
        </p:nvPicPr>
        <p:blipFill>
          <a:blip r:embed="rId9" cstate="print"/>
          <a:stretch>
            <a:fillRect/>
          </a:stretch>
        </p:blipFill>
        <p:spPr>
          <a:xfrm flipH="1">
            <a:off x="137161" y="4435889"/>
            <a:ext cx="1927860" cy="1554480"/>
          </a:xfrm>
          <a:prstGeom prst="rect">
            <a:avLst/>
          </a:prstGeom>
        </p:spPr>
      </p:pic>
    </p:spTree>
  </p:cSld>
  <p:clrMapOvr>
    <a:masterClrMapping/>
  </p:clrMapOvr>
  <p:transition advClick="0"/>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3"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Types of VESSELS </a:t>
            </a:r>
            <a:endParaRPr lang="en-US"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1" name="TextBox 20"/>
          <p:cNvSpPr txBox="1"/>
          <p:nvPr/>
        </p:nvSpPr>
        <p:spPr>
          <a:xfrm>
            <a:off x="62230" y="3022600"/>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MSC Detachment</a:t>
            </a:r>
          </a:p>
          <a:p>
            <a:r>
              <a:rPr lang="en-US" sz="1300" dirty="0" smtClean="0"/>
              <a:t>(618) 220-7714</a:t>
            </a:r>
          </a:p>
          <a:p>
            <a:r>
              <a:rPr lang="en-US" sz="1300" dirty="0" smtClean="0"/>
              <a:t>DSN: 770-7714</a:t>
            </a:r>
            <a:endParaRPr lang="en-US" sz="1300" dirty="0"/>
          </a:p>
        </p:txBody>
      </p:sp>
      <p:pic>
        <p:nvPicPr>
          <p:cNvPr id="22" name="Picture 21" descr="handshake2.jpg"/>
          <p:cNvPicPr>
            <a:picLocks noChangeAspect="1"/>
          </p:cNvPicPr>
          <p:nvPr/>
        </p:nvPicPr>
        <p:blipFill>
          <a:blip r:embed="rId6" cstate="print"/>
          <a:stretch>
            <a:fillRect/>
          </a:stretch>
        </p:blipFill>
        <p:spPr>
          <a:xfrm flipH="1">
            <a:off x="69850" y="4039293"/>
            <a:ext cx="1927860" cy="1554480"/>
          </a:xfrm>
          <a:prstGeom prst="rect">
            <a:avLst/>
          </a:prstGeom>
        </p:spPr>
      </p:pic>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7" cstate="print"/>
          <a:stretch>
            <a:fillRect/>
          </a:stretch>
        </p:blipFill>
        <p:spPr>
          <a:xfrm>
            <a:off x="7363127" y="885191"/>
            <a:ext cx="2422858" cy="1081720"/>
          </a:xfrm>
          <a:prstGeom prst="rect">
            <a:avLst/>
          </a:prstGeom>
          <a:ln>
            <a:noFill/>
          </a:ln>
        </p:spPr>
      </p:pic>
      <p:sp>
        <p:nvSpPr>
          <p:cNvPr id="25" name="TextBox 24"/>
          <p:cNvSpPr txBox="1"/>
          <p:nvPr/>
        </p:nvSpPr>
        <p:spPr>
          <a:xfrm>
            <a:off x="2263140" y="1590464"/>
            <a:ext cx="5603706" cy="718430"/>
          </a:xfrm>
          <a:prstGeom prst="rect">
            <a:avLst/>
          </a:prstGeom>
          <a:noFill/>
        </p:spPr>
        <p:txBody>
          <a:bodyPr wrap="none" lIns="101882" tIns="50941" rIns="101882" bIns="50941" rtlCol="0">
            <a:spAutoFit/>
          </a:bodyPr>
          <a:lstStyle/>
          <a:p>
            <a:r>
              <a:rPr lang="en-US" dirty="0" smtClean="0"/>
              <a:t>MSC’s</a:t>
            </a:r>
          </a:p>
          <a:p>
            <a:r>
              <a:rPr lang="en-US" dirty="0" smtClean="0"/>
              <a:t>LMSR – LARGE, MEDIUM SPEED ROLL-ON/ROLL-OFF</a:t>
            </a:r>
          </a:p>
        </p:txBody>
      </p:sp>
      <p:sp>
        <p:nvSpPr>
          <p:cNvPr id="29" name="TextBox 28"/>
          <p:cNvSpPr txBox="1"/>
          <p:nvPr/>
        </p:nvSpPr>
        <p:spPr>
          <a:xfrm>
            <a:off x="2263140" y="2204092"/>
            <a:ext cx="7683500" cy="3057532"/>
          </a:xfrm>
          <a:prstGeom prst="rect">
            <a:avLst/>
          </a:prstGeom>
          <a:noFill/>
        </p:spPr>
        <p:txBody>
          <a:bodyPr wrap="square" lIns="101882" tIns="50941" rIns="101882" bIns="50941" rtlCol="0">
            <a:spAutoFit/>
          </a:bodyPr>
          <a:lstStyle/>
          <a:p>
            <a:pPr>
              <a:buFont typeface="Arial" pitchFamily="34" charset="0"/>
              <a:buChar char="•"/>
            </a:pPr>
            <a:r>
              <a:rPr lang="en-US" sz="1600" dirty="0" smtClean="0"/>
              <a:t> MSC’s large, medium-speed, roll-on/roll-off ship, or LMSR, program significantly expends the nation’s sealift capability for the new millennium.</a:t>
            </a:r>
          </a:p>
          <a:p>
            <a:pPr>
              <a:buFont typeface="Arial" pitchFamily="34" charset="0"/>
              <a:buChar char="•"/>
            </a:pPr>
            <a:r>
              <a:rPr lang="en-US" sz="1600" dirty="0" smtClean="0"/>
              <a:t> All of the LMSRs have been movers of U.S. military equipment during Operations ENDURING FREEDOM and IRAQI FREEDOM. </a:t>
            </a:r>
          </a:p>
          <a:p>
            <a:pPr>
              <a:buFont typeface="Arial" pitchFamily="34" charset="0"/>
              <a:buChar char="•"/>
            </a:pPr>
            <a:r>
              <a:rPr lang="en-US" sz="1600" dirty="0" smtClean="0"/>
              <a:t> Large, medium-speed, roll-on/roll-off ships have been built or converted at U.S. shipyards. The LMSRs supplement transport ships available in the commercial sector.</a:t>
            </a:r>
          </a:p>
          <a:p>
            <a:pPr>
              <a:buFont typeface="Arial" pitchFamily="34" charset="0"/>
              <a:buChar char="•"/>
            </a:pPr>
            <a:r>
              <a:rPr lang="en-US" sz="1600" dirty="0" smtClean="0"/>
              <a:t> LMSRs: support prepositioning and surge sealift</a:t>
            </a:r>
          </a:p>
          <a:p>
            <a:pPr>
              <a:buFont typeface="Arial" pitchFamily="34" charset="0"/>
              <a:buChar char="•"/>
            </a:pPr>
            <a:r>
              <a:rPr lang="en-US" sz="1600" dirty="0" smtClean="0"/>
              <a:t>  Features of the new large, LMSRs:</a:t>
            </a:r>
          </a:p>
          <a:p>
            <a:pPr lvl="1"/>
            <a:r>
              <a:rPr lang="en-US" sz="1600" dirty="0" smtClean="0"/>
              <a:t>- can carry ammunition, food, water, fuel, equipment and other supplies to sustain   troops afloat for days</a:t>
            </a:r>
          </a:p>
          <a:p>
            <a:pPr lvl="1">
              <a:buFontTx/>
              <a:buChar char="-"/>
            </a:pPr>
            <a:r>
              <a:rPr lang="en-US" sz="1600" dirty="0" smtClean="0"/>
              <a:t>support humanitarian missions, as well as combat missions</a:t>
            </a:r>
          </a:p>
          <a:p>
            <a:pPr lvl="1">
              <a:buFontTx/>
              <a:buChar char="-"/>
            </a:pPr>
            <a:endParaRPr lang="en-US" sz="1600" dirty="0" smtClean="0"/>
          </a:p>
        </p:txBody>
      </p:sp>
      <p:sp>
        <p:nvSpPr>
          <p:cNvPr id="23" name="TextBox 22">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4" name="TextBox 23">
            <a:hlinkClick r:id="rId3"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4996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Types of VESSELS </a:t>
            </a:r>
            <a:endParaRPr lang="en-US"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32" name="TextBox 31"/>
          <p:cNvSpPr txBox="1"/>
          <p:nvPr/>
        </p:nvSpPr>
        <p:spPr>
          <a:xfrm>
            <a:off x="1927861" y="205106"/>
            <a:ext cx="7348735"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3">
                      <a:lumMod val="75000"/>
                    </a:schemeClr>
                  </a:solidFill>
                  <a:prstDash val="solid"/>
                  <a:miter lim="800000"/>
                </a:ln>
                <a:noFill/>
                <a:effectLst>
                  <a:outerShdw blurRad="25500" dist="23000" dir="7020000" algn="tl">
                    <a:srgbClr val="000000">
                      <a:alpha val="50000"/>
                    </a:srgbClr>
                  </a:outerShdw>
                </a:effectLst>
              </a:rPr>
              <a:t>SURFACE</a:t>
            </a:r>
            <a:endParaRPr lang="en-US" sz="3600"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pic>
        <p:nvPicPr>
          <p:cNvPr id="28" name="Picture 27" descr="ship left.gif"/>
          <p:cNvPicPr>
            <a:picLocks noChangeAspect="1"/>
          </p:cNvPicPr>
          <p:nvPr/>
        </p:nvPicPr>
        <p:blipFill>
          <a:blip r:embed="rId6" cstate="print"/>
          <a:stretch>
            <a:fillRect/>
          </a:stretch>
        </p:blipFill>
        <p:spPr>
          <a:xfrm>
            <a:off x="7363127" y="885191"/>
            <a:ext cx="2422858" cy="1081720"/>
          </a:xfrm>
          <a:prstGeom prst="rect">
            <a:avLst/>
          </a:prstGeom>
          <a:ln>
            <a:noFill/>
          </a:ln>
        </p:spPr>
      </p:pic>
      <p:sp>
        <p:nvSpPr>
          <p:cNvPr id="25" name="TextBox 24"/>
          <p:cNvSpPr txBox="1"/>
          <p:nvPr/>
        </p:nvSpPr>
        <p:spPr>
          <a:xfrm>
            <a:off x="2252663" y="1469370"/>
            <a:ext cx="7795260" cy="6135298"/>
          </a:xfrm>
          <a:prstGeom prst="rect">
            <a:avLst/>
          </a:prstGeom>
          <a:noFill/>
        </p:spPr>
        <p:txBody>
          <a:bodyPr wrap="square" lIns="101882" tIns="50941" rIns="101882" bIns="50941" rtlCol="0">
            <a:spAutoFit/>
          </a:bodyPr>
          <a:lstStyle/>
          <a:p>
            <a:r>
              <a:rPr lang="en-US" dirty="0" smtClean="0"/>
              <a:t>MSC’s Dry Cargo Ships:</a:t>
            </a:r>
          </a:p>
          <a:p>
            <a:pPr>
              <a:buFont typeface="Arial" pitchFamily="34" charset="0"/>
              <a:buChar char="•"/>
            </a:pPr>
            <a:r>
              <a:rPr lang="en-US" sz="1600" dirty="0" smtClean="0"/>
              <a:t> Nearly all peacetime DoD Cargo is carried by U.S.-flagged commercial ships. But during wartime or other contingencies, MSC has the flexibility to charter ships to move cargo as needed.</a:t>
            </a:r>
          </a:p>
          <a:p>
            <a:pPr>
              <a:buFont typeface="Arial" pitchFamily="34" charset="0"/>
              <a:buChar char="•"/>
            </a:pPr>
            <a:r>
              <a:rPr lang="en-US" sz="1600" dirty="0" smtClean="0"/>
              <a:t> MSC can expand beyond commercial capability by activating ships from its government owned surge fleet, including Ready Reserve Force ships from the U.S. Department of Transportation’s Maritime Administration. </a:t>
            </a:r>
          </a:p>
          <a:p>
            <a:pPr>
              <a:buFont typeface="Arial" pitchFamily="34" charset="0"/>
              <a:buChar char="•"/>
            </a:pPr>
            <a:r>
              <a:rPr lang="en-US" sz="1600" dirty="0" smtClean="0"/>
              <a:t> Most DoD cargo is transported in containers aboard regularly scheduled U.S. commercial liners coordinated by the U.S. Army’s Surface Deployment and Distribution Command. </a:t>
            </a:r>
          </a:p>
          <a:p>
            <a:pPr>
              <a:buFont typeface="Arial" pitchFamily="34" charset="0"/>
              <a:buChar char="•"/>
            </a:pPr>
            <a:r>
              <a:rPr lang="en-US" sz="1600" dirty="0" smtClean="0"/>
              <a:t> MSC’s dry cargo ships carry items that are too large to fit in containers, such as engineering and construction equipment, military vehicles, aircraft and ammunition. </a:t>
            </a:r>
          </a:p>
          <a:p>
            <a:pPr>
              <a:buFont typeface="Arial" pitchFamily="34" charset="0"/>
              <a:buChar char="•"/>
            </a:pPr>
            <a:r>
              <a:rPr lang="en-US" sz="1600" dirty="0" smtClean="0"/>
              <a:t> Liner Service is commercial ocean carrier service that operates on a fixed route calling on the same ports on a regularly scheduled basis, i.e. weekly, etc. Vessel loading/discharge is handled by carrier at commercial terminals.</a:t>
            </a:r>
          </a:p>
          <a:p>
            <a:r>
              <a:rPr lang="en-US" dirty="0" smtClean="0"/>
              <a:t>MSC’s Tankers:</a:t>
            </a:r>
          </a:p>
          <a:p>
            <a:pPr>
              <a:buFont typeface="Arial" pitchFamily="34" charset="0"/>
              <a:buChar char="•"/>
            </a:pPr>
            <a:r>
              <a:rPr lang="en-US" sz="1600" dirty="0" smtClean="0"/>
              <a:t> MSC transport refined petroleum products for </a:t>
            </a:r>
            <a:r>
              <a:rPr lang="en-US" sz="1600" dirty="0" err="1" smtClean="0"/>
              <a:t>DoD</a:t>
            </a:r>
            <a:r>
              <a:rPr lang="en-US" sz="1600" dirty="0" smtClean="0"/>
              <a:t> by moving fuel between commercial refineries and DoD storage and distribution facilities worldwide for the Defense Logistics Agency - Energy , DLA-Energy. </a:t>
            </a:r>
          </a:p>
          <a:p>
            <a:pPr>
              <a:buFont typeface="Arial" pitchFamily="34" charset="0"/>
              <a:buChar char="•"/>
            </a:pPr>
            <a:r>
              <a:rPr lang="en-US" sz="1600" dirty="0" smtClean="0"/>
              <a:t> MSC meets the core of fuel transported by sea for </a:t>
            </a:r>
            <a:r>
              <a:rPr lang="en-US" sz="1600" dirty="0" err="1" smtClean="0"/>
              <a:t>DoD</a:t>
            </a:r>
            <a:r>
              <a:rPr lang="en-US" sz="1600" dirty="0" smtClean="0"/>
              <a:t> using </a:t>
            </a:r>
            <a:r>
              <a:rPr lang="en-US" sz="1600" smtClean="0"/>
              <a:t>one of MSC </a:t>
            </a:r>
            <a:r>
              <a:rPr lang="en-US" sz="1600" dirty="0" smtClean="0"/>
              <a:t>owned champion-class tanker (due to be decommissioned March 2011, two state-class U.S. flagged tankers (5 year charters commencing Oct 2010 and Jan 2011) and one small, shallow-draft, U.S. flagged tanker (contracted through Nov 2011) and chartered by MSC.</a:t>
            </a:r>
          </a:p>
          <a:p>
            <a:pPr>
              <a:buFont typeface="Arial" pitchFamily="34" charset="0"/>
              <a:buChar char="•"/>
            </a:pPr>
            <a:r>
              <a:rPr lang="en-US" sz="1600" dirty="0" smtClean="0"/>
              <a:t> Additional requirements are met by expanding available commercial market charters on a short-term basis with preference given to U.S. Flag. </a:t>
            </a:r>
            <a:endParaRPr lang="en-US" dirty="0" smtClean="0"/>
          </a:p>
        </p:txBody>
      </p:sp>
      <p:sp>
        <p:nvSpPr>
          <p:cNvPr id="23" name="TextBox 22"/>
          <p:cNvSpPr txBox="1"/>
          <p:nvPr/>
        </p:nvSpPr>
        <p:spPr>
          <a:xfrm>
            <a:off x="62230" y="3022600"/>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a:t>
            </a:r>
          </a:p>
          <a:p>
            <a:r>
              <a:rPr lang="en-US" sz="1300" dirty="0" smtClean="0"/>
              <a:t>MSC Detachment</a:t>
            </a:r>
          </a:p>
          <a:p>
            <a:r>
              <a:rPr lang="en-US" sz="1300" dirty="0" smtClean="0"/>
              <a:t>(618) 220-7714</a:t>
            </a:r>
          </a:p>
          <a:p>
            <a:r>
              <a:rPr lang="en-US" sz="1300" dirty="0" smtClean="0"/>
              <a:t>DSN: 770-7714</a:t>
            </a:r>
            <a:endParaRPr lang="en-US" sz="1300" dirty="0"/>
          </a:p>
        </p:txBody>
      </p:sp>
      <p:pic>
        <p:nvPicPr>
          <p:cNvPr id="29" name="Picture 28" descr="handshake2.jpg"/>
          <p:cNvPicPr>
            <a:picLocks noChangeAspect="1"/>
          </p:cNvPicPr>
          <p:nvPr/>
        </p:nvPicPr>
        <p:blipFill>
          <a:blip r:embed="rId7" cstate="print"/>
          <a:stretch>
            <a:fillRect/>
          </a:stretch>
        </p:blipFill>
        <p:spPr>
          <a:xfrm flipH="1">
            <a:off x="69850" y="4039293"/>
            <a:ext cx="1927860" cy="1554480"/>
          </a:xfrm>
          <a:prstGeom prst="rect">
            <a:avLst/>
          </a:prstGeom>
        </p:spPr>
      </p:pic>
      <p:sp>
        <p:nvSpPr>
          <p:cNvPr id="21" name="TextBox 20">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3"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19" name="Picture 18" descr="c-17-clean blue stroke.gif"/>
          <p:cNvPicPr>
            <a:picLocks noChangeAspect="1"/>
          </p:cNvPicPr>
          <p:nvPr/>
        </p:nvPicPr>
        <p:blipFill>
          <a:blip r:embed="rId5" cstate="print">
            <a:lum bright="70000" contrast="-70000"/>
          </a:blip>
          <a:stretch>
            <a:fillRect/>
          </a:stretch>
        </p:blipFill>
        <p:spPr>
          <a:xfrm>
            <a:off x="2514600" y="1036321"/>
            <a:ext cx="5783580" cy="1824355"/>
          </a:xfrm>
          <a:prstGeom prst="rect">
            <a:avLst/>
          </a:prstGeom>
        </p:spPr>
      </p:pic>
      <p:sp>
        <p:nvSpPr>
          <p:cNvPr id="27" name="TextBox 26"/>
          <p:cNvSpPr txBox="1"/>
          <p:nvPr/>
        </p:nvSpPr>
        <p:spPr>
          <a:xfrm>
            <a:off x="2141745" y="1716708"/>
            <a:ext cx="7459980" cy="5335079"/>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dirty="0" smtClean="0"/>
              <a:t>Channels are </a:t>
            </a:r>
            <a:r>
              <a:rPr lang="en-US" dirty="0"/>
              <a:t>cargo or passenger </a:t>
            </a:r>
            <a:r>
              <a:rPr lang="en-US" dirty="0" smtClean="0"/>
              <a:t>movements </a:t>
            </a:r>
            <a:r>
              <a:rPr lang="en-US" dirty="0"/>
              <a:t>provided to </a:t>
            </a:r>
            <a:r>
              <a:rPr lang="en-US" dirty="0" smtClean="0"/>
              <a:t>DoD transportation users, supporting validated, long-term passenger movement between APOE/APOD pairs on </a:t>
            </a:r>
            <a:r>
              <a:rPr lang="en-US" dirty="0"/>
              <a:t>a </a:t>
            </a:r>
            <a:r>
              <a:rPr lang="en-US" dirty="0" smtClean="0"/>
              <a:t>recurring basis at both a strategic and intra-theater level. </a:t>
            </a:r>
          </a:p>
          <a:p>
            <a:r>
              <a:rPr lang="en-US" dirty="0" smtClean="0"/>
              <a:t>The types of channel service available are: </a:t>
            </a:r>
          </a:p>
          <a:p>
            <a:pPr marL="457200" indent="-457200">
              <a:buAutoNum type="arabicParenBoth"/>
            </a:pPr>
            <a:r>
              <a:rPr lang="en-US" dirty="0" smtClean="0"/>
              <a:t>Distribution Channels</a:t>
            </a:r>
          </a:p>
          <a:p>
            <a:pPr marL="457200" indent="-457200">
              <a:buAutoNum type="arabicParenBoth"/>
            </a:pPr>
            <a:r>
              <a:rPr lang="en-US" dirty="0" smtClean="0"/>
              <a:t>Contingency Channels</a:t>
            </a:r>
          </a:p>
          <a:p>
            <a:endParaRPr lang="en-US" dirty="0" smtClean="0"/>
          </a:p>
          <a:p>
            <a:r>
              <a:rPr lang="en-US" dirty="0" smtClean="0"/>
              <a:t>Strategic channels operate across theaters and are managed by AMC, are TWCF </a:t>
            </a:r>
            <a:r>
              <a:rPr lang="en-US" dirty="0"/>
              <a:t>funded and </a:t>
            </a:r>
            <a:r>
              <a:rPr lang="en-US" dirty="0" smtClean="0"/>
              <a:t>operationally controlled </a:t>
            </a:r>
            <a:r>
              <a:rPr lang="en-US" dirty="0"/>
              <a:t>by the 618 </a:t>
            </a:r>
            <a:r>
              <a:rPr lang="en-US" dirty="0" smtClean="0"/>
              <a:t>AOC.</a:t>
            </a:r>
          </a:p>
          <a:p>
            <a:endParaRPr lang="en-US" dirty="0" smtClean="0"/>
          </a:p>
          <a:p>
            <a:r>
              <a:rPr lang="en-US" dirty="0" smtClean="0"/>
              <a:t>Intra-theater channels are </a:t>
            </a:r>
            <a:r>
              <a:rPr lang="en-US" dirty="0"/>
              <a:t>o</a:t>
            </a:r>
            <a:r>
              <a:rPr lang="en-US" dirty="0" smtClean="0"/>
              <a:t>perationally controlled </a:t>
            </a:r>
            <a:r>
              <a:rPr lang="en-US" dirty="0"/>
              <a:t>by the respective </a:t>
            </a:r>
            <a:r>
              <a:rPr lang="en-US" dirty="0" smtClean="0"/>
              <a:t>theater, and ordinarily funded by the theater service component. </a:t>
            </a:r>
          </a:p>
          <a:p>
            <a:endParaRPr lang="en-US" dirty="0"/>
          </a:p>
          <a:p>
            <a:r>
              <a:rPr lang="en-US" dirty="0" smtClean="0"/>
              <a:t>Reference USTCM 4500.02 Enclosure B for details on establishing, changing, suspending, or canceling a distribution lane (for both Distribution Channels and Contingency Channels).</a:t>
            </a:r>
            <a:endParaRPr lang="en-US" dirty="0"/>
          </a:p>
        </p:txBody>
      </p:sp>
      <p:sp>
        <p:nvSpPr>
          <p:cNvPr id="20" name="TextBox 19">
            <a:hlinkClick r:id="rId3"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1" name="TextBox 30">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1" name="TextBox 20">
            <a:hlinkClick r:id="rId7" action="ppaction://hlinksldjump"/>
          </p:cNvPr>
          <p:cNvSpPr txBox="1"/>
          <p:nvPr/>
        </p:nvSpPr>
        <p:spPr>
          <a:xfrm>
            <a:off x="5689362" y="7204780"/>
            <a:ext cx="1173968" cy="410654"/>
          </a:xfrm>
          <a:prstGeom prst="rect">
            <a:avLst/>
          </a:prstGeom>
        </p:spPr>
        <p:style>
          <a:lnRef idx="1">
            <a:schemeClr val="accent1"/>
          </a:lnRef>
          <a:fillRef idx="3">
            <a:schemeClr val="accent1"/>
          </a:fillRef>
          <a:effectRef idx="2">
            <a:schemeClr val="accent1"/>
          </a:effectRef>
          <a:fontRef idx="minor">
            <a:schemeClr val="lt1"/>
          </a:fontRef>
        </p:style>
        <p:txBody>
          <a:bodyPr wrap="none" lIns="101882" tIns="50941" rIns="101882" bIns="50941" rtlCol="0">
            <a:spAutoFit/>
          </a:bodyPr>
          <a:lstStyle/>
          <a:p>
            <a:r>
              <a:rPr lang="en-US" dirty="0" smtClean="0">
                <a:solidFill>
                  <a:schemeClr val="bg1"/>
                </a:solidFill>
              </a:rPr>
              <a:t>&gt;&gt; MORE</a:t>
            </a:r>
            <a:endParaRPr lang="en-US" dirty="0">
              <a:solidFill>
                <a:schemeClr val="bg1"/>
              </a:solidFill>
            </a:endParaRPr>
          </a:p>
        </p:txBody>
      </p:sp>
      <p:sp>
        <p:nvSpPr>
          <p:cNvPr id="23" name="TextBox 22"/>
          <p:cNvSpPr txBox="1"/>
          <p:nvPr/>
        </p:nvSpPr>
        <p:spPr>
          <a:xfrm>
            <a:off x="2126423" y="1139450"/>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Flight Definition:</a:t>
            </a:r>
            <a:endParaRPr lang="en-US" dirty="0"/>
          </a:p>
        </p:txBody>
      </p:sp>
      <p:sp>
        <p:nvSpPr>
          <p:cNvPr id="25" name="TextBox 24">
            <a:hlinkClick r:id="rId8"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pic>
        <p:nvPicPr>
          <p:cNvPr id="29" name="Picture 28" descr="handshake2.jpg"/>
          <p:cNvPicPr>
            <a:picLocks noChangeAspect="1"/>
          </p:cNvPicPr>
          <p:nvPr/>
        </p:nvPicPr>
        <p:blipFill>
          <a:blip r:embed="rId9" cstate="print"/>
          <a:stretch>
            <a:fillRect/>
          </a:stretch>
        </p:blipFill>
        <p:spPr>
          <a:xfrm flipH="1">
            <a:off x="115253" y="3933674"/>
            <a:ext cx="1927860" cy="1554480"/>
          </a:xfrm>
          <a:prstGeom prst="rect">
            <a:avLst/>
          </a:prstGeom>
        </p:spPr>
      </p:pic>
      <p:sp>
        <p:nvSpPr>
          <p:cNvPr id="30" name="TextBox 29"/>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
        <p:nvSpPr>
          <p:cNvPr id="24" name="TextBox 23">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spTree>
  </p:cSld>
  <p:clrMapOvr>
    <a:masterClrMapping/>
  </p:clrMapOvr>
  <p:transition advClick="0"/>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JDOMS Request Process:</a:t>
            </a:r>
            <a:endParaRPr lang="en-US" dirty="0"/>
          </a:p>
        </p:txBody>
      </p:sp>
      <p:sp>
        <p:nvSpPr>
          <p:cNvPr id="20" name="TextBox 19">
            <a:hlinkClick r:id="rId4"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1" name="TextBox 20"/>
          <p:cNvSpPr txBox="1"/>
          <p:nvPr/>
        </p:nvSpPr>
        <p:spPr>
          <a:xfrm>
            <a:off x="167641" y="3022601"/>
            <a:ext cx="1927859" cy="50298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Contact: JDOMS</a:t>
            </a:r>
          </a:p>
          <a:p>
            <a:r>
              <a:rPr lang="en-US" sz="1300" dirty="0" smtClean="0"/>
              <a:t>(703) 697-3147</a:t>
            </a:r>
          </a:p>
        </p:txBody>
      </p:sp>
      <p:pic>
        <p:nvPicPr>
          <p:cNvPr id="22" name="Picture 21" descr="handshake2.jpg"/>
          <p:cNvPicPr>
            <a:picLocks noChangeAspect="1"/>
          </p:cNvPicPr>
          <p:nvPr/>
        </p:nvPicPr>
        <p:blipFill>
          <a:blip r:embed="rId5" cstate="print"/>
          <a:stretch>
            <a:fillRect/>
          </a:stretch>
        </p:blipFill>
        <p:spPr>
          <a:xfrm flipH="1">
            <a:off x="167640" y="4069715"/>
            <a:ext cx="1927860" cy="1554480"/>
          </a:xfrm>
          <a:prstGeom prst="rect">
            <a:avLst/>
          </a:prstGeom>
        </p:spPr>
      </p:pic>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0" name="TextBox 29">
            <a:hlinkClick r:id="rId6"/>
          </p:cNvPr>
          <p:cNvSpPr txBox="1"/>
          <p:nvPr/>
        </p:nvSpPr>
        <p:spPr>
          <a:xfrm>
            <a:off x="167641" y="3641514"/>
            <a:ext cx="1927859" cy="313932"/>
          </a:xfrm>
          <a:prstGeom prst="rect">
            <a:avLst/>
          </a:prstGeom>
        </p:spPr>
        <p:style>
          <a:lnRef idx="0">
            <a:schemeClr val="accent1"/>
          </a:lnRef>
          <a:fillRef idx="3">
            <a:schemeClr val="accent1"/>
          </a:fillRef>
          <a:effectRef idx="3">
            <a:schemeClr val="accent1"/>
          </a:effectRef>
          <a:fontRef idx="minor">
            <a:schemeClr val="lt1"/>
          </a:fontRef>
        </p:style>
        <p:txBody>
          <a:bodyPr wrap="square" lIns="101882" tIns="50941" rIns="101882" bIns="50941" rtlCol="0">
            <a:spAutoFit/>
          </a:bodyPr>
          <a:lstStyle/>
          <a:p>
            <a:r>
              <a:rPr lang="en-US" sz="1300" dirty="0" smtClean="0"/>
              <a:t>EMAIL </a:t>
            </a:r>
          </a:p>
        </p:txBody>
      </p:sp>
      <p:sp>
        <p:nvSpPr>
          <p:cNvPr id="31" name="TextBox 30">
            <a:hlinkClick r:id="rId7"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pic>
        <p:nvPicPr>
          <p:cNvPr id="32" name="Picture 2"/>
          <p:cNvPicPr>
            <a:picLocks noChangeAspect="1" noChangeArrowheads="1"/>
          </p:cNvPicPr>
          <p:nvPr/>
        </p:nvPicPr>
        <p:blipFill>
          <a:blip r:embed="rId8" cstate="print"/>
          <a:srcRect l="14330" t="29856" r="8723" b="8308"/>
          <a:stretch>
            <a:fillRect/>
          </a:stretch>
        </p:blipFill>
        <p:spPr bwMode="auto">
          <a:xfrm>
            <a:off x="2263140" y="2234565"/>
            <a:ext cx="7648576" cy="5050727"/>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34" name="Picture 2"/>
          <p:cNvPicPr>
            <a:picLocks noChangeAspect="1" noChangeArrowheads="1"/>
          </p:cNvPicPr>
          <p:nvPr/>
        </p:nvPicPr>
        <p:blipFill>
          <a:blip r:embed="rId8" cstate="print"/>
          <a:srcRect l="22552" t="16904" r="8723" b="73845"/>
          <a:stretch>
            <a:fillRect/>
          </a:stretch>
        </p:blipFill>
        <p:spPr bwMode="auto">
          <a:xfrm>
            <a:off x="4830128" y="1694417"/>
            <a:ext cx="5175885" cy="572533"/>
          </a:xfrm>
          <a:prstGeom prst="rect">
            <a:avLst/>
          </a:prstGeom>
          <a:noFill/>
          <a:ln w="9525">
            <a:noFill/>
            <a:miter lim="800000"/>
            <a:headEnd/>
            <a:tailEnd/>
          </a:ln>
          <a:effectLst/>
        </p:spPr>
      </p:pic>
      <p:sp>
        <p:nvSpPr>
          <p:cNvPr id="23" name="TextBox 22">
            <a:hlinkClick r:id="rId9"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9" action="ppaction://hlinksldjump"/>
              </a:rPr>
              <a:t>Site Map</a:t>
            </a:r>
            <a:endParaRPr lang="en-US" sz="1300" dirty="0">
              <a:solidFill>
                <a:schemeClr val="accent1">
                  <a:lumMod val="75000"/>
                </a:schemeClr>
              </a:solidFill>
            </a:endParaRPr>
          </a:p>
        </p:txBody>
      </p:sp>
      <p:sp>
        <p:nvSpPr>
          <p:cNvPr id="24" name="Rectangle 23"/>
          <p:cNvSpPr/>
          <p:nvPr/>
        </p:nvSpPr>
        <p:spPr>
          <a:xfrm>
            <a:off x="5154930" y="5505450"/>
            <a:ext cx="1529715" cy="172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a:p>
        </p:txBody>
      </p:sp>
      <p:sp>
        <p:nvSpPr>
          <p:cNvPr id="25" name="Rectangle 24"/>
          <p:cNvSpPr/>
          <p:nvPr/>
        </p:nvSpPr>
        <p:spPr>
          <a:xfrm>
            <a:off x="5144453" y="6736081"/>
            <a:ext cx="1906905" cy="1835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a:p>
        </p:txBody>
      </p:sp>
    </p:spTree>
  </p:cSld>
  <p:clrMapOvr>
    <a:masterClrMapping/>
  </p:clrMapOvr>
  <p:transition advClick="0"/>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2"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27" name="TextBox 26"/>
          <p:cNvSpPr txBox="1"/>
          <p:nvPr/>
        </p:nvSpPr>
        <p:spPr>
          <a:xfrm>
            <a:off x="2263140" y="988529"/>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Site Map:</a:t>
            </a:r>
            <a:endParaRPr lang="en-US" dirty="0"/>
          </a:p>
        </p:txBody>
      </p:sp>
      <p:sp>
        <p:nvSpPr>
          <p:cNvPr id="20" name="TextBox 19">
            <a:hlinkClick r:id="rId3"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1" name="TextBox 30">
            <a:hlinkClick r:id="rId4" action="ppaction://hlinksldjump"/>
          </p:cNvPr>
          <p:cNvSpPr txBox="1"/>
          <p:nvPr/>
        </p:nvSpPr>
        <p:spPr>
          <a:xfrm>
            <a:off x="0" y="1690655"/>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3" name="TextBox 22"/>
          <p:cNvSpPr txBox="1"/>
          <p:nvPr/>
        </p:nvSpPr>
        <p:spPr>
          <a:xfrm>
            <a:off x="2252662" y="2018666"/>
            <a:ext cx="7345401" cy="2072647"/>
          </a:xfrm>
          <a:prstGeom prst="rect">
            <a:avLst/>
          </a:prstGeom>
          <a:noFill/>
        </p:spPr>
        <p:txBody>
          <a:bodyPr wrap="none" lIns="101882" tIns="50941" rIns="101882" bIns="50941" rtlCol="0">
            <a:spAutoFit/>
          </a:bodyPr>
          <a:lstStyle/>
          <a:p>
            <a:r>
              <a:rPr lang="en-US" sz="1600" dirty="0" smtClean="0"/>
              <a:t>Home  – </a:t>
            </a:r>
            <a:r>
              <a:rPr lang="en-US" sz="1600" dirty="0" smtClean="0">
                <a:hlinkClick r:id="rId3" action="ppaction://hlinksldjump"/>
              </a:rPr>
              <a:t>Air Flowchart</a:t>
            </a:r>
            <a:endParaRPr lang="en-US" sz="1600" dirty="0" smtClean="0"/>
          </a:p>
          <a:p>
            <a:r>
              <a:rPr lang="en-US" sz="1600" dirty="0" smtClean="0"/>
              <a:t>	</a:t>
            </a:r>
            <a:r>
              <a:rPr lang="en-US" sz="1600" dirty="0" smtClean="0">
                <a:latin typeface="Calibri"/>
                <a:hlinkClick r:id="rId5" action="ppaction://hlinksldjump"/>
              </a:rPr>
              <a:t>Channel flight → Definition</a:t>
            </a:r>
            <a:r>
              <a:rPr lang="en-US" sz="1600" dirty="0" smtClean="0">
                <a:latin typeface="Calibri"/>
              </a:rPr>
              <a:t>, </a:t>
            </a:r>
            <a:r>
              <a:rPr lang="en-US" sz="1600" dirty="0" smtClean="0">
                <a:latin typeface="Calibri"/>
                <a:hlinkClick r:id="rId6" action="ppaction://hlinksldjump"/>
              </a:rPr>
              <a:t>Types of flights</a:t>
            </a:r>
            <a:r>
              <a:rPr lang="en-US" sz="1600" dirty="0" smtClean="0">
                <a:latin typeface="Calibri"/>
              </a:rPr>
              <a:t>, </a:t>
            </a:r>
            <a:r>
              <a:rPr lang="en-US" sz="1600" dirty="0" smtClean="0">
                <a:latin typeface="Calibri"/>
                <a:hlinkClick r:id="rId7" action="ppaction://hlinksldjump"/>
              </a:rPr>
              <a:t>Initial questions</a:t>
            </a:r>
            <a:r>
              <a:rPr lang="en-US" sz="1600" dirty="0" smtClean="0">
                <a:latin typeface="Calibri"/>
              </a:rPr>
              <a:t>, </a:t>
            </a:r>
            <a:r>
              <a:rPr lang="en-US" sz="1600" dirty="0" smtClean="0">
                <a:latin typeface="Calibri"/>
                <a:hlinkClick r:id="rId8" action="ppaction://hlinksldjump"/>
              </a:rPr>
              <a:t>FAQ’s (1-22)</a:t>
            </a:r>
            <a:endParaRPr lang="en-US" sz="1600" dirty="0" smtClean="0">
              <a:latin typeface="Calibri"/>
            </a:endParaRPr>
          </a:p>
          <a:p>
            <a:r>
              <a:rPr lang="en-US" sz="1600" dirty="0" smtClean="0">
                <a:latin typeface="Calibri"/>
              </a:rPr>
              <a:t>	</a:t>
            </a:r>
            <a:r>
              <a:rPr lang="en-US" sz="1600" dirty="0" smtClean="0">
                <a:latin typeface="Calibri"/>
                <a:hlinkClick r:id="rId9" action="ppaction://hlinksldjump"/>
              </a:rPr>
              <a:t>SAAM flight → Definition</a:t>
            </a:r>
            <a:r>
              <a:rPr lang="en-US" sz="1600" dirty="0" smtClean="0">
                <a:latin typeface="Calibri"/>
              </a:rPr>
              <a:t>, </a:t>
            </a:r>
            <a:r>
              <a:rPr lang="en-US" sz="1600" dirty="0" smtClean="0">
                <a:latin typeface="Calibri"/>
                <a:hlinkClick r:id="rId10" action="ppaction://hlinksldjump"/>
              </a:rPr>
              <a:t>SAAM flight checklist</a:t>
            </a:r>
            <a:r>
              <a:rPr lang="en-US" sz="1600" dirty="0" smtClean="0">
                <a:latin typeface="Calibri"/>
              </a:rPr>
              <a:t>, </a:t>
            </a:r>
            <a:r>
              <a:rPr lang="en-US" sz="1600" dirty="0" smtClean="0">
                <a:latin typeface="Calibri"/>
                <a:hlinkClick r:id="rId11" action="ppaction://hlinksldjump"/>
              </a:rPr>
              <a:t>FAQ’s (1-38)</a:t>
            </a:r>
            <a:endParaRPr lang="en-US" sz="1600" dirty="0" smtClean="0">
              <a:latin typeface="Calibri"/>
            </a:endParaRPr>
          </a:p>
          <a:p>
            <a:r>
              <a:rPr lang="en-US" sz="1600" dirty="0" smtClean="0">
                <a:latin typeface="Calibri"/>
              </a:rPr>
              <a:t>	</a:t>
            </a:r>
            <a:r>
              <a:rPr lang="en-US" sz="1600" dirty="0" smtClean="0">
                <a:latin typeface="Calibri"/>
                <a:hlinkClick r:id="rId12" action="ppaction://hlinksldjump"/>
              </a:rPr>
              <a:t>GOPAX flight → Definition</a:t>
            </a:r>
            <a:r>
              <a:rPr lang="en-US" sz="1600" dirty="0" smtClean="0">
                <a:latin typeface="Calibri"/>
              </a:rPr>
              <a:t>, </a:t>
            </a:r>
            <a:r>
              <a:rPr lang="en-US" sz="1600" dirty="0" smtClean="0">
                <a:latin typeface="Calibri"/>
                <a:hlinkClick r:id="rId13" action="ppaction://hlinksldjump"/>
              </a:rPr>
              <a:t>FAQ’s (1-24)</a:t>
            </a:r>
            <a:endParaRPr lang="en-US" sz="1600" dirty="0" smtClean="0">
              <a:latin typeface="Calibri"/>
            </a:endParaRPr>
          </a:p>
          <a:p>
            <a:r>
              <a:rPr lang="en-US" sz="1600" dirty="0" smtClean="0">
                <a:latin typeface="Calibri"/>
              </a:rPr>
              <a:t>	</a:t>
            </a:r>
            <a:r>
              <a:rPr lang="en-US" sz="1600" dirty="0" smtClean="0">
                <a:latin typeface="Calibri"/>
                <a:hlinkClick r:id="rId14" action="ppaction://hlinksldjump"/>
              </a:rPr>
              <a:t>JOSAC flight → Definition</a:t>
            </a:r>
            <a:r>
              <a:rPr lang="en-US" sz="1600" dirty="0" smtClean="0">
                <a:latin typeface="Calibri"/>
              </a:rPr>
              <a:t>, </a:t>
            </a:r>
            <a:r>
              <a:rPr lang="en-US" sz="1600" dirty="0" smtClean="0">
                <a:latin typeface="Calibri"/>
                <a:hlinkClick r:id="rId15" action="ppaction://hlinksldjump"/>
              </a:rPr>
              <a:t>FAQ’s (1-27), DD Form 2768</a:t>
            </a:r>
            <a:endParaRPr lang="en-US" sz="1600" dirty="0" smtClean="0">
              <a:latin typeface="Calibri"/>
            </a:endParaRPr>
          </a:p>
          <a:p>
            <a:r>
              <a:rPr lang="en-US" sz="1600" dirty="0" smtClean="0">
                <a:latin typeface="Calibri"/>
              </a:rPr>
              <a:t>	</a:t>
            </a:r>
            <a:r>
              <a:rPr lang="en-US" sz="1600" dirty="0" smtClean="0">
                <a:latin typeface="Calibri"/>
                <a:hlinkClick r:id="rId4" action="ppaction://hlinksldjump"/>
              </a:rPr>
              <a:t>Surface Vessel → Surface Flowchart</a:t>
            </a:r>
            <a:endParaRPr lang="en-US" sz="1600" dirty="0" smtClean="0">
              <a:latin typeface="Calibri"/>
            </a:endParaRPr>
          </a:p>
          <a:p>
            <a:endParaRPr lang="en-US" sz="1600" dirty="0" smtClean="0">
              <a:latin typeface="Calibri"/>
            </a:endParaRPr>
          </a:p>
          <a:p>
            <a:r>
              <a:rPr lang="en-US" sz="1600" dirty="0" smtClean="0">
                <a:latin typeface="Calibri"/>
              </a:rPr>
              <a:t>          </a:t>
            </a:r>
            <a:endParaRPr lang="en-US" sz="1600" dirty="0"/>
          </a:p>
        </p:txBody>
      </p:sp>
      <p:sp>
        <p:nvSpPr>
          <p:cNvPr id="24" name="TextBox 23"/>
          <p:cNvSpPr txBox="1"/>
          <p:nvPr/>
        </p:nvSpPr>
        <p:spPr>
          <a:xfrm>
            <a:off x="2252663" y="4285616"/>
            <a:ext cx="6361734" cy="1580204"/>
          </a:xfrm>
          <a:prstGeom prst="rect">
            <a:avLst/>
          </a:prstGeom>
          <a:noFill/>
        </p:spPr>
        <p:txBody>
          <a:bodyPr wrap="none" lIns="101882" tIns="50941" rIns="101882" bIns="50941" rtlCol="0">
            <a:spAutoFit/>
          </a:bodyPr>
          <a:lstStyle/>
          <a:p>
            <a:r>
              <a:rPr lang="en-US" sz="1600" dirty="0" smtClean="0"/>
              <a:t>Home  – </a:t>
            </a:r>
            <a:r>
              <a:rPr lang="en-US" sz="1600" dirty="0" smtClean="0">
                <a:hlinkClick r:id="rId4" action="ppaction://hlinksldjump"/>
              </a:rPr>
              <a:t>Surface Flowchart</a:t>
            </a:r>
            <a:r>
              <a:rPr lang="en-US" sz="1600" dirty="0" smtClean="0"/>
              <a:t>, </a:t>
            </a:r>
            <a:r>
              <a:rPr lang="en-US" sz="1600" dirty="0" smtClean="0">
                <a:hlinkClick r:id="rId16" action="ppaction://hlinksldjump"/>
              </a:rPr>
              <a:t>Checklist</a:t>
            </a:r>
            <a:r>
              <a:rPr lang="en-US" sz="1600" dirty="0" smtClean="0"/>
              <a:t>, </a:t>
            </a:r>
            <a:r>
              <a:rPr lang="en-US" sz="1600" dirty="0" smtClean="0">
                <a:hlinkClick r:id="rId17" action="ppaction://hlinksldjump"/>
              </a:rPr>
              <a:t>FAQ’s (1-37)</a:t>
            </a:r>
            <a:endParaRPr lang="en-US" sz="1600" dirty="0" smtClean="0">
              <a:latin typeface="Calibri"/>
            </a:endParaRPr>
          </a:p>
          <a:p>
            <a:r>
              <a:rPr lang="en-US" sz="1600" dirty="0" smtClean="0">
                <a:latin typeface="Calibri"/>
              </a:rPr>
              <a:t>	</a:t>
            </a:r>
            <a:r>
              <a:rPr lang="en-US" sz="1600" dirty="0" smtClean="0">
                <a:latin typeface="Calibri"/>
                <a:hlinkClick r:id="rId18" action="ppaction://hlinksldjump"/>
              </a:rPr>
              <a:t>Rail → Calculations, Contacts</a:t>
            </a:r>
            <a:endParaRPr lang="en-US" sz="1600" dirty="0" smtClean="0">
              <a:latin typeface="Calibri"/>
            </a:endParaRPr>
          </a:p>
          <a:p>
            <a:r>
              <a:rPr lang="en-US" sz="1600" dirty="0" smtClean="0">
                <a:latin typeface="Calibri"/>
              </a:rPr>
              <a:t>	</a:t>
            </a:r>
            <a:r>
              <a:rPr lang="en-US" sz="1600" dirty="0" smtClean="0">
                <a:latin typeface="Calibri"/>
                <a:hlinkClick r:id="rId19" action="ppaction://hlinksldjump"/>
              </a:rPr>
              <a:t>Bus → Bus shipment help link</a:t>
            </a:r>
            <a:endParaRPr lang="en-US" sz="1600" dirty="0" smtClean="0">
              <a:latin typeface="Calibri"/>
            </a:endParaRPr>
          </a:p>
          <a:p>
            <a:r>
              <a:rPr lang="en-US" sz="1600" dirty="0" smtClean="0">
                <a:latin typeface="Calibri"/>
              </a:rPr>
              <a:t>	</a:t>
            </a:r>
            <a:r>
              <a:rPr lang="en-US" sz="1600" dirty="0" smtClean="0">
                <a:latin typeface="Calibri"/>
                <a:hlinkClick r:id="rId20" action="ppaction://hlinksldjump"/>
              </a:rPr>
              <a:t>Truck → Calculations, Contacts</a:t>
            </a:r>
            <a:endParaRPr lang="en-US" sz="1600" dirty="0" smtClean="0">
              <a:latin typeface="Calibri"/>
            </a:endParaRPr>
          </a:p>
          <a:p>
            <a:r>
              <a:rPr lang="en-US" sz="1600" dirty="0" smtClean="0">
                <a:latin typeface="Calibri"/>
              </a:rPr>
              <a:t>	</a:t>
            </a:r>
            <a:r>
              <a:rPr lang="en-US" sz="1600" dirty="0" smtClean="0">
                <a:latin typeface="Calibri"/>
                <a:hlinkClick r:id="rId21" action="ppaction://hlinksldjump"/>
              </a:rPr>
              <a:t>Vessel → Types of vessels </a:t>
            </a:r>
            <a:r>
              <a:rPr lang="en-US" sz="1600" dirty="0" smtClean="0">
                <a:latin typeface="Calibri"/>
              </a:rPr>
              <a:t>– </a:t>
            </a:r>
            <a:r>
              <a:rPr lang="en-US" sz="1600" dirty="0" smtClean="0">
                <a:latin typeface="Calibri"/>
                <a:hlinkClick r:id="rId22" action="ppaction://hlinksldjump"/>
              </a:rPr>
              <a:t>FSS</a:t>
            </a:r>
            <a:r>
              <a:rPr lang="en-US" sz="1600" dirty="0" smtClean="0">
                <a:latin typeface="Calibri"/>
              </a:rPr>
              <a:t>, </a:t>
            </a:r>
            <a:r>
              <a:rPr lang="en-US" sz="1600" dirty="0" smtClean="0">
                <a:latin typeface="Calibri"/>
                <a:hlinkClick r:id="rId22" action="ppaction://hlinksldjump"/>
              </a:rPr>
              <a:t>LMSR</a:t>
            </a:r>
            <a:r>
              <a:rPr lang="en-US" sz="1600" dirty="0" smtClean="0">
                <a:latin typeface="Calibri"/>
              </a:rPr>
              <a:t>, </a:t>
            </a:r>
            <a:r>
              <a:rPr lang="en-US" sz="1600" dirty="0" smtClean="0">
                <a:latin typeface="Calibri"/>
                <a:hlinkClick r:id="rId23" action="ppaction://hlinksldjump"/>
              </a:rPr>
              <a:t>Dry Cargo Ship</a:t>
            </a:r>
            <a:r>
              <a:rPr lang="en-US" sz="1600" dirty="0" smtClean="0">
                <a:latin typeface="Calibri"/>
              </a:rPr>
              <a:t>, </a:t>
            </a:r>
            <a:r>
              <a:rPr lang="en-US" sz="1600" dirty="0" smtClean="0">
                <a:latin typeface="Calibri"/>
                <a:hlinkClick r:id="rId23" action="ppaction://hlinksldjump"/>
              </a:rPr>
              <a:t>Tanker</a:t>
            </a:r>
            <a:endParaRPr lang="en-US" sz="1600" dirty="0" smtClean="0">
              <a:latin typeface="Calibri"/>
            </a:endParaRPr>
          </a:p>
          <a:p>
            <a:r>
              <a:rPr lang="en-US" sz="1600" dirty="0" smtClean="0">
                <a:latin typeface="Calibri"/>
              </a:rPr>
              <a:t>	            → </a:t>
            </a:r>
            <a:r>
              <a:rPr lang="en-US" sz="1600" dirty="0" smtClean="0">
                <a:latin typeface="Calibri"/>
                <a:hlinkClick r:id="rId24" action="ppaction://hlinksldjump"/>
              </a:rPr>
              <a:t>Calculations, SMS, help links</a:t>
            </a:r>
            <a:endParaRPr lang="en-US" sz="1600" dirty="0"/>
          </a:p>
        </p:txBody>
      </p:sp>
      <p:sp>
        <p:nvSpPr>
          <p:cNvPr id="25" name="TextBox 24"/>
          <p:cNvSpPr txBox="1"/>
          <p:nvPr/>
        </p:nvSpPr>
        <p:spPr>
          <a:xfrm>
            <a:off x="2252663" y="6012816"/>
            <a:ext cx="4102846" cy="349098"/>
          </a:xfrm>
          <a:prstGeom prst="rect">
            <a:avLst/>
          </a:prstGeom>
          <a:noFill/>
        </p:spPr>
        <p:txBody>
          <a:bodyPr wrap="none" lIns="101882" tIns="50941" rIns="101882" bIns="50941" rtlCol="0">
            <a:spAutoFit/>
          </a:bodyPr>
          <a:lstStyle/>
          <a:p>
            <a:r>
              <a:rPr lang="en-US" sz="1600" dirty="0" smtClean="0"/>
              <a:t>Home  – </a:t>
            </a:r>
            <a:r>
              <a:rPr lang="en-US" sz="1600" dirty="0" smtClean="0">
                <a:hlinkClick r:id="rId25" action="ppaction://hlinksldjump"/>
              </a:rPr>
              <a:t>JDOMS </a:t>
            </a:r>
            <a:r>
              <a:rPr lang="en-US" sz="1600" dirty="0" smtClean="0">
                <a:latin typeface="Calibri"/>
                <a:hlinkClick r:id="rId25" action="ppaction://hlinksldjump"/>
              </a:rPr>
              <a:t>→ Definition</a:t>
            </a:r>
            <a:r>
              <a:rPr lang="en-US" sz="1600" dirty="0" smtClean="0">
                <a:latin typeface="Calibri"/>
              </a:rPr>
              <a:t>, </a:t>
            </a:r>
            <a:r>
              <a:rPr lang="en-US" sz="1600" dirty="0" smtClean="0">
                <a:latin typeface="Calibri"/>
                <a:hlinkClick r:id="rId26" action="ppaction://hlinksldjump"/>
              </a:rPr>
              <a:t>Request Process</a:t>
            </a:r>
            <a:endParaRPr lang="en-US" sz="1600" dirty="0"/>
          </a:p>
        </p:txBody>
      </p:sp>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3"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4"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19" name="Picture 18" descr="c-17-clean blue stroke.gif"/>
          <p:cNvPicPr>
            <a:picLocks noChangeAspect="1"/>
          </p:cNvPicPr>
          <p:nvPr/>
        </p:nvPicPr>
        <p:blipFill>
          <a:blip r:embed="rId5" cstate="print">
            <a:lum bright="70000" contrast="-70000"/>
          </a:blip>
          <a:stretch>
            <a:fillRect/>
          </a:stretch>
        </p:blipFill>
        <p:spPr>
          <a:xfrm>
            <a:off x="2514600" y="1036321"/>
            <a:ext cx="5783580" cy="1824355"/>
          </a:xfrm>
          <a:prstGeom prst="rect">
            <a:avLst/>
          </a:prstGeom>
        </p:spPr>
      </p:pic>
      <p:sp>
        <p:nvSpPr>
          <p:cNvPr id="27" name="TextBox 26"/>
          <p:cNvSpPr txBox="1"/>
          <p:nvPr/>
        </p:nvSpPr>
        <p:spPr>
          <a:xfrm>
            <a:off x="2128739" y="1173681"/>
            <a:ext cx="7463333" cy="4534859"/>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200" dirty="0" smtClean="0"/>
              <a:t>Types of Channel Flights:</a:t>
            </a:r>
          </a:p>
          <a:p>
            <a:endParaRPr lang="en-US" sz="2200" dirty="0" smtClean="0"/>
          </a:p>
          <a:p>
            <a:r>
              <a:rPr lang="en-US" sz="2200" dirty="0" smtClean="0"/>
              <a:t>Distribution Channels: </a:t>
            </a:r>
            <a:r>
              <a:rPr lang="en-US" sz="2200" dirty="0"/>
              <a:t>Carry a “1B3” Joint Chiefs of Staff (JCS) priority and support </a:t>
            </a:r>
            <a:r>
              <a:rPr lang="en-US" sz="2200" dirty="0" smtClean="0"/>
              <a:t>an enduring location where </a:t>
            </a:r>
            <a:r>
              <a:rPr lang="en-US" sz="2200" dirty="0"/>
              <a:t>US </a:t>
            </a:r>
            <a:r>
              <a:rPr lang="en-US" sz="2200" dirty="0" smtClean="0"/>
              <a:t>Forces are primarily </a:t>
            </a:r>
            <a:r>
              <a:rPr lang="en-US" sz="2200" dirty="0" err="1" smtClean="0"/>
              <a:t>PCS’d</a:t>
            </a:r>
            <a:r>
              <a:rPr lang="en-US" sz="2200" dirty="0" smtClean="0"/>
              <a:t>.</a:t>
            </a:r>
            <a:endParaRPr lang="en-US" sz="2200" dirty="0"/>
          </a:p>
          <a:p>
            <a:endParaRPr lang="en-US" sz="2200" dirty="0" smtClean="0"/>
          </a:p>
          <a:p>
            <a:r>
              <a:rPr lang="en-US" sz="2200" dirty="0" smtClean="0"/>
              <a:t>Contingency Channels:  Carry a “1B1” JCS priority and supports JCS-approved contingency operations and locations in which most personnel are TDY strictly in support of named </a:t>
            </a:r>
            <a:r>
              <a:rPr lang="en-US" sz="2200" dirty="0" smtClean="0"/>
              <a:t>operations or recurring aeromedical evacuation routes.</a:t>
            </a:r>
            <a:endParaRPr lang="en-US" sz="2200" dirty="0" smtClean="0"/>
          </a:p>
          <a:p>
            <a:endParaRPr lang="en-US" sz="2200" dirty="0"/>
          </a:p>
          <a:p>
            <a:r>
              <a:rPr lang="en-US" sz="2400" dirty="0"/>
              <a:t>Reference USTCM 4500.02 for additional details.</a:t>
            </a:r>
          </a:p>
          <a:p>
            <a:r>
              <a:rPr lang="en-US" sz="2200" dirty="0" smtClean="0"/>
              <a:t> </a:t>
            </a:r>
            <a:endParaRPr lang="en-US" sz="2200" dirty="0"/>
          </a:p>
        </p:txBody>
      </p:sp>
      <p:sp>
        <p:nvSpPr>
          <p:cNvPr id="20" name="TextBox 19">
            <a:hlinkClick r:id="rId6"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1" name="TextBox 30">
            <a:hlinkClick r:id="rId7"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1" name="TextBox 20">
            <a:hlinkClick r:id="rId8" action="ppaction://hlinksldjump"/>
          </p:cNvPr>
          <p:cNvSpPr txBox="1"/>
          <p:nvPr/>
        </p:nvSpPr>
        <p:spPr>
          <a:xfrm>
            <a:off x="5406390" y="7101523"/>
            <a:ext cx="1173968" cy="410654"/>
          </a:xfrm>
          <a:prstGeom prst="rect">
            <a:avLst/>
          </a:prstGeom>
        </p:spPr>
        <p:style>
          <a:lnRef idx="1">
            <a:schemeClr val="accent1"/>
          </a:lnRef>
          <a:fillRef idx="3">
            <a:schemeClr val="accent1"/>
          </a:fillRef>
          <a:effectRef idx="2">
            <a:schemeClr val="accent1"/>
          </a:effectRef>
          <a:fontRef idx="minor">
            <a:schemeClr val="lt1"/>
          </a:fontRef>
        </p:style>
        <p:txBody>
          <a:bodyPr wrap="none" lIns="101882" tIns="50941" rIns="101882" bIns="50941" rtlCol="0">
            <a:spAutoFit/>
          </a:bodyPr>
          <a:lstStyle/>
          <a:p>
            <a:r>
              <a:rPr lang="en-US" dirty="0" smtClean="0">
                <a:solidFill>
                  <a:schemeClr val="bg1"/>
                </a:solidFill>
              </a:rPr>
              <a:t>&gt;&gt; MORE</a:t>
            </a:r>
            <a:endParaRPr lang="en-US" dirty="0">
              <a:solidFill>
                <a:schemeClr val="bg1"/>
              </a:solidFill>
            </a:endParaRPr>
          </a:p>
        </p:txBody>
      </p:sp>
      <p:sp>
        <p:nvSpPr>
          <p:cNvPr id="23" name="TextBox 22">
            <a:hlinkClick r:id="rId9"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25" name="TextBox 24">
            <a:hlinkClick r:id="rId10"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10" action="ppaction://hlinksldjump"/>
              </a:rPr>
              <a:t>Site Map</a:t>
            </a:r>
            <a:endParaRPr lang="en-US" sz="1300" dirty="0">
              <a:solidFill>
                <a:schemeClr val="accent1">
                  <a:lumMod val="75000"/>
                </a:schemeClr>
              </a:solidFill>
            </a:endParaRPr>
          </a:p>
        </p:txBody>
      </p:sp>
      <p:pic>
        <p:nvPicPr>
          <p:cNvPr id="29" name="Picture 28" descr="handshake2.jpg"/>
          <p:cNvPicPr>
            <a:picLocks noChangeAspect="1"/>
          </p:cNvPicPr>
          <p:nvPr/>
        </p:nvPicPr>
        <p:blipFill>
          <a:blip r:embed="rId11" cstate="print"/>
          <a:stretch>
            <a:fillRect/>
          </a:stretch>
        </p:blipFill>
        <p:spPr>
          <a:xfrm flipH="1">
            <a:off x="115253" y="3933674"/>
            <a:ext cx="1927860" cy="1554480"/>
          </a:xfrm>
          <a:prstGeom prst="rect">
            <a:avLst/>
          </a:prstGeom>
        </p:spPr>
      </p:pic>
      <p:sp>
        <p:nvSpPr>
          <p:cNvPr id="22" name="TextBox 21"/>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a:t>
            </a:r>
            <a:r>
              <a:rPr lang="en-US" sz="1300" dirty="0" smtClean="0"/>
              <a:t>) 220-5751</a:t>
            </a:r>
            <a:endParaRPr lang="en-US" sz="1300" dirty="0" smtClean="0"/>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19" name="Picture 18" descr="c-17-clean blue stroke.gif"/>
          <p:cNvPicPr>
            <a:picLocks noChangeAspect="1"/>
          </p:cNvPicPr>
          <p:nvPr/>
        </p:nvPicPr>
        <p:blipFill>
          <a:blip r:embed="rId4" cstate="print">
            <a:lum bright="70000" contrast="-70000"/>
          </a:blip>
          <a:stretch>
            <a:fillRect/>
          </a:stretch>
        </p:blipFill>
        <p:spPr>
          <a:xfrm>
            <a:off x="2514600" y="1036321"/>
            <a:ext cx="5783580" cy="1824355"/>
          </a:xfrm>
          <a:prstGeom prst="rect">
            <a:avLst/>
          </a:prstGeom>
        </p:spPr>
      </p:pic>
      <p:sp>
        <p:nvSpPr>
          <p:cNvPr id="27" name="TextBox 26"/>
          <p:cNvSpPr txBox="1"/>
          <p:nvPr/>
        </p:nvSpPr>
        <p:spPr>
          <a:xfrm>
            <a:off x="2263140" y="284988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Flight Requirements:</a:t>
            </a:r>
            <a:endParaRPr lang="en-US" dirty="0"/>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TextBox 24">
            <a:hlinkClick r:id="rId6" action="ppaction://hlinksldjump"/>
          </p:cNvPr>
          <p:cNvSpPr txBox="1"/>
          <p:nvPr/>
        </p:nvSpPr>
        <p:spPr>
          <a:xfrm>
            <a:off x="2245799" y="4184362"/>
            <a:ext cx="3688080" cy="418576"/>
          </a:xfrm>
          <a:prstGeom prst="rect">
            <a:avLst/>
          </a:prstGeom>
          <a:ln/>
        </p:spPr>
        <p:style>
          <a:lnRef idx="1">
            <a:schemeClr val="accent2"/>
          </a:lnRef>
          <a:fillRef idx="3">
            <a:schemeClr val="accent2"/>
          </a:fillRef>
          <a:effectRef idx="2">
            <a:schemeClr val="accent2"/>
          </a:effectRef>
          <a:fontRef idx="minor">
            <a:schemeClr val="lt1"/>
          </a:fontRef>
        </p:style>
        <p:txBody>
          <a:bodyPr wrap="square" lIns="101882" tIns="50941" rIns="101882" bIns="50941" rtlCol="0">
            <a:spAutoFit/>
          </a:bodyPr>
          <a:lstStyle/>
          <a:p>
            <a:r>
              <a:rPr lang="en-US" i="1" dirty="0" smtClean="0"/>
              <a:t>Frequently asked questions. (FAQ)</a:t>
            </a:r>
            <a:endParaRPr lang="en-US" dirty="0" smtClean="0"/>
          </a:p>
        </p:txBody>
      </p:sp>
      <p:sp>
        <p:nvSpPr>
          <p:cNvPr id="31" name="TextBox 30">
            <a:hlinkClick r:id="rId7"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3" name="TextBox 22">
            <a:hlinkClick r:id="rId8" action="ppaction://hlinksldjump"/>
          </p:cNvPr>
          <p:cNvSpPr txBox="1"/>
          <p:nvPr/>
        </p:nvSpPr>
        <p:spPr>
          <a:xfrm>
            <a:off x="2257360" y="3576864"/>
            <a:ext cx="3688080" cy="418576"/>
          </a:xfrm>
          <a:prstGeom prst="rect">
            <a:avLst/>
          </a:prstGeom>
          <a:ln/>
        </p:spPr>
        <p:style>
          <a:lnRef idx="1">
            <a:schemeClr val="accent6"/>
          </a:lnRef>
          <a:fillRef idx="3">
            <a:schemeClr val="accent6"/>
          </a:fillRef>
          <a:effectRef idx="2">
            <a:schemeClr val="accent6"/>
          </a:effectRef>
          <a:fontRef idx="minor">
            <a:schemeClr val="lt1"/>
          </a:fontRef>
        </p:style>
        <p:txBody>
          <a:bodyPr wrap="square" lIns="101882" tIns="50941" rIns="101882" bIns="50941" rtlCol="0">
            <a:spAutoFit/>
          </a:bodyPr>
          <a:lstStyle/>
          <a:p>
            <a:r>
              <a:rPr lang="en-US" i="1" dirty="0" smtClean="0"/>
              <a:t>Initial questions for the customer.</a:t>
            </a:r>
            <a:endParaRPr lang="en-US" dirty="0" smtClean="0"/>
          </a:p>
        </p:txBody>
      </p:sp>
      <p:sp>
        <p:nvSpPr>
          <p:cNvPr id="22" name="TextBox 21">
            <a:hlinkClick r:id="rId6"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24" name="TextBox 23">
            <a:hlinkClick r:id="rId9"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9" action="ppaction://hlinksldjump"/>
              </a:rPr>
              <a:t>Site Map</a:t>
            </a:r>
            <a:endParaRPr lang="en-US" sz="1300" dirty="0">
              <a:solidFill>
                <a:schemeClr val="accent1">
                  <a:lumMod val="75000"/>
                </a:schemeClr>
              </a:solidFill>
            </a:endParaRPr>
          </a:p>
        </p:txBody>
      </p:sp>
      <p:pic>
        <p:nvPicPr>
          <p:cNvPr id="33" name="Picture 32" descr="handshake2.jpg"/>
          <p:cNvPicPr>
            <a:picLocks noChangeAspect="1"/>
          </p:cNvPicPr>
          <p:nvPr/>
        </p:nvPicPr>
        <p:blipFill>
          <a:blip r:embed="rId10" cstate="print"/>
          <a:stretch>
            <a:fillRect/>
          </a:stretch>
        </p:blipFill>
        <p:spPr>
          <a:xfrm flipH="1">
            <a:off x="115253" y="3933674"/>
            <a:ext cx="1927860" cy="1554480"/>
          </a:xfrm>
          <a:prstGeom prst="rect">
            <a:avLst/>
          </a:prstGeom>
        </p:spPr>
      </p:pic>
      <p:sp>
        <p:nvSpPr>
          <p:cNvPr id="29" name="TextBox 28"/>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p:nvPr/>
        </p:nvGrpSpPr>
        <p:grpSpPr>
          <a:xfrm>
            <a:off x="335280" y="863600"/>
            <a:ext cx="9387840" cy="1899920"/>
            <a:chOff x="304800" y="762000"/>
            <a:chExt cx="8534400" cy="1676400"/>
          </a:xfrm>
        </p:grpSpPr>
        <p:cxnSp>
          <p:nvCxnSpPr>
            <p:cNvPr id="5" name="Straight Connector 4"/>
            <p:cNvCxnSpPr/>
            <p:nvPr/>
          </p:nvCxnSpPr>
          <p:spPr>
            <a:xfrm>
              <a:off x="304800" y="762000"/>
              <a:ext cx="8534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686594" y="1600200"/>
              <a:ext cx="1675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304800" y="1143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04800" y="1524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10800000">
              <a:off x="304800" y="1905000"/>
              <a:ext cx="1219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0800000">
              <a:off x="304800" y="2286000"/>
              <a:ext cx="1219200" cy="15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754380" y="161695"/>
            <a:ext cx="502920" cy="518160"/>
          </a:xfrm>
          <a:prstGeom prst="ellipse">
            <a:avLst/>
          </a:prstGeom>
        </p:spPr>
        <p:style>
          <a:lnRef idx="1">
            <a:schemeClr val="accent5"/>
          </a:lnRef>
          <a:fillRef idx="2">
            <a:schemeClr val="accent5"/>
          </a:fillRef>
          <a:effectRef idx="1">
            <a:schemeClr val="accent5"/>
          </a:effectRef>
          <a:fontRef idx="minor">
            <a:schemeClr val="dk1"/>
          </a:fontRef>
        </p:style>
        <p:txBody>
          <a:bodyPr lIns="101882" tIns="50941" rIns="101882" bIns="50941" rtlCol="0" anchor="ctr"/>
          <a:lstStyle/>
          <a:p>
            <a:pPr algn="ctr"/>
            <a:endParaRPr lang="en-US" dirty="0"/>
          </a:p>
        </p:txBody>
      </p:sp>
      <p:sp>
        <p:nvSpPr>
          <p:cNvPr id="15" name="Left Arrow 14">
            <a:hlinkClick r:id="rId2" action="ppaction://hlinksldjump"/>
          </p:cNvPr>
          <p:cNvSpPr/>
          <p:nvPr/>
        </p:nvSpPr>
        <p:spPr>
          <a:xfrm>
            <a:off x="786482" y="259080"/>
            <a:ext cx="419100" cy="345440"/>
          </a:xfrm>
          <a:prstGeom prst="leftArrow">
            <a:avLst/>
          </a:prstGeom>
        </p:spPr>
        <p:style>
          <a:lnRef idx="0">
            <a:schemeClr val="accent5"/>
          </a:lnRef>
          <a:fillRef idx="3">
            <a:schemeClr val="accent5"/>
          </a:fillRef>
          <a:effectRef idx="3">
            <a:schemeClr val="accent5"/>
          </a:effectRef>
          <a:fontRef idx="minor">
            <a:schemeClr val="lt1"/>
          </a:fontRef>
        </p:style>
        <p:txBody>
          <a:bodyPr lIns="101882" tIns="50941" rIns="101882" bIns="50941" rtlCol="0" anchor="ctr"/>
          <a:lstStyle/>
          <a:p>
            <a:pPr algn="ctr"/>
            <a:endParaRPr lang="en-US" dirty="0"/>
          </a:p>
        </p:txBody>
      </p:sp>
      <p:sp>
        <p:nvSpPr>
          <p:cNvPr id="26" name="TextBox 25">
            <a:hlinkClick r:id="rId3" action="ppaction://hlinksldjump"/>
          </p:cNvPr>
          <p:cNvSpPr txBox="1"/>
          <p:nvPr/>
        </p:nvSpPr>
        <p:spPr>
          <a:xfrm>
            <a:off x="335280" y="863600"/>
            <a:ext cx="1341120" cy="418576"/>
          </a:xfrm>
          <a:prstGeom prst="rect">
            <a:avLst/>
          </a:prstGeom>
          <a:noFill/>
        </p:spPr>
        <p:txBody>
          <a:bodyPr wrap="square" lIns="101882" tIns="50941" rIns="101882" bIns="50941" rtlCol="0">
            <a:spAutoFit/>
          </a:bodyPr>
          <a:lstStyle/>
          <a:p>
            <a:pPr algn="r"/>
            <a:r>
              <a:rPr lang="en-US" b="1" spc="56"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Home</a:t>
            </a:r>
            <a:endParaRPr lang="en-US" b="1" spc="56"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19" name="Picture 18" descr="c-17-clean blue stroke.gif"/>
          <p:cNvPicPr>
            <a:picLocks noChangeAspect="1"/>
          </p:cNvPicPr>
          <p:nvPr/>
        </p:nvPicPr>
        <p:blipFill>
          <a:blip r:embed="rId4" cstate="print">
            <a:lum bright="70000" contrast="-70000"/>
          </a:blip>
          <a:stretch>
            <a:fillRect/>
          </a:stretch>
        </p:blipFill>
        <p:spPr>
          <a:xfrm>
            <a:off x="2514600" y="1036321"/>
            <a:ext cx="5783580" cy="1824355"/>
          </a:xfrm>
          <a:prstGeom prst="rect">
            <a:avLst/>
          </a:prstGeom>
        </p:spPr>
      </p:pic>
      <p:sp>
        <p:nvSpPr>
          <p:cNvPr id="27" name="TextBox 26"/>
          <p:cNvSpPr txBox="1"/>
          <p:nvPr/>
        </p:nvSpPr>
        <p:spPr>
          <a:xfrm>
            <a:off x="2263140" y="2849881"/>
            <a:ext cx="745998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lIns="101882" tIns="50941" rIns="101882" bIns="50941" rtlCol="0">
            <a:spAutoFit/>
          </a:bodyPr>
          <a:lstStyle/>
          <a:p>
            <a:r>
              <a:rPr lang="en-US" sz="2700" dirty="0" smtClean="0"/>
              <a:t>Channel Flight Requirements:</a:t>
            </a:r>
            <a:endParaRPr lang="en-US" dirty="0"/>
          </a:p>
        </p:txBody>
      </p:sp>
      <p:sp>
        <p:nvSpPr>
          <p:cNvPr id="33" name="TextBox 32"/>
          <p:cNvSpPr txBox="1"/>
          <p:nvPr/>
        </p:nvSpPr>
        <p:spPr>
          <a:xfrm>
            <a:off x="2263140" y="3454400"/>
            <a:ext cx="7459980" cy="2565089"/>
          </a:xfrm>
          <a:prstGeom prst="rect">
            <a:avLst/>
          </a:prstGeom>
          <a:noFill/>
          <a:ln w="3175">
            <a:solidFill>
              <a:schemeClr val="tx1"/>
            </a:solidFill>
          </a:ln>
        </p:spPr>
        <p:txBody>
          <a:bodyPr wrap="square" lIns="101882" tIns="50941" rIns="101882" bIns="50941" rtlCol="0">
            <a:spAutoFit/>
          </a:bodyPr>
          <a:lstStyle/>
          <a:p>
            <a:r>
              <a:rPr lang="en-US" i="1" dirty="0" smtClean="0"/>
              <a:t>Initial questions for the customer.</a:t>
            </a:r>
            <a:r>
              <a:rPr lang="en-US" dirty="0" smtClean="0"/>
              <a:t> </a:t>
            </a:r>
          </a:p>
          <a:p>
            <a:r>
              <a:rPr lang="en-US" dirty="0" smtClean="0"/>
              <a:t>What is the requirement? </a:t>
            </a:r>
          </a:p>
          <a:p>
            <a:pPr lvl="0"/>
            <a:r>
              <a:rPr lang="en-US" dirty="0" smtClean="0"/>
              <a:t>a.   Origin of cargo? </a:t>
            </a:r>
          </a:p>
          <a:p>
            <a:r>
              <a:rPr lang="en-US" dirty="0" smtClean="0"/>
              <a:t>b.   Destination of cargo? </a:t>
            </a:r>
          </a:p>
          <a:p>
            <a:r>
              <a:rPr lang="en-US" dirty="0" smtClean="0"/>
              <a:t>c.   What is the cargo? </a:t>
            </a:r>
          </a:p>
          <a:p>
            <a:r>
              <a:rPr lang="en-US" dirty="0" smtClean="0"/>
              <a:t>d.   Height, length, width? </a:t>
            </a:r>
          </a:p>
          <a:p>
            <a:r>
              <a:rPr lang="en-US" dirty="0" smtClean="0"/>
              <a:t>e.   Weight of cargo? </a:t>
            </a:r>
          </a:p>
          <a:p>
            <a:r>
              <a:rPr lang="en-US" dirty="0" smtClean="0"/>
              <a:t>f.   Is the cargo hazardous? </a:t>
            </a:r>
          </a:p>
        </p:txBody>
      </p:sp>
      <p:sp>
        <p:nvSpPr>
          <p:cNvPr id="20" name="TextBox 19">
            <a:hlinkClick r:id="rId5" action="ppaction://hlinksldjump"/>
          </p:cNvPr>
          <p:cNvSpPr txBox="1"/>
          <p:nvPr/>
        </p:nvSpPr>
        <p:spPr>
          <a:xfrm>
            <a:off x="0" y="1269371"/>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AIR Request Home - Flowchart </a:t>
            </a:r>
            <a:endParaRPr lang="en-US" sz="1300" dirty="0">
              <a:solidFill>
                <a:schemeClr val="accent1">
                  <a:lumMod val="75000"/>
                </a:schemeClr>
              </a:solidFill>
            </a:endParaRPr>
          </a:p>
        </p:txBody>
      </p:sp>
      <p:sp>
        <p:nvSpPr>
          <p:cNvPr id="28" name="TextBox 27"/>
          <p:cNvSpPr txBox="1"/>
          <p:nvPr/>
        </p:nvSpPr>
        <p:spPr>
          <a:xfrm>
            <a:off x="1927860" y="205106"/>
            <a:ext cx="6304668" cy="656875"/>
          </a:xfrm>
          <a:prstGeom prst="rect">
            <a:avLst/>
          </a:prstGeom>
          <a:noFill/>
        </p:spPr>
        <p:txBody>
          <a:bodyPr wrap="none" lIns="101882" tIns="50941" rIns="101882" bIns="50941" rtlCol="0">
            <a:spAutoFit/>
          </a:bodyPr>
          <a:lstStyle/>
          <a:p>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US TRANSCOM Movement - </a:t>
            </a:r>
            <a:r>
              <a:rPr 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AIR</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9" name="TextBox 28">
            <a:hlinkClick r:id="rId6" action="ppaction://hlinksldjump"/>
          </p:cNvPr>
          <p:cNvSpPr txBox="1"/>
          <p:nvPr/>
        </p:nvSpPr>
        <p:spPr>
          <a:xfrm>
            <a:off x="0" y="1701450"/>
            <a:ext cx="1676400" cy="502986"/>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Surface Request - Flowchart</a:t>
            </a:r>
            <a:endParaRPr lang="en-US" sz="1300" dirty="0">
              <a:solidFill>
                <a:schemeClr val="accent1">
                  <a:lumMod val="75000"/>
                </a:schemeClr>
              </a:solidFill>
            </a:endParaRPr>
          </a:p>
        </p:txBody>
      </p:sp>
      <p:sp>
        <p:nvSpPr>
          <p:cNvPr id="23" name="TextBox 22">
            <a:hlinkClick r:id="rId7" action="ppaction://hlinksldjump"/>
          </p:cNvPr>
          <p:cNvSpPr txBox="1"/>
          <p:nvPr/>
        </p:nvSpPr>
        <p:spPr>
          <a:xfrm>
            <a:off x="10478" y="2241200"/>
            <a:ext cx="1676400" cy="313932"/>
          </a:xfrm>
          <a:prstGeom prst="rect">
            <a:avLst/>
          </a:prstGeom>
          <a:noFill/>
        </p:spPr>
        <p:txBody>
          <a:bodyPr wrap="square" lIns="101882" tIns="50941" rIns="101882" bIns="50941" rtlCol="0">
            <a:spAutoFit/>
          </a:bodyPr>
          <a:lstStyle/>
          <a:p>
            <a:pPr algn="r"/>
            <a:r>
              <a:rPr lang="en-US" sz="1300" dirty="0" smtClean="0">
                <a:solidFill>
                  <a:schemeClr val="accent1">
                    <a:lumMod val="75000"/>
                  </a:schemeClr>
                </a:solidFill>
              </a:rPr>
              <a:t>Channel Flight - FAQ</a:t>
            </a:r>
            <a:endParaRPr lang="en-US" sz="1300" dirty="0">
              <a:solidFill>
                <a:schemeClr val="accent1">
                  <a:lumMod val="75000"/>
                </a:schemeClr>
              </a:solidFill>
            </a:endParaRPr>
          </a:p>
        </p:txBody>
      </p:sp>
      <p:sp>
        <p:nvSpPr>
          <p:cNvPr id="24" name="TextBox 23">
            <a:hlinkClick r:id="rId8" action="ppaction://hlinksldjump"/>
          </p:cNvPr>
          <p:cNvSpPr txBox="1"/>
          <p:nvPr/>
        </p:nvSpPr>
        <p:spPr>
          <a:xfrm>
            <a:off x="0" y="7458468"/>
            <a:ext cx="817245" cy="313932"/>
          </a:xfrm>
          <a:prstGeom prst="rect">
            <a:avLst/>
          </a:prstGeom>
          <a:noFill/>
        </p:spPr>
        <p:txBody>
          <a:bodyPr wrap="square" lIns="101882" tIns="50941" rIns="101882" bIns="50941" rtlCol="0">
            <a:spAutoFit/>
          </a:bodyPr>
          <a:lstStyle/>
          <a:p>
            <a:r>
              <a:rPr lang="en-US" sz="1300" dirty="0" smtClean="0">
                <a:solidFill>
                  <a:schemeClr val="accent1">
                    <a:lumMod val="75000"/>
                  </a:schemeClr>
                </a:solidFill>
                <a:hlinkClick r:id="rId8" action="ppaction://hlinksldjump"/>
              </a:rPr>
              <a:t>Site Map</a:t>
            </a:r>
            <a:endParaRPr lang="en-US" sz="1300" dirty="0">
              <a:solidFill>
                <a:schemeClr val="accent1">
                  <a:lumMod val="75000"/>
                </a:schemeClr>
              </a:solidFill>
            </a:endParaRPr>
          </a:p>
        </p:txBody>
      </p:sp>
      <p:pic>
        <p:nvPicPr>
          <p:cNvPr id="30" name="Picture 29" descr="handshake2.jpg"/>
          <p:cNvPicPr>
            <a:picLocks noChangeAspect="1"/>
          </p:cNvPicPr>
          <p:nvPr/>
        </p:nvPicPr>
        <p:blipFill>
          <a:blip r:embed="rId9" cstate="print"/>
          <a:stretch>
            <a:fillRect/>
          </a:stretch>
        </p:blipFill>
        <p:spPr>
          <a:xfrm flipH="1">
            <a:off x="115253" y="3933674"/>
            <a:ext cx="1927860" cy="1554480"/>
          </a:xfrm>
          <a:prstGeom prst="rect">
            <a:avLst/>
          </a:prstGeom>
        </p:spPr>
      </p:pic>
      <p:sp>
        <p:nvSpPr>
          <p:cNvPr id="22" name="TextBox 21"/>
          <p:cNvSpPr txBox="1"/>
          <p:nvPr/>
        </p:nvSpPr>
        <p:spPr>
          <a:xfrm>
            <a:off x="115253" y="2923352"/>
            <a:ext cx="1927859" cy="903096"/>
          </a:xfrm>
          <a:prstGeom prst="rect">
            <a:avLst/>
          </a:prstGeom>
        </p:spPr>
        <p:style>
          <a:lnRef idx="1">
            <a:schemeClr val="dk1"/>
          </a:lnRef>
          <a:fillRef idx="2">
            <a:schemeClr val="dk1"/>
          </a:fillRef>
          <a:effectRef idx="1">
            <a:schemeClr val="dk1"/>
          </a:effectRef>
          <a:fontRef idx="minor">
            <a:schemeClr val="dk1"/>
          </a:fontRef>
        </p:style>
        <p:txBody>
          <a:bodyPr wrap="square" lIns="101882" tIns="50941" rIns="101882" bIns="50941" rtlCol="0">
            <a:spAutoFit/>
          </a:bodyPr>
          <a:lstStyle/>
          <a:p>
            <a:r>
              <a:rPr lang="en-US" sz="1300" dirty="0" smtClean="0"/>
              <a:t>USTRANSCOM Contacts:</a:t>
            </a:r>
          </a:p>
          <a:p>
            <a:r>
              <a:rPr lang="en-US" sz="1300" dirty="0" smtClean="0"/>
              <a:t>USTCJ3-SS</a:t>
            </a:r>
          </a:p>
          <a:p>
            <a:r>
              <a:rPr lang="en-US" sz="1300" dirty="0" smtClean="0"/>
              <a:t>(618)220-5751</a:t>
            </a:r>
          </a:p>
          <a:p>
            <a:r>
              <a:rPr lang="en-US" sz="1300" dirty="0" smtClean="0"/>
              <a:t>DSN 770-5751</a:t>
            </a:r>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7F7F7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p:Policy xmlns:p="office.server.policy" id="" local="true">
  <p:Name>Document</p:Name>
  <p:Description/>
  <p:Statement/>
  <p:PolicyItems>
    <p:PolicyItem featureId="Microsoft.Office.RecordsManagement.PolicyFeatures.Expiration" staticId="0x0101|-1252017633" UniqueId="f91b5196-5623-494f-8de3-bff9ff45dc47">
      <p:Name>Retention</p:Name>
      <p:Description>Automatic scheduling of content for processing, and performing a retention action on content that has reached its due date.</p:Description>
      <p:CustomData>
        <Schedules nextStageId="3">
          <Schedule type="Default">
            <stages>
              <data stageId="1" stageDeleted="true"/>
              <data stageId="2">
                <formula id="Microsoft.Office.RecordsManagement.PolicyFeatures.Expiration.Formula.BuiltIn">
                  <number>3</number>
                  <property>_DCDateModified</property>
                  <propertyId>810dbd02-bbf5-4c67-b1ce-5ad7c5a512b2</propertyId>
                  <period>years</period>
                </formula>
                <action type="action" id="Microsoft.Office.RecordsManagement.PolicyFeatures.Expiration.Action.MoveToRecycleBin"/>
              </data>
            </stages>
          </Schedule>
        </Schedules>
      </p:CustomData>
    </p:PolicyItem>
  </p:PolicyItems>
</p:Policy>
</file>

<file path=customXml/item2.xml><?xml version="1.0" encoding="utf-8"?>
<ct:contentTypeSchema xmlns:ct="http://schemas.microsoft.com/office/2006/metadata/contentType" xmlns:ma="http://schemas.microsoft.com/office/2006/metadata/properties/metaAttributes" ct:_="" ma:_="" ma:contentTypeName="Document" ma:contentTypeID="0x01010004A26FFC824C3B41B38E045623CEAAC8" ma:contentTypeVersion="14" ma:contentTypeDescription="Create a new document." ma:contentTypeScope="" ma:versionID="8fa8f4a95632f0fb650b1278137f82b7">
  <xsd:schema xmlns:xsd="http://www.w3.org/2001/XMLSchema" xmlns:xs="http://www.w3.org/2001/XMLSchema" xmlns:p="http://schemas.microsoft.com/office/2006/metadata/properties" xmlns:ns2="d8128fb5-b2aa-4370-b779-a99192b9c4f6" xmlns:ns3="b1047aa5-79d6-44ed-a112-e5ff645cb675" targetNamespace="http://schemas.microsoft.com/office/2006/metadata/properties" ma:root="true" ma:fieldsID="44dd6bd82dd3aa19e233ba0906df1559" ns2:_="" ns3:_="">
    <xsd:import namespace="d8128fb5-b2aa-4370-b779-a99192b9c4f6"/>
    <xsd:import namespace="b1047aa5-79d6-44ed-a112-e5ff645cb67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128fb5-b2aa-4370-b779-a99192b9c4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5476efd-2625-4ffb-b020-68dbe4abf38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047aa5-79d6-44ed-a112-e5ff645cb67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2ee0d72f-d61f-40a9-8189-327ad610cf7d}" ma:internalName="TaxCatchAll" ma:showField="CatchAllData" ma:web="b1047aa5-79d6-44ed-a112-e5ff645cb675">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8128fb5-b2aa-4370-b779-a99192b9c4f6">
      <Terms xmlns="http://schemas.microsoft.com/office/infopath/2007/PartnerControls"/>
    </lcf76f155ced4ddcb4097134ff3c332f>
    <TaxCatchAll xmlns="b1047aa5-79d6-44ed-a112-e5ff645cb675"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Version=14.0.0.0, Culture=neutral, PublicKeyToken=71e9bce111e9429c</Assembly>
    <Class>Microsoft.Office.DocumentManagement.Internal.DocIdHandler</Class>
    <Data/>
    <Filter/>
  </Receiver>
  <Receiver>
    <Name>Microsoft.Office.RecordsManagement.PolicyFeatures.ExpirationEventReceiver</Name>
    <Synchronization>Synchronous</Synchronization>
    <Type>10001</Type>
    <SequenceNumber>101</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Version=15.0.0.0, Culture=neutral, PublicKeyToken=71e9bce111e9429c</Assembly>
    <Class>Microsoft.Office.RecordsManagement.Internal.UpdateExpireDate</Class>
    <Data/>
    <Filter/>
  </Receiver>
</spe:Receiver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E91F3E-F095-44A3-9AFC-C88F09DD37AF}">
  <ds:schemaRefs>
    <ds:schemaRef ds:uri="office.server.policy"/>
  </ds:schemaRefs>
</ds:datastoreItem>
</file>

<file path=customXml/itemProps2.xml><?xml version="1.0" encoding="utf-8"?>
<ds:datastoreItem xmlns:ds="http://schemas.openxmlformats.org/officeDocument/2006/customXml" ds:itemID="{B3E3CA51-F6AE-4D3D-BBEC-CC43A7BDCA74}"/>
</file>

<file path=customXml/itemProps3.xml><?xml version="1.0" encoding="utf-8"?>
<ds:datastoreItem xmlns:ds="http://schemas.openxmlformats.org/officeDocument/2006/customXml" ds:itemID="{D49A8CA1-5B02-428C-BB96-381D3BC76018}">
  <ds:schemaRefs>
    <ds:schemaRef ds:uri="http://schemas.microsoft.com/office/2006/documentManagement/types"/>
    <ds:schemaRef ds:uri="d38f0de1-ce8b-45a2-ac6b-d9beb585ae69"/>
    <ds:schemaRef ds:uri="http://schemas.microsoft.com/sharepoint/v3/field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schemas.microsoft.com/sharepoint/v3"/>
    <ds:schemaRef ds:uri="http://purl.org/dc/terms/"/>
    <ds:schemaRef ds:uri="http://www.w3.org/XML/1998/namespace"/>
    <ds:schemaRef ds:uri="http://purl.org/dc/dcmitype/"/>
  </ds:schemaRefs>
</ds:datastoreItem>
</file>

<file path=customXml/itemProps4.xml><?xml version="1.0" encoding="utf-8"?>
<ds:datastoreItem xmlns:ds="http://schemas.openxmlformats.org/officeDocument/2006/customXml" ds:itemID="{8D774CB6-393D-46B4-933A-769C196E4B40}">
  <ds:schemaRefs>
    <ds:schemaRef ds:uri="http://schemas.microsoft.com/sharepoint/events"/>
  </ds:schemaRefs>
</ds:datastoreItem>
</file>

<file path=customXml/itemProps5.xml><?xml version="1.0" encoding="utf-8"?>
<ds:datastoreItem xmlns:ds="http://schemas.openxmlformats.org/officeDocument/2006/customXml" ds:itemID="{53E8A1F5-FA87-45FD-8019-9AA2B478F7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11762</TotalTime>
  <Words>11205</Words>
  <Application>Microsoft Office PowerPoint</Application>
  <PresentationFormat>Custom</PresentationFormat>
  <Paragraphs>1334</Paragraphs>
  <Slides>61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61</vt:i4>
      </vt:variant>
    </vt:vector>
  </HeadingPairs>
  <TitlesOfParts>
    <vt:vector size="66"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USTRANSCOM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Curry, Abby CIV USTRANSCOM J3</dc:creator>
  <cp:lastModifiedBy>REED, LAURA A 1st Lt USAF AMC 618 AOC/XOPCV</cp:lastModifiedBy>
  <cp:revision>1077</cp:revision>
  <dcterms:created xsi:type="dcterms:W3CDTF">2008-12-23T20:39:49Z</dcterms:created>
  <dcterms:modified xsi:type="dcterms:W3CDTF">2022-03-01T15:35:03Z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a5f87b33-734f-4a02-942a-aba6293ae7d1</vt:lpwstr>
  </property>
  <property fmtid="{D5CDD505-2E9C-101B-9397-08002B2CF9AE}" pid="3" name="ContentTypeId">
    <vt:lpwstr>0x01010004A26FFC824C3B41B38E045623CEAAC8</vt:lpwstr>
  </property>
  <property fmtid="{D5CDD505-2E9C-101B-9397-08002B2CF9AE}" pid="4" name="_dlc_policyId">
    <vt:lpwstr>0x0101|-1252017633</vt:lpwstr>
  </property>
  <property fmtid="{D5CDD505-2E9C-101B-9397-08002B2CF9AE}" pid="5" name="ItemRetentionFormula">
    <vt:lpwstr>&lt;formula id="Microsoft.Office.RecordsManagement.PolicyFeatures.Expiration.Formula.BuiltIn"&gt;&lt;number&gt;3&lt;/number&gt;&lt;property&gt;_DCDateModified&lt;/property&gt;&lt;propertyId&gt;810dbd02-bbf5-4c67-b1ce-5ad7c5a512b2&lt;/propertyId&gt;&lt;period&gt;years&lt;/period&gt;&lt;/formula&gt;</vt:lpwstr>
  </property>
</Properties>
</file>