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68" r:id="rId7"/>
    <p:sldId id="258" r:id="rId8"/>
    <p:sldId id="265" r:id="rId9"/>
    <p:sldId id="271" r:id="rId10"/>
    <p:sldId id="274" r:id="rId11"/>
    <p:sldId id="266" r:id="rId12"/>
    <p:sldId id="275" r:id="rId13"/>
    <p:sldId id="260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Dayton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B59"/>
    <a:srgbClr val="0C4BA8"/>
    <a:srgbClr val="FCAF34"/>
    <a:srgbClr val="0C4AA4"/>
    <a:srgbClr val="183F81"/>
    <a:srgbClr val="FB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0" autoAdjust="0"/>
    <p:restoredTop sz="78100" autoAdjust="0"/>
  </p:normalViewPr>
  <p:slideViewPr>
    <p:cSldViewPr snapToGrid="0" snapToObjects="1">
      <p:cViewPr varScale="1">
        <p:scale>
          <a:sx n="72" d="100"/>
          <a:sy n="72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0D92-7626-4674-91BE-F1DE4A2093B8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F15C-5ACD-4519-8FDF-26CC0072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1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D5E20-9877-499D-BD95-DB1EF8ABBF8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2648-897D-48C6-A988-53413DDE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SCORM  (Shareable Content Object Reference Model)</a:t>
            </a:r>
            <a:r>
              <a:rPr lang="en-US" baseline="0" dirty="0"/>
              <a:t> </a:t>
            </a:r>
            <a:r>
              <a:rPr lang="en-US" dirty="0"/>
              <a:t>is a set of technical standards for e-learning software products. </a:t>
            </a:r>
            <a:r>
              <a:rPr lang="en-US" b="1" dirty="0"/>
              <a:t>SCORM tells programmers how to write their code so that it can “play well” with other e-learning software</a:t>
            </a:r>
            <a:r>
              <a:rPr lang="en-US" dirty="0"/>
              <a:t>. It is the de facto industry standard for e-learning interoperability. Specifically, SCORM governs how online learning content and Learning Management Systems (LMSs) communicate with each other. SCORM does </a:t>
            </a:r>
            <a:r>
              <a:rPr lang="en-US" i="1" dirty="0"/>
              <a:t>not</a:t>
            </a:r>
            <a:r>
              <a:rPr lang="en-US" dirty="0"/>
              <a:t> speak to instructional design or any other pedagogical concern — it is purely a technical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Students, assignments</a:t>
            </a:r>
            <a:r>
              <a:rPr lang="en-US" baseline="0" dirty="0"/>
              <a:t>, grades, certificates, and awards-badges and such are all part of the LMS.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Students, assignments</a:t>
            </a:r>
            <a:r>
              <a:rPr lang="en-US" baseline="0" dirty="0"/>
              <a:t>, grades, certificates, and awards-badges and such are all part of the LMS.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2648-897D-48C6-A988-53413DDE93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-15631" y="1218971"/>
            <a:ext cx="9159631" cy="4819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628" y="1928186"/>
            <a:ext cx="7772400" cy="1438349"/>
          </a:xfrm>
        </p:spPr>
        <p:txBody>
          <a:bodyPr>
            <a:normAutofit/>
          </a:bodyPr>
          <a:lstStyle>
            <a:lvl1pPr algn="l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 sz="3800" kern="1100" spc="-100" baseline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  <a:alpha val="90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8628" y="3623848"/>
            <a:ext cx="6400800" cy="120458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C4BA8"/>
              </a:buClr>
              <a:buSzTx/>
              <a:buFont typeface="Wingdings" panose="05000000000000000000" pitchFamily="2" charset="2"/>
              <a:buNone/>
              <a:tabLst/>
              <a:defRPr sz="20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C4BA8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C4BA8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6E08-9A96-1149-9BE8-9FC180909F86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230E-824A-4B4E-AB0B-44C6C84F71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"/>
            <a:ext cx="4402667" cy="770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0" y="5521423"/>
            <a:ext cx="9166958" cy="1338575"/>
          </a:xfrm>
          <a:prstGeom prst="rect">
            <a:avLst/>
          </a:prstGeom>
          <a:solidFill>
            <a:srgbClr val="0C4BA8"/>
          </a:solidFill>
        </p:spPr>
      </p:pic>
      <p:sp>
        <p:nvSpPr>
          <p:cNvPr id="52" name="TextBox 51"/>
          <p:cNvSpPr txBox="1"/>
          <p:nvPr userDrawn="1"/>
        </p:nvSpPr>
        <p:spPr>
          <a:xfrm>
            <a:off x="241381" y="6675437"/>
            <a:ext cx="5007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kern="1200" dirty="0">
                <a:solidFill>
                  <a:schemeClr val="bg1"/>
                </a:solidFill>
                <a:latin typeface="Helvetica Neue Medium"/>
                <a:ea typeface="+mn-ea"/>
                <a:cs typeface="Helvetica Neue Medium"/>
              </a:rPr>
              <a:t>Copyright ©</a:t>
            </a:r>
            <a:r>
              <a:rPr lang="en-US" sz="800" b="0" i="0" kern="1200" dirty="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rPr>
              <a:t> </a:t>
            </a:r>
            <a:r>
              <a:rPr lang="en-US" sz="800" b="0" i="0" kern="1200" dirty="0">
                <a:solidFill>
                  <a:schemeClr val="bg1"/>
                </a:solidFill>
                <a:latin typeface="Helvetica Neue Medium"/>
                <a:ea typeface="+mn-ea"/>
                <a:cs typeface="Helvetica Neue Medium"/>
              </a:rPr>
              <a:t>2017,</a:t>
            </a:r>
            <a:r>
              <a:rPr lang="en-US" sz="800" b="0" i="0" kern="1200" baseline="0" dirty="0">
                <a:solidFill>
                  <a:schemeClr val="bg1"/>
                </a:solidFill>
                <a:latin typeface="Helvetica Neue Medium"/>
                <a:ea typeface="+mn-ea"/>
                <a:cs typeface="Helvetica Neue Medium"/>
              </a:rPr>
              <a:t> Tapestry Solutions, Inc.</a:t>
            </a:r>
            <a:r>
              <a:rPr lang="en-US" sz="800" b="0" i="0" kern="1200" dirty="0">
                <a:solidFill>
                  <a:schemeClr val="bg1"/>
                </a:solidFill>
                <a:latin typeface="Helvetica Neue Medium"/>
                <a:ea typeface="+mn-ea"/>
                <a:cs typeface="Helvetica Neue Medium"/>
              </a:rPr>
              <a:t> All rights reserved. </a:t>
            </a:r>
            <a:endParaRPr lang="en-US" sz="800" b="0" i="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1179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2" y="232538"/>
            <a:ext cx="2036598" cy="555436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-15632" y="1188755"/>
            <a:ext cx="9159632" cy="62285"/>
          </a:xfrm>
          <a:prstGeom prst="rect">
            <a:avLst/>
          </a:prstGeom>
          <a:solidFill>
            <a:srgbClr val="0C4BA8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46" y="5354987"/>
            <a:ext cx="1848202" cy="13063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 b="7257"/>
          <a:stretch/>
        </p:blipFill>
        <p:spPr>
          <a:xfrm>
            <a:off x="7397619" y="5366062"/>
            <a:ext cx="1746381" cy="12952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4" y="5359968"/>
            <a:ext cx="1833894" cy="12885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75" y="5359523"/>
            <a:ext cx="1871761" cy="1289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2011" r="14515" b="19081"/>
          <a:stretch/>
        </p:blipFill>
        <p:spPr>
          <a:xfrm>
            <a:off x="-15631" y="5326483"/>
            <a:ext cx="1892164" cy="13210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-15630" y="5345416"/>
            <a:ext cx="91596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1868675" y="5354987"/>
            <a:ext cx="0" cy="12937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7397619" y="5354988"/>
            <a:ext cx="0" cy="12987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5576437" y="5352609"/>
            <a:ext cx="0" cy="12937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732415" y="5334213"/>
            <a:ext cx="21498" cy="1327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-15630" y="6653517"/>
            <a:ext cx="91669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Subtitle 2"/>
          <p:cNvSpPr txBox="1">
            <a:spLocks/>
          </p:cNvSpPr>
          <p:nvPr userDrawn="1"/>
        </p:nvSpPr>
        <p:spPr>
          <a:xfrm>
            <a:off x="289612" y="4553592"/>
            <a:ext cx="6400800" cy="65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C4BA8"/>
              </a:buClr>
              <a:buSzTx/>
              <a:buFont typeface="Wingdings" panose="05000000000000000000" pitchFamily="2" charset="2"/>
              <a:buNone/>
              <a:tabLst/>
              <a:defRPr sz="2000" kern="120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12 pt. Helvetica* 46 Light Italic   11472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C4BA8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12 pt. Helvetica* 45 Light   02472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C4BA8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12 pt. Helvetica* 45 Light   02472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C4BA8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12 pt. Helvetica* 45 Light   02472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C4BA8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12 pt. Helvetica* 45 Light   02472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8" name="Text Box 6"/>
          <p:cNvSpPr txBox="1">
            <a:spLocks noChangeArrowheads="1"/>
          </p:cNvSpPr>
          <p:nvPr userDrawn="1"/>
        </p:nvSpPr>
        <p:spPr bwMode="auto">
          <a:xfrm>
            <a:off x="5767981" y="401558"/>
            <a:ext cx="3182986" cy="4431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defTabSz="820738" eaLnBrk="0" hangingPunct="0">
              <a:lnSpc>
                <a:spcPct val="95000"/>
              </a:lnSpc>
              <a:defRPr/>
            </a:pP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12 pt. Helvetica* 45 Light   02472"/>
              </a:rPr>
              <a:t>Global Services &amp; Support</a:t>
            </a:r>
          </a:p>
          <a:p>
            <a:pPr algn="r" defTabSz="820738" eaLnBrk="0" hangingPunct="0">
              <a:lnSpc>
                <a:spcPct val="95000"/>
              </a:lnSpc>
              <a:defRPr/>
            </a:pP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12 pt. Helvetica* 45 Light   02472"/>
              </a:rPr>
              <a:t>Training Systems and Government Services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136392" y="6654600"/>
            <a:ext cx="3264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General Distribution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6E08-9A96-1149-9BE8-9FC180909F8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230E-824A-4B4E-AB0B-44C6C84F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3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7" y="1621868"/>
            <a:ext cx="8229600" cy="4651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6E08-9A96-1149-9BE8-9FC180909F8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230E-824A-4B4E-AB0B-44C6C84F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6E08-9A96-1149-9BE8-9FC180909F8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230E-824A-4B4E-AB0B-44C6C84F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3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350934"/>
            <a:ext cx="8229600" cy="465193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Tx/>
              <a:buChar char="−"/>
              <a:defRPr sz="180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Arial" panose="020B0604020202020204" pitchFamily="34" charset="0"/>
              <a:buChar char="̶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54333" y="6496939"/>
            <a:ext cx="1388533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2866" y="6496939"/>
            <a:ext cx="4063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7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3022602" y="0"/>
            <a:ext cx="4936066" cy="5799667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53627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rgbClr val="002060"/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3733" y="6482122"/>
            <a:ext cx="1185334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9067" y="6492875"/>
            <a:ext cx="4064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74713" y="370621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000" cap="none" spc="-100" baseline="0">
                <a:solidFill>
                  <a:srgbClr val="183F81"/>
                </a:solidFill>
                <a:latin typeface="12 pt. Helvetica* 75 Bold   07472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0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334"/>
            <a:ext cx="4038600" cy="474482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334"/>
            <a:ext cx="4038600" cy="474482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40599" y="6445970"/>
            <a:ext cx="126576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7399" y="6439789"/>
            <a:ext cx="40216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9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4981"/>
            <a:ext cx="4040188" cy="8398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4981"/>
            <a:ext cx="4041775" cy="8398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30731" y="6439788"/>
            <a:ext cx="147987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439789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32133" y="6445970"/>
            <a:ext cx="1337734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38532" y="6440998"/>
            <a:ext cx="1337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045" y="2296663"/>
            <a:ext cx="9236241" cy="16129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297" y="6439788"/>
            <a:ext cx="162983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5431" y="6439789"/>
            <a:ext cx="7027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78567" y="2662628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3" y="154783"/>
            <a:ext cx="2340023" cy="654337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5205904" y="209184"/>
            <a:ext cx="3745063" cy="5455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defTabSz="820738" eaLnBrk="0" hangingPunct="0">
              <a:lnSpc>
                <a:spcPct val="95000"/>
              </a:lnSpc>
              <a:defRPr/>
            </a:pPr>
            <a:r>
              <a:rPr lang="en-US" sz="1500" b="1" dirty="0">
                <a:solidFill>
                  <a:schemeClr val="bg1"/>
                </a:solidFill>
              </a:rPr>
              <a:t>Global Services &amp; Support</a:t>
            </a:r>
          </a:p>
          <a:p>
            <a:pPr algn="r" defTabSz="820738" eaLnBrk="0" hangingPunct="0">
              <a:lnSpc>
                <a:spcPct val="95000"/>
              </a:lnSpc>
              <a:defRPr/>
            </a:pPr>
            <a:r>
              <a:rPr lang="en-US" sz="1600" dirty="0">
                <a:solidFill>
                  <a:schemeClr val="bg1"/>
                </a:solidFill>
              </a:rPr>
              <a:t>Training Systems and Government Services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9144000" cy="153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152" y="2243360"/>
            <a:ext cx="9148152" cy="62207"/>
          </a:xfrm>
          <a:prstGeom prst="rect">
            <a:avLst/>
          </a:prstGeom>
          <a:solidFill>
            <a:srgbClr val="0C4BA8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7" y="46579"/>
            <a:ext cx="2596508" cy="708139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057830" y="17061"/>
            <a:ext cx="3828933" cy="5455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defTabSz="820738" eaLnBrk="0" hangingPunct="0">
              <a:lnSpc>
                <a:spcPct val="95000"/>
              </a:lnSpc>
              <a:defRPr/>
            </a:pPr>
            <a:r>
              <a:rPr lang="en-US" sz="1500" b="0" dirty="0">
                <a:solidFill>
                  <a:schemeClr val="bg1">
                    <a:lumMod val="50000"/>
                  </a:schemeClr>
                </a:solidFill>
              </a:rPr>
              <a:t>Global Services &amp; Support</a:t>
            </a:r>
          </a:p>
          <a:p>
            <a:pPr algn="r" defTabSz="820738" eaLnBrk="0" hangingPunct="0">
              <a:lnSpc>
                <a:spcPct val="95000"/>
              </a:lnSpc>
              <a:defRPr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Training Systems and Government Services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297" y="6439788"/>
            <a:ext cx="162983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5431" y="6439789"/>
            <a:ext cx="7027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733" y="2716464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43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57346" y="272214"/>
            <a:ext cx="8593621" cy="622940"/>
            <a:chOff x="357346" y="324152"/>
            <a:chExt cx="8593621" cy="622940"/>
          </a:xfrm>
        </p:grpSpPr>
        <p:sp>
          <p:nvSpPr>
            <p:cNvPr id="9" name="Text Box 6"/>
            <p:cNvSpPr txBox="1">
              <a:spLocks noChangeArrowheads="1"/>
            </p:cNvSpPr>
            <p:nvPr userDrawn="1"/>
          </p:nvSpPr>
          <p:spPr bwMode="auto">
            <a:xfrm>
              <a:off x="4760013" y="401558"/>
              <a:ext cx="4190954" cy="5455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 defTabSz="820738" eaLnBrk="0" hangingPunct="0">
                <a:lnSpc>
                  <a:spcPct val="95000"/>
                </a:lnSpc>
                <a:defRPr/>
              </a:pPr>
              <a:r>
                <a:rPr lang="en-US" sz="1500" b="1" dirty="0"/>
                <a:t>Global Services &amp; Support</a:t>
              </a:r>
            </a:p>
            <a:p>
              <a:pPr algn="r" defTabSz="820738" eaLnBrk="0" hangingPunct="0">
                <a:lnSpc>
                  <a:spcPct val="95000"/>
                </a:lnSpc>
                <a:defRPr/>
              </a:pPr>
              <a:r>
                <a:rPr lang="en-US" sz="1600" dirty="0"/>
                <a:t>Training Systems and Government Services</a:t>
              </a:r>
              <a:endParaRPr lang="en-US" sz="2000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46" y="324152"/>
              <a:ext cx="2093673" cy="571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15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6E08-9A96-1149-9BE8-9FC180909F8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230E-824A-4B4E-AB0B-44C6C84F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2" y="1"/>
            <a:ext cx="9148152" cy="1195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267" y="258834"/>
            <a:ext cx="8229600" cy="92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0934"/>
            <a:ext cx="8229600" cy="465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81" y="65556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12 pt. Helvetica* 45 Light   02472"/>
              </a:defRPr>
            </a:lvl1pPr>
          </a:lstStyle>
          <a:p>
            <a:fld id="{11616E08-9A96-1149-9BE8-9FC180909F86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2199" y="6555643"/>
            <a:ext cx="1337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12 pt. Helvetica* 45 Light   02472"/>
              </a:defRPr>
            </a:lvl1pPr>
          </a:lstStyle>
          <a:p>
            <a:fld id="{D8D7230E-824A-4B4E-AB0B-44C6C84F71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5469" y="6627168"/>
            <a:ext cx="5257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kern="1200" dirty="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rPr>
              <a:t>Copyright © 2017,</a:t>
            </a:r>
            <a:r>
              <a:rPr lang="en-US" sz="900" b="0" i="0" kern="1200" baseline="0" dirty="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rPr>
              <a:t> Tapestry Solutions, Inc.</a:t>
            </a:r>
            <a:r>
              <a:rPr lang="en-US" sz="900" b="0" i="0" kern="1200" dirty="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rPr>
              <a:t> All rights reserved.  </a:t>
            </a:r>
            <a:endParaRPr lang="en-US" sz="900" b="0" i="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4152" y="1180116"/>
            <a:ext cx="9148152" cy="62207"/>
          </a:xfrm>
          <a:prstGeom prst="rect">
            <a:avLst/>
          </a:prstGeom>
          <a:solidFill>
            <a:srgbClr val="0C4BA8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36392" y="6637666"/>
            <a:ext cx="3264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5D5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en-US" sz="900" b="1" baseline="0" dirty="0">
                <a:solidFill>
                  <a:srgbClr val="5D5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General Distribution</a:t>
            </a:r>
            <a:endParaRPr lang="en-US" sz="900" b="1" dirty="0">
              <a:solidFill>
                <a:srgbClr val="5D5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000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C4BA8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C4BA8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C4BA8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C4BA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C4BA8"/>
        </a:buClr>
        <a:buFont typeface="Arial" panose="020B0604020202020204" pitchFamily="34" charset="0"/>
        <a:buChar char="̶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604" y="2068570"/>
            <a:ext cx="8538252" cy="14427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ICODES Computer Based Training (CBT)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604" y="4703624"/>
            <a:ext cx="1454455" cy="5574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2783" y="2584446"/>
            <a:ext cx="582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 Architectural Design</a:t>
            </a:r>
          </a:p>
        </p:txBody>
      </p:sp>
    </p:spTree>
    <p:extLst>
      <p:ext uri="{BB962C8B-B14F-4D97-AF65-F5344CB8AC3E}">
        <p14:creationId xmlns:p14="http://schemas.microsoft.com/office/powerpoint/2010/main" val="319968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5367" y="2662628"/>
            <a:ext cx="7772400" cy="1362075"/>
          </a:xfrm>
        </p:spPr>
        <p:txBody>
          <a:bodyPr/>
          <a:lstStyle/>
          <a:p>
            <a:r>
              <a:rPr lang="en-US" dirty="0"/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88027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Solution</a:t>
            </a:r>
          </a:p>
        </p:txBody>
      </p:sp>
      <p:pic>
        <p:nvPicPr>
          <p:cNvPr id="3074" name="Picture 2" descr="C:\Users\mzang\Desktop\ice cream and 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02" y="175205"/>
            <a:ext cx="1256137" cy="10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820304" y="175205"/>
            <a:ext cx="887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schemeClr val="bg1"/>
                </a:solidFill>
              </a:rPr>
              <a:t>ICE</a:t>
            </a:r>
          </a:p>
          <a:p>
            <a:pPr defTabSz="914400"/>
            <a:r>
              <a:rPr lang="en-US" b="1" dirty="0">
                <a:solidFill>
                  <a:schemeClr val="bg1"/>
                </a:solidFill>
              </a:rPr>
              <a:t>CREAM</a:t>
            </a:r>
          </a:p>
          <a:p>
            <a:pPr defTabSz="914400"/>
            <a:r>
              <a:rPr lang="en-US" b="1" dirty="0">
                <a:solidFill>
                  <a:schemeClr val="bg1"/>
                </a:solidFill>
              </a:rPr>
              <a:t>&amp; PIE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4745" y="1252374"/>
            <a:ext cx="8969255" cy="5534259"/>
            <a:chOff x="174745" y="1252374"/>
            <a:chExt cx="8969255" cy="5534259"/>
          </a:xfrm>
        </p:grpSpPr>
        <p:sp>
          <p:nvSpPr>
            <p:cNvPr id="12" name="Rectangle 11"/>
            <p:cNvSpPr/>
            <p:nvPr/>
          </p:nvSpPr>
          <p:spPr>
            <a:xfrm>
              <a:off x="2778316" y="2064640"/>
              <a:ext cx="1526953" cy="167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227" y="2050670"/>
              <a:ext cx="1524000" cy="167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r>
                <a:rPr lang="en-US" sz="2000" dirty="0">
                  <a:solidFill>
                    <a:srgbClr val="1F497D"/>
                  </a:solidFill>
                </a:rPr>
                <a:t>LMS</a:t>
              </a:r>
            </a:p>
          </p:txBody>
        </p:sp>
        <p:cxnSp>
          <p:nvCxnSpPr>
            <p:cNvPr id="15" name="Straight Connector 14"/>
            <p:cNvCxnSpPr>
              <a:stCxn id="17" idx="3"/>
            </p:cNvCxnSpPr>
            <p:nvPr/>
          </p:nvCxnSpPr>
          <p:spPr>
            <a:xfrm flipV="1">
              <a:off x="6633982" y="2178963"/>
              <a:ext cx="1094635" cy="58242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7" idx="3"/>
            </p:cNvCxnSpPr>
            <p:nvPr/>
          </p:nvCxnSpPr>
          <p:spPr>
            <a:xfrm flipV="1">
              <a:off x="6633982" y="2044507"/>
              <a:ext cx="1147643" cy="716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254787" y="2044506"/>
              <a:ext cx="1379195" cy="14337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endParaRPr lang="en-US" dirty="0">
                <a:solidFill>
                  <a:srgbClr val="1F497D"/>
                </a:solidFill>
              </a:endParaRPr>
            </a:p>
            <a:p>
              <a:pPr algn="ctr" defTabSz="914400"/>
              <a:r>
                <a:rPr lang="en-US" sz="2000" dirty="0">
                  <a:solidFill>
                    <a:srgbClr val="1F497D"/>
                  </a:solidFill>
                </a:rPr>
                <a:t>ICODES </a:t>
              </a:r>
            </a:p>
            <a:p>
              <a:pPr algn="ctr" defTabSz="914400"/>
              <a:r>
                <a:rPr lang="en-US" sz="2000" dirty="0">
                  <a:solidFill>
                    <a:srgbClr val="1F497D"/>
                  </a:solidFill>
                </a:rPr>
                <a:t>App</a:t>
              </a:r>
            </a:p>
          </p:txBody>
        </p:sp>
        <p:cxnSp>
          <p:nvCxnSpPr>
            <p:cNvPr id="19" name="Straight Connector 18"/>
            <p:cNvCxnSpPr>
              <a:stCxn id="17" idx="3"/>
            </p:cNvCxnSpPr>
            <p:nvPr/>
          </p:nvCxnSpPr>
          <p:spPr>
            <a:xfrm flipV="1">
              <a:off x="6633982" y="2258489"/>
              <a:ext cx="1147643" cy="50289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76962" y="3019597"/>
              <a:ext cx="973280" cy="3693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F79646">
                      <a:lumMod val="50000"/>
                    </a:srgbClr>
                  </a:solidFill>
                </a:rPr>
                <a:t>Exercise Data </a:t>
              </a:r>
            </a:p>
            <a:p>
              <a:pPr algn="ctr" defTabSz="914400"/>
              <a:r>
                <a:rPr lang="en-US" sz="1200" b="1" dirty="0">
                  <a:solidFill>
                    <a:srgbClr val="F79646">
                      <a:lumMod val="50000"/>
                    </a:srgbClr>
                  </a:solidFill>
                </a:rPr>
                <a:t>Start State</a:t>
              </a:r>
            </a:p>
          </p:txBody>
        </p:sp>
        <p:cxnSp>
          <p:nvCxnSpPr>
            <p:cNvPr id="22" name="Straight Connector 21"/>
            <p:cNvCxnSpPr>
              <a:stCxn id="12" idx="3"/>
            </p:cNvCxnSpPr>
            <p:nvPr/>
          </p:nvCxnSpPr>
          <p:spPr>
            <a:xfrm>
              <a:off x="4305269" y="2902840"/>
              <a:ext cx="928371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443920" y="2663830"/>
              <a:ext cx="5757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800" dirty="0">
                  <a:solidFill>
                    <a:srgbClr val="1F497D"/>
                  </a:solidFill>
                </a:rPr>
                <a:t>Launches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8235" y="2659827"/>
              <a:ext cx="57579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800" dirty="0">
                  <a:solidFill>
                    <a:srgbClr val="1F497D"/>
                  </a:solidFill>
                </a:rPr>
                <a:t>Launches</a:t>
              </a:r>
            </a:p>
          </p:txBody>
        </p:sp>
        <p:cxnSp>
          <p:nvCxnSpPr>
            <p:cNvPr id="26" name="Straight Connector 25"/>
            <p:cNvCxnSpPr>
              <a:stCxn id="14" idx="3"/>
              <a:endCxn id="12" idx="1"/>
            </p:cNvCxnSpPr>
            <p:nvPr/>
          </p:nvCxnSpPr>
          <p:spPr>
            <a:xfrm>
              <a:off x="2015227" y="2888870"/>
              <a:ext cx="763089" cy="1397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3766" y="2526542"/>
              <a:ext cx="1183337" cy="861774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Pretest</a:t>
              </a:r>
            </a:p>
            <a:p>
              <a:pPr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Video</a:t>
              </a:r>
            </a:p>
            <a:p>
              <a:pPr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Practice Exercise</a:t>
              </a:r>
            </a:p>
            <a:p>
              <a:pPr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Evaluation Exercise</a:t>
              </a:r>
            </a:p>
            <a:p>
              <a:pPr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Post Test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397997" y="2609309"/>
              <a:ext cx="1118993" cy="11466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r>
                <a:rPr lang="en-US" sz="1400" dirty="0">
                  <a:solidFill>
                    <a:srgbClr val="1F497D"/>
                  </a:solidFill>
                </a:rPr>
                <a:t> </a:t>
              </a:r>
              <a:r>
                <a:rPr lang="en-US" sz="2000" dirty="0">
                  <a:solidFill>
                    <a:srgbClr val="1F497D"/>
                  </a:solidFill>
                </a:rPr>
                <a:t>CREAM</a:t>
              </a:r>
            </a:p>
          </p:txBody>
        </p:sp>
        <p:pic>
          <p:nvPicPr>
            <p:cNvPr id="47" name="Picture 2" descr="C:\Users\mzang\AppData\Local\Microsoft\Windows\Temporary Internet Files\Content.IE5\JMNJ9E42\large-multiple-user-icons-different-colors-166.6-16122[1]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299" y="1346863"/>
              <a:ext cx="360363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7514574" y="1252374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000" dirty="0">
                  <a:solidFill>
                    <a:srgbClr val="1F497D"/>
                  </a:solidFill>
                </a:rPr>
                <a:t>Simulated </a:t>
              </a:r>
            </a:p>
            <a:p>
              <a:pPr defTabSz="914400"/>
              <a:r>
                <a:rPr lang="en-US" sz="1000" dirty="0">
                  <a:solidFill>
                    <a:srgbClr val="1F497D"/>
                  </a:solidFill>
                </a:rPr>
                <a:t>Collaborators</a:t>
              </a:r>
            </a:p>
          </p:txBody>
        </p:sp>
        <p:cxnSp>
          <p:nvCxnSpPr>
            <p:cNvPr id="49" name="Straight Connector 48"/>
            <p:cNvCxnSpPr>
              <a:stCxn id="17" idx="3"/>
            </p:cNvCxnSpPr>
            <p:nvPr/>
          </p:nvCxnSpPr>
          <p:spPr>
            <a:xfrm flipV="1">
              <a:off x="6633982" y="1613698"/>
              <a:ext cx="651052" cy="11476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7518783" y="1686343"/>
              <a:ext cx="945214" cy="838571"/>
              <a:chOff x="6743700" y="1553264"/>
              <a:chExt cx="793688" cy="35681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851589" y="1553264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97644" y="1573633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743700" y="160528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Simulated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External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System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</p:grpSp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0034" y="2688584"/>
              <a:ext cx="871923" cy="953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4745" y="3831978"/>
              <a:ext cx="2194978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Students take tests and watch videos in the LMS.   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The LMS launches the PIE for students to perform exercises.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30510" y="3805474"/>
              <a:ext cx="2454847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The PIE is preloaded with exercise function graphs to train and evaluate student actions.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The PIE launches the associated ICODES App. 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The PIE catches mouse events from the ICODES App to track progress through the graph.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65056" y="2988987"/>
              <a:ext cx="811377" cy="6463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srgbClr val="F79646">
                      <a:lumMod val="50000"/>
                    </a:srgbClr>
                  </a:solidFill>
                </a:rPr>
                <a:t>Textbook </a:t>
              </a:r>
            </a:p>
            <a:p>
              <a:pPr algn="ctr" defTabSz="914400"/>
              <a:r>
                <a:rPr lang="en-US" sz="1400" b="1" dirty="0">
                  <a:solidFill>
                    <a:srgbClr val="F79646">
                      <a:lumMod val="50000"/>
                    </a:srgbClr>
                  </a:solidFill>
                </a:rPr>
                <a:t>Data</a:t>
              </a:r>
            </a:p>
            <a:p>
              <a:pPr algn="ctr" defTabSz="914400"/>
              <a:r>
                <a:rPr lang="en-US" sz="1400" b="1" dirty="0">
                  <a:solidFill>
                    <a:srgbClr val="F79646">
                      <a:lumMod val="50000"/>
                    </a:srgbClr>
                  </a:solidFill>
                </a:rPr>
                <a:t>Artifacts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4305269" y="3625004"/>
              <a:ext cx="3092728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4480032" y="3386132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Aft>
                  <a:spcPts val="300"/>
                </a:spcAft>
              </a:pPr>
              <a:r>
                <a:rPr lang="en-US" sz="800" dirty="0">
                  <a:solidFill>
                    <a:srgbClr val="1F497D"/>
                  </a:solidFill>
                </a:rPr>
                <a:t>Employs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778458" y="3831978"/>
              <a:ext cx="2181049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ICODES applications are preloaded with the data start state for an exercise.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Students perform exercises in ICODES as guided and evaluated by the PIE.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An Event Listener is incorporated into the ICODES Apps.  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05688" y="3831978"/>
              <a:ext cx="2238312" cy="2593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ICODES applications may interact with simulated external systems and users. 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Textbook solutions are stored in the CREAM to support analysis of  resulting data artifacts (e.g., a Air Load Plan or PAX Manifest).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68567" y="2157152"/>
              <a:ext cx="506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PIE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4118705" y="2258489"/>
              <a:ext cx="1386315" cy="5441"/>
            </a:xfrm>
            <a:prstGeom prst="straightConnector1">
              <a:avLst/>
            </a:prstGeom>
            <a:ln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490559" y="2021981"/>
              <a:ext cx="5822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800" dirty="0">
                  <a:solidFill>
                    <a:srgbClr val="1F497D"/>
                  </a:solidFill>
                </a:rPr>
                <a:t>Feedback</a:t>
              </a:r>
            </a:p>
          </p:txBody>
        </p:sp>
        <p:cxnSp>
          <p:nvCxnSpPr>
            <p:cNvPr id="59" name="Curved Connector 58"/>
            <p:cNvCxnSpPr>
              <a:endCxn id="60" idx="2"/>
            </p:cNvCxnSpPr>
            <p:nvPr/>
          </p:nvCxnSpPr>
          <p:spPr>
            <a:xfrm rot="5400000">
              <a:off x="3078422" y="2748462"/>
              <a:ext cx="678516" cy="234675"/>
            </a:xfrm>
            <a:prstGeom prst="curvedConnector4">
              <a:avLst>
                <a:gd name="adj1" fmla="val 47075"/>
                <a:gd name="adj2" fmla="val 19741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 flipV="1">
              <a:off x="3300342" y="3165365"/>
              <a:ext cx="97183" cy="79385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mzang\AppData\Local\Microsoft\Windows\Temporary Internet Files\Content.IE5\TVUQ9C90\logo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724" y="2123152"/>
              <a:ext cx="452258" cy="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376962" y="2117644"/>
              <a:ext cx="884981" cy="25281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Event Listener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415875" y="2165508"/>
              <a:ext cx="693683" cy="409902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Event </a:t>
              </a:r>
            </a:p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Tracker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1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258834"/>
            <a:ext cx="8703733" cy="921282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Computer Based Training (CBT) Requirement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59535" y="1357974"/>
            <a:ext cx="799106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i="1" dirty="0">
                <a:solidFill>
                  <a:schemeClr val="tx2"/>
                </a:solidFill>
              </a:rPr>
              <a:t>Problem: </a:t>
            </a:r>
            <a:r>
              <a:rPr lang="en-US" dirty="0">
                <a:solidFill>
                  <a:schemeClr val="tx2"/>
                </a:solidFill>
              </a:rPr>
              <a:t>ICODES users require computer systems’ training to meet sustainment training requirements for  accomplishment of their unit move and load planning tasks.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Training is localized to formal school instruction; however, the widening base of system proficiencies impacts their ability to conduct targeted training packages.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CBT is necessary to ensure proficiency in rote-based system functions so that formal schools can orient training on processes and procedures vice "button pushing" and "system navigation.“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b="1" i="1" dirty="0">
                <a:solidFill>
                  <a:schemeClr val="tx2"/>
                </a:solidFill>
              </a:rPr>
              <a:t>Solution: </a:t>
            </a:r>
            <a:r>
              <a:rPr lang="en-US" dirty="0">
                <a:solidFill>
                  <a:schemeClr val="tx2"/>
                </a:solidFill>
              </a:rPr>
              <a:t> Incorporate a CBT layer in ICODES that guides students through key functional sequences by allowing them to: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Read textual instruction on the usage of an ICODES component.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Watch the performance of instructional sequences in the ICODES component. 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Practice the instructional sequences using the ICODES component.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Evaluate their proficiency the instructional sequence for an ICODES component.</a:t>
            </a:r>
          </a:p>
        </p:txBody>
      </p:sp>
    </p:spTree>
    <p:extLst>
      <p:ext uri="{BB962C8B-B14F-4D97-AF65-F5344CB8AC3E}">
        <p14:creationId xmlns:p14="http://schemas.microsoft.com/office/powerpoint/2010/main" val="355795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Development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489" y="1436341"/>
            <a:ext cx="86904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ICODES CBT is implemented in a phased progression.  Each phase delivers working CBT software with increased interactivity, realism, and instructional coverage, as follows.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</a:rPr>
              <a:t>Phase 1: Guided Tutorial Training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Establishes the components of the training environment.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Establishes the training structure and technical frameworks.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Establishes an initial baseline of training instruction.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</a:rPr>
              <a:t>Phase 2: Interactive Monitored Training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Implements mechanisms for CBT to monitor user actions in ICODES applications.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Employs monitoring to interactively guide students through training exercises.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Enhances the baseline instruction to exploit new capabilities and expand coverage.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</a:rPr>
              <a:t>Phase 3: Simulated Actors and Artifact Evaluation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Implements simulated external system  interfaces and users.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Implements mechanisms for analysis of student-created data artifacts.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Enhances instruction to exploit new capabilities and complete functional coverage.</a:t>
            </a:r>
          </a:p>
        </p:txBody>
      </p:sp>
    </p:spTree>
    <p:extLst>
      <p:ext uri="{BB962C8B-B14F-4D97-AF65-F5344CB8AC3E}">
        <p14:creationId xmlns:p14="http://schemas.microsoft.com/office/powerpoint/2010/main" val="407786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258834"/>
            <a:ext cx="8797041" cy="921282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1: Make ICE </a:t>
            </a:r>
            <a:br>
              <a:rPr lang="en-US" dirty="0"/>
            </a:br>
            <a:r>
              <a:rPr lang="en-US" dirty="0"/>
              <a:t>for Guided Tutorial Training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132" y="1371185"/>
            <a:ext cx="1491234" cy="1404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Learning Management System</a:t>
            </a:r>
          </a:p>
          <a:p>
            <a:pPr algn="ctr" defTabSz="914400"/>
            <a:r>
              <a:rPr lang="en-US" dirty="0">
                <a:solidFill>
                  <a:srgbClr val="1F497D"/>
                </a:solidFill>
              </a:rPr>
              <a:t>(LMS)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991363" y="3052331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181863" y="2940571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833374" y="3252375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1219963" y="3289821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991363" y="3202153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1334263" y="3188221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38989" y="3097078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729489" y="2985318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381000" y="3297122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767589" y="3334568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572009" y="3225013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881889" y="3232968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5400000">
            <a:off x="937071" y="2158107"/>
            <a:ext cx="117728" cy="1382269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" y="3253256"/>
            <a:ext cx="533159" cy="1384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defTabSz="914400"/>
            <a:r>
              <a:rPr lang="en-US" sz="900" b="1" dirty="0">
                <a:solidFill>
                  <a:srgbClr val="F79646">
                    <a:lumMod val="50000"/>
                  </a:srgbClr>
                </a:solidFill>
              </a:rPr>
              <a:t>Trainings</a:t>
            </a:r>
          </a:p>
        </p:txBody>
      </p:sp>
      <p:sp>
        <p:nvSpPr>
          <p:cNvPr id="21" name="Left Bracket 20"/>
          <p:cNvSpPr/>
          <p:nvPr/>
        </p:nvSpPr>
        <p:spPr>
          <a:xfrm>
            <a:off x="679197" y="3778764"/>
            <a:ext cx="242824" cy="1112520"/>
          </a:xfrm>
          <a:prstGeom prst="leftBracke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7964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494" y="3901924"/>
            <a:ext cx="1183337" cy="86177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Pretest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Video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Practice Exercise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Evaluation Exercise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Post Test</a:t>
            </a:r>
          </a:p>
        </p:txBody>
      </p:sp>
      <p:cxnSp>
        <p:nvCxnSpPr>
          <p:cNvPr id="23" name="Elbow Connector 22"/>
          <p:cNvCxnSpPr>
            <a:stCxn id="15" idx="2"/>
            <a:endCxn id="21" idx="1"/>
          </p:cNvCxnSpPr>
          <p:nvPr/>
        </p:nvCxnSpPr>
        <p:spPr>
          <a:xfrm rot="16200000" flipH="1">
            <a:off x="220697" y="3876524"/>
            <a:ext cx="733102" cy="183897"/>
          </a:xfrm>
          <a:prstGeom prst="bentConnector2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20960" y="1384437"/>
            <a:ext cx="975615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SSDM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20960" y="2675056"/>
            <a:ext cx="975615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SLP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20959" y="3965674"/>
            <a:ext cx="975615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CB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8671" y="1261748"/>
            <a:ext cx="5820101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Establish the ICODES Computer Based Training (CBT) environment (ICE).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ICE is a production deployment of ICODES components that is optimized for training and isolated from operational capabilities.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ICE supports Enterprise and Satellite deployments.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ICE contains and may be employed by a SCORM-compliant LMS. </a:t>
            </a:r>
          </a:p>
          <a:p>
            <a:pPr marL="285750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Establish the Training Framework: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Trainings consists of a pretest, video, practice exercise, and evaluation exercise. 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Trainings instruct function sequences in SSDM, SLP, and CB.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Trainings are utilized in the LMS, but exercises are performed in SSDM, SLP, or CB.</a:t>
            </a:r>
          </a:p>
          <a:p>
            <a:pPr marL="285750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Establish a Baseline of Training Instruction.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Initial Trainings cover some key functional sequences in each application.</a:t>
            </a:r>
          </a:p>
          <a:p>
            <a:pPr marL="742950" lvl="1" indent="-285750" algn="just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Initial Trainings serve to develop and validate the Training framework.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30360" y="5138564"/>
            <a:ext cx="1001269" cy="495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CIW </a:t>
            </a:r>
          </a:p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Admin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1629" y="5128219"/>
            <a:ext cx="1001268" cy="495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Data</a:t>
            </a:r>
          </a:p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Cleanser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0360" y="5628912"/>
            <a:ext cx="1001269" cy="495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Conveyance</a:t>
            </a:r>
          </a:p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Repository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11359" y="6146268"/>
            <a:ext cx="1363329" cy="495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31629" y="5634533"/>
            <a:ext cx="1001269" cy="495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Information</a:t>
            </a:r>
          </a:p>
          <a:p>
            <a:pPr algn="ctr" defTabSz="914400"/>
            <a:r>
              <a:rPr lang="en-US" sz="1200" dirty="0">
                <a:solidFill>
                  <a:srgbClr val="1F497D"/>
                </a:solidFill>
              </a:rPr>
              <a:t>Repository</a:t>
            </a:r>
          </a:p>
        </p:txBody>
      </p:sp>
      <p:pic>
        <p:nvPicPr>
          <p:cNvPr id="33" name="Picture 5" descr="C:\Users\mzang\AppData\Local\Microsoft\Windows\Temporary Internet Files\Content.IE5\JMNJ9E42\melting-ice-cube-2791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0" y="99808"/>
            <a:ext cx="1046923" cy="6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4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2: Bake PIE </a:t>
            </a:r>
            <a:br>
              <a:rPr lang="en-US" dirty="0"/>
            </a:br>
            <a:r>
              <a:rPr lang="en-US" dirty="0"/>
              <a:t>for Interactive Monitoring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1053" y="1284248"/>
            <a:ext cx="5404649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Develop the Player for ICODES Exercises (PIE).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PIE implements mechanisms to monitor user action (e.g., menu and button clicks)  in SSDM, SLP, and CB.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PIE is launched in a web browser tab from web links for exercises displayed in the LMS Trainings.  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PIE is launched preloaded with the exercise function graphs. 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PIE launches the corresponding ICODES application with data initialized to the exercise start state. 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PIE  reacts to user actions in ICODES by displaying next steps or indicating poor selections, for example. 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PIE gathers metrics for students to evaluate their performance in navigating ICODES. </a:t>
            </a:r>
          </a:p>
          <a:p>
            <a:pPr marL="285750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Enhance the  Training Instruction Baseline.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Enhanced Trainings include exercise function graphs that capture the navigation through application menus, tabs, windows, and buttons to accomplish the associated functional sequence.</a:t>
            </a:r>
          </a:p>
          <a:p>
            <a:pPr marL="742950" lvl="1" indent="-28575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Enhanced Trainings expand the baseline to cover additional functional sequences.</a:t>
            </a:r>
          </a:p>
        </p:txBody>
      </p:sp>
      <p:pic>
        <p:nvPicPr>
          <p:cNvPr id="77" name="Picture 9" descr="C:\Users\mzang\AppData\Local\Microsoft\Windows\Temporary Internet Files\Content.IE5\TVUQ9C90\pie_vector_by_sidon_s-d5spkg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64" y="119270"/>
            <a:ext cx="1421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olded Corner 77"/>
          <p:cNvSpPr/>
          <p:nvPr/>
        </p:nvSpPr>
        <p:spPr>
          <a:xfrm>
            <a:off x="854493" y="4864870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olded Corner 78"/>
          <p:cNvSpPr/>
          <p:nvPr/>
        </p:nvSpPr>
        <p:spPr>
          <a:xfrm>
            <a:off x="1044993" y="4753110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olded Corner 79"/>
          <p:cNvSpPr/>
          <p:nvPr/>
        </p:nvSpPr>
        <p:spPr>
          <a:xfrm>
            <a:off x="696504" y="5064914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olded Corner 80"/>
          <p:cNvSpPr/>
          <p:nvPr/>
        </p:nvSpPr>
        <p:spPr>
          <a:xfrm>
            <a:off x="1083093" y="5102360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olded Corner 81"/>
          <p:cNvSpPr/>
          <p:nvPr/>
        </p:nvSpPr>
        <p:spPr>
          <a:xfrm>
            <a:off x="854493" y="5014692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olded Corner 82"/>
          <p:cNvSpPr/>
          <p:nvPr/>
        </p:nvSpPr>
        <p:spPr>
          <a:xfrm>
            <a:off x="1197393" y="5000760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95834" y="1472062"/>
            <a:ext cx="1250769" cy="308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5" name="Folded Corner 84"/>
          <p:cNvSpPr/>
          <p:nvPr/>
        </p:nvSpPr>
        <p:spPr>
          <a:xfrm>
            <a:off x="402119" y="4909617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olded Corner 85"/>
          <p:cNvSpPr/>
          <p:nvPr/>
        </p:nvSpPr>
        <p:spPr>
          <a:xfrm>
            <a:off x="592619" y="4797857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Folded Corner 86"/>
          <p:cNvSpPr/>
          <p:nvPr/>
        </p:nvSpPr>
        <p:spPr>
          <a:xfrm>
            <a:off x="244130" y="5109661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Folded Corner 87"/>
          <p:cNvSpPr/>
          <p:nvPr/>
        </p:nvSpPr>
        <p:spPr>
          <a:xfrm>
            <a:off x="630719" y="5147107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Folded Corner 88"/>
          <p:cNvSpPr/>
          <p:nvPr/>
        </p:nvSpPr>
        <p:spPr>
          <a:xfrm>
            <a:off x="435139" y="5037552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Folded Corner 89"/>
          <p:cNvSpPr/>
          <p:nvPr/>
        </p:nvSpPr>
        <p:spPr>
          <a:xfrm>
            <a:off x="745019" y="5045507"/>
            <a:ext cx="228600" cy="304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Left Brace 90"/>
          <p:cNvSpPr/>
          <p:nvPr/>
        </p:nvSpPr>
        <p:spPr>
          <a:xfrm rot="5400000">
            <a:off x="649177" y="4005986"/>
            <a:ext cx="332976" cy="1250769"/>
          </a:xfrm>
          <a:prstGeom prst="leftBrace">
            <a:avLst>
              <a:gd name="adj1" fmla="val 12099"/>
              <a:gd name="adj2" fmla="val 50764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87030" y="5065795"/>
            <a:ext cx="528350" cy="1384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defTabSz="914400"/>
            <a:r>
              <a:rPr lang="en-US" sz="900" b="1" dirty="0">
                <a:solidFill>
                  <a:srgbClr val="F79646">
                    <a:lumMod val="50000"/>
                  </a:srgbClr>
                </a:solidFill>
              </a:rPr>
              <a:t>Exercises</a:t>
            </a:r>
          </a:p>
        </p:txBody>
      </p:sp>
      <p:sp>
        <p:nvSpPr>
          <p:cNvPr id="93" name="Left Bracket 92"/>
          <p:cNvSpPr/>
          <p:nvPr/>
        </p:nvSpPr>
        <p:spPr>
          <a:xfrm>
            <a:off x="383453" y="5700488"/>
            <a:ext cx="259425" cy="724574"/>
          </a:xfrm>
          <a:prstGeom prst="leftBracke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79646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7792" y="5768746"/>
            <a:ext cx="1818126" cy="553998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Scenario Data Start State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Function Graph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Textbook Data Artifact Results  </a:t>
            </a:r>
          </a:p>
        </p:txBody>
      </p:sp>
      <p:pic>
        <p:nvPicPr>
          <p:cNvPr id="96" name="Picture 2" descr="C:\Users\mzang\AppData\Local\Microsoft\Windows\Temporary Internet Files\Content.IE5\B1LZJN1H\600px-Detector_ey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3583">
            <a:off x="507918" y="1231877"/>
            <a:ext cx="759122" cy="7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318882" y="2447425"/>
            <a:ext cx="1080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Player</a:t>
            </a:r>
          </a:p>
          <a:p>
            <a:pPr algn="ctr" defTabSz="914400"/>
            <a:r>
              <a:rPr lang="en-US" dirty="0">
                <a:solidFill>
                  <a:srgbClr val="1F497D"/>
                </a:solidFill>
              </a:rPr>
              <a:t>for</a:t>
            </a:r>
          </a:p>
          <a:p>
            <a:pPr algn="ctr" defTabSz="914400"/>
            <a:r>
              <a:rPr lang="en-US" dirty="0">
                <a:solidFill>
                  <a:srgbClr val="1F497D"/>
                </a:solidFill>
              </a:rPr>
              <a:t>ICODES</a:t>
            </a:r>
          </a:p>
          <a:p>
            <a:pPr algn="ctr" defTabSz="914400"/>
            <a:r>
              <a:rPr lang="en-US" dirty="0">
                <a:solidFill>
                  <a:srgbClr val="1F497D"/>
                </a:solidFill>
              </a:rPr>
              <a:t>Exercises </a:t>
            </a:r>
          </a:p>
          <a:p>
            <a:pPr algn="ctr" defTabSz="914400"/>
            <a:r>
              <a:rPr lang="en-US" dirty="0">
                <a:solidFill>
                  <a:srgbClr val="1F497D"/>
                </a:solidFill>
              </a:rPr>
              <a:t>(PIE)</a:t>
            </a:r>
          </a:p>
        </p:txBody>
      </p:sp>
      <p:pic>
        <p:nvPicPr>
          <p:cNvPr id="98" name="Picture 8" descr="C:\Users\mzang\AppData\Local\Microsoft\Windows\Temporary Internet Files\Content.IE5\JMNJ9E42\play_button11-75x5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6" y="3966183"/>
            <a:ext cx="1100138" cy="7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Isosceles Triangle 98"/>
          <p:cNvSpPr/>
          <p:nvPr/>
        </p:nvSpPr>
        <p:spPr>
          <a:xfrm rot="17597114">
            <a:off x="971954" y="1135427"/>
            <a:ext cx="1875553" cy="1928542"/>
          </a:xfrm>
          <a:prstGeom prst="triangle">
            <a:avLst>
              <a:gd name="adj" fmla="val 48908"/>
            </a:avLst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135989" y="1472062"/>
            <a:ext cx="1423499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349770" y="1700662"/>
            <a:ext cx="975615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SSDM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454039" y="2670942"/>
            <a:ext cx="746760" cy="345440"/>
            <a:chOff x="6855460" y="3093720"/>
            <a:chExt cx="746760" cy="345440"/>
          </a:xfrm>
        </p:grpSpPr>
        <p:sp>
          <p:nvSpPr>
            <p:cNvPr id="103" name="Folded Corner 102"/>
            <p:cNvSpPr/>
            <p:nvPr/>
          </p:nvSpPr>
          <p:spPr>
            <a:xfrm>
              <a:off x="737362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Folded Corner 103"/>
            <p:cNvSpPr/>
            <p:nvPr/>
          </p:nvSpPr>
          <p:spPr>
            <a:xfrm>
              <a:off x="730504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Folded Corner 104"/>
            <p:cNvSpPr/>
            <p:nvPr/>
          </p:nvSpPr>
          <p:spPr>
            <a:xfrm>
              <a:off x="724916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Folded Corner 105"/>
            <p:cNvSpPr/>
            <p:nvPr/>
          </p:nvSpPr>
          <p:spPr>
            <a:xfrm>
              <a:off x="718820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Folded Corner 106"/>
            <p:cNvSpPr/>
            <p:nvPr/>
          </p:nvSpPr>
          <p:spPr>
            <a:xfrm>
              <a:off x="704088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Folded Corner 107"/>
            <p:cNvSpPr/>
            <p:nvPr/>
          </p:nvSpPr>
          <p:spPr>
            <a:xfrm>
              <a:off x="697230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Folded Corner 108"/>
            <p:cNvSpPr/>
            <p:nvPr/>
          </p:nvSpPr>
          <p:spPr>
            <a:xfrm>
              <a:off x="691642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Folded Corner 109"/>
            <p:cNvSpPr/>
            <p:nvPr/>
          </p:nvSpPr>
          <p:spPr>
            <a:xfrm>
              <a:off x="685546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1" name="Left Brace 110"/>
          <p:cNvSpPr/>
          <p:nvPr/>
        </p:nvSpPr>
        <p:spPr>
          <a:xfrm rot="5400000">
            <a:off x="2772774" y="2138656"/>
            <a:ext cx="149928" cy="955292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73499" y="2783688"/>
            <a:ext cx="1317027" cy="1384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defTabSz="914400"/>
            <a:r>
              <a:rPr lang="en-US" sz="900" b="1" dirty="0">
                <a:solidFill>
                  <a:srgbClr val="F79646">
                    <a:lumMod val="50000"/>
                  </a:srgbClr>
                </a:solidFill>
              </a:rPr>
              <a:t>Exercise Data Start States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349770" y="3300862"/>
            <a:ext cx="975615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SLP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2454039" y="4271142"/>
            <a:ext cx="746760" cy="345440"/>
            <a:chOff x="6855460" y="3093720"/>
            <a:chExt cx="746760" cy="345440"/>
          </a:xfrm>
        </p:grpSpPr>
        <p:sp>
          <p:nvSpPr>
            <p:cNvPr id="115" name="Folded Corner 114"/>
            <p:cNvSpPr/>
            <p:nvPr/>
          </p:nvSpPr>
          <p:spPr>
            <a:xfrm>
              <a:off x="737362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Folded Corner 115"/>
            <p:cNvSpPr/>
            <p:nvPr/>
          </p:nvSpPr>
          <p:spPr>
            <a:xfrm>
              <a:off x="730504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Folded Corner 116"/>
            <p:cNvSpPr/>
            <p:nvPr/>
          </p:nvSpPr>
          <p:spPr>
            <a:xfrm>
              <a:off x="724916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Folded Corner 117"/>
            <p:cNvSpPr/>
            <p:nvPr/>
          </p:nvSpPr>
          <p:spPr>
            <a:xfrm>
              <a:off x="718820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Folded Corner 118"/>
            <p:cNvSpPr/>
            <p:nvPr/>
          </p:nvSpPr>
          <p:spPr>
            <a:xfrm>
              <a:off x="704088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Folded Corner 119"/>
            <p:cNvSpPr/>
            <p:nvPr/>
          </p:nvSpPr>
          <p:spPr>
            <a:xfrm>
              <a:off x="697230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Folded Corner 120"/>
            <p:cNvSpPr/>
            <p:nvPr/>
          </p:nvSpPr>
          <p:spPr>
            <a:xfrm>
              <a:off x="691642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Folded Corner 121"/>
            <p:cNvSpPr/>
            <p:nvPr/>
          </p:nvSpPr>
          <p:spPr>
            <a:xfrm>
              <a:off x="685546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3" name="Left Brace 122"/>
          <p:cNvSpPr/>
          <p:nvPr/>
        </p:nvSpPr>
        <p:spPr>
          <a:xfrm rot="5400000">
            <a:off x="2772774" y="3738856"/>
            <a:ext cx="149928" cy="955292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349770" y="4901062"/>
            <a:ext cx="975615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F497D"/>
                </a:solidFill>
              </a:rPr>
              <a:t>CB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2454039" y="5871342"/>
            <a:ext cx="746760" cy="345440"/>
            <a:chOff x="6855460" y="3093720"/>
            <a:chExt cx="746760" cy="345440"/>
          </a:xfrm>
        </p:grpSpPr>
        <p:sp>
          <p:nvSpPr>
            <p:cNvPr id="127" name="Folded Corner 126"/>
            <p:cNvSpPr/>
            <p:nvPr/>
          </p:nvSpPr>
          <p:spPr>
            <a:xfrm>
              <a:off x="737362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Folded Corner 127"/>
            <p:cNvSpPr/>
            <p:nvPr/>
          </p:nvSpPr>
          <p:spPr>
            <a:xfrm>
              <a:off x="730504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Folded Corner 128"/>
            <p:cNvSpPr/>
            <p:nvPr/>
          </p:nvSpPr>
          <p:spPr>
            <a:xfrm>
              <a:off x="724916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Folded Corner 129"/>
            <p:cNvSpPr/>
            <p:nvPr/>
          </p:nvSpPr>
          <p:spPr>
            <a:xfrm>
              <a:off x="718820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Folded Corner 130"/>
            <p:cNvSpPr/>
            <p:nvPr/>
          </p:nvSpPr>
          <p:spPr>
            <a:xfrm>
              <a:off x="704088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Folded Corner 131"/>
            <p:cNvSpPr/>
            <p:nvPr/>
          </p:nvSpPr>
          <p:spPr>
            <a:xfrm>
              <a:off x="697230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Folded Corner 132"/>
            <p:cNvSpPr/>
            <p:nvPr/>
          </p:nvSpPr>
          <p:spPr>
            <a:xfrm>
              <a:off x="6916420" y="309372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Folded Corner 133"/>
            <p:cNvSpPr/>
            <p:nvPr/>
          </p:nvSpPr>
          <p:spPr>
            <a:xfrm>
              <a:off x="6855460" y="3134360"/>
              <a:ext cx="228600" cy="3048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5" name="Left Brace 134"/>
          <p:cNvSpPr/>
          <p:nvPr/>
        </p:nvSpPr>
        <p:spPr>
          <a:xfrm rot="5400000">
            <a:off x="2772774" y="5339056"/>
            <a:ext cx="149928" cy="955292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7" name="Straight Connector 136"/>
          <p:cNvCxnSpPr>
            <a:endCxn id="101" idx="1"/>
          </p:cNvCxnSpPr>
          <p:nvPr/>
        </p:nvCxnSpPr>
        <p:spPr>
          <a:xfrm flipV="1">
            <a:off x="1441050" y="2119762"/>
            <a:ext cx="908720" cy="159766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13" idx="1"/>
          </p:cNvCxnSpPr>
          <p:nvPr/>
        </p:nvCxnSpPr>
        <p:spPr>
          <a:xfrm flipV="1">
            <a:off x="1441049" y="3719962"/>
            <a:ext cx="908721" cy="1143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5" idx="1"/>
          </p:cNvCxnSpPr>
          <p:nvPr/>
        </p:nvCxnSpPr>
        <p:spPr>
          <a:xfrm>
            <a:off x="1441050" y="3717422"/>
            <a:ext cx="908720" cy="160274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589328" y="3523686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00" dirty="0">
                <a:solidFill>
                  <a:srgbClr val="1F497D"/>
                </a:solidFill>
              </a:rPr>
              <a:t>Launches</a:t>
            </a:r>
          </a:p>
        </p:txBody>
      </p:sp>
      <p:sp>
        <p:nvSpPr>
          <p:cNvPr id="141" name="TextBox 140"/>
          <p:cNvSpPr txBox="1"/>
          <p:nvPr/>
        </p:nvSpPr>
        <p:spPr>
          <a:xfrm rot="3575868">
            <a:off x="1589329" y="4147009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00" dirty="0">
                <a:solidFill>
                  <a:srgbClr val="1F497D"/>
                </a:solidFill>
              </a:rPr>
              <a:t>Launches</a:t>
            </a:r>
          </a:p>
        </p:txBody>
      </p:sp>
      <p:sp>
        <p:nvSpPr>
          <p:cNvPr id="142" name="TextBox 141"/>
          <p:cNvSpPr txBox="1"/>
          <p:nvPr/>
        </p:nvSpPr>
        <p:spPr>
          <a:xfrm rot="18200229">
            <a:off x="1351677" y="3047993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00" dirty="0">
                <a:solidFill>
                  <a:srgbClr val="1F497D"/>
                </a:solidFill>
              </a:rPr>
              <a:t>Launches</a:t>
            </a:r>
          </a:p>
        </p:txBody>
      </p:sp>
      <p:sp>
        <p:nvSpPr>
          <p:cNvPr id="143" name="TextBox 142"/>
          <p:cNvSpPr txBox="1"/>
          <p:nvPr/>
        </p:nvSpPr>
        <p:spPr>
          <a:xfrm rot="1625294">
            <a:off x="1443777" y="223007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>
                <a:solidFill>
                  <a:srgbClr val="1F497D"/>
                </a:solidFill>
              </a:rPr>
              <a:t>Observes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993492" y="432972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>
                <a:solidFill>
                  <a:srgbClr val="1F497D"/>
                </a:solidFill>
              </a:rPr>
              <a:t>Plays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65127" y="4379582"/>
            <a:ext cx="1317027" cy="1384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defTabSz="914400"/>
            <a:r>
              <a:rPr lang="en-US" sz="900" b="1" dirty="0">
                <a:solidFill>
                  <a:srgbClr val="F79646">
                    <a:lumMod val="50000"/>
                  </a:srgbClr>
                </a:solidFill>
              </a:rPr>
              <a:t>Exercise Data Start States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73162" y="5976495"/>
            <a:ext cx="1317027" cy="1384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defTabSz="914400"/>
            <a:r>
              <a:rPr lang="en-US" sz="900" b="1" dirty="0">
                <a:solidFill>
                  <a:srgbClr val="F79646">
                    <a:lumMod val="50000"/>
                  </a:srgbClr>
                </a:solidFill>
              </a:rPr>
              <a:t>Exercise Data Start States</a:t>
            </a:r>
          </a:p>
        </p:txBody>
      </p:sp>
      <p:cxnSp>
        <p:nvCxnSpPr>
          <p:cNvPr id="4" name="Elbow Connector 3"/>
          <p:cNvCxnSpPr>
            <a:stCxn id="87" idx="1"/>
            <a:endCxn id="93" idx="1"/>
          </p:cNvCxnSpPr>
          <p:nvPr/>
        </p:nvCxnSpPr>
        <p:spPr>
          <a:xfrm rot="10800000" flipH="1" flipV="1">
            <a:off x="244129" y="5262061"/>
            <a:ext cx="139323" cy="800714"/>
          </a:xfrm>
          <a:prstGeom prst="bentConnector3">
            <a:avLst>
              <a:gd name="adj1" fmla="val -87984"/>
            </a:avLst>
          </a:prstGeom>
          <a:ln w="127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Graphs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6" y="1828800"/>
            <a:ext cx="1799691" cy="458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5534" y="1370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206" y="1370568"/>
            <a:ext cx="17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SSDM Workflow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90900" y="1874049"/>
            <a:ext cx="2019300" cy="4532303"/>
            <a:chOff x="3403600" y="1739898"/>
            <a:chExt cx="2019300" cy="4670059"/>
          </a:xfrm>
        </p:grpSpPr>
        <p:sp>
          <p:nvSpPr>
            <p:cNvPr id="16" name="Down Arrow 15"/>
            <p:cNvSpPr/>
            <p:nvPr/>
          </p:nvSpPr>
          <p:spPr>
            <a:xfrm>
              <a:off x="4203700" y="1739898"/>
              <a:ext cx="419100" cy="467005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3600" y="1961634"/>
              <a:ext cx="201930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Configure Settings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03600" y="2705556"/>
              <a:ext cx="201930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Create Event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03600" y="3449478"/>
              <a:ext cx="201930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Build UDL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03600" y="4193400"/>
              <a:ext cx="201930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Update Event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3600" y="4937322"/>
              <a:ext cx="201930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Plan Missions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3600" y="5681246"/>
              <a:ext cx="201930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Request Transportation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3980" y="1370568"/>
            <a:ext cx="217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CBT Training Exercise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2362197" y="1739901"/>
            <a:ext cx="406400" cy="480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8" idx="1"/>
          </p:cNvCxnSpPr>
          <p:nvPr/>
        </p:nvCxnSpPr>
        <p:spPr>
          <a:xfrm>
            <a:off x="2768597" y="4140201"/>
            <a:ext cx="2921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</p:cNvCxnSpPr>
          <p:nvPr/>
        </p:nvCxnSpPr>
        <p:spPr>
          <a:xfrm>
            <a:off x="5410200" y="2253528"/>
            <a:ext cx="1763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00" y="1874049"/>
            <a:ext cx="1424461" cy="156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4141" y="2421516"/>
            <a:ext cx="1057410" cy="115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4141" y="3730383"/>
            <a:ext cx="1059473" cy="11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0785" y="4454994"/>
            <a:ext cx="1255346" cy="13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4085" y="3301005"/>
            <a:ext cx="1452089" cy="158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1599" y="5260136"/>
            <a:ext cx="1051377" cy="11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5410200" y="2975505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10200" y="3690411"/>
            <a:ext cx="2311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10200" y="4419461"/>
            <a:ext cx="553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4828" y="5161550"/>
            <a:ext cx="1155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10200" y="5883530"/>
            <a:ext cx="2311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62577" y="1376163"/>
            <a:ext cx="25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Exercise Function Graphs</a:t>
            </a:r>
          </a:p>
        </p:txBody>
      </p:sp>
    </p:spTree>
    <p:extLst>
      <p:ext uri="{BB962C8B-B14F-4D97-AF65-F5344CB8AC3E}">
        <p14:creationId xmlns:p14="http://schemas.microsoft.com/office/powerpoint/2010/main" val="87648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236"/>
          <p:cNvSpPr/>
          <p:nvPr/>
        </p:nvSpPr>
        <p:spPr>
          <a:xfrm>
            <a:off x="100736" y="1334990"/>
            <a:ext cx="1960252" cy="13202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258834"/>
            <a:ext cx="8703733" cy="92128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SSDM Event </a:t>
            </a:r>
            <a:br>
              <a:rPr lang="en-US" dirty="0"/>
            </a:br>
            <a:r>
              <a:rPr lang="en-US" dirty="0"/>
              <a:t>Function Graph Example</a:t>
            </a:r>
          </a:p>
        </p:txBody>
      </p:sp>
      <p:sp>
        <p:nvSpPr>
          <p:cNvPr id="3" name="Oval 2"/>
          <p:cNvSpPr/>
          <p:nvPr/>
        </p:nvSpPr>
        <p:spPr>
          <a:xfrm>
            <a:off x="4350358" y="1470991"/>
            <a:ext cx="185531" cy="15902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43606" y="1932464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5510" y="1422927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Start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3866" y="1679620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Manager tab</a:t>
            </a:r>
          </a:p>
        </p:txBody>
      </p:sp>
      <p:sp>
        <p:nvSpPr>
          <p:cNvPr id="20" name="Oval 19"/>
          <p:cNvSpPr/>
          <p:nvPr/>
        </p:nvSpPr>
        <p:spPr>
          <a:xfrm>
            <a:off x="4904328" y="1926465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0118" y="1479565"/>
            <a:ext cx="164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Primary Tab menu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 Manager menu item</a:t>
            </a:r>
          </a:p>
        </p:txBody>
      </p:sp>
      <p:sp>
        <p:nvSpPr>
          <p:cNvPr id="22" name="Oval 21"/>
          <p:cNvSpPr/>
          <p:nvPr/>
        </p:nvSpPr>
        <p:spPr>
          <a:xfrm>
            <a:off x="4375065" y="2565356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3" idx="3"/>
            <a:endCxn id="4" idx="7"/>
          </p:cNvCxnSpPr>
          <p:nvPr/>
        </p:nvCxnSpPr>
        <p:spPr>
          <a:xfrm flipH="1">
            <a:off x="3901967" y="1606728"/>
            <a:ext cx="475561" cy="34902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5"/>
            <a:endCxn id="20" idx="0"/>
          </p:cNvCxnSpPr>
          <p:nvPr/>
        </p:nvCxnSpPr>
        <p:spPr>
          <a:xfrm>
            <a:off x="4508719" y="1606728"/>
            <a:ext cx="488375" cy="319737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03679" y="1679620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039" y="2055572"/>
            <a:ext cx="13946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2029" y="1679620"/>
            <a:ext cx="8175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43" name="Oval 42"/>
          <p:cNvSpPr/>
          <p:nvPr/>
        </p:nvSpPr>
        <p:spPr>
          <a:xfrm>
            <a:off x="2257640" y="3292050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99293" y="2339854"/>
            <a:ext cx="1720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menu</a:t>
            </a:r>
          </a:p>
          <a:p>
            <a:r>
              <a:rPr lang="en-US" sz="1000" dirty="0">
                <a:solidFill>
                  <a:schemeClr val="tx2"/>
                </a:solidFill>
              </a:rPr>
              <a:t>Create New Event menu item</a:t>
            </a:r>
          </a:p>
        </p:txBody>
      </p:sp>
      <p:cxnSp>
        <p:nvCxnSpPr>
          <p:cNvPr id="47" name="Straight Arrow Connector 46"/>
          <p:cNvCxnSpPr>
            <a:endCxn id="22" idx="1"/>
          </p:cNvCxnSpPr>
          <p:nvPr/>
        </p:nvCxnSpPr>
        <p:spPr>
          <a:xfrm>
            <a:off x="3862742" y="2079632"/>
            <a:ext cx="539493" cy="509013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4"/>
            <a:endCxn id="22" idx="7"/>
          </p:cNvCxnSpPr>
          <p:nvPr/>
        </p:nvCxnSpPr>
        <p:spPr>
          <a:xfrm flipH="1">
            <a:off x="4533426" y="2085491"/>
            <a:ext cx="463668" cy="50315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99128" y="3046758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Name</a:t>
            </a:r>
          </a:p>
        </p:txBody>
      </p:sp>
      <p:sp>
        <p:nvSpPr>
          <p:cNvPr id="64" name="Oval 63"/>
          <p:cNvSpPr/>
          <p:nvPr/>
        </p:nvSpPr>
        <p:spPr>
          <a:xfrm>
            <a:off x="4402235" y="3342190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59348" y="312063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Start Date</a:t>
            </a:r>
          </a:p>
        </p:txBody>
      </p:sp>
      <p:sp>
        <p:nvSpPr>
          <p:cNvPr id="66" name="Oval 65"/>
          <p:cNvSpPr/>
          <p:nvPr/>
        </p:nvSpPr>
        <p:spPr>
          <a:xfrm>
            <a:off x="6384444" y="3366921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95737" y="3089922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End Date</a:t>
            </a:r>
          </a:p>
        </p:txBody>
      </p:sp>
      <p:cxnSp>
        <p:nvCxnSpPr>
          <p:cNvPr id="68" name="Straight Arrow Connector 67"/>
          <p:cNvCxnSpPr>
            <a:stCxn id="22" idx="3"/>
            <a:endCxn id="43" idx="7"/>
          </p:cNvCxnSpPr>
          <p:nvPr/>
        </p:nvCxnSpPr>
        <p:spPr>
          <a:xfrm flipH="1">
            <a:off x="2416001" y="2701093"/>
            <a:ext cx="1986234" cy="61424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4"/>
            <a:endCxn id="64" idx="0"/>
          </p:cNvCxnSpPr>
          <p:nvPr/>
        </p:nvCxnSpPr>
        <p:spPr>
          <a:xfrm>
            <a:off x="4467831" y="2724382"/>
            <a:ext cx="27170" cy="61780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2" idx="5"/>
            <a:endCxn id="66" idx="1"/>
          </p:cNvCxnSpPr>
          <p:nvPr/>
        </p:nvCxnSpPr>
        <p:spPr>
          <a:xfrm>
            <a:off x="4533426" y="2701093"/>
            <a:ext cx="1878188" cy="689117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0039" y="1784071"/>
            <a:ext cx="13144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87212" y="2949369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43123" y="2956342"/>
            <a:ext cx="8175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84" name="Oval 83"/>
          <p:cNvSpPr/>
          <p:nvPr/>
        </p:nvSpPr>
        <p:spPr>
          <a:xfrm>
            <a:off x="3943144" y="4346195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08487" y="4228222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Name</a:t>
            </a:r>
          </a:p>
        </p:txBody>
      </p:sp>
      <p:sp>
        <p:nvSpPr>
          <p:cNvPr id="86" name="Oval 85"/>
          <p:cNvSpPr/>
          <p:nvPr/>
        </p:nvSpPr>
        <p:spPr>
          <a:xfrm>
            <a:off x="7740303" y="4329927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925834" y="4132441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Name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4113282" y="3461659"/>
            <a:ext cx="327900" cy="891557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6" idx="5"/>
            <a:endCxn id="86" idx="0"/>
          </p:cNvCxnSpPr>
          <p:nvPr/>
        </p:nvCxnSpPr>
        <p:spPr>
          <a:xfrm>
            <a:off x="6542805" y="3502658"/>
            <a:ext cx="1290264" cy="82726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374837" y="4345825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69975" y="4162818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Start Date</a:t>
            </a:r>
          </a:p>
        </p:txBody>
      </p:sp>
      <p:cxnSp>
        <p:nvCxnSpPr>
          <p:cNvPr id="101" name="Straight Arrow Connector 100"/>
          <p:cNvCxnSpPr>
            <a:stCxn id="66" idx="4"/>
            <a:endCxn id="99" idx="0"/>
          </p:cNvCxnSpPr>
          <p:nvPr/>
        </p:nvCxnSpPr>
        <p:spPr>
          <a:xfrm flipH="1">
            <a:off x="6467603" y="3525947"/>
            <a:ext cx="9607" cy="81987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186427" y="4329927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7315" y="4007453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End Date</a:t>
            </a:r>
          </a:p>
        </p:txBody>
      </p:sp>
      <p:sp>
        <p:nvSpPr>
          <p:cNvPr id="109" name="Oval 108"/>
          <p:cNvSpPr/>
          <p:nvPr/>
        </p:nvSpPr>
        <p:spPr>
          <a:xfrm>
            <a:off x="4871843" y="4402425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093558" y="4181450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End Date</a:t>
            </a:r>
          </a:p>
        </p:txBody>
      </p:sp>
      <p:cxnSp>
        <p:nvCxnSpPr>
          <p:cNvPr id="114" name="Straight Arrow Connector 113"/>
          <p:cNvCxnSpPr>
            <a:stCxn id="64" idx="5"/>
            <a:endCxn id="109" idx="0"/>
          </p:cNvCxnSpPr>
          <p:nvPr/>
        </p:nvCxnSpPr>
        <p:spPr>
          <a:xfrm>
            <a:off x="4560596" y="3477927"/>
            <a:ext cx="404013" cy="92449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2421679" y="4308647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50453" y="4162818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Start Date</a:t>
            </a:r>
          </a:p>
        </p:txBody>
      </p:sp>
      <p:cxnSp>
        <p:nvCxnSpPr>
          <p:cNvPr id="121" name="Straight Arrow Connector 120"/>
          <p:cNvCxnSpPr>
            <a:stCxn id="43" idx="3"/>
            <a:endCxn id="105" idx="7"/>
          </p:cNvCxnSpPr>
          <p:nvPr/>
        </p:nvCxnSpPr>
        <p:spPr>
          <a:xfrm flipH="1">
            <a:off x="1344788" y="3427787"/>
            <a:ext cx="940022" cy="92542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43" idx="4"/>
          </p:cNvCxnSpPr>
          <p:nvPr/>
        </p:nvCxnSpPr>
        <p:spPr>
          <a:xfrm>
            <a:off x="2350406" y="3451076"/>
            <a:ext cx="153444" cy="834282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1213597" y="5335691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17315" y="5122858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Start Date</a:t>
            </a:r>
          </a:p>
        </p:txBody>
      </p:sp>
      <p:sp>
        <p:nvSpPr>
          <p:cNvPr id="130" name="Oval 129"/>
          <p:cNvSpPr/>
          <p:nvPr/>
        </p:nvSpPr>
        <p:spPr>
          <a:xfrm>
            <a:off x="3251728" y="5258118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08070" y="5140145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End Date</a:t>
            </a:r>
          </a:p>
        </p:txBody>
      </p:sp>
      <p:cxnSp>
        <p:nvCxnSpPr>
          <p:cNvPr id="132" name="Straight Arrow Connector 131"/>
          <p:cNvCxnSpPr>
            <a:stCxn id="105" idx="4"/>
            <a:endCxn id="128" idx="0"/>
          </p:cNvCxnSpPr>
          <p:nvPr/>
        </p:nvCxnSpPr>
        <p:spPr>
          <a:xfrm>
            <a:off x="1279193" y="4488953"/>
            <a:ext cx="27170" cy="84673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18" idx="4"/>
            <a:endCxn id="130" idx="1"/>
          </p:cNvCxnSpPr>
          <p:nvPr/>
        </p:nvCxnSpPr>
        <p:spPr>
          <a:xfrm>
            <a:off x="2514445" y="4467673"/>
            <a:ext cx="764453" cy="81373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84" idx="4"/>
            <a:endCxn id="130" idx="7"/>
          </p:cNvCxnSpPr>
          <p:nvPr/>
        </p:nvCxnSpPr>
        <p:spPr>
          <a:xfrm flipH="1">
            <a:off x="3410089" y="4505221"/>
            <a:ext cx="625821" cy="77618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393103" y="5200951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628045" y="5058692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Name</a:t>
            </a:r>
          </a:p>
        </p:txBody>
      </p:sp>
      <p:cxnSp>
        <p:nvCxnSpPr>
          <p:cNvPr id="153" name="Straight Arrow Connector 152"/>
          <p:cNvCxnSpPr>
            <a:stCxn id="109" idx="5"/>
            <a:endCxn id="151" idx="1"/>
          </p:cNvCxnSpPr>
          <p:nvPr/>
        </p:nvCxnSpPr>
        <p:spPr>
          <a:xfrm>
            <a:off x="5030204" y="4538162"/>
            <a:ext cx="390069" cy="68607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99" idx="3"/>
            <a:endCxn id="151" idx="7"/>
          </p:cNvCxnSpPr>
          <p:nvPr/>
        </p:nvCxnSpPr>
        <p:spPr>
          <a:xfrm flipH="1">
            <a:off x="5551464" y="4481562"/>
            <a:ext cx="850543" cy="74267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7748145" y="5234829"/>
            <a:ext cx="185531" cy="1590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96563" y="505869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Event Details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Events table</a:t>
            </a:r>
          </a:p>
          <a:p>
            <a:r>
              <a:rPr lang="en-US" sz="1000" dirty="0">
                <a:solidFill>
                  <a:schemeClr val="tx2"/>
                </a:solidFill>
              </a:rPr>
              <a:t>Edit Start Date</a:t>
            </a:r>
          </a:p>
        </p:txBody>
      </p:sp>
      <p:cxnSp>
        <p:nvCxnSpPr>
          <p:cNvPr id="161" name="Straight Arrow Connector 160"/>
          <p:cNvCxnSpPr>
            <a:stCxn id="86" idx="4"/>
            <a:endCxn id="159" idx="0"/>
          </p:cNvCxnSpPr>
          <p:nvPr/>
        </p:nvCxnSpPr>
        <p:spPr>
          <a:xfrm>
            <a:off x="7833069" y="4488953"/>
            <a:ext cx="7842" cy="74587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4443123" y="6273223"/>
            <a:ext cx="185531" cy="15902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317801" y="646369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End</a:t>
            </a:r>
          </a:p>
        </p:txBody>
      </p:sp>
      <p:cxnSp>
        <p:nvCxnSpPr>
          <p:cNvPr id="168" name="Straight Arrow Connector 167"/>
          <p:cNvCxnSpPr>
            <a:stCxn id="128" idx="5"/>
            <a:endCxn id="166" idx="2"/>
          </p:cNvCxnSpPr>
          <p:nvPr/>
        </p:nvCxnSpPr>
        <p:spPr>
          <a:xfrm>
            <a:off x="1371958" y="5471428"/>
            <a:ext cx="3071165" cy="88130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30" idx="5"/>
            <a:endCxn id="166" idx="1"/>
          </p:cNvCxnSpPr>
          <p:nvPr/>
        </p:nvCxnSpPr>
        <p:spPr>
          <a:xfrm>
            <a:off x="3410089" y="5393855"/>
            <a:ext cx="1060204" cy="902657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1" idx="4"/>
            <a:endCxn id="166" idx="7"/>
          </p:cNvCxnSpPr>
          <p:nvPr/>
        </p:nvCxnSpPr>
        <p:spPr>
          <a:xfrm flipH="1">
            <a:off x="4601484" y="5359977"/>
            <a:ext cx="884385" cy="93653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59" idx="3"/>
            <a:endCxn id="166" idx="6"/>
          </p:cNvCxnSpPr>
          <p:nvPr/>
        </p:nvCxnSpPr>
        <p:spPr>
          <a:xfrm flipH="1">
            <a:off x="4628654" y="5370566"/>
            <a:ext cx="3146661" cy="98217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2394241" y="3769817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551464" y="3032938"/>
            <a:ext cx="86562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817466" y="3813803"/>
            <a:ext cx="8175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11541" y="3837754"/>
            <a:ext cx="8175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0039" y="1510615"/>
            <a:ext cx="11541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4017169" y="2192553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793783" y="2199140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729192" y="3813557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4234445" y="3862296"/>
            <a:ext cx="8175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441141" y="3839348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1264897" y="4784947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810677" y="4758434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974880" y="4758434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174874" y="4816370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87800" y="4852901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2815683" y="4758434"/>
            <a:ext cx="7213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50039" y="2362860"/>
            <a:ext cx="12503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6560368" y="5685991"/>
            <a:ext cx="7694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5021415" y="5763332"/>
            <a:ext cx="7694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867898" y="5751300"/>
            <a:ext cx="7694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2881093" y="5867184"/>
            <a:ext cx="7694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405469" y="1464448"/>
            <a:ext cx="115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Best Choice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405469" y="1737904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Good Choice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05469" y="2009405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Ok Choice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405469" y="2316693"/>
            <a:ext cx="1655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Automatic Choice</a:t>
            </a:r>
          </a:p>
        </p:txBody>
      </p:sp>
    </p:spTree>
    <p:extLst>
      <p:ext uri="{BB962C8B-B14F-4D97-AF65-F5344CB8AC3E}">
        <p14:creationId xmlns:p14="http://schemas.microsoft.com/office/powerpoint/2010/main" val="406744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258834"/>
            <a:ext cx="8995282" cy="921282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3: Add CREAM</a:t>
            </a:r>
            <a:br>
              <a:rPr lang="en-US" dirty="0"/>
            </a:br>
            <a:r>
              <a:rPr lang="en-US" dirty="0"/>
              <a:t>for More Realism &amp; Data Artifact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9149" y="1340118"/>
            <a:ext cx="49165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Develop the Case-based Result of Exercise Analyzer (CREAM), using MARVEL technologies </a:t>
            </a: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CREAM adds simulated actors to provide a more realistic and dynamic training experience.</a:t>
            </a:r>
          </a:p>
          <a:p>
            <a:pPr marL="1200150" lvl="2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Simulated External System interfaces mimic real world external system APIs and behavior.  </a:t>
            </a:r>
          </a:p>
          <a:p>
            <a:pPr marL="1200150" lvl="2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Simulated collaborators mimic other users operating in the context of a training exercise.</a:t>
            </a: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CREAM adds a case base of exercise solutions to provide for analysis of the  data artifacts produced in an exercise.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Finalize the Enhanced Training Data Sets</a:t>
            </a: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Finalized Trainings exploit the simulated actors and case-based artifact analysis.</a:t>
            </a: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Finalized Trainings provide full coverage of the principal functions in SSDM, SLP, and CB.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4745" y="1593469"/>
            <a:ext cx="3417671" cy="4831811"/>
            <a:chOff x="216615" y="1002791"/>
            <a:chExt cx="3417671" cy="4831811"/>
          </a:xfrm>
        </p:grpSpPr>
        <p:cxnSp>
          <p:nvCxnSpPr>
            <p:cNvPr id="8" name="Straight Connector 7"/>
            <p:cNvCxnSpPr>
              <a:stCxn id="10" idx="3"/>
            </p:cNvCxnSpPr>
            <p:nvPr/>
          </p:nvCxnSpPr>
          <p:spPr>
            <a:xfrm>
              <a:off x="1200220" y="1439124"/>
              <a:ext cx="1588773" cy="1274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0" idx="3"/>
            </p:cNvCxnSpPr>
            <p:nvPr/>
          </p:nvCxnSpPr>
          <p:spPr>
            <a:xfrm flipV="1">
              <a:off x="1200220" y="1357049"/>
              <a:ext cx="1296783" cy="820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24605" y="1020024"/>
              <a:ext cx="975615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srgbClr val="1F497D"/>
                  </a:solidFill>
                </a:rPr>
                <a:t>SSDM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8874" y="1969756"/>
              <a:ext cx="746760" cy="345440"/>
              <a:chOff x="6855460" y="3093720"/>
              <a:chExt cx="746760" cy="345440"/>
            </a:xfrm>
          </p:grpSpPr>
          <p:sp>
            <p:nvSpPr>
              <p:cNvPr id="65" name="Folded Corner 64"/>
              <p:cNvSpPr/>
              <p:nvPr/>
            </p:nvSpPr>
            <p:spPr>
              <a:xfrm>
                <a:off x="737362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olded Corner 65"/>
              <p:cNvSpPr/>
              <p:nvPr/>
            </p:nvSpPr>
            <p:spPr>
              <a:xfrm>
                <a:off x="730504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olded Corner 66"/>
              <p:cNvSpPr/>
              <p:nvPr/>
            </p:nvSpPr>
            <p:spPr>
              <a:xfrm>
                <a:off x="724916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olded Corner 67"/>
              <p:cNvSpPr/>
              <p:nvPr/>
            </p:nvSpPr>
            <p:spPr>
              <a:xfrm>
                <a:off x="718820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olded Corner 68"/>
              <p:cNvSpPr/>
              <p:nvPr/>
            </p:nvSpPr>
            <p:spPr>
              <a:xfrm>
                <a:off x="704088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olded Corner 69"/>
              <p:cNvSpPr/>
              <p:nvPr/>
            </p:nvSpPr>
            <p:spPr>
              <a:xfrm>
                <a:off x="697230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olded Corner 70"/>
              <p:cNvSpPr/>
              <p:nvPr/>
            </p:nvSpPr>
            <p:spPr>
              <a:xfrm>
                <a:off x="691642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olded Corner 71"/>
              <p:cNvSpPr/>
              <p:nvPr/>
            </p:nvSpPr>
            <p:spPr>
              <a:xfrm>
                <a:off x="685546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2" name="Straight Connector 11"/>
            <p:cNvCxnSpPr>
              <a:stCxn id="10" idx="3"/>
            </p:cNvCxnSpPr>
            <p:nvPr/>
          </p:nvCxnSpPr>
          <p:spPr>
            <a:xfrm flipV="1">
              <a:off x="1200220" y="1138883"/>
              <a:ext cx="1460371" cy="30024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/>
            <p:cNvSpPr/>
            <p:nvPr/>
          </p:nvSpPr>
          <p:spPr>
            <a:xfrm rot="5400000">
              <a:off x="647609" y="1458018"/>
              <a:ext cx="149928" cy="955292"/>
            </a:xfrm>
            <a:prstGeom prst="leftBrac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610" y="2042746"/>
              <a:ext cx="983603" cy="1384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defTabSz="914400"/>
              <a:r>
                <a:rPr lang="en-US" sz="900" b="1" dirty="0">
                  <a:solidFill>
                    <a:srgbClr val="F79646">
                      <a:lumMod val="50000"/>
                    </a:srgbClr>
                  </a:solidFill>
                </a:rPr>
                <a:t>Scenario Data Sets</a:t>
              </a:r>
            </a:p>
          </p:txBody>
        </p:sp>
        <p:cxnSp>
          <p:nvCxnSpPr>
            <p:cNvPr id="15" name="Straight Connector 14"/>
            <p:cNvCxnSpPr>
              <a:stCxn id="17" idx="3"/>
            </p:cNvCxnSpPr>
            <p:nvPr/>
          </p:nvCxnSpPr>
          <p:spPr>
            <a:xfrm flipV="1">
              <a:off x="1196225" y="2809796"/>
              <a:ext cx="1501310" cy="5071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7" idx="3"/>
            </p:cNvCxnSpPr>
            <p:nvPr/>
          </p:nvCxnSpPr>
          <p:spPr>
            <a:xfrm flipV="1">
              <a:off x="1196225" y="2653503"/>
              <a:ext cx="1201159" cy="207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20610" y="2441411"/>
              <a:ext cx="975615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srgbClr val="1F497D"/>
                  </a:solidFill>
                </a:rPr>
                <a:t>SLP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24879" y="3411691"/>
              <a:ext cx="746760" cy="345440"/>
              <a:chOff x="6855460" y="3093720"/>
              <a:chExt cx="746760" cy="345440"/>
            </a:xfrm>
          </p:grpSpPr>
          <p:sp>
            <p:nvSpPr>
              <p:cNvPr id="57" name="Folded Corner 56"/>
              <p:cNvSpPr/>
              <p:nvPr/>
            </p:nvSpPr>
            <p:spPr>
              <a:xfrm>
                <a:off x="737362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olded Corner 57"/>
              <p:cNvSpPr/>
              <p:nvPr/>
            </p:nvSpPr>
            <p:spPr>
              <a:xfrm>
                <a:off x="730504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olded Corner 58"/>
              <p:cNvSpPr/>
              <p:nvPr/>
            </p:nvSpPr>
            <p:spPr>
              <a:xfrm>
                <a:off x="724916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olded Corner 59"/>
              <p:cNvSpPr/>
              <p:nvPr/>
            </p:nvSpPr>
            <p:spPr>
              <a:xfrm>
                <a:off x="718820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olded Corner 60"/>
              <p:cNvSpPr/>
              <p:nvPr/>
            </p:nvSpPr>
            <p:spPr>
              <a:xfrm>
                <a:off x="704088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olded Corner 61"/>
              <p:cNvSpPr/>
              <p:nvPr/>
            </p:nvSpPr>
            <p:spPr>
              <a:xfrm>
                <a:off x="697230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olded Corner 62"/>
              <p:cNvSpPr/>
              <p:nvPr/>
            </p:nvSpPr>
            <p:spPr>
              <a:xfrm>
                <a:off x="691642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olded Corner 63"/>
              <p:cNvSpPr/>
              <p:nvPr/>
            </p:nvSpPr>
            <p:spPr>
              <a:xfrm>
                <a:off x="685546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Straight Connector 18"/>
            <p:cNvCxnSpPr>
              <a:stCxn id="17" idx="3"/>
            </p:cNvCxnSpPr>
            <p:nvPr/>
          </p:nvCxnSpPr>
          <p:spPr>
            <a:xfrm flipV="1">
              <a:off x="1196225" y="2441411"/>
              <a:ext cx="1292788" cy="4191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 Brace 19"/>
            <p:cNvSpPr/>
            <p:nvPr/>
          </p:nvSpPr>
          <p:spPr>
            <a:xfrm rot="5400000">
              <a:off x="643614" y="2879405"/>
              <a:ext cx="149928" cy="955292"/>
            </a:xfrm>
            <a:prstGeom prst="leftBrac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6615" y="3484681"/>
              <a:ext cx="983603" cy="1384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defTabSz="914400"/>
              <a:r>
                <a:rPr lang="en-US" sz="900" b="1" dirty="0">
                  <a:solidFill>
                    <a:srgbClr val="F79646">
                      <a:lumMod val="50000"/>
                    </a:srgbClr>
                  </a:solidFill>
                </a:rPr>
                <a:t>Scenario Data Sets</a:t>
              </a:r>
            </a:p>
          </p:txBody>
        </p:sp>
        <p:cxnSp>
          <p:nvCxnSpPr>
            <p:cNvPr id="22" name="Straight Connector 21"/>
            <p:cNvCxnSpPr>
              <a:stCxn id="24" idx="3"/>
            </p:cNvCxnSpPr>
            <p:nvPr/>
          </p:nvCxnSpPr>
          <p:spPr>
            <a:xfrm flipV="1">
              <a:off x="1204215" y="4042373"/>
              <a:ext cx="1747376" cy="21780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4" idx="3"/>
            </p:cNvCxnSpPr>
            <p:nvPr/>
          </p:nvCxnSpPr>
          <p:spPr>
            <a:xfrm>
              <a:off x="1204215" y="4260175"/>
              <a:ext cx="110870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28600" y="3841075"/>
              <a:ext cx="975615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srgbClr val="1F497D"/>
                  </a:solidFill>
                </a:rPr>
                <a:t>CB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32869" y="4811355"/>
              <a:ext cx="746760" cy="345440"/>
              <a:chOff x="6855460" y="3093720"/>
              <a:chExt cx="746760" cy="345440"/>
            </a:xfrm>
          </p:grpSpPr>
          <p:sp>
            <p:nvSpPr>
              <p:cNvPr id="49" name="Folded Corner 48"/>
              <p:cNvSpPr/>
              <p:nvPr/>
            </p:nvSpPr>
            <p:spPr>
              <a:xfrm>
                <a:off x="737362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olded Corner 49"/>
              <p:cNvSpPr/>
              <p:nvPr/>
            </p:nvSpPr>
            <p:spPr>
              <a:xfrm>
                <a:off x="730504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olded Corner 50"/>
              <p:cNvSpPr/>
              <p:nvPr/>
            </p:nvSpPr>
            <p:spPr>
              <a:xfrm>
                <a:off x="724916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olded Corner 51"/>
              <p:cNvSpPr/>
              <p:nvPr/>
            </p:nvSpPr>
            <p:spPr>
              <a:xfrm>
                <a:off x="718820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olded Corner 52"/>
              <p:cNvSpPr/>
              <p:nvPr/>
            </p:nvSpPr>
            <p:spPr>
              <a:xfrm>
                <a:off x="704088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olded Corner 53"/>
              <p:cNvSpPr/>
              <p:nvPr/>
            </p:nvSpPr>
            <p:spPr>
              <a:xfrm>
                <a:off x="697230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olded Corner 54"/>
              <p:cNvSpPr/>
              <p:nvPr/>
            </p:nvSpPr>
            <p:spPr>
              <a:xfrm>
                <a:off x="6916420" y="309372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olded Corner 55"/>
              <p:cNvSpPr/>
              <p:nvPr/>
            </p:nvSpPr>
            <p:spPr>
              <a:xfrm>
                <a:off x="6855460" y="3134360"/>
                <a:ext cx="228600" cy="30480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" name="Straight Connector 25"/>
            <p:cNvCxnSpPr>
              <a:stCxn id="24" idx="3"/>
              <a:endCxn id="41" idx="0"/>
            </p:cNvCxnSpPr>
            <p:nvPr/>
          </p:nvCxnSpPr>
          <p:spPr>
            <a:xfrm flipV="1">
              <a:off x="1204215" y="3708139"/>
              <a:ext cx="1592057" cy="5520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eft Brace 26"/>
            <p:cNvSpPr/>
            <p:nvPr/>
          </p:nvSpPr>
          <p:spPr>
            <a:xfrm rot="5400000">
              <a:off x="651604" y="4279069"/>
              <a:ext cx="149928" cy="955292"/>
            </a:xfrm>
            <a:prstGeom prst="leftBrac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605" y="4884345"/>
              <a:ext cx="983603" cy="1384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 defTabSz="914400"/>
              <a:r>
                <a:rPr lang="en-US" sz="900" b="1" dirty="0">
                  <a:solidFill>
                    <a:srgbClr val="F79646">
                      <a:lumMod val="50000"/>
                    </a:srgbClr>
                  </a:solidFill>
                </a:rPr>
                <a:t>Scenario Data Sets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12924" y="1002791"/>
              <a:ext cx="998221" cy="855433"/>
              <a:chOff x="6743700" y="1463040"/>
              <a:chExt cx="838199" cy="4470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896100" y="146304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19900" y="153416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743700" y="160528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Simulated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External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System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758568" y="4606822"/>
              <a:ext cx="1875718" cy="11822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400" dirty="0">
                  <a:solidFill>
                    <a:srgbClr val="1F497D"/>
                  </a:solidFill>
                </a:rPr>
                <a:t> Case-based</a:t>
              </a:r>
            </a:p>
            <a:p>
              <a:pPr algn="ctr" defTabSz="914400"/>
              <a:r>
                <a:rPr lang="en-US" sz="1400" dirty="0">
                  <a:solidFill>
                    <a:srgbClr val="1F497D"/>
                  </a:solidFill>
                </a:rPr>
                <a:t>Result </a:t>
              </a:r>
              <a:r>
                <a:rPr lang="en-US" sz="1200" dirty="0">
                  <a:solidFill>
                    <a:srgbClr val="1F497D"/>
                  </a:solidFill>
                </a:rPr>
                <a:t>of </a:t>
              </a:r>
              <a:r>
                <a:rPr lang="en-US" sz="1400" dirty="0">
                  <a:solidFill>
                    <a:srgbClr val="1F497D"/>
                  </a:solidFill>
                </a:rPr>
                <a:t>Exercise Analyzer</a:t>
              </a:r>
            </a:p>
            <a:p>
              <a:pPr algn="ctr" defTabSz="914400"/>
              <a:r>
                <a:rPr lang="en-US" sz="1200" dirty="0">
                  <a:solidFill>
                    <a:srgbClr val="1F497D"/>
                  </a:solidFill>
                </a:rPr>
                <a:t>using</a:t>
              </a:r>
              <a:r>
                <a:rPr lang="en-US" sz="1400" dirty="0">
                  <a:solidFill>
                    <a:srgbClr val="1F497D"/>
                  </a:solidFill>
                </a:rPr>
                <a:t> MARVEL</a:t>
              </a:r>
            </a:p>
            <a:p>
              <a:pPr algn="ctr" defTabSz="914400"/>
              <a:r>
                <a:rPr lang="en-US" sz="1400" dirty="0">
                  <a:solidFill>
                    <a:srgbClr val="1F497D"/>
                  </a:solidFill>
                </a:rPr>
                <a:t>(CREAM)</a:t>
              </a:r>
            </a:p>
          </p:txBody>
        </p:sp>
        <p:sp>
          <p:nvSpPr>
            <p:cNvPr id="31" name="Explosion 1 30"/>
            <p:cNvSpPr/>
            <p:nvPr/>
          </p:nvSpPr>
          <p:spPr>
            <a:xfrm>
              <a:off x="1362958" y="5004395"/>
              <a:ext cx="838200" cy="830207"/>
            </a:xfrm>
            <a:prstGeom prst="irregularSeal1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1000" dirty="0">
                  <a:solidFill>
                    <a:srgbClr val="1F497D"/>
                  </a:solidFill>
                </a:rPr>
                <a:t>MARVEL</a:t>
              </a:r>
            </a:p>
          </p:txBody>
        </p:sp>
        <p:pic>
          <p:nvPicPr>
            <p:cNvPr id="32" name="Picture 2" descr="C:\Users\mzang\AppData\Local\Microsoft\Windows\Temporary Internet Files\Content.IE5\JMNJ9E42\large-multiple-user-icons-different-colors-166.6-16122[1]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0" y="1616894"/>
              <a:ext cx="360363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429188" y="1935664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000" dirty="0">
                  <a:solidFill>
                    <a:srgbClr val="1F497D"/>
                  </a:solidFill>
                </a:rPr>
                <a:t>Simulated </a:t>
              </a:r>
            </a:p>
            <a:p>
              <a:pPr defTabSz="914400"/>
              <a:r>
                <a:rPr lang="en-US" sz="1000" dirty="0">
                  <a:solidFill>
                    <a:srgbClr val="1F497D"/>
                  </a:solidFill>
                </a:rPr>
                <a:t>Collaborators</a:t>
              </a:r>
            </a:p>
          </p:txBody>
        </p:sp>
        <p:pic>
          <p:nvPicPr>
            <p:cNvPr id="34" name="Picture 2" descr="C:\Users\mzang\AppData\Local\Microsoft\Windows\Temporary Internet Files\Content.IE5\JMNJ9E42\large-multiple-user-icons-different-colors-166.6-16122[1]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10" y="3063939"/>
              <a:ext cx="360363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315979" y="3456789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000" dirty="0">
                  <a:solidFill>
                    <a:srgbClr val="1F497D"/>
                  </a:solidFill>
                </a:rPr>
                <a:t>Simulated </a:t>
              </a:r>
            </a:p>
            <a:p>
              <a:pPr defTabSz="914400"/>
              <a:r>
                <a:rPr lang="en-US" sz="1000" dirty="0">
                  <a:solidFill>
                    <a:srgbClr val="1F497D"/>
                  </a:solidFill>
                </a:rPr>
                <a:t>Collaborators</a:t>
              </a:r>
            </a:p>
          </p:txBody>
        </p:sp>
        <p:cxnSp>
          <p:nvCxnSpPr>
            <p:cNvPr id="36" name="Straight Connector 35"/>
            <p:cNvCxnSpPr>
              <a:stCxn id="10" idx="3"/>
              <a:endCxn id="32" idx="1"/>
            </p:cNvCxnSpPr>
            <p:nvPr/>
          </p:nvCxnSpPr>
          <p:spPr>
            <a:xfrm>
              <a:off x="1200220" y="1439124"/>
              <a:ext cx="439660" cy="371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3"/>
              <a:endCxn id="34" idx="1"/>
            </p:cNvCxnSpPr>
            <p:nvPr/>
          </p:nvCxnSpPr>
          <p:spPr>
            <a:xfrm>
              <a:off x="1196225" y="2860511"/>
              <a:ext cx="304085" cy="397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2243543" y="2181245"/>
              <a:ext cx="998221" cy="1009967"/>
              <a:chOff x="6743700" y="1463040"/>
              <a:chExt cx="838199" cy="44704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896100" y="146304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819900" y="153416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743700" y="160528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Simulated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External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System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297162" y="3556595"/>
              <a:ext cx="998221" cy="952562"/>
              <a:chOff x="6743700" y="1463040"/>
              <a:chExt cx="838199" cy="44704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896100" y="146304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819900" y="153416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743700" y="1605280"/>
                <a:ext cx="685799" cy="304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Simulated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External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System</a:t>
                </a:r>
              </a:p>
              <a:p>
                <a:pPr algn="ctr" defTabSz="914400"/>
                <a:r>
                  <a:rPr lang="en-US" sz="1000" dirty="0">
                    <a:solidFill>
                      <a:srgbClr val="F79646">
                        <a:lumMod val="50000"/>
                      </a:srgbClr>
                    </a:solidFill>
                  </a:rPr>
                  <a:t>Interface</a:t>
                </a:r>
              </a:p>
            </p:txBody>
          </p:sp>
        </p:grpSp>
      </p:grpSp>
      <p:pic>
        <p:nvPicPr>
          <p:cNvPr id="75" name="Picture 2" descr="C:\Users\mzang\AppData\Local\Microsoft\Windows\Temporary Internet Files\Content.IE5\JMNJ9E42\bowl-of-white-crea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16" y="147014"/>
            <a:ext cx="705045" cy="6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9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Solution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8316" y="2064640"/>
            <a:ext cx="1526953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227" y="2050670"/>
            <a:ext cx="1524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r>
              <a:rPr lang="en-US" sz="2000" dirty="0">
                <a:solidFill>
                  <a:srgbClr val="1F497D"/>
                </a:solidFill>
              </a:rPr>
              <a:t>LMS</a:t>
            </a:r>
          </a:p>
        </p:txBody>
      </p:sp>
      <p:cxnSp>
        <p:nvCxnSpPr>
          <p:cNvPr id="15" name="Straight Connector 14"/>
          <p:cNvCxnSpPr>
            <a:stCxn id="17" idx="3"/>
          </p:cNvCxnSpPr>
          <p:nvPr/>
        </p:nvCxnSpPr>
        <p:spPr>
          <a:xfrm flipV="1">
            <a:off x="6633982" y="2178963"/>
            <a:ext cx="1094635" cy="5824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3"/>
          </p:cNvCxnSpPr>
          <p:nvPr/>
        </p:nvCxnSpPr>
        <p:spPr>
          <a:xfrm flipV="1">
            <a:off x="6633982" y="2044507"/>
            <a:ext cx="1147643" cy="7168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54787" y="2044506"/>
            <a:ext cx="1379195" cy="1433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dirty="0">
              <a:solidFill>
                <a:srgbClr val="1F497D"/>
              </a:solidFill>
            </a:endParaRPr>
          </a:p>
          <a:p>
            <a:pPr algn="ctr" defTabSz="914400"/>
            <a:r>
              <a:rPr lang="en-US" sz="2000" dirty="0">
                <a:solidFill>
                  <a:srgbClr val="1F497D"/>
                </a:solidFill>
              </a:rPr>
              <a:t>ICODES </a:t>
            </a:r>
          </a:p>
          <a:p>
            <a:pPr algn="ctr" defTabSz="914400"/>
            <a:r>
              <a:rPr lang="en-US" sz="2000" dirty="0">
                <a:solidFill>
                  <a:srgbClr val="1F497D"/>
                </a:solidFill>
              </a:rPr>
              <a:t>App</a:t>
            </a:r>
          </a:p>
        </p:txBody>
      </p:sp>
      <p:cxnSp>
        <p:nvCxnSpPr>
          <p:cNvPr id="19" name="Straight Connector 18"/>
          <p:cNvCxnSpPr>
            <a:stCxn id="17" idx="3"/>
          </p:cNvCxnSpPr>
          <p:nvPr/>
        </p:nvCxnSpPr>
        <p:spPr>
          <a:xfrm flipV="1">
            <a:off x="6633982" y="2258489"/>
            <a:ext cx="1147643" cy="502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76962" y="3019597"/>
            <a:ext cx="973280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srgbClr val="F79646">
                    <a:lumMod val="50000"/>
                  </a:srgbClr>
                </a:solidFill>
              </a:rPr>
              <a:t>Exercise Data </a:t>
            </a:r>
          </a:p>
          <a:p>
            <a:pPr algn="ctr" defTabSz="914400"/>
            <a:r>
              <a:rPr lang="en-US" sz="1200" b="1" dirty="0">
                <a:solidFill>
                  <a:srgbClr val="F79646">
                    <a:lumMod val="50000"/>
                  </a:srgbClr>
                </a:solidFill>
              </a:rPr>
              <a:t>Start State</a:t>
            </a:r>
          </a:p>
        </p:txBody>
      </p:sp>
      <p:cxnSp>
        <p:nvCxnSpPr>
          <p:cNvPr id="22" name="Straight Connector 21"/>
          <p:cNvCxnSpPr>
            <a:stCxn id="12" idx="3"/>
          </p:cNvCxnSpPr>
          <p:nvPr/>
        </p:nvCxnSpPr>
        <p:spPr>
          <a:xfrm>
            <a:off x="4305269" y="2902840"/>
            <a:ext cx="92837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43920" y="2663830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00" dirty="0">
                <a:solidFill>
                  <a:srgbClr val="1F497D"/>
                </a:solidFill>
              </a:rPr>
              <a:t>Launches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8235" y="2659827"/>
            <a:ext cx="57579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800" dirty="0">
                <a:solidFill>
                  <a:srgbClr val="1F497D"/>
                </a:solidFill>
              </a:rPr>
              <a:t>Launches</a:t>
            </a:r>
          </a:p>
        </p:txBody>
      </p:sp>
      <p:cxnSp>
        <p:nvCxnSpPr>
          <p:cNvPr id="26" name="Straight Connector 25"/>
          <p:cNvCxnSpPr>
            <a:stCxn id="14" idx="3"/>
            <a:endCxn id="12" idx="1"/>
          </p:cNvCxnSpPr>
          <p:nvPr/>
        </p:nvCxnSpPr>
        <p:spPr>
          <a:xfrm>
            <a:off x="2015227" y="2888870"/>
            <a:ext cx="763089" cy="1397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3766" y="2526542"/>
            <a:ext cx="1183337" cy="86177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Pretest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Video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Practice Exercise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Evaluation Exercise</a:t>
            </a:r>
          </a:p>
          <a:p>
            <a:pPr defTabSz="914400"/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Post Test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97997" y="2609309"/>
            <a:ext cx="1118993" cy="1146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r>
              <a:rPr lang="en-US" sz="1400" dirty="0">
                <a:solidFill>
                  <a:srgbClr val="1F497D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CREAM</a:t>
            </a:r>
          </a:p>
        </p:txBody>
      </p:sp>
      <p:pic>
        <p:nvPicPr>
          <p:cNvPr id="47" name="Picture 2" descr="C:\Users\mzang\AppData\Local\Microsoft\Windows\Temporary Internet Files\Content.IE5\JMNJ9E42\large-multiple-user-icons-different-colors-166.6-1612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99" y="1346863"/>
            <a:ext cx="36036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14574" y="1252374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>
                <a:solidFill>
                  <a:srgbClr val="1F497D"/>
                </a:solidFill>
              </a:rPr>
              <a:t>Simulated </a:t>
            </a:r>
          </a:p>
          <a:p>
            <a:pPr defTabSz="914400"/>
            <a:r>
              <a:rPr lang="en-US" sz="1000" dirty="0">
                <a:solidFill>
                  <a:srgbClr val="1F497D"/>
                </a:solidFill>
              </a:rPr>
              <a:t>Collaborators</a:t>
            </a:r>
          </a:p>
        </p:txBody>
      </p:sp>
      <p:cxnSp>
        <p:nvCxnSpPr>
          <p:cNvPr id="49" name="Straight Connector 48"/>
          <p:cNvCxnSpPr>
            <a:stCxn id="17" idx="3"/>
          </p:cNvCxnSpPr>
          <p:nvPr/>
        </p:nvCxnSpPr>
        <p:spPr>
          <a:xfrm flipV="1">
            <a:off x="6633982" y="1613698"/>
            <a:ext cx="651052" cy="11476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518783" y="1686343"/>
            <a:ext cx="945214" cy="838571"/>
            <a:chOff x="6743700" y="1553264"/>
            <a:chExt cx="793688" cy="356816"/>
          </a:xfrm>
        </p:grpSpPr>
        <p:sp>
          <p:nvSpPr>
            <p:cNvPr id="51" name="Rectangle 50"/>
            <p:cNvSpPr/>
            <p:nvPr/>
          </p:nvSpPr>
          <p:spPr>
            <a:xfrm>
              <a:off x="6851589" y="1553264"/>
              <a:ext cx="685799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Interface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97644" y="1573633"/>
              <a:ext cx="685799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Interface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43700" y="1605280"/>
              <a:ext cx="685799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Simulated</a:t>
              </a:r>
            </a:p>
            <a:p>
              <a:pPr algn="ctr"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External</a:t>
              </a:r>
            </a:p>
            <a:p>
              <a:pPr algn="ctr"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System</a:t>
              </a:r>
            </a:p>
            <a:p>
              <a:pPr algn="ctr" defTabSz="914400"/>
              <a:r>
                <a:rPr lang="en-US" sz="1000" dirty="0">
                  <a:solidFill>
                    <a:srgbClr val="F79646">
                      <a:lumMod val="50000"/>
                    </a:srgbClr>
                  </a:solidFill>
                </a:rPr>
                <a:t>Interface</a:t>
              </a:r>
            </a:p>
          </p:txBody>
        </p:sp>
      </p:grpSp>
      <p:pic>
        <p:nvPicPr>
          <p:cNvPr id="3074" name="Picture 2" descr="C:\Users\mzang\Desktop\ice cream and 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02" y="175205"/>
            <a:ext cx="1256137" cy="10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0034" y="2688584"/>
            <a:ext cx="871923" cy="95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745" y="3831978"/>
            <a:ext cx="219497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Students take tests and watch videos in the LMS.  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The LMS launches the PIE for students to perform exercises.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30510" y="3805474"/>
            <a:ext cx="245484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The PIE is preloaded with exercise function graphs to train and evaluate student actions.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The PIE launches the associated ICODES App.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The PIE catches mouse events from the ICODES App to track progress through the graph.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65056" y="2988987"/>
            <a:ext cx="811377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srgbClr val="F79646">
                    <a:lumMod val="50000"/>
                  </a:srgbClr>
                </a:solidFill>
              </a:rPr>
              <a:t>Textbook </a:t>
            </a:r>
          </a:p>
          <a:p>
            <a:pPr algn="ctr" defTabSz="914400"/>
            <a:r>
              <a:rPr lang="en-US" sz="1400" b="1" dirty="0">
                <a:solidFill>
                  <a:srgbClr val="F79646">
                    <a:lumMod val="50000"/>
                  </a:srgbClr>
                </a:solidFill>
              </a:rPr>
              <a:t>Data</a:t>
            </a:r>
          </a:p>
          <a:p>
            <a:pPr algn="ctr" defTabSz="914400"/>
            <a:r>
              <a:rPr lang="en-US" sz="1400" b="1" dirty="0">
                <a:solidFill>
                  <a:srgbClr val="F79646">
                    <a:lumMod val="50000"/>
                  </a:srgbClr>
                </a:solidFill>
              </a:rPr>
              <a:t>Artifacts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20304" y="175205"/>
            <a:ext cx="887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schemeClr val="bg1"/>
                </a:solidFill>
              </a:rPr>
              <a:t>ICE</a:t>
            </a:r>
          </a:p>
          <a:p>
            <a:pPr defTabSz="914400"/>
            <a:r>
              <a:rPr lang="en-US" b="1" dirty="0">
                <a:solidFill>
                  <a:schemeClr val="bg1"/>
                </a:solidFill>
              </a:rPr>
              <a:t>CREAM</a:t>
            </a:r>
          </a:p>
          <a:p>
            <a:pPr defTabSz="914400"/>
            <a:r>
              <a:rPr lang="en-US" b="1" dirty="0">
                <a:solidFill>
                  <a:schemeClr val="bg1"/>
                </a:solidFill>
              </a:rPr>
              <a:t>&amp; PIE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305269" y="3625004"/>
            <a:ext cx="309272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480032" y="3386132"/>
            <a:ext cx="535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800" dirty="0">
                <a:solidFill>
                  <a:srgbClr val="1F497D"/>
                </a:solidFill>
              </a:rPr>
              <a:t>Employs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78458" y="3831978"/>
            <a:ext cx="21810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ICODES applications are preloaded with the data start state for an exercise.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Students perform exercises in ICODES as guided and evaluated by the PIE.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An Event Listener is incorporated into the ICODES Apps.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905688" y="3831978"/>
            <a:ext cx="2238312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ICODES applications may interact with simulated external systems and users.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Textbook solutions are stored in the CREAM to support analysis of  resulting data artifacts (e.g., a Air Load Plan or PAX Manifest).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009" y="1252374"/>
            <a:ext cx="3606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Putting it all together 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68567" y="2157152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PIE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4118705" y="2258489"/>
            <a:ext cx="1386315" cy="5441"/>
          </a:xfrm>
          <a:prstGeom prst="straightConnector1">
            <a:avLst/>
          </a:prstGeom>
          <a:ln>
            <a:solidFill>
              <a:schemeClr val="tx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90559" y="2021981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00" dirty="0">
                <a:solidFill>
                  <a:srgbClr val="1F497D"/>
                </a:solidFill>
              </a:rPr>
              <a:t>Feedback</a:t>
            </a:r>
          </a:p>
        </p:txBody>
      </p:sp>
      <p:cxnSp>
        <p:nvCxnSpPr>
          <p:cNvPr id="59" name="Curved Connector 58"/>
          <p:cNvCxnSpPr>
            <a:endCxn id="60" idx="2"/>
          </p:cNvCxnSpPr>
          <p:nvPr/>
        </p:nvCxnSpPr>
        <p:spPr>
          <a:xfrm rot="5400000">
            <a:off x="3078422" y="2748462"/>
            <a:ext cx="678516" cy="234675"/>
          </a:xfrm>
          <a:prstGeom prst="curvedConnector4">
            <a:avLst>
              <a:gd name="adj1" fmla="val 47075"/>
              <a:gd name="adj2" fmla="val 19741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 flipV="1">
            <a:off x="3300342" y="3165365"/>
            <a:ext cx="97183" cy="7938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mzang\AppData\Local\Microsoft\Windows\Temporary Internet Files\Content.IE5\TVUQ9C90\logo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4" y="2123152"/>
            <a:ext cx="452258" cy="4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376962" y="2117644"/>
            <a:ext cx="884981" cy="25281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Event Listener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15875" y="2165508"/>
            <a:ext cx="693683" cy="40990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63436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128fb5-b2aa-4370-b779-a99192b9c4f6">
      <Terms xmlns="http://schemas.microsoft.com/office/infopath/2007/PartnerControls"/>
    </lcf76f155ced4ddcb4097134ff3c332f>
    <TaxCatchAll xmlns="b1047aa5-79d6-44ed-a112-e5ff645cb6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26FFC824C3B41B38E045623CEAAC8" ma:contentTypeVersion="14" ma:contentTypeDescription="Create a new document." ma:contentTypeScope="" ma:versionID="8fa8f4a95632f0fb650b1278137f82b7">
  <xsd:schema xmlns:xsd="http://www.w3.org/2001/XMLSchema" xmlns:xs="http://www.w3.org/2001/XMLSchema" xmlns:p="http://schemas.microsoft.com/office/2006/metadata/properties" xmlns:ns2="d8128fb5-b2aa-4370-b779-a99192b9c4f6" xmlns:ns3="b1047aa5-79d6-44ed-a112-e5ff645cb675" targetNamespace="http://schemas.microsoft.com/office/2006/metadata/properties" ma:root="true" ma:fieldsID="44dd6bd82dd3aa19e233ba0906df1559" ns2:_="" ns3:_="">
    <xsd:import namespace="d8128fb5-b2aa-4370-b779-a99192b9c4f6"/>
    <xsd:import namespace="b1047aa5-79d6-44ed-a112-e5ff645cb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28fb5-b2aa-4370-b779-a99192b9c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47aa5-79d6-44ed-a112-e5ff645cb67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e0d72f-d61f-40a9-8189-327ad610cf7d}" ma:internalName="TaxCatchAll" ma:showField="CatchAllData" ma:web="b1047aa5-79d6-44ed-a112-e5ff645cb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E9FC46-F4E2-4A64-8460-E4D69BA281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3D3A8-3E14-4422-8885-49869F490444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d8128fb5-b2aa-4370-b779-a99192b9c4f6"/>
    <ds:schemaRef ds:uri="b1047aa5-79d6-44ed-a112-e5ff645cb675"/>
  </ds:schemaRefs>
</ds:datastoreItem>
</file>

<file path=customXml/itemProps3.xml><?xml version="1.0" encoding="utf-8"?>
<ds:datastoreItem xmlns:ds="http://schemas.openxmlformats.org/officeDocument/2006/customXml" ds:itemID="{4C8E7339-3557-4C4B-9643-EFB188C3E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128fb5-b2aa-4370-b779-a99192b9c4f6"/>
    <ds:schemaRef ds:uri="b1047aa5-79d6-44ed-a112-e5ff645cb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11616</TotalTime>
  <Words>1481</Words>
  <Application>Microsoft Office PowerPoint</Application>
  <PresentationFormat>On-screen Show (4:3)</PresentationFormat>
  <Paragraphs>325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ICODES Computer Based Training (CBT)   </vt:lpstr>
      <vt:lpstr>Computer Based Training (CBT) Requirement</vt:lpstr>
      <vt:lpstr>Phased Development Plan</vt:lpstr>
      <vt:lpstr>Phase 1: Make ICE  for Guided Tutorial Training </vt:lpstr>
      <vt:lpstr>Phase 2: Bake PIE  for Interactive Monitoring</vt:lpstr>
      <vt:lpstr>Exercise Graphs</vt:lpstr>
      <vt:lpstr>Create SSDM Event  Function Graph Example</vt:lpstr>
      <vt:lpstr>Phase 3: Add CREAM for More Realism &amp; Data Artifact Evaluation</vt:lpstr>
      <vt:lpstr>Composite Solution</vt:lpstr>
      <vt:lpstr>Questions? Comments?</vt:lpstr>
      <vt:lpstr>Composite Solution</vt:lpstr>
    </vt:vector>
  </TitlesOfParts>
  <Company>Red Door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Cinco</dc:creator>
  <cp:lastModifiedBy>mzang</cp:lastModifiedBy>
  <cp:revision>191</cp:revision>
  <dcterms:created xsi:type="dcterms:W3CDTF">2014-07-02T20:53:50Z</dcterms:created>
  <dcterms:modified xsi:type="dcterms:W3CDTF">2024-03-27T14:14:10Z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0x01010004A26FFC824C3B41B38E045623CEAAC8</vt:lpwstr>
  </property>
</Properties>
</file>