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4"/>
    <p:sldMasterId id="2147483706" r:id="rId5"/>
    <p:sldMasterId id="2147483765" r:id="rId6"/>
  </p:sldMasterIdLst>
  <p:notesMasterIdLst>
    <p:notesMasterId r:id="rId50"/>
  </p:notesMasterIdLst>
  <p:sldIdLst>
    <p:sldId id="305" r:id="rId7"/>
    <p:sldId id="297" r:id="rId8"/>
    <p:sldId id="259" r:id="rId9"/>
    <p:sldId id="260" r:id="rId10"/>
    <p:sldId id="299" r:id="rId11"/>
    <p:sldId id="261" r:id="rId12"/>
    <p:sldId id="262" r:id="rId13"/>
    <p:sldId id="263" r:id="rId14"/>
    <p:sldId id="264" r:id="rId15"/>
    <p:sldId id="306" r:id="rId16"/>
    <p:sldId id="266" r:id="rId17"/>
    <p:sldId id="265" r:id="rId18"/>
    <p:sldId id="267" r:id="rId19"/>
    <p:sldId id="308" r:id="rId20"/>
    <p:sldId id="269" r:id="rId21"/>
    <p:sldId id="270" r:id="rId22"/>
    <p:sldId id="307" r:id="rId23"/>
    <p:sldId id="296" r:id="rId24"/>
    <p:sldId id="271" r:id="rId25"/>
    <p:sldId id="272" r:id="rId26"/>
    <p:sldId id="273" r:id="rId27"/>
    <p:sldId id="274" r:id="rId28"/>
    <p:sldId id="275" r:id="rId29"/>
    <p:sldId id="277" r:id="rId30"/>
    <p:sldId id="278" r:id="rId31"/>
    <p:sldId id="300" r:id="rId32"/>
    <p:sldId id="279" r:id="rId33"/>
    <p:sldId id="281" r:id="rId34"/>
    <p:sldId id="280" r:id="rId35"/>
    <p:sldId id="283" r:id="rId36"/>
    <p:sldId id="282" r:id="rId37"/>
    <p:sldId id="285" r:id="rId38"/>
    <p:sldId id="284" r:id="rId39"/>
    <p:sldId id="301" r:id="rId40"/>
    <p:sldId id="286" r:id="rId41"/>
    <p:sldId id="287" r:id="rId42"/>
    <p:sldId id="288" r:id="rId43"/>
    <p:sldId id="291" r:id="rId44"/>
    <p:sldId id="303" r:id="rId45"/>
    <p:sldId id="292" r:id="rId46"/>
    <p:sldId id="293" r:id="rId47"/>
    <p:sldId id="304" r:id="rId48"/>
    <p:sldId id="302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794468-7B71-412F-88BF-DBF8B4EF177C}" v="199" dt="2024-03-10T16:09:47.8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27" autoAdjust="0"/>
    <p:restoredTop sz="81969" autoAdjust="0"/>
  </p:normalViewPr>
  <p:slideViewPr>
    <p:cSldViewPr snapToGrid="0" snapToObjects="1">
      <p:cViewPr varScale="1">
        <p:scale>
          <a:sx n="92" d="100"/>
          <a:sy n="92" d="100"/>
        </p:scale>
        <p:origin x="1404" y="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notesMaster" Target="notesMasters/notesMaster1.xml"/><Relationship Id="rId55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46FCD7-428A-42C8-AEED-607670988943}" type="doc">
      <dgm:prSet loTypeId="urn:microsoft.com/office/officeart/2005/8/layout/process4" loCatId="list" qsTypeId="urn:microsoft.com/office/officeart/2005/8/quickstyle/3d1" qsCatId="3D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2ABCF5F1-188F-4C52-82A2-083528BAF9B3}">
      <dgm:prSet custT="1"/>
      <dgm:spPr>
        <a:xfrm>
          <a:off x="0" y="782769"/>
          <a:ext cx="4114800" cy="573127"/>
        </a:xfrm>
        <a:solidFill>
          <a:srgbClr val="C00000"/>
        </a:solidFill>
      </dgm:spPr>
      <dgm:t>
        <a:bodyPr/>
        <a:lstStyle/>
        <a:p>
          <a:pPr algn="ctr" rtl="0"/>
          <a:r>
            <a:rPr lang="en-US" sz="1800" b="0" dirty="0">
              <a:effectLst/>
              <a:latin typeface="Berlin Sans FB Demi" panose="020E0802020502020306" pitchFamily="34" charset="0"/>
              <a:ea typeface="+mn-ea"/>
              <a:cs typeface="Arial" panose="020B0604020202020204" pitchFamily="34" charset="0"/>
            </a:rPr>
            <a:t>Cargo Compartment Limitations</a:t>
          </a:r>
        </a:p>
      </dgm:t>
    </dgm:pt>
    <dgm:pt modelId="{B94C228B-AE61-48B5-9092-919DF55AAC6E}" type="parTrans" cxnId="{ED510E3F-2B07-4F6D-8B38-4F39F75211AF}">
      <dgm:prSet/>
      <dgm:spPr/>
      <dgm:t>
        <a:bodyPr/>
        <a:lstStyle/>
        <a:p>
          <a:endParaRPr lang="en-US" sz="1800"/>
        </a:p>
      </dgm:t>
    </dgm:pt>
    <dgm:pt modelId="{A52971BF-202D-4973-B4C8-1844E3E6B4E3}" type="sibTrans" cxnId="{ED510E3F-2B07-4F6D-8B38-4F39F75211AF}">
      <dgm:prSet/>
      <dgm:spPr/>
      <dgm:t>
        <a:bodyPr/>
        <a:lstStyle/>
        <a:p>
          <a:endParaRPr lang="en-US" sz="1800"/>
        </a:p>
      </dgm:t>
    </dgm:pt>
    <dgm:pt modelId="{9D366793-6B32-473F-B85C-F161E96FAB7E}">
      <dgm:prSet custT="1"/>
      <dgm:spPr>
        <a:xfrm>
          <a:off x="0" y="2528098"/>
          <a:ext cx="4114800" cy="573127"/>
        </a:xfrm>
        <a:gradFill flip="none" rotWithShape="0">
          <a:gsLst>
            <a:gs pos="0">
              <a:srgbClr val="FF0000">
                <a:shade val="30000"/>
                <a:satMod val="115000"/>
              </a:srgbClr>
            </a:gs>
            <a:gs pos="50000">
              <a:srgbClr val="FF0000">
                <a:shade val="67500"/>
                <a:satMod val="115000"/>
              </a:srgbClr>
            </a:gs>
            <a:gs pos="100000">
              <a:srgbClr val="FF0000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pPr algn="ctr" rtl="0"/>
          <a:r>
            <a:rPr lang="en-US" sz="1800" b="0" dirty="0">
              <a:effectLst/>
              <a:latin typeface="Berlin Sans FB Demi" panose="020E0802020502020306" pitchFamily="34" charset="0"/>
              <a:ea typeface="+mn-ea"/>
              <a:cs typeface="Arial" panose="020B0604020202020204" pitchFamily="34" charset="0"/>
            </a:rPr>
            <a:t>Pallet Considerations</a:t>
          </a:r>
        </a:p>
      </dgm:t>
    </dgm:pt>
    <dgm:pt modelId="{EECECB45-8D80-4551-9CF1-9A4E284B3113}" type="parTrans" cxnId="{13559A0E-E6A4-4AA1-AE5D-5BE274FDF871}">
      <dgm:prSet/>
      <dgm:spPr/>
      <dgm:t>
        <a:bodyPr/>
        <a:lstStyle/>
        <a:p>
          <a:endParaRPr lang="en-US" sz="1800"/>
        </a:p>
      </dgm:t>
    </dgm:pt>
    <dgm:pt modelId="{C574E2E4-A687-4FD2-AB49-9F3BC29BF065}" type="sibTrans" cxnId="{13559A0E-E6A4-4AA1-AE5D-5BE274FDF871}">
      <dgm:prSet/>
      <dgm:spPr/>
      <dgm:t>
        <a:bodyPr/>
        <a:lstStyle/>
        <a:p>
          <a:endParaRPr lang="en-US" sz="1800"/>
        </a:p>
      </dgm:t>
    </dgm:pt>
    <dgm:pt modelId="{A56EBCBF-6612-4218-8359-67A646BE3737}">
      <dgm:prSet custT="1"/>
      <dgm:spPr>
        <a:xfrm>
          <a:off x="0" y="3109201"/>
          <a:ext cx="4114800" cy="573127"/>
        </a:xfrm>
        <a:gradFill flip="none" rotWithShape="0">
          <a:gsLst>
            <a:gs pos="0">
              <a:srgbClr val="FF0000">
                <a:shade val="30000"/>
                <a:satMod val="115000"/>
              </a:srgbClr>
            </a:gs>
            <a:gs pos="50000">
              <a:srgbClr val="FF0000">
                <a:shade val="67500"/>
                <a:satMod val="115000"/>
              </a:srgbClr>
            </a:gs>
            <a:gs pos="100000">
              <a:srgbClr val="FF0000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pPr algn="ctr" rtl="0"/>
          <a:r>
            <a:rPr lang="en-US" sz="1800" b="0" dirty="0">
              <a:effectLst/>
              <a:latin typeface="Berlin Sans FB Demi" panose="020E0802020502020306" pitchFamily="34" charset="0"/>
              <a:ea typeface="+mn-ea"/>
              <a:cs typeface="Arial" panose="020B0604020202020204" pitchFamily="34" charset="0"/>
            </a:rPr>
            <a:t>Passenger Considerations</a:t>
          </a:r>
        </a:p>
      </dgm:t>
    </dgm:pt>
    <dgm:pt modelId="{61A41C51-4C44-4188-9CBC-A44F6E1E0B1A}" type="parTrans" cxnId="{9E25FD10-2FE9-4EFA-9506-35390EB4AB76}">
      <dgm:prSet/>
      <dgm:spPr/>
      <dgm:t>
        <a:bodyPr/>
        <a:lstStyle/>
        <a:p>
          <a:endParaRPr lang="en-US" sz="1800"/>
        </a:p>
      </dgm:t>
    </dgm:pt>
    <dgm:pt modelId="{60B239BD-7850-4505-9723-2F1368933474}" type="sibTrans" cxnId="{9E25FD10-2FE9-4EFA-9506-35390EB4AB76}">
      <dgm:prSet/>
      <dgm:spPr/>
      <dgm:t>
        <a:bodyPr/>
        <a:lstStyle/>
        <a:p>
          <a:endParaRPr lang="en-US" sz="1800"/>
        </a:p>
      </dgm:t>
    </dgm:pt>
    <dgm:pt modelId="{8D5B0C0A-9745-4F1B-8D44-244AD40D4C0D}">
      <dgm:prSet custT="1"/>
      <dgm:spPr>
        <a:gradFill flip="none" rotWithShape="0">
          <a:gsLst>
            <a:gs pos="0">
              <a:srgbClr val="FF0000">
                <a:shade val="30000"/>
                <a:satMod val="115000"/>
              </a:srgbClr>
            </a:gs>
            <a:gs pos="50000">
              <a:srgbClr val="FF0000">
                <a:shade val="67500"/>
                <a:satMod val="115000"/>
              </a:srgbClr>
            </a:gs>
            <a:gs pos="100000">
              <a:srgbClr val="FF0000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pPr algn="ctr" rtl="0"/>
          <a:r>
            <a:rPr lang="en-US" sz="1800" b="0" dirty="0">
              <a:effectLst/>
              <a:latin typeface="Berlin Sans FB Demi" panose="020E0802020502020306" pitchFamily="34" charset="0"/>
              <a:ea typeface="+mn-ea"/>
              <a:cs typeface="Arial" panose="020B0604020202020204" pitchFamily="34" charset="0"/>
            </a:rPr>
            <a:t>Load Planning Factors</a:t>
          </a:r>
        </a:p>
      </dgm:t>
    </dgm:pt>
    <dgm:pt modelId="{08A8CDB6-5441-4377-BC70-1B923DA0E711}" type="parTrans" cxnId="{F3E8382D-4E6F-4BE4-AA1C-FD3A8FFBDB23}">
      <dgm:prSet/>
      <dgm:spPr/>
      <dgm:t>
        <a:bodyPr/>
        <a:lstStyle/>
        <a:p>
          <a:endParaRPr lang="en-US" sz="1800"/>
        </a:p>
      </dgm:t>
    </dgm:pt>
    <dgm:pt modelId="{8D60423D-1AB7-4272-B91E-482050AC9C5A}" type="sibTrans" cxnId="{F3E8382D-4E6F-4BE4-AA1C-FD3A8FFBDB23}">
      <dgm:prSet/>
      <dgm:spPr/>
      <dgm:t>
        <a:bodyPr/>
        <a:lstStyle/>
        <a:p>
          <a:endParaRPr lang="en-US" sz="1800"/>
        </a:p>
      </dgm:t>
    </dgm:pt>
    <dgm:pt modelId="{3E0A2844-7A79-4DB4-890C-76A25F1A7078}" type="pres">
      <dgm:prSet presAssocID="{AF46FCD7-428A-42C8-AEED-607670988943}" presName="Name0" presStyleCnt="0">
        <dgm:presLayoutVars>
          <dgm:dir/>
          <dgm:animLvl val="lvl"/>
          <dgm:resizeHandles val="exact"/>
        </dgm:presLayoutVars>
      </dgm:prSet>
      <dgm:spPr/>
    </dgm:pt>
    <dgm:pt modelId="{E60DB29D-B8C7-4EA5-993D-AA59EE9E58BB}" type="pres">
      <dgm:prSet presAssocID="{8D5B0C0A-9745-4F1B-8D44-244AD40D4C0D}" presName="boxAndChildren" presStyleCnt="0"/>
      <dgm:spPr/>
    </dgm:pt>
    <dgm:pt modelId="{2E064483-791E-4004-9A2D-3F3501EED9E2}" type="pres">
      <dgm:prSet presAssocID="{8D5B0C0A-9745-4F1B-8D44-244AD40D4C0D}" presName="parentTextBox" presStyleLbl="node1" presStyleIdx="0" presStyleCnt="4"/>
      <dgm:spPr/>
    </dgm:pt>
    <dgm:pt modelId="{3F639DEE-1D15-4850-AF27-D701E772C894}" type="pres">
      <dgm:prSet presAssocID="{60B239BD-7850-4505-9723-2F1368933474}" presName="sp" presStyleCnt="0"/>
      <dgm:spPr/>
    </dgm:pt>
    <dgm:pt modelId="{D3B70D23-BC40-46BD-A6D5-5A0206D40BEA}" type="pres">
      <dgm:prSet presAssocID="{A56EBCBF-6612-4218-8359-67A646BE3737}" presName="arrowAndChildren" presStyleCnt="0"/>
      <dgm:spPr/>
    </dgm:pt>
    <dgm:pt modelId="{109EE392-688C-4348-BEBF-654A9C727A86}" type="pres">
      <dgm:prSet presAssocID="{A56EBCBF-6612-4218-8359-67A646BE3737}" presName="parentTextArrow" presStyleLbl="node1" presStyleIdx="1" presStyleCnt="4"/>
      <dgm:spPr/>
    </dgm:pt>
    <dgm:pt modelId="{8EED33D2-29D7-4222-AF78-4DF5968264ED}" type="pres">
      <dgm:prSet presAssocID="{C574E2E4-A687-4FD2-AB49-9F3BC29BF065}" presName="sp" presStyleCnt="0"/>
      <dgm:spPr/>
    </dgm:pt>
    <dgm:pt modelId="{1166AF44-00BB-4939-A674-C9FDFDDB31F8}" type="pres">
      <dgm:prSet presAssocID="{9D366793-6B32-473F-B85C-F161E96FAB7E}" presName="arrowAndChildren" presStyleCnt="0"/>
      <dgm:spPr/>
    </dgm:pt>
    <dgm:pt modelId="{039A8B77-63B9-4B15-BD20-274418D10AF1}" type="pres">
      <dgm:prSet presAssocID="{9D366793-6B32-473F-B85C-F161E96FAB7E}" presName="parentTextArrow" presStyleLbl="node1" presStyleIdx="2" presStyleCnt="4"/>
      <dgm:spPr/>
    </dgm:pt>
    <dgm:pt modelId="{69678FC7-6658-45EB-ABDD-D6A29E8CBE1D}" type="pres">
      <dgm:prSet presAssocID="{A52971BF-202D-4973-B4C8-1844E3E6B4E3}" presName="sp" presStyleCnt="0"/>
      <dgm:spPr/>
    </dgm:pt>
    <dgm:pt modelId="{241FF8AC-0FE3-432A-9918-4DDAD2759E29}" type="pres">
      <dgm:prSet presAssocID="{2ABCF5F1-188F-4C52-82A2-083528BAF9B3}" presName="arrowAndChildren" presStyleCnt="0"/>
      <dgm:spPr/>
    </dgm:pt>
    <dgm:pt modelId="{4B0A8C67-FFE2-4069-BAE6-A2E4744EACDC}" type="pres">
      <dgm:prSet presAssocID="{2ABCF5F1-188F-4C52-82A2-083528BAF9B3}" presName="parentTextArrow" presStyleLbl="node1" presStyleIdx="3" presStyleCnt="4" custLinFactNeighborY="-123"/>
      <dgm:spPr/>
    </dgm:pt>
  </dgm:ptLst>
  <dgm:cxnLst>
    <dgm:cxn modelId="{13559A0E-E6A4-4AA1-AE5D-5BE274FDF871}" srcId="{AF46FCD7-428A-42C8-AEED-607670988943}" destId="{9D366793-6B32-473F-B85C-F161E96FAB7E}" srcOrd="1" destOrd="0" parTransId="{EECECB45-8D80-4551-9CF1-9A4E284B3113}" sibTransId="{C574E2E4-A687-4FD2-AB49-9F3BC29BF065}"/>
    <dgm:cxn modelId="{9E25FD10-2FE9-4EFA-9506-35390EB4AB76}" srcId="{AF46FCD7-428A-42C8-AEED-607670988943}" destId="{A56EBCBF-6612-4218-8359-67A646BE3737}" srcOrd="2" destOrd="0" parTransId="{61A41C51-4C44-4188-9CBC-A44F6E1E0B1A}" sibTransId="{60B239BD-7850-4505-9723-2F1368933474}"/>
    <dgm:cxn modelId="{0DD87921-F237-4CAF-AC6A-38F488A2B8F6}" type="presOf" srcId="{9D366793-6B32-473F-B85C-F161E96FAB7E}" destId="{039A8B77-63B9-4B15-BD20-274418D10AF1}" srcOrd="0" destOrd="0" presId="urn:microsoft.com/office/officeart/2005/8/layout/process4"/>
    <dgm:cxn modelId="{F3E8382D-4E6F-4BE4-AA1C-FD3A8FFBDB23}" srcId="{AF46FCD7-428A-42C8-AEED-607670988943}" destId="{8D5B0C0A-9745-4F1B-8D44-244AD40D4C0D}" srcOrd="3" destOrd="0" parTransId="{08A8CDB6-5441-4377-BC70-1B923DA0E711}" sibTransId="{8D60423D-1AB7-4272-B91E-482050AC9C5A}"/>
    <dgm:cxn modelId="{ED510E3F-2B07-4F6D-8B38-4F39F75211AF}" srcId="{AF46FCD7-428A-42C8-AEED-607670988943}" destId="{2ABCF5F1-188F-4C52-82A2-083528BAF9B3}" srcOrd="0" destOrd="0" parTransId="{B94C228B-AE61-48B5-9092-919DF55AAC6E}" sibTransId="{A52971BF-202D-4973-B4C8-1844E3E6B4E3}"/>
    <dgm:cxn modelId="{92AE6A4C-0834-43EA-A63D-15BD3CA9D70B}" type="presOf" srcId="{A56EBCBF-6612-4218-8359-67A646BE3737}" destId="{109EE392-688C-4348-BEBF-654A9C727A86}" srcOrd="0" destOrd="0" presId="urn:microsoft.com/office/officeart/2005/8/layout/process4"/>
    <dgm:cxn modelId="{A158F14E-48F4-4F1B-BF67-74BA23F2024E}" type="presOf" srcId="{2ABCF5F1-188F-4C52-82A2-083528BAF9B3}" destId="{4B0A8C67-FFE2-4069-BAE6-A2E4744EACDC}" srcOrd="0" destOrd="0" presId="urn:microsoft.com/office/officeart/2005/8/layout/process4"/>
    <dgm:cxn modelId="{E9B94AC5-840F-461E-A5BC-4EF05F29F708}" type="presOf" srcId="{AF46FCD7-428A-42C8-AEED-607670988943}" destId="{3E0A2844-7A79-4DB4-890C-76A25F1A7078}" srcOrd="0" destOrd="0" presId="urn:microsoft.com/office/officeart/2005/8/layout/process4"/>
    <dgm:cxn modelId="{DABEC8EB-15DF-4E1A-B45C-469BC40F739E}" type="presOf" srcId="{8D5B0C0A-9745-4F1B-8D44-244AD40D4C0D}" destId="{2E064483-791E-4004-9A2D-3F3501EED9E2}" srcOrd="0" destOrd="0" presId="urn:microsoft.com/office/officeart/2005/8/layout/process4"/>
    <dgm:cxn modelId="{E4746603-41A5-46B2-9F73-9975A0DC2676}" type="presParOf" srcId="{3E0A2844-7A79-4DB4-890C-76A25F1A7078}" destId="{E60DB29D-B8C7-4EA5-993D-AA59EE9E58BB}" srcOrd="0" destOrd="0" presId="urn:microsoft.com/office/officeart/2005/8/layout/process4"/>
    <dgm:cxn modelId="{5BC976E6-02BF-484F-B434-A29C04236434}" type="presParOf" srcId="{E60DB29D-B8C7-4EA5-993D-AA59EE9E58BB}" destId="{2E064483-791E-4004-9A2D-3F3501EED9E2}" srcOrd="0" destOrd="0" presId="urn:microsoft.com/office/officeart/2005/8/layout/process4"/>
    <dgm:cxn modelId="{EA10F8DB-7829-4FA2-BE7F-45EBB47732BB}" type="presParOf" srcId="{3E0A2844-7A79-4DB4-890C-76A25F1A7078}" destId="{3F639DEE-1D15-4850-AF27-D701E772C894}" srcOrd="1" destOrd="0" presId="urn:microsoft.com/office/officeart/2005/8/layout/process4"/>
    <dgm:cxn modelId="{30A97220-CB2D-49EA-B1C0-ABF63B8628C3}" type="presParOf" srcId="{3E0A2844-7A79-4DB4-890C-76A25F1A7078}" destId="{D3B70D23-BC40-46BD-A6D5-5A0206D40BEA}" srcOrd="2" destOrd="0" presId="urn:microsoft.com/office/officeart/2005/8/layout/process4"/>
    <dgm:cxn modelId="{4494BB90-2951-48FA-9ACB-7CD02F3D57E5}" type="presParOf" srcId="{D3B70D23-BC40-46BD-A6D5-5A0206D40BEA}" destId="{109EE392-688C-4348-BEBF-654A9C727A86}" srcOrd="0" destOrd="0" presId="urn:microsoft.com/office/officeart/2005/8/layout/process4"/>
    <dgm:cxn modelId="{3985B812-EA69-483D-87AD-02785A5DC87C}" type="presParOf" srcId="{3E0A2844-7A79-4DB4-890C-76A25F1A7078}" destId="{8EED33D2-29D7-4222-AF78-4DF5968264ED}" srcOrd="3" destOrd="0" presId="urn:microsoft.com/office/officeart/2005/8/layout/process4"/>
    <dgm:cxn modelId="{81D254B7-42A1-4568-A68C-8C1B0E299E93}" type="presParOf" srcId="{3E0A2844-7A79-4DB4-890C-76A25F1A7078}" destId="{1166AF44-00BB-4939-A674-C9FDFDDB31F8}" srcOrd="4" destOrd="0" presId="urn:microsoft.com/office/officeart/2005/8/layout/process4"/>
    <dgm:cxn modelId="{545C7563-0A6B-43C4-9333-7CC7FA4161EA}" type="presParOf" srcId="{1166AF44-00BB-4939-A674-C9FDFDDB31F8}" destId="{039A8B77-63B9-4B15-BD20-274418D10AF1}" srcOrd="0" destOrd="0" presId="urn:microsoft.com/office/officeart/2005/8/layout/process4"/>
    <dgm:cxn modelId="{E3CD9E3B-2399-40ED-9F14-BF5C5576EA38}" type="presParOf" srcId="{3E0A2844-7A79-4DB4-890C-76A25F1A7078}" destId="{69678FC7-6658-45EB-ABDD-D6A29E8CBE1D}" srcOrd="5" destOrd="0" presId="urn:microsoft.com/office/officeart/2005/8/layout/process4"/>
    <dgm:cxn modelId="{66ACE203-7AF0-4801-BDA9-E62CEA27D572}" type="presParOf" srcId="{3E0A2844-7A79-4DB4-890C-76A25F1A7078}" destId="{241FF8AC-0FE3-432A-9918-4DDAD2759E29}" srcOrd="6" destOrd="0" presId="urn:microsoft.com/office/officeart/2005/8/layout/process4"/>
    <dgm:cxn modelId="{848D47AA-E8F5-45BB-92A3-9D5ABB939143}" type="presParOf" srcId="{241FF8AC-0FE3-432A-9918-4DDAD2759E29}" destId="{4B0A8C67-FFE2-4069-BAE6-A2E4744EACDC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8746A6-5E98-4BEA-9A18-4D536F561470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F739D1D-F95E-4D42-9BE6-A1810AE10F1F}">
      <dgm:prSet phldrT="[Text]" custT="1"/>
      <dgm:spPr/>
      <dgm:t>
        <a:bodyPr/>
        <a:lstStyle/>
        <a:p>
          <a:pPr algn="ctr"/>
          <a:r>
            <a: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54</a:t>
          </a:r>
          <a:endParaRPr lang="en-US" sz="3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77AE10-AB9F-4A97-9341-4CE0F09F7C94}" type="parTrans" cxnId="{3FFB709B-2DBD-4DEE-985E-90636ABFB2DB}">
      <dgm:prSet/>
      <dgm:spPr/>
      <dgm:t>
        <a:bodyPr/>
        <a:lstStyle/>
        <a:p>
          <a:endParaRPr lang="en-US" b="1">
            <a:solidFill>
              <a:schemeClr val="tx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7DB5CB-A825-4987-92D4-CC61441D3A66}" type="sibTrans" cxnId="{3FFB709B-2DBD-4DEE-985E-90636ABFB2DB}">
      <dgm:prSet/>
      <dgm:spPr/>
      <dgm:t>
        <a:bodyPr/>
        <a:lstStyle/>
        <a:p>
          <a:endParaRPr lang="en-US" b="1">
            <a:solidFill>
              <a:schemeClr val="tx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48AE33-E17C-4BA6-A2E9-719A489660FF}">
      <dgm:prSet phldrT="[Text]" custT="1"/>
      <dgm:spPr/>
      <dgm:t>
        <a:bodyPr/>
        <a:lstStyle/>
        <a:p>
          <a:r>
            <a:rPr lang="en-US" sz="28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Permanently installed sidewall Seats</a:t>
          </a:r>
        </a:p>
      </dgm:t>
    </dgm:pt>
    <dgm:pt modelId="{6CCE3213-39F6-43F3-AE22-F6229F345A69}" type="parTrans" cxnId="{8263E1CB-48DB-4A26-B7A6-3F5AB43E7208}">
      <dgm:prSet/>
      <dgm:spPr/>
      <dgm:t>
        <a:bodyPr/>
        <a:lstStyle/>
        <a:p>
          <a:endParaRPr lang="en-US" b="1">
            <a:solidFill>
              <a:schemeClr val="tx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5C3D7A-900A-4B96-A016-C1F3AC2D83B6}" type="sibTrans" cxnId="{8263E1CB-48DB-4A26-B7A6-3F5AB43E7208}">
      <dgm:prSet/>
      <dgm:spPr/>
      <dgm:t>
        <a:bodyPr/>
        <a:lstStyle/>
        <a:p>
          <a:endParaRPr lang="en-US" b="1">
            <a:solidFill>
              <a:schemeClr val="tx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03867E-339F-434F-AEFF-2046B02A9B12}">
      <dgm:prSet phldrT="[Text]" custT="1"/>
      <dgm:spPr/>
      <dgm:t>
        <a:bodyPr/>
        <a:lstStyle/>
        <a:p>
          <a:r>
            <a: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53</a:t>
          </a:r>
          <a:endParaRPr lang="en-US" sz="3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291A13-664A-4A0C-AE1E-81568DEEF7AA}" type="parTrans" cxnId="{2795A61E-38F9-45FF-9C16-55008457BD68}">
      <dgm:prSet/>
      <dgm:spPr/>
      <dgm:t>
        <a:bodyPr/>
        <a:lstStyle/>
        <a:p>
          <a:endParaRPr lang="en-US" b="1">
            <a:solidFill>
              <a:schemeClr val="tx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00B40C-002C-4A3F-B89C-B289D48B47CB}" type="sibTrans" cxnId="{2795A61E-38F9-45FF-9C16-55008457BD68}">
      <dgm:prSet/>
      <dgm:spPr/>
      <dgm:t>
        <a:bodyPr/>
        <a:lstStyle/>
        <a:p>
          <a:endParaRPr lang="en-US" b="1">
            <a:solidFill>
              <a:schemeClr val="tx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4FB0C3-C803-496B-8B5B-4589A6B349DF}">
      <dgm:prSet phldrT="[Text]" custT="1"/>
      <dgm:spPr/>
      <dgm:t>
        <a:bodyPr/>
        <a:lstStyle/>
        <a:p>
          <a:r>
            <a:rPr lang="en-US" sz="28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Available for use</a:t>
          </a:r>
        </a:p>
      </dgm:t>
    </dgm:pt>
    <dgm:pt modelId="{7B836791-D1AA-43B5-A8C5-87C6EF9425AF}" type="parTrans" cxnId="{29CD6267-243B-4017-8706-469172AABBBD}">
      <dgm:prSet/>
      <dgm:spPr/>
      <dgm:t>
        <a:bodyPr/>
        <a:lstStyle/>
        <a:p>
          <a:endParaRPr lang="en-US" b="1">
            <a:solidFill>
              <a:schemeClr val="tx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1195AD-9911-4D55-BEA4-26249F645DA6}" type="sibTrans" cxnId="{29CD6267-243B-4017-8706-469172AABBBD}">
      <dgm:prSet/>
      <dgm:spPr/>
      <dgm:t>
        <a:bodyPr/>
        <a:lstStyle/>
        <a:p>
          <a:endParaRPr lang="en-US" b="1">
            <a:solidFill>
              <a:schemeClr val="tx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95ECA6-51D3-4084-860E-F39F6D1846B6}">
      <dgm:prSet phldrT="[Text]" custT="1"/>
      <dgm:spPr/>
      <dgm:t>
        <a:bodyPr/>
        <a:lstStyle/>
        <a:p>
          <a:r>
            <a: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&gt;40</a:t>
          </a:r>
        </a:p>
      </dgm:t>
    </dgm:pt>
    <dgm:pt modelId="{84624E0F-4611-4295-A0D9-FBC072CA459B}" type="parTrans" cxnId="{73FEA4A0-C3AC-4AC3-A061-AAD3BCC62A4A}">
      <dgm:prSet/>
      <dgm:spPr/>
      <dgm:t>
        <a:bodyPr/>
        <a:lstStyle/>
        <a:p>
          <a:endParaRPr lang="en-US" b="1">
            <a:solidFill>
              <a:schemeClr val="tx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8F1DE0-1CC1-49DC-9C1C-37657184D79E}" type="sibTrans" cxnId="{73FEA4A0-C3AC-4AC3-A061-AAD3BCC62A4A}">
      <dgm:prSet/>
      <dgm:spPr/>
      <dgm:t>
        <a:bodyPr/>
        <a:lstStyle/>
        <a:p>
          <a:endParaRPr lang="en-US" b="1">
            <a:solidFill>
              <a:schemeClr val="tx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22111C-1BBA-4AE2-9548-14031719F0E4}">
      <dgm:prSet phldrT="[Text]" custT="1"/>
      <dgm:spPr/>
      <dgm:t>
        <a:bodyPr/>
        <a:lstStyle/>
        <a:p>
          <a:r>
            <a:rPr lang="en-US" sz="28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2 LM’s required</a:t>
          </a:r>
        </a:p>
      </dgm:t>
    </dgm:pt>
    <dgm:pt modelId="{8CBC2AEB-C1B5-4652-9D5B-50F3B940CC8B}" type="parTrans" cxnId="{F0A7987B-FC20-4567-9873-075D9666A862}">
      <dgm:prSet/>
      <dgm:spPr/>
      <dgm:t>
        <a:bodyPr/>
        <a:lstStyle/>
        <a:p>
          <a:endParaRPr lang="en-US" b="1">
            <a:solidFill>
              <a:schemeClr val="tx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A7E74E-D87F-4E03-BF10-F6253C94F3D7}" type="sibTrans" cxnId="{F0A7987B-FC20-4567-9873-075D9666A862}">
      <dgm:prSet/>
      <dgm:spPr/>
      <dgm:t>
        <a:bodyPr/>
        <a:lstStyle/>
        <a:p>
          <a:endParaRPr lang="en-US" b="1">
            <a:solidFill>
              <a:schemeClr val="tx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20DB49-5E4E-40AF-A1DE-90EE0A651A63}" type="pres">
      <dgm:prSet presAssocID="{988746A6-5E98-4BEA-9A18-4D536F561470}" presName="rootnode" presStyleCnt="0">
        <dgm:presLayoutVars>
          <dgm:chMax/>
          <dgm:chPref/>
          <dgm:dir/>
          <dgm:animLvl val="lvl"/>
        </dgm:presLayoutVars>
      </dgm:prSet>
      <dgm:spPr/>
    </dgm:pt>
    <dgm:pt modelId="{757F1E3E-56B5-42ED-91DB-E1C83F28EF67}" type="pres">
      <dgm:prSet presAssocID="{6F739D1D-F95E-4D42-9BE6-A1810AE10F1F}" presName="composite" presStyleCnt="0"/>
      <dgm:spPr/>
    </dgm:pt>
    <dgm:pt modelId="{F1EF9CC2-37AF-49FF-868D-2AE59141347B}" type="pres">
      <dgm:prSet presAssocID="{6F739D1D-F95E-4D42-9BE6-A1810AE10F1F}" presName="bentUpArrow1" presStyleLbl="alignImgPlace1" presStyleIdx="0" presStyleCnt="2" custLinFactX="-100000" custLinFactNeighborX="-114924" custLinFactNeighborY="-3871"/>
      <dgm:spPr/>
    </dgm:pt>
    <dgm:pt modelId="{B97EF102-A123-4F82-8C1D-C2073A6F9DCF}" type="pres">
      <dgm:prSet presAssocID="{6F739D1D-F95E-4D42-9BE6-A1810AE10F1F}" presName="ParentText" presStyleLbl="node1" presStyleIdx="0" presStyleCnt="3" custScaleX="94507" custScaleY="96325" custLinFactX="-68810" custLinFactNeighborX="-100000" custLinFactNeighborY="-10324">
        <dgm:presLayoutVars>
          <dgm:chMax val="1"/>
          <dgm:chPref val="1"/>
          <dgm:bulletEnabled val="1"/>
        </dgm:presLayoutVars>
      </dgm:prSet>
      <dgm:spPr/>
    </dgm:pt>
    <dgm:pt modelId="{5CA4AB2C-F163-484A-B16E-BC0F6ADB196A}" type="pres">
      <dgm:prSet presAssocID="{6F739D1D-F95E-4D42-9BE6-A1810AE10F1F}" presName="ChildText" presStyleLbl="revTx" presStyleIdx="0" presStyleCnt="3" custScaleX="1022781" custLinFactX="100000" custLinFactNeighborX="126088" custLinFactNeighborY="-6938">
        <dgm:presLayoutVars>
          <dgm:chMax val="0"/>
          <dgm:chPref val="0"/>
          <dgm:bulletEnabled val="1"/>
        </dgm:presLayoutVars>
      </dgm:prSet>
      <dgm:spPr/>
    </dgm:pt>
    <dgm:pt modelId="{B091C454-AAE2-4D13-9431-03F979A8D38A}" type="pres">
      <dgm:prSet presAssocID="{EF7DB5CB-A825-4987-92D4-CC61441D3A66}" presName="sibTrans" presStyleCnt="0"/>
      <dgm:spPr/>
    </dgm:pt>
    <dgm:pt modelId="{FDFE63DF-AE61-43ED-AA68-E1AFCC554A42}" type="pres">
      <dgm:prSet presAssocID="{1803867E-339F-434F-AEFF-2046B02A9B12}" presName="composite" presStyleCnt="0"/>
      <dgm:spPr/>
    </dgm:pt>
    <dgm:pt modelId="{39C05173-57CC-4287-9871-E2308292F08F}" type="pres">
      <dgm:prSet presAssocID="{1803867E-339F-434F-AEFF-2046B02A9B12}" presName="bentUpArrow1" presStyleLbl="alignImgPlace1" presStyleIdx="1" presStyleCnt="2" custLinFactX="-200000" custLinFactNeighborX="-210783" custLinFactNeighborY="14853"/>
      <dgm:spPr/>
    </dgm:pt>
    <dgm:pt modelId="{7D3D9DCA-4978-4CD5-9819-C0C7925C2184}" type="pres">
      <dgm:prSet presAssocID="{1803867E-339F-434F-AEFF-2046B02A9B12}" presName="ParentText" presStyleLbl="node1" presStyleIdx="1" presStyleCnt="3" custScaleX="98366" custScaleY="94561" custLinFactX="-108141" custLinFactNeighborX="-200000" custLinFactNeighborY="7841">
        <dgm:presLayoutVars>
          <dgm:chMax val="1"/>
          <dgm:chPref val="1"/>
          <dgm:bulletEnabled val="1"/>
        </dgm:presLayoutVars>
      </dgm:prSet>
      <dgm:spPr/>
    </dgm:pt>
    <dgm:pt modelId="{2D83A7B0-CA87-4D6B-A84C-C4261C3EE57B}" type="pres">
      <dgm:prSet presAssocID="{1803867E-339F-434F-AEFF-2046B02A9B12}" presName="ChildText" presStyleLbl="revTx" presStyleIdx="1" presStyleCnt="3" custScaleX="690302" custLinFactX="-37132" custLinFactNeighborX="-100000" custLinFactNeighborY="13671">
        <dgm:presLayoutVars>
          <dgm:chMax val="0"/>
          <dgm:chPref val="0"/>
          <dgm:bulletEnabled val="1"/>
        </dgm:presLayoutVars>
      </dgm:prSet>
      <dgm:spPr/>
    </dgm:pt>
    <dgm:pt modelId="{FBA8BC46-DD53-4058-8A3B-8CBBCFEDCCD1}" type="pres">
      <dgm:prSet presAssocID="{FC00B40C-002C-4A3F-B89C-B289D48B47CB}" presName="sibTrans" presStyleCnt="0"/>
      <dgm:spPr/>
    </dgm:pt>
    <dgm:pt modelId="{8E2BFEE7-824B-4AC7-BC83-F5137974E669}" type="pres">
      <dgm:prSet presAssocID="{5C95ECA6-51D3-4084-860E-F39F6D1846B6}" presName="composite" presStyleCnt="0"/>
      <dgm:spPr/>
    </dgm:pt>
    <dgm:pt modelId="{AB989DB1-D325-4A90-8652-C03BB4EDFB45}" type="pres">
      <dgm:prSet presAssocID="{5C95ECA6-51D3-4084-860E-F39F6D1846B6}" presName="ParentText" presStyleLbl="node1" presStyleIdx="2" presStyleCnt="3" custScaleX="124108" custScaleY="89026" custLinFactX="-200000" custLinFactNeighborX="-254380" custLinFactNeighborY="20729">
        <dgm:presLayoutVars>
          <dgm:chMax val="1"/>
          <dgm:chPref val="1"/>
          <dgm:bulletEnabled val="1"/>
        </dgm:presLayoutVars>
      </dgm:prSet>
      <dgm:spPr/>
    </dgm:pt>
    <dgm:pt modelId="{0DBF008E-BCD9-42B9-8136-D7747C7E3B36}" type="pres">
      <dgm:prSet presAssocID="{5C95ECA6-51D3-4084-860E-F39F6D1846B6}" presName="FinalChildText" presStyleLbl="revTx" presStyleIdx="2" presStyleCnt="3" custScaleX="508746" custLinFactX="-200000" custLinFactNeighborX="-204618" custLinFactNeighborY="38408">
        <dgm:presLayoutVars>
          <dgm:chMax val="0"/>
          <dgm:chPref val="0"/>
          <dgm:bulletEnabled val="1"/>
        </dgm:presLayoutVars>
      </dgm:prSet>
      <dgm:spPr/>
    </dgm:pt>
  </dgm:ptLst>
  <dgm:cxnLst>
    <dgm:cxn modelId="{4FAA330C-EF76-4221-9A79-7F9E0C6B6970}" type="presOf" srcId="{5C95ECA6-51D3-4084-860E-F39F6D1846B6}" destId="{AB989DB1-D325-4A90-8652-C03BB4EDFB45}" srcOrd="0" destOrd="0" presId="urn:microsoft.com/office/officeart/2005/8/layout/StepDownProcess"/>
    <dgm:cxn modelId="{2795A61E-38F9-45FF-9C16-55008457BD68}" srcId="{988746A6-5E98-4BEA-9A18-4D536F561470}" destId="{1803867E-339F-434F-AEFF-2046B02A9B12}" srcOrd="1" destOrd="0" parTransId="{8A291A13-664A-4A0C-AE1E-81568DEEF7AA}" sibTransId="{FC00B40C-002C-4A3F-B89C-B289D48B47CB}"/>
    <dgm:cxn modelId="{318E3F44-AFCE-4055-A5D3-FA89838D5ACE}" type="presOf" srcId="{2F22111C-1BBA-4AE2-9548-14031719F0E4}" destId="{0DBF008E-BCD9-42B9-8136-D7747C7E3B36}" srcOrd="0" destOrd="0" presId="urn:microsoft.com/office/officeart/2005/8/layout/StepDownProcess"/>
    <dgm:cxn modelId="{29CD6267-243B-4017-8706-469172AABBBD}" srcId="{1803867E-339F-434F-AEFF-2046B02A9B12}" destId="{F04FB0C3-C803-496B-8B5B-4589A6B349DF}" srcOrd="0" destOrd="0" parTransId="{7B836791-D1AA-43B5-A8C5-87C6EF9425AF}" sibTransId="{5B1195AD-9911-4D55-BEA4-26249F645DA6}"/>
    <dgm:cxn modelId="{A1508D71-AB6D-4AA8-9889-86D13D58DD04}" type="presOf" srcId="{6F739D1D-F95E-4D42-9BE6-A1810AE10F1F}" destId="{B97EF102-A123-4F82-8C1D-C2073A6F9DCF}" srcOrd="0" destOrd="0" presId="urn:microsoft.com/office/officeart/2005/8/layout/StepDownProcess"/>
    <dgm:cxn modelId="{F0A7987B-FC20-4567-9873-075D9666A862}" srcId="{5C95ECA6-51D3-4084-860E-F39F6D1846B6}" destId="{2F22111C-1BBA-4AE2-9548-14031719F0E4}" srcOrd="0" destOrd="0" parTransId="{8CBC2AEB-C1B5-4652-9D5B-50F3B940CC8B}" sibTransId="{64A7E74E-D87F-4E03-BF10-F6253C94F3D7}"/>
    <dgm:cxn modelId="{95DCBD87-1AC9-4770-90CF-956FF891C396}" type="presOf" srcId="{988746A6-5E98-4BEA-9A18-4D536F561470}" destId="{DB20DB49-5E4E-40AF-A1DE-90EE0A651A63}" srcOrd="0" destOrd="0" presId="urn:microsoft.com/office/officeart/2005/8/layout/StepDownProcess"/>
    <dgm:cxn modelId="{3FFB709B-2DBD-4DEE-985E-90636ABFB2DB}" srcId="{988746A6-5E98-4BEA-9A18-4D536F561470}" destId="{6F739D1D-F95E-4D42-9BE6-A1810AE10F1F}" srcOrd="0" destOrd="0" parTransId="{E477AE10-AB9F-4A97-9341-4CE0F09F7C94}" sibTransId="{EF7DB5CB-A825-4987-92D4-CC61441D3A66}"/>
    <dgm:cxn modelId="{73FEA4A0-C3AC-4AC3-A061-AAD3BCC62A4A}" srcId="{988746A6-5E98-4BEA-9A18-4D536F561470}" destId="{5C95ECA6-51D3-4084-860E-F39F6D1846B6}" srcOrd="2" destOrd="0" parTransId="{84624E0F-4611-4295-A0D9-FBC072CA459B}" sibTransId="{408F1DE0-1CC1-49DC-9C1C-37657184D79E}"/>
    <dgm:cxn modelId="{D336A3B8-D9A2-4FDF-B145-C6617FD8B6BB}" type="presOf" srcId="{1803867E-339F-434F-AEFF-2046B02A9B12}" destId="{7D3D9DCA-4978-4CD5-9819-C0C7925C2184}" srcOrd="0" destOrd="0" presId="urn:microsoft.com/office/officeart/2005/8/layout/StepDownProcess"/>
    <dgm:cxn modelId="{8263E1CB-48DB-4A26-B7A6-3F5AB43E7208}" srcId="{6F739D1D-F95E-4D42-9BE6-A1810AE10F1F}" destId="{9C48AE33-E17C-4BA6-A2E9-719A489660FF}" srcOrd="0" destOrd="0" parTransId="{6CCE3213-39F6-43F3-AE22-F6229F345A69}" sibTransId="{A25C3D7A-900A-4B96-A016-C1F3AC2D83B6}"/>
    <dgm:cxn modelId="{81C4B0DF-F737-4FEF-BA66-F9A204C49212}" type="presOf" srcId="{F04FB0C3-C803-496B-8B5B-4589A6B349DF}" destId="{2D83A7B0-CA87-4D6B-A84C-C4261C3EE57B}" srcOrd="0" destOrd="0" presId="urn:microsoft.com/office/officeart/2005/8/layout/StepDownProcess"/>
    <dgm:cxn modelId="{F520CAFD-21ED-4DF6-9E44-998ED9C61967}" type="presOf" srcId="{9C48AE33-E17C-4BA6-A2E9-719A489660FF}" destId="{5CA4AB2C-F163-484A-B16E-BC0F6ADB196A}" srcOrd="0" destOrd="0" presId="urn:microsoft.com/office/officeart/2005/8/layout/StepDownProcess"/>
    <dgm:cxn modelId="{D9DF036A-C59A-4D5E-9B65-474551F0EA8F}" type="presParOf" srcId="{DB20DB49-5E4E-40AF-A1DE-90EE0A651A63}" destId="{757F1E3E-56B5-42ED-91DB-E1C83F28EF67}" srcOrd="0" destOrd="0" presId="urn:microsoft.com/office/officeart/2005/8/layout/StepDownProcess"/>
    <dgm:cxn modelId="{088DF857-4D41-49F0-8151-72C195F276F3}" type="presParOf" srcId="{757F1E3E-56B5-42ED-91DB-E1C83F28EF67}" destId="{F1EF9CC2-37AF-49FF-868D-2AE59141347B}" srcOrd="0" destOrd="0" presId="urn:microsoft.com/office/officeart/2005/8/layout/StepDownProcess"/>
    <dgm:cxn modelId="{EA98B117-6128-4B48-814E-A9916DC01634}" type="presParOf" srcId="{757F1E3E-56B5-42ED-91DB-E1C83F28EF67}" destId="{B97EF102-A123-4F82-8C1D-C2073A6F9DCF}" srcOrd="1" destOrd="0" presId="urn:microsoft.com/office/officeart/2005/8/layout/StepDownProcess"/>
    <dgm:cxn modelId="{7054AD85-FEC8-4965-9203-F2AB6C36C63F}" type="presParOf" srcId="{757F1E3E-56B5-42ED-91DB-E1C83F28EF67}" destId="{5CA4AB2C-F163-484A-B16E-BC0F6ADB196A}" srcOrd="2" destOrd="0" presId="urn:microsoft.com/office/officeart/2005/8/layout/StepDownProcess"/>
    <dgm:cxn modelId="{FE39FFC8-40E7-4174-8209-14277CA99F03}" type="presParOf" srcId="{DB20DB49-5E4E-40AF-A1DE-90EE0A651A63}" destId="{B091C454-AAE2-4D13-9431-03F979A8D38A}" srcOrd="1" destOrd="0" presId="urn:microsoft.com/office/officeart/2005/8/layout/StepDownProcess"/>
    <dgm:cxn modelId="{5679CBA9-1F29-49E9-864C-4CE3BC679DA6}" type="presParOf" srcId="{DB20DB49-5E4E-40AF-A1DE-90EE0A651A63}" destId="{FDFE63DF-AE61-43ED-AA68-E1AFCC554A42}" srcOrd="2" destOrd="0" presId="urn:microsoft.com/office/officeart/2005/8/layout/StepDownProcess"/>
    <dgm:cxn modelId="{59608312-79A7-412C-A03C-9667FA4FBA4C}" type="presParOf" srcId="{FDFE63DF-AE61-43ED-AA68-E1AFCC554A42}" destId="{39C05173-57CC-4287-9871-E2308292F08F}" srcOrd="0" destOrd="0" presId="urn:microsoft.com/office/officeart/2005/8/layout/StepDownProcess"/>
    <dgm:cxn modelId="{6E90D7A8-DD0C-467F-851A-A98205AF1608}" type="presParOf" srcId="{FDFE63DF-AE61-43ED-AA68-E1AFCC554A42}" destId="{7D3D9DCA-4978-4CD5-9819-C0C7925C2184}" srcOrd="1" destOrd="0" presId="urn:microsoft.com/office/officeart/2005/8/layout/StepDownProcess"/>
    <dgm:cxn modelId="{30169A5F-4EB8-4480-B2CC-569FB0C1DE4F}" type="presParOf" srcId="{FDFE63DF-AE61-43ED-AA68-E1AFCC554A42}" destId="{2D83A7B0-CA87-4D6B-A84C-C4261C3EE57B}" srcOrd="2" destOrd="0" presId="urn:microsoft.com/office/officeart/2005/8/layout/StepDownProcess"/>
    <dgm:cxn modelId="{079C9FE4-A360-4B85-99EB-E2B79D5DFE5D}" type="presParOf" srcId="{DB20DB49-5E4E-40AF-A1DE-90EE0A651A63}" destId="{FBA8BC46-DD53-4058-8A3B-8CBBCFEDCCD1}" srcOrd="3" destOrd="0" presId="urn:microsoft.com/office/officeart/2005/8/layout/StepDownProcess"/>
    <dgm:cxn modelId="{825AEC1A-93E6-431D-B3FA-5DE972649C3D}" type="presParOf" srcId="{DB20DB49-5E4E-40AF-A1DE-90EE0A651A63}" destId="{8E2BFEE7-824B-4AC7-BC83-F5137974E669}" srcOrd="4" destOrd="0" presId="urn:microsoft.com/office/officeart/2005/8/layout/StepDownProcess"/>
    <dgm:cxn modelId="{143DEB0B-F769-427B-9C13-19F4D22A15A0}" type="presParOf" srcId="{8E2BFEE7-824B-4AC7-BC83-F5137974E669}" destId="{AB989DB1-D325-4A90-8652-C03BB4EDFB45}" srcOrd="0" destOrd="0" presId="urn:microsoft.com/office/officeart/2005/8/layout/StepDownProcess"/>
    <dgm:cxn modelId="{3AF146B2-A10E-4DF5-AD83-ACF63749F886}" type="presParOf" srcId="{8E2BFEE7-824B-4AC7-BC83-F5137974E669}" destId="{0DBF008E-BCD9-42B9-8136-D7747C7E3B36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88746A6-5E98-4BEA-9A18-4D536F561470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F739D1D-F95E-4D42-9BE6-A1810AE10F1F}">
      <dgm:prSet phldrT="[Text]" custT="1"/>
      <dgm:spPr/>
      <dgm:t>
        <a:bodyPr/>
        <a:lstStyle/>
        <a:p>
          <a:r>
            <a:rPr lang="en-US" sz="3600" b="1" dirty="0">
              <a:latin typeface="Courier New" panose="02070309020205020404" pitchFamily="49" charset="0"/>
              <a:cs typeface="Courier New" panose="02070309020205020404" pitchFamily="49" charset="0"/>
            </a:rPr>
            <a:t>102</a:t>
          </a:r>
        </a:p>
      </dgm:t>
    </dgm:pt>
    <dgm:pt modelId="{E477AE10-AB9F-4A97-9341-4CE0F09F7C94}" type="parTrans" cxnId="{3FFB709B-2DBD-4DEE-985E-90636ABFB2DB}">
      <dgm:prSet/>
      <dgm:spPr/>
      <dgm:t>
        <a:bodyPr/>
        <a:lstStyle/>
        <a:p>
          <a:endParaRPr lang="en-US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EF7DB5CB-A825-4987-92D4-CC61441D3A66}" type="sibTrans" cxnId="{3FFB709B-2DBD-4DEE-985E-90636ABFB2DB}">
      <dgm:prSet/>
      <dgm:spPr/>
      <dgm:t>
        <a:bodyPr/>
        <a:lstStyle/>
        <a:p>
          <a:endParaRPr lang="en-US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1803867E-339F-434F-AEFF-2046B02A9B12}">
      <dgm:prSet phldrT="[Text]" custT="1"/>
      <dgm:spPr/>
      <dgm:t>
        <a:bodyPr/>
        <a:lstStyle/>
        <a:p>
          <a:r>
            <a:rPr lang="en-US" sz="3600" b="1" dirty="0">
              <a:latin typeface="Courier New" panose="02070309020205020404" pitchFamily="49" charset="0"/>
              <a:cs typeface="Courier New" panose="02070309020205020404" pitchFamily="49" charset="0"/>
            </a:rPr>
            <a:t>101</a:t>
          </a:r>
        </a:p>
      </dgm:t>
    </dgm:pt>
    <dgm:pt modelId="{8A291A13-664A-4A0C-AE1E-81568DEEF7AA}" type="parTrans" cxnId="{2795A61E-38F9-45FF-9C16-55008457BD68}">
      <dgm:prSet/>
      <dgm:spPr/>
      <dgm:t>
        <a:bodyPr/>
        <a:lstStyle/>
        <a:p>
          <a:endParaRPr lang="en-US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FC00B40C-002C-4A3F-B89C-B289D48B47CB}" type="sibTrans" cxnId="{2795A61E-38F9-45FF-9C16-55008457BD68}">
      <dgm:prSet/>
      <dgm:spPr/>
      <dgm:t>
        <a:bodyPr/>
        <a:lstStyle/>
        <a:p>
          <a:endParaRPr lang="en-US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DB20DB49-5E4E-40AF-A1DE-90EE0A651A63}" type="pres">
      <dgm:prSet presAssocID="{988746A6-5E98-4BEA-9A18-4D536F561470}" presName="rootnode" presStyleCnt="0">
        <dgm:presLayoutVars>
          <dgm:chMax/>
          <dgm:chPref/>
          <dgm:dir/>
          <dgm:animLvl val="lvl"/>
        </dgm:presLayoutVars>
      </dgm:prSet>
      <dgm:spPr/>
    </dgm:pt>
    <dgm:pt modelId="{757F1E3E-56B5-42ED-91DB-E1C83F28EF67}" type="pres">
      <dgm:prSet presAssocID="{6F739D1D-F95E-4D42-9BE6-A1810AE10F1F}" presName="composite" presStyleCnt="0"/>
      <dgm:spPr/>
    </dgm:pt>
    <dgm:pt modelId="{F1EF9CC2-37AF-49FF-868D-2AE59141347B}" type="pres">
      <dgm:prSet presAssocID="{6F739D1D-F95E-4D42-9BE6-A1810AE10F1F}" presName="bentUpArrow1" presStyleLbl="alignImgPlace1" presStyleIdx="0" presStyleCnt="1" custScaleX="143556" custScaleY="189169" custLinFactX="-360411" custLinFactNeighborX="-400000" custLinFactNeighborY="-12319"/>
      <dgm:spPr/>
    </dgm:pt>
    <dgm:pt modelId="{B97EF102-A123-4F82-8C1D-C2073A6F9DCF}" type="pres">
      <dgm:prSet presAssocID="{6F739D1D-F95E-4D42-9BE6-A1810AE10F1F}" presName="ParentText" presStyleLbl="node1" presStyleIdx="0" presStyleCnt="2" custScaleX="187681" custScaleY="163233" custLinFactX="-248156" custLinFactNeighborX="-300000" custLinFactNeighborY="-26550">
        <dgm:presLayoutVars>
          <dgm:chMax val="1"/>
          <dgm:chPref val="1"/>
          <dgm:bulletEnabled val="1"/>
        </dgm:presLayoutVars>
      </dgm:prSet>
      <dgm:spPr/>
    </dgm:pt>
    <dgm:pt modelId="{5CA4AB2C-F163-484A-B16E-BC0F6ADB196A}" type="pres">
      <dgm:prSet presAssocID="{6F739D1D-F95E-4D42-9BE6-A1810AE10F1F}" presName="ChildText" presStyleLbl="revTx" presStyleIdx="0" presStyleCnt="1" custScaleX="2000000" custScaleY="230967" custLinFactX="418750" custLinFactNeighborX="500000" custLinFactNeighborY="-16955">
        <dgm:presLayoutVars>
          <dgm:chMax val="0"/>
          <dgm:chPref val="0"/>
          <dgm:bulletEnabled val="1"/>
        </dgm:presLayoutVars>
      </dgm:prSet>
      <dgm:spPr/>
    </dgm:pt>
    <dgm:pt modelId="{B091C454-AAE2-4D13-9431-03F979A8D38A}" type="pres">
      <dgm:prSet presAssocID="{EF7DB5CB-A825-4987-92D4-CC61441D3A66}" presName="sibTrans" presStyleCnt="0"/>
      <dgm:spPr/>
    </dgm:pt>
    <dgm:pt modelId="{FDFE63DF-AE61-43ED-AA68-E1AFCC554A42}" type="pres">
      <dgm:prSet presAssocID="{1803867E-339F-434F-AEFF-2046B02A9B12}" presName="composite" presStyleCnt="0"/>
      <dgm:spPr/>
    </dgm:pt>
    <dgm:pt modelId="{7D3D9DCA-4978-4CD5-9819-C0C7925C2184}" type="pres">
      <dgm:prSet presAssocID="{1803867E-339F-434F-AEFF-2046B02A9B12}" presName="ParentText" presStyleLbl="node1" presStyleIdx="1" presStyleCnt="2" custScaleX="181001" custScaleY="156836" custLinFactX="-217125" custLinFactNeighborX="-300000" custLinFactNeighborY="-4557">
        <dgm:presLayoutVars>
          <dgm:chMax val="1"/>
          <dgm:chPref val="1"/>
          <dgm:bulletEnabled val="1"/>
        </dgm:presLayoutVars>
      </dgm:prSet>
      <dgm:spPr/>
    </dgm:pt>
  </dgm:ptLst>
  <dgm:cxnLst>
    <dgm:cxn modelId="{B488430A-B36E-4413-BFAE-13B83A5F23FA}" type="presOf" srcId="{988746A6-5E98-4BEA-9A18-4D536F561470}" destId="{DB20DB49-5E4E-40AF-A1DE-90EE0A651A63}" srcOrd="0" destOrd="0" presId="urn:microsoft.com/office/officeart/2005/8/layout/StepDownProcess"/>
    <dgm:cxn modelId="{2795A61E-38F9-45FF-9C16-55008457BD68}" srcId="{988746A6-5E98-4BEA-9A18-4D536F561470}" destId="{1803867E-339F-434F-AEFF-2046B02A9B12}" srcOrd="1" destOrd="0" parTransId="{8A291A13-664A-4A0C-AE1E-81568DEEF7AA}" sibTransId="{FC00B40C-002C-4A3F-B89C-B289D48B47CB}"/>
    <dgm:cxn modelId="{F7F1255C-2632-4FDB-8C5C-3946A88CFDFB}" type="presOf" srcId="{1803867E-339F-434F-AEFF-2046B02A9B12}" destId="{7D3D9DCA-4978-4CD5-9819-C0C7925C2184}" srcOrd="0" destOrd="0" presId="urn:microsoft.com/office/officeart/2005/8/layout/StepDownProcess"/>
    <dgm:cxn modelId="{3FFB709B-2DBD-4DEE-985E-90636ABFB2DB}" srcId="{988746A6-5E98-4BEA-9A18-4D536F561470}" destId="{6F739D1D-F95E-4D42-9BE6-A1810AE10F1F}" srcOrd="0" destOrd="0" parTransId="{E477AE10-AB9F-4A97-9341-4CE0F09F7C94}" sibTransId="{EF7DB5CB-A825-4987-92D4-CC61441D3A66}"/>
    <dgm:cxn modelId="{9B2F55C8-8088-4458-843E-FF4C483B770B}" type="presOf" srcId="{6F739D1D-F95E-4D42-9BE6-A1810AE10F1F}" destId="{B97EF102-A123-4F82-8C1D-C2073A6F9DCF}" srcOrd="0" destOrd="0" presId="urn:microsoft.com/office/officeart/2005/8/layout/StepDownProcess"/>
    <dgm:cxn modelId="{6E87A1BE-3A20-4FB4-B790-6ADA6A11BC67}" type="presParOf" srcId="{DB20DB49-5E4E-40AF-A1DE-90EE0A651A63}" destId="{757F1E3E-56B5-42ED-91DB-E1C83F28EF67}" srcOrd="0" destOrd="0" presId="urn:microsoft.com/office/officeart/2005/8/layout/StepDownProcess"/>
    <dgm:cxn modelId="{2CFFA0A9-5E44-4F4B-929F-B25DB777B187}" type="presParOf" srcId="{757F1E3E-56B5-42ED-91DB-E1C83F28EF67}" destId="{F1EF9CC2-37AF-49FF-868D-2AE59141347B}" srcOrd="0" destOrd="0" presId="urn:microsoft.com/office/officeart/2005/8/layout/StepDownProcess"/>
    <dgm:cxn modelId="{936BF7C0-0305-4FFD-9E7B-329AF54EA3B5}" type="presParOf" srcId="{757F1E3E-56B5-42ED-91DB-E1C83F28EF67}" destId="{B97EF102-A123-4F82-8C1D-C2073A6F9DCF}" srcOrd="1" destOrd="0" presId="urn:microsoft.com/office/officeart/2005/8/layout/StepDownProcess"/>
    <dgm:cxn modelId="{1F4A35E2-AB11-4168-BFE3-02C069A435FF}" type="presParOf" srcId="{757F1E3E-56B5-42ED-91DB-E1C83F28EF67}" destId="{5CA4AB2C-F163-484A-B16E-BC0F6ADB196A}" srcOrd="2" destOrd="0" presId="urn:microsoft.com/office/officeart/2005/8/layout/StepDownProcess"/>
    <dgm:cxn modelId="{9F32D374-FF80-4D49-A8F1-FD3CDB97671F}" type="presParOf" srcId="{DB20DB49-5E4E-40AF-A1DE-90EE0A651A63}" destId="{B091C454-AAE2-4D13-9431-03F979A8D38A}" srcOrd="1" destOrd="0" presId="urn:microsoft.com/office/officeart/2005/8/layout/StepDownProcess"/>
    <dgm:cxn modelId="{5D286A0C-0102-4936-8496-56AA5AC2BD18}" type="presParOf" srcId="{DB20DB49-5E4E-40AF-A1DE-90EE0A651A63}" destId="{FDFE63DF-AE61-43ED-AA68-E1AFCC554A42}" srcOrd="2" destOrd="0" presId="urn:microsoft.com/office/officeart/2005/8/layout/StepDownProcess"/>
    <dgm:cxn modelId="{A5F4A019-06C4-487A-9776-4F711CCB7008}" type="presParOf" srcId="{FDFE63DF-AE61-43ED-AA68-E1AFCC554A42}" destId="{7D3D9DCA-4978-4CD5-9819-C0C7925C2184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F46FCD7-428A-42C8-AEED-607670988943}" type="doc">
      <dgm:prSet loTypeId="urn:microsoft.com/office/officeart/2005/8/layout/process4" loCatId="list" qsTypeId="urn:microsoft.com/office/officeart/2005/8/quickstyle/3d1" qsCatId="3D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2ABCF5F1-188F-4C52-82A2-083528BAF9B3}">
      <dgm:prSet custT="1"/>
      <dgm:spPr>
        <a:xfrm>
          <a:off x="0" y="782769"/>
          <a:ext cx="4114800" cy="573127"/>
        </a:xfrm>
      </dgm:spPr>
      <dgm:t>
        <a:bodyPr/>
        <a:lstStyle/>
        <a:p>
          <a:pPr algn="ctr" rtl="0"/>
          <a:r>
            <a:rPr lang="en-US" sz="1800" b="0" dirty="0"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Cargo Compartment Limitations</a:t>
          </a:r>
        </a:p>
      </dgm:t>
    </dgm:pt>
    <dgm:pt modelId="{B94C228B-AE61-48B5-9092-919DF55AAC6E}" type="parTrans" cxnId="{ED510E3F-2B07-4F6D-8B38-4F39F75211AF}">
      <dgm:prSet/>
      <dgm:spPr/>
      <dgm:t>
        <a:bodyPr/>
        <a:lstStyle/>
        <a:p>
          <a:endParaRPr lang="en-US" sz="1800"/>
        </a:p>
      </dgm:t>
    </dgm:pt>
    <dgm:pt modelId="{A52971BF-202D-4973-B4C8-1844E3E6B4E3}" type="sibTrans" cxnId="{ED510E3F-2B07-4F6D-8B38-4F39F75211AF}">
      <dgm:prSet/>
      <dgm:spPr/>
      <dgm:t>
        <a:bodyPr/>
        <a:lstStyle/>
        <a:p>
          <a:endParaRPr lang="en-US" sz="1800"/>
        </a:p>
      </dgm:t>
    </dgm:pt>
    <dgm:pt modelId="{9D366793-6B32-473F-B85C-F161E96FAB7E}">
      <dgm:prSet custT="1"/>
      <dgm:spPr>
        <a:xfrm>
          <a:off x="0" y="2528098"/>
          <a:ext cx="4114800" cy="573127"/>
        </a:xfrm>
      </dgm:spPr>
      <dgm:t>
        <a:bodyPr/>
        <a:lstStyle/>
        <a:p>
          <a:pPr algn="ctr" rtl="0"/>
          <a:r>
            <a:rPr lang="en-US" sz="1800" b="0" dirty="0"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Pallet Considerations</a:t>
          </a:r>
        </a:p>
      </dgm:t>
    </dgm:pt>
    <dgm:pt modelId="{EECECB45-8D80-4551-9CF1-9A4E284B3113}" type="parTrans" cxnId="{13559A0E-E6A4-4AA1-AE5D-5BE274FDF871}">
      <dgm:prSet/>
      <dgm:spPr/>
      <dgm:t>
        <a:bodyPr/>
        <a:lstStyle/>
        <a:p>
          <a:endParaRPr lang="en-US" sz="1800"/>
        </a:p>
      </dgm:t>
    </dgm:pt>
    <dgm:pt modelId="{C574E2E4-A687-4FD2-AB49-9F3BC29BF065}" type="sibTrans" cxnId="{13559A0E-E6A4-4AA1-AE5D-5BE274FDF871}">
      <dgm:prSet/>
      <dgm:spPr/>
      <dgm:t>
        <a:bodyPr/>
        <a:lstStyle/>
        <a:p>
          <a:endParaRPr lang="en-US" sz="1800"/>
        </a:p>
      </dgm:t>
    </dgm:pt>
    <dgm:pt modelId="{A56EBCBF-6612-4218-8359-67A646BE3737}">
      <dgm:prSet custT="1"/>
      <dgm:spPr>
        <a:xfrm>
          <a:off x="0" y="3109201"/>
          <a:ext cx="4114800" cy="573127"/>
        </a:xfrm>
      </dgm:spPr>
      <dgm:t>
        <a:bodyPr/>
        <a:lstStyle/>
        <a:p>
          <a:pPr algn="ctr" rtl="0"/>
          <a:r>
            <a:rPr lang="en-US" sz="1800" b="0" dirty="0"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Passenger Considerations</a:t>
          </a:r>
        </a:p>
      </dgm:t>
    </dgm:pt>
    <dgm:pt modelId="{61A41C51-4C44-4188-9CBC-A44F6E1E0B1A}" type="parTrans" cxnId="{9E25FD10-2FE9-4EFA-9506-35390EB4AB76}">
      <dgm:prSet/>
      <dgm:spPr/>
      <dgm:t>
        <a:bodyPr/>
        <a:lstStyle/>
        <a:p>
          <a:endParaRPr lang="en-US" sz="1800"/>
        </a:p>
      </dgm:t>
    </dgm:pt>
    <dgm:pt modelId="{60B239BD-7850-4505-9723-2F1368933474}" type="sibTrans" cxnId="{9E25FD10-2FE9-4EFA-9506-35390EB4AB76}">
      <dgm:prSet/>
      <dgm:spPr/>
      <dgm:t>
        <a:bodyPr/>
        <a:lstStyle/>
        <a:p>
          <a:endParaRPr lang="en-US" sz="1800"/>
        </a:p>
      </dgm:t>
    </dgm:pt>
    <dgm:pt modelId="{8D5B0C0A-9745-4F1B-8D44-244AD40D4C0D}">
      <dgm:prSet custT="1"/>
      <dgm:spPr/>
      <dgm:t>
        <a:bodyPr/>
        <a:lstStyle/>
        <a:p>
          <a:pPr algn="ctr" rtl="0"/>
          <a:r>
            <a:rPr lang="en-US" sz="1800" b="0" dirty="0"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Load Planning Factors</a:t>
          </a:r>
        </a:p>
      </dgm:t>
    </dgm:pt>
    <dgm:pt modelId="{08A8CDB6-5441-4377-BC70-1B923DA0E711}" type="parTrans" cxnId="{F3E8382D-4E6F-4BE4-AA1C-FD3A8FFBDB23}">
      <dgm:prSet/>
      <dgm:spPr/>
      <dgm:t>
        <a:bodyPr/>
        <a:lstStyle/>
        <a:p>
          <a:endParaRPr lang="en-US" sz="1800"/>
        </a:p>
      </dgm:t>
    </dgm:pt>
    <dgm:pt modelId="{8D60423D-1AB7-4272-B91E-482050AC9C5A}" type="sibTrans" cxnId="{F3E8382D-4E6F-4BE4-AA1C-FD3A8FFBDB23}">
      <dgm:prSet/>
      <dgm:spPr/>
      <dgm:t>
        <a:bodyPr/>
        <a:lstStyle/>
        <a:p>
          <a:endParaRPr lang="en-US" sz="1800"/>
        </a:p>
      </dgm:t>
    </dgm:pt>
    <dgm:pt modelId="{3E0A2844-7A79-4DB4-890C-76A25F1A7078}" type="pres">
      <dgm:prSet presAssocID="{AF46FCD7-428A-42C8-AEED-607670988943}" presName="Name0" presStyleCnt="0">
        <dgm:presLayoutVars>
          <dgm:dir/>
          <dgm:animLvl val="lvl"/>
          <dgm:resizeHandles val="exact"/>
        </dgm:presLayoutVars>
      </dgm:prSet>
      <dgm:spPr/>
    </dgm:pt>
    <dgm:pt modelId="{E60DB29D-B8C7-4EA5-993D-AA59EE9E58BB}" type="pres">
      <dgm:prSet presAssocID="{8D5B0C0A-9745-4F1B-8D44-244AD40D4C0D}" presName="boxAndChildren" presStyleCnt="0"/>
      <dgm:spPr/>
    </dgm:pt>
    <dgm:pt modelId="{2E064483-791E-4004-9A2D-3F3501EED9E2}" type="pres">
      <dgm:prSet presAssocID="{8D5B0C0A-9745-4F1B-8D44-244AD40D4C0D}" presName="parentTextBox" presStyleLbl="node1" presStyleIdx="0" presStyleCnt="4"/>
      <dgm:spPr/>
    </dgm:pt>
    <dgm:pt modelId="{3F639DEE-1D15-4850-AF27-D701E772C894}" type="pres">
      <dgm:prSet presAssocID="{60B239BD-7850-4505-9723-2F1368933474}" presName="sp" presStyleCnt="0"/>
      <dgm:spPr/>
    </dgm:pt>
    <dgm:pt modelId="{D3B70D23-BC40-46BD-A6D5-5A0206D40BEA}" type="pres">
      <dgm:prSet presAssocID="{A56EBCBF-6612-4218-8359-67A646BE3737}" presName="arrowAndChildren" presStyleCnt="0"/>
      <dgm:spPr/>
    </dgm:pt>
    <dgm:pt modelId="{109EE392-688C-4348-BEBF-654A9C727A86}" type="pres">
      <dgm:prSet presAssocID="{A56EBCBF-6612-4218-8359-67A646BE3737}" presName="parentTextArrow" presStyleLbl="node1" presStyleIdx="1" presStyleCnt="4"/>
      <dgm:spPr/>
    </dgm:pt>
    <dgm:pt modelId="{8EED33D2-29D7-4222-AF78-4DF5968264ED}" type="pres">
      <dgm:prSet presAssocID="{C574E2E4-A687-4FD2-AB49-9F3BC29BF065}" presName="sp" presStyleCnt="0"/>
      <dgm:spPr/>
    </dgm:pt>
    <dgm:pt modelId="{1166AF44-00BB-4939-A674-C9FDFDDB31F8}" type="pres">
      <dgm:prSet presAssocID="{9D366793-6B32-473F-B85C-F161E96FAB7E}" presName="arrowAndChildren" presStyleCnt="0"/>
      <dgm:spPr/>
    </dgm:pt>
    <dgm:pt modelId="{039A8B77-63B9-4B15-BD20-274418D10AF1}" type="pres">
      <dgm:prSet presAssocID="{9D366793-6B32-473F-B85C-F161E96FAB7E}" presName="parentTextArrow" presStyleLbl="node1" presStyleIdx="2" presStyleCnt="4"/>
      <dgm:spPr/>
    </dgm:pt>
    <dgm:pt modelId="{69678FC7-6658-45EB-ABDD-D6A29E8CBE1D}" type="pres">
      <dgm:prSet presAssocID="{A52971BF-202D-4973-B4C8-1844E3E6B4E3}" presName="sp" presStyleCnt="0"/>
      <dgm:spPr/>
    </dgm:pt>
    <dgm:pt modelId="{241FF8AC-0FE3-432A-9918-4DDAD2759E29}" type="pres">
      <dgm:prSet presAssocID="{2ABCF5F1-188F-4C52-82A2-083528BAF9B3}" presName="arrowAndChildren" presStyleCnt="0"/>
      <dgm:spPr/>
    </dgm:pt>
    <dgm:pt modelId="{4B0A8C67-FFE2-4069-BAE6-A2E4744EACDC}" type="pres">
      <dgm:prSet presAssocID="{2ABCF5F1-188F-4C52-82A2-083528BAF9B3}" presName="parentTextArrow" presStyleLbl="node1" presStyleIdx="3" presStyleCnt="4" custLinFactNeighborY="-123"/>
      <dgm:spPr/>
    </dgm:pt>
  </dgm:ptLst>
  <dgm:cxnLst>
    <dgm:cxn modelId="{13559A0E-E6A4-4AA1-AE5D-5BE274FDF871}" srcId="{AF46FCD7-428A-42C8-AEED-607670988943}" destId="{9D366793-6B32-473F-B85C-F161E96FAB7E}" srcOrd="1" destOrd="0" parTransId="{EECECB45-8D80-4551-9CF1-9A4E284B3113}" sibTransId="{C574E2E4-A687-4FD2-AB49-9F3BC29BF065}"/>
    <dgm:cxn modelId="{9E25FD10-2FE9-4EFA-9506-35390EB4AB76}" srcId="{AF46FCD7-428A-42C8-AEED-607670988943}" destId="{A56EBCBF-6612-4218-8359-67A646BE3737}" srcOrd="2" destOrd="0" parTransId="{61A41C51-4C44-4188-9CBC-A44F6E1E0B1A}" sibTransId="{60B239BD-7850-4505-9723-2F1368933474}"/>
    <dgm:cxn modelId="{0DD87921-F237-4CAF-AC6A-38F488A2B8F6}" type="presOf" srcId="{9D366793-6B32-473F-B85C-F161E96FAB7E}" destId="{039A8B77-63B9-4B15-BD20-274418D10AF1}" srcOrd="0" destOrd="0" presId="urn:microsoft.com/office/officeart/2005/8/layout/process4"/>
    <dgm:cxn modelId="{F3E8382D-4E6F-4BE4-AA1C-FD3A8FFBDB23}" srcId="{AF46FCD7-428A-42C8-AEED-607670988943}" destId="{8D5B0C0A-9745-4F1B-8D44-244AD40D4C0D}" srcOrd="3" destOrd="0" parTransId="{08A8CDB6-5441-4377-BC70-1B923DA0E711}" sibTransId="{8D60423D-1AB7-4272-B91E-482050AC9C5A}"/>
    <dgm:cxn modelId="{ED510E3F-2B07-4F6D-8B38-4F39F75211AF}" srcId="{AF46FCD7-428A-42C8-AEED-607670988943}" destId="{2ABCF5F1-188F-4C52-82A2-083528BAF9B3}" srcOrd="0" destOrd="0" parTransId="{B94C228B-AE61-48B5-9092-919DF55AAC6E}" sibTransId="{A52971BF-202D-4973-B4C8-1844E3E6B4E3}"/>
    <dgm:cxn modelId="{92AE6A4C-0834-43EA-A63D-15BD3CA9D70B}" type="presOf" srcId="{A56EBCBF-6612-4218-8359-67A646BE3737}" destId="{109EE392-688C-4348-BEBF-654A9C727A86}" srcOrd="0" destOrd="0" presId="urn:microsoft.com/office/officeart/2005/8/layout/process4"/>
    <dgm:cxn modelId="{A158F14E-48F4-4F1B-BF67-74BA23F2024E}" type="presOf" srcId="{2ABCF5F1-188F-4C52-82A2-083528BAF9B3}" destId="{4B0A8C67-FFE2-4069-BAE6-A2E4744EACDC}" srcOrd="0" destOrd="0" presId="urn:microsoft.com/office/officeart/2005/8/layout/process4"/>
    <dgm:cxn modelId="{E9B94AC5-840F-461E-A5BC-4EF05F29F708}" type="presOf" srcId="{AF46FCD7-428A-42C8-AEED-607670988943}" destId="{3E0A2844-7A79-4DB4-890C-76A25F1A7078}" srcOrd="0" destOrd="0" presId="urn:microsoft.com/office/officeart/2005/8/layout/process4"/>
    <dgm:cxn modelId="{DABEC8EB-15DF-4E1A-B45C-469BC40F739E}" type="presOf" srcId="{8D5B0C0A-9745-4F1B-8D44-244AD40D4C0D}" destId="{2E064483-791E-4004-9A2D-3F3501EED9E2}" srcOrd="0" destOrd="0" presId="urn:microsoft.com/office/officeart/2005/8/layout/process4"/>
    <dgm:cxn modelId="{E4746603-41A5-46B2-9F73-9975A0DC2676}" type="presParOf" srcId="{3E0A2844-7A79-4DB4-890C-76A25F1A7078}" destId="{E60DB29D-B8C7-4EA5-993D-AA59EE9E58BB}" srcOrd="0" destOrd="0" presId="urn:microsoft.com/office/officeart/2005/8/layout/process4"/>
    <dgm:cxn modelId="{5BC976E6-02BF-484F-B434-A29C04236434}" type="presParOf" srcId="{E60DB29D-B8C7-4EA5-993D-AA59EE9E58BB}" destId="{2E064483-791E-4004-9A2D-3F3501EED9E2}" srcOrd="0" destOrd="0" presId="urn:microsoft.com/office/officeart/2005/8/layout/process4"/>
    <dgm:cxn modelId="{EA10F8DB-7829-4FA2-BE7F-45EBB47732BB}" type="presParOf" srcId="{3E0A2844-7A79-4DB4-890C-76A25F1A7078}" destId="{3F639DEE-1D15-4850-AF27-D701E772C894}" srcOrd="1" destOrd="0" presId="urn:microsoft.com/office/officeart/2005/8/layout/process4"/>
    <dgm:cxn modelId="{30A97220-CB2D-49EA-B1C0-ABF63B8628C3}" type="presParOf" srcId="{3E0A2844-7A79-4DB4-890C-76A25F1A7078}" destId="{D3B70D23-BC40-46BD-A6D5-5A0206D40BEA}" srcOrd="2" destOrd="0" presId="urn:microsoft.com/office/officeart/2005/8/layout/process4"/>
    <dgm:cxn modelId="{4494BB90-2951-48FA-9ACB-7CD02F3D57E5}" type="presParOf" srcId="{D3B70D23-BC40-46BD-A6D5-5A0206D40BEA}" destId="{109EE392-688C-4348-BEBF-654A9C727A86}" srcOrd="0" destOrd="0" presId="urn:microsoft.com/office/officeart/2005/8/layout/process4"/>
    <dgm:cxn modelId="{3985B812-EA69-483D-87AD-02785A5DC87C}" type="presParOf" srcId="{3E0A2844-7A79-4DB4-890C-76A25F1A7078}" destId="{8EED33D2-29D7-4222-AF78-4DF5968264ED}" srcOrd="3" destOrd="0" presId="urn:microsoft.com/office/officeart/2005/8/layout/process4"/>
    <dgm:cxn modelId="{81D254B7-42A1-4568-A68C-8C1B0E299E93}" type="presParOf" srcId="{3E0A2844-7A79-4DB4-890C-76A25F1A7078}" destId="{1166AF44-00BB-4939-A674-C9FDFDDB31F8}" srcOrd="4" destOrd="0" presId="urn:microsoft.com/office/officeart/2005/8/layout/process4"/>
    <dgm:cxn modelId="{545C7563-0A6B-43C4-9333-7CC7FA4161EA}" type="presParOf" srcId="{1166AF44-00BB-4939-A674-C9FDFDDB31F8}" destId="{039A8B77-63B9-4B15-BD20-274418D10AF1}" srcOrd="0" destOrd="0" presId="urn:microsoft.com/office/officeart/2005/8/layout/process4"/>
    <dgm:cxn modelId="{E3CD9E3B-2399-40ED-9F14-BF5C5576EA38}" type="presParOf" srcId="{3E0A2844-7A79-4DB4-890C-76A25F1A7078}" destId="{69678FC7-6658-45EB-ABDD-D6A29E8CBE1D}" srcOrd="5" destOrd="0" presId="urn:microsoft.com/office/officeart/2005/8/layout/process4"/>
    <dgm:cxn modelId="{66ACE203-7AF0-4801-BDA9-E62CEA27D572}" type="presParOf" srcId="{3E0A2844-7A79-4DB4-890C-76A25F1A7078}" destId="{241FF8AC-0FE3-432A-9918-4DDAD2759E29}" srcOrd="6" destOrd="0" presId="urn:microsoft.com/office/officeart/2005/8/layout/process4"/>
    <dgm:cxn modelId="{848D47AA-E8F5-45BB-92A3-9D5ABB939143}" type="presParOf" srcId="{241FF8AC-0FE3-432A-9918-4DDAD2759E29}" destId="{4B0A8C67-FFE2-4069-BAE6-A2E4744EACDC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064483-791E-4004-9A2D-3F3501EED9E2}">
      <dsp:nvSpPr>
        <dsp:cNvPr id="0" name=""/>
        <dsp:cNvSpPr/>
      </dsp:nvSpPr>
      <dsp:spPr>
        <a:xfrm>
          <a:off x="0" y="2952151"/>
          <a:ext cx="7710616" cy="645858"/>
        </a:xfrm>
        <a:prstGeom prst="rect">
          <a:avLst/>
        </a:prstGeom>
        <a:gradFill flip="none" rotWithShape="0">
          <a:gsLst>
            <a:gs pos="0">
              <a:srgbClr val="FF0000">
                <a:shade val="30000"/>
                <a:satMod val="115000"/>
              </a:srgbClr>
            </a:gs>
            <a:gs pos="50000">
              <a:srgbClr val="FF0000">
                <a:shade val="67500"/>
                <a:satMod val="115000"/>
              </a:srgbClr>
            </a:gs>
            <a:gs pos="100000">
              <a:srgbClr val="FF000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effectLst/>
              <a:latin typeface="Berlin Sans FB Demi" panose="020E0802020502020306" pitchFamily="34" charset="0"/>
              <a:ea typeface="+mn-ea"/>
              <a:cs typeface="Arial" panose="020B0604020202020204" pitchFamily="34" charset="0"/>
            </a:rPr>
            <a:t>Load Planning Factors</a:t>
          </a:r>
        </a:p>
      </dsp:txBody>
      <dsp:txXfrm>
        <a:off x="0" y="2952151"/>
        <a:ext cx="7710616" cy="645858"/>
      </dsp:txXfrm>
    </dsp:sp>
    <dsp:sp modelId="{109EE392-688C-4348-BEBF-654A9C727A86}">
      <dsp:nvSpPr>
        <dsp:cNvPr id="0" name=""/>
        <dsp:cNvSpPr/>
      </dsp:nvSpPr>
      <dsp:spPr>
        <a:xfrm rot="10800000">
          <a:off x="0" y="1968509"/>
          <a:ext cx="7710616" cy="993330"/>
        </a:xfrm>
        <a:prstGeom prst="upArrowCallout">
          <a:avLst/>
        </a:prstGeom>
        <a:gradFill flip="none" rotWithShape="0">
          <a:gsLst>
            <a:gs pos="0">
              <a:srgbClr val="FF0000">
                <a:shade val="30000"/>
                <a:satMod val="115000"/>
              </a:srgbClr>
            </a:gs>
            <a:gs pos="50000">
              <a:srgbClr val="FF0000">
                <a:shade val="67500"/>
                <a:satMod val="115000"/>
              </a:srgbClr>
            </a:gs>
            <a:gs pos="100000">
              <a:srgbClr val="FF000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effectLst/>
              <a:latin typeface="Berlin Sans FB Demi" panose="020E0802020502020306" pitchFamily="34" charset="0"/>
              <a:ea typeface="+mn-ea"/>
              <a:cs typeface="Arial" panose="020B0604020202020204" pitchFamily="34" charset="0"/>
            </a:rPr>
            <a:t>Passenger Considerations</a:t>
          </a:r>
        </a:p>
      </dsp:txBody>
      <dsp:txXfrm rot="10800000">
        <a:off x="0" y="1968509"/>
        <a:ext cx="7710616" cy="645436"/>
      </dsp:txXfrm>
    </dsp:sp>
    <dsp:sp modelId="{039A8B77-63B9-4B15-BD20-274418D10AF1}">
      <dsp:nvSpPr>
        <dsp:cNvPr id="0" name=""/>
        <dsp:cNvSpPr/>
      </dsp:nvSpPr>
      <dsp:spPr>
        <a:xfrm rot="10800000">
          <a:off x="0" y="984866"/>
          <a:ext cx="7710616" cy="993330"/>
        </a:xfrm>
        <a:prstGeom prst="upArrowCallout">
          <a:avLst/>
        </a:prstGeom>
        <a:gradFill flip="none" rotWithShape="0">
          <a:gsLst>
            <a:gs pos="0">
              <a:srgbClr val="FF0000">
                <a:shade val="30000"/>
                <a:satMod val="115000"/>
              </a:srgbClr>
            </a:gs>
            <a:gs pos="50000">
              <a:srgbClr val="FF0000">
                <a:shade val="67500"/>
                <a:satMod val="115000"/>
              </a:srgbClr>
            </a:gs>
            <a:gs pos="100000">
              <a:srgbClr val="FF000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effectLst/>
              <a:latin typeface="Berlin Sans FB Demi" panose="020E0802020502020306" pitchFamily="34" charset="0"/>
              <a:ea typeface="+mn-ea"/>
              <a:cs typeface="Arial" panose="020B0604020202020204" pitchFamily="34" charset="0"/>
            </a:rPr>
            <a:t>Pallet Considerations</a:t>
          </a:r>
        </a:p>
      </dsp:txBody>
      <dsp:txXfrm rot="10800000">
        <a:off x="0" y="984866"/>
        <a:ext cx="7710616" cy="645436"/>
      </dsp:txXfrm>
    </dsp:sp>
    <dsp:sp modelId="{4B0A8C67-FFE2-4069-BAE6-A2E4744EACDC}">
      <dsp:nvSpPr>
        <dsp:cNvPr id="0" name=""/>
        <dsp:cNvSpPr/>
      </dsp:nvSpPr>
      <dsp:spPr>
        <a:xfrm rot="10800000">
          <a:off x="0" y="1"/>
          <a:ext cx="7710616" cy="993330"/>
        </a:xfrm>
        <a:prstGeom prst="upArrowCallout">
          <a:avLst/>
        </a:prstGeom>
        <a:solidFill>
          <a:srgbClr val="C00000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effectLst/>
              <a:latin typeface="Berlin Sans FB Demi" panose="020E0802020502020306" pitchFamily="34" charset="0"/>
              <a:ea typeface="+mn-ea"/>
              <a:cs typeface="Arial" panose="020B0604020202020204" pitchFamily="34" charset="0"/>
            </a:rPr>
            <a:t>Cargo Compartment Limitations</a:t>
          </a:r>
        </a:p>
      </dsp:txBody>
      <dsp:txXfrm rot="10800000">
        <a:off x="0" y="1"/>
        <a:ext cx="7710616" cy="6454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EF9CC2-37AF-49FF-868D-2AE59141347B}">
      <dsp:nvSpPr>
        <dsp:cNvPr id="0" name=""/>
        <dsp:cNvSpPr/>
      </dsp:nvSpPr>
      <dsp:spPr>
        <a:xfrm rot="5400000">
          <a:off x="988984" y="751206"/>
          <a:ext cx="551639" cy="62802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7EF102-A123-4F82-8C1D-C2073A6F9DCF}">
      <dsp:nvSpPr>
        <dsp:cNvPr id="0" name=""/>
        <dsp:cNvSpPr/>
      </dsp:nvSpPr>
      <dsp:spPr>
        <a:xfrm>
          <a:off x="650478" y="105894"/>
          <a:ext cx="877625" cy="626126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54</a:t>
          </a:r>
          <a:endParaRPr lang="en-US" sz="3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81048" y="136464"/>
        <a:ext cx="816485" cy="564986"/>
      </dsp:txXfrm>
    </dsp:sp>
    <dsp:sp modelId="{5CA4AB2C-F163-484A-B16E-BC0F6ADB196A}">
      <dsp:nvSpPr>
        <dsp:cNvPr id="0" name=""/>
        <dsp:cNvSpPr/>
      </dsp:nvSpPr>
      <dsp:spPr>
        <a:xfrm>
          <a:off x="1532002" y="186601"/>
          <a:ext cx="6907873" cy="525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Permanently installed sidewall Seats</a:t>
          </a:r>
        </a:p>
      </dsp:txBody>
      <dsp:txXfrm>
        <a:off x="1532002" y="186601"/>
        <a:ext cx="6907873" cy="525370"/>
      </dsp:txXfrm>
    </dsp:sp>
    <dsp:sp modelId="{39C05173-57CC-4287-9871-E2308292F08F}">
      <dsp:nvSpPr>
        <dsp:cNvPr id="0" name=""/>
        <dsp:cNvSpPr/>
      </dsp:nvSpPr>
      <dsp:spPr>
        <a:xfrm rot="5400000">
          <a:off x="1951943" y="1566999"/>
          <a:ext cx="551639" cy="62802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-9835507"/>
            <a:satOff val="-8114"/>
            <a:lumOff val="1293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3D9DCA-4978-4CD5-9819-C0C7925C2184}">
      <dsp:nvSpPr>
        <dsp:cNvPr id="0" name=""/>
        <dsp:cNvSpPr/>
      </dsp:nvSpPr>
      <dsp:spPr>
        <a:xfrm>
          <a:off x="1531678" y="942206"/>
          <a:ext cx="913461" cy="614660"/>
        </a:xfrm>
        <a:prstGeom prst="roundRect">
          <a:avLst>
            <a:gd name="adj" fmla="val 16670"/>
          </a:avLst>
        </a:prstGeom>
        <a:solidFill>
          <a:schemeClr val="accent2">
            <a:hueOff val="-4377215"/>
            <a:satOff val="-3950"/>
            <a:lumOff val="-881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53</a:t>
          </a:r>
          <a:endParaRPr lang="en-US" sz="3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61689" y="972217"/>
        <a:ext cx="853439" cy="554638"/>
      </dsp:txXfrm>
    </dsp:sp>
    <dsp:sp modelId="{2D83A7B0-CA87-4D6B-A84C-C4261C3EE57B}">
      <dsp:nvSpPr>
        <dsp:cNvPr id="0" name=""/>
        <dsp:cNvSpPr/>
      </dsp:nvSpPr>
      <dsp:spPr>
        <a:xfrm>
          <a:off x="2394590" y="1007378"/>
          <a:ext cx="4662307" cy="525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Available for use</a:t>
          </a:r>
        </a:p>
      </dsp:txBody>
      <dsp:txXfrm>
        <a:off x="2394590" y="1007378"/>
        <a:ext cx="4662307" cy="525370"/>
      </dsp:txXfrm>
    </dsp:sp>
    <dsp:sp modelId="{AB989DB1-D325-4A90-8652-C03BB4EDFB45}">
      <dsp:nvSpPr>
        <dsp:cNvPr id="0" name=""/>
        <dsp:cNvSpPr/>
      </dsp:nvSpPr>
      <dsp:spPr>
        <a:xfrm>
          <a:off x="2756790" y="1738484"/>
          <a:ext cx="1152511" cy="578682"/>
        </a:xfrm>
        <a:prstGeom prst="roundRect">
          <a:avLst>
            <a:gd name="adj" fmla="val 16670"/>
          </a:avLst>
        </a:prstGeom>
        <a:solidFill>
          <a:schemeClr val="accent2">
            <a:hueOff val="-8754431"/>
            <a:satOff val="-7900"/>
            <a:lumOff val="-176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&gt;40</a:t>
          </a:r>
        </a:p>
      </dsp:txBody>
      <dsp:txXfrm>
        <a:off x="2785044" y="1766738"/>
        <a:ext cx="1096003" cy="522174"/>
      </dsp:txXfrm>
    </dsp:sp>
    <dsp:sp modelId="{0DBF008E-BCD9-42B9-8136-D7747C7E3B36}">
      <dsp:nvSpPr>
        <dsp:cNvPr id="0" name=""/>
        <dsp:cNvSpPr/>
      </dsp:nvSpPr>
      <dsp:spPr>
        <a:xfrm>
          <a:off x="3903766" y="1830056"/>
          <a:ext cx="3436075" cy="525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2 LM’s required</a:t>
          </a:r>
        </a:p>
      </dsp:txBody>
      <dsp:txXfrm>
        <a:off x="3903766" y="1830056"/>
        <a:ext cx="3436075" cy="5253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EF9CC2-37AF-49FF-868D-2AE59141347B}">
      <dsp:nvSpPr>
        <dsp:cNvPr id="0" name=""/>
        <dsp:cNvSpPr/>
      </dsp:nvSpPr>
      <dsp:spPr>
        <a:xfrm rot="5400000">
          <a:off x="453307" y="1400425"/>
          <a:ext cx="760328" cy="65688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7EF102-A123-4F82-8C1D-C2073A6F9DCF}">
      <dsp:nvSpPr>
        <dsp:cNvPr id="0" name=""/>
        <dsp:cNvSpPr/>
      </dsp:nvSpPr>
      <dsp:spPr>
        <a:xfrm>
          <a:off x="2" y="828562"/>
          <a:ext cx="1269877" cy="773085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latin typeface="Courier New" panose="02070309020205020404" pitchFamily="49" charset="0"/>
              <a:cs typeface="Courier New" panose="02070309020205020404" pitchFamily="49" charset="0"/>
            </a:rPr>
            <a:t>102</a:t>
          </a:r>
        </a:p>
      </dsp:txBody>
      <dsp:txXfrm>
        <a:off x="37748" y="866308"/>
        <a:ext cx="1194385" cy="697593"/>
      </dsp:txXfrm>
    </dsp:sp>
    <dsp:sp modelId="{5CA4AB2C-F163-484A-B16E-BC0F6ADB196A}">
      <dsp:nvSpPr>
        <dsp:cNvPr id="0" name=""/>
        <dsp:cNvSpPr/>
      </dsp:nvSpPr>
      <dsp:spPr>
        <a:xfrm>
          <a:off x="14308" y="833645"/>
          <a:ext cx="9842100" cy="884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3D9DCA-4978-4CD5-9819-C0C7925C2184}">
      <dsp:nvSpPr>
        <dsp:cNvPr id="0" name=""/>
        <dsp:cNvSpPr/>
      </dsp:nvSpPr>
      <dsp:spPr>
        <a:xfrm>
          <a:off x="1232419" y="1793678"/>
          <a:ext cx="1224679" cy="742788"/>
        </a:xfrm>
        <a:prstGeom prst="roundRect">
          <a:avLst>
            <a:gd name="adj" fmla="val 16670"/>
          </a:avLst>
        </a:prstGeom>
        <a:solidFill>
          <a:schemeClr val="accent2">
            <a:hueOff val="-8754431"/>
            <a:satOff val="-7900"/>
            <a:lumOff val="-176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latin typeface="Courier New" panose="02070309020205020404" pitchFamily="49" charset="0"/>
              <a:cs typeface="Courier New" panose="02070309020205020404" pitchFamily="49" charset="0"/>
            </a:rPr>
            <a:t>101</a:t>
          </a:r>
        </a:p>
      </dsp:txBody>
      <dsp:txXfrm>
        <a:off x="1268685" y="1829944"/>
        <a:ext cx="1152147" cy="6702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064483-791E-4004-9A2D-3F3501EED9E2}">
      <dsp:nvSpPr>
        <dsp:cNvPr id="0" name=""/>
        <dsp:cNvSpPr/>
      </dsp:nvSpPr>
      <dsp:spPr>
        <a:xfrm>
          <a:off x="0" y="2952151"/>
          <a:ext cx="7710616" cy="64585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Load Planning Factors</a:t>
          </a:r>
        </a:p>
      </dsp:txBody>
      <dsp:txXfrm>
        <a:off x="0" y="2952151"/>
        <a:ext cx="7710616" cy="645858"/>
      </dsp:txXfrm>
    </dsp:sp>
    <dsp:sp modelId="{109EE392-688C-4348-BEBF-654A9C727A86}">
      <dsp:nvSpPr>
        <dsp:cNvPr id="0" name=""/>
        <dsp:cNvSpPr/>
      </dsp:nvSpPr>
      <dsp:spPr>
        <a:xfrm rot="10800000">
          <a:off x="0" y="1968509"/>
          <a:ext cx="7710616" cy="993330"/>
        </a:xfrm>
        <a:prstGeom prst="upArrowCallou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Passenger Considerations</a:t>
          </a:r>
        </a:p>
      </dsp:txBody>
      <dsp:txXfrm rot="10800000">
        <a:off x="0" y="1968509"/>
        <a:ext cx="7710616" cy="645436"/>
      </dsp:txXfrm>
    </dsp:sp>
    <dsp:sp modelId="{039A8B77-63B9-4B15-BD20-274418D10AF1}">
      <dsp:nvSpPr>
        <dsp:cNvPr id="0" name=""/>
        <dsp:cNvSpPr/>
      </dsp:nvSpPr>
      <dsp:spPr>
        <a:xfrm rot="10800000">
          <a:off x="0" y="984866"/>
          <a:ext cx="7710616" cy="993330"/>
        </a:xfrm>
        <a:prstGeom prst="upArrowCallou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Pallet Considerations</a:t>
          </a:r>
        </a:p>
      </dsp:txBody>
      <dsp:txXfrm rot="10800000">
        <a:off x="0" y="984866"/>
        <a:ext cx="7710616" cy="645436"/>
      </dsp:txXfrm>
    </dsp:sp>
    <dsp:sp modelId="{4B0A8C67-FFE2-4069-BAE6-A2E4744EACDC}">
      <dsp:nvSpPr>
        <dsp:cNvPr id="0" name=""/>
        <dsp:cNvSpPr/>
      </dsp:nvSpPr>
      <dsp:spPr>
        <a:xfrm rot="10800000">
          <a:off x="0" y="1"/>
          <a:ext cx="7710616" cy="993330"/>
        </a:xfrm>
        <a:prstGeom prst="upArrowCallou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Cargo Compartment Limitations</a:t>
          </a:r>
        </a:p>
      </dsp:txBody>
      <dsp:txXfrm rot="10800000">
        <a:off x="0" y="1"/>
        <a:ext cx="7710616" cy="6454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A0FD3-E6B2-46A2-9E93-2A4EA1C7A251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BC47C3-B7AC-4CCC-BA17-2F51301FF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823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C47C3-B7AC-4CCC-BA17-2F51301FF0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27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pallet positions can accommodate pal lets to a weight of 10,355 pounds</a:t>
            </a:r>
            <a:endParaRPr lang="en-US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pallet positions can accommodate pallets to a height of 96 inches</a:t>
            </a:r>
            <a:endParaRPr lang="en-US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C47C3-B7AC-4CCC-BA17-2F51301FF02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601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Logistics system can carry 18 pallets loaded on 88” width bias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 pallets on the main floor and 4 pallets on the ramp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you have a chalk with 18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pallets loaded in this configuration?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(No, because 2 passengers are required per chalk)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C47C3-B7AC-4CCC-BA17-2F51301FF02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435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ADS system can carry 11 pallets loaded on 108” width bias</a:t>
            </a:r>
          </a:p>
          <a:p>
            <a:pPr lvl="0"/>
            <a:endParaRPr lang="en-US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Allows for greater flexibility in the compromise between palletized cargo and troop/passenger seating</a:t>
            </a:r>
            <a:endParaRPr lang="en-US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C47C3-B7AC-4CCC-BA17-2F51301FF02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1903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Pallet restraint system allows for a mixture of both the logistics and aerial delivery systems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Allows for greater flexibility in the compromise between palletized cargo and troop/ passenger seating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C47C3-B7AC-4CCC-BA17-2F51301FF02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15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Centerline seats are</a:t>
            </a:r>
            <a:r>
              <a:rPr lang="en-US" baseline="0" dirty="0"/>
              <a:t> setup in sets of 6 seats (3left/3right). </a:t>
            </a:r>
          </a:p>
          <a:p>
            <a:endParaRPr lang="en-US" baseline="0" dirty="0"/>
          </a:p>
          <a:p>
            <a:r>
              <a:rPr lang="en-US" baseline="0" dirty="0"/>
              <a:t>Centerline seats are not conducive to large cargo movements because 1 set can take up 3 to 4 pallet positions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C47C3-B7AC-4CCC-BA17-2F51301FF02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53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bulk cargo and/or vehicles are loaded on the main cargo floor, sidewall seats adjacent to cargo extending past +/- 85 inches of air craft centerline will not be used</a:t>
            </a:r>
            <a:endParaRPr lang="en-US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 vehicle width is greater than 85” wide, it must be offset L/R of centerline to utilize the seats for passengers.  If it cannot be offset, passenger seats WILL NOT be used.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 to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students this is a high failure item.</a:t>
            </a:r>
          </a:p>
          <a:p>
            <a:pPr lvl="0"/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Optional: Explain line tool and how it can be used to give students a visual aid on the 85” line throughout the cargo compartment</a:t>
            </a:r>
            <a:endParaRPr lang="en-US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C47C3-B7AC-4CCC-BA17-2F51301FF02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7101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ICODES has 15 different configurations for the C-17</a:t>
            </a:r>
          </a:p>
          <a:p>
            <a:pPr lvl="0"/>
            <a:endParaRPr lang="en-US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AFI 11-2C-17 Vol. 3 Addenda A contains all configuration descriptions.</a:t>
            </a:r>
            <a:endParaRPr lang="en-US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C47C3-B7AC-4CCC-BA17-2F51301FF02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035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that</a:t>
            </a:r>
            <a:r>
              <a:rPr lang="en-US" baseline="0" dirty="0"/>
              <a:t> for this class the weights meet the 400K-425K range and will use 39% +/- 1%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C47C3-B7AC-4CCC-BA17-2F51301FF02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3347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C47C3-B7AC-4CCC-BA17-2F51301FF02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582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Added all text from reserves 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C47C3-B7AC-4CCC-BA17-2F51301FF0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11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C47C3-B7AC-4CCC-BA17-2F51301FF0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161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Planning ACL - up to 130,000 pounds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Higher ACLs are possible but only after coordination with your affiliated AMCU or in accordance with the Operation Order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C47C3-B7AC-4CCC-BA17-2F51301FF0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352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BC47C3-B7AC-4CCC-BA17-2F51301FF02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40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BC47C3-B7AC-4CCC-BA17-2F51301FF02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52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C47C3-B7AC-4CCC-BA17-2F51301FF02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995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why the axle can not go in Compartments D/F/G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C47C3-B7AC-4CCC-BA17-2F51301FF02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244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Compartments D,F,G (27,000 lb. zones)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Tracked vehicle weighing 35,000 lbs. or less, the max axle next to it can be 16,000 lbs. (8 foot zone restrictions still apply)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Tracked vehicle weighs 35,001 - 65,000 lbs., the max axle next to it can be 11,000 lbs. (8 foot zone restrictions still apply)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Compartment E (36,000 lb. zone)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Tracked vehicle weighing 35,000 lbs. or less, the max axle next to it can be 24,000 lbs. (8 foot zone restrictions still apply)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Tracked vehicle weighing 35,001 - 65,000 lbs., the max axle next to it can be 22,000 lbs. (8 foot zone restrictions still apply)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C47C3-B7AC-4CCC-BA17-2F51301FF02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814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6251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7504E915-6B28-4731-9EC1-9D6006B0E527}" type="datetime1">
              <a:rPr lang="en-US" smtClean="0"/>
              <a:t>8/21/2024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79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BF47052C-5002-44BE-8651-A7DFD50ABEFE}" type="datetime1">
              <a:rPr lang="en-US" smtClean="0"/>
              <a:t>8/21/2024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777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416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545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241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2638046"/>
            <a:ext cx="7729728" cy="31019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2EF25B35-DEEF-4BA7-BE66-BD7E68874350}" type="datetime1">
              <a:rPr lang="en-US" smtClean="0"/>
              <a:t>8/21/2024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277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5" y="4352465"/>
            <a:ext cx="6801612" cy="1265082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190A5DB7-3BB8-4CC0-8773-E626708D1A4E}" type="datetime1">
              <a:rPr lang="en-US" smtClean="0"/>
              <a:t>8/21/2024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244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7" y="2638044"/>
            <a:ext cx="4270247" cy="31019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53637321-08D9-46F6-B8EC-0479B2CB6878}" type="datetime1">
              <a:rPr lang="en-US" smtClean="0"/>
              <a:t>8/21/2024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5130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5"/>
            <a:ext cx="4270248" cy="704087"/>
          </a:xfrm>
          <a:prstGeom prst="rect">
            <a:avLst/>
          </a:prstGeo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7" y="3143250"/>
            <a:ext cx="4253484" cy="2596776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5"/>
            <a:ext cx="4270248" cy="704087"/>
          </a:xfrm>
          <a:prstGeom prst="rect">
            <a:avLst/>
          </a:prstGeo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9454CF99-95CC-4E18-BD88-9631B1DB2F81}" type="datetime1">
              <a:rPr lang="en-US" smtClean="0"/>
              <a:t>8/21/2024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063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2EF25B35-DEEF-4BA7-BE66-BD7E68874350}" type="datetime1">
              <a:rPr lang="en-US" smtClean="0"/>
              <a:t>8/21/2024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6108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9F8FBC06-6317-483C-B17A-2A8EBF8EBED5}" type="datetime1">
              <a:rPr lang="en-US" smtClean="0"/>
              <a:t>8/21/2024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9680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F0231897-8462-476B-9728-B7A2A2CA7BFC}" type="datetime1">
              <a:rPr lang="en-US" smtClean="0"/>
              <a:t>8/21/2024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7239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30"/>
            <a:ext cx="4486656" cy="1141497"/>
          </a:xfrm>
          <a:prstGeom prst="rect">
            <a:avLst/>
          </a:prstGeo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25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BAB8E022-D3F4-4F8A-B951-F6F48104095E}" type="datetime1">
              <a:rPr lang="en-US" smtClean="0"/>
              <a:t>8/21/2024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7232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9" cy="1134640"/>
          </a:xfrm>
          <a:prstGeom prst="rect">
            <a:avLst/>
          </a:prstGeo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01" y="0"/>
            <a:ext cx="6102097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20"/>
            <a:ext cx="3794760" cy="2194037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DBBC3154-9249-426D-98FE-AD6069A8CB3F}" type="datetime1">
              <a:rPr lang="en-US" smtClean="0"/>
              <a:t>8/21/2024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9697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2638046"/>
            <a:ext cx="7729728" cy="310198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7504E915-6B28-4731-9EC1-9D6006B0E527}" type="datetime1">
              <a:rPr lang="en-US" smtClean="0"/>
              <a:t>8/21/2024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6322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7" y="937260"/>
            <a:ext cx="6198489" cy="49834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BF47052C-5002-44BE-8651-A7DFD50ABEFE}" type="datetime1">
              <a:rPr lang="en-US" smtClean="0"/>
              <a:t>8/21/2024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9794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9293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4405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550400" y="63246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DDFB66-B0B3-44B7-800A-703B1BBC44E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0427458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28600"/>
            <a:ext cx="11379200" cy="1219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1676401"/>
            <a:ext cx="5080000" cy="4454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676401"/>
            <a:ext cx="5080000" cy="4454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550400" y="63246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8D0DE88-D88D-46F4-AC74-147D6D57666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123615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190A5DB7-3BB8-4CC0-8773-E626708D1A4E}" type="datetime1">
              <a:rPr lang="en-US" smtClean="0"/>
              <a:t>8/21/2024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3410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06400" y="228601"/>
            <a:ext cx="11379200" cy="59023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550400" y="63246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D9B8C98-2FC8-475A-809E-F2A052C416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1038467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380050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426237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772509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9850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7700511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25B35-DEEF-4BA7-BE66-BD7E68874350}" type="datetime1">
              <a:rPr lang="en-US" smtClean="0"/>
              <a:t>8/21/2024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3873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A5DB7-3BB8-4CC0-8773-E626708D1A4E}" type="datetime1">
              <a:rPr lang="en-US" smtClean="0"/>
              <a:t>8/21/2024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0705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37321-08D9-46F6-B8EC-0479B2CB6878}" type="datetime1">
              <a:rPr lang="en-US" smtClean="0"/>
              <a:t>8/21/2024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5786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08364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53637321-08D9-46F6-B8EC-0479B2CB6878}" type="datetime1">
              <a:rPr lang="en-US" smtClean="0"/>
              <a:t>8/21/2024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6237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BC06-6317-483C-B17A-2A8EBF8EBED5}" type="datetime1">
              <a:rPr lang="en-US" smtClean="0"/>
              <a:t>8/21/2024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4166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31897-8462-476B-9728-B7A2A2CA7BFC}" type="datetime1">
              <a:rPr lang="en-US" smtClean="0"/>
              <a:t>8/21/2024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4315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8E022-D3F4-4F8A-B951-F6F48104095E}" type="datetime1">
              <a:rPr lang="en-US" smtClean="0"/>
              <a:t>8/21/2024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6139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3154-9249-426D-98FE-AD6069A8CB3F}" type="datetime1">
              <a:rPr lang="en-US" smtClean="0"/>
              <a:t>8/21/2024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2839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8/21/2024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69580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8/21/2024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357189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8/21/2024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0502909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481634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8/21/2024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6981665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8/21/2024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3776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  <a:prstGeom prst="rect">
            <a:avLst/>
          </a:prstGeo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  <a:prstGeom prst="rect">
            <a:avLst/>
          </a:prstGeo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9454CF99-95CC-4E18-BD88-9631B1DB2F81}" type="datetime1">
              <a:rPr lang="en-US" smtClean="0"/>
              <a:t>8/21/2024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5967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4E915-6B28-4731-9EC1-9D6006B0E527}" type="datetime1">
              <a:rPr lang="en-US" smtClean="0"/>
              <a:t>8/21/2024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0009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7052C-5002-44BE-8651-A7DFD50ABEFE}" type="datetime1">
              <a:rPr lang="en-US" smtClean="0"/>
              <a:t>8/21/2024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642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182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9F8FBC06-6317-483C-B17A-2A8EBF8EBED5}" type="datetime1">
              <a:rPr lang="en-US" smtClean="0"/>
              <a:t>8/21/2024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59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F0231897-8462-476B-9728-B7A2A2CA7BFC}" type="datetime1">
              <a:rPr lang="en-US" smtClean="0"/>
              <a:t>8/21/2024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802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prstGeom prst="rect">
            <a:avLst/>
          </a:prstGeo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BAB8E022-D3F4-4F8A-B951-F6F48104095E}" type="datetime1">
              <a:rPr lang="en-US" smtClean="0"/>
              <a:t>8/21/2024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446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prstGeom prst="rect">
            <a:avLst/>
          </a:prstGeo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DBBC3154-9249-426D-98FE-AD6069A8CB3F}" type="datetime1">
              <a:rPr lang="en-US" smtClean="0"/>
              <a:t>8/21/2024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118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">
              <a:schemeClr val="bg2">
                <a:tint val="97000"/>
                <a:hueMod val="92000"/>
                <a:satMod val="169000"/>
                <a:alpha val="85000"/>
                <a:lumMod val="69000"/>
                <a:lumOff val="31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396195" y="6457890"/>
            <a:ext cx="5695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99CCFF"/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Unrivaled Global Reach for America… ALWAYS!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7162" y="6457890"/>
            <a:ext cx="2953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latin typeface="Bell MT" panose="02020503060305020303" pitchFamily="18" charset="0"/>
              </a:rPr>
              <a:t>Current as of:  1 Oct 2018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290" y="353283"/>
            <a:ext cx="1220376" cy="1022129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  <a:effectLst>
            <a:reflection stA="1000" endPos="65000" dist="508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200" y="353283"/>
            <a:ext cx="1047944" cy="102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6220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669" r:id="rId14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">
              <a:schemeClr val="bg2">
                <a:tint val="97000"/>
                <a:hueMod val="92000"/>
                <a:satMod val="169000"/>
                <a:alpha val="85000"/>
                <a:lumMod val="69000"/>
                <a:lumOff val="31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6457892"/>
            <a:ext cx="1219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i="1" dirty="0">
                <a:solidFill>
                  <a:srgbClr val="99CCFF"/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Unrivaled Global Reach for America… ALWAYS!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457200"/>
            <a:ext cx="1524000" cy="1276430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  <a:effectLst>
            <a:reflection stA="1000" endPos="65000" dist="508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57200"/>
            <a:ext cx="1047944" cy="102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2192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</p:sldLayoutIdLst>
  <p:hf sldNum="0"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100" kern="1200" cap="all" spc="15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29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143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858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572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84647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13235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013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412081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bg2">
                <a:tint val="97000"/>
                <a:hueMod val="92000"/>
                <a:satMod val="169000"/>
                <a:alpha val="85000"/>
                <a:lumMod val="69000"/>
                <a:lumOff val="31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8/21/2024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585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0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5.jp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41.png"/><Relationship Id="rId9" Type="http://schemas.microsoft.com/office/2007/relationships/diagramDrawing" Target="../diagrams/drawing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.jp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1.jfif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8999" y="4911068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latin typeface="Berlin Sans FB Demi" panose="020E0802020502020306" pitchFamily="34" charset="0"/>
              </a:rPr>
              <a:t>C-17 Characteristics</a:t>
            </a:r>
            <a:endParaRPr lang="en-US" sz="4000" dirty="0">
              <a:latin typeface="Berlin Sans FB Demi" panose="020E0802020502020306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689" y="257840"/>
            <a:ext cx="6947020" cy="46532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 rot="16200000" flipH="1">
            <a:off x="11176858" y="5750524"/>
            <a:ext cx="1507064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2257138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2652" y="1625816"/>
            <a:ext cx="62461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latin typeface="Berlin Sans FB Demi" panose="020E0802020502020306" pitchFamily="34" charset="0"/>
              </a:rPr>
              <a:t>COMPARTMENTS D,F, AND 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C00000"/>
                </a:solidFill>
                <a:latin typeface="Berlin Sans FB Demi" panose="020E0802020502020306" pitchFamily="34" charset="0"/>
              </a:rPr>
              <a:t>MAX</a:t>
            </a:r>
            <a:r>
              <a:rPr lang="en-US" sz="2800" dirty="0">
                <a:latin typeface="Berlin Sans FB Demi" panose="020E0802020502020306" pitchFamily="34" charset="0"/>
              </a:rPr>
              <a:t> single axle weight: </a:t>
            </a:r>
            <a:r>
              <a:rPr lang="en-US" sz="2800" dirty="0">
                <a:solidFill>
                  <a:srgbClr val="FFFF00"/>
                </a:solidFill>
                <a:latin typeface="Berlin Sans FB Demi" panose="020E0802020502020306" pitchFamily="34" charset="0"/>
              </a:rPr>
              <a:t>27,000</a:t>
            </a:r>
            <a:r>
              <a:rPr lang="en-US" sz="2800" dirty="0">
                <a:latin typeface="Berlin Sans FB Demi" panose="020E0802020502020306" pitchFamily="34" charset="0"/>
              </a:rPr>
              <a:t>lbs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latin typeface="Berlin Sans FB Demi" panose="020E0802020502020306" pitchFamily="34" charset="0"/>
              </a:rPr>
              <a:t>Vehicle C/L must be within +/- 8in of aircraft C/L: </a:t>
            </a:r>
            <a:r>
              <a:rPr lang="en-US" sz="2800" dirty="0">
                <a:solidFill>
                  <a:srgbClr val="FFFF00"/>
                </a:solidFill>
                <a:latin typeface="Berlin Sans FB Demi" panose="020E0802020502020306" pitchFamily="34" charset="0"/>
              </a:rPr>
              <a:t>22,001-27,000</a:t>
            </a:r>
            <a:r>
              <a:rPr lang="en-US" sz="2800" dirty="0">
                <a:latin typeface="Berlin Sans FB Demi" panose="020E0802020502020306" pitchFamily="34" charset="0"/>
              </a:rPr>
              <a:t>lbs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latin typeface="Berlin Sans FB Demi" panose="020E0802020502020306" pitchFamily="34" charset="0"/>
              </a:rPr>
              <a:t>Side by side loading allowed: </a:t>
            </a:r>
            <a:r>
              <a:rPr lang="en-US" sz="2800" dirty="0">
                <a:solidFill>
                  <a:srgbClr val="FFFF00"/>
                </a:solidFill>
                <a:latin typeface="Berlin Sans FB Demi" panose="020E0802020502020306" pitchFamily="34" charset="0"/>
              </a:rPr>
              <a:t>22,000</a:t>
            </a:r>
            <a:r>
              <a:rPr lang="en-US" sz="2800" dirty="0">
                <a:latin typeface="Berlin Sans FB Demi" panose="020E0802020502020306" pitchFamily="34" charset="0"/>
              </a:rPr>
              <a:t>lbs or less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33236" y="1826538"/>
            <a:ext cx="54966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latin typeface="Berlin Sans FB Demi" panose="020E0802020502020306" pitchFamily="34" charset="0"/>
              </a:rPr>
              <a:t>COMPARTMENT E</a:t>
            </a:r>
          </a:p>
          <a:p>
            <a:endParaRPr lang="en-US" sz="2800" dirty="0">
              <a:latin typeface="Berlin Sans FB Demi" panose="020E0802020502020306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C00000"/>
                </a:solidFill>
                <a:latin typeface="Berlin Sans FB Demi" panose="020E0802020502020306" pitchFamily="34" charset="0"/>
              </a:rPr>
              <a:t>MAX</a:t>
            </a:r>
            <a:r>
              <a:rPr lang="en-US" sz="2800" dirty="0">
                <a:latin typeface="Berlin Sans FB Demi" panose="020E0802020502020306" pitchFamily="34" charset="0"/>
              </a:rPr>
              <a:t> single axle weight: </a:t>
            </a:r>
            <a:r>
              <a:rPr lang="en-US" sz="2800" dirty="0">
                <a:solidFill>
                  <a:srgbClr val="FFFF00"/>
                </a:solidFill>
                <a:latin typeface="Berlin Sans FB Demi" panose="020E0802020502020306" pitchFamily="34" charset="0"/>
              </a:rPr>
              <a:t>36,000</a:t>
            </a:r>
            <a:r>
              <a:rPr lang="en-US" sz="2800" dirty="0">
                <a:latin typeface="Berlin Sans FB Demi" panose="020E0802020502020306" pitchFamily="34" charset="0"/>
              </a:rPr>
              <a:t>lbs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latin typeface="Berlin Sans FB Demi" panose="020E0802020502020306" pitchFamily="34" charset="0"/>
              </a:rPr>
              <a:t>Vehicle C/L must be within +/- 8in of aircraft C/L: </a:t>
            </a:r>
            <a:r>
              <a:rPr lang="en-US" sz="2800" dirty="0">
                <a:solidFill>
                  <a:srgbClr val="FFFF00"/>
                </a:solidFill>
                <a:latin typeface="Berlin Sans FB Demi" panose="020E0802020502020306" pitchFamily="34" charset="0"/>
              </a:rPr>
              <a:t>27,001-36,000</a:t>
            </a:r>
            <a:r>
              <a:rPr lang="en-US" sz="2800" dirty="0">
                <a:latin typeface="Berlin Sans FB Demi" panose="020E0802020502020306" pitchFamily="34" charset="0"/>
              </a:rPr>
              <a:t>lbs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latin typeface="Berlin Sans FB Demi" panose="020E0802020502020306" pitchFamily="34" charset="0"/>
              </a:rPr>
              <a:t>Side by side loading allowed: </a:t>
            </a:r>
            <a:r>
              <a:rPr lang="en-US" sz="2800" dirty="0">
                <a:solidFill>
                  <a:srgbClr val="FFFF00"/>
                </a:solidFill>
                <a:latin typeface="Berlin Sans FB Demi" panose="020E0802020502020306" pitchFamily="34" charset="0"/>
              </a:rPr>
              <a:t>27,000</a:t>
            </a:r>
            <a:r>
              <a:rPr lang="en-US" sz="2800" dirty="0">
                <a:latin typeface="Berlin Sans FB Demi" panose="020E0802020502020306" pitchFamily="34" charset="0"/>
              </a:rPr>
              <a:t>lbs or less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 rot="16200000" flipH="1">
            <a:off x="10033497" y="4607163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4477" y="68094"/>
            <a:ext cx="11021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Berlin Sans FB Demi" panose="020E0802020502020306" pitchFamily="34" charset="0"/>
              </a:rPr>
              <a:t>Single Axle Weight Limitations</a:t>
            </a:r>
          </a:p>
        </p:txBody>
      </p:sp>
    </p:spTree>
    <p:extLst>
      <p:ext uri="{BB962C8B-B14F-4D97-AF65-F5344CB8AC3E}">
        <p14:creationId xmlns:p14="http://schemas.microsoft.com/office/powerpoint/2010/main" val="238865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7384141"/>
              </p:ext>
            </p:extLst>
          </p:nvPr>
        </p:nvGraphicFramePr>
        <p:xfrm>
          <a:off x="1147069" y="1126986"/>
          <a:ext cx="10352915" cy="2125980"/>
        </p:xfrm>
        <a:graphic>
          <a:graphicData uri="http://schemas.openxmlformats.org/drawingml/2006/table">
            <a:tbl>
              <a:tblPr firstRow="1" bandRow="1"/>
              <a:tblGrid>
                <a:gridCol w="28609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3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90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690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439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C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</a:rPr>
                        <a:t>OMPARTMENTS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SIDE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</a:rPr>
                        <a:t> BY SIDE AXLE CHART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aseline="0" dirty="0">
                          <a:solidFill>
                            <a:schemeClr val="bg1"/>
                          </a:solidFill>
                        </a:rPr>
                        <a:t>VEHICLE CENTERLINE MUST BE WITHIN +/-8 IN.OF AIRCRAFT C/L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MAX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</a:rPr>
                        <a:t> AXLE WT.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572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D/F/G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≤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22,000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</a:rPr>
                        <a:t> LBS</a:t>
                      </a:r>
                    </a:p>
                    <a:p>
                      <a:pPr algn="ctr"/>
                      <a:r>
                        <a:rPr lang="en-US" sz="1800" b="1" baseline="0" dirty="0">
                          <a:solidFill>
                            <a:srgbClr val="002060"/>
                          </a:solidFill>
                        </a:rPr>
                        <a:t>= D/F/G CHART</a:t>
                      </a:r>
                      <a:endParaRPr lang="en-US" sz="18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22,001-27,000 LBS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27,000 LBS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572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E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≤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27,000 LBS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= E 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</a:rPr>
                        <a:t>CHART</a:t>
                      </a:r>
                      <a:endParaRPr lang="en-US" sz="18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27,001-36,000 LBS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36,000 LBS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605175" y="40780"/>
            <a:ext cx="5436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SINGLE AXLE LIMITATIONS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318" y="3540929"/>
            <a:ext cx="2664416" cy="323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21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568" y="1385509"/>
            <a:ext cx="8806746" cy="38525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3636768" y="313451"/>
            <a:ext cx="4548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>
                <a:latin typeface="Berlin Sans FB" panose="020E0602020502020306" pitchFamily="34" charset="0"/>
                <a:cs typeface="Arial" panose="020B0604020202020204" pitchFamily="34" charset="0"/>
              </a:rPr>
              <a:t>AXLE LIMITATIONS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26148" y="5258807"/>
            <a:ext cx="3821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Berlin Sans FB" panose="020E0602020502020306" pitchFamily="34" charset="0"/>
              </a:rPr>
              <a:t>“</a:t>
            </a:r>
            <a:r>
              <a:rPr lang="en-US" sz="5400" dirty="0">
                <a:solidFill>
                  <a:srgbClr val="C00000"/>
                </a:solidFill>
                <a:latin typeface="Berlin Sans FB" panose="020E0602020502020306" pitchFamily="34" charset="0"/>
              </a:rPr>
              <a:t>8</a:t>
            </a:r>
            <a:r>
              <a:rPr lang="en-US" sz="40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US" sz="3600" dirty="0">
                <a:solidFill>
                  <a:srgbClr val="C00000"/>
                </a:solidFill>
                <a:latin typeface="Berlin Sans FB" panose="020E0602020502020306" pitchFamily="34" charset="0"/>
              </a:rPr>
              <a:t>FOOT ZONE</a:t>
            </a:r>
            <a:r>
              <a:rPr lang="en-US" sz="4000" dirty="0">
                <a:solidFill>
                  <a:srgbClr val="C00000"/>
                </a:solidFill>
                <a:latin typeface="Berlin Sans FB" panose="020E0602020502020306" pitchFamily="34" charset="0"/>
              </a:rPr>
              <a:t>”</a:t>
            </a:r>
          </a:p>
        </p:txBody>
      </p:sp>
      <p:sp>
        <p:nvSpPr>
          <p:cNvPr id="6" name="TextBox 5"/>
          <p:cNvSpPr txBox="1"/>
          <p:nvPr/>
        </p:nvSpPr>
        <p:spPr>
          <a:xfrm rot="16200000" flipH="1">
            <a:off x="10033497" y="4607163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AB61D3-1420-E359-C5E4-A28D8E3F9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6987" y="614362"/>
            <a:ext cx="7058025" cy="56292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1EAD716-844F-95EB-6DCF-70FF2E64690D}"/>
              </a:ext>
            </a:extLst>
          </p:cNvPr>
          <p:cNvSpPr/>
          <p:nvPr/>
        </p:nvSpPr>
        <p:spPr>
          <a:xfrm flipH="1">
            <a:off x="3636768" y="4286709"/>
            <a:ext cx="2330604" cy="982147"/>
          </a:xfrm>
          <a:custGeom>
            <a:avLst/>
            <a:gdLst>
              <a:gd name="connsiteX0" fmla="*/ 0 w 1773044"/>
              <a:gd name="connsiteY0" fmla="*/ 0 h 959844"/>
              <a:gd name="connsiteX1" fmla="*/ 1773044 w 1773044"/>
              <a:gd name="connsiteY1" fmla="*/ 0 h 959844"/>
              <a:gd name="connsiteX2" fmla="*/ 1773044 w 1773044"/>
              <a:gd name="connsiteY2" fmla="*/ 959844 h 959844"/>
              <a:gd name="connsiteX3" fmla="*/ 0 w 1773044"/>
              <a:gd name="connsiteY3" fmla="*/ 959844 h 959844"/>
              <a:gd name="connsiteX4" fmla="*/ 0 w 1773044"/>
              <a:gd name="connsiteY4" fmla="*/ 0 h 959844"/>
              <a:gd name="connsiteX0" fmla="*/ 223024 w 1996068"/>
              <a:gd name="connsiteY0" fmla="*/ 0 h 982147"/>
              <a:gd name="connsiteX1" fmla="*/ 1996068 w 1996068"/>
              <a:gd name="connsiteY1" fmla="*/ 0 h 982147"/>
              <a:gd name="connsiteX2" fmla="*/ 1996068 w 1996068"/>
              <a:gd name="connsiteY2" fmla="*/ 959844 h 982147"/>
              <a:gd name="connsiteX3" fmla="*/ 0 w 1996068"/>
              <a:gd name="connsiteY3" fmla="*/ 982147 h 982147"/>
              <a:gd name="connsiteX4" fmla="*/ 223024 w 1996068"/>
              <a:gd name="connsiteY4" fmla="*/ 0 h 982147"/>
              <a:gd name="connsiteX0" fmla="*/ 223024 w 2330604"/>
              <a:gd name="connsiteY0" fmla="*/ 0 h 982147"/>
              <a:gd name="connsiteX1" fmla="*/ 1996068 w 2330604"/>
              <a:gd name="connsiteY1" fmla="*/ 0 h 982147"/>
              <a:gd name="connsiteX2" fmla="*/ 2330604 w 2330604"/>
              <a:gd name="connsiteY2" fmla="*/ 959844 h 982147"/>
              <a:gd name="connsiteX3" fmla="*/ 0 w 2330604"/>
              <a:gd name="connsiteY3" fmla="*/ 982147 h 982147"/>
              <a:gd name="connsiteX4" fmla="*/ 223024 w 2330604"/>
              <a:gd name="connsiteY4" fmla="*/ 0 h 982147"/>
              <a:gd name="connsiteX0" fmla="*/ 223024 w 2330604"/>
              <a:gd name="connsiteY0" fmla="*/ 0 h 982147"/>
              <a:gd name="connsiteX1" fmla="*/ 2007219 w 2330604"/>
              <a:gd name="connsiteY1" fmla="*/ 0 h 982147"/>
              <a:gd name="connsiteX2" fmla="*/ 2330604 w 2330604"/>
              <a:gd name="connsiteY2" fmla="*/ 959844 h 982147"/>
              <a:gd name="connsiteX3" fmla="*/ 0 w 2330604"/>
              <a:gd name="connsiteY3" fmla="*/ 982147 h 982147"/>
              <a:gd name="connsiteX4" fmla="*/ 223024 w 2330604"/>
              <a:gd name="connsiteY4" fmla="*/ 0 h 982147"/>
              <a:gd name="connsiteX0" fmla="*/ 223024 w 2330604"/>
              <a:gd name="connsiteY0" fmla="*/ 0 h 982147"/>
              <a:gd name="connsiteX1" fmla="*/ 1951463 w 2330604"/>
              <a:gd name="connsiteY1" fmla="*/ 0 h 982147"/>
              <a:gd name="connsiteX2" fmla="*/ 2330604 w 2330604"/>
              <a:gd name="connsiteY2" fmla="*/ 959844 h 982147"/>
              <a:gd name="connsiteX3" fmla="*/ 0 w 2330604"/>
              <a:gd name="connsiteY3" fmla="*/ 982147 h 982147"/>
              <a:gd name="connsiteX4" fmla="*/ 223024 w 2330604"/>
              <a:gd name="connsiteY4" fmla="*/ 0 h 982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0604" h="982147">
                <a:moveTo>
                  <a:pt x="223024" y="0"/>
                </a:moveTo>
                <a:lnTo>
                  <a:pt x="1951463" y="0"/>
                </a:lnTo>
                <a:lnTo>
                  <a:pt x="2330604" y="959844"/>
                </a:lnTo>
                <a:lnTo>
                  <a:pt x="0" y="982147"/>
                </a:lnTo>
                <a:lnTo>
                  <a:pt x="223024" y="0"/>
                </a:lnTo>
                <a:close/>
              </a:path>
            </a:pathLst>
          </a:cu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 ft forward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E589A2-40B3-6838-BF0F-05D0E9BFA42B}"/>
              </a:ext>
            </a:extLst>
          </p:cNvPr>
          <p:cNvSpPr/>
          <p:nvPr/>
        </p:nvSpPr>
        <p:spPr>
          <a:xfrm flipH="1">
            <a:off x="4014437" y="3523787"/>
            <a:ext cx="1674153" cy="719366"/>
          </a:xfrm>
          <a:custGeom>
            <a:avLst/>
            <a:gdLst>
              <a:gd name="connsiteX0" fmla="*/ 0 w 1773044"/>
              <a:gd name="connsiteY0" fmla="*/ 0 h 959844"/>
              <a:gd name="connsiteX1" fmla="*/ 1773044 w 1773044"/>
              <a:gd name="connsiteY1" fmla="*/ 0 h 959844"/>
              <a:gd name="connsiteX2" fmla="*/ 1773044 w 1773044"/>
              <a:gd name="connsiteY2" fmla="*/ 959844 h 959844"/>
              <a:gd name="connsiteX3" fmla="*/ 0 w 1773044"/>
              <a:gd name="connsiteY3" fmla="*/ 959844 h 959844"/>
              <a:gd name="connsiteX4" fmla="*/ 0 w 1773044"/>
              <a:gd name="connsiteY4" fmla="*/ 0 h 959844"/>
              <a:gd name="connsiteX0" fmla="*/ 0 w 1773044"/>
              <a:gd name="connsiteY0" fmla="*/ 0 h 959844"/>
              <a:gd name="connsiteX1" fmla="*/ 1594624 w 1773044"/>
              <a:gd name="connsiteY1" fmla="*/ 44605 h 959844"/>
              <a:gd name="connsiteX2" fmla="*/ 1773044 w 1773044"/>
              <a:gd name="connsiteY2" fmla="*/ 959844 h 959844"/>
              <a:gd name="connsiteX3" fmla="*/ 0 w 1773044"/>
              <a:gd name="connsiteY3" fmla="*/ 959844 h 959844"/>
              <a:gd name="connsiteX4" fmla="*/ 0 w 1773044"/>
              <a:gd name="connsiteY4" fmla="*/ 0 h 959844"/>
              <a:gd name="connsiteX0" fmla="*/ 156117 w 1773044"/>
              <a:gd name="connsiteY0" fmla="*/ 11151 h 915239"/>
              <a:gd name="connsiteX1" fmla="*/ 1594624 w 1773044"/>
              <a:gd name="connsiteY1" fmla="*/ 0 h 915239"/>
              <a:gd name="connsiteX2" fmla="*/ 1773044 w 1773044"/>
              <a:gd name="connsiteY2" fmla="*/ 915239 h 915239"/>
              <a:gd name="connsiteX3" fmla="*/ 0 w 1773044"/>
              <a:gd name="connsiteY3" fmla="*/ 915239 h 915239"/>
              <a:gd name="connsiteX4" fmla="*/ 156117 w 1773044"/>
              <a:gd name="connsiteY4" fmla="*/ 11151 h 915239"/>
              <a:gd name="connsiteX0" fmla="*/ 156117 w 1773044"/>
              <a:gd name="connsiteY0" fmla="*/ 0 h 904088"/>
              <a:gd name="connsiteX1" fmla="*/ 1449658 w 1773044"/>
              <a:gd name="connsiteY1" fmla="*/ 44606 h 904088"/>
              <a:gd name="connsiteX2" fmla="*/ 1773044 w 1773044"/>
              <a:gd name="connsiteY2" fmla="*/ 904088 h 904088"/>
              <a:gd name="connsiteX3" fmla="*/ 0 w 1773044"/>
              <a:gd name="connsiteY3" fmla="*/ 904088 h 904088"/>
              <a:gd name="connsiteX4" fmla="*/ 156117 w 1773044"/>
              <a:gd name="connsiteY4" fmla="*/ 0 h 904088"/>
              <a:gd name="connsiteX0" fmla="*/ 245327 w 1773044"/>
              <a:gd name="connsiteY0" fmla="*/ 0 h 859483"/>
              <a:gd name="connsiteX1" fmla="*/ 1449658 w 1773044"/>
              <a:gd name="connsiteY1" fmla="*/ 1 h 859483"/>
              <a:gd name="connsiteX2" fmla="*/ 1773044 w 1773044"/>
              <a:gd name="connsiteY2" fmla="*/ 859483 h 859483"/>
              <a:gd name="connsiteX3" fmla="*/ 0 w 1773044"/>
              <a:gd name="connsiteY3" fmla="*/ 859483 h 859483"/>
              <a:gd name="connsiteX4" fmla="*/ 245327 w 1773044"/>
              <a:gd name="connsiteY4" fmla="*/ 0 h 859483"/>
              <a:gd name="connsiteX0" fmla="*/ 174468 w 1773044"/>
              <a:gd name="connsiteY0" fmla="*/ 0 h 926099"/>
              <a:gd name="connsiteX1" fmla="*/ 1449658 w 1773044"/>
              <a:gd name="connsiteY1" fmla="*/ 66617 h 926099"/>
              <a:gd name="connsiteX2" fmla="*/ 1773044 w 1773044"/>
              <a:gd name="connsiteY2" fmla="*/ 926099 h 926099"/>
              <a:gd name="connsiteX3" fmla="*/ 0 w 1773044"/>
              <a:gd name="connsiteY3" fmla="*/ 926099 h 926099"/>
              <a:gd name="connsiteX4" fmla="*/ 174468 w 1773044"/>
              <a:gd name="connsiteY4" fmla="*/ 0 h 926099"/>
              <a:gd name="connsiteX0" fmla="*/ 162657 w 1773044"/>
              <a:gd name="connsiteY0" fmla="*/ 13323 h 859482"/>
              <a:gd name="connsiteX1" fmla="*/ 1449658 w 1773044"/>
              <a:gd name="connsiteY1" fmla="*/ 0 h 859482"/>
              <a:gd name="connsiteX2" fmla="*/ 1773044 w 1773044"/>
              <a:gd name="connsiteY2" fmla="*/ 859482 h 859482"/>
              <a:gd name="connsiteX3" fmla="*/ 0 w 1773044"/>
              <a:gd name="connsiteY3" fmla="*/ 859482 h 859482"/>
              <a:gd name="connsiteX4" fmla="*/ 162657 w 1773044"/>
              <a:gd name="connsiteY4" fmla="*/ 13323 h 85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3044" h="859482">
                <a:moveTo>
                  <a:pt x="162657" y="13323"/>
                </a:moveTo>
                <a:lnTo>
                  <a:pt x="1449658" y="0"/>
                </a:lnTo>
                <a:lnTo>
                  <a:pt x="1773044" y="859482"/>
                </a:lnTo>
                <a:lnTo>
                  <a:pt x="0" y="859482"/>
                </a:lnTo>
                <a:lnTo>
                  <a:pt x="162657" y="13323"/>
                </a:lnTo>
                <a:close/>
              </a:path>
            </a:pathLst>
          </a:cu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 ft aft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0E7823E-81E2-8FE9-94C1-1B9AEA5F76B3}"/>
              </a:ext>
            </a:extLst>
          </p:cNvPr>
          <p:cNvCxnSpPr>
            <a:cxnSpLocks/>
          </p:cNvCxnSpPr>
          <p:nvPr/>
        </p:nvCxnSpPr>
        <p:spPr>
          <a:xfrm>
            <a:off x="4014437" y="4243153"/>
            <a:ext cx="1674153" cy="0"/>
          </a:xfrm>
          <a:prstGeom prst="straightConnector1">
            <a:avLst/>
          </a:prstGeom>
          <a:ln w="7620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561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1020352" y="1226669"/>
            <a:ext cx="10244412" cy="201382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spcBef>
                <a:spcPts val="600"/>
              </a:spcBef>
              <a:buClr>
                <a:srgbClr val="000066"/>
              </a:buClr>
              <a:buSzPct val="100000"/>
              <a:buFont typeface="Arial" pitchFamily="34" charset="0"/>
              <a:buChar char="•"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Clr>
                <a:schemeClr val="tx1"/>
              </a:buClr>
              <a:buSzPct val="100000"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cs typeface="Arial" panose="020B0604020202020204" pitchFamily="34" charset="0"/>
              </a:rPr>
              <a:t>TWO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erlin Sans FB Demi" panose="020E0802020502020306" pitchFamily="34" charset="0"/>
                <a:cs typeface="Arial" panose="020B0604020202020204" pitchFamily="34" charset="0"/>
              </a:rPr>
              <a:t> different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Berlin Sans FB Demi" panose="020E0802020502020306" pitchFamily="34" charset="0"/>
                <a:cs typeface="Arial" panose="020B0604020202020204" pitchFamily="34" charset="0"/>
              </a:rPr>
              <a:t> situations for applying the 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cs typeface="Arial" panose="020B0604020202020204" pitchFamily="34" charset="0"/>
              </a:rPr>
              <a:t>8 FOOT ZONE</a:t>
            </a:r>
            <a:endParaRPr lang="en-US" sz="4000" b="1" kern="0" dirty="0">
              <a:solidFill>
                <a:srgbClr val="FF0000"/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  <a:p>
            <a:pPr marL="688975" marR="0" lvl="1" indent="-2825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135000"/>
              <a:buFontTx/>
              <a:buChar char="•"/>
              <a:tabLst/>
              <a:defRPr/>
            </a:pP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02382" y="3355781"/>
            <a:ext cx="6081077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Berlin Sans FB Demi" panose="020E0802020502020306" pitchFamily="34" charset="0"/>
                <a:cs typeface="Arial" panose="020B0604020202020204" pitchFamily="34" charset="0"/>
              </a:rPr>
              <a:t>SIDE BY SIDE LOADING</a:t>
            </a:r>
          </a:p>
          <a:p>
            <a:pPr marL="342900" indent="-342900">
              <a:spcBef>
                <a:spcPts val="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Berlin Sans FB Demi" panose="020E0802020502020306" pitchFamily="34" charset="0"/>
                <a:cs typeface="Arial" panose="020B0604020202020204" pitchFamily="34" charset="0"/>
              </a:rPr>
              <a:t>CENTERLINE LOADING</a:t>
            </a:r>
          </a:p>
        </p:txBody>
      </p:sp>
      <p:sp>
        <p:nvSpPr>
          <p:cNvPr id="9" name="TextBox 8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2360351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541894" y="1415209"/>
            <a:ext cx="4208666" cy="201382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spcBef>
                <a:spcPts val="600"/>
              </a:spcBef>
              <a:buClr>
                <a:srgbClr val="000066"/>
              </a:buClr>
              <a:buSzPct val="100000"/>
              <a:buFont typeface="Arial" pitchFamily="34" charset="0"/>
              <a:buChar char="•"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Clr>
                <a:schemeClr val="tx1"/>
              </a:buClr>
              <a:buSzPct val="100000"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erlin Sans FB Demi" panose="020E0802020502020306" pitchFamily="34" charset="0"/>
                <a:cs typeface="Arial" panose="020B0604020202020204" pitchFamily="34" charset="0"/>
              </a:rPr>
              <a:t>Applies to an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erlin Sans FB Demi" panose="020E0802020502020306" pitchFamily="34" charset="0"/>
                <a:cs typeface="Arial" panose="020B0604020202020204" pitchFamily="34" charset="0"/>
              </a:rPr>
              <a:t>8 foot zone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erlin Sans FB Demi" panose="020E0802020502020306" pitchFamily="34" charset="0"/>
                <a:cs typeface="Arial" panose="020B0604020202020204" pitchFamily="34" charset="0"/>
              </a:rPr>
              <a:t>that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Berlin Sans FB Demi" panose="020E0802020502020306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erlin Sans FB Demi" panose="020E0802020502020306" pitchFamily="34" charset="0"/>
                <a:cs typeface="Arial" panose="020B0604020202020204" pitchFamily="34" charset="0"/>
              </a:rPr>
              <a:t>extends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Berlin Sans FB Demi" panose="020E0802020502020306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erlin Sans FB Demi" panose="020E0802020502020306" pitchFamily="34" charset="0"/>
                <a:cs typeface="Arial" panose="020B0604020202020204" pitchFamily="34" charset="0"/>
              </a:rPr>
              <a:t>4 feet forward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erlin Sans FB Demi" panose="020E0802020502020306" pitchFamily="34" charset="0"/>
                <a:cs typeface="Arial" panose="020B0604020202020204" pitchFamily="34" charset="0"/>
              </a:rPr>
              <a:t>and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Berlin Sans FB Demi" panose="020E0802020502020306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erlin Sans FB Demi" panose="020E0802020502020306" pitchFamily="34" charset="0"/>
                <a:cs typeface="Arial" panose="020B0604020202020204" pitchFamily="34" charset="0"/>
              </a:rPr>
              <a:t>4 feet aft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rlin Sans FB Demi" panose="020E0802020502020306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erlin Sans FB Demi" panose="020E0802020502020306" pitchFamily="34" charset="0"/>
                <a:cs typeface="Arial" panose="020B0604020202020204" pitchFamily="34" charset="0"/>
              </a:rPr>
              <a:t>of the center of the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erlin Sans FB Demi" panose="020E0802020502020306" pitchFamily="34" charset="0"/>
                <a:cs typeface="Arial" panose="020B0604020202020204" pitchFamily="34" charset="0"/>
              </a:rPr>
              <a:t>“heaviest”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erlin Sans FB Demi" panose="020E0802020502020306" pitchFamily="34" charset="0"/>
                <a:cs typeface="Arial" panose="020B0604020202020204" pitchFamily="34" charset="0"/>
              </a:rPr>
              <a:t>single axle in that zone.</a:t>
            </a:r>
            <a:endParaRPr lang="en-US" sz="2000" b="1" kern="0" dirty="0">
              <a:latin typeface="Berlin Sans FB Demi" panose="020E0802020502020306" pitchFamily="34" charset="0"/>
              <a:cs typeface="Arial" panose="020B0604020202020204" pitchFamily="34" charset="0"/>
            </a:endParaRPr>
          </a:p>
          <a:p>
            <a:pPr marL="688975" marR="0" lvl="1" indent="-2825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135000"/>
              <a:buFontTx/>
              <a:buChar char="•"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164" y="330562"/>
            <a:ext cx="5845066" cy="37485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643495" y="4750547"/>
            <a:ext cx="60810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tx1"/>
              </a:buClr>
              <a:buSzPct val="100000"/>
              <a:defRPr/>
            </a:pPr>
            <a:r>
              <a:rPr lang="en-US" sz="2000" b="1" dirty="0">
                <a:latin typeface="Berlin Sans FB Demi" panose="020E0802020502020306" pitchFamily="34" charset="0"/>
                <a:cs typeface="Arial" panose="020B0604020202020204" pitchFamily="34" charset="0"/>
              </a:rPr>
              <a:t>If two or more single axles fall within the </a:t>
            </a:r>
            <a:r>
              <a:rPr lang="en-US" sz="2000" b="1" dirty="0">
                <a:solidFill>
                  <a:srgbClr val="FFFF0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8 foot zone</a:t>
            </a:r>
          </a:p>
          <a:p>
            <a:pPr marL="800100" lvl="1" indent="-342900">
              <a:spcBef>
                <a:spcPts val="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2000" b="1" dirty="0">
                <a:latin typeface="Berlin Sans FB Demi" panose="020E0802020502020306" pitchFamily="34" charset="0"/>
                <a:cs typeface="Arial" panose="020B0604020202020204" pitchFamily="34" charset="0"/>
              </a:rPr>
              <a:t>Axles will be treated as one axle.</a:t>
            </a:r>
          </a:p>
          <a:p>
            <a:pPr marL="800100" lvl="1" indent="-342900">
              <a:spcBef>
                <a:spcPts val="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2000" b="1" dirty="0">
                <a:latin typeface="Berlin Sans FB Demi" panose="020E0802020502020306" pitchFamily="34" charset="0"/>
                <a:cs typeface="Arial" panose="020B0604020202020204" pitchFamily="34" charset="0"/>
              </a:rPr>
              <a:t>Total weight shall not exceed axle chart limits</a:t>
            </a:r>
          </a:p>
        </p:txBody>
      </p:sp>
      <p:sp>
        <p:nvSpPr>
          <p:cNvPr id="18" name="Left-Right Arrow 17"/>
          <p:cNvSpPr/>
          <p:nvPr/>
        </p:nvSpPr>
        <p:spPr>
          <a:xfrm>
            <a:off x="7994697" y="2058159"/>
            <a:ext cx="1112533" cy="100459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Left-Right Arrow 18"/>
          <p:cNvSpPr/>
          <p:nvPr/>
        </p:nvSpPr>
        <p:spPr>
          <a:xfrm>
            <a:off x="9129156" y="2058159"/>
            <a:ext cx="1112533" cy="100459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2042571" y="29711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SIDE BY SIDE LOADING</a:t>
            </a:r>
          </a:p>
          <a:p>
            <a:pPr algn="ctr"/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 Axle Limitations</a:t>
            </a:r>
          </a:p>
        </p:txBody>
      </p:sp>
      <p:sp>
        <p:nvSpPr>
          <p:cNvPr id="9" name="TextBox 8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622247" y="992221"/>
            <a:ext cx="101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erlin Sans FB Demi" panose="020E0802020502020306" pitchFamily="34" charset="0"/>
              </a:rPr>
              <a:t>14,000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37932" y="2908570"/>
            <a:ext cx="934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erlin Sans FB Demi" panose="020E0802020502020306" pitchFamily="34" charset="0"/>
              </a:rPr>
              <a:t>6,000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499877" y="3005844"/>
            <a:ext cx="87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erlin Sans FB Demi" panose="020E0802020502020306" pitchFamily="34" charset="0"/>
              </a:rPr>
              <a:t>6,000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A39128-F1E2-E4E1-C88B-C002F54CEDF3}"/>
              </a:ext>
            </a:extLst>
          </p:cNvPr>
          <p:cNvSpPr/>
          <p:nvPr/>
        </p:nvSpPr>
        <p:spPr>
          <a:xfrm flipH="1">
            <a:off x="7994697" y="2158617"/>
            <a:ext cx="1112533" cy="1820063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85F10A-15D2-833F-DBAE-4A074714A7D1}"/>
              </a:ext>
            </a:extLst>
          </p:cNvPr>
          <p:cNvSpPr/>
          <p:nvPr/>
        </p:nvSpPr>
        <p:spPr>
          <a:xfrm flipH="1">
            <a:off x="9129153" y="2108388"/>
            <a:ext cx="1112532" cy="1820063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06B340-71BB-6D3E-093E-E55323E161F1}"/>
              </a:ext>
            </a:extLst>
          </p:cNvPr>
          <p:cNvSpPr txBox="1"/>
          <p:nvPr/>
        </p:nvSpPr>
        <p:spPr>
          <a:xfrm>
            <a:off x="8088402" y="4259304"/>
            <a:ext cx="1746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12,000 </a:t>
            </a:r>
            <a:r>
              <a:rPr lang="en-US" sz="2800" b="1" dirty="0" err="1"/>
              <a:t>lb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198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0.07591 0.2011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1004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-0.0802 0.1870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0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3" grpId="0"/>
      <p:bldP spid="3" grpId="1"/>
      <p:bldP spid="4" grpId="0"/>
      <p:bldP spid="4" grpId="1"/>
      <p:bldP spid="5" grpId="0" animBg="1"/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" t="4902" r="2683" b="2491"/>
          <a:stretch/>
        </p:blipFill>
        <p:spPr bwMode="auto">
          <a:xfrm>
            <a:off x="6220556" y="210186"/>
            <a:ext cx="4763323" cy="5085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76200" stA="0" endPos="25000" dir="5400000" sy="-100000" algn="bl" rotWithShape="0"/>
          </a:effectLst>
        </p:spPr>
      </p:pic>
      <p:sp>
        <p:nvSpPr>
          <p:cNvPr id="21" name="Rectangle 6"/>
          <p:cNvSpPr txBox="1">
            <a:spLocks noChangeArrowheads="1"/>
          </p:cNvSpPr>
          <p:nvPr/>
        </p:nvSpPr>
        <p:spPr bwMode="auto">
          <a:xfrm>
            <a:off x="796473" y="1556250"/>
            <a:ext cx="5011659" cy="433899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defRPr/>
            </a:pPr>
            <a:r>
              <a:rPr lang="en-US" sz="2800" kern="0" dirty="0">
                <a:latin typeface="Berlin Sans FB Demi" panose="020E0802020502020306" pitchFamily="34" charset="0"/>
                <a:cs typeface="Arial" panose="020B0604020202020204" pitchFamily="34" charset="0"/>
              </a:rPr>
              <a:t>Compartments D/F/G</a:t>
            </a:r>
          </a:p>
          <a:p>
            <a:pPr marL="914400" lvl="1" indent="-4572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800" kern="0" dirty="0">
                <a:latin typeface="Berlin Sans FB Demi" panose="020E0802020502020306" pitchFamily="34" charset="0"/>
                <a:cs typeface="Arial" panose="020B0604020202020204" pitchFamily="34" charset="0"/>
              </a:rPr>
              <a:t>Axle A weight determines the maximum allowable weight of Axle B</a:t>
            </a:r>
          </a:p>
          <a:p>
            <a:pPr marL="914400" lvl="1" indent="-4572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800" kern="0" dirty="0">
                <a:latin typeface="Berlin Sans FB Demi" panose="020E0802020502020306" pitchFamily="34" charset="0"/>
                <a:cs typeface="Arial" panose="020B0604020202020204" pitchFamily="34" charset="0"/>
              </a:rPr>
              <a:t>Located in 1C-17A-9</a:t>
            </a:r>
          </a:p>
          <a:p>
            <a:pPr lvl="1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defRPr/>
            </a:pPr>
            <a:r>
              <a:rPr lang="en-US" sz="2800" kern="0" dirty="0">
                <a:solidFill>
                  <a:srgbClr val="C0000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CANNOT BE USED TO LOAD OTHER AIRCRAFT!!!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843" y="5442042"/>
            <a:ext cx="3936748" cy="906399"/>
          </a:xfrm>
          <a:prstGeom prst="rect">
            <a:avLst/>
          </a:prstGeom>
          <a:ln w="63500" cap="sq" cmpd="dbl">
            <a:solidFill>
              <a:schemeClr val="bg1"/>
            </a:solidFill>
            <a:miter lim="800000"/>
          </a:ln>
        </p:spPr>
      </p:pic>
      <p:sp>
        <p:nvSpPr>
          <p:cNvPr id="23" name="Right Arrow 22"/>
          <p:cNvSpPr/>
          <p:nvPr/>
        </p:nvSpPr>
        <p:spPr>
          <a:xfrm>
            <a:off x="6864963" y="1907581"/>
            <a:ext cx="2048540" cy="45719"/>
          </a:xfrm>
          <a:prstGeom prst="rightArrow">
            <a:avLst/>
          </a:prstGeom>
          <a:solidFill>
            <a:srgbClr val="C00000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Down Arrow 23"/>
          <p:cNvSpPr/>
          <p:nvPr/>
        </p:nvSpPr>
        <p:spPr>
          <a:xfrm>
            <a:off x="8913503" y="1953300"/>
            <a:ext cx="45719" cy="2214010"/>
          </a:xfrm>
          <a:prstGeom prst="downArrow">
            <a:avLst/>
          </a:prstGeom>
          <a:solidFill>
            <a:srgbClr val="C00000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7617" y="386366"/>
            <a:ext cx="39526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SIDE BY SIDE </a:t>
            </a:r>
          </a:p>
          <a:p>
            <a:pPr algn="ctr"/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AXLE LIMITATIONS</a:t>
            </a:r>
          </a:p>
        </p:txBody>
      </p:sp>
      <p:sp>
        <p:nvSpPr>
          <p:cNvPr id="9" name="TextBox 8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409084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1548568" y="2288727"/>
            <a:ext cx="3810000" cy="23971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indent="-285750" defTabSz="914400" fontAlgn="base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80000"/>
              <a:buFont typeface="Wingdings" pitchFamily="2" charset="2"/>
              <a:buChar char="n"/>
              <a:defRPr/>
            </a:pPr>
            <a:endParaRPr lang="en-US" sz="2400" b="1" kern="0" dirty="0">
              <a:solidFill>
                <a:srgbClr val="000066"/>
              </a:solidFill>
              <a:latin typeface="Arial"/>
            </a:endParaRPr>
          </a:p>
        </p:txBody>
      </p:sp>
      <p:sp>
        <p:nvSpPr>
          <p:cNvPr id="21" name="Rectangle 6"/>
          <p:cNvSpPr txBox="1">
            <a:spLocks noChangeArrowheads="1"/>
          </p:cNvSpPr>
          <p:nvPr/>
        </p:nvSpPr>
        <p:spPr bwMode="auto">
          <a:xfrm>
            <a:off x="730548" y="1954574"/>
            <a:ext cx="4730036" cy="4343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defRPr/>
            </a:pPr>
            <a:r>
              <a:rPr lang="en-US" sz="2800" kern="0" dirty="0">
                <a:latin typeface="Berlin Sans FB Demi" panose="020E0802020502020306" pitchFamily="34" charset="0"/>
                <a:cs typeface="Arial" panose="020B0604020202020204" pitchFamily="34" charset="0"/>
              </a:rPr>
              <a:t>Compartment E</a:t>
            </a:r>
          </a:p>
          <a:p>
            <a:pPr marL="800100" lvl="1" indent="-3429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800" kern="0" dirty="0">
                <a:latin typeface="Berlin Sans FB Demi" panose="020E0802020502020306" pitchFamily="34" charset="0"/>
                <a:cs typeface="Arial" panose="020B0604020202020204" pitchFamily="34" charset="0"/>
              </a:rPr>
              <a:t>Axle A weight determines the maximum allowable weight of Axle B</a:t>
            </a:r>
          </a:p>
        </p:txBody>
      </p:sp>
      <p:pic>
        <p:nvPicPr>
          <p:cNvPr id="22" name="Content Placeholder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" t="4724" r="1697" b="788"/>
          <a:stretch/>
        </p:blipFill>
        <p:spPr bwMode="auto">
          <a:xfrm>
            <a:off x="5924701" y="361132"/>
            <a:ext cx="4950098" cy="47284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975" y="5219881"/>
            <a:ext cx="3352800" cy="960311"/>
          </a:xfrm>
          <a:prstGeom prst="rect">
            <a:avLst/>
          </a:prstGeom>
          <a:ln w="63500" cap="sq" cmpd="dbl">
            <a:solidFill>
              <a:schemeClr val="bg1"/>
            </a:solidFill>
            <a:miter lim="800000"/>
          </a:ln>
        </p:spPr>
      </p:pic>
      <p:sp>
        <p:nvSpPr>
          <p:cNvPr id="24" name="Right Arrow 23"/>
          <p:cNvSpPr/>
          <p:nvPr/>
        </p:nvSpPr>
        <p:spPr>
          <a:xfrm>
            <a:off x="6589985" y="2200215"/>
            <a:ext cx="3311415" cy="88512"/>
          </a:xfrm>
          <a:prstGeom prst="rightArrow">
            <a:avLst/>
          </a:prstGeom>
          <a:solidFill>
            <a:srgbClr val="C00000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Down Arrow 24"/>
          <p:cNvSpPr/>
          <p:nvPr/>
        </p:nvSpPr>
        <p:spPr>
          <a:xfrm>
            <a:off x="9830213" y="2288727"/>
            <a:ext cx="142374" cy="1756199"/>
          </a:xfrm>
          <a:prstGeom prst="downArrow">
            <a:avLst/>
          </a:prstGeom>
          <a:solidFill>
            <a:srgbClr val="C00000"/>
          </a:solidFill>
          <a:ln w="3175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4477" y="585574"/>
            <a:ext cx="43969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SIDE BY SIDE AXLE LIMITATIONS</a:t>
            </a:r>
          </a:p>
        </p:txBody>
      </p:sp>
      <p:sp>
        <p:nvSpPr>
          <p:cNvPr id="10" name="TextBox 9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270461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593" y="1573160"/>
            <a:ext cx="3740830" cy="45457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8885" y="2641835"/>
            <a:ext cx="6053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Berlin Sans FB Demi" panose="020E0802020502020306" pitchFamily="34" charset="0"/>
              </a:rPr>
              <a:t>8 Foot Zone applies to vehicles loaded centerline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Berlin Sans FB Demi" panose="020E0802020502020306" pitchFamily="34" charset="0"/>
              </a:rPr>
              <a:t>Use single axle compartment limitations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78" y="4471323"/>
            <a:ext cx="6848034" cy="16365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850967" y="532015"/>
            <a:ext cx="8794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>
                <a:latin typeface="Berlin Sans FB Demi" panose="020E0802020502020306" pitchFamily="34" charset="0"/>
              </a:rPr>
              <a:t>CENTERLINE LOADING</a:t>
            </a:r>
          </a:p>
        </p:txBody>
      </p:sp>
    </p:spTree>
    <p:extLst>
      <p:ext uri="{BB962C8B-B14F-4D97-AF65-F5344CB8AC3E}">
        <p14:creationId xmlns:p14="http://schemas.microsoft.com/office/powerpoint/2010/main" val="1892547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3219682" y="1587509"/>
            <a:ext cx="6210300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ctangle 11"/>
          <p:cNvSpPr/>
          <p:nvPr/>
        </p:nvSpPr>
        <p:spPr>
          <a:xfrm>
            <a:off x="7021677" y="2730509"/>
            <a:ext cx="1110275" cy="328685"/>
          </a:xfrm>
          <a:prstGeom prst="rect">
            <a:avLst/>
          </a:prstGeom>
          <a:solidFill>
            <a:schemeClr val="bg2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27,500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393277" y="2425709"/>
            <a:ext cx="1110275" cy="328685"/>
          </a:xfrm>
          <a:prstGeom prst="rect">
            <a:avLst/>
          </a:prstGeom>
          <a:solidFill>
            <a:schemeClr val="bg2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8,000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5731" y="4464760"/>
            <a:ext cx="10340537" cy="1619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charset="0"/>
              </a:rPr>
              <a:t> </a:t>
            </a:r>
            <a:r>
              <a:rPr lang="en-US" sz="2400" dirty="0">
                <a:latin typeface="Berlin Sans FB Demi" panose="020E0802020502020306" pitchFamily="34" charset="0"/>
              </a:rPr>
              <a:t>It must go in compartment “E” (FS 578-1074)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Berlin Sans FB Demi" panose="020E0802020502020306" pitchFamily="34" charset="0"/>
              </a:rPr>
              <a:t> 27,500 lb. axle must be within +/- 8” of aircraft centerline</a:t>
            </a:r>
          </a:p>
          <a:p>
            <a:pPr marL="342900" indent="-342900">
              <a:lnSpc>
                <a:spcPct val="75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Berlin Sans FB Demi" panose="020E0802020502020306" pitchFamily="34" charset="0"/>
              </a:rPr>
              <a:t> Since 8,000 lb. axle is within 8’ zone; MUST add axles weights together</a:t>
            </a:r>
          </a:p>
          <a:p>
            <a:pPr marL="342900" indent="-342900">
              <a:lnSpc>
                <a:spcPct val="75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Berlin Sans FB Demi" panose="020E0802020502020306" pitchFamily="34" charset="0"/>
              </a:rPr>
              <a:t> 8,000 + 27,500 = 35,500  </a:t>
            </a:r>
            <a:r>
              <a:rPr lang="en-US" sz="2400" i="1" dirty="0">
                <a:latin typeface="Berlin Sans FB Demi" panose="020E0802020502020306" pitchFamily="34" charset="0"/>
              </a:rPr>
              <a:t>(Does not exceed 36,000 lb. limit)</a:t>
            </a:r>
          </a:p>
        </p:txBody>
      </p:sp>
      <p:sp>
        <p:nvSpPr>
          <p:cNvPr id="16" name="Left-Right Arrow 15"/>
          <p:cNvSpPr/>
          <p:nvPr/>
        </p:nvSpPr>
        <p:spPr>
          <a:xfrm>
            <a:off x="7481925" y="1724669"/>
            <a:ext cx="1586107" cy="164343"/>
          </a:xfrm>
          <a:prstGeom prst="leftRightArrow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Left-Right Arrow 7"/>
          <p:cNvSpPr/>
          <p:nvPr/>
        </p:nvSpPr>
        <p:spPr>
          <a:xfrm>
            <a:off x="5927445" y="1710983"/>
            <a:ext cx="1586107" cy="164343"/>
          </a:xfrm>
          <a:prstGeom prst="leftRightArrow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81632" y="965316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erlin Sans FB Demi" panose="020E0802020502020306" pitchFamily="34" charset="0"/>
                <a:cs typeface="Arial" panose="020B0604020202020204" pitchFamily="34" charset="0"/>
              </a:rPr>
              <a:t>Where can the 27,500 </a:t>
            </a:r>
            <a:r>
              <a:rPr lang="en-US" sz="2400" dirty="0" err="1">
                <a:latin typeface="Berlin Sans FB Demi" panose="020E0802020502020306" pitchFamily="34" charset="0"/>
                <a:cs typeface="Arial" panose="020B0604020202020204" pitchFamily="34" charset="0"/>
              </a:rPr>
              <a:t>lbs</a:t>
            </a:r>
            <a:r>
              <a:rPr lang="en-US" sz="2400" dirty="0">
                <a:latin typeface="Berlin Sans FB Demi" panose="020E0802020502020306" pitchFamily="34" charset="0"/>
                <a:cs typeface="Arial" panose="020B0604020202020204" pitchFamily="34" charset="0"/>
              </a:rPr>
              <a:t> axle go?</a:t>
            </a:r>
            <a:endParaRPr lang="en-US" sz="2400" dirty="0">
              <a:latin typeface="Berlin Sans FB Demi" panose="020E0802020502020306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0" y="3048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AXLE PROBLEM #1</a:t>
            </a:r>
          </a:p>
        </p:txBody>
      </p:sp>
      <p:sp>
        <p:nvSpPr>
          <p:cNvPr id="10" name="TextBox 9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7C43FB-6DAF-D402-1E8B-853E0AA0A176}"/>
              </a:ext>
            </a:extLst>
          </p:cNvPr>
          <p:cNvSpPr/>
          <p:nvPr/>
        </p:nvSpPr>
        <p:spPr>
          <a:xfrm flipH="1">
            <a:off x="5957667" y="1820477"/>
            <a:ext cx="1546705" cy="1820063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51E141-DEB4-046B-C09B-64F1F5877DC9}"/>
              </a:ext>
            </a:extLst>
          </p:cNvPr>
          <p:cNvSpPr/>
          <p:nvPr/>
        </p:nvSpPr>
        <p:spPr>
          <a:xfrm flipH="1">
            <a:off x="7474151" y="1844362"/>
            <a:ext cx="1546705" cy="1820063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69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 animBg="1"/>
      <p:bldP spid="2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5863" y="1779143"/>
            <a:ext cx="6800273" cy="46640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Left-Right Arrow 5"/>
          <p:cNvSpPr/>
          <p:nvPr/>
        </p:nvSpPr>
        <p:spPr>
          <a:xfrm>
            <a:off x="4856272" y="4142170"/>
            <a:ext cx="1524000" cy="152400"/>
          </a:xfrm>
          <a:prstGeom prst="left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Left-Right Arrow 6"/>
          <p:cNvSpPr/>
          <p:nvPr/>
        </p:nvSpPr>
        <p:spPr>
          <a:xfrm>
            <a:off x="3332271" y="4142170"/>
            <a:ext cx="1524000" cy="152400"/>
          </a:xfrm>
          <a:prstGeom prst="left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0" y="3048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AXLE PROBLEM #2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67734" y="2749540"/>
            <a:ext cx="1110275" cy="328685"/>
          </a:xfrm>
          <a:prstGeom prst="rect">
            <a:avLst/>
          </a:prstGeom>
          <a:solidFill>
            <a:schemeClr val="bg2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9000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78009" y="2751104"/>
            <a:ext cx="1110275" cy="328685"/>
          </a:xfrm>
          <a:prstGeom prst="rect">
            <a:avLst/>
          </a:prstGeom>
          <a:solidFill>
            <a:schemeClr val="bg2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9000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301134" y="4677798"/>
            <a:ext cx="1110275" cy="328685"/>
          </a:xfrm>
          <a:prstGeom prst="rect">
            <a:avLst/>
          </a:prstGeom>
          <a:solidFill>
            <a:schemeClr val="bg2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18,500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95862" y="1312798"/>
            <a:ext cx="6800273" cy="372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erlin Sans FB Demi" panose="020E0802020502020306" pitchFamily="34" charset="0"/>
              </a:rPr>
              <a:t>Can these vehicles be loaded into D compartment?</a:t>
            </a:r>
          </a:p>
        </p:txBody>
      </p:sp>
      <p:sp>
        <p:nvSpPr>
          <p:cNvPr id="10" name="TextBox 9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872239-EC51-CAFA-75A2-7FE239273F95}"/>
              </a:ext>
            </a:extLst>
          </p:cNvPr>
          <p:cNvSpPr/>
          <p:nvPr/>
        </p:nvSpPr>
        <p:spPr>
          <a:xfrm flipH="1">
            <a:off x="3332270" y="4294570"/>
            <a:ext cx="1524000" cy="1820063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3AD3D7-4C5C-9981-36E5-65F1E14F1BD8}"/>
              </a:ext>
            </a:extLst>
          </p:cNvPr>
          <p:cNvSpPr/>
          <p:nvPr/>
        </p:nvSpPr>
        <p:spPr>
          <a:xfrm flipH="1">
            <a:off x="4856144" y="4294569"/>
            <a:ext cx="1523999" cy="1820063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6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gradFill flip="none" rotWithShape="1">
          <a:gsLst>
            <a:gs pos="100000">
              <a:schemeClr val="tx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14300"/>
            <a:ext cx="9753600" cy="6629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 flipH="1">
            <a:off x="10006905" y="4607163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1245568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0" y="-77822"/>
            <a:ext cx="12286034" cy="7045151"/>
            <a:chOff x="1152" y="816"/>
            <a:chExt cx="3347" cy="3046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1152" y="816"/>
              <a:ext cx="3329" cy="3040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92D05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9" name="Group 205"/>
            <p:cNvGrpSpPr>
              <a:grpSpLocks/>
            </p:cNvGrpSpPr>
            <p:nvPr/>
          </p:nvGrpSpPr>
          <p:grpSpPr bwMode="auto">
            <a:xfrm>
              <a:off x="1593" y="1375"/>
              <a:ext cx="2840" cy="2207"/>
              <a:chOff x="1593" y="1375"/>
              <a:chExt cx="2840" cy="2207"/>
            </a:xfrm>
          </p:grpSpPr>
          <p:sp>
            <p:nvSpPr>
              <p:cNvPr id="597" name="Line 5"/>
              <p:cNvSpPr>
                <a:spLocks noChangeShapeType="1"/>
              </p:cNvSpPr>
              <p:nvPr/>
            </p:nvSpPr>
            <p:spPr bwMode="auto">
              <a:xfrm>
                <a:off x="2892" y="2478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8" name="Freeform 6"/>
              <p:cNvSpPr>
                <a:spLocks/>
              </p:cNvSpPr>
              <p:nvPr/>
            </p:nvSpPr>
            <p:spPr bwMode="auto">
              <a:xfrm>
                <a:off x="4079" y="1375"/>
                <a:ext cx="0" cy="186"/>
              </a:xfrm>
              <a:custGeom>
                <a:avLst/>
                <a:gdLst>
                  <a:gd name="T0" fmla="*/ 0 h 558"/>
                  <a:gd name="T1" fmla="*/ 279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79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9" name="Freeform 7"/>
              <p:cNvSpPr>
                <a:spLocks/>
              </p:cNvSpPr>
              <p:nvPr/>
            </p:nvSpPr>
            <p:spPr bwMode="auto">
              <a:xfrm>
                <a:off x="1711" y="1468"/>
                <a:ext cx="2722" cy="0"/>
              </a:xfrm>
              <a:custGeom>
                <a:avLst/>
                <a:gdLst>
                  <a:gd name="T0" fmla="*/ 0 w 8164"/>
                  <a:gd name="T1" fmla="*/ 354 w 8164"/>
                  <a:gd name="T2" fmla="*/ 690 w 8164"/>
                  <a:gd name="T3" fmla="*/ 1044 w 8164"/>
                  <a:gd name="T4" fmla="*/ 1416 w 8164"/>
                  <a:gd name="T5" fmla="*/ 1770 w 8164"/>
                  <a:gd name="T6" fmla="*/ 2124 w 8164"/>
                  <a:gd name="T7" fmla="*/ 2479 w 8164"/>
                  <a:gd name="T8" fmla="*/ 2833 w 8164"/>
                  <a:gd name="T9" fmla="*/ 3187 w 8164"/>
                  <a:gd name="T10" fmla="*/ 3541 w 8164"/>
                  <a:gd name="T11" fmla="*/ 3895 w 8164"/>
                  <a:gd name="T12" fmla="*/ 4249 w 8164"/>
                  <a:gd name="T13" fmla="*/ 4621 w 8164"/>
                  <a:gd name="T14" fmla="*/ 4958 w 8164"/>
                  <a:gd name="T15" fmla="*/ 5312 w 8164"/>
                  <a:gd name="T16" fmla="*/ 5684 w 8164"/>
                  <a:gd name="T17" fmla="*/ 6038 w 8164"/>
                  <a:gd name="T18" fmla="*/ 6392 w 8164"/>
                  <a:gd name="T19" fmla="*/ 6747 w 8164"/>
                  <a:gd name="T20" fmla="*/ 7102 w 8164"/>
                  <a:gd name="T21" fmla="*/ 7456 w 8164"/>
                  <a:gd name="T22" fmla="*/ 7810 w 8164"/>
                  <a:gd name="T23" fmla="*/ 8164 w 816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</a:cxnLst>
                <a:rect l="0" t="0" r="r" b="b"/>
                <a:pathLst>
                  <a:path w="8164">
                    <a:moveTo>
                      <a:pt x="0" y="0"/>
                    </a:moveTo>
                    <a:lnTo>
                      <a:pt x="354" y="0"/>
                    </a:lnTo>
                    <a:lnTo>
                      <a:pt x="690" y="0"/>
                    </a:lnTo>
                    <a:lnTo>
                      <a:pt x="1044" y="0"/>
                    </a:lnTo>
                    <a:lnTo>
                      <a:pt x="1416" y="0"/>
                    </a:lnTo>
                    <a:lnTo>
                      <a:pt x="1770" y="0"/>
                    </a:lnTo>
                    <a:lnTo>
                      <a:pt x="2124" y="0"/>
                    </a:lnTo>
                    <a:lnTo>
                      <a:pt x="2479" y="0"/>
                    </a:lnTo>
                    <a:lnTo>
                      <a:pt x="2833" y="0"/>
                    </a:lnTo>
                    <a:lnTo>
                      <a:pt x="3187" y="0"/>
                    </a:lnTo>
                    <a:lnTo>
                      <a:pt x="3541" y="0"/>
                    </a:lnTo>
                    <a:lnTo>
                      <a:pt x="3895" y="0"/>
                    </a:lnTo>
                    <a:lnTo>
                      <a:pt x="4249" y="0"/>
                    </a:lnTo>
                    <a:lnTo>
                      <a:pt x="4621" y="0"/>
                    </a:lnTo>
                    <a:lnTo>
                      <a:pt x="4958" y="0"/>
                    </a:lnTo>
                    <a:lnTo>
                      <a:pt x="5312" y="0"/>
                    </a:lnTo>
                    <a:lnTo>
                      <a:pt x="5684" y="0"/>
                    </a:lnTo>
                    <a:lnTo>
                      <a:pt x="6038" y="0"/>
                    </a:lnTo>
                    <a:lnTo>
                      <a:pt x="6392" y="0"/>
                    </a:lnTo>
                    <a:lnTo>
                      <a:pt x="6747" y="0"/>
                    </a:lnTo>
                    <a:lnTo>
                      <a:pt x="7102" y="0"/>
                    </a:lnTo>
                    <a:lnTo>
                      <a:pt x="7456" y="0"/>
                    </a:lnTo>
                    <a:lnTo>
                      <a:pt x="7810" y="0"/>
                    </a:lnTo>
                    <a:lnTo>
                      <a:pt x="8164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0" name="Freeform 8"/>
              <p:cNvSpPr>
                <a:spLocks/>
              </p:cNvSpPr>
              <p:nvPr/>
            </p:nvSpPr>
            <p:spPr bwMode="auto">
              <a:xfrm>
                <a:off x="4197" y="1375"/>
                <a:ext cx="0" cy="186"/>
              </a:xfrm>
              <a:custGeom>
                <a:avLst/>
                <a:gdLst>
                  <a:gd name="T0" fmla="*/ 558 h 558"/>
                  <a:gd name="T1" fmla="*/ 279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1" name="Line 9"/>
              <p:cNvSpPr>
                <a:spLocks noChangeShapeType="1"/>
              </p:cNvSpPr>
              <p:nvPr/>
            </p:nvSpPr>
            <p:spPr bwMode="auto">
              <a:xfrm flipH="1">
                <a:off x="4079" y="1375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2" name="Freeform 10"/>
              <p:cNvSpPr>
                <a:spLocks/>
              </p:cNvSpPr>
              <p:nvPr/>
            </p:nvSpPr>
            <p:spPr bwMode="auto">
              <a:xfrm>
                <a:off x="4315" y="1375"/>
                <a:ext cx="0" cy="186"/>
              </a:xfrm>
              <a:custGeom>
                <a:avLst/>
                <a:gdLst>
                  <a:gd name="T0" fmla="*/ 0 h 558"/>
                  <a:gd name="T1" fmla="*/ 279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79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3" name="Line 11"/>
              <p:cNvSpPr>
                <a:spLocks noChangeShapeType="1"/>
              </p:cNvSpPr>
              <p:nvPr/>
            </p:nvSpPr>
            <p:spPr bwMode="auto">
              <a:xfrm flipH="1">
                <a:off x="4197" y="1375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" name="Line 12"/>
              <p:cNvSpPr>
                <a:spLocks noChangeShapeType="1"/>
              </p:cNvSpPr>
              <p:nvPr/>
            </p:nvSpPr>
            <p:spPr bwMode="auto">
              <a:xfrm flipV="1">
                <a:off x="4315" y="1561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5" name="Line 13"/>
              <p:cNvSpPr>
                <a:spLocks noChangeShapeType="1"/>
              </p:cNvSpPr>
              <p:nvPr/>
            </p:nvSpPr>
            <p:spPr bwMode="auto">
              <a:xfrm>
                <a:off x="4197" y="1561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" name="Line 14"/>
              <p:cNvSpPr>
                <a:spLocks noChangeShapeType="1"/>
              </p:cNvSpPr>
              <p:nvPr/>
            </p:nvSpPr>
            <p:spPr bwMode="auto">
              <a:xfrm flipH="1">
                <a:off x="4079" y="1654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" name="Line 15"/>
              <p:cNvSpPr>
                <a:spLocks noChangeShapeType="1"/>
              </p:cNvSpPr>
              <p:nvPr/>
            </p:nvSpPr>
            <p:spPr bwMode="auto">
              <a:xfrm flipV="1">
                <a:off x="4079" y="1561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" name="Line 16"/>
              <p:cNvSpPr>
                <a:spLocks noChangeShapeType="1"/>
              </p:cNvSpPr>
              <p:nvPr/>
            </p:nvSpPr>
            <p:spPr bwMode="auto">
              <a:xfrm>
                <a:off x="4079" y="1561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" name="Freeform 17"/>
              <p:cNvSpPr>
                <a:spLocks/>
              </p:cNvSpPr>
              <p:nvPr/>
            </p:nvSpPr>
            <p:spPr bwMode="auto">
              <a:xfrm>
                <a:off x="3128" y="2386"/>
                <a:ext cx="124" cy="0"/>
              </a:xfrm>
              <a:custGeom>
                <a:avLst/>
                <a:gdLst>
                  <a:gd name="T0" fmla="*/ 0 w 372"/>
                  <a:gd name="T1" fmla="*/ 165 w 372"/>
                  <a:gd name="T2" fmla="*/ 372 w 37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72">
                    <a:moveTo>
                      <a:pt x="0" y="0"/>
                    </a:moveTo>
                    <a:lnTo>
                      <a:pt x="165" y="0"/>
                    </a:lnTo>
                    <a:lnTo>
                      <a:pt x="372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0" name="Freeform 18"/>
              <p:cNvSpPr>
                <a:spLocks/>
              </p:cNvSpPr>
              <p:nvPr/>
            </p:nvSpPr>
            <p:spPr bwMode="auto">
              <a:xfrm>
                <a:off x="4197" y="1654"/>
                <a:ext cx="0" cy="366"/>
              </a:xfrm>
              <a:custGeom>
                <a:avLst/>
                <a:gdLst>
                  <a:gd name="T0" fmla="*/ 1098 h 1098"/>
                  <a:gd name="T1" fmla="*/ 818 h 1098"/>
                  <a:gd name="T2" fmla="*/ 540 h 1098"/>
                  <a:gd name="T3" fmla="*/ 260 h 1098"/>
                  <a:gd name="T4" fmla="*/ 0 h 109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098">
                    <a:moveTo>
                      <a:pt x="0" y="1098"/>
                    </a:moveTo>
                    <a:lnTo>
                      <a:pt x="0" y="818"/>
                    </a:lnTo>
                    <a:lnTo>
                      <a:pt x="0" y="540"/>
                    </a:lnTo>
                    <a:lnTo>
                      <a:pt x="0" y="26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1" name="Freeform 19"/>
              <p:cNvSpPr>
                <a:spLocks/>
              </p:cNvSpPr>
              <p:nvPr/>
            </p:nvSpPr>
            <p:spPr bwMode="auto">
              <a:xfrm>
                <a:off x="4079" y="1654"/>
                <a:ext cx="0" cy="366"/>
              </a:xfrm>
              <a:custGeom>
                <a:avLst/>
                <a:gdLst>
                  <a:gd name="T0" fmla="*/ 0 h 1098"/>
                  <a:gd name="T1" fmla="*/ 260 h 1098"/>
                  <a:gd name="T2" fmla="*/ 540 h 1098"/>
                  <a:gd name="T3" fmla="*/ 818 h 1098"/>
                  <a:gd name="T4" fmla="*/ 1098 h 109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098">
                    <a:moveTo>
                      <a:pt x="0" y="0"/>
                    </a:moveTo>
                    <a:lnTo>
                      <a:pt x="0" y="260"/>
                    </a:lnTo>
                    <a:lnTo>
                      <a:pt x="0" y="540"/>
                    </a:lnTo>
                    <a:lnTo>
                      <a:pt x="0" y="818"/>
                    </a:lnTo>
                    <a:lnTo>
                      <a:pt x="0" y="109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2" name="Freeform 20"/>
              <p:cNvSpPr>
                <a:spLocks/>
              </p:cNvSpPr>
              <p:nvPr/>
            </p:nvSpPr>
            <p:spPr bwMode="auto">
              <a:xfrm>
                <a:off x="1711" y="1834"/>
                <a:ext cx="2722" cy="0"/>
              </a:xfrm>
              <a:custGeom>
                <a:avLst/>
                <a:gdLst>
                  <a:gd name="T0" fmla="*/ 0 w 8164"/>
                  <a:gd name="T1" fmla="*/ 354 w 8164"/>
                  <a:gd name="T2" fmla="*/ 690 w 8164"/>
                  <a:gd name="T3" fmla="*/ 1044 w 8164"/>
                  <a:gd name="T4" fmla="*/ 1416 w 8164"/>
                  <a:gd name="T5" fmla="*/ 1770 w 8164"/>
                  <a:gd name="T6" fmla="*/ 2124 w 8164"/>
                  <a:gd name="T7" fmla="*/ 2282 w 8164"/>
                  <a:gd name="T8" fmla="*/ 2479 w 8164"/>
                  <a:gd name="T9" fmla="*/ 2833 w 8164"/>
                  <a:gd name="T10" fmla="*/ 3187 w 8164"/>
                  <a:gd name="T11" fmla="*/ 3541 w 8164"/>
                  <a:gd name="T12" fmla="*/ 3895 w 8164"/>
                  <a:gd name="T13" fmla="*/ 4249 w 8164"/>
                  <a:gd name="T14" fmla="*/ 4621 w 8164"/>
                  <a:gd name="T15" fmla="*/ 4958 w 8164"/>
                  <a:gd name="T16" fmla="*/ 5312 w 8164"/>
                  <a:gd name="T17" fmla="*/ 5684 w 8164"/>
                  <a:gd name="T18" fmla="*/ 6038 w 8164"/>
                  <a:gd name="T19" fmla="*/ 6392 w 8164"/>
                  <a:gd name="T20" fmla="*/ 6747 w 8164"/>
                  <a:gd name="T21" fmla="*/ 7102 w 8164"/>
                  <a:gd name="T22" fmla="*/ 7456 w 8164"/>
                  <a:gd name="T23" fmla="*/ 7810 w 8164"/>
                  <a:gd name="T24" fmla="*/ 8164 w 816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</a:cxnLst>
                <a:rect l="0" t="0" r="r" b="b"/>
                <a:pathLst>
                  <a:path w="8164">
                    <a:moveTo>
                      <a:pt x="0" y="0"/>
                    </a:moveTo>
                    <a:lnTo>
                      <a:pt x="354" y="0"/>
                    </a:lnTo>
                    <a:lnTo>
                      <a:pt x="690" y="0"/>
                    </a:lnTo>
                    <a:lnTo>
                      <a:pt x="1044" y="0"/>
                    </a:lnTo>
                    <a:lnTo>
                      <a:pt x="1416" y="0"/>
                    </a:lnTo>
                    <a:lnTo>
                      <a:pt x="1770" y="0"/>
                    </a:lnTo>
                    <a:lnTo>
                      <a:pt x="2124" y="0"/>
                    </a:lnTo>
                    <a:lnTo>
                      <a:pt x="2282" y="0"/>
                    </a:lnTo>
                    <a:lnTo>
                      <a:pt x="2479" y="0"/>
                    </a:lnTo>
                    <a:lnTo>
                      <a:pt x="2833" y="0"/>
                    </a:lnTo>
                    <a:lnTo>
                      <a:pt x="3187" y="0"/>
                    </a:lnTo>
                    <a:lnTo>
                      <a:pt x="3541" y="0"/>
                    </a:lnTo>
                    <a:lnTo>
                      <a:pt x="3895" y="0"/>
                    </a:lnTo>
                    <a:lnTo>
                      <a:pt x="4249" y="0"/>
                    </a:lnTo>
                    <a:lnTo>
                      <a:pt x="4621" y="0"/>
                    </a:lnTo>
                    <a:lnTo>
                      <a:pt x="4958" y="0"/>
                    </a:lnTo>
                    <a:lnTo>
                      <a:pt x="5312" y="0"/>
                    </a:lnTo>
                    <a:lnTo>
                      <a:pt x="5684" y="0"/>
                    </a:lnTo>
                    <a:lnTo>
                      <a:pt x="6038" y="0"/>
                    </a:lnTo>
                    <a:lnTo>
                      <a:pt x="6392" y="0"/>
                    </a:lnTo>
                    <a:lnTo>
                      <a:pt x="6747" y="0"/>
                    </a:lnTo>
                    <a:lnTo>
                      <a:pt x="7102" y="0"/>
                    </a:lnTo>
                    <a:lnTo>
                      <a:pt x="7456" y="0"/>
                    </a:lnTo>
                    <a:lnTo>
                      <a:pt x="7810" y="0"/>
                    </a:lnTo>
                    <a:lnTo>
                      <a:pt x="8164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3" name="Freeform 21"/>
              <p:cNvSpPr>
                <a:spLocks/>
              </p:cNvSpPr>
              <p:nvPr/>
            </p:nvSpPr>
            <p:spPr bwMode="auto">
              <a:xfrm>
                <a:off x="4315" y="1654"/>
                <a:ext cx="0" cy="366"/>
              </a:xfrm>
              <a:custGeom>
                <a:avLst/>
                <a:gdLst>
                  <a:gd name="T0" fmla="*/ 1098 h 1098"/>
                  <a:gd name="T1" fmla="*/ 818 h 1098"/>
                  <a:gd name="T2" fmla="*/ 540 h 1098"/>
                  <a:gd name="T3" fmla="*/ 260 h 1098"/>
                  <a:gd name="T4" fmla="*/ 0 h 109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098">
                    <a:moveTo>
                      <a:pt x="0" y="1098"/>
                    </a:moveTo>
                    <a:lnTo>
                      <a:pt x="0" y="818"/>
                    </a:lnTo>
                    <a:lnTo>
                      <a:pt x="0" y="540"/>
                    </a:lnTo>
                    <a:lnTo>
                      <a:pt x="0" y="26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4" name="Line 22"/>
              <p:cNvSpPr>
                <a:spLocks noChangeShapeType="1"/>
              </p:cNvSpPr>
              <p:nvPr/>
            </p:nvSpPr>
            <p:spPr bwMode="auto">
              <a:xfrm>
                <a:off x="4197" y="1654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5" name="Line 23"/>
              <p:cNvSpPr>
                <a:spLocks noChangeShapeType="1"/>
              </p:cNvSpPr>
              <p:nvPr/>
            </p:nvSpPr>
            <p:spPr bwMode="auto">
              <a:xfrm>
                <a:off x="4197" y="1561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6" name="Line 24"/>
              <p:cNvSpPr>
                <a:spLocks noChangeShapeType="1"/>
              </p:cNvSpPr>
              <p:nvPr/>
            </p:nvSpPr>
            <p:spPr bwMode="auto">
              <a:xfrm flipV="1">
                <a:off x="4433" y="1561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7" name="Freeform 25"/>
              <p:cNvSpPr>
                <a:spLocks/>
              </p:cNvSpPr>
              <p:nvPr/>
            </p:nvSpPr>
            <p:spPr bwMode="auto">
              <a:xfrm>
                <a:off x="4433" y="1654"/>
                <a:ext cx="0" cy="366"/>
              </a:xfrm>
              <a:custGeom>
                <a:avLst/>
                <a:gdLst>
                  <a:gd name="T0" fmla="*/ 1098 h 1098"/>
                  <a:gd name="T1" fmla="*/ 818 h 1098"/>
                  <a:gd name="T2" fmla="*/ 540 h 1098"/>
                  <a:gd name="T3" fmla="*/ 260 h 1098"/>
                  <a:gd name="T4" fmla="*/ 0 h 109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098">
                    <a:moveTo>
                      <a:pt x="0" y="1098"/>
                    </a:moveTo>
                    <a:lnTo>
                      <a:pt x="0" y="818"/>
                    </a:lnTo>
                    <a:lnTo>
                      <a:pt x="0" y="540"/>
                    </a:lnTo>
                    <a:lnTo>
                      <a:pt x="0" y="26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8" name="Line 26"/>
              <p:cNvSpPr>
                <a:spLocks noChangeShapeType="1"/>
              </p:cNvSpPr>
              <p:nvPr/>
            </p:nvSpPr>
            <p:spPr bwMode="auto">
              <a:xfrm flipH="1">
                <a:off x="4315" y="1654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9" name="Line 27"/>
              <p:cNvSpPr>
                <a:spLocks noChangeShapeType="1"/>
              </p:cNvSpPr>
              <p:nvPr/>
            </p:nvSpPr>
            <p:spPr bwMode="auto">
              <a:xfrm>
                <a:off x="4315" y="1561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0" name="Freeform 28"/>
              <p:cNvSpPr>
                <a:spLocks/>
              </p:cNvSpPr>
              <p:nvPr/>
            </p:nvSpPr>
            <p:spPr bwMode="auto">
              <a:xfrm>
                <a:off x="3842" y="1375"/>
                <a:ext cx="0" cy="186"/>
              </a:xfrm>
              <a:custGeom>
                <a:avLst/>
                <a:gdLst>
                  <a:gd name="T0" fmla="*/ 0 h 558"/>
                  <a:gd name="T1" fmla="*/ 279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79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" name="Line 29"/>
              <p:cNvSpPr>
                <a:spLocks noChangeShapeType="1"/>
              </p:cNvSpPr>
              <p:nvPr/>
            </p:nvSpPr>
            <p:spPr bwMode="auto">
              <a:xfrm>
                <a:off x="3128" y="2572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" name="Freeform 30"/>
              <p:cNvSpPr>
                <a:spLocks/>
              </p:cNvSpPr>
              <p:nvPr/>
            </p:nvSpPr>
            <p:spPr bwMode="auto">
              <a:xfrm>
                <a:off x="3842" y="1375"/>
                <a:ext cx="237" cy="0"/>
              </a:xfrm>
              <a:custGeom>
                <a:avLst/>
                <a:gdLst>
                  <a:gd name="T0" fmla="*/ 710 w 710"/>
                  <a:gd name="T1" fmla="*/ 355 w 710"/>
                  <a:gd name="T2" fmla="*/ 0 w 7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10">
                    <a:moveTo>
                      <a:pt x="710" y="0"/>
                    </a:moveTo>
                    <a:lnTo>
                      <a:pt x="355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3" name="Freeform 31"/>
              <p:cNvSpPr>
                <a:spLocks/>
              </p:cNvSpPr>
              <p:nvPr/>
            </p:nvSpPr>
            <p:spPr bwMode="auto">
              <a:xfrm>
                <a:off x="3482" y="1375"/>
                <a:ext cx="0" cy="186"/>
              </a:xfrm>
              <a:custGeom>
                <a:avLst/>
                <a:gdLst>
                  <a:gd name="T0" fmla="*/ 558 h 558"/>
                  <a:gd name="T1" fmla="*/ 279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4" name="Freeform 32"/>
              <p:cNvSpPr>
                <a:spLocks/>
              </p:cNvSpPr>
              <p:nvPr/>
            </p:nvSpPr>
            <p:spPr bwMode="auto">
              <a:xfrm>
                <a:off x="3724" y="1375"/>
                <a:ext cx="0" cy="186"/>
              </a:xfrm>
              <a:custGeom>
                <a:avLst/>
                <a:gdLst>
                  <a:gd name="T0" fmla="*/ 558 h 558"/>
                  <a:gd name="T1" fmla="*/ 279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5" name="Freeform 33"/>
              <p:cNvSpPr>
                <a:spLocks/>
              </p:cNvSpPr>
              <p:nvPr/>
            </p:nvSpPr>
            <p:spPr bwMode="auto">
              <a:xfrm>
                <a:off x="3606" y="1375"/>
                <a:ext cx="0" cy="186"/>
              </a:xfrm>
              <a:custGeom>
                <a:avLst/>
                <a:gdLst>
                  <a:gd name="T0" fmla="*/ 0 h 558"/>
                  <a:gd name="T1" fmla="*/ 279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79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6" name="Line 34"/>
              <p:cNvSpPr>
                <a:spLocks noChangeShapeType="1"/>
              </p:cNvSpPr>
              <p:nvPr/>
            </p:nvSpPr>
            <p:spPr bwMode="auto">
              <a:xfrm flipH="1">
                <a:off x="3606" y="1375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7" name="Line 35"/>
              <p:cNvSpPr>
                <a:spLocks noChangeShapeType="1"/>
              </p:cNvSpPr>
              <p:nvPr/>
            </p:nvSpPr>
            <p:spPr bwMode="auto">
              <a:xfrm flipH="1">
                <a:off x="3482" y="1375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8" name="Line 36"/>
              <p:cNvSpPr>
                <a:spLocks noChangeShapeType="1"/>
              </p:cNvSpPr>
              <p:nvPr/>
            </p:nvSpPr>
            <p:spPr bwMode="auto">
              <a:xfrm flipV="1">
                <a:off x="3606" y="1561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9" name="Line 37"/>
              <p:cNvSpPr>
                <a:spLocks noChangeShapeType="1"/>
              </p:cNvSpPr>
              <p:nvPr/>
            </p:nvSpPr>
            <p:spPr bwMode="auto">
              <a:xfrm>
                <a:off x="3606" y="1561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0" name="Line 38"/>
              <p:cNvSpPr>
                <a:spLocks noChangeShapeType="1"/>
              </p:cNvSpPr>
              <p:nvPr/>
            </p:nvSpPr>
            <p:spPr bwMode="auto">
              <a:xfrm>
                <a:off x="3724" y="1561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1" name="Line 39"/>
              <p:cNvSpPr>
                <a:spLocks noChangeShapeType="1"/>
              </p:cNvSpPr>
              <p:nvPr/>
            </p:nvSpPr>
            <p:spPr bwMode="auto">
              <a:xfrm flipH="1">
                <a:off x="3606" y="1654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2" name="Line 40"/>
              <p:cNvSpPr>
                <a:spLocks noChangeShapeType="1"/>
              </p:cNvSpPr>
              <p:nvPr/>
            </p:nvSpPr>
            <p:spPr bwMode="auto">
              <a:xfrm flipV="1">
                <a:off x="3482" y="1561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3" name="Freeform 41"/>
              <p:cNvSpPr>
                <a:spLocks/>
              </p:cNvSpPr>
              <p:nvPr/>
            </p:nvSpPr>
            <p:spPr bwMode="auto">
              <a:xfrm>
                <a:off x="3482" y="1654"/>
                <a:ext cx="0" cy="366"/>
              </a:xfrm>
              <a:custGeom>
                <a:avLst/>
                <a:gdLst>
                  <a:gd name="T0" fmla="*/ 0 h 1098"/>
                  <a:gd name="T1" fmla="*/ 260 h 1098"/>
                  <a:gd name="T2" fmla="*/ 540 h 1098"/>
                  <a:gd name="T3" fmla="*/ 818 h 1098"/>
                  <a:gd name="T4" fmla="*/ 1098 h 109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098">
                    <a:moveTo>
                      <a:pt x="0" y="0"/>
                    </a:moveTo>
                    <a:lnTo>
                      <a:pt x="0" y="260"/>
                    </a:lnTo>
                    <a:lnTo>
                      <a:pt x="0" y="540"/>
                    </a:lnTo>
                    <a:lnTo>
                      <a:pt x="0" y="818"/>
                    </a:lnTo>
                    <a:lnTo>
                      <a:pt x="0" y="109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4" name="Freeform 42"/>
              <p:cNvSpPr>
                <a:spLocks/>
              </p:cNvSpPr>
              <p:nvPr/>
            </p:nvSpPr>
            <p:spPr bwMode="auto">
              <a:xfrm>
                <a:off x="3606" y="1654"/>
                <a:ext cx="0" cy="366"/>
              </a:xfrm>
              <a:custGeom>
                <a:avLst/>
                <a:gdLst>
                  <a:gd name="T0" fmla="*/ 0 h 1098"/>
                  <a:gd name="T1" fmla="*/ 260 h 1098"/>
                  <a:gd name="T2" fmla="*/ 540 h 1098"/>
                  <a:gd name="T3" fmla="*/ 818 h 1098"/>
                  <a:gd name="T4" fmla="*/ 1098 h 109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098">
                    <a:moveTo>
                      <a:pt x="0" y="0"/>
                    </a:moveTo>
                    <a:lnTo>
                      <a:pt x="0" y="260"/>
                    </a:lnTo>
                    <a:lnTo>
                      <a:pt x="0" y="540"/>
                    </a:lnTo>
                    <a:lnTo>
                      <a:pt x="0" y="818"/>
                    </a:lnTo>
                    <a:lnTo>
                      <a:pt x="0" y="109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" name="Freeform 43"/>
              <p:cNvSpPr>
                <a:spLocks/>
              </p:cNvSpPr>
              <p:nvPr/>
            </p:nvSpPr>
            <p:spPr bwMode="auto">
              <a:xfrm>
                <a:off x="3724" y="1654"/>
                <a:ext cx="0" cy="366"/>
              </a:xfrm>
              <a:custGeom>
                <a:avLst/>
                <a:gdLst>
                  <a:gd name="T0" fmla="*/ 0 h 1098"/>
                  <a:gd name="T1" fmla="*/ 260 h 1098"/>
                  <a:gd name="T2" fmla="*/ 540 h 1098"/>
                  <a:gd name="T3" fmla="*/ 818 h 1098"/>
                  <a:gd name="T4" fmla="*/ 1098 h 109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098">
                    <a:moveTo>
                      <a:pt x="0" y="0"/>
                    </a:moveTo>
                    <a:lnTo>
                      <a:pt x="0" y="260"/>
                    </a:lnTo>
                    <a:lnTo>
                      <a:pt x="0" y="540"/>
                    </a:lnTo>
                    <a:lnTo>
                      <a:pt x="0" y="818"/>
                    </a:lnTo>
                    <a:lnTo>
                      <a:pt x="0" y="109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6" name="Line 44"/>
              <p:cNvSpPr>
                <a:spLocks noChangeShapeType="1"/>
              </p:cNvSpPr>
              <p:nvPr/>
            </p:nvSpPr>
            <p:spPr bwMode="auto">
              <a:xfrm>
                <a:off x="3010" y="2386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7" name="Line 45"/>
              <p:cNvSpPr>
                <a:spLocks noChangeShapeType="1"/>
              </p:cNvSpPr>
              <p:nvPr/>
            </p:nvSpPr>
            <p:spPr bwMode="auto">
              <a:xfrm flipH="1">
                <a:off x="3482" y="1654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8" name="Line 46"/>
              <p:cNvSpPr>
                <a:spLocks noChangeShapeType="1"/>
              </p:cNvSpPr>
              <p:nvPr/>
            </p:nvSpPr>
            <p:spPr bwMode="auto">
              <a:xfrm flipH="1">
                <a:off x="3482" y="1561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9" name="Line 47"/>
              <p:cNvSpPr>
                <a:spLocks noChangeShapeType="1"/>
              </p:cNvSpPr>
              <p:nvPr/>
            </p:nvSpPr>
            <p:spPr bwMode="auto">
              <a:xfrm>
                <a:off x="3842" y="1561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0" name="Freeform 48"/>
              <p:cNvSpPr>
                <a:spLocks/>
              </p:cNvSpPr>
              <p:nvPr/>
            </p:nvSpPr>
            <p:spPr bwMode="auto">
              <a:xfrm>
                <a:off x="3842" y="1654"/>
                <a:ext cx="0" cy="366"/>
              </a:xfrm>
              <a:custGeom>
                <a:avLst/>
                <a:gdLst>
                  <a:gd name="T0" fmla="*/ 1098 h 1098"/>
                  <a:gd name="T1" fmla="*/ 818 h 1098"/>
                  <a:gd name="T2" fmla="*/ 540 h 1098"/>
                  <a:gd name="T3" fmla="*/ 260 h 1098"/>
                  <a:gd name="T4" fmla="*/ 0 h 109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098">
                    <a:moveTo>
                      <a:pt x="0" y="1098"/>
                    </a:moveTo>
                    <a:lnTo>
                      <a:pt x="0" y="818"/>
                    </a:lnTo>
                    <a:lnTo>
                      <a:pt x="0" y="540"/>
                    </a:lnTo>
                    <a:lnTo>
                      <a:pt x="0" y="26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1" name="Line 49"/>
              <p:cNvSpPr>
                <a:spLocks noChangeShapeType="1"/>
              </p:cNvSpPr>
              <p:nvPr/>
            </p:nvSpPr>
            <p:spPr bwMode="auto">
              <a:xfrm>
                <a:off x="2892" y="2292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2" name="Freeform 50"/>
              <p:cNvSpPr>
                <a:spLocks/>
              </p:cNvSpPr>
              <p:nvPr/>
            </p:nvSpPr>
            <p:spPr bwMode="auto">
              <a:xfrm>
                <a:off x="3842" y="1654"/>
                <a:ext cx="237" cy="0"/>
              </a:xfrm>
              <a:custGeom>
                <a:avLst/>
                <a:gdLst>
                  <a:gd name="T0" fmla="*/ 0 w 710"/>
                  <a:gd name="T1" fmla="*/ 355 w 710"/>
                  <a:gd name="T2" fmla="*/ 710 w 7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10">
                    <a:moveTo>
                      <a:pt x="0" y="0"/>
                    </a:moveTo>
                    <a:lnTo>
                      <a:pt x="355" y="0"/>
                    </a:lnTo>
                    <a:lnTo>
                      <a:pt x="7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3" name="Freeform 51"/>
              <p:cNvSpPr>
                <a:spLocks/>
              </p:cNvSpPr>
              <p:nvPr/>
            </p:nvSpPr>
            <p:spPr bwMode="auto">
              <a:xfrm>
                <a:off x="3842" y="1561"/>
                <a:ext cx="237" cy="0"/>
              </a:xfrm>
              <a:custGeom>
                <a:avLst/>
                <a:gdLst>
                  <a:gd name="T0" fmla="*/ 710 w 710"/>
                  <a:gd name="T1" fmla="*/ 355 w 710"/>
                  <a:gd name="T2" fmla="*/ 0 w 7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10">
                    <a:moveTo>
                      <a:pt x="710" y="0"/>
                    </a:moveTo>
                    <a:lnTo>
                      <a:pt x="355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4" name="Line 52"/>
              <p:cNvSpPr>
                <a:spLocks noChangeShapeType="1"/>
              </p:cNvSpPr>
              <p:nvPr/>
            </p:nvSpPr>
            <p:spPr bwMode="auto">
              <a:xfrm flipH="1">
                <a:off x="3724" y="1561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" name="Line 53"/>
              <p:cNvSpPr>
                <a:spLocks noChangeShapeType="1"/>
              </p:cNvSpPr>
              <p:nvPr/>
            </p:nvSpPr>
            <p:spPr bwMode="auto">
              <a:xfrm flipH="1">
                <a:off x="3724" y="1654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" name="Line 54"/>
              <p:cNvSpPr>
                <a:spLocks noChangeShapeType="1"/>
              </p:cNvSpPr>
              <p:nvPr/>
            </p:nvSpPr>
            <p:spPr bwMode="auto">
              <a:xfrm flipH="1">
                <a:off x="3724" y="1375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7" name="Line 55"/>
              <p:cNvSpPr>
                <a:spLocks noChangeShapeType="1"/>
              </p:cNvSpPr>
              <p:nvPr/>
            </p:nvSpPr>
            <p:spPr bwMode="auto">
              <a:xfrm flipV="1">
                <a:off x="3842" y="2020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8" name="Freeform 56"/>
              <p:cNvSpPr>
                <a:spLocks/>
              </p:cNvSpPr>
              <p:nvPr/>
            </p:nvSpPr>
            <p:spPr bwMode="auto">
              <a:xfrm>
                <a:off x="3842" y="2113"/>
                <a:ext cx="0" cy="179"/>
              </a:xfrm>
              <a:custGeom>
                <a:avLst/>
                <a:gdLst>
                  <a:gd name="T0" fmla="*/ 539 h 539"/>
                  <a:gd name="T1" fmla="*/ 279 h 539"/>
                  <a:gd name="T2" fmla="*/ 0 h 5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39">
                    <a:moveTo>
                      <a:pt x="0" y="539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9" name="Line 57"/>
              <p:cNvSpPr>
                <a:spLocks noChangeShapeType="1"/>
              </p:cNvSpPr>
              <p:nvPr/>
            </p:nvSpPr>
            <p:spPr bwMode="auto">
              <a:xfrm flipH="1">
                <a:off x="2059" y="1375"/>
                <a:ext cx="242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0" name="Freeform 58"/>
              <p:cNvSpPr>
                <a:spLocks/>
              </p:cNvSpPr>
              <p:nvPr/>
            </p:nvSpPr>
            <p:spPr bwMode="auto">
              <a:xfrm>
                <a:off x="1711" y="1926"/>
                <a:ext cx="2722" cy="0"/>
              </a:xfrm>
              <a:custGeom>
                <a:avLst/>
                <a:gdLst>
                  <a:gd name="T0" fmla="*/ 0 w 8164"/>
                  <a:gd name="T1" fmla="*/ 354 w 8164"/>
                  <a:gd name="T2" fmla="*/ 690 w 8164"/>
                  <a:gd name="T3" fmla="*/ 1044 w 8164"/>
                  <a:gd name="T4" fmla="*/ 1416 w 8164"/>
                  <a:gd name="T5" fmla="*/ 1770 w 8164"/>
                  <a:gd name="T6" fmla="*/ 2124 w 8164"/>
                  <a:gd name="T7" fmla="*/ 2479 w 8164"/>
                  <a:gd name="T8" fmla="*/ 2641 w 8164"/>
                  <a:gd name="T9" fmla="*/ 2833 w 8164"/>
                  <a:gd name="T10" fmla="*/ 3187 w 8164"/>
                  <a:gd name="T11" fmla="*/ 3541 w 8164"/>
                  <a:gd name="T12" fmla="*/ 3895 w 8164"/>
                  <a:gd name="T13" fmla="*/ 4249 w 8164"/>
                  <a:gd name="T14" fmla="*/ 4621 w 8164"/>
                  <a:gd name="T15" fmla="*/ 4958 w 8164"/>
                  <a:gd name="T16" fmla="*/ 5312 w 8164"/>
                  <a:gd name="T17" fmla="*/ 5684 w 8164"/>
                  <a:gd name="T18" fmla="*/ 6038 w 8164"/>
                  <a:gd name="T19" fmla="*/ 6392 w 8164"/>
                  <a:gd name="T20" fmla="*/ 6747 w 8164"/>
                  <a:gd name="T21" fmla="*/ 7102 w 8164"/>
                  <a:gd name="T22" fmla="*/ 7456 w 8164"/>
                  <a:gd name="T23" fmla="*/ 7810 w 8164"/>
                  <a:gd name="T24" fmla="*/ 8164 w 816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</a:cxnLst>
                <a:rect l="0" t="0" r="r" b="b"/>
                <a:pathLst>
                  <a:path w="8164">
                    <a:moveTo>
                      <a:pt x="0" y="0"/>
                    </a:moveTo>
                    <a:lnTo>
                      <a:pt x="354" y="0"/>
                    </a:lnTo>
                    <a:lnTo>
                      <a:pt x="690" y="0"/>
                    </a:lnTo>
                    <a:lnTo>
                      <a:pt x="1044" y="0"/>
                    </a:lnTo>
                    <a:lnTo>
                      <a:pt x="1416" y="0"/>
                    </a:lnTo>
                    <a:lnTo>
                      <a:pt x="1770" y="0"/>
                    </a:lnTo>
                    <a:lnTo>
                      <a:pt x="2124" y="0"/>
                    </a:lnTo>
                    <a:lnTo>
                      <a:pt x="2479" y="0"/>
                    </a:lnTo>
                    <a:lnTo>
                      <a:pt x="2641" y="0"/>
                    </a:lnTo>
                    <a:lnTo>
                      <a:pt x="2833" y="0"/>
                    </a:lnTo>
                    <a:lnTo>
                      <a:pt x="3187" y="0"/>
                    </a:lnTo>
                    <a:lnTo>
                      <a:pt x="3541" y="0"/>
                    </a:lnTo>
                    <a:lnTo>
                      <a:pt x="3895" y="0"/>
                    </a:lnTo>
                    <a:lnTo>
                      <a:pt x="4249" y="0"/>
                    </a:lnTo>
                    <a:lnTo>
                      <a:pt x="4621" y="0"/>
                    </a:lnTo>
                    <a:lnTo>
                      <a:pt x="4958" y="0"/>
                    </a:lnTo>
                    <a:lnTo>
                      <a:pt x="5312" y="0"/>
                    </a:lnTo>
                    <a:lnTo>
                      <a:pt x="5684" y="0"/>
                    </a:lnTo>
                    <a:lnTo>
                      <a:pt x="6038" y="0"/>
                    </a:lnTo>
                    <a:lnTo>
                      <a:pt x="6392" y="0"/>
                    </a:lnTo>
                    <a:lnTo>
                      <a:pt x="6747" y="0"/>
                    </a:lnTo>
                    <a:lnTo>
                      <a:pt x="7102" y="0"/>
                    </a:lnTo>
                    <a:lnTo>
                      <a:pt x="7456" y="0"/>
                    </a:lnTo>
                    <a:lnTo>
                      <a:pt x="7810" y="0"/>
                    </a:lnTo>
                    <a:lnTo>
                      <a:pt x="8164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" name="Line 59"/>
              <p:cNvSpPr>
                <a:spLocks noChangeShapeType="1"/>
              </p:cNvSpPr>
              <p:nvPr/>
            </p:nvSpPr>
            <p:spPr bwMode="auto">
              <a:xfrm>
                <a:off x="4079" y="3489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" name="Freeform 60"/>
              <p:cNvSpPr>
                <a:spLocks/>
              </p:cNvSpPr>
              <p:nvPr/>
            </p:nvSpPr>
            <p:spPr bwMode="auto">
              <a:xfrm>
                <a:off x="3842" y="2292"/>
                <a:ext cx="237" cy="0"/>
              </a:xfrm>
              <a:custGeom>
                <a:avLst/>
                <a:gdLst>
                  <a:gd name="T0" fmla="*/ 710 w 710"/>
                  <a:gd name="T1" fmla="*/ 355 w 710"/>
                  <a:gd name="T2" fmla="*/ 0 w 7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10">
                    <a:moveTo>
                      <a:pt x="710" y="0"/>
                    </a:moveTo>
                    <a:lnTo>
                      <a:pt x="355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" name="Freeform 61"/>
              <p:cNvSpPr>
                <a:spLocks/>
              </p:cNvSpPr>
              <p:nvPr/>
            </p:nvSpPr>
            <p:spPr bwMode="auto">
              <a:xfrm>
                <a:off x="3842" y="2020"/>
                <a:ext cx="237" cy="0"/>
              </a:xfrm>
              <a:custGeom>
                <a:avLst/>
                <a:gdLst>
                  <a:gd name="T0" fmla="*/ 0 w 710"/>
                  <a:gd name="T1" fmla="*/ 355 w 710"/>
                  <a:gd name="T2" fmla="*/ 710 w 7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10">
                    <a:moveTo>
                      <a:pt x="0" y="0"/>
                    </a:moveTo>
                    <a:lnTo>
                      <a:pt x="355" y="0"/>
                    </a:lnTo>
                    <a:lnTo>
                      <a:pt x="7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" name="Freeform 62"/>
              <p:cNvSpPr>
                <a:spLocks/>
              </p:cNvSpPr>
              <p:nvPr/>
            </p:nvSpPr>
            <p:spPr bwMode="auto">
              <a:xfrm>
                <a:off x="3842" y="2113"/>
                <a:ext cx="237" cy="0"/>
              </a:xfrm>
              <a:custGeom>
                <a:avLst/>
                <a:gdLst>
                  <a:gd name="T0" fmla="*/ 710 w 710"/>
                  <a:gd name="T1" fmla="*/ 355 w 710"/>
                  <a:gd name="T2" fmla="*/ 0 w 7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10">
                    <a:moveTo>
                      <a:pt x="710" y="0"/>
                    </a:moveTo>
                    <a:lnTo>
                      <a:pt x="355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" name="Line 63"/>
              <p:cNvSpPr>
                <a:spLocks noChangeShapeType="1"/>
              </p:cNvSpPr>
              <p:nvPr/>
            </p:nvSpPr>
            <p:spPr bwMode="auto">
              <a:xfrm>
                <a:off x="3724" y="2020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" name="Line 64"/>
              <p:cNvSpPr>
                <a:spLocks noChangeShapeType="1"/>
              </p:cNvSpPr>
              <p:nvPr/>
            </p:nvSpPr>
            <p:spPr bwMode="auto">
              <a:xfrm>
                <a:off x="3606" y="2020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" name="Line 65"/>
              <p:cNvSpPr>
                <a:spLocks noChangeShapeType="1"/>
              </p:cNvSpPr>
              <p:nvPr/>
            </p:nvSpPr>
            <p:spPr bwMode="auto">
              <a:xfrm>
                <a:off x="3606" y="2113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" name="Line 66"/>
              <p:cNvSpPr>
                <a:spLocks noChangeShapeType="1"/>
              </p:cNvSpPr>
              <p:nvPr/>
            </p:nvSpPr>
            <p:spPr bwMode="auto">
              <a:xfrm>
                <a:off x="3606" y="2020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" name="Line 67"/>
              <p:cNvSpPr>
                <a:spLocks noChangeShapeType="1"/>
              </p:cNvSpPr>
              <p:nvPr/>
            </p:nvSpPr>
            <p:spPr bwMode="auto">
              <a:xfrm flipV="1">
                <a:off x="3482" y="2020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" name="Freeform 68"/>
              <p:cNvSpPr>
                <a:spLocks/>
              </p:cNvSpPr>
              <p:nvPr/>
            </p:nvSpPr>
            <p:spPr bwMode="auto">
              <a:xfrm>
                <a:off x="3482" y="2113"/>
                <a:ext cx="0" cy="179"/>
              </a:xfrm>
              <a:custGeom>
                <a:avLst/>
                <a:gdLst>
                  <a:gd name="T0" fmla="*/ 539 h 539"/>
                  <a:gd name="T1" fmla="*/ 279 h 539"/>
                  <a:gd name="T2" fmla="*/ 0 h 5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39">
                    <a:moveTo>
                      <a:pt x="0" y="539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" name="Freeform 69"/>
              <p:cNvSpPr>
                <a:spLocks/>
              </p:cNvSpPr>
              <p:nvPr/>
            </p:nvSpPr>
            <p:spPr bwMode="auto">
              <a:xfrm>
                <a:off x="3606" y="2113"/>
                <a:ext cx="0" cy="179"/>
              </a:xfrm>
              <a:custGeom>
                <a:avLst/>
                <a:gdLst>
                  <a:gd name="T0" fmla="*/ 0 h 539"/>
                  <a:gd name="T1" fmla="*/ 279 h 539"/>
                  <a:gd name="T2" fmla="*/ 539 h 5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39">
                    <a:moveTo>
                      <a:pt x="0" y="0"/>
                    </a:moveTo>
                    <a:lnTo>
                      <a:pt x="0" y="279"/>
                    </a:lnTo>
                    <a:lnTo>
                      <a:pt x="0" y="539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" name="Line 70"/>
              <p:cNvSpPr>
                <a:spLocks noChangeShapeType="1"/>
              </p:cNvSpPr>
              <p:nvPr/>
            </p:nvSpPr>
            <p:spPr bwMode="auto">
              <a:xfrm>
                <a:off x="3606" y="229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" name="Freeform 71"/>
              <p:cNvSpPr>
                <a:spLocks/>
              </p:cNvSpPr>
              <p:nvPr/>
            </p:nvSpPr>
            <p:spPr bwMode="auto">
              <a:xfrm>
                <a:off x="3724" y="2113"/>
                <a:ext cx="0" cy="179"/>
              </a:xfrm>
              <a:custGeom>
                <a:avLst/>
                <a:gdLst>
                  <a:gd name="T0" fmla="*/ 539 h 539"/>
                  <a:gd name="T1" fmla="*/ 279 h 539"/>
                  <a:gd name="T2" fmla="*/ 0 h 5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39">
                    <a:moveTo>
                      <a:pt x="0" y="539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" name="Line 72"/>
              <p:cNvSpPr>
                <a:spLocks noChangeShapeType="1"/>
              </p:cNvSpPr>
              <p:nvPr/>
            </p:nvSpPr>
            <p:spPr bwMode="auto">
              <a:xfrm flipH="1">
                <a:off x="3482" y="2292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" name="Line 73"/>
              <p:cNvSpPr>
                <a:spLocks noChangeShapeType="1"/>
              </p:cNvSpPr>
              <p:nvPr/>
            </p:nvSpPr>
            <p:spPr bwMode="auto">
              <a:xfrm flipH="1">
                <a:off x="3482" y="2113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" name="Line 74"/>
              <p:cNvSpPr>
                <a:spLocks noChangeShapeType="1"/>
              </p:cNvSpPr>
              <p:nvPr/>
            </p:nvSpPr>
            <p:spPr bwMode="auto">
              <a:xfrm>
                <a:off x="3482" y="2020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" name="Line 75"/>
              <p:cNvSpPr>
                <a:spLocks noChangeShapeType="1"/>
              </p:cNvSpPr>
              <p:nvPr/>
            </p:nvSpPr>
            <p:spPr bwMode="auto">
              <a:xfrm>
                <a:off x="3606" y="2478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" name="Line 76"/>
              <p:cNvSpPr>
                <a:spLocks noChangeShapeType="1"/>
              </p:cNvSpPr>
              <p:nvPr/>
            </p:nvSpPr>
            <p:spPr bwMode="auto">
              <a:xfrm>
                <a:off x="3606" y="2386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" name="Line 77"/>
              <p:cNvSpPr>
                <a:spLocks noChangeShapeType="1"/>
              </p:cNvSpPr>
              <p:nvPr/>
            </p:nvSpPr>
            <p:spPr bwMode="auto">
              <a:xfrm flipV="1">
                <a:off x="3724" y="2386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" name="Line 78"/>
              <p:cNvSpPr>
                <a:spLocks noChangeShapeType="1"/>
              </p:cNvSpPr>
              <p:nvPr/>
            </p:nvSpPr>
            <p:spPr bwMode="auto">
              <a:xfrm flipH="1">
                <a:off x="3606" y="2386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" name="Line 79"/>
              <p:cNvSpPr>
                <a:spLocks noChangeShapeType="1"/>
              </p:cNvSpPr>
              <p:nvPr/>
            </p:nvSpPr>
            <p:spPr bwMode="auto">
              <a:xfrm flipV="1">
                <a:off x="3482" y="2386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" name="Freeform 80"/>
              <p:cNvSpPr>
                <a:spLocks/>
              </p:cNvSpPr>
              <p:nvPr/>
            </p:nvSpPr>
            <p:spPr bwMode="auto">
              <a:xfrm>
                <a:off x="3482" y="2572"/>
                <a:ext cx="0" cy="186"/>
              </a:xfrm>
              <a:custGeom>
                <a:avLst/>
                <a:gdLst>
                  <a:gd name="T0" fmla="*/ 558 h 558"/>
                  <a:gd name="T1" fmla="*/ 279 h 558"/>
                  <a:gd name="T2" fmla="*/ 139 h 558"/>
                  <a:gd name="T3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79"/>
                    </a:lnTo>
                    <a:lnTo>
                      <a:pt x="0" y="13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" name="Line 81"/>
              <p:cNvSpPr>
                <a:spLocks noChangeShapeType="1"/>
              </p:cNvSpPr>
              <p:nvPr/>
            </p:nvSpPr>
            <p:spPr bwMode="auto">
              <a:xfrm>
                <a:off x="3128" y="2857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" name="Line 82"/>
              <p:cNvSpPr>
                <a:spLocks noChangeShapeType="1"/>
              </p:cNvSpPr>
              <p:nvPr/>
            </p:nvSpPr>
            <p:spPr bwMode="auto">
              <a:xfrm flipV="1">
                <a:off x="3842" y="3489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" name="Freeform 83"/>
              <p:cNvSpPr>
                <a:spLocks/>
              </p:cNvSpPr>
              <p:nvPr/>
            </p:nvSpPr>
            <p:spPr bwMode="auto">
              <a:xfrm>
                <a:off x="3724" y="2572"/>
                <a:ext cx="0" cy="186"/>
              </a:xfrm>
              <a:custGeom>
                <a:avLst/>
                <a:gdLst>
                  <a:gd name="T0" fmla="*/ 558 h 558"/>
                  <a:gd name="T1" fmla="*/ 279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" name="Freeform 84"/>
              <p:cNvSpPr>
                <a:spLocks/>
              </p:cNvSpPr>
              <p:nvPr/>
            </p:nvSpPr>
            <p:spPr bwMode="auto">
              <a:xfrm>
                <a:off x="3606" y="2572"/>
                <a:ext cx="0" cy="186"/>
              </a:xfrm>
              <a:custGeom>
                <a:avLst/>
                <a:gdLst>
                  <a:gd name="T0" fmla="*/ 0 h 558"/>
                  <a:gd name="T1" fmla="*/ 279 h 558"/>
                  <a:gd name="T2" fmla="*/ 428 h 558"/>
                  <a:gd name="T3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79"/>
                    </a:lnTo>
                    <a:lnTo>
                      <a:pt x="0" y="428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" name="Line 85"/>
              <p:cNvSpPr>
                <a:spLocks noChangeShapeType="1"/>
              </p:cNvSpPr>
              <p:nvPr/>
            </p:nvSpPr>
            <p:spPr bwMode="auto">
              <a:xfrm flipH="1">
                <a:off x="3606" y="257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" name="Line 86"/>
              <p:cNvSpPr>
                <a:spLocks noChangeShapeType="1"/>
              </p:cNvSpPr>
              <p:nvPr/>
            </p:nvSpPr>
            <p:spPr bwMode="auto">
              <a:xfrm>
                <a:off x="3482" y="2478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" name="Line 87"/>
              <p:cNvSpPr>
                <a:spLocks noChangeShapeType="1"/>
              </p:cNvSpPr>
              <p:nvPr/>
            </p:nvSpPr>
            <p:spPr bwMode="auto">
              <a:xfrm>
                <a:off x="3482" y="2572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0" name="Line 88"/>
              <p:cNvSpPr>
                <a:spLocks noChangeShapeType="1"/>
              </p:cNvSpPr>
              <p:nvPr/>
            </p:nvSpPr>
            <p:spPr bwMode="auto">
              <a:xfrm>
                <a:off x="3724" y="2478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1" name="Line 89"/>
              <p:cNvSpPr>
                <a:spLocks noChangeShapeType="1"/>
              </p:cNvSpPr>
              <p:nvPr/>
            </p:nvSpPr>
            <p:spPr bwMode="auto">
              <a:xfrm flipV="1">
                <a:off x="3606" y="2478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2" name="Line 90"/>
              <p:cNvSpPr>
                <a:spLocks noChangeShapeType="1"/>
              </p:cNvSpPr>
              <p:nvPr/>
            </p:nvSpPr>
            <p:spPr bwMode="auto">
              <a:xfrm flipH="1">
                <a:off x="3482" y="2478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3" name="Line 91"/>
              <p:cNvSpPr>
                <a:spLocks noChangeShapeType="1"/>
              </p:cNvSpPr>
              <p:nvPr/>
            </p:nvSpPr>
            <p:spPr bwMode="auto">
              <a:xfrm>
                <a:off x="3482" y="2386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4" name="Line 92"/>
              <p:cNvSpPr>
                <a:spLocks noChangeShapeType="1"/>
              </p:cNvSpPr>
              <p:nvPr/>
            </p:nvSpPr>
            <p:spPr bwMode="auto">
              <a:xfrm>
                <a:off x="3842" y="2386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5" name="Freeform 93"/>
              <p:cNvSpPr>
                <a:spLocks/>
              </p:cNvSpPr>
              <p:nvPr/>
            </p:nvSpPr>
            <p:spPr bwMode="auto">
              <a:xfrm>
                <a:off x="3842" y="2572"/>
                <a:ext cx="0" cy="186"/>
              </a:xfrm>
              <a:custGeom>
                <a:avLst/>
                <a:gdLst>
                  <a:gd name="T0" fmla="*/ 0 h 558"/>
                  <a:gd name="T1" fmla="*/ 279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79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6" name="Line 94"/>
              <p:cNvSpPr>
                <a:spLocks noChangeShapeType="1"/>
              </p:cNvSpPr>
              <p:nvPr/>
            </p:nvSpPr>
            <p:spPr bwMode="auto">
              <a:xfrm>
                <a:off x="3842" y="2478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7" name="Freeform 95"/>
              <p:cNvSpPr>
                <a:spLocks/>
              </p:cNvSpPr>
              <p:nvPr/>
            </p:nvSpPr>
            <p:spPr bwMode="auto">
              <a:xfrm>
                <a:off x="3842" y="2572"/>
                <a:ext cx="237" cy="0"/>
              </a:xfrm>
              <a:custGeom>
                <a:avLst/>
                <a:gdLst>
                  <a:gd name="T0" fmla="*/ 0 w 710"/>
                  <a:gd name="T1" fmla="*/ 355 w 710"/>
                  <a:gd name="T2" fmla="*/ 710 w 7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10">
                    <a:moveTo>
                      <a:pt x="0" y="0"/>
                    </a:moveTo>
                    <a:lnTo>
                      <a:pt x="355" y="0"/>
                    </a:lnTo>
                    <a:lnTo>
                      <a:pt x="7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8" name="Freeform 96"/>
              <p:cNvSpPr>
                <a:spLocks/>
              </p:cNvSpPr>
              <p:nvPr/>
            </p:nvSpPr>
            <p:spPr bwMode="auto">
              <a:xfrm>
                <a:off x="3842" y="2478"/>
                <a:ext cx="237" cy="0"/>
              </a:xfrm>
              <a:custGeom>
                <a:avLst/>
                <a:gdLst>
                  <a:gd name="T0" fmla="*/ 710 w 710"/>
                  <a:gd name="T1" fmla="*/ 355 w 710"/>
                  <a:gd name="T2" fmla="*/ 0 w 7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10">
                    <a:moveTo>
                      <a:pt x="710" y="0"/>
                    </a:moveTo>
                    <a:lnTo>
                      <a:pt x="355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9" name="Freeform 97"/>
              <p:cNvSpPr>
                <a:spLocks/>
              </p:cNvSpPr>
              <p:nvPr/>
            </p:nvSpPr>
            <p:spPr bwMode="auto">
              <a:xfrm>
                <a:off x="3842" y="2386"/>
                <a:ext cx="237" cy="0"/>
              </a:xfrm>
              <a:custGeom>
                <a:avLst/>
                <a:gdLst>
                  <a:gd name="T0" fmla="*/ 0 w 710"/>
                  <a:gd name="T1" fmla="*/ 355 w 710"/>
                  <a:gd name="T2" fmla="*/ 710 w 7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10">
                    <a:moveTo>
                      <a:pt x="0" y="0"/>
                    </a:moveTo>
                    <a:lnTo>
                      <a:pt x="355" y="0"/>
                    </a:lnTo>
                    <a:lnTo>
                      <a:pt x="71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0" name="Line 98"/>
              <p:cNvSpPr>
                <a:spLocks noChangeShapeType="1"/>
              </p:cNvSpPr>
              <p:nvPr/>
            </p:nvSpPr>
            <p:spPr bwMode="auto">
              <a:xfrm>
                <a:off x="3724" y="2113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1" name="Line 99"/>
              <p:cNvSpPr>
                <a:spLocks noChangeShapeType="1"/>
              </p:cNvSpPr>
              <p:nvPr/>
            </p:nvSpPr>
            <p:spPr bwMode="auto">
              <a:xfrm>
                <a:off x="3482" y="2292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2" name="Line 100"/>
              <p:cNvSpPr>
                <a:spLocks noChangeShapeType="1"/>
              </p:cNvSpPr>
              <p:nvPr/>
            </p:nvSpPr>
            <p:spPr bwMode="auto">
              <a:xfrm>
                <a:off x="3724" y="257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3" name="Line 101"/>
              <p:cNvSpPr>
                <a:spLocks noChangeShapeType="1"/>
              </p:cNvSpPr>
              <p:nvPr/>
            </p:nvSpPr>
            <p:spPr bwMode="auto">
              <a:xfrm flipH="1">
                <a:off x="3724" y="2478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4" name="Line 102"/>
              <p:cNvSpPr>
                <a:spLocks noChangeShapeType="1"/>
              </p:cNvSpPr>
              <p:nvPr/>
            </p:nvSpPr>
            <p:spPr bwMode="auto">
              <a:xfrm flipV="1">
                <a:off x="3606" y="2292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5" name="Line 103"/>
              <p:cNvSpPr>
                <a:spLocks noChangeShapeType="1"/>
              </p:cNvSpPr>
              <p:nvPr/>
            </p:nvSpPr>
            <p:spPr bwMode="auto">
              <a:xfrm>
                <a:off x="3724" y="229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6" name="Line 104"/>
              <p:cNvSpPr>
                <a:spLocks noChangeShapeType="1"/>
              </p:cNvSpPr>
              <p:nvPr/>
            </p:nvSpPr>
            <p:spPr bwMode="auto">
              <a:xfrm>
                <a:off x="3842" y="2292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7" name="Line 105"/>
              <p:cNvSpPr>
                <a:spLocks noChangeShapeType="1"/>
              </p:cNvSpPr>
              <p:nvPr/>
            </p:nvSpPr>
            <p:spPr bwMode="auto">
              <a:xfrm flipH="1">
                <a:off x="3724" y="2386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8" name="Line 106"/>
              <p:cNvSpPr>
                <a:spLocks noChangeShapeType="1"/>
              </p:cNvSpPr>
              <p:nvPr/>
            </p:nvSpPr>
            <p:spPr bwMode="auto">
              <a:xfrm flipV="1">
                <a:off x="3724" y="2292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9" name="Line 107"/>
              <p:cNvSpPr>
                <a:spLocks noChangeShapeType="1"/>
              </p:cNvSpPr>
              <p:nvPr/>
            </p:nvSpPr>
            <p:spPr bwMode="auto">
              <a:xfrm>
                <a:off x="3724" y="2020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0" name="Line 108"/>
              <p:cNvSpPr>
                <a:spLocks noChangeShapeType="1"/>
              </p:cNvSpPr>
              <p:nvPr/>
            </p:nvSpPr>
            <p:spPr bwMode="auto">
              <a:xfrm flipV="1">
                <a:off x="4433" y="2020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1" name="Freeform 109"/>
              <p:cNvSpPr>
                <a:spLocks/>
              </p:cNvSpPr>
              <p:nvPr/>
            </p:nvSpPr>
            <p:spPr bwMode="auto">
              <a:xfrm>
                <a:off x="4433" y="2113"/>
                <a:ext cx="0" cy="179"/>
              </a:xfrm>
              <a:custGeom>
                <a:avLst/>
                <a:gdLst>
                  <a:gd name="T0" fmla="*/ 539 h 539"/>
                  <a:gd name="T1" fmla="*/ 279 h 539"/>
                  <a:gd name="T2" fmla="*/ 0 h 5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39">
                    <a:moveTo>
                      <a:pt x="0" y="539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2" name="Line 110"/>
              <p:cNvSpPr>
                <a:spLocks noChangeShapeType="1"/>
              </p:cNvSpPr>
              <p:nvPr/>
            </p:nvSpPr>
            <p:spPr bwMode="auto">
              <a:xfrm flipV="1">
                <a:off x="4315" y="2020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3" name="Line 111"/>
              <p:cNvSpPr>
                <a:spLocks noChangeShapeType="1"/>
              </p:cNvSpPr>
              <p:nvPr/>
            </p:nvSpPr>
            <p:spPr bwMode="auto">
              <a:xfrm flipH="1">
                <a:off x="4079" y="2113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4" name="Line 112"/>
              <p:cNvSpPr>
                <a:spLocks noChangeShapeType="1"/>
              </p:cNvSpPr>
              <p:nvPr/>
            </p:nvSpPr>
            <p:spPr bwMode="auto">
              <a:xfrm flipV="1">
                <a:off x="4079" y="2020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5" name="Line 113"/>
              <p:cNvSpPr>
                <a:spLocks noChangeShapeType="1"/>
              </p:cNvSpPr>
              <p:nvPr/>
            </p:nvSpPr>
            <p:spPr bwMode="auto">
              <a:xfrm>
                <a:off x="4079" y="2020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" name="Line 114"/>
              <p:cNvSpPr>
                <a:spLocks noChangeShapeType="1"/>
              </p:cNvSpPr>
              <p:nvPr/>
            </p:nvSpPr>
            <p:spPr bwMode="auto">
              <a:xfrm>
                <a:off x="4197" y="2020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" name="Freeform 115"/>
              <p:cNvSpPr>
                <a:spLocks/>
              </p:cNvSpPr>
              <p:nvPr/>
            </p:nvSpPr>
            <p:spPr bwMode="auto">
              <a:xfrm>
                <a:off x="4079" y="2113"/>
                <a:ext cx="0" cy="179"/>
              </a:xfrm>
              <a:custGeom>
                <a:avLst/>
                <a:gdLst>
                  <a:gd name="T0" fmla="*/ 0 h 539"/>
                  <a:gd name="T1" fmla="*/ 279 h 539"/>
                  <a:gd name="T2" fmla="*/ 539 h 5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39">
                    <a:moveTo>
                      <a:pt x="0" y="0"/>
                    </a:moveTo>
                    <a:lnTo>
                      <a:pt x="0" y="279"/>
                    </a:lnTo>
                    <a:lnTo>
                      <a:pt x="0" y="539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" name="Line 116"/>
              <p:cNvSpPr>
                <a:spLocks noChangeShapeType="1"/>
              </p:cNvSpPr>
              <p:nvPr/>
            </p:nvSpPr>
            <p:spPr bwMode="auto">
              <a:xfrm flipH="1">
                <a:off x="4079" y="229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9" name="Freeform 117"/>
              <p:cNvSpPr>
                <a:spLocks/>
              </p:cNvSpPr>
              <p:nvPr/>
            </p:nvSpPr>
            <p:spPr bwMode="auto">
              <a:xfrm>
                <a:off x="4197" y="2113"/>
                <a:ext cx="0" cy="179"/>
              </a:xfrm>
              <a:custGeom>
                <a:avLst/>
                <a:gdLst>
                  <a:gd name="T0" fmla="*/ 539 h 539"/>
                  <a:gd name="T1" fmla="*/ 279 h 539"/>
                  <a:gd name="T2" fmla="*/ 0 h 5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39">
                    <a:moveTo>
                      <a:pt x="0" y="539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0" name="Freeform 118"/>
              <p:cNvSpPr>
                <a:spLocks/>
              </p:cNvSpPr>
              <p:nvPr/>
            </p:nvSpPr>
            <p:spPr bwMode="auto">
              <a:xfrm>
                <a:off x="2892" y="3030"/>
                <a:ext cx="0" cy="186"/>
              </a:xfrm>
              <a:custGeom>
                <a:avLst/>
                <a:gdLst>
                  <a:gd name="T0" fmla="*/ 558 h 558"/>
                  <a:gd name="T1" fmla="*/ 279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1" name="Freeform 119"/>
              <p:cNvSpPr>
                <a:spLocks/>
              </p:cNvSpPr>
              <p:nvPr/>
            </p:nvSpPr>
            <p:spPr bwMode="auto">
              <a:xfrm>
                <a:off x="4315" y="2113"/>
                <a:ext cx="0" cy="179"/>
              </a:xfrm>
              <a:custGeom>
                <a:avLst/>
                <a:gdLst>
                  <a:gd name="T0" fmla="*/ 539 h 539"/>
                  <a:gd name="T1" fmla="*/ 279 h 539"/>
                  <a:gd name="T2" fmla="*/ 0 h 5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39">
                    <a:moveTo>
                      <a:pt x="0" y="539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2" name="Line 120"/>
              <p:cNvSpPr>
                <a:spLocks noChangeShapeType="1"/>
              </p:cNvSpPr>
              <p:nvPr/>
            </p:nvSpPr>
            <p:spPr bwMode="auto">
              <a:xfrm>
                <a:off x="4197" y="2113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3" name="Line 121"/>
              <p:cNvSpPr>
                <a:spLocks noChangeShapeType="1"/>
              </p:cNvSpPr>
              <p:nvPr/>
            </p:nvSpPr>
            <p:spPr bwMode="auto">
              <a:xfrm>
                <a:off x="4197" y="229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4" name="Line 122"/>
              <p:cNvSpPr>
                <a:spLocks noChangeShapeType="1"/>
              </p:cNvSpPr>
              <p:nvPr/>
            </p:nvSpPr>
            <p:spPr bwMode="auto">
              <a:xfrm flipH="1">
                <a:off x="4197" y="2020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5" name="Line 123"/>
              <p:cNvSpPr>
                <a:spLocks noChangeShapeType="1"/>
              </p:cNvSpPr>
              <p:nvPr/>
            </p:nvSpPr>
            <p:spPr bwMode="auto">
              <a:xfrm flipV="1">
                <a:off x="4315" y="2386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6" name="Line 124"/>
              <p:cNvSpPr>
                <a:spLocks noChangeShapeType="1"/>
              </p:cNvSpPr>
              <p:nvPr/>
            </p:nvSpPr>
            <p:spPr bwMode="auto">
              <a:xfrm flipV="1">
                <a:off x="4197" y="2386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7" name="Line 125"/>
              <p:cNvSpPr>
                <a:spLocks noChangeShapeType="1"/>
              </p:cNvSpPr>
              <p:nvPr/>
            </p:nvSpPr>
            <p:spPr bwMode="auto">
              <a:xfrm>
                <a:off x="4079" y="2478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8" name="Line 126"/>
              <p:cNvSpPr>
                <a:spLocks noChangeShapeType="1"/>
              </p:cNvSpPr>
              <p:nvPr/>
            </p:nvSpPr>
            <p:spPr bwMode="auto">
              <a:xfrm flipV="1">
                <a:off x="4079" y="2386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9" name="Line 127"/>
              <p:cNvSpPr>
                <a:spLocks noChangeShapeType="1"/>
              </p:cNvSpPr>
              <p:nvPr/>
            </p:nvSpPr>
            <p:spPr bwMode="auto">
              <a:xfrm>
                <a:off x="4079" y="2386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0" name="Freeform 128"/>
              <p:cNvSpPr>
                <a:spLocks/>
              </p:cNvSpPr>
              <p:nvPr/>
            </p:nvSpPr>
            <p:spPr bwMode="auto">
              <a:xfrm>
                <a:off x="4197" y="2572"/>
                <a:ext cx="0" cy="186"/>
              </a:xfrm>
              <a:custGeom>
                <a:avLst/>
                <a:gdLst>
                  <a:gd name="T0" fmla="*/ 558 h 558"/>
                  <a:gd name="T1" fmla="*/ 279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1" name="Line 129"/>
              <p:cNvSpPr>
                <a:spLocks noChangeShapeType="1"/>
              </p:cNvSpPr>
              <p:nvPr/>
            </p:nvSpPr>
            <p:spPr bwMode="auto">
              <a:xfrm flipH="1">
                <a:off x="4079" y="257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2" name="Line 130"/>
              <p:cNvSpPr>
                <a:spLocks noChangeShapeType="1"/>
              </p:cNvSpPr>
              <p:nvPr/>
            </p:nvSpPr>
            <p:spPr bwMode="auto">
              <a:xfrm flipH="1">
                <a:off x="2892" y="3489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3" name="Freeform 131"/>
              <p:cNvSpPr>
                <a:spLocks/>
              </p:cNvSpPr>
              <p:nvPr/>
            </p:nvSpPr>
            <p:spPr bwMode="auto">
              <a:xfrm>
                <a:off x="4079" y="2572"/>
                <a:ext cx="0" cy="186"/>
              </a:xfrm>
              <a:custGeom>
                <a:avLst/>
                <a:gdLst>
                  <a:gd name="T0" fmla="*/ 0 h 558"/>
                  <a:gd name="T1" fmla="*/ 279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79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4" name="Freeform 132"/>
              <p:cNvSpPr>
                <a:spLocks/>
              </p:cNvSpPr>
              <p:nvPr/>
            </p:nvSpPr>
            <p:spPr bwMode="auto">
              <a:xfrm>
                <a:off x="4315" y="2572"/>
                <a:ext cx="0" cy="186"/>
              </a:xfrm>
              <a:custGeom>
                <a:avLst/>
                <a:gdLst>
                  <a:gd name="T0" fmla="*/ 0 h 558"/>
                  <a:gd name="T1" fmla="*/ 279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79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5" name="Line 133"/>
              <p:cNvSpPr>
                <a:spLocks noChangeShapeType="1"/>
              </p:cNvSpPr>
              <p:nvPr/>
            </p:nvSpPr>
            <p:spPr bwMode="auto">
              <a:xfrm>
                <a:off x="4197" y="2386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6" name="Line 134"/>
              <p:cNvSpPr>
                <a:spLocks noChangeShapeType="1"/>
              </p:cNvSpPr>
              <p:nvPr/>
            </p:nvSpPr>
            <p:spPr bwMode="auto">
              <a:xfrm flipV="1">
                <a:off x="4197" y="2478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" name="Line 135"/>
              <p:cNvSpPr>
                <a:spLocks noChangeShapeType="1"/>
              </p:cNvSpPr>
              <p:nvPr/>
            </p:nvSpPr>
            <p:spPr bwMode="auto">
              <a:xfrm>
                <a:off x="4197" y="2478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8" name="Line 136"/>
              <p:cNvSpPr>
                <a:spLocks noChangeShapeType="1"/>
              </p:cNvSpPr>
              <p:nvPr/>
            </p:nvSpPr>
            <p:spPr bwMode="auto">
              <a:xfrm>
                <a:off x="4315" y="2478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9" name="Line 137"/>
              <p:cNvSpPr>
                <a:spLocks noChangeShapeType="1"/>
              </p:cNvSpPr>
              <p:nvPr/>
            </p:nvSpPr>
            <p:spPr bwMode="auto">
              <a:xfrm flipH="1">
                <a:off x="4197" y="257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0" name="Line 138"/>
              <p:cNvSpPr>
                <a:spLocks noChangeShapeType="1"/>
              </p:cNvSpPr>
              <p:nvPr/>
            </p:nvSpPr>
            <p:spPr bwMode="auto">
              <a:xfrm flipV="1">
                <a:off x="4079" y="2478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1" name="Line 139"/>
              <p:cNvSpPr>
                <a:spLocks noChangeShapeType="1"/>
              </p:cNvSpPr>
              <p:nvPr/>
            </p:nvSpPr>
            <p:spPr bwMode="auto">
              <a:xfrm flipV="1">
                <a:off x="4433" y="2386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2" name="Freeform 140"/>
              <p:cNvSpPr>
                <a:spLocks/>
              </p:cNvSpPr>
              <p:nvPr/>
            </p:nvSpPr>
            <p:spPr bwMode="auto">
              <a:xfrm>
                <a:off x="4433" y="2572"/>
                <a:ext cx="0" cy="186"/>
              </a:xfrm>
              <a:custGeom>
                <a:avLst/>
                <a:gdLst>
                  <a:gd name="T0" fmla="*/ 558 h 558"/>
                  <a:gd name="T1" fmla="*/ 279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3" name="Line 141"/>
              <p:cNvSpPr>
                <a:spLocks noChangeShapeType="1"/>
              </p:cNvSpPr>
              <p:nvPr/>
            </p:nvSpPr>
            <p:spPr bwMode="auto">
              <a:xfrm flipV="1">
                <a:off x="4433" y="2478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4" name="Line 142"/>
              <p:cNvSpPr>
                <a:spLocks noChangeShapeType="1"/>
              </p:cNvSpPr>
              <p:nvPr/>
            </p:nvSpPr>
            <p:spPr bwMode="auto">
              <a:xfrm flipH="1">
                <a:off x="4315" y="257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5" name="Line 143"/>
              <p:cNvSpPr>
                <a:spLocks noChangeShapeType="1"/>
              </p:cNvSpPr>
              <p:nvPr/>
            </p:nvSpPr>
            <p:spPr bwMode="auto">
              <a:xfrm flipH="1">
                <a:off x="4315" y="2478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6" name="Line 144"/>
              <p:cNvSpPr>
                <a:spLocks noChangeShapeType="1"/>
              </p:cNvSpPr>
              <p:nvPr/>
            </p:nvSpPr>
            <p:spPr bwMode="auto">
              <a:xfrm>
                <a:off x="4315" y="2113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7" name="Line 145"/>
              <p:cNvSpPr>
                <a:spLocks noChangeShapeType="1"/>
              </p:cNvSpPr>
              <p:nvPr/>
            </p:nvSpPr>
            <p:spPr bwMode="auto">
              <a:xfrm>
                <a:off x="4315" y="229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8" name="Line 146"/>
              <p:cNvSpPr>
                <a:spLocks noChangeShapeType="1"/>
              </p:cNvSpPr>
              <p:nvPr/>
            </p:nvSpPr>
            <p:spPr bwMode="auto">
              <a:xfrm flipH="1">
                <a:off x="4315" y="2386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9" name="Line 147"/>
              <p:cNvSpPr>
                <a:spLocks noChangeShapeType="1"/>
              </p:cNvSpPr>
              <p:nvPr/>
            </p:nvSpPr>
            <p:spPr bwMode="auto">
              <a:xfrm flipV="1">
                <a:off x="4315" y="2292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0" name="Line 148"/>
              <p:cNvSpPr>
                <a:spLocks noChangeShapeType="1"/>
              </p:cNvSpPr>
              <p:nvPr/>
            </p:nvSpPr>
            <p:spPr bwMode="auto">
              <a:xfrm flipH="1">
                <a:off x="4315" y="2020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1" name="Line 149"/>
              <p:cNvSpPr>
                <a:spLocks noChangeShapeType="1"/>
              </p:cNvSpPr>
              <p:nvPr/>
            </p:nvSpPr>
            <p:spPr bwMode="auto">
              <a:xfrm>
                <a:off x="4079" y="2292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2" name="Line 150"/>
              <p:cNvSpPr>
                <a:spLocks noChangeShapeType="1"/>
              </p:cNvSpPr>
              <p:nvPr/>
            </p:nvSpPr>
            <p:spPr bwMode="auto">
              <a:xfrm flipV="1">
                <a:off x="4197" y="2292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3" name="Line 151"/>
              <p:cNvSpPr>
                <a:spLocks noChangeShapeType="1"/>
              </p:cNvSpPr>
              <p:nvPr/>
            </p:nvSpPr>
            <p:spPr bwMode="auto">
              <a:xfrm flipV="1">
                <a:off x="4433" y="2292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4" name="Freeform 152"/>
              <p:cNvSpPr>
                <a:spLocks/>
              </p:cNvSpPr>
              <p:nvPr/>
            </p:nvSpPr>
            <p:spPr bwMode="auto">
              <a:xfrm>
                <a:off x="1941" y="1375"/>
                <a:ext cx="0" cy="186"/>
              </a:xfrm>
              <a:custGeom>
                <a:avLst/>
                <a:gdLst>
                  <a:gd name="T0" fmla="*/ 0 h 558"/>
                  <a:gd name="T1" fmla="*/ 279 h 558"/>
                  <a:gd name="T2" fmla="*/ 539 h 558"/>
                  <a:gd name="T3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79"/>
                    </a:lnTo>
                    <a:lnTo>
                      <a:pt x="0" y="539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5" name="Freeform 153"/>
              <p:cNvSpPr>
                <a:spLocks/>
              </p:cNvSpPr>
              <p:nvPr/>
            </p:nvSpPr>
            <p:spPr bwMode="auto">
              <a:xfrm>
                <a:off x="1829" y="1375"/>
                <a:ext cx="0" cy="186"/>
              </a:xfrm>
              <a:custGeom>
                <a:avLst/>
                <a:gdLst>
                  <a:gd name="T0" fmla="*/ 558 h 558"/>
                  <a:gd name="T1" fmla="*/ 539 h 558"/>
                  <a:gd name="T2" fmla="*/ 279 h 558"/>
                  <a:gd name="T3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539"/>
                    </a:ln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6" name="Line 154"/>
              <p:cNvSpPr>
                <a:spLocks noChangeShapeType="1"/>
              </p:cNvSpPr>
              <p:nvPr/>
            </p:nvSpPr>
            <p:spPr bwMode="auto">
              <a:xfrm flipH="1">
                <a:off x="1829" y="1375"/>
                <a:ext cx="112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7" name="Freeform 155"/>
              <p:cNvSpPr>
                <a:spLocks/>
              </p:cNvSpPr>
              <p:nvPr/>
            </p:nvSpPr>
            <p:spPr bwMode="auto">
              <a:xfrm>
                <a:off x="2059" y="1375"/>
                <a:ext cx="0" cy="186"/>
              </a:xfrm>
              <a:custGeom>
                <a:avLst/>
                <a:gdLst>
                  <a:gd name="T0" fmla="*/ 558 h 558"/>
                  <a:gd name="T1" fmla="*/ 539 h 558"/>
                  <a:gd name="T2" fmla="*/ 279 h 558"/>
                  <a:gd name="T3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539"/>
                    </a:ln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8" name="Line 156"/>
              <p:cNvSpPr>
                <a:spLocks noChangeShapeType="1"/>
              </p:cNvSpPr>
              <p:nvPr/>
            </p:nvSpPr>
            <p:spPr bwMode="auto">
              <a:xfrm flipH="1">
                <a:off x="1941" y="1375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9" name="Freeform 157"/>
              <p:cNvSpPr>
                <a:spLocks/>
              </p:cNvSpPr>
              <p:nvPr/>
            </p:nvSpPr>
            <p:spPr bwMode="auto">
              <a:xfrm>
                <a:off x="1593" y="1375"/>
                <a:ext cx="236" cy="186"/>
              </a:xfrm>
              <a:custGeom>
                <a:avLst/>
                <a:gdLst>
                  <a:gd name="T0" fmla="*/ 708 w 708"/>
                  <a:gd name="T1" fmla="*/ 0 h 558"/>
                  <a:gd name="T2" fmla="*/ 354 w 708"/>
                  <a:gd name="T3" fmla="*/ 0 h 558"/>
                  <a:gd name="T4" fmla="*/ 0 w 708"/>
                  <a:gd name="T5" fmla="*/ 0 h 558"/>
                  <a:gd name="T6" fmla="*/ 0 w 708"/>
                  <a:gd name="T7" fmla="*/ 279 h 558"/>
                  <a:gd name="T8" fmla="*/ 0 w 708"/>
                  <a:gd name="T9" fmla="*/ 539 h 558"/>
                  <a:gd name="T10" fmla="*/ 0 w 708"/>
                  <a:gd name="T11" fmla="*/ 558 h 5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8" h="558">
                    <a:moveTo>
                      <a:pt x="708" y="0"/>
                    </a:moveTo>
                    <a:lnTo>
                      <a:pt x="354" y="0"/>
                    </a:lnTo>
                    <a:lnTo>
                      <a:pt x="0" y="0"/>
                    </a:lnTo>
                    <a:lnTo>
                      <a:pt x="0" y="279"/>
                    </a:lnTo>
                    <a:lnTo>
                      <a:pt x="0" y="539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0" name="Line 158"/>
              <p:cNvSpPr>
                <a:spLocks noChangeShapeType="1"/>
              </p:cNvSpPr>
              <p:nvPr/>
            </p:nvSpPr>
            <p:spPr bwMode="auto">
              <a:xfrm flipV="1">
                <a:off x="1711" y="1375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1" name="Line 159"/>
              <p:cNvSpPr>
                <a:spLocks noChangeShapeType="1"/>
              </p:cNvSpPr>
              <p:nvPr/>
            </p:nvSpPr>
            <p:spPr bwMode="auto">
              <a:xfrm flipH="1">
                <a:off x="1593" y="1468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2" name="Freeform 160"/>
              <p:cNvSpPr>
                <a:spLocks/>
              </p:cNvSpPr>
              <p:nvPr/>
            </p:nvSpPr>
            <p:spPr bwMode="auto">
              <a:xfrm>
                <a:off x="1711" y="1468"/>
                <a:ext cx="0" cy="366"/>
              </a:xfrm>
              <a:custGeom>
                <a:avLst/>
                <a:gdLst>
                  <a:gd name="T0" fmla="*/ 1098 h 1098"/>
                  <a:gd name="T1" fmla="*/ 818 h 1098"/>
                  <a:gd name="T2" fmla="*/ 558 h 1098"/>
                  <a:gd name="T3" fmla="*/ 279 h 1098"/>
                  <a:gd name="T4" fmla="*/ 260 h 1098"/>
                  <a:gd name="T5" fmla="*/ 0 h 109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1098">
                    <a:moveTo>
                      <a:pt x="0" y="1098"/>
                    </a:moveTo>
                    <a:lnTo>
                      <a:pt x="0" y="818"/>
                    </a:lnTo>
                    <a:lnTo>
                      <a:pt x="0" y="558"/>
                    </a:lnTo>
                    <a:lnTo>
                      <a:pt x="0" y="279"/>
                    </a:lnTo>
                    <a:lnTo>
                      <a:pt x="0" y="26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3" name="Line 161"/>
              <p:cNvSpPr>
                <a:spLocks noChangeShapeType="1"/>
              </p:cNvSpPr>
              <p:nvPr/>
            </p:nvSpPr>
            <p:spPr bwMode="auto">
              <a:xfrm>
                <a:off x="1593" y="1561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4" name="Freeform 162"/>
              <p:cNvSpPr>
                <a:spLocks/>
              </p:cNvSpPr>
              <p:nvPr/>
            </p:nvSpPr>
            <p:spPr bwMode="auto">
              <a:xfrm>
                <a:off x="1593" y="1654"/>
                <a:ext cx="0" cy="366"/>
              </a:xfrm>
              <a:custGeom>
                <a:avLst/>
                <a:gdLst>
                  <a:gd name="T0" fmla="*/ 0 h 1098"/>
                  <a:gd name="T1" fmla="*/ 260 h 1098"/>
                  <a:gd name="T2" fmla="*/ 540 h 1098"/>
                  <a:gd name="T3" fmla="*/ 818 h 1098"/>
                  <a:gd name="T4" fmla="*/ 1098 h 109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098">
                    <a:moveTo>
                      <a:pt x="0" y="0"/>
                    </a:moveTo>
                    <a:lnTo>
                      <a:pt x="0" y="260"/>
                    </a:lnTo>
                    <a:lnTo>
                      <a:pt x="0" y="540"/>
                    </a:lnTo>
                    <a:lnTo>
                      <a:pt x="0" y="818"/>
                    </a:lnTo>
                    <a:lnTo>
                      <a:pt x="0" y="109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5" name="Freeform 163"/>
              <p:cNvSpPr>
                <a:spLocks/>
              </p:cNvSpPr>
              <p:nvPr/>
            </p:nvSpPr>
            <p:spPr bwMode="auto">
              <a:xfrm>
                <a:off x="1593" y="1654"/>
                <a:ext cx="236" cy="0"/>
              </a:xfrm>
              <a:custGeom>
                <a:avLst/>
                <a:gdLst>
                  <a:gd name="T0" fmla="*/ 0 w 708"/>
                  <a:gd name="T1" fmla="*/ 354 w 708"/>
                  <a:gd name="T2" fmla="*/ 708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0" y="0"/>
                    </a:moveTo>
                    <a:lnTo>
                      <a:pt x="354" y="0"/>
                    </a:lnTo>
                    <a:lnTo>
                      <a:pt x="708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6" name="Line 164"/>
              <p:cNvSpPr>
                <a:spLocks noChangeShapeType="1"/>
              </p:cNvSpPr>
              <p:nvPr/>
            </p:nvSpPr>
            <p:spPr bwMode="auto">
              <a:xfrm>
                <a:off x="3252" y="3310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7" name="Line 165"/>
              <p:cNvSpPr>
                <a:spLocks noChangeShapeType="1"/>
              </p:cNvSpPr>
              <p:nvPr/>
            </p:nvSpPr>
            <p:spPr bwMode="auto">
              <a:xfrm>
                <a:off x="1593" y="1834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8" name="Freeform 166"/>
              <p:cNvSpPr>
                <a:spLocks/>
              </p:cNvSpPr>
              <p:nvPr/>
            </p:nvSpPr>
            <p:spPr bwMode="auto">
              <a:xfrm>
                <a:off x="1593" y="1561"/>
                <a:ext cx="236" cy="0"/>
              </a:xfrm>
              <a:custGeom>
                <a:avLst/>
                <a:gdLst>
                  <a:gd name="T0" fmla="*/ 0 w 708"/>
                  <a:gd name="T1" fmla="*/ 354 w 708"/>
                  <a:gd name="T2" fmla="*/ 708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0" y="0"/>
                    </a:moveTo>
                    <a:lnTo>
                      <a:pt x="354" y="0"/>
                    </a:lnTo>
                    <a:lnTo>
                      <a:pt x="708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9" name="Line 167"/>
              <p:cNvSpPr>
                <a:spLocks noChangeShapeType="1"/>
              </p:cNvSpPr>
              <p:nvPr/>
            </p:nvSpPr>
            <p:spPr bwMode="auto">
              <a:xfrm flipV="1">
                <a:off x="2059" y="1561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0" name="Freeform 168"/>
              <p:cNvSpPr>
                <a:spLocks/>
              </p:cNvSpPr>
              <p:nvPr/>
            </p:nvSpPr>
            <p:spPr bwMode="auto">
              <a:xfrm>
                <a:off x="2059" y="1561"/>
                <a:ext cx="242" cy="0"/>
              </a:xfrm>
              <a:custGeom>
                <a:avLst/>
                <a:gdLst>
                  <a:gd name="T0" fmla="*/ 0 w 726"/>
                  <a:gd name="T1" fmla="*/ 185 w 726"/>
                  <a:gd name="T2" fmla="*/ 372 w 726"/>
                  <a:gd name="T3" fmla="*/ 726 w 72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726">
                    <a:moveTo>
                      <a:pt x="0" y="0"/>
                    </a:moveTo>
                    <a:lnTo>
                      <a:pt x="185" y="0"/>
                    </a:lnTo>
                    <a:lnTo>
                      <a:pt x="372" y="0"/>
                    </a:lnTo>
                    <a:lnTo>
                      <a:pt x="726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1" name="Line 169"/>
              <p:cNvSpPr>
                <a:spLocks noChangeShapeType="1"/>
              </p:cNvSpPr>
              <p:nvPr/>
            </p:nvSpPr>
            <p:spPr bwMode="auto">
              <a:xfrm flipV="1">
                <a:off x="1941" y="1561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2" name="Line 170"/>
              <p:cNvSpPr>
                <a:spLocks noChangeShapeType="1"/>
              </p:cNvSpPr>
              <p:nvPr/>
            </p:nvSpPr>
            <p:spPr bwMode="auto">
              <a:xfrm>
                <a:off x="1829" y="1654"/>
                <a:ext cx="112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3" name="Line 171"/>
              <p:cNvSpPr>
                <a:spLocks noChangeShapeType="1"/>
              </p:cNvSpPr>
              <p:nvPr/>
            </p:nvSpPr>
            <p:spPr bwMode="auto">
              <a:xfrm flipH="1">
                <a:off x="1829" y="1561"/>
                <a:ext cx="112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4" name="Line 172"/>
              <p:cNvSpPr>
                <a:spLocks noChangeShapeType="1"/>
              </p:cNvSpPr>
              <p:nvPr/>
            </p:nvSpPr>
            <p:spPr bwMode="auto">
              <a:xfrm>
                <a:off x="1829" y="1561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5" name="Freeform 173"/>
              <p:cNvSpPr>
                <a:spLocks/>
              </p:cNvSpPr>
              <p:nvPr/>
            </p:nvSpPr>
            <p:spPr bwMode="auto">
              <a:xfrm>
                <a:off x="1829" y="1654"/>
                <a:ext cx="0" cy="366"/>
              </a:xfrm>
              <a:custGeom>
                <a:avLst/>
                <a:gdLst>
                  <a:gd name="T0" fmla="*/ 1098 h 1098"/>
                  <a:gd name="T1" fmla="*/ 818 h 1098"/>
                  <a:gd name="T2" fmla="*/ 540 h 1098"/>
                  <a:gd name="T3" fmla="*/ 260 h 1098"/>
                  <a:gd name="T4" fmla="*/ 0 h 109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098">
                    <a:moveTo>
                      <a:pt x="0" y="1098"/>
                    </a:moveTo>
                    <a:lnTo>
                      <a:pt x="0" y="818"/>
                    </a:lnTo>
                    <a:lnTo>
                      <a:pt x="0" y="540"/>
                    </a:lnTo>
                    <a:lnTo>
                      <a:pt x="0" y="26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6" name="Freeform 174"/>
              <p:cNvSpPr>
                <a:spLocks/>
              </p:cNvSpPr>
              <p:nvPr/>
            </p:nvSpPr>
            <p:spPr bwMode="auto">
              <a:xfrm>
                <a:off x="1941" y="1654"/>
                <a:ext cx="0" cy="366"/>
              </a:xfrm>
              <a:custGeom>
                <a:avLst/>
                <a:gdLst>
                  <a:gd name="T0" fmla="*/ 1098 h 1098"/>
                  <a:gd name="T1" fmla="*/ 818 h 1098"/>
                  <a:gd name="T2" fmla="*/ 540 h 1098"/>
                  <a:gd name="T3" fmla="*/ 260 h 1098"/>
                  <a:gd name="T4" fmla="*/ 0 h 109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098">
                    <a:moveTo>
                      <a:pt x="0" y="1098"/>
                    </a:moveTo>
                    <a:lnTo>
                      <a:pt x="0" y="818"/>
                    </a:lnTo>
                    <a:lnTo>
                      <a:pt x="0" y="540"/>
                    </a:lnTo>
                    <a:lnTo>
                      <a:pt x="0" y="26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7" name="Freeform 175"/>
              <p:cNvSpPr>
                <a:spLocks/>
              </p:cNvSpPr>
              <p:nvPr/>
            </p:nvSpPr>
            <p:spPr bwMode="auto">
              <a:xfrm>
                <a:off x="2059" y="1654"/>
                <a:ext cx="0" cy="366"/>
              </a:xfrm>
              <a:custGeom>
                <a:avLst/>
                <a:gdLst>
                  <a:gd name="T0" fmla="*/ 0 h 1098"/>
                  <a:gd name="T1" fmla="*/ 260 h 1098"/>
                  <a:gd name="T2" fmla="*/ 540 h 1098"/>
                  <a:gd name="T3" fmla="*/ 818 h 1098"/>
                  <a:gd name="T4" fmla="*/ 1098 h 109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098">
                    <a:moveTo>
                      <a:pt x="0" y="0"/>
                    </a:moveTo>
                    <a:lnTo>
                      <a:pt x="0" y="260"/>
                    </a:lnTo>
                    <a:lnTo>
                      <a:pt x="0" y="540"/>
                    </a:lnTo>
                    <a:lnTo>
                      <a:pt x="0" y="818"/>
                    </a:lnTo>
                    <a:lnTo>
                      <a:pt x="0" y="109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8" name="Line 176"/>
              <p:cNvSpPr>
                <a:spLocks noChangeShapeType="1"/>
              </p:cNvSpPr>
              <p:nvPr/>
            </p:nvSpPr>
            <p:spPr bwMode="auto">
              <a:xfrm>
                <a:off x="1941" y="1654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9" name="Line 177"/>
              <p:cNvSpPr>
                <a:spLocks noChangeShapeType="1"/>
              </p:cNvSpPr>
              <p:nvPr/>
            </p:nvSpPr>
            <p:spPr bwMode="auto">
              <a:xfrm flipH="1">
                <a:off x="1941" y="1561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0" name="Line 178"/>
              <p:cNvSpPr>
                <a:spLocks noChangeShapeType="1"/>
              </p:cNvSpPr>
              <p:nvPr/>
            </p:nvSpPr>
            <p:spPr bwMode="auto">
              <a:xfrm>
                <a:off x="2059" y="2020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1" name="Line 179"/>
              <p:cNvSpPr>
                <a:spLocks noChangeShapeType="1"/>
              </p:cNvSpPr>
              <p:nvPr/>
            </p:nvSpPr>
            <p:spPr bwMode="auto">
              <a:xfrm flipH="1">
                <a:off x="1829" y="2113"/>
                <a:ext cx="112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2" name="Line 180"/>
              <p:cNvSpPr>
                <a:spLocks noChangeShapeType="1"/>
              </p:cNvSpPr>
              <p:nvPr/>
            </p:nvSpPr>
            <p:spPr bwMode="auto">
              <a:xfrm flipV="1">
                <a:off x="1829" y="2020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3" name="Line 181"/>
              <p:cNvSpPr>
                <a:spLocks noChangeShapeType="1"/>
              </p:cNvSpPr>
              <p:nvPr/>
            </p:nvSpPr>
            <p:spPr bwMode="auto">
              <a:xfrm>
                <a:off x="1829" y="2020"/>
                <a:ext cx="112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4" name="Line 182"/>
              <p:cNvSpPr>
                <a:spLocks noChangeShapeType="1"/>
              </p:cNvSpPr>
              <p:nvPr/>
            </p:nvSpPr>
            <p:spPr bwMode="auto">
              <a:xfrm flipV="1">
                <a:off x="1941" y="2020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5" name="Freeform 183"/>
              <p:cNvSpPr>
                <a:spLocks/>
              </p:cNvSpPr>
              <p:nvPr/>
            </p:nvSpPr>
            <p:spPr bwMode="auto">
              <a:xfrm>
                <a:off x="1941" y="2113"/>
                <a:ext cx="0" cy="179"/>
              </a:xfrm>
              <a:custGeom>
                <a:avLst/>
                <a:gdLst>
                  <a:gd name="T0" fmla="*/ 0 h 539"/>
                  <a:gd name="T1" fmla="*/ 279 h 539"/>
                  <a:gd name="T2" fmla="*/ 539 h 5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39">
                    <a:moveTo>
                      <a:pt x="0" y="0"/>
                    </a:moveTo>
                    <a:lnTo>
                      <a:pt x="0" y="279"/>
                    </a:lnTo>
                    <a:lnTo>
                      <a:pt x="0" y="539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6" name="Line 184"/>
              <p:cNvSpPr>
                <a:spLocks noChangeShapeType="1"/>
              </p:cNvSpPr>
              <p:nvPr/>
            </p:nvSpPr>
            <p:spPr bwMode="auto">
              <a:xfrm flipH="1">
                <a:off x="1829" y="2292"/>
                <a:ext cx="112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7" name="Freeform 185"/>
              <p:cNvSpPr>
                <a:spLocks/>
              </p:cNvSpPr>
              <p:nvPr/>
            </p:nvSpPr>
            <p:spPr bwMode="auto">
              <a:xfrm>
                <a:off x="1829" y="2113"/>
                <a:ext cx="0" cy="179"/>
              </a:xfrm>
              <a:custGeom>
                <a:avLst/>
                <a:gdLst>
                  <a:gd name="T0" fmla="*/ 539 h 539"/>
                  <a:gd name="T1" fmla="*/ 279 h 539"/>
                  <a:gd name="T2" fmla="*/ 0 h 5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39">
                    <a:moveTo>
                      <a:pt x="0" y="539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8" name="Line 186"/>
              <p:cNvSpPr>
                <a:spLocks noChangeShapeType="1"/>
              </p:cNvSpPr>
              <p:nvPr/>
            </p:nvSpPr>
            <p:spPr bwMode="auto">
              <a:xfrm flipH="1">
                <a:off x="3010" y="2944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9" name="Freeform 187"/>
              <p:cNvSpPr>
                <a:spLocks/>
              </p:cNvSpPr>
              <p:nvPr/>
            </p:nvSpPr>
            <p:spPr bwMode="auto">
              <a:xfrm>
                <a:off x="2059" y="2113"/>
                <a:ext cx="0" cy="179"/>
              </a:xfrm>
              <a:custGeom>
                <a:avLst/>
                <a:gdLst>
                  <a:gd name="T0" fmla="*/ 539 h 539"/>
                  <a:gd name="T1" fmla="*/ 279 h 539"/>
                  <a:gd name="T2" fmla="*/ 0 h 5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39">
                    <a:moveTo>
                      <a:pt x="0" y="539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0" name="Line 188"/>
              <p:cNvSpPr>
                <a:spLocks noChangeShapeType="1"/>
              </p:cNvSpPr>
              <p:nvPr/>
            </p:nvSpPr>
            <p:spPr bwMode="auto">
              <a:xfrm>
                <a:off x="1941" y="229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1" name="Line 189"/>
              <p:cNvSpPr>
                <a:spLocks noChangeShapeType="1"/>
              </p:cNvSpPr>
              <p:nvPr/>
            </p:nvSpPr>
            <p:spPr bwMode="auto">
              <a:xfrm>
                <a:off x="1941" y="2020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2" name="Line 190"/>
              <p:cNvSpPr>
                <a:spLocks noChangeShapeType="1"/>
              </p:cNvSpPr>
              <p:nvPr/>
            </p:nvSpPr>
            <p:spPr bwMode="auto">
              <a:xfrm flipH="1">
                <a:off x="1941" y="2113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3" name="Freeform 191"/>
              <p:cNvSpPr>
                <a:spLocks/>
              </p:cNvSpPr>
              <p:nvPr/>
            </p:nvSpPr>
            <p:spPr bwMode="auto">
              <a:xfrm>
                <a:off x="1711" y="1926"/>
                <a:ext cx="0" cy="1656"/>
              </a:xfrm>
              <a:custGeom>
                <a:avLst/>
                <a:gdLst>
                  <a:gd name="T0" fmla="*/ 0 h 4967"/>
                  <a:gd name="T1" fmla="*/ 280 h 4967"/>
                  <a:gd name="T2" fmla="*/ 559 h 4967"/>
                  <a:gd name="T3" fmla="*/ 838 h 4967"/>
                  <a:gd name="T4" fmla="*/ 1098 h 4967"/>
                  <a:gd name="T5" fmla="*/ 1378 h 4967"/>
                  <a:gd name="T6" fmla="*/ 1656 h 4967"/>
                  <a:gd name="T7" fmla="*/ 1936 h 4967"/>
                  <a:gd name="T8" fmla="*/ 2215 h 4967"/>
                  <a:gd name="T9" fmla="*/ 2494 h 4967"/>
                  <a:gd name="T10" fmla="*/ 2791 h 4967"/>
                  <a:gd name="T11" fmla="*/ 3052 h 4967"/>
                  <a:gd name="T12" fmla="*/ 3312 h 4967"/>
                  <a:gd name="T13" fmla="*/ 3591 h 4967"/>
                  <a:gd name="T14" fmla="*/ 3870 h 4967"/>
                  <a:gd name="T15" fmla="*/ 4150 h 4967"/>
                  <a:gd name="T16" fmla="*/ 4428 h 4967"/>
                  <a:gd name="T17" fmla="*/ 4689 h 4967"/>
                  <a:gd name="T18" fmla="*/ 4967 h 496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  <a:cxn ang="0">
                    <a:pos x="0" y="T11"/>
                  </a:cxn>
                  <a:cxn ang="0">
                    <a:pos x="0" y="T12"/>
                  </a:cxn>
                  <a:cxn ang="0">
                    <a:pos x="0" y="T13"/>
                  </a:cxn>
                  <a:cxn ang="0">
                    <a:pos x="0" y="T14"/>
                  </a:cxn>
                  <a:cxn ang="0">
                    <a:pos x="0" y="T15"/>
                  </a:cxn>
                  <a:cxn ang="0">
                    <a:pos x="0" y="T16"/>
                  </a:cxn>
                  <a:cxn ang="0">
                    <a:pos x="0" y="T17"/>
                  </a:cxn>
                  <a:cxn ang="0">
                    <a:pos x="0" y="T18"/>
                  </a:cxn>
                </a:cxnLst>
                <a:rect l="0" t="0" r="r" b="b"/>
                <a:pathLst>
                  <a:path h="4967">
                    <a:moveTo>
                      <a:pt x="0" y="0"/>
                    </a:moveTo>
                    <a:lnTo>
                      <a:pt x="0" y="280"/>
                    </a:lnTo>
                    <a:lnTo>
                      <a:pt x="0" y="559"/>
                    </a:lnTo>
                    <a:lnTo>
                      <a:pt x="0" y="838"/>
                    </a:lnTo>
                    <a:lnTo>
                      <a:pt x="0" y="1098"/>
                    </a:lnTo>
                    <a:lnTo>
                      <a:pt x="0" y="1378"/>
                    </a:lnTo>
                    <a:lnTo>
                      <a:pt x="0" y="1656"/>
                    </a:lnTo>
                    <a:lnTo>
                      <a:pt x="0" y="1936"/>
                    </a:lnTo>
                    <a:lnTo>
                      <a:pt x="0" y="2215"/>
                    </a:lnTo>
                    <a:lnTo>
                      <a:pt x="0" y="2494"/>
                    </a:lnTo>
                    <a:lnTo>
                      <a:pt x="0" y="2791"/>
                    </a:lnTo>
                    <a:lnTo>
                      <a:pt x="0" y="3052"/>
                    </a:lnTo>
                    <a:lnTo>
                      <a:pt x="0" y="3312"/>
                    </a:lnTo>
                    <a:lnTo>
                      <a:pt x="0" y="3591"/>
                    </a:lnTo>
                    <a:lnTo>
                      <a:pt x="0" y="3870"/>
                    </a:lnTo>
                    <a:lnTo>
                      <a:pt x="0" y="4150"/>
                    </a:lnTo>
                    <a:lnTo>
                      <a:pt x="0" y="4428"/>
                    </a:lnTo>
                    <a:lnTo>
                      <a:pt x="0" y="4689"/>
                    </a:lnTo>
                    <a:lnTo>
                      <a:pt x="0" y="4967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4" name="Line 192"/>
              <p:cNvSpPr>
                <a:spLocks noChangeShapeType="1"/>
              </p:cNvSpPr>
              <p:nvPr/>
            </p:nvSpPr>
            <p:spPr bwMode="auto">
              <a:xfrm>
                <a:off x="1593" y="2020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5" name="Freeform 193"/>
              <p:cNvSpPr>
                <a:spLocks/>
              </p:cNvSpPr>
              <p:nvPr/>
            </p:nvSpPr>
            <p:spPr bwMode="auto">
              <a:xfrm>
                <a:off x="1593" y="2113"/>
                <a:ext cx="0" cy="179"/>
              </a:xfrm>
              <a:custGeom>
                <a:avLst/>
                <a:gdLst>
                  <a:gd name="T0" fmla="*/ 0 h 539"/>
                  <a:gd name="T1" fmla="*/ 279 h 539"/>
                  <a:gd name="T2" fmla="*/ 539 h 5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39">
                    <a:moveTo>
                      <a:pt x="0" y="0"/>
                    </a:moveTo>
                    <a:lnTo>
                      <a:pt x="0" y="279"/>
                    </a:lnTo>
                    <a:lnTo>
                      <a:pt x="0" y="539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6" name="Freeform 194"/>
              <p:cNvSpPr>
                <a:spLocks/>
              </p:cNvSpPr>
              <p:nvPr/>
            </p:nvSpPr>
            <p:spPr bwMode="auto">
              <a:xfrm>
                <a:off x="1593" y="2113"/>
                <a:ext cx="236" cy="0"/>
              </a:xfrm>
              <a:custGeom>
                <a:avLst/>
                <a:gdLst>
                  <a:gd name="T0" fmla="*/ 0 w 708"/>
                  <a:gd name="T1" fmla="*/ 354 w 708"/>
                  <a:gd name="T2" fmla="*/ 708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0" y="0"/>
                    </a:moveTo>
                    <a:lnTo>
                      <a:pt x="354" y="0"/>
                    </a:lnTo>
                    <a:lnTo>
                      <a:pt x="708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7" name="Freeform 195"/>
              <p:cNvSpPr>
                <a:spLocks/>
              </p:cNvSpPr>
              <p:nvPr/>
            </p:nvSpPr>
            <p:spPr bwMode="auto">
              <a:xfrm>
                <a:off x="1593" y="2292"/>
                <a:ext cx="236" cy="0"/>
              </a:xfrm>
              <a:custGeom>
                <a:avLst/>
                <a:gdLst>
                  <a:gd name="T0" fmla="*/ 0 w 708"/>
                  <a:gd name="T1" fmla="*/ 354 w 708"/>
                  <a:gd name="T2" fmla="*/ 708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0" y="0"/>
                    </a:moveTo>
                    <a:lnTo>
                      <a:pt x="354" y="0"/>
                    </a:lnTo>
                    <a:lnTo>
                      <a:pt x="708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" name="Line 196"/>
              <p:cNvSpPr>
                <a:spLocks noChangeShapeType="1"/>
              </p:cNvSpPr>
              <p:nvPr/>
            </p:nvSpPr>
            <p:spPr bwMode="auto">
              <a:xfrm>
                <a:off x="1593" y="1926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9" name="Freeform 197"/>
              <p:cNvSpPr>
                <a:spLocks/>
              </p:cNvSpPr>
              <p:nvPr/>
            </p:nvSpPr>
            <p:spPr bwMode="auto">
              <a:xfrm>
                <a:off x="1593" y="2020"/>
                <a:ext cx="236" cy="0"/>
              </a:xfrm>
              <a:custGeom>
                <a:avLst/>
                <a:gdLst>
                  <a:gd name="T0" fmla="*/ 708 w 708"/>
                  <a:gd name="T1" fmla="*/ 354 w 708"/>
                  <a:gd name="T2" fmla="*/ 0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708" y="0"/>
                    </a:moveTo>
                    <a:lnTo>
                      <a:pt x="354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0" name="Line 198"/>
              <p:cNvSpPr>
                <a:spLocks noChangeShapeType="1"/>
              </p:cNvSpPr>
              <p:nvPr/>
            </p:nvSpPr>
            <p:spPr bwMode="auto">
              <a:xfrm>
                <a:off x="1593" y="2386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1" name="Freeform 199"/>
              <p:cNvSpPr>
                <a:spLocks/>
              </p:cNvSpPr>
              <p:nvPr/>
            </p:nvSpPr>
            <p:spPr bwMode="auto">
              <a:xfrm>
                <a:off x="1593" y="2572"/>
                <a:ext cx="0" cy="186"/>
              </a:xfrm>
              <a:custGeom>
                <a:avLst/>
                <a:gdLst>
                  <a:gd name="T0" fmla="*/ 0 h 558"/>
                  <a:gd name="T1" fmla="*/ 279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79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" name="Freeform 200"/>
              <p:cNvSpPr>
                <a:spLocks/>
              </p:cNvSpPr>
              <p:nvPr/>
            </p:nvSpPr>
            <p:spPr bwMode="auto">
              <a:xfrm>
                <a:off x="1593" y="2386"/>
                <a:ext cx="236" cy="0"/>
              </a:xfrm>
              <a:custGeom>
                <a:avLst/>
                <a:gdLst>
                  <a:gd name="T0" fmla="*/ 708 w 708"/>
                  <a:gd name="T1" fmla="*/ 354 w 708"/>
                  <a:gd name="T2" fmla="*/ 0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708" y="0"/>
                    </a:moveTo>
                    <a:lnTo>
                      <a:pt x="354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3" name="Freeform 201"/>
              <p:cNvSpPr>
                <a:spLocks/>
              </p:cNvSpPr>
              <p:nvPr/>
            </p:nvSpPr>
            <p:spPr bwMode="auto">
              <a:xfrm>
                <a:off x="1593" y="2478"/>
                <a:ext cx="236" cy="0"/>
              </a:xfrm>
              <a:custGeom>
                <a:avLst/>
                <a:gdLst>
                  <a:gd name="T0" fmla="*/ 0 w 708"/>
                  <a:gd name="T1" fmla="*/ 354 w 708"/>
                  <a:gd name="T2" fmla="*/ 708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0" y="0"/>
                    </a:moveTo>
                    <a:lnTo>
                      <a:pt x="354" y="0"/>
                    </a:lnTo>
                    <a:lnTo>
                      <a:pt x="708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4" name="Freeform 202"/>
              <p:cNvSpPr>
                <a:spLocks/>
              </p:cNvSpPr>
              <p:nvPr/>
            </p:nvSpPr>
            <p:spPr bwMode="auto">
              <a:xfrm>
                <a:off x="1593" y="2572"/>
                <a:ext cx="236" cy="0"/>
              </a:xfrm>
              <a:custGeom>
                <a:avLst/>
                <a:gdLst>
                  <a:gd name="T0" fmla="*/ 708 w 708"/>
                  <a:gd name="T1" fmla="*/ 354 w 708"/>
                  <a:gd name="T2" fmla="*/ 0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708" y="0"/>
                    </a:moveTo>
                    <a:lnTo>
                      <a:pt x="354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5" name="Freeform 203"/>
              <p:cNvSpPr>
                <a:spLocks/>
              </p:cNvSpPr>
              <p:nvPr/>
            </p:nvSpPr>
            <p:spPr bwMode="auto">
              <a:xfrm>
                <a:off x="2656" y="2944"/>
                <a:ext cx="236" cy="0"/>
              </a:xfrm>
              <a:custGeom>
                <a:avLst/>
                <a:gdLst>
                  <a:gd name="T0" fmla="*/ 0 w 708"/>
                  <a:gd name="T1" fmla="*/ 354 w 708"/>
                  <a:gd name="T2" fmla="*/ 708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0" y="0"/>
                    </a:moveTo>
                    <a:lnTo>
                      <a:pt x="354" y="0"/>
                    </a:lnTo>
                    <a:lnTo>
                      <a:pt x="708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6" name="Line 204"/>
              <p:cNvSpPr>
                <a:spLocks noChangeShapeType="1"/>
              </p:cNvSpPr>
              <p:nvPr/>
            </p:nvSpPr>
            <p:spPr bwMode="auto">
              <a:xfrm>
                <a:off x="1593" y="2478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406"/>
            <p:cNvGrpSpPr>
              <a:grpSpLocks/>
            </p:cNvGrpSpPr>
            <p:nvPr/>
          </p:nvGrpSpPr>
          <p:grpSpPr bwMode="auto">
            <a:xfrm>
              <a:off x="1593" y="1375"/>
              <a:ext cx="2840" cy="2207"/>
              <a:chOff x="1593" y="1375"/>
              <a:chExt cx="2840" cy="2207"/>
            </a:xfrm>
          </p:grpSpPr>
          <p:sp>
            <p:nvSpPr>
              <p:cNvPr id="397" name="Line 206"/>
              <p:cNvSpPr>
                <a:spLocks noChangeShapeType="1"/>
              </p:cNvSpPr>
              <p:nvPr/>
            </p:nvSpPr>
            <p:spPr bwMode="auto">
              <a:xfrm flipV="1">
                <a:off x="2059" y="2386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8" name="Line 207"/>
              <p:cNvSpPr>
                <a:spLocks noChangeShapeType="1"/>
              </p:cNvSpPr>
              <p:nvPr/>
            </p:nvSpPr>
            <p:spPr bwMode="auto">
              <a:xfrm>
                <a:off x="1941" y="2386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9" name="Line 208"/>
              <p:cNvSpPr>
                <a:spLocks noChangeShapeType="1"/>
              </p:cNvSpPr>
              <p:nvPr/>
            </p:nvSpPr>
            <p:spPr bwMode="auto">
              <a:xfrm flipH="1">
                <a:off x="1829" y="2478"/>
                <a:ext cx="112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0" name="Line 209"/>
              <p:cNvSpPr>
                <a:spLocks noChangeShapeType="1"/>
              </p:cNvSpPr>
              <p:nvPr/>
            </p:nvSpPr>
            <p:spPr bwMode="auto">
              <a:xfrm flipV="1">
                <a:off x="1829" y="2386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1" name="Line 210"/>
              <p:cNvSpPr>
                <a:spLocks noChangeShapeType="1"/>
              </p:cNvSpPr>
              <p:nvPr/>
            </p:nvSpPr>
            <p:spPr bwMode="auto">
              <a:xfrm>
                <a:off x="1829" y="2386"/>
                <a:ext cx="112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2" name="Line 211"/>
              <p:cNvSpPr>
                <a:spLocks noChangeShapeType="1"/>
              </p:cNvSpPr>
              <p:nvPr/>
            </p:nvSpPr>
            <p:spPr bwMode="auto">
              <a:xfrm>
                <a:off x="1829" y="2572"/>
                <a:ext cx="112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3" name="Freeform 212"/>
              <p:cNvSpPr>
                <a:spLocks/>
              </p:cNvSpPr>
              <p:nvPr/>
            </p:nvSpPr>
            <p:spPr bwMode="auto">
              <a:xfrm>
                <a:off x="1941" y="2572"/>
                <a:ext cx="0" cy="186"/>
              </a:xfrm>
              <a:custGeom>
                <a:avLst/>
                <a:gdLst>
                  <a:gd name="T0" fmla="*/ 0 h 558"/>
                  <a:gd name="T1" fmla="*/ 279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79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4" name="Freeform 213"/>
              <p:cNvSpPr>
                <a:spLocks/>
              </p:cNvSpPr>
              <p:nvPr/>
            </p:nvSpPr>
            <p:spPr bwMode="auto">
              <a:xfrm>
                <a:off x="1829" y="2572"/>
                <a:ext cx="0" cy="186"/>
              </a:xfrm>
              <a:custGeom>
                <a:avLst/>
                <a:gdLst>
                  <a:gd name="T0" fmla="*/ 0 h 558"/>
                  <a:gd name="T1" fmla="*/ 279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79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5" name="Freeform 214"/>
              <p:cNvSpPr>
                <a:spLocks/>
              </p:cNvSpPr>
              <p:nvPr/>
            </p:nvSpPr>
            <p:spPr bwMode="auto">
              <a:xfrm>
                <a:off x="2059" y="2572"/>
                <a:ext cx="0" cy="186"/>
              </a:xfrm>
              <a:custGeom>
                <a:avLst/>
                <a:gdLst>
                  <a:gd name="T0" fmla="*/ 558 h 558"/>
                  <a:gd name="T1" fmla="*/ 279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6" name="Line 215"/>
              <p:cNvSpPr>
                <a:spLocks noChangeShapeType="1"/>
              </p:cNvSpPr>
              <p:nvPr/>
            </p:nvSpPr>
            <p:spPr bwMode="auto">
              <a:xfrm>
                <a:off x="1941" y="2478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7" name="Line 216"/>
              <p:cNvSpPr>
                <a:spLocks noChangeShapeType="1"/>
              </p:cNvSpPr>
              <p:nvPr/>
            </p:nvSpPr>
            <p:spPr bwMode="auto">
              <a:xfrm>
                <a:off x="1829" y="2478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8" name="Line 217"/>
              <p:cNvSpPr>
                <a:spLocks noChangeShapeType="1"/>
              </p:cNvSpPr>
              <p:nvPr/>
            </p:nvSpPr>
            <p:spPr bwMode="auto">
              <a:xfrm flipH="1">
                <a:off x="1941" y="2386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9" name="Line 218"/>
              <p:cNvSpPr>
                <a:spLocks noChangeShapeType="1"/>
              </p:cNvSpPr>
              <p:nvPr/>
            </p:nvSpPr>
            <p:spPr bwMode="auto">
              <a:xfrm>
                <a:off x="2059" y="2478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0" name="Line 219"/>
              <p:cNvSpPr>
                <a:spLocks noChangeShapeType="1"/>
              </p:cNvSpPr>
              <p:nvPr/>
            </p:nvSpPr>
            <p:spPr bwMode="auto">
              <a:xfrm flipH="1">
                <a:off x="1941" y="257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1" name="Line 220"/>
              <p:cNvSpPr>
                <a:spLocks noChangeShapeType="1"/>
              </p:cNvSpPr>
              <p:nvPr/>
            </p:nvSpPr>
            <p:spPr bwMode="auto">
              <a:xfrm flipV="1">
                <a:off x="1941" y="2478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" name="Line 221"/>
              <p:cNvSpPr>
                <a:spLocks noChangeShapeType="1"/>
              </p:cNvSpPr>
              <p:nvPr/>
            </p:nvSpPr>
            <p:spPr bwMode="auto">
              <a:xfrm flipV="1">
                <a:off x="1829" y="2292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" name="Line 222"/>
              <p:cNvSpPr>
                <a:spLocks noChangeShapeType="1"/>
              </p:cNvSpPr>
              <p:nvPr/>
            </p:nvSpPr>
            <p:spPr bwMode="auto">
              <a:xfrm>
                <a:off x="1593" y="2292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4" name="Line 223"/>
              <p:cNvSpPr>
                <a:spLocks noChangeShapeType="1"/>
              </p:cNvSpPr>
              <p:nvPr/>
            </p:nvSpPr>
            <p:spPr bwMode="auto">
              <a:xfrm flipV="1">
                <a:off x="1941" y="2292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5" name="Line 224"/>
              <p:cNvSpPr>
                <a:spLocks noChangeShapeType="1"/>
              </p:cNvSpPr>
              <p:nvPr/>
            </p:nvSpPr>
            <p:spPr bwMode="auto">
              <a:xfrm flipV="1">
                <a:off x="2059" y="2292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6" name="Line 225"/>
              <p:cNvSpPr>
                <a:spLocks noChangeShapeType="1"/>
              </p:cNvSpPr>
              <p:nvPr/>
            </p:nvSpPr>
            <p:spPr bwMode="auto">
              <a:xfrm>
                <a:off x="1711" y="1834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7" name="Freeform 226"/>
              <p:cNvSpPr>
                <a:spLocks/>
              </p:cNvSpPr>
              <p:nvPr/>
            </p:nvSpPr>
            <p:spPr bwMode="auto">
              <a:xfrm>
                <a:off x="3128" y="1375"/>
                <a:ext cx="0" cy="186"/>
              </a:xfrm>
              <a:custGeom>
                <a:avLst/>
                <a:gdLst>
                  <a:gd name="T0" fmla="*/ 558 h 558"/>
                  <a:gd name="T1" fmla="*/ 279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8" name="Line 227"/>
              <p:cNvSpPr>
                <a:spLocks noChangeShapeType="1"/>
              </p:cNvSpPr>
              <p:nvPr/>
            </p:nvSpPr>
            <p:spPr bwMode="auto">
              <a:xfrm>
                <a:off x="3128" y="1375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9" name="Freeform 228"/>
              <p:cNvSpPr>
                <a:spLocks/>
              </p:cNvSpPr>
              <p:nvPr/>
            </p:nvSpPr>
            <p:spPr bwMode="auto">
              <a:xfrm>
                <a:off x="3252" y="1375"/>
                <a:ext cx="0" cy="186"/>
              </a:xfrm>
              <a:custGeom>
                <a:avLst/>
                <a:gdLst>
                  <a:gd name="T0" fmla="*/ 0 h 558"/>
                  <a:gd name="T1" fmla="*/ 279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79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0" name="Line 229"/>
              <p:cNvSpPr>
                <a:spLocks noChangeShapeType="1"/>
              </p:cNvSpPr>
              <p:nvPr/>
            </p:nvSpPr>
            <p:spPr bwMode="auto">
              <a:xfrm flipV="1">
                <a:off x="2419" y="2944"/>
                <a:ext cx="0" cy="8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1" name="Freeform 230"/>
              <p:cNvSpPr>
                <a:spLocks/>
              </p:cNvSpPr>
              <p:nvPr/>
            </p:nvSpPr>
            <p:spPr bwMode="auto">
              <a:xfrm>
                <a:off x="3252" y="1375"/>
                <a:ext cx="230" cy="0"/>
              </a:xfrm>
              <a:custGeom>
                <a:avLst/>
                <a:gdLst>
                  <a:gd name="T0" fmla="*/ 691 w 691"/>
                  <a:gd name="T1" fmla="*/ 337 w 691"/>
                  <a:gd name="T2" fmla="*/ 0 w 6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91">
                    <a:moveTo>
                      <a:pt x="691" y="0"/>
                    </a:moveTo>
                    <a:lnTo>
                      <a:pt x="337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2" name="Freeform 231"/>
              <p:cNvSpPr>
                <a:spLocks/>
              </p:cNvSpPr>
              <p:nvPr/>
            </p:nvSpPr>
            <p:spPr bwMode="auto">
              <a:xfrm>
                <a:off x="2892" y="1378"/>
                <a:ext cx="0" cy="183"/>
              </a:xfrm>
              <a:custGeom>
                <a:avLst/>
                <a:gdLst>
                  <a:gd name="T0" fmla="*/ 549 h 549"/>
                  <a:gd name="T1" fmla="*/ 270 h 549"/>
                  <a:gd name="T2" fmla="*/ 0 h 54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9">
                    <a:moveTo>
                      <a:pt x="0" y="549"/>
                    </a:moveTo>
                    <a:lnTo>
                      <a:pt x="0" y="27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3" name="Freeform 232"/>
              <p:cNvSpPr>
                <a:spLocks/>
              </p:cNvSpPr>
              <p:nvPr/>
            </p:nvSpPr>
            <p:spPr bwMode="auto">
              <a:xfrm>
                <a:off x="3010" y="1375"/>
                <a:ext cx="0" cy="186"/>
              </a:xfrm>
              <a:custGeom>
                <a:avLst/>
                <a:gdLst>
                  <a:gd name="T0" fmla="*/ 558 h 558"/>
                  <a:gd name="T1" fmla="*/ 279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4" name="Line 233"/>
              <p:cNvSpPr>
                <a:spLocks noChangeShapeType="1"/>
              </p:cNvSpPr>
              <p:nvPr/>
            </p:nvSpPr>
            <p:spPr bwMode="auto">
              <a:xfrm>
                <a:off x="3010" y="1561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5" name="Line 234"/>
              <p:cNvSpPr>
                <a:spLocks noChangeShapeType="1"/>
              </p:cNvSpPr>
              <p:nvPr/>
            </p:nvSpPr>
            <p:spPr bwMode="auto">
              <a:xfrm flipV="1">
                <a:off x="2892" y="1561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6" name="Freeform 235"/>
              <p:cNvSpPr>
                <a:spLocks/>
              </p:cNvSpPr>
              <p:nvPr/>
            </p:nvSpPr>
            <p:spPr bwMode="auto">
              <a:xfrm>
                <a:off x="2892" y="1654"/>
                <a:ext cx="0" cy="366"/>
              </a:xfrm>
              <a:custGeom>
                <a:avLst/>
                <a:gdLst>
                  <a:gd name="T0" fmla="*/ 0 h 1098"/>
                  <a:gd name="T1" fmla="*/ 260 h 1098"/>
                  <a:gd name="T2" fmla="*/ 540 h 1098"/>
                  <a:gd name="T3" fmla="*/ 818 h 1098"/>
                  <a:gd name="T4" fmla="*/ 1098 h 109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098">
                    <a:moveTo>
                      <a:pt x="0" y="0"/>
                    </a:moveTo>
                    <a:lnTo>
                      <a:pt x="0" y="260"/>
                    </a:lnTo>
                    <a:lnTo>
                      <a:pt x="0" y="540"/>
                    </a:lnTo>
                    <a:lnTo>
                      <a:pt x="0" y="818"/>
                    </a:lnTo>
                    <a:lnTo>
                      <a:pt x="0" y="109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7" name="Freeform 236"/>
              <p:cNvSpPr>
                <a:spLocks/>
              </p:cNvSpPr>
              <p:nvPr/>
            </p:nvSpPr>
            <p:spPr bwMode="auto">
              <a:xfrm>
                <a:off x="3010" y="1654"/>
                <a:ext cx="0" cy="366"/>
              </a:xfrm>
              <a:custGeom>
                <a:avLst/>
                <a:gdLst>
                  <a:gd name="T0" fmla="*/ 1098 h 1098"/>
                  <a:gd name="T1" fmla="*/ 818 h 1098"/>
                  <a:gd name="T2" fmla="*/ 540 h 1098"/>
                  <a:gd name="T3" fmla="*/ 260 h 1098"/>
                  <a:gd name="T4" fmla="*/ 0 h 109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098">
                    <a:moveTo>
                      <a:pt x="0" y="1098"/>
                    </a:moveTo>
                    <a:lnTo>
                      <a:pt x="0" y="818"/>
                    </a:lnTo>
                    <a:lnTo>
                      <a:pt x="0" y="540"/>
                    </a:lnTo>
                    <a:lnTo>
                      <a:pt x="0" y="26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8" name="Freeform 237"/>
              <p:cNvSpPr>
                <a:spLocks/>
              </p:cNvSpPr>
              <p:nvPr/>
            </p:nvSpPr>
            <p:spPr bwMode="auto">
              <a:xfrm>
                <a:off x="2059" y="3030"/>
                <a:ext cx="242" cy="0"/>
              </a:xfrm>
              <a:custGeom>
                <a:avLst/>
                <a:gdLst>
                  <a:gd name="T0" fmla="*/ 726 w 726"/>
                  <a:gd name="T1" fmla="*/ 372 w 726"/>
                  <a:gd name="T2" fmla="*/ 0 w 72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26">
                    <a:moveTo>
                      <a:pt x="726" y="0"/>
                    </a:moveTo>
                    <a:lnTo>
                      <a:pt x="372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9" name="Line 238"/>
              <p:cNvSpPr>
                <a:spLocks noChangeShapeType="1"/>
              </p:cNvSpPr>
              <p:nvPr/>
            </p:nvSpPr>
            <p:spPr bwMode="auto">
              <a:xfrm>
                <a:off x="2892" y="1561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0" name="Line 239"/>
              <p:cNvSpPr>
                <a:spLocks noChangeShapeType="1"/>
              </p:cNvSpPr>
              <p:nvPr/>
            </p:nvSpPr>
            <p:spPr bwMode="auto">
              <a:xfrm flipH="1">
                <a:off x="2892" y="1654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" name="Line 240"/>
              <p:cNvSpPr>
                <a:spLocks noChangeShapeType="1"/>
              </p:cNvSpPr>
              <p:nvPr/>
            </p:nvSpPr>
            <p:spPr bwMode="auto">
              <a:xfrm>
                <a:off x="3128" y="1561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" name="Line 241"/>
              <p:cNvSpPr>
                <a:spLocks noChangeShapeType="1"/>
              </p:cNvSpPr>
              <p:nvPr/>
            </p:nvSpPr>
            <p:spPr bwMode="auto">
              <a:xfrm>
                <a:off x="3252" y="1561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" name="Line 242"/>
              <p:cNvSpPr>
                <a:spLocks noChangeShapeType="1"/>
              </p:cNvSpPr>
              <p:nvPr/>
            </p:nvSpPr>
            <p:spPr bwMode="auto">
              <a:xfrm flipH="1">
                <a:off x="3128" y="1654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" name="Line 243"/>
              <p:cNvSpPr>
                <a:spLocks noChangeShapeType="1"/>
              </p:cNvSpPr>
              <p:nvPr/>
            </p:nvSpPr>
            <p:spPr bwMode="auto">
              <a:xfrm>
                <a:off x="3128" y="1561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5" name="Freeform 244"/>
              <p:cNvSpPr>
                <a:spLocks/>
              </p:cNvSpPr>
              <p:nvPr/>
            </p:nvSpPr>
            <p:spPr bwMode="auto">
              <a:xfrm>
                <a:off x="3128" y="1654"/>
                <a:ext cx="0" cy="366"/>
              </a:xfrm>
              <a:custGeom>
                <a:avLst/>
                <a:gdLst>
                  <a:gd name="T0" fmla="*/ 1098 h 1098"/>
                  <a:gd name="T1" fmla="*/ 818 h 1098"/>
                  <a:gd name="T2" fmla="*/ 540 h 1098"/>
                  <a:gd name="T3" fmla="*/ 260 h 1098"/>
                  <a:gd name="T4" fmla="*/ 0 h 109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098">
                    <a:moveTo>
                      <a:pt x="0" y="1098"/>
                    </a:moveTo>
                    <a:lnTo>
                      <a:pt x="0" y="818"/>
                    </a:lnTo>
                    <a:lnTo>
                      <a:pt x="0" y="540"/>
                    </a:lnTo>
                    <a:lnTo>
                      <a:pt x="0" y="26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6" name="Freeform 245"/>
              <p:cNvSpPr>
                <a:spLocks/>
              </p:cNvSpPr>
              <p:nvPr/>
            </p:nvSpPr>
            <p:spPr bwMode="auto">
              <a:xfrm>
                <a:off x="3252" y="1654"/>
                <a:ext cx="0" cy="366"/>
              </a:xfrm>
              <a:custGeom>
                <a:avLst/>
                <a:gdLst>
                  <a:gd name="T0" fmla="*/ 0 h 1098"/>
                  <a:gd name="T1" fmla="*/ 260 h 1098"/>
                  <a:gd name="T2" fmla="*/ 540 h 1098"/>
                  <a:gd name="T3" fmla="*/ 818 h 1098"/>
                  <a:gd name="T4" fmla="*/ 1098 h 109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098">
                    <a:moveTo>
                      <a:pt x="0" y="0"/>
                    </a:moveTo>
                    <a:lnTo>
                      <a:pt x="0" y="260"/>
                    </a:lnTo>
                    <a:lnTo>
                      <a:pt x="0" y="540"/>
                    </a:lnTo>
                    <a:lnTo>
                      <a:pt x="0" y="818"/>
                    </a:lnTo>
                    <a:lnTo>
                      <a:pt x="0" y="109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7" name="Freeform 246"/>
              <p:cNvSpPr>
                <a:spLocks/>
              </p:cNvSpPr>
              <p:nvPr/>
            </p:nvSpPr>
            <p:spPr bwMode="auto">
              <a:xfrm>
                <a:off x="2059" y="2758"/>
                <a:ext cx="242" cy="0"/>
              </a:xfrm>
              <a:custGeom>
                <a:avLst/>
                <a:gdLst>
                  <a:gd name="T0" fmla="*/ 726 w 726"/>
                  <a:gd name="T1" fmla="*/ 372 w 726"/>
                  <a:gd name="T2" fmla="*/ 0 w 72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26">
                    <a:moveTo>
                      <a:pt x="726" y="0"/>
                    </a:moveTo>
                    <a:lnTo>
                      <a:pt x="372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8" name="Freeform 247"/>
              <p:cNvSpPr>
                <a:spLocks/>
              </p:cNvSpPr>
              <p:nvPr/>
            </p:nvSpPr>
            <p:spPr bwMode="auto">
              <a:xfrm>
                <a:off x="3252" y="1654"/>
                <a:ext cx="230" cy="0"/>
              </a:xfrm>
              <a:custGeom>
                <a:avLst/>
                <a:gdLst>
                  <a:gd name="T0" fmla="*/ 0 w 691"/>
                  <a:gd name="T1" fmla="*/ 337 w 691"/>
                  <a:gd name="T2" fmla="*/ 691 w 6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91">
                    <a:moveTo>
                      <a:pt x="0" y="0"/>
                    </a:moveTo>
                    <a:lnTo>
                      <a:pt x="337" y="0"/>
                    </a:lnTo>
                    <a:lnTo>
                      <a:pt x="691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9" name="Freeform 248"/>
              <p:cNvSpPr>
                <a:spLocks/>
              </p:cNvSpPr>
              <p:nvPr/>
            </p:nvSpPr>
            <p:spPr bwMode="auto">
              <a:xfrm>
                <a:off x="3252" y="1561"/>
                <a:ext cx="230" cy="0"/>
              </a:xfrm>
              <a:custGeom>
                <a:avLst/>
                <a:gdLst>
                  <a:gd name="T0" fmla="*/ 691 w 691"/>
                  <a:gd name="T1" fmla="*/ 337 w 691"/>
                  <a:gd name="T2" fmla="*/ 0 w 6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91">
                    <a:moveTo>
                      <a:pt x="691" y="0"/>
                    </a:moveTo>
                    <a:lnTo>
                      <a:pt x="337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" name="Line 249"/>
              <p:cNvSpPr>
                <a:spLocks noChangeShapeType="1"/>
              </p:cNvSpPr>
              <p:nvPr/>
            </p:nvSpPr>
            <p:spPr bwMode="auto">
              <a:xfrm>
                <a:off x="3010" y="1561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1" name="Line 250"/>
              <p:cNvSpPr>
                <a:spLocks noChangeShapeType="1"/>
              </p:cNvSpPr>
              <p:nvPr/>
            </p:nvSpPr>
            <p:spPr bwMode="auto">
              <a:xfrm flipH="1">
                <a:off x="3010" y="1654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2" name="Line 251"/>
              <p:cNvSpPr>
                <a:spLocks noChangeShapeType="1"/>
              </p:cNvSpPr>
              <p:nvPr/>
            </p:nvSpPr>
            <p:spPr bwMode="auto">
              <a:xfrm flipH="1">
                <a:off x="3010" y="1375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3" name="Freeform 252"/>
              <p:cNvSpPr>
                <a:spLocks/>
              </p:cNvSpPr>
              <p:nvPr/>
            </p:nvSpPr>
            <p:spPr bwMode="auto">
              <a:xfrm>
                <a:off x="2538" y="1375"/>
                <a:ext cx="0" cy="186"/>
              </a:xfrm>
              <a:custGeom>
                <a:avLst/>
                <a:gdLst>
                  <a:gd name="T0" fmla="*/ 558 h 558"/>
                  <a:gd name="T1" fmla="*/ 279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4" name="Line 253"/>
              <p:cNvSpPr>
                <a:spLocks noChangeShapeType="1"/>
              </p:cNvSpPr>
              <p:nvPr/>
            </p:nvSpPr>
            <p:spPr bwMode="auto">
              <a:xfrm flipV="1">
                <a:off x="2419" y="3216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5" name="Freeform 254"/>
              <p:cNvSpPr>
                <a:spLocks/>
              </p:cNvSpPr>
              <p:nvPr/>
            </p:nvSpPr>
            <p:spPr bwMode="auto">
              <a:xfrm>
                <a:off x="2656" y="1375"/>
                <a:ext cx="0" cy="186"/>
              </a:xfrm>
              <a:custGeom>
                <a:avLst/>
                <a:gdLst>
                  <a:gd name="T0" fmla="*/ 0 h 558"/>
                  <a:gd name="T1" fmla="*/ 279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79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6" name="Freeform 255"/>
              <p:cNvSpPr>
                <a:spLocks/>
              </p:cNvSpPr>
              <p:nvPr/>
            </p:nvSpPr>
            <p:spPr bwMode="auto">
              <a:xfrm>
                <a:off x="2656" y="1375"/>
                <a:ext cx="354" cy="0"/>
              </a:xfrm>
              <a:custGeom>
                <a:avLst/>
                <a:gdLst>
                  <a:gd name="T0" fmla="*/ 1062 w 1062"/>
                  <a:gd name="T1" fmla="*/ 354 w 1062"/>
                  <a:gd name="T2" fmla="*/ 0 w 106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62">
                    <a:moveTo>
                      <a:pt x="1062" y="0"/>
                    </a:moveTo>
                    <a:lnTo>
                      <a:pt x="354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7" name="Line 256"/>
              <p:cNvSpPr>
                <a:spLocks noChangeShapeType="1"/>
              </p:cNvSpPr>
              <p:nvPr/>
            </p:nvSpPr>
            <p:spPr bwMode="auto">
              <a:xfrm flipH="1">
                <a:off x="2538" y="1375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8" name="Line 257"/>
              <p:cNvSpPr>
                <a:spLocks noChangeShapeType="1"/>
              </p:cNvSpPr>
              <p:nvPr/>
            </p:nvSpPr>
            <p:spPr bwMode="auto">
              <a:xfrm flipH="1">
                <a:off x="2301" y="3216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9" name="Freeform 258"/>
              <p:cNvSpPr>
                <a:spLocks/>
              </p:cNvSpPr>
              <p:nvPr/>
            </p:nvSpPr>
            <p:spPr bwMode="auto">
              <a:xfrm>
                <a:off x="2419" y="1375"/>
                <a:ext cx="0" cy="186"/>
              </a:xfrm>
              <a:custGeom>
                <a:avLst/>
                <a:gdLst>
                  <a:gd name="T0" fmla="*/ 0 h 558"/>
                  <a:gd name="T1" fmla="*/ 279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79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0" name="Freeform 259"/>
              <p:cNvSpPr>
                <a:spLocks/>
              </p:cNvSpPr>
              <p:nvPr/>
            </p:nvSpPr>
            <p:spPr bwMode="auto">
              <a:xfrm>
                <a:off x="2301" y="1375"/>
                <a:ext cx="0" cy="186"/>
              </a:xfrm>
              <a:custGeom>
                <a:avLst/>
                <a:gdLst>
                  <a:gd name="T0" fmla="*/ 558 h 558"/>
                  <a:gd name="T1" fmla="*/ 279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1" name="Line 260"/>
              <p:cNvSpPr>
                <a:spLocks noChangeShapeType="1"/>
              </p:cNvSpPr>
              <p:nvPr/>
            </p:nvSpPr>
            <p:spPr bwMode="auto">
              <a:xfrm flipH="1">
                <a:off x="2301" y="1375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2" name="Freeform 261"/>
              <p:cNvSpPr>
                <a:spLocks/>
              </p:cNvSpPr>
              <p:nvPr/>
            </p:nvSpPr>
            <p:spPr bwMode="auto">
              <a:xfrm>
                <a:off x="2301" y="1654"/>
                <a:ext cx="0" cy="366"/>
              </a:xfrm>
              <a:custGeom>
                <a:avLst/>
                <a:gdLst>
                  <a:gd name="T0" fmla="*/ 1098 h 1098"/>
                  <a:gd name="T1" fmla="*/ 818 h 1098"/>
                  <a:gd name="T2" fmla="*/ 540 h 1098"/>
                  <a:gd name="T3" fmla="*/ 260 h 1098"/>
                  <a:gd name="T4" fmla="*/ 141 h 1098"/>
                  <a:gd name="T5" fmla="*/ 0 h 109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1098">
                    <a:moveTo>
                      <a:pt x="0" y="1098"/>
                    </a:moveTo>
                    <a:lnTo>
                      <a:pt x="0" y="818"/>
                    </a:lnTo>
                    <a:lnTo>
                      <a:pt x="0" y="540"/>
                    </a:lnTo>
                    <a:lnTo>
                      <a:pt x="0" y="260"/>
                    </a:lnTo>
                    <a:lnTo>
                      <a:pt x="0" y="141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3" name="Line 262"/>
              <p:cNvSpPr>
                <a:spLocks noChangeShapeType="1"/>
              </p:cNvSpPr>
              <p:nvPr/>
            </p:nvSpPr>
            <p:spPr bwMode="auto">
              <a:xfrm>
                <a:off x="2301" y="1654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4" name="Line 263"/>
              <p:cNvSpPr>
                <a:spLocks noChangeShapeType="1"/>
              </p:cNvSpPr>
              <p:nvPr/>
            </p:nvSpPr>
            <p:spPr bwMode="auto">
              <a:xfrm flipV="1">
                <a:off x="2419" y="1561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5" name="Line 264"/>
              <p:cNvSpPr>
                <a:spLocks noChangeShapeType="1"/>
              </p:cNvSpPr>
              <p:nvPr/>
            </p:nvSpPr>
            <p:spPr bwMode="auto">
              <a:xfrm>
                <a:off x="2301" y="1561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6" name="Line 265"/>
              <p:cNvSpPr>
                <a:spLocks noChangeShapeType="1"/>
              </p:cNvSpPr>
              <p:nvPr/>
            </p:nvSpPr>
            <p:spPr bwMode="auto">
              <a:xfrm>
                <a:off x="2301" y="1561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" name="Freeform 266"/>
              <p:cNvSpPr>
                <a:spLocks/>
              </p:cNvSpPr>
              <p:nvPr/>
            </p:nvSpPr>
            <p:spPr bwMode="auto">
              <a:xfrm>
                <a:off x="2059" y="1654"/>
                <a:ext cx="242" cy="0"/>
              </a:xfrm>
              <a:custGeom>
                <a:avLst/>
                <a:gdLst>
                  <a:gd name="T0" fmla="*/ 0 w 726"/>
                  <a:gd name="T1" fmla="*/ 372 w 726"/>
                  <a:gd name="T2" fmla="*/ 543 w 726"/>
                  <a:gd name="T3" fmla="*/ 726 w 72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726">
                    <a:moveTo>
                      <a:pt x="0" y="0"/>
                    </a:moveTo>
                    <a:lnTo>
                      <a:pt x="372" y="0"/>
                    </a:lnTo>
                    <a:lnTo>
                      <a:pt x="543" y="0"/>
                    </a:lnTo>
                    <a:lnTo>
                      <a:pt x="726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8" name="Line 267"/>
              <p:cNvSpPr>
                <a:spLocks noChangeShapeType="1"/>
              </p:cNvSpPr>
              <p:nvPr/>
            </p:nvSpPr>
            <p:spPr bwMode="auto">
              <a:xfrm flipH="1">
                <a:off x="2301" y="3489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9" name="Freeform 268"/>
              <p:cNvSpPr>
                <a:spLocks/>
              </p:cNvSpPr>
              <p:nvPr/>
            </p:nvSpPr>
            <p:spPr bwMode="auto">
              <a:xfrm>
                <a:off x="2419" y="1654"/>
                <a:ext cx="0" cy="366"/>
              </a:xfrm>
              <a:custGeom>
                <a:avLst/>
                <a:gdLst>
                  <a:gd name="T0" fmla="*/ 0 h 1098"/>
                  <a:gd name="T1" fmla="*/ 260 h 1098"/>
                  <a:gd name="T2" fmla="*/ 417 h 1098"/>
                  <a:gd name="T3" fmla="*/ 540 h 1098"/>
                  <a:gd name="T4" fmla="*/ 818 h 1098"/>
                  <a:gd name="T5" fmla="*/ 1098 h 109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1098">
                    <a:moveTo>
                      <a:pt x="0" y="0"/>
                    </a:moveTo>
                    <a:lnTo>
                      <a:pt x="0" y="260"/>
                    </a:lnTo>
                    <a:lnTo>
                      <a:pt x="0" y="417"/>
                    </a:lnTo>
                    <a:lnTo>
                      <a:pt x="0" y="540"/>
                    </a:lnTo>
                    <a:lnTo>
                      <a:pt x="0" y="818"/>
                    </a:lnTo>
                    <a:lnTo>
                      <a:pt x="0" y="109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0" name="Line 269"/>
              <p:cNvSpPr>
                <a:spLocks noChangeShapeType="1"/>
              </p:cNvSpPr>
              <p:nvPr/>
            </p:nvSpPr>
            <p:spPr bwMode="auto">
              <a:xfrm flipV="1">
                <a:off x="2301" y="3402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" name="Line 270"/>
              <p:cNvSpPr>
                <a:spLocks noChangeShapeType="1"/>
              </p:cNvSpPr>
              <p:nvPr/>
            </p:nvSpPr>
            <p:spPr bwMode="auto">
              <a:xfrm>
                <a:off x="2656" y="1561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2" name="Freeform 271"/>
              <p:cNvSpPr>
                <a:spLocks/>
              </p:cNvSpPr>
              <p:nvPr/>
            </p:nvSpPr>
            <p:spPr bwMode="auto">
              <a:xfrm>
                <a:off x="2656" y="1654"/>
                <a:ext cx="236" cy="0"/>
              </a:xfrm>
              <a:custGeom>
                <a:avLst/>
                <a:gdLst>
                  <a:gd name="T0" fmla="*/ 0 w 708"/>
                  <a:gd name="T1" fmla="*/ 354 w 708"/>
                  <a:gd name="T2" fmla="*/ 708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0" y="0"/>
                    </a:moveTo>
                    <a:lnTo>
                      <a:pt x="354" y="0"/>
                    </a:lnTo>
                    <a:lnTo>
                      <a:pt x="708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3" name="Freeform 272"/>
              <p:cNvSpPr>
                <a:spLocks/>
              </p:cNvSpPr>
              <p:nvPr/>
            </p:nvSpPr>
            <p:spPr bwMode="auto">
              <a:xfrm>
                <a:off x="2656" y="1561"/>
                <a:ext cx="236" cy="0"/>
              </a:xfrm>
              <a:custGeom>
                <a:avLst/>
                <a:gdLst>
                  <a:gd name="T0" fmla="*/ 708 w 708"/>
                  <a:gd name="T1" fmla="*/ 354 w 708"/>
                  <a:gd name="T2" fmla="*/ 0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708" y="0"/>
                    </a:moveTo>
                    <a:lnTo>
                      <a:pt x="354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4" name="Line 273"/>
              <p:cNvSpPr>
                <a:spLocks noChangeShapeType="1"/>
              </p:cNvSpPr>
              <p:nvPr/>
            </p:nvSpPr>
            <p:spPr bwMode="auto">
              <a:xfrm>
                <a:off x="2538" y="1561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5" name="Freeform 274"/>
              <p:cNvSpPr>
                <a:spLocks/>
              </p:cNvSpPr>
              <p:nvPr/>
            </p:nvSpPr>
            <p:spPr bwMode="auto">
              <a:xfrm>
                <a:off x="2538" y="1654"/>
                <a:ext cx="0" cy="366"/>
              </a:xfrm>
              <a:custGeom>
                <a:avLst/>
                <a:gdLst>
                  <a:gd name="T0" fmla="*/ 0 h 1098"/>
                  <a:gd name="T1" fmla="*/ 260 h 1098"/>
                  <a:gd name="T2" fmla="*/ 540 h 1098"/>
                  <a:gd name="T3" fmla="*/ 692 h 1098"/>
                  <a:gd name="T4" fmla="*/ 818 h 1098"/>
                  <a:gd name="T5" fmla="*/ 1098 h 109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1098">
                    <a:moveTo>
                      <a:pt x="0" y="0"/>
                    </a:moveTo>
                    <a:lnTo>
                      <a:pt x="0" y="260"/>
                    </a:lnTo>
                    <a:lnTo>
                      <a:pt x="0" y="540"/>
                    </a:lnTo>
                    <a:lnTo>
                      <a:pt x="0" y="692"/>
                    </a:lnTo>
                    <a:lnTo>
                      <a:pt x="0" y="818"/>
                    </a:lnTo>
                    <a:lnTo>
                      <a:pt x="0" y="109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6" name="Freeform 275"/>
              <p:cNvSpPr>
                <a:spLocks/>
              </p:cNvSpPr>
              <p:nvPr/>
            </p:nvSpPr>
            <p:spPr bwMode="auto">
              <a:xfrm>
                <a:off x="2656" y="1654"/>
                <a:ext cx="0" cy="366"/>
              </a:xfrm>
              <a:custGeom>
                <a:avLst/>
                <a:gdLst>
                  <a:gd name="T0" fmla="*/ 0 h 1098"/>
                  <a:gd name="T1" fmla="*/ 260 h 1098"/>
                  <a:gd name="T2" fmla="*/ 540 h 1098"/>
                  <a:gd name="T3" fmla="*/ 818 h 1098"/>
                  <a:gd name="T4" fmla="*/ 968 h 1098"/>
                  <a:gd name="T5" fmla="*/ 1098 h 109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1098">
                    <a:moveTo>
                      <a:pt x="0" y="0"/>
                    </a:moveTo>
                    <a:lnTo>
                      <a:pt x="0" y="260"/>
                    </a:lnTo>
                    <a:lnTo>
                      <a:pt x="0" y="540"/>
                    </a:lnTo>
                    <a:lnTo>
                      <a:pt x="0" y="818"/>
                    </a:lnTo>
                    <a:lnTo>
                      <a:pt x="0" y="968"/>
                    </a:lnTo>
                    <a:lnTo>
                      <a:pt x="0" y="109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7" name="Line 276"/>
              <p:cNvSpPr>
                <a:spLocks noChangeShapeType="1"/>
              </p:cNvSpPr>
              <p:nvPr/>
            </p:nvSpPr>
            <p:spPr bwMode="auto">
              <a:xfrm>
                <a:off x="2419" y="3310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8" name="Line 277"/>
              <p:cNvSpPr>
                <a:spLocks noChangeShapeType="1"/>
              </p:cNvSpPr>
              <p:nvPr/>
            </p:nvSpPr>
            <p:spPr bwMode="auto">
              <a:xfrm>
                <a:off x="2538" y="1561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9" name="Line 278"/>
              <p:cNvSpPr>
                <a:spLocks noChangeShapeType="1"/>
              </p:cNvSpPr>
              <p:nvPr/>
            </p:nvSpPr>
            <p:spPr bwMode="auto">
              <a:xfrm flipH="1">
                <a:off x="2538" y="1654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0" name="Line 279"/>
              <p:cNvSpPr>
                <a:spLocks noChangeShapeType="1"/>
              </p:cNvSpPr>
              <p:nvPr/>
            </p:nvSpPr>
            <p:spPr bwMode="auto">
              <a:xfrm flipH="1">
                <a:off x="2419" y="1654"/>
                <a:ext cx="11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" name="Line 280"/>
              <p:cNvSpPr>
                <a:spLocks noChangeShapeType="1"/>
              </p:cNvSpPr>
              <p:nvPr/>
            </p:nvSpPr>
            <p:spPr bwMode="auto">
              <a:xfrm>
                <a:off x="2419" y="1561"/>
                <a:ext cx="11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2" name="Line 281"/>
              <p:cNvSpPr>
                <a:spLocks noChangeShapeType="1"/>
              </p:cNvSpPr>
              <p:nvPr/>
            </p:nvSpPr>
            <p:spPr bwMode="auto">
              <a:xfrm flipH="1">
                <a:off x="2419" y="1375"/>
                <a:ext cx="11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" name="Freeform 282"/>
              <p:cNvSpPr>
                <a:spLocks/>
              </p:cNvSpPr>
              <p:nvPr/>
            </p:nvSpPr>
            <p:spPr bwMode="auto">
              <a:xfrm>
                <a:off x="2656" y="2020"/>
                <a:ext cx="236" cy="0"/>
              </a:xfrm>
              <a:custGeom>
                <a:avLst/>
                <a:gdLst>
                  <a:gd name="T0" fmla="*/ 0 w 708"/>
                  <a:gd name="T1" fmla="*/ 168 w 708"/>
                  <a:gd name="T2" fmla="*/ 354 w 708"/>
                  <a:gd name="T3" fmla="*/ 708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708">
                    <a:moveTo>
                      <a:pt x="0" y="0"/>
                    </a:moveTo>
                    <a:lnTo>
                      <a:pt x="168" y="0"/>
                    </a:lnTo>
                    <a:lnTo>
                      <a:pt x="354" y="0"/>
                    </a:lnTo>
                    <a:lnTo>
                      <a:pt x="708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4" name="Line 283"/>
              <p:cNvSpPr>
                <a:spLocks noChangeShapeType="1"/>
              </p:cNvSpPr>
              <p:nvPr/>
            </p:nvSpPr>
            <p:spPr bwMode="auto">
              <a:xfrm>
                <a:off x="2656" y="2020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5" name="Freeform 284"/>
              <p:cNvSpPr>
                <a:spLocks/>
              </p:cNvSpPr>
              <p:nvPr/>
            </p:nvSpPr>
            <p:spPr bwMode="auto">
              <a:xfrm>
                <a:off x="2656" y="2113"/>
                <a:ext cx="236" cy="0"/>
              </a:xfrm>
              <a:custGeom>
                <a:avLst/>
                <a:gdLst>
                  <a:gd name="T0" fmla="*/ 0 w 708"/>
                  <a:gd name="T1" fmla="*/ 354 w 708"/>
                  <a:gd name="T2" fmla="*/ 527 w 708"/>
                  <a:gd name="T3" fmla="*/ 708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708">
                    <a:moveTo>
                      <a:pt x="0" y="0"/>
                    </a:moveTo>
                    <a:lnTo>
                      <a:pt x="354" y="0"/>
                    </a:lnTo>
                    <a:lnTo>
                      <a:pt x="527" y="0"/>
                    </a:lnTo>
                    <a:lnTo>
                      <a:pt x="708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6" name="Line 285"/>
              <p:cNvSpPr>
                <a:spLocks noChangeShapeType="1"/>
              </p:cNvSpPr>
              <p:nvPr/>
            </p:nvSpPr>
            <p:spPr bwMode="auto">
              <a:xfrm>
                <a:off x="2538" y="2020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7" name="Freeform 286"/>
              <p:cNvSpPr>
                <a:spLocks/>
              </p:cNvSpPr>
              <p:nvPr/>
            </p:nvSpPr>
            <p:spPr bwMode="auto">
              <a:xfrm>
                <a:off x="2538" y="2113"/>
                <a:ext cx="0" cy="179"/>
              </a:xfrm>
              <a:custGeom>
                <a:avLst/>
                <a:gdLst>
                  <a:gd name="T0" fmla="*/ 0 h 539"/>
                  <a:gd name="T1" fmla="*/ 279 h 539"/>
                  <a:gd name="T2" fmla="*/ 539 h 5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39">
                    <a:moveTo>
                      <a:pt x="0" y="0"/>
                    </a:moveTo>
                    <a:lnTo>
                      <a:pt x="0" y="279"/>
                    </a:lnTo>
                    <a:lnTo>
                      <a:pt x="0" y="539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8" name="Freeform 287"/>
              <p:cNvSpPr>
                <a:spLocks/>
              </p:cNvSpPr>
              <p:nvPr/>
            </p:nvSpPr>
            <p:spPr bwMode="auto">
              <a:xfrm>
                <a:off x="2059" y="3402"/>
                <a:ext cx="242" cy="0"/>
              </a:xfrm>
              <a:custGeom>
                <a:avLst/>
                <a:gdLst>
                  <a:gd name="T0" fmla="*/ 726 w 726"/>
                  <a:gd name="T1" fmla="*/ 372 w 726"/>
                  <a:gd name="T2" fmla="*/ 0 w 72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26">
                    <a:moveTo>
                      <a:pt x="726" y="0"/>
                    </a:moveTo>
                    <a:lnTo>
                      <a:pt x="372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9" name="Freeform 288"/>
              <p:cNvSpPr>
                <a:spLocks/>
              </p:cNvSpPr>
              <p:nvPr/>
            </p:nvSpPr>
            <p:spPr bwMode="auto">
              <a:xfrm>
                <a:off x="2656" y="2292"/>
                <a:ext cx="236" cy="0"/>
              </a:xfrm>
              <a:custGeom>
                <a:avLst/>
                <a:gdLst>
                  <a:gd name="T0" fmla="*/ 708 w 708"/>
                  <a:gd name="T1" fmla="*/ 354 w 708"/>
                  <a:gd name="T2" fmla="*/ 0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708" y="0"/>
                    </a:moveTo>
                    <a:lnTo>
                      <a:pt x="354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0" name="Freeform 289"/>
              <p:cNvSpPr>
                <a:spLocks/>
              </p:cNvSpPr>
              <p:nvPr/>
            </p:nvSpPr>
            <p:spPr bwMode="auto">
              <a:xfrm>
                <a:off x="2656" y="2113"/>
                <a:ext cx="0" cy="179"/>
              </a:xfrm>
              <a:custGeom>
                <a:avLst/>
                <a:gdLst>
                  <a:gd name="T0" fmla="*/ 539 h 539"/>
                  <a:gd name="T1" fmla="*/ 279 h 539"/>
                  <a:gd name="T2" fmla="*/ 0 h 5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39">
                    <a:moveTo>
                      <a:pt x="0" y="539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" name="Freeform 290"/>
              <p:cNvSpPr>
                <a:spLocks/>
              </p:cNvSpPr>
              <p:nvPr/>
            </p:nvSpPr>
            <p:spPr bwMode="auto">
              <a:xfrm>
                <a:off x="2656" y="3030"/>
                <a:ext cx="0" cy="186"/>
              </a:xfrm>
              <a:custGeom>
                <a:avLst/>
                <a:gdLst>
                  <a:gd name="T0" fmla="*/ 558 h 558"/>
                  <a:gd name="T1" fmla="*/ 279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2" name="Line 291"/>
              <p:cNvSpPr>
                <a:spLocks noChangeShapeType="1"/>
              </p:cNvSpPr>
              <p:nvPr/>
            </p:nvSpPr>
            <p:spPr bwMode="auto">
              <a:xfrm>
                <a:off x="2538" y="229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3" name="Line 292"/>
              <p:cNvSpPr>
                <a:spLocks noChangeShapeType="1"/>
              </p:cNvSpPr>
              <p:nvPr/>
            </p:nvSpPr>
            <p:spPr bwMode="auto">
              <a:xfrm>
                <a:off x="2538" y="2020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4" name="Line 293"/>
              <p:cNvSpPr>
                <a:spLocks noChangeShapeType="1"/>
              </p:cNvSpPr>
              <p:nvPr/>
            </p:nvSpPr>
            <p:spPr bwMode="auto">
              <a:xfrm flipH="1">
                <a:off x="2538" y="2113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5" name="Line 294"/>
              <p:cNvSpPr>
                <a:spLocks noChangeShapeType="1"/>
              </p:cNvSpPr>
              <p:nvPr/>
            </p:nvSpPr>
            <p:spPr bwMode="auto">
              <a:xfrm flipH="1">
                <a:off x="2301" y="2113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6" name="Line 295"/>
              <p:cNvSpPr>
                <a:spLocks noChangeShapeType="1"/>
              </p:cNvSpPr>
              <p:nvPr/>
            </p:nvSpPr>
            <p:spPr bwMode="auto">
              <a:xfrm flipV="1">
                <a:off x="2301" y="2020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7" name="Line 296"/>
              <p:cNvSpPr>
                <a:spLocks noChangeShapeType="1"/>
              </p:cNvSpPr>
              <p:nvPr/>
            </p:nvSpPr>
            <p:spPr bwMode="auto">
              <a:xfrm flipV="1">
                <a:off x="2419" y="2020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8" name="Line 297"/>
              <p:cNvSpPr>
                <a:spLocks noChangeShapeType="1"/>
              </p:cNvSpPr>
              <p:nvPr/>
            </p:nvSpPr>
            <p:spPr bwMode="auto">
              <a:xfrm flipH="1">
                <a:off x="2301" y="2020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9" name="Freeform 298"/>
              <p:cNvSpPr>
                <a:spLocks/>
              </p:cNvSpPr>
              <p:nvPr/>
            </p:nvSpPr>
            <p:spPr bwMode="auto">
              <a:xfrm>
                <a:off x="2538" y="3030"/>
                <a:ext cx="0" cy="186"/>
              </a:xfrm>
              <a:custGeom>
                <a:avLst/>
                <a:gdLst>
                  <a:gd name="T0" fmla="*/ 558 h 558"/>
                  <a:gd name="T1" fmla="*/ 279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0" name="Line 299"/>
              <p:cNvSpPr>
                <a:spLocks noChangeShapeType="1"/>
              </p:cNvSpPr>
              <p:nvPr/>
            </p:nvSpPr>
            <p:spPr bwMode="auto">
              <a:xfrm flipH="1">
                <a:off x="2301" y="229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1" name="Freeform 300"/>
              <p:cNvSpPr>
                <a:spLocks/>
              </p:cNvSpPr>
              <p:nvPr/>
            </p:nvSpPr>
            <p:spPr bwMode="auto">
              <a:xfrm>
                <a:off x="2301" y="2113"/>
                <a:ext cx="0" cy="179"/>
              </a:xfrm>
              <a:custGeom>
                <a:avLst/>
                <a:gdLst>
                  <a:gd name="T0" fmla="*/ 0 h 539"/>
                  <a:gd name="T1" fmla="*/ 279 h 539"/>
                  <a:gd name="T2" fmla="*/ 539 h 5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39">
                    <a:moveTo>
                      <a:pt x="0" y="0"/>
                    </a:moveTo>
                    <a:lnTo>
                      <a:pt x="0" y="279"/>
                    </a:lnTo>
                    <a:lnTo>
                      <a:pt x="0" y="539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2" name="Freeform 301"/>
              <p:cNvSpPr>
                <a:spLocks/>
              </p:cNvSpPr>
              <p:nvPr/>
            </p:nvSpPr>
            <p:spPr bwMode="auto">
              <a:xfrm>
                <a:off x="2419" y="2113"/>
                <a:ext cx="0" cy="179"/>
              </a:xfrm>
              <a:custGeom>
                <a:avLst/>
                <a:gdLst>
                  <a:gd name="T0" fmla="*/ 539 h 539"/>
                  <a:gd name="T1" fmla="*/ 279 h 539"/>
                  <a:gd name="T2" fmla="*/ 0 h 5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39">
                    <a:moveTo>
                      <a:pt x="0" y="539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3" name="Freeform 302"/>
              <p:cNvSpPr>
                <a:spLocks/>
              </p:cNvSpPr>
              <p:nvPr/>
            </p:nvSpPr>
            <p:spPr bwMode="auto">
              <a:xfrm>
                <a:off x="2059" y="2020"/>
                <a:ext cx="242" cy="0"/>
              </a:xfrm>
              <a:custGeom>
                <a:avLst/>
                <a:gdLst>
                  <a:gd name="T0" fmla="*/ 0 w 726"/>
                  <a:gd name="T1" fmla="*/ 372 w 726"/>
                  <a:gd name="T2" fmla="*/ 726 w 72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26">
                    <a:moveTo>
                      <a:pt x="0" y="0"/>
                    </a:moveTo>
                    <a:lnTo>
                      <a:pt x="372" y="0"/>
                    </a:lnTo>
                    <a:lnTo>
                      <a:pt x="726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4" name="Freeform 303"/>
              <p:cNvSpPr>
                <a:spLocks/>
              </p:cNvSpPr>
              <p:nvPr/>
            </p:nvSpPr>
            <p:spPr bwMode="auto">
              <a:xfrm>
                <a:off x="2059" y="2113"/>
                <a:ext cx="242" cy="0"/>
              </a:xfrm>
              <a:custGeom>
                <a:avLst/>
                <a:gdLst>
                  <a:gd name="T0" fmla="*/ 726 w 726"/>
                  <a:gd name="T1" fmla="*/ 372 w 726"/>
                  <a:gd name="T2" fmla="*/ 0 w 72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26">
                    <a:moveTo>
                      <a:pt x="726" y="0"/>
                    </a:moveTo>
                    <a:lnTo>
                      <a:pt x="372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5" name="Freeform 304"/>
              <p:cNvSpPr>
                <a:spLocks/>
              </p:cNvSpPr>
              <p:nvPr/>
            </p:nvSpPr>
            <p:spPr bwMode="auto">
              <a:xfrm>
                <a:off x="2059" y="2292"/>
                <a:ext cx="242" cy="0"/>
              </a:xfrm>
              <a:custGeom>
                <a:avLst/>
                <a:gdLst>
                  <a:gd name="T0" fmla="*/ 726 w 726"/>
                  <a:gd name="T1" fmla="*/ 372 w 726"/>
                  <a:gd name="T2" fmla="*/ 0 w 72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26">
                    <a:moveTo>
                      <a:pt x="726" y="0"/>
                    </a:moveTo>
                    <a:lnTo>
                      <a:pt x="372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6" name="Line 305"/>
              <p:cNvSpPr>
                <a:spLocks noChangeShapeType="1"/>
              </p:cNvSpPr>
              <p:nvPr/>
            </p:nvSpPr>
            <p:spPr bwMode="auto">
              <a:xfrm>
                <a:off x="2301" y="2386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7" name="Line 306"/>
              <p:cNvSpPr>
                <a:spLocks noChangeShapeType="1"/>
              </p:cNvSpPr>
              <p:nvPr/>
            </p:nvSpPr>
            <p:spPr bwMode="auto">
              <a:xfrm>
                <a:off x="2419" y="2386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8" name="Line 307"/>
              <p:cNvSpPr>
                <a:spLocks noChangeShapeType="1"/>
              </p:cNvSpPr>
              <p:nvPr/>
            </p:nvSpPr>
            <p:spPr bwMode="auto">
              <a:xfrm flipH="1">
                <a:off x="2301" y="2478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9" name="Line 308"/>
              <p:cNvSpPr>
                <a:spLocks noChangeShapeType="1"/>
              </p:cNvSpPr>
              <p:nvPr/>
            </p:nvSpPr>
            <p:spPr bwMode="auto">
              <a:xfrm flipV="1">
                <a:off x="2301" y="2386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0" name="Freeform 309"/>
              <p:cNvSpPr>
                <a:spLocks/>
              </p:cNvSpPr>
              <p:nvPr/>
            </p:nvSpPr>
            <p:spPr bwMode="auto">
              <a:xfrm>
                <a:off x="2419" y="2572"/>
                <a:ext cx="0" cy="186"/>
              </a:xfrm>
              <a:custGeom>
                <a:avLst/>
                <a:gdLst>
                  <a:gd name="T0" fmla="*/ 558 h 558"/>
                  <a:gd name="T1" fmla="*/ 279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1" name="Line 310"/>
              <p:cNvSpPr>
                <a:spLocks noChangeShapeType="1"/>
              </p:cNvSpPr>
              <p:nvPr/>
            </p:nvSpPr>
            <p:spPr bwMode="auto">
              <a:xfrm>
                <a:off x="2538" y="340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2" name="Line 311"/>
              <p:cNvSpPr>
                <a:spLocks noChangeShapeType="1"/>
              </p:cNvSpPr>
              <p:nvPr/>
            </p:nvSpPr>
            <p:spPr bwMode="auto">
              <a:xfrm flipH="1">
                <a:off x="2301" y="257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3" name="Freeform 312"/>
              <p:cNvSpPr>
                <a:spLocks/>
              </p:cNvSpPr>
              <p:nvPr/>
            </p:nvSpPr>
            <p:spPr bwMode="auto">
              <a:xfrm>
                <a:off x="2301" y="2572"/>
                <a:ext cx="0" cy="186"/>
              </a:xfrm>
              <a:custGeom>
                <a:avLst/>
                <a:gdLst>
                  <a:gd name="T0" fmla="*/ 0 h 558"/>
                  <a:gd name="T1" fmla="*/ 279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79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4" name="Freeform 313"/>
              <p:cNvSpPr>
                <a:spLocks/>
              </p:cNvSpPr>
              <p:nvPr/>
            </p:nvSpPr>
            <p:spPr bwMode="auto">
              <a:xfrm>
                <a:off x="2059" y="2386"/>
                <a:ext cx="242" cy="0"/>
              </a:xfrm>
              <a:custGeom>
                <a:avLst/>
                <a:gdLst>
                  <a:gd name="T0" fmla="*/ 0 w 726"/>
                  <a:gd name="T1" fmla="*/ 372 w 726"/>
                  <a:gd name="T2" fmla="*/ 726 w 72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26">
                    <a:moveTo>
                      <a:pt x="0" y="0"/>
                    </a:moveTo>
                    <a:lnTo>
                      <a:pt x="372" y="0"/>
                    </a:lnTo>
                    <a:lnTo>
                      <a:pt x="726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5" name="Line 314"/>
              <p:cNvSpPr>
                <a:spLocks noChangeShapeType="1"/>
              </p:cNvSpPr>
              <p:nvPr/>
            </p:nvSpPr>
            <p:spPr bwMode="auto">
              <a:xfrm>
                <a:off x="2419" y="2478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6" name="Line 315"/>
              <p:cNvSpPr>
                <a:spLocks noChangeShapeType="1"/>
              </p:cNvSpPr>
              <p:nvPr/>
            </p:nvSpPr>
            <p:spPr bwMode="auto">
              <a:xfrm flipV="1">
                <a:off x="2301" y="2478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7" name="Freeform 316"/>
              <p:cNvSpPr>
                <a:spLocks/>
              </p:cNvSpPr>
              <p:nvPr/>
            </p:nvSpPr>
            <p:spPr bwMode="auto">
              <a:xfrm>
                <a:off x="2059" y="2478"/>
                <a:ext cx="242" cy="0"/>
              </a:xfrm>
              <a:custGeom>
                <a:avLst/>
                <a:gdLst>
                  <a:gd name="T0" fmla="*/ 726 w 726"/>
                  <a:gd name="T1" fmla="*/ 372 w 726"/>
                  <a:gd name="T2" fmla="*/ 0 w 72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26">
                    <a:moveTo>
                      <a:pt x="726" y="0"/>
                    </a:moveTo>
                    <a:lnTo>
                      <a:pt x="372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8" name="Freeform 317"/>
              <p:cNvSpPr>
                <a:spLocks/>
              </p:cNvSpPr>
              <p:nvPr/>
            </p:nvSpPr>
            <p:spPr bwMode="auto">
              <a:xfrm>
                <a:off x="2059" y="2572"/>
                <a:ext cx="242" cy="0"/>
              </a:xfrm>
              <a:custGeom>
                <a:avLst/>
                <a:gdLst>
                  <a:gd name="T0" fmla="*/ 0 w 726"/>
                  <a:gd name="T1" fmla="*/ 372 w 726"/>
                  <a:gd name="T2" fmla="*/ 726 w 72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26">
                    <a:moveTo>
                      <a:pt x="0" y="0"/>
                    </a:moveTo>
                    <a:lnTo>
                      <a:pt x="372" y="0"/>
                    </a:lnTo>
                    <a:lnTo>
                      <a:pt x="726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9" name="Freeform 318"/>
              <p:cNvSpPr>
                <a:spLocks/>
              </p:cNvSpPr>
              <p:nvPr/>
            </p:nvSpPr>
            <p:spPr bwMode="auto">
              <a:xfrm>
                <a:off x="2656" y="2478"/>
                <a:ext cx="236" cy="0"/>
              </a:xfrm>
              <a:custGeom>
                <a:avLst/>
                <a:gdLst>
                  <a:gd name="T0" fmla="*/ 708 w 708"/>
                  <a:gd name="T1" fmla="*/ 354 w 708"/>
                  <a:gd name="T2" fmla="*/ 0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708" y="0"/>
                    </a:moveTo>
                    <a:lnTo>
                      <a:pt x="354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0" name="Line 319"/>
              <p:cNvSpPr>
                <a:spLocks noChangeShapeType="1"/>
              </p:cNvSpPr>
              <p:nvPr/>
            </p:nvSpPr>
            <p:spPr bwMode="auto">
              <a:xfrm flipV="1">
                <a:off x="2656" y="2386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" name="Freeform 320"/>
              <p:cNvSpPr>
                <a:spLocks/>
              </p:cNvSpPr>
              <p:nvPr/>
            </p:nvSpPr>
            <p:spPr bwMode="auto">
              <a:xfrm>
                <a:off x="2656" y="2386"/>
                <a:ext cx="236" cy="0"/>
              </a:xfrm>
              <a:custGeom>
                <a:avLst/>
                <a:gdLst>
                  <a:gd name="T0" fmla="*/ 0 w 708"/>
                  <a:gd name="T1" fmla="*/ 354 w 708"/>
                  <a:gd name="T2" fmla="*/ 708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0" y="0"/>
                    </a:moveTo>
                    <a:lnTo>
                      <a:pt x="354" y="0"/>
                    </a:lnTo>
                    <a:lnTo>
                      <a:pt x="708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2" name="Line 321"/>
              <p:cNvSpPr>
                <a:spLocks noChangeShapeType="1"/>
              </p:cNvSpPr>
              <p:nvPr/>
            </p:nvSpPr>
            <p:spPr bwMode="auto">
              <a:xfrm>
                <a:off x="2538" y="2386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3" name="Freeform 322"/>
              <p:cNvSpPr>
                <a:spLocks/>
              </p:cNvSpPr>
              <p:nvPr/>
            </p:nvSpPr>
            <p:spPr bwMode="auto">
              <a:xfrm>
                <a:off x="2538" y="2572"/>
                <a:ext cx="0" cy="186"/>
              </a:xfrm>
              <a:custGeom>
                <a:avLst/>
                <a:gdLst>
                  <a:gd name="T0" fmla="*/ 0 h 558"/>
                  <a:gd name="T1" fmla="*/ 279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79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4" name="Freeform 323"/>
              <p:cNvSpPr>
                <a:spLocks/>
              </p:cNvSpPr>
              <p:nvPr/>
            </p:nvSpPr>
            <p:spPr bwMode="auto">
              <a:xfrm>
                <a:off x="2656" y="2572"/>
                <a:ext cx="236" cy="0"/>
              </a:xfrm>
              <a:custGeom>
                <a:avLst/>
                <a:gdLst>
                  <a:gd name="T0" fmla="*/ 708 w 708"/>
                  <a:gd name="T1" fmla="*/ 354 w 708"/>
                  <a:gd name="T2" fmla="*/ 0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708" y="0"/>
                    </a:moveTo>
                    <a:lnTo>
                      <a:pt x="354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5" name="Freeform 324"/>
              <p:cNvSpPr>
                <a:spLocks/>
              </p:cNvSpPr>
              <p:nvPr/>
            </p:nvSpPr>
            <p:spPr bwMode="auto">
              <a:xfrm>
                <a:off x="2656" y="2572"/>
                <a:ext cx="0" cy="186"/>
              </a:xfrm>
              <a:custGeom>
                <a:avLst/>
                <a:gdLst>
                  <a:gd name="T0" fmla="*/ 0 h 558"/>
                  <a:gd name="T1" fmla="*/ 279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79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6" name="Line 325"/>
              <p:cNvSpPr>
                <a:spLocks noChangeShapeType="1"/>
              </p:cNvSpPr>
              <p:nvPr/>
            </p:nvSpPr>
            <p:spPr bwMode="auto">
              <a:xfrm flipH="1">
                <a:off x="2538" y="257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7" name="Line 326"/>
              <p:cNvSpPr>
                <a:spLocks noChangeShapeType="1"/>
              </p:cNvSpPr>
              <p:nvPr/>
            </p:nvSpPr>
            <p:spPr bwMode="auto">
              <a:xfrm flipV="1">
                <a:off x="2538" y="2478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8" name="Line 327"/>
              <p:cNvSpPr>
                <a:spLocks noChangeShapeType="1"/>
              </p:cNvSpPr>
              <p:nvPr/>
            </p:nvSpPr>
            <p:spPr bwMode="auto">
              <a:xfrm>
                <a:off x="2538" y="2478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9" name="Line 328"/>
              <p:cNvSpPr>
                <a:spLocks noChangeShapeType="1"/>
              </p:cNvSpPr>
              <p:nvPr/>
            </p:nvSpPr>
            <p:spPr bwMode="auto">
              <a:xfrm>
                <a:off x="2656" y="2478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0" name="Line 329"/>
              <p:cNvSpPr>
                <a:spLocks noChangeShapeType="1"/>
              </p:cNvSpPr>
              <p:nvPr/>
            </p:nvSpPr>
            <p:spPr bwMode="auto">
              <a:xfrm flipH="1">
                <a:off x="2538" y="2386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1" name="Line 330"/>
              <p:cNvSpPr>
                <a:spLocks noChangeShapeType="1"/>
              </p:cNvSpPr>
              <p:nvPr/>
            </p:nvSpPr>
            <p:spPr bwMode="auto">
              <a:xfrm>
                <a:off x="2419" y="2572"/>
                <a:ext cx="11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" name="Line 331"/>
              <p:cNvSpPr>
                <a:spLocks noChangeShapeType="1"/>
              </p:cNvSpPr>
              <p:nvPr/>
            </p:nvSpPr>
            <p:spPr bwMode="auto">
              <a:xfrm flipV="1">
                <a:off x="2301" y="2292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3" name="Line 332"/>
              <p:cNvSpPr>
                <a:spLocks noChangeShapeType="1"/>
              </p:cNvSpPr>
              <p:nvPr/>
            </p:nvSpPr>
            <p:spPr bwMode="auto">
              <a:xfrm>
                <a:off x="2419" y="2292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4" name="Line 333"/>
              <p:cNvSpPr>
                <a:spLocks noChangeShapeType="1"/>
              </p:cNvSpPr>
              <p:nvPr/>
            </p:nvSpPr>
            <p:spPr bwMode="auto">
              <a:xfrm>
                <a:off x="2419" y="2386"/>
                <a:ext cx="11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5" name="Line 334"/>
              <p:cNvSpPr>
                <a:spLocks noChangeShapeType="1"/>
              </p:cNvSpPr>
              <p:nvPr/>
            </p:nvSpPr>
            <p:spPr bwMode="auto">
              <a:xfrm flipV="1">
                <a:off x="2538" y="2292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6" name="Line 335"/>
              <p:cNvSpPr>
                <a:spLocks noChangeShapeType="1"/>
              </p:cNvSpPr>
              <p:nvPr/>
            </p:nvSpPr>
            <p:spPr bwMode="auto">
              <a:xfrm>
                <a:off x="2656" y="2292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7" name="Line 336"/>
              <p:cNvSpPr>
                <a:spLocks noChangeShapeType="1"/>
              </p:cNvSpPr>
              <p:nvPr/>
            </p:nvSpPr>
            <p:spPr bwMode="auto">
              <a:xfrm flipH="1">
                <a:off x="2419" y="2478"/>
                <a:ext cx="11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8" name="Line 337"/>
              <p:cNvSpPr>
                <a:spLocks noChangeShapeType="1"/>
              </p:cNvSpPr>
              <p:nvPr/>
            </p:nvSpPr>
            <p:spPr bwMode="auto">
              <a:xfrm flipH="1">
                <a:off x="2419" y="2292"/>
                <a:ext cx="11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9" name="Line 338"/>
              <p:cNvSpPr>
                <a:spLocks noChangeShapeType="1"/>
              </p:cNvSpPr>
              <p:nvPr/>
            </p:nvSpPr>
            <p:spPr bwMode="auto">
              <a:xfrm flipH="1">
                <a:off x="2419" y="2113"/>
                <a:ext cx="11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0" name="Line 339"/>
              <p:cNvSpPr>
                <a:spLocks noChangeShapeType="1"/>
              </p:cNvSpPr>
              <p:nvPr/>
            </p:nvSpPr>
            <p:spPr bwMode="auto">
              <a:xfrm>
                <a:off x="2419" y="2020"/>
                <a:ext cx="11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1" name="Line 340"/>
              <p:cNvSpPr>
                <a:spLocks noChangeShapeType="1"/>
              </p:cNvSpPr>
              <p:nvPr/>
            </p:nvSpPr>
            <p:spPr bwMode="auto">
              <a:xfrm>
                <a:off x="3128" y="2020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2" name="Line 341"/>
              <p:cNvSpPr>
                <a:spLocks noChangeShapeType="1"/>
              </p:cNvSpPr>
              <p:nvPr/>
            </p:nvSpPr>
            <p:spPr bwMode="auto">
              <a:xfrm>
                <a:off x="3128" y="2113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3" name="Line 342"/>
              <p:cNvSpPr>
                <a:spLocks noChangeShapeType="1"/>
              </p:cNvSpPr>
              <p:nvPr/>
            </p:nvSpPr>
            <p:spPr bwMode="auto">
              <a:xfrm>
                <a:off x="3128" y="2020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4" name="Line 343"/>
              <p:cNvSpPr>
                <a:spLocks noChangeShapeType="1"/>
              </p:cNvSpPr>
              <p:nvPr/>
            </p:nvSpPr>
            <p:spPr bwMode="auto">
              <a:xfrm>
                <a:off x="3252" y="2020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5" name="Line 344"/>
              <p:cNvSpPr>
                <a:spLocks noChangeShapeType="1"/>
              </p:cNvSpPr>
              <p:nvPr/>
            </p:nvSpPr>
            <p:spPr bwMode="auto">
              <a:xfrm>
                <a:off x="3128" y="2292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6" name="Freeform 345"/>
              <p:cNvSpPr>
                <a:spLocks/>
              </p:cNvSpPr>
              <p:nvPr/>
            </p:nvSpPr>
            <p:spPr bwMode="auto">
              <a:xfrm>
                <a:off x="3128" y="2113"/>
                <a:ext cx="0" cy="179"/>
              </a:xfrm>
              <a:custGeom>
                <a:avLst/>
                <a:gdLst>
                  <a:gd name="T0" fmla="*/ 0 h 539"/>
                  <a:gd name="T1" fmla="*/ 279 h 539"/>
                  <a:gd name="T2" fmla="*/ 539 h 5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39">
                    <a:moveTo>
                      <a:pt x="0" y="0"/>
                    </a:moveTo>
                    <a:lnTo>
                      <a:pt x="0" y="279"/>
                    </a:lnTo>
                    <a:lnTo>
                      <a:pt x="0" y="539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7" name="Freeform 346"/>
              <p:cNvSpPr>
                <a:spLocks/>
              </p:cNvSpPr>
              <p:nvPr/>
            </p:nvSpPr>
            <p:spPr bwMode="auto">
              <a:xfrm>
                <a:off x="3252" y="2113"/>
                <a:ext cx="0" cy="179"/>
              </a:xfrm>
              <a:custGeom>
                <a:avLst/>
                <a:gdLst>
                  <a:gd name="T0" fmla="*/ 539 h 539"/>
                  <a:gd name="T1" fmla="*/ 279 h 539"/>
                  <a:gd name="T2" fmla="*/ 0 h 5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39">
                    <a:moveTo>
                      <a:pt x="0" y="539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8" name="Line 347"/>
              <p:cNvSpPr>
                <a:spLocks noChangeShapeType="1"/>
              </p:cNvSpPr>
              <p:nvPr/>
            </p:nvSpPr>
            <p:spPr bwMode="auto">
              <a:xfrm>
                <a:off x="2419" y="3582"/>
                <a:ext cx="11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" name="Line 348"/>
              <p:cNvSpPr>
                <a:spLocks noChangeShapeType="1"/>
              </p:cNvSpPr>
              <p:nvPr/>
            </p:nvSpPr>
            <p:spPr bwMode="auto">
              <a:xfrm>
                <a:off x="3128" y="3582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" name="Freeform 349"/>
              <p:cNvSpPr>
                <a:spLocks/>
              </p:cNvSpPr>
              <p:nvPr/>
            </p:nvSpPr>
            <p:spPr bwMode="auto">
              <a:xfrm>
                <a:off x="3252" y="2020"/>
                <a:ext cx="230" cy="0"/>
              </a:xfrm>
              <a:custGeom>
                <a:avLst/>
                <a:gdLst>
                  <a:gd name="T0" fmla="*/ 691 w 691"/>
                  <a:gd name="T1" fmla="*/ 337 w 691"/>
                  <a:gd name="T2" fmla="*/ 0 w 6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91">
                    <a:moveTo>
                      <a:pt x="691" y="0"/>
                    </a:moveTo>
                    <a:lnTo>
                      <a:pt x="337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" name="Freeform 350"/>
              <p:cNvSpPr>
                <a:spLocks/>
              </p:cNvSpPr>
              <p:nvPr/>
            </p:nvSpPr>
            <p:spPr bwMode="auto">
              <a:xfrm>
                <a:off x="3252" y="2292"/>
                <a:ext cx="230" cy="0"/>
              </a:xfrm>
              <a:custGeom>
                <a:avLst/>
                <a:gdLst>
                  <a:gd name="T0" fmla="*/ 691 w 691"/>
                  <a:gd name="T1" fmla="*/ 337 w 691"/>
                  <a:gd name="T2" fmla="*/ 0 w 6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91">
                    <a:moveTo>
                      <a:pt x="691" y="0"/>
                    </a:moveTo>
                    <a:lnTo>
                      <a:pt x="337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" name="Freeform 351"/>
              <p:cNvSpPr>
                <a:spLocks/>
              </p:cNvSpPr>
              <p:nvPr/>
            </p:nvSpPr>
            <p:spPr bwMode="auto">
              <a:xfrm>
                <a:off x="3252" y="2113"/>
                <a:ext cx="230" cy="0"/>
              </a:xfrm>
              <a:custGeom>
                <a:avLst/>
                <a:gdLst>
                  <a:gd name="T0" fmla="*/ 0 w 691"/>
                  <a:gd name="T1" fmla="*/ 337 w 691"/>
                  <a:gd name="T2" fmla="*/ 691 w 6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91">
                    <a:moveTo>
                      <a:pt x="0" y="0"/>
                    </a:moveTo>
                    <a:lnTo>
                      <a:pt x="337" y="0"/>
                    </a:lnTo>
                    <a:lnTo>
                      <a:pt x="691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" name="Line 352"/>
              <p:cNvSpPr>
                <a:spLocks noChangeShapeType="1"/>
              </p:cNvSpPr>
              <p:nvPr/>
            </p:nvSpPr>
            <p:spPr bwMode="auto">
              <a:xfrm flipV="1">
                <a:off x="3010" y="2020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" name="Line 353"/>
              <p:cNvSpPr>
                <a:spLocks noChangeShapeType="1"/>
              </p:cNvSpPr>
              <p:nvPr/>
            </p:nvSpPr>
            <p:spPr bwMode="auto">
              <a:xfrm>
                <a:off x="2892" y="2020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" name="Freeform 354"/>
              <p:cNvSpPr>
                <a:spLocks/>
              </p:cNvSpPr>
              <p:nvPr/>
            </p:nvSpPr>
            <p:spPr bwMode="auto">
              <a:xfrm>
                <a:off x="2892" y="2113"/>
                <a:ext cx="0" cy="179"/>
              </a:xfrm>
              <a:custGeom>
                <a:avLst/>
                <a:gdLst>
                  <a:gd name="T0" fmla="*/ 539 h 539"/>
                  <a:gd name="T1" fmla="*/ 279 h 539"/>
                  <a:gd name="T2" fmla="*/ 141 h 539"/>
                  <a:gd name="T3" fmla="*/ 0 h 5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39">
                    <a:moveTo>
                      <a:pt x="0" y="539"/>
                    </a:moveTo>
                    <a:lnTo>
                      <a:pt x="0" y="279"/>
                    </a:lnTo>
                    <a:lnTo>
                      <a:pt x="0" y="141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" name="Freeform 355"/>
              <p:cNvSpPr>
                <a:spLocks/>
              </p:cNvSpPr>
              <p:nvPr/>
            </p:nvSpPr>
            <p:spPr bwMode="auto">
              <a:xfrm>
                <a:off x="3010" y="2292"/>
                <a:ext cx="118" cy="0"/>
              </a:xfrm>
              <a:custGeom>
                <a:avLst/>
                <a:gdLst>
                  <a:gd name="T0" fmla="*/ 354 w 354"/>
                  <a:gd name="T1" fmla="*/ 160 w 354"/>
                  <a:gd name="T2" fmla="*/ 0 w 35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54">
                    <a:moveTo>
                      <a:pt x="354" y="0"/>
                    </a:moveTo>
                    <a:lnTo>
                      <a:pt x="160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" name="Freeform 356"/>
              <p:cNvSpPr>
                <a:spLocks/>
              </p:cNvSpPr>
              <p:nvPr/>
            </p:nvSpPr>
            <p:spPr bwMode="auto">
              <a:xfrm>
                <a:off x="3010" y="2113"/>
                <a:ext cx="0" cy="179"/>
              </a:xfrm>
              <a:custGeom>
                <a:avLst/>
                <a:gdLst>
                  <a:gd name="T0" fmla="*/ 0 h 539"/>
                  <a:gd name="T1" fmla="*/ 279 h 539"/>
                  <a:gd name="T2" fmla="*/ 416 h 539"/>
                  <a:gd name="T3" fmla="*/ 539 h 5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39">
                    <a:moveTo>
                      <a:pt x="0" y="0"/>
                    </a:moveTo>
                    <a:lnTo>
                      <a:pt x="0" y="279"/>
                    </a:lnTo>
                    <a:lnTo>
                      <a:pt x="0" y="416"/>
                    </a:lnTo>
                    <a:lnTo>
                      <a:pt x="0" y="539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" name="Line 357"/>
              <p:cNvSpPr>
                <a:spLocks noChangeShapeType="1"/>
              </p:cNvSpPr>
              <p:nvPr/>
            </p:nvSpPr>
            <p:spPr bwMode="auto">
              <a:xfrm flipH="1">
                <a:off x="2892" y="2020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" name="Line 358"/>
              <p:cNvSpPr>
                <a:spLocks noChangeShapeType="1"/>
              </p:cNvSpPr>
              <p:nvPr/>
            </p:nvSpPr>
            <p:spPr bwMode="auto">
              <a:xfrm flipH="1">
                <a:off x="2892" y="229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" name="Line 359"/>
              <p:cNvSpPr>
                <a:spLocks noChangeShapeType="1"/>
              </p:cNvSpPr>
              <p:nvPr/>
            </p:nvSpPr>
            <p:spPr bwMode="auto">
              <a:xfrm>
                <a:off x="2892" y="2113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" name="Line 360"/>
              <p:cNvSpPr>
                <a:spLocks noChangeShapeType="1"/>
              </p:cNvSpPr>
              <p:nvPr/>
            </p:nvSpPr>
            <p:spPr bwMode="auto">
              <a:xfrm>
                <a:off x="3010" y="2386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" name="Line 361"/>
              <p:cNvSpPr>
                <a:spLocks noChangeShapeType="1"/>
              </p:cNvSpPr>
              <p:nvPr/>
            </p:nvSpPr>
            <p:spPr bwMode="auto">
              <a:xfrm>
                <a:off x="2892" y="2386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" name="Freeform 362"/>
              <p:cNvSpPr>
                <a:spLocks/>
              </p:cNvSpPr>
              <p:nvPr/>
            </p:nvSpPr>
            <p:spPr bwMode="auto">
              <a:xfrm>
                <a:off x="2892" y="2572"/>
                <a:ext cx="0" cy="186"/>
              </a:xfrm>
              <a:custGeom>
                <a:avLst/>
                <a:gdLst>
                  <a:gd name="T0" fmla="*/ 558 h 558"/>
                  <a:gd name="T1" fmla="*/ 279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" name="Freeform 363"/>
              <p:cNvSpPr>
                <a:spLocks/>
              </p:cNvSpPr>
              <p:nvPr/>
            </p:nvSpPr>
            <p:spPr bwMode="auto">
              <a:xfrm>
                <a:off x="3010" y="2572"/>
                <a:ext cx="0" cy="186"/>
              </a:xfrm>
              <a:custGeom>
                <a:avLst/>
                <a:gdLst>
                  <a:gd name="T0" fmla="*/ 0 h 558"/>
                  <a:gd name="T1" fmla="*/ 279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79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" name="Line 364"/>
              <p:cNvSpPr>
                <a:spLocks noChangeShapeType="1"/>
              </p:cNvSpPr>
              <p:nvPr/>
            </p:nvSpPr>
            <p:spPr bwMode="auto">
              <a:xfrm flipV="1">
                <a:off x="2892" y="2478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" name="Freeform 365"/>
              <p:cNvSpPr>
                <a:spLocks/>
              </p:cNvSpPr>
              <p:nvPr/>
            </p:nvSpPr>
            <p:spPr bwMode="auto">
              <a:xfrm>
                <a:off x="4315" y="1375"/>
                <a:ext cx="118" cy="186"/>
              </a:xfrm>
              <a:custGeom>
                <a:avLst/>
                <a:gdLst>
                  <a:gd name="T0" fmla="*/ 354 w 354"/>
                  <a:gd name="T1" fmla="*/ 558 h 558"/>
                  <a:gd name="T2" fmla="*/ 354 w 354"/>
                  <a:gd name="T3" fmla="*/ 279 h 558"/>
                  <a:gd name="T4" fmla="*/ 354 w 354"/>
                  <a:gd name="T5" fmla="*/ 0 h 558"/>
                  <a:gd name="T6" fmla="*/ 0 w 354"/>
                  <a:gd name="T7" fmla="*/ 0 h 5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4" h="558">
                    <a:moveTo>
                      <a:pt x="354" y="558"/>
                    </a:moveTo>
                    <a:lnTo>
                      <a:pt x="354" y="279"/>
                    </a:lnTo>
                    <a:lnTo>
                      <a:pt x="354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" name="Line 366"/>
              <p:cNvSpPr>
                <a:spLocks noChangeShapeType="1"/>
              </p:cNvSpPr>
              <p:nvPr/>
            </p:nvSpPr>
            <p:spPr bwMode="auto">
              <a:xfrm>
                <a:off x="3010" y="2478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" name="Line 367"/>
              <p:cNvSpPr>
                <a:spLocks noChangeShapeType="1"/>
              </p:cNvSpPr>
              <p:nvPr/>
            </p:nvSpPr>
            <p:spPr bwMode="auto">
              <a:xfrm>
                <a:off x="2892" y="257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" name="Line 368"/>
              <p:cNvSpPr>
                <a:spLocks noChangeShapeType="1"/>
              </p:cNvSpPr>
              <p:nvPr/>
            </p:nvSpPr>
            <p:spPr bwMode="auto">
              <a:xfrm flipV="1">
                <a:off x="3010" y="3489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0" name="Line 369"/>
              <p:cNvSpPr>
                <a:spLocks noChangeShapeType="1"/>
              </p:cNvSpPr>
              <p:nvPr/>
            </p:nvSpPr>
            <p:spPr bwMode="auto">
              <a:xfrm>
                <a:off x="2892" y="2386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1" name="Freeform 370"/>
              <p:cNvSpPr>
                <a:spLocks/>
              </p:cNvSpPr>
              <p:nvPr/>
            </p:nvSpPr>
            <p:spPr bwMode="auto">
              <a:xfrm>
                <a:off x="3252" y="2478"/>
                <a:ext cx="230" cy="0"/>
              </a:xfrm>
              <a:custGeom>
                <a:avLst/>
                <a:gdLst>
                  <a:gd name="T0" fmla="*/ 0 w 691"/>
                  <a:gd name="T1" fmla="*/ 153 w 691"/>
                  <a:gd name="T2" fmla="*/ 337 w 691"/>
                  <a:gd name="T3" fmla="*/ 691 w 6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91">
                    <a:moveTo>
                      <a:pt x="0" y="0"/>
                    </a:moveTo>
                    <a:lnTo>
                      <a:pt x="153" y="0"/>
                    </a:lnTo>
                    <a:lnTo>
                      <a:pt x="337" y="0"/>
                    </a:lnTo>
                    <a:lnTo>
                      <a:pt x="691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2" name="Line 371"/>
              <p:cNvSpPr>
                <a:spLocks noChangeShapeType="1"/>
              </p:cNvSpPr>
              <p:nvPr/>
            </p:nvSpPr>
            <p:spPr bwMode="auto">
              <a:xfrm>
                <a:off x="2892" y="3489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3" name="Freeform 372"/>
              <p:cNvSpPr>
                <a:spLocks/>
              </p:cNvSpPr>
              <p:nvPr/>
            </p:nvSpPr>
            <p:spPr bwMode="auto">
              <a:xfrm>
                <a:off x="3128" y="2292"/>
                <a:ext cx="0" cy="94"/>
              </a:xfrm>
              <a:custGeom>
                <a:avLst/>
                <a:gdLst>
                  <a:gd name="T0" fmla="*/ 0 h 280"/>
                  <a:gd name="T1" fmla="*/ 153 h 280"/>
                  <a:gd name="T2" fmla="*/ 280 h 28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80">
                    <a:moveTo>
                      <a:pt x="0" y="0"/>
                    </a:moveTo>
                    <a:lnTo>
                      <a:pt x="0" y="153"/>
                    </a:lnTo>
                    <a:lnTo>
                      <a:pt x="0" y="28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4" name="Freeform 373"/>
              <p:cNvSpPr>
                <a:spLocks/>
              </p:cNvSpPr>
              <p:nvPr/>
            </p:nvSpPr>
            <p:spPr bwMode="auto">
              <a:xfrm>
                <a:off x="3252" y="2386"/>
                <a:ext cx="0" cy="92"/>
              </a:xfrm>
              <a:custGeom>
                <a:avLst/>
                <a:gdLst>
                  <a:gd name="T0" fmla="*/ 0 h 278"/>
                  <a:gd name="T1" fmla="*/ 161 h 278"/>
                  <a:gd name="T2" fmla="*/ 278 h 27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78">
                    <a:moveTo>
                      <a:pt x="0" y="0"/>
                    </a:moveTo>
                    <a:lnTo>
                      <a:pt x="0" y="161"/>
                    </a:lnTo>
                    <a:lnTo>
                      <a:pt x="0" y="27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5" name="Line 374"/>
              <p:cNvSpPr>
                <a:spLocks noChangeShapeType="1"/>
              </p:cNvSpPr>
              <p:nvPr/>
            </p:nvSpPr>
            <p:spPr bwMode="auto">
              <a:xfrm>
                <a:off x="3128" y="2386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" name="Line 375"/>
              <p:cNvSpPr>
                <a:spLocks noChangeShapeType="1"/>
              </p:cNvSpPr>
              <p:nvPr/>
            </p:nvSpPr>
            <p:spPr bwMode="auto">
              <a:xfrm flipH="1">
                <a:off x="3128" y="2478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7" name="Freeform 376"/>
              <p:cNvSpPr>
                <a:spLocks/>
              </p:cNvSpPr>
              <p:nvPr/>
            </p:nvSpPr>
            <p:spPr bwMode="auto">
              <a:xfrm>
                <a:off x="3128" y="2572"/>
                <a:ext cx="0" cy="186"/>
              </a:xfrm>
              <a:custGeom>
                <a:avLst/>
                <a:gdLst>
                  <a:gd name="T0" fmla="*/ 558 h 558"/>
                  <a:gd name="T1" fmla="*/ 279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8" name="Line 377"/>
              <p:cNvSpPr>
                <a:spLocks noChangeShapeType="1"/>
              </p:cNvSpPr>
              <p:nvPr/>
            </p:nvSpPr>
            <p:spPr bwMode="auto">
              <a:xfrm>
                <a:off x="1829" y="2758"/>
                <a:ext cx="0" cy="9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9" name="Freeform 378"/>
              <p:cNvSpPr>
                <a:spLocks/>
              </p:cNvSpPr>
              <p:nvPr/>
            </p:nvSpPr>
            <p:spPr bwMode="auto">
              <a:xfrm>
                <a:off x="3252" y="2572"/>
                <a:ext cx="0" cy="186"/>
              </a:xfrm>
              <a:custGeom>
                <a:avLst/>
                <a:gdLst>
                  <a:gd name="T0" fmla="*/ 0 h 558"/>
                  <a:gd name="T1" fmla="*/ 279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79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0" name="Freeform 379"/>
              <p:cNvSpPr>
                <a:spLocks/>
              </p:cNvSpPr>
              <p:nvPr/>
            </p:nvSpPr>
            <p:spPr bwMode="auto">
              <a:xfrm>
                <a:off x="3252" y="2572"/>
                <a:ext cx="230" cy="0"/>
              </a:xfrm>
              <a:custGeom>
                <a:avLst/>
                <a:gdLst>
                  <a:gd name="T0" fmla="*/ 0 w 691"/>
                  <a:gd name="T1" fmla="*/ 337 w 691"/>
                  <a:gd name="T2" fmla="*/ 511 w 691"/>
                  <a:gd name="T3" fmla="*/ 691 w 6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91">
                    <a:moveTo>
                      <a:pt x="0" y="0"/>
                    </a:moveTo>
                    <a:lnTo>
                      <a:pt x="337" y="0"/>
                    </a:lnTo>
                    <a:lnTo>
                      <a:pt x="511" y="0"/>
                    </a:lnTo>
                    <a:lnTo>
                      <a:pt x="691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1" name="Line 380"/>
              <p:cNvSpPr>
                <a:spLocks noChangeShapeType="1"/>
              </p:cNvSpPr>
              <p:nvPr/>
            </p:nvSpPr>
            <p:spPr bwMode="auto">
              <a:xfrm flipV="1">
                <a:off x="3252" y="2478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2" name="Freeform 381"/>
              <p:cNvSpPr>
                <a:spLocks/>
              </p:cNvSpPr>
              <p:nvPr/>
            </p:nvSpPr>
            <p:spPr bwMode="auto">
              <a:xfrm>
                <a:off x="3252" y="2386"/>
                <a:ext cx="230" cy="0"/>
              </a:xfrm>
              <a:custGeom>
                <a:avLst/>
                <a:gdLst>
                  <a:gd name="T0" fmla="*/ 0 w 691"/>
                  <a:gd name="T1" fmla="*/ 337 w 691"/>
                  <a:gd name="T2" fmla="*/ 691 w 6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91">
                    <a:moveTo>
                      <a:pt x="0" y="0"/>
                    </a:moveTo>
                    <a:lnTo>
                      <a:pt x="337" y="0"/>
                    </a:lnTo>
                    <a:lnTo>
                      <a:pt x="691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3" name="Line 382"/>
              <p:cNvSpPr>
                <a:spLocks noChangeShapeType="1"/>
              </p:cNvSpPr>
              <p:nvPr/>
            </p:nvSpPr>
            <p:spPr bwMode="auto">
              <a:xfrm>
                <a:off x="3128" y="2478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4" name="Line 383"/>
              <p:cNvSpPr>
                <a:spLocks noChangeShapeType="1"/>
              </p:cNvSpPr>
              <p:nvPr/>
            </p:nvSpPr>
            <p:spPr bwMode="auto">
              <a:xfrm flipV="1">
                <a:off x="3010" y="2292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5" name="Line 384"/>
              <p:cNvSpPr>
                <a:spLocks noChangeShapeType="1"/>
              </p:cNvSpPr>
              <p:nvPr/>
            </p:nvSpPr>
            <p:spPr bwMode="auto">
              <a:xfrm flipH="1">
                <a:off x="3010" y="257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6" name="Line 385"/>
              <p:cNvSpPr>
                <a:spLocks noChangeShapeType="1"/>
              </p:cNvSpPr>
              <p:nvPr/>
            </p:nvSpPr>
            <p:spPr bwMode="auto">
              <a:xfrm>
                <a:off x="1829" y="3030"/>
                <a:ext cx="112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7" name="Line 386"/>
              <p:cNvSpPr>
                <a:spLocks noChangeShapeType="1"/>
              </p:cNvSpPr>
              <p:nvPr/>
            </p:nvSpPr>
            <p:spPr bwMode="auto">
              <a:xfrm>
                <a:off x="3252" y="2292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8" name="Line 387"/>
              <p:cNvSpPr>
                <a:spLocks noChangeShapeType="1"/>
              </p:cNvSpPr>
              <p:nvPr/>
            </p:nvSpPr>
            <p:spPr bwMode="auto">
              <a:xfrm flipV="1">
                <a:off x="1941" y="2944"/>
                <a:ext cx="0" cy="8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9" name="Line 388"/>
              <p:cNvSpPr>
                <a:spLocks noChangeShapeType="1"/>
              </p:cNvSpPr>
              <p:nvPr/>
            </p:nvSpPr>
            <p:spPr bwMode="auto">
              <a:xfrm>
                <a:off x="3010" y="2478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0" name="Line 389"/>
              <p:cNvSpPr>
                <a:spLocks noChangeShapeType="1"/>
              </p:cNvSpPr>
              <p:nvPr/>
            </p:nvSpPr>
            <p:spPr bwMode="auto">
              <a:xfrm>
                <a:off x="3010" y="2113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1" name="Line 390"/>
              <p:cNvSpPr>
                <a:spLocks noChangeShapeType="1"/>
              </p:cNvSpPr>
              <p:nvPr/>
            </p:nvSpPr>
            <p:spPr bwMode="auto">
              <a:xfrm>
                <a:off x="3010" y="2020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2" name="Line 391"/>
              <p:cNvSpPr>
                <a:spLocks noChangeShapeType="1"/>
              </p:cNvSpPr>
              <p:nvPr/>
            </p:nvSpPr>
            <p:spPr bwMode="auto">
              <a:xfrm>
                <a:off x="4315" y="3489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3" name="Line 392"/>
              <p:cNvSpPr>
                <a:spLocks noChangeShapeType="1"/>
              </p:cNvSpPr>
              <p:nvPr/>
            </p:nvSpPr>
            <p:spPr bwMode="auto">
              <a:xfrm>
                <a:off x="1941" y="2758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4" name="Line 393"/>
              <p:cNvSpPr>
                <a:spLocks noChangeShapeType="1"/>
              </p:cNvSpPr>
              <p:nvPr/>
            </p:nvSpPr>
            <p:spPr bwMode="auto">
              <a:xfrm flipV="1">
                <a:off x="3128" y="2758"/>
                <a:ext cx="0" cy="9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5" name="Line 394"/>
              <p:cNvSpPr>
                <a:spLocks noChangeShapeType="1"/>
              </p:cNvSpPr>
              <p:nvPr/>
            </p:nvSpPr>
            <p:spPr bwMode="auto">
              <a:xfrm>
                <a:off x="3128" y="2758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6" name="Line 395"/>
              <p:cNvSpPr>
                <a:spLocks noChangeShapeType="1"/>
              </p:cNvSpPr>
              <p:nvPr/>
            </p:nvSpPr>
            <p:spPr bwMode="auto">
              <a:xfrm flipH="1">
                <a:off x="3128" y="2857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7" name="Line 396"/>
              <p:cNvSpPr>
                <a:spLocks noChangeShapeType="1"/>
              </p:cNvSpPr>
              <p:nvPr/>
            </p:nvSpPr>
            <p:spPr bwMode="auto">
              <a:xfrm flipV="1">
                <a:off x="3252" y="2758"/>
                <a:ext cx="0" cy="9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8" name="Line 397"/>
              <p:cNvSpPr>
                <a:spLocks noChangeShapeType="1"/>
              </p:cNvSpPr>
              <p:nvPr/>
            </p:nvSpPr>
            <p:spPr bwMode="auto">
              <a:xfrm flipH="1">
                <a:off x="3128" y="3030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9" name="Line 398"/>
              <p:cNvSpPr>
                <a:spLocks noChangeShapeType="1"/>
              </p:cNvSpPr>
              <p:nvPr/>
            </p:nvSpPr>
            <p:spPr bwMode="auto">
              <a:xfrm flipV="1">
                <a:off x="3128" y="2944"/>
                <a:ext cx="0" cy="8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0" name="Line 399"/>
              <p:cNvSpPr>
                <a:spLocks noChangeShapeType="1"/>
              </p:cNvSpPr>
              <p:nvPr/>
            </p:nvSpPr>
            <p:spPr bwMode="auto">
              <a:xfrm>
                <a:off x="3128" y="2944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" name="Line 400"/>
              <p:cNvSpPr>
                <a:spLocks noChangeShapeType="1"/>
              </p:cNvSpPr>
              <p:nvPr/>
            </p:nvSpPr>
            <p:spPr bwMode="auto">
              <a:xfrm>
                <a:off x="3252" y="2944"/>
                <a:ext cx="0" cy="8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2" name="Freeform 401"/>
              <p:cNvSpPr>
                <a:spLocks/>
              </p:cNvSpPr>
              <p:nvPr/>
            </p:nvSpPr>
            <p:spPr bwMode="auto">
              <a:xfrm>
                <a:off x="3252" y="3030"/>
                <a:ext cx="230" cy="0"/>
              </a:xfrm>
              <a:custGeom>
                <a:avLst/>
                <a:gdLst>
                  <a:gd name="T0" fmla="*/ 691 w 691"/>
                  <a:gd name="T1" fmla="*/ 337 w 691"/>
                  <a:gd name="T2" fmla="*/ 0 w 6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91">
                    <a:moveTo>
                      <a:pt x="691" y="0"/>
                    </a:moveTo>
                    <a:lnTo>
                      <a:pt x="337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3" name="Line 402"/>
              <p:cNvSpPr>
                <a:spLocks noChangeShapeType="1"/>
              </p:cNvSpPr>
              <p:nvPr/>
            </p:nvSpPr>
            <p:spPr bwMode="auto">
              <a:xfrm>
                <a:off x="2059" y="2857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4" name="Freeform 403"/>
              <p:cNvSpPr>
                <a:spLocks/>
              </p:cNvSpPr>
              <p:nvPr/>
            </p:nvSpPr>
            <p:spPr bwMode="auto">
              <a:xfrm>
                <a:off x="3252" y="2758"/>
                <a:ext cx="230" cy="0"/>
              </a:xfrm>
              <a:custGeom>
                <a:avLst/>
                <a:gdLst>
                  <a:gd name="T0" fmla="*/ 0 w 691"/>
                  <a:gd name="T1" fmla="*/ 337 w 691"/>
                  <a:gd name="T2" fmla="*/ 691 w 6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91">
                    <a:moveTo>
                      <a:pt x="0" y="0"/>
                    </a:moveTo>
                    <a:lnTo>
                      <a:pt x="337" y="0"/>
                    </a:lnTo>
                    <a:lnTo>
                      <a:pt x="691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5" name="Freeform 404"/>
              <p:cNvSpPr>
                <a:spLocks/>
              </p:cNvSpPr>
              <p:nvPr/>
            </p:nvSpPr>
            <p:spPr bwMode="auto">
              <a:xfrm>
                <a:off x="3252" y="2944"/>
                <a:ext cx="230" cy="0"/>
              </a:xfrm>
              <a:custGeom>
                <a:avLst/>
                <a:gdLst>
                  <a:gd name="T0" fmla="*/ 691 w 691"/>
                  <a:gd name="T1" fmla="*/ 337 w 691"/>
                  <a:gd name="T2" fmla="*/ 0 w 6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91">
                    <a:moveTo>
                      <a:pt x="691" y="0"/>
                    </a:moveTo>
                    <a:lnTo>
                      <a:pt x="337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6" name="Line 405"/>
              <p:cNvSpPr>
                <a:spLocks noChangeShapeType="1"/>
              </p:cNvSpPr>
              <p:nvPr/>
            </p:nvSpPr>
            <p:spPr bwMode="auto">
              <a:xfrm flipV="1">
                <a:off x="3252" y="2857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607"/>
            <p:cNvGrpSpPr>
              <a:grpSpLocks/>
            </p:cNvGrpSpPr>
            <p:nvPr/>
          </p:nvGrpSpPr>
          <p:grpSpPr bwMode="auto">
            <a:xfrm>
              <a:off x="1593" y="2758"/>
              <a:ext cx="2840" cy="824"/>
              <a:chOff x="1593" y="2758"/>
              <a:chExt cx="2840" cy="824"/>
            </a:xfrm>
          </p:grpSpPr>
          <p:sp>
            <p:nvSpPr>
              <p:cNvPr id="197" name="Freeform 407"/>
              <p:cNvSpPr>
                <a:spLocks/>
              </p:cNvSpPr>
              <p:nvPr/>
            </p:nvSpPr>
            <p:spPr bwMode="auto">
              <a:xfrm>
                <a:off x="3252" y="2857"/>
                <a:ext cx="230" cy="0"/>
              </a:xfrm>
              <a:custGeom>
                <a:avLst/>
                <a:gdLst>
                  <a:gd name="T0" fmla="*/ 0 w 691"/>
                  <a:gd name="T1" fmla="*/ 337 w 691"/>
                  <a:gd name="T2" fmla="*/ 691 w 6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91">
                    <a:moveTo>
                      <a:pt x="0" y="0"/>
                    </a:moveTo>
                    <a:lnTo>
                      <a:pt x="337" y="0"/>
                    </a:lnTo>
                    <a:lnTo>
                      <a:pt x="691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Line 408"/>
              <p:cNvSpPr>
                <a:spLocks noChangeShapeType="1"/>
              </p:cNvSpPr>
              <p:nvPr/>
            </p:nvSpPr>
            <p:spPr bwMode="auto">
              <a:xfrm flipV="1">
                <a:off x="3010" y="2758"/>
                <a:ext cx="0" cy="9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Line 409"/>
              <p:cNvSpPr>
                <a:spLocks noChangeShapeType="1"/>
              </p:cNvSpPr>
              <p:nvPr/>
            </p:nvSpPr>
            <p:spPr bwMode="auto">
              <a:xfrm>
                <a:off x="2892" y="2758"/>
                <a:ext cx="0" cy="9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Line 410"/>
              <p:cNvSpPr>
                <a:spLocks noChangeShapeType="1"/>
              </p:cNvSpPr>
              <p:nvPr/>
            </p:nvSpPr>
            <p:spPr bwMode="auto">
              <a:xfrm flipV="1">
                <a:off x="2892" y="2944"/>
                <a:ext cx="0" cy="8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Line 411"/>
              <p:cNvSpPr>
                <a:spLocks noChangeShapeType="1"/>
              </p:cNvSpPr>
              <p:nvPr/>
            </p:nvSpPr>
            <p:spPr bwMode="auto">
              <a:xfrm>
                <a:off x="3010" y="2944"/>
                <a:ext cx="0" cy="8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Line 412"/>
              <p:cNvSpPr>
                <a:spLocks noChangeShapeType="1"/>
              </p:cNvSpPr>
              <p:nvPr/>
            </p:nvSpPr>
            <p:spPr bwMode="auto">
              <a:xfrm>
                <a:off x="2892" y="2944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Line 413"/>
              <p:cNvSpPr>
                <a:spLocks noChangeShapeType="1"/>
              </p:cNvSpPr>
              <p:nvPr/>
            </p:nvSpPr>
            <p:spPr bwMode="auto">
              <a:xfrm flipH="1">
                <a:off x="2892" y="3030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Line 414"/>
              <p:cNvSpPr>
                <a:spLocks noChangeShapeType="1"/>
              </p:cNvSpPr>
              <p:nvPr/>
            </p:nvSpPr>
            <p:spPr bwMode="auto">
              <a:xfrm flipV="1">
                <a:off x="2892" y="2857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Line 415"/>
              <p:cNvSpPr>
                <a:spLocks noChangeShapeType="1"/>
              </p:cNvSpPr>
              <p:nvPr/>
            </p:nvSpPr>
            <p:spPr bwMode="auto">
              <a:xfrm>
                <a:off x="2892" y="2857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Line 416"/>
              <p:cNvSpPr>
                <a:spLocks noChangeShapeType="1"/>
              </p:cNvSpPr>
              <p:nvPr/>
            </p:nvSpPr>
            <p:spPr bwMode="auto">
              <a:xfrm flipV="1">
                <a:off x="3010" y="2857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Line 417"/>
              <p:cNvSpPr>
                <a:spLocks noChangeShapeType="1"/>
              </p:cNvSpPr>
              <p:nvPr/>
            </p:nvSpPr>
            <p:spPr bwMode="auto">
              <a:xfrm flipH="1">
                <a:off x="2892" y="2758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Line 418"/>
              <p:cNvSpPr>
                <a:spLocks noChangeShapeType="1"/>
              </p:cNvSpPr>
              <p:nvPr/>
            </p:nvSpPr>
            <p:spPr bwMode="auto">
              <a:xfrm flipV="1">
                <a:off x="3010" y="3216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Freeform 419"/>
              <p:cNvSpPr>
                <a:spLocks/>
              </p:cNvSpPr>
              <p:nvPr/>
            </p:nvSpPr>
            <p:spPr bwMode="auto">
              <a:xfrm>
                <a:off x="3010" y="3030"/>
                <a:ext cx="0" cy="186"/>
              </a:xfrm>
              <a:custGeom>
                <a:avLst/>
                <a:gdLst>
                  <a:gd name="T0" fmla="*/ 558 h 558"/>
                  <a:gd name="T1" fmla="*/ 279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Line 420"/>
              <p:cNvSpPr>
                <a:spLocks noChangeShapeType="1"/>
              </p:cNvSpPr>
              <p:nvPr/>
            </p:nvSpPr>
            <p:spPr bwMode="auto">
              <a:xfrm>
                <a:off x="2892" y="3216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421"/>
              <p:cNvSpPr>
                <a:spLocks/>
              </p:cNvSpPr>
              <p:nvPr/>
            </p:nvSpPr>
            <p:spPr bwMode="auto">
              <a:xfrm>
                <a:off x="1593" y="3030"/>
                <a:ext cx="0" cy="186"/>
              </a:xfrm>
              <a:custGeom>
                <a:avLst/>
                <a:gdLst>
                  <a:gd name="T0" fmla="*/ 0 h 558"/>
                  <a:gd name="T1" fmla="*/ 279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79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Line 422"/>
              <p:cNvSpPr>
                <a:spLocks noChangeShapeType="1"/>
              </p:cNvSpPr>
              <p:nvPr/>
            </p:nvSpPr>
            <p:spPr bwMode="auto">
              <a:xfrm flipV="1">
                <a:off x="2892" y="3402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Line 423"/>
              <p:cNvSpPr>
                <a:spLocks noChangeShapeType="1"/>
              </p:cNvSpPr>
              <p:nvPr/>
            </p:nvSpPr>
            <p:spPr bwMode="auto">
              <a:xfrm>
                <a:off x="3010" y="3402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Line 424"/>
              <p:cNvSpPr>
                <a:spLocks noChangeShapeType="1"/>
              </p:cNvSpPr>
              <p:nvPr/>
            </p:nvSpPr>
            <p:spPr bwMode="auto">
              <a:xfrm>
                <a:off x="1593" y="3216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Line 425"/>
              <p:cNvSpPr>
                <a:spLocks noChangeShapeType="1"/>
              </p:cNvSpPr>
              <p:nvPr/>
            </p:nvSpPr>
            <p:spPr bwMode="auto">
              <a:xfrm flipV="1">
                <a:off x="3010" y="3310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Line 426"/>
              <p:cNvSpPr>
                <a:spLocks noChangeShapeType="1"/>
              </p:cNvSpPr>
              <p:nvPr/>
            </p:nvSpPr>
            <p:spPr bwMode="auto">
              <a:xfrm>
                <a:off x="2892" y="340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Freeform 427"/>
              <p:cNvSpPr>
                <a:spLocks/>
              </p:cNvSpPr>
              <p:nvPr/>
            </p:nvSpPr>
            <p:spPr bwMode="auto">
              <a:xfrm>
                <a:off x="1593" y="3402"/>
                <a:ext cx="236" cy="0"/>
              </a:xfrm>
              <a:custGeom>
                <a:avLst/>
                <a:gdLst>
                  <a:gd name="T0" fmla="*/ 0 w 708"/>
                  <a:gd name="T1" fmla="*/ 354 w 708"/>
                  <a:gd name="T2" fmla="*/ 708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0" y="0"/>
                    </a:moveTo>
                    <a:lnTo>
                      <a:pt x="354" y="0"/>
                    </a:lnTo>
                    <a:lnTo>
                      <a:pt x="708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Line 428"/>
              <p:cNvSpPr>
                <a:spLocks noChangeShapeType="1"/>
              </p:cNvSpPr>
              <p:nvPr/>
            </p:nvSpPr>
            <p:spPr bwMode="auto">
              <a:xfrm>
                <a:off x="2892" y="3310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Line 429"/>
              <p:cNvSpPr>
                <a:spLocks noChangeShapeType="1"/>
              </p:cNvSpPr>
              <p:nvPr/>
            </p:nvSpPr>
            <p:spPr bwMode="auto">
              <a:xfrm>
                <a:off x="2892" y="3310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Line 430"/>
              <p:cNvSpPr>
                <a:spLocks noChangeShapeType="1"/>
              </p:cNvSpPr>
              <p:nvPr/>
            </p:nvSpPr>
            <p:spPr bwMode="auto">
              <a:xfrm flipH="1">
                <a:off x="2892" y="3216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Freeform 431"/>
              <p:cNvSpPr>
                <a:spLocks/>
              </p:cNvSpPr>
              <p:nvPr/>
            </p:nvSpPr>
            <p:spPr bwMode="auto">
              <a:xfrm>
                <a:off x="1593" y="3216"/>
                <a:ext cx="236" cy="0"/>
              </a:xfrm>
              <a:custGeom>
                <a:avLst/>
                <a:gdLst>
                  <a:gd name="T0" fmla="*/ 0 w 708"/>
                  <a:gd name="T1" fmla="*/ 354 w 708"/>
                  <a:gd name="T2" fmla="*/ 708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0" y="0"/>
                    </a:moveTo>
                    <a:lnTo>
                      <a:pt x="354" y="0"/>
                    </a:lnTo>
                    <a:lnTo>
                      <a:pt x="708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Line 432"/>
              <p:cNvSpPr>
                <a:spLocks noChangeShapeType="1"/>
              </p:cNvSpPr>
              <p:nvPr/>
            </p:nvSpPr>
            <p:spPr bwMode="auto">
              <a:xfrm flipV="1">
                <a:off x="3128" y="3216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Freeform 433"/>
              <p:cNvSpPr>
                <a:spLocks/>
              </p:cNvSpPr>
              <p:nvPr/>
            </p:nvSpPr>
            <p:spPr bwMode="auto">
              <a:xfrm>
                <a:off x="3128" y="3030"/>
                <a:ext cx="0" cy="186"/>
              </a:xfrm>
              <a:custGeom>
                <a:avLst/>
                <a:gdLst>
                  <a:gd name="T0" fmla="*/ 558 h 558"/>
                  <a:gd name="T1" fmla="*/ 279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Line 434"/>
              <p:cNvSpPr>
                <a:spLocks noChangeShapeType="1"/>
              </p:cNvSpPr>
              <p:nvPr/>
            </p:nvSpPr>
            <p:spPr bwMode="auto">
              <a:xfrm>
                <a:off x="3128" y="3310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Freeform 435"/>
              <p:cNvSpPr>
                <a:spLocks/>
              </p:cNvSpPr>
              <p:nvPr/>
            </p:nvSpPr>
            <p:spPr bwMode="auto">
              <a:xfrm>
                <a:off x="3252" y="3030"/>
                <a:ext cx="0" cy="186"/>
              </a:xfrm>
              <a:custGeom>
                <a:avLst/>
                <a:gdLst>
                  <a:gd name="T0" fmla="*/ 0 h 558"/>
                  <a:gd name="T1" fmla="*/ 279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79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Line 436"/>
              <p:cNvSpPr>
                <a:spLocks noChangeShapeType="1"/>
              </p:cNvSpPr>
              <p:nvPr/>
            </p:nvSpPr>
            <p:spPr bwMode="auto">
              <a:xfrm flipH="1">
                <a:off x="3128" y="3216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Line 437"/>
              <p:cNvSpPr>
                <a:spLocks noChangeShapeType="1"/>
              </p:cNvSpPr>
              <p:nvPr/>
            </p:nvSpPr>
            <p:spPr bwMode="auto">
              <a:xfrm flipV="1">
                <a:off x="3252" y="3216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Line 438"/>
              <p:cNvSpPr>
                <a:spLocks noChangeShapeType="1"/>
              </p:cNvSpPr>
              <p:nvPr/>
            </p:nvSpPr>
            <p:spPr bwMode="auto">
              <a:xfrm>
                <a:off x="3128" y="3402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Line 439"/>
              <p:cNvSpPr>
                <a:spLocks noChangeShapeType="1"/>
              </p:cNvSpPr>
              <p:nvPr/>
            </p:nvSpPr>
            <p:spPr bwMode="auto">
              <a:xfrm>
                <a:off x="3128" y="3489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Line 440"/>
              <p:cNvSpPr>
                <a:spLocks noChangeShapeType="1"/>
              </p:cNvSpPr>
              <p:nvPr/>
            </p:nvSpPr>
            <p:spPr bwMode="auto">
              <a:xfrm flipV="1">
                <a:off x="3252" y="3402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Line 441"/>
              <p:cNvSpPr>
                <a:spLocks noChangeShapeType="1"/>
              </p:cNvSpPr>
              <p:nvPr/>
            </p:nvSpPr>
            <p:spPr bwMode="auto">
              <a:xfrm flipH="1">
                <a:off x="3128" y="3402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442"/>
              <p:cNvSpPr>
                <a:spLocks/>
              </p:cNvSpPr>
              <p:nvPr/>
            </p:nvSpPr>
            <p:spPr bwMode="auto">
              <a:xfrm>
                <a:off x="3252" y="3489"/>
                <a:ext cx="230" cy="0"/>
              </a:xfrm>
              <a:custGeom>
                <a:avLst/>
                <a:gdLst>
                  <a:gd name="T0" fmla="*/ 0 w 691"/>
                  <a:gd name="T1" fmla="*/ 337 w 691"/>
                  <a:gd name="T2" fmla="*/ 691 w 6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91">
                    <a:moveTo>
                      <a:pt x="0" y="0"/>
                    </a:moveTo>
                    <a:lnTo>
                      <a:pt x="337" y="0"/>
                    </a:lnTo>
                    <a:lnTo>
                      <a:pt x="691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Line 443"/>
              <p:cNvSpPr>
                <a:spLocks noChangeShapeType="1"/>
              </p:cNvSpPr>
              <p:nvPr/>
            </p:nvSpPr>
            <p:spPr bwMode="auto">
              <a:xfrm flipV="1">
                <a:off x="3128" y="3310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444"/>
              <p:cNvSpPr>
                <a:spLocks/>
              </p:cNvSpPr>
              <p:nvPr/>
            </p:nvSpPr>
            <p:spPr bwMode="auto">
              <a:xfrm>
                <a:off x="1829" y="3030"/>
                <a:ext cx="0" cy="186"/>
              </a:xfrm>
              <a:custGeom>
                <a:avLst/>
                <a:gdLst>
                  <a:gd name="T0" fmla="*/ 558 h 558"/>
                  <a:gd name="T1" fmla="*/ 279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Freeform 445"/>
              <p:cNvSpPr>
                <a:spLocks/>
              </p:cNvSpPr>
              <p:nvPr/>
            </p:nvSpPr>
            <p:spPr bwMode="auto">
              <a:xfrm>
                <a:off x="3252" y="3402"/>
                <a:ext cx="230" cy="0"/>
              </a:xfrm>
              <a:custGeom>
                <a:avLst/>
                <a:gdLst>
                  <a:gd name="T0" fmla="*/ 0 w 691"/>
                  <a:gd name="T1" fmla="*/ 337 w 691"/>
                  <a:gd name="T2" fmla="*/ 691 w 6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91">
                    <a:moveTo>
                      <a:pt x="0" y="0"/>
                    </a:moveTo>
                    <a:lnTo>
                      <a:pt x="337" y="0"/>
                    </a:lnTo>
                    <a:lnTo>
                      <a:pt x="691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Freeform 446"/>
              <p:cNvSpPr>
                <a:spLocks/>
              </p:cNvSpPr>
              <p:nvPr/>
            </p:nvSpPr>
            <p:spPr bwMode="auto">
              <a:xfrm>
                <a:off x="3252" y="3310"/>
                <a:ext cx="230" cy="0"/>
              </a:xfrm>
              <a:custGeom>
                <a:avLst/>
                <a:gdLst>
                  <a:gd name="T0" fmla="*/ 691 w 691"/>
                  <a:gd name="T1" fmla="*/ 337 w 691"/>
                  <a:gd name="T2" fmla="*/ 0 w 6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91">
                    <a:moveTo>
                      <a:pt x="691" y="0"/>
                    </a:moveTo>
                    <a:lnTo>
                      <a:pt x="337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447"/>
              <p:cNvSpPr>
                <a:spLocks/>
              </p:cNvSpPr>
              <p:nvPr/>
            </p:nvSpPr>
            <p:spPr bwMode="auto">
              <a:xfrm>
                <a:off x="3252" y="3216"/>
                <a:ext cx="230" cy="0"/>
              </a:xfrm>
              <a:custGeom>
                <a:avLst/>
                <a:gdLst>
                  <a:gd name="T0" fmla="*/ 0 w 691"/>
                  <a:gd name="T1" fmla="*/ 337 w 691"/>
                  <a:gd name="T2" fmla="*/ 691 w 6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91">
                    <a:moveTo>
                      <a:pt x="0" y="0"/>
                    </a:moveTo>
                    <a:lnTo>
                      <a:pt x="337" y="0"/>
                    </a:lnTo>
                    <a:lnTo>
                      <a:pt x="691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Line 448"/>
              <p:cNvSpPr>
                <a:spLocks noChangeShapeType="1"/>
              </p:cNvSpPr>
              <p:nvPr/>
            </p:nvSpPr>
            <p:spPr bwMode="auto">
              <a:xfrm>
                <a:off x="3010" y="3489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Line 449"/>
              <p:cNvSpPr>
                <a:spLocks noChangeShapeType="1"/>
              </p:cNvSpPr>
              <p:nvPr/>
            </p:nvSpPr>
            <p:spPr bwMode="auto">
              <a:xfrm flipH="1">
                <a:off x="3010" y="340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Line 450"/>
              <p:cNvSpPr>
                <a:spLocks noChangeShapeType="1"/>
              </p:cNvSpPr>
              <p:nvPr/>
            </p:nvSpPr>
            <p:spPr bwMode="auto">
              <a:xfrm>
                <a:off x="3010" y="3310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Line 451"/>
              <p:cNvSpPr>
                <a:spLocks noChangeShapeType="1"/>
              </p:cNvSpPr>
              <p:nvPr/>
            </p:nvSpPr>
            <p:spPr bwMode="auto">
              <a:xfrm>
                <a:off x="3010" y="3030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Line 452"/>
              <p:cNvSpPr>
                <a:spLocks noChangeShapeType="1"/>
              </p:cNvSpPr>
              <p:nvPr/>
            </p:nvSpPr>
            <p:spPr bwMode="auto">
              <a:xfrm flipH="1">
                <a:off x="3010" y="3216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Line 453"/>
              <p:cNvSpPr>
                <a:spLocks noChangeShapeType="1"/>
              </p:cNvSpPr>
              <p:nvPr/>
            </p:nvSpPr>
            <p:spPr bwMode="auto">
              <a:xfrm>
                <a:off x="3010" y="2857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Line 454"/>
              <p:cNvSpPr>
                <a:spLocks noChangeShapeType="1"/>
              </p:cNvSpPr>
              <p:nvPr/>
            </p:nvSpPr>
            <p:spPr bwMode="auto">
              <a:xfrm flipH="1">
                <a:off x="3010" y="2758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Line 455"/>
              <p:cNvSpPr>
                <a:spLocks noChangeShapeType="1"/>
              </p:cNvSpPr>
              <p:nvPr/>
            </p:nvSpPr>
            <p:spPr bwMode="auto">
              <a:xfrm>
                <a:off x="1829" y="3402"/>
                <a:ext cx="112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Freeform 456"/>
              <p:cNvSpPr>
                <a:spLocks/>
              </p:cNvSpPr>
              <p:nvPr/>
            </p:nvSpPr>
            <p:spPr bwMode="auto">
              <a:xfrm>
                <a:off x="2656" y="2857"/>
                <a:ext cx="236" cy="0"/>
              </a:xfrm>
              <a:custGeom>
                <a:avLst/>
                <a:gdLst>
                  <a:gd name="T0" fmla="*/ 708 w 708"/>
                  <a:gd name="T1" fmla="*/ 354 w 708"/>
                  <a:gd name="T2" fmla="*/ 0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708" y="0"/>
                    </a:moveTo>
                    <a:lnTo>
                      <a:pt x="354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Line 457"/>
              <p:cNvSpPr>
                <a:spLocks noChangeShapeType="1"/>
              </p:cNvSpPr>
              <p:nvPr/>
            </p:nvSpPr>
            <p:spPr bwMode="auto">
              <a:xfrm flipV="1">
                <a:off x="2656" y="2758"/>
                <a:ext cx="0" cy="9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Freeform 458"/>
              <p:cNvSpPr>
                <a:spLocks/>
              </p:cNvSpPr>
              <p:nvPr/>
            </p:nvSpPr>
            <p:spPr bwMode="auto">
              <a:xfrm>
                <a:off x="2656" y="2758"/>
                <a:ext cx="236" cy="0"/>
              </a:xfrm>
              <a:custGeom>
                <a:avLst/>
                <a:gdLst>
                  <a:gd name="T0" fmla="*/ 708 w 708"/>
                  <a:gd name="T1" fmla="*/ 354 w 708"/>
                  <a:gd name="T2" fmla="*/ 0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708" y="0"/>
                    </a:moveTo>
                    <a:lnTo>
                      <a:pt x="354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Line 459"/>
              <p:cNvSpPr>
                <a:spLocks noChangeShapeType="1"/>
              </p:cNvSpPr>
              <p:nvPr/>
            </p:nvSpPr>
            <p:spPr bwMode="auto">
              <a:xfrm flipH="1">
                <a:off x="1829" y="3489"/>
                <a:ext cx="112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Line 460"/>
              <p:cNvSpPr>
                <a:spLocks noChangeShapeType="1"/>
              </p:cNvSpPr>
              <p:nvPr/>
            </p:nvSpPr>
            <p:spPr bwMode="auto">
              <a:xfrm>
                <a:off x="2538" y="2758"/>
                <a:ext cx="0" cy="9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Line 461"/>
              <p:cNvSpPr>
                <a:spLocks noChangeShapeType="1"/>
              </p:cNvSpPr>
              <p:nvPr/>
            </p:nvSpPr>
            <p:spPr bwMode="auto">
              <a:xfrm flipV="1">
                <a:off x="2538" y="2944"/>
                <a:ext cx="0" cy="8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Freeform 462"/>
              <p:cNvSpPr>
                <a:spLocks/>
              </p:cNvSpPr>
              <p:nvPr/>
            </p:nvSpPr>
            <p:spPr bwMode="auto">
              <a:xfrm>
                <a:off x="2656" y="3030"/>
                <a:ext cx="236" cy="0"/>
              </a:xfrm>
              <a:custGeom>
                <a:avLst/>
                <a:gdLst>
                  <a:gd name="T0" fmla="*/ 0 w 708"/>
                  <a:gd name="T1" fmla="*/ 354 w 708"/>
                  <a:gd name="T2" fmla="*/ 708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0" y="0"/>
                    </a:moveTo>
                    <a:lnTo>
                      <a:pt x="354" y="0"/>
                    </a:lnTo>
                    <a:lnTo>
                      <a:pt x="708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Line 463"/>
              <p:cNvSpPr>
                <a:spLocks noChangeShapeType="1"/>
              </p:cNvSpPr>
              <p:nvPr/>
            </p:nvSpPr>
            <p:spPr bwMode="auto">
              <a:xfrm>
                <a:off x="2656" y="2944"/>
                <a:ext cx="0" cy="8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Line 464"/>
              <p:cNvSpPr>
                <a:spLocks noChangeShapeType="1"/>
              </p:cNvSpPr>
              <p:nvPr/>
            </p:nvSpPr>
            <p:spPr bwMode="auto">
              <a:xfrm>
                <a:off x="2059" y="3402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Line 465"/>
              <p:cNvSpPr>
                <a:spLocks noChangeShapeType="1"/>
              </p:cNvSpPr>
              <p:nvPr/>
            </p:nvSpPr>
            <p:spPr bwMode="auto">
              <a:xfrm flipH="1">
                <a:off x="2538" y="2758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Line 466"/>
              <p:cNvSpPr>
                <a:spLocks noChangeShapeType="1"/>
              </p:cNvSpPr>
              <p:nvPr/>
            </p:nvSpPr>
            <p:spPr bwMode="auto">
              <a:xfrm>
                <a:off x="2656" y="2857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Line 467"/>
              <p:cNvSpPr>
                <a:spLocks noChangeShapeType="1"/>
              </p:cNvSpPr>
              <p:nvPr/>
            </p:nvSpPr>
            <p:spPr bwMode="auto">
              <a:xfrm flipH="1">
                <a:off x="2538" y="3030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Line 468"/>
              <p:cNvSpPr>
                <a:spLocks noChangeShapeType="1"/>
              </p:cNvSpPr>
              <p:nvPr/>
            </p:nvSpPr>
            <p:spPr bwMode="auto">
              <a:xfrm flipV="1">
                <a:off x="2538" y="2857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Line 469"/>
              <p:cNvSpPr>
                <a:spLocks noChangeShapeType="1"/>
              </p:cNvSpPr>
              <p:nvPr/>
            </p:nvSpPr>
            <p:spPr bwMode="auto">
              <a:xfrm>
                <a:off x="2538" y="2857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" name="Line 470"/>
              <p:cNvSpPr>
                <a:spLocks noChangeShapeType="1"/>
              </p:cNvSpPr>
              <p:nvPr/>
            </p:nvSpPr>
            <p:spPr bwMode="auto">
              <a:xfrm>
                <a:off x="2538" y="2944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" name="Line 471"/>
              <p:cNvSpPr>
                <a:spLocks noChangeShapeType="1"/>
              </p:cNvSpPr>
              <p:nvPr/>
            </p:nvSpPr>
            <p:spPr bwMode="auto">
              <a:xfrm>
                <a:off x="2301" y="2758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" name="Line 472"/>
              <p:cNvSpPr>
                <a:spLocks noChangeShapeType="1"/>
              </p:cNvSpPr>
              <p:nvPr/>
            </p:nvSpPr>
            <p:spPr bwMode="auto">
              <a:xfrm flipV="1">
                <a:off x="2419" y="2758"/>
                <a:ext cx="0" cy="9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" name="Line 473"/>
              <p:cNvSpPr>
                <a:spLocks noChangeShapeType="1"/>
              </p:cNvSpPr>
              <p:nvPr/>
            </p:nvSpPr>
            <p:spPr bwMode="auto">
              <a:xfrm>
                <a:off x="2301" y="2857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Line 474"/>
              <p:cNvSpPr>
                <a:spLocks noChangeShapeType="1"/>
              </p:cNvSpPr>
              <p:nvPr/>
            </p:nvSpPr>
            <p:spPr bwMode="auto">
              <a:xfrm flipV="1">
                <a:off x="2301" y="2758"/>
                <a:ext cx="0" cy="9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" name="Line 475"/>
              <p:cNvSpPr>
                <a:spLocks noChangeShapeType="1"/>
              </p:cNvSpPr>
              <p:nvPr/>
            </p:nvSpPr>
            <p:spPr bwMode="auto">
              <a:xfrm>
                <a:off x="1941" y="3489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" name="Line 476"/>
              <p:cNvSpPr>
                <a:spLocks noChangeShapeType="1"/>
              </p:cNvSpPr>
              <p:nvPr/>
            </p:nvSpPr>
            <p:spPr bwMode="auto">
              <a:xfrm>
                <a:off x="1941" y="340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Line 477"/>
              <p:cNvSpPr>
                <a:spLocks noChangeShapeType="1"/>
              </p:cNvSpPr>
              <p:nvPr/>
            </p:nvSpPr>
            <p:spPr bwMode="auto">
              <a:xfrm>
                <a:off x="2301" y="2944"/>
                <a:ext cx="0" cy="8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" name="Line 478"/>
              <p:cNvSpPr>
                <a:spLocks noChangeShapeType="1"/>
              </p:cNvSpPr>
              <p:nvPr/>
            </p:nvSpPr>
            <p:spPr bwMode="auto">
              <a:xfrm>
                <a:off x="2301" y="3030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Line 479"/>
              <p:cNvSpPr>
                <a:spLocks noChangeShapeType="1"/>
              </p:cNvSpPr>
              <p:nvPr/>
            </p:nvSpPr>
            <p:spPr bwMode="auto">
              <a:xfrm flipH="1">
                <a:off x="2301" y="2944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Line 480"/>
              <p:cNvSpPr>
                <a:spLocks noChangeShapeType="1"/>
              </p:cNvSpPr>
              <p:nvPr/>
            </p:nvSpPr>
            <p:spPr bwMode="auto">
              <a:xfrm flipV="1">
                <a:off x="2059" y="3310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Freeform 481"/>
              <p:cNvSpPr>
                <a:spLocks/>
              </p:cNvSpPr>
              <p:nvPr/>
            </p:nvSpPr>
            <p:spPr bwMode="auto">
              <a:xfrm>
                <a:off x="2059" y="2944"/>
                <a:ext cx="242" cy="0"/>
              </a:xfrm>
              <a:custGeom>
                <a:avLst/>
                <a:gdLst>
                  <a:gd name="T0" fmla="*/ 0 w 726"/>
                  <a:gd name="T1" fmla="*/ 372 w 726"/>
                  <a:gd name="T2" fmla="*/ 726 w 72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26">
                    <a:moveTo>
                      <a:pt x="0" y="0"/>
                    </a:moveTo>
                    <a:lnTo>
                      <a:pt x="372" y="0"/>
                    </a:lnTo>
                    <a:lnTo>
                      <a:pt x="726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" name="Freeform 482"/>
              <p:cNvSpPr>
                <a:spLocks/>
              </p:cNvSpPr>
              <p:nvPr/>
            </p:nvSpPr>
            <p:spPr bwMode="auto">
              <a:xfrm>
                <a:off x="2059" y="2857"/>
                <a:ext cx="242" cy="0"/>
              </a:xfrm>
              <a:custGeom>
                <a:avLst/>
                <a:gdLst>
                  <a:gd name="T0" fmla="*/ 0 w 726"/>
                  <a:gd name="T1" fmla="*/ 372 w 726"/>
                  <a:gd name="T2" fmla="*/ 726 w 72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26">
                    <a:moveTo>
                      <a:pt x="0" y="0"/>
                    </a:moveTo>
                    <a:lnTo>
                      <a:pt x="372" y="0"/>
                    </a:lnTo>
                    <a:lnTo>
                      <a:pt x="726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3" name="Line 483"/>
              <p:cNvSpPr>
                <a:spLocks noChangeShapeType="1"/>
              </p:cNvSpPr>
              <p:nvPr/>
            </p:nvSpPr>
            <p:spPr bwMode="auto">
              <a:xfrm>
                <a:off x="2419" y="2857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4" name="Line 484"/>
              <p:cNvSpPr>
                <a:spLocks noChangeShapeType="1"/>
              </p:cNvSpPr>
              <p:nvPr/>
            </p:nvSpPr>
            <p:spPr bwMode="auto">
              <a:xfrm flipV="1">
                <a:off x="2301" y="2857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5" name="Freeform 485"/>
              <p:cNvSpPr>
                <a:spLocks/>
              </p:cNvSpPr>
              <p:nvPr/>
            </p:nvSpPr>
            <p:spPr bwMode="auto">
              <a:xfrm>
                <a:off x="1593" y="3489"/>
                <a:ext cx="236" cy="93"/>
              </a:xfrm>
              <a:custGeom>
                <a:avLst/>
                <a:gdLst>
                  <a:gd name="T0" fmla="*/ 0 w 708"/>
                  <a:gd name="T1" fmla="*/ 0 h 278"/>
                  <a:gd name="T2" fmla="*/ 0 w 708"/>
                  <a:gd name="T3" fmla="*/ 278 h 278"/>
                  <a:gd name="T4" fmla="*/ 354 w 708"/>
                  <a:gd name="T5" fmla="*/ 278 h 278"/>
                  <a:gd name="T6" fmla="*/ 708 w 708"/>
                  <a:gd name="T7" fmla="*/ 278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8" h="278">
                    <a:moveTo>
                      <a:pt x="0" y="0"/>
                    </a:moveTo>
                    <a:lnTo>
                      <a:pt x="0" y="278"/>
                    </a:lnTo>
                    <a:lnTo>
                      <a:pt x="354" y="278"/>
                    </a:lnTo>
                    <a:lnTo>
                      <a:pt x="708" y="27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" name="Line 486"/>
              <p:cNvSpPr>
                <a:spLocks noChangeShapeType="1"/>
              </p:cNvSpPr>
              <p:nvPr/>
            </p:nvSpPr>
            <p:spPr bwMode="auto">
              <a:xfrm>
                <a:off x="2301" y="3310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" name="Line 487"/>
              <p:cNvSpPr>
                <a:spLocks noChangeShapeType="1"/>
              </p:cNvSpPr>
              <p:nvPr/>
            </p:nvSpPr>
            <p:spPr bwMode="auto">
              <a:xfrm>
                <a:off x="2301" y="3216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8" name="Line 488"/>
              <p:cNvSpPr>
                <a:spLocks noChangeShapeType="1"/>
              </p:cNvSpPr>
              <p:nvPr/>
            </p:nvSpPr>
            <p:spPr bwMode="auto">
              <a:xfrm flipV="1">
                <a:off x="1829" y="3489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" name="Line 489"/>
              <p:cNvSpPr>
                <a:spLocks noChangeShapeType="1"/>
              </p:cNvSpPr>
              <p:nvPr/>
            </p:nvSpPr>
            <p:spPr bwMode="auto">
              <a:xfrm flipV="1">
                <a:off x="3724" y="3489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" name="Line 490"/>
              <p:cNvSpPr>
                <a:spLocks noChangeShapeType="1"/>
              </p:cNvSpPr>
              <p:nvPr/>
            </p:nvSpPr>
            <p:spPr bwMode="auto">
              <a:xfrm>
                <a:off x="3482" y="3489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" name="Freeform 491"/>
              <p:cNvSpPr>
                <a:spLocks/>
              </p:cNvSpPr>
              <p:nvPr/>
            </p:nvSpPr>
            <p:spPr bwMode="auto">
              <a:xfrm>
                <a:off x="2301" y="3030"/>
                <a:ext cx="0" cy="186"/>
              </a:xfrm>
              <a:custGeom>
                <a:avLst/>
                <a:gdLst>
                  <a:gd name="T0" fmla="*/ 0 h 558"/>
                  <a:gd name="T1" fmla="*/ 279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79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" name="Freeform 492"/>
              <p:cNvSpPr>
                <a:spLocks/>
              </p:cNvSpPr>
              <p:nvPr/>
            </p:nvSpPr>
            <p:spPr bwMode="auto">
              <a:xfrm>
                <a:off x="2419" y="3030"/>
                <a:ext cx="0" cy="186"/>
              </a:xfrm>
              <a:custGeom>
                <a:avLst/>
                <a:gdLst>
                  <a:gd name="T0" fmla="*/ 0 h 558"/>
                  <a:gd name="T1" fmla="*/ 279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79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" name="Line 493"/>
              <p:cNvSpPr>
                <a:spLocks noChangeShapeType="1"/>
              </p:cNvSpPr>
              <p:nvPr/>
            </p:nvSpPr>
            <p:spPr bwMode="auto">
              <a:xfrm flipV="1">
                <a:off x="4433" y="2758"/>
                <a:ext cx="0" cy="9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" name="Line 494"/>
              <p:cNvSpPr>
                <a:spLocks noChangeShapeType="1"/>
              </p:cNvSpPr>
              <p:nvPr/>
            </p:nvSpPr>
            <p:spPr bwMode="auto">
              <a:xfrm flipV="1">
                <a:off x="1941" y="3489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" name="Line 495"/>
              <p:cNvSpPr>
                <a:spLocks noChangeShapeType="1"/>
              </p:cNvSpPr>
              <p:nvPr/>
            </p:nvSpPr>
            <p:spPr bwMode="auto">
              <a:xfrm>
                <a:off x="3482" y="3582"/>
                <a:ext cx="1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" name="Line 496"/>
              <p:cNvSpPr>
                <a:spLocks noChangeShapeType="1"/>
              </p:cNvSpPr>
              <p:nvPr/>
            </p:nvSpPr>
            <p:spPr bwMode="auto">
              <a:xfrm>
                <a:off x="2301" y="340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" name="Line 497"/>
              <p:cNvSpPr>
                <a:spLocks noChangeShapeType="1"/>
              </p:cNvSpPr>
              <p:nvPr/>
            </p:nvSpPr>
            <p:spPr bwMode="auto">
              <a:xfrm>
                <a:off x="2419" y="3402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" name="Freeform 498"/>
              <p:cNvSpPr>
                <a:spLocks/>
              </p:cNvSpPr>
              <p:nvPr/>
            </p:nvSpPr>
            <p:spPr bwMode="auto">
              <a:xfrm>
                <a:off x="2059" y="3489"/>
                <a:ext cx="242" cy="0"/>
              </a:xfrm>
              <a:custGeom>
                <a:avLst/>
                <a:gdLst>
                  <a:gd name="T0" fmla="*/ 726 w 726"/>
                  <a:gd name="T1" fmla="*/ 372 w 726"/>
                  <a:gd name="T2" fmla="*/ 0 w 72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26">
                    <a:moveTo>
                      <a:pt x="726" y="0"/>
                    </a:moveTo>
                    <a:lnTo>
                      <a:pt x="372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" name="Line 499"/>
              <p:cNvSpPr>
                <a:spLocks noChangeShapeType="1"/>
              </p:cNvSpPr>
              <p:nvPr/>
            </p:nvSpPr>
            <p:spPr bwMode="auto">
              <a:xfrm flipV="1">
                <a:off x="4433" y="2857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" name="Freeform 500"/>
              <p:cNvSpPr>
                <a:spLocks/>
              </p:cNvSpPr>
              <p:nvPr/>
            </p:nvSpPr>
            <p:spPr bwMode="auto">
              <a:xfrm>
                <a:off x="2059" y="3216"/>
                <a:ext cx="242" cy="0"/>
              </a:xfrm>
              <a:custGeom>
                <a:avLst/>
                <a:gdLst>
                  <a:gd name="T0" fmla="*/ 726 w 726"/>
                  <a:gd name="T1" fmla="*/ 372 w 726"/>
                  <a:gd name="T2" fmla="*/ 0 w 72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26">
                    <a:moveTo>
                      <a:pt x="726" y="0"/>
                    </a:moveTo>
                    <a:lnTo>
                      <a:pt x="372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" name="Freeform 501"/>
              <p:cNvSpPr>
                <a:spLocks/>
              </p:cNvSpPr>
              <p:nvPr/>
            </p:nvSpPr>
            <p:spPr bwMode="auto">
              <a:xfrm>
                <a:off x="2059" y="3310"/>
                <a:ext cx="242" cy="0"/>
              </a:xfrm>
              <a:custGeom>
                <a:avLst/>
                <a:gdLst>
                  <a:gd name="T0" fmla="*/ 0 w 726"/>
                  <a:gd name="T1" fmla="*/ 372 w 726"/>
                  <a:gd name="T2" fmla="*/ 726 w 72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26">
                    <a:moveTo>
                      <a:pt x="0" y="0"/>
                    </a:moveTo>
                    <a:lnTo>
                      <a:pt x="372" y="0"/>
                    </a:lnTo>
                    <a:lnTo>
                      <a:pt x="726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" name="Line 502"/>
              <p:cNvSpPr>
                <a:spLocks noChangeShapeType="1"/>
              </p:cNvSpPr>
              <p:nvPr/>
            </p:nvSpPr>
            <p:spPr bwMode="auto">
              <a:xfrm>
                <a:off x="2301" y="3310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" name="Freeform 503"/>
              <p:cNvSpPr>
                <a:spLocks/>
              </p:cNvSpPr>
              <p:nvPr/>
            </p:nvSpPr>
            <p:spPr bwMode="auto">
              <a:xfrm>
                <a:off x="4315" y="3489"/>
                <a:ext cx="118" cy="93"/>
              </a:xfrm>
              <a:custGeom>
                <a:avLst/>
                <a:gdLst>
                  <a:gd name="T0" fmla="*/ 0 w 354"/>
                  <a:gd name="T1" fmla="*/ 278 h 278"/>
                  <a:gd name="T2" fmla="*/ 354 w 354"/>
                  <a:gd name="T3" fmla="*/ 278 h 278"/>
                  <a:gd name="T4" fmla="*/ 354 w 354"/>
                  <a:gd name="T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4" h="278">
                    <a:moveTo>
                      <a:pt x="0" y="278"/>
                    </a:moveTo>
                    <a:lnTo>
                      <a:pt x="354" y="278"/>
                    </a:lnTo>
                    <a:lnTo>
                      <a:pt x="354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" name="Line 504"/>
              <p:cNvSpPr>
                <a:spLocks noChangeShapeType="1"/>
              </p:cNvSpPr>
              <p:nvPr/>
            </p:nvSpPr>
            <p:spPr bwMode="auto">
              <a:xfrm flipV="1">
                <a:off x="3606" y="3489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" name="Line 505"/>
              <p:cNvSpPr>
                <a:spLocks noChangeShapeType="1"/>
              </p:cNvSpPr>
              <p:nvPr/>
            </p:nvSpPr>
            <p:spPr bwMode="auto">
              <a:xfrm>
                <a:off x="4079" y="2758"/>
                <a:ext cx="0" cy="9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" name="Freeform 506"/>
              <p:cNvSpPr>
                <a:spLocks/>
              </p:cNvSpPr>
              <p:nvPr/>
            </p:nvSpPr>
            <p:spPr bwMode="auto">
              <a:xfrm>
                <a:off x="2656" y="3310"/>
                <a:ext cx="236" cy="0"/>
              </a:xfrm>
              <a:custGeom>
                <a:avLst/>
                <a:gdLst>
                  <a:gd name="T0" fmla="*/ 708 w 708"/>
                  <a:gd name="T1" fmla="*/ 354 w 708"/>
                  <a:gd name="T2" fmla="*/ 0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708" y="0"/>
                    </a:moveTo>
                    <a:lnTo>
                      <a:pt x="354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" name="Line 507"/>
              <p:cNvSpPr>
                <a:spLocks noChangeShapeType="1"/>
              </p:cNvSpPr>
              <p:nvPr/>
            </p:nvSpPr>
            <p:spPr bwMode="auto">
              <a:xfrm flipV="1">
                <a:off x="2656" y="3216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" name="Freeform 508"/>
              <p:cNvSpPr>
                <a:spLocks/>
              </p:cNvSpPr>
              <p:nvPr/>
            </p:nvSpPr>
            <p:spPr bwMode="auto">
              <a:xfrm>
                <a:off x="2656" y="3216"/>
                <a:ext cx="236" cy="0"/>
              </a:xfrm>
              <a:custGeom>
                <a:avLst/>
                <a:gdLst>
                  <a:gd name="T0" fmla="*/ 0 w 708"/>
                  <a:gd name="T1" fmla="*/ 354 w 708"/>
                  <a:gd name="T2" fmla="*/ 708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0" y="0"/>
                    </a:moveTo>
                    <a:lnTo>
                      <a:pt x="354" y="0"/>
                    </a:lnTo>
                    <a:lnTo>
                      <a:pt x="708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" name="Line 509"/>
              <p:cNvSpPr>
                <a:spLocks noChangeShapeType="1"/>
              </p:cNvSpPr>
              <p:nvPr/>
            </p:nvSpPr>
            <p:spPr bwMode="auto">
              <a:xfrm flipV="1">
                <a:off x="4197" y="2758"/>
                <a:ext cx="0" cy="9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" name="Line 510"/>
              <p:cNvSpPr>
                <a:spLocks noChangeShapeType="1"/>
              </p:cNvSpPr>
              <p:nvPr/>
            </p:nvSpPr>
            <p:spPr bwMode="auto">
              <a:xfrm>
                <a:off x="2538" y="3216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" name="Line 511"/>
              <p:cNvSpPr>
                <a:spLocks noChangeShapeType="1"/>
              </p:cNvSpPr>
              <p:nvPr/>
            </p:nvSpPr>
            <p:spPr bwMode="auto">
              <a:xfrm>
                <a:off x="2538" y="3402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" name="Freeform 512"/>
              <p:cNvSpPr>
                <a:spLocks/>
              </p:cNvSpPr>
              <p:nvPr/>
            </p:nvSpPr>
            <p:spPr bwMode="auto">
              <a:xfrm>
                <a:off x="2656" y="3489"/>
                <a:ext cx="236" cy="0"/>
              </a:xfrm>
              <a:custGeom>
                <a:avLst/>
                <a:gdLst>
                  <a:gd name="T0" fmla="*/ 708 w 708"/>
                  <a:gd name="T1" fmla="*/ 354 w 708"/>
                  <a:gd name="T2" fmla="*/ 0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708" y="0"/>
                    </a:moveTo>
                    <a:lnTo>
                      <a:pt x="354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" name="Line 513"/>
              <p:cNvSpPr>
                <a:spLocks noChangeShapeType="1"/>
              </p:cNvSpPr>
              <p:nvPr/>
            </p:nvSpPr>
            <p:spPr bwMode="auto">
              <a:xfrm flipV="1">
                <a:off x="2656" y="3402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" name="Freeform 514"/>
              <p:cNvSpPr>
                <a:spLocks/>
              </p:cNvSpPr>
              <p:nvPr/>
            </p:nvSpPr>
            <p:spPr bwMode="auto">
              <a:xfrm>
                <a:off x="2656" y="3402"/>
                <a:ext cx="236" cy="0"/>
              </a:xfrm>
              <a:custGeom>
                <a:avLst/>
                <a:gdLst>
                  <a:gd name="T0" fmla="*/ 0 w 708"/>
                  <a:gd name="T1" fmla="*/ 354 w 708"/>
                  <a:gd name="T2" fmla="*/ 708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0" y="0"/>
                    </a:moveTo>
                    <a:lnTo>
                      <a:pt x="354" y="0"/>
                    </a:lnTo>
                    <a:lnTo>
                      <a:pt x="708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" name="Line 515"/>
              <p:cNvSpPr>
                <a:spLocks noChangeShapeType="1"/>
              </p:cNvSpPr>
              <p:nvPr/>
            </p:nvSpPr>
            <p:spPr bwMode="auto">
              <a:xfrm>
                <a:off x="4079" y="2944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" name="Line 516"/>
              <p:cNvSpPr>
                <a:spLocks noChangeShapeType="1"/>
              </p:cNvSpPr>
              <p:nvPr/>
            </p:nvSpPr>
            <p:spPr bwMode="auto">
              <a:xfrm>
                <a:off x="2538" y="3310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" name="Line 517"/>
              <p:cNvSpPr>
                <a:spLocks noChangeShapeType="1"/>
              </p:cNvSpPr>
              <p:nvPr/>
            </p:nvSpPr>
            <p:spPr bwMode="auto">
              <a:xfrm flipV="1">
                <a:off x="2656" y="3310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" name="Line 518"/>
              <p:cNvSpPr>
                <a:spLocks noChangeShapeType="1"/>
              </p:cNvSpPr>
              <p:nvPr/>
            </p:nvSpPr>
            <p:spPr bwMode="auto">
              <a:xfrm flipH="1">
                <a:off x="2538" y="3310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" name="Line 519"/>
              <p:cNvSpPr>
                <a:spLocks noChangeShapeType="1"/>
              </p:cNvSpPr>
              <p:nvPr/>
            </p:nvSpPr>
            <p:spPr bwMode="auto">
              <a:xfrm flipH="1">
                <a:off x="2538" y="3489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" name="Line 520"/>
              <p:cNvSpPr>
                <a:spLocks noChangeShapeType="1"/>
              </p:cNvSpPr>
              <p:nvPr/>
            </p:nvSpPr>
            <p:spPr bwMode="auto">
              <a:xfrm>
                <a:off x="2538" y="3216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" name="Line 521"/>
              <p:cNvSpPr>
                <a:spLocks noChangeShapeType="1"/>
              </p:cNvSpPr>
              <p:nvPr/>
            </p:nvSpPr>
            <p:spPr bwMode="auto">
              <a:xfrm>
                <a:off x="2419" y="3402"/>
                <a:ext cx="11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" name="Line 522"/>
              <p:cNvSpPr>
                <a:spLocks noChangeShapeType="1"/>
              </p:cNvSpPr>
              <p:nvPr/>
            </p:nvSpPr>
            <p:spPr bwMode="auto">
              <a:xfrm flipH="1">
                <a:off x="2419" y="3489"/>
                <a:ext cx="11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" name="Line 523"/>
              <p:cNvSpPr>
                <a:spLocks noChangeShapeType="1"/>
              </p:cNvSpPr>
              <p:nvPr/>
            </p:nvSpPr>
            <p:spPr bwMode="auto">
              <a:xfrm flipH="1">
                <a:off x="2419" y="3310"/>
                <a:ext cx="11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" name="Line 524"/>
              <p:cNvSpPr>
                <a:spLocks noChangeShapeType="1"/>
              </p:cNvSpPr>
              <p:nvPr/>
            </p:nvSpPr>
            <p:spPr bwMode="auto">
              <a:xfrm>
                <a:off x="2419" y="3216"/>
                <a:ext cx="11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" name="Line 525"/>
              <p:cNvSpPr>
                <a:spLocks noChangeShapeType="1"/>
              </p:cNvSpPr>
              <p:nvPr/>
            </p:nvSpPr>
            <p:spPr bwMode="auto">
              <a:xfrm flipH="1">
                <a:off x="2419" y="2857"/>
                <a:ext cx="11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" name="Line 526"/>
              <p:cNvSpPr>
                <a:spLocks noChangeShapeType="1"/>
              </p:cNvSpPr>
              <p:nvPr/>
            </p:nvSpPr>
            <p:spPr bwMode="auto">
              <a:xfrm>
                <a:off x="2419" y="2944"/>
                <a:ext cx="11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" name="Line 527"/>
              <p:cNvSpPr>
                <a:spLocks noChangeShapeType="1"/>
              </p:cNvSpPr>
              <p:nvPr/>
            </p:nvSpPr>
            <p:spPr bwMode="auto">
              <a:xfrm>
                <a:off x="2419" y="3030"/>
                <a:ext cx="11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" name="Line 528"/>
              <p:cNvSpPr>
                <a:spLocks noChangeShapeType="1"/>
              </p:cNvSpPr>
              <p:nvPr/>
            </p:nvSpPr>
            <p:spPr bwMode="auto">
              <a:xfrm flipH="1">
                <a:off x="2419" y="2758"/>
                <a:ext cx="11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" name="Freeform 529"/>
              <p:cNvSpPr>
                <a:spLocks/>
              </p:cNvSpPr>
              <p:nvPr/>
            </p:nvSpPr>
            <p:spPr bwMode="auto">
              <a:xfrm>
                <a:off x="2656" y="3582"/>
                <a:ext cx="236" cy="0"/>
              </a:xfrm>
              <a:custGeom>
                <a:avLst/>
                <a:gdLst>
                  <a:gd name="T0" fmla="*/ 0 w 708"/>
                  <a:gd name="T1" fmla="*/ 354 w 708"/>
                  <a:gd name="T2" fmla="*/ 708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0" y="0"/>
                    </a:moveTo>
                    <a:lnTo>
                      <a:pt x="354" y="0"/>
                    </a:lnTo>
                    <a:lnTo>
                      <a:pt x="708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" name="Line 530"/>
              <p:cNvSpPr>
                <a:spLocks noChangeShapeType="1"/>
              </p:cNvSpPr>
              <p:nvPr/>
            </p:nvSpPr>
            <p:spPr bwMode="auto">
              <a:xfrm>
                <a:off x="2538" y="358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" name="Line 531"/>
              <p:cNvSpPr>
                <a:spLocks noChangeShapeType="1"/>
              </p:cNvSpPr>
              <p:nvPr/>
            </p:nvSpPr>
            <p:spPr bwMode="auto">
              <a:xfrm>
                <a:off x="2301" y="358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" name="Freeform 532"/>
              <p:cNvSpPr>
                <a:spLocks/>
              </p:cNvSpPr>
              <p:nvPr/>
            </p:nvSpPr>
            <p:spPr bwMode="auto">
              <a:xfrm>
                <a:off x="2059" y="3582"/>
                <a:ext cx="242" cy="0"/>
              </a:xfrm>
              <a:custGeom>
                <a:avLst/>
                <a:gdLst>
                  <a:gd name="T0" fmla="*/ 0 w 726"/>
                  <a:gd name="T1" fmla="*/ 372 w 726"/>
                  <a:gd name="T2" fmla="*/ 726 w 72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26">
                    <a:moveTo>
                      <a:pt x="0" y="0"/>
                    </a:moveTo>
                    <a:lnTo>
                      <a:pt x="372" y="0"/>
                    </a:lnTo>
                    <a:lnTo>
                      <a:pt x="726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" name="Line 533"/>
              <p:cNvSpPr>
                <a:spLocks noChangeShapeType="1"/>
              </p:cNvSpPr>
              <p:nvPr/>
            </p:nvSpPr>
            <p:spPr bwMode="auto">
              <a:xfrm flipV="1">
                <a:off x="4197" y="2857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" name="Line 534"/>
              <p:cNvSpPr>
                <a:spLocks noChangeShapeType="1"/>
              </p:cNvSpPr>
              <p:nvPr/>
            </p:nvSpPr>
            <p:spPr bwMode="auto">
              <a:xfrm flipH="1">
                <a:off x="4197" y="2944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" name="Freeform 535"/>
              <p:cNvSpPr>
                <a:spLocks/>
              </p:cNvSpPr>
              <p:nvPr/>
            </p:nvSpPr>
            <p:spPr bwMode="auto">
              <a:xfrm>
                <a:off x="3252" y="3582"/>
                <a:ext cx="230" cy="0"/>
              </a:xfrm>
              <a:custGeom>
                <a:avLst/>
                <a:gdLst>
                  <a:gd name="T0" fmla="*/ 691 w 691"/>
                  <a:gd name="T1" fmla="*/ 337 w 691"/>
                  <a:gd name="T2" fmla="*/ 0 w 6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91">
                    <a:moveTo>
                      <a:pt x="691" y="0"/>
                    </a:moveTo>
                    <a:lnTo>
                      <a:pt x="337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" name="Line 536"/>
              <p:cNvSpPr>
                <a:spLocks noChangeShapeType="1"/>
              </p:cNvSpPr>
              <p:nvPr/>
            </p:nvSpPr>
            <p:spPr bwMode="auto">
              <a:xfrm>
                <a:off x="2892" y="358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" name="Line 537"/>
              <p:cNvSpPr>
                <a:spLocks noChangeShapeType="1"/>
              </p:cNvSpPr>
              <p:nvPr/>
            </p:nvSpPr>
            <p:spPr bwMode="auto">
              <a:xfrm flipH="1">
                <a:off x="3010" y="358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" name="Line 538"/>
              <p:cNvSpPr>
                <a:spLocks noChangeShapeType="1"/>
              </p:cNvSpPr>
              <p:nvPr/>
            </p:nvSpPr>
            <p:spPr bwMode="auto">
              <a:xfrm flipV="1">
                <a:off x="2301" y="3489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" name="Line 539"/>
              <p:cNvSpPr>
                <a:spLocks noChangeShapeType="1"/>
              </p:cNvSpPr>
              <p:nvPr/>
            </p:nvSpPr>
            <p:spPr bwMode="auto">
              <a:xfrm>
                <a:off x="2538" y="3489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" name="Line 540"/>
              <p:cNvSpPr>
                <a:spLocks noChangeShapeType="1"/>
              </p:cNvSpPr>
              <p:nvPr/>
            </p:nvSpPr>
            <p:spPr bwMode="auto">
              <a:xfrm flipV="1">
                <a:off x="2656" y="3489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" name="Line 541"/>
              <p:cNvSpPr>
                <a:spLocks noChangeShapeType="1"/>
              </p:cNvSpPr>
              <p:nvPr/>
            </p:nvSpPr>
            <p:spPr bwMode="auto">
              <a:xfrm>
                <a:off x="2419" y="3489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" name="Line 542"/>
              <p:cNvSpPr>
                <a:spLocks noChangeShapeType="1"/>
              </p:cNvSpPr>
              <p:nvPr/>
            </p:nvSpPr>
            <p:spPr bwMode="auto">
              <a:xfrm flipV="1">
                <a:off x="3252" y="3489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" name="Line 543"/>
              <p:cNvSpPr>
                <a:spLocks noChangeShapeType="1"/>
              </p:cNvSpPr>
              <p:nvPr/>
            </p:nvSpPr>
            <p:spPr bwMode="auto">
              <a:xfrm>
                <a:off x="3128" y="3489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" name="Freeform 544"/>
              <p:cNvSpPr>
                <a:spLocks/>
              </p:cNvSpPr>
              <p:nvPr/>
            </p:nvSpPr>
            <p:spPr bwMode="auto">
              <a:xfrm>
                <a:off x="4197" y="3030"/>
                <a:ext cx="0" cy="143"/>
              </a:xfrm>
              <a:custGeom>
                <a:avLst/>
                <a:gdLst>
                  <a:gd name="T0" fmla="*/ 429 h 429"/>
                  <a:gd name="T1" fmla="*/ 279 h 429"/>
                  <a:gd name="T2" fmla="*/ 0 h 42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29">
                    <a:moveTo>
                      <a:pt x="0" y="429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" name="Line 545"/>
              <p:cNvSpPr>
                <a:spLocks noChangeShapeType="1"/>
              </p:cNvSpPr>
              <p:nvPr/>
            </p:nvSpPr>
            <p:spPr bwMode="auto">
              <a:xfrm flipH="1">
                <a:off x="3724" y="340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" name="Line 546"/>
              <p:cNvSpPr>
                <a:spLocks noChangeShapeType="1"/>
              </p:cNvSpPr>
              <p:nvPr/>
            </p:nvSpPr>
            <p:spPr bwMode="auto">
              <a:xfrm flipV="1">
                <a:off x="2059" y="2758"/>
                <a:ext cx="0" cy="9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" name="Line 547"/>
              <p:cNvSpPr>
                <a:spLocks noChangeShapeType="1"/>
              </p:cNvSpPr>
              <p:nvPr/>
            </p:nvSpPr>
            <p:spPr bwMode="auto">
              <a:xfrm flipH="1">
                <a:off x="1829" y="2758"/>
                <a:ext cx="112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" name="Line 548"/>
              <p:cNvSpPr>
                <a:spLocks noChangeShapeType="1"/>
              </p:cNvSpPr>
              <p:nvPr/>
            </p:nvSpPr>
            <p:spPr bwMode="auto">
              <a:xfrm>
                <a:off x="3724" y="3310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" name="Line 549"/>
              <p:cNvSpPr>
                <a:spLocks noChangeShapeType="1"/>
              </p:cNvSpPr>
              <p:nvPr/>
            </p:nvSpPr>
            <p:spPr bwMode="auto">
              <a:xfrm>
                <a:off x="1829" y="2857"/>
                <a:ext cx="112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" name="Line 550"/>
              <p:cNvSpPr>
                <a:spLocks noChangeShapeType="1"/>
              </p:cNvSpPr>
              <p:nvPr/>
            </p:nvSpPr>
            <p:spPr bwMode="auto">
              <a:xfrm flipV="1">
                <a:off x="1941" y="2758"/>
                <a:ext cx="0" cy="9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" name="Line 551"/>
              <p:cNvSpPr>
                <a:spLocks noChangeShapeType="1"/>
              </p:cNvSpPr>
              <p:nvPr/>
            </p:nvSpPr>
            <p:spPr bwMode="auto">
              <a:xfrm flipV="1">
                <a:off x="1829" y="2944"/>
                <a:ext cx="0" cy="8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2" name="Line 552"/>
              <p:cNvSpPr>
                <a:spLocks noChangeShapeType="1"/>
              </p:cNvSpPr>
              <p:nvPr/>
            </p:nvSpPr>
            <p:spPr bwMode="auto">
              <a:xfrm>
                <a:off x="4079" y="3216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3" name="Freeform 553"/>
              <p:cNvSpPr>
                <a:spLocks/>
              </p:cNvSpPr>
              <p:nvPr/>
            </p:nvSpPr>
            <p:spPr bwMode="auto">
              <a:xfrm>
                <a:off x="4079" y="3310"/>
                <a:ext cx="236" cy="0"/>
              </a:xfrm>
              <a:custGeom>
                <a:avLst/>
                <a:gdLst>
                  <a:gd name="T0" fmla="*/ 0 w 708"/>
                  <a:gd name="T1" fmla="*/ 354 w 708"/>
                  <a:gd name="T2" fmla="*/ 708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0" y="0"/>
                    </a:moveTo>
                    <a:lnTo>
                      <a:pt x="354" y="0"/>
                    </a:lnTo>
                    <a:lnTo>
                      <a:pt x="708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4" name="Line 554"/>
              <p:cNvSpPr>
                <a:spLocks noChangeShapeType="1"/>
              </p:cNvSpPr>
              <p:nvPr/>
            </p:nvSpPr>
            <p:spPr bwMode="auto">
              <a:xfrm flipH="1">
                <a:off x="1829" y="2944"/>
                <a:ext cx="112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" name="Line 555"/>
              <p:cNvSpPr>
                <a:spLocks noChangeShapeType="1"/>
              </p:cNvSpPr>
              <p:nvPr/>
            </p:nvSpPr>
            <p:spPr bwMode="auto">
              <a:xfrm flipV="1">
                <a:off x="2059" y="2944"/>
                <a:ext cx="0" cy="8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6" name="Freeform 556"/>
              <p:cNvSpPr>
                <a:spLocks/>
              </p:cNvSpPr>
              <p:nvPr/>
            </p:nvSpPr>
            <p:spPr bwMode="auto">
              <a:xfrm>
                <a:off x="4079" y="3216"/>
                <a:ext cx="236" cy="0"/>
              </a:xfrm>
              <a:custGeom>
                <a:avLst/>
                <a:gdLst>
                  <a:gd name="T0" fmla="*/ 0 w 708"/>
                  <a:gd name="T1" fmla="*/ 354 w 708"/>
                  <a:gd name="T2" fmla="*/ 708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0" y="0"/>
                    </a:moveTo>
                    <a:lnTo>
                      <a:pt x="354" y="0"/>
                    </a:lnTo>
                    <a:lnTo>
                      <a:pt x="708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7" name="Line 557"/>
              <p:cNvSpPr>
                <a:spLocks noChangeShapeType="1"/>
              </p:cNvSpPr>
              <p:nvPr/>
            </p:nvSpPr>
            <p:spPr bwMode="auto">
              <a:xfrm flipH="1">
                <a:off x="1941" y="3030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" name="Line 558"/>
              <p:cNvSpPr>
                <a:spLocks noChangeShapeType="1"/>
              </p:cNvSpPr>
              <p:nvPr/>
            </p:nvSpPr>
            <p:spPr bwMode="auto">
              <a:xfrm flipV="1">
                <a:off x="1829" y="2857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9" name="Line 559"/>
              <p:cNvSpPr>
                <a:spLocks noChangeShapeType="1"/>
              </p:cNvSpPr>
              <p:nvPr/>
            </p:nvSpPr>
            <p:spPr bwMode="auto">
              <a:xfrm flipV="1">
                <a:off x="1941" y="2857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0" name="Line 560"/>
              <p:cNvSpPr>
                <a:spLocks noChangeShapeType="1"/>
              </p:cNvSpPr>
              <p:nvPr/>
            </p:nvSpPr>
            <p:spPr bwMode="auto">
              <a:xfrm>
                <a:off x="1941" y="2857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1" name="Freeform 561"/>
              <p:cNvSpPr>
                <a:spLocks/>
              </p:cNvSpPr>
              <p:nvPr/>
            </p:nvSpPr>
            <p:spPr bwMode="auto">
              <a:xfrm>
                <a:off x="4079" y="3402"/>
                <a:ext cx="236" cy="0"/>
              </a:xfrm>
              <a:custGeom>
                <a:avLst/>
                <a:gdLst>
                  <a:gd name="T0" fmla="*/ 708 w 708"/>
                  <a:gd name="T1" fmla="*/ 354 w 708"/>
                  <a:gd name="T2" fmla="*/ 0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708" y="0"/>
                    </a:moveTo>
                    <a:lnTo>
                      <a:pt x="354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2" name="Line 562"/>
              <p:cNvSpPr>
                <a:spLocks noChangeShapeType="1"/>
              </p:cNvSpPr>
              <p:nvPr/>
            </p:nvSpPr>
            <p:spPr bwMode="auto">
              <a:xfrm flipH="1">
                <a:off x="1941" y="2944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3" name="Line 563"/>
              <p:cNvSpPr>
                <a:spLocks noChangeShapeType="1"/>
              </p:cNvSpPr>
              <p:nvPr/>
            </p:nvSpPr>
            <p:spPr bwMode="auto">
              <a:xfrm>
                <a:off x="1593" y="2758"/>
                <a:ext cx="0" cy="9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4" name="Line 564"/>
              <p:cNvSpPr>
                <a:spLocks noChangeShapeType="1"/>
              </p:cNvSpPr>
              <p:nvPr/>
            </p:nvSpPr>
            <p:spPr bwMode="auto">
              <a:xfrm>
                <a:off x="1593" y="2944"/>
                <a:ext cx="0" cy="8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5" name="Freeform 565"/>
              <p:cNvSpPr>
                <a:spLocks/>
              </p:cNvSpPr>
              <p:nvPr/>
            </p:nvSpPr>
            <p:spPr bwMode="auto">
              <a:xfrm>
                <a:off x="1593" y="2758"/>
                <a:ext cx="236" cy="0"/>
              </a:xfrm>
              <a:custGeom>
                <a:avLst/>
                <a:gdLst>
                  <a:gd name="T0" fmla="*/ 0 w 708"/>
                  <a:gd name="T1" fmla="*/ 354 w 708"/>
                  <a:gd name="T2" fmla="*/ 708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0" y="0"/>
                    </a:moveTo>
                    <a:lnTo>
                      <a:pt x="354" y="0"/>
                    </a:lnTo>
                    <a:lnTo>
                      <a:pt x="708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6" name="Freeform 566"/>
              <p:cNvSpPr>
                <a:spLocks/>
              </p:cNvSpPr>
              <p:nvPr/>
            </p:nvSpPr>
            <p:spPr bwMode="auto">
              <a:xfrm>
                <a:off x="1593" y="2857"/>
                <a:ext cx="236" cy="0"/>
              </a:xfrm>
              <a:custGeom>
                <a:avLst/>
                <a:gdLst>
                  <a:gd name="T0" fmla="*/ 0 w 708"/>
                  <a:gd name="T1" fmla="*/ 354 w 708"/>
                  <a:gd name="T2" fmla="*/ 708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0" y="0"/>
                    </a:moveTo>
                    <a:lnTo>
                      <a:pt x="354" y="0"/>
                    </a:lnTo>
                    <a:lnTo>
                      <a:pt x="708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7" name="Freeform 567"/>
              <p:cNvSpPr>
                <a:spLocks/>
              </p:cNvSpPr>
              <p:nvPr/>
            </p:nvSpPr>
            <p:spPr bwMode="auto">
              <a:xfrm>
                <a:off x="1593" y="2944"/>
                <a:ext cx="236" cy="0"/>
              </a:xfrm>
              <a:custGeom>
                <a:avLst/>
                <a:gdLst>
                  <a:gd name="T0" fmla="*/ 708 w 708"/>
                  <a:gd name="T1" fmla="*/ 354 w 708"/>
                  <a:gd name="T2" fmla="*/ 0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708" y="0"/>
                    </a:moveTo>
                    <a:lnTo>
                      <a:pt x="354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8" name="Freeform 568"/>
              <p:cNvSpPr>
                <a:spLocks/>
              </p:cNvSpPr>
              <p:nvPr/>
            </p:nvSpPr>
            <p:spPr bwMode="auto">
              <a:xfrm>
                <a:off x="1593" y="3030"/>
                <a:ext cx="236" cy="0"/>
              </a:xfrm>
              <a:custGeom>
                <a:avLst/>
                <a:gdLst>
                  <a:gd name="T0" fmla="*/ 0 w 708"/>
                  <a:gd name="T1" fmla="*/ 354 w 708"/>
                  <a:gd name="T2" fmla="*/ 708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0" y="0"/>
                    </a:moveTo>
                    <a:lnTo>
                      <a:pt x="354" y="0"/>
                    </a:lnTo>
                    <a:lnTo>
                      <a:pt x="708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9" name="Line 569"/>
              <p:cNvSpPr>
                <a:spLocks noChangeShapeType="1"/>
              </p:cNvSpPr>
              <p:nvPr/>
            </p:nvSpPr>
            <p:spPr bwMode="auto">
              <a:xfrm>
                <a:off x="1593" y="2857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0" name="Freeform 570"/>
              <p:cNvSpPr>
                <a:spLocks/>
              </p:cNvSpPr>
              <p:nvPr/>
            </p:nvSpPr>
            <p:spPr bwMode="auto">
              <a:xfrm>
                <a:off x="4433" y="3030"/>
                <a:ext cx="0" cy="186"/>
              </a:xfrm>
              <a:custGeom>
                <a:avLst/>
                <a:gdLst>
                  <a:gd name="T0" fmla="*/ 558 h 558"/>
                  <a:gd name="T1" fmla="*/ 279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1" name="Line 571"/>
              <p:cNvSpPr>
                <a:spLocks noChangeShapeType="1"/>
              </p:cNvSpPr>
              <p:nvPr/>
            </p:nvSpPr>
            <p:spPr bwMode="auto">
              <a:xfrm>
                <a:off x="4433" y="3216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2" name="Line 572"/>
              <p:cNvSpPr>
                <a:spLocks noChangeShapeType="1"/>
              </p:cNvSpPr>
              <p:nvPr/>
            </p:nvSpPr>
            <p:spPr bwMode="auto">
              <a:xfrm>
                <a:off x="1593" y="3402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3" name="Line 573"/>
              <p:cNvSpPr>
                <a:spLocks noChangeShapeType="1"/>
              </p:cNvSpPr>
              <p:nvPr/>
            </p:nvSpPr>
            <p:spPr bwMode="auto">
              <a:xfrm>
                <a:off x="4433" y="3402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4" name="Freeform 574"/>
              <p:cNvSpPr>
                <a:spLocks/>
              </p:cNvSpPr>
              <p:nvPr/>
            </p:nvSpPr>
            <p:spPr bwMode="auto">
              <a:xfrm>
                <a:off x="1593" y="3310"/>
                <a:ext cx="236" cy="0"/>
              </a:xfrm>
              <a:custGeom>
                <a:avLst/>
                <a:gdLst>
                  <a:gd name="T0" fmla="*/ 708 w 708"/>
                  <a:gd name="T1" fmla="*/ 354 w 708"/>
                  <a:gd name="T2" fmla="*/ 0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708" y="0"/>
                    </a:moveTo>
                    <a:lnTo>
                      <a:pt x="354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5" name="Line 575"/>
              <p:cNvSpPr>
                <a:spLocks noChangeShapeType="1"/>
              </p:cNvSpPr>
              <p:nvPr/>
            </p:nvSpPr>
            <p:spPr bwMode="auto">
              <a:xfrm flipV="1">
                <a:off x="4433" y="3310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6" name="Line 576"/>
              <p:cNvSpPr>
                <a:spLocks noChangeShapeType="1"/>
              </p:cNvSpPr>
              <p:nvPr/>
            </p:nvSpPr>
            <p:spPr bwMode="auto">
              <a:xfrm>
                <a:off x="3724" y="3216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7" name="Freeform 577"/>
              <p:cNvSpPr>
                <a:spLocks/>
              </p:cNvSpPr>
              <p:nvPr/>
            </p:nvSpPr>
            <p:spPr bwMode="auto">
              <a:xfrm>
                <a:off x="1593" y="3489"/>
                <a:ext cx="236" cy="0"/>
              </a:xfrm>
              <a:custGeom>
                <a:avLst/>
                <a:gdLst>
                  <a:gd name="T0" fmla="*/ 0 w 708"/>
                  <a:gd name="T1" fmla="*/ 354 w 708"/>
                  <a:gd name="T2" fmla="*/ 708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0" y="0"/>
                    </a:moveTo>
                    <a:lnTo>
                      <a:pt x="354" y="0"/>
                    </a:lnTo>
                    <a:lnTo>
                      <a:pt x="708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" name="Line 578"/>
              <p:cNvSpPr>
                <a:spLocks noChangeShapeType="1"/>
              </p:cNvSpPr>
              <p:nvPr/>
            </p:nvSpPr>
            <p:spPr bwMode="auto">
              <a:xfrm>
                <a:off x="1593" y="3310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9" name="Freeform 579"/>
              <p:cNvSpPr>
                <a:spLocks/>
              </p:cNvSpPr>
              <p:nvPr/>
            </p:nvSpPr>
            <p:spPr bwMode="auto">
              <a:xfrm>
                <a:off x="2059" y="3030"/>
                <a:ext cx="0" cy="186"/>
              </a:xfrm>
              <a:custGeom>
                <a:avLst/>
                <a:gdLst>
                  <a:gd name="T0" fmla="*/ 558 h 558"/>
                  <a:gd name="T1" fmla="*/ 279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0" name="Line 580"/>
              <p:cNvSpPr>
                <a:spLocks noChangeShapeType="1"/>
              </p:cNvSpPr>
              <p:nvPr/>
            </p:nvSpPr>
            <p:spPr bwMode="auto">
              <a:xfrm>
                <a:off x="2059" y="3216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1" name="Line 581"/>
              <p:cNvSpPr>
                <a:spLocks noChangeShapeType="1"/>
              </p:cNvSpPr>
              <p:nvPr/>
            </p:nvSpPr>
            <p:spPr bwMode="auto">
              <a:xfrm>
                <a:off x="4315" y="340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2" name="Freeform 582"/>
              <p:cNvSpPr>
                <a:spLocks/>
              </p:cNvSpPr>
              <p:nvPr/>
            </p:nvSpPr>
            <p:spPr bwMode="auto">
              <a:xfrm>
                <a:off x="1941" y="3030"/>
                <a:ext cx="0" cy="186"/>
              </a:xfrm>
              <a:custGeom>
                <a:avLst/>
                <a:gdLst>
                  <a:gd name="T0" fmla="*/ 0 h 558"/>
                  <a:gd name="T1" fmla="*/ 279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79"/>
                    </a:lnTo>
                    <a:lnTo>
                      <a:pt x="0" y="55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3" name="Line 583"/>
              <p:cNvSpPr>
                <a:spLocks noChangeShapeType="1"/>
              </p:cNvSpPr>
              <p:nvPr/>
            </p:nvSpPr>
            <p:spPr bwMode="auto">
              <a:xfrm>
                <a:off x="1941" y="3216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4" name="Line 584"/>
              <p:cNvSpPr>
                <a:spLocks noChangeShapeType="1"/>
              </p:cNvSpPr>
              <p:nvPr/>
            </p:nvSpPr>
            <p:spPr bwMode="auto">
              <a:xfrm flipH="1">
                <a:off x="1829" y="3310"/>
                <a:ext cx="112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5" name="Line 585"/>
              <p:cNvSpPr>
                <a:spLocks noChangeShapeType="1"/>
              </p:cNvSpPr>
              <p:nvPr/>
            </p:nvSpPr>
            <p:spPr bwMode="auto">
              <a:xfrm flipV="1">
                <a:off x="1829" y="3216"/>
                <a:ext cx="0" cy="9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" name="Line 586"/>
              <p:cNvSpPr>
                <a:spLocks noChangeShapeType="1"/>
              </p:cNvSpPr>
              <p:nvPr/>
            </p:nvSpPr>
            <p:spPr bwMode="auto">
              <a:xfrm>
                <a:off x="1829" y="3216"/>
                <a:ext cx="112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7" name="Line 587"/>
              <p:cNvSpPr>
                <a:spLocks noChangeShapeType="1"/>
              </p:cNvSpPr>
              <p:nvPr/>
            </p:nvSpPr>
            <p:spPr bwMode="auto">
              <a:xfrm flipH="1">
                <a:off x="4315" y="3310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" name="Line 588"/>
              <p:cNvSpPr>
                <a:spLocks noChangeShapeType="1"/>
              </p:cNvSpPr>
              <p:nvPr/>
            </p:nvSpPr>
            <p:spPr bwMode="auto">
              <a:xfrm>
                <a:off x="1941" y="3402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9" name="Line 589"/>
              <p:cNvSpPr>
                <a:spLocks noChangeShapeType="1"/>
              </p:cNvSpPr>
              <p:nvPr/>
            </p:nvSpPr>
            <p:spPr bwMode="auto">
              <a:xfrm flipH="1">
                <a:off x="4315" y="2944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" name="Line 590"/>
              <p:cNvSpPr>
                <a:spLocks noChangeShapeType="1"/>
              </p:cNvSpPr>
              <p:nvPr/>
            </p:nvSpPr>
            <p:spPr bwMode="auto">
              <a:xfrm flipV="1">
                <a:off x="1829" y="3402"/>
                <a:ext cx="0" cy="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1" name="Line 591"/>
              <p:cNvSpPr>
                <a:spLocks noChangeShapeType="1"/>
              </p:cNvSpPr>
              <p:nvPr/>
            </p:nvSpPr>
            <p:spPr bwMode="auto">
              <a:xfrm>
                <a:off x="4315" y="2758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2" name="Line 592"/>
              <p:cNvSpPr>
                <a:spLocks noChangeShapeType="1"/>
              </p:cNvSpPr>
              <p:nvPr/>
            </p:nvSpPr>
            <p:spPr bwMode="auto">
              <a:xfrm>
                <a:off x="1829" y="3310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3" name="Line 593"/>
              <p:cNvSpPr>
                <a:spLocks noChangeShapeType="1"/>
              </p:cNvSpPr>
              <p:nvPr/>
            </p:nvSpPr>
            <p:spPr bwMode="auto">
              <a:xfrm>
                <a:off x="1941" y="3216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4" name="Line 594"/>
              <p:cNvSpPr>
                <a:spLocks noChangeShapeType="1"/>
              </p:cNvSpPr>
              <p:nvPr/>
            </p:nvSpPr>
            <p:spPr bwMode="auto">
              <a:xfrm flipH="1">
                <a:off x="1941" y="3310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5" name="Line 595"/>
              <p:cNvSpPr>
                <a:spLocks noChangeShapeType="1"/>
              </p:cNvSpPr>
              <p:nvPr/>
            </p:nvSpPr>
            <p:spPr bwMode="auto">
              <a:xfrm>
                <a:off x="1941" y="3310"/>
                <a:ext cx="0" cy="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6" name="Line 596"/>
              <p:cNvSpPr>
                <a:spLocks noChangeShapeType="1"/>
              </p:cNvSpPr>
              <p:nvPr/>
            </p:nvSpPr>
            <p:spPr bwMode="auto">
              <a:xfrm>
                <a:off x="3724" y="358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7" name="Freeform 597"/>
              <p:cNvSpPr>
                <a:spLocks/>
              </p:cNvSpPr>
              <p:nvPr/>
            </p:nvSpPr>
            <p:spPr bwMode="auto">
              <a:xfrm>
                <a:off x="4079" y="3582"/>
                <a:ext cx="236" cy="0"/>
              </a:xfrm>
              <a:custGeom>
                <a:avLst/>
                <a:gdLst>
                  <a:gd name="T0" fmla="*/ 0 w 708"/>
                  <a:gd name="T1" fmla="*/ 354 w 708"/>
                  <a:gd name="T2" fmla="*/ 708 w 70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08">
                    <a:moveTo>
                      <a:pt x="0" y="0"/>
                    </a:moveTo>
                    <a:lnTo>
                      <a:pt x="354" y="0"/>
                    </a:lnTo>
                    <a:lnTo>
                      <a:pt x="708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8" name="Line 598"/>
              <p:cNvSpPr>
                <a:spLocks noChangeShapeType="1"/>
              </p:cNvSpPr>
              <p:nvPr/>
            </p:nvSpPr>
            <p:spPr bwMode="auto">
              <a:xfrm flipV="1">
                <a:off x="3842" y="2758"/>
                <a:ext cx="0" cy="9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" name="Line 599"/>
              <p:cNvSpPr>
                <a:spLocks noChangeShapeType="1"/>
              </p:cNvSpPr>
              <p:nvPr/>
            </p:nvSpPr>
            <p:spPr bwMode="auto">
              <a:xfrm>
                <a:off x="1829" y="3582"/>
                <a:ext cx="112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0" name="Line 600"/>
              <p:cNvSpPr>
                <a:spLocks noChangeShapeType="1"/>
              </p:cNvSpPr>
              <p:nvPr/>
            </p:nvSpPr>
            <p:spPr bwMode="auto">
              <a:xfrm flipH="1">
                <a:off x="1941" y="358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1" name="Freeform 601"/>
              <p:cNvSpPr>
                <a:spLocks/>
              </p:cNvSpPr>
              <p:nvPr/>
            </p:nvSpPr>
            <p:spPr bwMode="auto">
              <a:xfrm>
                <a:off x="3724" y="2857"/>
                <a:ext cx="118" cy="0"/>
              </a:xfrm>
              <a:custGeom>
                <a:avLst/>
                <a:gdLst>
                  <a:gd name="T0" fmla="*/ 0 w 354"/>
                  <a:gd name="T1" fmla="*/ 197 w 354"/>
                  <a:gd name="T2" fmla="*/ 354 w 35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54">
                    <a:moveTo>
                      <a:pt x="0" y="0"/>
                    </a:moveTo>
                    <a:lnTo>
                      <a:pt x="197" y="0"/>
                    </a:lnTo>
                    <a:lnTo>
                      <a:pt x="354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2" name="Freeform 602"/>
              <p:cNvSpPr>
                <a:spLocks/>
              </p:cNvSpPr>
              <p:nvPr/>
            </p:nvSpPr>
            <p:spPr bwMode="auto">
              <a:xfrm>
                <a:off x="3842" y="2857"/>
                <a:ext cx="0" cy="87"/>
              </a:xfrm>
              <a:custGeom>
                <a:avLst/>
                <a:gdLst>
                  <a:gd name="T0" fmla="*/ 261 h 261"/>
                  <a:gd name="T1" fmla="*/ 123 h 261"/>
                  <a:gd name="T2" fmla="*/ 0 h 26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61">
                    <a:moveTo>
                      <a:pt x="0" y="261"/>
                    </a:moveTo>
                    <a:lnTo>
                      <a:pt x="0" y="123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3" name="Line 603"/>
              <p:cNvSpPr>
                <a:spLocks noChangeShapeType="1"/>
              </p:cNvSpPr>
              <p:nvPr/>
            </p:nvSpPr>
            <p:spPr bwMode="auto">
              <a:xfrm>
                <a:off x="2059" y="3489"/>
                <a:ext cx="0" cy="9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4" name="Line 604"/>
              <p:cNvSpPr>
                <a:spLocks noChangeShapeType="1"/>
              </p:cNvSpPr>
              <p:nvPr/>
            </p:nvSpPr>
            <p:spPr bwMode="auto">
              <a:xfrm>
                <a:off x="3606" y="3582"/>
                <a:ext cx="11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5" name="Line 605"/>
              <p:cNvSpPr>
                <a:spLocks noChangeShapeType="1"/>
              </p:cNvSpPr>
              <p:nvPr/>
            </p:nvSpPr>
            <p:spPr bwMode="auto">
              <a:xfrm flipV="1">
                <a:off x="3842" y="2944"/>
                <a:ext cx="0" cy="8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6" name="Line 606"/>
              <p:cNvSpPr>
                <a:spLocks noChangeShapeType="1"/>
              </p:cNvSpPr>
              <p:nvPr/>
            </p:nvSpPr>
            <p:spPr bwMode="auto">
              <a:xfrm flipV="1">
                <a:off x="4433" y="2944"/>
                <a:ext cx="0" cy="8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Freeform 608"/>
            <p:cNvSpPr>
              <a:spLocks/>
            </p:cNvSpPr>
            <p:nvPr/>
          </p:nvSpPr>
          <p:spPr bwMode="auto">
            <a:xfrm>
              <a:off x="3842" y="2944"/>
              <a:ext cx="237" cy="0"/>
            </a:xfrm>
            <a:custGeom>
              <a:avLst/>
              <a:gdLst>
                <a:gd name="T0" fmla="*/ 0 w 710"/>
                <a:gd name="T1" fmla="*/ 178 w 710"/>
                <a:gd name="T2" fmla="*/ 355 w 710"/>
                <a:gd name="T3" fmla="*/ 710 w 7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10">
                  <a:moveTo>
                    <a:pt x="0" y="0"/>
                  </a:moveTo>
                  <a:lnTo>
                    <a:pt x="178" y="0"/>
                  </a:lnTo>
                  <a:lnTo>
                    <a:pt x="355" y="0"/>
                  </a:lnTo>
                  <a:lnTo>
                    <a:pt x="71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609"/>
            <p:cNvSpPr>
              <a:spLocks noChangeShapeType="1"/>
            </p:cNvSpPr>
            <p:nvPr/>
          </p:nvSpPr>
          <p:spPr bwMode="auto">
            <a:xfrm flipV="1">
              <a:off x="4315" y="2758"/>
              <a:ext cx="0" cy="9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610"/>
            <p:cNvSpPr>
              <a:spLocks noChangeShapeType="1"/>
            </p:cNvSpPr>
            <p:nvPr/>
          </p:nvSpPr>
          <p:spPr bwMode="auto">
            <a:xfrm flipH="1">
              <a:off x="4079" y="2857"/>
              <a:ext cx="11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11"/>
            <p:cNvSpPr>
              <a:spLocks/>
            </p:cNvSpPr>
            <p:nvPr/>
          </p:nvSpPr>
          <p:spPr bwMode="auto">
            <a:xfrm>
              <a:off x="3842" y="2758"/>
              <a:ext cx="237" cy="0"/>
            </a:xfrm>
            <a:custGeom>
              <a:avLst/>
              <a:gdLst>
                <a:gd name="T0" fmla="*/ 0 w 710"/>
                <a:gd name="T1" fmla="*/ 355 w 710"/>
                <a:gd name="T2" fmla="*/ 710 w 7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10">
                  <a:moveTo>
                    <a:pt x="0" y="0"/>
                  </a:moveTo>
                  <a:lnTo>
                    <a:pt x="355" y="0"/>
                  </a:lnTo>
                  <a:lnTo>
                    <a:pt x="71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612"/>
            <p:cNvSpPr>
              <a:spLocks noChangeShapeType="1"/>
            </p:cNvSpPr>
            <p:nvPr/>
          </p:nvSpPr>
          <p:spPr bwMode="auto">
            <a:xfrm flipH="1">
              <a:off x="4079" y="2758"/>
              <a:ext cx="11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613"/>
            <p:cNvSpPr>
              <a:spLocks/>
            </p:cNvSpPr>
            <p:nvPr/>
          </p:nvSpPr>
          <p:spPr bwMode="auto">
            <a:xfrm>
              <a:off x="3842" y="2857"/>
              <a:ext cx="237" cy="0"/>
            </a:xfrm>
            <a:custGeom>
              <a:avLst/>
              <a:gdLst>
                <a:gd name="T0" fmla="*/ 0 w 710"/>
                <a:gd name="T1" fmla="*/ 355 w 710"/>
                <a:gd name="T2" fmla="*/ 710 w 7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10">
                  <a:moveTo>
                    <a:pt x="0" y="0"/>
                  </a:moveTo>
                  <a:lnTo>
                    <a:pt x="355" y="0"/>
                  </a:lnTo>
                  <a:lnTo>
                    <a:pt x="71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614"/>
            <p:cNvSpPr>
              <a:spLocks/>
            </p:cNvSpPr>
            <p:nvPr/>
          </p:nvSpPr>
          <p:spPr bwMode="auto">
            <a:xfrm>
              <a:off x="4079" y="3030"/>
              <a:ext cx="0" cy="186"/>
            </a:xfrm>
            <a:custGeom>
              <a:avLst/>
              <a:gdLst>
                <a:gd name="T0" fmla="*/ 558 h 558"/>
                <a:gd name="T1" fmla="*/ 279 h 558"/>
                <a:gd name="T2" fmla="*/ 153 h 558"/>
                <a:gd name="T3" fmla="*/ 0 h 55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558">
                  <a:moveTo>
                    <a:pt x="0" y="558"/>
                  </a:moveTo>
                  <a:lnTo>
                    <a:pt x="0" y="279"/>
                  </a:lnTo>
                  <a:lnTo>
                    <a:pt x="0" y="153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615"/>
            <p:cNvSpPr>
              <a:spLocks noChangeShapeType="1"/>
            </p:cNvSpPr>
            <p:nvPr/>
          </p:nvSpPr>
          <p:spPr bwMode="auto">
            <a:xfrm flipH="1">
              <a:off x="4079" y="3030"/>
              <a:ext cx="11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616"/>
            <p:cNvSpPr>
              <a:spLocks/>
            </p:cNvSpPr>
            <p:nvPr/>
          </p:nvSpPr>
          <p:spPr bwMode="auto">
            <a:xfrm>
              <a:off x="3724" y="2758"/>
              <a:ext cx="0" cy="99"/>
            </a:xfrm>
            <a:custGeom>
              <a:avLst/>
              <a:gdLst>
                <a:gd name="T0" fmla="*/ 0 h 297"/>
                <a:gd name="T1" fmla="*/ 145 h 297"/>
                <a:gd name="T2" fmla="*/ 297 h 29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97">
                  <a:moveTo>
                    <a:pt x="0" y="0"/>
                  </a:moveTo>
                  <a:lnTo>
                    <a:pt x="0" y="145"/>
                  </a:lnTo>
                  <a:lnTo>
                    <a:pt x="0" y="29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617"/>
            <p:cNvSpPr>
              <a:spLocks noChangeShapeType="1"/>
            </p:cNvSpPr>
            <p:nvPr/>
          </p:nvSpPr>
          <p:spPr bwMode="auto">
            <a:xfrm>
              <a:off x="4197" y="2944"/>
              <a:ext cx="0" cy="8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618"/>
            <p:cNvSpPr>
              <a:spLocks noChangeShapeType="1"/>
            </p:cNvSpPr>
            <p:nvPr/>
          </p:nvSpPr>
          <p:spPr bwMode="auto">
            <a:xfrm>
              <a:off x="4079" y="2944"/>
              <a:ext cx="0" cy="8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619"/>
            <p:cNvSpPr>
              <a:spLocks noChangeShapeType="1"/>
            </p:cNvSpPr>
            <p:nvPr/>
          </p:nvSpPr>
          <p:spPr bwMode="auto">
            <a:xfrm>
              <a:off x="4315" y="2944"/>
              <a:ext cx="0" cy="8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620"/>
            <p:cNvSpPr>
              <a:spLocks noChangeShapeType="1"/>
            </p:cNvSpPr>
            <p:nvPr/>
          </p:nvSpPr>
          <p:spPr bwMode="auto">
            <a:xfrm>
              <a:off x="4315" y="2857"/>
              <a:ext cx="0" cy="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621"/>
            <p:cNvSpPr>
              <a:spLocks noChangeShapeType="1"/>
            </p:cNvSpPr>
            <p:nvPr/>
          </p:nvSpPr>
          <p:spPr bwMode="auto">
            <a:xfrm>
              <a:off x="4197" y="3030"/>
              <a:ext cx="11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622"/>
            <p:cNvSpPr>
              <a:spLocks noChangeShapeType="1"/>
            </p:cNvSpPr>
            <p:nvPr/>
          </p:nvSpPr>
          <p:spPr bwMode="auto">
            <a:xfrm flipH="1">
              <a:off x="4197" y="2857"/>
              <a:ext cx="11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623"/>
            <p:cNvSpPr>
              <a:spLocks noChangeShapeType="1"/>
            </p:cNvSpPr>
            <p:nvPr/>
          </p:nvSpPr>
          <p:spPr bwMode="auto">
            <a:xfrm>
              <a:off x="4079" y="2857"/>
              <a:ext cx="0" cy="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624"/>
            <p:cNvSpPr>
              <a:spLocks noChangeShapeType="1"/>
            </p:cNvSpPr>
            <p:nvPr/>
          </p:nvSpPr>
          <p:spPr bwMode="auto">
            <a:xfrm flipH="1">
              <a:off x="3724" y="2758"/>
              <a:ext cx="11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625"/>
            <p:cNvSpPr>
              <a:spLocks/>
            </p:cNvSpPr>
            <p:nvPr/>
          </p:nvSpPr>
          <p:spPr bwMode="auto">
            <a:xfrm>
              <a:off x="3842" y="3582"/>
              <a:ext cx="237" cy="0"/>
            </a:xfrm>
            <a:custGeom>
              <a:avLst/>
              <a:gdLst>
                <a:gd name="T0" fmla="*/ 710 w 710"/>
                <a:gd name="T1" fmla="*/ 355 w 710"/>
                <a:gd name="T2" fmla="*/ 0 w 7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10">
                  <a:moveTo>
                    <a:pt x="710" y="0"/>
                  </a:moveTo>
                  <a:lnTo>
                    <a:pt x="355" y="0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626"/>
            <p:cNvSpPr>
              <a:spLocks noChangeShapeType="1"/>
            </p:cNvSpPr>
            <p:nvPr/>
          </p:nvSpPr>
          <p:spPr bwMode="auto">
            <a:xfrm>
              <a:off x="4197" y="2758"/>
              <a:ext cx="11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27"/>
            <p:cNvSpPr>
              <a:spLocks/>
            </p:cNvSpPr>
            <p:nvPr/>
          </p:nvSpPr>
          <p:spPr bwMode="auto">
            <a:xfrm>
              <a:off x="4315" y="3030"/>
              <a:ext cx="0" cy="186"/>
            </a:xfrm>
            <a:custGeom>
              <a:avLst/>
              <a:gdLst>
                <a:gd name="T0" fmla="*/ 0 h 558"/>
                <a:gd name="T1" fmla="*/ 279 h 558"/>
                <a:gd name="T2" fmla="*/ 558 h 55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58">
                  <a:moveTo>
                    <a:pt x="0" y="0"/>
                  </a:moveTo>
                  <a:lnTo>
                    <a:pt x="0" y="279"/>
                  </a:lnTo>
                  <a:lnTo>
                    <a:pt x="0" y="55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Line 628"/>
            <p:cNvSpPr>
              <a:spLocks noChangeShapeType="1"/>
            </p:cNvSpPr>
            <p:nvPr/>
          </p:nvSpPr>
          <p:spPr bwMode="auto">
            <a:xfrm flipV="1">
              <a:off x="4315" y="3216"/>
              <a:ext cx="0" cy="9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Line 629"/>
            <p:cNvSpPr>
              <a:spLocks noChangeShapeType="1"/>
            </p:cNvSpPr>
            <p:nvPr/>
          </p:nvSpPr>
          <p:spPr bwMode="auto">
            <a:xfrm>
              <a:off x="3724" y="3030"/>
              <a:ext cx="11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630"/>
            <p:cNvSpPr>
              <a:spLocks noChangeShapeType="1"/>
            </p:cNvSpPr>
            <p:nvPr/>
          </p:nvSpPr>
          <p:spPr bwMode="auto">
            <a:xfrm flipH="1">
              <a:off x="3724" y="3489"/>
              <a:ext cx="11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631"/>
            <p:cNvSpPr>
              <a:spLocks noChangeShapeType="1"/>
            </p:cNvSpPr>
            <p:nvPr/>
          </p:nvSpPr>
          <p:spPr bwMode="auto">
            <a:xfrm flipH="1">
              <a:off x="3606" y="2944"/>
              <a:ext cx="11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Line 632"/>
            <p:cNvSpPr>
              <a:spLocks noChangeShapeType="1"/>
            </p:cNvSpPr>
            <p:nvPr/>
          </p:nvSpPr>
          <p:spPr bwMode="auto">
            <a:xfrm flipV="1">
              <a:off x="3724" y="2944"/>
              <a:ext cx="0" cy="8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633"/>
            <p:cNvSpPr>
              <a:spLocks/>
            </p:cNvSpPr>
            <p:nvPr/>
          </p:nvSpPr>
          <p:spPr bwMode="auto">
            <a:xfrm>
              <a:off x="3842" y="3402"/>
              <a:ext cx="237" cy="0"/>
            </a:xfrm>
            <a:custGeom>
              <a:avLst/>
              <a:gdLst>
                <a:gd name="T0" fmla="*/ 710 w 710"/>
                <a:gd name="T1" fmla="*/ 355 w 710"/>
                <a:gd name="T2" fmla="*/ 0 w 7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10">
                  <a:moveTo>
                    <a:pt x="710" y="0"/>
                  </a:moveTo>
                  <a:lnTo>
                    <a:pt x="355" y="0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634"/>
            <p:cNvSpPr>
              <a:spLocks/>
            </p:cNvSpPr>
            <p:nvPr/>
          </p:nvSpPr>
          <p:spPr bwMode="auto">
            <a:xfrm>
              <a:off x="4079" y="3489"/>
              <a:ext cx="236" cy="0"/>
            </a:xfrm>
            <a:custGeom>
              <a:avLst/>
              <a:gdLst>
                <a:gd name="T0" fmla="*/ 0 w 708"/>
                <a:gd name="T1" fmla="*/ 354 w 708"/>
                <a:gd name="T2" fmla="*/ 708 w 70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08">
                  <a:moveTo>
                    <a:pt x="0" y="0"/>
                  </a:moveTo>
                  <a:lnTo>
                    <a:pt x="354" y="0"/>
                  </a:lnTo>
                  <a:lnTo>
                    <a:pt x="708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635"/>
            <p:cNvSpPr>
              <a:spLocks noChangeShapeType="1"/>
            </p:cNvSpPr>
            <p:nvPr/>
          </p:nvSpPr>
          <p:spPr bwMode="auto">
            <a:xfrm>
              <a:off x="4079" y="3402"/>
              <a:ext cx="0" cy="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ine 636"/>
            <p:cNvSpPr>
              <a:spLocks noChangeShapeType="1"/>
            </p:cNvSpPr>
            <p:nvPr/>
          </p:nvSpPr>
          <p:spPr bwMode="auto">
            <a:xfrm>
              <a:off x="3606" y="3030"/>
              <a:ext cx="11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Line 637"/>
            <p:cNvSpPr>
              <a:spLocks noChangeShapeType="1"/>
            </p:cNvSpPr>
            <p:nvPr/>
          </p:nvSpPr>
          <p:spPr bwMode="auto">
            <a:xfrm flipV="1">
              <a:off x="4315" y="3402"/>
              <a:ext cx="0" cy="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638"/>
            <p:cNvSpPr>
              <a:spLocks noChangeShapeType="1"/>
            </p:cNvSpPr>
            <p:nvPr/>
          </p:nvSpPr>
          <p:spPr bwMode="auto">
            <a:xfrm>
              <a:off x="4079" y="3310"/>
              <a:ext cx="0" cy="9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Line 639"/>
            <p:cNvSpPr>
              <a:spLocks noChangeShapeType="1"/>
            </p:cNvSpPr>
            <p:nvPr/>
          </p:nvSpPr>
          <p:spPr bwMode="auto">
            <a:xfrm>
              <a:off x="4315" y="3310"/>
              <a:ext cx="0" cy="9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640"/>
            <p:cNvSpPr>
              <a:spLocks noChangeShapeType="1"/>
            </p:cNvSpPr>
            <p:nvPr/>
          </p:nvSpPr>
          <p:spPr bwMode="auto">
            <a:xfrm>
              <a:off x="3482" y="2944"/>
              <a:ext cx="124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641"/>
            <p:cNvSpPr>
              <a:spLocks noChangeShapeType="1"/>
            </p:cNvSpPr>
            <p:nvPr/>
          </p:nvSpPr>
          <p:spPr bwMode="auto">
            <a:xfrm flipH="1">
              <a:off x="3482" y="3030"/>
              <a:ext cx="124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642"/>
            <p:cNvSpPr>
              <a:spLocks noChangeShapeType="1"/>
            </p:cNvSpPr>
            <p:nvPr/>
          </p:nvSpPr>
          <p:spPr bwMode="auto">
            <a:xfrm>
              <a:off x="3842" y="3310"/>
              <a:ext cx="0" cy="9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Line 643"/>
            <p:cNvSpPr>
              <a:spLocks noChangeShapeType="1"/>
            </p:cNvSpPr>
            <p:nvPr/>
          </p:nvSpPr>
          <p:spPr bwMode="auto">
            <a:xfrm flipH="1">
              <a:off x="3724" y="2944"/>
              <a:ext cx="11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Line 644"/>
            <p:cNvSpPr>
              <a:spLocks noChangeShapeType="1"/>
            </p:cNvSpPr>
            <p:nvPr/>
          </p:nvSpPr>
          <p:spPr bwMode="auto">
            <a:xfrm flipV="1">
              <a:off x="3606" y="2857"/>
              <a:ext cx="0" cy="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Line 645"/>
            <p:cNvSpPr>
              <a:spLocks noChangeShapeType="1"/>
            </p:cNvSpPr>
            <p:nvPr/>
          </p:nvSpPr>
          <p:spPr bwMode="auto">
            <a:xfrm flipH="1">
              <a:off x="4315" y="3489"/>
              <a:ext cx="11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Line 646"/>
            <p:cNvSpPr>
              <a:spLocks noChangeShapeType="1"/>
            </p:cNvSpPr>
            <p:nvPr/>
          </p:nvSpPr>
          <p:spPr bwMode="auto">
            <a:xfrm>
              <a:off x="4315" y="3216"/>
              <a:ext cx="11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Line 647"/>
            <p:cNvSpPr>
              <a:spLocks noChangeShapeType="1"/>
            </p:cNvSpPr>
            <p:nvPr/>
          </p:nvSpPr>
          <p:spPr bwMode="auto">
            <a:xfrm flipV="1">
              <a:off x="3724" y="2857"/>
              <a:ext cx="0" cy="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Line 648"/>
            <p:cNvSpPr>
              <a:spLocks noChangeShapeType="1"/>
            </p:cNvSpPr>
            <p:nvPr/>
          </p:nvSpPr>
          <p:spPr bwMode="auto">
            <a:xfrm flipH="1">
              <a:off x="3482" y="2857"/>
              <a:ext cx="124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649"/>
            <p:cNvSpPr>
              <a:spLocks/>
            </p:cNvSpPr>
            <p:nvPr/>
          </p:nvSpPr>
          <p:spPr bwMode="auto">
            <a:xfrm>
              <a:off x="3842" y="3489"/>
              <a:ext cx="237" cy="0"/>
            </a:xfrm>
            <a:custGeom>
              <a:avLst/>
              <a:gdLst>
                <a:gd name="T0" fmla="*/ 0 w 710"/>
                <a:gd name="T1" fmla="*/ 355 w 710"/>
                <a:gd name="T2" fmla="*/ 710 w 7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10">
                  <a:moveTo>
                    <a:pt x="0" y="0"/>
                  </a:moveTo>
                  <a:lnTo>
                    <a:pt x="355" y="0"/>
                  </a:lnTo>
                  <a:lnTo>
                    <a:pt x="71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Line 650"/>
            <p:cNvSpPr>
              <a:spLocks noChangeShapeType="1"/>
            </p:cNvSpPr>
            <p:nvPr/>
          </p:nvSpPr>
          <p:spPr bwMode="auto">
            <a:xfrm flipH="1">
              <a:off x="4315" y="2857"/>
              <a:ext cx="11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Line 651"/>
            <p:cNvSpPr>
              <a:spLocks noChangeShapeType="1"/>
            </p:cNvSpPr>
            <p:nvPr/>
          </p:nvSpPr>
          <p:spPr bwMode="auto">
            <a:xfrm>
              <a:off x="4315" y="3030"/>
              <a:ext cx="11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Line 652"/>
            <p:cNvSpPr>
              <a:spLocks noChangeShapeType="1"/>
            </p:cNvSpPr>
            <p:nvPr/>
          </p:nvSpPr>
          <p:spPr bwMode="auto">
            <a:xfrm>
              <a:off x="3482" y="2857"/>
              <a:ext cx="0" cy="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Line 653"/>
            <p:cNvSpPr>
              <a:spLocks noChangeShapeType="1"/>
            </p:cNvSpPr>
            <p:nvPr/>
          </p:nvSpPr>
          <p:spPr bwMode="auto">
            <a:xfrm>
              <a:off x="3606" y="3310"/>
              <a:ext cx="11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654"/>
            <p:cNvSpPr>
              <a:spLocks/>
            </p:cNvSpPr>
            <p:nvPr/>
          </p:nvSpPr>
          <p:spPr bwMode="auto">
            <a:xfrm>
              <a:off x="3842" y="3030"/>
              <a:ext cx="0" cy="186"/>
            </a:xfrm>
            <a:custGeom>
              <a:avLst/>
              <a:gdLst>
                <a:gd name="T0" fmla="*/ 558 h 558"/>
                <a:gd name="T1" fmla="*/ 279 h 558"/>
                <a:gd name="T2" fmla="*/ 0 h 55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58">
                  <a:moveTo>
                    <a:pt x="0" y="558"/>
                  </a:moveTo>
                  <a:lnTo>
                    <a:pt x="0" y="279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Line 655"/>
            <p:cNvSpPr>
              <a:spLocks noChangeShapeType="1"/>
            </p:cNvSpPr>
            <p:nvPr/>
          </p:nvSpPr>
          <p:spPr bwMode="auto">
            <a:xfrm flipV="1">
              <a:off x="3842" y="3216"/>
              <a:ext cx="0" cy="9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Line 656"/>
            <p:cNvSpPr>
              <a:spLocks noChangeShapeType="1"/>
            </p:cNvSpPr>
            <p:nvPr/>
          </p:nvSpPr>
          <p:spPr bwMode="auto">
            <a:xfrm>
              <a:off x="3842" y="3402"/>
              <a:ext cx="0" cy="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Line 657"/>
            <p:cNvSpPr>
              <a:spLocks noChangeShapeType="1"/>
            </p:cNvSpPr>
            <p:nvPr/>
          </p:nvSpPr>
          <p:spPr bwMode="auto">
            <a:xfrm>
              <a:off x="3606" y="3310"/>
              <a:ext cx="0" cy="9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658"/>
            <p:cNvSpPr>
              <a:spLocks/>
            </p:cNvSpPr>
            <p:nvPr/>
          </p:nvSpPr>
          <p:spPr bwMode="auto">
            <a:xfrm>
              <a:off x="3842" y="3030"/>
              <a:ext cx="237" cy="0"/>
            </a:xfrm>
            <a:custGeom>
              <a:avLst/>
              <a:gdLst>
                <a:gd name="T0" fmla="*/ 710 w 710"/>
                <a:gd name="T1" fmla="*/ 513 w 710"/>
                <a:gd name="T2" fmla="*/ 355 w 710"/>
                <a:gd name="T3" fmla="*/ 0 w 7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10">
                  <a:moveTo>
                    <a:pt x="710" y="0"/>
                  </a:moveTo>
                  <a:lnTo>
                    <a:pt x="513" y="0"/>
                  </a:lnTo>
                  <a:lnTo>
                    <a:pt x="355" y="0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Line 659"/>
            <p:cNvSpPr>
              <a:spLocks noChangeShapeType="1"/>
            </p:cNvSpPr>
            <p:nvPr/>
          </p:nvSpPr>
          <p:spPr bwMode="auto">
            <a:xfrm>
              <a:off x="3482" y="3310"/>
              <a:ext cx="124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Line 660"/>
            <p:cNvSpPr>
              <a:spLocks noChangeShapeType="1"/>
            </p:cNvSpPr>
            <p:nvPr/>
          </p:nvSpPr>
          <p:spPr bwMode="auto">
            <a:xfrm flipV="1">
              <a:off x="3482" y="3310"/>
              <a:ext cx="0" cy="9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Line 661"/>
            <p:cNvSpPr>
              <a:spLocks noChangeShapeType="1"/>
            </p:cNvSpPr>
            <p:nvPr/>
          </p:nvSpPr>
          <p:spPr bwMode="auto">
            <a:xfrm flipH="1">
              <a:off x="3482" y="3402"/>
              <a:ext cx="124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Line 662"/>
            <p:cNvSpPr>
              <a:spLocks noChangeShapeType="1"/>
            </p:cNvSpPr>
            <p:nvPr/>
          </p:nvSpPr>
          <p:spPr bwMode="auto">
            <a:xfrm flipH="1">
              <a:off x="3606" y="2857"/>
              <a:ext cx="11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Line 663"/>
            <p:cNvSpPr>
              <a:spLocks noChangeShapeType="1"/>
            </p:cNvSpPr>
            <p:nvPr/>
          </p:nvSpPr>
          <p:spPr bwMode="auto">
            <a:xfrm flipV="1">
              <a:off x="3606" y="2758"/>
              <a:ext cx="0" cy="9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664"/>
            <p:cNvSpPr>
              <a:spLocks/>
            </p:cNvSpPr>
            <p:nvPr/>
          </p:nvSpPr>
          <p:spPr bwMode="auto">
            <a:xfrm>
              <a:off x="3606" y="2758"/>
              <a:ext cx="118" cy="0"/>
            </a:xfrm>
            <a:custGeom>
              <a:avLst/>
              <a:gdLst>
                <a:gd name="T0" fmla="*/ 0 w 354"/>
                <a:gd name="T1" fmla="*/ 167 w 354"/>
                <a:gd name="T2" fmla="*/ 354 w 35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54">
                  <a:moveTo>
                    <a:pt x="0" y="0"/>
                  </a:moveTo>
                  <a:lnTo>
                    <a:pt x="167" y="0"/>
                  </a:lnTo>
                  <a:lnTo>
                    <a:pt x="354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Line 665"/>
            <p:cNvSpPr>
              <a:spLocks noChangeShapeType="1"/>
            </p:cNvSpPr>
            <p:nvPr/>
          </p:nvSpPr>
          <p:spPr bwMode="auto">
            <a:xfrm>
              <a:off x="3482" y="2758"/>
              <a:ext cx="0" cy="9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Line 666"/>
            <p:cNvSpPr>
              <a:spLocks noChangeShapeType="1"/>
            </p:cNvSpPr>
            <p:nvPr/>
          </p:nvSpPr>
          <p:spPr bwMode="auto">
            <a:xfrm>
              <a:off x="3482" y="2944"/>
              <a:ext cx="0" cy="8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Line 667"/>
            <p:cNvSpPr>
              <a:spLocks noChangeShapeType="1"/>
            </p:cNvSpPr>
            <p:nvPr/>
          </p:nvSpPr>
          <p:spPr bwMode="auto">
            <a:xfrm>
              <a:off x="3606" y="2944"/>
              <a:ext cx="0" cy="8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668"/>
            <p:cNvSpPr>
              <a:spLocks/>
            </p:cNvSpPr>
            <p:nvPr/>
          </p:nvSpPr>
          <p:spPr bwMode="auto">
            <a:xfrm>
              <a:off x="3842" y="3216"/>
              <a:ext cx="237" cy="0"/>
            </a:xfrm>
            <a:custGeom>
              <a:avLst/>
              <a:gdLst>
                <a:gd name="T0" fmla="*/ 0 w 710"/>
                <a:gd name="T1" fmla="*/ 355 w 710"/>
                <a:gd name="T2" fmla="*/ 710 w 7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10">
                  <a:moveTo>
                    <a:pt x="0" y="0"/>
                  </a:moveTo>
                  <a:lnTo>
                    <a:pt x="355" y="0"/>
                  </a:lnTo>
                  <a:lnTo>
                    <a:pt x="71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Line 669"/>
            <p:cNvSpPr>
              <a:spLocks noChangeShapeType="1"/>
            </p:cNvSpPr>
            <p:nvPr/>
          </p:nvSpPr>
          <p:spPr bwMode="auto">
            <a:xfrm flipH="1">
              <a:off x="3606" y="3216"/>
              <a:ext cx="11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670"/>
            <p:cNvSpPr>
              <a:spLocks/>
            </p:cNvSpPr>
            <p:nvPr/>
          </p:nvSpPr>
          <p:spPr bwMode="auto">
            <a:xfrm>
              <a:off x="3606" y="3030"/>
              <a:ext cx="0" cy="186"/>
            </a:xfrm>
            <a:custGeom>
              <a:avLst/>
              <a:gdLst>
                <a:gd name="T0" fmla="*/ 558 h 558"/>
                <a:gd name="T1" fmla="*/ 279 h 558"/>
                <a:gd name="T2" fmla="*/ 0 h 55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58">
                  <a:moveTo>
                    <a:pt x="0" y="558"/>
                  </a:moveTo>
                  <a:lnTo>
                    <a:pt x="0" y="279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Line 671"/>
            <p:cNvSpPr>
              <a:spLocks noChangeShapeType="1"/>
            </p:cNvSpPr>
            <p:nvPr/>
          </p:nvSpPr>
          <p:spPr bwMode="auto">
            <a:xfrm>
              <a:off x="3482" y="2758"/>
              <a:ext cx="124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Line 672"/>
            <p:cNvSpPr>
              <a:spLocks noChangeShapeType="1"/>
            </p:cNvSpPr>
            <p:nvPr/>
          </p:nvSpPr>
          <p:spPr bwMode="auto">
            <a:xfrm>
              <a:off x="3482" y="3216"/>
              <a:ext cx="124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Line 673"/>
            <p:cNvSpPr>
              <a:spLocks noChangeShapeType="1"/>
            </p:cNvSpPr>
            <p:nvPr/>
          </p:nvSpPr>
          <p:spPr bwMode="auto">
            <a:xfrm flipH="1">
              <a:off x="3482" y="3489"/>
              <a:ext cx="124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Line 674"/>
            <p:cNvSpPr>
              <a:spLocks noChangeShapeType="1"/>
            </p:cNvSpPr>
            <p:nvPr/>
          </p:nvSpPr>
          <p:spPr bwMode="auto">
            <a:xfrm flipH="1">
              <a:off x="3606" y="3402"/>
              <a:ext cx="11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675"/>
            <p:cNvSpPr>
              <a:spLocks/>
            </p:cNvSpPr>
            <p:nvPr/>
          </p:nvSpPr>
          <p:spPr bwMode="auto">
            <a:xfrm>
              <a:off x="3842" y="3310"/>
              <a:ext cx="237" cy="0"/>
            </a:xfrm>
            <a:custGeom>
              <a:avLst/>
              <a:gdLst>
                <a:gd name="T0" fmla="*/ 0 w 710"/>
                <a:gd name="T1" fmla="*/ 355 w 710"/>
                <a:gd name="T2" fmla="*/ 710 w 7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10">
                  <a:moveTo>
                    <a:pt x="0" y="0"/>
                  </a:moveTo>
                  <a:lnTo>
                    <a:pt x="355" y="0"/>
                  </a:lnTo>
                  <a:lnTo>
                    <a:pt x="71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Line 676"/>
            <p:cNvSpPr>
              <a:spLocks noChangeShapeType="1"/>
            </p:cNvSpPr>
            <p:nvPr/>
          </p:nvSpPr>
          <p:spPr bwMode="auto">
            <a:xfrm flipV="1">
              <a:off x="3724" y="3402"/>
              <a:ext cx="0" cy="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Line 677"/>
            <p:cNvSpPr>
              <a:spLocks noChangeShapeType="1"/>
            </p:cNvSpPr>
            <p:nvPr/>
          </p:nvSpPr>
          <p:spPr bwMode="auto">
            <a:xfrm flipV="1">
              <a:off x="3724" y="3310"/>
              <a:ext cx="0" cy="9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Line 678"/>
            <p:cNvSpPr>
              <a:spLocks noChangeShapeType="1"/>
            </p:cNvSpPr>
            <p:nvPr/>
          </p:nvSpPr>
          <p:spPr bwMode="auto">
            <a:xfrm>
              <a:off x="3606" y="3402"/>
              <a:ext cx="0" cy="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Line 679"/>
            <p:cNvSpPr>
              <a:spLocks noChangeShapeType="1"/>
            </p:cNvSpPr>
            <p:nvPr/>
          </p:nvSpPr>
          <p:spPr bwMode="auto">
            <a:xfrm>
              <a:off x="3606" y="3216"/>
              <a:ext cx="0" cy="9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Line 680"/>
            <p:cNvSpPr>
              <a:spLocks noChangeShapeType="1"/>
            </p:cNvSpPr>
            <p:nvPr/>
          </p:nvSpPr>
          <p:spPr bwMode="auto">
            <a:xfrm flipV="1">
              <a:off x="3724" y="3216"/>
              <a:ext cx="0" cy="9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Line 681"/>
            <p:cNvSpPr>
              <a:spLocks noChangeShapeType="1"/>
            </p:cNvSpPr>
            <p:nvPr/>
          </p:nvSpPr>
          <p:spPr bwMode="auto">
            <a:xfrm flipV="1">
              <a:off x="3482" y="3402"/>
              <a:ext cx="0" cy="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Line 682"/>
            <p:cNvSpPr>
              <a:spLocks noChangeShapeType="1"/>
            </p:cNvSpPr>
            <p:nvPr/>
          </p:nvSpPr>
          <p:spPr bwMode="auto">
            <a:xfrm flipH="1">
              <a:off x="3606" y="3489"/>
              <a:ext cx="11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683"/>
            <p:cNvSpPr>
              <a:spLocks/>
            </p:cNvSpPr>
            <p:nvPr/>
          </p:nvSpPr>
          <p:spPr bwMode="auto">
            <a:xfrm>
              <a:off x="3724" y="3030"/>
              <a:ext cx="0" cy="186"/>
            </a:xfrm>
            <a:custGeom>
              <a:avLst/>
              <a:gdLst>
                <a:gd name="T0" fmla="*/ 0 h 558"/>
                <a:gd name="T1" fmla="*/ 279 h 558"/>
                <a:gd name="T2" fmla="*/ 558 h 55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58">
                  <a:moveTo>
                    <a:pt x="0" y="0"/>
                  </a:moveTo>
                  <a:lnTo>
                    <a:pt x="0" y="279"/>
                  </a:lnTo>
                  <a:lnTo>
                    <a:pt x="0" y="55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684"/>
            <p:cNvSpPr>
              <a:spLocks/>
            </p:cNvSpPr>
            <p:nvPr/>
          </p:nvSpPr>
          <p:spPr bwMode="auto">
            <a:xfrm>
              <a:off x="3482" y="3030"/>
              <a:ext cx="0" cy="186"/>
            </a:xfrm>
            <a:custGeom>
              <a:avLst/>
              <a:gdLst>
                <a:gd name="T0" fmla="*/ 0 h 558"/>
                <a:gd name="T1" fmla="*/ 279 h 558"/>
                <a:gd name="T2" fmla="*/ 558 h 55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58">
                  <a:moveTo>
                    <a:pt x="0" y="0"/>
                  </a:moveTo>
                  <a:lnTo>
                    <a:pt x="0" y="279"/>
                  </a:lnTo>
                  <a:lnTo>
                    <a:pt x="0" y="55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Line 685"/>
            <p:cNvSpPr>
              <a:spLocks noChangeShapeType="1"/>
            </p:cNvSpPr>
            <p:nvPr/>
          </p:nvSpPr>
          <p:spPr bwMode="auto">
            <a:xfrm>
              <a:off x="3482" y="3216"/>
              <a:ext cx="0" cy="9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686"/>
            <p:cNvSpPr>
              <a:spLocks/>
            </p:cNvSpPr>
            <p:nvPr/>
          </p:nvSpPr>
          <p:spPr bwMode="auto">
            <a:xfrm>
              <a:off x="3364" y="2206"/>
              <a:ext cx="596" cy="0"/>
            </a:xfrm>
            <a:custGeom>
              <a:avLst/>
              <a:gdLst>
                <a:gd name="T0" fmla="*/ 0 w 1789"/>
                <a:gd name="T1" fmla="*/ 354 w 1789"/>
                <a:gd name="T2" fmla="*/ 726 w 1789"/>
                <a:gd name="T3" fmla="*/ 1080 w 1789"/>
                <a:gd name="T4" fmla="*/ 1434 w 1789"/>
                <a:gd name="T5" fmla="*/ 1789 w 178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789">
                  <a:moveTo>
                    <a:pt x="0" y="0"/>
                  </a:moveTo>
                  <a:lnTo>
                    <a:pt x="354" y="0"/>
                  </a:lnTo>
                  <a:lnTo>
                    <a:pt x="726" y="0"/>
                  </a:lnTo>
                  <a:lnTo>
                    <a:pt x="1080" y="0"/>
                  </a:lnTo>
                  <a:lnTo>
                    <a:pt x="1434" y="0"/>
                  </a:lnTo>
                  <a:lnTo>
                    <a:pt x="1789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687"/>
            <p:cNvSpPr>
              <a:spLocks/>
            </p:cNvSpPr>
            <p:nvPr/>
          </p:nvSpPr>
          <p:spPr bwMode="auto">
            <a:xfrm>
              <a:off x="2183" y="2665"/>
              <a:ext cx="591" cy="0"/>
            </a:xfrm>
            <a:custGeom>
              <a:avLst/>
              <a:gdLst>
                <a:gd name="T0" fmla="*/ 1771 w 1771"/>
                <a:gd name="T1" fmla="*/ 1417 w 1771"/>
                <a:gd name="T2" fmla="*/ 1063 w 1771"/>
                <a:gd name="T3" fmla="*/ 708 w 1771"/>
                <a:gd name="T4" fmla="*/ 354 w 1771"/>
                <a:gd name="T5" fmla="*/ 0 w 177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771">
                  <a:moveTo>
                    <a:pt x="1771" y="0"/>
                  </a:moveTo>
                  <a:lnTo>
                    <a:pt x="1417" y="0"/>
                  </a:lnTo>
                  <a:lnTo>
                    <a:pt x="1063" y="0"/>
                  </a:lnTo>
                  <a:lnTo>
                    <a:pt x="708" y="0"/>
                  </a:lnTo>
                  <a:lnTo>
                    <a:pt x="354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688"/>
            <p:cNvSpPr>
              <a:spLocks/>
            </p:cNvSpPr>
            <p:nvPr/>
          </p:nvSpPr>
          <p:spPr bwMode="auto">
            <a:xfrm>
              <a:off x="1593" y="2665"/>
              <a:ext cx="590" cy="0"/>
            </a:xfrm>
            <a:custGeom>
              <a:avLst/>
              <a:gdLst>
                <a:gd name="T0" fmla="*/ 1770 w 1770"/>
                <a:gd name="T1" fmla="*/ 1398 w 1770"/>
                <a:gd name="T2" fmla="*/ 1044 w 1770"/>
                <a:gd name="T3" fmla="*/ 708 w 1770"/>
                <a:gd name="T4" fmla="*/ 354 w 1770"/>
                <a:gd name="T5" fmla="*/ 0 w 177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770">
                  <a:moveTo>
                    <a:pt x="1770" y="0"/>
                  </a:moveTo>
                  <a:lnTo>
                    <a:pt x="1398" y="0"/>
                  </a:lnTo>
                  <a:lnTo>
                    <a:pt x="1044" y="0"/>
                  </a:lnTo>
                  <a:lnTo>
                    <a:pt x="708" y="0"/>
                  </a:lnTo>
                  <a:lnTo>
                    <a:pt x="354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689"/>
            <p:cNvSpPr>
              <a:spLocks/>
            </p:cNvSpPr>
            <p:nvPr/>
          </p:nvSpPr>
          <p:spPr bwMode="auto">
            <a:xfrm>
              <a:off x="1593" y="1740"/>
              <a:ext cx="590" cy="0"/>
            </a:xfrm>
            <a:custGeom>
              <a:avLst/>
              <a:gdLst>
                <a:gd name="T0" fmla="*/ 1770 w 1770"/>
                <a:gd name="T1" fmla="*/ 1398 w 1770"/>
                <a:gd name="T2" fmla="*/ 1044 w 1770"/>
                <a:gd name="T3" fmla="*/ 708 w 1770"/>
                <a:gd name="T4" fmla="*/ 354 w 1770"/>
                <a:gd name="T5" fmla="*/ 0 w 177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770">
                  <a:moveTo>
                    <a:pt x="1770" y="0"/>
                  </a:moveTo>
                  <a:lnTo>
                    <a:pt x="1398" y="0"/>
                  </a:lnTo>
                  <a:lnTo>
                    <a:pt x="1044" y="0"/>
                  </a:lnTo>
                  <a:lnTo>
                    <a:pt x="708" y="0"/>
                  </a:lnTo>
                  <a:lnTo>
                    <a:pt x="354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690"/>
            <p:cNvSpPr>
              <a:spLocks/>
            </p:cNvSpPr>
            <p:nvPr/>
          </p:nvSpPr>
          <p:spPr bwMode="auto">
            <a:xfrm>
              <a:off x="2774" y="3123"/>
              <a:ext cx="590" cy="0"/>
            </a:xfrm>
            <a:custGeom>
              <a:avLst/>
              <a:gdLst>
                <a:gd name="T0" fmla="*/ 0 w 1771"/>
                <a:gd name="T1" fmla="*/ 354 w 1771"/>
                <a:gd name="T2" fmla="*/ 708 w 1771"/>
                <a:gd name="T3" fmla="*/ 1062 w 1771"/>
                <a:gd name="T4" fmla="*/ 1434 w 1771"/>
                <a:gd name="T5" fmla="*/ 1771 w 177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771">
                  <a:moveTo>
                    <a:pt x="0" y="0"/>
                  </a:moveTo>
                  <a:lnTo>
                    <a:pt x="354" y="0"/>
                  </a:lnTo>
                  <a:lnTo>
                    <a:pt x="708" y="0"/>
                  </a:lnTo>
                  <a:lnTo>
                    <a:pt x="1062" y="0"/>
                  </a:lnTo>
                  <a:lnTo>
                    <a:pt x="1434" y="0"/>
                  </a:lnTo>
                  <a:lnTo>
                    <a:pt x="1771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691"/>
            <p:cNvSpPr>
              <a:spLocks/>
            </p:cNvSpPr>
            <p:nvPr/>
          </p:nvSpPr>
          <p:spPr bwMode="auto">
            <a:xfrm>
              <a:off x="3960" y="2206"/>
              <a:ext cx="473" cy="0"/>
            </a:xfrm>
            <a:custGeom>
              <a:avLst/>
              <a:gdLst>
                <a:gd name="T0" fmla="*/ 1417 w 1417"/>
                <a:gd name="T1" fmla="*/ 1063 w 1417"/>
                <a:gd name="T2" fmla="*/ 709 w 1417"/>
                <a:gd name="T3" fmla="*/ 355 w 1417"/>
                <a:gd name="T4" fmla="*/ 0 w 141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417">
                  <a:moveTo>
                    <a:pt x="1417" y="0"/>
                  </a:moveTo>
                  <a:lnTo>
                    <a:pt x="1063" y="0"/>
                  </a:lnTo>
                  <a:lnTo>
                    <a:pt x="709" y="0"/>
                  </a:lnTo>
                  <a:lnTo>
                    <a:pt x="355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692"/>
            <p:cNvSpPr>
              <a:spLocks/>
            </p:cNvSpPr>
            <p:nvPr/>
          </p:nvSpPr>
          <p:spPr bwMode="auto">
            <a:xfrm>
              <a:off x="3364" y="2665"/>
              <a:ext cx="596" cy="0"/>
            </a:xfrm>
            <a:custGeom>
              <a:avLst/>
              <a:gdLst>
                <a:gd name="T0" fmla="*/ 1789 w 1789"/>
                <a:gd name="T1" fmla="*/ 1434 w 1789"/>
                <a:gd name="T2" fmla="*/ 1080 w 1789"/>
                <a:gd name="T3" fmla="*/ 726 w 1789"/>
                <a:gd name="T4" fmla="*/ 534 w 1789"/>
                <a:gd name="T5" fmla="*/ 354 w 1789"/>
                <a:gd name="T6" fmla="*/ 0 w 178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789">
                  <a:moveTo>
                    <a:pt x="1789" y="0"/>
                  </a:moveTo>
                  <a:lnTo>
                    <a:pt x="1434" y="0"/>
                  </a:lnTo>
                  <a:lnTo>
                    <a:pt x="1080" y="0"/>
                  </a:lnTo>
                  <a:lnTo>
                    <a:pt x="726" y="0"/>
                  </a:lnTo>
                  <a:lnTo>
                    <a:pt x="534" y="0"/>
                  </a:lnTo>
                  <a:lnTo>
                    <a:pt x="354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693"/>
            <p:cNvSpPr>
              <a:spLocks/>
            </p:cNvSpPr>
            <p:nvPr/>
          </p:nvSpPr>
          <p:spPr bwMode="auto">
            <a:xfrm>
              <a:off x="3364" y="3123"/>
              <a:ext cx="596" cy="0"/>
            </a:xfrm>
            <a:custGeom>
              <a:avLst/>
              <a:gdLst>
                <a:gd name="T0" fmla="*/ 0 w 1789"/>
                <a:gd name="T1" fmla="*/ 354 w 1789"/>
                <a:gd name="T2" fmla="*/ 726 w 1789"/>
                <a:gd name="T3" fmla="*/ 1080 w 1789"/>
                <a:gd name="T4" fmla="*/ 1434 w 1789"/>
                <a:gd name="T5" fmla="*/ 1789 w 178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789">
                  <a:moveTo>
                    <a:pt x="0" y="0"/>
                  </a:moveTo>
                  <a:lnTo>
                    <a:pt x="354" y="0"/>
                  </a:lnTo>
                  <a:lnTo>
                    <a:pt x="726" y="0"/>
                  </a:lnTo>
                  <a:lnTo>
                    <a:pt x="1080" y="0"/>
                  </a:lnTo>
                  <a:lnTo>
                    <a:pt x="1434" y="0"/>
                  </a:lnTo>
                  <a:lnTo>
                    <a:pt x="1789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694"/>
            <p:cNvSpPr>
              <a:spLocks/>
            </p:cNvSpPr>
            <p:nvPr/>
          </p:nvSpPr>
          <p:spPr bwMode="auto">
            <a:xfrm>
              <a:off x="2183" y="2206"/>
              <a:ext cx="0" cy="459"/>
            </a:xfrm>
            <a:custGeom>
              <a:avLst/>
              <a:gdLst>
                <a:gd name="T0" fmla="*/ 1377 h 1377"/>
                <a:gd name="T1" fmla="*/ 1098 h 1377"/>
                <a:gd name="T2" fmla="*/ 818 h 1377"/>
                <a:gd name="T3" fmla="*/ 540 h 1377"/>
                <a:gd name="T4" fmla="*/ 260 h 1377"/>
                <a:gd name="T5" fmla="*/ 0 h 137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377">
                  <a:moveTo>
                    <a:pt x="0" y="1377"/>
                  </a:moveTo>
                  <a:lnTo>
                    <a:pt x="0" y="1098"/>
                  </a:lnTo>
                  <a:lnTo>
                    <a:pt x="0" y="818"/>
                  </a:lnTo>
                  <a:lnTo>
                    <a:pt x="0" y="540"/>
                  </a:lnTo>
                  <a:lnTo>
                    <a:pt x="0" y="26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695"/>
            <p:cNvSpPr>
              <a:spLocks/>
            </p:cNvSpPr>
            <p:nvPr/>
          </p:nvSpPr>
          <p:spPr bwMode="auto">
            <a:xfrm>
              <a:off x="2183" y="2206"/>
              <a:ext cx="591" cy="0"/>
            </a:xfrm>
            <a:custGeom>
              <a:avLst/>
              <a:gdLst>
                <a:gd name="T0" fmla="*/ 1771 w 1771"/>
                <a:gd name="T1" fmla="*/ 1417 w 1771"/>
                <a:gd name="T2" fmla="*/ 1063 w 1771"/>
                <a:gd name="T3" fmla="*/ 708 w 1771"/>
                <a:gd name="T4" fmla="*/ 354 w 1771"/>
                <a:gd name="T5" fmla="*/ 0 w 177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771">
                  <a:moveTo>
                    <a:pt x="1771" y="0"/>
                  </a:moveTo>
                  <a:lnTo>
                    <a:pt x="1417" y="0"/>
                  </a:lnTo>
                  <a:lnTo>
                    <a:pt x="1063" y="0"/>
                  </a:lnTo>
                  <a:lnTo>
                    <a:pt x="708" y="0"/>
                  </a:lnTo>
                  <a:lnTo>
                    <a:pt x="354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696"/>
            <p:cNvSpPr>
              <a:spLocks/>
            </p:cNvSpPr>
            <p:nvPr/>
          </p:nvSpPr>
          <p:spPr bwMode="auto">
            <a:xfrm>
              <a:off x="2774" y="1740"/>
              <a:ext cx="0" cy="466"/>
            </a:xfrm>
            <a:custGeom>
              <a:avLst/>
              <a:gdLst>
                <a:gd name="T0" fmla="*/ 1396 h 1396"/>
                <a:gd name="T1" fmla="*/ 1117 h 1396"/>
                <a:gd name="T2" fmla="*/ 983 h 1396"/>
                <a:gd name="T3" fmla="*/ 838 h 1396"/>
                <a:gd name="T4" fmla="*/ 558 h 1396"/>
                <a:gd name="T5" fmla="*/ 280 h 1396"/>
                <a:gd name="T6" fmla="*/ 0 h 139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1396">
                  <a:moveTo>
                    <a:pt x="0" y="1396"/>
                  </a:moveTo>
                  <a:lnTo>
                    <a:pt x="0" y="1117"/>
                  </a:lnTo>
                  <a:lnTo>
                    <a:pt x="0" y="983"/>
                  </a:lnTo>
                  <a:lnTo>
                    <a:pt x="0" y="838"/>
                  </a:lnTo>
                  <a:lnTo>
                    <a:pt x="0" y="558"/>
                  </a:lnTo>
                  <a:lnTo>
                    <a:pt x="0" y="28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697"/>
            <p:cNvSpPr>
              <a:spLocks/>
            </p:cNvSpPr>
            <p:nvPr/>
          </p:nvSpPr>
          <p:spPr bwMode="auto">
            <a:xfrm>
              <a:off x="2774" y="1375"/>
              <a:ext cx="0" cy="365"/>
            </a:xfrm>
            <a:custGeom>
              <a:avLst/>
              <a:gdLst>
                <a:gd name="T0" fmla="*/ 0 h 1097"/>
                <a:gd name="T1" fmla="*/ 279 h 1097"/>
                <a:gd name="T2" fmla="*/ 558 h 1097"/>
                <a:gd name="T3" fmla="*/ 837 h 1097"/>
                <a:gd name="T4" fmla="*/ 1097 h 109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097">
                  <a:moveTo>
                    <a:pt x="0" y="0"/>
                  </a:moveTo>
                  <a:lnTo>
                    <a:pt x="0" y="279"/>
                  </a:lnTo>
                  <a:lnTo>
                    <a:pt x="0" y="558"/>
                  </a:lnTo>
                  <a:lnTo>
                    <a:pt x="0" y="837"/>
                  </a:lnTo>
                  <a:lnTo>
                    <a:pt x="0" y="1097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698"/>
            <p:cNvSpPr>
              <a:spLocks/>
            </p:cNvSpPr>
            <p:nvPr/>
          </p:nvSpPr>
          <p:spPr bwMode="auto">
            <a:xfrm>
              <a:off x="2183" y="1740"/>
              <a:ext cx="591" cy="0"/>
            </a:xfrm>
            <a:custGeom>
              <a:avLst/>
              <a:gdLst>
                <a:gd name="T0" fmla="*/ 0 w 1771"/>
                <a:gd name="T1" fmla="*/ 354 w 1771"/>
                <a:gd name="T2" fmla="*/ 507 w 1771"/>
                <a:gd name="T3" fmla="*/ 708 w 1771"/>
                <a:gd name="T4" fmla="*/ 1063 w 1771"/>
                <a:gd name="T5" fmla="*/ 1417 w 1771"/>
                <a:gd name="T6" fmla="*/ 1771 w 177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771">
                  <a:moveTo>
                    <a:pt x="0" y="0"/>
                  </a:moveTo>
                  <a:lnTo>
                    <a:pt x="354" y="0"/>
                  </a:lnTo>
                  <a:lnTo>
                    <a:pt x="507" y="0"/>
                  </a:lnTo>
                  <a:lnTo>
                    <a:pt x="708" y="0"/>
                  </a:lnTo>
                  <a:lnTo>
                    <a:pt x="1063" y="0"/>
                  </a:lnTo>
                  <a:lnTo>
                    <a:pt x="1417" y="0"/>
                  </a:lnTo>
                  <a:lnTo>
                    <a:pt x="1771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699"/>
            <p:cNvSpPr>
              <a:spLocks/>
            </p:cNvSpPr>
            <p:nvPr/>
          </p:nvSpPr>
          <p:spPr bwMode="auto">
            <a:xfrm>
              <a:off x="3960" y="3123"/>
              <a:ext cx="0" cy="459"/>
            </a:xfrm>
            <a:custGeom>
              <a:avLst/>
              <a:gdLst>
                <a:gd name="T0" fmla="*/ 0 h 1376"/>
                <a:gd name="T1" fmla="*/ 279 h 1376"/>
                <a:gd name="T2" fmla="*/ 559 h 1376"/>
                <a:gd name="T3" fmla="*/ 837 h 1376"/>
                <a:gd name="T4" fmla="*/ 1098 h 1376"/>
                <a:gd name="T5" fmla="*/ 1376 h 137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376">
                  <a:moveTo>
                    <a:pt x="0" y="0"/>
                  </a:moveTo>
                  <a:lnTo>
                    <a:pt x="0" y="279"/>
                  </a:lnTo>
                  <a:lnTo>
                    <a:pt x="0" y="559"/>
                  </a:lnTo>
                  <a:lnTo>
                    <a:pt x="0" y="837"/>
                  </a:lnTo>
                  <a:lnTo>
                    <a:pt x="0" y="1098"/>
                  </a:lnTo>
                  <a:lnTo>
                    <a:pt x="0" y="137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700"/>
            <p:cNvSpPr>
              <a:spLocks/>
            </p:cNvSpPr>
            <p:nvPr/>
          </p:nvSpPr>
          <p:spPr bwMode="auto">
            <a:xfrm>
              <a:off x="3960" y="2665"/>
              <a:ext cx="0" cy="458"/>
            </a:xfrm>
            <a:custGeom>
              <a:avLst/>
              <a:gdLst>
                <a:gd name="T0" fmla="*/ 1376 h 1376"/>
                <a:gd name="T1" fmla="*/ 1097 h 1376"/>
                <a:gd name="T2" fmla="*/ 975 h 1376"/>
                <a:gd name="T3" fmla="*/ 837 h 1376"/>
                <a:gd name="T4" fmla="*/ 576 h 1376"/>
                <a:gd name="T5" fmla="*/ 279 h 1376"/>
                <a:gd name="T6" fmla="*/ 0 h 137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1376">
                  <a:moveTo>
                    <a:pt x="0" y="1376"/>
                  </a:moveTo>
                  <a:lnTo>
                    <a:pt x="0" y="1097"/>
                  </a:lnTo>
                  <a:lnTo>
                    <a:pt x="0" y="975"/>
                  </a:lnTo>
                  <a:lnTo>
                    <a:pt x="0" y="837"/>
                  </a:lnTo>
                  <a:lnTo>
                    <a:pt x="0" y="576"/>
                  </a:lnTo>
                  <a:lnTo>
                    <a:pt x="0" y="279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701"/>
            <p:cNvSpPr>
              <a:spLocks/>
            </p:cNvSpPr>
            <p:nvPr/>
          </p:nvSpPr>
          <p:spPr bwMode="auto">
            <a:xfrm>
              <a:off x="3364" y="1740"/>
              <a:ext cx="0" cy="466"/>
            </a:xfrm>
            <a:custGeom>
              <a:avLst/>
              <a:gdLst>
                <a:gd name="T0" fmla="*/ 1396 h 1396"/>
                <a:gd name="T1" fmla="*/ 1117 h 1396"/>
                <a:gd name="T2" fmla="*/ 838 h 1396"/>
                <a:gd name="T3" fmla="*/ 558 h 1396"/>
                <a:gd name="T4" fmla="*/ 280 h 1396"/>
                <a:gd name="T5" fmla="*/ 0 h 139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396">
                  <a:moveTo>
                    <a:pt x="0" y="1396"/>
                  </a:moveTo>
                  <a:lnTo>
                    <a:pt x="0" y="1117"/>
                  </a:lnTo>
                  <a:lnTo>
                    <a:pt x="0" y="838"/>
                  </a:lnTo>
                  <a:lnTo>
                    <a:pt x="0" y="558"/>
                  </a:lnTo>
                  <a:lnTo>
                    <a:pt x="0" y="28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702"/>
            <p:cNvSpPr>
              <a:spLocks/>
            </p:cNvSpPr>
            <p:nvPr/>
          </p:nvSpPr>
          <p:spPr bwMode="auto">
            <a:xfrm>
              <a:off x="2774" y="1740"/>
              <a:ext cx="590" cy="0"/>
            </a:xfrm>
            <a:custGeom>
              <a:avLst/>
              <a:gdLst>
                <a:gd name="T0" fmla="*/ 1771 w 1771"/>
                <a:gd name="T1" fmla="*/ 1434 w 1771"/>
                <a:gd name="T2" fmla="*/ 1062 w 1771"/>
                <a:gd name="T3" fmla="*/ 708 w 1771"/>
                <a:gd name="T4" fmla="*/ 354 w 1771"/>
                <a:gd name="T5" fmla="*/ 0 w 177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771">
                  <a:moveTo>
                    <a:pt x="1771" y="0"/>
                  </a:moveTo>
                  <a:lnTo>
                    <a:pt x="1434" y="0"/>
                  </a:lnTo>
                  <a:lnTo>
                    <a:pt x="1062" y="0"/>
                  </a:lnTo>
                  <a:lnTo>
                    <a:pt x="708" y="0"/>
                  </a:lnTo>
                  <a:lnTo>
                    <a:pt x="354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703"/>
            <p:cNvSpPr>
              <a:spLocks/>
            </p:cNvSpPr>
            <p:nvPr/>
          </p:nvSpPr>
          <p:spPr bwMode="auto">
            <a:xfrm>
              <a:off x="2774" y="2665"/>
              <a:ext cx="0" cy="458"/>
            </a:xfrm>
            <a:custGeom>
              <a:avLst/>
              <a:gdLst>
                <a:gd name="T0" fmla="*/ 0 h 1376"/>
                <a:gd name="T1" fmla="*/ 279 h 1376"/>
                <a:gd name="T2" fmla="*/ 576 h 1376"/>
                <a:gd name="T3" fmla="*/ 837 h 1376"/>
                <a:gd name="T4" fmla="*/ 1097 h 1376"/>
                <a:gd name="T5" fmla="*/ 1376 h 137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376">
                  <a:moveTo>
                    <a:pt x="0" y="0"/>
                  </a:moveTo>
                  <a:lnTo>
                    <a:pt x="0" y="279"/>
                  </a:lnTo>
                  <a:lnTo>
                    <a:pt x="0" y="576"/>
                  </a:lnTo>
                  <a:lnTo>
                    <a:pt x="0" y="837"/>
                  </a:lnTo>
                  <a:lnTo>
                    <a:pt x="0" y="1097"/>
                  </a:lnTo>
                  <a:lnTo>
                    <a:pt x="0" y="137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704"/>
            <p:cNvSpPr>
              <a:spLocks/>
            </p:cNvSpPr>
            <p:nvPr/>
          </p:nvSpPr>
          <p:spPr bwMode="auto">
            <a:xfrm>
              <a:off x="1593" y="2206"/>
              <a:ext cx="590" cy="0"/>
            </a:xfrm>
            <a:custGeom>
              <a:avLst/>
              <a:gdLst>
                <a:gd name="T0" fmla="*/ 0 w 1770"/>
                <a:gd name="T1" fmla="*/ 354 w 1770"/>
                <a:gd name="T2" fmla="*/ 708 w 1770"/>
                <a:gd name="T3" fmla="*/ 1044 w 1770"/>
                <a:gd name="T4" fmla="*/ 1398 w 1770"/>
                <a:gd name="T5" fmla="*/ 1770 w 177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770">
                  <a:moveTo>
                    <a:pt x="0" y="0"/>
                  </a:moveTo>
                  <a:lnTo>
                    <a:pt x="354" y="0"/>
                  </a:lnTo>
                  <a:lnTo>
                    <a:pt x="708" y="0"/>
                  </a:lnTo>
                  <a:lnTo>
                    <a:pt x="1044" y="0"/>
                  </a:lnTo>
                  <a:lnTo>
                    <a:pt x="1398" y="0"/>
                  </a:lnTo>
                  <a:lnTo>
                    <a:pt x="177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705"/>
            <p:cNvSpPr>
              <a:spLocks/>
            </p:cNvSpPr>
            <p:nvPr/>
          </p:nvSpPr>
          <p:spPr bwMode="auto">
            <a:xfrm>
              <a:off x="3960" y="1740"/>
              <a:ext cx="0" cy="466"/>
            </a:xfrm>
            <a:custGeom>
              <a:avLst/>
              <a:gdLst>
                <a:gd name="T0" fmla="*/ 1396 h 1396"/>
                <a:gd name="T1" fmla="*/ 1117 h 1396"/>
                <a:gd name="T2" fmla="*/ 838 h 1396"/>
                <a:gd name="T3" fmla="*/ 558 h 1396"/>
                <a:gd name="T4" fmla="*/ 280 h 1396"/>
                <a:gd name="T5" fmla="*/ 0 h 139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396">
                  <a:moveTo>
                    <a:pt x="0" y="1396"/>
                  </a:moveTo>
                  <a:lnTo>
                    <a:pt x="0" y="1117"/>
                  </a:lnTo>
                  <a:lnTo>
                    <a:pt x="0" y="838"/>
                  </a:lnTo>
                  <a:lnTo>
                    <a:pt x="0" y="558"/>
                  </a:lnTo>
                  <a:lnTo>
                    <a:pt x="0" y="28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706"/>
            <p:cNvSpPr>
              <a:spLocks/>
            </p:cNvSpPr>
            <p:nvPr/>
          </p:nvSpPr>
          <p:spPr bwMode="auto">
            <a:xfrm>
              <a:off x="3364" y="1740"/>
              <a:ext cx="596" cy="0"/>
            </a:xfrm>
            <a:custGeom>
              <a:avLst/>
              <a:gdLst>
                <a:gd name="T0" fmla="*/ 1789 w 1789"/>
                <a:gd name="T1" fmla="*/ 1434 w 1789"/>
                <a:gd name="T2" fmla="*/ 1080 w 1789"/>
                <a:gd name="T3" fmla="*/ 726 w 1789"/>
                <a:gd name="T4" fmla="*/ 354 w 1789"/>
                <a:gd name="T5" fmla="*/ 0 w 178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789">
                  <a:moveTo>
                    <a:pt x="1789" y="0"/>
                  </a:moveTo>
                  <a:lnTo>
                    <a:pt x="1434" y="0"/>
                  </a:lnTo>
                  <a:lnTo>
                    <a:pt x="1080" y="0"/>
                  </a:lnTo>
                  <a:lnTo>
                    <a:pt x="726" y="0"/>
                  </a:lnTo>
                  <a:lnTo>
                    <a:pt x="354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707"/>
            <p:cNvSpPr>
              <a:spLocks/>
            </p:cNvSpPr>
            <p:nvPr/>
          </p:nvSpPr>
          <p:spPr bwMode="auto">
            <a:xfrm>
              <a:off x="3960" y="2665"/>
              <a:ext cx="473" cy="0"/>
            </a:xfrm>
            <a:custGeom>
              <a:avLst/>
              <a:gdLst>
                <a:gd name="T0" fmla="*/ 1417 w 1417"/>
                <a:gd name="T1" fmla="*/ 1063 w 1417"/>
                <a:gd name="T2" fmla="*/ 709 w 1417"/>
                <a:gd name="T3" fmla="*/ 355 w 1417"/>
                <a:gd name="T4" fmla="*/ 0 w 141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417">
                  <a:moveTo>
                    <a:pt x="1417" y="0"/>
                  </a:moveTo>
                  <a:lnTo>
                    <a:pt x="1063" y="0"/>
                  </a:lnTo>
                  <a:lnTo>
                    <a:pt x="709" y="0"/>
                  </a:lnTo>
                  <a:lnTo>
                    <a:pt x="355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708"/>
            <p:cNvSpPr>
              <a:spLocks/>
            </p:cNvSpPr>
            <p:nvPr/>
          </p:nvSpPr>
          <p:spPr bwMode="auto">
            <a:xfrm>
              <a:off x="1593" y="3123"/>
              <a:ext cx="590" cy="0"/>
            </a:xfrm>
            <a:custGeom>
              <a:avLst/>
              <a:gdLst>
                <a:gd name="T0" fmla="*/ 1770 w 1770"/>
                <a:gd name="T1" fmla="*/ 1398 w 1770"/>
                <a:gd name="T2" fmla="*/ 1044 w 1770"/>
                <a:gd name="T3" fmla="*/ 708 w 1770"/>
                <a:gd name="T4" fmla="*/ 354 w 1770"/>
                <a:gd name="T5" fmla="*/ 0 w 177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770">
                  <a:moveTo>
                    <a:pt x="1770" y="0"/>
                  </a:moveTo>
                  <a:lnTo>
                    <a:pt x="1398" y="0"/>
                  </a:lnTo>
                  <a:lnTo>
                    <a:pt x="1044" y="0"/>
                  </a:lnTo>
                  <a:lnTo>
                    <a:pt x="708" y="0"/>
                  </a:lnTo>
                  <a:lnTo>
                    <a:pt x="354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709"/>
            <p:cNvSpPr>
              <a:spLocks/>
            </p:cNvSpPr>
            <p:nvPr/>
          </p:nvSpPr>
          <p:spPr bwMode="auto">
            <a:xfrm>
              <a:off x="3364" y="3123"/>
              <a:ext cx="0" cy="459"/>
            </a:xfrm>
            <a:custGeom>
              <a:avLst/>
              <a:gdLst>
                <a:gd name="T0" fmla="*/ 1376 h 1376"/>
                <a:gd name="T1" fmla="*/ 1098 h 1376"/>
                <a:gd name="T2" fmla="*/ 837 h 1376"/>
                <a:gd name="T3" fmla="*/ 559 h 1376"/>
                <a:gd name="T4" fmla="*/ 279 h 1376"/>
                <a:gd name="T5" fmla="*/ 0 h 137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376">
                  <a:moveTo>
                    <a:pt x="0" y="1376"/>
                  </a:moveTo>
                  <a:lnTo>
                    <a:pt x="0" y="1098"/>
                  </a:lnTo>
                  <a:lnTo>
                    <a:pt x="0" y="837"/>
                  </a:lnTo>
                  <a:lnTo>
                    <a:pt x="0" y="559"/>
                  </a:lnTo>
                  <a:lnTo>
                    <a:pt x="0" y="279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710"/>
            <p:cNvSpPr>
              <a:spLocks/>
            </p:cNvSpPr>
            <p:nvPr/>
          </p:nvSpPr>
          <p:spPr bwMode="auto">
            <a:xfrm>
              <a:off x="3960" y="1375"/>
              <a:ext cx="0" cy="365"/>
            </a:xfrm>
            <a:custGeom>
              <a:avLst/>
              <a:gdLst>
                <a:gd name="T0" fmla="*/ 1097 h 1097"/>
                <a:gd name="T1" fmla="*/ 837 h 1097"/>
                <a:gd name="T2" fmla="*/ 558 h 1097"/>
                <a:gd name="T3" fmla="*/ 279 h 1097"/>
                <a:gd name="T4" fmla="*/ 0 h 109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097">
                  <a:moveTo>
                    <a:pt x="0" y="1097"/>
                  </a:moveTo>
                  <a:lnTo>
                    <a:pt x="0" y="837"/>
                  </a:lnTo>
                  <a:lnTo>
                    <a:pt x="0" y="558"/>
                  </a:lnTo>
                  <a:lnTo>
                    <a:pt x="0" y="279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711"/>
            <p:cNvSpPr>
              <a:spLocks/>
            </p:cNvSpPr>
            <p:nvPr/>
          </p:nvSpPr>
          <p:spPr bwMode="auto">
            <a:xfrm>
              <a:off x="3960" y="1740"/>
              <a:ext cx="473" cy="0"/>
            </a:xfrm>
            <a:custGeom>
              <a:avLst/>
              <a:gdLst>
                <a:gd name="T0" fmla="*/ 1417 w 1417"/>
                <a:gd name="T1" fmla="*/ 1063 w 1417"/>
                <a:gd name="T2" fmla="*/ 709 w 1417"/>
                <a:gd name="T3" fmla="*/ 355 w 1417"/>
                <a:gd name="T4" fmla="*/ 0 w 141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417">
                  <a:moveTo>
                    <a:pt x="1417" y="0"/>
                  </a:moveTo>
                  <a:lnTo>
                    <a:pt x="1063" y="0"/>
                  </a:lnTo>
                  <a:lnTo>
                    <a:pt x="709" y="0"/>
                  </a:lnTo>
                  <a:lnTo>
                    <a:pt x="355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712"/>
            <p:cNvSpPr>
              <a:spLocks/>
            </p:cNvSpPr>
            <p:nvPr/>
          </p:nvSpPr>
          <p:spPr bwMode="auto">
            <a:xfrm>
              <a:off x="2774" y="2665"/>
              <a:ext cx="590" cy="0"/>
            </a:xfrm>
            <a:custGeom>
              <a:avLst/>
              <a:gdLst>
                <a:gd name="T0" fmla="*/ 1771 w 1771"/>
                <a:gd name="T1" fmla="*/ 1434 w 1771"/>
                <a:gd name="T2" fmla="*/ 1062 w 1771"/>
                <a:gd name="T3" fmla="*/ 708 w 1771"/>
                <a:gd name="T4" fmla="*/ 354 w 1771"/>
                <a:gd name="T5" fmla="*/ 0 w 177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771">
                  <a:moveTo>
                    <a:pt x="1771" y="0"/>
                  </a:moveTo>
                  <a:lnTo>
                    <a:pt x="1434" y="0"/>
                  </a:lnTo>
                  <a:lnTo>
                    <a:pt x="1062" y="0"/>
                  </a:lnTo>
                  <a:lnTo>
                    <a:pt x="708" y="0"/>
                  </a:lnTo>
                  <a:lnTo>
                    <a:pt x="354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713"/>
            <p:cNvSpPr>
              <a:spLocks/>
            </p:cNvSpPr>
            <p:nvPr/>
          </p:nvSpPr>
          <p:spPr bwMode="auto">
            <a:xfrm>
              <a:off x="3960" y="3123"/>
              <a:ext cx="473" cy="0"/>
            </a:xfrm>
            <a:custGeom>
              <a:avLst/>
              <a:gdLst>
                <a:gd name="T0" fmla="*/ 0 w 1417"/>
                <a:gd name="T1" fmla="*/ 355 w 1417"/>
                <a:gd name="T2" fmla="*/ 516 w 1417"/>
                <a:gd name="T3" fmla="*/ 709 w 1417"/>
                <a:gd name="T4" fmla="*/ 1063 w 1417"/>
                <a:gd name="T5" fmla="*/ 1417 w 141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17">
                  <a:moveTo>
                    <a:pt x="0" y="0"/>
                  </a:moveTo>
                  <a:lnTo>
                    <a:pt x="355" y="0"/>
                  </a:lnTo>
                  <a:lnTo>
                    <a:pt x="516" y="0"/>
                  </a:lnTo>
                  <a:lnTo>
                    <a:pt x="709" y="0"/>
                  </a:lnTo>
                  <a:lnTo>
                    <a:pt x="1063" y="0"/>
                  </a:lnTo>
                  <a:lnTo>
                    <a:pt x="1417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714"/>
            <p:cNvSpPr>
              <a:spLocks/>
            </p:cNvSpPr>
            <p:nvPr/>
          </p:nvSpPr>
          <p:spPr bwMode="auto">
            <a:xfrm>
              <a:off x="3364" y="2206"/>
              <a:ext cx="0" cy="459"/>
            </a:xfrm>
            <a:custGeom>
              <a:avLst/>
              <a:gdLst>
                <a:gd name="T0" fmla="*/ 0 h 1377"/>
                <a:gd name="T1" fmla="*/ 260 h 1377"/>
                <a:gd name="T2" fmla="*/ 540 h 1377"/>
                <a:gd name="T3" fmla="*/ 818 h 1377"/>
                <a:gd name="T4" fmla="*/ 962 h 1377"/>
                <a:gd name="T5" fmla="*/ 1098 h 1377"/>
                <a:gd name="T6" fmla="*/ 1377 h 137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1377">
                  <a:moveTo>
                    <a:pt x="0" y="0"/>
                  </a:moveTo>
                  <a:lnTo>
                    <a:pt x="0" y="260"/>
                  </a:lnTo>
                  <a:lnTo>
                    <a:pt x="0" y="540"/>
                  </a:lnTo>
                  <a:lnTo>
                    <a:pt x="0" y="818"/>
                  </a:lnTo>
                  <a:lnTo>
                    <a:pt x="0" y="962"/>
                  </a:lnTo>
                  <a:lnTo>
                    <a:pt x="0" y="1098"/>
                  </a:lnTo>
                  <a:lnTo>
                    <a:pt x="0" y="1377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715"/>
            <p:cNvSpPr>
              <a:spLocks/>
            </p:cNvSpPr>
            <p:nvPr/>
          </p:nvSpPr>
          <p:spPr bwMode="auto">
            <a:xfrm>
              <a:off x="2774" y="2206"/>
              <a:ext cx="590" cy="0"/>
            </a:xfrm>
            <a:custGeom>
              <a:avLst/>
              <a:gdLst>
                <a:gd name="T0" fmla="*/ 1771 w 1771"/>
                <a:gd name="T1" fmla="*/ 1434 w 1771"/>
                <a:gd name="T2" fmla="*/ 1062 w 1771"/>
                <a:gd name="T3" fmla="*/ 708 w 1771"/>
                <a:gd name="T4" fmla="*/ 532 w 1771"/>
                <a:gd name="T5" fmla="*/ 354 w 1771"/>
                <a:gd name="T6" fmla="*/ 0 w 177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771">
                  <a:moveTo>
                    <a:pt x="1771" y="0"/>
                  </a:moveTo>
                  <a:lnTo>
                    <a:pt x="1434" y="0"/>
                  </a:lnTo>
                  <a:lnTo>
                    <a:pt x="1062" y="0"/>
                  </a:lnTo>
                  <a:lnTo>
                    <a:pt x="708" y="0"/>
                  </a:lnTo>
                  <a:lnTo>
                    <a:pt x="532" y="0"/>
                  </a:lnTo>
                  <a:lnTo>
                    <a:pt x="354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716"/>
            <p:cNvSpPr>
              <a:spLocks/>
            </p:cNvSpPr>
            <p:nvPr/>
          </p:nvSpPr>
          <p:spPr bwMode="auto">
            <a:xfrm>
              <a:off x="2183" y="1740"/>
              <a:ext cx="0" cy="466"/>
            </a:xfrm>
            <a:custGeom>
              <a:avLst/>
              <a:gdLst>
                <a:gd name="T0" fmla="*/ 0 h 1396"/>
                <a:gd name="T1" fmla="*/ 280 h 1396"/>
                <a:gd name="T2" fmla="*/ 558 h 1396"/>
                <a:gd name="T3" fmla="*/ 838 h 1396"/>
                <a:gd name="T4" fmla="*/ 1117 h 1396"/>
                <a:gd name="T5" fmla="*/ 1396 h 139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396">
                  <a:moveTo>
                    <a:pt x="0" y="0"/>
                  </a:moveTo>
                  <a:lnTo>
                    <a:pt x="0" y="280"/>
                  </a:lnTo>
                  <a:lnTo>
                    <a:pt x="0" y="558"/>
                  </a:lnTo>
                  <a:lnTo>
                    <a:pt x="0" y="838"/>
                  </a:lnTo>
                  <a:lnTo>
                    <a:pt x="0" y="1117"/>
                  </a:lnTo>
                  <a:lnTo>
                    <a:pt x="0" y="139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717"/>
            <p:cNvSpPr>
              <a:spLocks/>
            </p:cNvSpPr>
            <p:nvPr/>
          </p:nvSpPr>
          <p:spPr bwMode="auto">
            <a:xfrm>
              <a:off x="2183" y="3123"/>
              <a:ext cx="0" cy="459"/>
            </a:xfrm>
            <a:custGeom>
              <a:avLst/>
              <a:gdLst>
                <a:gd name="T0" fmla="*/ 1376 h 1376"/>
                <a:gd name="T1" fmla="*/ 1098 h 1376"/>
                <a:gd name="T2" fmla="*/ 837 h 1376"/>
                <a:gd name="T3" fmla="*/ 559 h 1376"/>
                <a:gd name="T4" fmla="*/ 279 h 1376"/>
                <a:gd name="T5" fmla="*/ 0 h 137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376">
                  <a:moveTo>
                    <a:pt x="0" y="1376"/>
                  </a:moveTo>
                  <a:lnTo>
                    <a:pt x="0" y="1098"/>
                  </a:lnTo>
                  <a:lnTo>
                    <a:pt x="0" y="837"/>
                  </a:lnTo>
                  <a:lnTo>
                    <a:pt x="0" y="559"/>
                  </a:lnTo>
                  <a:lnTo>
                    <a:pt x="0" y="279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718"/>
            <p:cNvSpPr>
              <a:spLocks/>
            </p:cNvSpPr>
            <p:nvPr/>
          </p:nvSpPr>
          <p:spPr bwMode="auto">
            <a:xfrm>
              <a:off x="3364" y="1375"/>
              <a:ext cx="0" cy="365"/>
            </a:xfrm>
            <a:custGeom>
              <a:avLst/>
              <a:gdLst>
                <a:gd name="T0" fmla="*/ 0 h 1097"/>
                <a:gd name="T1" fmla="*/ 279 h 1097"/>
                <a:gd name="T2" fmla="*/ 558 h 1097"/>
                <a:gd name="T3" fmla="*/ 837 h 1097"/>
                <a:gd name="T4" fmla="*/ 1097 h 109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097">
                  <a:moveTo>
                    <a:pt x="0" y="0"/>
                  </a:moveTo>
                  <a:lnTo>
                    <a:pt x="0" y="279"/>
                  </a:lnTo>
                  <a:lnTo>
                    <a:pt x="0" y="558"/>
                  </a:lnTo>
                  <a:lnTo>
                    <a:pt x="0" y="837"/>
                  </a:lnTo>
                  <a:lnTo>
                    <a:pt x="0" y="1097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719"/>
            <p:cNvSpPr>
              <a:spLocks/>
            </p:cNvSpPr>
            <p:nvPr/>
          </p:nvSpPr>
          <p:spPr bwMode="auto">
            <a:xfrm>
              <a:off x="2183" y="2665"/>
              <a:ext cx="0" cy="458"/>
            </a:xfrm>
            <a:custGeom>
              <a:avLst/>
              <a:gdLst>
                <a:gd name="T0" fmla="*/ 0 h 1376"/>
                <a:gd name="T1" fmla="*/ 279 h 1376"/>
                <a:gd name="T2" fmla="*/ 576 h 1376"/>
                <a:gd name="T3" fmla="*/ 837 h 1376"/>
                <a:gd name="T4" fmla="*/ 1097 h 1376"/>
                <a:gd name="T5" fmla="*/ 1376 h 137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376">
                  <a:moveTo>
                    <a:pt x="0" y="0"/>
                  </a:moveTo>
                  <a:lnTo>
                    <a:pt x="0" y="279"/>
                  </a:lnTo>
                  <a:lnTo>
                    <a:pt x="0" y="576"/>
                  </a:lnTo>
                  <a:lnTo>
                    <a:pt x="0" y="837"/>
                  </a:lnTo>
                  <a:lnTo>
                    <a:pt x="0" y="1097"/>
                  </a:lnTo>
                  <a:lnTo>
                    <a:pt x="0" y="137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720"/>
            <p:cNvSpPr>
              <a:spLocks/>
            </p:cNvSpPr>
            <p:nvPr/>
          </p:nvSpPr>
          <p:spPr bwMode="auto">
            <a:xfrm>
              <a:off x="2774" y="2206"/>
              <a:ext cx="0" cy="459"/>
            </a:xfrm>
            <a:custGeom>
              <a:avLst/>
              <a:gdLst>
                <a:gd name="T0" fmla="*/ 1377 h 1377"/>
                <a:gd name="T1" fmla="*/ 1098 h 1377"/>
                <a:gd name="T2" fmla="*/ 818 h 1377"/>
                <a:gd name="T3" fmla="*/ 540 h 1377"/>
                <a:gd name="T4" fmla="*/ 260 h 1377"/>
                <a:gd name="T5" fmla="*/ 0 h 137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377">
                  <a:moveTo>
                    <a:pt x="0" y="1377"/>
                  </a:moveTo>
                  <a:lnTo>
                    <a:pt x="0" y="1098"/>
                  </a:lnTo>
                  <a:lnTo>
                    <a:pt x="0" y="818"/>
                  </a:lnTo>
                  <a:lnTo>
                    <a:pt x="0" y="540"/>
                  </a:lnTo>
                  <a:lnTo>
                    <a:pt x="0" y="26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721"/>
            <p:cNvSpPr>
              <a:spLocks/>
            </p:cNvSpPr>
            <p:nvPr/>
          </p:nvSpPr>
          <p:spPr bwMode="auto">
            <a:xfrm>
              <a:off x="2774" y="3123"/>
              <a:ext cx="0" cy="459"/>
            </a:xfrm>
            <a:custGeom>
              <a:avLst/>
              <a:gdLst>
                <a:gd name="T0" fmla="*/ 0 h 1376"/>
                <a:gd name="T1" fmla="*/ 279 h 1376"/>
                <a:gd name="T2" fmla="*/ 559 h 1376"/>
                <a:gd name="T3" fmla="*/ 837 h 1376"/>
                <a:gd name="T4" fmla="*/ 1098 h 1376"/>
                <a:gd name="T5" fmla="*/ 1376 h 137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376">
                  <a:moveTo>
                    <a:pt x="0" y="0"/>
                  </a:moveTo>
                  <a:lnTo>
                    <a:pt x="0" y="279"/>
                  </a:lnTo>
                  <a:lnTo>
                    <a:pt x="0" y="559"/>
                  </a:lnTo>
                  <a:lnTo>
                    <a:pt x="0" y="837"/>
                  </a:lnTo>
                  <a:lnTo>
                    <a:pt x="0" y="1098"/>
                  </a:lnTo>
                  <a:lnTo>
                    <a:pt x="0" y="137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722"/>
            <p:cNvSpPr>
              <a:spLocks/>
            </p:cNvSpPr>
            <p:nvPr/>
          </p:nvSpPr>
          <p:spPr bwMode="auto">
            <a:xfrm>
              <a:off x="2183" y="1378"/>
              <a:ext cx="0" cy="362"/>
            </a:xfrm>
            <a:custGeom>
              <a:avLst/>
              <a:gdLst>
                <a:gd name="T0" fmla="*/ 0 h 1088"/>
                <a:gd name="T1" fmla="*/ 270 h 1088"/>
                <a:gd name="T2" fmla="*/ 549 h 1088"/>
                <a:gd name="T3" fmla="*/ 695 h 1088"/>
                <a:gd name="T4" fmla="*/ 828 h 1088"/>
                <a:gd name="T5" fmla="*/ 1088 h 108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088">
                  <a:moveTo>
                    <a:pt x="0" y="0"/>
                  </a:moveTo>
                  <a:lnTo>
                    <a:pt x="0" y="270"/>
                  </a:lnTo>
                  <a:lnTo>
                    <a:pt x="0" y="549"/>
                  </a:lnTo>
                  <a:lnTo>
                    <a:pt x="0" y="695"/>
                  </a:lnTo>
                  <a:lnTo>
                    <a:pt x="0" y="828"/>
                  </a:lnTo>
                  <a:lnTo>
                    <a:pt x="0" y="1088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723"/>
            <p:cNvSpPr>
              <a:spLocks/>
            </p:cNvSpPr>
            <p:nvPr/>
          </p:nvSpPr>
          <p:spPr bwMode="auto">
            <a:xfrm>
              <a:off x="2183" y="3123"/>
              <a:ext cx="591" cy="0"/>
            </a:xfrm>
            <a:custGeom>
              <a:avLst/>
              <a:gdLst>
                <a:gd name="T0" fmla="*/ 1771 w 1771"/>
                <a:gd name="T1" fmla="*/ 1417 w 1771"/>
                <a:gd name="T2" fmla="*/ 1063 w 1771"/>
                <a:gd name="T3" fmla="*/ 708 w 1771"/>
                <a:gd name="T4" fmla="*/ 354 w 1771"/>
                <a:gd name="T5" fmla="*/ 0 w 177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771">
                  <a:moveTo>
                    <a:pt x="1771" y="0"/>
                  </a:moveTo>
                  <a:lnTo>
                    <a:pt x="1417" y="0"/>
                  </a:lnTo>
                  <a:lnTo>
                    <a:pt x="1063" y="0"/>
                  </a:lnTo>
                  <a:lnTo>
                    <a:pt x="708" y="0"/>
                  </a:lnTo>
                  <a:lnTo>
                    <a:pt x="354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724"/>
            <p:cNvSpPr>
              <a:spLocks/>
            </p:cNvSpPr>
            <p:nvPr/>
          </p:nvSpPr>
          <p:spPr bwMode="auto">
            <a:xfrm>
              <a:off x="3960" y="2206"/>
              <a:ext cx="0" cy="459"/>
            </a:xfrm>
            <a:custGeom>
              <a:avLst/>
              <a:gdLst>
                <a:gd name="T0" fmla="*/ 0 h 1377"/>
                <a:gd name="T1" fmla="*/ 260 h 1377"/>
                <a:gd name="T2" fmla="*/ 540 h 1377"/>
                <a:gd name="T3" fmla="*/ 818 h 1377"/>
                <a:gd name="T4" fmla="*/ 1098 h 1377"/>
                <a:gd name="T5" fmla="*/ 1377 h 137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377">
                  <a:moveTo>
                    <a:pt x="0" y="0"/>
                  </a:moveTo>
                  <a:lnTo>
                    <a:pt x="0" y="260"/>
                  </a:lnTo>
                  <a:lnTo>
                    <a:pt x="0" y="540"/>
                  </a:lnTo>
                  <a:lnTo>
                    <a:pt x="0" y="818"/>
                  </a:lnTo>
                  <a:lnTo>
                    <a:pt x="0" y="1098"/>
                  </a:lnTo>
                  <a:lnTo>
                    <a:pt x="0" y="1377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725"/>
            <p:cNvSpPr>
              <a:spLocks/>
            </p:cNvSpPr>
            <p:nvPr/>
          </p:nvSpPr>
          <p:spPr bwMode="auto">
            <a:xfrm>
              <a:off x="3364" y="2665"/>
              <a:ext cx="0" cy="458"/>
            </a:xfrm>
            <a:custGeom>
              <a:avLst/>
              <a:gdLst>
                <a:gd name="T0" fmla="*/ 0 h 1376"/>
                <a:gd name="T1" fmla="*/ 279 h 1376"/>
                <a:gd name="T2" fmla="*/ 576 h 1376"/>
                <a:gd name="T3" fmla="*/ 837 h 1376"/>
                <a:gd name="T4" fmla="*/ 1097 h 1376"/>
                <a:gd name="T5" fmla="*/ 1376 h 137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376">
                  <a:moveTo>
                    <a:pt x="0" y="0"/>
                  </a:moveTo>
                  <a:lnTo>
                    <a:pt x="0" y="279"/>
                  </a:lnTo>
                  <a:lnTo>
                    <a:pt x="0" y="576"/>
                  </a:lnTo>
                  <a:lnTo>
                    <a:pt x="0" y="837"/>
                  </a:lnTo>
                  <a:lnTo>
                    <a:pt x="0" y="1097"/>
                  </a:lnTo>
                  <a:lnTo>
                    <a:pt x="0" y="137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726"/>
            <p:cNvSpPr>
              <a:spLocks/>
            </p:cNvSpPr>
            <p:nvPr/>
          </p:nvSpPr>
          <p:spPr bwMode="auto">
            <a:xfrm>
              <a:off x="1593" y="1554"/>
              <a:ext cx="2604" cy="2028"/>
            </a:xfrm>
            <a:custGeom>
              <a:avLst/>
              <a:gdLst>
                <a:gd name="T0" fmla="*/ 7810 w 7810"/>
                <a:gd name="T1" fmla="*/ 6083 h 6083"/>
                <a:gd name="T2" fmla="*/ 7810 w 7810"/>
                <a:gd name="T3" fmla="*/ 5805 h 6083"/>
                <a:gd name="T4" fmla="*/ 7810 w 7810"/>
                <a:gd name="T5" fmla="*/ 5544 h 6083"/>
                <a:gd name="T6" fmla="*/ 7810 w 7810"/>
                <a:gd name="T7" fmla="*/ 5266 h 6083"/>
                <a:gd name="T8" fmla="*/ 7810 w 7810"/>
                <a:gd name="T9" fmla="*/ 4986 h 6083"/>
                <a:gd name="T10" fmla="*/ 7810 w 7810"/>
                <a:gd name="T11" fmla="*/ 4857 h 6083"/>
                <a:gd name="T12" fmla="*/ 7617 w 7810"/>
                <a:gd name="T13" fmla="*/ 4707 h 6083"/>
                <a:gd name="T14" fmla="*/ 7456 w 7810"/>
                <a:gd name="T15" fmla="*/ 4581 h 6083"/>
                <a:gd name="T16" fmla="*/ 7259 w 7810"/>
                <a:gd name="T17" fmla="*/ 4428 h 6083"/>
                <a:gd name="T18" fmla="*/ 7101 w 7810"/>
                <a:gd name="T19" fmla="*/ 4306 h 6083"/>
                <a:gd name="T20" fmla="*/ 6924 w 7810"/>
                <a:gd name="T21" fmla="*/ 4168 h 6083"/>
                <a:gd name="T22" fmla="*/ 6746 w 7810"/>
                <a:gd name="T23" fmla="*/ 4030 h 6083"/>
                <a:gd name="T24" fmla="*/ 6589 w 7810"/>
                <a:gd name="T25" fmla="*/ 3907 h 6083"/>
                <a:gd name="T26" fmla="*/ 6392 w 7810"/>
                <a:gd name="T27" fmla="*/ 3755 h 6083"/>
                <a:gd name="T28" fmla="*/ 6205 w 7810"/>
                <a:gd name="T29" fmla="*/ 3610 h 6083"/>
                <a:gd name="T30" fmla="*/ 6038 w 7810"/>
                <a:gd name="T31" fmla="*/ 3480 h 6083"/>
                <a:gd name="T32" fmla="*/ 5846 w 7810"/>
                <a:gd name="T33" fmla="*/ 3331 h 6083"/>
                <a:gd name="T34" fmla="*/ 5666 w 7810"/>
                <a:gd name="T35" fmla="*/ 3191 h 6083"/>
                <a:gd name="T36" fmla="*/ 5486 w 7810"/>
                <a:gd name="T37" fmla="*/ 3052 h 6083"/>
                <a:gd name="T38" fmla="*/ 5312 w 7810"/>
                <a:gd name="T39" fmla="*/ 2916 h 6083"/>
                <a:gd name="T40" fmla="*/ 5128 w 7810"/>
                <a:gd name="T41" fmla="*/ 2772 h 6083"/>
                <a:gd name="T42" fmla="*/ 4975 w 7810"/>
                <a:gd name="T43" fmla="*/ 2655 h 6083"/>
                <a:gd name="T44" fmla="*/ 4768 w 7810"/>
                <a:gd name="T45" fmla="*/ 2494 h 6083"/>
                <a:gd name="T46" fmla="*/ 4603 w 7810"/>
                <a:gd name="T47" fmla="*/ 2367 h 6083"/>
                <a:gd name="T48" fmla="*/ 4409 w 7810"/>
                <a:gd name="T49" fmla="*/ 2214 h 6083"/>
                <a:gd name="T50" fmla="*/ 4249 w 7810"/>
                <a:gd name="T51" fmla="*/ 2091 h 6083"/>
                <a:gd name="T52" fmla="*/ 4073 w 7810"/>
                <a:gd name="T53" fmla="*/ 1954 h 6083"/>
                <a:gd name="T54" fmla="*/ 3895 w 7810"/>
                <a:gd name="T55" fmla="*/ 1816 h 6083"/>
                <a:gd name="T56" fmla="*/ 3714 w 7810"/>
                <a:gd name="T57" fmla="*/ 1675 h 6083"/>
                <a:gd name="T58" fmla="*/ 3541 w 7810"/>
                <a:gd name="T59" fmla="*/ 1541 h 6083"/>
                <a:gd name="T60" fmla="*/ 3355 w 7810"/>
                <a:gd name="T61" fmla="*/ 1396 h 6083"/>
                <a:gd name="T62" fmla="*/ 3187 w 7810"/>
                <a:gd name="T63" fmla="*/ 1266 h 6083"/>
                <a:gd name="T64" fmla="*/ 2995 w 7810"/>
                <a:gd name="T65" fmla="*/ 1116 h 6083"/>
                <a:gd name="T66" fmla="*/ 2833 w 7810"/>
                <a:gd name="T67" fmla="*/ 990 h 6083"/>
                <a:gd name="T68" fmla="*/ 2636 w 7810"/>
                <a:gd name="T69" fmla="*/ 838 h 6083"/>
                <a:gd name="T70" fmla="*/ 2478 w 7810"/>
                <a:gd name="T71" fmla="*/ 715 h 6083"/>
                <a:gd name="T72" fmla="*/ 2277 w 7810"/>
                <a:gd name="T73" fmla="*/ 558 h 6083"/>
                <a:gd name="T74" fmla="*/ 2124 w 7810"/>
                <a:gd name="T75" fmla="*/ 439 h 6083"/>
                <a:gd name="T76" fmla="*/ 1941 w 7810"/>
                <a:gd name="T77" fmla="*/ 298 h 6083"/>
                <a:gd name="T78" fmla="*/ 1770 w 7810"/>
                <a:gd name="T79" fmla="*/ 165 h 6083"/>
                <a:gd name="T80" fmla="*/ 1583 w 7810"/>
                <a:gd name="T81" fmla="*/ 19 h 6083"/>
                <a:gd name="T82" fmla="*/ 1559 w 7810"/>
                <a:gd name="T83" fmla="*/ 0 h 6083"/>
                <a:gd name="T84" fmla="*/ 1398 w 7810"/>
                <a:gd name="T85" fmla="*/ 0 h 6083"/>
                <a:gd name="T86" fmla="*/ 1044 w 7810"/>
                <a:gd name="T87" fmla="*/ 0 h 6083"/>
                <a:gd name="T88" fmla="*/ 708 w 7810"/>
                <a:gd name="T89" fmla="*/ 0 h 6083"/>
                <a:gd name="T90" fmla="*/ 354 w 7810"/>
                <a:gd name="T91" fmla="*/ 0 h 6083"/>
                <a:gd name="T92" fmla="*/ 0 w 7810"/>
                <a:gd name="T93" fmla="*/ 0 h 6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810" h="6083">
                  <a:moveTo>
                    <a:pt x="7810" y="6083"/>
                  </a:moveTo>
                  <a:lnTo>
                    <a:pt x="7810" y="5805"/>
                  </a:lnTo>
                  <a:lnTo>
                    <a:pt x="7810" y="5544"/>
                  </a:lnTo>
                  <a:lnTo>
                    <a:pt x="7810" y="5266"/>
                  </a:lnTo>
                  <a:lnTo>
                    <a:pt x="7810" y="4986"/>
                  </a:lnTo>
                  <a:lnTo>
                    <a:pt x="7810" y="4857"/>
                  </a:lnTo>
                  <a:lnTo>
                    <a:pt x="7617" y="4707"/>
                  </a:lnTo>
                  <a:lnTo>
                    <a:pt x="7456" y="4581"/>
                  </a:lnTo>
                  <a:lnTo>
                    <a:pt x="7259" y="4428"/>
                  </a:lnTo>
                  <a:lnTo>
                    <a:pt x="7101" y="4306"/>
                  </a:lnTo>
                  <a:lnTo>
                    <a:pt x="6924" y="4168"/>
                  </a:lnTo>
                  <a:lnTo>
                    <a:pt x="6746" y="4030"/>
                  </a:lnTo>
                  <a:lnTo>
                    <a:pt x="6589" y="3907"/>
                  </a:lnTo>
                  <a:lnTo>
                    <a:pt x="6392" y="3755"/>
                  </a:lnTo>
                  <a:lnTo>
                    <a:pt x="6205" y="3610"/>
                  </a:lnTo>
                  <a:lnTo>
                    <a:pt x="6038" y="3480"/>
                  </a:lnTo>
                  <a:lnTo>
                    <a:pt x="5846" y="3331"/>
                  </a:lnTo>
                  <a:lnTo>
                    <a:pt x="5666" y="3191"/>
                  </a:lnTo>
                  <a:lnTo>
                    <a:pt x="5486" y="3052"/>
                  </a:lnTo>
                  <a:lnTo>
                    <a:pt x="5312" y="2916"/>
                  </a:lnTo>
                  <a:lnTo>
                    <a:pt x="5128" y="2772"/>
                  </a:lnTo>
                  <a:lnTo>
                    <a:pt x="4975" y="2655"/>
                  </a:lnTo>
                  <a:lnTo>
                    <a:pt x="4768" y="2494"/>
                  </a:lnTo>
                  <a:lnTo>
                    <a:pt x="4603" y="2367"/>
                  </a:lnTo>
                  <a:lnTo>
                    <a:pt x="4409" y="2214"/>
                  </a:lnTo>
                  <a:lnTo>
                    <a:pt x="4249" y="2091"/>
                  </a:lnTo>
                  <a:lnTo>
                    <a:pt x="4073" y="1954"/>
                  </a:lnTo>
                  <a:lnTo>
                    <a:pt x="3895" y="1816"/>
                  </a:lnTo>
                  <a:lnTo>
                    <a:pt x="3714" y="1675"/>
                  </a:lnTo>
                  <a:lnTo>
                    <a:pt x="3541" y="1541"/>
                  </a:lnTo>
                  <a:lnTo>
                    <a:pt x="3355" y="1396"/>
                  </a:lnTo>
                  <a:lnTo>
                    <a:pt x="3187" y="1266"/>
                  </a:lnTo>
                  <a:lnTo>
                    <a:pt x="2995" y="1116"/>
                  </a:lnTo>
                  <a:lnTo>
                    <a:pt x="2833" y="990"/>
                  </a:lnTo>
                  <a:lnTo>
                    <a:pt x="2636" y="838"/>
                  </a:lnTo>
                  <a:lnTo>
                    <a:pt x="2478" y="715"/>
                  </a:lnTo>
                  <a:lnTo>
                    <a:pt x="2277" y="558"/>
                  </a:lnTo>
                  <a:lnTo>
                    <a:pt x="2124" y="439"/>
                  </a:lnTo>
                  <a:lnTo>
                    <a:pt x="1941" y="298"/>
                  </a:lnTo>
                  <a:lnTo>
                    <a:pt x="1770" y="165"/>
                  </a:lnTo>
                  <a:lnTo>
                    <a:pt x="1583" y="19"/>
                  </a:lnTo>
                  <a:lnTo>
                    <a:pt x="1559" y="0"/>
                  </a:lnTo>
                  <a:lnTo>
                    <a:pt x="1398" y="0"/>
                  </a:lnTo>
                  <a:lnTo>
                    <a:pt x="1044" y="0"/>
                  </a:lnTo>
                  <a:lnTo>
                    <a:pt x="708" y="0"/>
                  </a:lnTo>
                  <a:lnTo>
                    <a:pt x="354" y="0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Rectangle 727"/>
            <p:cNvSpPr>
              <a:spLocks noChangeArrowheads="1"/>
            </p:cNvSpPr>
            <p:nvPr/>
          </p:nvSpPr>
          <p:spPr bwMode="auto">
            <a:xfrm>
              <a:off x="2683" y="834"/>
              <a:ext cx="572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C-17 Chart #1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4" name="Rectangle 728"/>
            <p:cNvSpPr>
              <a:spLocks noChangeArrowheads="1"/>
            </p:cNvSpPr>
            <p:nvPr/>
          </p:nvSpPr>
          <p:spPr bwMode="auto">
            <a:xfrm>
              <a:off x="2475" y="943"/>
              <a:ext cx="989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27,000 Pound Axle Zone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5" name="Rectangle 729"/>
            <p:cNvSpPr>
              <a:spLocks noChangeArrowheads="1"/>
            </p:cNvSpPr>
            <p:nvPr/>
          </p:nvSpPr>
          <p:spPr bwMode="auto">
            <a:xfrm>
              <a:off x="2317" y="1052"/>
              <a:ext cx="1302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FS 347 - 578, and FS 1074 - 1403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6" name="Rectangle 730"/>
            <p:cNvSpPr>
              <a:spLocks noChangeArrowheads="1"/>
            </p:cNvSpPr>
            <p:nvPr/>
          </p:nvSpPr>
          <p:spPr bwMode="auto">
            <a:xfrm>
              <a:off x="2408" y="1161"/>
              <a:ext cx="1136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(Compartments D, F, and G)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7" name="Rectangle 731"/>
            <p:cNvSpPr>
              <a:spLocks noChangeArrowheads="1"/>
            </p:cNvSpPr>
            <p:nvPr/>
          </p:nvSpPr>
          <p:spPr bwMode="auto">
            <a:xfrm>
              <a:off x="1418" y="1321"/>
              <a:ext cx="13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8" name="Rectangle 732"/>
            <p:cNvSpPr>
              <a:spLocks noChangeArrowheads="1"/>
            </p:cNvSpPr>
            <p:nvPr/>
          </p:nvSpPr>
          <p:spPr bwMode="auto">
            <a:xfrm>
              <a:off x="4369" y="3624"/>
              <a:ext cx="13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9" name="Rectangle 733"/>
            <p:cNvSpPr>
              <a:spLocks noChangeArrowheads="1"/>
            </p:cNvSpPr>
            <p:nvPr/>
          </p:nvSpPr>
          <p:spPr bwMode="auto">
            <a:xfrm>
              <a:off x="4138" y="3624"/>
              <a:ext cx="13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0" name="Rectangle 734"/>
            <p:cNvSpPr>
              <a:spLocks noChangeArrowheads="1"/>
            </p:cNvSpPr>
            <p:nvPr/>
          </p:nvSpPr>
          <p:spPr bwMode="auto">
            <a:xfrm>
              <a:off x="1418" y="1509"/>
              <a:ext cx="13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1" name="Rectangle 735"/>
            <p:cNvSpPr>
              <a:spLocks noChangeArrowheads="1"/>
            </p:cNvSpPr>
            <p:nvPr/>
          </p:nvSpPr>
          <p:spPr bwMode="auto">
            <a:xfrm>
              <a:off x="1418" y="1689"/>
              <a:ext cx="13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2" name="Rectangle 736"/>
            <p:cNvSpPr>
              <a:spLocks noChangeArrowheads="1"/>
            </p:cNvSpPr>
            <p:nvPr/>
          </p:nvSpPr>
          <p:spPr bwMode="auto">
            <a:xfrm>
              <a:off x="3902" y="3624"/>
              <a:ext cx="13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3" name="Rectangle 737"/>
            <p:cNvSpPr>
              <a:spLocks noChangeArrowheads="1"/>
            </p:cNvSpPr>
            <p:nvPr/>
          </p:nvSpPr>
          <p:spPr bwMode="auto">
            <a:xfrm>
              <a:off x="1418" y="1875"/>
              <a:ext cx="13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18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4" name="Rectangle 738"/>
            <p:cNvSpPr>
              <a:spLocks noChangeArrowheads="1"/>
            </p:cNvSpPr>
            <p:nvPr/>
          </p:nvSpPr>
          <p:spPr bwMode="auto">
            <a:xfrm>
              <a:off x="3660" y="3624"/>
              <a:ext cx="13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18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5" name="Rectangle 739"/>
            <p:cNvSpPr>
              <a:spLocks noChangeArrowheads="1"/>
            </p:cNvSpPr>
            <p:nvPr/>
          </p:nvSpPr>
          <p:spPr bwMode="auto">
            <a:xfrm>
              <a:off x="1418" y="2061"/>
              <a:ext cx="13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16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6" name="Rectangle 740"/>
            <p:cNvSpPr>
              <a:spLocks noChangeArrowheads="1"/>
            </p:cNvSpPr>
            <p:nvPr/>
          </p:nvSpPr>
          <p:spPr bwMode="auto">
            <a:xfrm>
              <a:off x="3424" y="3624"/>
              <a:ext cx="13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16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7" name="Rectangle 741"/>
            <p:cNvSpPr>
              <a:spLocks noChangeArrowheads="1"/>
            </p:cNvSpPr>
            <p:nvPr/>
          </p:nvSpPr>
          <p:spPr bwMode="auto">
            <a:xfrm>
              <a:off x="1418" y="2241"/>
              <a:ext cx="13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8" name="Rectangle 742"/>
            <p:cNvSpPr>
              <a:spLocks noChangeArrowheads="1"/>
            </p:cNvSpPr>
            <p:nvPr/>
          </p:nvSpPr>
          <p:spPr bwMode="auto">
            <a:xfrm>
              <a:off x="3188" y="3624"/>
              <a:ext cx="13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9" name="Rectangle 743"/>
            <p:cNvSpPr>
              <a:spLocks noChangeArrowheads="1"/>
            </p:cNvSpPr>
            <p:nvPr/>
          </p:nvSpPr>
          <p:spPr bwMode="auto">
            <a:xfrm>
              <a:off x="1418" y="2427"/>
              <a:ext cx="13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0" name="Rectangle 744"/>
            <p:cNvSpPr>
              <a:spLocks noChangeArrowheads="1"/>
            </p:cNvSpPr>
            <p:nvPr/>
          </p:nvSpPr>
          <p:spPr bwMode="auto">
            <a:xfrm>
              <a:off x="2952" y="3624"/>
              <a:ext cx="13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1" name="Rectangle 745"/>
            <p:cNvSpPr>
              <a:spLocks noChangeArrowheads="1"/>
            </p:cNvSpPr>
            <p:nvPr/>
          </p:nvSpPr>
          <p:spPr bwMode="auto">
            <a:xfrm>
              <a:off x="1418" y="2613"/>
              <a:ext cx="13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2" name="Rectangle 746"/>
            <p:cNvSpPr>
              <a:spLocks noChangeArrowheads="1"/>
            </p:cNvSpPr>
            <p:nvPr/>
          </p:nvSpPr>
          <p:spPr bwMode="auto">
            <a:xfrm>
              <a:off x="2716" y="3624"/>
              <a:ext cx="13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3" name="Rectangle 747"/>
            <p:cNvSpPr>
              <a:spLocks noChangeArrowheads="1"/>
            </p:cNvSpPr>
            <p:nvPr/>
          </p:nvSpPr>
          <p:spPr bwMode="auto">
            <a:xfrm>
              <a:off x="1440" y="2793"/>
              <a:ext cx="8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8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4" name="Rectangle 748"/>
            <p:cNvSpPr>
              <a:spLocks noChangeArrowheads="1"/>
            </p:cNvSpPr>
            <p:nvPr/>
          </p:nvSpPr>
          <p:spPr bwMode="auto">
            <a:xfrm>
              <a:off x="2508" y="3624"/>
              <a:ext cx="8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8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5" name="Rectangle 749"/>
            <p:cNvSpPr>
              <a:spLocks noChangeArrowheads="1"/>
            </p:cNvSpPr>
            <p:nvPr/>
          </p:nvSpPr>
          <p:spPr bwMode="auto">
            <a:xfrm>
              <a:off x="1440" y="2979"/>
              <a:ext cx="8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6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6" name="Rectangle 750"/>
            <p:cNvSpPr>
              <a:spLocks noChangeArrowheads="1"/>
            </p:cNvSpPr>
            <p:nvPr/>
          </p:nvSpPr>
          <p:spPr bwMode="auto">
            <a:xfrm>
              <a:off x="2260" y="3624"/>
              <a:ext cx="8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6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7" name="Rectangle 751"/>
            <p:cNvSpPr>
              <a:spLocks noChangeArrowheads="1"/>
            </p:cNvSpPr>
            <p:nvPr/>
          </p:nvSpPr>
          <p:spPr bwMode="auto">
            <a:xfrm>
              <a:off x="1440" y="3165"/>
              <a:ext cx="8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8" name="Rectangle 752"/>
            <p:cNvSpPr>
              <a:spLocks noChangeArrowheads="1"/>
            </p:cNvSpPr>
            <p:nvPr/>
          </p:nvSpPr>
          <p:spPr bwMode="auto">
            <a:xfrm>
              <a:off x="2024" y="3624"/>
              <a:ext cx="8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9" name="Rectangle 753"/>
            <p:cNvSpPr>
              <a:spLocks noChangeArrowheads="1"/>
            </p:cNvSpPr>
            <p:nvPr/>
          </p:nvSpPr>
          <p:spPr bwMode="auto">
            <a:xfrm>
              <a:off x="1440" y="3351"/>
              <a:ext cx="8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0" name="Rectangle 754"/>
            <p:cNvSpPr>
              <a:spLocks noChangeArrowheads="1"/>
            </p:cNvSpPr>
            <p:nvPr/>
          </p:nvSpPr>
          <p:spPr bwMode="auto">
            <a:xfrm>
              <a:off x="1794" y="3624"/>
              <a:ext cx="8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1" name="Rectangle 755"/>
            <p:cNvSpPr>
              <a:spLocks noChangeArrowheads="1"/>
            </p:cNvSpPr>
            <p:nvPr/>
          </p:nvSpPr>
          <p:spPr bwMode="auto">
            <a:xfrm>
              <a:off x="1440" y="3530"/>
              <a:ext cx="8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2" name="Rectangle 756"/>
            <p:cNvSpPr>
              <a:spLocks noChangeArrowheads="1"/>
            </p:cNvSpPr>
            <p:nvPr/>
          </p:nvSpPr>
          <p:spPr bwMode="auto">
            <a:xfrm>
              <a:off x="1558" y="3624"/>
              <a:ext cx="8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3" name="Rectangle 757"/>
            <p:cNvSpPr>
              <a:spLocks noChangeArrowheads="1"/>
            </p:cNvSpPr>
            <p:nvPr/>
          </p:nvSpPr>
          <p:spPr bwMode="auto">
            <a:xfrm>
              <a:off x="2234" y="3746"/>
              <a:ext cx="155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Maximum Weight - Axle B ( x 1,000 Pounds)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4" name="Freeform 758"/>
            <p:cNvSpPr>
              <a:spLocks/>
            </p:cNvSpPr>
            <p:nvPr/>
          </p:nvSpPr>
          <p:spPr bwMode="auto">
            <a:xfrm>
              <a:off x="1186" y="3197"/>
              <a:ext cx="55" cy="55"/>
            </a:xfrm>
            <a:custGeom>
              <a:avLst/>
              <a:gdLst>
                <a:gd name="T0" fmla="*/ 165 w 165"/>
                <a:gd name="T1" fmla="*/ 166 h 166"/>
                <a:gd name="T2" fmla="*/ 0 w 165"/>
                <a:gd name="T3" fmla="*/ 166 h 166"/>
                <a:gd name="T4" fmla="*/ 0 w 165"/>
                <a:gd name="T5" fmla="*/ 131 h 166"/>
                <a:gd name="T6" fmla="*/ 117 w 165"/>
                <a:gd name="T7" fmla="*/ 90 h 166"/>
                <a:gd name="T8" fmla="*/ 130 w 165"/>
                <a:gd name="T9" fmla="*/ 84 h 166"/>
                <a:gd name="T10" fmla="*/ 141 w 165"/>
                <a:gd name="T11" fmla="*/ 82 h 166"/>
                <a:gd name="T12" fmla="*/ 135 w 165"/>
                <a:gd name="T13" fmla="*/ 80 h 166"/>
                <a:gd name="T14" fmla="*/ 132 w 165"/>
                <a:gd name="T15" fmla="*/ 78 h 166"/>
                <a:gd name="T16" fmla="*/ 131 w 165"/>
                <a:gd name="T17" fmla="*/ 78 h 166"/>
                <a:gd name="T18" fmla="*/ 129 w 165"/>
                <a:gd name="T19" fmla="*/ 78 h 166"/>
                <a:gd name="T20" fmla="*/ 114 w 165"/>
                <a:gd name="T21" fmla="*/ 74 h 166"/>
                <a:gd name="T22" fmla="*/ 0 w 165"/>
                <a:gd name="T23" fmla="*/ 32 h 166"/>
                <a:gd name="T24" fmla="*/ 0 w 165"/>
                <a:gd name="T25" fmla="*/ 0 h 166"/>
                <a:gd name="T26" fmla="*/ 165 w 165"/>
                <a:gd name="T27" fmla="*/ 0 h 166"/>
                <a:gd name="T28" fmla="*/ 165 w 165"/>
                <a:gd name="T29" fmla="*/ 23 h 166"/>
                <a:gd name="T30" fmla="*/ 27 w 165"/>
                <a:gd name="T31" fmla="*/ 23 h 166"/>
                <a:gd name="T32" fmla="*/ 165 w 165"/>
                <a:gd name="T33" fmla="*/ 74 h 166"/>
                <a:gd name="T34" fmla="*/ 165 w 165"/>
                <a:gd name="T35" fmla="*/ 94 h 166"/>
                <a:gd name="T36" fmla="*/ 24 w 165"/>
                <a:gd name="T37" fmla="*/ 144 h 166"/>
                <a:gd name="T38" fmla="*/ 165 w 165"/>
                <a:gd name="T39" fmla="*/ 144 h 166"/>
                <a:gd name="T40" fmla="*/ 165 w 165"/>
                <a:gd name="T41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5" h="166">
                  <a:moveTo>
                    <a:pt x="165" y="166"/>
                  </a:moveTo>
                  <a:lnTo>
                    <a:pt x="0" y="166"/>
                  </a:lnTo>
                  <a:lnTo>
                    <a:pt x="0" y="131"/>
                  </a:lnTo>
                  <a:lnTo>
                    <a:pt x="117" y="90"/>
                  </a:lnTo>
                  <a:lnTo>
                    <a:pt x="130" y="84"/>
                  </a:lnTo>
                  <a:lnTo>
                    <a:pt x="141" y="82"/>
                  </a:lnTo>
                  <a:lnTo>
                    <a:pt x="135" y="80"/>
                  </a:lnTo>
                  <a:lnTo>
                    <a:pt x="132" y="78"/>
                  </a:lnTo>
                  <a:lnTo>
                    <a:pt x="131" y="78"/>
                  </a:lnTo>
                  <a:lnTo>
                    <a:pt x="129" y="78"/>
                  </a:lnTo>
                  <a:lnTo>
                    <a:pt x="114" y="74"/>
                  </a:lnTo>
                  <a:lnTo>
                    <a:pt x="0" y="32"/>
                  </a:lnTo>
                  <a:lnTo>
                    <a:pt x="0" y="0"/>
                  </a:lnTo>
                  <a:lnTo>
                    <a:pt x="165" y="0"/>
                  </a:lnTo>
                  <a:lnTo>
                    <a:pt x="165" y="23"/>
                  </a:lnTo>
                  <a:lnTo>
                    <a:pt x="27" y="23"/>
                  </a:lnTo>
                  <a:lnTo>
                    <a:pt x="165" y="74"/>
                  </a:lnTo>
                  <a:lnTo>
                    <a:pt x="165" y="94"/>
                  </a:lnTo>
                  <a:lnTo>
                    <a:pt x="24" y="144"/>
                  </a:lnTo>
                  <a:lnTo>
                    <a:pt x="165" y="144"/>
                  </a:lnTo>
                  <a:lnTo>
                    <a:pt x="165" y="1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759"/>
            <p:cNvSpPr>
              <a:spLocks noEditPoints="1"/>
            </p:cNvSpPr>
            <p:nvPr/>
          </p:nvSpPr>
          <p:spPr bwMode="auto">
            <a:xfrm>
              <a:off x="1200" y="3149"/>
              <a:ext cx="42" cy="39"/>
            </a:xfrm>
            <a:custGeom>
              <a:avLst/>
              <a:gdLst>
                <a:gd name="T0" fmla="*/ 115 w 125"/>
                <a:gd name="T1" fmla="*/ 37 h 116"/>
                <a:gd name="T2" fmla="*/ 124 w 125"/>
                <a:gd name="T3" fmla="*/ 61 h 116"/>
                <a:gd name="T4" fmla="*/ 124 w 125"/>
                <a:gd name="T5" fmla="*/ 73 h 116"/>
                <a:gd name="T6" fmla="*/ 124 w 125"/>
                <a:gd name="T7" fmla="*/ 76 h 116"/>
                <a:gd name="T8" fmla="*/ 123 w 125"/>
                <a:gd name="T9" fmla="*/ 81 h 116"/>
                <a:gd name="T10" fmla="*/ 123 w 125"/>
                <a:gd name="T11" fmla="*/ 85 h 116"/>
                <a:gd name="T12" fmla="*/ 119 w 125"/>
                <a:gd name="T13" fmla="*/ 97 h 116"/>
                <a:gd name="T14" fmla="*/ 109 w 125"/>
                <a:gd name="T15" fmla="*/ 109 h 116"/>
                <a:gd name="T16" fmla="*/ 97 w 125"/>
                <a:gd name="T17" fmla="*/ 115 h 116"/>
                <a:gd name="T18" fmla="*/ 91 w 125"/>
                <a:gd name="T19" fmla="*/ 116 h 116"/>
                <a:gd name="T20" fmla="*/ 75 w 125"/>
                <a:gd name="T21" fmla="*/ 111 h 116"/>
                <a:gd name="T22" fmla="*/ 64 w 125"/>
                <a:gd name="T23" fmla="*/ 100 h 116"/>
                <a:gd name="T24" fmla="*/ 57 w 125"/>
                <a:gd name="T25" fmla="*/ 85 h 116"/>
                <a:gd name="T26" fmla="*/ 54 w 125"/>
                <a:gd name="T27" fmla="*/ 67 h 116"/>
                <a:gd name="T28" fmla="*/ 47 w 125"/>
                <a:gd name="T29" fmla="*/ 28 h 116"/>
                <a:gd name="T30" fmla="*/ 30 w 125"/>
                <a:gd name="T31" fmla="*/ 30 h 116"/>
                <a:gd name="T32" fmla="*/ 18 w 125"/>
                <a:gd name="T33" fmla="*/ 44 h 116"/>
                <a:gd name="T34" fmla="*/ 18 w 125"/>
                <a:gd name="T35" fmla="*/ 70 h 116"/>
                <a:gd name="T36" fmla="*/ 24 w 125"/>
                <a:gd name="T37" fmla="*/ 82 h 116"/>
                <a:gd name="T38" fmla="*/ 40 w 125"/>
                <a:gd name="T39" fmla="*/ 91 h 116"/>
                <a:gd name="T40" fmla="*/ 25 w 125"/>
                <a:gd name="T41" fmla="*/ 108 h 116"/>
                <a:gd name="T42" fmla="*/ 9 w 125"/>
                <a:gd name="T43" fmla="*/ 94 h 116"/>
                <a:gd name="T44" fmla="*/ 1 w 125"/>
                <a:gd name="T45" fmla="*/ 70 h 116"/>
                <a:gd name="T46" fmla="*/ 0 w 125"/>
                <a:gd name="T47" fmla="*/ 40 h 116"/>
                <a:gd name="T48" fmla="*/ 7 w 125"/>
                <a:gd name="T49" fmla="*/ 20 h 116"/>
                <a:gd name="T50" fmla="*/ 27 w 125"/>
                <a:gd name="T51" fmla="*/ 8 h 116"/>
                <a:gd name="T52" fmla="*/ 46 w 125"/>
                <a:gd name="T53" fmla="*/ 7 h 116"/>
                <a:gd name="T54" fmla="*/ 75 w 125"/>
                <a:gd name="T55" fmla="*/ 6 h 116"/>
                <a:gd name="T56" fmla="*/ 84 w 125"/>
                <a:gd name="T57" fmla="*/ 6 h 116"/>
                <a:gd name="T58" fmla="*/ 102 w 125"/>
                <a:gd name="T59" fmla="*/ 6 h 116"/>
                <a:gd name="T60" fmla="*/ 115 w 125"/>
                <a:gd name="T61" fmla="*/ 3 h 116"/>
                <a:gd name="T62" fmla="*/ 123 w 125"/>
                <a:gd name="T63" fmla="*/ 22 h 116"/>
                <a:gd name="T64" fmla="*/ 108 w 125"/>
                <a:gd name="T65" fmla="*/ 27 h 116"/>
                <a:gd name="T66" fmla="*/ 64 w 125"/>
                <a:gd name="T67" fmla="*/ 34 h 116"/>
                <a:gd name="T68" fmla="*/ 67 w 125"/>
                <a:gd name="T69" fmla="*/ 51 h 116"/>
                <a:gd name="T70" fmla="*/ 72 w 125"/>
                <a:gd name="T71" fmla="*/ 74 h 116"/>
                <a:gd name="T72" fmla="*/ 77 w 125"/>
                <a:gd name="T73" fmla="*/ 86 h 116"/>
                <a:gd name="T74" fmla="*/ 85 w 125"/>
                <a:gd name="T75" fmla="*/ 92 h 116"/>
                <a:gd name="T76" fmla="*/ 97 w 125"/>
                <a:gd name="T77" fmla="*/ 91 h 116"/>
                <a:gd name="T78" fmla="*/ 106 w 125"/>
                <a:gd name="T79" fmla="*/ 81 h 116"/>
                <a:gd name="T80" fmla="*/ 108 w 125"/>
                <a:gd name="T81" fmla="*/ 73 h 116"/>
                <a:gd name="T82" fmla="*/ 108 w 125"/>
                <a:gd name="T83" fmla="*/ 56 h 116"/>
                <a:gd name="T84" fmla="*/ 99 w 125"/>
                <a:gd name="T85" fmla="*/ 38 h 116"/>
                <a:gd name="T86" fmla="*/ 81 w 125"/>
                <a:gd name="T87" fmla="*/ 28 h 116"/>
                <a:gd name="T88" fmla="*/ 63 w 125"/>
                <a:gd name="T89" fmla="*/ 28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5" h="116">
                  <a:moveTo>
                    <a:pt x="108" y="27"/>
                  </a:moveTo>
                  <a:lnTo>
                    <a:pt x="115" y="37"/>
                  </a:lnTo>
                  <a:lnTo>
                    <a:pt x="121" y="49"/>
                  </a:lnTo>
                  <a:lnTo>
                    <a:pt x="124" y="61"/>
                  </a:lnTo>
                  <a:lnTo>
                    <a:pt x="125" y="73"/>
                  </a:lnTo>
                  <a:lnTo>
                    <a:pt x="124" y="73"/>
                  </a:lnTo>
                  <a:lnTo>
                    <a:pt x="124" y="74"/>
                  </a:lnTo>
                  <a:lnTo>
                    <a:pt x="124" y="76"/>
                  </a:lnTo>
                  <a:lnTo>
                    <a:pt x="124" y="81"/>
                  </a:lnTo>
                  <a:lnTo>
                    <a:pt x="123" y="81"/>
                  </a:lnTo>
                  <a:lnTo>
                    <a:pt x="123" y="82"/>
                  </a:lnTo>
                  <a:lnTo>
                    <a:pt x="123" y="85"/>
                  </a:lnTo>
                  <a:lnTo>
                    <a:pt x="123" y="90"/>
                  </a:lnTo>
                  <a:lnTo>
                    <a:pt x="119" y="97"/>
                  </a:lnTo>
                  <a:lnTo>
                    <a:pt x="115" y="104"/>
                  </a:lnTo>
                  <a:lnTo>
                    <a:pt x="109" y="109"/>
                  </a:lnTo>
                  <a:lnTo>
                    <a:pt x="105" y="112"/>
                  </a:lnTo>
                  <a:lnTo>
                    <a:pt x="97" y="115"/>
                  </a:lnTo>
                  <a:lnTo>
                    <a:pt x="94" y="115"/>
                  </a:lnTo>
                  <a:lnTo>
                    <a:pt x="91" y="116"/>
                  </a:lnTo>
                  <a:lnTo>
                    <a:pt x="82" y="115"/>
                  </a:lnTo>
                  <a:lnTo>
                    <a:pt x="75" y="111"/>
                  </a:lnTo>
                  <a:lnTo>
                    <a:pt x="67" y="106"/>
                  </a:lnTo>
                  <a:lnTo>
                    <a:pt x="64" y="100"/>
                  </a:lnTo>
                  <a:lnTo>
                    <a:pt x="59" y="92"/>
                  </a:lnTo>
                  <a:lnTo>
                    <a:pt x="57" y="85"/>
                  </a:lnTo>
                  <a:lnTo>
                    <a:pt x="54" y="76"/>
                  </a:lnTo>
                  <a:lnTo>
                    <a:pt x="54" y="67"/>
                  </a:lnTo>
                  <a:lnTo>
                    <a:pt x="49" y="44"/>
                  </a:lnTo>
                  <a:lnTo>
                    <a:pt x="47" y="28"/>
                  </a:lnTo>
                  <a:lnTo>
                    <a:pt x="41" y="28"/>
                  </a:lnTo>
                  <a:lnTo>
                    <a:pt x="30" y="30"/>
                  </a:lnTo>
                  <a:lnTo>
                    <a:pt x="24" y="34"/>
                  </a:lnTo>
                  <a:lnTo>
                    <a:pt x="18" y="44"/>
                  </a:lnTo>
                  <a:lnTo>
                    <a:pt x="17" y="58"/>
                  </a:lnTo>
                  <a:lnTo>
                    <a:pt x="18" y="70"/>
                  </a:lnTo>
                  <a:lnTo>
                    <a:pt x="22" y="80"/>
                  </a:lnTo>
                  <a:lnTo>
                    <a:pt x="24" y="82"/>
                  </a:lnTo>
                  <a:lnTo>
                    <a:pt x="29" y="86"/>
                  </a:lnTo>
                  <a:lnTo>
                    <a:pt x="40" y="91"/>
                  </a:lnTo>
                  <a:lnTo>
                    <a:pt x="37" y="112"/>
                  </a:lnTo>
                  <a:lnTo>
                    <a:pt x="25" y="108"/>
                  </a:lnTo>
                  <a:lnTo>
                    <a:pt x="17" y="103"/>
                  </a:lnTo>
                  <a:lnTo>
                    <a:pt x="9" y="94"/>
                  </a:lnTo>
                  <a:lnTo>
                    <a:pt x="5" y="84"/>
                  </a:lnTo>
                  <a:lnTo>
                    <a:pt x="1" y="70"/>
                  </a:lnTo>
                  <a:lnTo>
                    <a:pt x="0" y="56"/>
                  </a:lnTo>
                  <a:lnTo>
                    <a:pt x="0" y="40"/>
                  </a:lnTo>
                  <a:lnTo>
                    <a:pt x="4" y="30"/>
                  </a:lnTo>
                  <a:lnTo>
                    <a:pt x="7" y="20"/>
                  </a:lnTo>
                  <a:lnTo>
                    <a:pt x="13" y="14"/>
                  </a:lnTo>
                  <a:lnTo>
                    <a:pt x="27" y="8"/>
                  </a:lnTo>
                  <a:lnTo>
                    <a:pt x="34" y="7"/>
                  </a:lnTo>
                  <a:lnTo>
                    <a:pt x="46" y="7"/>
                  </a:lnTo>
                  <a:lnTo>
                    <a:pt x="72" y="7"/>
                  </a:lnTo>
                  <a:lnTo>
                    <a:pt x="75" y="6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95" y="6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5" y="3"/>
                  </a:lnTo>
                  <a:lnTo>
                    <a:pt x="123" y="0"/>
                  </a:lnTo>
                  <a:lnTo>
                    <a:pt x="123" y="22"/>
                  </a:lnTo>
                  <a:lnTo>
                    <a:pt x="115" y="25"/>
                  </a:lnTo>
                  <a:lnTo>
                    <a:pt x="108" y="27"/>
                  </a:lnTo>
                  <a:close/>
                  <a:moveTo>
                    <a:pt x="63" y="28"/>
                  </a:moveTo>
                  <a:lnTo>
                    <a:pt x="64" y="34"/>
                  </a:lnTo>
                  <a:lnTo>
                    <a:pt x="66" y="43"/>
                  </a:lnTo>
                  <a:lnTo>
                    <a:pt x="67" y="51"/>
                  </a:lnTo>
                  <a:lnTo>
                    <a:pt x="70" y="63"/>
                  </a:lnTo>
                  <a:lnTo>
                    <a:pt x="72" y="74"/>
                  </a:lnTo>
                  <a:lnTo>
                    <a:pt x="75" y="81"/>
                  </a:lnTo>
                  <a:lnTo>
                    <a:pt x="77" y="86"/>
                  </a:lnTo>
                  <a:lnTo>
                    <a:pt x="81" y="90"/>
                  </a:lnTo>
                  <a:lnTo>
                    <a:pt x="85" y="92"/>
                  </a:lnTo>
                  <a:lnTo>
                    <a:pt x="90" y="93"/>
                  </a:lnTo>
                  <a:lnTo>
                    <a:pt x="97" y="91"/>
                  </a:lnTo>
                  <a:lnTo>
                    <a:pt x="105" y="86"/>
                  </a:lnTo>
                  <a:lnTo>
                    <a:pt x="106" y="81"/>
                  </a:lnTo>
                  <a:lnTo>
                    <a:pt x="108" y="78"/>
                  </a:lnTo>
                  <a:lnTo>
                    <a:pt x="108" y="73"/>
                  </a:lnTo>
                  <a:lnTo>
                    <a:pt x="109" y="68"/>
                  </a:lnTo>
                  <a:lnTo>
                    <a:pt x="108" y="56"/>
                  </a:lnTo>
                  <a:lnTo>
                    <a:pt x="105" y="46"/>
                  </a:lnTo>
                  <a:lnTo>
                    <a:pt x="99" y="38"/>
                  </a:lnTo>
                  <a:lnTo>
                    <a:pt x="90" y="32"/>
                  </a:lnTo>
                  <a:lnTo>
                    <a:pt x="81" y="28"/>
                  </a:lnTo>
                  <a:lnTo>
                    <a:pt x="70" y="28"/>
                  </a:lnTo>
                  <a:lnTo>
                    <a:pt x="63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760"/>
            <p:cNvSpPr>
              <a:spLocks/>
            </p:cNvSpPr>
            <p:nvPr/>
          </p:nvSpPr>
          <p:spPr bwMode="auto">
            <a:xfrm>
              <a:off x="1202" y="3106"/>
              <a:ext cx="39" cy="40"/>
            </a:xfrm>
            <a:custGeom>
              <a:avLst/>
              <a:gdLst>
                <a:gd name="T0" fmla="*/ 119 w 119"/>
                <a:gd name="T1" fmla="*/ 118 h 118"/>
                <a:gd name="T2" fmla="*/ 56 w 119"/>
                <a:gd name="T3" fmla="*/ 71 h 118"/>
                <a:gd name="T4" fmla="*/ 0 w 119"/>
                <a:gd name="T5" fmla="*/ 114 h 118"/>
                <a:gd name="T6" fmla="*/ 0 w 119"/>
                <a:gd name="T7" fmla="*/ 88 h 118"/>
                <a:gd name="T8" fmla="*/ 27 w 119"/>
                <a:gd name="T9" fmla="*/ 67 h 118"/>
                <a:gd name="T10" fmla="*/ 41 w 119"/>
                <a:gd name="T11" fmla="*/ 59 h 118"/>
                <a:gd name="T12" fmla="*/ 27 w 119"/>
                <a:gd name="T13" fmla="*/ 49 h 118"/>
                <a:gd name="T14" fmla="*/ 0 w 119"/>
                <a:gd name="T15" fmla="*/ 29 h 118"/>
                <a:gd name="T16" fmla="*/ 0 w 119"/>
                <a:gd name="T17" fmla="*/ 3 h 118"/>
                <a:gd name="T18" fmla="*/ 55 w 119"/>
                <a:gd name="T19" fmla="*/ 47 h 118"/>
                <a:gd name="T20" fmla="*/ 119 w 119"/>
                <a:gd name="T21" fmla="*/ 0 h 118"/>
                <a:gd name="T22" fmla="*/ 119 w 119"/>
                <a:gd name="T23" fmla="*/ 25 h 118"/>
                <a:gd name="T24" fmla="*/ 81 w 119"/>
                <a:gd name="T25" fmla="*/ 52 h 118"/>
                <a:gd name="T26" fmla="*/ 72 w 119"/>
                <a:gd name="T27" fmla="*/ 59 h 118"/>
                <a:gd name="T28" fmla="*/ 119 w 119"/>
                <a:gd name="T29" fmla="*/ 91 h 118"/>
                <a:gd name="T30" fmla="*/ 119 w 119"/>
                <a:gd name="T31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9" h="118">
                  <a:moveTo>
                    <a:pt x="119" y="118"/>
                  </a:moveTo>
                  <a:lnTo>
                    <a:pt x="56" y="71"/>
                  </a:lnTo>
                  <a:lnTo>
                    <a:pt x="0" y="114"/>
                  </a:lnTo>
                  <a:lnTo>
                    <a:pt x="0" y="88"/>
                  </a:lnTo>
                  <a:lnTo>
                    <a:pt x="27" y="67"/>
                  </a:lnTo>
                  <a:lnTo>
                    <a:pt x="41" y="59"/>
                  </a:lnTo>
                  <a:lnTo>
                    <a:pt x="27" y="49"/>
                  </a:lnTo>
                  <a:lnTo>
                    <a:pt x="0" y="29"/>
                  </a:lnTo>
                  <a:lnTo>
                    <a:pt x="0" y="3"/>
                  </a:lnTo>
                  <a:lnTo>
                    <a:pt x="55" y="47"/>
                  </a:lnTo>
                  <a:lnTo>
                    <a:pt x="119" y="0"/>
                  </a:lnTo>
                  <a:lnTo>
                    <a:pt x="119" y="25"/>
                  </a:lnTo>
                  <a:lnTo>
                    <a:pt x="81" y="52"/>
                  </a:lnTo>
                  <a:lnTo>
                    <a:pt x="72" y="59"/>
                  </a:lnTo>
                  <a:lnTo>
                    <a:pt x="119" y="91"/>
                  </a:lnTo>
                  <a:lnTo>
                    <a:pt x="119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761"/>
            <p:cNvSpPr>
              <a:spLocks noEditPoints="1"/>
            </p:cNvSpPr>
            <p:nvPr/>
          </p:nvSpPr>
          <p:spPr bwMode="auto">
            <a:xfrm>
              <a:off x="1186" y="3093"/>
              <a:ext cx="55" cy="7"/>
            </a:xfrm>
            <a:custGeom>
              <a:avLst/>
              <a:gdLst>
                <a:gd name="T0" fmla="*/ 23 w 165"/>
                <a:gd name="T1" fmla="*/ 21 h 21"/>
                <a:gd name="T2" fmla="*/ 0 w 165"/>
                <a:gd name="T3" fmla="*/ 21 h 21"/>
                <a:gd name="T4" fmla="*/ 0 w 165"/>
                <a:gd name="T5" fmla="*/ 0 h 21"/>
                <a:gd name="T6" fmla="*/ 23 w 165"/>
                <a:gd name="T7" fmla="*/ 0 h 21"/>
                <a:gd name="T8" fmla="*/ 23 w 165"/>
                <a:gd name="T9" fmla="*/ 21 h 21"/>
                <a:gd name="T10" fmla="*/ 165 w 165"/>
                <a:gd name="T11" fmla="*/ 21 h 21"/>
                <a:gd name="T12" fmla="*/ 46 w 165"/>
                <a:gd name="T13" fmla="*/ 21 h 21"/>
                <a:gd name="T14" fmla="*/ 46 w 165"/>
                <a:gd name="T15" fmla="*/ 0 h 21"/>
                <a:gd name="T16" fmla="*/ 165 w 165"/>
                <a:gd name="T17" fmla="*/ 0 h 21"/>
                <a:gd name="T18" fmla="*/ 165 w 165"/>
                <a:gd name="T1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" h="21">
                  <a:moveTo>
                    <a:pt x="23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21"/>
                  </a:lnTo>
                  <a:close/>
                  <a:moveTo>
                    <a:pt x="165" y="21"/>
                  </a:moveTo>
                  <a:lnTo>
                    <a:pt x="46" y="21"/>
                  </a:lnTo>
                  <a:lnTo>
                    <a:pt x="46" y="0"/>
                  </a:lnTo>
                  <a:lnTo>
                    <a:pt x="165" y="0"/>
                  </a:lnTo>
                  <a:lnTo>
                    <a:pt x="165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762"/>
            <p:cNvSpPr>
              <a:spLocks/>
            </p:cNvSpPr>
            <p:nvPr/>
          </p:nvSpPr>
          <p:spPr bwMode="auto">
            <a:xfrm>
              <a:off x="1200" y="3026"/>
              <a:ext cx="41" cy="56"/>
            </a:xfrm>
            <a:custGeom>
              <a:avLst/>
              <a:gdLst>
                <a:gd name="T0" fmla="*/ 123 w 123"/>
                <a:gd name="T1" fmla="*/ 170 h 170"/>
                <a:gd name="T2" fmla="*/ 4 w 123"/>
                <a:gd name="T3" fmla="*/ 170 h 170"/>
                <a:gd name="T4" fmla="*/ 4 w 123"/>
                <a:gd name="T5" fmla="*/ 151 h 170"/>
                <a:gd name="T6" fmla="*/ 19 w 123"/>
                <a:gd name="T7" fmla="*/ 151 h 170"/>
                <a:gd name="T8" fmla="*/ 11 w 123"/>
                <a:gd name="T9" fmla="*/ 144 h 170"/>
                <a:gd name="T10" fmla="*/ 6 w 123"/>
                <a:gd name="T11" fmla="*/ 135 h 170"/>
                <a:gd name="T12" fmla="*/ 3 w 123"/>
                <a:gd name="T13" fmla="*/ 129 h 170"/>
                <a:gd name="T14" fmla="*/ 1 w 123"/>
                <a:gd name="T15" fmla="*/ 125 h 170"/>
                <a:gd name="T16" fmla="*/ 0 w 123"/>
                <a:gd name="T17" fmla="*/ 113 h 170"/>
                <a:gd name="T18" fmla="*/ 1 w 123"/>
                <a:gd name="T19" fmla="*/ 99 h 170"/>
                <a:gd name="T20" fmla="*/ 6 w 123"/>
                <a:gd name="T21" fmla="*/ 90 h 170"/>
                <a:gd name="T22" fmla="*/ 12 w 123"/>
                <a:gd name="T23" fmla="*/ 81 h 170"/>
                <a:gd name="T24" fmla="*/ 22 w 123"/>
                <a:gd name="T25" fmla="*/ 78 h 170"/>
                <a:gd name="T26" fmla="*/ 11 w 123"/>
                <a:gd name="T27" fmla="*/ 68 h 170"/>
                <a:gd name="T28" fmla="*/ 5 w 123"/>
                <a:gd name="T29" fmla="*/ 60 h 170"/>
                <a:gd name="T30" fmla="*/ 1 w 123"/>
                <a:gd name="T31" fmla="*/ 49 h 170"/>
                <a:gd name="T32" fmla="*/ 0 w 123"/>
                <a:gd name="T33" fmla="*/ 38 h 170"/>
                <a:gd name="T34" fmla="*/ 0 w 123"/>
                <a:gd name="T35" fmla="*/ 29 h 170"/>
                <a:gd name="T36" fmla="*/ 3 w 123"/>
                <a:gd name="T37" fmla="*/ 21 h 170"/>
                <a:gd name="T38" fmla="*/ 5 w 123"/>
                <a:gd name="T39" fmla="*/ 14 h 170"/>
                <a:gd name="T40" fmla="*/ 10 w 123"/>
                <a:gd name="T41" fmla="*/ 9 h 170"/>
                <a:gd name="T42" fmla="*/ 15 w 123"/>
                <a:gd name="T43" fmla="*/ 5 h 170"/>
                <a:gd name="T44" fmla="*/ 22 w 123"/>
                <a:gd name="T45" fmla="*/ 2 h 170"/>
                <a:gd name="T46" fmla="*/ 30 w 123"/>
                <a:gd name="T47" fmla="*/ 0 h 170"/>
                <a:gd name="T48" fmla="*/ 41 w 123"/>
                <a:gd name="T49" fmla="*/ 0 h 170"/>
                <a:gd name="T50" fmla="*/ 123 w 123"/>
                <a:gd name="T51" fmla="*/ 0 h 170"/>
                <a:gd name="T52" fmla="*/ 123 w 123"/>
                <a:gd name="T53" fmla="*/ 21 h 170"/>
                <a:gd name="T54" fmla="*/ 47 w 123"/>
                <a:gd name="T55" fmla="*/ 21 h 170"/>
                <a:gd name="T56" fmla="*/ 36 w 123"/>
                <a:gd name="T57" fmla="*/ 21 h 170"/>
                <a:gd name="T58" fmla="*/ 30 w 123"/>
                <a:gd name="T59" fmla="*/ 23 h 170"/>
                <a:gd name="T60" fmla="*/ 24 w 123"/>
                <a:gd name="T61" fmla="*/ 25 h 170"/>
                <a:gd name="T62" fmla="*/ 22 w 123"/>
                <a:gd name="T63" fmla="*/ 31 h 170"/>
                <a:gd name="T64" fmla="*/ 18 w 123"/>
                <a:gd name="T65" fmla="*/ 36 h 170"/>
                <a:gd name="T66" fmla="*/ 18 w 123"/>
                <a:gd name="T67" fmla="*/ 43 h 170"/>
                <a:gd name="T68" fmla="*/ 19 w 123"/>
                <a:gd name="T69" fmla="*/ 55 h 170"/>
                <a:gd name="T70" fmla="*/ 22 w 123"/>
                <a:gd name="T71" fmla="*/ 60 h 170"/>
                <a:gd name="T72" fmla="*/ 27 w 123"/>
                <a:gd name="T73" fmla="*/ 66 h 170"/>
                <a:gd name="T74" fmla="*/ 30 w 123"/>
                <a:gd name="T75" fmla="*/ 68 h 170"/>
                <a:gd name="T76" fmla="*/ 36 w 123"/>
                <a:gd name="T77" fmla="*/ 72 h 170"/>
                <a:gd name="T78" fmla="*/ 43 w 123"/>
                <a:gd name="T79" fmla="*/ 73 h 170"/>
                <a:gd name="T80" fmla="*/ 53 w 123"/>
                <a:gd name="T81" fmla="*/ 74 h 170"/>
                <a:gd name="T82" fmla="*/ 123 w 123"/>
                <a:gd name="T83" fmla="*/ 74 h 170"/>
                <a:gd name="T84" fmla="*/ 123 w 123"/>
                <a:gd name="T85" fmla="*/ 96 h 170"/>
                <a:gd name="T86" fmla="*/ 45 w 123"/>
                <a:gd name="T87" fmla="*/ 96 h 170"/>
                <a:gd name="T88" fmla="*/ 33 w 123"/>
                <a:gd name="T89" fmla="*/ 97 h 170"/>
                <a:gd name="T90" fmla="*/ 24 w 123"/>
                <a:gd name="T91" fmla="*/ 101 h 170"/>
                <a:gd name="T92" fmla="*/ 19 w 123"/>
                <a:gd name="T93" fmla="*/ 107 h 170"/>
                <a:gd name="T94" fmla="*/ 18 w 123"/>
                <a:gd name="T95" fmla="*/ 117 h 170"/>
                <a:gd name="T96" fmla="*/ 19 w 123"/>
                <a:gd name="T97" fmla="*/ 126 h 170"/>
                <a:gd name="T98" fmla="*/ 23 w 123"/>
                <a:gd name="T99" fmla="*/ 134 h 170"/>
                <a:gd name="T100" fmla="*/ 24 w 123"/>
                <a:gd name="T101" fmla="*/ 137 h 170"/>
                <a:gd name="T102" fmla="*/ 28 w 123"/>
                <a:gd name="T103" fmla="*/ 140 h 170"/>
                <a:gd name="T104" fmla="*/ 36 w 123"/>
                <a:gd name="T105" fmla="*/ 145 h 170"/>
                <a:gd name="T106" fmla="*/ 46 w 123"/>
                <a:gd name="T107" fmla="*/ 147 h 170"/>
                <a:gd name="T108" fmla="*/ 52 w 123"/>
                <a:gd name="T109" fmla="*/ 147 h 170"/>
                <a:gd name="T110" fmla="*/ 60 w 123"/>
                <a:gd name="T111" fmla="*/ 149 h 170"/>
                <a:gd name="T112" fmla="*/ 123 w 123"/>
                <a:gd name="T113" fmla="*/ 149 h 170"/>
                <a:gd name="T114" fmla="*/ 123 w 123"/>
                <a:gd name="T115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3" h="170">
                  <a:moveTo>
                    <a:pt x="123" y="170"/>
                  </a:moveTo>
                  <a:lnTo>
                    <a:pt x="4" y="170"/>
                  </a:lnTo>
                  <a:lnTo>
                    <a:pt x="4" y="151"/>
                  </a:lnTo>
                  <a:lnTo>
                    <a:pt x="19" y="151"/>
                  </a:lnTo>
                  <a:lnTo>
                    <a:pt x="11" y="144"/>
                  </a:lnTo>
                  <a:lnTo>
                    <a:pt x="6" y="135"/>
                  </a:lnTo>
                  <a:lnTo>
                    <a:pt x="3" y="129"/>
                  </a:lnTo>
                  <a:lnTo>
                    <a:pt x="1" y="125"/>
                  </a:lnTo>
                  <a:lnTo>
                    <a:pt x="0" y="113"/>
                  </a:lnTo>
                  <a:lnTo>
                    <a:pt x="1" y="99"/>
                  </a:lnTo>
                  <a:lnTo>
                    <a:pt x="6" y="90"/>
                  </a:lnTo>
                  <a:lnTo>
                    <a:pt x="12" y="81"/>
                  </a:lnTo>
                  <a:lnTo>
                    <a:pt x="22" y="78"/>
                  </a:lnTo>
                  <a:lnTo>
                    <a:pt x="11" y="68"/>
                  </a:lnTo>
                  <a:lnTo>
                    <a:pt x="5" y="60"/>
                  </a:lnTo>
                  <a:lnTo>
                    <a:pt x="1" y="49"/>
                  </a:lnTo>
                  <a:lnTo>
                    <a:pt x="0" y="38"/>
                  </a:lnTo>
                  <a:lnTo>
                    <a:pt x="0" y="29"/>
                  </a:lnTo>
                  <a:lnTo>
                    <a:pt x="3" y="21"/>
                  </a:lnTo>
                  <a:lnTo>
                    <a:pt x="5" y="14"/>
                  </a:lnTo>
                  <a:lnTo>
                    <a:pt x="10" y="9"/>
                  </a:lnTo>
                  <a:lnTo>
                    <a:pt x="15" y="5"/>
                  </a:lnTo>
                  <a:lnTo>
                    <a:pt x="22" y="2"/>
                  </a:lnTo>
                  <a:lnTo>
                    <a:pt x="30" y="0"/>
                  </a:lnTo>
                  <a:lnTo>
                    <a:pt x="41" y="0"/>
                  </a:lnTo>
                  <a:lnTo>
                    <a:pt x="123" y="0"/>
                  </a:lnTo>
                  <a:lnTo>
                    <a:pt x="123" y="21"/>
                  </a:lnTo>
                  <a:lnTo>
                    <a:pt x="47" y="21"/>
                  </a:lnTo>
                  <a:lnTo>
                    <a:pt x="36" y="21"/>
                  </a:lnTo>
                  <a:lnTo>
                    <a:pt x="30" y="23"/>
                  </a:lnTo>
                  <a:lnTo>
                    <a:pt x="24" y="25"/>
                  </a:lnTo>
                  <a:lnTo>
                    <a:pt x="22" y="31"/>
                  </a:lnTo>
                  <a:lnTo>
                    <a:pt x="18" y="36"/>
                  </a:lnTo>
                  <a:lnTo>
                    <a:pt x="18" y="43"/>
                  </a:lnTo>
                  <a:lnTo>
                    <a:pt x="19" y="55"/>
                  </a:lnTo>
                  <a:lnTo>
                    <a:pt x="22" y="60"/>
                  </a:lnTo>
                  <a:lnTo>
                    <a:pt x="27" y="66"/>
                  </a:lnTo>
                  <a:lnTo>
                    <a:pt x="30" y="68"/>
                  </a:lnTo>
                  <a:lnTo>
                    <a:pt x="36" y="72"/>
                  </a:lnTo>
                  <a:lnTo>
                    <a:pt x="43" y="73"/>
                  </a:lnTo>
                  <a:lnTo>
                    <a:pt x="53" y="74"/>
                  </a:lnTo>
                  <a:lnTo>
                    <a:pt x="123" y="74"/>
                  </a:lnTo>
                  <a:lnTo>
                    <a:pt x="123" y="96"/>
                  </a:lnTo>
                  <a:lnTo>
                    <a:pt x="45" y="96"/>
                  </a:lnTo>
                  <a:lnTo>
                    <a:pt x="33" y="97"/>
                  </a:lnTo>
                  <a:lnTo>
                    <a:pt x="24" y="101"/>
                  </a:lnTo>
                  <a:lnTo>
                    <a:pt x="19" y="107"/>
                  </a:lnTo>
                  <a:lnTo>
                    <a:pt x="18" y="117"/>
                  </a:lnTo>
                  <a:lnTo>
                    <a:pt x="19" y="126"/>
                  </a:lnTo>
                  <a:lnTo>
                    <a:pt x="23" y="134"/>
                  </a:lnTo>
                  <a:lnTo>
                    <a:pt x="24" y="137"/>
                  </a:lnTo>
                  <a:lnTo>
                    <a:pt x="28" y="140"/>
                  </a:lnTo>
                  <a:lnTo>
                    <a:pt x="36" y="145"/>
                  </a:lnTo>
                  <a:lnTo>
                    <a:pt x="46" y="147"/>
                  </a:lnTo>
                  <a:lnTo>
                    <a:pt x="52" y="147"/>
                  </a:lnTo>
                  <a:lnTo>
                    <a:pt x="60" y="149"/>
                  </a:lnTo>
                  <a:lnTo>
                    <a:pt x="123" y="149"/>
                  </a:lnTo>
                  <a:lnTo>
                    <a:pt x="123" y="1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763"/>
            <p:cNvSpPr>
              <a:spLocks/>
            </p:cNvSpPr>
            <p:nvPr/>
          </p:nvSpPr>
          <p:spPr bwMode="auto">
            <a:xfrm>
              <a:off x="1202" y="2981"/>
              <a:ext cx="40" cy="34"/>
            </a:xfrm>
            <a:custGeom>
              <a:avLst/>
              <a:gdLst>
                <a:gd name="T0" fmla="*/ 119 w 121"/>
                <a:gd name="T1" fmla="*/ 19 h 102"/>
                <a:gd name="T2" fmla="*/ 101 w 121"/>
                <a:gd name="T3" fmla="*/ 19 h 102"/>
                <a:gd name="T4" fmla="*/ 109 w 121"/>
                <a:gd name="T5" fmla="*/ 26 h 102"/>
                <a:gd name="T6" fmla="*/ 115 w 121"/>
                <a:gd name="T7" fmla="*/ 36 h 102"/>
                <a:gd name="T8" fmla="*/ 119 w 121"/>
                <a:gd name="T9" fmla="*/ 45 h 102"/>
                <a:gd name="T10" fmla="*/ 121 w 121"/>
                <a:gd name="T11" fmla="*/ 58 h 102"/>
                <a:gd name="T12" fmla="*/ 120 w 121"/>
                <a:gd name="T13" fmla="*/ 63 h 102"/>
                <a:gd name="T14" fmla="*/ 120 w 121"/>
                <a:gd name="T15" fmla="*/ 69 h 102"/>
                <a:gd name="T16" fmla="*/ 117 w 121"/>
                <a:gd name="T17" fmla="*/ 80 h 102"/>
                <a:gd name="T18" fmla="*/ 113 w 121"/>
                <a:gd name="T19" fmla="*/ 88 h 102"/>
                <a:gd name="T20" fmla="*/ 109 w 121"/>
                <a:gd name="T21" fmla="*/ 91 h 102"/>
                <a:gd name="T22" fmla="*/ 107 w 121"/>
                <a:gd name="T23" fmla="*/ 94 h 102"/>
                <a:gd name="T24" fmla="*/ 99 w 121"/>
                <a:gd name="T25" fmla="*/ 97 h 102"/>
                <a:gd name="T26" fmla="*/ 92 w 121"/>
                <a:gd name="T27" fmla="*/ 100 h 102"/>
                <a:gd name="T28" fmla="*/ 84 w 121"/>
                <a:gd name="T29" fmla="*/ 100 h 102"/>
                <a:gd name="T30" fmla="*/ 78 w 121"/>
                <a:gd name="T31" fmla="*/ 100 h 102"/>
                <a:gd name="T32" fmla="*/ 73 w 121"/>
                <a:gd name="T33" fmla="*/ 102 h 102"/>
                <a:gd name="T34" fmla="*/ 0 w 121"/>
                <a:gd name="T35" fmla="*/ 102 h 102"/>
                <a:gd name="T36" fmla="*/ 0 w 121"/>
                <a:gd name="T37" fmla="*/ 80 h 102"/>
                <a:gd name="T38" fmla="*/ 66 w 121"/>
                <a:gd name="T39" fmla="*/ 80 h 102"/>
                <a:gd name="T40" fmla="*/ 68 w 121"/>
                <a:gd name="T41" fmla="*/ 79 h 102"/>
                <a:gd name="T42" fmla="*/ 72 w 121"/>
                <a:gd name="T43" fmla="*/ 79 h 102"/>
                <a:gd name="T44" fmla="*/ 78 w 121"/>
                <a:gd name="T45" fmla="*/ 79 h 102"/>
                <a:gd name="T46" fmla="*/ 83 w 121"/>
                <a:gd name="T47" fmla="*/ 79 h 102"/>
                <a:gd name="T48" fmla="*/ 86 w 121"/>
                <a:gd name="T49" fmla="*/ 79 h 102"/>
                <a:gd name="T50" fmla="*/ 93 w 121"/>
                <a:gd name="T51" fmla="*/ 75 h 102"/>
                <a:gd name="T52" fmla="*/ 96 w 121"/>
                <a:gd name="T53" fmla="*/ 73 h 102"/>
                <a:gd name="T54" fmla="*/ 99 w 121"/>
                <a:gd name="T55" fmla="*/ 70 h 102"/>
                <a:gd name="T56" fmla="*/ 103 w 121"/>
                <a:gd name="T57" fmla="*/ 63 h 102"/>
                <a:gd name="T58" fmla="*/ 103 w 121"/>
                <a:gd name="T59" fmla="*/ 58 h 102"/>
                <a:gd name="T60" fmla="*/ 103 w 121"/>
                <a:gd name="T61" fmla="*/ 56 h 102"/>
                <a:gd name="T62" fmla="*/ 103 w 121"/>
                <a:gd name="T63" fmla="*/ 55 h 102"/>
                <a:gd name="T64" fmla="*/ 104 w 121"/>
                <a:gd name="T65" fmla="*/ 55 h 102"/>
                <a:gd name="T66" fmla="*/ 103 w 121"/>
                <a:gd name="T67" fmla="*/ 45 h 102"/>
                <a:gd name="T68" fmla="*/ 99 w 121"/>
                <a:gd name="T69" fmla="*/ 37 h 102"/>
                <a:gd name="T70" fmla="*/ 93 w 121"/>
                <a:gd name="T71" fmla="*/ 28 h 102"/>
                <a:gd name="T72" fmla="*/ 86 w 121"/>
                <a:gd name="T73" fmla="*/ 25 h 102"/>
                <a:gd name="T74" fmla="*/ 77 w 121"/>
                <a:gd name="T75" fmla="*/ 21 h 102"/>
                <a:gd name="T76" fmla="*/ 63 w 121"/>
                <a:gd name="T77" fmla="*/ 21 h 102"/>
                <a:gd name="T78" fmla="*/ 0 w 121"/>
                <a:gd name="T79" fmla="*/ 21 h 102"/>
                <a:gd name="T80" fmla="*/ 0 w 121"/>
                <a:gd name="T81" fmla="*/ 0 h 102"/>
                <a:gd name="T82" fmla="*/ 119 w 121"/>
                <a:gd name="T83" fmla="*/ 0 h 102"/>
                <a:gd name="T84" fmla="*/ 119 w 121"/>
                <a:gd name="T85" fmla="*/ 19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1" h="102">
                  <a:moveTo>
                    <a:pt x="119" y="19"/>
                  </a:moveTo>
                  <a:lnTo>
                    <a:pt x="101" y="19"/>
                  </a:lnTo>
                  <a:lnTo>
                    <a:pt x="109" y="26"/>
                  </a:lnTo>
                  <a:lnTo>
                    <a:pt x="115" y="36"/>
                  </a:lnTo>
                  <a:lnTo>
                    <a:pt x="119" y="45"/>
                  </a:lnTo>
                  <a:lnTo>
                    <a:pt x="121" y="58"/>
                  </a:lnTo>
                  <a:lnTo>
                    <a:pt x="120" y="63"/>
                  </a:lnTo>
                  <a:lnTo>
                    <a:pt x="120" y="69"/>
                  </a:lnTo>
                  <a:lnTo>
                    <a:pt x="117" y="80"/>
                  </a:lnTo>
                  <a:lnTo>
                    <a:pt x="113" y="88"/>
                  </a:lnTo>
                  <a:lnTo>
                    <a:pt x="109" y="91"/>
                  </a:lnTo>
                  <a:lnTo>
                    <a:pt x="107" y="94"/>
                  </a:lnTo>
                  <a:lnTo>
                    <a:pt x="99" y="97"/>
                  </a:lnTo>
                  <a:lnTo>
                    <a:pt x="92" y="100"/>
                  </a:lnTo>
                  <a:lnTo>
                    <a:pt x="84" y="100"/>
                  </a:lnTo>
                  <a:lnTo>
                    <a:pt x="78" y="100"/>
                  </a:lnTo>
                  <a:lnTo>
                    <a:pt x="73" y="102"/>
                  </a:lnTo>
                  <a:lnTo>
                    <a:pt x="0" y="102"/>
                  </a:lnTo>
                  <a:lnTo>
                    <a:pt x="0" y="80"/>
                  </a:lnTo>
                  <a:lnTo>
                    <a:pt x="66" y="80"/>
                  </a:lnTo>
                  <a:lnTo>
                    <a:pt x="68" y="79"/>
                  </a:lnTo>
                  <a:lnTo>
                    <a:pt x="72" y="79"/>
                  </a:lnTo>
                  <a:lnTo>
                    <a:pt x="78" y="79"/>
                  </a:lnTo>
                  <a:lnTo>
                    <a:pt x="83" y="79"/>
                  </a:lnTo>
                  <a:lnTo>
                    <a:pt x="86" y="79"/>
                  </a:lnTo>
                  <a:lnTo>
                    <a:pt x="93" y="75"/>
                  </a:lnTo>
                  <a:lnTo>
                    <a:pt x="96" y="73"/>
                  </a:lnTo>
                  <a:lnTo>
                    <a:pt x="99" y="70"/>
                  </a:lnTo>
                  <a:lnTo>
                    <a:pt x="103" y="63"/>
                  </a:lnTo>
                  <a:lnTo>
                    <a:pt x="103" y="58"/>
                  </a:lnTo>
                  <a:lnTo>
                    <a:pt x="103" y="56"/>
                  </a:lnTo>
                  <a:lnTo>
                    <a:pt x="103" y="55"/>
                  </a:lnTo>
                  <a:lnTo>
                    <a:pt x="104" y="55"/>
                  </a:lnTo>
                  <a:lnTo>
                    <a:pt x="103" y="45"/>
                  </a:lnTo>
                  <a:lnTo>
                    <a:pt x="99" y="37"/>
                  </a:lnTo>
                  <a:lnTo>
                    <a:pt x="93" y="28"/>
                  </a:lnTo>
                  <a:lnTo>
                    <a:pt x="86" y="25"/>
                  </a:lnTo>
                  <a:lnTo>
                    <a:pt x="77" y="21"/>
                  </a:lnTo>
                  <a:lnTo>
                    <a:pt x="63" y="21"/>
                  </a:lnTo>
                  <a:lnTo>
                    <a:pt x="0" y="21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764"/>
            <p:cNvSpPr>
              <a:spLocks/>
            </p:cNvSpPr>
            <p:nvPr/>
          </p:nvSpPr>
          <p:spPr bwMode="auto">
            <a:xfrm>
              <a:off x="1200" y="2913"/>
              <a:ext cx="41" cy="57"/>
            </a:xfrm>
            <a:custGeom>
              <a:avLst/>
              <a:gdLst>
                <a:gd name="T0" fmla="*/ 123 w 123"/>
                <a:gd name="T1" fmla="*/ 170 h 170"/>
                <a:gd name="T2" fmla="*/ 4 w 123"/>
                <a:gd name="T3" fmla="*/ 170 h 170"/>
                <a:gd name="T4" fmla="*/ 4 w 123"/>
                <a:gd name="T5" fmla="*/ 151 h 170"/>
                <a:gd name="T6" fmla="*/ 19 w 123"/>
                <a:gd name="T7" fmla="*/ 151 h 170"/>
                <a:gd name="T8" fmla="*/ 11 w 123"/>
                <a:gd name="T9" fmla="*/ 144 h 170"/>
                <a:gd name="T10" fmla="*/ 6 w 123"/>
                <a:gd name="T11" fmla="*/ 135 h 170"/>
                <a:gd name="T12" fmla="*/ 3 w 123"/>
                <a:gd name="T13" fmla="*/ 129 h 170"/>
                <a:gd name="T14" fmla="*/ 1 w 123"/>
                <a:gd name="T15" fmla="*/ 124 h 170"/>
                <a:gd name="T16" fmla="*/ 0 w 123"/>
                <a:gd name="T17" fmla="*/ 112 h 170"/>
                <a:gd name="T18" fmla="*/ 1 w 123"/>
                <a:gd name="T19" fmla="*/ 99 h 170"/>
                <a:gd name="T20" fmla="*/ 6 w 123"/>
                <a:gd name="T21" fmla="*/ 90 h 170"/>
                <a:gd name="T22" fmla="*/ 12 w 123"/>
                <a:gd name="T23" fmla="*/ 81 h 170"/>
                <a:gd name="T24" fmla="*/ 22 w 123"/>
                <a:gd name="T25" fmla="*/ 78 h 170"/>
                <a:gd name="T26" fmla="*/ 11 w 123"/>
                <a:gd name="T27" fmla="*/ 68 h 170"/>
                <a:gd name="T28" fmla="*/ 5 w 123"/>
                <a:gd name="T29" fmla="*/ 60 h 170"/>
                <a:gd name="T30" fmla="*/ 1 w 123"/>
                <a:gd name="T31" fmla="*/ 49 h 170"/>
                <a:gd name="T32" fmla="*/ 0 w 123"/>
                <a:gd name="T33" fmla="*/ 38 h 170"/>
                <a:gd name="T34" fmla="*/ 0 w 123"/>
                <a:gd name="T35" fmla="*/ 28 h 170"/>
                <a:gd name="T36" fmla="*/ 3 w 123"/>
                <a:gd name="T37" fmla="*/ 21 h 170"/>
                <a:gd name="T38" fmla="*/ 5 w 123"/>
                <a:gd name="T39" fmla="*/ 14 h 170"/>
                <a:gd name="T40" fmla="*/ 10 w 123"/>
                <a:gd name="T41" fmla="*/ 9 h 170"/>
                <a:gd name="T42" fmla="*/ 15 w 123"/>
                <a:gd name="T43" fmla="*/ 4 h 170"/>
                <a:gd name="T44" fmla="*/ 22 w 123"/>
                <a:gd name="T45" fmla="*/ 2 h 170"/>
                <a:gd name="T46" fmla="*/ 30 w 123"/>
                <a:gd name="T47" fmla="*/ 0 h 170"/>
                <a:gd name="T48" fmla="*/ 41 w 123"/>
                <a:gd name="T49" fmla="*/ 0 h 170"/>
                <a:gd name="T50" fmla="*/ 123 w 123"/>
                <a:gd name="T51" fmla="*/ 0 h 170"/>
                <a:gd name="T52" fmla="*/ 123 w 123"/>
                <a:gd name="T53" fmla="*/ 21 h 170"/>
                <a:gd name="T54" fmla="*/ 47 w 123"/>
                <a:gd name="T55" fmla="*/ 21 h 170"/>
                <a:gd name="T56" fmla="*/ 36 w 123"/>
                <a:gd name="T57" fmla="*/ 21 h 170"/>
                <a:gd name="T58" fmla="*/ 30 w 123"/>
                <a:gd name="T59" fmla="*/ 22 h 170"/>
                <a:gd name="T60" fmla="*/ 24 w 123"/>
                <a:gd name="T61" fmla="*/ 25 h 170"/>
                <a:gd name="T62" fmla="*/ 22 w 123"/>
                <a:gd name="T63" fmla="*/ 31 h 170"/>
                <a:gd name="T64" fmla="*/ 18 w 123"/>
                <a:gd name="T65" fmla="*/ 36 h 170"/>
                <a:gd name="T66" fmla="*/ 18 w 123"/>
                <a:gd name="T67" fmla="*/ 43 h 170"/>
                <a:gd name="T68" fmla="*/ 19 w 123"/>
                <a:gd name="T69" fmla="*/ 55 h 170"/>
                <a:gd name="T70" fmla="*/ 22 w 123"/>
                <a:gd name="T71" fmla="*/ 60 h 170"/>
                <a:gd name="T72" fmla="*/ 27 w 123"/>
                <a:gd name="T73" fmla="*/ 66 h 170"/>
                <a:gd name="T74" fmla="*/ 30 w 123"/>
                <a:gd name="T75" fmla="*/ 68 h 170"/>
                <a:gd name="T76" fmla="*/ 36 w 123"/>
                <a:gd name="T77" fmla="*/ 72 h 170"/>
                <a:gd name="T78" fmla="*/ 43 w 123"/>
                <a:gd name="T79" fmla="*/ 73 h 170"/>
                <a:gd name="T80" fmla="*/ 53 w 123"/>
                <a:gd name="T81" fmla="*/ 74 h 170"/>
                <a:gd name="T82" fmla="*/ 123 w 123"/>
                <a:gd name="T83" fmla="*/ 74 h 170"/>
                <a:gd name="T84" fmla="*/ 123 w 123"/>
                <a:gd name="T85" fmla="*/ 96 h 170"/>
                <a:gd name="T86" fmla="*/ 45 w 123"/>
                <a:gd name="T87" fmla="*/ 96 h 170"/>
                <a:gd name="T88" fmla="*/ 33 w 123"/>
                <a:gd name="T89" fmla="*/ 97 h 170"/>
                <a:gd name="T90" fmla="*/ 24 w 123"/>
                <a:gd name="T91" fmla="*/ 100 h 170"/>
                <a:gd name="T92" fmla="*/ 19 w 123"/>
                <a:gd name="T93" fmla="*/ 106 h 170"/>
                <a:gd name="T94" fmla="*/ 18 w 123"/>
                <a:gd name="T95" fmla="*/ 117 h 170"/>
                <a:gd name="T96" fmla="*/ 19 w 123"/>
                <a:gd name="T97" fmla="*/ 126 h 170"/>
                <a:gd name="T98" fmla="*/ 23 w 123"/>
                <a:gd name="T99" fmla="*/ 134 h 170"/>
                <a:gd name="T100" fmla="*/ 24 w 123"/>
                <a:gd name="T101" fmla="*/ 136 h 170"/>
                <a:gd name="T102" fmla="*/ 28 w 123"/>
                <a:gd name="T103" fmla="*/ 140 h 170"/>
                <a:gd name="T104" fmla="*/ 36 w 123"/>
                <a:gd name="T105" fmla="*/ 145 h 170"/>
                <a:gd name="T106" fmla="*/ 46 w 123"/>
                <a:gd name="T107" fmla="*/ 147 h 170"/>
                <a:gd name="T108" fmla="*/ 52 w 123"/>
                <a:gd name="T109" fmla="*/ 147 h 170"/>
                <a:gd name="T110" fmla="*/ 60 w 123"/>
                <a:gd name="T111" fmla="*/ 148 h 170"/>
                <a:gd name="T112" fmla="*/ 123 w 123"/>
                <a:gd name="T113" fmla="*/ 148 h 170"/>
                <a:gd name="T114" fmla="*/ 123 w 123"/>
                <a:gd name="T115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3" h="170">
                  <a:moveTo>
                    <a:pt x="123" y="170"/>
                  </a:moveTo>
                  <a:lnTo>
                    <a:pt x="4" y="170"/>
                  </a:lnTo>
                  <a:lnTo>
                    <a:pt x="4" y="151"/>
                  </a:lnTo>
                  <a:lnTo>
                    <a:pt x="19" y="151"/>
                  </a:lnTo>
                  <a:lnTo>
                    <a:pt x="11" y="144"/>
                  </a:lnTo>
                  <a:lnTo>
                    <a:pt x="6" y="135"/>
                  </a:lnTo>
                  <a:lnTo>
                    <a:pt x="3" y="129"/>
                  </a:lnTo>
                  <a:lnTo>
                    <a:pt x="1" y="124"/>
                  </a:lnTo>
                  <a:lnTo>
                    <a:pt x="0" y="112"/>
                  </a:lnTo>
                  <a:lnTo>
                    <a:pt x="1" y="99"/>
                  </a:lnTo>
                  <a:lnTo>
                    <a:pt x="6" y="90"/>
                  </a:lnTo>
                  <a:lnTo>
                    <a:pt x="12" y="81"/>
                  </a:lnTo>
                  <a:lnTo>
                    <a:pt x="22" y="78"/>
                  </a:lnTo>
                  <a:lnTo>
                    <a:pt x="11" y="68"/>
                  </a:lnTo>
                  <a:lnTo>
                    <a:pt x="5" y="60"/>
                  </a:lnTo>
                  <a:lnTo>
                    <a:pt x="1" y="49"/>
                  </a:lnTo>
                  <a:lnTo>
                    <a:pt x="0" y="38"/>
                  </a:lnTo>
                  <a:lnTo>
                    <a:pt x="0" y="28"/>
                  </a:lnTo>
                  <a:lnTo>
                    <a:pt x="3" y="21"/>
                  </a:lnTo>
                  <a:lnTo>
                    <a:pt x="5" y="14"/>
                  </a:lnTo>
                  <a:lnTo>
                    <a:pt x="10" y="9"/>
                  </a:lnTo>
                  <a:lnTo>
                    <a:pt x="15" y="4"/>
                  </a:lnTo>
                  <a:lnTo>
                    <a:pt x="22" y="2"/>
                  </a:lnTo>
                  <a:lnTo>
                    <a:pt x="30" y="0"/>
                  </a:lnTo>
                  <a:lnTo>
                    <a:pt x="41" y="0"/>
                  </a:lnTo>
                  <a:lnTo>
                    <a:pt x="123" y="0"/>
                  </a:lnTo>
                  <a:lnTo>
                    <a:pt x="123" y="21"/>
                  </a:lnTo>
                  <a:lnTo>
                    <a:pt x="47" y="21"/>
                  </a:lnTo>
                  <a:lnTo>
                    <a:pt x="36" y="21"/>
                  </a:lnTo>
                  <a:lnTo>
                    <a:pt x="30" y="22"/>
                  </a:lnTo>
                  <a:lnTo>
                    <a:pt x="24" y="25"/>
                  </a:lnTo>
                  <a:lnTo>
                    <a:pt x="22" y="31"/>
                  </a:lnTo>
                  <a:lnTo>
                    <a:pt x="18" y="36"/>
                  </a:lnTo>
                  <a:lnTo>
                    <a:pt x="18" y="43"/>
                  </a:lnTo>
                  <a:lnTo>
                    <a:pt x="19" y="55"/>
                  </a:lnTo>
                  <a:lnTo>
                    <a:pt x="22" y="60"/>
                  </a:lnTo>
                  <a:lnTo>
                    <a:pt x="27" y="66"/>
                  </a:lnTo>
                  <a:lnTo>
                    <a:pt x="30" y="68"/>
                  </a:lnTo>
                  <a:lnTo>
                    <a:pt x="36" y="72"/>
                  </a:lnTo>
                  <a:lnTo>
                    <a:pt x="43" y="73"/>
                  </a:lnTo>
                  <a:lnTo>
                    <a:pt x="53" y="74"/>
                  </a:lnTo>
                  <a:lnTo>
                    <a:pt x="123" y="74"/>
                  </a:lnTo>
                  <a:lnTo>
                    <a:pt x="123" y="96"/>
                  </a:lnTo>
                  <a:lnTo>
                    <a:pt x="45" y="96"/>
                  </a:lnTo>
                  <a:lnTo>
                    <a:pt x="33" y="97"/>
                  </a:lnTo>
                  <a:lnTo>
                    <a:pt x="24" y="100"/>
                  </a:lnTo>
                  <a:lnTo>
                    <a:pt x="19" y="106"/>
                  </a:lnTo>
                  <a:lnTo>
                    <a:pt x="18" y="117"/>
                  </a:lnTo>
                  <a:lnTo>
                    <a:pt x="19" y="126"/>
                  </a:lnTo>
                  <a:lnTo>
                    <a:pt x="23" y="134"/>
                  </a:lnTo>
                  <a:lnTo>
                    <a:pt x="24" y="136"/>
                  </a:lnTo>
                  <a:lnTo>
                    <a:pt x="28" y="140"/>
                  </a:lnTo>
                  <a:lnTo>
                    <a:pt x="36" y="145"/>
                  </a:lnTo>
                  <a:lnTo>
                    <a:pt x="46" y="147"/>
                  </a:lnTo>
                  <a:lnTo>
                    <a:pt x="52" y="147"/>
                  </a:lnTo>
                  <a:lnTo>
                    <a:pt x="60" y="148"/>
                  </a:lnTo>
                  <a:lnTo>
                    <a:pt x="123" y="148"/>
                  </a:lnTo>
                  <a:lnTo>
                    <a:pt x="123" y="1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765"/>
            <p:cNvSpPr>
              <a:spLocks/>
            </p:cNvSpPr>
            <p:nvPr/>
          </p:nvSpPr>
          <p:spPr bwMode="auto">
            <a:xfrm>
              <a:off x="1186" y="2810"/>
              <a:ext cx="55" cy="75"/>
            </a:xfrm>
            <a:custGeom>
              <a:avLst/>
              <a:gdLst>
                <a:gd name="T0" fmla="*/ 165 w 165"/>
                <a:gd name="T1" fmla="*/ 177 h 223"/>
                <a:gd name="T2" fmla="*/ 0 w 165"/>
                <a:gd name="T3" fmla="*/ 223 h 223"/>
                <a:gd name="T4" fmla="*/ 0 w 165"/>
                <a:gd name="T5" fmla="*/ 199 h 223"/>
                <a:gd name="T6" fmla="*/ 108 w 165"/>
                <a:gd name="T7" fmla="*/ 173 h 223"/>
                <a:gd name="T8" fmla="*/ 142 w 165"/>
                <a:gd name="T9" fmla="*/ 166 h 223"/>
                <a:gd name="T10" fmla="*/ 129 w 165"/>
                <a:gd name="T11" fmla="*/ 162 h 223"/>
                <a:gd name="T12" fmla="*/ 120 w 165"/>
                <a:gd name="T13" fmla="*/ 160 h 223"/>
                <a:gd name="T14" fmla="*/ 114 w 165"/>
                <a:gd name="T15" fmla="*/ 157 h 223"/>
                <a:gd name="T16" fmla="*/ 111 w 165"/>
                <a:gd name="T17" fmla="*/ 157 h 223"/>
                <a:gd name="T18" fmla="*/ 0 w 165"/>
                <a:gd name="T19" fmla="*/ 125 h 223"/>
                <a:gd name="T20" fmla="*/ 0 w 165"/>
                <a:gd name="T21" fmla="*/ 97 h 223"/>
                <a:gd name="T22" fmla="*/ 83 w 165"/>
                <a:gd name="T23" fmla="*/ 72 h 223"/>
                <a:gd name="T24" fmla="*/ 113 w 165"/>
                <a:gd name="T25" fmla="*/ 64 h 223"/>
                <a:gd name="T26" fmla="*/ 142 w 165"/>
                <a:gd name="T27" fmla="*/ 59 h 223"/>
                <a:gd name="T28" fmla="*/ 124 w 165"/>
                <a:gd name="T29" fmla="*/ 54 h 223"/>
                <a:gd name="T30" fmla="*/ 114 w 165"/>
                <a:gd name="T31" fmla="*/ 52 h 223"/>
                <a:gd name="T32" fmla="*/ 109 w 165"/>
                <a:gd name="T33" fmla="*/ 51 h 223"/>
                <a:gd name="T34" fmla="*/ 106 w 165"/>
                <a:gd name="T35" fmla="*/ 51 h 223"/>
                <a:gd name="T36" fmla="*/ 0 w 165"/>
                <a:gd name="T37" fmla="*/ 23 h 223"/>
                <a:gd name="T38" fmla="*/ 0 w 165"/>
                <a:gd name="T39" fmla="*/ 0 h 223"/>
                <a:gd name="T40" fmla="*/ 165 w 165"/>
                <a:gd name="T41" fmla="*/ 48 h 223"/>
                <a:gd name="T42" fmla="*/ 165 w 165"/>
                <a:gd name="T43" fmla="*/ 70 h 223"/>
                <a:gd name="T44" fmla="*/ 39 w 165"/>
                <a:gd name="T45" fmla="*/ 106 h 223"/>
                <a:gd name="T46" fmla="*/ 30 w 165"/>
                <a:gd name="T47" fmla="*/ 107 h 223"/>
                <a:gd name="T48" fmla="*/ 25 w 165"/>
                <a:gd name="T49" fmla="*/ 109 h 223"/>
                <a:gd name="T50" fmla="*/ 19 w 165"/>
                <a:gd name="T51" fmla="*/ 112 h 223"/>
                <a:gd name="T52" fmla="*/ 30 w 165"/>
                <a:gd name="T53" fmla="*/ 114 h 223"/>
                <a:gd name="T54" fmla="*/ 39 w 165"/>
                <a:gd name="T55" fmla="*/ 117 h 223"/>
                <a:gd name="T56" fmla="*/ 165 w 165"/>
                <a:gd name="T57" fmla="*/ 154 h 223"/>
                <a:gd name="T58" fmla="*/ 165 w 165"/>
                <a:gd name="T59" fmla="*/ 177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23">
                  <a:moveTo>
                    <a:pt x="165" y="177"/>
                  </a:moveTo>
                  <a:lnTo>
                    <a:pt x="0" y="223"/>
                  </a:lnTo>
                  <a:lnTo>
                    <a:pt x="0" y="199"/>
                  </a:lnTo>
                  <a:lnTo>
                    <a:pt x="108" y="173"/>
                  </a:lnTo>
                  <a:lnTo>
                    <a:pt x="142" y="166"/>
                  </a:lnTo>
                  <a:lnTo>
                    <a:pt x="129" y="162"/>
                  </a:lnTo>
                  <a:lnTo>
                    <a:pt x="120" y="160"/>
                  </a:lnTo>
                  <a:lnTo>
                    <a:pt x="114" y="157"/>
                  </a:lnTo>
                  <a:lnTo>
                    <a:pt x="111" y="157"/>
                  </a:lnTo>
                  <a:lnTo>
                    <a:pt x="0" y="125"/>
                  </a:lnTo>
                  <a:lnTo>
                    <a:pt x="0" y="97"/>
                  </a:lnTo>
                  <a:lnTo>
                    <a:pt x="83" y="72"/>
                  </a:lnTo>
                  <a:lnTo>
                    <a:pt x="113" y="64"/>
                  </a:lnTo>
                  <a:lnTo>
                    <a:pt x="142" y="59"/>
                  </a:lnTo>
                  <a:lnTo>
                    <a:pt x="124" y="54"/>
                  </a:lnTo>
                  <a:lnTo>
                    <a:pt x="114" y="52"/>
                  </a:lnTo>
                  <a:lnTo>
                    <a:pt x="109" y="51"/>
                  </a:lnTo>
                  <a:lnTo>
                    <a:pt x="106" y="51"/>
                  </a:lnTo>
                  <a:lnTo>
                    <a:pt x="0" y="23"/>
                  </a:lnTo>
                  <a:lnTo>
                    <a:pt x="0" y="0"/>
                  </a:lnTo>
                  <a:lnTo>
                    <a:pt x="165" y="48"/>
                  </a:lnTo>
                  <a:lnTo>
                    <a:pt x="165" y="70"/>
                  </a:lnTo>
                  <a:lnTo>
                    <a:pt x="39" y="106"/>
                  </a:lnTo>
                  <a:lnTo>
                    <a:pt x="30" y="107"/>
                  </a:lnTo>
                  <a:lnTo>
                    <a:pt x="25" y="109"/>
                  </a:lnTo>
                  <a:lnTo>
                    <a:pt x="19" y="112"/>
                  </a:lnTo>
                  <a:lnTo>
                    <a:pt x="30" y="114"/>
                  </a:lnTo>
                  <a:lnTo>
                    <a:pt x="39" y="117"/>
                  </a:lnTo>
                  <a:lnTo>
                    <a:pt x="165" y="154"/>
                  </a:lnTo>
                  <a:lnTo>
                    <a:pt x="165" y="1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766"/>
            <p:cNvSpPr>
              <a:spLocks noEditPoints="1"/>
            </p:cNvSpPr>
            <p:nvPr/>
          </p:nvSpPr>
          <p:spPr bwMode="auto">
            <a:xfrm>
              <a:off x="1200" y="2770"/>
              <a:ext cx="42" cy="38"/>
            </a:xfrm>
            <a:custGeom>
              <a:avLst/>
              <a:gdLst>
                <a:gd name="T0" fmla="*/ 87 w 125"/>
                <a:gd name="T1" fmla="*/ 1 h 116"/>
                <a:gd name="T2" fmla="*/ 102 w 125"/>
                <a:gd name="T3" fmla="*/ 8 h 116"/>
                <a:gd name="T4" fmla="*/ 115 w 125"/>
                <a:gd name="T5" fmla="*/ 20 h 116"/>
                <a:gd name="T6" fmla="*/ 125 w 125"/>
                <a:gd name="T7" fmla="*/ 56 h 116"/>
                <a:gd name="T8" fmla="*/ 120 w 125"/>
                <a:gd name="T9" fmla="*/ 80 h 116"/>
                <a:gd name="T10" fmla="*/ 109 w 125"/>
                <a:gd name="T11" fmla="*/ 99 h 116"/>
                <a:gd name="T12" fmla="*/ 94 w 125"/>
                <a:gd name="T13" fmla="*/ 108 h 116"/>
                <a:gd name="T14" fmla="*/ 77 w 125"/>
                <a:gd name="T15" fmla="*/ 115 h 116"/>
                <a:gd name="T16" fmla="*/ 66 w 125"/>
                <a:gd name="T17" fmla="*/ 115 h 116"/>
                <a:gd name="T18" fmla="*/ 48 w 125"/>
                <a:gd name="T19" fmla="*/ 115 h 116"/>
                <a:gd name="T20" fmla="*/ 25 w 125"/>
                <a:gd name="T21" fmla="*/ 105 h 116"/>
                <a:gd name="T22" fmla="*/ 9 w 125"/>
                <a:gd name="T23" fmla="*/ 90 h 116"/>
                <a:gd name="T24" fmla="*/ 0 w 125"/>
                <a:gd name="T25" fmla="*/ 68 h 116"/>
                <a:gd name="T26" fmla="*/ 0 w 125"/>
                <a:gd name="T27" fmla="*/ 44 h 116"/>
                <a:gd name="T28" fmla="*/ 9 w 125"/>
                <a:gd name="T29" fmla="*/ 24 h 116"/>
                <a:gd name="T30" fmla="*/ 24 w 125"/>
                <a:gd name="T31" fmla="*/ 8 h 116"/>
                <a:gd name="T32" fmla="*/ 47 w 125"/>
                <a:gd name="T33" fmla="*/ 0 h 116"/>
                <a:gd name="T34" fmla="*/ 69 w 125"/>
                <a:gd name="T35" fmla="*/ 0 h 116"/>
                <a:gd name="T36" fmla="*/ 77 w 125"/>
                <a:gd name="T37" fmla="*/ 91 h 116"/>
                <a:gd name="T38" fmla="*/ 78 w 125"/>
                <a:gd name="T39" fmla="*/ 90 h 116"/>
                <a:gd name="T40" fmla="*/ 85 w 125"/>
                <a:gd name="T41" fmla="*/ 90 h 116"/>
                <a:gd name="T42" fmla="*/ 88 w 125"/>
                <a:gd name="T43" fmla="*/ 86 h 116"/>
                <a:gd name="T44" fmla="*/ 91 w 125"/>
                <a:gd name="T45" fmla="*/ 86 h 116"/>
                <a:gd name="T46" fmla="*/ 102 w 125"/>
                <a:gd name="T47" fmla="*/ 75 h 116"/>
                <a:gd name="T48" fmla="*/ 102 w 125"/>
                <a:gd name="T49" fmla="*/ 72 h 116"/>
                <a:gd name="T50" fmla="*/ 106 w 125"/>
                <a:gd name="T51" fmla="*/ 69 h 116"/>
                <a:gd name="T52" fmla="*/ 107 w 125"/>
                <a:gd name="T53" fmla="*/ 59 h 116"/>
                <a:gd name="T54" fmla="*/ 107 w 125"/>
                <a:gd name="T55" fmla="*/ 44 h 116"/>
                <a:gd name="T56" fmla="*/ 95 w 125"/>
                <a:gd name="T57" fmla="*/ 27 h 116"/>
                <a:gd name="T58" fmla="*/ 52 w 125"/>
                <a:gd name="T59" fmla="*/ 92 h 116"/>
                <a:gd name="T60" fmla="*/ 43 w 125"/>
                <a:gd name="T61" fmla="*/ 23 h 116"/>
                <a:gd name="T62" fmla="*/ 29 w 125"/>
                <a:gd name="T63" fmla="*/ 31 h 116"/>
                <a:gd name="T64" fmla="*/ 17 w 125"/>
                <a:gd name="T65" fmla="*/ 57 h 116"/>
                <a:gd name="T66" fmla="*/ 19 w 125"/>
                <a:gd name="T67" fmla="*/ 71 h 116"/>
                <a:gd name="T68" fmla="*/ 27 w 125"/>
                <a:gd name="T69" fmla="*/ 81 h 116"/>
                <a:gd name="T70" fmla="*/ 43 w 125"/>
                <a:gd name="T71" fmla="*/ 9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5" h="116">
                  <a:moveTo>
                    <a:pt x="84" y="23"/>
                  </a:moveTo>
                  <a:lnTo>
                    <a:pt x="87" y="1"/>
                  </a:lnTo>
                  <a:lnTo>
                    <a:pt x="94" y="3"/>
                  </a:lnTo>
                  <a:lnTo>
                    <a:pt x="102" y="8"/>
                  </a:lnTo>
                  <a:lnTo>
                    <a:pt x="108" y="13"/>
                  </a:lnTo>
                  <a:lnTo>
                    <a:pt x="115" y="20"/>
                  </a:lnTo>
                  <a:lnTo>
                    <a:pt x="123" y="36"/>
                  </a:lnTo>
                  <a:lnTo>
                    <a:pt x="125" y="56"/>
                  </a:lnTo>
                  <a:lnTo>
                    <a:pt x="124" y="68"/>
                  </a:lnTo>
                  <a:lnTo>
                    <a:pt x="120" y="80"/>
                  </a:lnTo>
                  <a:lnTo>
                    <a:pt x="115" y="90"/>
                  </a:lnTo>
                  <a:lnTo>
                    <a:pt x="109" y="99"/>
                  </a:lnTo>
                  <a:lnTo>
                    <a:pt x="100" y="105"/>
                  </a:lnTo>
                  <a:lnTo>
                    <a:pt x="94" y="108"/>
                  </a:lnTo>
                  <a:lnTo>
                    <a:pt x="89" y="111"/>
                  </a:lnTo>
                  <a:lnTo>
                    <a:pt x="77" y="115"/>
                  </a:lnTo>
                  <a:lnTo>
                    <a:pt x="70" y="115"/>
                  </a:lnTo>
                  <a:lnTo>
                    <a:pt x="66" y="115"/>
                  </a:lnTo>
                  <a:lnTo>
                    <a:pt x="64" y="116"/>
                  </a:lnTo>
                  <a:lnTo>
                    <a:pt x="48" y="115"/>
                  </a:lnTo>
                  <a:lnTo>
                    <a:pt x="36" y="111"/>
                  </a:lnTo>
                  <a:lnTo>
                    <a:pt x="25" y="105"/>
                  </a:lnTo>
                  <a:lnTo>
                    <a:pt x="17" y="99"/>
                  </a:lnTo>
                  <a:lnTo>
                    <a:pt x="9" y="90"/>
                  </a:lnTo>
                  <a:lnTo>
                    <a:pt x="4" y="80"/>
                  </a:lnTo>
                  <a:lnTo>
                    <a:pt x="0" y="68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4" y="33"/>
                  </a:lnTo>
                  <a:lnTo>
                    <a:pt x="9" y="24"/>
                  </a:lnTo>
                  <a:lnTo>
                    <a:pt x="17" y="17"/>
                  </a:lnTo>
                  <a:lnTo>
                    <a:pt x="24" y="8"/>
                  </a:lnTo>
                  <a:lnTo>
                    <a:pt x="35" y="3"/>
                  </a:lnTo>
                  <a:lnTo>
                    <a:pt x="47" y="0"/>
                  </a:lnTo>
                  <a:lnTo>
                    <a:pt x="63" y="0"/>
                  </a:lnTo>
                  <a:lnTo>
                    <a:pt x="69" y="0"/>
                  </a:lnTo>
                  <a:lnTo>
                    <a:pt x="69" y="93"/>
                  </a:lnTo>
                  <a:lnTo>
                    <a:pt x="77" y="91"/>
                  </a:lnTo>
                  <a:lnTo>
                    <a:pt x="77" y="90"/>
                  </a:lnTo>
                  <a:lnTo>
                    <a:pt x="78" y="90"/>
                  </a:lnTo>
                  <a:lnTo>
                    <a:pt x="81" y="90"/>
                  </a:lnTo>
                  <a:lnTo>
                    <a:pt x="85" y="90"/>
                  </a:lnTo>
                  <a:lnTo>
                    <a:pt x="88" y="87"/>
                  </a:lnTo>
                  <a:lnTo>
                    <a:pt x="88" y="86"/>
                  </a:lnTo>
                  <a:lnTo>
                    <a:pt x="89" y="86"/>
                  </a:lnTo>
                  <a:lnTo>
                    <a:pt x="91" y="86"/>
                  </a:lnTo>
                  <a:lnTo>
                    <a:pt x="99" y="83"/>
                  </a:lnTo>
                  <a:lnTo>
                    <a:pt x="102" y="75"/>
                  </a:lnTo>
                  <a:lnTo>
                    <a:pt x="102" y="73"/>
                  </a:lnTo>
                  <a:lnTo>
                    <a:pt x="102" y="72"/>
                  </a:lnTo>
                  <a:lnTo>
                    <a:pt x="103" y="72"/>
                  </a:lnTo>
                  <a:lnTo>
                    <a:pt x="106" y="69"/>
                  </a:lnTo>
                  <a:lnTo>
                    <a:pt x="107" y="62"/>
                  </a:lnTo>
                  <a:lnTo>
                    <a:pt x="107" y="59"/>
                  </a:lnTo>
                  <a:lnTo>
                    <a:pt x="108" y="56"/>
                  </a:lnTo>
                  <a:lnTo>
                    <a:pt x="107" y="44"/>
                  </a:lnTo>
                  <a:lnTo>
                    <a:pt x="103" y="36"/>
                  </a:lnTo>
                  <a:lnTo>
                    <a:pt x="95" y="27"/>
                  </a:lnTo>
                  <a:lnTo>
                    <a:pt x="84" y="23"/>
                  </a:lnTo>
                  <a:close/>
                  <a:moveTo>
                    <a:pt x="52" y="92"/>
                  </a:moveTo>
                  <a:lnTo>
                    <a:pt x="52" y="23"/>
                  </a:lnTo>
                  <a:lnTo>
                    <a:pt x="43" y="23"/>
                  </a:lnTo>
                  <a:lnTo>
                    <a:pt x="37" y="25"/>
                  </a:lnTo>
                  <a:lnTo>
                    <a:pt x="29" y="31"/>
                  </a:lnTo>
                  <a:lnTo>
                    <a:pt x="19" y="42"/>
                  </a:lnTo>
                  <a:lnTo>
                    <a:pt x="17" y="57"/>
                  </a:lnTo>
                  <a:lnTo>
                    <a:pt x="17" y="63"/>
                  </a:lnTo>
                  <a:lnTo>
                    <a:pt x="19" y="71"/>
                  </a:lnTo>
                  <a:lnTo>
                    <a:pt x="22" y="75"/>
                  </a:lnTo>
                  <a:lnTo>
                    <a:pt x="27" y="81"/>
                  </a:lnTo>
                  <a:lnTo>
                    <a:pt x="37" y="89"/>
                  </a:lnTo>
                  <a:lnTo>
                    <a:pt x="43" y="90"/>
                  </a:lnTo>
                  <a:lnTo>
                    <a:pt x="52" y="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767"/>
            <p:cNvSpPr>
              <a:spLocks noEditPoints="1"/>
            </p:cNvSpPr>
            <p:nvPr/>
          </p:nvSpPr>
          <p:spPr bwMode="auto">
            <a:xfrm>
              <a:off x="1186" y="2754"/>
              <a:ext cx="55" cy="7"/>
            </a:xfrm>
            <a:custGeom>
              <a:avLst/>
              <a:gdLst>
                <a:gd name="T0" fmla="*/ 23 w 165"/>
                <a:gd name="T1" fmla="*/ 22 h 22"/>
                <a:gd name="T2" fmla="*/ 0 w 165"/>
                <a:gd name="T3" fmla="*/ 22 h 22"/>
                <a:gd name="T4" fmla="*/ 0 w 165"/>
                <a:gd name="T5" fmla="*/ 0 h 22"/>
                <a:gd name="T6" fmla="*/ 23 w 165"/>
                <a:gd name="T7" fmla="*/ 0 h 22"/>
                <a:gd name="T8" fmla="*/ 23 w 165"/>
                <a:gd name="T9" fmla="*/ 22 h 22"/>
                <a:gd name="T10" fmla="*/ 165 w 165"/>
                <a:gd name="T11" fmla="*/ 22 h 22"/>
                <a:gd name="T12" fmla="*/ 46 w 165"/>
                <a:gd name="T13" fmla="*/ 22 h 22"/>
                <a:gd name="T14" fmla="*/ 46 w 165"/>
                <a:gd name="T15" fmla="*/ 0 h 22"/>
                <a:gd name="T16" fmla="*/ 165 w 165"/>
                <a:gd name="T17" fmla="*/ 0 h 22"/>
                <a:gd name="T18" fmla="*/ 165 w 165"/>
                <a:gd name="T1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" h="22">
                  <a:moveTo>
                    <a:pt x="23" y="22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22"/>
                  </a:lnTo>
                  <a:close/>
                  <a:moveTo>
                    <a:pt x="165" y="22"/>
                  </a:moveTo>
                  <a:lnTo>
                    <a:pt x="46" y="22"/>
                  </a:lnTo>
                  <a:lnTo>
                    <a:pt x="46" y="0"/>
                  </a:lnTo>
                  <a:lnTo>
                    <a:pt x="165" y="0"/>
                  </a:lnTo>
                  <a:lnTo>
                    <a:pt x="165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768"/>
            <p:cNvSpPr>
              <a:spLocks noEditPoints="1"/>
            </p:cNvSpPr>
            <p:nvPr/>
          </p:nvSpPr>
          <p:spPr bwMode="auto">
            <a:xfrm>
              <a:off x="1200" y="2709"/>
              <a:ext cx="57" cy="37"/>
            </a:xfrm>
            <a:custGeom>
              <a:avLst/>
              <a:gdLst>
                <a:gd name="T0" fmla="*/ 136 w 171"/>
                <a:gd name="T1" fmla="*/ 87 h 112"/>
                <a:gd name="T2" fmla="*/ 145 w 171"/>
                <a:gd name="T3" fmla="*/ 81 h 112"/>
                <a:gd name="T4" fmla="*/ 147 w 171"/>
                <a:gd name="T5" fmla="*/ 80 h 112"/>
                <a:gd name="T6" fmla="*/ 149 w 171"/>
                <a:gd name="T7" fmla="*/ 76 h 112"/>
                <a:gd name="T8" fmla="*/ 153 w 171"/>
                <a:gd name="T9" fmla="*/ 69 h 112"/>
                <a:gd name="T10" fmla="*/ 154 w 171"/>
                <a:gd name="T11" fmla="*/ 58 h 112"/>
                <a:gd name="T12" fmla="*/ 153 w 171"/>
                <a:gd name="T13" fmla="*/ 44 h 112"/>
                <a:gd name="T14" fmla="*/ 142 w 171"/>
                <a:gd name="T15" fmla="*/ 28 h 112"/>
                <a:gd name="T16" fmla="*/ 129 w 171"/>
                <a:gd name="T17" fmla="*/ 22 h 112"/>
                <a:gd name="T18" fmla="*/ 115 w 171"/>
                <a:gd name="T19" fmla="*/ 22 h 112"/>
                <a:gd name="T20" fmla="*/ 113 w 171"/>
                <a:gd name="T21" fmla="*/ 29 h 112"/>
                <a:gd name="T22" fmla="*/ 121 w 171"/>
                <a:gd name="T23" fmla="*/ 46 h 112"/>
                <a:gd name="T24" fmla="*/ 121 w 171"/>
                <a:gd name="T25" fmla="*/ 69 h 112"/>
                <a:gd name="T26" fmla="*/ 118 w 171"/>
                <a:gd name="T27" fmla="*/ 76 h 112"/>
                <a:gd name="T28" fmla="*/ 112 w 171"/>
                <a:gd name="T29" fmla="*/ 89 h 112"/>
                <a:gd name="T30" fmla="*/ 99 w 171"/>
                <a:gd name="T31" fmla="*/ 100 h 112"/>
                <a:gd name="T32" fmla="*/ 84 w 171"/>
                <a:gd name="T33" fmla="*/ 108 h 112"/>
                <a:gd name="T34" fmla="*/ 67 w 171"/>
                <a:gd name="T35" fmla="*/ 111 h 112"/>
                <a:gd name="T36" fmla="*/ 45 w 171"/>
                <a:gd name="T37" fmla="*/ 110 h 112"/>
                <a:gd name="T38" fmla="*/ 17 w 171"/>
                <a:gd name="T39" fmla="*/ 96 h 112"/>
                <a:gd name="T40" fmla="*/ 4 w 171"/>
                <a:gd name="T41" fmla="*/ 78 h 112"/>
                <a:gd name="T42" fmla="*/ 0 w 171"/>
                <a:gd name="T43" fmla="*/ 57 h 112"/>
                <a:gd name="T44" fmla="*/ 17 w 171"/>
                <a:gd name="T45" fmla="*/ 21 h 112"/>
                <a:gd name="T46" fmla="*/ 4 w 171"/>
                <a:gd name="T47" fmla="*/ 0 h 112"/>
                <a:gd name="T48" fmla="*/ 119 w 171"/>
                <a:gd name="T49" fmla="*/ 0 h 112"/>
                <a:gd name="T50" fmla="*/ 138 w 171"/>
                <a:gd name="T51" fmla="*/ 3 h 112"/>
                <a:gd name="T52" fmla="*/ 150 w 171"/>
                <a:gd name="T53" fmla="*/ 9 h 112"/>
                <a:gd name="T54" fmla="*/ 160 w 171"/>
                <a:gd name="T55" fmla="*/ 18 h 112"/>
                <a:gd name="T56" fmla="*/ 166 w 171"/>
                <a:gd name="T57" fmla="*/ 32 h 112"/>
                <a:gd name="T58" fmla="*/ 171 w 171"/>
                <a:gd name="T59" fmla="*/ 58 h 112"/>
                <a:gd name="T60" fmla="*/ 168 w 171"/>
                <a:gd name="T61" fmla="*/ 77 h 112"/>
                <a:gd name="T62" fmla="*/ 165 w 171"/>
                <a:gd name="T63" fmla="*/ 86 h 112"/>
                <a:gd name="T64" fmla="*/ 161 w 171"/>
                <a:gd name="T65" fmla="*/ 94 h 112"/>
                <a:gd name="T66" fmla="*/ 149 w 171"/>
                <a:gd name="T67" fmla="*/ 104 h 112"/>
                <a:gd name="T68" fmla="*/ 136 w 171"/>
                <a:gd name="T69" fmla="*/ 106 h 112"/>
                <a:gd name="T70" fmla="*/ 132 w 171"/>
                <a:gd name="T71" fmla="*/ 106 h 112"/>
                <a:gd name="T72" fmla="*/ 60 w 171"/>
                <a:gd name="T73" fmla="*/ 89 h 112"/>
                <a:gd name="T74" fmla="*/ 71 w 171"/>
                <a:gd name="T75" fmla="*/ 88 h 112"/>
                <a:gd name="T76" fmla="*/ 88 w 171"/>
                <a:gd name="T77" fmla="*/ 83 h 112"/>
                <a:gd name="T78" fmla="*/ 95 w 171"/>
                <a:gd name="T79" fmla="*/ 77 h 112"/>
                <a:gd name="T80" fmla="*/ 96 w 171"/>
                <a:gd name="T81" fmla="*/ 76 h 112"/>
                <a:gd name="T82" fmla="*/ 102 w 171"/>
                <a:gd name="T83" fmla="*/ 69 h 112"/>
                <a:gd name="T84" fmla="*/ 105 w 171"/>
                <a:gd name="T85" fmla="*/ 58 h 112"/>
                <a:gd name="T86" fmla="*/ 105 w 171"/>
                <a:gd name="T87" fmla="*/ 47 h 112"/>
                <a:gd name="T88" fmla="*/ 95 w 171"/>
                <a:gd name="T89" fmla="*/ 30 h 112"/>
                <a:gd name="T90" fmla="*/ 81 w 171"/>
                <a:gd name="T91" fmla="*/ 23 h 112"/>
                <a:gd name="T92" fmla="*/ 61 w 171"/>
                <a:gd name="T93" fmla="*/ 21 h 112"/>
                <a:gd name="T94" fmla="*/ 42 w 171"/>
                <a:gd name="T95" fmla="*/ 23 h 112"/>
                <a:gd name="T96" fmla="*/ 28 w 171"/>
                <a:gd name="T97" fmla="*/ 30 h 112"/>
                <a:gd name="T98" fmla="*/ 17 w 171"/>
                <a:gd name="T99" fmla="*/ 56 h 112"/>
                <a:gd name="T100" fmla="*/ 19 w 171"/>
                <a:gd name="T101" fmla="*/ 69 h 112"/>
                <a:gd name="T102" fmla="*/ 28 w 171"/>
                <a:gd name="T103" fmla="*/ 80 h 112"/>
                <a:gd name="T104" fmla="*/ 41 w 171"/>
                <a:gd name="T105" fmla="*/ 87 h 112"/>
                <a:gd name="T106" fmla="*/ 60 w 171"/>
                <a:gd name="T107" fmla="*/ 8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1" h="112">
                  <a:moveTo>
                    <a:pt x="132" y="107"/>
                  </a:moveTo>
                  <a:lnTo>
                    <a:pt x="136" y="87"/>
                  </a:lnTo>
                  <a:lnTo>
                    <a:pt x="143" y="83"/>
                  </a:lnTo>
                  <a:lnTo>
                    <a:pt x="145" y="81"/>
                  </a:lnTo>
                  <a:lnTo>
                    <a:pt x="145" y="80"/>
                  </a:lnTo>
                  <a:lnTo>
                    <a:pt x="147" y="80"/>
                  </a:lnTo>
                  <a:lnTo>
                    <a:pt x="149" y="80"/>
                  </a:lnTo>
                  <a:lnTo>
                    <a:pt x="149" y="76"/>
                  </a:lnTo>
                  <a:lnTo>
                    <a:pt x="150" y="74"/>
                  </a:lnTo>
                  <a:lnTo>
                    <a:pt x="153" y="69"/>
                  </a:lnTo>
                  <a:lnTo>
                    <a:pt x="153" y="63"/>
                  </a:lnTo>
                  <a:lnTo>
                    <a:pt x="154" y="58"/>
                  </a:lnTo>
                  <a:lnTo>
                    <a:pt x="153" y="50"/>
                  </a:lnTo>
                  <a:lnTo>
                    <a:pt x="153" y="44"/>
                  </a:lnTo>
                  <a:lnTo>
                    <a:pt x="149" y="35"/>
                  </a:lnTo>
                  <a:lnTo>
                    <a:pt x="142" y="28"/>
                  </a:lnTo>
                  <a:lnTo>
                    <a:pt x="133" y="24"/>
                  </a:lnTo>
                  <a:lnTo>
                    <a:pt x="129" y="22"/>
                  </a:lnTo>
                  <a:lnTo>
                    <a:pt x="123" y="22"/>
                  </a:lnTo>
                  <a:lnTo>
                    <a:pt x="115" y="22"/>
                  </a:lnTo>
                  <a:lnTo>
                    <a:pt x="107" y="22"/>
                  </a:lnTo>
                  <a:lnTo>
                    <a:pt x="113" y="29"/>
                  </a:lnTo>
                  <a:lnTo>
                    <a:pt x="118" y="38"/>
                  </a:lnTo>
                  <a:lnTo>
                    <a:pt x="121" y="46"/>
                  </a:lnTo>
                  <a:lnTo>
                    <a:pt x="123" y="57"/>
                  </a:lnTo>
                  <a:lnTo>
                    <a:pt x="121" y="69"/>
                  </a:lnTo>
                  <a:lnTo>
                    <a:pt x="119" y="74"/>
                  </a:lnTo>
                  <a:lnTo>
                    <a:pt x="118" y="76"/>
                  </a:lnTo>
                  <a:lnTo>
                    <a:pt x="118" y="80"/>
                  </a:lnTo>
                  <a:lnTo>
                    <a:pt x="112" y="89"/>
                  </a:lnTo>
                  <a:lnTo>
                    <a:pt x="105" y="98"/>
                  </a:lnTo>
                  <a:lnTo>
                    <a:pt x="99" y="100"/>
                  </a:lnTo>
                  <a:lnTo>
                    <a:pt x="94" y="104"/>
                  </a:lnTo>
                  <a:lnTo>
                    <a:pt x="84" y="108"/>
                  </a:lnTo>
                  <a:lnTo>
                    <a:pt x="73" y="111"/>
                  </a:lnTo>
                  <a:lnTo>
                    <a:pt x="67" y="111"/>
                  </a:lnTo>
                  <a:lnTo>
                    <a:pt x="63" y="112"/>
                  </a:lnTo>
                  <a:lnTo>
                    <a:pt x="45" y="110"/>
                  </a:lnTo>
                  <a:lnTo>
                    <a:pt x="30" y="105"/>
                  </a:lnTo>
                  <a:lnTo>
                    <a:pt x="17" y="96"/>
                  </a:lnTo>
                  <a:lnTo>
                    <a:pt x="9" y="86"/>
                  </a:lnTo>
                  <a:lnTo>
                    <a:pt x="4" y="78"/>
                  </a:lnTo>
                  <a:lnTo>
                    <a:pt x="1" y="72"/>
                  </a:lnTo>
                  <a:lnTo>
                    <a:pt x="0" y="57"/>
                  </a:lnTo>
                  <a:lnTo>
                    <a:pt x="4" y="36"/>
                  </a:lnTo>
                  <a:lnTo>
                    <a:pt x="17" y="21"/>
                  </a:lnTo>
                  <a:lnTo>
                    <a:pt x="4" y="21"/>
                  </a:lnTo>
                  <a:lnTo>
                    <a:pt x="4" y="0"/>
                  </a:lnTo>
                  <a:lnTo>
                    <a:pt x="107" y="0"/>
                  </a:lnTo>
                  <a:lnTo>
                    <a:pt x="119" y="0"/>
                  </a:lnTo>
                  <a:lnTo>
                    <a:pt x="130" y="2"/>
                  </a:lnTo>
                  <a:lnTo>
                    <a:pt x="138" y="3"/>
                  </a:lnTo>
                  <a:lnTo>
                    <a:pt x="145" y="6"/>
                  </a:lnTo>
                  <a:lnTo>
                    <a:pt x="150" y="9"/>
                  </a:lnTo>
                  <a:lnTo>
                    <a:pt x="156" y="14"/>
                  </a:lnTo>
                  <a:lnTo>
                    <a:pt x="160" y="18"/>
                  </a:lnTo>
                  <a:lnTo>
                    <a:pt x="165" y="26"/>
                  </a:lnTo>
                  <a:lnTo>
                    <a:pt x="166" y="32"/>
                  </a:lnTo>
                  <a:lnTo>
                    <a:pt x="168" y="40"/>
                  </a:lnTo>
                  <a:lnTo>
                    <a:pt x="171" y="58"/>
                  </a:lnTo>
                  <a:lnTo>
                    <a:pt x="169" y="68"/>
                  </a:lnTo>
                  <a:lnTo>
                    <a:pt x="168" y="77"/>
                  </a:lnTo>
                  <a:lnTo>
                    <a:pt x="166" y="81"/>
                  </a:lnTo>
                  <a:lnTo>
                    <a:pt x="165" y="86"/>
                  </a:lnTo>
                  <a:lnTo>
                    <a:pt x="162" y="89"/>
                  </a:lnTo>
                  <a:lnTo>
                    <a:pt x="161" y="94"/>
                  </a:lnTo>
                  <a:lnTo>
                    <a:pt x="155" y="99"/>
                  </a:lnTo>
                  <a:lnTo>
                    <a:pt x="149" y="104"/>
                  </a:lnTo>
                  <a:lnTo>
                    <a:pt x="141" y="106"/>
                  </a:lnTo>
                  <a:lnTo>
                    <a:pt x="136" y="106"/>
                  </a:lnTo>
                  <a:lnTo>
                    <a:pt x="133" y="106"/>
                  </a:lnTo>
                  <a:lnTo>
                    <a:pt x="132" y="106"/>
                  </a:lnTo>
                  <a:lnTo>
                    <a:pt x="132" y="107"/>
                  </a:lnTo>
                  <a:close/>
                  <a:moveTo>
                    <a:pt x="60" y="89"/>
                  </a:moveTo>
                  <a:lnTo>
                    <a:pt x="65" y="88"/>
                  </a:lnTo>
                  <a:lnTo>
                    <a:pt x="71" y="88"/>
                  </a:lnTo>
                  <a:lnTo>
                    <a:pt x="81" y="87"/>
                  </a:lnTo>
                  <a:lnTo>
                    <a:pt x="88" y="83"/>
                  </a:lnTo>
                  <a:lnTo>
                    <a:pt x="95" y="80"/>
                  </a:lnTo>
                  <a:lnTo>
                    <a:pt x="95" y="77"/>
                  </a:lnTo>
                  <a:lnTo>
                    <a:pt x="95" y="76"/>
                  </a:lnTo>
                  <a:lnTo>
                    <a:pt x="96" y="76"/>
                  </a:lnTo>
                  <a:lnTo>
                    <a:pt x="99" y="74"/>
                  </a:lnTo>
                  <a:lnTo>
                    <a:pt x="102" y="69"/>
                  </a:lnTo>
                  <a:lnTo>
                    <a:pt x="105" y="62"/>
                  </a:lnTo>
                  <a:lnTo>
                    <a:pt x="105" y="58"/>
                  </a:lnTo>
                  <a:lnTo>
                    <a:pt x="106" y="56"/>
                  </a:lnTo>
                  <a:lnTo>
                    <a:pt x="105" y="47"/>
                  </a:lnTo>
                  <a:lnTo>
                    <a:pt x="102" y="41"/>
                  </a:lnTo>
                  <a:lnTo>
                    <a:pt x="95" y="30"/>
                  </a:lnTo>
                  <a:lnTo>
                    <a:pt x="88" y="26"/>
                  </a:lnTo>
                  <a:lnTo>
                    <a:pt x="81" y="23"/>
                  </a:lnTo>
                  <a:lnTo>
                    <a:pt x="71" y="21"/>
                  </a:lnTo>
                  <a:lnTo>
                    <a:pt x="61" y="21"/>
                  </a:lnTo>
                  <a:lnTo>
                    <a:pt x="51" y="21"/>
                  </a:lnTo>
                  <a:lnTo>
                    <a:pt x="42" y="23"/>
                  </a:lnTo>
                  <a:lnTo>
                    <a:pt x="34" y="26"/>
                  </a:lnTo>
                  <a:lnTo>
                    <a:pt x="28" y="30"/>
                  </a:lnTo>
                  <a:lnTo>
                    <a:pt x="19" y="41"/>
                  </a:lnTo>
                  <a:lnTo>
                    <a:pt x="17" y="56"/>
                  </a:lnTo>
                  <a:lnTo>
                    <a:pt x="17" y="62"/>
                  </a:lnTo>
                  <a:lnTo>
                    <a:pt x="19" y="69"/>
                  </a:lnTo>
                  <a:lnTo>
                    <a:pt x="22" y="74"/>
                  </a:lnTo>
                  <a:lnTo>
                    <a:pt x="28" y="80"/>
                  </a:lnTo>
                  <a:lnTo>
                    <a:pt x="33" y="83"/>
                  </a:lnTo>
                  <a:lnTo>
                    <a:pt x="41" y="87"/>
                  </a:lnTo>
                  <a:lnTo>
                    <a:pt x="49" y="88"/>
                  </a:lnTo>
                  <a:lnTo>
                    <a:pt x="60" y="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769"/>
            <p:cNvSpPr>
              <a:spLocks/>
            </p:cNvSpPr>
            <p:nvPr/>
          </p:nvSpPr>
          <p:spPr bwMode="auto">
            <a:xfrm>
              <a:off x="1186" y="2664"/>
              <a:ext cx="55" cy="34"/>
            </a:xfrm>
            <a:custGeom>
              <a:avLst/>
              <a:gdLst>
                <a:gd name="T0" fmla="*/ 165 w 165"/>
                <a:gd name="T1" fmla="*/ 102 h 102"/>
                <a:gd name="T2" fmla="*/ 0 w 165"/>
                <a:gd name="T3" fmla="*/ 102 h 102"/>
                <a:gd name="T4" fmla="*/ 0 w 165"/>
                <a:gd name="T5" fmla="*/ 81 h 102"/>
                <a:gd name="T6" fmla="*/ 59 w 165"/>
                <a:gd name="T7" fmla="*/ 81 h 102"/>
                <a:gd name="T8" fmla="*/ 51 w 165"/>
                <a:gd name="T9" fmla="*/ 72 h 102"/>
                <a:gd name="T10" fmla="*/ 46 w 165"/>
                <a:gd name="T11" fmla="*/ 64 h 102"/>
                <a:gd name="T12" fmla="*/ 42 w 165"/>
                <a:gd name="T13" fmla="*/ 53 h 102"/>
                <a:gd name="T14" fmla="*/ 42 w 165"/>
                <a:gd name="T15" fmla="*/ 43 h 102"/>
                <a:gd name="T16" fmla="*/ 43 w 165"/>
                <a:gd name="T17" fmla="*/ 30 h 102"/>
                <a:gd name="T18" fmla="*/ 48 w 165"/>
                <a:gd name="T19" fmla="*/ 19 h 102"/>
                <a:gd name="T20" fmla="*/ 54 w 165"/>
                <a:gd name="T21" fmla="*/ 10 h 102"/>
                <a:gd name="T22" fmla="*/ 63 w 165"/>
                <a:gd name="T23" fmla="*/ 4 h 102"/>
                <a:gd name="T24" fmla="*/ 72 w 165"/>
                <a:gd name="T25" fmla="*/ 0 h 102"/>
                <a:gd name="T26" fmla="*/ 89 w 165"/>
                <a:gd name="T27" fmla="*/ 0 h 102"/>
                <a:gd name="T28" fmla="*/ 165 w 165"/>
                <a:gd name="T29" fmla="*/ 0 h 102"/>
                <a:gd name="T30" fmla="*/ 165 w 165"/>
                <a:gd name="T31" fmla="*/ 21 h 102"/>
                <a:gd name="T32" fmla="*/ 89 w 165"/>
                <a:gd name="T33" fmla="*/ 21 h 102"/>
                <a:gd name="T34" fmla="*/ 75 w 165"/>
                <a:gd name="T35" fmla="*/ 22 h 102"/>
                <a:gd name="T36" fmla="*/ 67 w 165"/>
                <a:gd name="T37" fmla="*/ 28 h 102"/>
                <a:gd name="T38" fmla="*/ 61 w 165"/>
                <a:gd name="T39" fmla="*/ 36 h 102"/>
                <a:gd name="T40" fmla="*/ 60 w 165"/>
                <a:gd name="T41" fmla="*/ 47 h 102"/>
                <a:gd name="T42" fmla="*/ 61 w 165"/>
                <a:gd name="T43" fmla="*/ 55 h 102"/>
                <a:gd name="T44" fmla="*/ 65 w 165"/>
                <a:gd name="T45" fmla="*/ 65 h 102"/>
                <a:gd name="T46" fmla="*/ 70 w 165"/>
                <a:gd name="T47" fmla="*/ 71 h 102"/>
                <a:gd name="T48" fmla="*/ 77 w 165"/>
                <a:gd name="T49" fmla="*/ 77 h 102"/>
                <a:gd name="T50" fmla="*/ 87 w 165"/>
                <a:gd name="T51" fmla="*/ 79 h 102"/>
                <a:gd name="T52" fmla="*/ 100 w 165"/>
                <a:gd name="T53" fmla="*/ 81 h 102"/>
                <a:gd name="T54" fmla="*/ 165 w 165"/>
                <a:gd name="T55" fmla="*/ 81 h 102"/>
                <a:gd name="T56" fmla="*/ 165 w 165"/>
                <a:gd name="T57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5" h="102">
                  <a:moveTo>
                    <a:pt x="165" y="102"/>
                  </a:moveTo>
                  <a:lnTo>
                    <a:pt x="0" y="102"/>
                  </a:lnTo>
                  <a:lnTo>
                    <a:pt x="0" y="81"/>
                  </a:lnTo>
                  <a:lnTo>
                    <a:pt x="59" y="81"/>
                  </a:lnTo>
                  <a:lnTo>
                    <a:pt x="51" y="72"/>
                  </a:lnTo>
                  <a:lnTo>
                    <a:pt x="46" y="64"/>
                  </a:lnTo>
                  <a:lnTo>
                    <a:pt x="42" y="53"/>
                  </a:lnTo>
                  <a:lnTo>
                    <a:pt x="42" y="43"/>
                  </a:lnTo>
                  <a:lnTo>
                    <a:pt x="43" y="30"/>
                  </a:lnTo>
                  <a:lnTo>
                    <a:pt x="48" y="19"/>
                  </a:lnTo>
                  <a:lnTo>
                    <a:pt x="54" y="10"/>
                  </a:lnTo>
                  <a:lnTo>
                    <a:pt x="63" y="4"/>
                  </a:lnTo>
                  <a:lnTo>
                    <a:pt x="72" y="0"/>
                  </a:lnTo>
                  <a:lnTo>
                    <a:pt x="89" y="0"/>
                  </a:lnTo>
                  <a:lnTo>
                    <a:pt x="165" y="0"/>
                  </a:lnTo>
                  <a:lnTo>
                    <a:pt x="165" y="21"/>
                  </a:lnTo>
                  <a:lnTo>
                    <a:pt x="89" y="21"/>
                  </a:lnTo>
                  <a:lnTo>
                    <a:pt x="75" y="22"/>
                  </a:lnTo>
                  <a:lnTo>
                    <a:pt x="67" y="28"/>
                  </a:lnTo>
                  <a:lnTo>
                    <a:pt x="61" y="36"/>
                  </a:lnTo>
                  <a:lnTo>
                    <a:pt x="60" y="47"/>
                  </a:lnTo>
                  <a:lnTo>
                    <a:pt x="61" y="55"/>
                  </a:lnTo>
                  <a:lnTo>
                    <a:pt x="65" y="65"/>
                  </a:lnTo>
                  <a:lnTo>
                    <a:pt x="70" y="71"/>
                  </a:lnTo>
                  <a:lnTo>
                    <a:pt x="77" y="77"/>
                  </a:lnTo>
                  <a:lnTo>
                    <a:pt x="87" y="79"/>
                  </a:lnTo>
                  <a:lnTo>
                    <a:pt x="100" y="81"/>
                  </a:lnTo>
                  <a:lnTo>
                    <a:pt x="165" y="81"/>
                  </a:lnTo>
                  <a:lnTo>
                    <a:pt x="165" y="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770"/>
            <p:cNvSpPr>
              <a:spLocks/>
            </p:cNvSpPr>
            <p:nvPr/>
          </p:nvSpPr>
          <p:spPr bwMode="auto">
            <a:xfrm>
              <a:off x="1188" y="2636"/>
              <a:ext cx="54" cy="21"/>
            </a:xfrm>
            <a:custGeom>
              <a:avLst/>
              <a:gdLst>
                <a:gd name="T0" fmla="*/ 143 w 162"/>
                <a:gd name="T1" fmla="*/ 4 h 61"/>
                <a:gd name="T2" fmla="*/ 161 w 162"/>
                <a:gd name="T3" fmla="*/ 0 h 61"/>
                <a:gd name="T4" fmla="*/ 161 w 162"/>
                <a:gd name="T5" fmla="*/ 9 h 61"/>
                <a:gd name="T6" fmla="*/ 161 w 162"/>
                <a:gd name="T7" fmla="*/ 12 h 61"/>
                <a:gd name="T8" fmla="*/ 162 w 162"/>
                <a:gd name="T9" fmla="*/ 17 h 61"/>
                <a:gd name="T10" fmla="*/ 161 w 162"/>
                <a:gd name="T11" fmla="*/ 22 h 61"/>
                <a:gd name="T12" fmla="*/ 161 w 162"/>
                <a:gd name="T13" fmla="*/ 27 h 61"/>
                <a:gd name="T14" fmla="*/ 158 w 162"/>
                <a:gd name="T15" fmla="*/ 35 h 61"/>
                <a:gd name="T16" fmla="*/ 155 w 162"/>
                <a:gd name="T17" fmla="*/ 40 h 61"/>
                <a:gd name="T18" fmla="*/ 150 w 162"/>
                <a:gd name="T19" fmla="*/ 43 h 61"/>
                <a:gd name="T20" fmla="*/ 145 w 162"/>
                <a:gd name="T21" fmla="*/ 43 h 61"/>
                <a:gd name="T22" fmla="*/ 140 w 162"/>
                <a:gd name="T23" fmla="*/ 45 h 61"/>
                <a:gd name="T24" fmla="*/ 133 w 162"/>
                <a:gd name="T25" fmla="*/ 45 h 61"/>
                <a:gd name="T26" fmla="*/ 126 w 162"/>
                <a:gd name="T27" fmla="*/ 46 h 61"/>
                <a:gd name="T28" fmla="*/ 57 w 162"/>
                <a:gd name="T29" fmla="*/ 46 h 61"/>
                <a:gd name="T30" fmla="*/ 57 w 162"/>
                <a:gd name="T31" fmla="*/ 61 h 61"/>
                <a:gd name="T32" fmla="*/ 42 w 162"/>
                <a:gd name="T33" fmla="*/ 61 h 61"/>
                <a:gd name="T34" fmla="*/ 42 w 162"/>
                <a:gd name="T35" fmla="*/ 46 h 61"/>
                <a:gd name="T36" fmla="*/ 12 w 162"/>
                <a:gd name="T37" fmla="*/ 46 h 61"/>
                <a:gd name="T38" fmla="*/ 0 w 162"/>
                <a:gd name="T39" fmla="*/ 25 h 61"/>
                <a:gd name="T40" fmla="*/ 42 w 162"/>
                <a:gd name="T41" fmla="*/ 25 h 61"/>
                <a:gd name="T42" fmla="*/ 42 w 162"/>
                <a:gd name="T43" fmla="*/ 4 h 61"/>
                <a:gd name="T44" fmla="*/ 57 w 162"/>
                <a:gd name="T45" fmla="*/ 4 h 61"/>
                <a:gd name="T46" fmla="*/ 57 w 162"/>
                <a:gd name="T47" fmla="*/ 25 h 61"/>
                <a:gd name="T48" fmla="*/ 127 w 162"/>
                <a:gd name="T49" fmla="*/ 25 h 61"/>
                <a:gd name="T50" fmla="*/ 129 w 162"/>
                <a:gd name="T51" fmla="*/ 24 h 61"/>
                <a:gd name="T52" fmla="*/ 133 w 162"/>
                <a:gd name="T53" fmla="*/ 24 h 61"/>
                <a:gd name="T54" fmla="*/ 138 w 162"/>
                <a:gd name="T55" fmla="*/ 24 h 61"/>
                <a:gd name="T56" fmla="*/ 139 w 162"/>
                <a:gd name="T57" fmla="*/ 22 h 61"/>
                <a:gd name="T58" fmla="*/ 141 w 162"/>
                <a:gd name="T59" fmla="*/ 21 h 61"/>
                <a:gd name="T60" fmla="*/ 141 w 162"/>
                <a:gd name="T61" fmla="*/ 18 h 61"/>
                <a:gd name="T62" fmla="*/ 141 w 162"/>
                <a:gd name="T63" fmla="*/ 17 h 61"/>
                <a:gd name="T64" fmla="*/ 143 w 162"/>
                <a:gd name="T65" fmla="*/ 17 h 61"/>
                <a:gd name="T66" fmla="*/ 143 w 162"/>
                <a:gd name="T67" fmla="*/ 15 h 61"/>
                <a:gd name="T68" fmla="*/ 143 w 162"/>
                <a:gd name="T69" fmla="*/ 13 h 61"/>
                <a:gd name="T70" fmla="*/ 144 w 162"/>
                <a:gd name="T71" fmla="*/ 13 h 61"/>
                <a:gd name="T72" fmla="*/ 143 w 162"/>
                <a:gd name="T73" fmla="*/ 9 h 61"/>
                <a:gd name="T74" fmla="*/ 143 w 162"/>
                <a:gd name="T75" fmla="*/ 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2" h="61">
                  <a:moveTo>
                    <a:pt x="143" y="4"/>
                  </a:moveTo>
                  <a:lnTo>
                    <a:pt x="161" y="0"/>
                  </a:lnTo>
                  <a:lnTo>
                    <a:pt x="161" y="9"/>
                  </a:lnTo>
                  <a:lnTo>
                    <a:pt x="161" y="12"/>
                  </a:lnTo>
                  <a:lnTo>
                    <a:pt x="162" y="17"/>
                  </a:lnTo>
                  <a:lnTo>
                    <a:pt x="161" y="22"/>
                  </a:lnTo>
                  <a:lnTo>
                    <a:pt x="161" y="27"/>
                  </a:lnTo>
                  <a:lnTo>
                    <a:pt x="158" y="35"/>
                  </a:lnTo>
                  <a:lnTo>
                    <a:pt x="155" y="40"/>
                  </a:lnTo>
                  <a:lnTo>
                    <a:pt x="150" y="43"/>
                  </a:lnTo>
                  <a:lnTo>
                    <a:pt x="145" y="43"/>
                  </a:lnTo>
                  <a:lnTo>
                    <a:pt x="140" y="45"/>
                  </a:lnTo>
                  <a:lnTo>
                    <a:pt x="133" y="45"/>
                  </a:lnTo>
                  <a:lnTo>
                    <a:pt x="126" y="46"/>
                  </a:lnTo>
                  <a:lnTo>
                    <a:pt x="57" y="46"/>
                  </a:lnTo>
                  <a:lnTo>
                    <a:pt x="57" y="61"/>
                  </a:lnTo>
                  <a:lnTo>
                    <a:pt x="42" y="61"/>
                  </a:lnTo>
                  <a:lnTo>
                    <a:pt x="42" y="46"/>
                  </a:lnTo>
                  <a:lnTo>
                    <a:pt x="12" y="46"/>
                  </a:lnTo>
                  <a:lnTo>
                    <a:pt x="0" y="25"/>
                  </a:lnTo>
                  <a:lnTo>
                    <a:pt x="42" y="25"/>
                  </a:lnTo>
                  <a:lnTo>
                    <a:pt x="42" y="4"/>
                  </a:lnTo>
                  <a:lnTo>
                    <a:pt x="57" y="4"/>
                  </a:lnTo>
                  <a:lnTo>
                    <a:pt x="57" y="25"/>
                  </a:lnTo>
                  <a:lnTo>
                    <a:pt x="127" y="25"/>
                  </a:lnTo>
                  <a:lnTo>
                    <a:pt x="129" y="24"/>
                  </a:lnTo>
                  <a:lnTo>
                    <a:pt x="133" y="24"/>
                  </a:lnTo>
                  <a:lnTo>
                    <a:pt x="138" y="24"/>
                  </a:lnTo>
                  <a:lnTo>
                    <a:pt x="139" y="22"/>
                  </a:lnTo>
                  <a:lnTo>
                    <a:pt x="141" y="21"/>
                  </a:lnTo>
                  <a:lnTo>
                    <a:pt x="141" y="18"/>
                  </a:lnTo>
                  <a:lnTo>
                    <a:pt x="141" y="17"/>
                  </a:lnTo>
                  <a:lnTo>
                    <a:pt x="143" y="17"/>
                  </a:lnTo>
                  <a:lnTo>
                    <a:pt x="143" y="15"/>
                  </a:lnTo>
                  <a:lnTo>
                    <a:pt x="143" y="13"/>
                  </a:lnTo>
                  <a:lnTo>
                    <a:pt x="144" y="13"/>
                  </a:lnTo>
                  <a:lnTo>
                    <a:pt x="143" y="9"/>
                  </a:lnTo>
                  <a:lnTo>
                    <a:pt x="143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Rectangle 771"/>
            <p:cNvSpPr>
              <a:spLocks noChangeArrowheads="1"/>
            </p:cNvSpPr>
            <p:nvPr/>
          </p:nvSpPr>
          <p:spPr bwMode="auto">
            <a:xfrm>
              <a:off x="1218" y="2590"/>
              <a:ext cx="7" cy="2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772"/>
            <p:cNvSpPr>
              <a:spLocks noEditPoints="1"/>
            </p:cNvSpPr>
            <p:nvPr/>
          </p:nvSpPr>
          <p:spPr bwMode="auto">
            <a:xfrm>
              <a:off x="1186" y="2515"/>
              <a:ext cx="55" cy="54"/>
            </a:xfrm>
            <a:custGeom>
              <a:avLst/>
              <a:gdLst>
                <a:gd name="T0" fmla="*/ 165 w 165"/>
                <a:gd name="T1" fmla="*/ 162 h 162"/>
                <a:gd name="T2" fmla="*/ 0 w 165"/>
                <a:gd name="T3" fmla="*/ 96 h 162"/>
                <a:gd name="T4" fmla="*/ 0 w 165"/>
                <a:gd name="T5" fmla="*/ 71 h 162"/>
                <a:gd name="T6" fmla="*/ 165 w 165"/>
                <a:gd name="T7" fmla="*/ 0 h 162"/>
                <a:gd name="T8" fmla="*/ 165 w 165"/>
                <a:gd name="T9" fmla="*/ 27 h 162"/>
                <a:gd name="T10" fmla="*/ 114 w 165"/>
                <a:gd name="T11" fmla="*/ 47 h 162"/>
                <a:gd name="T12" fmla="*/ 114 w 165"/>
                <a:gd name="T13" fmla="*/ 119 h 162"/>
                <a:gd name="T14" fmla="*/ 165 w 165"/>
                <a:gd name="T15" fmla="*/ 138 h 162"/>
                <a:gd name="T16" fmla="*/ 165 w 165"/>
                <a:gd name="T17" fmla="*/ 162 h 162"/>
                <a:gd name="T18" fmla="*/ 97 w 165"/>
                <a:gd name="T19" fmla="*/ 113 h 162"/>
                <a:gd name="T20" fmla="*/ 97 w 165"/>
                <a:gd name="T21" fmla="*/ 54 h 162"/>
                <a:gd name="T22" fmla="*/ 52 w 165"/>
                <a:gd name="T23" fmla="*/ 72 h 162"/>
                <a:gd name="T24" fmla="*/ 31 w 165"/>
                <a:gd name="T25" fmla="*/ 78 h 162"/>
                <a:gd name="T26" fmla="*/ 23 w 165"/>
                <a:gd name="T27" fmla="*/ 81 h 162"/>
                <a:gd name="T28" fmla="*/ 17 w 165"/>
                <a:gd name="T29" fmla="*/ 84 h 162"/>
                <a:gd name="T30" fmla="*/ 48 w 165"/>
                <a:gd name="T31" fmla="*/ 94 h 162"/>
                <a:gd name="T32" fmla="*/ 97 w 165"/>
                <a:gd name="T33" fmla="*/ 113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5" h="162">
                  <a:moveTo>
                    <a:pt x="165" y="162"/>
                  </a:moveTo>
                  <a:lnTo>
                    <a:pt x="0" y="96"/>
                  </a:lnTo>
                  <a:lnTo>
                    <a:pt x="0" y="71"/>
                  </a:lnTo>
                  <a:lnTo>
                    <a:pt x="165" y="0"/>
                  </a:lnTo>
                  <a:lnTo>
                    <a:pt x="165" y="27"/>
                  </a:lnTo>
                  <a:lnTo>
                    <a:pt x="114" y="47"/>
                  </a:lnTo>
                  <a:lnTo>
                    <a:pt x="114" y="119"/>
                  </a:lnTo>
                  <a:lnTo>
                    <a:pt x="165" y="138"/>
                  </a:lnTo>
                  <a:lnTo>
                    <a:pt x="165" y="162"/>
                  </a:lnTo>
                  <a:close/>
                  <a:moveTo>
                    <a:pt x="97" y="113"/>
                  </a:moveTo>
                  <a:lnTo>
                    <a:pt x="97" y="54"/>
                  </a:lnTo>
                  <a:lnTo>
                    <a:pt x="52" y="72"/>
                  </a:lnTo>
                  <a:lnTo>
                    <a:pt x="31" y="78"/>
                  </a:lnTo>
                  <a:lnTo>
                    <a:pt x="23" y="81"/>
                  </a:lnTo>
                  <a:lnTo>
                    <a:pt x="17" y="84"/>
                  </a:lnTo>
                  <a:lnTo>
                    <a:pt x="48" y="94"/>
                  </a:lnTo>
                  <a:lnTo>
                    <a:pt x="97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773"/>
            <p:cNvSpPr>
              <a:spLocks/>
            </p:cNvSpPr>
            <p:nvPr/>
          </p:nvSpPr>
          <p:spPr bwMode="auto">
            <a:xfrm>
              <a:off x="1202" y="2476"/>
              <a:ext cx="39" cy="39"/>
            </a:xfrm>
            <a:custGeom>
              <a:avLst/>
              <a:gdLst>
                <a:gd name="T0" fmla="*/ 119 w 119"/>
                <a:gd name="T1" fmla="*/ 117 h 117"/>
                <a:gd name="T2" fmla="*/ 56 w 119"/>
                <a:gd name="T3" fmla="*/ 71 h 117"/>
                <a:gd name="T4" fmla="*/ 0 w 119"/>
                <a:gd name="T5" fmla="*/ 114 h 117"/>
                <a:gd name="T6" fmla="*/ 0 w 119"/>
                <a:gd name="T7" fmla="*/ 87 h 117"/>
                <a:gd name="T8" fmla="*/ 27 w 119"/>
                <a:gd name="T9" fmla="*/ 67 h 117"/>
                <a:gd name="T10" fmla="*/ 41 w 119"/>
                <a:gd name="T11" fmla="*/ 59 h 117"/>
                <a:gd name="T12" fmla="*/ 27 w 119"/>
                <a:gd name="T13" fmla="*/ 49 h 117"/>
                <a:gd name="T14" fmla="*/ 0 w 119"/>
                <a:gd name="T15" fmla="*/ 29 h 117"/>
                <a:gd name="T16" fmla="*/ 0 w 119"/>
                <a:gd name="T17" fmla="*/ 2 h 117"/>
                <a:gd name="T18" fmla="*/ 55 w 119"/>
                <a:gd name="T19" fmla="*/ 47 h 117"/>
                <a:gd name="T20" fmla="*/ 119 w 119"/>
                <a:gd name="T21" fmla="*/ 0 h 117"/>
                <a:gd name="T22" fmla="*/ 119 w 119"/>
                <a:gd name="T23" fmla="*/ 25 h 117"/>
                <a:gd name="T24" fmla="*/ 81 w 119"/>
                <a:gd name="T25" fmla="*/ 51 h 117"/>
                <a:gd name="T26" fmla="*/ 72 w 119"/>
                <a:gd name="T27" fmla="*/ 59 h 117"/>
                <a:gd name="T28" fmla="*/ 119 w 119"/>
                <a:gd name="T29" fmla="*/ 91 h 117"/>
                <a:gd name="T30" fmla="*/ 119 w 119"/>
                <a:gd name="T3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9" h="117">
                  <a:moveTo>
                    <a:pt x="119" y="117"/>
                  </a:moveTo>
                  <a:lnTo>
                    <a:pt x="56" y="71"/>
                  </a:lnTo>
                  <a:lnTo>
                    <a:pt x="0" y="114"/>
                  </a:lnTo>
                  <a:lnTo>
                    <a:pt x="0" y="87"/>
                  </a:lnTo>
                  <a:lnTo>
                    <a:pt x="27" y="67"/>
                  </a:lnTo>
                  <a:lnTo>
                    <a:pt x="41" y="59"/>
                  </a:lnTo>
                  <a:lnTo>
                    <a:pt x="27" y="49"/>
                  </a:lnTo>
                  <a:lnTo>
                    <a:pt x="0" y="29"/>
                  </a:lnTo>
                  <a:lnTo>
                    <a:pt x="0" y="2"/>
                  </a:lnTo>
                  <a:lnTo>
                    <a:pt x="55" y="47"/>
                  </a:lnTo>
                  <a:lnTo>
                    <a:pt x="119" y="0"/>
                  </a:lnTo>
                  <a:lnTo>
                    <a:pt x="119" y="25"/>
                  </a:lnTo>
                  <a:lnTo>
                    <a:pt x="81" y="51"/>
                  </a:lnTo>
                  <a:lnTo>
                    <a:pt x="72" y="59"/>
                  </a:lnTo>
                  <a:lnTo>
                    <a:pt x="119" y="91"/>
                  </a:lnTo>
                  <a:lnTo>
                    <a:pt x="119" y="1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Rectangle 774"/>
            <p:cNvSpPr>
              <a:spLocks noChangeArrowheads="1"/>
            </p:cNvSpPr>
            <p:nvPr/>
          </p:nvSpPr>
          <p:spPr bwMode="auto">
            <a:xfrm>
              <a:off x="1186" y="2462"/>
              <a:ext cx="55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775"/>
            <p:cNvSpPr>
              <a:spLocks noEditPoints="1"/>
            </p:cNvSpPr>
            <p:nvPr/>
          </p:nvSpPr>
          <p:spPr bwMode="auto">
            <a:xfrm>
              <a:off x="1200" y="2415"/>
              <a:ext cx="42" cy="39"/>
            </a:xfrm>
            <a:custGeom>
              <a:avLst/>
              <a:gdLst>
                <a:gd name="T0" fmla="*/ 87 w 125"/>
                <a:gd name="T1" fmla="*/ 1 h 116"/>
                <a:gd name="T2" fmla="*/ 102 w 125"/>
                <a:gd name="T3" fmla="*/ 8 h 116"/>
                <a:gd name="T4" fmla="*/ 115 w 125"/>
                <a:gd name="T5" fmla="*/ 20 h 116"/>
                <a:gd name="T6" fmla="*/ 125 w 125"/>
                <a:gd name="T7" fmla="*/ 56 h 116"/>
                <a:gd name="T8" fmla="*/ 120 w 125"/>
                <a:gd name="T9" fmla="*/ 80 h 116"/>
                <a:gd name="T10" fmla="*/ 109 w 125"/>
                <a:gd name="T11" fmla="*/ 99 h 116"/>
                <a:gd name="T12" fmla="*/ 94 w 125"/>
                <a:gd name="T13" fmla="*/ 108 h 116"/>
                <a:gd name="T14" fmla="*/ 77 w 125"/>
                <a:gd name="T15" fmla="*/ 115 h 116"/>
                <a:gd name="T16" fmla="*/ 66 w 125"/>
                <a:gd name="T17" fmla="*/ 115 h 116"/>
                <a:gd name="T18" fmla="*/ 48 w 125"/>
                <a:gd name="T19" fmla="*/ 115 h 116"/>
                <a:gd name="T20" fmla="*/ 25 w 125"/>
                <a:gd name="T21" fmla="*/ 105 h 116"/>
                <a:gd name="T22" fmla="*/ 9 w 125"/>
                <a:gd name="T23" fmla="*/ 90 h 116"/>
                <a:gd name="T24" fmla="*/ 0 w 125"/>
                <a:gd name="T25" fmla="*/ 68 h 116"/>
                <a:gd name="T26" fmla="*/ 0 w 125"/>
                <a:gd name="T27" fmla="*/ 44 h 116"/>
                <a:gd name="T28" fmla="*/ 9 w 125"/>
                <a:gd name="T29" fmla="*/ 24 h 116"/>
                <a:gd name="T30" fmla="*/ 24 w 125"/>
                <a:gd name="T31" fmla="*/ 8 h 116"/>
                <a:gd name="T32" fmla="*/ 47 w 125"/>
                <a:gd name="T33" fmla="*/ 0 h 116"/>
                <a:gd name="T34" fmla="*/ 69 w 125"/>
                <a:gd name="T35" fmla="*/ 0 h 116"/>
                <a:gd name="T36" fmla="*/ 77 w 125"/>
                <a:gd name="T37" fmla="*/ 91 h 116"/>
                <a:gd name="T38" fmla="*/ 78 w 125"/>
                <a:gd name="T39" fmla="*/ 90 h 116"/>
                <a:gd name="T40" fmla="*/ 85 w 125"/>
                <a:gd name="T41" fmla="*/ 90 h 116"/>
                <a:gd name="T42" fmla="*/ 88 w 125"/>
                <a:gd name="T43" fmla="*/ 86 h 116"/>
                <a:gd name="T44" fmla="*/ 91 w 125"/>
                <a:gd name="T45" fmla="*/ 86 h 116"/>
                <a:gd name="T46" fmla="*/ 102 w 125"/>
                <a:gd name="T47" fmla="*/ 75 h 116"/>
                <a:gd name="T48" fmla="*/ 102 w 125"/>
                <a:gd name="T49" fmla="*/ 72 h 116"/>
                <a:gd name="T50" fmla="*/ 106 w 125"/>
                <a:gd name="T51" fmla="*/ 69 h 116"/>
                <a:gd name="T52" fmla="*/ 107 w 125"/>
                <a:gd name="T53" fmla="*/ 58 h 116"/>
                <a:gd name="T54" fmla="*/ 107 w 125"/>
                <a:gd name="T55" fmla="*/ 44 h 116"/>
                <a:gd name="T56" fmla="*/ 95 w 125"/>
                <a:gd name="T57" fmla="*/ 27 h 116"/>
                <a:gd name="T58" fmla="*/ 52 w 125"/>
                <a:gd name="T59" fmla="*/ 92 h 116"/>
                <a:gd name="T60" fmla="*/ 43 w 125"/>
                <a:gd name="T61" fmla="*/ 22 h 116"/>
                <a:gd name="T62" fmla="*/ 29 w 125"/>
                <a:gd name="T63" fmla="*/ 31 h 116"/>
                <a:gd name="T64" fmla="*/ 17 w 125"/>
                <a:gd name="T65" fmla="*/ 57 h 116"/>
                <a:gd name="T66" fmla="*/ 19 w 125"/>
                <a:gd name="T67" fmla="*/ 70 h 116"/>
                <a:gd name="T68" fmla="*/ 27 w 125"/>
                <a:gd name="T69" fmla="*/ 81 h 116"/>
                <a:gd name="T70" fmla="*/ 43 w 125"/>
                <a:gd name="T71" fmla="*/ 9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5" h="116">
                  <a:moveTo>
                    <a:pt x="84" y="22"/>
                  </a:moveTo>
                  <a:lnTo>
                    <a:pt x="87" y="1"/>
                  </a:lnTo>
                  <a:lnTo>
                    <a:pt x="94" y="3"/>
                  </a:lnTo>
                  <a:lnTo>
                    <a:pt x="102" y="8"/>
                  </a:lnTo>
                  <a:lnTo>
                    <a:pt x="108" y="13"/>
                  </a:lnTo>
                  <a:lnTo>
                    <a:pt x="115" y="20"/>
                  </a:lnTo>
                  <a:lnTo>
                    <a:pt x="123" y="36"/>
                  </a:lnTo>
                  <a:lnTo>
                    <a:pt x="125" y="56"/>
                  </a:lnTo>
                  <a:lnTo>
                    <a:pt x="124" y="68"/>
                  </a:lnTo>
                  <a:lnTo>
                    <a:pt x="120" y="80"/>
                  </a:lnTo>
                  <a:lnTo>
                    <a:pt x="115" y="90"/>
                  </a:lnTo>
                  <a:lnTo>
                    <a:pt x="109" y="99"/>
                  </a:lnTo>
                  <a:lnTo>
                    <a:pt x="100" y="105"/>
                  </a:lnTo>
                  <a:lnTo>
                    <a:pt x="94" y="108"/>
                  </a:lnTo>
                  <a:lnTo>
                    <a:pt x="89" y="111"/>
                  </a:lnTo>
                  <a:lnTo>
                    <a:pt x="77" y="115"/>
                  </a:lnTo>
                  <a:lnTo>
                    <a:pt x="70" y="115"/>
                  </a:lnTo>
                  <a:lnTo>
                    <a:pt x="66" y="115"/>
                  </a:lnTo>
                  <a:lnTo>
                    <a:pt x="64" y="116"/>
                  </a:lnTo>
                  <a:lnTo>
                    <a:pt x="48" y="115"/>
                  </a:lnTo>
                  <a:lnTo>
                    <a:pt x="36" y="111"/>
                  </a:lnTo>
                  <a:lnTo>
                    <a:pt x="25" y="105"/>
                  </a:lnTo>
                  <a:lnTo>
                    <a:pt x="17" y="99"/>
                  </a:lnTo>
                  <a:lnTo>
                    <a:pt x="9" y="90"/>
                  </a:lnTo>
                  <a:lnTo>
                    <a:pt x="4" y="80"/>
                  </a:lnTo>
                  <a:lnTo>
                    <a:pt x="0" y="68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4" y="33"/>
                  </a:lnTo>
                  <a:lnTo>
                    <a:pt x="9" y="24"/>
                  </a:lnTo>
                  <a:lnTo>
                    <a:pt x="17" y="16"/>
                  </a:lnTo>
                  <a:lnTo>
                    <a:pt x="24" y="8"/>
                  </a:lnTo>
                  <a:lnTo>
                    <a:pt x="35" y="3"/>
                  </a:lnTo>
                  <a:lnTo>
                    <a:pt x="47" y="0"/>
                  </a:lnTo>
                  <a:lnTo>
                    <a:pt x="63" y="0"/>
                  </a:lnTo>
                  <a:lnTo>
                    <a:pt x="69" y="0"/>
                  </a:lnTo>
                  <a:lnTo>
                    <a:pt x="69" y="93"/>
                  </a:lnTo>
                  <a:lnTo>
                    <a:pt x="77" y="91"/>
                  </a:lnTo>
                  <a:lnTo>
                    <a:pt x="77" y="90"/>
                  </a:lnTo>
                  <a:lnTo>
                    <a:pt x="78" y="90"/>
                  </a:lnTo>
                  <a:lnTo>
                    <a:pt x="81" y="90"/>
                  </a:lnTo>
                  <a:lnTo>
                    <a:pt x="85" y="90"/>
                  </a:lnTo>
                  <a:lnTo>
                    <a:pt x="88" y="87"/>
                  </a:lnTo>
                  <a:lnTo>
                    <a:pt x="88" y="86"/>
                  </a:lnTo>
                  <a:lnTo>
                    <a:pt x="89" y="86"/>
                  </a:lnTo>
                  <a:lnTo>
                    <a:pt x="91" y="86"/>
                  </a:lnTo>
                  <a:lnTo>
                    <a:pt x="99" y="82"/>
                  </a:lnTo>
                  <a:lnTo>
                    <a:pt x="102" y="75"/>
                  </a:lnTo>
                  <a:lnTo>
                    <a:pt x="102" y="73"/>
                  </a:lnTo>
                  <a:lnTo>
                    <a:pt x="102" y="72"/>
                  </a:lnTo>
                  <a:lnTo>
                    <a:pt x="103" y="72"/>
                  </a:lnTo>
                  <a:lnTo>
                    <a:pt x="106" y="69"/>
                  </a:lnTo>
                  <a:lnTo>
                    <a:pt x="107" y="62"/>
                  </a:lnTo>
                  <a:lnTo>
                    <a:pt x="107" y="58"/>
                  </a:lnTo>
                  <a:lnTo>
                    <a:pt x="108" y="56"/>
                  </a:lnTo>
                  <a:lnTo>
                    <a:pt x="107" y="44"/>
                  </a:lnTo>
                  <a:lnTo>
                    <a:pt x="103" y="36"/>
                  </a:lnTo>
                  <a:lnTo>
                    <a:pt x="95" y="27"/>
                  </a:lnTo>
                  <a:lnTo>
                    <a:pt x="84" y="22"/>
                  </a:lnTo>
                  <a:close/>
                  <a:moveTo>
                    <a:pt x="52" y="92"/>
                  </a:moveTo>
                  <a:lnTo>
                    <a:pt x="52" y="22"/>
                  </a:lnTo>
                  <a:lnTo>
                    <a:pt x="43" y="22"/>
                  </a:lnTo>
                  <a:lnTo>
                    <a:pt x="37" y="25"/>
                  </a:lnTo>
                  <a:lnTo>
                    <a:pt x="29" y="31"/>
                  </a:lnTo>
                  <a:lnTo>
                    <a:pt x="19" y="42"/>
                  </a:lnTo>
                  <a:lnTo>
                    <a:pt x="17" y="57"/>
                  </a:lnTo>
                  <a:lnTo>
                    <a:pt x="17" y="63"/>
                  </a:lnTo>
                  <a:lnTo>
                    <a:pt x="19" y="70"/>
                  </a:lnTo>
                  <a:lnTo>
                    <a:pt x="22" y="75"/>
                  </a:lnTo>
                  <a:lnTo>
                    <a:pt x="27" y="81"/>
                  </a:lnTo>
                  <a:lnTo>
                    <a:pt x="37" y="88"/>
                  </a:lnTo>
                  <a:lnTo>
                    <a:pt x="43" y="90"/>
                  </a:lnTo>
                  <a:lnTo>
                    <a:pt x="52" y="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776"/>
            <p:cNvSpPr>
              <a:spLocks noEditPoints="1"/>
            </p:cNvSpPr>
            <p:nvPr/>
          </p:nvSpPr>
          <p:spPr bwMode="auto">
            <a:xfrm>
              <a:off x="1186" y="2340"/>
              <a:ext cx="55" cy="54"/>
            </a:xfrm>
            <a:custGeom>
              <a:avLst/>
              <a:gdLst>
                <a:gd name="T0" fmla="*/ 165 w 165"/>
                <a:gd name="T1" fmla="*/ 162 h 162"/>
                <a:gd name="T2" fmla="*/ 0 w 165"/>
                <a:gd name="T3" fmla="*/ 96 h 162"/>
                <a:gd name="T4" fmla="*/ 0 w 165"/>
                <a:gd name="T5" fmla="*/ 71 h 162"/>
                <a:gd name="T6" fmla="*/ 165 w 165"/>
                <a:gd name="T7" fmla="*/ 0 h 162"/>
                <a:gd name="T8" fmla="*/ 165 w 165"/>
                <a:gd name="T9" fmla="*/ 26 h 162"/>
                <a:gd name="T10" fmla="*/ 114 w 165"/>
                <a:gd name="T11" fmla="*/ 47 h 162"/>
                <a:gd name="T12" fmla="*/ 114 w 165"/>
                <a:gd name="T13" fmla="*/ 119 h 162"/>
                <a:gd name="T14" fmla="*/ 165 w 165"/>
                <a:gd name="T15" fmla="*/ 138 h 162"/>
                <a:gd name="T16" fmla="*/ 165 w 165"/>
                <a:gd name="T17" fmla="*/ 162 h 162"/>
                <a:gd name="T18" fmla="*/ 97 w 165"/>
                <a:gd name="T19" fmla="*/ 113 h 162"/>
                <a:gd name="T20" fmla="*/ 97 w 165"/>
                <a:gd name="T21" fmla="*/ 54 h 162"/>
                <a:gd name="T22" fmla="*/ 52 w 165"/>
                <a:gd name="T23" fmla="*/ 72 h 162"/>
                <a:gd name="T24" fmla="*/ 31 w 165"/>
                <a:gd name="T25" fmla="*/ 78 h 162"/>
                <a:gd name="T26" fmla="*/ 23 w 165"/>
                <a:gd name="T27" fmla="*/ 80 h 162"/>
                <a:gd name="T28" fmla="*/ 17 w 165"/>
                <a:gd name="T29" fmla="*/ 84 h 162"/>
                <a:gd name="T30" fmla="*/ 48 w 165"/>
                <a:gd name="T31" fmla="*/ 94 h 162"/>
                <a:gd name="T32" fmla="*/ 97 w 165"/>
                <a:gd name="T33" fmla="*/ 113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5" h="162">
                  <a:moveTo>
                    <a:pt x="165" y="162"/>
                  </a:moveTo>
                  <a:lnTo>
                    <a:pt x="0" y="96"/>
                  </a:lnTo>
                  <a:lnTo>
                    <a:pt x="0" y="71"/>
                  </a:lnTo>
                  <a:lnTo>
                    <a:pt x="165" y="0"/>
                  </a:lnTo>
                  <a:lnTo>
                    <a:pt x="165" y="26"/>
                  </a:lnTo>
                  <a:lnTo>
                    <a:pt x="114" y="47"/>
                  </a:lnTo>
                  <a:lnTo>
                    <a:pt x="114" y="119"/>
                  </a:lnTo>
                  <a:lnTo>
                    <a:pt x="165" y="138"/>
                  </a:lnTo>
                  <a:lnTo>
                    <a:pt x="165" y="162"/>
                  </a:lnTo>
                  <a:close/>
                  <a:moveTo>
                    <a:pt x="97" y="113"/>
                  </a:moveTo>
                  <a:lnTo>
                    <a:pt x="97" y="54"/>
                  </a:lnTo>
                  <a:lnTo>
                    <a:pt x="52" y="72"/>
                  </a:lnTo>
                  <a:lnTo>
                    <a:pt x="31" y="78"/>
                  </a:lnTo>
                  <a:lnTo>
                    <a:pt x="23" y="80"/>
                  </a:lnTo>
                  <a:lnTo>
                    <a:pt x="17" y="84"/>
                  </a:lnTo>
                  <a:lnTo>
                    <a:pt x="48" y="94"/>
                  </a:lnTo>
                  <a:lnTo>
                    <a:pt x="97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777"/>
            <p:cNvSpPr>
              <a:spLocks/>
            </p:cNvSpPr>
            <p:nvPr/>
          </p:nvSpPr>
          <p:spPr bwMode="auto">
            <a:xfrm>
              <a:off x="1185" y="2298"/>
              <a:ext cx="72" cy="20"/>
            </a:xfrm>
            <a:custGeom>
              <a:avLst/>
              <a:gdLst>
                <a:gd name="T0" fmla="*/ 216 w 216"/>
                <a:gd name="T1" fmla="*/ 16 h 58"/>
                <a:gd name="T2" fmla="*/ 204 w 216"/>
                <a:gd name="T3" fmla="*/ 23 h 58"/>
                <a:gd name="T4" fmla="*/ 201 w 216"/>
                <a:gd name="T5" fmla="*/ 23 h 58"/>
                <a:gd name="T6" fmla="*/ 200 w 216"/>
                <a:gd name="T7" fmla="*/ 23 h 58"/>
                <a:gd name="T8" fmla="*/ 200 w 216"/>
                <a:gd name="T9" fmla="*/ 24 h 58"/>
                <a:gd name="T10" fmla="*/ 198 w 216"/>
                <a:gd name="T11" fmla="*/ 27 h 58"/>
                <a:gd name="T12" fmla="*/ 193 w 216"/>
                <a:gd name="T13" fmla="*/ 31 h 58"/>
                <a:gd name="T14" fmla="*/ 180 w 216"/>
                <a:gd name="T15" fmla="*/ 39 h 58"/>
                <a:gd name="T16" fmla="*/ 166 w 216"/>
                <a:gd name="T17" fmla="*/ 46 h 58"/>
                <a:gd name="T18" fmla="*/ 152 w 216"/>
                <a:gd name="T19" fmla="*/ 51 h 58"/>
                <a:gd name="T20" fmla="*/ 138 w 216"/>
                <a:gd name="T21" fmla="*/ 54 h 58"/>
                <a:gd name="T22" fmla="*/ 122 w 216"/>
                <a:gd name="T23" fmla="*/ 57 h 58"/>
                <a:gd name="T24" fmla="*/ 108 w 216"/>
                <a:gd name="T25" fmla="*/ 58 h 58"/>
                <a:gd name="T26" fmla="*/ 81 w 216"/>
                <a:gd name="T27" fmla="*/ 55 h 58"/>
                <a:gd name="T28" fmla="*/ 57 w 216"/>
                <a:gd name="T29" fmla="*/ 48 h 58"/>
                <a:gd name="T30" fmla="*/ 28 w 216"/>
                <a:gd name="T31" fmla="*/ 34 h 58"/>
                <a:gd name="T32" fmla="*/ 14 w 216"/>
                <a:gd name="T33" fmla="*/ 25 h 58"/>
                <a:gd name="T34" fmla="*/ 0 w 216"/>
                <a:gd name="T35" fmla="*/ 16 h 58"/>
                <a:gd name="T36" fmla="*/ 0 w 216"/>
                <a:gd name="T37" fmla="*/ 0 h 58"/>
                <a:gd name="T38" fmla="*/ 4 w 216"/>
                <a:gd name="T39" fmla="*/ 3 h 58"/>
                <a:gd name="T40" fmla="*/ 7 w 216"/>
                <a:gd name="T41" fmla="*/ 4 h 58"/>
                <a:gd name="T42" fmla="*/ 10 w 216"/>
                <a:gd name="T43" fmla="*/ 6 h 58"/>
                <a:gd name="T44" fmla="*/ 20 w 216"/>
                <a:gd name="T45" fmla="*/ 12 h 58"/>
                <a:gd name="T46" fmla="*/ 27 w 216"/>
                <a:gd name="T47" fmla="*/ 16 h 58"/>
                <a:gd name="T48" fmla="*/ 30 w 216"/>
                <a:gd name="T49" fmla="*/ 17 h 58"/>
                <a:gd name="T50" fmla="*/ 33 w 216"/>
                <a:gd name="T51" fmla="*/ 19 h 58"/>
                <a:gd name="T52" fmla="*/ 49 w 216"/>
                <a:gd name="T53" fmla="*/ 25 h 58"/>
                <a:gd name="T54" fmla="*/ 66 w 216"/>
                <a:gd name="T55" fmla="*/ 30 h 58"/>
                <a:gd name="T56" fmla="*/ 75 w 216"/>
                <a:gd name="T57" fmla="*/ 31 h 58"/>
                <a:gd name="T58" fmla="*/ 86 w 216"/>
                <a:gd name="T59" fmla="*/ 34 h 58"/>
                <a:gd name="T60" fmla="*/ 108 w 216"/>
                <a:gd name="T61" fmla="*/ 36 h 58"/>
                <a:gd name="T62" fmla="*/ 134 w 216"/>
                <a:gd name="T63" fmla="*/ 34 h 58"/>
                <a:gd name="T64" fmla="*/ 160 w 216"/>
                <a:gd name="T65" fmla="*/ 27 h 58"/>
                <a:gd name="T66" fmla="*/ 187 w 216"/>
                <a:gd name="T67" fmla="*/ 15 h 58"/>
                <a:gd name="T68" fmla="*/ 216 w 216"/>
                <a:gd name="T69" fmla="*/ 0 h 58"/>
                <a:gd name="T70" fmla="*/ 216 w 216"/>
                <a:gd name="T71" fmla="*/ 1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6" h="58">
                  <a:moveTo>
                    <a:pt x="216" y="16"/>
                  </a:moveTo>
                  <a:lnTo>
                    <a:pt x="204" y="23"/>
                  </a:lnTo>
                  <a:lnTo>
                    <a:pt x="201" y="23"/>
                  </a:lnTo>
                  <a:lnTo>
                    <a:pt x="200" y="23"/>
                  </a:lnTo>
                  <a:lnTo>
                    <a:pt x="200" y="24"/>
                  </a:lnTo>
                  <a:lnTo>
                    <a:pt x="198" y="27"/>
                  </a:lnTo>
                  <a:lnTo>
                    <a:pt x="193" y="31"/>
                  </a:lnTo>
                  <a:lnTo>
                    <a:pt x="180" y="39"/>
                  </a:lnTo>
                  <a:lnTo>
                    <a:pt x="166" y="46"/>
                  </a:lnTo>
                  <a:lnTo>
                    <a:pt x="152" y="51"/>
                  </a:lnTo>
                  <a:lnTo>
                    <a:pt x="138" y="54"/>
                  </a:lnTo>
                  <a:lnTo>
                    <a:pt x="122" y="57"/>
                  </a:lnTo>
                  <a:lnTo>
                    <a:pt x="108" y="58"/>
                  </a:lnTo>
                  <a:lnTo>
                    <a:pt x="81" y="55"/>
                  </a:lnTo>
                  <a:lnTo>
                    <a:pt x="57" y="48"/>
                  </a:lnTo>
                  <a:lnTo>
                    <a:pt x="28" y="34"/>
                  </a:lnTo>
                  <a:lnTo>
                    <a:pt x="14" y="25"/>
                  </a:lnTo>
                  <a:lnTo>
                    <a:pt x="0" y="16"/>
                  </a:lnTo>
                  <a:lnTo>
                    <a:pt x="0" y="0"/>
                  </a:lnTo>
                  <a:lnTo>
                    <a:pt x="4" y="3"/>
                  </a:lnTo>
                  <a:lnTo>
                    <a:pt x="7" y="4"/>
                  </a:lnTo>
                  <a:lnTo>
                    <a:pt x="10" y="6"/>
                  </a:lnTo>
                  <a:lnTo>
                    <a:pt x="20" y="12"/>
                  </a:lnTo>
                  <a:lnTo>
                    <a:pt x="27" y="16"/>
                  </a:lnTo>
                  <a:lnTo>
                    <a:pt x="30" y="17"/>
                  </a:lnTo>
                  <a:lnTo>
                    <a:pt x="33" y="19"/>
                  </a:lnTo>
                  <a:lnTo>
                    <a:pt x="49" y="25"/>
                  </a:lnTo>
                  <a:lnTo>
                    <a:pt x="66" y="30"/>
                  </a:lnTo>
                  <a:lnTo>
                    <a:pt x="75" y="31"/>
                  </a:lnTo>
                  <a:lnTo>
                    <a:pt x="86" y="34"/>
                  </a:lnTo>
                  <a:lnTo>
                    <a:pt x="108" y="36"/>
                  </a:lnTo>
                  <a:lnTo>
                    <a:pt x="134" y="34"/>
                  </a:lnTo>
                  <a:lnTo>
                    <a:pt x="160" y="27"/>
                  </a:lnTo>
                  <a:lnTo>
                    <a:pt x="187" y="15"/>
                  </a:lnTo>
                  <a:lnTo>
                    <a:pt x="216" y="0"/>
                  </a:lnTo>
                  <a:lnTo>
                    <a:pt x="216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778"/>
            <p:cNvSpPr>
              <a:spLocks/>
            </p:cNvSpPr>
            <p:nvPr/>
          </p:nvSpPr>
          <p:spPr bwMode="auto">
            <a:xfrm>
              <a:off x="1202" y="2234"/>
              <a:ext cx="39" cy="39"/>
            </a:xfrm>
            <a:custGeom>
              <a:avLst/>
              <a:gdLst>
                <a:gd name="T0" fmla="*/ 119 w 119"/>
                <a:gd name="T1" fmla="*/ 117 h 117"/>
                <a:gd name="T2" fmla="*/ 56 w 119"/>
                <a:gd name="T3" fmla="*/ 71 h 117"/>
                <a:gd name="T4" fmla="*/ 0 w 119"/>
                <a:gd name="T5" fmla="*/ 114 h 117"/>
                <a:gd name="T6" fmla="*/ 0 w 119"/>
                <a:gd name="T7" fmla="*/ 87 h 117"/>
                <a:gd name="T8" fmla="*/ 27 w 119"/>
                <a:gd name="T9" fmla="*/ 67 h 117"/>
                <a:gd name="T10" fmla="*/ 41 w 119"/>
                <a:gd name="T11" fmla="*/ 59 h 117"/>
                <a:gd name="T12" fmla="*/ 27 w 119"/>
                <a:gd name="T13" fmla="*/ 49 h 117"/>
                <a:gd name="T14" fmla="*/ 0 w 119"/>
                <a:gd name="T15" fmla="*/ 29 h 117"/>
                <a:gd name="T16" fmla="*/ 0 w 119"/>
                <a:gd name="T17" fmla="*/ 2 h 117"/>
                <a:gd name="T18" fmla="*/ 55 w 119"/>
                <a:gd name="T19" fmla="*/ 47 h 117"/>
                <a:gd name="T20" fmla="*/ 119 w 119"/>
                <a:gd name="T21" fmla="*/ 0 h 117"/>
                <a:gd name="T22" fmla="*/ 119 w 119"/>
                <a:gd name="T23" fmla="*/ 25 h 117"/>
                <a:gd name="T24" fmla="*/ 81 w 119"/>
                <a:gd name="T25" fmla="*/ 51 h 117"/>
                <a:gd name="T26" fmla="*/ 72 w 119"/>
                <a:gd name="T27" fmla="*/ 59 h 117"/>
                <a:gd name="T28" fmla="*/ 119 w 119"/>
                <a:gd name="T29" fmla="*/ 91 h 117"/>
                <a:gd name="T30" fmla="*/ 119 w 119"/>
                <a:gd name="T3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9" h="117">
                  <a:moveTo>
                    <a:pt x="119" y="117"/>
                  </a:moveTo>
                  <a:lnTo>
                    <a:pt x="56" y="71"/>
                  </a:lnTo>
                  <a:lnTo>
                    <a:pt x="0" y="114"/>
                  </a:lnTo>
                  <a:lnTo>
                    <a:pt x="0" y="87"/>
                  </a:lnTo>
                  <a:lnTo>
                    <a:pt x="27" y="67"/>
                  </a:lnTo>
                  <a:lnTo>
                    <a:pt x="41" y="59"/>
                  </a:lnTo>
                  <a:lnTo>
                    <a:pt x="27" y="49"/>
                  </a:lnTo>
                  <a:lnTo>
                    <a:pt x="0" y="29"/>
                  </a:lnTo>
                  <a:lnTo>
                    <a:pt x="0" y="2"/>
                  </a:lnTo>
                  <a:lnTo>
                    <a:pt x="55" y="47"/>
                  </a:lnTo>
                  <a:lnTo>
                    <a:pt x="119" y="0"/>
                  </a:lnTo>
                  <a:lnTo>
                    <a:pt x="119" y="25"/>
                  </a:lnTo>
                  <a:lnTo>
                    <a:pt x="81" y="51"/>
                  </a:lnTo>
                  <a:lnTo>
                    <a:pt x="72" y="59"/>
                  </a:lnTo>
                  <a:lnTo>
                    <a:pt x="119" y="91"/>
                  </a:lnTo>
                  <a:lnTo>
                    <a:pt x="119" y="1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779"/>
            <p:cNvSpPr>
              <a:spLocks/>
            </p:cNvSpPr>
            <p:nvPr/>
          </p:nvSpPr>
          <p:spPr bwMode="auto">
            <a:xfrm>
              <a:off x="1186" y="2180"/>
              <a:ext cx="55" cy="22"/>
            </a:xfrm>
            <a:custGeom>
              <a:avLst/>
              <a:gdLst>
                <a:gd name="T0" fmla="*/ 166 w 166"/>
                <a:gd name="T1" fmla="*/ 0 h 64"/>
                <a:gd name="T2" fmla="*/ 166 w 166"/>
                <a:gd name="T3" fmla="*/ 22 h 64"/>
                <a:gd name="T4" fmla="*/ 37 w 166"/>
                <a:gd name="T5" fmla="*/ 22 h 64"/>
                <a:gd name="T6" fmla="*/ 43 w 166"/>
                <a:gd name="T7" fmla="*/ 30 h 64"/>
                <a:gd name="T8" fmla="*/ 50 w 166"/>
                <a:gd name="T9" fmla="*/ 41 h 64"/>
                <a:gd name="T10" fmla="*/ 56 w 166"/>
                <a:gd name="T11" fmla="*/ 53 h 64"/>
                <a:gd name="T12" fmla="*/ 61 w 166"/>
                <a:gd name="T13" fmla="*/ 64 h 64"/>
                <a:gd name="T14" fmla="*/ 42 w 166"/>
                <a:gd name="T15" fmla="*/ 64 h 64"/>
                <a:gd name="T16" fmla="*/ 32 w 166"/>
                <a:gd name="T17" fmla="*/ 46 h 64"/>
                <a:gd name="T18" fmla="*/ 22 w 166"/>
                <a:gd name="T19" fmla="*/ 33 h 64"/>
                <a:gd name="T20" fmla="*/ 10 w 166"/>
                <a:gd name="T21" fmla="*/ 21 h 64"/>
                <a:gd name="T22" fmla="*/ 0 w 166"/>
                <a:gd name="T23" fmla="*/ 13 h 64"/>
                <a:gd name="T24" fmla="*/ 0 w 166"/>
                <a:gd name="T25" fmla="*/ 0 h 64"/>
                <a:gd name="T26" fmla="*/ 166 w 166"/>
                <a:gd name="T2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6" h="64">
                  <a:moveTo>
                    <a:pt x="166" y="0"/>
                  </a:moveTo>
                  <a:lnTo>
                    <a:pt x="166" y="22"/>
                  </a:lnTo>
                  <a:lnTo>
                    <a:pt x="37" y="22"/>
                  </a:lnTo>
                  <a:lnTo>
                    <a:pt x="43" y="30"/>
                  </a:lnTo>
                  <a:lnTo>
                    <a:pt x="50" y="41"/>
                  </a:lnTo>
                  <a:lnTo>
                    <a:pt x="56" y="53"/>
                  </a:lnTo>
                  <a:lnTo>
                    <a:pt x="61" y="64"/>
                  </a:lnTo>
                  <a:lnTo>
                    <a:pt x="42" y="64"/>
                  </a:lnTo>
                  <a:lnTo>
                    <a:pt x="32" y="46"/>
                  </a:lnTo>
                  <a:lnTo>
                    <a:pt x="22" y="33"/>
                  </a:lnTo>
                  <a:lnTo>
                    <a:pt x="10" y="21"/>
                  </a:lnTo>
                  <a:lnTo>
                    <a:pt x="0" y="13"/>
                  </a:lnTo>
                  <a:lnTo>
                    <a:pt x="0" y="0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780"/>
            <p:cNvSpPr>
              <a:spLocks/>
            </p:cNvSpPr>
            <p:nvPr/>
          </p:nvSpPr>
          <p:spPr bwMode="auto">
            <a:xfrm>
              <a:off x="1234" y="2150"/>
              <a:ext cx="18" cy="9"/>
            </a:xfrm>
            <a:custGeom>
              <a:avLst/>
              <a:gdLst>
                <a:gd name="T0" fmla="*/ 23 w 55"/>
                <a:gd name="T1" fmla="*/ 24 h 25"/>
                <a:gd name="T2" fmla="*/ 0 w 55"/>
                <a:gd name="T3" fmla="*/ 24 h 25"/>
                <a:gd name="T4" fmla="*/ 0 w 55"/>
                <a:gd name="T5" fmla="*/ 0 h 25"/>
                <a:gd name="T6" fmla="*/ 23 w 55"/>
                <a:gd name="T7" fmla="*/ 0 h 25"/>
                <a:gd name="T8" fmla="*/ 33 w 55"/>
                <a:gd name="T9" fmla="*/ 1 h 25"/>
                <a:gd name="T10" fmla="*/ 43 w 55"/>
                <a:gd name="T11" fmla="*/ 5 h 25"/>
                <a:gd name="T12" fmla="*/ 49 w 55"/>
                <a:gd name="T13" fmla="*/ 11 h 25"/>
                <a:gd name="T14" fmla="*/ 55 w 55"/>
                <a:gd name="T15" fmla="*/ 19 h 25"/>
                <a:gd name="T16" fmla="*/ 47 w 55"/>
                <a:gd name="T17" fmla="*/ 25 h 25"/>
                <a:gd name="T18" fmla="*/ 43 w 55"/>
                <a:gd name="T19" fmla="*/ 19 h 25"/>
                <a:gd name="T20" fmla="*/ 38 w 55"/>
                <a:gd name="T21" fmla="*/ 16 h 25"/>
                <a:gd name="T22" fmla="*/ 31 w 55"/>
                <a:gd name="T23" fmla="*/ 12 h 25"/>
                <a:gd name="T24" fmla="*/ 23 w 55"/>
                <a:gd name="T25" fmla="*/ 12 h 25"/>
                <a:gd name="T26" fmla="*/ 23 w 55"/>
                <a:gd name="T27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" h="25">
                  <a:moveTo>
                    <a:pt x="23" y="24"/>
                  </a:moveTo>
                  <a:lnTo>
                    <a:pt x="0" y="24"/>
                  </a:lnTo>
                  <a:lnTo>
                    <a:pt x="0" y="0"/>
                  </a:lnTo>
                  <a:lnTo>
                    <a:pt x="23" y="0"/>
                  </a:lnTo>
                  <a:lnTo>
                    <a:pt x="33" y="1"/>
                  </a:lnTo>
                  <a:lnTo>
                    <a:pt x="43" y="5"/>
                  </a:lnTo>
                  <a:lnTo>
                    <a:pt x="49" y="11"/>
                  </a:lnTo>
                  <a:lnTo>
                    <a:pt x="55" y="19"/>
                  </a:lnTo>
                  <a:lnTo>
                    <a:pt x="47" y="25"/>
                  </a:lnTo>
                  <a:lnTo>
                    <a:pt x="43" y="19"/>
                  </a:lnTo>
                  <a:lnTo>
                    <a:pt x="38" y="16"/>
                  </a:lnTo>
                  <a:lnTo>
                    <a:pt x="31" y="12"/>
                  </a:lnTo>
                  <a:lnTo>
                    <a:pt x="23" y="12"/>
                  </a:lnTo>
                  <a:lnTo>
                    <a:pt x="23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781"/>
            <p:cNvSpPr>
              <a:spLocks noEditPoints="1"/>
            </p:cNvSpPr>
            <p:nvPr/>
          </p:nvSpPr>
          <p:spPr bwMode="auto">
            <a:xfrm>
              <a:off x="1186" y="2102"/>
              <a:ext cx="56" cy="38"/>
            </a:xfrm>
            <a:custGeom>
              <a:avLst/>
              <a:gdLst>
                <a:gd name="T0" fmla="*/ 70 w 168"/>
                <a:gd name="T1" fmla="*/ 112 h 113"/>
                <a:gd name="T2" fmla="*/ 46 w 168"/>
                <a:gd name="T3" fmla="*/ 108 h 113"/>
                <a:gd name="T4" fmla="*/ 28 w 168"/>
                <a:gd name="T5" fmla="*/ 101 h 113"/>
                <a:gd name="T6" fmla="*/ 10 w 168"/>
                <a:gd name="T7" fmla="*/ 88 h 113"/>
                <a:gd name="T8" fmla="*/ 2 w 168"/>
                <a:gd name="T9" fmla="*/ 72 h 113"/>
                <a:gd name="T10" fmla="*/ 0 w 168"/>
                <a:gd name="T11" fmla="*/ 57 h 113"/>
                <a:gd name="T12" fmla="*/ 6 w 168"/>
                <a:gd name="T13" fmla="*/ 31 h 113"/>
                <a:gd name="T14" fmla="*/ 20 w 168"/>
                <a:gd name="T15" fmla="*/ 15 h 113"/>
                <a:gd name="T16" fmla="*/ 46 w 168"/>
                <a:gd name="T17" fmla="*/ 4 h 113"/>
                <a:gd name="T18" fmla="*/ 84 w 168"/>
                <a:gd name="T19" fmla="*/ 0 h 113"/>
                <a:gd name="T20" fmla="*/ 109 w 168"/>
                <a:gd name="T21" fmla="*/ 1 h 113"/>
                <a:gd name="T22" fmla="*/ 131 w 168"/>
                <a:gd name="T23" fmla="*/ 6 h 113"/>
                <a:gd name="T24" fmla="*/ 146 w 168"/>
                <a:gd name="T25" fmla="*/ 13 h 113"/>
                <a:gd name="T26" fmla="*/ 162 w 168"/>
                <a:gd name="T27" fmla="*/ 30 h 113"/>
                <a:gd name="T28" fmla="*/ 168 w 168"/>
                <a:gd name="T29" fmla="*/ 57 h 113"/>
                <a:gd name="T30" fmla="*/ 167 w 168"/>
                <a:gd name="T31" fmla="*/ 67 h 113"/>
                <a:gd name="T32" fmla="*/ 163 w 168"/>
                <a:gd name="T33" fmla="*/ 75 h 113"/>
                <a:gd name="T34" fmla="*/ 161 w 168"/>
                <a:gd name="T35" fmla="*/ 79 h 113"/>
                <a:gd name="T36" fmla="*/ 157 w 168"/>
                <a:gd name="T37" fmla="*/ 87 h 113"/>
                <a:gd name="T38" fmla="*/ 154 w 168"/>
                <a:gd name="T39" fmla="*/ 90 h 113"/>
                <a:gd name="T40" fmla="*/ 138 w 168"/>
                <a:gd name="T41" fmla="*/ 102 h 113"/>
                <a:gd name="T42" fmla="*/ 124 w 168"/>
                <a:gd name="T43" fmla="*/ 108 h 113"/>
                <a:gd name="T44" fmla="*/ 104 w 168"/>
                <a:gd name="T45" fmla="*/ 112 h 113"/>
                <a:gd name="T46" fmla="*/ 84 w 168"/>
                <a:gd name="T47" fmla="*/ 113 h 113"/>
                <a:gd name="T48" fmla="*/ 84 w 168"/>
                <a:gd name="T49" fmla="*/ 89 h 113"/>
                <a:gd name="T50" fmla="*/ 88 w 168"/>
                <a:gd name="T51" fmla="*/ 89 h 113"/>
                <a:gd name="T52" fmla="*/ 102 w 168"/>
                <a:gd name="T53" fmla="*/ 89 h 113"/>
                <a:gd name="T54" fmla="*/ 118 w 168"/>
                <a:gd name="T55" fmla="*/ 88 h 113"/>
                <a:gd name="T56" fmla="*/ 125 w 168"/>
                <a:gd name="T57" fmla="*/ 84 h 113"/>
                <a:gd name="T58" fmla="*/ 133 w 168"/>
                <a:gd name="T59" fmla="*/ 82 h 113"/>
                <a:gd name="T60" fmla="*/ 143 w 168"/>
                <a:gd name="T61" fmla="*/ 75 h 113"/>
                <a:gd name="T62" fmla="*/ 150 w 168"/>
                <a:gd name="T63" fmla="*/ 63 h 113"/>
                <a:gd name="T64" fmla="*/ 151 w 168"/>
                <a:gd name="T65" fmla="*/ 57 h 113"/>
                <a:gd name="T66" fmla="*/ 148 w 168"/>
                <a:gd name="T67" fmla="*/ 42 h 113"/>
                <a:gd name="T68" fmla="*/ 128 w 168"/>
                <a:gd name="T69" fmla="*/ 27 h 113"/>
                <a:gd name="T70" fmla="*/ 102 w 168"/>
                <a:gd name="T71" fmla="*/ 22 h 113"/>
                <a:gd name="T72" fmla="*/ 65 w 168"/>
                <a:gd name="T73" fmla="*/ 22 h 113"/>
                <a:gd name="T74" fmla="*/ 37 w 168"/>
                <a:gd name="T75" fmla="*/ 27 h 113"/>
                <a:gd name="T76" fmla="*/ 19 w 168"/>
                <a:gd name="T77" fmla="*/ 42 h 113"/>
                <a:gd name="T78" fmla="*/ 17 w 168"/>
                <a:gd name="T79" fmla="*/ 57 h 113"/>
                <a:gd name="T80" fmla="*/ 19 w 168"/>
                <a:gd name="T81" fmla="*/ 69 h 113"/>
                <a:gd name="T82" fmla="*/ 29 w 168"/>
                <a:gd name="T83" fmla="*/ 79 h 113"/>
                <a:gd name="T84" fmla="*/ 42 w 168"/>
                <a:gd name="T85" fmla="*/ 84 h 113"/>
                <a:gd name="T86" fmla="*/ 65 w 168"/>
                <a:gd name="T87" fmla="*/ 89 h 113"/>
                <a:gd name="T88" fmla="*/ 84 w 168"/>
                <a:gd name="T89" fmla="*/ 9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8" h="113">
                  <a:moveTo>
                    <a:pt x="84" y="113"/>
                  </a:moveTo>
                  <a:lnTo>
                    <a:pt x="70" y="112"/>
                  </a:lnTo>
                  <a:lnTo>
                    <a:pt x="58" y="111"/>
                  </a:lnTo>
                  <a:lnTo>
                    <a:pt x="46" y="108"/>
                  </a:lnTo>
                  <a:lnTo>
                    <a:pt x="37" y="106"/>
                  </a:lnTo>
                  <a:lnTo>
                    <a:pt x="28" y="101"/>
                  </a:lnTo>
                  <a:lnTo>
                    <a:pt x="20" y="97"/>
                  </a:lnTo>
                  <a:lnTo>
                    <a:pt x="10" y="88"/>
                  </a:lnTo>
                  <a:lnTo>
                    <a:pt x="5" y="79"/>
                  </a:lnTo>
                  <a:lnTo>
                    <a:pt x="2" y="72"/>
                  </a:lnTo>
                  <a:lnTo>
                    <a:pt x="0" y="64"/>
                  </a:lnTo>
                  <a:lnTo>
                    <a:pt x="0" y="57"/>
                  </a:lnTo>
                  <a:lnTo>
                    <a:pt x="1" y="42"/>
                  </a:lnTo>
                  <a:lnTo>
                    <a:pt x="6" y="31"/>
                  </a:lnTo>
                  <a:lnTo>
                    <a:pt x="12" y="21"/>
                  </a:lnTo>
                  <a:lnTo>
                    <a:pt x="20" y="15"/>
                  </a:lnTo>
                  <a:lnTo>
                    <a:pt x="31" y="7"/>
                  </a:lnTo>
                  <a:lnTo>
                    <a:pt x="46" y="4"/>
                  </a:lnTo>
                  <a:lnTo>
                    <a:pt x="62" y="0"/>
                  </a:lnTo>
                  <a:lnTo>
                    <a:pt x="84" y="0"/>
                  </a:lnTo>
                  <a:lnTo>
                    <a:pt x="97" y="0"/>
                  </a:lnTo>
                  <a:lnTo>
                    <a:pt x="109" y="1"/>
                  </a:lnTo>
                  <a:lnTo>
                    <a:pt x="120" y="3"/>
                  </a:lnTo>
                  <a:lnTo>
                    <a:pt x="131" y="6"/>
                  </a:lnTo>
                  <a:lnTo>
                    <a:pt x="138" y="9"/>
                  </a:lnTo>
                  <a:lnTo>
                    <a:pt x="146" y="13"/>
                  </a:lnTo>
                  <a:lnTo>
                    <a:pt x="158" y="24"/>
                  </a:lnTo>
                  <a:lnTo>
                    <a:pt x="162" y="30"/>
                  </a:lnTo>
                  <a:lnTo>
                    <a:pt x="166" y="39"/>
                  </a:lnTo>
                  <a:lnTo>
                    <a:pt x="168" y="57"/>
                  </a:lnTo>
                  <a:lnTo>
                    <a:pt x="167" y="61"/>
                  </a:lnTo>
                  <a:lnTo>
                    <a:pt x="167" y="67"/>
                  </a:lnTo>
                  <a:lnTo>
                    <a:pt x="164" y="72"/>
                  </a:lnTo>
                  <a:lnTo>
                    <a:pt x="163" y="75"/>
                  </a:lnTo>
                  <a:lnTo>
                    <a:pt x="163" y="78"/>
                  </a:lnTo>
                  <a:lnTo>
                    <a:pt x="161" y="79"/>
                  </a:lnTo>
                  <a:lnTo>
                    <a:pt x="160" y="82"/>
                  </a:lnTo>
                  <a:lnTo>
                    <a:pt x="157" y="87"/>
                  </a:lnTo>
                  <a:lnTo>
                    <a:pt x="155" y="88"/>
                  </a:lnTo>
                  <a:lnTo>
                    <a:pt x="154" y="90"/>
                  </a:lnTo>
                  <a:lnTo>
                    <a:pt x="151" y="95"/>
                  </a:lnTo>
                  <a:lnTo>
                    <a:pt x="138" y="102"/>
                  </a:lnTo>
                  <a:lnTo>
                    <a:pt x="131" y="105"/>
                  </a:lnTo>
                  <a:lnTo>
                    <a:pt x="124" y="108"/>
                  </a:lnTo>
                  <a:lnTo>
                    <a:pt x="114" y="109"/>
                  </a:lnTo>
                  <a:lnTo>
                    <a:pt x="104" y="112"/>
                  </a:lnTo>
                  <a:lnTo>
                    <a:pt x="94" y="112"/>
                  </a:lnTo>
                  <a:lnTo>
                    <a:pt x="84" y="113"/>
                  </a:lnTo>
                  <a:close/>
                  <a:moveTo>
                    <a:pt x="84" y="90"/>
                  </a:moveTo>
                  <a:lnTo>
                    <a:pt x="84" y="89"/>
                  </a:lnTo>
                  <a:lnTo>
                    <a:pt x="85" y="89"/>
                  </a:lnTo>
                  <a:lnTo>
                    <a:pt x="88" y="89"/>
                  </a:lnTo>
                  <a:lnTo>
                    <a:pt x="92" y="89"/>
                  </a:lnTo>
                  <a:lnTo>
                    <a:pt x="102" y="89"/>
                  </a:lnTo>
                  <a:lnTo>
                    <a:pt x="109" y="88"/>
                  </a:lnTo>
                  <a:lnTo>
                    <a:pt x="118" y="88"/>
                  </a:lnTo>
                  <a:lnTo>
                    <a:pt x="122" y="85"/>
                  </a:lnTo>
                  <a:lnTo>
                    <a:pt x="125" y="84"/>
                  </a:lnTo>
                  <a:lnTo>
                    <a:pt x="128" y="84"/>
                  </a:lnTo>
                  <a:lnTo>
                    <a:pt x="133" y="82"/>
                  </a:lnTo>
                  <a:lnTo>
                    <a:pt x="138" y="81"/>
                  </a:lnTo>
                  <a:lnTo>
                    <a:pt x="143" y="75"/>
                  </a:lnTo>
                  <a:lnTo>
                    <a:pt x="148" y="70"/>
                  </a:lnTo>
                  <a:lnTo>
                    <a:pt x="150" y="63"/>
                  </a:lnTo>
                  <a:lnTo>
                    <a:pt x="150" y="59"/>
                  </a:lnTo>
                  <a:lnTo>
                    <a:pt x="151" y="57"/>
                  </a:lnTo>
                  <a:lnTo>
                    <a:pt x="150" y="48"/>
                  </a:lnTo>
                  <a:lnTo>
                    <a:pt x="148" y="42"/>
                  </a:lnTo>
                  <a:lnTo>
                    <a:pt x="138" y="31"/>
                  </a:lnTo>
                  <a:lnTo>
                    <a:pt x="128" y="27"/>
                  </a:lnTo>
                  <a:lnTo>
                    <a:pt x="118" y="24"/>
                  </a:lnTo>
                  <a:lnTo>
                    <a:pt x="102" y="22"/>
                  </a:lnTo>
                  <a:lnTo>
                    <a:pt x="84" y="22"/>
                  </a:lnTo>
                  <a:lnTo>
                    <a:pt x="65" y="22"/>
                  </a:lnTo>
                  <a:lnTo>
                    <a:pt x="49" y="24"/>
                  </a:lnTo>
                  <a:lnTo>
                    <a:pt x="37" y="27"/>
                  </a:lnTo>
                  <a:lnTo>
                    <a:pt x="30" y="31"/>
                  </a:lnTo>
                  <a:lnTo>
                    <a:pt x="19" y="42"/>
                  </a:lnTo>
                  <a:lnTo>
                    <a:pt x="17" y="48"/>
                  </a:lnTo>
                  <a:lnTo>
                    <a:pt x="17" y="57"/>
                  </a:lnTo>
                  <a:lnTo>
                    <a:pt x="17" y="63"/>
                  </a:lnTo>
                  <a:lnTo>
                    <a:pt x="19" y="69"/>
                  </a:lnTo>
                  <a:lnTo>
                    <a:pt x="23" y="73"/>
                  </a:lnTo>
                  <a:lnTo>
                    <a:pt x="29" y="79"/>
                  </a:lnTo>
                  <a:lnTo>
                    <a:pt x="37" y="83"/>
                  </a:lnTo>
                  <a:lnTo>
                    <a:pt x="42" y="84"/>
                  </a:lnTo>
                  <a:lnTo>
                    <a:pt x="49" y="87"/>
                  </a:lnTo>
                  <a:lnTo>
                    <a:pt x="65" y="89"/>
                  </a:lnTo>
                  <a:lnTo>
                    <a:pt x="73" y="89"/>
                  </a:lnTo>
                  <a:lnTo>
                    <a:pt x="84" y="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782"/>
            <p:cNvSpPr>
              <a:spLocks noEditPoints="1"/>
            </p:cNvSpPr>
            <p:nvPr/>
          </p:nvSpPr>
          <p:spPr bwMode="auto">
            <a:xfrm>
              <a:off x="1186" y="2057"/>
              <a:ext cx="56" cy="38"/>
            </a:xfrm>
            <a:custGeom>
              <a:avLst/>
              <a:gdLst>
                <a:gd name="T0" fmla="*/ 70 w 168"/>
                <a:gd name="T1" fmla="*/ 111 h 112"/>
                <a:gd name="T2" fmla="*/ 46 w 168"/>
                <a:gd name="T3" fmla="*/ 108 h 112"/>
                <a:gd name="T4" fmla="*/ 28 w 168"/>
                <a:gd name="T5" fmla="*/ 100 h 112"/>
                <a:gd name="T6" fmla="*/ 10 w 168"/>
                <a:gd name="T7" fmla="*/ 87 h 112"/>
                <a:gd name="T8" fmla="*/ 2 w 168"/>
                <a:gd name="T9" fmla="*/ 72 h 112"/>
                <a:gd name="T10" fmla="*/ 0 w 168"/>
                <a:gd name="T11" fmla="*/ 56 h 112"/>
                <a:gd name="T12" fmla="*/ 6 w 168"/>
                <a:gd name="T13" fmla="*/ 31 h 112"/>
                <a:gd name="T14" fmla="*/ 20 w 168"/>
                <a:gd name="T15" fmla="*/ 14 h 112"/>
                <a:gd name="T16" fmla="*/ 46 w 168"/>
                <a:gd name="T17" fmla="*/ 3 h 112"/>
                <a:gd name="T18" fmla="*/ 84 w 168"/>
                <a:gd name="T19" fmla="*/ 0 h 112"/>
                <a:gd name="T20" fmla="*/ 109 w 168"/>
                <a:gd name="T21" fmla="*/ 1 h 112"/>
                <a:gd name="T22" fmla="*/ 131 w 168"/>
                <a:gd name="T23" fmla="*/ 6 h 112"/>
                <a:gd name="T24" fmla="*/ 146 w 168"/>
                <a:gd name="T25" fmla="*/ 13 h 112"/>
                <a:gd name="T26" fmla="*/ 162 w 168"/>
                <a:gd name="T27" fmla="*/ 30 h 112"/>
                <a:gd name="T28" fmla="*/ 168 w 168"/>
                <a:gd name="T29" fmla="*/ 56 h 112"/>
                <a:gd name="T30" fmla="*/ 167 w 168"/>
                <a:gd name="T31" fmla="*/ 67 h 112"/>
                <a:gd name="T32" fmla="*/ 163 w 168"/>
                <a:gd name="T33" fmla="*/ 74 h 112"/>
                <a:gd name="T34" fmla="*/ 161 w 168"/>
                <a:gd name="T35" fmla="*/ 79 h 112"/>
                <a:gd name="T36" fmla="*/ 157 w 168"/>
                <a:gd name="T37" fmla="*/ 86 h 112"/>
                <a:gd name="T38" fmla="*/ 154 w 168"/>
                <a:gd name="T39" fmla="*/ 90 h 112"/>
                <a:gd name="T40" fmla="*/ 138 w 168"/>
                <a:gd name="T41" fmla="*/ 102 h 112"/>
                <a:gd name="T42" fmla="*/ 124 w 168"/>
                <a:gd name="T43" fmla="*/ 108 h 112"/>
                <a:gd name="T44" fmla="*/ 104 w 168"/>
                <a:gd name="T45" fmla="*/ 111 h 112"/>
                <a:gd name="T46" fmla="*/ 84 w 168"/>
                <a:gd name="T47" fmla="*/ 112 h 112"/>
                <a:gd name="T48" fmla="*/ 84 w 168"/>
                <a:gd name="T49" fmla="*/ 88 h 112"/>
                <a:gd name="T50" fmla="*/ 88 w 168"/>
                <a:gd name="T51" fmla="*/ 88 h 112"/>
                <a:gd name="T52" fmla="*/ 102 w 168"/>
                <a:gd name="T53" fmla="*/ 88 h 112"/>
                <a:gd name="T54" fmla="*/ 118 w 168"/>
                <a:gd name="T55" fmla="*/ 87 h 112"/>
                <a:gd name="T56" fmla="*/ 125 w 168"/>
                <a:gd name="T57" fmla="*/ 84 h 112"/>
                <a:gd name="T58" fmla="*/ 133 w 168"/>
                <a:gd name="T59" fmla="*/ 81 h 112"/>
                <a:gd name="T60" fmla="*/ 143 w 168"/>
                <a:gd name="T61" fmla="*/ 74 h 112"/>
                <a:gd name="T62" fmla="*/ 150 w 168"/>
                <a:gd name="T63" fmla="*/ 62 h 112"/>
                <a:gd name="T64" fmla="*/ 151 w 168"/>
                <a:gd name="T65" fmla="*/ 56 h 112"/>
                <a:gd name="T66" fmla="*/ 148 w 168"/>
                <a:gd name="T67" fmla="*/ 42 h 112"/>
                <a:gd name="T68" fmla="*/ 128 w 168"/>
                <a:gd name="T69" fmla="*/ 26 h 112"/>
                <a:gd name="T70" fmla="*/ 102 w 168"/>
                <a:gd name="T71" fmla="*/ 21 h 112"/>
                <a:gd name="T72" fmla="*/ 65 w 168"/>
                <a:gd name="T73" fmla="*/ 21 h 112"/>
                <a:gd name="T74" fmla="*/ 37 w 168"/>
                <a:gd name="T75" fmla="*/ 26 h 112"/>
                <a:gd name="T76" fmla="*/ 19 w 168"/>
                <a:gd name="T77" fmla="*/ 42 h 112"/>
                <a:gd name="T78" fmla="*/ 17 w 168"/>
                <a:gd name="T79" fmla="*/ 56 h 112"/>
                <a:gd name="T80" fmla="*/ 19 w 168"/>
                <a:gd name="T81" fmla="*/ 68 h 112"/>
                <a:gd name="T82" fmla="*/ 29 w 168"/>
                <a:gd name="T83" fmla="*/ 79 h 112"/>
                <a:gd name="T84" fmla="*/ 42 w 168"/>
                <a:gd name="T85" fmla="*/ 84 h 112"/>
                <a:gd name="T86" fmla="*/ 65 w 168"/>
                <a:gd name="T87" fmla="*/ 88 h 112"/>
                <a:gd name="T88" fmla="*/ 84 w 168"/>
                <a:gd name="T89" fmla="*/ 9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8" h="112">
                  <a:moveTo>
                    <a:pt x="84" y="112"/>
                  </a:moveTo>
                  <a:lnTo>
                    <a:pt x="70" y="111"/>
                  </a:lnTo>
                  <a:lnTo>
                    <a:pt x="58" y="110"/>
                  </a:lnTo>
                  <a:lnTo>
                    <a:pt x="46" y="108"/>
                  </a:lnTo>
                  <a:lnTo>
                    <a:pt x="37" y="105"/>
                  </a:lnTo>
                  <a:lnTo>
                    <a:pt x="28" y="100"/>
                  </a:lnTo>
                  <a:lnTo>
                    <a:pt x="20" y="97"/>
                  </a:lnTo>
                  <a:lnTo>
                    <a:pt x="10" y="87"/>
                  </a:lnTo>
                  <a:lnTo>
                    <a:pt x="5" y="79"/>
                  </a:lnTo>
                  <a:lnTo>
                    <a:pt x="2" y="72"/>
                  </a:lnTo>
                  <a:lnTo>
                    <a:pt x="0" y="63"/>
                  </a:lnTo>
                  <a:lnTo>
                    <a:pt x="0" y="56"/>
                  </a:lnTo>
                  <a:lnTo>
                    <a:pt x="1" y="42"/>
                  </a:lnTo>
                  <a:lnTo>
                    <a:pt x="6" y="31"/>
                  </a:lnTo>
                  <a:lnTo>
                    <a:pt x="12" y="20"/>
                  </a:lnTo>
                  <a:lnTo>
                    <a:pt x="20" y="14"/>
                  </a:lnTo>
                  <a:lnTo>
                    <a:pt x="31" y="7"/>
                  </a:lnTo>
                  <a:lnTo>
                    <a:pt x="46" y="3"/>
                  </a:lnTo>
                  <a:lnTo>
                    <a:pt x="62" y="0"/>
                  </a:lnTo>
                  <a:lnTo>
                    <a:pt x="84" y="0"/>
                  </a:lnTo>
                  <a:lnTo>
                    <a:pt x="97" y="0"/>
                  </a:lnTo>
                  <a:lnTo>
                    <a:pt x="109" y="1"/>
                  </a:lnTo>
                  <a:lnTo>
                    <a:pt x="120" y="2"/>
                  </a:lnTo>
                  <a:lnTo>
                    <a:pt x="131" y="6"/>
                  </a:lnTo>
                  <a:lnTo>
                    <a:pt x="138" y="8"/>
                  </a:lnTo>
                  <a:lnTo>
                    <a:pt x="146" y="13"/>
                  </a:lnTo>
                  <a:lnTo>
                    <a:pt x="158" y="24"/>
                  </a:lnTo>
                  <a:lnTo>
                    <a:pt x="162" y="30"/>
                  </a:lnTo>
                  <a:lnTo>
                    <a:pt x="166" y="38"/>
                  </a:lnTo>
                  <a:lnTo>
                    <a:pt x="168" y="56"/>
                  </a:lnTo>
                  <a:lnTo>
                    <a:pt x="167" y="61"/>
                  </a:lnTo>
                  <a:lnTo>
                    <a:pt x="167" y="67"/>
                  </a:lnTo>
                  <a:lnTo>
                    <a:pt x="164" y="72"/>
                  </a:lnTo>
                  <a:lnTo>
                    <a:pt x="163" y="74"/>
                  </a:lnTo>
                  <a:lnTo>
                    <a:pt x="163" y="78"/>
                  </a:lnTo>
                  <a:lnTo>
                    <a:pt x="161" y="79"/>
                  </a:lnTo>
                  <a:lnTo>
                    <a:pt x="160" y="81"/>
                  </a:lnTo>
                  <a:lnTo>
                    <a:pt x="157" y="86"/>
                  </a:lnTo>
                  <a:lnTo>
                    <a:pt x="155" y="87"/>
                  </a:lnTo>
                  <a:lnTo>
                    <a:pt x="154" y="90"/>
                  </a:lnTo>
                  <a:lnTo>
                    <a:pt x="151" y="94"/>
                  </a:lnTo>
                  <a:lnTo>
                    <a:pt x="138" y="102"/>
                  </a:lnTo>
                  <a:lnTo>
                    <a:pt x="131" y="104"/>
                  </a:lnTo>
                  <a:lnTo>
                    <a:pt x="124" y="108"/>
                  </a:lnTo>
                  <a:lnTo>
                    <a:pt x="114" y="109"/>
                  </a:lnTo>
                  <a:lnTo>
                    <a:pt x="104" y="111"/>
                  </a:lnTo>
                  <a:lnTo>
                    <a:pt x="94" y="111"/>
                  </a:lnTo>
                  <a:lnTo>
                    <a:pt x="84" y="112"/>
                  </a:lnTo>
                  <a:close/>
                  <a:moveTo>
                    <a:pt x="84" y="90"/>
                  </a:moveTo>
                  <a:lnTo>
                    <a:pt x="84" y="88"/>
                  </a:lnTo>
                  <a:lnTo>
                    <a:pt x="85" y="88"/>
                  </a:lnTo>
                  <a:lnTo>
                    <a:pt x="88" y="88"/>
                  </a:lnTo>
                  <a:lnTo>
                    <a:pt x="92" y="88"/>
                  </a:lnTo>
                  <a:lnTo>
                    <a:pt x="102" y="88"/>
                  </a:lnTo>
                  <a:lnTo>
                    <a:pt x="109" y="87"/>
                  </a:lnTo>
                  <a:lnTo>
                    <a:pt x="118" y="87"/>
                  </a:lnTo>
                  <a:lnTo>
                    <a:pt x="122" y="85"/>
                  </a:lnTo>
                  <a:lnTo>
                    <a:pt x="125" y="84"/>
                  </a:lnTo>
                  <a:lnTo>
                    <a:pt x="128" y="84"/>
                  </a:lnTo>
                  <a:lnTo>
                    <a:pt x="133" y="81"/>
                  </a:lnTo>
                  <a:lnTo>
                    <a:pt x="138" y="80"/>
                  </a:lnTo>
                  <a:lnTo>
                    <a:pt x="143" y="74"/>
                  </a:lnTo>
                  <a:lnTo>
                    <a:pt x="148" y="69"/>
                  </a:lnTo>
                  <a:lnTo>
                    <a:pt x="150" y="62"/>
                  </a:lnTo>
                  <a:lnTo>
                    <a:pt x="150" y="58"/>
                  </a:lnTo>
                  <a:lnTo>
                    <a:pt x="151" y="56"/>
                  </a:lnTo>
                  <a:lnTo>
                    <a:pt x="150" y="48"/>
                  </a:lnTo>
                  <a:lnTo>
                    <a:pt x="148" y="42"/>
                  </a:lnTo>
                  <a:lnTo>
                    <a:pt x="138" y="31"/>
                  </a:lnTo>
                  <a:lnTo>
                    <a:pt x="128" y="26"/>
                  </a:lnTo>
                  <a:lnTo>
                    <a:pt x="118" y="24"/>
                  </a:lnTo>
                  <a:lnTo>
                    <a:pt x="102" y="21"/>
                  </a:lnTo>
                  <a:lnTo>
                    <a:pt x="84" y="21"/>
                  </a:lnTo>
                  <a:lnTo>
                    <a:pt x="65" y="21"/>
                  </a:lnTo>
                  <a:lnTo>
                    <a:pt x="49" y="24"/>
                  </a:lnTo>
                  <a:lnTo>
                    <a:pt x="37" y="26"/>
                  </a:lnTo>
                  <a:lnTo>
                    <a:pt x="30" y="31"/>
                  </a:lnTo>
                  <a:lnTo>
                    <a:pt x="19" y="42"/>
                  </a:lnTo>
                  <a:lnTo>
                    <a:pt x="17" y="48"/>
                  </a:lnTo>
                  <a:lnTo>
                    <a:pt x="17" y="56"/>
                  </a:lnTo>
                  <a:lnTo>
                    <a:pt x="17" y="62"/>
                  </a:lnTo>
                  <a:lnTo>
                    <a:pt x="19" y="68"/>
                  </a:lnTo>
                  <a:lnTo>
                    <a:pt x="23" y="73"/>
                  </a:lnTo>
                  <a:lnTo>
                    <a:pt x="29" y="79"/>
                  </a:lnTo>
                  <a:lnTo>
                    <a:pt x="37" y="82"/>
                  </a:lnTo>
                  <a:lnTo>
                    <a:pt x="42" y="84"/>
                  </a:lnTo>
                  <a:lnTo>
                    <a:pt x="49" y="86"/>
                  </a:lnTo>
                  <a:lnTo>
                    <a:pt x="65" y="88"/>
                  </a:lnTo>
                  <a:lnTo>
                    <a:pt x="73" y="88"/>
                  </a:lnTo>
                  <a:lnTo>
                    <a:pt x="84" y="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783"/>
            <p:cNvSpPr>
              <a:spLocks noEditPoints="1"/>
            </p:cNvSpPr>
            <p:nvPr/>
          </p:nvSpPr>
          <p:spPr bwMode="auto">
            <a:xfrm>
              <a:off x="1186" y="2012"/>
              <a:ext cx="56" cy="38"/>
            </a:xfrm>
            <a:custGeom>
              <a:avLst/>
              <a:gdLst>
                <a:gd name="T0" fmla="*/ 70 w 168"/>
                <a:gd name="T1" fmla="*/ 112 h 113"/>
                <a:gd name="T2" fmla="*/ 46 w 168"/>
                <a:gd name="T3" fmla="*/ 108 h 113"/>
                <a:gd name="T4" fmla="*/ 28 w 168"/>
                <a:gd name="T5" fmla="*/ 101 h 113"/>
                <a:gd name="T6" fmla="*/ 10 w 168"/>
                <a:gd name="T7" fmla="*/ 88 h 113"/>
                <a:gd name="T8" fmla="*/ 2 w 168"/>
                <a:gd name="T9" fmla="*/ 72 h 113"/>
                <a:gd name="T10" fmla="*/ 0 w 168"/>
                <a:gd name="T11" fmla="*/ 57 h 113"/>
                <a:gd name="T12" fmla="*/ 6 w 168"/>
                <a:gd name="T13" fmla="*/ 31 h 113"/>
                <a:gd name="T14" fmla="*/ 20 w 168"/>
                <a:gd name="T15" fmla="*/ 15 h 113"/>
                <a:gd name="T16" fmla="*/ 46 w 168"/>
                <a:gd name="T17" fmla="*/ 4 h 113"/>
                <a:gd name="T18" fmla="*/ 84 w 168"/>
                <a:gd name="T19" fmla="*/ 0 h 113"/>
                <a:gd name="T20" fmla="*/ 109 w 168"/>
                <a:gd name="T21" fmla="*/ 1 h 113"/>
                <a:gd name="T22" fmla="*/ 131 w 168"/>
                <a:gd name="T23" fmla="*/ 6 h 113"/>
                <a:gd name="T24" fmla="*/ 146 w 168"/>
                <a:gd name="T25" fmla="*/ 13 h 113"/>
                <a:gd name="T26" fmla="*/ 162 w 168"/>
                <a:gd name="T27" fmla="*/ 30 h 113"/>
                <a:gd name="T28" fmla="*/ 168 w 168"/>
                <a:gd name="T29" fmla="*/ 57 h 113"/>
                <a:gd name="T30" fmla="*/ 167 w 168"/>
                <a:gd name="T31" fmla="*/ 67 h 113"/>
                <a:gd name="T32" fmla="*/ 163 w 168"/>
                <a:gd name="T33" fmla="*/ 75 h 113"/>
                <a:gd name="T34" fmla="*/ 161 w 168"/>
                <a:gd name="T35" fmla="*/ 79 h 113"/>
                <a:gd name="T36" fmla="*/ 157 w 168"/>
                <a:gd name="T37" fmla="*/ 87 h 113"/>
                <a:gd name="T38" fmla="*/ 154 w 168"/>
                <a:gd name="T39" fmla="*/ 90 h 113"/>
                <a:gd name="T40" fmla="*/ 138 w 168"/>
                <a:gd name="T41" fmla="*/ 102 h 113"/>
                <a:gd name="T42" fmla="*/ 124 w 168"/>
                <a:gd name="T43" fmla="*/ 108 h 113"/>
                <a:gd name="T44" fmla="*/ 104 w 168"/>
                <a:gd name="T45" fmla="*/ 112 h 113"/>
                <a:gd name="T46" fmla="*/ 84 w 168"/>
                <a:gd name="T47" fmla="*/ 113 h 113"/>
                <a:gd name="T48" fmla="*/ 84 w 168"/>
                <a:gd name="T49" fmla="*/ 89 h 113"/>
                <a:gd name="T50" fmla="*/ 88 w 168"/>
                <a:gd name="T51" fmla="*/ 89 h 113"/>
                <a:gd name="T52" fmla="*/ 102 w 168"/>
                <a:gd name="T53" fmla="*/ 89 h 113"/>
                <a:gd name="T54" fmla="*/ 118 w 168"/>
                <a:gd name="T55" fmla="*/ 88 h 113"/>
                <a:gd name="T56" fmla="*/ 125 w 168"/>
                <a:gd name="T57" fmla="*/ 84 h 113"/>
                <a:gd name="T58" fmla="*/ 133 w 168"/>
                <a:gd name="T59" fmla="*/ 82 h 113"/>
                <a:gd name="T60" fmla="*/ 143 w 168"/>
                <a:gd name="T61" fmla="*/ 75 h 113"/>
                <a:gd name="T62" fmla="*/ 150 w 168"/>
                <a:gd name="T63" fmla="*/ 63 h 113"/>
                <a:gd name="T64" fmla="*/ 151 w 168"/>
                <a:gd name="T65" fmla="*/ 57 h 113"/>
                <a:gd name="T66" fmla="*/ 148 w 168"/>
                <a:gd name="T67" fmla="*/ 42 h 113"/>
                <a:gd name="T68" fmla="*/ 128 w 168"/>
                <a:gd name="T69" fmla="*/ 27 h 113"/>
                <a:gd name="T70" fmla="*/ 102 w 168"/>
                <a:gd name="T71" fmla="*/ 22 h 113"/>
                <a:gd name="T72" fmla="*/ 65 w 168"/>
                <a:gd name="T73" fmla="*/ 22 h 113"/>
                <a:gd name="T74" fmla="*/ 37 w 168"/>
                <a:gd name="T75" fmla="*/ 27 h 113"/>
                <a:gd name="T76" fmla="*/ 19 w 168"/>
                <a:gd name="T77" fmla="*/ 42 h 113"/>
                <a:gd name="T78" fmla="*/ 17 w 168"/>
                <a:gd name="T79" fmla="*/ 57 h 113"/>
                <a:gd name="T80" fmla="*/ 19 w 168"/>
                <a:gd name="T81" fmla="*/ 69 h 113"/>
                <a:gd name="T82" fmla="*/ 29 w 168"/>
                <a:gd name="T83" fmla="*/ 79 h 113"/>
                <a:gd name="T84" fmla="*/ 42 w 168"/>
                <a:gd name="T85" fmla="*/ 84 h 113"/>
                <a:gd name="T86" fmla="*/ 65 w 168"/>
                <a:gd name="T87" fmla="*/ 89 h 113"/>
                <a:gd name="T88" fmla="*/ 84 w 168"/>
                <a:gd name="T89" fmla="*/ 9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8" h="113">
                  <a:moveTo>
                    <a:pt x="84" y="113"/>
                  </a:moveTo>
                  <a:lnTo>
                    <a:pt x="70" y="112"/>
                  </a:lnTo>
                  <a:lnTo>
                    <a:pt x="58" y="111"/>
                  </a:lnTo>
                  <a:lnTo>
                    <a:pt x="46" y="108"/>
                  </a:lnTo>
                  <a:lnTo>
                    <a:pt x="37" y="106"/>
                  </a:lnTo>
                  <a:lnTo>
                    <a:pt x="28" y="101"/>
                  </a:lnTo>
                  <a:lnTo>
                    <a:pt x="20" y="97"/>
                  </a:lnTo>
                  <a:lnTo>
                    <a:pt x="10" y="88"/>
                  </a:lnTo>
                  <a:lnTo>
                    <a:pt x="5" y="79"/>
                  </a:lnTo>
                  <a:lnTo>
                    <a:pt x="2" y="72"/>
                  </a:lnTo>
                  <a:lnTo>
                    <a:pt x="0" y="64"/>
                  </a:lnTo>
                  <a:lnTo>
                    <a:pt x="0" y="57"/>
                  </a:lnTo>
                  <a:lnTo>
                    <a:pt x="1" y="42"/>
                  </a:lnTo>
                  <a:lnTo>
                    <a:pt x="6" y="31"/>
                  </a:lnTo>
                  <a:lnTo>
                    <a:pt x="12" y="21"/>
                  </a:lnTo>
                  <a:lnTo>
                    <a:pt x="20" y="15"/>
                  </a:lnTo>
                  <a:lnTo>
                    <a:pt x="31" y="7"/>
                  </a:lnTo>
                  <a:lnTo>
                    <a:pt x="46" y="4"/>
                  </a:lnTo>
                  <a:lnTo>
                    <a:pt x="62" y="0"/>
                  </a:lnTo>
                  <a:lnTo>
                    <a:pt x="84" y="0"/>
                  </a:lnTo>
                  <a:lnTo>
                    <a:pt x="97" y="0"/>
                  </a:lnTo>
                  <a:lnTo>
                    <a:pt x="109" y="1"/>
                  </a:lnTo>
                  <a:lnTo>
                    <a:pt x="120" y="3"/>
                  </a:lnTo>
                  <a:lnTo>
                    <a:pt x="131" y="6"/>
                  </a:lnTo>
                  <a:lnTo>
                    <a:pt x="138" y="9"/>
                  </a:lnTo>
                  <a:lnTo>
                    <a:pt x="146" y="13"/>
                  </a:lnTo>
                  <a:lnTo>
                    <a:pt x="158" y="24"/>
                  </a:lnTo>
                  <a:lnTo>
                    <a:pt x="162" y="30"/>
                  </a:lnTo>
                  <a:lnTo>
                    <a:pt x="166" y="39"/>
                  </a:lnTo>
                  <a:lnTo>
                    <a:pt x="168" y="57"/>
                  </a:lnTo>
                  <a:lnTo>
                    <a:pt x="167" y="61"/>
                  </a:lnTo>
                  <a:lnTo>
                    <a:pt x="167" y="67"/>
                  </a:lnTo>
                  <a:lnTo>
                    <a:pt x="164" y="72"/>
                  </a:lnTo>
                  <a:lnTo>
                    <a:pt x="163" y="75"/>
                  </a:lnTo>
                  <a:lnTo>
                    <a:pt x="163" y="78"/>
                  </a:lnTo>
                  <a:lnTo>
                    <a:pt x="161" y="79"/>
                  </a:lnTo>
                  <a:lnTo>
                    <a:pt x="160" y="82"/>
                  </a:lnTo>
                  <a:lnTo>
                    <a:pt x="157" y="87"/>
                  </a:lnTo>
                  <a:lnTo>
                    <a:pt x="155" y="88"/>
                  </a:lnTo>
                  <a:lnTo>
                    <a:pt x="154" y="90"/>
                  </a:lnTo>
                  <a:lnTo>
                    <a:pt x="151" y="95"/>
                  </a:lnTo>
                  <a:lnTo>
                    <a:pt x="138" y="102"/>
                  </a:lnTo>
                  <a:lnTo>
                    <a:pt x="131" y="105"/>
                  </a:lnTo>
                  <a:lnTo>
                    <a:pt x="124" y="108"/>
                  </a:lnTo>
                  <a:lnTo>
                    <a:pt x="114" y="109"/>
                  </a:lnTo>
                  <a:lnTo>
                    <a:pt x="104" y="112"/>
                  </a:lnTo>
                  <a:lnTo>
                    <a:pt x="94" y="112"/>
                  </a:lnTo>
                  <a:lnTo>
                    <a:pt x="84" y="113"/>
                  </a:lnTo>
                  <a:close/>
                  <a:moveTo>
                    <a:pt x="84" y="90"/>
                  </a:moveTo>
                  <a:lnTo>
                    <a:pt x="84" y="89"/>
                  </a:lnTo>
                  <a:lnTo>
                    <a:pt x="85" y="89"/>
                  </a:lnTo>
                  <a:lnTo>
                    <a:pt x="88" y="89"/>
                  </a:lnTo>
                  <a:lnTo>
                    <a:pt x="92" y="89"/>
                  </a:lnTo>
                  <a:lnTo>
                    <a:pt x="102" y="89"/>
                  </a:lnTo>
                  <a:lnTo>
                    <a:pt x="109" y="88"/>
                  </a:lnTo>
                  <a:lnTo>
                    <a:pt x="118" y="88"/>
                  </a:lnTo>
                  <a:lnTo>
                    <a:pt x="122" y="85"/>
                  </a:lnTo>
                  <a:lnTo>
                    <a:pt x="125" y="84"/>
                  </a:lnTo>
                  <a:lnTo>
                    <a:pt x="128" y="84"/>
                  </a:lnTo>
                  <a:lnTo>
                    <a:pt x="133" y="82"/>
                  </a:lnTo>
                  <a:lnTo>
                    <a:pt x="138" y="81"/>
                  </a:lnTo>
                  <a:lnTo>
                    <a:pt x="143" y="75"/>
                  </a:lnTo>
                  <a:lnTo>
                    <a:pt x="148" y="70"/>
                  </a:lnTo>
                  <a:lnTo>
                    <a:pt x="150" y="63"/>
                  </a:lnTo>
                  <a:lnTo>
                    <a:pt x="150" y="59"/>
                  </a:lnTo>
                  <a:lnTo>
                    <a:pt x="151" y="57"/>
                  </a:lnTo>
                  <a:lnTo>
                    <a:pt x="150" y="48"/>
                  </a:lnTo>
                  <a:lnTo>
                    <a:pt x="148" y="42"/>
                  </a:lnTo>
                  <a:lnTo>
                    <a:pt x="138" y="31"/>
                  </a:lnTo>
                  <a:lnTo>
                    <a:pt x="128" y="27"/>
                  </a:lnTo>
                  <a:lnTo>
                    <a:pt x="118" y="24"/>
                  </a:lnTo>
                  <a:lnTo>
                    <a:pt x="102" y="22"/>
                  </a:lnTo>
                  <a:lnTo>
                    <a:pt x="84" y="22"/>
                  </a:lnTo>
                  <a:lnTo>
                    <a:pt x="65" y="22"/>
                  </a:lnTo>
                  <a:lnTo>
                    <a:pt x="49" y="24"/>
                  </a:lnTo>
                  <a:lnTo>
                    <a:pt x="37" y="27"/>
                  </a:lnTo>
                  <a:lnTo>
                    <a:pt x="30" y="31"/>
                  </a:lnTo>
                  <a:lnTo>
                    <a:pt x="19" y="42"/>
                  </a:lnTo>
                  <a:lnTo>
                    <a:pt x="17" y="48"/>
                  </a:lnTo>
                  <a:lnTo>
                    <a:pt x="17" y="57"/>
                  </a:lnTo>
                  <a:lnTo>
                    <a:pt x="17" y="63"/>
                  </a:lnTo>
                  <a:lnTo>
                    <a:pt x="19" y="69"/>
                  </a:lnTo>
                  <a:lnTo>
                    <a:pt x="23" y="73"/>
                  </a:lnTo>
                  <a:lnTo>
                    <a:pt x="29" y="79"/>
                  </a:lnTo>
                  <a:lnTo>
                    <a:pt x="37" y="83"/>
                  </a:lnTo>
                  <a:lnTo>
                    <a:pt x="42" y="84"/>
                  </a:lnTo>
                  <a:lnTo>
                    <a:pt x="49" y="87"/>
                  </a:lnTo>
                  <a:lnTo>
                    <a:pt x="65" y="89"/>
                  </a:lnTo>
                  <a:lnTo>
                    <a:pt x="73" y="89"/>
                  </a:lnTo>
                  <a:lnTo>
                    <a:pt x="84" y="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784"/>
            <p:cNvSpPr>
              <a:spLocks noEditPoints="1"/>
            </p:cNvSpPr>
            <p:nvPr/>
          </p:nvSpPr>
          <p:spPr bwMode="auto">
            <a:xfrm>
              <a:off x="1186" y="1936"/>
              <a:ext cx="55" cy="44"/>
            </a:xfrm>
            <a:custGeom>
              <a:avLst/>
              <a:gdLst>
                <a:gd name="T0" fmla="*/ 165 w 165"/>
                <a:gd name="T1" fmla="*/ 132 h 132"/>
                <a:gd name="T2" fmla="*/ 0 w 165"/>
                <a:gd name="T3" fmla="*/ 132 h 132"/>
                <a:gd name="T4" fmla="*/ 0 w 165"/>
                <a:gd name="T5" fmla="*/ 67 h 132"/>
                <a:gd name="T6" fmla="*/ 0 w 165"/>
                <a:gd name="T7" fmla="*/ 51 h 132"/>
                <a:gd name="T8" fmla="*/ 1 w 165"/>
                <a:gd name="T9" fmla="*/ 41 h 132"/>
                <a:gd name="T10" fmla="*/ 4 w 165"/>
                <a:gd name="T11" fmla="*/ 27 h 132"/>
                <a:gd name="T12" fmla="*/ 9 w 165"/>
                <a:gd name="T13" fmla="*/ 19 h 132"/>
                <a:gd name="T14" fmla="*/ 15 w 165"/>
                <a:gd name="T15" fmla="*/ 11 h 132"/>
                <a:gd name="T16" fmla="*/ 25 w 165"/>
                <a:gd name="T17" fmla="*/ 6 h 132"/>
                <a:gd name="T18" fmla="*/ 35 w 165"/>
                <a:gd name="T19" fmla="*/ 1 h 132"/>
                <a:gd name="T20" fmla="*/ 47 w 165"/>
                <a:gd name="T21" fmla="*/ 0 h 132"/>
                <a:gd name="T22" fmla="*/ 57 w 165"/>
                <a:gd name="T23" fmla="*/ 0 h 132"/>
                <a:gd name="T24" fmla="*/ 66 w 165"/>
                <a:gd name="T25" fmla="*/ 3 h 132"/>
                <a:gd name="T26" fmla="*/ 75 w 165"/>
                <a:gd name="T27" fmla="*/ 7 h 132"/>
                <a:gd name="T28" fmla="*/ 83 w 165"/>
                <a:gd name="T29" fmla="*/ 14 h 132"/>
                <a:gd name="T30" fmla="*/ 89 w 165"/>
                <a:gd name="T31" fmla="*/ 23 h 132"/>
                <a:gd name="T32" fmla="*/ 94 w 165"/>
                <a:gd name="T33" fmla="*/ 33 h 132"/>
                <a:gd name="T34" fmla="*/ 96 w 165"/>
                <a:gd name="T35" fmla="*/ 47 h 132"/>
                <a:gd name="T36" fmla="*/ 97 w 165"/>
                <a:gd name="T37" fmla="*/ 65 h 132"/>
                <a:gd name="T38" fmla="*/ 97 w 165"/>
                <a:gd name="T39" fmla="*/ 109 h 132"/>
                <a:gd name="T40" fmla="*/ 165 w 165"/>
                <a:gd name="T41" fmla="*/ 109 h 132"/>
                <a:gd name="T42" fmla="*/ 165 w 165"/>
                <a:gd name="T43" fmla="*/ 132 h 132"/>
                <a:gd name="T44" fmla="*/ 78 w 165"/>
                <a:gd name="T45" fmla="*/ 109 h 132"/>
                <a:gd name="T46" fmla="*/ 78 w 165"/>
                <a:gd name="T47" fmla="*/ 65 h 132"/>
                <a:gd name="T48" fmla="*/ 77 w 165"/>
                <a:gd name="T49" fmla="*/ 54 h 132"/>
                <a:gd name="T50" fmla="*/ 76 w 165"/>
                <a:gd name="T51" fmla="*/ 45 h 132"/>
                <a:gd name="T52" fmla="*/ 72 w 165"/>
                <a:gd name="T53" fmla="*/ 38 h 132"/>
                <a:gd name="T54" fmla="*/ 70 w 165"/>
                <a:gd name="T55" fmla="*/ 33 h 132"/>
                <a:gd name="T56" fmla="*/ 65 w 165"/>
                <a:gd name="T57" fmla="*/ 29 h 132"/>
                <a:gd name="T58" fmla="*/ 60 w 165"/>
                <a:gd name="T59" fmla="*/ 26 h 132"/>
                <a:gd name="T60" fmla="*/ 54 w 165"/>
                <a:gd name="T61" fmla="*/ 24 h 132"/>
                <a:gd name="T62" fmla="*/ 48 w 165"/>
                <a:gd name="T63" fmla="*/ 24 h 132"/>
                <a:gd name="T64" fmla="*/ 37 w 165"/>
                <a:gd name="T65" fmla="*/ 25 h 132"/>
                <a:gd name="T66" fmla="*/ 30 w 165"/>
                <a:gd name="T67" fmla="*/ 30 h 132"/>
                <a:gd name="T68" fmla="*/ 24 w 165"/>
                <a:gd name="T69" fmla="*/ 36 h 132"/>
                <a:gd name="T70" fmla="*/ 21 w 165"/>
                <a:gd name="T71" fmla="*/ 44 h 132"/>
                <a:gd name="T72" fmla="*/ 19 w 165"/>
                <a:gd name="T73" fmla="*/ 51 h 132"/>
                <a:gd name="T74" fmla="*/ 19 w 165"/>
                <a:gd name="T75" fmla="*/ 65 h 132"/>
                <a:gd name="T76" fmla="*/ 19 w 165"/>
                <a:gd name="T77" fmla="*/ 109 h 132"/>
                <a:gd name="T78" fmla="*/ 78 w 165"/>
                <a:gd name="T79" fmla="*/ 10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5" h="132">
                  <a:moveTo>
                    <a:pt x="165" y="132"/>
                  </a:moveTo>
                  <a:lnTo>
                    <a:pt x="0" y="132"/>
                  </a:lnTo>
                  <a:lnTo>
                    <a:pt x="0" y="67"/>
                  </a:lnTo>
                  <a:lnTo>
                    <a:pt x="0" y="51"/>
                  </a:lnTo>
                  <a:lnTo>
                    <a:pt x="1" y="41"/>
                  </a:lnTo>
                  <a:lnTo>
                    <a:pt x="4" y="27"/>
                  </a:lnTo>
                  <a:lnTo>
                    <a:pt x="9" y="19"/>
                  </a:lnTo>
                  <a:lnTo>
                    <a:pt x="15" y="11"/>
                  </a:lnTo>
                  <a:lnTo>
                    <a:pt x="25" y="6"/>
                  </a:lnTo>
                  <a:lnTo>
                    <a:pt x="35" y="1"/>
                  </a:lnTo>
                  <a:lnTo>
                    <a:pt x="47" y="0"/>
                  </a:lnTo>
                  <a:lnTo>
                    <a:pt x="57" y="0"/>
                  </a:lnTo>
                  <a:lnTo>
                    <a:pt x="66" y="3"/>
                  </a:lnTo>
                  <a:lnTo>
                    <a:pt x="75" y="7"/>
                  </a:lnTo>
                  <a:lnTo>
                    <a:pt x="83" y="14"/>
                  </a:lnTo>
                  <a:lnTo>
                    <a:pt x="89" y="23"/>
                  </a:lnTo>
                  <a:lnTo>
                    <a:pt x="94" y="33"/>
                  </a:lnTo>
                  <a:lnTo>
                    <a:pt x="96" y="47"/>
                  </a:lnTo>
                  <a:lnTo>
                    <a:pt x="97" y="65"/>
                  </a:lnTo>
                  <a:lnTo>
                    <a:pt x="97" y="109"/>
                  </a:lnTo>
                  <a:lnTo>
                    <a:pt x="165" y="109"/>
                  </a:lnTo>
                  <a:lnTo>
                    <a:pt x="165" y="132"/>
                  </a:lnTo>
                  <a:close/>
                  <a:moveTo>
                    <a:pt x="78" y="109"/>
                  </a:moveTo>
                  <a:lnTo>
                    <a:pt x="78" y="65"/>
                  </a:lnTo>
                  <a:lnTo>
                    <a:pt x="77" y="54"/>
                  </a:lnTo>
                  <a:lnTo>
                    <a:pt x="76" y="45"/>
                  </a:lnTo>
                  <a:lnTo>
                    <a:pt x="72" y="38"/>
                  </a:lnTo>
                  <a:lnTo>
                    <a:pt x="70" y="33"/>
                  </a:lnTo>
                  <a:lnTo>
                    <a:pt x="65" y="29"/>
                  </a:lnTo>
                  <a:lnTo>
                    <a:pt x="60" y="26"/>
                  </a:lnTo>
                  <a:lnTo>
                    <a:pt x="54" y="24"/>
                  </a:lnTo>
                  <a:lnTo>
                    <a:pt x="48" y="24"/>
                  </a:lnTo>
                  <a:lnTo>
                    <a:pt x="37" y="25"/>
                  </a:lnTo>
                  <a:lnTo>
                    <a:pt x="30" y="30"/>
                  </a:lnTo>
                  <a:lnTo>
                    <a:pt x="24" y="36"/>
                  </a:lnTo>
                  <a:lnTo>
                    <a:pt x="21" y="44"/>
                  </a:lnTo>
                  <a:lnTo>
                    <a:pt x="19" y="51"/>
                  </a:lnTo>
                  <a:lnTo>
                    <a:pt x="19" y="65"/>
                  </a:lnTo>
                  <a:lnTo>
                    <a:pt x="19" y="109"/>
                  </a:lnTo>
                  <a:lnTo>
                    <a:pt x="78" y="1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785"/>
            <p:cNvSpPr>
              <a:spLocks noEditPoints="1"/>
            </p:cNvSpPr>
            <p:nvPr/>
          </p:nvSpPr>
          <p:spPr bwMode="auto">
            <a:xfrm>
              <a:off x="1200" y="1890"/>
              <a:ext cx="42" cy="40"/>
            </a:xfrm>
            <a:custGeom>
              <a:avLst/>
              <a:gdLst>
                <a:gd name="T0" fmla="*/ 47 w 125"/>
                <a:gd name="T1" fmla="*/ 117 h 118"/>
                <a:gd name="T2" fmla="*/ 22 w 125"/>
                <a:gd name="T3" fmla="*/ 107 h 118"/>
                <a:gd name="T4" fmla="*/ 6 w 125"/>
                <a:gd name="T5" fmla="*/ 89 h 118"/>
                <a:gd name="T6" fmla="*/ 0 w 125"/>
                <a:gd name="T7" fmla="*/ 70 h 118"/>
                <a:gd name="T8" fmla="*/ 0 w 125"/>
                <a:gd name="T9" fmla="*/ 46 h 118"/>
                <a:gd name="T10" fmla="*/ 17 w 125"/>
                <a:gd name="T11" fmla="*/ 17 h 118"/>
                <a:gd name="T12" fmla="*/ 35 w 125"/>
                <a:gd name="T13" fmla="*/ 4 h 118"/>
                <a:gd name="T14" fmla="*/ 61 w 125"/>
                <a:gd name="T15" fmla="*/ 0 h 118"/>
                <a:gd name="T16" fmla="*/ 97 w 125"/>
                <a:gd name="T17" fmla="*/ 7 h 118"/>
                <a:gd name="T18" fmla="*/ 118 w 125"/>
                <a:gd name="T19" fmla="*/ 29 h 118"/>
                <a:gd name="T20" fmla="*/ 125 w 125"/>
                <a:gd name="T21" fmla="*/ 59 h 118"/>
                <a:gd name="T22" fmla="*/ 120 w 125"/>
                <a:gd name="T23" fmla="*/ 83 h 118"/>
                <a:gd name="T24" fmla="*/ 109 w 125"/>
                <a:gd name="T25" fmla="*/ 102 h 118"/>
                <a:gd name="T26" fmla="*/ 89 w 125"/>
                <a:gd name="T27" fmla="*/ 113 h 118"/>
                <a:gd name="T28" fmla="*/ 76 w 125"/>
                <a:gd name="T29" fmla="*/ 117 h 118"/>
                <a:gd name="T30" fmla="*/ 65 w 125"/>
                <a:gd name="T31" fmla="*/ 117 h 118"/>
                <a:gd name="T32" fmla="*/ 63 w 125"/>
                <a:gd name="T33" fmla="*/ 96 h 118"/>
                <a:gd name="T34" fmla="*/ 82 w 125"/>
                <a:gd name="T35" fmla="*/ 93 h 118"/>
                <a:gd name="T36" fmla="*/ 90 w 125"/>
                <a:gd name="T37" fmla="*/ 89 h 118"/>
                <a:gd name="T38" fmla="*/ 97 w 125"/>
                <a:gd name="T39" fmla="*/ 83 h 118"/>
                <a:gd name="T40" fmla="*/ 99 w 125"/>
                <a:gd name="T41" fmla="*/ 82 h 118"/>
                <a:gd name="T42" fmla="*/ 101 w 125"/>
                <a:gd name="T43" fmla="*/ 77 h 118"/>
                <a:gd name="T44" fmla="*/ 102 w 125"/>
                <a:gd name="T45" fmla="*/ 76 h 118"/>
                <a:gd name="T46" fmla="*/ 107 w 125"/>
                <a:gd name="T47" fmla="*/ 66 h 118"/>
                <a:gd name="T48" fmla="*/ 107 w 125"/>
                <a:gd name="T49" fmla="*/ 51 h 118"/>
                <a:gd name="T50" fmla="*/ 97 w 125"/>
                <a:gd name="T51" fmla="*/ 33 h 118"/>
                <a:gd name="T52" fmla="*/ 82 w 125"/>
                <a:gd name="T53" fmla="*/ 25 h 118"/>
                <a:gd name="T54" fmla="*/ 63 w 125"/>
                <a:gd name="T55" fmla="*/ 23 h 118"/>
                <a:gd name="T56" fmla="*/ 42 w 125"/>
                <a:gd name="T57" fmla="*/ 25 h 118"/>
                <a:gd name="T58" fmla="*/ 29 w 125"/>
                <a:gd name="T59" fmla="*/ 33 h 118"/>
                <a:gd name="T60" fmla="*/ 17 w 125"/>
                <a:gd name="T61" fmla="*/ 59 h 118"/>
                <a:gd name="T62" fmla="*/ 19 w 125"/>
                <a:gd name="T63" fmla="*/ 73 h 118"/>
                <a:gd name="T64" fmla="*/ 29 w 125"/>
                <a:gd name="T65" fmla="*/ 85 h 118"/>
                <a:gd name="T66" fmla="*/ 42 w 125"/>
                <a:gd name="T67" fmla="*/ 93 h 118"/>
                <a:gd name="T68" fmla="*/ 63 w 125"/>
                <a:gd name="T69" fmla="*/ 9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5" h="118">
                  <a:moveTo>
                    <a:pt x="63" y="118"/>
                  </a:moveTo>
                  <a:lnTo>
                    <a:pt x="47" y="117"/>
                  </a:lnTo>
                  <a:lnTo>
                    <a:pt x="34" y="113"/>
                  </a:lnTo>
                  <a:lnTo>
                    <a:pt x="22" y="107"/>
                  </a:lnTo>
                  <a:lnTo>
                    <a:pt x="13" y="99"/>
                  </a:lnTo>
                  <a:lnTo>
                    <a:pt x="6" y="89"/>
                  </a:lnTo>
                  <a:lnTo>
                    <a:pt x="3" y="81"/>
                  </a:lnTo>
                  <a:lnTo>
                    <a:pt x="0" y="70"/>
                  </a:lnTo>
                  <a:lnTo>
                    <a:pt x="0" y="59"/>
                  </a:lnTo>
                  <a:lnTo>
                    <a:pt x="0" y="46"/>
                  </a:lnTo>
                  <a:lnTo>
                    <a:pt x="4" y="35"/>
                  </a:lnTo>
                  <a:lnTo>
                    <a:pt x="17" y="17"/>
                  </a:lnTo>
                  <a:lnTo>
                    <a:pt x="24" y="9"/>
                  </a:lnTo>
                  <a:lnTo>
                    <a:pt x="35" y="4"/>
                  </a:lnTo>
                  <a:lnTo>
                    <a:pt x="47" y="0"/>
                  </a:lnTo>
                  <a:lnTo>
                    <a:pt x="61" y="0"/>
                  </a:lnTo>
                  <a:lnTo>
                    <a:pt x="81" y="1"/>
                  </a:lnTo>
                  <a:lnTo>
                    <a:pt x="97" y="7"/>
                  </a:lnTo>
                  <a:lnTo>
                    <a:pt x="108" y="16"/>
                  </a:lnTo>
                  <a:lnTo>
                    <a:pt x="118" y="29"/>
                  </a:lnTo>
                  <a:lnTo>
                    <a:pt x="123" y="43"/>
                  </a:lnTo>
                  <a:lnTo>
                    <a:pt x="125" y="59"/>
                  </a:lnTo>
                  <a:lnTo>
                    <a:pt x="124" y="71"/>
                  </a:lnTo>
                  <a:lnTo>
                    <a:pt x="120" y="83"/>
                  </a:lnTo>
                  <a:lnTo>
                    <a:pt x="115" y="93"/>
                  </a:lnTo>
                  <a:lnTo>
                    <a:pt x="109" y="102"/>
                  </a:lnTo>
                  <a:lnTo>
                    <a:pt x="100" y="108"/>
                  </a:lnTo>
                  <a:lnTo>
                    <a:pt x="89" y="113"/>
                  </a:lnTo>
                  <a:lnTo>
                    <a:pt x="82" y="114"/>
                  </a:lnTo>
                  <a:lnTo>
                    <a:pt x="76" y="117"/>
                  </a:lnTo>
                  <a:lnTo>
                    <a:pt x="69" y="117"/>
                  </a:lnTo>
                  <a:lnTo>
                    <a:pt x="65" y="117"/>
                  </a:lnTo>
                  <a:lnTo>
                    <a:pt x="63" y="118"/>
                  </a:lnTo>
                  <a:close/>
                  <a:moveTo>
                    <a:pt x="63" y="96"/>
                  </a:moveTo>
                  <a:lnTo>
                    <a:pt x="72" y="95"/>
                  </a:lnTo>
                  <a:lnTo>
                    <a:pt x="82" y="93"/>
                  </a:lnTo>
                  <a:lnTo>
                    <a:pt x="85" y="90"/>
                  </a:lnTo>
                  <a:lnTo>
                    <a:pt x="90" y="89"/>
                  </a:lnTo>
                  <a:lnTo>
                    <a:pt x="97" y="85"/>
                  </a:lnTo>
                  <a:lnTo>
                    <a:pt x="97" y="83"/>
                  </a:lnTo>
                  <a:lnTo>
                    <a:pt x="97" y="82"/>
                  </a:lnTo>
                  <a:lnTo>
                    <a:pt x="99" y="82"/>
                  </a:lnTo>
                  <a:lnTo>
                    <a:pt x="101" y="79"/>
                  </a:lnTo>
                  <a:lnTo>
                    <a:pt x="101" y="77"/>
                  </a:lnTo>
                  <a:lnTo>
                    <a:pt x="101" y="76"/>
                  </a:lnTo>
                  <a:lnTo>
                    <a:pt x="102" y="76"/>
                  </a:lnTo>
                  <a:lnTo>
                    <a:pt x="105" y="73"/>
                  </a:lnTo>
                  <a:lnTo>
                    <a:pt x="107" y="66"/>
                  </a:lnTo>
                  <a:lnTo>
                    <a:pt x="108" y="59"/>
                  </a:lnTo>
                  <a:lnTo>
                    <a:pt x="107" y="51"/>
                  </a:lnTo>
                  <a:lnTo>
                    <a:pt x="105" y="43"/>
                  </a:lnTo>
                  <a:lnTo>
                    <a:pt x="97" y="33"/>
                  </a:lnTo>
                  <a:lnTo>
                    <a:pt x="90" y="28"/>
                  </a:lnTo>
                  <a:lnTo>
                    <a:pt x="82" y="25"/>
                  </a:lnTo>
                  <a:lnTo>
                    <a:pt x="72" y="23"/>
                  </a:lnTo>
                  <a:lnTo>
                    <a:pt x="63" y="23"/>
                  </a:lnTo>
                  <a:lnTo>
                    <a:pt x="51" y="23"/>
                  </a:lnTo>
                  <a:lnTo>
                    <a:pt x="42" y="25"/>
                  </a:lnTo>
                  <a:lnTo>
                    <a:pt x="34" y="28"/>
                  </a:lnTo>
                  <a:lnTo>
                    <a:pt x="29" y="33"/>
                  </a:lnTo>
                  <a:lnTo>
                    <a:pt x="19" y="43"/>
                  </a:lnTo>
                  <a:lnTo>
                    <a:pt x="17" y="59"/>
                  </a:lnTo>
                  <a:lnTo>
                    <a:pt x="17" y="66"/>
                  </a:lnTo>
                  <a:lnTo>
                    <a:pt x="19" y="73"/>
                  </a:lnTo>
                  <a:lnTo>
                    <a:pt x="23" y="79"/>
                  </a:lnTo>
                  <a:lnTo>
                    <a:pt x="29" y="85"/>
                  </a:lnTo>
                  <a:lnTo>
                    <a:pt x="34" y="89"/>
                  </a:lnTo>
                  <a:lnTo>
                    <a:pt x="42" y="93"/>
                  </a:lnTo>
                  <a:lnTo>
                    <a:pt x="51" y="95"/>
                  </a:lnTo>
                  <a:lnTo>
                    <a:pt x="63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786"/>
            <p:cNvSpPr>
              <a:spLocks/>
            </p:cNvSpPr>
            <p:nvPr/>
          </p:nvSpPr>
          <p:spPr bwMode="auto">
            <a:xfrm>
              <a:off x="1202" y="1848"/>
              <a:ext cx="40" cy="34"/>
            </a:xfrm>
            <a:custGeom>
              <a:avLst/>
              <a:gdLst>
                <a:gd name="T0" fmla="*/ 119 w 121"/>
                <a:gd name="T1" fmla="*/ 19 h 102"/>
                <a:gd name="T2" fmla="*/ 101 w 121"/>
                <a:gd name="T3" fmla="*/ 19 h 102"/>
                <a:gd name="T4" fmla="*/ 109 w 121"/>
                <a:gd name="T5" fmla="*/ 26 h 102"/>
                <a:gd name="T6" fmla="*/ 115 w 121"/>
                <a:gd name="T7" fmla="*/ 36 h 102"/>
                <a:gd name="T8" fmla="*/ 119 w 121"/>
                <a:gd name="T9" fmla="*/ 46 h 102"/>
                <a:gd name="T10" fmla="*/ 121 w 121"/>
                <a:gd name="T11" fmla="*/ 59 h 102"/>
                <a:gd name="T12" fmla="*/ 120 w 121"/>
                <a:gd name="T13" fmla="*/ 64 h 102"/>
                <a:gd name="T14" fmla="*/ 120 w 121"/>
                <a:gd name="T15" fmla="*/ 70 h 102"/>
                <a:gd name="T16" fmla="*/ 117 w 121"/>
                <a:gd name="T17" fmla="*/ 80 h 102"/>
                <a:gd name="T18" fmla="*/ 113 w 121"/>
                <a:gd name="T19" fmla="*/ 89 h 102"/>
                <a:gd name="T20" fmla="*/ 109 w 121"/>
                <a:gd name="T21" fmla="*/ 91 h 102"/>
                <a:gd name="T22" fmla="*/ 107 w 121"/>
                <a:gd name="T23" fmla="*/ 95 h 102"/>
                <a:gd name="T24" fmla="*/ 99 w 121"/>
                <a:gd name="T25" fmla="*/ 97 h 102"/>
                <a:gd name="T26" fmla="*/ 92 w 121"/>
                <a:gd name="T27" fmla="*/ 101 h 102"/>
                <a:gd name="T28" fmla="*/ 84 w 121"/>
                <a:gd name="T29" fmla="*/ 101 h 102"/>
                <a:gd name="T30" fmla="*/ 78 w 121"/>
                <a:gd name="T31" fmla="*/ 101 h 102"/>
                <a:gd name="T32" fmla="*/ 73 w 121"/>
                <a:gd name="T33" fmla="*/ 102 h 102"/>
                <a:gd name="T34" fmla="*/ 0 w 121"/>
                <a:gd name="T35" fmla="*/ 102 h 102"/>
                <a:gd name="T36" fmla="*/ 0 w 121"/>
                <a:gd name="T37" fmla="*/ 80 h 102"/>
                <a:gd name="T38" fmla="*/ 66 w 121"/>
                <a:gd name="T39" fmla="*/ 80 h 102"/>
                <a:gd name="T40" fmla="*/ 68 w 121"/>
                <a:gd name="T41" fmla="*/ 79 h 102"/>
                <a:gd name="T42" fmla="*/ 72 w 121"/>
                <a:gd name="T43" fmla="*/ 79 h 102"/>
                <a:gd name="T44" fmla="*/ 78 w 121"/>
                <a:gd name="T45" fmla="*/ 79 h 102"/>
                <a:gd name="T46" fmla="*/ 83 w 121"/>
                <a:gd name="T47" fmla="*/ 79 h 102"/>
                <a:gd name="T48" fmla="*/ 86 w 121"/>
                <a:gd name="T49" fmla="*/ 79 h 102"/>
                <a:gd name="T50" fmla="*/ 93 w 121"/>
                <a:gd name="T51" fmla="*/ 76 h 102"/>
                <a:gd name="T52" fmla="*/ 96 w 121"/>
                <a:gd name="T53" fmla="*/ 73 h 102"/>
                <a:gd name="T54" fmla="*/ 99 w 121"/>
                <a:gd name="T55" fmla="*/ 71 h 102"/>
                <a:gd name="T56" fmla="*/ 103 w 121"/>
                <a:gd name="T57" fmla="*/ 64 h 102"/>
                <a:gd name="T58" fmla="*/ 103 w 121"/>
                <a:gd name="T59" fmla="*/ 59 h 102"/>
                <a:gd name="T60" fmla="*/ 103 w 121"/>
                <a:gd name="T61" fmla="*/ 56 h 102"/>
                <a:gd name="T62" fmla="*/ 103 w 121"/>
                <a:gd name="T63" fmla="*/ 55 h 102"/>
                <a:gd name="T64" fmla="*/ 104 w 121"/>
                <a:gd name="T65" fmla="*/ 55 h 102"/>
                <a:gd name="T66" fmla="*/ 103 w 121"/>
                <a:gd name="T67" fmla="*/ 46 h 102"/>
                <a:gd name="T68" fmla="*/ 99 w 121"/>
                <a:gd name="T69" fmla="*/ 37 h 102"/>
                <a:gd name="T70" fmla="*/ 93 w 121"/>
                <a:gd name="T71" fmla="*/ 29 h 102"/>
                <a:gd name="T72" fmla="*/ 86 w 121"/>
                <a:gd name="T73" fmla="*/ 25 h 102"/>
                <a:gd name="T74" fmla="*/ 77 w 121"/>
                <a:gd name="T75" fmla="*/ 22 h 102"/>
                <a:gd name="T76" fmla="*/ 63 w 121"/>
                <a:gd name="T77" fmla="*/ 22 h 102"/>
                <a:gd name="T78" fmla="*/ 0 w 121"/>
                <a:gd name="T79" fmla="*/ 22 h 102"/>
                <a:gd name="T80" fmla="*/ 0 w 121"/>
                <a:gd name="T81" fmla="*/ 0 h 102"/>
                <a:gd name="T82" fmla="*/ 119 w 121"/>
                <a:gd name="T83" fmla="*/ 0 h 102"/>
                <a:gd name="T84" fmla="*/ 119 w 121"/>
                <a:gd name="T85" fmla="*/ 19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1" h="102">
                  <a:moveTo>
                    <a:pt x="119" y="19"/>
                  </a:moveTo>
                  <a:lnTo>
                    <a:pt x="101" y="19"/>
                  </a:lnTo>
                  <a:lnTo>
                    <a:pt x="109" y="26"/>
                  </a:lnTo>
                  <a:lnTo>
                    <a:pt x="115" y="36"/>
                  </a:lnTo>
                  <a:lnTo>
                    <a:pt x="119" y="46"/>
                  </a:lnTo>
                  <a:lnTo>
                    <a:pt x="121" y="59"/>
                  </a:lnTo>
                  <a:lnTo>
                    <a:pt x="120" y="64"/>
                  </a:lnTo>
                  <a:lnTo>
                    <a:pt x="120" y="70"/>
                  </a:lnTo>
                  <a:lnTo>
                    <a:pt x="117" y="80"/>
                  </a:lnTo>
                  <a:lnTo>
                    <a:pt x="113" y="89"/>
                  </a:lnTo>
                  <a:lnTo>
                    <a:pt x="109" y="91"/>
                  </a:lnTo>
                  <a:lnTo>
                    <a:pt x="107" y="95"/>
                  </a:lnTo>
                  <a:lnTo>
                    <a:pt x="99" y="97"/>
                  </a:lnTo>
                  <a:lnTo>
                    <a:pt x="92" y="101"/>
                  </a:lnTo>
                  <a:lnTo>
                    <a:pt x="84" y="101"/>
                  </a:lnTo>
                  <a:lnTo>
                    <a:pt x="78" y="101"/>
                  </a:lnTo>
                  <a:lnTo>
                    <a:pt x="73" y="102"/>
                  </a:lnTo>
                  <a:lnTo>
                    <a:pt x="0" y="102"/>
                  </a:lnTo>
                  <a:lnTo>
                    <a:pt x="0" y="80"/>
                  </a:lnTo>
                  <a:lnTo>
                    <a:pt x="66" y="80"/>
                  </a:lnTo>
                  <a:lnTo>
                    <a:pt x="68" y="79"/>
                  </a:lnTo>
                  <a:lnTo>
                    <a:pt x="72" y="79"/>
                  </a:lnTo>
                  <a:lnTo>
                    <a:pt x="78" y="79"/>
                  </a:lnTo>
                  <a:lnTo>
                    <a:pt x="83" y="79"/>
                  </a:lnTo>
                  <a:lnTo>
                    <a:pt x="86" y="79"/>
                  </a:lnTo>
                  <a:lnTo>
                    <a:pt x="93" y="76"/>
                  </a:lnTo>
                  <a:lnTo>
                    <a:pt x="96" y="73"/>
                  </a:lnTo>
                  <a:lnTo>
                    <a:pt x="99" y="71"/>
                  </a:lnTo>
                  <a:lnTo>
                    <a:pt x="103" y="64"/>
                  </a:lnTo>
                  <a:lnTo>
                    <a:pt x="103" y="59"/>
                  </a:lnTo>
                  <a:lnTo>
                    <a:pt x="103" y="56"/>
                  </a:lnTo>
                  <a:lnTo>
                    <a:pt x="103" y="55"/>
                  </a:lnTo>
                  <a:lnTo>
                    <a:pt x="104" y="55"/>
                  </a:lnTo>
                  <a:lnTo>
                    <a:pt x="103" y="46"/>
                  </a:lnTo>
                  <a:lnTo>
                    <a:pt x="99" y="37"/>
                  </a:lnTo>
                  <a:lnTo>
                    <a:pt x="93" y="29"/>
                  </a:lnTo>
                  <a:lnTo>
                    <a:pt x="86" y="25"/>
                  </a:lnTo>
                  <a:lnTo>
                    <a:pt x="77" y="22"/>
                  </a:lnTo>
                  <a:lnTo>
                    <a:pt x="63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787"/>
            <p:cNvSpPr>
              <a:spLocks/>
            </p:cNvSpPr>
            <p:nvPr/>
          </p:nvSpPr>
          <p:spPr bwMode="auto">
            <a:xfrm>
              <a:off x="1200" y="1803"/>
              <a:ext cx="41" cy="34"/>
            </a:xfrm>
            <a:custGeom>
              <a:avLst/>
              <a:gdLst>
                <a:gd name="T0" fmla="*/ 123 w 123"/>
                <a:gd name="T1" fmla="*/ 102 h 102"/>
                <a:gd name="T2" fmla="*/ 4 w 123"/>
                <a:gd name="T3" fmla="*/ 102 h 102"/>
                <a:gd name="T4" fmla="*/ 4 w 123"/>
                <a:gd name="T5" fmla="*/ 82 h 102"/>
                <a:gd name="T6" fmla="*/ 21 w 123"/>
                <a:gd name="T7" fmla="*/ 82 h 102"/>
                <a:gd name="T8" fmla="*/ 15 w 123"/>
                <a:gd name="T9" fmla="*/ 78 h 102"/>
                <a:gd name="T10" fmla="*/ 11 w 123"/>
                <a:gd name="T11" fmla="*/ 74 h 102"/>
                <a:gd name="T12" fmla="*/ 5 w 123"/>
                <a:gd name="T13" fmla="*/ 64 h 102"/>
                <a:gd name="T14" fmla="*/ 1 w 123"/>
                <a:gd name="T15" fmla="*/ 54 h 102"/>
                <a:gd name="T16" fmla="*/ 0 w 123"/>
                <a:gd name="T17" fmla="*/ 43 h 102"/>
                <a:gd name="T18" fmla="*/ 1 w 123"/>
                <a:gd name="T19" fmla="*/ 31 h 102"/>
                <a:gd name="T20" fmla="*/ 5 w 123"/>
                <a:gd name="T21" fmla="*/ 21 h 102"/>
                <a:gd name="T22" fmla="*/ 9 w 123"/>
                <a:gd name="T23" fmla="*/ 13 h 102"/>
                <a:gd name="T24" fmla="*/ 15 w 123"/>
                <a:gd name="T25" fmla="*/ 7 h 102"/>
                <a:gd name="T26" fmla="*/ 21 w 123"/>
                <a:gd name="T27" fmla="*/ 2 h 102"/>
                <a:gd name="T28" fmla="*/ 29 w 123"/>
                <a:gd name="T29" fmla="*/ 1 h 102"/>
                <a:gd name="T30" fmla="*/ 36 w 123"/>
                <a:gd name="T31" fmla="*/ 0 h 102"/>
                <a:gd name="T32" fmla="*/ 49 w 123"/>
                <a:gd name="T33" fmla="*/ 0 h 102"/>
                <a:gd name="T34" fmla="*/ 123 w 123"/>
                <a:gd name="T35" fmla="*/ 0 h 102"/>
                <a:gd name="T36" fmla="*/ 123 w 123"/>
                <a:gd name="T37" fmla="*/ 20 h 102"/>
                <a:gd name="T38" fmla="*/ 49 w 123"/>
                <a:gd name="T39" fmla="*/ 20 h 102"/>
                <a:gd name="T40" fmla="*/ 39 w 123"/>
                <a:gd name="T41" fmla="*/ 20 h 102"/>
                <a:gd name="T42" fmla="*/ 31 w 123"/>
                <a:gd name="T43" fmla="*/ 24 h 102"/>
                <a:gd name="T44" fmla="*/ 25 w 123"/>
                <a:gd name="T45" fmla="*/ 26 h 102"/>
                <a:gd name="T46" fmla="*/ 22 w 123"/>
                <a:gd name="T47" fmla="*/ 32 h 102"/>
                <a:gd name="T48" fmla="*/ 18 w 123"/>
                <a:gd name="T49" fmla="*/ 38 h 102"/>
                <a:gd name="T50" fmla="*/ 18 w 123"/>
                <a:gd name="T51" fmla="*/ 46 h 102"/>
                <a:gd name="T52" fmla="*/ 19 w 123"/>
                <a:gd name="T53" fmla="*/ 60 h 102"/>
                <a:gd name="T54" fmla="*/ 22 w 123"/>
                <a:gd name="T55" fmla="*/ 64 h 102"/>
                <a:gd name="T56" fmla="*/ 27 w 123"/>
                <a:gd name="T57" fmla="*/ 70 h 102"/>
                <a:gd name="T58" fmla="*/ 30 w 123"/>
                <a:gd name="T59" fmla="*/ 74 h 102"/>
                <a:gd name="T60" fmla="*/ 37 w 123"/>
                <a:gd name="T61" fmla="*/ 78 h 102"/>
                <a:gd name="T62" fmla="*/ 46 w 123"/>
                <a:gd name="T63" fmla="*/ 79 h 102"/>
                <a:gd name="T64" fmla="*/ 58 w 123"/>
                <a:gd name="T65" fmla="*/ 80 h 102"/>
                <a:gd name="T66" fmla="*/ 123 w 123"/>
                <a:gd name="T67" fmla="*/ 80 h 102"/>
                <a:gd name="T68" fmla="*/ 123 w 123"/>
                <a:gd name="T6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3" h="102">
                  <a:moveTo>
                    <a:pt x="123" y="102"/>
                  </a:moveTo>
                  <a:lnTo>
                    <a:pt x="4" y="102"/>
                  </a:lnTo>
                  <a:lnTo>
                    <a:pt x="4" y="82"/>
                  </a:lnTo>
                  <a:lnTo>
                    <a:pt x="21" y="82"/>
                  </a:lnTo>
                  <a:lnTo>
                    <a:pt x="15" y="78"/>
                  </a:lnTo>
                  <a:lnTo>
                    <a:pt x="11" y="74"/>
                  </a:lnTo>
                  <a:lnTo>
                    <a:pt x="5" y="64"/>
                  </a:lnTo>
                  <a:lnTo>
                    <a:pt x="1" y="54"/>
                  </a:lnTo>
                  <a:lnTo>
                    <a:pt x="0" y="43"/>
                  </a:lnTo>
                  <a:lnTo>
                    <a:pt x="1" y="31"/>
                  </a:lnTo>
                  <a:lnTo>
                    <a:pt x="5" y="21"/>
                  </a:lnTo>
                  <a:lnTo>
                    <a:pt x="9" y="13"/>
                  </a:lnTo>
                  <a:lnTo>
                    <a:pt x="15" y="7"/>
                  </a:lnTo>
                  <a:lnTo>
                    <a:pt x="21" y="2"/>
                  </a:lnTo>
                  <a:lnTo>
                    <a:pt x="29" y="1"/>
                  </a:lnTo>
                  <a:lnTo>
                    <a:pt x="36" y="0"/>
                  </a:lnTo>
                  <a:lnTo>
                    <a:pt x="49" y="0"/>
                  </a:lnTo>
                  <a:lnTo>
                    <a:pt x="123" y="0"/>
                  </a:lnTo>
                  <a:lnTo>
                    <a:pt x="123" y="20"/>
                  </a:lnTo>
                  <a:lnTo>
                    <a:pt x="49" y="20"/>
                  </a:lnTo>
                  <a:lnTo>
                    <a:pt x="39" y="20"/>
                  </a:lnTo>
                  <a:lnTo>
                    <a:pt x="31" y="24"/>
                  </a:lnTo>
                  <a:lnTo>
                    <a:pt x="25" y="26"/>
                  </a:lnTo>
                  <a:lnTo>
                    <a:pt x="22" y="32"/>
                  </a:lnTo>
                  <a:lnTo>
                    <a:pt x="18" y="38"/>
                  </a:lnTo>
                  <a:lnTo>
                    <a:pt x="18" y="46"/>
                  </a:lnTo>
                  <a:lnTo>
                    <a:pt x="19" y="60"/>
                  </a:lnTo>
                  <a:lnTo>
                    <a:pt x="22" y="64"/>
                  </a:lnTo>
                  <a:lnTo>
                    <a:pt x="27" y="70"/>
                  </a:lnTo>
                  <a:lnTo>
                    <a:pt x="30" y="74"/>
                  </a:lnTo>
                  <a:lnTo>
                    <a:pt x="37" y="78"/>
                  </a:lnTo>
                  <a:lnTo>
                    <a:pt x="46" y="79"/>
                  </a:lnTo>
                  <a:lnTo>
                    <a:pt x="58" y="80"/>
                  </a:lnTo>
                  <a:lnTo>
                    <a:pt x="123" y="80"/>
                  </a:lnTo>
                  <a:lnTo>
                    <a:pt x="123" y="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788"/>
            <p:cNvSpPr>
              <a:spLocks noEditPoints="1"/>
            </p:cNvSpPr>
            <p:nvPr/>
          </p:nvSpPr>
          <p:spPr bwMode="auto">
            <a:xfrm>
              <a:off x="1186" y="1758"/>
              <a:ext cx="56" cy="36"/>
            </a:xfrm>
            <a:custGeom>
              <a:avLst/>
              <a:gdLst>
                <a:gd name="T0" fmla="*/ 149 w 167"/>
                <a:gd name="T1" fmla="*/ 20 h 109"/>
                <a:gd name="T2" fmla="*/ 162 w 167"/>
                <a:gd name="T3" fmla="*/ 35 h 109"/>
                <a:gd name="T4" fmla="*/ 167 w 167"/>
                <a:gd name="T5" fmla="*/ 55 h 109"/>
                <a:gd name="T6" fmla="*/ 162 w 167"/>
                <a:gd name="T7" fmla="*/ 76 h 109"/>
                <a:gd name="T8" fmla="*/ 154 w 167"/>
                <a:gd name="T9" fmla="*/ 88 h 109"/>
                <a:gd name="T10" fmla="*/ 147 w 167"/>
                <a:gd name="T11" fmla="*/ 94 h 109"/>
                <a:gd name="T12" fmla="*/ 145 w 167"/>
                <a:gd name="T13" fmla="*/ 95 h 109"/>
                <a:gd name="T14" fmla="*/ 137 w 167"/>
                <a:gd name="T15" fmla="*/ 102 h 109"/>
                <a:gd name="T16" fmla="*/ 121 w 167"/>
                <a:gd name="T17" fmla="*/ 107 h 109"/>
                <a:gd name="T18" fmla="*/ 114 w 167"/>
                <a:gd name="T19" fmla="*/ 107 h 109"/>
                <a:gd name="T20" fmla="*/ 113 w 167"/>
                <a:gd name="T21" fmla="*/ 108 h 109"/>
                <a:gd name="T22" fmla="*/ 106 w 167"/>
                <a:gd name="T23" fmla="*/ 108 h 109"/>
                <a:gd name="T24" fmla="*/ 105 w 167"/>
                <a:gd name="T25" fmla="*/ 109 h 109"/>
                <a:gd name="T26" fmla="*/ 72 w 167"/>
                <a:gd name="T27" fmla="*/ 103 h 109"/>
                <a:gd name="T28" fmla="*/ 51 w 167"/>
                <a:gd name="T29" fmla="*/ 84 h 109"/>
                <a:gd name="T30" fmla="*/ 43 w 167"/>
                <a:gd name="T31" fmla="*/ 71 h 109"/>
                <a:gd name="T32" fmla="*/ 43 w 167"/>
                <a:gd name="T33" fmla="*/ 44 h 109"/>
                <a:gd name="T34" fmla="*/ 52 w 167"/>
                <a:gd name="T35" fmla="*/ 28 h 109"/>
                <a:gd name="T36" fmla="*/ 0 w 167"/>
                <a:gd name="T37" fmla="*/ 22 h 109"/>
                <a:gd name="T38" fmla="*/ 165 w 167"/>
                <a:gd name="T39" fmla="*/ 0 h 109"/>
                <a:gd name="T40" fmla="*/ 105 w 167"/>
                <a:gd name="T41" fmla="*/ 88 h 109"/>
                <a:gd name="T42" fmla="*/ 124 w 167"/>
                <a:gd name="T43" fmla="*/ 84 h 109"/>
                <a:gd name="T44" fmla="*/ 132 w 167"/>
                <a:gd name="T45" fmla="*/ 80 h 109"/>
                <a:gd name="T46" fmla="*/ 139 w 167"/>
                <a:gd name="T47" fmla="*/ 74 h 109"/>
                <a:gd name="T48" fmla="*/ 141 w 167"/>
                <a:gd name="T49" fmla="*/ 73 h 109"/>
                <a:gd name="T50" fmla="*/ 147 w 167"/>
                <a:gd name="T51" fmla="*/ 66 h 109"/>
                <a:gd name="T52" fmla="*/ 149 w 167"/>
                <a:gd name="T53" fmla="*/ 55 h 109"/>
                <a:gd name="T54" fmla="*/ 149 w 167"/>
                <a:gd name="T55" fmla="*/ 46 h 109"/>
                <a:gd name="T56" fmla="*/ 139 w 167"/>
                <a:gd name="T57" fmla="*/ 30 h 109"/>
                <a:gd name="T58" fmla="*/ 125 w 167"/>
                <a:gd name="T59" fmla="*/ 23 h 109"/>
                <a:gd name="T60" fmla="*/ 107 w 167"/>
                <a:gd name="T61" fmla="*/ 20 h 109"/>
                <a:gd name="T62" fmla="*/ 84 w 167"/>
                <a:gd name="T63" fmla="*/ 23 h 109"/>
                <a:gd name="T64" fmla="*/ 71 w 167"/>
                <a:gd name="T65" fmla="*/ 30 h 109"/>
                <a:gd name="T66" fmla="*/ 59 w 167"/>
                <a:gd name="T67" fmla="*/ 54 h 109"/>
                <a:gd name="T68" fmla="*/ 61 w 167"/>
                <a:gd name="T69" fmla="*/ 67 h 109"/>
                <a:gd name="T70" fmla="*/ 70 w 167"/>
                <a:gd name="T71" fmla="*/ 78 h 109"/>
                <a:gd name="T72" fmla="*/ 84 w 167"/>
                <a:gd name="T73" fmla="*/ 85 h 109"/>
                <a:gd name="T74" fmla="*/ 105 w 167"/>
                <a:gd name="T75" fmla="*/ 8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7" h="109">
                  <a:moveTo>
                    <a:pt x="165" y="20"/>
                  </a:moveTo>
                  <a:lnTo>
                    <a:pt x="149" y="20"/>
                  </a:lnTo>
                  <a:lnTo>
                    <a:pt x="156" y="26"/>
                  </a:lnTo>
                  <a:lnTo>
                    <a:pt x="162" y="35"/>
                  </a:lnTo>
                  <a:lnTo>
                    <a:pt x="166" y="43"/>
                  </a:lnTo>
                  <a:lnTo>
                    <a:pt x="167" y="55"/>
                  </a:lnTo>
                  <a:lnTo>
                    <a:pt x="165" y="70"/>
                  </a:lnTo>
                  <a:lnTo>
                    <a:pt x="162" y="76"/>
                  </a:lnTo>
                  <a:lnTo>
                    <a:pt x="160" y="83"/>
                  </a:lnTo>
                  <a:lnTo>
                    <a:pt x="154" y="88"/>
                  </a:lnTo>
                  <a:lnTo>
                    <a:pt x="149" y="94"/>
                  </a:lnTo>
                  <a:lnTo>
                    <a:pt x="147" y="94"/>
                  </a:lnTo>
                  <a:lnTo>
                    <a:pt x="145" y="94"/>
                  </a:lnTo>
                  <a:lnTo>
                    <a:pt x="145" y="95"/>
                  </a:lnTo>
                  <a:lnTo>
                    <a:pt x="143" y="97"/>
                  </a:lnTo>
                  <a:lnTo>
                    <a:pt x="137" y="102"/>
                  </a:lnTo>
                  <a:lnTo>
                    <a:pt x="129" y="104"/>
                  </a:lnTo>
                  <a:lnTo>
                    <a:pt x="121" y="107"/>
                  </a:lnTo>
                  <a:lnTo>
                    <a:pt x="117" y="107"/>
                  </a:lnTo>
                  <a:lnTo>
                    <a:pt x="114" y="107"/>
                  </a:lnTo>
                  <a:lnTo>
                    <a:pt x="113" y="107"/>
                  </a:lnTo>
                  <a:lnTo>
                    <a:pt x="113" y="108"/>
                  </a:lnTo>
                  <a:lnTo>
                    <a:pt x="108" y="108"/>
                  </a:lnTo>
                  <a:lnTo>
                    <a:pt x="106" y="108"/>
                  </a:lnTo>
                  <a:lnTo>
                    <a:pt x="105" y="108"/>
                  </a:lnTo>
                  <a:lnTo>
                    <a:pt x="105" y="109"/>
                  </a:lnTo>
                  <a:lnTo>
                    <a:pt x="87" y="107"/>
                  </a:lnTo>
                  <a:lnTo>
                    <a:pt x="72" y="103"/>
                  </a:lnTo>
                  <a:lnTo>
                    <a:pt x="59" y="95"/>
                  </a:lnTo>
                  <a:lnTo>
                    <a:pt x="51" y="84"/>
                  </a:lnTo>
                  <a:lnTo>
                    <a:pt x="46" y="77"/>
                  </a:lnTo>
                  <a:lnTo>
                    <a:pt x="43" y="71"/>
                  </a:lnTo>
                  <a:lnTo>
                    <a:pt x="42" y="56"/>
                  </a:lnTo>
                  <a:lnTo>
                    <a:pt x="43" y="44"/>
                  </a:lnTo>
                  <a:lnTo>
                    <a:pt x="47" y="36"/>
                  </a:lnTo>
                  <a:lnTo>
                    <a:pt x="52" y="28"/>
                  </a:lnTo>
                  <a:lnTo>
                    <a:pt x="59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165" y="0"/>
                  </a:lnTo>
                  <a:lnTo>
                    <a:pt x="165" y="20"/>
                  </a:lnTo>
                  <a:close/>
                  <a:moveTo>
                    <a:pt x="105" y="88"/>
                  </a:moveTo>
                  <a:lnTo>
                    <a:pt x="114" y="86"/>
                  </a:lnTo>
                  <a:lnTo>
                    <a:pt x="124" y="84"/>
                  </a:lnTo>
                  <a:lnTo>
                    <a:pt x="127" y="82"/>
                  </a:lnTo>
                  <a:lnTo>
                    <a:pt x="132" y="80"/>
                  </a:lnTo>
                  <a:lnTo>
                    <a:pt x="139" y="77"/>
                  </a:lnTo>
                  <a:lnTo>
                    <a:pt x="139" y="74"/>
                  </a:lnTo>
                  <a:lnTo>
                    <a:pt x="139" y="73"/>
                  </a:lnTo>
                  <a:lnTo>
                    <a:pt x="141" y="73"/>
                  </a:lnTo>
                  <a:lnTo>
                    <a:pt x="143" y="71"/>
                  </a:lnTo>
                  <a:lnTo>
                    <a:pt x="147" y="66"/>
                  </a:lnTo>
                  <a:lnTo>
                    <a:pt x="149" y="59"/>
                  </a:lnTo>
                  <a:lnTo>
                    <a:pt x="149" y="55"/>
                  </a:lnTo>
                  <a:lnTo>
                    <a:pt x="150" y="53"/>
                  </a:lnTo>
                  <a:lnTo>
                    <a:pt x="149" y="46"/>
                  </a:lnTo>
                  <a:lnTo>
                    <a:pt x="147" y="40"/>
                  </a:lnTo>
                  <a:lnTo>
                    <a:pt x="139" y="30"/>
                  </a:lnTo>
                  <a:lnTo>
                    <a:pt x="132" y="25"/>
                  </a:lnTo>
                  <a:lnTo>
                    <a:pt x="125" y="23"/>
                  </a:lnTo>
                  <a:lnTo>
                    <a:pt x="117" y="20"/>
                  </a:lnTo>
                  <a:lnTo>
                    <a:pt x="107" y="20"/>
                  </a:lnTo>
                  <a:lnTo>
                    <a:pt x="94" y="20"/>
                  </a:lnTo>
                  <a:lnTo>
                    <a:pt x="84" y="23"/>
                  </a:lnTo>
                  <a:lnTo>
                    <a:pt x="76" y="25"/>
                  </a:lnTo>
                  <a:lnTo>
                    <a:pt x="71" y="30"/>
                  </a:lnTo>
                  <a:lnTo>
                    <a:pt x="61" y="41"/>
                  </a:lnTo>
                  <a:lnTo>
                    <a:pt x="59" y="54"/>
                  </a:lnTo>
                  <a:lnTo>
                    <a:pt x="59" y="60"/>
                  </a:lnTo>
                  <a:lnTo>
                    <a:pt x="61" y="67"/>
                  </a:lnTo>
                  <a:lnTo>
                    <a:pt x="64" y="72"/>
                  </a:lnTo>
                  <a:lnTo>
                    <a:pt x="70" y="78"/>
                  </a:lnTo>
                  <a:lnTo>
                    <a:pt x="76" y="82"/>
                  </a:lnTo>
                  <a:lnTo>
                    <a:pt x="84" y="85"/>
                  </a:lnTo>
                  <a:lnTo>
                    <a:pt x="93" y="86"/>
                  </a:lnTo>
                  <a:lnTo>
                    <a:pt x="105" y="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789"/>
            <p:cNvSpPr>
              <a:spLocks/>
            </p:cNvSpPr>
            <p:nvPr/>
          </p:nvSpPr>
          <p:spPr bwMode="auto">
            <a:xfrm>
              <a:off x="1200" y="1715"/>
              <a:ext cx="42" cy="35"/>
            </a:xfrm>
            <a:custGeom>
              <a:avLst/>
              <a:gdLst>
                <a:gd name="T0" fmla="*/ 84 w 125"/>
                <a:gd name="T1" fmla="*/ 82 h 104"/>
                <a:gd name="T2" fmla="*/ 94 w 125"/>
                <a:gd name="T3" fmla="*/ 79 h 104"/>
                <a:gd name="T4" fmla="*/ 97 w 125"/>
                <a:gd name="T5" fmla="*/ 75 h 104"/>
                <a:gd name="T6" fmla="*/ 102 w 125"/>
                <a:gd name="T7" fmla="*/ 69 h 104"/>
                <a:gd name="T8" fmla="*/ 106 w 125"/>
                <a:gd name="T9" fmla="*/ 62 h 104"/>
                <a:gd name="T10" fmla="*/ 107 w 125"/>
                <a:gd name="T11" fmla="*/ 56 h 104"/>
                <a:gd name="T12" fmla="*/ 108 w 125"/>
                <a:gd name="T13" fmla="*/ 50 h 104"/>
                <a:gd name="T14" fmla="*/ 103 w 125"/>
                <a:gd name="T15" fmla="*/ 28 h 104"/>
                <a:gd name="T16" fmla="*/ 90 w 125"/>
                <a:gd name="T17" fmla="*/ 21 h 104"/>
                <a:gd name="T18" fmla="*/ 79 w 125"/>
                <a:gd name="T19" fmla="*/ 27 h 104"/>
                <a:gd name="T20" fmla="*/ 72 w 125"/>
                <a:gd name="T21" fmla="*/ 50 h 104"/>
                <a:gd name="T22" fmla="*/ 66 w 125"/>
                <a:gd name="T23" fmla="*/ 68 h 104"/>
                <a:gd name="T24" fmla="*/ 63 w 125"/>
                <a:gd name="T25" fmla="*/ 81 h 104"/>
                <a:gd name="T26" fmla="*/ 59 w 125"/>
                <a:gd name="T27" fmla="*/ 85 h 104"/>
                <a:gd name="T28" fmla="*/ 53 w 125"/>
                <a:gd name="T29" fmla="*/ 92 h 104"/>
                <a:gd name="T30" fmla="*/ 46 w 125"/>
                <a:gd name="T31" fmla="*/ 97 h 104"/>
                <a:gd name="T32" fmla="*/ 35 w 125"/>
                <a:gd name="T33" fmla="*/ 100 h 104"/>
                <a:gd name="T34" fmla="*/ 21 w 125"/>
                <a:gd name="T35" fmla="*/ 97 h 104"/>
                <a:gd name="T36" fmla="*/ 9 w 125"/>
                <a:gd name="T37" fmla="*/ 86 h 104"/>
                <a:gd name="T38" fmla="*/ 3 w 125"/>
                <a:gd name="T39" fmla="*/ 73 h 104"/>
                <a:gd name="T40" fmla="*/ 0 w 125"/>
                <a:gd name="T41" fmla="*/ 54 h 104"/>
                <a:gd name="T42" fmla="*/ 5 w 125"/>
                <a:gd name="T43" fmla="*/ 28 h 104"/>
                <a:gd name="T44" fmla="*/ 16 w 125"/>
                <a:gd name="T45" fmla="*/ 12 h 104"/>
                <a:gd name="T46" fmla="*/ 34 w 125"/>
                <a:gd name="T47" fmla="*/ 4 h 104"/>
                <a:gd name="T48" fmla="*/ 28 w 125"/>
                <a:gd name="T49" fmla="*/ 27 h 104"/>
                <a:gd name="T50" fmla="*/ 18 w 125"/>
                <a:gd name="T51" fmla="*/ 42 h 104"/>
                <a:gd name="T52" fmla="*/ 18 w 125"/>
                <a:gd name="T53" fmla="*/ 64 h 104"/>
                <a:gd name="T54" fmla="*/ 27 w 125"/>
                <a:gd name="T55" fmla="*/ 78 h 104"/>
                <a:gd name="T56" fmla="*/ 40 w 125"/>
                <a:gd name="T57" fmla="*/ 78 h 104"/>
                <a:gd name="T58" fmla="*/ 45 w 125"/>
                <a:gd name="T59" fmla="*/ 69 h 104"/>
                <a:gd name="T60" fmla="*/ 51 w 125"/>
                <a:gd name="T61" fmla="*/ 50 h 104"/>
                <a:gd name="T62" fmla="*/ 60 w 125"/>
                <a:gd name="T63" fmla="*/ 19 h 104"/>
                <a:gd name="T64" fmla="*/ 70 w 125"/>
                <a:gd name="T65" fmla="*/ 4 h 104"/>
                <a:gd name="T66" fmla="*/ 88 w 125"/>
                <a:gd name="T67" fmla="*/ 0 h 104"/>
                <a:gd name="T68" fmla="*/ 107 w 125"/>
                <a:gd name="T69" fmla="*/ 6 h 104"/>
                <a:gd name="T70" fmla="*/ 120 w 125"/>
                <a:gd name="T71" fmla="*/ 24 h 104"/>
                <a:gd name="T72" fmla="*/ 125 w 125"/>
                <a:gd name="T73" fmla="*/ 50 h 104"/>
                <a:gd name="T74" fmla="*/ 124 w 125"/>
                <a:gd name="T75" fmla="*/ 61 h 104"/>
                <a:gd name="T76" fmla="*/ 120 w 125"/>
                <a:gd name="T77" fmla="*/ 74 h 104"/>
                <a:gd name="T78" fmla="*/ 117 w 125"/>
                <a:gd name="T79" fmla="*/ 82 h 104"/>
                <a:gd name="T80" fmla="*/ 109 w 125"/>
                <a:gd name="T81" fmla="*/ 92 h 104"/>
                <a:gd name="T82" fmla="*/ 99 w 125"/>
                <a:gd name="T83" fmla="*/ 98 h 104"/>
                <a:gd name="T84" fmla="*/ 90 w 125"/>
                <a:gd name="T85" fmla="*/ 10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5" h="104">
                  <a:moveTo>
                    <a:pt x="87" y="104"/>
                  </a:moveTo>
                  <a:lnTo>
                    <a:pt x="84" y="82"/>
                  </a:lnTo>
                  <a:lnTo>
                    <a:pt x="89" y="80"/>
                  </a:lnTo>
                  <a:lnTo>
                    <a:pt x="94" y="79"/>
                  </a:lnTo>
                  <a:lnTo>
                    <a:pt x="95" y="76"/>
                  </a:lnTo>
                  <a:lnTo>
                    <a:pt x="97" y="75"/>
                  </a:lnTo>
                  <a:lnTo>
                    <a:pt x="102" y="73"/>
                  </a:lnTo>
                  <a:lnTo>
                    <a:pt x="102" y="69"/>
                  </a:lnTo>
                  <a:lnTo>
                    <a:pt x="103" y="67"/>
                  </a:lnTo>
                  <a:lnTo>
                    <a:pt x="106" y="62"/>
                  </a:lnTo>
                  <a:lnTo>
                    <a:pt x="106" y="58"/>
                  </a:lnTo>
                  <a:lnTo>
                    <a:pt x="107" y="56"/>
                  </a:lnTo>
                  <a:lnTo>
                    <a:pt x="107" y="52"/>
                  </a:lnTo>
                  <a:lnTo>
                    <a:pt x="108" y="50"/>
                  </a:lnTo>
                  <a:lnTo>
                    <a:pt x="107" y="37"/>
                  </a:lnTo>
                  <a:lnTo>
                    <a:pt x="103" y="28"/>
                  </a:lnTo>
                  <a:lnTo>
                    <a:pt x="96" y="22"/>
                  </a:lnTo>
                  <a:lnTo>
                    <a:pt x="90" y="21"/>
                  </a:lnTo>
                  <a:lnTo>
                    <a:pt x="83" y="22"/>
                  </a:lnTo>
                  <a:lnTo>
                    <a:pt x="79" y="27"/>
                  </a:lnTo>
                  <a:lnTo>
                    <a:pt x="75" y="34"/>
                  </a:lnTo>
                  <a:lnTo>
                    <a:pt x="72" y="50"/>
                  </a:lnTo>
                  <a:lnTo>
                    <a:pt x="69" y="60"/>
                  </a:lnTo>
                  <a:lnTo>
                    <a:pt x="66" y="68"/>
                  </a:lnTo>
                  <a:lnTo>
                    <a:pt x="64" y="75"/>
                  </a:lnTo>
                  <a:lnTo>
                    <a:pt x="63" y="81"/>
                  </a:lnTo>
                  <a:lnTo>
                    <a:pt x="60" y="82"/>
                  </a:lnTo>
                  <a:lnTo>
                    <a:pt x="59" y="85"/>
                  </a:lnTo>
                  <a:lnTo>
                    <a:pt x="57" y="90"/>
                  </a:lnTo>
                  <a:lnTo>
                    <a:pt x="53" y="92"/>
                  </a:lnTo>
                  <a:lnTo>
                    <a:pt x="51" y="96"/>
                  </a:lnTo>
                  <a:lnTo>
                    <a:pt x="46" y="97"/>
                  </a:lnTo>
                  <a:lnTo>
                    <a:pt x="42" y="99"/>
                  </a:lnTo>
                  <a:lnTo>
                    <a:pt x="35" y="100"/>
                  </a:lnTo>
                  <a:lnTo>
                    <a:pt x="27" y="99"/>
                  </a:lnTo>
                  <a:lnTo>
                    <a:pt x="21" y="97"/>
                  </a:lnTo>
                  <a:lnTo>
                    <a:pt x="13" y="91"/>
                  </a:lnTo>
                  <a:lnTo>
                    <a:pt x="9" y="86"/>
                  </a:lnTo>
                  <a:lnTo>
                    <a:pt x="5" y="80"/>
                  </a:lnTo>
                  <a:lnTo>
                    <a:pt x="3" y="73"/>
                  </a:lnTo>
                  <a:lnTo>
                    <a:pt x="0" y="63"/>
                  </a:lnTo>
                  <a:lnTo>
                    <a:pt x="0" y="54"/>
                  </a:lnTo>
                  <a:lnTo>
                    <a:pt x="1" y="39"/>
                  </a:lnTo>
                  <a:lnTo>
                    <a:pt x="5" y="28"/>
                  </a:lnTo>
                  <a:lnTo>
                    <a:pt x="9" y="18"/>
                  </a:lnTo>
                  <a:lnTo>
                    <a:pt x="16" y="12"/>
                  </a:lnTo>
                  <a:lnTo>
                    <a:pt x="23" y="7"/>
                  </a:lnTo>
                  <a:lnTo>
                    <a:pt x="34" y="4"/>
                  </a:lnTo>
                  <a:lnTo>
                    <a:pt x="36" y="25"/>
                  </a:lnTo>
                  <a:lnTo>
                    <a:pt x="28" y="27"/>
                  </a:lnTo>
                  <a:lnTo>
                    <a:pt x="22" y="33"/>
                  </a:lnTo>
                  <a:lnTo>
                    <a:pt x="18" y="42"/>
                  </a:lnTo>
                  <a:lnTo>
                    <a:pt x="17" y="52"/>
                  </a:lnTo>
                  <a:lnTo>
                    <a:pt x="18" y="64"/>
                  </a:lnTo>
                  <a:lnTo>
                    <a:pt x="22" y="74"/>
                  </a:lnTo>
                  <a:lnTo>
                    <a:pt x="27" y="78"/>
                  </a:lnTo>
                  <a:lnTo>
                    <a:pt x="33" y="80"/>
                  </a:lnTo>
                  <a:lnTo>
                    <a:pt x="40" y="78"/>
                  </a:lnTo>
                  <a:lnTo>
                    <a:pt x="42" y="73"/>
                  </a:lnTo>
                  <a:lnTo>
                    <a:pt x="45" y="69"/>
                  </a:lnTo>
                  <a:lnTo>
                    <a:pt x="46" y="62"/>
                  </a:lnTo>
                  <a:lnTo>
                    <a:pt x="51" y="50"/>
                  </a:lnTo>
                  <a:lnTo>
                    <a:pt x="55" y="30"/>
                  </a:lnTo>
                  <a:lnTo>
                    <a:pt x="60" y="19"/>
                  </a:lnTo>
                  <a:lnTo>
                    <a:pt x="64" y="10"/>
                  </a:lnTo>
                  <a:lnTo>
                    <a:pt x="70" y="4"/>
                  </a:lnTo>
                  <a:lnTo>
                    <a:pt x="77" y="1"/>
                  </a:lnTo>
                  <a:lnTo>
                    <a:pt x="88" y="0"/>
                  </a:lnTo>
                  <a:lnTo>
                    <a:pt x="97" y="1"/>
                  </a:lnTo>
                  <a:lnTo>
                    <a:pt x="107" y="6"/>
                  </a:lnTo>
                  <a:lnTo>
                    <a:pt x="114" y="13"/>
                  </a:lnTo>
                  <a:lnTo>
                    <a:pt x="120" y="24"/>
                  </a:lnTo>
                  <a:lnTo>
                    <a:pt x="124" y="36"/>
                  </a:lnTo>
                  <a:lnTo>
                    <a:pt x="125" y="50"/>
                  </a:lnTo>
                  <a:lnTo>
                    <a:pt x="124" y="55"/>
                  </a:lnTo>
                  <a:lnTo>
                    <a:pt x="124" y="61"/>
                  </a:lnTo>
                  <a:lnTo>
                    <a:pt x="123" y="70"/>
                  </a:lnTo>
                  <a:lnTo>
                    <a:pt x="120" y="74"/>
                  </a:lnTo>
                  <a:lnTo>
                    <a:pt x="119" y="79"/>
                  </a:lnTo>
                  <a:lnTo>
                    <a:pt x="117" y="82"/>
                  </a:lnTo>
                  <a:lnTo>
                    <a:pt x="115" y="87"/>
                  </a:lnTo>
                  <a:lnTo>
                    <a:pt x="109" y="92"/>
                  </a:lnTo>
                  <a:lnTo>
                    <a:pt x="103" y="97"/>
                  </a:lnTo>
                  <a:lnTo>
                    <a:pt x="99" y="98"/>
                  </a:lnTo>
                  <a:lnTo>
                    <a:pt x="95" y="100"/>
                  </a:lnTo>
                  <a:lnTo>
                    <a:pt x="90" y="102"/>
                  </a:lnTo>
                  <a:lnTo>
                    <a:pt x="87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790"/>
            <p:cNvSpPr>
              <a:spLocks/>
            </p:cNvSpPr>
            <p:nvPr/>
          </p:nvSpPr>
          <p:spPr bwMode="auto">
            <a:xfrm>
              <a:off x="1185" y="1688"/>
              <a:ext cx="72" cy="19"/>
            </a:xfrm>
            <a:custGeom>
              <a:avLst/>
              <a:gdLst>
                <a:gd name="T0" fmla="*/ 216 w 216"/>
                <a:gd name="T1" fmla="*/ 42 h 58"/>
                <a:gd name="T2" fmla="*/ 216 w 216"/>
                <a:gd name="T3" fmla="*/ 58 h 58"/>
                <a:gd name="T4" fmla="*/ 187 w 216"/>
                <a:gd name="T5" fmla="*/ 41 h 58"/>
                <a:gd name="T6" fmla="*/ 160 w 216"/>
                <a:gd name="T7" fmla="*/ 30 h 58"/>
                <a:gd name="T8" fmla="*/ 134 w 216"/>
                <a:gd name="T9" fmla="*/ 23 h 58"/>
                <a:gd name="T10" fmla="*/ 108 w 216"/>
                <a:gd name="T11" fmla="*/ 22 h 58"/>
                <a:gd name="T12" fmla="*/ 86 w 216"/>
                <a:gd name="T13" fmla="*/ 23 h 58"/>
                <a:gd name="T14" fmla="*/ 75 w 216"/>
                <a:gd name="T15" fmla="*/ 24 h 58"/>
                <a:gd name="T16" fmla="*/ 66 w 216"/>
                <a:gd name="T17" fmla="*/ 28 h 58"/>
                <a:gd name="T18" fmla="*/ 33 w 216"/>
                <a:gd name="T19" fmla="*/ 38 h 58"/>
                <a:gd name="T20" fmla="*/ 27 w 216"/>
                <a:gd name="T21" fmla="*/ 41 h 58"/>
                <a:gd name="T22" fmla="*/ 20 w 216"/>
                <a:gd name="T23" fmla="*/ 46 h 58"/>
                <a:gd name="T24" fmla="*/ 10 w 216"/>
                <a:gd name="T25" fmla="*/ 50 h 58"/>
                <a:gd name="T26" fmla="*/ 0 w 216"/>
                <a:gd name="T27" fmla="*/ 58 h 58"/>
                <a:gd name="T28" fmla="*/ 0 w 216"/>
                <a:gd name="T29" fmla="*/ 42 h 58"/>
                <a:gd name="T30" fmla="*/ 28 w 216"/>
                <a:gd name="T31" fmla="*/ 23 h 58"/>
                <a:gd name="T32" fmla="*/ 57 w 216"/>
                <a:gd name="T33" fmla="*/ 10 h 58"/>
                <a:gd name="T34" fmla="*/ 81 w 216"/>
                <a:gd name="T35" fmla="*/ 2 h 58"/>
                <a:gd name="T36" fmla="*/ 108 w 216"/>
                <a:gd name="T37" fmla="*/ 0 h 58"/>
                <a:gd name="T38" fmla="*/ 122 w 216"/>
                <a:gd name="T39" fmla="*/ 0 h 58"/>
                <a:gd name="T40" fmla="*/ 138 w 216"/>
                <a:gd name="T41" fmla="*/ 2 h 58"/>
                <a:gd name="T42" fmla="*/ 166 w 216"/>
                <a:gd name="T43" fmla="*/ 12 h 58"/>
                <a:gd name="T44" fmla="*/ 193 w 216"/>
                <a:gd name="T45" fmla="*/ 25 h 58"/>
                <a:gd name="T46" fmla="*/ 216 w 216"/>
                <a:gd name="T47" fmla="*/ 4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6" h="58">
                  <a:moveTo>
                    <a:pt x="216" y="42"/>
                  </a:moveTo>
                  <a:lnTo>
                    <a:pt x="216" y="58"/>
                  </a:lnTo>
                  <a:lnTo>
                    <a:pt x="187" y="41"/>
                  </a:lnTo>
                  <a:lnTo>
                    <a:pt x="160" y="30"/>
                  </a:lnTo>
                  <a:lnTo>
                    <a:pt x="134" y="23"/>
                  </a:lnTo>
                  <a:lnTo>
                    <a:pt x="108" y="22"/>
                  </a:lnTo>
                  <a:lnTo>
                    <a:pt x="86" y="23"/>
                  </a:lnTo>
                  <a:lnTo>
                    <a:pt x="75" y="24"/>
                  </a:lnTo>
                  <a:lnTo>
                    <a:pt x="66" y="28"/>
                  </a:lnTo>
                  <a:lnTo>
                    <a:pt x="33" y="38"/>
                  </a:lnTo>
                  <a:lnTo>
                    <a:pt x="27" y="41"/>
                  </a:lnTo>
                  <a:lnTo>
                    <a:pt x="20" y="46"/>
                  </a:lnTo>
                  <a:lnTo>
                    <a:pt x="10" y="50"/>
                  </a:lnTo>
                  <a:lnTo>
                    <a:pt x="0" y="58"/>
                  </a:lnTo>
                  <a:lnTo>
                    <a:pt x="0" y="42"/>
                  </a:lnTo>
                  <a:lnTo>
                    <a:pt x="28" y="23"/>
                  </a:lnTo>
                  <a:lnTo>
                    <a:pt x="57" y="10"/>
                  </a:lnTo>
                  <a:lnTo>
                    <a:pt x="81" y="2"/>
                  </a:lnTo>
                  <a:lnTo>
                    <a:pt x="108" y="0"/>
                  </a:lnTo>
                  <a:lnTo>
                    <a:pt x="122" y="0"/>
                  </a:lnTo>
                  <a:lnTo>
                    <a:pt x="138" y="2"/>
                  </a:lnTo>
                  <a:lnTo>
                    <a:pt x="166" y="12"/>
                  </a:lnTo>
                  <a:lnTo>
                    <a:pt x="193" y="25"/>
                  </a:lnTo>
                  <a:lnTo>
                    <a:pt x="216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97" name="Line 5"/>
          <p:cNvSpPr>
            <a:spLocks noChangeShapeType="1"/>
          </p:cNvSpPr>
          <p:nvPr/>
        </p:nvSpPr>
        <p:spPr bwMode="auto">
          <a:xfrm>
            <a:off x="1639229" y="2371559"/>
            <a:ext cx="3338322" cy="16190"/>
          </a:xfrm>
          <a:prstGeom prst="line">
            <a:avLst/>
          </a:prstGeom>
          <a:noFill/>
          <a:ln w="44450" cap="sq">
            <a:solidFill>
              <a:srgbClr val="C00000"/>
            </a:solidFill>
            <a:round/>
            <a:headEnd type="none" w="sm" len="sm"/>
            <a:tailEnd type="arrow" w="sm" len="sm"/>
          </a:ln>
        </p:spPr>
        <p:txBody>
          <a:bodyPr wrap="none"/>
          <a:lstStyle/>
          <a:p>
            <a:endParaRPr lang="en-US" dirty="0"/>
          </a:p>
        </p:txBody>
      </p:sp>
      <p:sp>
        <p:nvSpPr>
          <p:cNvPr id="798" name="Line 6"/>
          <p:cNvSpPr>
            <a:spLocks noChangeShapeType="1"/>
          </p:cNvSpPr>
          <p:nvPr/>
        </p:nvSpPr>
        <p:spPr bwMode="auto">
          <a:xfrm flipH="1">
            <a:off x="4964674" y="2406252"/>
            <a:ext cx="12878" cy="3913459"/>
          </a:xfrm>
          <a:prstGeom prst="line">
            <a:avLst/>
          </a:prstGeom>
          <a:noFill/>
          <a:ln w="44450" cap="sq">
            <a:solidFill>
              <a:srgbClr val="C00000"/>
            </a:solidFill>
            <a:round/>
            <a:headEnd type="none" w="sm" len="sm"/>
            <a:tailEnd type="arrow" w="sm" len="sm"/>
          </a:ln>
        </p:spPr>
        <p:txBody>
          <a:bodyPr wrap="none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84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7" grpId="0" animBg="1"/>
      <p:bldP spid="79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87549" y="1"/>
            <a:ext cx="12104451" cy="6858000"/>
            <a:chOff x="2256" y="816"/>
            <a:chExt cx="3168" cy="3047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2256" y="816"/>
              <a:ext cx="3168" cy="3047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92D05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" name="Group 205"/>
            <p:cNvGrpSpPr>
              <a:grpSpLocks/>
            </p:cNvGrpSpPr>
            <p:nvPr/>
          </p:nvGrpSpPr>
          <p:grpSpPr bwMode="auto">
            <a:xfrm>
              <a:off x="3418" y="1324"/>
              <a:ext cx="1973" cy="1586"/>
              <a:chOff x="3418" y="1324"/>
              <a:chExt cx="1973" cy="1586"/>
            </a:xfrm>
          </p:grpSpPr>
          <p:sp>
            <p:nvSpPr>
              <p:cNvPr id="961" name="Line 5"/>
              <p:cNvSpPr>
                <a:spLocks noChangeShapeType="1"/>
              </p:cNvSpPr>
              <p:nvPr/>
            </p:nvSpPr>
            <p:spPr bwMode="auto">
              <a:xfrm>
                <a:off x="3511" y="2102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" name="Line 6"/>
              <p:cNvSpPr>
                <a:spLocks noChangeShapeType="1"/>
              </p:cNvSpPr>
              <p:nvPr/>
            </p:nvSpPr>
            <p:spPr bwMode="auto">
              <a:xfrm flipV="1">
                <a:off x="4500" y="1422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" name="Freeform 7"/>
              <p:cNvSpPr>
                <a:spLocks/>
              </p:cNvSpPr>
              <p:nvPr/>
            </p:nvSpPr>
            <p:spPr bwMode="auto">
              <a:xfrm>
                <a:off x="4500" y="1520"/>
                <a:ext cx="197" cy="0"/>
              </a:xfrm>
              <a:custGeom>
                <a:avLst/>
                <a:gdLst>
                  <a:gd name="T0" fmla="*/ 0 w 590"/>
                  <a:gd name="T1" fmla="*/ 295 w 590"/>
                  <a:gd name="T2" fmla="*/ 59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0" y="0"/>
                    </a:moveTo>
                    <a:lnTo>
                      <a:pt x="295" y="0"/>
                    </a:lnTo>
                    <a:lnTo>
                      <a:pt x="59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" name="Line 8"/>
              <p:cNvSpPr>
                <a:spLocks noChangeShapeType="1"/>
              </p:cNvSpPr>
              <p:nvPr/>
            </p:nvSpPr>
            <p:spPr bwMode="auto">
              <a:xfrm flipV="1">
                <a:off x="4697" y="1422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5" name="Freeform 9"/>
              <p:cNvSpPr>
                <a:spLocks/>
              </p:cNvSpPr>
              <p:nvPr/>
            </p:nvSpPr>
            <p:spPr bwMode="auto">
              <a:xfrm>
                <a:off x="4500" y="1422"/>
                <a:ext cx="197" cy="0"/>
              </a:xfrm>
              <a:custGeom>
                <a:avLst/>
                <a:gdLst>
                  <a:gd name="T0" fmla="*/ 590 w 590"/>
                  <a:gd name="T1" fmla="*/ 295 w 590"/>
                  <a:gd name="T2" fmla="*/ 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590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6" name="Line 10"/>
              <p:cNvSpPr>
                <a:spLocks noChangeShapeType="1"/>
              </p:cNvSpPr>
              <p:nvPr/>
            </p:nvSpPr>
            <p:spPr bwMode="auto">
              <a:xfrm>
                <a:off x="3418" y="1941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7" name="Line 11"/>
              <p:cNvSpPr>
                <a:spLocks noChangeShapeType="1"/>
              </p:cNvSpPr>
              <p:nvPr/>
            </p:nvSpPr>
            <p:spPr bwMode="auto">
              <a:xfrm>
                <a:off x="4500" y="1324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8" name="Line 12"/>
              <p:cNvSpPr>
                <a:spLocks noChangeShapeType="1"/>
              </p:cNvSpPr>
              <p:nvPr/>
            </p:nvSpPr>
            <p:spPr bwMode="auto">
              <a:xfrm flipV="1">
                <a:off x="4697" y="1324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9" name="Freeform 13"/>
              <p:cNvSpPr>
                <a:spLocks/>
              </p:cNvSpPr>
              <p:nvPr/>
            </p:nvSpPr>
            <p:spPr bwMode="auto">
              <a:xfrm>
                <a:off x="3811" y="1941"/>
                <a:ext cx="0" cy="161"/>
              </a:xfrm>
              <a:custGeom>
                <a:avLst/>
                <a:gdLst>
                  <a:gd name="T0" fmla="*/ 485 h 485"/>
                  <a:gd name="T1" fmla="*/ 250 h 485"/>
                  <a:gd name="T2" fmla="*/ 0 h 48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5">
                    <a:moveTo>
                      <a:pt x="0" y="485"/>
                    </a:moveTo>
                    <a:lnTo>
                      <a:pt x="0" y="25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0" name="Line 14"/>
              <p:cNvSpPr>
                <a:spLocks noChangeShapeType="1"/>
              </p:cNvSpPr>
              <p:nvPr/>
            </p:nvSpPr>
            <p:spPr bwMode="auto">
              <a:xfrm>
                <a:off x="4795" y="1422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1" name="Line 15"/>
              <p:cNvSpPr>
                <a:spLocks noChangeShapeType="1"/>
              </p:cNvSpPr>
              <p:nvPr/>
            </p:nvSpPr>
            <p:spPr bwMode="auto">
              <a:xfrm flipV="1">
                <a:off x="4894" y="1422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2" name="Line 16"/>
              <p:cNvSpPr>
                <a:spLocks noChangeShapeType="1"/>
              </p:cNvSpPr>
              <p:nvPr/>
            </p:nvSpPr>
            <p:spPr bwMode="auto">
              <a:xfrm>
                <a:off x="4894" y="1324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3" name="Line 17"/>
              <p:cNvSpPr>
                <a:spLocks noChangeShapeType="1"/>
              </p:cNvSpPr>
              <p:nvPr/>
            </p:nvSpPr>
            <p:spPr bwMode="auto">
              <a:xfrm flipH="1">
                <a:off x="4795" y="1422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4" name="Line 18"/>
              <p:cNvSpPr>
                <a:spLocks noChangeShapeType="1"/>
              </p:cNvSpPr>
              <p:nvPr/>
            </p:nvSpPr>
            <p:spPr bwMode="auto">
              <a:xfrm>
                <a:off x="4795" y="1520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5" name="Line 19"/>
              <p:cNvSpPr>
                <a:spLocks noChangeShapeType="1"/>
              </p:cNvSpPr>
              <p:nvPr/>
            </p:nvSpPr>
            <p:spPr bwMode="auto">
              <a:xfrm>
                <a:off x="4795" y="1324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6" name="Line 20"/>
              <p:cNvSpPr>
                <a:spLocks noChangeShapeType="1"/>
              </p:cNvSpPr>
              <p:nvPr/>
            </p:nvSpPr>
            <p:spPr bwMode="auto">
              <a:xfrm flipH="1">
                <a:off x="4697" y="152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7" name="Line 21"/>
              <p:cNvSpPr>
                <a:spLocks noChangeShapeType="1"/>
              </p:cNvSpPr>
              <p:nvPr/>
            </p:nvSpPr>
            <p:spPr bwMode="auto">
              <a:xfrm flipH="1">
                <a:off x="4697" y="142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8" name="Line 22"/>
              <p:cNvSpPr>
                <a:spLocks noChangeShapeType="1"/>
              </p:cNvSpPr>
              <p:nvPr/>
            </p:nvSpPr>
            <p:spPr bwMode="auto">
              <a:xfrm flipH="1">
                <a:off x="3708" y="1941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9" name="Freeform 23"/>
              <p:cNvSpPr>
                <a:spLocks/>
              </p:cNvSpPr>
              <p:nvPr/>
            </p:nvSpPr>
            <p:spPr bwMode="auto">
              <a:xfrm>
                <a:off x="4992" y="1520"/>
                <a:ext cx="197" cy="0"/>
              </a:xfrm>
              <a:custGeom>
                <a:avLst/>
                <a:gdLst>
                  <a:gd name="T0" fmla="*/ 590 w 590"/>
                  <a:gd name="T1" fmla="*/ 295 w 590"/>
                  <a:gd name="T2" fmla="*/ 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590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0" name="Line 24"/>
              <p:cNvSpPr>
                <a:spLocks noChangeShapeType="1"/>
              </p:cNvSpPr>
              <p:nvPr/>
            </p:nvSpPr>
            <p:spPr bwMode="auto">
              <a:xfrm flipV="1">
                <a:off x="4992" y="1422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1" name="Freeform 25"/>
              <p:cNvSpPr>
                <a:spLocks/>
              </p:cNvSpPr>
              <p:nvPr/>
            </p:nvSpPr>
            <p:spPr bwMode="auto">
              <a:xfrm>
                <a:off x="4992" y="1422"/>
                <a:ext cx="197" cy="0"/>
              </a:xfrm>
              <a:custGeom>
                <a:avLst/>
                <a:gdLst>
                  <a:gd name="T0" fmla="*/ 0 w 590"/>
                  <a:gd name="T1" fmla="*/ 295 w 590"/>
                  <a:gd name="T2" fmla="*/ 59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0" y="0"/>
                    </a:moveTo>
                    <a:lnTo>
                      <a:pt x="295" y="0"/>
                    </a:lnTo>
                    <a:lnTo>
                      <a:pt x="59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2" name="Line 26"/>
              <p:cNvSpPr>
                <a:spLocks noChangeShapeType="1"/>
              </p:cNvSpPr>
              <p:nvPr/>
            </p:nvSpPr>
            <p:spPr bwMode="auto">
              <a:xfrm flipV="1">
                <a:off x="5189" y="1422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3" name="Line 27"/>
              <p:cNvSpPr>
                <a:spLocks noChangeShapeType="1"/>
              </p:cNvSpPr>
              <p:nvPr/>
            </p:nvSpPr>
            <p:spPr bwMode="auto">
              <a:xfrm flipV="1">
                <a:off x="5189" y="1324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4" name="Line 28"/>
              <p:cNvSpPr>
                <a:spLocks noChangeShapeType="1"/>
              </p:cNvSpPr>
              <p:nvPr/>
            </p:nvSpPr>
            <p:spPr bwMode="auto">
              <a:xfrm flipV="1">
                <a:off x="3708" y="1862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5" name="Line 29"/>
              <p:cNvSpPr>
                <a:spLocks noChangeShapeType="1"/>
              </p:cNvSpPr>
              <p:nvPr/>
            </p:nvSpPr>
            <p:spPr bwMode="auto">
              <a:xfrm flipV="1">
                <a:off x="4992" y="1324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6" name="Line 30"/>
              <p:cNvSpPr>
                <a:spLocks noChangeShapeType="1"/>
              </p:cNvSpPr>
              <p:nvPr/>
            </p:nvSpPr>
            <p:spPr bwMode="auto">
              <a:xfrm>
                <a:off x="5282" y="1422"/>
                <a:ext cx="10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7" name="Line 31"/>
              <p:cNvSpPr>
                <a:spLocks noChangeShapeType="1"/>
              </p:cNvSpPr>
              <p:nvPr/>
            </p:nvSpPr>
            <p:spPr bwMode="auto">
              <a:xfrm flipH="1">
                <a:off x="5282" y="1520"/>
                <a:ext cx="10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8" name="Line 32"/>
              <p:cNvSpPr>
                <a:spLocks noChangeShapeType="1"/>
              </p:cNvSpPr>
              <p:nvPr/>
            </p:nvSpPr>
            <p:spPr bwMode="auto">
              <a:xfrm>
                <a:off x="5282" y="1422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9" name="Line 33"/>
              <p:cNvSpPr>
                <a:spLocks noChangeShapeType="1"/>
              </p:cNvSpPr>
              <p:nvPr/>
            </p:nvSpPr>
            <p:spPr bwMode="auto">
              <a:xfrm>
                <a:off x="5282" y="1324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0" name="Line 34"/>
              <p:cNvSpPr>
                <a:spLocks noChangeShapeType="1"/>
              </p:cNvSpPr>
              <p:nvPr/>
            </p:nvSpPr>
            <p:spPr bwMode="auto">
              <a:xfrm>
                <a:off x="5189" y="1422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1" name="Line 35"/>
              <p:cNvSpPr>
                <a:spLocks noChangeShapeType="1"/>
              </p:cNvSpPr>
              <p:nvPr/>
            </p:nvSpPr>
            <p:spPr bwMode="auto">
              <a:xfrm flipH="1">
                <a:off x="5189" y="1520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2" name="Line 36"/>
              <p:cNvSpPr>
                <a:spLocks noChangeShapeType="1"/>
              </p:cNvSpPr>
              <p:nvPr/>
            </p:nvSpPr>
            <p:spPr bwMode="auto">
              <a:xfrm>
                <a:off x="4894" y="152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3" name="Line 37"/>
              <p:cNvSpPr>
                <a:spLocks noChangeShapeType="1"/>
              </p:cNvSpPr>
              <p:nvPr/>
            </p:nvSpPr>
            <p:spPr bwMode="auto">
              <a:xfrm>
                <a:off x="4894" y="142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4" name="Freeform 38"/>
              <p:cNvSpPr>
                <a:spLocks/>
              </p:cNvSpPr>
              <p:nvPr/>
            </p:nvSpPr>
            <p:spPr bwMode="auto">
              <a:xfrm>
                <a:off x="3708" y="2347"/>
                <a:ext cx="0" cy="157"/>
              </a:xfrm>
              <a:custGeom>
                <a:avLst/>
                <a:gdLst>
                  <a:gd name="T0" fmla="*/ 470 h 470"/>
                  <a:gd name="T1" fmla="*/ 235 h 470"/>
                  <a:gd name="T2" fmla="*/ 0 h 47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70">
                    <a:moveTo>
                      <a:pt x="0" y="470"/>
                    </a:moveTo>
                    <a:lnTo>
                      <a:pt x="0" y="235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5" name="Line 39"/>
              <p:cNvSpPr>
                <a:spLocks noChangeShapeType="1"/>
              </p:cNvSpPr>
              <p:nvPr/>
            </p:nvSpPr>
            <p:spPr bwMode="auto">
              <a:xfrm flipH="1">
                <a:off x="5282" y="1862"/>
                <a:ext cx="10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6" name="Line 40"/>
              <p:cNvSpPr>
                <a:spLocks noChangeShapeType="1"/>
              </p:cNvSpPr>
              <p:nvPr/>
            </p:nvSpPr>
            <p:spPr bwMode="auto">
              <a:xfrm flipV="1">
                <a:off x="5282" y="1779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7" name="Line 41"/>
              <p:cNvSpPr>
                <a:spLocks noChangeShapeType="1"/>
              </p:cNvSpPr>
              <p:nvPr/>
            </p:nvSpPr>
            <p:spPr bwMode="auto">
              <a:xfrm flipH="1">
                <a:off x="5282" y="1779"/>
                <a:ext cx="10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8" name="Line 42"/>
              <p:cNvSpPr>
                <a:spLocks noChangeShapeType="1"/>
              </p:cNvSpPr>
              <p:nvPr/>
            </p:nvSpPr>
            <p:spPr bwMode="auto">
              <a:xfrm flipV="1">
                <a:off x="5282" y="1706"/>
                <a:ext cx="0" cy="7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9" name="Line 43"/>
              <p:cNvSpPr>
                <a:spLocks noChangeShapeType="1"/>
              </p:cNvSpPr>
              <p:nvPr/>
            </p:nvSpPr>
            <p:spPr bwMode="auto">
              <a:xfrm>
                <a:off x="5282" y="1706"/>
                <a:ext cx="10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0" name="Line 44"/>
              <p:cNvSpPr>
                <a:spLocks noChangeShapeType="1"/>
              </p:cNvSpPr>
              <p:nvPr/>
            </p:nvSpPr>
            <p:spPr bwMode="auto">
              <a:xfrm>
                <a:off x="3708" y="2264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1" name="Freeform 45"/>
              <p:cNvSpPr>
                <a:spLocks/>
              </p:cNvSpPr>
              <p:nvPr/>
            </p:nvSpPr>
            <p:spPr bwMode="auto">
              <a:xfrm>
                <a:off x="5282" y="1520"/>
                <a:ext cx="0" cy="186"/>
              </a:xfrm>
              <a:custGeom>
                <a:avLst/>
                <a:gdLst>
                  <a:gd name="T0" fmla="*/ 558 h 558"/>
                  <a:gd name="T1" fmla="*/ 294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94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2" name="Line 46"/>
              <p:cNvSpPr>
                <a:spLocks noChangeShapeType="1"/>
              </p:cNvSpPr>
              <p:nvPr/>
            </p:nvSpPr>
            <p:spPr bwMode="auto">
              <a:xfrm>
                <a:off x="4397" y="1941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3" name="Line 47"/>
              <p:cNvSpPr>
                <a:spLocks noChangeShapeType="1"/>
              </p:cNvSpPr>
              <p:nvPr/>
            </p:nvSpPr>
            <p:spPr bwMode="auto">
              <a:xfrm>
                <a:off x="4397" y="2102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4" name="Freeform 48"/>
              <p:cNvSpPr>
                <a:spLocks/>
              </p:cNvSpPr>
              <p:nvPr/>
            </p:nvSpPr>
            <p:spPr bwMode="auto">
              <a:xfrm>
                <a:off x="4992" y="1862"/>
                <a:ext cx="197" cy="0"/>
              </a:xfrm>
              <a:custGeom>
                <a:avLst/>
                <a:gdLst>
                  <a:gd name="T0" fmla="*/ 590 w 590"/>
                  <a:gd name="T1" fmla="*/ 295 w 590"/>
                  <a:gd name="T2" fmla="*/ 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590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5" name="Line 49"/>
              <p:cNvSpPr>
                <a:spLocks noChangeShapeType="1"/>
              </p:cNvSpPr>
              <p:nvPr/>
            </p:nvSpPr>
            <p:spPr bwMode="auto">
              <a:xfrm>
                <a:off x="4992" y="1779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6" name="Freeform 50"/>
              <p:cNvSpPr>
                <a:spLocks/>
              </p:cNvSpPr>
              <p:nvPr/>
            </p:nvSpPr>
            <p:spPr bwMode="auto">
              <a:xfrm>
                <a:off x="4992" y="1779"/>
                <a:ext cx="197" cy="0"/>
              </a:xfrm>
              <a:custGeom>
                <a:avLst/>
                <a:gdLst>
                  <a:gd name="T0" fmla="*/ 590 w 590"/>
                  <a:gd name="T1" fmla="*/ 295 w 590"/>
                  <a:gd name="T2" fmla="*/ 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590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7" name="Line 51"/>
              <p:cNvSpPr>
                <a:spLocks noChangeShapeType="1"/>
              </p:cNvSpPr>
              <p:nvPr/>
            </p:nvSpPr>
            <p:spPr bwMode="auto">
              <a:xfrm flipV="1">
                <a:off x="4992" y="1706"/>
                <a:ext cx="0" cy="7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8" name="Freeform 52"/>
              <p:cNvSpPr>
                <a:spLocks/>
              </p:cNvSpPr>
              <p:nvPr/>
            </p:nvSpPr>
            <p:spPr bwMode="auto">
              <a:xfrm>
                <a:off x="4992" y="1706"/>
                <a:ext cx="197" cy="0"/>
              </a:xfrm>
              <a:custGeom>
                <a:avLst/>
                <a:gdLst>
                  <a:gd name="T0" fmla="*/ 0 w 590"/>
                  <a:gd name="T1" fmla="*/ 295 w 590"/>
                  <a:gd name="T2" fmla="*/ 59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0" y="0"/>
                    </a:moveTo>
                    <a:lnTo>
                      <a:pt x="295" y="0"/>
                    </a:lnTo>
                    <a:lnTo>
                      <a:pt x="59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9" name="Line 53"/>
              <p:cNvSpPr>
                <a:spLocks noChangeShapeType="1"/>
              </p:cNvSpPr>
              <p:nvPr/>
            </p:nvSpPr>
            <p:spPr bwMode="auto">
              <a:xfrm>
                <a:off x="5189" y="1706"/>
                <a:ext cx="0" cy="7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0" name="Line 54"/>
              <p:cNvSpPr>
                <a:spLocks noChangeShapeType="1"/>
              </p:cNvSpPr>
              <p:nvPr/>
            </p:nvSpPr>
            <p:spPr bwMode="auto">
              <a:xfrm>
                <a:off x="5189" y="1779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1" name="Freeform 55"/>
              <p:cNvSpPr>
                <a:spLocks/>
              </p:cNvSpPr>
              <p:nvPr/>
            </p:nvSpPr>
            <p:spPr bwMode="auto">
              <a:xfrm>
                <a:off x="5189" y="1520"/>
                <a:ext cx="0" cy="186"/>
              </a:xfrm>
              <a:custGeom>
                <a:avLst/>
                <a:gdLst>
                  <a:gd name="T0" fmla="*/ 0 h 558"/>
                  <a:gd name="T1" fmla="*/ 294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94"/>
                    </a:lnTo>
                    <a:lnTo>
                      <a:pt x="0" y="55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2" name="Freeform 56"/>
              <p:cNvSpPr>
                <a:spLocks/>
              </p:cNvSpPr>
              <p:nvPr/>
            </p:nvSpPr>
            <p:spPr bwMode="auto">
              <a:xfrm>
                <a:off x="4992" y="1520"/>
                <a:ext cx="0" cy="186"/>
              </a:xfrm>
              <a:custGeom>
                <a:avLst/>
                <a:gdLst>
                  <a:gd name="T0" fmla="*/ 558 h 558"/>
                  <a:gd name="T1" fmla="*/ 294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94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3" name="Freeform 57"/>
              <p:cNvSpPr>
                <a:spLocks/>
              </p:cNvSpPr>
              <p:nvPr/>
            </p:nvSpPr>
            <p:spPr bwMode="auto">
              <a:xfrm>
                <a:off x="5189" y="1941"/>
                <a:ext cx="0" cy="161"/>
              </a:xfrm>
              <a:custGeom>
                <a:avLst/>
                <a:gdLst>
                  <a:gd name="T0" fmla="*/ 0 h 485"/>
                  <a:gd name="T1" fmla="*/ 250 h 485"/>
                  <a:gd name="T2" fmla="*/ 485 h 48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5">
                    <a:moveTo>
                      <a:pt x="0" y="0"/>
                    </a:moveTo>
                    <a:lnTo>
                      <a:pt x="0" y="250"/>
                    </a:lnTo>
                    <a:lnTo>
                      <a:pt x="0" y="48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4" name="Freeform 58"/>
              <p:cNvSpPr>
                <a:spLocks/>
              </p:cNvSpPr>
              <p:nvPr/>
            </p:nvSpPr>
            <p:spPr bwMode="auto">
              <a:xfrm>
                <a:off x="4992" y="1941"/>
                <a:ext cx="0" cy="161"/>
              </a:xfrm>
              <a:custGeom>
                <a:avLst/>
                <a:gdLst>
                  <a:gd name="T0" fmla="*/ 0 h 485"/>
                  <a:gd name="T1" fmla="*/ 250 h 485"/>
                  <a:gd name="T2" fmla="*/ 485 h 48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5">
                    <a:moveTo>
                      <a:pt x="0" y="0"/>
                    </a:moveTo>
                    <a:lnTo>
                      <a:pt x="0" y="250"/>
                    </a:lnTo>
                    <a:lnTo>
                      <a:pt x="0" y="48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5" name="Freeform 59"/>
              <p:cNvSpPr>
                <a:spLocks/>
              </p:cNvSpPr>
              <p:nvPr/>
            </p:nvSpPr>
            <p:spPr bwMode="auto">
              <a:xfrm>
                <a:off x="3511" y="2347"/>
                <a:ext cx="197" cy="0"/>
              </a:xfrm>
              <a:custGeom>
                <a:avLst/>
                <a:gdLst>
                  <a:gd name="T0" fmla="*/ 0 w 591"/>
                  <a:gd name="T1" fmla="*/ 295 w 591"/>
                  <a:gd name="T2" fmla="*/ 591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0" y="0"/>
                    </a:moveTo>
                    <a:lnTo>
                      <a:pt x="295" y="0"/>
                    </a:lnTo>
                    <a:lnTo>
                      <a:pt x="591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6" name="Freeform 60"/>
              <p:cNvSpPr>
                <a:spLocks/>
              </p:cNvSpPr>
              <p:nvPr/>
            </p:nvSpPr>
            <p:spPr bwMode="auto">
              <a:xfrm>
                <a:off x="4992" y="1941"/>
                <a:ext cx="197" cy="0"/>
              </a:xfrm>
              <a:custGeom>
                <a:avLst/>
                <a:gdLst>
                  <a:gd name="T0" fmla="*/ 0 w 590"/>
                  <a:gd name="T1" fmla="*/ 295 w 590"/>
                  <a:gd name="T2" fmla="*/ 59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0" y="0"/>
                    </a:moveTo>
                    <a:lnTo>
                      <a:pt x="295" y="0"/>
                    </a:lnTo>
                    <a:lnTo>
                      <a:pt x="59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7" name="Line 61"/>
              <p:cNvSpPr>
                <a:spLocks noChangeShapeType="1"/>
              </p:cNvSpPr>
              <p:nvPr/>
            </p:nvSpPr>
            <p:spPr bwMode="auto">
              <a:xfrm flipV="1">
                <a:off x="4992" y="2102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8" name="Freeform 62"/>
              <p:cNvSpPr>
                <a:spLocks/>
              </p:cNvSpPr>
              <p:nvPr/>
            </p:nvSpPr>
            <p:spPr bwMode="auto">
              <a:xfrm>
                <a:off x="4992" y="2102"/>
                <a:ext cx="197" cy="0"/>
              </a:xfrm>
              <a:custGeom>
                <a:avLst/>
                <a:gdLst>
                  <a:gd name="T0" fmla="*/ 0 w 590"/>
                  <a:gd name="T1" fmla="*/ 295 w 590"/>
                  <a:gd name="T2" fmla="*/ 59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0" y="0"/>
                    </a:moveTo>
                    <a:lnTo>
                      <a:pt x="295" y="0"/>
                    </a:lnTo>
                    <a:lnTo>
                      <a:pt x="59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9" name="Freeform 63"/>
              <p:cNvSpPr>
                <a:spLocks/>
              </p:cNvSpPr>
              <p:nvPr/>
            </p:nvSpPr>
            <p:spPr bwMode="auto">
              <a:xfrm>
                <a:off x="4992" y="2185"/>
                <a:ext cx="197" cy="0"/>
              </a:xfrm>
              <a:custGeom>
                <a:avLst/>
                <a:gdLst>
                  <a:gd name="T0" fmla="*/ 0 w 590"/>
                  <a:gd name="T1" fmla="*/ 295 w 590"/>
                  <a:gd name="T2" fmla="*/ 59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0" y="0"/>
                    </a:moveTo>
                    <a:lnTo>
                      <a:pt x="295" y="0"/>
                    </a:lnTo>
                    <a:lnTo>
                      <a:pt x="59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0" name="Freeform 64"/>
              <p:cNvSpPr>
                <a:spLocks/>
              </p:cNvSpPr>
              <p:nvPr/>
            </p:nvSpPr>
            <p:spPr bwMode="auto">
              <a:xfrm>
                <a:off x="3418" y="2347"/>
                <a:ext cx="0" cy="157"/>
              </a:xfrm>
              <a:custGeom>
                <a:avLst/>
                <a:gdLst>
                  <a:gd name="T0" fmla="*/ 470 h 470"/>
                  <a:gd name="T1" fmla="*/ 235 h 470"/>
                  <a:gd name="T2" fmla="*/ 0 h 47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70">
                    <a:moveTo>
                      <a:pt x="0" y="470"/>
                    </a:moveTo>
                    <a:lnTo>
                      <a:pt x="0" y="235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1" name="Line 65"/>
              <p:cNvSpPr>
                <a:spLocks noChangeShapeType="1"/>
              </p:cNvSpPr>
              <p:nvPr/>
            </p:nvSpPr>
            <p:spPr bwMode="auto">
              <a:xfrm>
                <a:off x="5189" y="2102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2" name="Line 66"/>
              <p:cNvSpPr>
                <a:spLocks noChangeShapeType="1"/>
              </p:cNvSpPr>
              <p:nvPr/>
            </p:nvSpPr>
            <p:spPr bwMode="auto">
              <a:xfrm>
                <a:off x="4397" y="2185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3" name="Line 67"/>
              <p:cNvSpPr>
                <a:spLocks noChangeShapeType="1"/>
              </p:cNvSpPr>
              <p:nvPr/>
            </p:nvSpPr>
            <p:spPr bwMode="auto">
              <a:xfrm>
                <a:off x="5282" y="1941"/>
                <a:ext cx="10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4" name="Freeform 68"/>
              <p:cNvSpPr>
                <a:spLocks/>
              </p:cNvSpPr>
              <p:nvPr/>
            </p:nvSpPr>
            <p:spPr bwMode="auto">
              <a:xfrm>
                <a:off x="5282" y="1941"/>
                <a:ext cx="0" cy="161"/>
              </a:xfrm>
              <a:custGeom>
                <a:avLst/>
                <a:gdLst>
                  <a:gd name="T0" fmla="*/ 485 h 485"/>
                  <a:gd name="T1" fmla="*/ 250 h 485"/>
                  <a:gd name="T2" fmla="*/ 0 h 48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5">
                    <a:moveTo>
                      <a:pt x="0" y="485"/>
                    </a:moveTo>
                    <a:lnTo>
                      <a:pt x="0" y="25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5" name="Line 69"/>
              <p:cNvSpPr>
                <a:spLocks noChangeShapeType="1"/>
              </p:cNvSpPr>
              <p:nvPr/>
            </p:nvSpPr>
            <p:spPr bwMode="auto">
              <a:xfrm>
                <a:off x="5282" y="2102"/>
                <a:ext cx="10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6" name="Line 70"/>
              <p:cNvSpPr>
                <a:spLocks noChangeShapeType="1"/>
              </p:cNvSpPr>
              <p:nvPr/>
            </p:nvSpPr>
            <p:spPr bwMode="auto">
              <a:xfrm flipH="1">
                <a:off x="5282" y="2185"/>
                <a:ext cx="10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7" name="Line 71"/>
              <p:cNvSpPr>
                <a:spLocks noChangeShapeType="1"/>
              </p:cNvSpPr>
              <p:nvPr/>
            </p:nvSpPr>
            <p:spPr bwMode="auto">
              <a:xfrm flipV="1">
                <a:off x="5282" y="2102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8" name="Freeform 72"/>
              <p:cNvSpPr>
                <a:spLocks/>
              </p:cNvSpPr>
              <p:nvPr/>
            </p:nvSpPr>
            <p:spPr bwMode="auto">
              <a:xfrm>
                <a:off x="3511" y="2504"/>
                <a:ext cx="197" cy="0"/>
              </a:xfrm>
              <a:custGeom>
                <a:avLst/>
                <a:gdLst>
                  <a:gd name="T0" fmla="*/ 0 w 591"/>
                  <a:gd name="T1" fmla="*/ 295 w 591"/>
                  <a:gd name="T2" fmla="*/ 591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0" y="0"/>
                    </a:moveTo>
                    <a:lnTo>
                      <a:pt x="295" y="0"/>
                    </a:lnTo>
                    <a:lnTo>
                      <a:pt x="591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9" name="Line 73"/>
              <p:cNvSpPr>
                <a:spLocks noChangeShapeType="1"/>
              </p:cNvSpPr>
              <p:nvPr/>
            </p:nvSpPr>
            <p:spPr bwMode="auto">
              <a:xfrm>
                <a:off x="5189" y="2185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0" name="Line 74"/>
              <p:cNvSpPr>
                <a:spLocks noChangeShapeType="1"/>
              </p:cNvSpPr>
              <p:nvPr/>
            </p:nvSpPr>
            <p:spPr bwMode="auto">
              <a:xfrm flipH="1">
                <a:off x="5189" y="2102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1" name="Line 75"/>
              <p:cNvSpPr>
                <a:spLocks noChangeShapeType="1"/>
              </p:cNvSpPr>
              <p:nvPr/>
            </p:nvSpPr>
            <p:spPr bwMode="auto">
              <a:xfrm>
                <a:off x="5282" y="1862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2" name="Line 76"/>
              <p:cNvSpPr>
                <a:spLocks noChangeShapeType="1"/>
              </p:cNvSpPr>
              <p:nvPr/>
            </p:nvSpPr>
            <p:spPr bwMode="auto">
              <a:xfrm>
                <a:off x="4992" y="1862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3" name="Line 77"/>
              <p:cNvSpPr>
                <a:spLocks noChangeShapeType="1"/>
              </p:cNvSpPr>
              <p:nvPr/>
            </p:nvSpPr>
            <p:spPr bwMode="auto">
              <a:xfrm flipH="1">
                <a:off x="5189" y="1779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4" name="Line 78"/>
              <p:cNvSpPr>
                <a:spLocks noChangeShapeType="1"/>
              </p:cNvSpPr>
              <p:nvPr/>
            </p:nvSpPr>
            <p:spPr bwMode="auto">
              <a:xfrm>
                <a:off x="5189" y="1706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5" name="Line 79"/>
              <p:cNvSpPr>
                <a:spLocks noChangeShapeType="1"/>
              </p:cNvSpPr>
              <p:nvPr/>
            </p:nvSpPr>
            <p:spPr bwMode="auto">
              <a:xfrm flipH="1">
                <a:off x="5189" y="1941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6" name="Line 80"/>
              <p:cNvSpPr>
                <a:spLocks noChangeShapeType="1"/>
              </p:cNvSpPr>
              <p:nvPr/>
            </p:nvSpPr>
            <p:spPr bwMode="auto">
              <a:xfrm flipV="1">
                <a:off x="5189" y="1862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7" name="Line 81"/>
              <p:cNvSpPr>
                <a:spLocks noChangeShapeType="1"/>
              </p:cNvSpPr>
              <p:nvPr/>
            </p:nvSpPr>
            <p:spPr bwMode="auto">
              <a:xfrm>
                <a:off x="5189" y="1862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8" name="Line 82"/>
              <p:cNvSpPr>
                <a:spLocks noChangeShapeType="1"/>
              </p:cNvSpPr>
              <p:nvPr/>
            </p:nvSpPr>
            <p:spPr bwMode="auto">
              <a:xfrm>
                <a:off x="4795" y="1779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9" name="Line 83"/>
              <p:cNvSpPr>
                <a:spLocks noChangeShapeType="1"/>
              </p:cNvSpPr>
              <p:nvPr/>
            </p:nvSpPr>
            <p:spPr bwMode="auto">
              <a:xfrm>
                <a:off x="4795" y="1706"/>
                <a:ext cx="0" cy="7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0" name="Line 84"/>
              <p:cNvSpPr>
                <a:spLocks noChangeShapeType="1"/>
              </p:cNvSpPr>
              <p:nvPr/>
            </p:nvSpPr>
            <p:spPr bwMode="auto">
              <a:xfrm flipV="1">
                <a:off x="4894" y="1779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1" name="Line 85"/>
              <p:cNvSpPr>
                <a:spLocks noChangeShapeType="1"/>
              </p:cNvSpPr>
              <p:nvPr/>
            </p:nvSpPr>
            <p:spPr bwMode="auto">
              <a:xfrm>
                <a:off x="4894" y="1706"/>
                <a:ext cx="0" cy="7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2" name="Freeform 86"/>
              <p:cNvSpPr>
                <a:spLocks/>
              </p:cNvSpPr>
              <p:nvPr/>
            </p:nvSpPr>
            <p:spPr bwMode="auto">
              <a:xfrm>
                <a:off x="4894" y="1520"/>
                <a:ext cx="0" cy="186"/>
              </a:xfrm>
              <a:custGeom>
                <a:avLst/>
                <a:gdLst>
                  <a:gd name="T0" fmla="*/ 0 h 558"/>
                  <a:gd name="T1" fmla="*/ 294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94"/>
                    </a:lnTo>
                    <a:lnTo>
                      <a:pt x="0" y="55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3" name="Line 87"/>
              <p:cNvSpPr>
                <a:spLocks noChangeShapeType="1"/>
              </p:cNvSpPr>
              <p:nvPr/>
            </p:nvSpPr>
            <p:spPr bwMode="auto">
              <a:xfrm flipH="1">
                <a:off x="4795" y="1779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4" name="Line 88"/>
              <p:cNvSpPr>
                <a:spLocks noChangeShapeType="1"/>
              </p:cNvSpPr>
              <p:nvPr/>
            </p:nvSpPr>
            <p:spPr bwMode="auto">
              <a:xfrm flipH="1">
                <a:off x="4795" y="1862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5" name="Freeform 89"/>
              <p:cNvSpPr>
                <a:spLocks/>
              </p:cNvSpPr>
              <p:nvPr/>
            </p:nvSpPr>
            <p:spPr bwMode="auto">
              <a:xfrm>
                <a:off x="4795" y="1520"/>
                <a:ext cx="0" cy="186"/>
              </a:xfrm>
              <a:custGeom>
                <a:avLst/>
                <a:gdLst>
                  <a:gd name="T0" fmla="*/ 0 h 558"/>
                  <a:gd name="T1" fmla="*/ 294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94"/>
                    </a:lnTo>
                    <a:lnTo>
                      <a:pt x="0" y="55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6" name="Line 90"/>
              <p:cNvSpPr>
                <a:spLocks noChangeShapeType="1"/>
              </p:cNvSpPr>
              <p:nvPr/>
            </p:nvSpPr>
            <p:spPr bwMode="auto">
              <a:xfrm>
                <a:off x="4795" y="1706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7" name="Line 91"/>
              <p:cNvSpPr>
                <a:spLocks noChangeShapeType="1"/>
              </p:cNvSpPr>
              <p:nvPr/>
            </p:nvSpPr>
            <p:spPr bwMode="auto">
              <a:xfrm>
                <a:off x="4500" y="1706"/>
                <a:ext cx="0" cy="7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8" name="Line 92"/>
              <p:cNvSpPr>
                <a:spLocks noChangeShapeType="1"/>
              </p:cNvSpPr>
              <p:nvPr/>
            </p:nvSpPr>
            <p:spPr bwMode="auto">
              <a:xfrm>
                <a:off x="4500" y="1779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9" name="Freeform 93"/>
              <p:cNvSpPr>
                <a:spLocks/>
              </p:cNvSpPr>
              <p:nvPr/>
            </p:nvSpPr>
            <p:spPr bwMode="auto">
              <a:xfrm>
                <a:off x="4500" y="1706"/>
                <a:ext cx="197" cy="0"/>
              </a:xfrm>
              <a:custGeom>
                <a:avLst/>
                <a:gdLst>
                  <a:gd name="T0" fmla="*/ 0 w 590"/>
                  <a:gd name="T1" fmla="*/ 295 w 590"/>
                  <a:gd name="T2" fmla="*/ 59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0" y="0"/>
                    </a:moveTo>
                    <a:lnTo>
                      <a:pt x="295" y="0"/>
                    </a:lnTo>
                    <a:lnTo>
                      <a:pt x="59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0" name="Line 94"/>
              <p:cNvSpPr>
                <a:spLocks noChangeShapeType="1"/>
              </p:cNvSpPr>
              <p:nvPr/>
            </p:nvSpPr>
            <p:spPr bwMode="auto">
              <a:xfrm flipV="1">
                <a:off x="4697" y="1779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1" name="Freeform 95"/>
              <p:cNvSpPr>
                <a:spLocks/>
              </p:cNvSpPr>
              <p:nvPr/>
            </p:nvSpPr>
            <p:spPr bwMode="auto">
              <a:xfrm>
                <a:off x="4500" y="1779"/>
                <a:ext cx="197" cy="0"/>
              </a:xfrm>
              <a:custGeom>
                <a:avLst/>
                <a:gdLst>
                  <a:gd name="T0" fmla="*/ 0 w 590"/>
                  <a:gd name="T1" fmla="*/ 295 w 590"/>
                  <a:gd name="T2" fmla="*/ 59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0" y="0"/>
                    </a:moveTo>
                    <a:lnTo>
                      <a:pt x="295" y="0"/>
                    </a:lnTo>
                    <a:lnTo>
                      <a:pt x="59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2" name="Line 96"/>
              <p:cNvSpPr>
                <a:spLocks noChangeShapeType="1"/>
              </p:cNvSpPr>
              <p:nvPr/>
            </p:nvSpPr>
            <p:spPr bwMode="auto">
              <a:xfrm flipV="1">
                <a:off x="4697" y="1706"/>
                <a:ext cx="0" cy="7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3" name="Freeform 97"/>
              <p:cNvSpPr>
                <a:spLocks/>
              </p:cNvSpPr>
              <p:nvPr/>
            </p:nvSpPr>
            <p:spPr bwMode="auto">
              <a:xfrm>
                <a:off x="4500" y="1862"/>
                <a:ext cx="197" cy="0"/>
              </a:xfrm>
              <a:custGeom>
                <a:avLst/>
                <a:gdLst>
                  <a:gd name="T0" fmla="*/ 590 w 590"/>
                  <a:gd name="T1" fmla="*/ 295 w 590"/>
                  <a:gd name="T2" fmla="*/ 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590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4" name="Line 98"/>
              <p:cNvSpPr>
                <a:spLocks noChangeShapeType="1"/>
              </p:cNvSpPr>
              <p:nvPr/>
            </p:nvSpPr>
            <p:spPr bwMode="auto">
              <a:xfrm>
                <a:off x="3418" y="2670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5" name="Line 99"/>
              <p:cNvSpPr>
                <a:spLocks noChangeShapeType="1"/>
              </p:cNvSpPr>
              <p:nvPr/>
            </p:nvSpPr>
            <p:spPr bwMode="auto">
              <a:xfrm>
                <a:off x="3511" y="2670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6" name="Freeform 100"/>
              <p:cNvSpPr>
                <a:spLocks/>
              </p:cNvSpPr>
              <p:nvPr/>
            </p:nvSpPr>
            <p:spPr bwMode="auto">
              <a:xfrm>
                <a:off x="4697" y="1520"/>
                <a:ext cx="0" cy="186"/>
              </a:xfrm>
              <a:custGeom>
                <a:avLst/>
                <a:gdLst>
                  <a:gd name="T0" fmla="*/ 558 h 558"/>
                  <a:gd name="T1" fmla="*/ 294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94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7" name="Freeform 101"/>
              <p:cNvSpPr>
                <a:spLocks/>
              </p:cNvSpPr>
              <p:nvPr/>
            </p:nvSpPr>
            <p:spPr bwMode="auto">
              <a:xfrm>
                <a:off x="4500" y="1520"/>
                <a:ext cx="0" cy="186"/>
              </a:xfrm>
              <a:custGeom>
                <a:avLst/>
                <a:gdLst>
                  <a:gd name="T0" fmla="*/ 558 h 558"/>
                  <a:gd name="T1" fmla="*/ 294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94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8" name="Freeform 102"/>
              <p:cNvSpPr>
                <a:spLocks/>
              </p:cNvSpPr>
              <p:nvPr/>
            </p:nvSpPr>
            <p:spPr bwMode="auto">
              <a:xfrm>
                <a:off x="4500" y="1941"/>
                <a:ext cx="197" cy="0"/>
              </a:xfrm>
              <a:custGeom>
                <a:avLst/>
                <a:gdLst>
                  <a:gd name="T0" fmla="*/ 590 w 590"/>
                  <a:gd name="T1" fmla="*/ 295 w 590"/>
                  <a:gd name="T2" fmla="*/ 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590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9" name="Freeform 103"/>
              <p:cNvSpPr>
                <a:spLocks/>
              </p:cNvSpPr>
              <p:nvPr/>
            </p:nvSpPr>
            <p:spPr bwMode="auto">
              <a:xfrm>
                <a:off x="4697" y="1941"/>
                <a:ext cx="0" cy="161"/>
              </a:xfrm>
              <a:custGeom>
                <a:avLst/>
                <a:gdLst>
                  <a:gd name="T0" fmla="*/ 485 h 485"/>
                  <a:gd name="T1" fmla="*/ 250 h 485"/>
                  <a:gd name="T2" fmla="*/ 0 h 48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5">
                    <a:moveTo>
                      <a:pt x="0" y="485"/>
                    </a:moveTo>
                    <a:lnTo>
                      <a:pt x="0" y="25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0" name="Freeform 104"/>
              <p:cNvSpPr>
                <a:spLocks/>
              </p:cNvSpPr>
              <p:nvPr/>
            </p:nvSpPr>
            <p:spPr bwMode="auto">
              <a:xfrm>
                <a:off x="4500" y="1941"/>
                <a:ext cx="0" cy="161"/>
              </a:xfrm>
              <a:custGeom>
                <a:avLst/>
                <a:gdLst>
                  <a:gd name="T0" fmla="*/ 485 h 485"/>
                  <a:gd name="T1" fmla="*/ 250 h 485"/>
                  <a:gd name="T2" fmla="*/ 134 h 485"/>
                  <a:gd name="T3" fmla="*/ 0 h 48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85">
                    <a:moveTo>
                      <a:pt x="0" y="485"/>
                    </a:moveTo>
                    <a:lnTo>
                      <a:pt x="0" y="250"/>
                    </a:lnTo>
                    <a:lnTo>
                      <a:pt x="0" y="134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1" name="Line 105"/>
              <p:cNvSpPr>
                <a:spLocks noChangeShapeType="1"/>
              </p:cNvSpPr>
              <p:nvPr/>
            </p:nvSpPr>
            <p:spPr bwMode="auto">
              <a:xfrm>
                <a:off x="4500" y="2102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2" name="Freeform 106"/>
              <p:cNvSpPr>
                <a:spLocks/>
              </p:cNvSpPr>
              <p:nvPr/>
            </p:nvSpPr>
            <p:spPr bwMode="auto">
              <a:xfrm>
                <a:off x="4500" y="2185"/>
                <a:ext cx="197" cy="0"/>
              </a:xfrm>
              <a:custGeom>
                <a:avLst/>
                <a:gdLst>
                  <a:gd name="T0" fmla="*/ 0 w 590"/>
                  <a:gd name="T1" fmla="*/ 295 w 590"/>
                  <a:gd name="T2" fmla="*/ 560 w 590"/>
                  <a:gd name="T3" fmla="*/ 59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590">
                    <a:moveTo>
                      <a:pt x="0" y="0"/>
                    </a:moveTo>
                    <a:lnTo>
                      <a:pt x="295" y="0"/>
                    </a:lnTo>
                    <a:lnTo>
                      <a:pt x="560" y="0"/>
                    </a:lnTo>
                    <a:lnTo>
                      <a:pt x="59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3" name="Freeform 107"/>
              <p:cNvSpPr>
                <a:spLocks/>
              </p:cNvSpPr>
              <p:nvPr/>
            </p:nvSpPr>
            <p:spPr bwMode="auto">
              <a:xfrm>
                <a:off x="3708" y="2749"/>
                <a:ext cx="0" cy="161"/>
              </a:xfrm>
              <a:custGeom>
                <a:avLst/>
                <a:gdLst>
                  <a:gd name="T0" fmla="*/ 0 h 484"/>
                  <a:gd name="T1" fmla="*/ 249 h 484"/>
                  <a:gd name="T2" fmla="*/ 484 h 48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4">
                    <a:moveTo>
                      <a:pt x="0" y="0"/>
                    </a:moveTo>
                    <a:lnTo>
                      <a:pt x="0" y="249"/>
                    </a:lnTo>
                    <a:lnTo>
                      <a:pt x="0" y="48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4" name="Freeform 108"/>
              <p:cNvSpPr>
                <a:spLocks/>
              </p:cNvSpPr>
              <p:nvPr/>
            </p:nvSpPr>
            <p:spPr bwMode="auto">
              <a:xfrm>
                <a:off x="4500" y="2102"/>
                <a:ext cx="197" cy="0"/>
              </a:xfrm>
              <a:custGeom>
                <a:avLst/>
                <a:gdLst>
                  <a:gd name="T0" fmla="*/ 0 w 590"/>
                  <a:gd name="T1" fmla="*/ 295 w 590"/>
                  <a:gd name="T2" fmla="*/ 423 w 590"/>
                  <a:gd name="T3" fmla="*/ 59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590">
                    <a:moveTo>
                      <a:pt x="0" y="0"/>
                    </a:moveTo>
                    <a:lnTo>
                      <a:pt x="295" y="0"/>
                    </a:lnTo>
                    <a:lnTo>
                      <a:pt x="423" y="0"/>
                    </a:lnTo>
                    <a:lnTo>
                      <a:pt x="59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5" name="Line 109"/>
              <p:cNvSpPr>
                <a:spLocks noChangeShapeType="1"/>
              </p:cNvSpPr>
              <p:nvPr/>
            </p:nvSpPr>
            <p:spPr bwMode="auto">
              <a:xfrm>
                <a:off x="4697" y="2102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6" name="Line 110"/>
              <p:cNvSpPr>
                <a:spLocks noChangeShapeType="1"/>
              </p:cNvSpPr>
              <p:nvPr/>
            </p:nvSpPr>
            <p:spPr bwMode="auto">
              <a:xfrm>
                <a:off x="4397" y="1520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7" name="Line 111"/>
              <p:cNvSpPr>
                <a:spLocks noChangeShapeType="1"/>
              </p:cNvSpPr>
              <p:nvPr/>
            </p:nvSpPr>
            <p:spPr bwMode="auto">
              <a:xfrm flipH="1">
                <a:off x="3708" y="2587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8" name="Freeform 112"/>
              <p:cNvSpPr>
                <a:spLocks/>
              </p:cNvSpPr>
              <p:nvPr/>
            </p:nvSpPr>
            <p:spPr bwMode="auto">
              <a:xfrm>
                <a:off x="4894" y="1941"/>
                <a:ext cx="0" cy="161"/>
              </a:xfrm>
              <a:custGeom>
                <a:avLst/>
                <a:gdLst>
                  <a:gd name="T0" fmla="*/ 0 h 485"/>
                  <a:gd name="T1" fmla="*/ 250 h 485"/>
                  <a:gd name="T2" fmla="*/ 485 h 48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5">
                    <a:moveTo>
                      <a:pt x="0" y="0"/>
                    </a:moveTo>
                    <a:lnTo>
                      <a:pt x="0" y="250"/>
                    </a:lnTo>
                    <a:lnTo>
                      <a:pt x="0" y="48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9" name="Freeform 113"/>
              <p:cNvSpPr>
                <a:spLocks/>
              </p:cNvSpPr>
              <p:nvPr/>
            </p:nvSpPr>
            <p:spPr bwMode="auto">
              <a:xfrm>
                <a:off x="4795" y="1941"/>
                <a:ext cx="0" cy="161"/>
              </a:xfrm>
              <a:custGeom>
                <a:avLst/>
                <a:gdLst>
                  <a:gd name="T0" fmla="*/ 485 h 485"/>
                  <a:gd name="T1" fmla="*/ 250 h 485"/>
                  <a:gd name="T2" fmla="*/ 0 h 48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5">
                    <a:moveTo>
                      <a:pt x="0" y="485"/>
                    </a:moveTo>
                    <a:lnTo>
                      <a:pt x="0" y="25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0" name="Line 114"/>
              <p:cNvSpPr>
                <a:spLocks noChangeShapeType="1"/>
              </p:cNvSpPr>
              <p:nvPr/>
            </p:nvSpPr>
            <p:spPr bwMode="auto">
              <a:xfrm flipV="1">
                <a:off x="4795" y="2102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1" name="Line 115"/>
              <p:cNvSpPr>
                <a:spLocks noChangeShapeType="1"/>
              </p:cNvSpPr>
              <p:nvPr/>
            </p:nvSpPr>
            <p:spPr bwMode="auto">
              <a:xfrm>
                <a:off x="4894" y="2102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2" name="Line 116"/>
              <p:cNvSpPr>
                <a:spLocks noChangeShapeType="1"/>
              </p:cNvSpPr>
              <p:nvPr/>
            </p:nvSpPr>
            <p:spPr bwMode="auto">
              <a:xfrm>
                <a:off x="4795" y="2102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3" name="Line 117"/>
              <p:cNvSpPr>
                <a:spLocks noChangeShapeType="1"/>
              </p:cNvSpPr>
              <p:nvPr/>
            </p:nvSpPr>
            <p:spPr bwMode="auto">
              <a:xfrm flipH="1">
                <a:off x="4795" y="2185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4" name="Line 118"/>
              <p:cNvSpPr>
                <a:spLocks noChangeShapeType="1"/>
              </p:cNvSpPr>
              <p:nvPr/>
            </p:nvSpPr>
            <p:spPr bwMode="auto">
              <a:xfrm>
                <a:off x="4795" y="1941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5" name="Line 119"/>
              <p:cNvSpPr>
                <a:spLocks noChangeShapeType="1"/>
              </p:cNvSpPr>
              <p:nvPr/>
            </p:nvSpPr>
            <p:spPr bwMode="auto">
              <a:xfrm>
                <a:off x="4500" y="1862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6" name="Line 120"/>
              <p:cNvSpPr>
                <a:spLocks noChangeShapeType="1"/>
              </p:cNvSpPr>
              <p:nvPr/>
            </p:nvSpPr>
            <p:spPr bwMode="auto">
              <a:xfrm>
                <a:off x="4697" y="2185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7" name="Line 121"/>
              <p:cNvSpPr>
                <a:spLocks noChangeShapeType="1"/>
              </p:cNvSpPr>
              <p:nvPr/>
            </p:nvSpPr>
            <p:spPr bwMode="auto">
              <a:xfrm>
                <a:off x="4697" y="1706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8" name="Line 122"/>
              <p:cNvSpPr>
                <a:spLocks noChangeShapeType="1"/>
              </p:cNvSpPr>
              <p:nvPr/>
            </p:nvSpPr>
            <p:spPr bwMode="auto">
              <a:xfrm flipV="1">
                <a:off x="4894" y="1862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9" name="Line 123"/>
              <p:cNvSpPr>
                <a:spLocks noChangeShapeType="1"/>
              </p:cNvSpPr>
              <p:nvPr/>
            </p:nvSpPr>
            <p:spPr bwMode="auto">
              <a:xfrm flipH="1">
                <a:off x="4697" y="186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0" name="Line 124"/>
              <p:cNvSpPr>
                <a:spLocks noChangeShapeType="1"/>
              </p:cNvSpPr>
              <p:nvPr/>
            </p:nvSpPr>
            <p:spPr bwMode="auto">
              <a:xfrm flipH="1">
                <a:off x="4697" y="1779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1" name="Line 125"/>
              <p:cNvSpPr>
                <a:spLocks noChangeShapeType="1"/>
              </p:cNvSpPr>
              <p:nvPr/>
            </p:nvSpPr>
            <p:spPr bwMode="auto">
              <a:xfrm>
                <a:off x="4795" y="1862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2" name="Line 126"/>
              <p:cNvSpPr>
                <a:spLocks noChangeShapeType="1"/>
              </p:cNvSpPr>
              <p:nvPr/>
            </p:nvSpPr>
            <p:spPr bwMode="auto">
              <a:xfrm flipH="1">
                <a:off x="4697" y="1941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3" name="Line 127"/>
              <p:cNvSpPr>
                <a:spLocks noChangeShapeType="1"/>
              </p:cNvSpPr>
              <p:nvPr/>
            </p:nvSpPr>
            <p:spPr bwMode="auto">
              <a:xfrm flipH="1">
                <a:off x="4697" y="210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4" name="Line 128"/>
              <p:cNvSpPr>
                <a:spLocks noChangeShapeType="1"/>
              </p:cNvSpPr>
              <p:nvPr/>
            </p:nvSpPr>
            <p:spPr bwMode="auto">
              <a:xfrm flipV="1">
                <a:off x="4697" y="1862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" name="Line 129"/>
              <p:cNvSpPr>
                <a:spLocks noChangeShapeType="1"/>
              </p:cNvSpPr>
              <p:nvPr/>
            </p:nvSpPr>
            <p:spPr bwMode="auto">
              <a:xfrm flipV="1">
                <a:off x="4894" y="226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6" name="Line 130"/>
              <p:cNvSpPr>
                <a:spLocks noChangeShapeType="1"/>
              </p:cNvSpPr>
              <p:nvPr/>
            </p:nvSpPr>
            <p:spPr bwMode="auto">
              <a:xfrm flipV="1">
                <a:off x="4795" y="226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7" name="Freeform 131"/>
              <p:cNvSpPr>
                <a:spLocks/>
              </p:cNvSpPr>
              <p:nvPr/>
            </p:nvSpPr>
            <p:spPr bwMode="auto">
              <a:xfrm>
                <a:off x="4697" y="2347"/>
                <a:ext cx="98" cy="0"/>
              </a:xfrm>
              <a:custGeom>
                <a:avLst/>
                <a:gdLst>
                  <a:gd name="T0" fmla="*/ 0 w 295"/>
                  <a:gd name="T1" fmla="*/ 235 w 295"/>
                  <a:gd name="T2" fmla="*/ 295 w 29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95">
                    <a:moveTo>
                      <a:pt x="0" y="0"/>
                    </a:moveTo>
                    <a:lnTo>
                      <a:pt x="235" y="0"/>
                    </a:lnTo>
                    <a:lnTo>
                      <a:pt x="295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8" name="Freeform 132"/>
              <p:cNvSpPr>
                <a:spLocks/>
              </p:cNvSpPr>
              <p:nvPr/>
            </p:nvSpPr>
            <p:spPr bwMode="auto">
              <a:xfrm>
                <a:off x="4697" y="2264"/>
                <a:ext cx="98" cy="0"/>
              </a:xfrm>
              <a:custGeom>
                <a:avLst/>
                <a:gdLst>
                  <a:gd name="T0" fmla="*/ 295 w 295"/>
                  <a:gd name="T1" fmla="*/ 98 w 295"/>
                  <a:gd name="T2" fmla="*/ 0 w 29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95">
                    <a:moveTo>
                      <a:pt x="295" y="0"/>
                    </a:moveTo>
                    <a:lnTo>
                      <a:pt x="98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9" name="Freeform 133"/>
              <p:cNvSpPr>
                <a:spLocks/>
              </p:cNvSpPr>
              <p:nvPr/>
            </p:nvSpPr>
            <p:spPr bwMode="auto">
              <a:xfrm>
                <a:off x="4795" y="2347"/>
                <a:ext cx="0" cy="157"/>
              </a:xfrm>
              <a:custGeom>
                <a:avLst/>
                <a:gdLst>
                  <a:gd name="T0" fmla="*/ 0 h 470"/>
                  <a:gd name="T1" fmla="*/ 111 h 470"/>
                  <a:gd name="T2" fmla="*/ 235 h 470"/>
                  <a:gd name="T3" fmla="*/ 470 h 47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70">
                    <a:moveTo>
                      <a:pt x="0" y="0"/>
                    </a:moveTo>
                    <a:lnTo>
                      <a:pt x="0" y="111"/>
                    </a:lnTo>
                    <a:lnTo>
                      <a:pt x="0" y="235"/>
                    </a:lnTo>
                    <a:lnTo>
                      <a:pt x="0" y="47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0" name="Line 134"/>
              <p:cNvSpPr>
                <a:spLocks noChangeShapeType="1"/>
              </p:cNvSpPr>
              <p:nvPr/>
            </p:nvSpPr>
            <p:spPr bwMode="auto">
              <a:xfrm flipV="1">
                <a:off x="4205" y="226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1" name="Freeform 135"/>
              <p:cNvSpPr>
                <a:spLocks/>
              </p:cNvSpPr>
              <p:nvPr/>
            </p:nvSpPr>
            <p:spPr bwMode="auto">
              <a:xfrm>
                <a:off x="4795" y="2504"/>
                <a:ext cx="99" cy="0"/>
              </a:xfrm>
              <a:custGeom>
                <a:avLst/>
                <a:gdLst>
                  <a:gd name="T0" fmla="*/ 296 w 296"/>
                  <a:gd name="T1" fmla="*/ 197 w 296"/>
                  <a:gd name="T2" fmla="*/ 0 w 29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96">
                    <a:moveTo>
                      <a:pt x="296" y="0"/>
                    </a:moveTo>
                    <a:lnTo>
                      <a:pt x="197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2" name="Freeform 136"/>
              <p:cNvSpPr>
                <a:spLocks/>
              </p:cNvSpPr>
              <p:nvPr/>
            </p:nvSpPr>
            <p:spPr bwMode="auto">
              <a:xfrm>
                <a:off x="4894" y="2347"/>
                <a:ext cx="0" cy="157"/>
              </a:xfrm>
              <a:custGeom>
                <a:avLst/>
                <a:gdLst>
                  <a:gd name="T0" fmla="*/ 470 h 470"/>
                  <a:gd name="T1" fmla="*/ 235 h 470"/>
                  <a:gd name="T2" fmla="*/ 0 h 47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70">
                    <a:moveTo>
                      <a:pt x="0" y="470"/>
                    </a:moveTo>
                    <a:lnTo>
                      <a:pt x="0" y="235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3" name="Line 137"/>
              <p:cNvSpPr>
                <a:spLocks noChangeShapeType="1"/>
              </p:cNvSpPr>
              <p:nvPr/>
            </p:nvSpPr>
            <p:spPr bwMode="auto">
              <a:xfrm flipH="1">
                <a:off x="4795" y="2347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4" name="Line 138"/>
              <p:cNvSpPr>
                <a:spLocks noChangeShapeType="1"/>
              </p:cNvSpPr>
              <p:nvPr/>
            </p:nvSpPr>
            <p:spPr bwMode="auto">
              <a:xfrm>
                <a:off x="4795" y="2264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5" name="Freeform 139"/>
              <p:cNvSpPr>
                <a:spLocks/>
              </p:cNvSpPr>
              <p:nvPr/>
            </p:nvSpPr>
            <p:spPr bwMode="auto">
              <a:xfrm>
                <a:off x="4697" y="2185"/>
                <a:ext cx="0" cy="79"/>
              </a:xfrm>
              <a:custGeom>
                <a:avLst/>
                <a:gdLst>
                  <a:gd name="T0" fmla="*/ 0 h 236"/>
                  <a:gd name="T1" fmla="*/ 56 h 236"/>
                  <a:gd name="T2" fmla="*/ 236 h 2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36">
                    <a:moveTo>
                      <a:pt x="0" y="0"/>
                    </a:moveTo>
                    <a:lnTo>
                      <a:pt x="0" y="56"/>
                    </a:lnTo>
                    <a:lnTo>
                      <a:pt x="0" y="236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6" name="Line 140"/>
              <p:cNvSpPr>
                <a:spLocks noChangeShapeType="1"/>
              </p:cNvSpPr>
              <p:nvPr/>
            </p:nvSpPr>
            <p:spPr bwMode="auto">
              <a:xfrm>
                <a:off x="4697" y="226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7" name="Freeform 141"/>
              <p:cNvSpPr>
                <a:spLocks/>
              </p:cNvSpPr>
              <p:nvPr/>
            </p:nvSpPr>
            <p:spPr bwMode="auto">
              <a:xfrm>
                <a:off x="4500" y="2347"/>
                <a:ext cx="197" cy="0"/>
              </a:xfrm>
              <a:custGeom>
                <a:avLst/>
                <a:gdLst>
                  <a:gd name="T0" fmla="*/ 590 w 590"/>
                  <a:gd name="T1" fmla="*/ 295 w 590"/>
                  <a:gd name="T2" fmla="*/ 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590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8" name="Freeform 142"/>
              <p:cNvSpPr>
                <a:spLocks/>
              </p:cNvSpPr>
              <p:nvPr/>
            </p:nvSpPr>
            <p:spPr bwMode="auto">
              <a:xfrm>
                <a:off x="4500" y="2264"/>
                <a:ext cx="197" cy="0"/>
              </a:xfrm>
              <a:custGeom>
                <a:avLst/>
                <a:gdLst>
                  <a:gd name="T0" fmla="*/ 590 w 590"/>
                  <a:gd name="T1" fmla="*/ 295 w 590"/>
                  <a:gd name="T2" fmla="*/ 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590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9" name="Line 143"/>
              <p:cNvSpPr>
                <a:spLocks noChangeShapeType="1"/>
              </p:cNvSpPr>
              <p:nvPr/>
            </p:nvSpPr>
            <p:spPr bwMode="auto">
              <a:xfrm>
                <a:off x="4500" y="226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0" name="Freeform 144"/>
              <p:cNvSpPr>
                <a:spLocks/>
              </p:cNvSpPr>
              <p:nvPr/>
            </p:nvSpPr>
            <p:spPr bwMode="auto">
              <a:xfrm>
                <a:off x="4500" y="2347"/>
                <a:ext cx="0" cy="157"/>
              </a:xfrm>
              <a:custGeom>
                <a:avLst/>
                <a:gdLst>
                  <a:gd name="T0" fmla="*/ 470 h 470"/>
                  <a:gd name="T1" fmla="*/ 235 h 470"/>
                  <a:gd name="T2" fmla="*/ 0 h 47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70">
                    <a:moveTo>
                      <a:pt x="0" y="470"/>
                    </a:moveTo>
                    <a:lnTo>
                      <a:pt x="0" y="235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1" name="Freeform 145"/>
              <p:cNvSpPr>
                <a:spLocks/>
              </p:cNvSpPr>
              <p:nvPr/>
            </p:nvSpPr>
            <p:spPr bwMode="auto">
              <a:xfrm>
                <a:off x="4500" y="2504"/>
                <a:ext cx="197" cy="0"/>
              </a:xfrm>
              <a:custGeom>
                <a:avLst/>
                <a:gdLst>
                  <a:gd name="T0" fmla="*/ 0 w 590"/>
                  <a:gd name="T1" fmla="*/ 295 w 590"/>
                  <a:gd name="T2" fmla="*/ 59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0" y="0"/>
                    </a:moveTo>
                    <a:lnTo>
                      <a:pt x="295" y="0"/>
                    </a:lnTo>
                    <a:lnTo>
                      <a:pt x="59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2" name="Freeform 146"/>
              <p:cNvSpPr>
                <a:spLocks/>
              </p:cNvSpPr>
              <p:nvPr/>
            </p:nvSpPr>
            <p:spPr bwMode="auto">
              <a:xfrm>
                <a:off x="4697" y="2347"/>
                <a:ext cx="0" cy="157"/>
              </a:xfrm>
              <a:custGeom>
                <a:avLst/>
                <a:gdLst>
                  <a:gd name="T0" fmla="*/ 470 h 470"/>
                  <a:gd name="T1" fmla="*/ 235 h 470"/>
                  <a:gd name="T2" fmla="*/ 0 h 47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70">
                    <a:moveTo>
                      <a:pt x="0" y="470"/>
                    </a:moveTo>
                    <a:lnTo>
                      <a:pt x="0" y="235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3" name="Freeform 147"/>
              <p:cNvSpPr>
                <a:spLocks/>
              </p:cNvSpPr>
              <p:nvPr/>
            </p:nvSpPr>
            <p:spPr bwMode="auto">
              <a:xfrm>
                <a:off x="4397" y="2347"/>
                <a:ext cx="0" cy="157"/>
              </a:xfrm>
              <a:custGeom>
                <a:avLst/>
                <a:gdLst>
                  <a:gd name="T0" fmla="*/ 470 h 470"/>
                  <a:gd name="T1" fmla="*/ 235 h 470"/>
                  <a:gd name="T2" fmla="*/ 0 h 47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70">
                    <a:moveTo>
                      <a:pt x="0" y="470"/>
                    </a:moveTo>
                    <a:lnTo>
                      <a:pt x="0" y="235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4" name="Freeform 148"/>
              <p:cNvSpPr>
                <a:spLocks/>
              </p:cNvSpPr>
              <p:nvPr/>
            </p:nvSpPr>
            <p:spPr bwMode="auto">
              <a:xfrm>
                <a:off x="4303" y="2347"/>
                <a:ext cx="0" cy="157"/>
              </a:xfrm>
              <a:custGeom>
                <a:avLst/>
                <a:gdLst>
                  <a:gd name="T0" fmla="*/ 470 h 470"/>
                  <a:gd name="T1" fmla="*/ 235 h 470"/>
                  <a:gd name="T2" fmla="*/ 0 h 47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70">
                    <a:moveTo>
                      <a:pt x="0" y="470"/>
                    </a:moveTo>
                    <a:lnTo>
                      <a:pt x="0" y="235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5" name="Line 149"/>
              <p:cNvSpPr>
                <a:spLocks noChangeShapeType="1"/>
              </p:cNvSpPr>
              <p:nvPr/>
            </p:nvSpPr>
            <p:spPr bwMode="auto">
              <a:xfrm>
                <a:off x="4697" y="2587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6" name="Freeform 150"/>
              <p:cNvSpPr>
                <a:spLocks/>
              </p:cNvSpPr>
              <p:nvPr/>
            </p:nvSpPr>
            <p:spPr bwMode="auto">
              <a:xfrm>
                <a:off x="4500" y="2670"/>
                <a:ext cx="197" cy="0"/>
              </a:xfrm>
              <a:custGeom>
                <a:avLst/>
                <a:gdLst>
                  <a:gd name="T0" fmla="*/ 590 w 590"/>
                  <a:gd name="T1" fmla="*/ 295 w 590"/>
                  <a:gd name="T2" fmla="*/ 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590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7" name="Freeform 151"/>
              <p:cNvSpPr>
                <a:spLocks/>
              </p:cNvSpPr>
              <p:nvPr/>
            </p:nvSpPr>
            <p:spPr bwMode="auto">
              <a:xfrm>
                <a:off x="4500" y="2587"/>
                <a:ext cx="197" cy="0"/>
              </a:xfrm>
              <a:custGeom>
                <a:avLst/>
                <a:gdLst>
                  <a:gd name="T0" fmla="*/ 590 w 590"/>
                  <a:gd name="T1" fmla="*/ 295 w 590"/>
                  <a:gd name="T2" fmla="*/ 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590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8" name="Line 152"/>
              <p:cNvSpPr>
                <a:spLocks noChangeShapeType="1"/>
              </p:cNvSpPr>
              <p:nvPr/>
            </p:nvSpPr>
            <p:spPr bwMode="auto">
              <a:xfrm flipV="1">
                <a:off x="4500" y="2587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9" name="Freeform 153"/>
              <p:cNvSpPr>
                <a:spLocks/>
              </p:cNvSpPr>
              <p:nvPr/>
            </p:nvSpPr>
            <p:spPr bwMode="auto">
              <a:xfrm>
                <a:off x="4500" y="2749"/>
                <a:ext cx="0" cy="161"/>
              </a:xfrm>
              <a:custGeom>
                <a:avLst/>
                <a:gdLst>
                  <a:gd name="T0" fmla="*/ 484 h 484"/>
                  <a:gd name="T1" fmla="*/ 249 h 484"/>
                  <a:gd name="T2" fmla="*/ 0 h 48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4">
                    <a:moveTo>
                      <a:pt x="0" y="484"/>
                    </a:moveTo>
                    <a:lnTo>
                      <a:pt x="0" y="249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0" name="Freeform 154"/>
              <p:cNvSpPr>
                <a:spLocks/>
              </p:cNvSpPr>
              <p:nvPr/>
            </p:nvSpPr>
            <p:spPr bwMode="auto">
              <a:xfrm>
                <a:off x="4697" y="2749"/>
                <a:ext cx="0" cy="161"/>
              </a:xfrm>
              <a:custGeom>
                <a:avLst/>
                <a:gdLst>
                  <a:gd name="T0" fmla="*/ 484 h 484"/>
                  <a:gd name="T1" fmla="*/ 249 h 484"/>
                  <a:gd name="T2" fmla="*/ 0 h 48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4">
                    <a:moveTo>
                      <a:pt x="0" y="484"/>
                    </a:moveTo>
                    <a:lnTo>
                      <a:pt x="0" y="249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1" name="Freeform 155"/>
              <p:cNvSpPr>
                <a:spLocks/>
              </p:cNvSpPr>
              <p:nvPr/>
            </p:nvSpPr>
            <p:spPr bwMode="auto">
              <a:xfrm>
                <a:off x="4500" y="2749"/>
                <a:ext cx="197" cy="0"/>
              </a:xfrm>
              <a:custGeom>
                <a:avLst/>
                <a:gdLst>
                  <a:gd name="T0" fmla="*/ 590 w 590"/>
                  <a:gd name="T1" fmla="*/ 295 w 590"/>
                  <a:gd name="T2" fmla="*/ 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590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2" name="Line 156"/>
              <p:cNvSpPr>
                <a:spLocks noChangeShapeType="1"/>
              </p:cNvSpPr>
              <p:nvPr/>
            </p:nvSpPr>
            <p:spPr bwMode="auto">
              <a:xfrm flipH="1">
                <a:off x="4303" y="2264"/>
                <a:ext cx="9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3" name="Line 157"/>
              <p:cNvSpPr>
                <a:spLocks noChangeShapeType="1"/>
              </p:cNvSpPr>
              <p:nvPr/>
            </p:nvSpPr>
            <p:spPr bwMode="auto">
              <a:xfrm flipV="1">
                <a:off x="4500" y="2670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4" name="Line 158"/>
              <p:cNvSpPr>
                <a:spLocks noChangeShapeType="1"/>
              </p:cNvSpPr>
              <p:nvPr/>
            </p:nvSpPr>
            <p:spPr bwMode="auto">
              <a:xfrm flipV="1">
                <a:off x="4697" y="2670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5" name="Line 159"/>
              <p:cNvSpPr>
                <a:spLocks noChangeShapeType="1"/>
              </p:cNvSpPr>
              <p:nvPr/>
            </p:nvSpPr>
            <p:spPr bwMode="auto">
              <a:xfrm>
                <a:off x="4008" y="226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6" name="Freeform 160"/>
              <p:cNvSpPr>
                <a:spLocks/>
              </p:cNvSpPr>
              <p:nvPr/>
            </p:nvSpPr>
            <p:spPr bwMode="auto">
              <a:xfrm>
                <a:off x="4894" y="2670"/>
                <a:ext cx="98" cy="0"/>
              </a:xfrm>
              <a:custGeom>
                <a:avLst/>
                <a:gdLst>
                  <a:gd name="T0" fmla="*/ 0 w 295"/>
                  <a:gd name="T1" fmla="*/ 173 w 295"/>
                  <a:gd name="T2" fmla="*/ 295 w 29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95">
                    <a:moveTo>
                      <a:pt x="0" y="0"/>
                    </a:moveTo>
                    <a:lnTo>
                      <a:pt x="173" y="0"/>
                    </a:lnTo>
                    <a:lnTo>
                      <a:pt x="295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7" name="Freeform 161"/>
              <p:cNvSpPr>
                <a:spLocks/>
              </p:cNvSpPr>
              <p:nvPr/>
            </p:nvSpPr>
            <p:spPr bwMode="auto">
              <a:xfrm>
                <a:off x="4894" y="2587"/>
                <a:ext cx="98" cy="0"/>
              </a:xfrm>
              <a:custGeom>
                <a:avLst/>
                <a:gdLst>
                  <a:gd name="T0" fmla="*/ 295 w 295"/>
                  <a:gd name="T1" fmla="*/ 37 w 295"/>
                  <a:gd name="T2" fmla="*/ 0 w 29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95">
                    <a:moveTo>
                      <a:pt x="295" y="0"/>
                    </a:moveTo>
                    <a:lnTo>
                      <a:pt x="37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8" name="Line 162"/>
              <p:cNvSpPr>
                <a:spLocks noChangeShapeType="1"/>
              </p:cNvSpPr>
              <p:nvPr/>
            </p:nvSpPr>
            <p:spPr bwMode="auto">
              <a:xfrm>
                <a:off x="4894" y="2587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9" name="Freeform 163"/>
              <p:cNvSpPr>
                <a:spLocks/>
              </p:cNvSpPr>
              <p:nvPr/>
            </p:nvSpPr>
            <p:spPr bwMode="auto">
              <a:xfrm>
                <a:off x="4894" y="2504"/>
                <a:ext cx="0" cy="83"/>
              </a:xfrm>
              <a:custGeom>
                <a:avLst/>
                <a:gdLst>
                  <a:gd name="T0" fmla="*/ 0 h 250"/>
                  <a:gd name="T1" fmla="*/ 181 h 250"/>
                  <a:gd name="T2" fmla="*/ 250 h 25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50">
                    <a:moveTo>
                      <a:pt x="0" y="0"/>
                    </a:moveTo>
                    <a:lnTo>
                      <a:pt x="0" y="181"/>
                    </a:lnTo>
                    <a:lnTo>
                      <a:pt x="0" y="25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0" name="Line 164"/>
              <p:cNvSpPr>
                <a:spLocks noChangeShapeType="1"/>
              </p:cNvSpPr>
              <p:nvPr/>
            </p:nvSpPr>
            <p:spPr bwMode="auto">
              <a:xfrm flipV="1">
                <a:off x="4795" y="2587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1" name="Freeform 165"/>
              <p:cNvSpPr>
                <a:spLocks/>
              </p:cNvSpPr>
              <p:nvPr/>
            </p:nvSpPr>
            <p:spPr bwMode="auto">
              <a:xfrm>
                <a:off x="4795" y="2749"/>
                <a:ext cx="0" cy="161"/>
              </a:xfrm>
              <a:custGeom>
                <a:avLst/>
                <a:gdLst>
                  <a:gd name="T0" fmla="*/ 484 h 484"/>
                  <a:gd name="T1" fmla="*/ 249 h 484"/>
                  <a:gd name="T2" fmla="*/ 0 h 48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4">
                    <a:moveTo>
                      <a:pt x="0" y="484"/>
                    </a:moveTo>
                    <a:lnTo>
                      <a:pt x="0" y="249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2" name="Freeform 166"/>
              <p:cNvSpPr>
                <a:spLocks/>
              </p:cNvSpPr>
              <p:nvPr/>
            </p:nvSpPr>
            <p:spPr bwMode="auto">
              <a:xfrm>
                <a:off x="4894" y="2749"/>
                <a:ext cx="0" cy="161"/>
              </a:xfrm>
              <a:custGeom>
                <a:avLst/>
                <a:gdLst>
                  <a:gd name="T0" fmla="*/ 0 h 484"/>
                  <a:gd name="T1" fmla="*/ 249 h 484"/>
                  <a:gd name="T2" fmla="*/ 484 h 48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4">
                    <a:moveTo>
                      <a:pt x="0" y="0"/>
                    </a:moveTo>
                    <a:lnTo>
                      <a:pt x="0" y="249"/>
                    </a:lnTo>
                    <a:lnTo>
                      <a:pt x="0" y="48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3" name="Line 167"/>
              <p:cNvSpPr>
                <a:spLocks noChangeShapeType="1"/>
              </p:cNvSpPr>
              <p:nvPr/>
            </p:nvSpPr>
            <p:spPr bwMode="auto">
              <a:xfrm flipV="1">
                <a:off x="4795" y="2670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4" name="Line 168"/>
              <p:cNvSpPr>
                <a:spLocks noChangeShapeType="1"/>
              </p:cNvSpPr>
              <p:nvPr/>
            </p:nvSpPr>
            <p:spPr bwMode="auto">
              <a:xfrm>
                <a:off x="4795" y="2670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5" name="Line 169"/>
              <p:cNvSpPr>
                <a:spLocks noChangeShapeType="1"/>
              </p:cNvSpPr>
              <p:nvPr/>
            </p:nvSpPr>
            <p:spPr bwMode="auto">
              <a:xfrm>
                <a:off x="4894" y="2670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6" name="Line 170"/>
              <p:cNvSpPr>
                <a:spLocks noChangeShapeType="1"/>
              </p:cNvSpPr>
              <p:nvPr/>
            </p:nvSpPr>
            <p:spPr bwMode="auto">
              <a:xfrm flipH="1">
                <a:off x="4795" y="2749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7" name="Line 171"/>
              <p:cNvSpPr>
                <a:spLocks noChangeShapeType="1"/>
              </p:cNvSpPr>
              <p:nvPr/>
            </p:nvSpPr>
            <p:spPr bwMode="auto">
              <a:xfrm flipH="1">
                <a:off x="4795" y="2587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8" name="Line 172"/>
              <p:cNvSpPr>
                <a:spLocks noChangeShapeType="1"/>
              </p:cNvSpPr>
              <p:nvPr/>
            </p:nvSpPr>
            <p:spPr bwMode="auto">
              <a:xfrm flipV="1">
                <a:off x="4500" y="250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9" name="Line 173"/>
              <p:cNvSpPr>
                <a:spLocks noChangeShapeType="1"/>
              </p:cNvSpPr>
              <p:nvPr/>
            </p:nvSpPr>
            <p:spPr bwMode="auto">
              <a:xfrm flipV="1">
                <a:off x="4795" y="250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0" name="Line 174"/>
              <p:cNvSpPr>
                <a:spLocks noChangeShapeType="1"/>
              </p:cNvSpPr>
              <p:nvPr/>
            </p:nvSpPr>
            <p:spPr bwMode="auto">
              <a:xfrm>
                <a:off x="4697" y="267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1" name="Line 175"/>
              <p:cNvSpPr>
                <a:spLocks noChangeShapeType="1"/>
              </p:cNvSpPr>
              <p:nvPr/>
            </p:nvSpPr>
            <p:spPr bwMode="auto">
              <a:xfrm flipH="1">
                <a:off x="4697" y="2749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2" name="Line 176"/>
              <p:cNvSpPr>
                <a:spLocks noChangeShapeType="1"/>
              </p:cNvSpPr>
              <p:nvPr/>
            </p:nvSpPr>
            <p:spPr bwMode="auto">
              <a:xfrm flipH="1">
                <a:off x="4697" y="2587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3" name="Line 177"/>
              <p:cNvSpPr>
                <a:spLocks noChangeShapeType="1"/>
              </p:cNvSpPr>
              <p:nvPr/>
            </p:nvSpPr>
            <p:spPr bwMode="auto">
              <a:xfrm>
                <a:off x="4697" y="250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4" name="Line 178"/>
              <p:cNvSpPr>
                <a:spLocks noChangeShapeType="1"/>
              </p:cNvSpPr>
              <p:nvPr/>
            </p:nvSpPr>
            <p:spPr bwMode="auto">
              <a:xfrm flipH="1">
                <a:off x="4697" y="2504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5" name="Line 179"/>
              <p:cNvSpPr>
                <a:spLocks noChangeShapeType="1"/>
              </p:cNvSpPr>
              <p:nvPr/>
            </p:nvSpPr>
            <p:spPr bwMode="auto">
              <a:xfrm flipH="1">
                <a:off x="5282" y="2347"/>
                <a:ext cx="10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6" name="Line 180"/>
              <p:cNvSpPr>
                <a:spLocks noChangeShapeType="1"/>
              </p:cNvSpPr>
              <p:nvPr/>
            </p:nvSpPr>
            <p:spPr bwMode="auto">
              <a:xfrm flipV="1">
                <a:off x="5282" y="226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7" name="Line 181"/>
              <p:cNvSpPr>
                <a:spLocks noChangeShapeType="1"/>
              </p:cNvSpPr>
              <p:nvPr/>
            </p:nvSpPr>
            <p:spPr bwMode="auto">
              <a:xfrm>
                <a:off x="5282" y="2264"/>
                <a:ext cx="10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8" name="Line 182"/>
              <p:cNvSpPr>
                <a:spLocks noChangeShapeType="1"/>
              </p:cNvSpPr>
              <p:nvPr/>
            </p:nvSpPr>
            <p:spPr bwMode="auto">
              <a:xfrm flipH="1">
                <a:off x="3910" y="2587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9" name="Line 183"/>
              <p:cNvSpPr>
                <a:spLocks noChangeShapeType="1"/>
              </p:cNvSpPr>
              <p:nvPr/>
            </p:nvSpPr>
            <p:spPr bwMode="auto">
              <a:xfrm flipH="1">
                <a:off x="3910" y="267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0" name="Line 184"/>
              <p:cNvSpPr>
                <a:spLocks noChangeShapeType="1"/>
              </p:cNvSpPr>
              <p:nvPr/>
            </p:nvSpPr>
            <p:spPr bwMode="auto">
              <a:xfrm flipH="1">
                <a:off x="5282" y="2504"/>
                <a:ext cx="10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1" name="Freeform 185"/>
              <p:cNvSpPr>
                <a:spLocks/>
              </p:cNvSpPr>
              <p:nvPr/>
            </p:nvSpPr>
            <p:spPr bwMode="auto">
              <a:xfrm>
                <a:off x="5282" y="2347"/>
                <a:ext cx="0" cy="157"/>
              </a:xfrm>
              <a:custGeom>
                <a:avLst/>
                <a:gdLst>
                  <a:gd name="T0" fmla="*/ 470 h 470"/>
                  <a:gd name="T1" fmla="*/ 235 h 470"/>
                  <a:gd name="T2" fmla="*/ 0 h 47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70">
                    <a:moveTo>
                      <a:pt x="0" y="470"/>
                    </a:moveTo>
                    <a:lnTo>
                      <a:pt x="0" y="235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2" name="Line 186"/>
              <p:cNvSpPr>
                <a:spLocks noChangeShapeType="1"/>
              </p:cNvSpPr>
              <p:nvPr/>
            </p:nvSpPr>
            <p:spPr bwMode="auto">
              <a:xfrm>
                <a:off x="5189" y="226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3" name="Freeform 187"/>
              <p:cNvSpPr>
                <a:spLocks/>
              </p:cNvSpPr>
              <p:nvPr/>
            </p:nvSpPr>
            <p:spPr bwMode="auto">
              <a:xfrm>
                <a:off x="4992" y="2264"/>
                <a:ext cx="197" cy="0"/>
              </a:xfrm>
              <a:custGeom>
                <a:avLst/>
                <a:gdLst>
                  <a:gd name="T0" fmla="*/ 590 w 590"/>
                  <a:gd name="T1" fmla="*/ 295 w 590"/>
                  <a:gd name="T2" fmla="*/ 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590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4" name="Freeform 188"/>
              <p:cNvSpPr>
                <a:spLocks/>
              </p:cNvSpPr>
              <p:nvPr/>
            </p:nvSpPr>
            <p:spPr bwMode="auto">
              <a:xfrm>
                <a:off x="4992" y="2347"/>
                <a:ext cx="197" cy="0"/>
              </a:xfrm>
              <a:custGeom>
                <a:avLst/>
                <a:gdLst>
                  <a:gd name="T0" fmla="*/ 590 w 590"/>
                  <a:gd name="T1" fmla="*/ 295 w 590"/>
                  <a:gd name="T2" fmla="*/ 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590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5" name="Line 189"/>
              <p:cNvSpPr>
                <a:spLocks noChangeShapeType="1"/>
              </p:cNvSpPr>
              <p:nvPr/>
            </p:nvSpPr>
            <p:spPr bwMode="auto">
              <a:xfrm flipV="1">
                <a:off x="4992" y="226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6" name="Freeform 190"/>
              <p:cNvSpPr>
                <a:spLocks/>
              </p:cNvSpPr>
              <p:nvPr/>
            </p:nvSpPr>
            <p:spPr bwMode="auto">
              <a:xfrm>
                <a:off x="4008" y="2749"/>
                <a:ext cx="0" cy="161"/>
              </a:xfrm>
              <a:custGeom>
                <a:avLst/>
                <a:gdLst>
                  <a:gd name="T0" fmla="*/ 484 h 484"/>
                  <a:gd name="T1" fmla="*/ 249 h 484"/>
                  <a:gd name="T2" fmla="*/ 0 h 48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4">
                    <a:moveTo>
                      <a:pt x="0" y="484"/>
                    </a:moveTo>
                    <a:lnTo>
                      <a:pt x="0" y="249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7" name="Freeform 191"/>
              <p:cNvSpPr>
                <a:spLocks/>
              </p:cNvSpPr>
              <p:nvPr/>
            </p:nvSpPr>
            <p:spPr bwMode="auto">
              <a:xfrm>
                <a:off x="4992" y="2504"/>
                <a:ext cx="197" cy="0"/>
              </a:xfrm>
              <a:custGeom>
                <a:avLst/>
                <a:gdLst>
                  <a:gd name="T0" fmla="*/ 590 w 590"/>
                  <a:gd name="T1" fmla="*/ 295 w 590"/>
                  <a:gd name="T2" fmla="*/ 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590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8" name="Freeform 192"/>
              <p:cNvSpPr>
                <a:spLocks/>
              </p:cNvSpPr>
              <p:nvPr/>
            </p:nvSpPr>
            <p:spPr bwMode="auto">
              <a:xfrm>
                <a:off x="4992" y="2347"/>
                <a:ext cx="0" cy="157"/>
              </a:xfrm>
              <a:custGeom>
                <a:avLst/>
                <a:gdLst>
                  <a:gd name="T0" fmla="*/ 470 h 470"/>
                  <a:gd name="T1" fmla="*/ 235 h 470"/>
                  <a:gd name="T2" fmla="*/ 0 h 47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70">
                    <a:moveTo>
                      <a:pt x="0" y="470"/>
                    </a:moveTo>
                    <a:lnTo>
                      <a:pt x="0" y="235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9" name="Freeform 193"/>
              <p:cNvSpPr>
                <a:spLocks/>
              </p:cNvSpPr>
              <p:nvPr/>
            </p:nvSpPr>
            <p:spPr bwMode="auto">
              <a:xfrm>
                <a:off x="5189" y="2347"/>
                <a:ext cx="0" cy="157"/>
              </a:xfrm>
              <a:custGeom>
                <a:avLst/>
                <a:gdLst>
                  <a:gd name="T0" fmla="*/ 470 h 470"/>
                  <a:gd name="T1" fmla="*/ 235 h 470"/>
                  <a:gd name="T2" fmla="*/ 0 h 47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70">
                    <a:moveTo>
                      <a:pt x="0" y="470"/>
                    </a:moveTo>
                    <a:lnTo>
                      <a:pt x="0" y="235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0" name="Line 194"/>
              <p:cNvSpPr>
                <a:spLocks noChangeShapeType="1"/>
              </p:cNvSpPr>
              <p:nvPr/>
            </p:nvSpPr>
            <p:spPr bwMode="auto">
              <a:xfrm>
                <a:off x="5189" y="2587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1" name="Freeform 195"/>
              <p:cNvSpPr>
                <a:spLocks/>
              </p:cNvSpPr>
              <p:nvPr/>
            </p:nvSpPr>
            <p:spPr bwMode="auto">
              <a:xfrm>
                <a:off x="4992" y="2670"/>
                <a:ext cx="197" cy="0"/>
              </a:xfrm>
              <a:custGeom>
                <a:avLst/>
                <a:gdLst>
                  <a:gd name="T0" fmla="*/ 590 w 590"/>
                  <a:gd name="T1" fmla="*/ 295 w 590"/>
                  <a:gd name="T2" fmla="*/ 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590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2" name="Line 196"/>
              <p:cNvSpPr>
                <a:spLocks noChangeShapeType="1"/>
              </p:cNvSpPr>
              <p:nvPr/>
            </p:nvSpPr>
            <p:spPr bwMode="auto">
              <a:xfrm flipV="1">
                <a:off x="4992" y="2587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3" name="Freeform 197"/>
              <p:cNvSpPr>
                <a:spLocks/>
              </p:cNvSpPr>
              <p:nvPr/>
            </p:nvSpPr>
            <p:spPr bwMode="auto">
              <a:xfrm>
                <a:off x="4992" y="2587"/>
                <a:ext cx="197" cy="0"/>
              </a:xfrm>
              <a:custGeom>
                <a:avLst/>
                <a:gdLst>
                  <a:gd name="T0" fmla="*/ 0 w 590"/>
                  <a:gd name="T1" fmla="*/ 295 w 590"/>
                  <a:gd name="T2" fmla="*/ 59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0" y="0"/>
                    </a:moveTo>
                    <a:lnTo>
                      <a:pt x="295" y="0"/>
                    </a:lnTo>
                    <a:lnTo>
                      <a:pt x="59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4" name="Freeform 198"/>
              <p:cNvSpPr>
                <a:spLocks/>
              </p:cNvSpPr>
              <p:nvPr/>
            </p:nvSpPr>
            <p:spPr bwMode="auto">
              <a:xfrm>
                <a:off x="4992" y="2749"/>
                <a:ext cx="197" cy="0"/>
              </a:xfrm>
              <a:custGeom>
                <a:avLst/>
                <a:gdLst>
                  <a:gd name="T0" fmla="*/ 0 w 590"/>
                  <a:gd name="T1" fmla="*/ 8 w 590"/>
                  <a:gd name="T2" fmla="*/ 295 w 590"/>
                  <a:gd name="T3" fmla="*/ 59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590">
                    <a:moveTo>
                      <a:pt x="0" y="0"/>
                    </a:moveTo>
                    <a:lnTo>
                      <a:pt x="8" y="0"/>
                    </a:lnTo>
                    <a:lnTo>
                      <a:pt x="295" y="0"/>
                    </a:lnTo>
                    <a:lnTo>
                      <a:pt x="59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5" name="Freeform 199"/>
              <p:cNvSpPr>
                <a:spLocks/>
              </p:cNvSpPr>
              <p:nvPr/>
            </p:nvSpPr>
            <p:spPr bwMode="auto">
              <a:xfrm>
                <a:off x="4992" y="2670"/>
                <a:ext cx="0" cy="79"/>
              </a:xfrm>
              <a:custGeom>
                <a:avLst/>
                <a:gdLst>
                  <a:gd name="T0" fmla="*/ 0 h 236"/>
                  <a:gd name="T1" fmla="*/ 221 h 236"/>
                  <a:gd name="T2" fmla="*/ 236 h 2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36">
                    <a:moveTo>
                      <a:pt x="0" y="0"/>
                    </a:moveTo>
                    <a:lnTo>
                      <a:pt x="0" y="221"/>
                    </a:lnTo>
                    <a:lnTo>
                      <a:pt x="0" y="236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6" name="Freeform 200"/>
              <p:cNvSpPr>
                <a:spLocks/>
              </p:cNvSpPr>
              <p:nvPr/>
            </p:nvSpPr>
            <p:spPr bwMode="auto">
              <a:xfrm>
                <a:off x="4992" y="2749"/>
                <a:ext cx="0" cy="161"/>
              </a:xfrm>
              <a:custGeom>
                <a:avLst/>
                <a:gdLst>
                  <a:gd name="T0" fmla="*/ 484 h 484"/>
                  <a:gd name="T1" fmla="*/ 249 h 484"/>
                  <a:gd name="T2" fmla="*/ 0 h 48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4">
                    <a:moveTo>
                      <a:pt x="0" y="484"/>
                    </a:moveTo>
                    <a:lnTo>
                      <a:pt x="0" y="249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7" name="Freeform 201"/>
              <p:cNvSpPr>
                <a:spLocks/>
              </p:cNvSpPr>
              <p:nvPr/>
            </p:nvSpPr>
            <p:spPr bwMode="auto">
              <a:xfrm>
                <a:off x="5189" y="2749"/>
                <a:ext cx="0" cy="161"/>
              </a:xfrm>
              <a:custGeom>
                <a:avLst/>
                <a:gdLst>
                  <a:gd name="T0" fmla="*/ 0 h 484"/>
                  <a:gd name="T1" fmla="*/ 249 h 484"/>
                  <a:gd name="T2" fmla="*/ 484 h 48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4">
                    <a:moveTo>
                      <a:pt x="0" y="0"/>
                    </a:moveTo>
                    <a:lnTo>
                      <a:pt x="0" y="249"/>
                    </a:lnTo>
                    <a:lnTo>
                      <a:pt x="0" y="48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8" name="Line 202"/>
              <p:cNvSpPr>
                <a:spLocks noChangeShapeType="1"/>
              </p:cNvSpPr>
              <p:nvPr/>
            </p:nvSpPr>
            <p:spPr bwMode="auto">
              <a:xfrm>
                <a:off x="5189" y="2670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9" name="Line 203"/>
              <p:cNvSpPr>
                <a:spLocks noChangeShapeType="1"/>
              </p:cNvSpPr>
              <p:nvPr/>
            </p:nvSpPr>
            <p:spPr bwMode="auto">
              <a:xfrm flipV="1">
                <a:off x="4397" y="2587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0" name="Line 204"/>
              <p:cNvSpPr>
                <a:spLocks noChangeShapeType="1"/>
              </p:cNvSpPr>
              <p:nvPr/>
            </p:nvSpPr>
            <p:spPr bwMode="auto">
              <a:xfrm>
                <a:off x="5282" y="2587"/>
                <a:ext cx="10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406"/>
            <p:cNvGrpSpPr>
              <a:grpSpLocks/>
            </p:cNvGrpSpPr>
            <p:nvPr/>
          </p:nvGrpSpPr>
          <p:grpSpPr bwMode="auto">
            <a:xfrm>
              <a:off x="2625" y="1324"/>
              <a:ext cx="2766" cy="1992"/>
              <a:chOff x="2625" y="1324"/>
              <a:chExt cx="2766" cy="1992"/>
            </a:xfrm>
          </p:grpSpPr>
          <p:sp>
            <p:nvSpPr>
              <p:cNvPr id="761" name="Line 206"/>
              <p:cNvSpPr>
                <a:spLocks noChangeShapeType="1"/>
              </p:cNvSpPr>
              <p:nvPr/>
            </p:nvSpPr>
            <p:spPr bwMode="auto">
              <a:xfrm flipH="1">
                <a:off x="5282" y="2670"/>
                <a:ext cx="10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2" name="Line 207"/>
              <p:cNvSpPr>
                <a:spLocks noChangeShapeType="1"/>
              </p:cNvSpPr>
              <p:nvPr/>
            </p:nvSpPr>
            <p:spPr bwMode="auto">
              <a:xfrm flipV="1">
                <a:off x="5282" y="2587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3" name="Freeform 208"/>
              <p:cNvSpPr>
                <a:spLocks/>
              </p:cNvSpPr>
              <p:nvPr/>
            </p:nvSpPr>
            <p:spPr bwMode="auto">
              <a:xfrm>
                <a:off x="5282" y="2749"/>
                <a:ext cx="0" cy="161"/>
              </a:xfrm>
              <a:custGeom>
                <a:avLst/>
                <a:gdLst>
                  <a:gd name="T0" fmla="*/ 484 h 484"/>
                  <a:gd name="T1" fmla="*/ 249 h 484"/>
                  <a:gd name="T2" fmla="*/ 0 h 48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4">
                    <a:moveTo>
                      <a:pt x="0" y="484"/>
                    </a:moveTo>
                    <a:lnTo>
                      <a:pt x="0" y="249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4" name="Line 209"/>
              <p:cNvSpPr>
                <a:spLocks noChangeShapeType="1"/>
              </p:cNvSpPr>
              <p:nvPr/>
            </p:nvSpPr>
            <p:spPr bwMode="auto">
              <a:xfrm>
                <a:off x="5282" y="2749"/>
                <a:ext cx="10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5" name="Line 210"/>
              <p:cNvSpPr>
                <a:spLocks noChangeShapeType="1"/>
              </p:cNvSpPr>
              <p:nvPr/>
            </p:nvSpPr>
            <p:spPr bwMode="auto">
              <a:xfrm flipV="1">
                <a:off x="5282" y="2670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6" name="Line 211"/>
              <p:cNvSpPr>
                <a:spLocks noChangeShapeType="1"/>
              </p:cNvSpPr>
              <p:nvPr/>
            </p:nvSpPr>
            <p:spPr bwMode="auto">
              <a:xfrm>
                <a:off x="4992" y="250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7" name="Line 212"/>
              <p:cNvSpPr>
                <a:spLocks noChangeShapeType="1"/>
              </p:cNvSpPr>
              <p:nvPr/>
            </p:nvSpPr>
            <p:spPr bwMode="auto">
              <a:xfrm flipV="1">
                <a:off x="5189" y="250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8" name="Line 213"/>
              <p:cNvSpPr>
                <a:spLocks noChangeShapeType="1"/>
              </p:cNvSpPr>
              <p:nvPr/>
            </p:nvSpPr>
            <p:spPr bwMode="auto">
              <a:xfrm flipH="1">
                <a:off x="5189" y="2264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9" name="Line 214"/>
              <p:cNvSpPr>
                <a:spLocks noChangeShapeType="1"/>
              </p:cNvSpPr>
              <p:nvPr/>
            </p:nvSpPr>
            <p:spPr bwMode="auto">
              <a:xfrm>
                <a:off x="5189" y="2749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0" name="Line 215"/>
              <p:cNvSpPr>
                <a:spLocks noChangeShapeType="1"/>
              </p:cNvSpPr>
              <p:nvPr/>
            </p:nvSpPr>
            <p:spPr bwMode="auto">
              <a:xfrm flipH="1">
                <a:off x="5189" y="2670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1" name="Line 216"/>
              <p:cNvSpPr>
                <a:spLocks noChangeShapeType="1"/>
              </p:cNvSpPr>
              <p:nvPr/>
            </p:nvSpPr>
            <p:spPr bwMode="auto">
              <a:xfrm>
                <a:off x="5189" y="2587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2" name="Line 217"/>
              <p:cNvSpPr>
                <a:spLocks noChangeShapeType="1"/>
              </p:cNvSpPr>
              <p:nvPr/>
            </p:nvSpPr>
            <p:spPr bwMode="auto">
              <a:xfrm flipV="1">
                <a:off x="5282" y="250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3" name="Line 218"/>
              <p:cNvSpPr>
                <a:spLocks noChangeShapeType="1"/>
              </p:cNvSpPr>
              <p:nvPr/>
            </p:nvSpPr>
            <p:spPr bwMode="auto">
              <a:xfrm flipH="1">
                <a:off x="5189" y="2504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4" name="Line 219"/>
              <p:cNvSpPr>
                <a:spLocks noChangeShapeType="1"/>
              </p:cNvSpPr>
              <p:nvPr/>
            </p:nvSpPr>
            <p:spPr bwMode="auto">
              <a:xfrm>
                <a:off x="5189" y="2347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5" name="Line 220"/>
              <p:cNvSpPr>
                <a:spLocks noChangeShapeType="1"/>
              </p:cNvSpPr>
              <p:nvPr/>
            </p:nvSpPr>
            <p:spPr bwMode="auto">
              <a:xfrm>
                <a:off x="4894" y="2504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6" name="Line 221"/>
              <p:cNvSpPr>
                <a:spLocks noChangeShapeType="1"/>
              </p:cNvSpPr>
              <p:nvPr/>
            </p:nvSpPr>
            <p:spPr bwMode="auto">
              <a:xfrm>
                <a:off x="5282" y="2185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7" name="Line 222"/>
              <p:cNvSpPr>
                <a:spLocks noChangeShapeType="1"/>
              </p:cNvSpPr>
              <p:nvPr/>
            </p:nvSpPr>
            <p:spPr bwMode="auto">
              <a:xfrm flipH="1">
                <a:off x="4894" y="2749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8" name="Line 223"/>
              <p:cNvSpPr>
                <a:spLocks noChangeShapeType="1"/>
              </p:cNvSpPr>
              <p:nvPr/>
            </p:nvSpPr>
            <p:spPr bwMode="auto">
              <a:xfrm flipH="1">
                <a:off x="4894" y="2347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9" name="Line 224"/>
              <p:cNvSpPr>
                <a:spLocks noChangeShapeType="1"/>
              </p:cNvSpPr>
              <p:nvPr/>
            </p:nvSpPr>
            <p:spPr bwMode="auto">
              <a:xfrm>
                <a:off x="4795" y="2185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0" name="Line 225"/>
              <p:cNvSpPr>
                <a:spLocks noChangeShapeType="1"/>
              </p:cNvSpPr>
              <p:nvPr/>
            </p:nvSpPr>
            <p:spPr bwMode="auto">
              <a:xfrm>
                <a:off x="4894" y="1779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1" name="Line 226"/>
              <p:cNvSpPr>
                <a:spLocks noChangeShapeType="1"/>
              </p:cNvSpPr>
              <p:nvPr/>
            </p:nvSpPr>
            <p:spPr bwMode="auto">
              <a:xfrm flipH="1">
                <a:off x="4894" y="210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2" name="Line 227"/>
              <p:cNvSpPr>
                <a:spLocks noChangeShapeType="1"/>
              </p:cNvSpPr>
              <p:nvPr/>
            </p:nvSpPr>
            <p:spPr bwMode="auto">
              <a:xfrm flipH="1">
                <a:off x="4894" y="2264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3" name="Line 228"/>
              <p:cNvSpPr>
                <a:spLocks noChangeShapeType="1"/>
              </p:cNvSpPr>
              <p:nvPr/>
            </p:nvSpPr>
            <p:spPr bwMode="auto">
              <a:xfrm flipV="1">
                <a:off x="4894" y="2185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4" name="Line 229"/>
              <p:cNvSpPr>
                <a:spLocks noChangeShapeType="1"/>
              </p:cNvSpPr>
              <p:nvPr/>
            </p:nvSpPr>
            <p:spPr bwMode="auto">
              <a:xfrm>
                <a:off x="4894" y="2185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5" name="Line 230"/>
              <p:cNvSpPr>
                <a:spLocks noChangeShapeType="1"/>
              </p:cNvSpPr>
              <p:nvPr/>
            </p:nvSpPr>
            <p:spPr bwMode="auto">
              <a:xfrm flipV="1">
                <a:off x="4992" y="2185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6" name="Line 231"/>
              <p:cNvSpPr>
                <a:spLocks noChangeShapeType="1"/>
              </p:cNvSpPr>
              <p:nvPr/>
            </p:nvSpPr>
            <p:spPr bwMode="auto">
              <a:xfrm>
                <a:off x="5189" y="2185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7" name="Line 232"/>
              <p:cNvSpPr>
                <a:spLocks noChangeShapeType="1"/>
              </p:cNvSpPr>
              <p:nvPr/>
            </p:nvSpPr>
            <p:spPr bwMode="auto">
              <a:xfrm>
                <a:off x="4894" y="1941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" name="Line 233"/>
              <p:cNvSpPr>
                <a:spLocks noChangeShapeType="1"/>
              </p:cNvSpPr>
              <p:nvPr/>
            </p:nvSpPr>
            <p:spPr bwMode="auto">
              <a:xfrm flipH="1">
                <a:off x="4894" y="186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9" name="Line 234"/>
              <p:cNvSpPr>
                <a:spLocks noChangeShapeType="1"/>
              </p:cNvSpPr>
              <p:nvPr/>
            </p:nvSpPr>
            <p:spPr bwMode="auto">
              <a:xfrm>
                <a:off x="4894" y="1706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0" name="Line 235"/>
              <p:cNvSpPr>
                <a:spLocks noChangeShapeType="1"/>
              </p:cNvSpPr>
              <p:nvPr/>
            </p:nvSpPr>
            <p:spPr bwMode="auto">
              <a:xfrm>
                <a:off x="4500" y="2185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1" name="Line 236"/>
              <p:cNvSpPr>
                <a:spLocks noChangeShapeType="1"/>
              </p:cNvSpPr>
              <p:nvPr/>
            </p:nvSpPr>
            <p:spPr bwMode="auto">
              <a:xfrm>
                <a:off x="4205" y="250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" name="Line 237"/>
              <p:cNvSpPr>
                <a:spLocks noChangeShapeType="1"/>
              </p:cNvSpPr>
              <p:nvPr/>
            </p:nvSpPr>
            <p:spPr bwMode="auto">
              <a:xfrm>
                <a:off x="3418" y="1422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3" name="Freeform 238"/>
              <p:cNvSpPr>
                <a:spLocks/>
              </p:cNvSpPr>
              <p:nvPr/>
            </p:nvSpPr>
            <p:spPr bwMode="auto">
              <a:xfrm>
                <a:off x="3511" y="1520"/>
                <a:ext cx="197" cy="0"/>
              </a:xfrm>
              <a:custGeom>
                <a:avLst/>
                <a:gdLst>
                  <a:gd name="T0" fmla="*/ 0 w 591"/>
                  <a:gd name="T1" fmla="*/ 295 w 591"/>
                  <a:gd name="T2" fmla="*/ 591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0" y="0"/>
                    </a:moveTo>
                    <a:lnTo>
                      <a:pt x="295" y="0"/>
                    </a:lnTo>
                    <a:lnTo>
                      <a:pt x="591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4" name="Line 239"/>
              <p:cNvSpPr>
                <a:spLocks noChangeShapeType="1"/>
              </p:cNvSpPr>
              <p:nvPr/>
            </p:nvSpPr>
            <p:spPr bwMode="auto">
              <a:xfrm>
                <a:off x="3511" y="1422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5" name="Line 240"/>
              <p:cNvSpPr>
                <a:spLocks noChangeShapeType="1"/>
              </p:cNvSpPr>
              <p:nvPr/>
            </p:nvSpPr>
            <p:spPr bwMode="auto">
              <a:xfrm>
                <a:off x="4008" y="250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6" name="Freeform 241"/>
              <p:cNvSpPr>
                <a:spLocks/>
              </p:cNvSpPr>
              <p:nvPr/>
            </p:nvSpPr>
            <p:spPr bwMode="auto">
              <a:xfrm>
                <a:off x="3511" y="1422"/>
                <a:ext cx="197" cy="0"/>
              </a:xfrm>
              <a:custGeom>
                <a:avLst/>
                <a:gdLst>
                  <a:gd name="T0" fmla="*/ 591 w 591"/>
                  <a:gd name="T1" fmla="*/ 295 w 591"/>
                  <a:gd name="T2" fmla="*/ 0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591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7" name="Line 242"/>
              <p:cNvSpPr>
                <a:spLocks noChangeShapeType="1"/>
              </p:cNvSpPr>
              <p:nvPr/>
            </p:nvSpPr>
            <p:spPr bwMode="auto">
              <a:xfrm>
                <a:off x="3511" y="1324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8" name="Line 243"/>
              <p:cNvSpPr>
                <a:spLocks noChangeShapeType="1"/>
              </p:cNvSpPr>
              <p:nvPr/>
            </p:nvSpPr>
            <p:spPr bwMode="auto">
              <a:xfrm flipH="1">
                <a:off x="3418" y="1520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9" name="Line 244"/>
              <p:cNvSpPr>
                <a:spLocks noChangeShapeType="1"/>
              </p:cNvSpPr>
              <p:nvPr/>
            </p:nvSpPr>
            <p:spPr bwMode="auto">
              <a:xfrm flipH="1">
                <a:off x="3418" y="1422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0" name="Line 245"/>
              <p:cNvSpPr>
                <a:spLocks noChangeShapeType="1"/>
              </p:cNvSpPr>
              <p:nvPr/>
            </p:nvSpPr>
            <p:spPr bwMode="auto">
              <a:xfrm flipV="1">
                <a:off x="3418" y="1324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1" name="Line 246"/>
              <p:cNvSpPr>
                <a:spLocks noChangeShapeType="1"/>
              </p:cNvSpPr>
              <p:nvPr/>
            </p:nvSpPr>
            <p:spPr bwMode="auto">
              <a:xfrm flipV="1">
                <a:off x="3708" y="1422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2" name="Line 247"/>
              <p:cNvSpPr>
                <a:spLocks noChangeShapeType="1"/>
              </p:cNvSpPr>
              <p:nvPr/>
            </p:nvSpPr>
            <p:spPr bwMode="auto">
              <a:xfrm>
                <a:off x="3811" y="1422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3" name="Line 248"/>
              <p:cNvSpPr>
                <a:spLocks noChangeShapeType="1"/>
              </p:cNvSpPr>
              <p:nvPr/>
            </p:nvSpPr>
            <p:spPr bwMode="auto">
              <a:xfrm>
                <a:off x="3811" y="1324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4" name="Line 249"/>
              <p:cNvSpPr>
                <a:spLocks noChangeShapeType="1"/>
              </p:cNvSpPr>
              <p:nvPr/>
            </p:nvSpPr>
            <p:spPr bwMode="auto">
              <a:xfrm>
                <a:off x="3708" y="1422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5" name="Line 250"/>
              <p:cNvSpPr>
                <a:spLocks noChangeShapeType="1"/>
              </p:cNvSpPr>
              <p:nvPr/>
            </p:nvSpPr>
            <p:spPr bwMode="auto">
              <a:xfrm flipH="1">
                <a:off x="3708" y="1520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6" name="Line 251"/>
              <p:cNvSpPr>
                <a:spLocks noChangeShapeType="1"/>
              </p:cNvSpPr>
              <p:nvPr/>
            </p:nvSpPr>
            <p:spPr bwMode="auto">
              <a:xfrm>
                <a:off x="3708" y="1324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7" name="Line 252"/>
              <p:cNvSpPr>
                <a:spLocks noChangeShapeType="1"/>
              </p:cNvSpPr>
              <p:nvPr/>
            </p:nvSpPr>
            <p:spPr bwMode="auto">
              <a:xfrm>
                <a:off x="3708" y="2185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8" name="Line 253"/>
              <p:cNvSpPr>
                <a:spLocks noChangeShapeType="1"/>
              </p:cNvSpPr>
              <p:nvPr/>
            </p:nvSpPr>
            <p:spPr bwMode="auto">
              <a:xfrm>
                <a:off x="3910" y="142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9" name="Line 254"/>
              <p:cNvSpPr>
                <a:spLocks noChangeShapeType="1"/>
              </p:cNvSpPr>
              <p:nvPr/>
            </p:nvSpPr>
            <p:spPr bwMode="auto">
              <a:xfrm flipV="1">
                <a:off x="3910" y="1422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0" name="Line 255"/>
              <p:cNvSpPr>
                <a:spLocks noChangeShapeType="1"/>
              </p:cNvSpPr>
              <p:nvPr/>
            </p:nvSpPr>
            <p:spPr bwMode="auto">
              <a:xfrm flipH="1">
                <a:off x="3910" y="152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1" name="Line 256"/>
              <p:cNvSpPr>
                <a:spLocks noChangeShapeType="1"/>
              </p:cNvSpPr>
              <p:nvPr/>
            </p:nvSpPr>
            <p:spPr bwMode="auto">
              <a:xfrm flipV="1">
                <a:off x="4008" y="1422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2" name="Line 257"/>
              <p:cNvSpPr>
                <a:spLocks noChangeShapeType="1"/>
              </p:cNvSpPr>
              <p:nvPr/>
            </p:nvSpPr>
            <p:spPr bwMode="auto">
              <a:xfrm flipV="1">
                <a:off x="3811" y="2185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3" name="Line 258"/>
              <p:cNvSpPr>
                <a:spLocks noChangeShapeType="1"/>
              </p:cNvSpPr>
              <p:nvPr/>
            </p:nvSpPr>
            <p:spPr bwMode="auto">
              <a:xfrm flipV="1">
                <a:off x="4008" y="1324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4" name="Line 259"/>
              <p:cNvSpPr>
                <a:spLocks noChangeShapeType="1"/>
              </p:cNvSpPr>
              <p:nvPr/>
            </p:nvSpPr>
            <p:spPr bwMode="auto">
              <a:xfrm>
                <a:off x="3910" y="1324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5" name="Freeform 260"/>
              <p:cNvSpPr>
                <a:spLocks/>
              </p:cNvSpPr>
              <p:nvPr/>
            </p:nvSpPr>
            <p:spPr bwMode="auto">
              <a:xfrm>
                <a:off x="4008" y="1520"/>
                <a:ext cx="197" cy="0"/>
              </a:xfrm>
              <a:custGeom>
                <a:avLst/>
                <a:gdLst>
                  <a:gd name="T0" fmla="*/ 589 w 589"/>
                  <a:gd name="T1" fmla="*/ 280 w 589"/>
                  <a:gd name="T2" fmla="*/ 0 w 58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89">
                    <a:moveTo>
                      <a:pt x="589" y="0"/>
                    </a:moveTo>
                    <a:lnTo>
                      <a:pt x="280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6" name="Freeform 261"/>
              <p:cNvSpPr>
                <a:spLocks/>
              </p:cNvSpPr>
              <p:nvPr/>
            </p:nvSpPr>
            <p:spPr bwMode="auto">
              <a:xfrm>
                <a:off x="4008" y="1422"/>
                <a:ext cx="197" cy="0"/>
              </a:xfrm>
              <a:custGeom>
                <a:avLst/>
                <a:gdLst>
                  <a:gd name="T0" fmla="*/ 0 w 589"/>
                  <a:gd name="T1" fmla="*/ 280 w 589"/>
                  <a:gd name="T2" fmla="*/ 589 w 58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89">
                    <a:moveTo>
                      <a:pt x="0" y="0"/>
                    </a:moveTo>
                    <a:lnTo>
                      <a:pt x="280" y="0"/>
                    </a:lnTo>
                    <a:lnTo>
                      <a:pt x="589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7" name="Line 262"/>
              <p:cNvSpPr>
                <a:spLocks noChangeShapeType="1"/>
              </p:cNvSpPr>
              <p:nvPr/>
            </p:nvSpPr>
            <p:spPr bwMode="auto">
              <a:xfrm>
                <a:off x="4205" y="152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8" name="Line 263"/>
              <p:cNvSpPr>
                <a:spLocks noChangeShapeType="1"/>
              </p:cNvSpPr>
              <p:nvPr/>
            </p:nvSpPr>
            <p:spPr bwMode="auto">
              <a:xfrm>
                <a:off x="4205" y="1422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9" name="Line 264"/>
              <p:cNvSpPr>
                <a:spLocks noChangeShapeType="1"/>
              </p:cNvSpPr>
              <p:nvPr/>
            </p:nvSpPr>
            <p:spPr bwMode="auto">
              <a:xfrm>
                <a:off x="4205" y="142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0" name="Line 265"/>
              <p:cNvSpPr>
                <a:spLocks noChangeShapeType="1"/>
              </p:cNvSpPr>
              <p:nvPr/>
            </p:nvSpPr>
            <p:spPr bwMode="auto">
              <a:xfrm>
                <a:off x="4303" y="1422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1" name="Line 266"/>
              <p:cNvSpPr>
                <a:spLocks noChangeShapeType="1"/>
              </p:cNvSpPr>
              <p:nvPr/>
            </p:nvSpPr>
            <p:spPr bwMode="auto">
              <a:xfrm>
                <a:off x="4397" y="1422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2" name="Line 267"/>
              <p:cNvSpPr>
                <a:spLocks noChangeShapeType="1"/>
              </p:cNvSpPr>
              <p:nvPr/>
            </p:nvSpPr>
            <p:spPr bwMode="auto">
              <a:xfrm flipV="1">
                <a:off x="4303" y="1324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3" name="Line 268"/>
              <p:cNvSpPr>
                <a:spLocks noChangeShapeType="1"/>
              </p:cNvSpPr>
              <p:nvPr/>
            </p:nvSpPr>
            <p:spPr bwMode="auto">
              <a:xfrm>
                <a:off x="4303" y="1422"/>
                <a:ext cx="9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4" name="Line 269"/>
              <p:cNvSpPr>
                <a:spLocks noChangeShapeType="1"/>
              </p:cNvSpPr>
              <p:nvPr/>
            </p:nvSpPr>
            <p:spPr bwMode="auto">
              <a:xfrm flipH="1">
                <a:off x="4303" y="1520"/>
                <a:ext cx="9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5" name="Line 270"/>
              <p:cNvSpPr>
                <a:spLocks noChangeShapeType="1"/>
              </p:cNvSpPr>
              <p:nvPr/>
            </p:nvSpPr>
            <p:spPr bwMode="auto">
              <a:xfrm flipV="1">
                <a:off x="4397" y="1324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6" name="Line 271"/>
              <p:cNvSpPr>
                <a:spLocks noChangeShapeType="1"/>
              </p:cNvSpPr>
              <p:nvPr/>
            </p:nvSpPr>
            <p:spPr bwMode="auto">
              <a:xfrm>
                <a:off x="4205" y="1324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7" name="Line 272"/>
              <p:cNvSpPr>
                <a:spLocks noChangeShapeType="1"/>
              </p:cNvSpPr>
              <p:nvPr/>
            </p:nvSpPr>
            <p:spPr bwMode="auto">
              <a:xfrm>
                <a:off x="3811" y="1520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8" name="Line 273"/>
              <p:cNvSpPr>
                <a:spLocks noChangeShapeType="1"/>
              </p:cNvSpPr>
              <p:nvPr/>
            </p:nvSpPr>
            <p:spPr bwMode="auto">
              <a:xfrm flipH="1">
                <a:off x="3811" y="1422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9" name="Freeform 274"/>
              <p:cNvSpPr>
                <a:spLocks/>
              </p:cNvSpPr>
              <p:nvPr/>
            </p:nvSpPr>
            <p:spPr bwMode="auto">
              <a:xfrm>
                <a:off x="2723" y="1324"/>
                <a:ext cx="0" cy="196"/>
              </a:xfrm>
              <a:custGeom>
                <a:avLst/>
                <a:gdLst>
                  <a:gd name="T0" fmla="*/ 587 h 587"/>
                  <a:gd name="T1" fmla="*/ 293 h 587"/>
                  <a:gd name="T2" fmla="*/ 0 h 58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87">
                    <a:moveTo>
                      <a:pt x="0" y="587"/>
                    </a:moveTo>
                    <a:lnTo>
                      <a:pt x="0" y="293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0" name="Line 275"/>
              <p:cNvSpPr>
                <a:spLocks noChangeShapeType="1"/>
              </p:cNvSpPr>
              <p:nvPr/>
            </p:nvSpPr>
            <p:spPr bwMode="auto">
              <a:xfrm>
                <a:off x="3418" y="2185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1" name="Line 276"/>
              <p:cNvSpPr>
                <a:spLocks noChangeShapeType="1"/>
              </p:cNvSpPr>
              <p:nvPr/>
            </p:nvSpPr>
            <p:spPr bwMode="auto">
              <a:xfrm>
                <a:off x="2625" y="152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2" name="Freeform 277"/>
              <p:cNvSpPr>
                <a:spLocks/>
              </p:cNvSpPr>
              <p:nvPr/>
            </p:nvSpPr>
            <p:spPr bwMode="auto">
              <a:xfrm>
                <a:off x="2822" y="1324"/>
                <a:ext cx="0" cy="196"/>
              </a:xfrm>
              <a:custGeom>
                <a:avLst/>
                <a:gdLst>
                  <a:gd name="T0" fmla="*/ 587 h 587"/>
                  <a:gd name="T1" fmla="*/ 293 h 587"/>
                  <a:gd name="T2" fmla="*/ 0 h 58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87">
                    <a:moveTo>
                      <a:pt x="0" y="587"/>
                    </a:moveTo>
                    <a:lnTo>
                      <a:pt x="0" y="293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3" name="Freeform 278"/>
              <p:cNvSpPr>
                <a:spLocks/>
              </p:cNvSpPr>
              <p:nvPr/>
            </p:nvSpPr>
            <p:spPr bwMode="auto">
              <a:xfrm>
                <a:off x="2921" y="1324"/>
                <a:ext cx="0" cy="196"/>
              </a:xfrm>
              <a:custGeom>
                <a:avLst/>
                <a:gdLst>
                  <a:gd name="T0" fmla="*/ 587 h 587"/>
                  <a:gd name="T1" fmla="*/ 293 h 587"/>
                  <a:gd name="T2" fmla="*/ 0 h 58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87">
                    <a:moveTo>
                      <a:pt x="0" y="587"/>
                    </a:moveTo>
                    <a:lnTo>
                      <a:pt x="0" y="293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4" name="Line 279"/>
              <p:cNvSpPr>
                <a:spLocks noChangeShapeType="1"/>
              </p:cNvSpPr>
              <p:nvPr/>
            </p:nvSpPr>
            <p:spPr bwMode="auto">
              <a:xfrm>
                <a:off x="2822" y="1520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5" name="Freeform 280"/>
              <p:cNvSpPr>
                <a:spLocks/>
              </p:cNvSpPr>
              <p:nvPr/>
            </p:nvSpPr>
            <p:spPr bwMode="auto">
              <a:xfrm>
                <a:off x="3019" y="1324"/>
                <a:ext cx="0" cy="196"/>
              </a:xfrm>
              <a:custGeom>
                <a:avLst/>
                <a:gdLst>
                  <a:gd name="T0" fmla="*/ 587 h 587"/>
                  <a:gd name="T1" fmla="*/ 293 h 587"/>
                  <a:gd name="T2" fmla="*/ 0 h 58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87">
                    <a:moveTo>
                      <a:pt x="0" y="587"/>
                    </a:moveTo>
                    <a:lnTo>
                      <a:pt x="0" y="293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6" name="Line 281"/>
              <p:cNvSpPr>
                <a:spLocks noChangeShapeType="1"/>
              </p:cNvSpPr>
              <p:nvPr/>
            </p:nvSpPr>
            <p:spPr bwMode="auto">
              <a:xfrm>
                <a:off x="2921" y="152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7" name="Line 282"/>
              <p:cNvSpPr>
                <a:spLocks noChangeShapeType="1"/>
              </p:cNvSpPr>
              <p:nvPr/>
            </p:nvSpPr>
            <p:spPr bwMode="auto">
              <a:xfrm flipV="1">
                <a:off x="4397" y="2185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8" name="Freeform 283"/>
              <p:cNvSpPr>
                <a:spLocks/>
              </p:cNvSpPr>
              <p:nvPr/>
            </p:nvSpPr>
            <p:spPr bwMode="auto">
              <a:xfrm>
                <a:off x="3216" y="1422"/>
                <a:ext cx="0" cy="98"/>
              </a:xfrm>
              <a:custGeom>
                <a:avLst/>
                <a:gdLst>
                  <a:gd name="T0" fmla="*/ 0 h 294"/>
                  <a:gd name="T1" fmla="*/ 175 h 294"/>
                  <a:gd name="T2" fmla="*/ 294 h 29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94">
                    <a:moveTo>
                      <a:pt x="0" y="0"/>
                    </a:moveTo>
                    <a:lnTo>
                      <a:pt x="0" y="175"/>
                    </a:lnTo>
                    <a:lnTo>
                      <a:pt x="0" y="29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9" name="Freeform 284"/>
              <p:cNvSpPr>
                <a:spLocks/>
              </p:cNvSpPr>
              <p:nvPr/>
            </p:nvSpPr>
            <p:spPr bwMode="auto">
              <a:xfrm>
                <a:off x="3314" y="1422"/>
                <a:ext cx="0" cy="98"/>
              </a:xfrm>
              <a:custGeom>
                <a:avLst/>
                <a:gdLst>
                  <a:gd name="T0" fmla="*/ 294 h 294"/>
                  <a:gd name="T1" fmla="*/ 290 h 294"/>
                  <a:gd name="T2" fmla="*/ 0 h 29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94">
                    <a:moveTo>
                      <a:pt x="0" y="294"/>
                    </a:moveTo>
                    <a:lnTo>
                      <a:pt x="0" y="29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0" name="Freeform 285"/>
              <p:cNvSpPr>
                <a:spLocks/>
              </p:cNvSpPr>
              <p:nvPr/>
            </p:nvSpPr>
            <p:spPr bwMode="auto">
              <a:xfrm>
                <a:off x="3314" y="1520"/>
                <a:ext cx="104" cy="0"/>
              </a:xfrm>
              <a:custGeom>
                <a:avLst/>
                <a:gdLst>
                  <a:gd name="T0" fmla="*/ 0 w 310"/>
                  <a:gd name="T1" fmla="*/ 8 w 310"/>
                  <a:gd name="T2" fmla="*/ 310 w 3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10">
                    <a:moveTo>
                      <a:pt x="0" y="0"/>
                    </a:moveTo>
                    <a:lnTo>
                      <a:pt x="8" y="0"/>
                    </a:lnTo>
                    <a:lnTo>
                      <a:pt x="31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1" name="Line 286"/>
              <p:cNvSpPr>
                <a:spLocks noChangeShapeType="1"/>
              </p:cNvSpPr>
              <p:nvPr/>
            </p:nvSpPr>
            <p:spPr bwMode="auto">
              <a:xfrm>
                <a:off x="3216" y="152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2" name="Line 287"/>
              <p:cNvSpPr>
                <a:spLocks noChangeShapeType="1"/>
              </p:cNvSpPr>
              <p:nvPr/>
            </p:nvSpPr>
            <p:spPr bwMode="auto">
              <a:xfrm flipH="1">
                <a:off x="3216" y="142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3" name="Line 288"/>
              <p:cNvSpPr>
                <a:spLocks noChangeShapeType="1"/>
              </p:cNvSpPr>
              <p:nvPr/>
            </p:nvSpPr>
            <p:spPr bwMode="auto">
              <a:xfrm>
                <a:off x="3314" y="1324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4" name="Freeform 289"/>
              <p:cNvSpPr>
                <a:spLocks/>
              </p:cNvSpPr>
              <p:nvPr/>
            </p:nvSpPr>
            <p:spPr bwMode="auto">
              <a:xfrm>
                <a:off x="3019" y="1520"/>
                <a:ext cx="197" cy="0"/>
              </a:xfrm>
              <a:custGeom>
                <a:avLst/>
                <a:gdLst>
                  <a:gd name="T0" fmla="*/ 591 w 591"/>
                  <a:gd name="T1" fmla="*/ 295 w 591"/>
                  <a:gd name="T2" fmla="*/ 0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591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5" name="Freeform 290"/>
              <p:cNvSpPr>
                <a:spLocks/>
              </p:cNvSpPr>
              <p:nvPr/>
            </p:nvSpPr>
            <p:spPr bwMode="auto">
              <a:xfrm>
                <a:off x="3068" y="1422"/>
                <a:ext cx="148" cy="0"/>
              </a:xfrm>
              <a:custGeom>
                <a:avLst/>
                <a:gdLst>
                  <a:gd name="T0" fmla="*/ 0 w 443"/>
                  <a:gd name="T1" fmla="*/ 147 w 443"/>
                  <a:gd name="T2" fmla="*/ 443 w 44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43">
                    <a:moveTo>
                      <a:pt x="0" y="0"/>
                    </a:moveTo>
                    <a:lnTo>
                      <a:pt x="147" y="0"/>
                    </a:lnTo>
                    <a:lnTo>
                      <a:pt x="443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6" name="Line 291"/>
              <p:cNvSpPr>
                <a:spLocks noChangeShapeType="1"/>
              </p:cNvSpPr>
              <p:nvPr/>
            </p:nvSpPr>
            <p:spPr bwMode="auto">
              <a:xfrm flipV="1">
                <a:off x="3216" y="1324"/>
                <a:ext cx="0" cy="9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7" name="Line 292"/>
              <p:cNvSpPr>
                <a:spLocks noChangeShapeType="1"/>
              </p:cNvSpPr>
              <p:nvPr/>
            </p:nvSpPr>
            <p:spPr bwMode="auto">
              <a:xfrm>
                <a:off x="2723" y="1520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8" name="Line 293"/>
              <p:cNvSpPr>
                <a:spLocks noChangeShapeType="1"/>
              </p:cNvSpPr>
              <p:nvPr/>
            </p:nvSpPr>
            <p:spPr bwMode="auto">
              <a:xfrm flipH="1">
                <a:off x="3314" y="2670"/>
                <a:ext cx="10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9" name="Line 294"/>
              <p:cNvSpPr>
                <a:spLocks noChangeShapeType="1"/>
              </p:cNvSpPr>
              <p:nvPr/>
            </p:nvSpPr>
            <p:spPr bwMode="auto">
              <a:xfrm>
                <a:off x="3314" y="2347"/>
                <a:ext cx="10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0" name="Line 295"/>
              <p:cNvSpPr>
                <a:spLocks noChangeShapeType="1"/>
              </p:cNvSpPr>
              <p:nvPr/>
            </p:nvSpPr>
            <p:spPr bwMode="auto">
              <a:xfrm>
                <a:off x="3216" y="1706"/>
                <a:ext cx="0" cy="7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1" name="Line 296"/>
              <p:cNvSpPr>
                <a:spLocks noChangeShapeType="1"/>
              </p:cNvSpPr>
              <p:nvPr/>
            </p:nvSpPr>
            <p:spPr bwMode="auto">
              <a:xfrm>
                <a:off x="3216" y="186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2" name="Line 297"/>
              <p:cNvSpPr>
                <a:spLocks noChangeShapeType="1"/>
              </p:cNvSpPr>
              <p:nvPr/>
            </p:nvSpPr>
            <p:spPr bwMode="auto">
              <a:xfrm flipV="1">
                <a:off x="3314" y="1779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3" name="Line 298"/>
              <p:cNvSpPr>
                <a:spLocks noChangeShapeType="1"/>
              </p:cNvSpPr>
              <p:nvPr/>
            </p:nvSpPr>
            <p:spPr bwMode="auto">
              <a:xfrm flipV="1">
                <a:off x="3314" y="1706"/>
                <a:ext cx="0" cy="7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4" name="Line 299"/>
              <p:cNvSpPr>
                <a:spLocks noChangeShapeType="1"/>
              </p:cNvSpPr>
              <p:nvPr/>
            </p:nvSpPr>
            <p:spPr bwMode="auto">
              <a:xfrm flipH="1">
                <a:off x="3216" y="1779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5" name="Line 300"/>
              <p:cNvSpPr>
                <a:spLocks noChangeShapeType="1"/>
              </p:cNvSpPr>
              <p:nvPr/>
            </p:nvSpPr>
            <p:spPr bwMode="auto">
              <a:xfrm>
                <a:off x="3216" y="1779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6" name="Line 301"/>
              <p:cNvSpPr>
                <a:spLocks noChangeShapeType="1"/>
              </p:cNvSpPr>
              <p:nvPr/>
            </p:nvSpPr>
            <p:spPr bwMode="auto">
              <a:xfrm flipH="1">
                <a:off x="3216" y="1706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7" name="Freeform 302"/>
              <p:cNvSpPr>
                <a:spLocks/>
              </p:cNvSpPr>
              <p:nvPr/>
            </p:nvSpPr>
            <p:spPr bwMode="auto">
              <a:xfrm>
                <a:off x="3019" y="1706"/>
                <a:ext cx="197" cy="0"/>
              </a:xfrm>
              <a:custGeom>
                <a:avLst/>
                <a:gdLst>
                  <a:gd name="T0" fmla="*/ 0 w 591"/>
                  <a:gd name="T1" fmla="*/ 295 w 591"/>
                  <a:gd name="T2" fmla="*/ 591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0" y="0"/>
                    </a:moveTo>
                    <a:lnTo>
                      <a:pt x="295" y="0"/>
                    </a:lnTo>
                    <a:lnTo>
                      <a:pt x="591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8" name="Freeform 303"/>
              <p:cNvSpPr>
                <a:spLocks/>
              </p:cNvSpPr>
              <p:nvPr/>
            </p:nvSpPr>
            <p:spPr bwMode="auto">
              <a:xfrm>
                <a:off x="3019" y="1779"/>
                <a:ext cx="197" cy="0"/>
              </a:xfrm>
              <a:custGeom>
                <a:avLst/>
                <a:gdLst>
                  <a:gd name="T0" fmla="*/ 591 w 591"/>
                  <a:gd name="T1" fmla="*/ 295 w 591"/>
                  <a:gd name="T2" fmla="*/ 0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591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9" name="Freeform 304"/>
              <p:cNvSpPr>
                <a:spLocks/>
              </p:cNvSpPr>
              <p:nvPr/>
            </p:nvSpPr>
            <p:spPr bwMode="auto">
              <a:xfrm>
                <a:off x="3019" y="1862"/>
                <a:ext cx="197" cy="0"/>
              </a:xfrm>
              <a:custGeom>
                <a:avLst/>
                <a:gdLst>
                  <a:gd name="T0" fmla="*/ 591 w 591"/>
                  <a:gd name="T1" fmla="*/ 295 w 591"/>
                  <a:gd name="T2" fmla="*/ 0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591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0" name="Freeform 305"/>
              <p:cNvSpPr>
                <a:spLocks/>
              </p:cNvSpPr>
              <p:nvPr/>
            </p:nvSpPr>
            <p:spPr bwMode="auto">
              <a:xfrm>
                <a:off x="3314" y="1520"/>
                <a:ext cx="0" cy="186"/>
              </a:xfrm>
              <a:custGeom>
                <a:avLst/>
                <a:gdLst>
                  <a:gd name="T0" fmla="*/ 0 h 558"/>
                  <a:gd name="T1" fmla="*/ 294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94"/>
                    </a:lnTo>
                    <a:lnTo>
                      <a:pt x="0" y="55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1" name="Freeform 306"/>
              <p:cNvSpPr>
                <a:spLocks/>
              </p:cNvSpPr>
              <p:nvPr/>
            </p:nvSpPr>
            <p:spPr bwMode="auto">
              <a:xfrm>
                <a:off x="3216" y="1520"/>
                <a:ext cx="0" cy="186"/>
              </a:xfrm>
              <a:custGeom>
                <a:avLst/>
                <a:gdLst>
                  <a:gd name="T0" fmla="*/ 558 h 558"/>
                  <a:gd name="T1" fmla="*/ 294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94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2" name="Line 307"/>
              <p:cNvSpPr>
                <a:spLocks noChangeShapeType="1"/>
              </p:cNvSpPr>
              <p:nvPr/>
            </p:nvSpPr>
            <p:spPr bwMode="auto">
              <a:xfrm>
                <a:off x="3314" y="1706"/>
                <a:ext cx="10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3" name="Line 308"/>
              <p:cNvSpPr>
                <a:spLocks noChangeShapeType="1"/>
              </p:cNvSpPr>
              <p:nvPr/>
            </p:nvSpPr>
            <p:spPr bwMode="auto">
              <a:xfrm>
                <a:off x="2822" y="1706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4" name="Line 309"/>
              <p:cNvSpPr>
                <a:spLocks noChangeShapeType="1"/>
              </p:cNvSpPr>
              <p:nvPr/>
            </p:nvSpPr>
            <p:spPr bwMode="auto">
              <a:xfrm flipV="1">
                <a:off x="2921" y="1706"/>
                <a:ext cx="0" cy="7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5" name="Line 310"/>
              <p:cNvSpPr>
                <a:spLocks noChangeShapeType="1"/>
              </p:cNvSpPr>
              <p:nvPr/>
            </p:nvSpPr>
            <p:spPr bwMode="auto">
              <a:xfrm>
                <a:off x="2822" y="1779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6" name="Line 311"/>
              <p:cNvSpPr>
                <a:spLocks noChangeShapeType="1"/>
              </p:cNvSpPr>
              <p:nvPr/>
            </p:nvSpPr>
            <p:spPr bwMode="auto">
              <a:xfrm>
                <a:off x="2921" y="1779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7" name="Line 312"/>
              <p:cNvSpPr>
                <a:spLocks noChangeShapeType="1"/>
              </p:cNvSpPr>
              <p:nvPr/>
            </p:nvSpPr>
            <p:spPr bwMode="auto">
              <a:xfrm flipH="1">
                <a:off x="2822" y="1862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8" name="Line 313"/>
              <p:cNvSpPr>
                <a:spLocks noChangeShapeType="1"/>
              </p:cNvSpPr>
              <p:nvPr/>
            </p:nvSpPr>
            <p:spPr bwMode="auto">
              <a:xfrm flipV="1">
                <a:off x="2822" y="1779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9" name="Line 314"/>
              <p:cNvSpPr>
                <a:spLocks noChangeShapeType="1"/>
              </p:cNvSpPr>
              <p:nvPr/>
            </p:nvSpPr>
            <p:spPr bwMode="auto">
              <a:xfrm flipV="1">
                <a:off x="2822" y="1706"/>
                <a:ext cx="0" cy="7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0" name="Line 315"/>
              <p:cNvSpPr>
                <a:spLocks noChangeShapeType="1"/>
              </p:cNvSpPr>
              <p:nvPr/>
            </p:nvSpPr>
            <p:spPr bwMode="auto">
              <a:xfrm>
                <a:off x="3019" y="1779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1" name="Line 316"/>
              <p:cNvSpPr>
                <a:spLocks noChangeShapeType="1"/>
              </p:cNvSpPr>
              <p:nvPr/>
            </p:nvSpPr>
            <p:spPr bwMode="auto">
              <a:xfrm>
                <a:off x="3019" y="1706"/>
                <a:ext cx="0" cy="7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2" name="Freeform 317"/>
              <p:cNvSpPr>
                <a:spLocks/>
              </p:cNvSpPr>
              <p:nvPr/>
            </p:nvSpPr>
            <p:spPr bwMode="auto">
              <a:xfrm>
                <a:off x="2822" y="1520"/>
                <a:ext cx="0" cy="186"/>
              </a:xfrm>
              <a:custGeom>
                <a:avLst/>
                <a:gdLst>
                  <a:gd name="T0" fmla="*/ 0 h 558"/>
                  <a:gd name="T1" fmla="*/ 294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94"/>
                    </a:lnTo>
                    <a:lnTo>
                      <a:pt x="0" y="55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3" name="Line 318"/>
              <p:cNvSpPr>
                <a:spLocks noChangeShapeType="1"/>
              </p:cNvSpPr>
              <p:nvPr/>
            </p:nvSpPr>
            <p:spPr bwMode="auto">
              <a:xfrm>
                <a:off x="2921" y="1779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4" name="Line 319"/>
              <p:cNvSpPr>
                <a:spLocks noChangeShapeType="1"/>
              </p:cNvSpPr>
              <p:nvPr/>
            </p:nvSpPr>
            <p:spPr bwMode="auto">
              <a:xfrm flipH="1">
                <a:off x="2921" y="186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5" name="Freeform 320"/>
              <p:cNvSpPr>
                <a:spLocks/>
              </p:cNvSpPr>
              <p:nvPr/>
            </p:nvSpPr>
            <p:spPr bwMode="auto">
              <a:xfrm>
                <a:off x="3019" y="1520"/>
                <a:ext cx="0" cy="186"/>
              </a:xfrm>
              <a:custGeom>
                <a:avLst/>
                <a:gdLst>
                  <a:gd name="T0" fmla="*/ 0 h 558"/>
                  <a:gd name="T1" fmla="*/ 294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94"/>
                    </a:lnTo>
                    <a:lnTo>
                      <a:pt x="0" y="55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6" name="Line 321"/>
              <p:cNvSpPr>
                <a:spLocks noChangeShapeType="1"/>
              </p:cNvSpPr>
              <p:nvPr/>
            </p:nvSpPr>
            <p:spPr bwMode="auto">
              <a:xfrm flipH="1">
                <a:off x="2921" y="1706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7" name="Freeform 322"/>
              <p:cNvSpPr>
                <a:spLocks/>
              </p:cNvSpPr>
              <p:nvPr/>
            </p:nvSpPr>
            <p:spPr bwMode="auto">
              <a:xfrm>
                <a:off x="2921" y="1520"/>
                <a:ext cx="0" cy="186"/>
              </a:xfrm>
              <a:custGeom>
                <a:avLst/>
                <a:gdLst>
                  <a:gd name="T0" fmla="*/ 558 h 558"/>
                  <a:gd name="T1" fmla="*/ 294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94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8" name="Freeform 323"/>
              <p:cNvSpPr>
                <a:spLocks/>
              </p:cNvSpPr>
              <p:nvPr/>
            </p:nvSpPr>
            <p:spPr bwMode="auto">
              <a:xfrm>
                <a:off x="3019" y="1941"/>
                <a:ext cx="0" cy="161"/>
              </a:xfrm>
              <a:custGeom>
                <a:avLst/>
                <a:gdLst>
                  <a:gd name="T0" fmla="*/ 0 h 485"/>
                  <a:gd name="T1" fmla="*/ 250 h 485"/>
                  <a:gd name="T2" fmla="*/ 485 h 48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5">
                    <a:moveTo>
                      <a:pt x="0" y="0"/>
                    </a:moveTo>
                    <a:lnTo>
                      <a:pt x="0" y="250"/>
                    </a:lnTo>
                    <a:lnTo>
                      <a:pt x="0" y="48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9" name="Freeform 324"/>
              <p:cNvSpPr>
                <a:spLocks/>
              </p:cNvSpPr>
              <p:nvPr/>
            </p:nvSpPr>
            <p:spPr bwMode="auto">
              <a:xfrm>
                <a:off x="2822" y="1941"/>
                <a:ext cx="0" cy="161"/>
              </a:xfrm>
              <a:custGeom>
                <a:avLst/>
                <a:gdLst>
                  <a:gd name="T0" fmla="*/ 0 h 485"/>
                  <a:gd name="T1" fmla="*/ 250 h 485"/>
                  <a:gd name="T2" fmla="*/ 485 h 48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5">
                    <a:moveTo>
                      <a:pt x="0" y="0"/>
                    </a:moveTo>
                    <a:lnTo>
                      <a:pt x="0" y="250"/>
                    </a:lnTo>
                    <a:lnTo>
                      <a:pt x="0" y="48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0" name="Line 325"/>
              <p:cNvSpPr>
                <a:spLocks noChangeShapeType="1"/>
              </p:cNvSpPr>
              <p:nvPr/>
            </p:nvSpPr>
            <p:spPr bwMode="auto">
              <a:xfrm flipH="1">
                <a:off x="4205" y="315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1" name="Freeform 326"/>
              <p:cNvSpPr>
                <a:spLocks/>
              </p:cNvSpPr>
              <p:nvPr/>
            </p:nvSpPr>
            <p:spPr bwMode="auto">
              <a:xfrm>
                <a:off x="2921" y="1941"/>
                <a:ext cx="0" cy="161"/>
              </a:xfrm>
              <a:custGeom>
                <a:avLst/>
                <a:gdLst>
                  <a:gd name="T0" fmla="*/ 485 h 485"/>
                  <a:gd name="T1" fmla="*/ 250 h 485"/>
                  <a:gd name="T2" fmla="*/ 0 h 48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5">
                    <a:moveTo>
                      <a:pt x="0" y="485"/>
                    </a:moveTo>
                    <a:lnTo>
                      <a:pt x="0" y="25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2" name="Line 327"/>
              <p:cNvSpPr>
                <a:spLocks noChangeShapeType="1"/>
              </p:cNvSpPr>
              <p:nvPr/>
            </p:nvSpPr>
            <p:spPr bwMode="auto">
              <a:xfrm flipH="1">
                <a:off x="2822" y="1941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3" name="Line 328"/>
              <p:cNvSpPr>
                <a:spLocks noChangeShapeType="1"/>
              </p:cNvSpPr>
              <p:nvPr/>
            </p:nvSpPr>
            <p:spPr bwMode="auto">
              <a:xfrm>
                <a:off x="2822" y="2185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4" name="Line 329"/>
              <p:cNvSpPr>
                <a:spLocks noChangeShapeType="1"/>
              </p:cNvSpPr>
              <p:nvPr/>
            </p:nvSpPr>
            <p:spPr bwMode="auto">
              <a:xfrm>
                <a:off x="2822" y="2102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5" name="Line 330"/>
              <p:cNvSpPr>
                <a:spLocks noChangeShapeType="1"/>
              </p:cNvSpPr>
              <p:nvPr/>
            </p:nvSpPr>
            <p:spPr bwMode="auto">
              <a:xfrm flipV="1">
                <a:off x="2921" y="2102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6" name="Line 331"/>
              <p:cNvSpPr>
                <a:spLocks noChangeShapeType="1"/>
              </p:cNvSpPr>
              <p:nvPr/>
            </p:nvSpPr>
            <p:spPr bwMode="auto">
              <a:xfrm flipH="1">
                <a:off x="2822" y="2102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7" name="Line 332"/>
              <p:cNvSpPr>
                <a:spLocks noChangeShapeType="1"/>
              </p:cNvSpPr>
              <p:nvPr/>
            </p:nvSpPr>
            <p:spPr bwMode="auto">
              <a:xfrm>
                <a:off x="3019" y="2102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8" name="Line 333"/>
              <p:cNvSpPr>
                <a:spLocks noChangeShapeType="1"/>
              </p:cNvSpPr>
              <p:nvPr/>
            </p:nvSpPr>
            <p:spPr bwMode="auto">
              <a:xfrm>
                <a:off x="2921" y="210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9" name="Line 334"/>
              <p:cNvSpPr>
                <a:spLocks noChangeShapeType="1"/>
              </p:cNvSpPr>
              <p:nvPr/>
            </p:nvSpPr>
            <p:spPr bwMode="auto">
              <a:xfrm flipH="1">
                <a:off x="2921" y="2185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0" name="Line 335"/>
              <p:cNvSpPr>
                <a:spLocks noChangeShapeType="1"/>
              </p:cNvSpPr>
              <p:nvPr/>
            </p:nvSpPr>
            <p:spPr bwMode="auto">
              <a:xfrm>
                <a:off x="2921" y="1941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1" name="Line 336"/>
              <p:cNvSpPr>
                <a:spLocks noChangeShapeType="1"/>
              </p:cNvSpPr>
              <p:nvPr/>
            </p:nvSpPr>
            <p:spPr bwMode="auto">
              <a:xfrm>
                <a:off x="3216" y="1941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2" name="Freeform 337"/>
              <p:cNvSpPr>
                <a:spLocks/>
              </p:cNvSpPr>
              <p:nvPr/>
            </p:nvSpPr>
            <p:spPr bwMode="auto">
              <a:xfrm>
                <a:off x="3314" y="1941"/>
                <a:ext cx="0" cy="161"/>
              </a:xfrm>
              <a:custGeom>
                <a:avLst/>
                <a:gdLst>
                  <a:gd name="T0" fmla="*/ 0 h 485"/>
                  <a:gd name="T1" fmla="*/ 250 h 485"/>
                  <a:gd name="T2" fmla="*/ 485 h 48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5">
                    <a:moveTo>
                      <a:pt x="0" y="0"/>
                    </a:moveTo>
                    <a:lnTo>
                      <a:pt x="0" y="250"/>
                    </a:lnTo>
                    <a:lnTo>
                      <a:pt x="0" y="48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3" name="Line 338"/>
              <p:cNvSpPr>
                <a:spLocks noChangeShapeType="1"/>
              </p:cNvSpPr>
              <p:nvPr/>
            </p:nvSpPr>
            <p:spPr bwMode="auto">
              <a:xfrm>
                <a:off x="4205" y="2993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4" name="Freeform 339"/>
              <p:cNvSpPr>
                <a:spLocks/>
              </p:cNvSpPr>
              <p:nvPr/>
            </p:nvSpPr>
            <p:spPr bwMode="auto">
              <a:xfrm>
                <a:off x="3216" y="1941"/>
                <a:ext cx="0" cy="161"/>
              </a:xfrm>
              <a:custGeom>
                <a:avLst/>
                <a:gdLst>
                  <a:gd name="T0" fmla="*/ 485 h 485"/>
                  <a:gd name="T1" fmla="*/ 250 h 485"/>
                  <a:gd name="T2" fmla="*/ 0 h 48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5">
                    <a:moveTo>
                      <a:pt x="0" y="485"/>
                    </a:moveTo>
                    <a:lnTo>
                      <a:pt x="0" y="25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5" name="Line 340"/>
              <p:cNvSpPr>
                <a:spLocks noChangeShapeType="1"/>
              </p:cNvSpPr>
              <p:nvPr/>
            </p:nvSpPr>
            <p:spPr bwMode="auto">
              <a:xfrm flipH="1">
                <a:off x="4303" y="2910"/>
                <a:ext cx="9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6" name="Line 341"/>
              <p:cNvSpPr>
                <a:spLocks noChangeShapeType="1"/>
              </p:cNvSpPr>
              <p:nvPr/>
            </p:nvSpPr>
            <p:spPr bwMode="auto">
              <a:xfrm>
                <a:off x="3314" y="2102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7" name="Line 342"/>
              <p:cNvSpPr>
                <a:spLocks noChangeShapeType="1"/>
              </p:cNvSpPr>
              <p:nvPr/>
            </p:nvSpPr>
            <p:spPr bwMode="auto">
              <a:xfrm flipH="1">
                <a:off x="3216" y="2185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8" name="Line 343"/>
              <p:cNvSpPr>
                <a:spLocks noChangeShapeType="1"/>
              </p:cNvSpPr>
              <p:nvPr/>
            </p:nvSpPr>
            <p:spPr bwMode="auto">
              <a:xfrm flipV="1">
                <a:off x="3216" y="2102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9" name="Line 344"/>
              <p:cNvSpPr>
                <a:spLocks noChangeShapeType="1"/>
              </p:cNvSpPr>
              <p:nvPr/>
            </p:nvSpPr>
            <p:spPr bwMode="auto">
              <a:xfrm flipH="1">
                <a:off x="3216" y="210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0" name="Freeform 345"/>
              <p:cNvSpPr>
                <a:spLocks/>
              </p:cNvSpPr>
              <p:nvPr/>
            </p:nvSpPr>
            <p:spPr bwMode="auto">
              <a:xfrm>
                <a:off x="3019" y="2185"/>
                <a:ext cx="197" cy="0"/>
              </a:xfrm>
              <a:custGeom>
                <a:avLst/>
                <a:gdLst>
                  <a:gd name="T0" fmla="*/ 591 w 591"/>
                  <a:gd name="T1" fmla="*/ 295 w 591"/>
                  <a:gd name="T2" fmla="*/ 0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591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" name="Freeform 346"/>
              <p:cNvSpPr>
                <a:spLocks/>
              </p:cNvSpPr>
              <p:nvPr/>
            </p:nvSpPr>
            <p:spPr bwMode="auto">
              <a:xfrm>
                <a:off x="3019" y="1941"/>
                <a:ext cx="197" cy="0"/>
              </a:xfrm>
              <a:custGeom>
                <a:avLst/>
                <a:gdLst>
                  <a:gd name="T0" fmla="*/ 0 w 591"/>
                  <a:gd name="T1" fmla="*/ 295 w 591"/>
                  <a:gd name="T2" fmla="*/ 591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0" y="0"/>
                    </a:moveTo>
                    <a:lnTo>
                      <a:pt x="295" y="0"/>
                    </a:lnTo>
                    <a:lnTo>
                      <a:pt x="591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" name="Freeform 347"/>
              <p:cNvSpPr>
                <a:spLocks/>
              </p:cNvSpPr>
              <p:nvPr/>
            </p:nvSpPr>
            <p:spPr bwMode="auto">
              <a:xfrm>
                <a:off x="3019" y="2102"/>
                <a:ext cx="197" cy="0"/>
              </a:xfrm>
              <a:custGeom>
                <a:avLst/>
                <a:gdLst>
                  <a:gd name="T0" fmla="*/ 591 w 591"/>
                  <a:gd name="T1" fmla="*/ 295 w 591"/>
                  <a:gd name="T2" fmla="*/ 0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591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" name="Line 348"/>
              <p:cNvSpPr>
                <a:spLocks noChangeShapeType="1"/>
              </p:cNvSpPr>
              <p:nvPr/>
            </p:nvSpPr>
            <p:spPr bwMode="auto">
              <a:xfrm>
                <a:off x="3019" y="1862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" name="Line 349"/>
              <p:cNvSpPr>
                <a:spLocks noChangeShapeType="1"/>
              </p:cNvSpPr>
              <p:nvPr/>
            </p:nvSpPr>
            <p:spPr bwMode="auto">
              <a:xfrm flipV="1">
                <a:off x="3216" y="1862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" name="Line 350"/>
              <p:cNvSpPr>
                <a:spLocks noChangeShapeType="1"/>
              </p:cNvSpPr>
              <p:nvPr/>
            </p:nvSpPr>
            <p:spPr bwMode="auto">
              <a:xfrm>
                <a:off x="3314" y="1862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" name="Line 351"/>
              <p:cNvSpPr>
                <a:spLocks noChangeShapeType="1"/>
              </p:cNvSpPr>
              <p:nvPr/>
            </p:nvSpPr>
            <p:spPr bwMode="auto">
              <a:xfrm>
                <a:off x="2921" y="1862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" name="Line 352"/>
              <p:cNvSpPr>
                <a:spLocks noChangeShapeType="1"/>
              </p:cNvSpPr>
              <p:nvPr/>
            </p:nvSpPr>
            <p:spPr bwMode="auto">
              <a:xfrm flipV="1">
                <a:off x="2822" y="1862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" name="Line 353"/>
              <p:cNvSpPr>
                <a:spLocks noChangeShapeType="1"/>
              </p:cNvSpPr>
              <p:nvPr/>
            </p:nvSpPr>
            <p:spPr bwMode="auto">
              <a:xfrm flipV="1">
                <a:off x="4008" y="2910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" name="Line 354"/>
              <p:cNvSpPr>
                <a:spLocks noChangeShapeType="1"/>
              </p:cNvSpPr>
              <p:nvPr/>
            </p:nvSpPr>
            <p:spPr bwMode="auto">
              <a:xfrm>
                <a:off x="2723" y="1706"/>
                <a:ext cx="0" cy="7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" name="Line 355"/>
              <p:cNvSpPr>
                <a:spLocks noChangeShapeType="1"/>
              </p:cNvSpPr>
              <p:nvPr/>
            </p:nvSpPr>
            <p:spPr bwMode="auto">
              <a:xfrm flipV="1">
                <a:off x="2723" y="1779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" name="Line 356"/>
              <p:cNvSpPr>
                <a:spLocks noChangeShapeType="1"/>
              </p:cNvSpPr>
              <p:nvPr/>
            </p:nvSpPr>
            <p:spPr bwMode="auto">
              <a:xfrm>
                <a:off x="2625" y="1706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" name="Line 357"/>
              <p:cNvSpPr>
                <a:spLocks noChangeShapeType="1"/>
              </p:cNvSpPr>
              <p:nvPr/>
            </p:nvSpPr>
            <p:spPr bwMode="auto">
              <a:xfrm flipH="1">
                <a:off x="2625" y="1779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" name="Line 358"/>
              <p:cNvSpPr>
                <a:spLocks noChangeShapeType="1"/>
              </p:cNvSpPr>
              <p:nvPr/>
            </p:nvSpPr>
            <p:spPr bwMode="auto">
              <a:xfrm flipH="1">
                <a:off x="2625" y="186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" name="Freeform 359"/>
              <p:cNvSpPr>
                <a:spLocks/>
              </p:cNvSpPr>
              <p:nvPr/>
            </p:nvSpPr>
            <p:spPr bwMode="auto">
              <a:xfrm>
                <a:off x="2723" y="1520"/>
                <a:ext cx="0" cy="186"/>
              </a:xfrm>
              <a:custGeom>
                <a:avLst/>
                <a:gdLst>
                  <a:gd name="T0" fmla="*/ 558 h 558"/>
                  <a:gd name="T1" fmla="*/ 294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94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" name="Freeform 360"/>
              <p:cNvSpPr>
                <a:spLocks/>
              </p:cNvSpPr>
              <p:nvPr/>
            </p:nvSpPr>
            <p:spPr bwMode="auto">
              <a:xfrm>
                <a:off x="2723" y="1941"/>
                <a:ext cx="0" cy="161"/>
              </a:xfrm>
              <a:custGeom>
                <a:avLst/>
                <a:gdLst>
                  <a:gd name="T0" fmla="*/ 0 h 485"/>
                  <a:gd name="T1" fmla="*/ 250 h 485"/>
                  <a:gd name="T2" fmla="*/ 485 h 48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5">
                    <a:moveTo>
                      <a:pt x="0" y="0"/>
                    </a:moveTo>
                    <a:lnTo>
                      <a:pt x="0" y="250"/>
                    </a:lnTo>
                    <a:lnTo>
                      <a:pt x="0" y="48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" name="Line 361"/>
              <p:cNvSpPr>
                <a:spLocks noChangeShapeType="1"/>
              </p:cNvSpPr>
              <p:nvPr/>
            </p:nvSpPr>
            <p:spPr bwMode="auto">
              <a:xfrm>
                <a:off x="4008" y="3072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" name="Line 362"/>
              <p:cNvSpPr>
                <a:spLocks noChangeShapeType="1"/>
              </p:cNvSpPr>
              <p:nvPr/>
            </p:nvSpPr>
            <p:spPr bwMode="auto">
              <a:xfrm flipV="1">
                <a:off x="2723" y="2102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" name="Line 363"/>
              <p:cNvSpPr>
                <a:spLocks noChangeShapeType="1"/>
              </p:cNvSpPr>
              <p:nvPr/>
            </p:nvSpPr>
            <p:spPr bwMode="auto">
              <a:xfrm>
                <a:off x="2625" y="2185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" name="Line 364"/>
              <p:cNvSpPr>
                <a:spLocks noChangeShapeType="1"/>
              </p:cNvSpPr>
              <p:nvPr/>
            </p:nvSpPr>
            <p:spPr bwMode="auto">
              <a:xfrm flipH="1">
                <a:off x="2625" y="210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" name="Line 365"/>
              <p:cNvSpPr>
                <a:spLocks noChangeShapeType="1"/>
              </p:cNvSpPr>
              <p:nvPr/>
            </p:nvSpPr>
            <p:spPr bwMode="auto">
              <a:xfrm>
                <a:off x="2625" y="1941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" name="Line 366"/>
              <p:cNvSpPr>
                <a:spLocks noChangeShapeType="1"/>
              </p:cNvSpPr>
              <p:nvPr/>
            </p:nvSpPr>
            <p:spPr bwMode="auto">
              <a:xfrm>
                <a:off x="2723" y="1862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" name="Line 367"/>
              <p:cNvSpPr>
                <a:spLocks noChangeShapeType="1"/>
              </p:cNvSpPr>
              <p:nvPr/>
            </p:nvSpPr>
            <p:spPr bwMode="auto">
              <a:xfrm flipV="1">
                <a:off x="2723" y="226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" name="Freeform 368"/>
              <p:cNvSpPr>
                <a:spLocks/>
              </p:cNvSpPr>
              <p:nvPr/>
            </p:nvSpPr>
            <p:spPr bwMode="auto">
              <a:xfrm>
                <a:off x="4008" y="2993"/>
                <a:ext cx="197" cy="0"/>
              </a:xfrm>
              <a:custGeom>
                <a:avLst/>
                <a:gdLst>
                  <a:gd name="T0" fmla="*/ 589 w 589"/>
                  <a:gd name="T1" fmla="*/ 280 w 589"/>
                  <a:gd name="T2" fmla="*/ 0 w 58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89">
                    <a:moveTo>
                      <a:pt x="589" y="0"/>
                    </a:moveTo>
                    <a:lnTo>
                      <a:pt x="280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" name="Freeform 369"/>
              <p:cNvSpPr>
                <a:spLocks/>
              </p:cNvSpPr>
              <p:nvPr/>
            </p:nvSpPr>
            <p:spPr bwMode="auto">
              <a:xfrm>
                <a:off x="2723" y="2347"/>
                <a:ext cx="0" cy="157"/>
              </a:xfrm>
              <a:custGeom>
                <a:avLst/>
                <a:gdLst>
                  <a:gd name="T0" fmla="*/ 470 h 470"/>
                  <a:gd name="T1" fmla="*/ 235 h 470"/>
                  <a:gd name="T2" fmla="*/ 0 h 47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70">
                    <a:moveTo>
                      <a:pt x="0" y="470"/>
                    </a:moveTo>
                    <a:lnTo>
                      <a:pt x="0" y="235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" name="Line 370"/>
              <p:cNvSpPr>
                <a:spLocks noChangeShapeType="1"/>
              </p:cNvSpPr>
              <p:nvPr/>
            </p:nvSpPr>
            <p:spPr bwMode="auto">
              <a:xfrm>
                <a:off x="2625" y="2504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" name="Line 371"/>
              <p:cNvSpPr>
                <a:spLocks noChangeShapeType="1"/>
              </p:cNvSpPr>
              <p:nvPr/>
            </p:nvSpPr>
            <p:spPr bwMode="auto">
              <a:xfrm>
                <a:off x="3910" y="2993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" name="Line 372"/>
              <p:cNvSpPr>
                <a:spLocks noChangeShapeType="1"/>
              </p:cNvSpPr>
              <p:nvPr/>
            </p:nvSpPr>
            <p:spPr bwMode="auto">
              <a:xfrm flipH="1">
                <a:off x="2625" y="2264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" name="Line 373"/>
              <p:cNvSpPr>
                <a:spLocks noChangeShapeType="1"/>
              </p:cNvSpPr>
              <p:nvPr/>
            </p:nvSpPr>
            <p:spPr bwMode="auto">
              <a:xfrm>
                <a:off x="2625" y="2347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" name="Line 374"/>
              <p:cNvSpPr>
                <a:spLocks noChangeShapeType="1"/>
              </p:cNvSpPr>
              <p:nvPr/>
            </p:nvSpPr>
            <p:spPr bwMode="auto">
              <a:xfrm flipV="1">
                <a:off x="2723" y="2587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" name="Freeform 375"/>
              <p:cNvSpPr>
                <a:spLocks/>
              </p:cNvSpPr>
              <p:nvPr/>
            </p:nvSpPr>
            <p:spPr bwMode="auto">
              <a:xfrm>
                <a:off x="2723" y="2749"/>
                <a:ext cx="0" cy="161"/>
              </a:xfrm>
              <a:custGeom>
                <a:avLst/>
                <a:gdLst>
                  <a:gd name="T0" fmla="*/ 0 h 484"/>
                  <a:gd name="T1" fmla="*/ 249 h 484"/>
                  <a:gd name="T2" fmla="*/ 484 h 48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4">
                    <a:moveTo>
                      <a:pt x="0" y="0"/>
                    </a:moveTo>
                    <a:lnTo>
                      <a:pt x="0" y="249"/>
                    </a:lnTo>
                    <a:lnTo>
                      <a:pt x="0" y="48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" name="Line 376"/>
              <p:cNvSpPr>
                <a:spLocks noChangeShapeType="1"/>
              </p:cNvSpPr>
              <p:nvPr/>
            </p:nvSpPr>
            <p:spPr bwMode="auto">
              <a:xfrm>
                <a:off x="2630" y="2749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" name="Line 377"/>
              <p:cNvSpPr>
                <a:spLocks noChangeShapeType="1"/>
              </p:cNvSpPr>
              <p:nvPr/>
            </p:nvSpPr>
            <p:spPr bwMode="auto">
              <a:xfrm flipV="1">
                <a:off x="4008" y="2993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" name="Line 378"/>
              <p:cNvSpPr>
                <a:spLocks noChangeShapeType="1"/>
              </p:cNvSpPr>
              <p:nvPr/>
            </p:nvSpPr>
            <p:spPr bwMode="auto">
              <a:xfrm flipV="1">
                <a:off x="2723" y="2670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" name="Line 379"/>
              <p:cNvSpPr>
                <a:spLocks noChangeShapeType="1"/>
              </p:cNvSpPr>
              <p:nvPr/>
            </p:nvSpPr>
            <p:spPr bwMode="auto">
              <a:xfrm flipH="1">
                <a:off x="2625" y="267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" name="Line 380"/>
              <p:cNvSpPr>
                <a:spLocks noChangeShapeType="1"/>
              </p:cNvSpPr>
              <p:nvPr/>
            </p:nvSpPr>
            <p:spPr bwMode="auto">
              <a:xfrm flipH="1">
                <a:off x="2625" y="2587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" name="Line 381"/>
              <p:cNvSpPr>
                <a:spLocks noChangeShapeType="1"/>
              </p:cNvSpPr>
              <p:nvPr/>
            </p:nvSpPr>
            <p:spPr bwMode="auto">
              <a:xfrm>
                <a:off x="2723" y="250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" name="Line 382"/>
              <p:cNvSpPr>
                <a:spLocks noChangeShapeType="1"/>
              </p:cNvSpPr>
              <p:nvPr/>
            </p:nvSpPr>
            <p:spPr bwMode="auto">
              <a:xfrm flipH="1">
                <a:off x="3216" y="2347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" name="Line 383"/>
              <p:cNvSpPr>
                <a:spLocks noChangeShapeType="1"/>
              </p:cNvSpPr>
              <p:nvPr/>
            </p:nvSpPr>
            <p:spPr bwMode="auto">
              <a:xfrm>
                <a:off x="3216" y="2264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" name="Line 384"/>
              <p:cNvSpPr>
                <a:spLocks noChangeShapeType="1"/>
              </p:cNvSpPr>
              <p:nvPr/>
            </p:nvSpPr>
            <p:spPr bwMode="auto">
              <a:xfrm>
                <a:off x="3314" y="226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" name="Line 385"/>
              <p:cNvSpPr>
                <a:spLocks noChangeShapeType="1"/>
              </p:cNvSpPr>
              <p:nvPr/>
            </p:nvSpPr>
            <p:spPr bwMode="auto">
              <a:xfrm>
                <a:off x="3216" y="226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" name="Freeform 386"/>
              <p:cNvSpPr>
                <a:spLocks/>
              </p:cNvSpPr>
              <p:nvPr/>
            </p:nvSpPr>
            <p:spPr bwMode="auto">
              <a:xfrm>
                <a:off x="3910" y="3150"/>
                <a:ext cx="0" cy="166"/>
              </a:xfrm>
              <a:custGeom>
                <a:avLst/>
                <a:gdLst>
                  <a:gd name="T0" fmla="*/ 499 h 499"/>
                  <a:gd name="T1" fmla="*/ 250 h 499"/>
                  <a:gd name="T2" fmla="*/ 0 h 49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99">
                    <a:moveTo>
                      <a:pt x="0" y="499"/>
                    </a:moveTo>
                    <a:lnTo>
                      <a:pt x="0" y="25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" name="Freeform 387"/>
              <p:cNvSpPr>
                <a:spLocks/>
              </p:cNvSpPr>
              <p:nvPr/>
            </p:nvSpPr>
            <p:spPr bwMode="auto">
              <a:xfrm>
                <a:off x="3314" y="2347"/>
                <a:ext cx="0" cy="157"/>
              </a:xfrm>
              <a:custGeom>
                <a:avLst/>
                <a:gdLst>
                  <a:gd name="T0" fmla="*/ 470 h 470"/>
                  <a:gd name="T1" fmla="*/ 235 h 470"/>
                  <a:gd name="T2" fmla="*/ 0 h 47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70">
                    <a:moveTo>
                      <a:pt x="0" y="470"/>
                    </a:moveTo>
                    <a:lnTo>
                      <a:pt x="0" y="235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" name="Line 388"/>
              <p:cNvSpPr>
                <a:spLocks noChangeShapeType="1"/>
              </p:cNvSpPr>
              <p:nvPr/>
            </p:nvSpPr>
            <p:spPr bwMode="auto">
              <a:xfrm flipH="1">
                <a:off x="4397" y="2504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" name="Line 389"/>
              <p:cNvSpPr>
                <a:spLocks noChangeShapeType="1"/>
              </p:cNvSpPr>
              <p:nvPr/>
            </p:nvSpPr>
            <p:spPr bwMode="auto">
              <a:xfrm>
                <a:off x="3216" y="2504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" name="Freeform 390"/>
              <p:cNvSpPr>
                <a:spLocks/>
              </p:cNvSpPr>
              <p:nvPr/>
            </p:nvSpPr>
            <p:spPr bwMode="auto">
              <a:xfrm>
                <a:off x="3216" y="2347"/>
                <a:ext cx="0" cy="157"/>
              </a:xfrm>
              <a:custGeom>
                <a:avLst/>
                <a:gdLst>
                  <a:gd name="T0" fmla="*/ 470 h 470"/>
                  <a:gd name="T1" fmla="*/ 235 h 470"/>
                  <a:gd name="T2" fmla="*/ 0 h 47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70">
                    <a:moveTo>
                      <a:pt x="0" y="470"/>
                    </a:moveTo>
                    <a:lnTo>
                      <a:pt x="0" y="235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" name="Freeform 391"/>
              <p:cNvSpPr>
                <a:spLocks/>
              </p:cNvSpPr>
              <p:nvPr/>
            </p:nvSpPr>
            <p:spPr bwMode="auto">
              <a:xfrm>
                <a:off x="3019" y="2264"/>
                <a:ext cx="197" cy="0"/>
              </a:xfrm>
              <a:custGeom>
                <a:avLst/>
                <a:gdLst>
                  <a:gd name="T0" fmla="*/ 0 w 591"/>
                  <a:gd name="T1" fmla="*/ 295 w 591"/>
                  <a:gd name="T2" fmla="*/ 591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0" y="0"/>
                    </a:moveTo>
                    <a:lnTo>
                      <a:pt x="295" y="0"/>
                    </a:lnTo>
                    <a:lnTo>
                      <a:pt x="591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" name="Freeform 392"/>
              <p:cNvSpPr>
                <a:spLocks/>
              </p:cNvSpPr>
              <p:nvPr/>
            </p:nvSpPr>
            <p:spPr bwMode="auto">
              <a:xfrm>
                <a:off x="3019" y="2347"/>
                <a:ext cx="197" cy="0"/>
              </a:xfrm>
              <a:custGeom>
                <a:avLst/>
                <a:gdLst>
                  <a:gd name="T0" fmla="*/ 591 w 591"/>
                  <a:gd name="T1" fmla="*/ 295 w 591"/>
                  <a:gd name="T2" fmla="*/ 0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591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" name="Freeform 393"/>
              <p:cNvSpPr>
                <a:spLocks/>
              </p:cNvSpPr>
              <p:nvPr/>
            </p:nvSpPr>
            <p:spPr bwMode="auto">
              <a:xfrm>
                <a:off x="3019" y="2504"/>
                <a:ext cx="197" cy="0"/>
              </a:xfrm>
              <a:custGeom>
                <a:avLst/>
                <a:gdLst>
                  <a:gd name="T0" fmla="*/ 0 w 591"/>
                  <a:gd name="T1" fmla="*/ 295 w 591"/>
                  <a:gd name="T2" fmla="*/ 591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0" y="0"/>
                    </a:moveTo>
                    <a:lnTo>
                      <a:pt x="295" y="0"/>
                    </a:lnTo>
                    <a:lnTo>
                      <a:pt x="591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" name="Line 394"/>
              <p:cNvSpPr>
                <a:spLocks noChangeShapeType="1"/>
              </p:cNvSpPr>
              <p:nvPr/>
            </p:nvSpPr>
            <p:spPr bwMode="auto">
              <a:xfrm>
                <a:off x="3019" y="226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" name="Line 395"/>
              <p:cNvSpPr>
                <a:spLocks noChangeShapeType="1"/>
              </p:cNvSpPr>
              <p:nvPr/>
            </p:nvSpPr>
            <p:spPr bwMode="auto">
              <a:xfrm>
                <a:off x="2822" y="2347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" name="Line 396"/>
              <p:cNvSpPr>
                <a:spLocks noChangeShapeType="1"/>
              </p:cNvSpPr>
              <p:nvPr/>
            </p:nvSpPr>
            <p:spPr bwMode="auto">
              <a:xfrm>
                <a:off x="2822" y="226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" name="Line 397"/>
              <p:cNvSpPr>
                <a:spLocks noChangeShapeType="1"/>
              </p:cNvSpPr>
              <p:nvPr/>
            </p:nvSpPr>
            <p:spPr bwMode="auto">
              <a:xfrm>
                <a:off x="2822" y="2264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" name="Line 398"/>
              <p:cNvSpPr>
                <a:spLocks noChangeShapeType="1"/>
              </p:cNvSpPr>
              <p:nvPr/>
            </p:nvSpPr>
            <p:spPr bwMode="auto">
              <a:xfrm flipV="1">
                <a:off x="2921" y="226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" name="Freeform 399"/>
              <p:cNvSpPr>
                <a:spLocks/>
              </p:cNvSpPr>
              <p:nvPr/>
            </p:nvSpPr>
            <p:spPr bwMode="auto">
              <a:xfrm>
                <a:off x="2921" y="2347"/>
                <a:ext cx="0" cy="157"/>
              </a:xfrm>
              <a:custGeom>
                <a:avLst/>
                <a:gdLst>
                  <a:gd name="T0" fmla="*/ 470 h 470"/>
                  <a:gd name="T1" fmla="*/ 235 h 470"/>
                  <a:gd name="T2" fmla="*/ 0 h 47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70">
                    <a:moveTo>
                      <a:pt x="0" y="470"/>
                    </a:moveTo>
                    <a:lnTo>
                      <a:pt x="0" y="235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" name="Freeform 400"/>
              <p:cNvSpPr>
                <a:spLocks/>
              </p:cNvSpPr>
              <p:nvPr/>
            </p:nvSpPr>
            <p:spPr bwMode="auto">
              <a:xfrm>
                <a:off x="2822" y="2347"/>
                <a:ext cx="0" cy="157"/>
              </a:xfrm>
              <a:custGeom>
                <a:avLst/>
                <a:gdLst>
                  <a:gd name="T0" fmla="*/ 0 h 470"/>
                  <a:gd name="T1" fmla="*/ 235 h 470"/>
                  <a:gd name="T2" fmla="*/ 470 h 47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70">
                    <a:moveTo>
                      <a:pt x="0" y="0"/>
                    </a:moveTo>
                    <a:lnTo>
                      <a:pt x="0" y="235"/>
                    </a:lnTo>
                    <a:lnTo>
                      <a:pt x="0" y="47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" name="Line 401"/>
              <p:cNvSpPr>
                <a:spLocks noChangeShapeType="1"/>
              </p:cNvSpPr>
              <p:nvPr/>
            </p:nvSpPr>
            <p:spPr bwMode="auto">
              <a:xfrm>
                <a:off x="2822" y="2504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" name="Freeform 402"/>
              <p:cNvSpPr>
                <a:spLocks/>
              </p:cNvSpPr>
              <p:nvPr/>
            </p:nvSpPr>
            <p:spPr bwMode="auto">
              <a:xfrm>
                <a:off x="3019" y="2347"/>
                <a:ext cx="0" cy="157"/>
              </a:xfrm>
              <a:custGeom>
                <a:avLst/>
                <a:gdLst>
                  <a:gd name="T0" fmla="*/ 0 h 470"/>
                  <a:gd name="T1" fmla="*/ 235 h 470"/>
                  <a:gd name="T2" fmla="*/ 470 h 47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70">
                    <a:moveTo>
                      <a:pt x="0" y="0"/>
                    </a:moveTo>
                    <a:lnTo>
                      <a:pt x="0" y="235"/>
                    </a:lnTo>
                    <a:lnTo>
                      <a:pt x="0" y="47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" name="Line 403"/>
              <p:cNvSpPr>
                <a:spLocks noChangeShapeType="1"/>
              </p:cNvSpPr>
              <p:nvPr/>
            </p:nvSpPr>
            <p:spPr bwMode="auto">
              <a:xfrm flipH="1">
                <a:off x="2921" y="2504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" name="Line 404"/>
              <p:cNvSpPr>
                <a:spLocks noChangeShapeType="1"/>
              </p:cNvSpPr>
              <p:nvPr/>
            </p:nvSpPr>
            <p:spPr bwMode="auto">
              <a:xfrm>
                <a:off x="2921" y="2264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" name="Line 405"/>
              <p:cNvSpPr>
                <a:spLocks noChangeShapeType="1"/>
              </p:cNvSpPr>
              <p:nvPr/>
            </p:nvSpPr>
            <p:spPr bwMode="auto">
              <a:xfrm flipH="1">
                <a:off x="2921" y="2347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607"/>
            <p:cNvGrpSpPr>
              <a:grpSpLocks/>
            </p:cNvGrpSpPr>
            <p:nvPr/>
          </p:nvGrpSpPr>
          <p:grpSpPr bwMode="auto">
            <a:xfrm>
              <a:off x="2723" y="1520"/>
              <a:ext cx="1777" cy="2114"/>
              <a:chOff x="2723" y="1520"/>
              <a:chExt cx="1777" cy="2114"/>
            </a:xfrm>
          </p:grpSpPr>
          <p:sp>
            <p:nvSpPr>
              <p:cNvPr id="561" name="Line 407"/>
              <p:cNvSpPr>
                <a:spLocks noChangeShapeType="1"/>
              </p:cNvSpPr>
              <p:nvPr/>
            </p:nvSpPr>
            <p:spPr bwMode="auto">
              <a:xfrm flipV="1">
                <a:off x="3019" y="2587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2" name="Line 408"/>
              <p:cNvSpPr>
                <a:spLocks noChangeShapeType="1"/>
              </p:cNvSpPr>
              <p:nvPr/>
            </p:nvSpPr>
            <p:spPr bwMode="auto">
              <a:xfrm flipH="1">
                <a:off x="2822" y="2670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3" name="Line 409"/>
              <p:cNvSpPr>
                <a:spLocks noChangeShapeType="1"/>
              </p:cNvSpPr>
              <p:nvPr/>
            </p:nvSpPr>
            <p:spPr bwMode="auto">
              <a:xfrm flipV="1">
                <a:off x="2921" y="2587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4" name="Line 410"/>
              <p:cNvSpPr>
                <a:spLocks noChangeShapeType="1"/>
              </p:cNvSpPr>
              <p:nvPr/>
            </p:nvSpPr>
            <p:spPr bwMode="auto">
              <a:xfrm>
                <a:off x="2822" y="2587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5" name="Line 411"/>
              <p:cNvSpPr>
                <a:spLocks noChangeShapeType="1"/>
              </p:cNvSpPr>
              <p:nvPr/>
            </p:nvSpPr>
            <p:spPr bwMode="auto">
              <a:xfrm flipH="1">
                <a:off x="2822" y="2587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" name="Line 412"/>
              <p:cNvSpPr>
                <a:spLocks noChangeShapeType="1"/>
              </p:cNvSpPr>
              <p:nvPr/>
            </p:nvSpPr>
            <p:spPr bwMode="auto">
              <a:xfrm>
                <a:off x="2822" y="2749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7" name="Freeform 413"/>
              <p:cNvSpPr>
                <a:spLocks/>
              </p:cNvSpPr>
              <p:nvPr/>
            </p:nvSpPr>
            <p:spPr bwMode="auto">
              <a:xfrm>
                <a:off x="2921" y="2749"/>
                <a:ext cx="0" cy="161"/>
              </a:xfrm>
              <a:custGeom>
                <a:avLst/>
                <a:gdLst>
                  <a:gd name="T0" fmla="*/ 484 h 484"/>
                  <a:gd name="T1" fmla="*/ 249 h 484"/>
                  <a:gd name="T2" fmla="*/ 0 h 48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4">
                    <a:moveTo>
                      <a:pt x="0" y="484"/>
                    </a:moveTo>
                    <a:lnTo>
                      <a:pt x="0" y="249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8" name="Freeform 414"/>
              <p:cNvSpPr>
                <a:spLocks/>
              </p:cNvSpPr>
              <p:nvPr/>
            </p:nvSpPr>
            <p:spPr bwMode="auto">
              <a:xfrm>
                <a:off x="2822" y="2749"/>
                <a:ext cx="0" cy="161"/>
              </a:xfrm>
              <a:custGeom>
                <a:avLst/>
                <a:gdLst>
                  <a:gd name="T0" fmla="*/ 484 h 484"/>
                  <a:gd name="T1" fmla="*/ 249 h 484"/>
                  <a:gd name="T2" fmla="*/ 0 h 48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4">
                    <a:moveTo>
                      <a:pt x="0" y="484"/>
                    </a:moveTo>
                    <a:lnTo>
                      <a:pt x="0" y="249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9" name="Freeform 415"/>
              <p:cNvSpPr>
                <a:spLocks/>
              </p:cNvSpPr>
              <p:nvPr/>
            </p:nvSpPr>
            <p:spPr bwMode="auto">
              <a:xfrm>
                <a:off x="3019" y="2749"/>
                <a:ext cx="0" cy="161"/>
              </a:xfrm>
              <a:custGeom>
                <a:avLst/>
                <a:gdLst>
                  <a:gd name="T0" fmla="*/ 484 h 484"/>
                  <a:gd name="T1" fmla="*/ 249 h 484"/>
                  <a:gd name="T2" fmla="*/ 0 h 48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4">
                    <a:moveTo>
                      <a:pt x="0" y="484"/>
                    </a:moveTo>
                    <a:lnTo>
                      <a:pt x="0" y="249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0" name="Line 416"/>
              <p:cNvSpPr>
                <a:spLocks noChangeShapeType="1"/>
              </p:cNvSpPr>
              <p:nvPr/>
            </p:nvSpPr>
            <p:spPr bwMode="auto">
              <a:xfrm>
                <a:off x="2921" y="2749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1" name="Line 417"/>
              <p:cNvSpPr>
                <a:spLocks noChangeShapeType="1"/>
              </p:cNvSpPr>
              <p:nvPr/>
            </p:nvSpPr>
            <p:spPr bwMode="auto">
              <a:xfrm flipV="1">
                <a:off x="3019" y="2670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2" name="Line 418"/>
              <p:cNvSpPr>
                <a:spLocks noChangeShapeType="1"/>
              </p:cNvSpPr>
              <p:nvPr/>
            </p:nvSpPr>
            <p:spPr bwMode="auto">
              <a:xfrm flipH="1">
                <a:off x="2921" y="267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3" name="Line 419"/>
              <p:cNvSpPr>
                <a:spLocks noChangeShapeType="1"/>
              </p:cNvSpPr>
              <p:nvPr/>
            </p:nvSpPr>
            <p:spPr bwMode="auto">
              <a:xfrm>
                <a:off x="2822" y="2670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4" name="Line 420"/>
              <p:cNvSpPr>
                <a:spLocks noChangeShapeType="1"/>
              </p:cNvSpPr>
              <p:nvPr/>
            </p:nvSpPr>
            <p:spPr bwMode="auto">
              <a:xfrm flipV="1">
                <a:off x="2921" y="2670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5" name="Line 421"/>
              <p:cNvSpPr>
                <a:spLocks noChangeShapeType="1"/>
              </p:cNvSpPr>
              <p:nvPr/>
            </p:nvSpPr>
            <p:spPr bwMode="auto">
              <a:xfrm>
                <a:off x="2921" y="2587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6" name="Line 422"/>
              <p:cNvSpPr>
                <a:spLocks noChangeShapeType="1"/>
              </p:cNvSpPr>
              <p:nvPr/>
            </p:nvSpPr>
            <p:spPr bwMode="auto">
              <a:xfrm flipV="1">
                <a:off x="3314" y="2587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7" name="Line 423"/>
              <p:cNvSpPr>
                <a:spLocks noChangeShapeType="1"/>
              </p:cNvSpPr>
              <p:nvPr/>
            </p:nvSpPr>
            <p:spPr bwMode="auto">
              <a:xfrm flipH="1">
                <a:off x="3216" y="267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8" name="Line 424"/>
              <p:cNvSpPr>
                <a:spLocks noChangeShapeType="1"/>
              </p:cNvSpPr>
              <p:nvPr/>
            </p:nvSpPr>
            <p:spPr bwMode="auto">
              <a:xfrm>
                <a:off x="3216" y="2587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9" name="Line 425"/>
              <p:cNvSpPr>
                <a:spLocks noChangeShapeType="1"/>
              </p:cNvSpPr>
              <p:nvPr/>
            </p:nvSpPr>
            <p:spPr bwMode="auto">
              <a:xfrm flipH="1">
                <a:off x="3216" y="2587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0" name="Freeform 426"/>
              <p:cNvSpPr>
                <a:spLocks/>
              </p:cNvSpPr>
              <p:nvPr/>
            </p:nvSpPr>
            <p:spPr bwMode="auto">
              <a:xfrm>
                <a:off x="3216" y="2749"/>
                <a:ext cx="0" cy="161"/>
              </a:xfrm>
              <a:custGeom>
                <a:avLst/>
                <a:gdLst>
                  <a:gd name="T0" fmla="*/ 0 h 484"/>
                  <a:gd name="T1" fmla="*/ 249 h 484"/>
                  <a:gd name="T2" fmla="*/ 484 h 48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4">
                    <a:moveTo>
                      <a:pt x="0" y="0"/>
                    </a:moveTo>
                    <a:lnTo>
                      <a:pt x="0" y="249"/>
                    </a:lnTo>
                    <a:lnTo>
                      <a:pt x="0" y="48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1" name="Line 427"/>
              <p:cNvSpPr>
                <a:spLocks noChangeShapeType="1"/>
              </p:cNvSpPr>
              <p:nvPr/>
            </p:nvSpPr>
            <p:spPr bwMode="auto">
              <a:xfrm flipH="1">
                <a:off x="3216" y="2749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2" name="Freeform 428"/>
              <p:cNvSpPr>
                <a:spLocks/>
              </p:cNvSpPr>
              <p:nvPr/>
            </p:nvSpPr>
            <p:spPr bwMode="auto">
              <a:xfrm>
                <a:off x="3314" y="2749"/>
                <a:ext cx="0" cy="161"/>
              </a:xfrm>
              <a:custGeom>
                <a:avLst/>
                <a:gdLst>
                  <a:gd name="T0" fmla="*/ 484 h 484"/>
                  <a:gd name="T1" fmla="*/ 249 h 484"/>
                  <a:gd name="T2" fmla="*/ 0 h 48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4">
                    <a:moveTo>
                      <a:pt x="0" y="484"/>
                    </a:moveTo>
                    <a:lnTo>
                      <a:pt x="0" y="249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3" name="Line 429"/>
              <p:cNvSpPr>
                <a:spLocks noChangeShapeType="1"/>
              </p:cNvSpPr>
              <p:nvPr/>
            </p:nvSpPr>
            <p:spPr bwMode="auto">
              <a:xfrm flipV="1">
                <a:off x="4397" y="3394"/>
                <a:ext cx="0" cy="8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4" name="Line 430"/>
              <p:cNvSpPr>
                <a:spLocks noChangeShapeType="1"/>
              </p:cNvSpPr>
              <p:nvPr/>
            </p:nvSpPr>
            <p:spPr bwMode="auto">
              <a:xfrm flipV="1">
                <a:off x="3314" y="2670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5" name="Line 431"/>
              <p:cNvSpPr>
                <a:spLocks noChangeShapeType="1"/>
              </p:cNvSpPr>
              <p:nvPr/>
            </p:nvSpPr>
            <p:spPr bwMode="auto">
              <a:xfrm>
                <a:off x="3216" y="2670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6" name="Freeform 432"/>
              <p:cNvSpPr>
                <a:spLocks/>
              </p:cNvSpPr>
              <p:nvPr/>
            </p:nvSpPr>
            <p:spPr bwMode="auto">
              <a:xfrm>
                <a:off x="3019" y="2749"/>
                <a:ext cx="197" cy="0"/>
              </a:xfrm>
              <a:custGeom>
                <a:avLst/>
                <a:gdLst>
                  <a:gd name="T0" fmla="*/ 591 w 591"/>
                  <a:gd name="T1" fmla="*/ 295 w 591"/>
                  <a:gd name="T2" fmla="*/ 0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591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7" name="Freeform 433"/>
              <p:cNvSpPr>
                <a:spLocks/>
              </p:cNvSpPr>
              <p:nvPr/>
            </p:nvSpPr>
            <p:spPr bwMode="auto">
              <a:xfrm>
                <a:off x="3019" y="2587"/>
                <a:ext cx="197" cy="0"/>
              </a:xfrm>
              <a:custGeom>
                <a:avLst/>
                <a:gdLst>
                  <a:gd name="T0" fmla="*/ 0 w 591"/>
                  <a:gd name="T1" fmla="*/ 295 w 591"/>
                  <a:gd name="T2" fmla="*/ 591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0" y="0"/>
                    </a:moveTo>
                    <a:lnTo>
                      <a:pt x="295" y="0"/>
                    </a:lnTo>
                    <a:lnTo>
                      <a:pt x="591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8" name="Freeform 434"/>
              <p:cNvSpPr>
                <a:spLocks/>
              </p:cNvSpPr>
              <p:nvPr/>
            </p:nvSpPr>
            <p:spPr bwMode="auto">
              <a:xfrm>
                <a:off x="3019" y="2670"/>
                <a:ext cx="197" cy="0"/>
              </a:xfrm>
              <a:custGeom>
                <a:avLst/>
                <a:gdLst>
                  <a:gd name="T0" fmla="*/ 591 w 591"/>
                  <a:gd name="T1" fmla="*/ 295 w 591"/>
                  <a:gd name="T2" fmla="*/ 0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591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9" name="Line 435"/>
              <p:cNvSpPr>
                <a:spLocks noChangeShapeType="1"/>
              </p:cNvSpPr>
              <p:nvPr/>
            </p:nvSpPr>
            <p:spPr bwMode="auto">
              <a:xfrm>
                <a:off x="2921" y="250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0" name="Line 436"/>
              <p:cNvSpPr>
                <a:spLocks noChangeShapeType="1"/>
              </p:cNvSpPr>
              <p:nvPr/>
            </p:nvSpPr>
            <p:spPr bwMode="auto">
              <a:xfrm flipV="1">
                <a:off x="2822" y="250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" name="Line 437"/>
              <p:cNvSpPr>
                <a:spLocks noChangeShapeType="1"/>
              </p:cNvSpPr>
              <p:nvPr/>
            </p:nvSpPr>
            <p:spPr bwMode="auto">
              <a:xfrm flipV="1">
                <a:off x="3019" y="250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2" name="Line 438"/>
              <p:cNvSpPr>
                <a:spLocks noChangeShapeType="1"/>
              </p:cNvSpPr>
              <p:nvPr/>
            </p:nvSpPr>
            <p:spPr bwMode="auto">
              <a:xfrm>
                <a:off x="3314" y="250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3" name="Line 439"/>
              <p:cNvSpPr>
                <a:spLocks noChangeShapeType="1"/>
              </p:cNvSpPr>
              <p:nvPr/>
            </p:nvSpPr>
            <p:spPr bwMode="auto">
              <a:xfrm flipV="1">
                <a:off x="3216" y="250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4" name="Line 440"/>
              <p:cNvSpPr>
                <a:spLocks noChangeShapeType="1"/>
              </p:cNvSpPr>
              <p:nvPr/>
            </p:nvSpPr>
            <p:spPr bwMode="auto">
              <a:xfrm>
                <a:off x="3216" y="2185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5" name="Line 441"/>
              <p:cNvSpPr>
                <a:spLocks noChangeShapeType="1"/>
              </p:cNvSpPr>
              <p:nvPr/>
            </p:nvSpPr>
            <p:spPr bwMode="auto">
              <a:xfrm flipH="1">
                <a:off x="2723" y="2749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6" name="Line 442"/>
              <p:cNvSpPr>
                <a:spLocks noChangeShapeType="1"/>
              </p:cNvSpPr>
              <p:nvPr/>
            </p:nvSpPr>
            <p:spPr bwMode="auto">
              <a:xfrm>
                <a:off x="2723" y="2587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7" name="Line 443"/>
              <p:cNvSpPr>
                <a:spLocks noChangeShapeType="1"/>
              </p:cNvSpPr>
              <p:nvPr/>
            </p:nvSpPr>
            <p:spPr bwMode="auto">
              <a:xfrm flipH="1">
                <a:off x="2723" y="2670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8" name="Line 444"/>
              <p:cNvSpPr>
                <a:spLocks noChangeShapeType="1"/>
              </p:cNvSpPr>
              <p:nvPr/>
            </p:nvSpPr>
            <p:spPr bwMode="auto">
              <a:xfrm flipH="1">
                <a:off x="2723" y="2347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9" name="Line 445"/>
              <p:cNvSpPr>
                <a:spLocks noChangeShapeType="1"/>
              </p:cNvSpPr>
              <p:nvPr/>
            </p:nvSpPr>
            <p:spPr bwMode="auto">
              <a:xfrm flipH="1">
                <a:off x="2723" y="2504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0" name="Line 446"/>
              <p:cNvSpPr>
                <a:spLocks noChangeShapeType="1"/>
              </p:cNvSpPr>
              <p:nvPr/>
            </p:nvSpPr>
            <p:spPr bwMode="auto">
              <a:xfrm flipV="1">
                <a:off x="3314" y="2185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1" name="Line 447"/>
              <p:cNvSpPr>
                <a:spLocks noChangeShapeType="1"/>
              </p:cNvSpPr>
              <p:nvPr/>
            </p:nvSpPr>
            <p:spPr bwMode="auto">
              <a:xfrm flipH="1">
                <a:off x="2723" y="2264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2" name="Line 448"/>
              <p:cNvSpPr>
                <a:spLocks noChangeShapeType="1"/>
              </p:cNvSpPr>
              <p:nvPr/>
            </p:nvSpPr>
            <p:spPr bwMode="auto">
              <a:xfrm flipV="1">
                <a:off x="2723" y="2185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3" name="Line 449"/>
              <p:cNvSpPr>
                <a:spLocks noChangeShapeType="1"/>
              </p:cNvSpPr>
              <p:nvPr/>
            </p:nvSpPr>
            <p:spPr bwMode="auto">
              <a:xfrm>
                <a:off x="2723" y="2185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" name="Line 450"/>
              <p:cNvSpPr>
                <a:spLocks noChangeShapeType="1"/>
              </p:cNvSpPr>
              <p:nvPr/>
            </p:nvSpPr>
            <p:spPr bwMode="auto">
              <a:xfrm>
                <a:off x="2921" y="2185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5" name="Line 451"/>
              <p:cNvSpPr>
                <a:spLocks noChangeShapeType="1"/>
              </p:cNvSpPr>
              <p:nvPr/>
            </p:nvSpPr>
            <p:spPr bwMode="auto">
              <a:xfrm>
                <a:off x="2822" y="2185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" name="Line 452"/>
              <p:cNvSpPr>
                <a:spLocks noChangeShapeType="1"/>
              </p:cNvSpPr>
              <p:nvPr/>
            </p:nvSpPr>
            <p:spPr bwMode="auto">
              <a:xfrm flipV="1">
                <a:off x="3019" y="2185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" name="Line 453"/>
              <p:cNvSpPr>
                <a:spLocks noChangeShapeType="1"/>
              </p:cNvSpPr>
              <p:nvPr/>
            </p:nvSpPr>
            <p:spPr bwMode="auto">
              <a:xfrm>
                <a:off x="2723" y="1941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" name="Line 454"/>
              <p:cNvSpPr>
                <a:spLocks noChangeShapeType="1"/>
              </p:cNvSpPr>
              <p:nvPr/>
            </p:nvSpPr>
            <p:spPr bwMode="auto">
              <a:xfrm flipH="1">
                <a:off x="2723" y="2102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" name="Line 455"/>
              <p:cNvSpPr>
                <a:spLocks noChangeShapeType="1"/>
              </p:cNvSpPr>
              <p:nvPr/>
            </p:nvSpPr>
            <p:spPr bwMode="auto">
              <a:xfrm flipH="1">
                <a:off x="2723" y="1862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0" name="Line 456"/>
              <p:cNvSpPr>
                <a:spLocks noChangeShapeType="1"/>
              </p:cNvSpPr>
              <p:nvPr/>
            </p:nvSpPr>
            <p:spPr bwMode="auto">
              <a:xfrm>
                <a:off x="2723" y="1779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1" name="Line 457"/>
              <p:cNvSpPr>
                <a:spLocks noChangeShapeType="1"/>
              </p:cNvSpPr>
              <p:nvPr/>
            </p:nvSpPr>
            <p:spPr bwMode="auto">
              <a:xfrm flipH="1">
                <a:off x="2723" y="1706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2" name="Line 458"/>
              <p:cNvSpPr>
                <a:spLocks noChangeShapeType="1"/>
              </p:cNvSpPr>
              <p:nvPr/>
            </p:nvSpPr>
            <p:spPr bwMode="auto">
              <a:xfrm>
                <a:off x="4205" y="186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3" name="Line 459"/>
              <p:cNvSpPr>
                <a:spLocks noChangeShapeType="1"/>
              </p:cNvSpPr>
              <p:nvPr/>
            </p:nvSpPr>
            <p:spPr bwMode="auto">
              <a:xfrm flipH="1">
                <a:off x="4205" y="1779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4" name="Line 460"/>
              <p:cNvSpPr>
                <a:spLocks noChangeShapeType="1"/>
              </p:cNvSpPr>
              <p:nvPr/>
            </p:nvSpPr>
            <p:spPr bwMode="auto">
              <a:xfrm>
                <a:off x="4205" y="1779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5" name="Freeform 461"/>
              <p:cNvSpPr>
                <a:spLocks/>
              </p:cNvSpPr>
              <p:nvPr/>
            </p:nvSpPr>
            <p:spPr bwMode="auto">
              <a:xfrm>
                <a:off x="4008" y="1862"/>
                <a:ext cx="197" cy="0"/>
              </a:xfrm>
              <a:custGeom>
                <a:avLst/>
                <a:gdLst>
                  <a:gd name="T0" fmla="*/ 589 w 589"/>
                  <a:gd name="T1" fmla="*/ 538 w 589"/>
                  <a:gd name="T2" fmla="*/ 280 w 589"/>
                  <a:gd name="T3" fmla="*/ 0 w 58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589">
                    <a:moveTo>
                      <a:pt x="589" y="0"/>
                    </a:moveTo>
                    <a:lnTo>
                      <a:pt x="538" y="0"/>
                    </a:lnTo>
                    <a:lnTo>
                      <a:pt x="280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6" name="Line 462"/>
              <p:cNvSpPr>
                <a:spLocks noChangeShapeType="1"/>
              </p:cNvSpPr>
              <p:nvPr/>
            </p:nvSpPr>
            <p:spPr bwMode="auto">
              <a:xfrm>
                <a:off x="4205" y="1706"/>
                <a:ext cx="0" cy="7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7" name="Line 463"/>
              <p:cNvSpPr>
                <a:spLocks noChangeShapeType="1"/>
              </p:cNvSpPr>
              <p:nvPr/>
            </p:nvSpPr>
            <p:spPr bwMode="auto">
              <a:xfrm flipV="1">
                <a:off x="4303" y="1779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8" name="Line 464"/>
              <p:cNvSpPr>
                <a:spLocks noChangeShapeType="1"/>
              </p:cNvSpPr>
              <p:nvPr/>
            </p:nvSpPr>
            <p:spPr bwMode="auto">
              <a:xfrm flipV="1">
                <a:off x="4303" y="1706"/>
                <a:ext cx="0" cy="7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9" name="Line 465"/>
              <p:cNvSpPr>
                <a:spLocks noChangeShapeType="1"/>
              </p:cNvSpPr>
              <p:nvPr/>
            </p:nvSpPr>
            <p:spPr bwMode="auto">
              <a:xfrm flipH="1">
                <a:off x="4205" y="1706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0" name="Line 466"/>
              <p:cNvSpPr>
                <a:spLocks noChangeShapeType="1"/>
              </p:cNvSpPr>
              <p:nvPr/>
            </p:nvSpPr>
            <p:spPr bwMode="auto">
              <a:xfrm flipV="1">
                <a:off x="4397" y="1706"/>
                <a:ext cx="0" cy="7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" name="Line 467"/>
              <p:cNvSpPr>
                <a:spLocks noChangeShapeType="1"/>
              </p:cNvSpPr>
              <p:nvPr/>
            </p:nvSpPr>
            <p:spPr bwMode="auto">
              <a:xfrm flipV="1">
                <a:off x="4397" y="1779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" name="Line 468"/>
              <p:cNvSpPr>
                <a:spLocks noChangeShapeType="1"/>
              </p:cNvSpPr>
              <p:nvPr/>
            </p:nvSpPr>
            <p:spPr bwMode="auto">
              <a:xfrm flipH="1">
                <a:off x="4303" y="1779"/>
                <a:ext cx="9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3" name="Line 469"/>
              <p:cNvSpPr>
                <a:spLocks noChangeShapeType="1"/>
              </p:cNvSpPr>
              <p:nvPr/>
            </p:nvSpPr>
            <p:spPr bwMode="auto">
              <a:xfrm flipH="1">
                <a:off x="4303" y="1862"/>
                <a:ext cx="9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4" name="Freeform 470"/>
              <p:cNvSpPr>
                <a:spLocks/>
              </p:cNvSpPr>
              <p:nvPr/>
            </p:nvSpPr>
            <p:spPr bwMode="auto">
              <a:xfrm>
                <a:off x="4303" y="1520"/>
                <a:ext cx="0" cy="186"/>
              </a:xfrm>
              <a:custGeom>
                <a:avLst/>
                <a:gdLst>
                  <a:gd name="T0" fmla="*/ 558 h 558"/>
                  <a:gd name="T1" fmla="*/ 294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94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5" name="Freeform 471"/>
              <p:cNvSpPr>
                <a:spLocks/>
              </p:cNvSpPr>
              <p:nvPr/>
            </p:nvSpPr>
            <p:spPr bwMode="auto">
              <a:xfrm>
                <a:off x="4397" y="1520"/>
                <a:ext cx="0" cy="186"/>
              </a:xfrm>
              <a:custGeom>
                <a:avLst/>
                <a:gdLst>
                  <a:gd name="T0" fmla="*/ 0 h 558"/>
                  <a:gd name="T1" fmla="*/ 294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94"/>
                    </a:lnTo>
                    <a:lnTo>
                      <a:pt x="0" y="55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6" name="Line 472"/>
              <p:cNvSpPr>
                <a:spLocks noChangeShapeType="1"/>
              </p:cNvSpPr>
              <p:nvPr/>
            </p:nvSpPr>
            <p:spPr bwMode="auto">
              <a:xfrm flipH="1">
                <a:off x="4303" y="1706"/>
                <a:ext cx="9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7" name="Freeform 473"/>
              <p:cNvSpPr>
                <a:spLocks/>
              </p:cNvSpPr>
              <p:nvPr/>
            </p:nvSpPr>
            <p:spPr bwMode="auto">
              <a:xfrm>
                <a:off x="4205" y="1520"/>
                <a:ext cx="0" cy="186"/>
              </a:xfrm>
              <a:custGeom>
                <a:avLst/>
                <a:gdLst>
                  <a:gd name="T0" fmla="*/ 558 h 558"/>
                  <a:gd name="T1" fmla="*/ 294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94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8" name="Freeform 474"/>
              <p:cNvSpPr>
                <a:spLocks/>
              </p:cNvSpPr>
              <p:nvPr/>
            </p:nvSpPr>
            <p:spPr bwMode="auto">
              <a:xfrm>
                <a:off x="3511" y="3150"/>
                <a:ext cx="197" cy="0"/>
              </a:xfrm>
              <a:custGeom>
                <a:avLst/>
                <a:gdLst>
                  <a:gd name="T0" fmla="*/ 591 w 591"/>
                  <a:gd name="T1" fmla="*/ 295 w 591"/>
                  <a:gd name="T2" fmla="*/ 0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591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9" name="Line 475"/>
              <p:cNvSpPr>
                <a:spLocks noChangeShapeType="1"/>
              </p:cNvSpPr>
              <p:nvPr/>
            </p:nvSpPr>
            <p:spPr bwMode="auto">
              <a:xfrm flipV="1">
                <a:off x="4008" y="1706"/>
                <a:ext cx="0" cy="7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0" name="Freeform 476"/>
              <p:cNvSpPr>
                <a:spLocks/>
              </p:cNvSpPr>
              <p:nvPr/>
            </p:nvSpPr>
            <p:spPr bwMode="auto">
              <a:xfrm>
                <a:off x="3910" y="1779"/>
                <a:ext cx="98" cy="0"/>
              </a:xfrm>
              <a:custGeom>
                <a:avLst/>
                <a:gdLst>
                  <a:gd name="T0" fmla="*/ 0 w 296"/>
                  <a:gd name="T1" fmla="*/ 199 w 296"/>
                  <a:gd name="T2" fmla="*/ 296 w 29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96">
                    <a:moveTo>
                      <a:pt x="0" y="0"/>
                    </a:moveTo>
                    <a:lnTo>
                      <a:pt x="199" y="0"/>
                    </a:lnTo>
                    <a:lnTo>
                      <a:pt x="296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1" name="Freeform 477"/>
              <p:cNvSpPr>
                <a:spLocks/>
              </p:cNvSpPr>
              <p:nvPr/>
            </p:nvSpPr>
            <p:spPr bwMode="auto">
              <a:xfrm>
                <a:off x="3910" y="1706"/>
                <a:ext cx="0" cy="73"/>
              </a:xfrm>
              <a:custGeom>
                <a:avLst/>
                <a:gdLst>
                  <a:gd name="T0" fmla="*/ 0 h 221"/>
                  <a:gd name="T1" fmla="*/ 142 h 221"/>
                  <a:gd name="T2" fmla="*/ 221 h 22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21">
                    <a:moveTo>
                      <a:pt x="0" y="0"/>
                    </a:moveTo>
                    <a:lnTo>
                      <a:pt x="0" y="142"/>
                    </a:lnTo>
                    <a:lnTo>
                      <a:pt x="0" y="22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2" name="Freeform 478"/>
              <p:cNvSpPr>
                <a:spLocks/>
              </p:cNvSpPr>
              <p:nvPr/>
            </p:nvSpPr>
            <p:spPr bwMode="auto">
              <a:xfrm>
                <a:off x="4008" y="1779"/>
                <a:ext cx="0" cy="83"/>
              </a:xfrm>
              <a:custGeom>
                <a:avLst/>
                <a:gdLst>
                  <a:gd name="T0" fmla="*/ 0 h 249"/>
                  <a:gd name="T1" fmla="*/ 37 h 249"/>
                  <a:gd name="T2" fmla="*/ 249 h 24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9">
                    <a:moveTo>
                      <a:pt x="0" y="0"/>
                    </a:moveTo>
                    <a:lnTo>
                      <a:pt x="0" y="37"/>
                    </a:lnTo>
                    <a:lnTo>
                      <a:pt x="0" y="24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3" name="Line 479"/>
              <p:cNvSpPr>
                <a:spLocks noChangeShapeType="1"/>
              </p:cNvSpPr>
              <p:nvPr/>
            </p:nvSpPr>
            <p:spPr bwMode="auto">
              <a:xfrm flipH="1">
                <a:off x="3910" y="1706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4" name="Line 480"/>
              <p:cNvSpPr>
                <a:spLocks noChangeShapeType="1"/>
              </p:cNvSpPr>
              <p:nvPr/>
            </p:nvSpPr>
            <p:spPr bwMode="auto">
              <a:xfrm>
                <a:off x="3910" y="186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" name="Line 481"/>
              <p:cNvSpPr>
                <a:spLocks noChangeShapeType="1"/>
              </p:cNvSpPr>
              <p:nvPr/>
            </p:nvSpPr>
            <p:spPr bwMode="auto">
              <a:xfrm flipV="1">
                <a:off x="3910" y="1779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6" name="Line 482"/>
              <p:cNvSpPr>
                <a:spLocks noChangeShapeType="1"/>
              </p:cNvSpPr>
              <p:nvPr/>
            </p:nvSpPr>
            <p:spPr bwMode="auto">
              <a:xfrm flipV="1">
                <a:off x="3418" y="2993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7" name="Freeform 483"/>
              <p:cNvSpPr>
                <a:spLocks/>
              </p:cNvSpPr>
              <p:nvPr/>
            </p:nvSpPr>
            <p:spPr bwMode="auto">
              <a:xfrm>
                <a:off x="4008" y="1520"/>
                <a:ext cx="0" cy="186"/>
              </a:xfrm>
              <a:custGeom>
                <a:avLst/>
                <a:gdLst>
                  <a:gd name="T0" fmla="*/ 0 h 558"/>
                  <a:gd name="T1" fmla="*/ 294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94"/>
                    </a:lnTo>
                    <a:lnTo>
                      <a:pt x="0" y="55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8" name="Freeform 484"/>
              <p:cNvSpPr>
                <a:spLocks/>
              </p:cNvSpPr>
              <p:nvPr/>
            </p:nvSpPr>
            <p:spPr bwMode="auto">
              <a:xfrm>
                <a:off x="3910" y="1520"/>
                <a:ext cx="0" cy="186"/>
              </a:xfrm>
              <a:custGeom>
                <a:avLst/>
                <a:gdLst>
                  <a:gd name="T0" fmla="*/ 558 h 558"/>
                  <a:gd name="T1" fmla="*/ 294 h 558"/>
                  <a:gd name="T2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94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9" name="Freeform 485"/>
              <p:cNvSpPr>
                <a:spLocks/>
              </p:cNvSpPr>
              <p:nvPr/>
            </p:nvSpPr>
            <p:spPr bwMode="auto">
              <a:xfrm>
                <a:off x="4008" y="1779"/>
                <a:ext cx="197" cy="0"/>
              </a:xfrm>
              <a:custGeom>
                <a:avLst/>
                <a:gdLst>
                  <a:gd name="T0" fmla="*/ 589 w 589"/>
                  <a:gd name="T1" fmla="*/ 280 w 589"/>
                  <a:gd name="T2" fmla="*/ 0 w 58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89">
                    <a:moveTo>
                      <a:pt x="589" y="0"/>
                    </a:moveTo>
                    <a:lnTo>
                      <a:pt x="280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0" name="Freeform 486"/>
              <p:cNvSpPr>
                <a:spLocks/>
              </p:cNvSpPr>
              <p:nvPr/>
            </p:nvSpPr>
            <p:spPr bwMode="auto">
              <a:xfrm>
                <a:off x="4008" y="1706"/>
                <a:ext cx="197" cy="0"/>
              </a:xfrm>
              <a:custGeom>
                <a:avLst/>
                <a:gdLst>
                  <a:gd name="T0" fmla="*/ 0 w 589"/>
                  <a:gd name="T1" fmla="*/ 280 w 589"/>
                  <a:gd name="T2" fmla="*/ 589 w 58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89">
                    <a:moveTo>
                      <a:pt x="0" y="0"/>
                    </a:moveTo>
                    <a:lnTo>
                      <a:pt x="280" y="0"/>
                    </a:lnTo>
                    <a:lnTo>
                      <a:pt x="589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1" name="Freeform 487"/>
              <p:cNvSpPr>
                <a:spLocks/>
              </p:cNvSpPr>
              <p:nvPr/>
            </p:nvSpPr>
            <p:spPr bwMode="auto">
              <a:xfrm>
                <a:off x="3910" y="1941"/>
                <a:ext cx="0" cy="161"/>
              </a:xfrm>
              <a:custGeom>
                <a:avLst/>
                <a:gdLst>
                  <a:gd name="T0" fmla="*/ 0 h 485"/>
                  <a:gd name="T1" fmla="*/ 250 h 485"/>
                  <a:gd name="T2" fmla="*/ 485 h 48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5">
                    <a:moveTo>
                      <a:pt x="0" y="0"/>
                    </a:moveTo>
                    <a:lnTo>
                      <a:pt x="0" y="250"/>
                    </a:lnTo>
                    <a:lnTo>
                      <a:pt x="0" y="48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2" name="Line 488"/>
              <p:cNvSpPr>
                <a:spLocks noChangeShapeType="1"/>
              </p:cNvSpPr>
              <p:nvPr/>
            </p:nvSpPr>
            <p:spPr bwMode="auto">
              <a:xfrm flipH="1">
                <a:off x="3910" y="1941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3" name="Line 489"/>
              <p:cNvSpPr>
                <a:spLocks noChangeShapeType="1"/>
              </p:cNvSpPr>
              <p:nvPr/>
            </p:nvSpPr>
            <p:spPr bwMode="auto">
              <a:xfrm flipH="1">
                <a:off x="3418" y="3072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4" name="Freeform 490"/>
              <p:cNvSpPr>
                <a:spLocks/>
              </p:cNvSpPr>
              <p:nvPr/>
            </p:nvSpPr>
            <p:spPr bwMode="auto">
              <a:xfrm>
                <a:off x="4008" y="1941"/>
                <a:ext cx="0" cy="161"/>
              </a:xfrm>
              <a:custGeom>
                <a:avLst/>
                <a:gdLst>
                  <a:gd name="T0" fmla="*/ 485 h 485"/>
                  <a:gd name="T1" fmla="*/ 250 h 485"/>
                  <a:gd name="T2" fmla="*/ 0 h 48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5">
                    <a:moveTo>
                      <a:pt x="0" y="485"/>
                    </a:moveTo>
                    <a:lnTo>
                      <a:pt x="0" y="25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" name="Line 491"/>
              <p:cNvSpPr>
                <a:spLocks noChangeShapeType="1"/>
              </p:cNvSpPr>
              <p:nvPr/>
            </p:nvSpPr>
            <p:spPr bwMode="auto">
              <a:xfrm>
                <a:off x="3910" y="210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" name="Line 492"/>
              <p:cNvSpPr>
                <a:spLocks noChangeShapeType="1"/>
              </p:cNvSpPr>
              <p:nvPr/>
            </p:nvSpPr>
            <p:spPr bwMode="auto">
              <a:xfrm>
                <a:off x="4008" y="2102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7" name="Line 493"/>
              <p:cNvSpPr>
                <a:spLocks noChangeShapeType="1"/>
              </p:cNvSpPr>
              <p:nvPr/>
            </p:nvSpPr>
            <p:spPr bwMode="auto">
              <a:xfrm flipH="1">
                <a:off x="3910" y="2185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8" name="Line 494"/>
              <p:cNvSpPr>
                <a:spLocks noChangeShapeType="1"/>
              </p:cNvSpPr>
              <p:nvPr/>
            </p:nvSpPr>
            <p:spPr bwMode="auto">
              <a:xfrm>
                <a:off x="3910" y="2102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9" name="Freeform 495"/>
              <p:cNvSpPr>
                <a:spLocks/>
              </p:cNvSpPr>
              <p:nvPr/>
            </p:nvSpPr>
            <p:spPr bwMode="auto">
              <a:xfrm>
                <a:off x="3511" y="3150"/>
                <a:ext cx="0" cy="166"/>
              </a:xfrm>
              <a:custGeom>
                <a:avLst/>
                <a:gdLst>
                  <a:gd name="T0" fmla="*/ 499 h 499"/>
                  <a:gd name="T1" fmla="*/ 250 h 499"/>
                  <a:gd name="T2" fmla="*/ 0 h 49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99">
                    <a:moveTo>
                      <a:pt x="0" y="499"/>
                    </a:moveTo>
                    <a:lnTo>
                      <a:pt x="0" y="25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0" name="Freeform 496"/>
              <p:cNvSpPr>
                <a:spLocks/>
              </p:cNvSpPr>
              <p:nvPr/>
            </p:nvSpPr>
            <p:spPr bwMode="auto">
              <a:xfrm>
                <a:off x="4008" y="2185"/>
                <a:ext cx="197" cy="0"/>
              </a:xfrm>
              <a:custGeom>
                <a:avLst/>
                <a:gdLst>
                  <a:gd name="T0" fmla="*/ 0 w 589"/>
                  <a:gd name="T1" fmla="*/ 280 w 589"/>
                  <a:gd name="T2" fmla="*/ 589 w 58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89">
                    <a:moveTo>
                      <a:pt x="0" y="0"/>
                    </a:moveTo>
                    <a:lnTo>
                      <a:pt x="280" y="0"/>
                    </a:lnTo>
                    <a:lnTo>
                      <a:pt x="589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" name="Freeform 497"/>
              <p:cNvSpPr>
                <a:spLocks/>
              </p:cNvSpPr>
              <p:nvPr/>
            </p:nvSpPr>
            <p:spPr bwMode="auto">
              <a:xfrm>
                <a:off x="4008" y="2102"/>
                <a:ext cx="197" cy="0"/>
              </a:xfrm>
              <a:custGeom>
                <a:avLst/>
                <a:gdLst>
                  <a:gd name="T0" fmla="*/ 589 w 589"/>
                  <a:gd name="T1" fmla="*/ 280 w 589"/>
                  <a:gd name="T2" fmla="*/ 0 w 58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89">
                    <a:moveTo>
                      <a:pt x="589" y="0"/>
                    </a:moveTo>
                    <a:lnTo>
                      <a:pt x="280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" name="Freeform 498"/>
              <p:cNvSpPr>
                <a:spLocks/>
              </p:cNvSpPr>
              <p:nvPr/>
            </p:nvSpPr>
            <p:spPr bwMode="auto">
              <a:xfrm>
                <a:off x="4008" y="1941"/>
                <a:ext cx="197" cy="0"/>
              </a:xfrm>
              <a:custGeom>
                <a:avLst/>
                <a:gdLst>
                  <a:gd name="T0" fmla="*/ 0 w 589"/>
                  <a:gd name="T1" fmla="*/ 280 w 589"/>
                  <a:gd name="T2" fmla="*/ 589 w 58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89">
                    <a:moveTo>
                      <a:pt x="0" y="0"/>
                    </a:moveTo>
                    <a:lnTo>
                      <a:pt x="280" y="0"/>
                    </a:lnTo>
                    <a:lnTo>
                      <a:pt x="589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" name="Freeform 499"/>
              <p:cNvSpPr>
                <a:spLocks/>
              </p:cNvSpPr>
              <p:nvPr/>
            </p:nvSpPr>
            <p:spPr bwMode="auto">
              <a:xfrm>
                <a:off x="4397" y="1941"/>
                <a:ext cx="0" cy="161"/>
              </a:xfrm>
              <a:custGeom>
                <a:avLst/>
                <a:gdLst>
                  <a:gd name="T0" fmla="*/ 0 h 485"/>
                  <a:gd name="T1" fmla="*/ 11 h 485"/>
                  <a:gd name="T2" fmla="*/ 250 h 485"/>
                  <a:gd name="T3" fmla="*/ 485 h 48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85">
                    <a:moveTo>
                      <a:pt x="0" y="0"/>
                    </a:moveTo>
                    <a:lnTo>
                      <a:pt x="0" y="11"/>
                    </a:lnTo>
                    <a:lnTo>
                      <a:pt x="0" y="250"/>
                    </a:lnTo>
                    <a:lnTo>
                      <a:pt x="0" y="48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" name="Freeform 500"/>
              <p:cNvSpPr>
                <a:spLocks/>
              </p:cNvSpPr>
              <p:nvPr/>
            </p:nvSpPr>
            <p:spPr bwMode="auto">
              <a:xfrm>
                <a:off x="4303" y="1941"/>
                <a:ext cx="94" cy="0"/>
              </a:xfrm>
              <a:custGeom>
                <a:avLst/>
                <a:gdLst>
                  <a:gd name="T0" fmla="*/ 0 w 281"/>
                  <a:gd name="T1" fmla="*/ 252 w 281"/>
                  <a:gd name="T2" fmla="*/ 281 w 28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81">
                    <a:moveTo>
                      <a:pt x="0" y="0"/>
                    </a:moveTo>
                    <a:lnTo>
                      <a:pt x="252" y="0"/>
                    </a:lnTo>
                    <a:lnTo>
                      <a:pt x="281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" name="Freeform 501"/>
              <p:cNvSpPr>
                <a:spLocks/>
              </p:cNvSpPr>
              <p:nvPr/>
            </p:nvSpPr>
            <p:spPr bwMode="auto">
              <a:xfrm>
                <a:off x="4303" y="1941"/>
                <a:ext cx="0" cy="161"/>
              </a:xfrm>
              <a:custGeom>
                <a:avLst/>
                <a:gdLst>
                  <a:gd name="T0" fmla="*/ 485 h 485"/>
                  <a:gd name="T1" fmla="*/ 250 h 485"/>
                  <a:gd name="T2" fmla="*/ 0 h 48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5">
                    <a:moveTo>
                      <a:pt x="0" y="485"/>
                    </a:moveTo>
                    <a:lnTo>
                      <a:pt x="0" y="25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" name="Freeform 502"/>
              <p:cNvSpPr>
                <a:spLocks/>
              </p:cNvSpPr>
              <p:nvPr/>
            </p:nvSpPr>
            <p:spPr bwMode="auto">
              <a:xfrm>
                <a:off x="4303" y="1862"/>
                <a:ext cx="0" cy="79"/>
              </a:xfrm>
              <a:custGeom>
                <a:avLst/>
                <a:gdLst>
                  <a:gd name="T0" fmla="*/ 0 h 235"/>
                  <a:gd name="T1" fmla="*/ 136 h 235"/>
                  <a:gd name="T2" fmla="*/ 235 h 23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35">
                    <a:moveTo>
                      <a:pt x="0" y="0"/>
                    </a:moveTo>
                    <a:lnTo>
                      <a:pt x="0" y="136"/>
                    </a:lnTo>
                    <a:lnTo>
                      <a:pt x="0" y="23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" name="Line 503"/>
              <p:cNvSpPr>
                <a:spLocks noChangeShapeType="1"/>
              </p:cNvSpPr>
              <p:nvPr/>
            </p:nvSpPr>
            <p:spPr bwMode="auto">
              <a:xfrm flipH="1">
                <a:off x="4205" y="1941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" name="Freeform 504"/>
              <p:cNvSpPr>
                <a:spLocks/>
              </p:cNvSpPr>
              <p:nvPr/>
            </p:nvSpPr>
            <p:spPr bwMode="auto">
              <a:xfrm>
                <a:off x="4205" y="1862"/>
                <a:ext cx="0" cy="79"/>
              </a:xfrm>
              <a:custGeom>
                <a:avLst/>
                <a:gdLst>
                  <a:gd name="T0" fmla="*/ 235 h 235"/>
                  <a:gd name="T1" fmla="*/ 20 h 235"/>
                  <a:gd name="T2" fmla="*/ 0 h 23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35">
                    <a:moveTo>
                      <a:pt x="0" y="235"/>
                    </a:moveTo>
                    <a:lnTo>
                      <a:pt x="0" y="2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" name="Freeform 505"/>
              <p:cNvSpPr>
                <a:spLocks/>
              </p:cNvSpPr>
              <p:nvPr/>
            </p:nvSpPr>
            <p:spPr bwMode="auto">
              <a:xfrm>
                <a:off x="4205" y="1941"/>
                <a:ext cx="0" cy="161"/>
              </a:xfrm>
              <a:custGeom>
                <a:avLst/>
                <a:gdLst>
                  <a:gd name="T0" fmla="*/ 0 h 485"/>
                  <a:gd name="T1" fmla="*/ 250 h 485"/>
                  <a:gd name="T2" fmla="*/ 485 h 48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5">
                    <a:moveTo>
                      <a:pt x="0" y="0"/>
                    </a:moveTo>
                    <a:lnTo>
                      <a:pt x="0" y="250"/>
                    </a:lnTo>
                    <a:lnTo>
                      <a:pt x="0" y="48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" name="Line 506"/>
              <p:cNvSpPr>
                <a:spLocks noChangeShapeType="1"/>
              </p:cNvSpPr>
              <p:nvPr/>
            </p:nvSpPr>
            <p:spPr bwMode="auto">
              <a:xfrm>
                <a:off x="4205" y="210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" name="Line 507"/>
              <p:cNvSpPr>
                <a:spLocks noChangeShapeType="1"/>
              </p:cNvSpPr>
              <p:nvPr/>
            </p:nvSpPr>
            <p:spPr bwMode="auto">
              <a:xfrm>
                <a:off x="4303" y="2102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" name="Line 508"/>
              <p:cNvSpPr>
                <a:spLocks noChangeShapeType="1"/>
              </p:cNvSpPr>
              <p:nvPr/>
            </p:nvSpPr>
            <p:spPr bwMode="auto">
              <a:xfrm flipH="1">
                <a:off x="4205" y="2185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" name="Line 509"/>
              <p:cNvSpPr>
                <a:spLocks noChangeShapeType="1"/>
              </p:cNvSpPr>
              <p:nvPr/>
            </p:nvSpPr>
            <p:spPr bwMode="auto">
              <a:xfrm flipV="1">
                <a:off x="4205" y="2102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" name="Line 510"/>
              <p:cNvSpPr>
                <a:spLocks noChangeShapeType="1"/>
              </p:cNvSpPr>
              <p:nvPr/>
            </p:nvSpPr>
            <p:spPr bwMode="auto">
              <a:xfrm flipV="1">
                <a:off x="4397" y="2102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" name="Line 511"/>
              <p:cNvSpPr>
                <a:spLocks noChangeShapeType="1"/>
              </p:cNvSpPr>
              <p:nvPr/>
            </p:nvSpPr>
            <p:spPr bwMode="auto">
              <a:xfrm flipH="1">
                <a:off x="4303" y="2102"/>
                <a:ext cx="9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" name="Line 512"/>
              <p:cNvSpPr>
                <a:spLocks noChangeShapeType="1"/>
              </p:cNvSpPr>
              <p:nvPr/>
            </p:nvSpPr>
            <p:spPr bwMode="auto">
              <a:xfrm>
                <a:off x="4303" y="2185"/>
                <a:ext cx="9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" name="Line 513"/>
              <p:cNvSpPr>
                <a:spLocks noChangeShapeType="1"/>
              </p:cNvSpPr>
              <p:nvPr/>
            </p:nvSpPr>
            <p:spPr bwMode="auto">
              <a:xfrm flipV="1">
                <a:off x="3910" y="1862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" name="Line 514"/>
              <p:cNvSpPr>
                <a:spLocks noChangeShapeType="1"/>
              </p:cNvSpPr>
              <p:nvPr/>
            </p:nvSpPr>
            <p:spPr bwMode="auto">
              <a:xfrm>
                <a:off x="4008" y="1862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" name="Line 515"/>
              <p:cNvSpPr>
                <a:spLocks noChangeShapeType="1"/>
              </p:cNvSpPr>
              <p:nvPr/>
            </p:nvSpPr>
            <p:spPr bwMode="auto">
              <a:xfrm flipV="1">
                <a:off x="4397" y="1862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" name="Freeform 516"/>
              <p:cNvSpPr>
                <a:spLocks/>
              </p:cNvSpPr>
              <p:nvPr/>
            </p:nvSpPr>
            <p:spPr bwMode="auto">
              <a:xfrm>
                <a:off x="3708" y="1520"/>
                <a:ext cx="0" cy="186"/>
              </a:xfrm>
              <a:custGeom>
                <a:avLst/>
                <a:gdLst>
                  <a:gd name="T0" fmla="*/ 558 h 558"/>
                  <a:gd name="T1" fmla="*/ 461 h 558"/>
                  <a:gd name="T2" fmla="*/ 294 h 558"/>
                  <a:gd name="T3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461"/>
                    </a:lnTo>
                    <a:lnTo>
                      <a:pt x="0" y="294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" name="Line 517"/>
              <p:cNvSpPr>
                <a:spLocks noChangeShapeType="1"/>
              </p:cNvSpPr>
              <p:nvPr/>
            </p:nvSpPr>
            <p:spPr bwMode="auto">
              <a:xfrm>
                <a:off x="3708" y="1779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" name="Line 518"/>
              <p:cNvSpPr>
                <a:spLocks noChangeShapeType="1"/>
              </p:cNvSpPr>
              <p:nvPr/>
            </p:nvSpPr>
            <p:spPr bwMode="auto">
              <a:xfrm flipV="1">
                <a:off x="3708" y="1706"/>
                <a:ext cx="0" cy="7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" name="Line 519"/>
              <p:cNvSpPr>
                <a:spLocks noChangeShapeType="1"/>
              </p:cNvSpPr>
              <p:nvPr/>
            </p:nvSpPr>
            <p:spPr bwMode="auto">
              <a:xfrm flipV="1">
                <a:off x="3811" y="1779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" name="Freeform 520"/>
              <p:cNvSpPr>
                <a:spLocks/>
              </p:cNvSpPr>
              <p:nvPr/>
            </p:nvSpPr>
            <p:spPr bwMode="auto">
              <a:xfrm>
                <a:off x="3811" y="1706"/>
                <a:ext cx="0" cy="73"/>
              </a:xfrm>
              <a:custGeom>
                <a:avLst/>
                <a:gdLst>
                  <a:gd name="T0" fmla="*/ 0 h 221"/>
                  <a:gd name="T1" fmla="*/ 26 h 221"/>
                  <a:gd name="T2" fmla="*/ 221 h 22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21">
                    <a:moveTo>
                      <a:pt x="0" y="0"/>
                    </a:moveTo>
                    <a:lnTo>
                      <a:pt x="0" y="26"/>
                    </a:lnTo>
                    <a:lnTo>
                      <a:pt x="0" y="22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" name="Freeform 521"/>
              <p:cNvSpPr>
                <a:spLocks/>
              </p:cNvSpPr>
              <p:nvPr/>
            </p:nvSpPr>
            <p:spPr bwMode="auto">
              <a:xfrm>
                <a:off x="3708" y="1706"/>
                <a:ext cx="103" cy="0"/>
              </a:xfrm>
              <a:custGeom>
                <a:avLst/>
                <a:gdLst>
                  <a:gd name="T0" fmla="*/ 0 w 310"/>
                  <a:gd name="T1" fmla="*/ 245 w 310"/>
                  <a:gd name="T2" fmla="*/ 310 w 3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10">
                    <a:moveTo>
                      <a:pt x="0" y="0"/>
                    </a:moveTo>
                    <a:lnTo>
                      <a:pt x="245" y="0"/>
                    </a:lnTo>
                    <a:lnTo>
                      <a:pt x="31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" name="Freeform 522"/>
              <p:cNvSpPr>
                <a:spLocks/>
              </p:cNvSpPr>
              <p:nvPr/>
            </p:nvSpPr>
            <p:spPr bwMode="auto">
              <a:xfrm>
                <a:off x="3811" y="1520"/>
                <a:ext cx="0" cy="186"/>
              </a:xfrm>
              <a:custGeom>
                <a:avLst/>
                <a:gdLst>
                  <a:gd name="T0" fmla="*/ 0 h 558"/>
                  <a:gd name="T1" fmla="*/ 294 h 558"/>
                  <a:gd name="T2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294"/>
                    </a:lnTo>
                    <a:lnTo>
                      <a:pt x="0" y="55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" name="Line 523"/>
              <p:cNvSpPr>
                <a:spLocks noChangeShapeType="1"/>
              </p:cNvSpPr>
              <p:nvPr/>
            </p:nvSpPr>
            <p:spPr bwMode="auto">
              <a:xfrm>
                <a:off x="3708" y="1862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" name="Line 524"/>
              <p:cNvSpPr>
                <a:spLocks noChangeShapeType="1"/>
              </p:cNvSpPr>
              <p:nvPr/>
            </p:nvSpPr>
            <p:spPr bwMode="auto">
              <a:xfrm flipH="1">
                <a:off x="3708" y="1779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" name="Line 525"/>
              <p:cNvSpPr>
                <a:spLocks noChangeShapeType="1"/>
              </p:cNvSpPr>
              <p:nvPr/>
            </p:nvSpPr>
            <p:spPr bwMode="auto">
              <a:xfrm flipV="1">
                <a:off x="3708" y="3394"/>
                <a:ext cx="0" cy="8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0" name="Freeform 526"/>
              <p:cNvSpPr>
                <a:spLocks/>
              </p:cNvSpPr>
              <p:nvPr/>
            </p:nvSpPr>
            <p:spPr bwMode="auto">
              <a:xfrm>
                <a:off x="3511" y="1520"/>
                <a:ext cx="0" cy="186"/>
              </a:xfrm>
              <a:custGeom>
                <a:avLst/>
                <a:gdLst>
                  <a:gd name="T0" fmla="*/ 558 h 558"/>
                  <a:gd name="T1" fmla="*/ 294 h 558"/>
                  <a:gd name="T2" fmla="*/ 229 h 558"/>
                  <a:gd name="T3" fmla="*/ 0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58">
                    <a:moveTo>
                      <a:pt x="0" y="558"/>
                    </a:moveTo>
                    <a:lnTo>
                      <a:pt x="0" y="294"/>
                    </a:lnTo>
                    <a:lnTo>
                      <a:pt x="0" y="229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1" name="Freeform 527"/>
              <p:cNvSpPr>
                <a:spLocks/>
              </p:cNvSpPr>
              <p:nvPr/>
            </p:nvSpPr>
            <p:spPr bwMode="auto">
              <a:xfrm>
                <a:off x="3418" y="1520"/>
                <a:ext cx="0" cy="186"/>
              </a:xfrm>
              <a:custGeom>
                <a:avLst/>
                <a:gdLst>
                  <a:gd name="T0" fmla="*/ 0 h 558"/>
                  <a:gd name="T1" fmla="*/ 119 h 558"/>
                  <a:gd name="T2" fmla="*/ 294 h 558"/>
                  <a:gd name="T3" fmla="*/ 558 h 55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58">
                    <a:moveTo>
                      <a:pt x="0" y="0"/>
                    </a:moveTo>
                    <a:lnTo>
                      <a:pt x="0" y="119"/>
                    </a:lnTo>
                    <a:lnTo>
                      <a:pt x="0" y="294"/>
                    </a:lnTo>
                    <a:lnTo>
                      <a:pt x="0" y="55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2" name="Line 528"/>
              <p:cNvSpPr>
                <a:spLocks noChangeShapeType="1"/>
              </p:cNvSpPr>
              <p:nvPr/>
            </p:nvSpPr>
            <p:spPr bwMode="auto">
              <a:xfrm flipV="1">
                <a:off x="3418" y="1779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3" name="Line 529"/>
              <p:cNvSpPr>
                <a:spLocks noChangeShapeType="1"/>
              </p:cNvSpPr>
              <p:nvPr/>
            </p:nvSpPr>
            <p:spPr bwMode="auto">
              <a:xfrm>
                <a:off x="3418" y="1706"/>
                <a:ext cx="0" cy="7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4" name="Freeform 530"/>
              <p:cNvSpPr>
                <a:spLocks/>
              </p:cNvSpPr>
              <p:nvPr/>
            </p:nvSpPr>
            <p:spPr bwMode="auto">
              <a:xfrm>
                <a:off x="3511" y="1862"/>
                <a:ext cx="197" cy="0"/>
              </a:xfrm>
              <a:custGeom>
                <a:avLst/>
                <a:gdLst>
                  <a:gd name="T0" fmla="*/ 0 w 591"/>
                  <a:gd name="T1" fmla="*/ 295 w 591"/>
                  <a:gd name="T2" fmla="*/ 591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0" y="0"/>
                    </a:moveTo>
                    <a:lnTo>
                      <a:pt x="295" y="0"/>
                    </a:lnTo>
                    <a:lnTo>
                      <a:pt x="591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5" name="Line 531"/>
              <p:cNvSpPr>
                <a:spLocks noChangeShapeType="1"/>
              </p:cNvSpPr>
              <p:nvPr/>
            </p:nvSpPr>
            <p:spPr bwMode="auto">
              <a:xfrm>
                <a:off x="3511" y="1706"/>
                <a:ext cx="0" cy="7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6" name="Freeform 532"/>
              <p:cNvSpPr>
                <a:spLocks/>
              </p:cNvSpPr>
              <p:nvPr/>
            </p:nvSpPr>
            <p:spPr bwMode="auto">
              <a:xfrm>
                <a:off x="3511" y="1779"/>
                <a:ext cx="197" cy="0"/>
              </a:xfrm>
              <a:custGeom>
                <a:avLst/>
                <a:gdLst>
                  <a:gd name="T0" fmla="*/ 0 w 591"/>
                  <a:gd name="T1" fmla="*/ 295 w 591"/>
                  <a:gd name="T2" fmla="*/ 591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0" y="0"/>
                    </a:moveTo>
                    <a:lnTo>
                      <a:pt x="295" y="0"/>
                    </a:lnTo>
                    <a:lnTo>
                      <a:pt x="591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7" name="Freeform 533"/>
              <p:cNvSpPr>
                <a:spLocks/>
              </p:cNvSpPr>
              <p:nvPr/>
            </p:nvSpPr>
            <p:spPr bwMode="auto">
              <a:xfrm>
                <a:off x="3511" y="1706"/>
                <a:ext cx="197" cy="0"/>
              </a:xfrm>
              <a:custGeom>
                <a:avLst/>
                <a:gdLst>
                  <a:gd name="T0" fmla="*/ 591 w 591"/>
                  <a:gd name="T1" fmla="*/ 295 w 591"/>
                  <a:gd name="T2" fmla="*/ 0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591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8" name="Line 534"/>
              <p:cNvSpPr>
                <a:spLocks noChangeShapeType="1"/>
              </p:cNvSpPr>
              <p:nvPr/>
            </p:nvSpPr>
            <p:spPr bwMode="auto">
              <a:xfrm>
                <a:off x="3511" y="1779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9" name="Line 535"/>
              <p:cNvSpPr>
                <a:spLocks noChangeShapeType="1"/>
              </p:cNvSpPr>
              <p:nvPr/>
            </p:nvSpPr>
            <p:spPr bwMode="auto">
              <a:xfrm>
                <a:off x="3418" y="1706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0" name="Line 536"/>
              <p:cNvSpPr>
                <a:spLocks noChangeShapeType="1"/>
              </p:cNvSpPr>
              <p:nvPr/>
            </p:nvSpPr>
            <p:spPr bwMode="auto">
              <a:xfrm>
                <a:off x="3418" y="1779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1" name="Line 537"/>
              <p:cNvSpPr>
                <a:spLocks noChangeShapeType="1"/>
              </p:cNvSpPr>
              <p:nvPr/>
            </p:nvSpPr>
            <p:spPr bwMode="auto">
              <a:xfrm flipH="1">
                <a:off x="3418" y="1862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2" name="Freeform 538"/>
              <p:cNvSpPr>
                <a:spLocks/>
              </p:cNvSpPr>
              <p:nvPr/>
            </p:nvSpPr>
            <p:spPr bwMode="auto">
              <a:xfrm>
                <a:off x="3511" y="1941"/>
                <a:ext cx="0" cy="161"/>
              </a:xfrm>
              <a:custGeom>
                <a:avLst/>
                <a:gdLst>
                  <a:gd name="T0" fmla="*/ 485 h 485"/>
                  <a:gd name="T1" fmla="*/ 250 h 485"/>
                  <a:gd name="T2" fmla="*/ 0 h 48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5">
                    <a:moveTo>
                      <a:pt x="0" y="485"/>
                    </a:moveTo>
                    <a:lnTo>
                      <a:pt x="0" y="25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3" name="Freeform 539"/>
              <p:cNvSpPr>
                <a:spLocks/>
              </p:cNvSpPr>
              <p:nvPr/>
            </p:nvSpPr>
            <p:spPr bwMode="auto">
              <a:xfrm>
                <a:off x="3511" y="1941"/>
                <a:ext cx="197" cy="0"/>
              </a:xfrm>
              <a:custGeom>
                <a:avLst/>
                <a:gdLst>
                  <a:gd name="T0" fmla="*/ 0 w 591"/>
                  <a:gd name="T1" fmla="*/ 295 w 591"/>
                  <a:gd name="T2" fmla="*/ 591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0" y="0"/>
                    </a:moveTo>
                    <a:lnTo>
                      <a:pt x="295" y="0"/>
                    </a:lnTo>
                    <a:lnTo>
                      <a:pt x="591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4" name="Freeform 540"/>
              <p:cNvSpPr>
                <a:spLocks/>
              </p:cNvSpPr>
              <p:nvPr/>
            </p:nvSpPr>
            <p:spPr bwMode="auto">
              <a:xfrm>
                <a:off x="3418" y="1941"/>
                <a:ext cx="0" cy="161"/>
              </a:xfrm>
              <a:custGeom>
                <a:avLst/>
                <a:gdLst>
                  <a:gd name="T0" fmla="*/ 485 h 485"/>
                  <a:gd name="T1" fmla="*/ 250 h 485"/>
                  <a:gd name="T2" fmla="*/ 0 h 48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5">
                    <a:moveTo>
                      <a:pt x="0" y="485"/>
                    </a:moveTo>
                    <a:lnTo>
                      <a:pt x="0" y="25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5" name="Line 541"/>
              <p:cNvSpPr>
                <a:spLocks noChangeShapeType="1"/>
              </p:cNvSpPr>
              <p:nvPr/>
            </p:nvSpPr>
            <p:spPr bwMode="auto">
              <a:xfrm flipV="1">
                <a:off x="3418" y="2102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6" name="Line 542"/>
              <p:cNvSpPr>
                <a:spLocks noChangeShapeType="1"/>
              </p:cNvSpPr>
              <p:nvPr/>
            </p:nvSpPr>
            <p:spPr bwMode="auto">
              <a:xfrm>
                <a:off x="3708" y="355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7" name="Freeform 543"/>
              <p:cNvSpPr>
                <a:spLocks/>
              </p:cNvSpPr>
              <p:nvPr/>
            </p:nvSpPr>
            <p:spPr bwMode="auto">
              <a:xfrm>
                <a:off x="3511" y="2185"/>
                <a:ext cx="197" cy="0"/>
              </a:xfrm>
              <a:custGeom>
                <a:avLst/>
                <a:gdLst>
                  <a:gd name="T0" fmla="*/ 591 w 591"/>
                  <a:gd name="T1" fmla="*/ 295 w 591"/>
                  <a:gd name="T2" fmla="*/ 0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591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8" name="Freeform 544"/>
              <p:cNvSpPr>
                <a:spLocks/>
              </p:cNvSpPr>
              <p:nvPr/>
            </p:nvSpPr>
            <p:spPr bwMode="auto">
              <a:xfrm>
                <a:off x="3511" y="2102"/>
                <a:ext cx="197" cy="0"/>
              </a:xfrm>
              <a:custGeom>
                <a:avLst/>
                <a:gdLst>
                  <a:gd name="T0" fmla="*/ 591 w 591"/>
                  <a:gd name="T1" fmla="*/ 295 w 591"/>
                  <a:gd name="T2" fmla="*/ 0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591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9" name="Line 545"/>
              <p:cNvSpPr>
                <a:spLocks noChangeShapeType="1"/>
              </p:cNvSpPr>
              <p:nvPr/>
            </p:nvSpPr>
            <p:spPr bwMode="auto">
              <a:xfrm>
                <a:off x="3708" y="3556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0" name="Line 546"/>
              <p:cNvSpPr>
                <a:spLocks noChangeShapeType="1"/>
              </p:cNvSpPr>
              <p:nvPr/>
            </p:nvSpPr>
            <p:spPr bwMode="auto">
              <a:xfrm flipH="1">
                <a:off x="3418" y="2185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1" name="Line 547"/>
              <p:cNvSpPr>
                <a:spLocks noChangeShapeType="1"/>
              </p:cNvSpPr>
              <p:nvPr/>
            </p:nvSpPr>
            <p:spPr bwMode="auto">
              <a:xfrm flipH="1">
                <a:off x="3418" y="2102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2" name="Line 548"/>
              <p:cNvSpPr>
                <a:spLocks noChangeShapeType="1"/>
              </p:cNvSpPr>
              <p:nvPr/>
            </p:nvSpPr>
            <p:spPr bwMode="auto">
              <a:xfrm>
                <a:off x="4397" y="3394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3" name="Line 549"/>
              <p:cNvSpPr>
                <a:spLocks noChangeShapeType="1"/>
              </p:cNvSpPr>
              <p:nvPr/>
            </p:nvSpPr>
            <p:spPr bwMode="auto">
              <a:xfrm flipH="1">
                <a:off x="4397" y="3478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4" name="Freeform 550"/>
              <p:cNvSpPr>
                <a:spLocks/>
              </p:cNvSpPr>
              <p:nvPr/>
            </p:nvSpPr>
            <p:spPr bwMode="auto">
              <a:xfrm>
                <a:off x="3708" y="1941"/>
                <a:ext cx="0" cy="161"/>
              </a:xfrm>
              <a:custGeom>
                <a:avLst/>
                <a:gdLst>
                  <a:gd name="T0" fmla="*/ 0 h 485"/>
                  <a:gd name="T1" fmla="*/ 250 h 485"/>
                  <a:gd name="T2" fmla="*/ 485 h 48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5">
                    <a:moveTo>
                      <a:pt x="0" y="0"/>
                    </a:moveTo>
                    <a:lnTo>
                      <a:pt x="0" y="250"/>
                    </a:lnTo>
                    <a:lnTo>
                      <a:pt x="0" y="48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5" name="Line 551"/>
              <p:cNvSpPr>
                <a:spLocks noChangeShapeType="1"/>
              </p:cNvSpPr>
              <p:nvPr/>
            </p:nvSpPr>
            <p:spPr bwMode="auto">
              <a:xfrm>
                <a:off x="3708" y="2102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" name="Line 552"/>
              <p:cNvSpPr>
                <a:spLocks noChangeShapeType="1"/>
              </p:cNvSpPr>
              <p:nvPr/>
            </p:nvSpPr>
            <p:spPr bwMode="auto">
              <a:xfrm flipV="1">
                <a:off x="3811" y="2102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" name="Line 553"/>
              <p:cNvSpPr>
                <a:spLocks noChangeShapeType="1"/>
              </p:cNvSpPr>
              <p:nvPr/>
            </p:nvSpPr>
            <p:spPr bwMode="auto">
              <a:xfrm flipH="1">
                <a:off x="3708" y="2185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" name="Freeform 554"/>
              <p:cNvSpPr>
                <a:spLocks/>
              </p:cNvSpPr>
              <p:nvPr/>
            </p:nvSpPr>
            <p:spPr bwMode="auto">
              <a:xfrm>
                <a:off x="3511" y="3556"/>
                <a:ext cx="197" cy="0"/>
              </a:xfrm>
              <a:custGeom>
                <a:avLst/>
                <a:gdLst>
                  <a:gd name="T0" fmla="*/ 0 w 591"/>
                  <a:gd name="T1" fmla="*/ 295 w 591"/>
                  <a:gd name="T2" fmla="*/ 591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0" y="0"/>
                    </a:moveTo>
                    <a:lnTo>
                      <a:pt x="295" y="0"/>
                    </a:lnTo>
                    <a:lnTo>
                      <a:pt x="591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9" name="Line 555"/>
              <p:cNvSpPr>
                <a:spLocks noChangeShapeType="1"/>
              </p:cNvSpPr>
              <p:nvPr/>
            </p:nvSpPr>
            <p:spPr bwMode="auto">
              <a:xfrm flipH="1">
                <a:off x="3708" y="2102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0" name="Line 556"/>
              <p:cNvSpPr>
                <a:spLocks noChangeShapeType="1"/>
              </p:cNvSpPr>
              <p:nvPr/>
            </p:nvSpPr>
            <p:spPr bwMode="auto">
              <a:xfrm flipV="1">
                <a:off x="3511" y="1862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1" name="Line 557"/>
              <p:cNvSpPr>
                <a:spLocks noChangeShapeType="1"/>
              </p:cNvSpPr>
              <p:nvPr/>
            </p:nvSpPr>
            <p:spPr bwMode="auto">
              <a:xfrm>
                <a:off x="3418" y="355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2" name="Line 558"/>
              <p:cNvSpPr>
                <a:spLocks noChangeShapeType="1"/>
              </p:cNvSpPr>
              <p:nvPr/>
            </p:nvSpPr>
            <p:spPr bwMode="auto">
              <a:xfrm flipV="1">
                <a:off x="3811" y="1862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3" name="Line 559"/>
              <p:cNvSpPr>
                <a:spLocks noChangeShapeType="1"/>
              </p:cNvSpPr>
              <p:nvPr/>
            </p:nvSpPr>
            <p:spPr bwMode="auto">
              <a:xfrm flipV="1">
                <a:off x="3418" y="1862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4" name="Line 560"/>
              <p:cNvSpPr>
                <a:spLocks noChangeShapeType="1"/>
              </p:cNvSpPr>
              <p:nvPr/>
            </p:nvSpPr>
            <p:spPr bwMode="auto">
              <a:xfrm flipV="1">
                <a:off x="3811" y="226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5" name="Line 561"/>
              <p:cNvSpPr>
                <a:spLocks noChangeShapeType="1"/>
              </p:cNvSpPr>
              <p:nvPr/>
            </p:nvSpPr>
            <p:spPr bwMode="auto">
              <a:xfrm flipV="1">
                <a:off x="3708" y="226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6" name="Line 562"/>
              <p:cNvSpPr>
                <a:spLocks noChangeShapeType="1"/>
              </p:cNvSpPr>
              <p:nvPr/>
            </p:nvSpPr>
            <p:spPr bwMode="auto">
              <a:xfrm>
                <a:off x="4397" y="355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7" name="Freeform 563"/>
              <p:cNvSpPr>
                <a:spLocks/>
              </p:cNvSpPr>
              <p:nvPr/>
            </p:nvSpPr>
            <p:spPr bwMode="auto">
              <a:xfrm>
                <a:off x="3811" y="2347"/>
                <a:ext cx="0" cy="157"/>
              </a:xfrm>
              <a:custGeom>
                <a:avLst/>
                <a:gdLst>
                  <a:gd name="T0" fmla="*/ 0 h 470"/>
                  <a:gd name="T1" fmla="*/ 235 h 470"/>
                  <a:gd name="T2" fmla="*/ 470 h 47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70">
                    <a:moveTo>
                      <a:pt x="0" y="0"/>
                    </a:moveTo>
                    <a:lnTo>
                      <a:pt x="0" y="235"/>
                    </a:lnTo>
                    <a:lnTo>
                      <a:pt x="0" y="47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8" name="Line 564"/>
              <p:cNvSpPr>
                <a:spLocks noChangeShapeType="1"/>
              </p:cNvSpPr>
              <p:nvPr/>
            </p:nvSpPr>
            <p:spPr bwMode="auto">
              <a:xfrm flipH="1">
                <a:off x="4397" y="2347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9" name="Line 565"/>
              <p:cNvSpPr>
                <a:spLocks noChangeShapeType="1"/>
              </p:cNvSpPr>
              <p:nvPr/>
            </p:nvSpPr>
            <p:spPr bwMode="auto">
              <a:xfrm>
                <a:off x="4205" y="355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0" name="Line 566"/>
              <p:cNvSpPr>
                <a:spLocks noChangeShapeType="1"/>
              </p:cNvSpPr>
              <p:nvPr/>
            </p:nvSpPr>
            <p:spPr bwMode="auto">
              <a:xfrm>
                <a:off x="3708" y="2347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1" name="Line 567"/>
              <p:cNvSpPr>
                <a:spLocks noChangeShapeType="1"/>
              </p:cNvSpPr>
              <p:nvPr/>
            </p:nvSpPr>
            <p:spPr bwMode="auto">
              <a:xfrm>
                <a:off x="3708" y="2504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2" name="Line 568"/>
              <p:cNvSpPr>
                <a:spLocks noChangeShapeType="1"/>
              </p:cNvSpPr>
              <p:nvPr/>
            </p:nvSpPr>
            <p:spPr bwMode="auto">
              <a:xfrm>
                <a:off x="3511" y="226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3" name="Freeform 569"/>
              <p:cNvSpPr>
                <a:spLocks/>
              </p:cNvSpPr>
              <p:nvPr/>
            </p:nvSpPr>
            <p:spPr bwMode="auto">
              <a:xfrm>
                <a:off x="3511" y="2264"/>
                <a:ext cx="197" cy="0"/>
              </a:xfrm>
              <a:custGeom>
                <a:avLst/>
                <a:gdLst>
                  <a:gd name="T0" fmla="*/ 0 w 591"/>
                  <a:gd name="T1" fmla="*/ 295 w 591"/>
                  <a:gd name="T2" fmla="*/ 591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0" y="0"/>
                    </a:moveTo>
                    <a:lnTo>
                      <a:pt x="295" y="0"/>
                    </a:lnTo>
                    <a:lnTo>
                      <a:pt x="591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4" name="Line 570"/>
              <p:cNvSpPr>
                <a:spLocks noChangeShapeType="1"/>
              </p:cNvSpPr>
              <p:nvPr/>
            </p:nvSpPr>
            <p:spPr bwMode="auto">
              <a:xfrm flipV="1">
                <a:off x="4303" y="355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5" name="Line 571"/>
              <p:cNvSpPr>
                <a:spLocks noChangeShapeType="1"/>
              </p:cNvSpPr>
              <p:nvPr/>
            </p:nvSpPr>
            <p:spPr bwMode="auto">
              <a:xfrm flipV="1">
                <a:off x="3418" y="226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6" name="Line 572"/>
              <p:cNvSpPr>
                <a:spLocks noChangeShapeType="1"/>
              </p:cNvSpPr>
              <p:nvPr/>
            </p:nvSpPr>
            <p:spPr bwMode="auto">
              <a:xfrm>
                <a:off x="4397" y="1779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" name="Line 573"/>
              <p:cNvSpPr>
                <a:spLocks noChangeShapeType="1"/>
              </p:cNvSpPr>
              <p:nvPr/>
            </p:nvSpPr>
            <p:spPr bwMode="auto">
              <a:xfrm flipH="1">
                <a:off x="4397" y="2264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8" name="Freeform 574"/>
              <p:cNvSpPr>
                <a:spLocks/>
              </p:cNvSpPr>
              <p:nvPr/>
            </p:nvSpPr>
            <p:spPr bwMode="auto">
              <a:xfrm>
                <a:off x="3511" y="2347"/>
                <a:ext cx="0" cy="157"/>
              </a:xfrm>
              <a:custGeom>
                <a:avLst/>
                <a:gdLst>
                  <a:gd name="T0" fmla="*/ 0 h 470"/>
                  <a:gd name="T1" fmla="*/ 235 h 470"/>
                  <a:gd name="T2" fmla="*/ 470 h 47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70">
                    <a:moveTo>
                      <a:pt x="0" y="0"/>
                    </a:moveTo>
                    <a:lnTo>
                      <a:pt x="0" y="235"/>
                    </a:lnTo>
                    <a:lnTo>
                      <a:pt x="0" y="47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9" name="Line 575"/>
              <p:cNvSpPr>
                <a:spLocks noChangeShapeType="1"/>
              </p:cNvSpPr>
              <p:nvPr/>
            </p:nvSpPr>
            <p:spPr bwMode="auto">
              <a:xfrm flipV="1">
                <a:off x="3910" y="355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0" name="Line 576"/>
              <p:cNvSpPr>
                <a:spLocks noChangeShapeType="1"/>
              </p:cNvSpPr>
              <p:nvPr/>
            </p:nvSpPr>
            <p:spPr bwMode="auto">
              <a:xfrm flipH="1">
                <a:off x="3418" y="2347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1" name="Line 577"/>
              <p:cNvSpPr>
                <a:spLocks noChangeShapeType="1"/>
              </p:cNvSpPr>
              <p:nvPr/>
            </p:nvSpPr>
            <p:spPr bwMode="auto">
              <a:xfrm>
                <a:off x="3418" y="2264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2" name="Line 578"/>
              <p:cNvSpPr>
                <a:spLocks noChangeShapeType="1"/>
              </p:cNvSpPr>
              <p:nvPr/>
            </p:nvSpPr>
            <p:spPr bwMode="auto">
              <a:xfrm flipH="1">
                <a:off x="3418" y="2504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3" name="Freeform 579"/>
              <p:cNvSpPr>
                <a:spLocks/>
              </p:cNvSpPr>
              <p:nvPr/>
            </p:nvSpPr>
            <p:spPr bwMode="auto">
              <a:xfrm>
                <a:off x="3511" y="2670"/>
                <a:ext cx="197" cy="0"/>
              </a:xfrm>
              <a:custGeom>
                <a:avLst/>
                <a:gdLst>
                  <a:gd name="T0" fmla="*/ 591 w 591"/>
                  <a:gd name="T1" fmla="*/ 295 w 591"/>
                  <a:gd name="T2" fmla="*/ 0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591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4" name="Line 580"/>
              <p:cNvSpPr>
                <a:spLocks noChangeShapeType="1"/>
              </p:cNvSpPr>
              <p:nvPr/>
            </p:nvSpPr>
            <p:spPr bwMode="auto">
              <a:xfrm flipV="1">
                <a:off x="3511" y="2587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5" name="Freeform 581"/>
              <p:cNvSpPr>
                <a:spLocks/>
              </p:cNvSpPr>
              <p:nvPr/>
            </p:nvSpPr>
            <p:spPr bwMode="auto">
              <a:xfrm>
                <a:off x="3511" y="2587"/>
                <a:ext cx="197" cy="0"/>
              </a:xfrm>
              <a:custGeom>
                <a:avLst/>
                <a:gdLst>
                  <a:gd name="T0" fmla="*/ 591 w 591"/>
                  <a:gd name="T1" fmla="*/ 295 w 591"/>
                  <a:gd name="T2" fmla="*/ 0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591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6" name="Line 582"/>
              <p:cNvSpPr>
                <a:spLocks noChangeShapeType="1"/>
              </p:cNvSpPr>
              <p:nvPr/>
            </p:nvSpPr>
            <p:spPr bwMode="auto">
              <a:xfrm>
                <a:off x="3418" y="2587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7" name="Freeform 583"/>
              <p:cNvSpPr>
                <a:spLocks/>
              </p:cNvSpPr>
              <p:nvPr/>
            </p:nvSpPr>
            <p:spPr bwMode="auto">
              <a:xfrm>
                <a:off x="3418" y="2749"/>
                <a:ext cx="0" cy="161"/>
              </a:xfrm>
              <a:custGeom>
                <a:avLst/>
                <a:gdLst>
                  <a:gd name="T0" fmla="*/ 484 h 484"/>
                  <a:gd name="T1" fmla="*/ 249 h 484"/>
                  <a:gd name="T2" fmla="*/ 0 h 48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4">
                    <a:moveTo>
                      <a:pt x="0" y="484"/>
                    </a:moveTo>
                    <a:lnTo>
                      <a:pt x="0" y="249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8" name="Freeform 584"/>
              <p:cNvSpPr>
                <a:spLocks/>
              </p:cNvSpPr>
              <p:nvPr/>
            </p:nvSpPr>
            <p:spPr bwMode="auto">
              <a:xfrm>
                <a:off x="3511" y="2749"/>
                <a:ext cx="197" cy="0"/>
              </a:xfrm>
              <a:custGeom>
                <a:avLst/>
                <a:gdLst>
                  <a:gd name="T0" fmla="*/ 591 w 591"/>
                  <a:gd name="T1" fmla="*/ 295 w 591"/>
                  <a:gd name="T2" fmla="*/ 0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591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9" name="Freeform 585"/>
              <p:cNvSpPr>
                <a:spLocks/>
              </p:cNvSpPr>
              <p:nvPr/>
            </p:nvSpPr>
            <p:spPr bwMode="auto">
              <a:xfrm>
                <a:off x="3511" y="2749"/>
                <a:ext cx="0" cy="161"/>
              </a:xfrm>
              <a:custGeom>
                <a:avLst/>
                <a:gdLst>
                  <a:gd name="T0" fmla="*/ 0 h 484"/>
                  <a:gd name="T1" fmla="*/ 249 h 484"/>
                  <a:gd name="T2" fmla="*/ 484 h 48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4">
                    <a:moveTo>
                      <a:pt x="0" y="0"/>
                    </a:moveTo>
                    <a:lnTo>
                      <a:pt x="0" y="249"/>
                    </a:lnTo>
                    <a:lnTo>
                      <a:pt x="0" y="48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0" name="Line 586"/>
              <p:cNvSpPr>
                <a:spLocks noChangeShapeType="1"/>
              </p:cNvSpPr>
              <p:nvPr/>
            </p:nvSpPr>
            <p:spPr bwMode="auto">
              <a:xfrm>
                <a:off x="3418" y="2587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1" name="Line 587"/>
              <p:cNvSpPr>
                <a:spLocks noChangeShapeType="1"/>
              </p:cNvSpPr>
              <p:nvPr/>
            </p:nvSpPr>
            <p:spPr bwMode="auto">
              <a:xfrm flipV="1">
                <a:off x="3418" y="2670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2" name="Line 588"/>
              <p:cNvSpPr>
                <a:spLocks noChangeShapeType="1"/>
              </p:cNvSpPr>
              <p:nvPr/>
            </p:nvSpPr>
            <p:spPr bwMode="auto">
              <a:xfrm flipH="1">
                <a:off x="3811" y="3556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3" name="Line 589"/>
              <p:cNvSpPr>
                <a:spLocks noChangeShapeType="1"/>
              </p:cNvSpPr>
              <p:nvPr/>
            </p:nvSpPr>
            <p:spPr bwMode="auto">
              <a:xfrm flipV="1">
                <a:off x="3811" y="3478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4" name="Line 590"/>
              <p:cNvSpPr>
                <a:spLocks noChangeShapeType="1"/>
              </p:cNvSpPr>
              <p:nvPr/>
            </p:nvSpPr>
            <p:spPr bwMode="auto">
              <a:xfrm flipH="1">
                <a:off x="3418" y="2749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5" name="Line 591"/>
              <p:cNvSpPr>
                <a:spLocks noChangeShapeType="1"/>
              </p:cNvSpPr>
              <p:nvPr/>
            </p:nvSpPr>
            <p:spPr bwMode="auto">
              <a:xfrm flipV="1">
                <a:off x="3811" y="2587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6" name="Line 592"/>
              <p:cNvSpPr>
                <a:spLocks noChangeShapeType="1"/>
              </p:cNvSpPr>
              <p:nvPr/>
            </p:nvSpPr>
            <p:spPr bwMode="auto">
              <a:xfrm flipV="1">
                <a:off x="3708" y="2587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7" name="Line 593"/>
              <p:cNvSpPr>
                <a:spLocks noChangeShapeType="1"/>
              </p:cNvSpPr>
              <p:nvPr/>
            </p:nvSpPr>
            <p:spPr bwMode="auto">
              <a:xfrm>
                <a:off x="3418" y="3478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8" name="Freeform 594"/>
              <p:cNvSpPr>
                <a:spLocks/>
              </p:cNvSpPr>
              <p:nvPr/>
            </p:nvSpPr>
            <p:spPr bwMode="auto">
              <a:xfrm>
                <a:off x="3811" y="2749"/>
                <a:ext cx="0" cy="161"/>
              </a:xfrm>
              <a:custGeom>
                <a:avLst/>
                <a:gdLst>
                  <a:gd name="T0" fmla="*/ 484 h 484"/>
                  <a:gd name="T1" fmla="*/ 249 h 484"/>
                  <a:gd name="T2" fmla="*/ 0 h 48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4">
                    <a:moveTo>
                      <a:pt x="0" y="484"/>
                    </a:moveTo>
                    <a:lnTo>
                      <a:pt x="0" y="249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9" name="Line 595"/>
              <p:cNvSpPr>
                <a:spLocks noChangeShapeType="1"/>
              </p:cNvSpPr>
              <p:nvPr/>
            </p:nvSpPr>
            <p:spPr bwMode="auto">
              <a:xfrm flipH="1">
                <a:off x="3811" y="3478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0" name="Line 596"/>
              <p:cNvSpPr>
                <a:spLocks noChangeShapeType="1"/>
              </p:cNvSpPr>
              <p:nvPr/>
            </p:nvSpPr>
            <p:spPr bwMode="auto">
              <a:xfrm>
                <a:off x="3708" y="2749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1" name="Line 597"/>
              <p:cNvSpPr>
                <a:spLocks noChangeShapeType="1"/>
              </p:cNvSpPr>
              <p:nvPr/>
            </p:nvSpPr>
            <p:spPr bwMode="auto">
              <a:xfrm flipV="1">
                <a:off x="3811" y="2670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2" name="Line 598"/>
              <p:cNvSpPr>
                <a:spLocks noChangeShapeType="1"/>
              </p:cNvSpPr>
              <p:nvPr/>
            </p:nvSpPr>
            <p:spPr bwMode="auto">
              <a:xfrm>
                <a:off x="3811" y="3316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3" name="Line 599"/>
              <p:cNvSpPr>
                <a:spLocks noChangeShapeType="1"/>
              </p:cNvSpPr>
              <p:nvPr/>
            </p:nvSpPr>
            <p:spPr bwMode="auto">
              <a:xfrm flipH="1">
                <a:off x="3708" y="2670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4" name="Line 600"/>
              <p:cNvSpPr>
                <a:spLocks noChangeShapeType="1"/>
              </p:cNvSpPr>
              <p:nvPr/>
            </p:nvSpPr>
            <p:spPr bwMode="auto">
              <a:xfrm>
                <a:off x="3708" y="2670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5" name="Line 601"/>
              <p:cNvSpPr>
                <a:spLocks noChangeShapeType="1"/>
              </p:cNvSpPr>
              <p:nvPr/>
            </p:nvSpPr>
            <p:spPr bwMode="auto">
              <a:xfrm flipV="1">
                <a:off x="3708" y="250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6" name="Line 602"/>
              <p:cNvSpPr>
                <a:spLocks noChangeShapeType="1"/>
              </p:cNvSpPr>
              <p:nvPr/>
            </p:nvSpPr>
            <p:spPr bwMode="auto">
              <a:xfrm>
                <a:off x="3418" y="250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7" name="Line 603"/>
              <p:cNvSpPr>
                <a:spLocks noChangeShapeType="1"/>
              </p:cNvSpPr>
              <p:nvPr/>
            </p:nvSpPr>
            <p:spPr bwMode="auto">
              <a:xfrm flipV="1">
                <a:off x="3511" y="250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8" name="Line 604"/>
              <p:cNvSpPr>
                <a:spLocks noChangeShapeType="1"/>
              </p:cNvSpPr>
              <p:nvPr/>
            </p:nvSpPr>
            <p:spPr bwMode="auto">
              <a:xfrm>
                <a:off x="3811" y="250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9" name="Line 605"/>
              <p:cNvSpPr>
                <a:spLocks noChangeShapeType="1"/>
              </p:cNvSpPr>
              <p:nvPr/>
            </p:nvSpPr>
            <p:spPr bwMode="auto">
              <a:xfrm flipV="1">
                <a:off x="4397" y="226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0" name="Line 606"/>
              <p:cNvSpPr>
                <a:spLocks noChangeShapeType="1"/>
              </p:cNvSpPr>
              <p:nvPr/>
            </p:nvSpPr>
            <p:spPr bwMode="auto">
              <a:xfrm flipH="1">
                <a:off x="3811" y="2993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" name="Group 808"/>
            <p:cNvGrpSpPr>
              <a:grpSpLocks/>
            </p:cNvGrpSpPr>
            <p:nvPr/>
          </p:nvGrpSpPr>
          <p:grpSpPr bwMode="auto">
            <a:xfrm>
              <a:off x="2625" y="1422"/>
              <a:ext cx="2367" cy="2212"/>
              <a:chOff x="2625" y="1422"/>
              <a:chExt cx="2367" cy="2212"/>
            </a:xfrm>
          </p:grpSpPr>
          <p:sp>
            <p:nvSpPr>
              <p:cNvPr id="361" name="Line 608"/>
              <p:cNvSpPr>
                <a:spLocks noChangeShapeType="1"/>
              </p:cNvSpPr>
              <p:nvPr/>
            </p:nvSpPr>
            <p:spPr bwMode="auto">
              <a:xfrm>
                <a:off x="4205" y="2264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2" name="Line 609"/>
              <p:cNvSpPr>
                <a:spLocks noChangeShapeType="1"/>
              </p:cNvSpPr>
              <p:nvPr/>
            </p:nvSpPr>
            <p:spPr bwMode="auto">
              <a:xfrm flipV="1">
                <a:off x="4303" y="226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3" name="Line 610"/>
              <p:cNvSpPr>
                <a:spLocks noChangeShapeType="1"/>
              </p:cNvSpPr>
              <p:nvPr/>
            </p:nvSpPr>
            <p:spPr bwMode="auto">
              <a:xfrm>
                <a:off x="4205" y="2347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4" name="Line 611"/>
              <p:cNvSpPr>
                <a:spLocks noChangeShapeType="1"/>
              </p:cNvSpPr>
              <p:nvPr/>
            </p:nvSpPr>
            <p:spPr bwMode="auto">
              <a:xfrm flipH="1">
                <a:off x="4205" y="2504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5" name="Freeform 612"/>
              <p:cNvSpPr>
                <a:spLocks/>
              </p:cNvSpPr>
              <p:nvPr/>
            </p:nvSpPr>
            <p:spPr bwMode="auto">
              <a:xfrm>
                <a:off x="4205" y="2347"/>
                <a:ext cx="0" cy="157"/>
              </a:xfrm>
              <a:custGeom>
                <a:avLst/>
                <a:gdLst>
                  <a:gd name="T0" fmla="*/ 0 h 470"/>
                  <a:gd name="T1" fmla="*/ 235 h 470"/>
                  <a:gd name="T2" fmla="*/ 470 h 47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70">
                    <a:moveTo>
                      <a:pt x="0" y="0"/>
                    </a:moveTo>
                    <a:lnTo>
                      <a:pt x="0" y="235"/>
                    </a:lnTo>
                    <a:lnTo>
                      <a:pt x="0" y="47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6" name="Line 613"/>
              <p:cNvSpPr>
                <a:spLocks noChangeShapeType="1"/>
              </p:cNvSpPr>
              <p:nvPr/>
            </p:nvSpPr>
            <p:spPr bwMode="auto">
              <a:xfrm flipH="1">
                <a:off x="4397" y="1862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7" name="Line 614"/>
              <p:cNvSpPr>
                <a:spLocks noChangeShapeType="1"/>
              </p:cNvSpPr>
              <p:nvPr/>
            </p:nvSpPr>
            <p:spPr bwMode="auto">
              <a:xfrm flipH="1">
                <a:off x="4397" y="1422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" name="Line 615"/>
              <p:cNvSpPr>
                <a:spLocks noChangeShapeType="1"/>
              </p:cNvSpPr>
              <p:nvPr/>
            </p:nvSpPr>
            <p:spPr bwMode="auto">
              <a:xfrm flipH="1">
                <a:off x="4303" y="2504"/>
                <a:ext cx="9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9" name="Line 616"/>
              <p:cNvSpPr>
                <a:spLocks noChangeShapeType="1"/>
              </p:cNvSpPr>
              <p:nvPr/>
            </p:nvSpPr>
            <p:spPr bwMode="auto">
              <a:xfrm flipH="1">
                <a:off x="4303" y="2347"/>
                <a:ext cx="9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0" name="Line 617"/>
              <p:cNvSpPr>
                <a:spLocks noChangeShapeType="1"/>
              </p:cNvSpPr>
              <p:nvPr/>
            </p:nvSpPr>
            <p:spPr bwMode="auto">
              <a:xfrm flipH="1">
                <a:off x="3216" y="2993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1" name="Line 618"/>
              <p:cNvSpPr>
                <a:spLocks noChangeShapeType="1"/>
              </p:cNvSpPr>
              <p:nvPr/>
            </p:nvSpPr>
            <p:spPr bwMode="auto">
              <a:xfrm>
                <a:off x="3910" y="2264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2" name="Line 619"/>
              <p:cNvSpPr>
                <a:spLocks noChangeShapeType="1"/>
              </p:cNvSpPr>
              <p:nvPr/>
            </p:nvSpPr>
            <p:spPr bwMode="auto">
              <a:xfrm>
                <a:off x="3216" y="291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3" name="Line 620"/>
              <p:cNvSpPr>
                <a:spLocks noChangeShapeType="1"/>
              </p:cNvSpPr>
              <p:nvPr/>
            </p:nvSpPr>
            <p:spPr bwMode="auto">
              <a:xfrm flipH="1">
                <a:off x="3910" y="2347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4" name="Line 621"/>
              <p:cNvSpPr>
                <a:spLocks noChangeShapeType="1"/>
              </p:cNvSpPr>
              <p:nvPr/>
            </p:nvSpPr>
            <p:spPr bwMode="auto">
              <a:xfrm>
                <a:off x="3910" y="226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5" name="Freeform 622"/>
              <p:cNvSpPr>
                <a:spLocks/>
              </p:cNvSpPr>
              <p:nvPr/>
            </p:nvSpPr>
            <p:spPr bwMode="auto">
              <a:xfrm>
                <a:off x="3910" y="2347"/>
                <a:ext cx="0" cy="157"/>
              </a:xfrm>
              <a:custGeom>
                <a:avLst/>
                <a:gdLst>
                  <a:gd name="T0" fmla="*/ 470 h 470"/>
                  <a:gd name="T1" fmla="*/ 235 h 470"/>
                  <a:gd name="T2" fmla="*/ 0 h 47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70">
                    <a:moveTo>
                      <a:pt x="0" y="470"/>
                    </a:moveTo>
                    <a:lnTo>
                      <a:pt x="0" y="235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" name="Line 623"/>
              <p:cNvSpPr>
                <a:spLocks noChangeShapeType="1"/>
              </p:cNvSpPr>
              <p:nvPr/>
            </p:nvSpPr>
            <p:spPr bwMode="auto">
              <a:xfrm>
                <a:off x="3910" y="2504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7" name="Freeform 624"/>
              <p:cNvSpPr>
                <a:spLocks/>
              </p:cNvSpPr>
              <p:nvPr/>
            </p:nvSpPr>
            <p:spPr bwMode="auto">
              <a:xfrm>
                <a:off x="4008" y="2347"/>
                <a:ext cx="0" cy="157"/>
              </a:xfrm>
              <a:custGeom>
                <a:avLst/>
                <a:gdLst>
                  <a:gd name="T0" fmla="*/ 470 h 470"/>
                  <a:gd name="T1" fmla="*/ 235 h 470"/>
                  <a:gd name="T2" fmla="*/ 0 h 47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70">
                    <a:moveTo>
                      <a:pt x="0" y="470"/>
                    </a:moveTo>
                    <a:lnTo>
                      <a:pt x="0" y="235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" name="Line 625"/>
              <p:cNvSpPr>
                <a:spLocks noChangeShapeType="1"/>
              </p:cNvSpPr>
              <p:nvPr/>
            </p:nvSpPr>
            <p:spPr bwMode="auto">
              <a:xfrm>
                <a:off x="3216" y="2910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9" name="Freeform 626"/>
              <p:cNvSpPr>
                <a:spLocks/>
              </p:cNvSpPr>
              <p:nvPr/>
            </p:nvSpPr>
            <p:spPr bwMode="auto">
              <a:xfrm>
                <a:off x="4008" y="2347"/>
                <a:ext cx="197" cy="0"/>
              </a:xfrm>
              <a:custGeom>
                <a:avLst/>
                <a:gdLst>
                  <a:gd name="T0" fmla="*/ 0 w 589"/>
                  <a:gd name="T1" fmla="*/ 280 w 589"/>
                  <a:gd name="T2" fmla="*/ 589 w 58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89">
                    <a:moveTo>
                      <a:pt x="0" y="0"/>
                    </a:moveTo>
                    <a:lnTo>
                      <a:pt x="280" y="0"/>
                    </a:lnTo>
                    <a:lnTo>
                      <a:pt x="589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" name="Freeform 627"/>
              <p:cNvSpPr>
                <a:spLocks/>
              </p:cNvSpPr>
              <p:nvPr/>
            </p:nvSpPr>
            <p:spPr bwMode="auto">
              <a:xfrm>
                <a:off x="4008" y="2504"/>
                <a:ext cx="197" cy="0"/>
              </a:xfrm>
              <a:custGeom>
                <a:avLst/>
                <a:gdLst>
                  <a:gd name="T0" fmla="*/ 589 w 589"/>
                  <a:gd name="T1" fmla="*/ 280 w 589"/>
                  <a:gd name="T2" fmla="*/ 0 w 58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89">
                    <a:moveTo>
                      <a:pt x="589" y="0"/>
                    </a:moveTo>
                    <a:lnTo>
                      <a:pt x="280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1" name="Freeform 628"/>
              <p:cNvSpPr>
                <a:spLocks/>
              </p:cNvSpPr>
              <p:nvPr/>
            </p:nvSpPr>
            <p:spPr bwMode="auto">
              <a:xfrm>
                <a:off x="4008" y="2264"/>
                <a:ext cx="197" cy="0"/>
              </a:xfrm>
              <a:custGeom>
                <a:avLst/>
                <a:gdLst>
                  <a:gd name="T0" fmla="*/ 589 w 589"/>
                  <a:gd name="T1" fmla="*/ 280 w 589"/>
                  <a:gd name="T2" fmla="*/ 0 w 58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89">
                    <a:moveTo>
                      <a:pt x="589" y="0"/>
                    </a:moveTo>
                    <a:lnTo>
                      <a:pt x="280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2" name="Line 629"/>
              <p:cNvSpPr>
                <a:spLocks noChangeShapeType="1"/>
              </p:cNvSpPr>
              <p:nvPr/>
            </p:nvSpPr>
            <p:spPr bwMode="auto">
              <a:xfrm flipV="1">
                <a:off x="4008" y="2587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3" name="Line 630"/>
              <p:cNvSpPr>
                <a:spLocks noChangeShapeType="1"/>
              </p:cNvSpPr>
              <p:nvPr/>
            </p:nvSpPr>
            <p:spPr bwMode="auto">
              <a:xfrm flipH="1">
                <a:off x="3216" y="315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4" name="Line 631"/>
              <p:cNvSpPr>
                <a:spLocks noChangeShapeType="1"/>
              </p:cNvSpPr>
              <p:nvPr/>
            </p:nvSpPr>
            <p:spPr bwMode="auto">
              <a:xfrm>
                <a:off x="3216" y="307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5" name="Line 632"/>
              <p:cNvSpPr>
                <a:spLocks noChangeShapeType="1"/>
              </p:cNvSpPr>
              <p:nvPr/>
            </p:nvSpPr>
            <p:spPr bwMode="auto">
              <a:xfrm>
                <a:off x="3910" y="2587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6" name="Line 633"/>
              <p:cNvSpPr>
                <a:spLocks noChangeShapeType="1"/>
              </p:cNvSpPr>
              <p:nvPr/>
            </p:nvSpPr>
            <p:spPr bwMode="auto">
              <a:xfrm>
                <a:off x="3910" y="2749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7" name="Line 634"/>
              <p:cNvSpPr>
                <a:spLocks noChangeShapeType="1"/>
              </p:cNvSpPr>
              <p:nvPr/>
            </p:nvSpPr>
            <p:spPr bwMode="auto">
              <a:xfrm flipV="1">
                <a:off x="3314" y="3072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8" name="Freeform 635"/>
              <p:cNvSpPr>
                <a:spLocks/>
              </p:cNvSpPr>
              <p:nvPr/>
            </p:nvSpPr>
            <p:spPr bwMode="auto">
              <a:xfrm>
                <a:off x="3910" y="2749"/>
                <a:ext cx="0" cy="161"/>
              </a:xfrm>
              <a:custGeom>
                <a:avLst/>
                <a:gdLst>
                  <a:gd name="T0" fmla="*/ 0 h 484"/>
                  <a:gd name="T1" fmla="*/ 249 h 484"/>
                  <a:gd name="T2" fmla="*/ 484 h 48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4">
                    <a:moveTo>
                      <a:pt x="0" y="0"/>
                    </a:moveTo>
                    <a:lnTo>
                      <a:pt x="0" y="249"/>
                    </a:lnTo>
                    <a:lnTo>
                      <a:pt x="0" y="48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" name="Line 636"/>
              <p:cNvSpPr>
                <a:spLocks noChangeShapeType="1"/>
              </p:cNvSpPr>
              <p:nvPr/>
            </p:nvSpPr>
            <p:spPr bwMode="auto">
              <a:xfrm flipV="1">
                <a:off x="4008" y="2670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0" name="Freeform 637"/>
              <p:cNvSpPr>
                <a:spLocks/>
              </p:cNvSpPr>
              <p:nvPr/>
            </p:nvSpPr>
            <p:spPr bwMode="auto">
              <a:xfrm>
                <a:off x="4008" y="2587"/>
                <a:ext cx="197" cy="0"/>
              </a:xfrm>
              <a:custGeom>
                <a:avLst/>
                <a:gdLst>
                  <a:gd name="T0" fmla="*/ 589 w 589"/>
                  <a:gd name="T1" fmla="*/ 280 w 589"/>
                  <a:gd name="T2" fmla="*/ 0 w 58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89">
                    <a:moveTo>
                      <a:pt x="589" y="0"/>
                    </a:moveTo>
                    <a:lnTo>
                      <a:pt x="280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1" name="Freeform 638"/>
              <p:cNvSpPr>
                <a:spLocks/>
              </p:cNvSpPr>
              <p:nvPr/>
            </p:nvSpPr>
            <p:spPr bwMode="auto">
              <a:xfrm>
                <a:off x="4008" y="2749"/>
                <a:ext cx="197" cy="0"/>
              </a:xfrm>
              <a:custGeom>
                <a:avLst/>
                <a:gdLst>
                  <a:gd name="T0" fmla="*/ 0 w 589"/>
                  <a:gd name="T1" fmla="*/ 280 w 589"/>
                  <a:gd name="T2" fmla="*/ 589 w 58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89">
                    <a:moveTo>
                      <a:pt x="0" y="0"/>
                    </a:moveTo>
                    <a:lnTo>
                      <a:pt x="280" y="0"/>
                    </a:lnTo>
                    <a:lnTo>
                      <a:pt x="589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2" name="Freeform 639"/>
              <p:cNvSpPr>
                <a:spLocks/>
              </p:cNvSpPr>
              <p:nvPr/>
            </p:nvSpPr>
            <p:spPr bwMode="auto">
              <a:xfrm>
                <a:off x="4008" y="2670"/>
                <a:ext cx="197" cy="0"/>
              </a:xfrm>
              <a:custGeom>
                <a:avLst/>
                <a:gdLst>
                  <a:gd name="T0" fmla="*/ 589 w 589"/>
                  <a:gd name="T1" fmla="*/ 280 w 589"/>
                  <a:gd name="T2" fmla="*/ 0 w 58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89">
                    <a:moveTo>
                      <a:pt x="589" y="0"/>
                    </a:moveTo>
                    <a:lnTo>
                      <a:pt x="280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3" name="Line 640"/>
              <p:cNvSpPr>
                <a:spLocks noChangeShapeType="1"/>
              </p:cNvSpPr>
              <p:nvPr/>
            </p:nvSpPr>
            <p:spPr bwMode="auto">
              <a:xfrm>
                <a:off x="3910" y="2670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4" name="Line 641"/>
              <p:cNvSpPr>
                <a:spLocks noChangeShapeType="1"/>
              </p:cNvSpPr>
              <p:nvPr/>
            </p:nvSpPr>
            <p:spPr bwMode="auto">
              <a:xfrm flipV="1">
                <a:off x="3314" y="2993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5" name="Line 642"/>
              <p:cNvSpPr>
                <a:spLocks noChangeShapeType="1"/>
              </p:cNvSpPr>
              <p:nvPr/>
            </p:nvSpPr>
            <p:spPr bwMode="auto">
              <a:xfrm>
                <a:off x="4303" y="2587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6" name="Line 643"/>
              <p:cNvSpPr>
                <a:spLocks noChangeShapeType="1"/>
              </p:cNvSpPr>
              <p:nvPr/>
            </p:nvSpPr>
            <p:spPr bwMode="auto">
              <a:xfrm flipH="1">
                <a:off x="4205" y="267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7" name="Line 644"/>
              <p:cNvSpPr>
                <a:spLocks noChangeShapeType="1"/>
              </p:cNvSpPr>
              <p:nvPr/>
            </p:nvSpPr>
            <p:spPr bwMode="auto">
              <a:xfrm flipV="1">
                <a:off x="4205" y="2587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8" name="Line 645"/>
              <p:cNvSpPr>
                <a:spLocks noChangeShapeType="1"/>
              </p:cNvSpPr>
              <p:nvPr/>
            </p:nvSpPr>
            <p:spPr bwMode="auto">
              <a:xfrm>
                <a:off x="4205" y="2587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9" name="Line 646"/>
              <p:cNvSpPr>
                <a:spLocks noChangeShapeType="1"/>
              </p:cNvSpPr>
              <p:nvPr/>
            </p:nvSpPr>
            <p:spPr bwMode="auto">
              <a:xfrm flipH="1">
                <a:off x="4205" y="2749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0" name="Freeform 647"/>
              <p:cNvSpPr>
                <a:spLocks/>
              </p:cNvSpPr>
              <p:nvPr/>
            </p:nvSpPr>
            <p:spPr bwMode="auto">
              <a:xfrm>
                <a:off x="4303" y="2749"/>
                <a:ext cx="0" cy="161"/>
              </a:xfrm>
              <a:custGeom>
                <a:avLst/>
                <a:gdLst>
                  <a:gd name="T0" fmla="*/ 484 h 484"/>
                  <a:gd name="T1" fmla="*/ 249 h 484"/>
                  <a:gd name="T2" fmla="*/ 0 h 48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4">
                    <a:moveTo>
                      <a:pt x="0" y="484"/>
                    </a:moveTo>
                    <a:lnTo>
                      <a:pt x="0" y="249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1" name="Freeform 648"/>
              <p:cNvSpPr>
                <a:spLocks/>
              </p:cNvSpPr>
              <p:nvPr/>
            </p:nvSpPr>
            <p:spPr bwMode="auto">
              <a:xfrm>
                <a:off x="4205" y="2749"/>
                <a:ext cx="0" cy="161"/>
              </a:xfrm>
              <a:custGeom>
                <a:avLst/>
                <a:gdLst>
                  <a:gd name="T0" fmla="*/ 0 h 484"/>
                  <a:gd name="T1" fmla="*/ 249 h 484"/>
                  <a:gd name="T2" fmla="*/ 484 h 48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4">
                    <a:moveTo>
                      <a:pt x="0" y="0"/>
                    </a:moveTo>
                    <a:lnTo>
                      <a:pt x="0" y="249"/>
                    </a:lnTo>
                    <a:lnTo>
                      <a:pt x="0" y="48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2" name="Freeform 649"/>
              <p:cNvSpPr>
                <a:spLocks/>
              </p:cNvSpPr>
              <p:nvPr/>
            </p:nvSpPr>
            <p:spPr bwMode="auto">
              <a:xfrm>
                <a:off x="4397" y="2749"/>
                <a:ext cx="0" cy="161"/>
              </a:xfrm>
              <a:custGeom>
                <a:avLst/>
                <a:gdLst>
                  <a:gd name="T0" fmla="*/ 0 h 484"/>
                  <a:gd name="T1" fmla="*/ 249 h 484"/>
                  <a:gd name="T2" fmla="*/ 484 h 48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84">
                    <a:moveTo>
                      <a:pt x="0" y="0"/>
                    </a:moveTo>
                    <a:lnTo>
                      <a:pt x="0" y="249"/>
                    </a:lnTo>
                    <a:lnTo>
                      <a:pt x="0" y="48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3" name="Line 650"/>
              <p:cNvSpPr>
                <a:spLocks noChangeShapeType="1"/>
              </p:cNvSpPr>
              <p:nvPr/>
            </p:nvSpPr>
            <p:spPr bwMode="auto">
              <a:xfrm>
                <a:off x="4205" y="2670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4" name="Line 651"/>
              <p:cNvSpPr>
                <a:spLocks noChangeShapeType="1"/>
              </p:cNvSpPr>
              <p:nvPr/>
            </p:nvSpPr>
            <p:spPr bwMode="auto">
              <a:xfrm flipH="1">
                <a:off x="4303" y="2749"/>
                <a:ext cx="9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5" name="Line 652"/>
              <p:cNvSpPr>
                <a:spLocks noChangeShapeType="1"/>
              </p:cNvSpPr>
              <p:nvPr/>
            </p:nvSpPr>
            <p:spPr bwMode="auto">
              <a:xfrm flipV="1">
                <a:off x="4303" y="2670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6" name="Line 653"/>
              <p:cNvSpPr>
                <a:spLocks noChangeShapeType="1"/>
              </p:cNvSpPr>
              <p:nvPr/>
            </p:nvSpPr>
            <p:spPr bwMode="auto">
              <a:xfrm>
                <a:off x="4303" y="2670"/>
                <a:ext cx="9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7" name="Line 654"/>
              <p:cNvSpPr>
                <a:spLocks noChangeShapeType="1"/>
              </p:cNvSpPr>
              <p:nvPr/>
            </p:nvSpPr>
            <p:spPr bwMode="auto">
              <a:xfrm>
                <a:off x="4397" y="2670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8" name="Line 655"/>
              <p:cNvSpPr>
                <a:spLocks noChangeShapeType="1"/>
              </p:cNvSpPr>
              <p:nvPr/>
            </p:nvSpPr>
            <p:spPr bwMode="auto">
              <a:xfrm flipH="1">
                <a:off x="4303" y="2587"/>
                <a:ext cx="9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9" name="Line 656"/>
              <p:cNvSpPr>
                <a:spLocks noChangeShapeType="1"/>
              </p:cNvSpPr>
              <p:nvPr/>
            </p:nvSpPr>
            <p:spPr bwMode="auto">
              <a:xfrm>
                <a:off x="4397" y="250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0" name="Line 657"/>
              <p:cNvSpPr>
                <a:spLocks noChangeShapeType="1"/>
              </p:cNvSpPr>
              <p:nvPr/>
            </p:nvSpPr>
            <p:spPr bwMode="auto">
              <a:xfrm flipH="1">
                <a:off x="2822" y="2993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1" name="Line 658"/>
              <p:cNvSpPr>
                <a:spLocks noChangeShapeType="1"/>
              </p:cNvSpPr>
              <p:nvPr/>
            </p:nvSpPr>
            <p:spPr bwMode="auto">
              <a:xfrm flipV="1">
                <a:off x="3910" y="250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" name="Line 659"/>
              <p:cNvSpPr>
                <a:spLocks noChangeShapeType="1"/>
              </p:cNvSpPr>
              <p:nvPr/>
            </p:nvSpPr>
            <p:spPr bwMode="auto">
              <a:xfrm flipV="1">
                <a:off x="2822" y="2910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" name="Line 660"/>
              <p:cNvSpPr>
                <a:spLocks noChangeShapeType="1"/>
              </p:cNvSpPr>
              <p:nvPr/>
            </p:nvSpPr>
            <p:spPr bwMode="auto">
              <a:xfrm flipV="1">
                <a:off x="4303" y="2504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4" name="Line 661"/>
              <p:cNvSpPr>
                <a:spLocks noChangeShapeType="1"/>
              </p:cNvSpPr>
              <p:nvPr/>
            </p:nvSpPr>
            <p:spPr bwMode="auto">
              <a:xfrm flipV="1">
                <a:off x="4205" y="2185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5" name="Line 662"/>
              <p:cNvSpPr>
                <a:spLocks noChangeShapeType="1"/>
              </p:cNvSpPr>
              <p:nvPr/>
            </p:nvSpPr>
            <p:spPr bwMode="auto">
              <a:xfrm>
                <a:off x="3811" y="2504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6" name="Line 663"/>
              <p:cNvSpPr>
                <a:spLocks noChangeShapeType="1"/>
              </p:cNvSpPr>
              <p:nvPr/>
            </p:nvSpPr>
            <p:spPr bwMode="auto">
              <a:xfrm flipH="1">
                <a:off x="3811" y="2749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7" name="Line 664"/>
              <p:cNvSpPr>
                <a:spLocks noChangeShapeType="1"/>
              </p:cNvSpPr>
              <p:nvPr/>
            </p:nvSpPr>
            <p:spPr bwMode="auto">
              <a:xfrm>
                <a:off x="3511" y="2185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8" name="Line 665"/>
              <p:cNvSpPr>
                <a:spLocks noChangeShapeType="1"/>
              </p:cNvSpPr>
              <p:nvPr/>
            </p:nvSpPr>
            <p:spPr bwMode="auto">
              <a:xfrm flipH="1">
                <a:off x="2822" y="3150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9" name="Line 666"/>
              <p:cNvSpPr>
                <a:spLocks noChangeShapeType="1"/>
              </p:cNvSpPr>
              <p:nvPr/>
            </p:nvSpPr>
            <p:spPr bwMode="auto">
              <a:xfrm flipH="1">
                <a:off x="3811" y="2264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0" name="Line 667"/>
              <p:cNvSpPr>
                <a:spLocks noChangeShapeType="1"/>
              </p:cNvSpPr>
              <p:nvPr/>
            </p:nvSpPr>
            <p:spPr bwMode="auto">
              <a:xfrm>
                <a:off x="2822" y="3072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1" name="Line 668"/>
              <p:cNvSpPr>
                <a:spLocks noChangeShapeType="1"/>
              </p:cNvSpPr>
              <p:nvPr/>
            </p:nvSpPr>
            <p:spPr bwMode="auto">
              <a:xfrm>
                <a:off x="3811" y="1862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2" name="Line 669"/>
              <p:cNvSpPr>
                <a:spLocks noChangeShapeType="1"/>
              </p:cNvSpPr>
              <p:nvPr/>
            </p:nvSpPr>
            <p:spPr bwMode="auto">
              <a:xfrm>
                <a:off x="3811" y="1779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3" name="Line 670"/>
              <p:cNvSpPr>
                <a:spLocks noChangeShapeType="1"/>
              </p:cNvSpPr>
              <p:nvPr/>
            </p:nvSpPr>
            <p:spPr bwMode="auto">
              <a:xfrm flipV="1">
                <a:off x="4008" y="2185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4" name="Line 671"/>
              <p:cNvSpPr>
                <a:spLocks noChangeShapeType="1"/>
              </p:cNvSpPr>
              <p:nvPr/>
            </p:nvSpPr>
            <p:spPr bwMode="auto">
              <a:xfrm>
                <a:off x="3910" y="2185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5" name="Line 672"/>
              <p:cNvSpPr>
                <a:spLocks noChangeShapeType="1"/>
              </p:cNvSpPr>
              <p:nvPr/>
            </p:nvSpPr>
            <p:spPr bwMode="auto">
              <a:xfrm flipH="1">
                <a:off x="3811" y="2347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6" name="Line 673"/>
              <p:cNvSpPr>
                <a:spLocks noChangeShapeType="1"/>
              </p:cNvSpPr>
              <p:nvPr/>
            </p:nvSpPr>
            <p:spPr bwMode="auto">
              <a:xfrm>
                <a:off x="3811" y="1706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7" name="Line 674"/>
              <p:cNvSpPr>
                <a:spLocks noChangeShapeType="1"/>
              </p:cNvSpPr>
              <p:nvPr/>
            </p:nvSpPr>
            <p:spPr bwMode="auto">
              <a:xfrm>
                <a:off x="3811" y="2587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8" name="Line 675"/>
              <p:cNvSpPr>
                <a:spLocks noChangeShapeType="1"/>
              </p:cNvSpPr>
              <p:nvPr/>
            </p:nvSpPr>
            <p:spPr bwMode="auto">
              <a:xfrm flipH="1">
                <a:off x="3811" y="2670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9" name="Line 676"/>
              <p:cNvSpPr>
                <a:spLocks noChangeShapeType="1"/>
              </p:cNvSpPr>
              <p:nvPr/>
            </p:nvSpPr>
            <p:spPr bwMode="auto">
              <a:xfrm flipV="1">
                <a:off x="2921" y="2993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0" name="Line 677"/>
              <p:cNvSpPr>
                <a:spLocks noChangeShapeType="1"/>
              </p:cNvSpPr>
              <p:nvPr/>
            </p:nvSpPr>
            <p:spPr bwMode="auto">
              <a:xfrm flipH="1">
                <a:off x="3811" y="2185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" name="Line 678"/>
              <p:cNvSpPr>
                <a:spLocks noChangeShapeType="1"/>
              </p:cNvSpPr>
              <p:nvPr/>
            </p:nvSpPr>
            <p:spPr bwMode="auto">
              <a:xfrm>
                <a:off x="3811" y="2102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" name="Line 679"/>
              <p:cNvSpPr>
                <a:spLocks noChangeShapeType="1"/>
              </p:cNvSpPr>
              <p:nvPr/>
            </p:nvSpPr>
            <p:spPr bwMode="auto">
              <a:xfrm>
                <a:off x="3811" y="1941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" name="Line 680"/>
              <p:cNvSpPr>
                <a:spLocks noChangeShapeType="1"/>
              </p:cNvSpPr>
              <p:nvPr/>
            </p:nvSpPr>
            <p:spPr bwMode="auto">
              <a:xfrm flipH="1">
                <a:off x="2921" y="291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" name="Line 681"/>
              <p:cNvSpPr>
                <a:spLocks noChangeShapeType="1"/>
              </p:cNvSpPr>
              <p:nvPr/>
            </p:nvSpPr>
            <p:spPr bwMode="auto">
              <a:xfrm flipV="1">
                <a:off x="4303" y="2185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5" name="Line 682"/>
              <p:cNvSpPr>
                <a:spLocks noChangeShapeType="1"/>
              </p:cNvSpPr>
              <p:nvPr/>
            </p:nvSpPr>
            <p:spPr bwMode="auto">
              <a:xfrm>
                <a:off x="3314" y="2504"/>
                <a:ext cx="10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6" name="Line 683"/>
              <p:cNvSpPr>
                <a:spLocks noChangeShapeType="1"/>
              </p:cNvSpPr>
              <p:nvPr/>
            </p:nvSpPr>
            <p:spPr bwMode="auto">
              <a:xfrm flipH="1">
                <a:off x="3314" y="2749"/>
                <a:ext cx="10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7" name="Line 684"/>
              <p:cNvSpPr>
                <a:spLocks noChangeShapeType="1"/>
              </p:cNvSpPr>
              <p:nvPr/>
            </p:nvSpPr>
            <p:spPr bwMode="auto">
              <a:xfrm>
                <a:off x="3314" y="2587"/>
                <a:ext cx="10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8" name="Freeform 685"/>
              <p:cNvSpPr>
                <a:spLocks/>
              </p:cNvSpPr>
              <p:nvPr/>
            </p:nvSpPr>
            <p:spPr bwMode="auto">
              <a:xfrm>
                <a:off x="3019" y="3150"/>
                <a:ext cx="0" cy="166"/>
              </a:xfrm>
              <a:custGeom>
                <a:avLst/>
                <a:gdLst>
                  <a:gd name="T0" fmla="*/ 499 h 499"/>
                  <a:gd name="T1" fmla="*/ 250 h 499"/>
                  <a:gd name="T2" fmla="*/ 0 h 49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99">
                    <a:moveTo>
                      <a:pt x="0" y="499"/>
                    </a:moveTo>
                    <a:lnTo>
                      <a:pt x="0" y="25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9" name="Freeform 686"/>
              <p:cNvSpPr>
                <a:spLocks/>
              </p:cNvSpPr>
              <p:nvPr/>
            </p:nvSpPr>
            <p:spPr bwMode="auto">
              <a:xfrm>
                <a:off x="2822" y="3150"/>
                <a:ext cx="0" cy="166"/>
              </a:xfrm>
              <a:custGeom>
                <a:avLst/>
                <a:gdLst>
                  <a:gd name="T0" fmla="*/ 0 h 499"/>
                  <a:gd name="T1" fmla="*/ 250 h 499"/>
                  <a:gd name="T2" fmla="*/ 499 h 49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99">
                    <a:moveTo>
                      <a:pt x="0" y="0"/>
                    </a:moveTo>
                    <a:lnTo>
                      <a:pt x="0" y="250"/>
                    </a:lnTo>
                    <a:lnTo>
                      <a:pt x="0" y="49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" name="Line 687"/>
              <p:cNvSpPr>
                <a:spLocks noChangeShapeType="1"/>
              </p:cNvSpPr>
              <p:nvPr/>
            </p:nvSpPr>
            <p:spPr bwMode="auto">
              <a:xfrm>
                <a:off x="3314" y="2185"/>
                <a:ext cx="10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1" name="Line 688"/>
              <p:cNvSpPr>
                <a:spLocks noChangeShapeType="1"/>
              </p:cNvSpPr>
              <p:nvPr/>
            </p:nvSpPr>
            <p:spPr bwMode="auto">
              <a:xfrm flipH="1">
                <a:off x="3314" y="2264"/>
                <a:ext cx="10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2" name="Line 689"/>
              <p:cNvSpPr>
                <a:spLocks noChangeShapeType="1"/>
              </p:cNvSpPr>
              <p:nvPr/>
            </p:nvSpPr>
            <p:spPr bwMode="auto">
              <a:xfrm flipH="1">
                <a:off x="3314" y="2102"/>
                <a:ext cx="10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3" name="Line 690"/>
              <p:cNvSpPr>
                <a:spLocks noChangeShapeType="1"/>
              </p:cNvSpPr>
              <p:nvPr/>
            </p:nvSpPr>
            <p:spPr bwMode="auto">
              <a:xfrm>
                <a:off x="3314" y="1941"/>
                <a:ext cx="10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4" name="Line 691"/>
              <p:cNvSpPr>
                <a:spLocks noChangeShapeType="1"/>
              </p:cNvSpPr>
              <p:nvPr/>
            </p:nvSpPr>
            <p:spPr bwMode="auto">
              <a:xfrm flipH="1">
                <a:off x="3314" y="1862"/>
                <a:ext cx="10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5" name="Freeform 692"/>
              <p:cNvSpPr>
                <a:spLocks/>
              </p:cNvSpPr>
              <p:nvPr/>
            </p:nvSpPr>
            <p:spPr bwMode="auto">
              <a:xfrm>
                <a:off x="2921" y="3150"/>
                <a:ext cx="0" cy="166"/>
              </a:xfrm>
              <a:custGeom>
                <a:avLst/>
                <a:gdLst>
                  <a:gd name="T0" fmla="*/ 499 h 499"/>
                  <a:gd name="T1" fmla="*/ 250 h 499"/>
                  <a:gd name="T2" fmla="*/ 0 h 49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99">
                    <a:moveTo>
                      <a:pt x="0" y="499"/>
                    </a:moveTo>
                    <a:lnTo>
                      <a:pt x="0" y="25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6" name="Line 693"/>
              <p:cNvSpPr>
                <a:spLocks noChangeShapeType="1"/>
              </p:cNvSpPr>
              <p:nvPr/>
            </p:nvSpPr>
            <p:spPr bwMode="auto">
              <a:xfrm flipH="1">
                <a:off x="3314" y="1779"/>
                <a:ext cx="10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7" name="Line 694"/>
              <p:cNvSpPr>
                <a:spLocks noChangeShapeType="1"/>
              </p:cNvSpPr>
              <p:nvPr/>
            </p:nvSpPr>
            <p:spPr bwMode="auto">
              <a:xfrm>
                <a:off x="3314" y="1422"/>
                <a:ext cx="10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8" name="Line 695"/>
              <p:cNvSpPr>
                <a:spLocks noChangeShapeType="1"/>
              </p:cNvSpPr>
              <p:nvPr/>
            </p:nvSpPr>
            <p:spPr bwMode="auto">
              <a:xfrm flipV="1">
                <a:off x="4397" y="2910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9" name="Line 696"/>
              <p:cNvSpPr>
                <a:spLocks noChangeShapeType="1"/>
              </p:cNvSpPr>
              <p:nvPr/>
            </p:nvSpPr>
            <p:spPr bwMode="auto">
              <a:xfrm>
                <a:off x="4303" y="2910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0" name="Line 697"/>
              <p:cNvSpPr>
                <a:spLocks noChangeShapeType="1"/>
              </p:cNvSpPr>
              <p:nvPr/>
            </p:nvSpPr>
            <p:spPr bwMode="auto">
              <a:xfrm flipH="1">
                <a:off x="4205" y="2993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1" name="Line 698"/>
              <p:cNvSpPr>
                <a:spLocks noChangeShapeType="1"/>
              </p:cNvSpPr>
              <p:nvPr/>
            </p:nvSpPr>
            <p:spPr bwMode="auto">
              <a:xfrm flipH="1">
                <a:off x="4205" y="291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2" name="Line 699"/>
              <p:cNvSpPr>
                <a:spLocks noChangeShapeType="1"/>
              </p:cNvSpPr>
              <p:nvPr/>
            </p:nvSpPr>
            <p:spPr bwMode="auto">
              <a:xfrm>
                <a:off x="4205" y="2910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3" name="Line 700"/>
              <p:cNvSpPr>
                <a:spLocks noChangeShapeType="1"/>
              </p:cNvSpPr>
              <p:nvPr/>
            </p:nvSpPr>
            <p:spPr bwMode="auto">
              <a:xfrm>
                <a:off x="4303" y="3072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4" name="Line 701"/>
              <p:cNvSpPr>
                <a:spLocks noChangeShapeType="1"/>
              </p:cNvSpPr>
              <p:nvPr/>
            </p:nvSpPr>
            <p:spPr bwMode="auto">
              <a:xfrm flipV="1">
                <a:off x="2921" y="3394"/>
                <a:ext cx="0" cy="8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5" name="Line 702"/>
              <p:cNvSpPr>
                <a:spLocks noChangeShapeType="1"/>
              </p:cNvSpPr>
              <p:nvPr/>
            </p:nvSpPr>
            <p:spPr bwMode="auto">
              <a:xfrm flipV="1">
                <a:off x="4205" y="3072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6" name="Line 703"/>
              <p:cNvSpPr>
                <a:spLocks noChangeShapeType="1"/>
              </p:cNvSpPr>
              <p:nvPr/>
            </p:nvSpPr>
            <p:spPr bwMode="auto">
              <a:xfrm>
                <a:off x="4205" y="307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" name="Line 704"/>
              <p:cNvSpPr>
                <a:spLocks noChangeShapeType="1"/>
              </p:cNvSpPr>
              <p:nvPr/>
            </p:nvSpPr>
            <p:spPr bwMode="auto">
              <a:xfrm>
                <a:off x="4397" y="3072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8" name="Line 705"/>
              <p:cNvSpPr>
                <a:spLocks noChangeShapeType="1"/>
              </p:cNvSpPr>
              <p:nvPr/>
            </p:nvSpPr>
            <p:spPr bwMode="auto">
              <a:xfrm flipV="1">
                <a:off x="4303" y="2993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9" name="Line 706"/>
              <p:cNvSpPr>
                <a:spLocks noChangeShapeType="1"/>
              </p:cNvSpPr>
              <p:nvPr/>
            </p:nvSpPr>
            <p:spPr bwMode="auto">
              <a:xfrm>
                <a:off x="4303" y="2993"/>
                <a:ext cx="9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0" name="Line 707"/>
              <p:cNvSpPr>
                <a:spLocks noChangeShapeType="1"/>
              </p:cNvSpPr>
              <p:nvPr/>
            </p:nvSpPr>
            <p:spPr bwMode="auto">
              <a:xfrm>
                <a:off x="4303" y="3072"/>
                <a:ext cx="9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" name="Line 708"/>
              <p:cNvSpPr>
                <a:spLocks noChangeShapeType="1"/>
              </p:cNvSpPr>
              <p:nvPr/>
            </p:nvSpPr>
            <p:spPr bwMode="auto">
              <a:xfrm flipV="1">
                <a:off x="3019" y="331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2" name="Line 709"/>
              <p:cNvSpPr>
                <a:spLocks noChangeShapeType="1"/>
              </p:cNvSpPr>
              <p:nvPr/>
            </p:nvSpPr>
            <p:spPr bwMode="auto">
              <a:xfrm>
                <a:off x="2921" y="3394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3" name="Line 710"/>
              <p:cNvSpPr>
                <a:spLocks noChangeShapeType="1"/>
              </p:cNvSpPr>
              <p:nvPr/>
            </p:nvSpPr>
            <p:spPr bwMode="auto">
              <a:xfrm flipV="1">
                <a:off x="4397" y="2993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4" name="Line 711"/>
              <p:cNvSpPr>
                <a:spLocks noChangeShapeType="1"/>
              </p:cNvSpPr>
              <p:nvPr/>
            </p:nvSpPr>
            <p:spPr bwMode="auto">
              <a:xfrm>
                <a:off x="4303" y="3150"/>
                <a:ext cx="9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5" name="Line 712"/>
              <p:cNvSpPr>
                <a:spLocks noChangeShapeType="1"/>
              </p:cNvSpPr>
              <p:nvPr/>
            </p:nvSpPr>
            <p:spPr bwMode="auto">
              <a:xfrm flipH="1">
                <a:off x="2921" y="3316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6" name="Line 713"/>
              <p:cNvSpPr>
                <a:spLocks noChangeShapeType="1"/>
              </p:cNvSpPr>
              <p:nvPr/>
            </p:nvSpPr>
            <p:spPr bwMode="auto">
              <a:xfrm>
                <a:off x="3910" y="291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7" name="Line 714"/>
              <p:cNvSpPr>
                <a:spLocks noChangeShapeType="1"/>
              </p:cNvSpPr>
              <p:nvPr/>
            </p:nvSpPr>
            <p:spPr bwMode="auto">
              <a:xfrm flipH="1">
                <a:off x="3910" y="2993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8" name="Line 715"/>
              <p:cNvSpPr>
                <a:spLocks noChangeShapeType="1"/>
              </p:cNvSpPr>
              <p:nvPr/>
            </p:nvSpPr>
            <p:spPr bwMode="auto">
              <a:xfrm>
                <a:off x="2822" y="331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9" name="Line 716"/>
              <p:cNvSpPr>
                <a:spLocks noChangeShapeType="1"/>
              </p:cNvSpPr>
              <p:nvPr/>
            </p:nvSpPr>
            <p:spPr bwMode="auto">
              <a:xfrm>
                <a:off x="3910" y="2910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0" name="Line 717"/>
              <p:cNvSpPr>
                <a:spLocks noChangeShapeType="1"/>
              </p:cNvSpPr>
              <p:nvPr/>
            </p:nvSpPr>
            <p:spPr bwMode="auto">
              <a:xfrm>
                <a:off x="3910" y="3072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" name="Line 718"/>
              <p:cNvSpPr>
                <a:spLocks noChangeShapeType="1"/>
              </p:cNvSpPr>
              <p:nvPr/>
            </p:nvSpPr>
            <p:spPr bwMode="auto">
              <a:xfrm>
                <a:off x="3910" y="307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2" name="Freeform 719"/>
              <p:cNvSpPr>
                <a:spLocks/>
              </p:cNvSpPr>
              <p:nvPr/>
            </p:nvSpPr>
            <p:spPr bwMode="auto">
              <a:xfrm>
                <a:off x="3314" y="3150"/>
                <a:ext cx="0" cy="166"/>
              </a:xfrm>
              <a:custGeom>
                <a:avLst/>
                <a:gdLst>
                  <a:gd name="T0" fmla="*/ 0 h 499"/>
                  <a:gd name="T1" fmla="*/ 250 h 499"/>
                  <a:gd name="T2" fmla="*/ 499 h 49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99">
                    <a:moveTo>
                      <a:pt x="0" y="0"/>
                    </a:moveTo>
                    <a:lnTo>
                      <a:pt x="0" y="250"/>
                    </a:lnTo>
                    <a:lnTo>
                      <a:pt x="0" y="49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" name="Line 720"/>
              <p:cNvSpPr>
                <a:spLocks noChangeShapeType="1"/>
              </p:cNvSpPr>
              <p:nvPr/>
            </p:nvSpPr>
            <p:spPr bwMode="auto">
              <a:xfrm flipH="1">
                <a:off x="3910" y="315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4" name="Freeform 721"/>
              <p:cNvSpPr>
                <a:spLocks/>
              </p:cNvSpPr>
              <p:nvPr/>
            </p:nvSpPr>
            <p:spPr bwMode="auto">
              <a:xfrm>
                <a:off x="4008" y="3150"/>
                <a:ext cx="197" cy="0"/>
              </a:xfrm>
              <a:custGeom>
                <a:avLst/>
                <a:gdLst>
                  <a:gd name="T0" fmla="*/ 0 w 589"/>
                  <a:gd name="T1" fmla="*/ 280 w 589"/>
                  <a:gd name="T2" fmla="*/ 589 w 58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89">
                    <a:moveTo>
                      <a:pt x="0" y="0"/>
                    </a:moveTo>
                    <a:lnTo>
                      <a:pt x="280" y="0"/>
                    </a:lnTo>
                    <a:lnTo>
                      <a:pt x="589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5" name="Freeform 722"/>
              <p:cNvSpPr>
                <a:spLocks/>
              </p:cNvSpPr>
              <p:nvPr/>
            </p:nvSpPr>
            <p:spPr bwMode="auto">
              <a:xfrm>
                <a:off x="4008" y="2910"/>
                <a:ext cx="197" cy="0"/>
              </a:xfrm>
              <a:custGeom>
                <a:avLst/>
                <a:gdLst>
                  <a:gd name="T0" fmla="*/ 0 w 589"/>
                  <a:gd name="T1" fmla="*/ 280 w 589"/>
                  <a:gd name="T2" fmla="*/ 589 w 58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89">
                    <a:moveTo>
                      <a:pt x="0" y="0"/>
                    </a:moveTo>
                    <a:lnTo>
                      <a:pt x="280" y="0"/>
                    </a:lnTo>
                    <a:lnTo>
                      <a:pt x="589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6" name="Freeform 723"/>
              <p:cNvSpPr>
                <a:spLocks/>
              </p:cNvSpPr>
              <p:nvPr/>
            </p:nvSpPr>
            <p:spPr bwMode="auto">
              <a:xfrm>
                <a:off x="3216" y="3150"/>
                <a:ext cx="0" cy="166"/>
              </a:xfrm>
              <a:custGeom>
                <a:avLst/>
                <a:gdLst>
                  <a:gd name="T0" fmla="*/ 499 h 499"/>
                  <a:gd name="T1" fmla="*/ 250 h 499"/>
                  <a:gd name="T2" fmla="*/ 0 h 49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99">
                    <a:moveTo>
                      <a:pt x="0" y="499"/>
                    </a:moveTo>
                    <a:lnTo>
                      <a:pt x="0" y="25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7" name="Line 724"/>
              <p:cNvSpPr>
                <a:spLocks noChangeShapeType="1"/>
              </p:cNvSpPr>
              <p:nvPr/>
            </p:nvSpPr>
            <p:spPr bwMode="auto">
              <a:xfrm flipH="1">
                <a:off x="4894" y="3316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8" name="Freeform 725"/>
              <p:cNvSpPr>
                <a:spLocks/>
              </p:cNvSpPr>
              <p:nvPr/>
            </p:nvSpPr>
            <p:spPr bwMode="auto">
              <a:xfrm>
                <a:off x="4008" y="3072"/>
                <a:ext cx="197" cy="0"/>
              </a:xfrm>
              <a:custGeom>
                <a:avLst/>
                <a:gdLst>
                  <a:gd name="T0" fmla="*/ 589 w 589"/>
                  <a:gd name="T1" fmla="*/ 280 w 589"/>
                  <a:gd name="T2" fmla="*/ 0 w 58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89">
                    <a:moveTo>
                      <a:pt x="589" y="0"/>
                    </a:moveTo>
                    <a:lnTo>
                      <a:pt x="280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9" name="Line 726"/>
              <p:cNvSpPr>
                <a:spLocks noChangeShapeType="1"/>
              </p:cNvSpPr>
              <p:nvPr/>
            </p:nvSpPr>
            <p:spPr bwMode="auto">
              <a:xfrm flipH="1">
                <a:off x="4397" y="2670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0" name="Line 727"/>
              <p:cNvSpPr>
                <a:spLocks noChangeShapeType="1"/>
              </p:cNvSpPr>
              <p:nvPr/>
            </p:nvSpPr>
            <p:spPr bwMode="auto">
              <a:xfrm>
                <a:off x="4397" y="1706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" name="Freeform 728"/>
              <p:cNvSpPr>
                <a:spLocks/>
              </p:cNvSpPr>
              <p:nvPr/>
            </p:nvSpPr>
            <p:spPr bwMode="auto">
              <a:xfrm>
                <a:off x="4008" y="3150"/>
                <a:ext cx="0" cy="166"/>
              </a:xfrm>
              <a:custGeom>
                <a:avLst/>
                <a:gdLst>
                  <a:gd name="T0" fmla="*/ 499 h 499"/>
                  <a:gd name="T1" fmla="*/ 250 h 499"/>
                  <a:gd name="T2" fmla="*/ 0 h 49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99">
                    <a:moveTo>
                      <a:pt x="0" y="499"/>
                    </a:moveTo>
                    <a:lnTo>
                      <a:pt x="0" y="25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2" name="Line 729"/>
              <p:cNvSpPr>
                <a:spLocks noChangeShapeType="1"/>
              </p:cNvSpPr>
              <p:nvPr/>
            </p:nvSpPr>
            <p:spPr bwMode="auto">
              <a:xfrm>
                <a:off x="3910" y="3316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3" name="Line 730"/>
              <p:cNvSpPr>
                <a:spLocks noChangeShapeType="1"/>
              </p:cNvSpPr>
              <p:nvPr/>
            </p:nvSpPr>
            <p:spPr bwMode="auto">
              <a:xfrm>
                <a:off x="4397" y="2993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4" name="Line 731"/>
              <p:cNvSpPr>
                <a:spLocks noChangeShapeType="1"/>
              </p:cNvSpPr>
              <p:nvPr/>
            </p:nvSpPr>
            <p:spPr bwMode="auto">
              <a:xfrm flipH="1">
                <a:off x="4397" y="3316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5" name="Line 732"/>
              <p:cNvSpPr>
                <a:spLocks noChangeShapeType="1"/>
              </p:cNvSpPr>
              <p:nvPr/>
            </p:nvSpPr>
            <p:spPr bwMode="auto">
              <a:xfrm>
                <a:off x="4008" y="3394"/>
                <a:ext cx="0" cy="8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6" name="Line 733"/>
              <p:cNvSpPr>
                <a:spLocks noChangeShapeType="1"/>
              </p:cNvSpPr>
              <p:nvPr/>
            </p:nvSpPr>
            <p:spPr bwMode="auto">
              <a:xfrm flipH="1">
                <a:off x="3910" y="3478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7" name="Line 734"/>
              <p:cNvSpPr>
                <a:spLocks noChangeShapeType="1"/>
              </p:cNvSpPr>
              <p:nvPr/>
            </p:nvSpPr>
            <p:spPr bwMode="auto">
              <a:xfrm flipV="1">
                <a:off x="3910" y="3394"/>
                <a:ext cx="0" cy="8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8" name="Line 735"/>
              <p:cNvSpPr>
                <a:spLocks noChangeShapeType="1"/>
              </p:cNvSpPr>
              <p:nvPr/>
            </p:nvSpPr>
            <p:spPr bwMode="auto">
              <a:xfrm flipH="1">
                <a:off x="3910" y="3394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9" name="Freeform 736"/>
              <p:cNvSpPr>
                <a:spLocks/>
              </p:cNvSpPr>
              <p:nvPr/>
            </p:nvSpPr>
            <p:spPr bwMode="auto">
              <a:xfrm>
                <a:off x="4008" y="3394"/>
                <a:ext cx="197" cy="0"/>
              </a:xfrm>
              <a:custGeom>
                <a:avLst/>
                <a:gdLst>
                  <a:gd name="T0" fmla="*/ 589 w 589"/>
                  <a:gd name="T1" fmla="*/ 280 w 589"/>
                  <a:gd name="T2" fmla="*/ 0 w 58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89">
                    <a:moveTo>
                      <a:pt x="589" y="0"/>
                    </a:moveTo>
                    <a:lnTo>
                      <a:pt x="280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0" name="Freeform 737"/>
              <p:cNvSpPr>
                <a:spLocks/>
              </p:cNvSpPr>
              <p:nvPr/>
            </p:nvSpPr>
            <p:spPr bwMode="auto">
              <a:xfrm>
                <a:off x="4008" y="3316"/>
                <a:ext cx="197" cy="0"/>
              </a:xfrm>
              <a:custGeom>
                <a:avLst/>
                <a:gdLst>
                  <a:gd name="T0" fmla="*/ 589 w 589"/>
                  <a:gd name="T1" fmla="*/ 280 w 589"/>
                  <a:gd name="T2" fmla="*/ 0 w 58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89">
                    <a:moveTo>
                      <a:pt x="589" y="0"/>
                    </a:moveTo>
                    <a:lnTo>
                      <a:pt x="280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1" name="Line 738"/>
              <p:cNvSpPr>
                <a:spLocks noChangeShapeType="1"/>
              </p:cNvSpPr>
              <p:nvPr/>
            </p:nvSpPr>
            <p:spPr bwMode="auto">
              <a:xfrm>
                <a:off x="4008" y="331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2" name="Line 739"/>
              <p:cNvSpPr>
                <a:spLocks noChangeShapeType="1"/>
              </p:cNvSpPr>
              <p:nvPr/>
            </p:nvSpPr>
            <p:spPr bwMode="auto">
              <a:xfrm flipV="1">
                <a:off x="3910" y="331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3" name="Freeform 740"/>
              <p:cNvSpPr>
                <a:spLocks/>
              </p:cNvSpPr>
              <p:nvPr/>
            </p:nvSpPr>
            <p:spPr bwMode="auto">
              <a:xfrm>
                <a:off x="4008" y="3478"/>
                <a:ext cx="197" cy="0"/>
              </a:xfrm>
              <a:custGeom>
                <a:avLst/>
                <a:gdLst>
                  <a:gd name="T0" fmla="*/ 0 w 589"/>
                  <a:gd name="T1" fmla="*/ 280 w 589"/>
                  <a:gd name="T2" fmla="*/ 589 w 58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89">
                    <a:moveTo>
                      <a:pt x="0" y="0"/>
                    </a:moveTo>
                    <a:lnTo>
                      <a:pt x="280" y="0"/>
                    </a:lnTo>
                    <a:lnTo>
                      <a:pt x="589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4" name="Freeform 741"/>
              <p:cNvSpPr>
                <a:spLocks/>
              </p:cNvSpPr>
              <p:nvPr/>
            </p:nvSpPr>
            <p:spPr bwMode="auto">
              <a:xfrm>
                <a:off x="4397" y="3150"/>
                <a:ext cx="0" cy="166"/>
              </a:xfrm>
              <a:custGeom>
                <a:avLst/>
                <a:gdLst>
                  <a:gd name="T0" fmla="*/ 499 h 499"/>
                  <a:gd name="T1" fmla="*/ 250 h 499"/>
                  <a:gd name="T2" fmla="*/ 0 h 49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99">
                    <a:moveTo>
                      <a:pt x="0" y="499"/>
                    </a:moveTo>
                    <a:lnTo>
                      <a:pt x="0" y="25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5" name="Freeform 742"/>
              <p:cNvSpPr>
                <a:spLocks/>
              </p:cNvSpPr>
              <p:nvPr/>
            </p:nvSpPr>
            <p:spPr bwMode="auto">
              <a:xfrm>
                <a:off x="4205" y="3150"/>
                <a:ext cx="0" cy="166"/>
              </a:xfrm>
              <a:custGeom>
                <a:avLst/>
                <a:gdLst>
                  <a:gd name="T0" fmla="*/ 499 h 499"/>
                  <a:gd name="T1" fmla="*/ 250 h 499"/>
                  <a:gd name="T2" fmla="*/ 0 h 49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99">
                    <a:moveTo>
                      <a:pt x="0" y="499"/>
                    </a:moveTo>
                    <a:lnTo>
                      <a:pt x="0" y="25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6" name="Freeform 743"/>
              <p:cNvSpPr>
                <a:spLocks/>
              </p:cNvSpPr>
              <p:nvPr/>
            </p:nvSpPr>
            <p:spPr bwMode="auto">
              <a:xfrm>
                <a:off x="3019" y="3478"/>
                <a:ext cx="197" cy="0"/>
              </a:xfrm>
              <a:custGeom>
                <a:avLst/>
                <a:gdLst>
                  <a:gd name="T0" fmla="*/ 0 w 591"/>
                  <a:gd name="T1" fmla="*/ 295 w 591"/>
                  <a:gd name="T2" fmla="*/ 591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0" y="0"/>
                    </a:moveTo>
                    <a:lnTo>
                      <a:pt x="295" y="0"/>
                    </a:lnTo>
                    <a:lnTo>
                      <a:pt x="591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7" name="Freeform 744"/>
              <p:cNvSpPr>
                <a:spLocks/>
              </p:cNvSpPr>
              <p:nvPr/>
            </p:nvSpPr>
            <p:spPr bwMode="auto">
              <a:xfrm>
                <a:off x="4303" y="3150"/>
                <a:ext cx="0" cy="166"/>
              </a:xfrm>
              <a:custGeom>
                <a:avLst/>
                <a:gdLst>
                  <a:gd name="T0" fmla="*/ 0 h 499"/>
                  <a:gd name="T1" fmla="*/ 250 h 499"/>
                  <a:gd name="T2" fmla="*/ 499 h 49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99">
                    <a:moveTo>
                      <a:pt x="0" y="0"/>
                    </a:moveTo>
                    <a:lnTo>
                      <a:pt x="0" y="250"/>
                    </a:lnTo>
                    <a:lnTo>
                      <a:pt x="0" y="49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8" name="Line 745"/>
              <p:cNvSpPr>
                <a:spLocks noChangeShapeType="1"/>
              </p:cNvSpPr>
              <p:nvPr/>
            </p:nvSpPr>
            <p:spPr bwMode="auto">
              <a:xfrm>
                <a:off x="4205" y="3316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9" name="Line 746"/>
              <p:cNvSpPr>
                <a:spLocks noChangeShapeType="1"/>
              </p:cNvSpPr>
              <p:nvPr/>
            </p:nvSpPr>
            <p:spPr bwMode="auto">
              <a:xfrm>
                <a:off x="4205" y="3394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0" name="Line 747"/>
              <p:cNvSpPr>
                <a:spLocks noChangeShapeType="1"/>
              </p:cNvSpPr>
              <p:nvPr/>
            </p:nvSpPr>
            <p:spPr bwMode="auto">
              <a:xfrm flipV="1">
                <a:off x="4205" y="3394"/>
                <a:ext cx="0" cy="8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1" name="Line 748"/>
              <p:cNvSpPr>
                <a:spLocks noChangeShapeType="1"/>
              </p:cNvSpPr>
              <p:nvPr/>
            </p:nvSpPr>
            <p:spPr bwMode="auto">
              <a:xfrm>
                <a:off x="4303" y="3394"/>
                <a:ext cx="0" cy="8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2" name="Line 749"/>
              <p:cNvSpPr>
                <a:spLocks noChangeShapeType="1"/>
              </p:cNvSpPr>
              <p:nvPr/>
            </p:nvSpPr>
            <p:spPr bwMode="auto">
              <a:xfrm>
                <a:off x="4205" y="3478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3" name="Line 750"/>
              <p:cNvSpPr>
                <a:spLocks noChangeShapeType="1"/>
              </p:cNvSpPr>
              <p:nvPr/>
            </p:nvSpPr>
            <p:spPr bwMode="auto">
              <a:xfrm flipV="1">
                <a:off x="2723" y="3072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4" name="Line 751"/>
              <p:cNvSpPr>
                <a:spLocks noChangeShapeType="1"/>
              </p:cNvSpPr>
              <p:nvPr/>
            </p:nvSpPr>
            <p:spPr bwMode="auto">
              <a:xfrm flipV="1">
                <a:off x="4303" y="331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5" name="Line 752"/>
              <p:cNvSpPr>
                <a:spLocks noChangeShapeType="1"/>
              </p:cNvSpPr>
              <p:nvPr/>
            </p:nvSpPr>
            <p:spPr bwMode="auto">
              <a:xfrm>
                <a:off x="4205" y="331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6" name="Line 753"/>
              <p:cNvSpPr>
                <a:spLocks noChangeShapeType="1"/>
              </p:cNvSpPr>
              <p:nvPr/>
            </p:nvSpPr>
            <p:spPr bwMode="auto">
              <a:xfrm>
                <a:off x="4303" y="3316"/>
                <a:ext cx="9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7" name="Line 754"/>
              <p:cNvSpPr>
                <a:spLocks noChangeShapeType="1"/>
              </p:cNvSpPr>
              <p:nvPr/>
            </p:nvSpPr>
            <p:spPr bwMode="auto">
              <a:xfrm>
                <a:off x="4397" y="331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8" name="Line 755"/>
              <p:cNvSpPr>
                <a:spLocks noChangeShapeType="1"/>
              </p:cNvSpPr>
              <p:nvPr/>
            </p:nvSpPr>
            <p:spPr bwMode="auto">
              <a:xfrm flipH="1">
                <a:off x="4303" y="3394"/>
                <a:ext cx="9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9" name="Line 756"/>
              <p:cNvSpPr>
                <a:spLocks noChangeShapeType="1"/>
              </p:cNvSpPr>
              <p:nvPr/>
            </p:nvSpPr>
            <p:spPr bwMode="auto">
              <a:xfrm>
                <a:off x="4303" y="3478"/>
                <a:ext cx="9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0" name="Line 757"/>
              <p:cNvSpPr>
                <a:spLocks noChangeShapeType="1"/>
              </p:cNvSpPr>
              <p:nvPr/>
            </p:nvSpPr>
            <p:spPr bwMode="auto">
              <a:xfrm flipV="1">
                <a:off x="3811" y="2910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" name="Line 758"/>
              <p:cNvSpPr>
                <a:spLocks noChangeShapeType="1"/>
              </p:cNvSpPr>
              <p:nvPr/>
            </p:nvSpPr>
            <p:spPr bwMode="auto">
              <a:xfrm>
                <a:off x="3708" y="2910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2" name="Line 759"/>
              <p:cNvSpPr>
                <a:spLocks noChangeShapeType="1"/>
              </p:cNvSpPr>
              <p:nvPr/>
            </p:nvSpPr>
            <p:spPr bwMode="auto">
              <a:xfrm flipV="1">
                <a:off x="3708" y="3072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3" name="Line 760"/>
              <p:cNvSpPr>
                <a:spLocks noChangeShapeType="1"/>
              </p:cNvSpPr>
              <p:nvPr/>
            </p:nvSpPr>
            <p:spPr bwMode="auto">
              <a:xfrm flipV="1">
                <a:off x="3811" y="3072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4" name="Line 761"/>
              <p:cNvSpPr>
                <a:spLocks noChangeShapeType="1"/>
              </p:cNvSpPr>
              <p:nvPr/>
            </p:nvSpPr>
            <p:spPr bwMode="auto">
              <a:xfrm flipV="1">
                <a:off x="3708" y="2993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5" name="Line 762"/>
              <p:cNvSpPr>
                <a:spLocks noChangeShapeType="1"/>
              </p:cNvSpPr>
              <p:nvPr/>
            </p:nvSpPr>
            <p:spPr bwMode="auto">
              <a:xfrm>
                <a:off x="3708" y="2993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6" name="Line 763"/>
              <p:cNvSpPr>
                <a:spLocks noChangeShapeType="1"/>
              </p:cNvSpPr>
              <p:nvPr/>
            </p:nvSpPr>
            <p:spPr bwMode="auto">
              <a:xfrm>
                <a:off x="3811" y="2993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7" name="Line 764"/>
              <p:cNvSpPr>
                <a:spLocks noChangeShapeType="1"/>
              </p:cNvSpPr>
              <p:nvPr/>
            </p:nvSpPr>
            <p:spPr bwMode="auto">
              <a:xfrm flipH="1">
                <a:off x="3708" y="3150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8" name="Line 765"/>
              <p:cNvSpPr>
                <a:spLocks noChangeShapeType="1"/>
              </p:cNvSpPr>
              <p:nvPr/>
            </p:nvSpPr>
            <p:spPr bwMode="auto">
              <a:xfrm>
                <a:off x="3708" y="3072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9" name="Line 766"/>
              <p:cNvSpPr>
                <a:spLocks noChangeShapeType="1"/>
              </p:cNvSpPr>
              <p:nvPr/>
            </p:nvSpPr>
            <p:spPr bwMode="auto">
              <a:xfrm>
                <a:off x="3708" y="2910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0" name="Freeform 767"/>
              <p:cNvSpPr>
                <a:spLocks/>
              </p:cNvSpPr>
              <p:nvPr/>
            </p:nvSpPr>
            <p:spPr bwMode="auto">
              <a:xfrm>
                <a:off x="3511" y="2910"/>
                <a:ext cx="197" cy="0"/>
              </a:xfrm>
              <a:custGeom>
                <a:avLst/>
                <a:gdLst>
                  <a:gd name="T0" fmla="*/ 0 w 591"/>
                  <a:gd name="T1" fmla="*/ 295 w 591"/>
                  <a:gd name="T2" fmla="*/ 591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0" y="0"/>
                    </a:moveTo>
                    <a:lnTo>
                      <a:pt x="295" y="0"/>
                    </a:lnTo>
                    <a:lnTo>
                      <a:pt x="591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1" name="Line 768"/>
              <p:cNvSpPr>
                <a:spLocks noChangeShapeType="1"/>
              </p:cNvSpPr>
              <p:nvPr/>
            </p:nvSpPr>
            <p:spPr bwMode="auto">
              <a:xfrm>
                <a:off x="2625" y="3478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" name="Freeform 769"/>
              <p:cNvSpPr>
                <a:spLocks/>
              </p:cNvSpPr>
              <p:nvPr/>
            </p:nvSpPr>
            <p:spPr bwMode="auto">
              <a:xfrm>
                <a:off x="3511" y="2993"/>
                <a:ext cx="197" cy="0"/>
              </a:xfrm>
              <a:custGeom>
                <a:avLst/>
                <a:gdLst>
                  <a:gd name="T0" fmla="*/ 591 w 591"/>
                  <a:gd name="T1" fmla="*/ 295 w 591"/>
                  <a:gd name="T2" fmla="*/ 0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591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3" name="Line 770"/>
              <p:cNvSpPr>
                <a:spLocks noChangeShapeType="1"/>
              </p:cNvSpPr>
              <p:nvPr/>
            </p:nvSpPr>
            <p:spPr bwMode="auto">
              <a:xfrm flipV="1">
                <a:off x="3511" y="2910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4" name="Line 771"/>
              <p:cNvSpPr>
                <a:spLocks noChangeShapeType="1"/>
              </p:cNvSpPr>
              <p:nvPr/>
            </p:nvSpPr>
            <p:spPr bwMode="auto">
              <a:xfrm>
                <a:off x="3418" y="2910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5" name="Line 772"/>
              <p:cNvSpPr>
                <a:spLocks noChangeShapeType="1"/>
              </p:cNvSpPr>
              <p:nvPr/>
            </p:nvSpPr>
            <p:spPr bwMode="auto">
              <a:xfrm>
                <a:off x="3418" y="3072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6" name="Line 773"/>
              <p:cNvSpPr>
                <a:spLocks noChangeShapeType="1"/>
              </p:cNvSpPr>
              <p:nvPr/>
            </p:nvSpPr>
            <p:spPr bwMode="auto">
              <a:xfrm>
                <a:off x="2625" y="3316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7" name="Line 774"/>
              <p:cNvSpPr>
                <a:spLocks noChangeShapeType="1"/>
              </p:cNvSpPr>
              <p:nvPr/>
            </p:nvSpPr>
            <p:spPr bwMode="auto">
              <a:xfrm flipV="1">
                <a:off x="3511" y="3072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8" name="Freeform 775"/>
              <p:cNvSpPr>
                <a:spLocks/>
              </p:cNvSpPr>
              <p:nvPr/>
            </p:nvSpPr>
            <p:spPr bwMode="auto">
              <a:xfrm>
                <a:off x="3511" y="3072"/>
                <a:ext cx="197" cy="0"/>
              </a:xfrm>
              <a:custGeom>
                <a:avLst/>
                <a:gdLst>
                  <a:gd name="T0" fmla="*/ 0 w 591"/>
                  <a:gd name="T1" fmla="*/ 295 w 591"/>
                  <a:gd name="T2" fmla="*/ 591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0" y="0"/>
                    </a:moveTo>
                    <a:lnTo>
                      <a:pt x="295" y="0"/>
                    </a:lnTo>
                    <a:lnTo>
                      <a:pt x="591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9" name="Line 776"/>
              <p:cNvSpPr>
                <a:spLocks noChangeShapeType="1"/>
              </p:cNvSpPr>
              <p:nvPr/>
            </p:nvSpPr>
            <p:spPr bwMode="auto">
              <a:xfrm flipH="1">
                <a:off x="3418" y="3150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0" name="Line 777"/>
              <p:cNvSpPr>
                <a:spLocks noChangeShapeType="1"/>
              </p:cNvSpPr>
              <p:nvPr/>
            </p:nvSpPr>
            <p:spPr bwMode="auto">
              <a:xfrm>
                <a:off x="2723" y="355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1" name="Line 778"/>
              <p:cNvSpPr>
                <a:spLocks noChangeShapeType="1"/>
              </p:cNvSpPr>
              <p:nvPr/>
            </p:nvSpPr>
            <p:spPr bwMode="auto">
              <a:xfrm>
                <a:off x="3418" y="2993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2" name="Line 779"/>
              <p:cNvSpPr>
                <a:spLocks noChangeShapeType="1"/>
              </p:cNvSpPr>
              <p:nvPr/>
            </p:nvSpPr>
            <p:spPr bwMode="auto">
              <a:xfrm>
                <a:off x="3511" y="2993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3" name="Line 780"/>
              <p:cNvSpPr>
                <a:spLocks noChangeShapeType="1"/>
              </p:cNvSpPr>
              <p:nvPr/>
            </p:nvSpPr>
            <p:spPr bwMode="auto">
              <a:xfrm flipV="1">
                <a:off x="3314" y="355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4" name="Line 781"/>
              <p:cNvSpPr>
                <a:spLocks noChangeShapeType="1"/>
              </p:cNvSpPr>
              <p:nvPr/>
            </p:nvSpPr>
            <p:spPr bwMode="auto">
              <a:xfrm flipH="1">
                <a:off x="3418" y="2910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5" name="Freeform 782"/>
              <p:cNvSpPr>
                <a:spLocks/>
              </p:cNvSpPr>
              <p:nvPr/>
            </p:nvSpPr>
            <p:spPr bwMode="auto">
              <a:xfrm>
                <a:off x="3511" y="3316"/>
                <a:ext cx="197" cy="0"/>
              </a:xfrm>
              <a:custGeom>
                <a:avLst/>
                <a:gdLst>
                  <a:gd name="T0" fmla="*/ 591 w 591"/>
                  <a:gd name="T1" fmla="*/ 295 w 591"/>
                  <a:gd name="T2" fmla="*/ 0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591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6" name="Line 783"/>
              <p:cNvSpPr>
                <a:spLocks noChangeShapeType="1"/>
              </p:cNvSpPr>
              <p:nvPr/>
            </p:nvSpPr>
            <p:spPr bwMode="auto">
              <a:xfrm>
                <a:off x="3216" y="355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7" name="Line 784"/>
              <p:cNvSpPr>
                <a:spLocks noChangeShapeType="1"/>
              </p:cNvSpPr>
              <p:nvPr/>
            </p:nvSpPr>
            <p:spPr bwMode="auto">
              <a:xfrm flipH="1">
                <a:off x="3216" y="3556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8" name="Line 785"/>
              <p:cNvSpPr>
                <a:spLocks noChangeShapeType="1"/>
              </p:cNvSpPr>
              <p:nvPr/>
            </p:nvSpPr>
            <p:spPr bwMode="auto">
              <a:xfrm>
                <a:off x="4795" y="3478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" name="Freeform 786"/>
              <p:cNvSpPr>
                <a:spLocks/>
              </p:cNvSpPr>
              <p:nvPr/>
            </p:nvSpPr>
            <p:spPr bwMode="auto">
              <a:xfrm>
                <a:off x="3418" y="3150"/>
                <a:ext cx="0" cy="166"/>
              </a:xfrm>
              <a:custGeom>
                <a:avLst/>
                <a:gdLst>
                  <a:gd name="T0" fmla="*/ 499 h 499"/>
                  <a:gd name="T1" fmla="*/ 250 h 499"/>
                  <a:gd name="T2" fmla="*/ 0 h 49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99">
                    <a:moveTo>
                      <a:pt x="0" y="499"/>
                    </a:moveTo>
                    <a:lnTo>
                      <a:pt x="0" y="25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" name="Line 787"/>
              <p:cNvSpPr>
                <a:spLocks noChangeShapeType="1"/>
              </p:cNvSpPr>
              <p:nvPr/>
            </p:nvSpPr>
            <p:spPr bwMode="auto">
              <a:xfrm>
                <a:off x="3418" y="3394"/>
                <a:ext cx="0" cy="8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" name="Freeform 788"/>
              <p:cNvSpPr>
                <a:spLocks/>
              </p:cNvSpPr>
              <p:nvPr/>
            </p:nvSpPr>
            <p:spPr bwMode="auto">
              <a:xfrm>
                <a:off x="3511" y="3478"/>
                <a:ext cx="197" cy="0"/>
              </a:xfrm>
              <a:custGeom>
                <a:avLst/>
                <a:gdLst>
                  <a:gd name="T0" fmla="*/ 591 w 591"/>
                  <a:gd name="T1" fmla="*/ 295 w 591"/>
                  <a:gd name="T2" fmla="*/ 0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591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" name="Freeform 789"/>
              <p:cNvSpPr>
                <a:spLocks/>
              </p:cNvSpPr>
              <p:nvPr/>
            </p:nvSpPr>
            <p:spPr bwMode="auto">
              <a:xfrm>
                <a:off x="3511" y="3394"/>
                <a:ext cx="197" cy="0"/>
              </a:xfrm>
              <a:custGeom>
                <a:avLst/>
                <a:gdLst>
                  <a:gd name="T0" fmla="*/ 591 w 591"/>
                  <a:gd name="T1" fmla="*/ 295 w 591"/>
                  <a:gd name="T2" fmla="*/ 0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591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" name="Line 790"/>
              <p:cNvSpPr>
                <a:spLocks noChangeShapeType="1"/>
              </p:cNvSpPr>
              <p:nvPr/>
            </p:nvSpPr>
            <p:spPr bwMode="auto">
              <a:xfrm>
                <a:off x="3511" y="3394"/>
                <a:ext cx="0" cy="8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" name="Line 791"/>
              <p:cNvSpPr>
                <a:spLocks noChangeShapeType="1"/>
              </p:cNvSpPr>
              <p:nvPr/>
            </p:nvSpPr>
            <p:spPr bwMode="auto">
              <a:xfrm flipV="1">
                <a:off x="3511" y="331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" name="Line 792"/>
              <p:cNvSpPr>
                <a:spLocks noChangeShapeType="1"/>
              </p:cNvSpPr>
              <p:nvPr/>
            </p:nvSpPr>
            <p:spPr bwMode="auto">
              <a:xfrm>
                <a:off x="3418" y="331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" name="Line 793"/>
              <p:cNvSpPr>
                <a:spLocks noChangeShapeType="1"/>
              </p:cNvSpPr>
              <p:nvPr/>
            </p:nvSpPr>
            <p:spPr bwMode="auto">
              <a:xfrm>
                <a:off x="3418" y="3394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" name="Line 794"/>
              <p:cNvSpPr>
                <a:spLocks noChangeShapeType="1"/>
              </p:cNvSpPr>
              <p:nvPr/>
            </p:nvSpPr>
            <p:spPr bwMode="auto">
              <a:xfrm flipH="1">
                <a:off x="3418" y="3478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" name="Line 795"/>
              <p:cNvSpPr>
                <a:spLocks noChangeShapeType="1"/>
              </p:cNvSpPr>
              <p:nvPr/>
            </p:nvSpPr>
            <p:spPr bwMode="auto">
              <a:xfrm flipH="1">
                <a:off x="3418" y="3316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" name="Freeform 796"/>
              <p:cNvSpPr>
                <a:spLocks/>
              </p:cNvSpPr>
              <p:nvPr/>
            </p:nvSpPr>
            <p:spPr bwMode="auto">
              <a:xfrm>
                <a:off x="3811" y="3150"/>
                <a:ext cx="0" cy="166"/>
              </a:xfrm>
              <a:custGeom>
                <a:avLst/>
                <a:gdLst>
                  <a:gd name="T0" fmla="*/ 0 h 499"/>
                  <a:gd name="T1" fmla="*/ 250 h 499"/>
                  <a:gd name="T2" fmla="*/ 499 h 49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99">
                    <a:moveTo>
                      <a:pt x="0" y="0"/>
                    </a:moveTo>
                    <a:lnTo>
                      <a:pt x="0" y="250"/>
                    </a:lnTo>
                    <a:lnTo>
                      <a:pt x="0" y="49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" name="Freeform 797"/>
              <p:cNvSpPr>
                <a:spLocks/>
              </p:cNvSpPr>
              <p:nvPr/>
            </p:nvSpPr>
            <p:spPr bwMode="auto">
              <a:xfrm>
                <a:off x="3708" y="3150"/>
                <a:ext cx="0" cy="166"/>
              </a:xfrm>
              <a:custGeom>
                <a:avLst/>
                <a:gdLst>
                  <a:gd name="T0" fmla="*/ 0 h 499"/>
                  <a:gd name="T1" fmla="*/ 250 h 499"/>
                  <a:gd name="T2" fmla="*/ 499 h 49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99">
                    <a:moveTo>
                      <a:pt x="0" y="0"/>
                    </a:moveTo>
                    <a:lnTo>
                      <a:pt x="0" y="250"/>
                    </a:lnTo>
                    <a:lnTo>
                      <a:pt x="0" y="49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" name="Line 798"/>
              <p:cNvSpPr>
                <a:spLocks noChangeShapeType="1"/>
              </p:cNvSpPr>
              <p:nvPr/>
            </p:nvSpPr>
            <p:spPr bwMode="auto">
              <a:xfrm flipH="1">
                <a:off x="2822" y="3556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" name="Line 799"/>
              <p:cNvSpPr>
                <a:spLocks noChangeShapeType="1"/>
              </p:cNvSpPr>
              <p:nvPr/>
            </p:nvSpPr>
            <p:spPr bwMode="auto">
              <a:xfrm flipV="1">
                <a:off x="3811" y="3394"/>
                <a:ext cx="0" cy="8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" name="Line 800"/>
              <p:cNvSpPr>
                <a:spLocks noChangeShapeType="1"/>
              </p:cNvSpPr>
              <p:nvPr/>
            </p:nvSpPr>
            <p:spPr bwMode="auto">
              <a:xfrm>
                <a:off x="3811" y="331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" name="Line 801"/>
              <p:cNvSpPr>
                <a:spLocks noChangeShapeType="1"/>
              </p:cNvSpPr>
              <p:nvPr/>
            </p:nvSpPr>
            <p:spPr bwMode="auto">
              <a:xfrm>
                <a:off x="3708" y="3316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" name="Line 802"/>
              <p:cNvSpPr>
                <a:spLocks noChangeShapeType="1"/>
              </p:cNvSpPr>
              <p:nvPr/>
            </p:nvSpPr>
            <p:spPr bwMode="auto">
              <a:xfrm flipH="1">
                <a:off x="3708" y="3478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" name="Line 803"/>
              <p:cNvSpPr>
                <a:spLocks noChangeShapeType="1"/>
              </p:cNvSpPr>
              <p:nvPr/>
            </p:nvSpPr>
            <p:spPr bwMode="auto">
              <a:xfrm flipH="1">
                <a:off x="3708" y="3394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" name="Line 804"/>
              <p:cNvSpPr>
                <a:spLocks noChangeShapeType="1"/>
              </p:cNvSpPr>
              <p:nvPr/>
            </p:nvSpPr>
            <p:spPr bwMode="auto">
              <a:xfrm flipV="1">
                <a:off x="3708" y="331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" name="Line 805"/>
              <p:cNvSpPr>
                <a:spLocks noChangeShapeType="1"/>
              </p:cNvSpPr>
              <p:nvPr/>
            </p:nvSpPr>
            <p:spPr bwMode="auto">
              <a:xfrm>
                <a:off x="3811" y="355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" name="Line 806"/>
              <p:cNvSpPr>
                <a:spLocks noChangeShapeType="1"/>
              </p:cNvSpPr>
              <p:nvPr/>
            </p:nvSpPr>
            <p:spPr bwMode="auto">
              <a:xfrm flipH="1">
                <a:off x="4397" y="3072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0" name="Line 807"/>
              <p:cNvSpPr>
                <a:spLocks noChangeShapeType="1"/>
              </p:cNvSpPr>
              <p:nvPr/>
            </p:nvSpPr>
            <p:spPr bwMode="auto">
              <a:xfrm>
                <a:off x="2921" y="3478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" name="Group 1009"/>
            <p:cNvGrpSpPr>
              <a:grpSpLocks/>
            </p:cNvGrpSpPr>
            <p:nvPr/>
          </p:nvGrpSpPr>
          <p:grpSpPr bwMode="auto">
            <a:xfrm>
              <a:off x="2625" y="2024"/>
              <a:ext cx="2766" cy="1610"/>
              <a:chOff x="2625" y="2024"/>
              <a:chExt cx="2766" cy="1610"/>
            </a:xfrm>
          </p:grpSpPr>
          <p:sp>
            <p:nvSpPr>
              <p:cNvPr id="161" name="Line 809"/>
              <p:cNvSpPr>
                <a:spLocks noChangeShapeType="1"/>
              </p:cNvSpPr>
              <p:nvPr/>
            </p:nvSpPr>
            <p:spPr bwMode="auto">
              <a:xfrm>
                <a:off x="2723" y="3478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Line 810"/>
              <p:cNvSpPr>
                <a:spLocks noChangeShapeType="1"/>
              </p:cNvSpPr>
              <p:nvPr/>
            </p:nvSpPr>
            <p:spPr bwMode="auto">
              <a:xfrm>
                <a:off x="4397" y="3150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Line 811"/>
              <p:cNvSpPr>
                <a:spLocks noChangeShapeType="1"/>
              </p:cNvSpPr>
              <p:nvPr/>
            </p:nvSpPr>
            <p:spPr bwMode="auto">
              <a:xfrm flipV="1">
                <a:off x="3511" y="355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Line 812"/>
              <p:cNvSpPr>
                <a:spLocks noChangeShapeType="1"/>
              </p:cNvSpPr>
              <p:nvPr/>
            </p:nvSpPr>
            <p:spPr bwMode="auto">
              <a:xfrm flipV="1">
                <a:off x="2822" y="3478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Line 813"/>
              <p:cNvSpPr>
                <a:spLocks noChangeShapeType="1"/>
              </p:cNvSpPr>
              <p:nvPr/>
            </p:nvSpPr>
            <p:spPr bwMode="auto">
              <a:xfrm>
                <a:off x="4894" y="3478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Line 814"/>
              <p:cNvSpPr>
                <a:spLocks noChangeShapeType="1"/>
              </p:cNvSpPr>
              <p:nvPr/>
            </p:nvSpPr>
            <p:spPr bwMode="auto">
              <a:xfrm>
                <a:off x="3418" y="3556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Line 815"/>
              <p:cNvSpPr>
                <a:spLocks noChangeShapeType="1"/>
              </p:cNvSpPr>
              <p:nvPr/>
            </p:nvSpPr>
            <p:spPr bwMode="auto">
              <a:xfrm>
                <a:off x="4397" y="3556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Line 816"/>
              <p:cNvSpPr>
                <a:spLocks noChangeShapeType="1"/>
              </p:cNvSpPr>
              <p:nvPr/>
            </p:nvSpPr>
            <p:spPr bwMode="auto">
              <a:xfrm flipH="1">
                <a:off x="2723" y="3478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Line 817"/>
              <p:cNvSpPr>
                <a:spLocks noChangeShapeType="1"/>
              </p:cNvSpPr>
              <p:nvPr/>
            </p:nvSpPr>
            <p:spPr bwMode="auto">
              <a:xfrm flipH="1">
                <a:off x="4894" y="3556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Line 818"/>
              <p:cNvSpPr>
                <a:spLocks noChangeShapeType="1"/>
              </p:cNvSpPr>
              <p:nvPr/>
            </p:nvSpPr>
            <p:spPr bwMode="auto">
              <a:xfrm flipH="1">
                <a:off x="4205" y="3556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Line 819"/>
              <p:cNvSpPr>
                <a:spLocks noChangeShapeType="1"/>
              </p:cNvSpPr>
              <p:nvPr/>
            </p:nvSpPr>
            <p:spPr bwMode="auto">
              <a:xfrm flipH="1">
                <a:off x="4894" y="307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Line 820"/>
              <p:cNvSpPr>
                <a:spLocks noChangeShapeType="1"/>
              </p:cNvSpPr>
              <p:nvPr/>
            </p:nvSpPr>
            <p:spPr bwMode="auto">
              <a:xfrm>
                <a:off x="4303" y="3556"/>
                <a:ext cx="9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Line 821"/>
              <p:cNvSpPr>
                <a:spLocks noChangeShapeType="1"/>
              </p:cNvSpPr>
              <p:nvPr/>
            </p:nvSpPr>
            <p:spPr bwMode="auto">
              <a:xfrm>
                <a:off x="3910" y="3556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Line 822"/>
              <p:cNvSpPr>
                <a:spLocks noChangeShapeType="1"/>
              </p:cNvSpPr>
              <p:nvPr/>
            </p:nvSpPr>
            <p:spPr bwMode="auto">
              <a:xfrm flipH="1">
                <a:off x="2723" y="3316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Line 823"/>
              <p:cNvSpPr>
                <a:spLocks noChangeShapeType="1"/>
              </p:cNvSpPr>
              <p:nvPr/>
            </p:nvSpPr>
            <p:spPr bwMode="auto">
              <a:xfrm flipV="1">
                <a:off x="4008" y="355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Freeform 824"/>
              <p:cNvSpPr>
                <a:spLocks/>
              </p:cNvSpPr>
              <p:nvPr/>
            </p:nvSpPr>
            <p:spPr bwMode="auto">
              <a:xfrm>
                <a:off x="4008" y="3556"/>
                <a:ext cx="197" cy="0"/>
              </a:xfrm>
              <a:custGeom>
                <a:avLst/>
                <a:gdLst>
                  <a:gd name="T0" fmla="*/ 589 w 589"/>
                  <a:gd name="T1" fmla="*/ 280 w 589"/>
                  <a:gd name="T2" fmla="*/ 0 w 58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89">
                    <a:moveTo>
                      <a:pt x="589" y="0"/>
                    </a:moveTo>
                    <a:lnTo>
                      <a:pt x="280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Line 825"/>
              <p:cNvSpPr>
                <a:spLocks noChangeShapeType="1"/>
              </p:cNvSpPr>
              <p:nvPr/>
            </p:nvSpPr>
            <p:spPr bwMode="auto">
              <a:xfrm>
                <a:off x="3811" y="3394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Line 826"/>
              <p:cNvSpPr>
                <a:spLocks noChangeShapeType="1"/>
              </p:cNvSpPr>
              <p:nvPr/>
            </p:nvSpPr>
            <p:spPr bwMode="auto">
              <a:xfrm flipV="1">
                <a:off x="3511" y="3478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Line 827"/>
              <p:cNvSpPr>
                <a:spLocks noChangeShapeType="1"/>
              </p:cNvSpPr>
              <p:nvPr/>
            </p:nvSpPr>
            <p:spPr bwMode="auto">
              <a:xfrm>
                <a:off x="3910" y="3478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Line 828"/>
              <p:cNvSpPr>
                <a:spLocks noChangeShapeType="1"/>
              </p:cNvSpPr>
              <p:nvPr/>
            </p:nvSpPr>
            <p:spPr bwMode="auto">
              <a:xfrm flipH="1">
                <a:off x="2723" y="3150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Line 829"/>
              <p:cNvSpPr>
                <a:spLocks noChangeShapeType="1"/>
              </p:cNvSpPr>
              <p:nvPr/>
            </p:nvSpPr>
            <p:spPr bwMode="auto">
              <a:xfrm>
                <a:off x="2723" y="2910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Line 830"/>
              <p:cNvSpPr>
                <a:spLocks noChangeShapeType="1"/>
              </p:cNvSpPr>
              <p:nvPr/>
            </p:nvSpPr>
            <p:spPr bwMode="auto">
              <a:xfrm>
                <a:off x="3708" y="3478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Freeform 831"/>
              <p:cNvSpPr>
                <a:spLocks/>
              </p:cNvSpPr>
              <p:nvPr/>
            </p:nvSpPr>
            <p:spPr bwMode="auto">
              <a:xfrm>
                <a:off x="4992" y="3556"/>
                <a:ext cx="197" cy="0"/>
              </a:xfrm>
              <a:custGeom>
                <a:avLst/>
                <a:gdLst>
                  <a:gd name="T0" fmla="*/ 0 w 590"/>
                  <a:gd name="T1" fmla="*/ 295 w 590"/>
                  <a:gd name="T2" fmla="*/ 59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0" y="0"/>
                    </a:moveTo>
                    <a:lnTo>
                      <a:pt x="295" y="0"/>
                    </a:lnTo>
                    <a:lnTo>
                      <a:pt x="59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Line 832"/>
              <p:cNvSpPr>
                <a:spLocks noChangeShapeType="1"/>
              </p:cNvSpPr>
              <p:nvPr/>
            </p:nvSpPr>
            <p:spPr bwMode="auto">
              <a:xfrm>
                <a:off x="2723" y="3072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Freeform 833"/>
              <p:cNvSpPr>
                <a:spLocks/>
              </p:cNvSpPr>
              <p:nvPr/>
            </p:nvSpPr>
            <p:spPr bwMode="auto">
              <a:xfrm>
                <a:off x="5189" y="3556"/>
                <a:ext cx="202" cy="0"/>
              </a:xfrm>
              <a:custGeom>
                <a:avLst/>
                <a:gdLst>
                  <a:gd name="T0" fmla="*/ 0 w 606"/>
                  <a:gd name="T1" fmla="*/ 280 w 606"/>
                  <a:gd name="T2" fmla="*/ 606 w 60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06">
                    <a:moveTo>
                      <a:pt x="0" y="0"/>
                    </a:moveTo>
                    <a:lnTo>
                      <a:pt x="280" y="0"/>
                    </a:lnTo>
                    <a:lnTo>
                      <a:pt x="606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Line 834"/>
              <p:cNvSpPr>
                <a:spLocks noChangeShapeType="1"/>
              </p:cNvSpPr>
              <p:nvPr/>
            </p:nvSpPr>
            <p:spPr bwMode="auto">
              <a:xfrm>
                <a:off x="3811" y="2910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Line 835"/>
              <p:cNvSpPr>
                <a:spLocks noChangeShapeType="1"/>
              </p:cNvSpPr>
              <p:nvPr/>
            </p:nvSpPr>
            <p:spPr bwMode="auto">
              <a:xfrm flipH="1">
                <a:off x="3811" y="3150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Line 836"/>
              <p:cNvSpPr>
                <a:spLocks noChangeShapeType="1"/>
              </p:cNvSpPr>
              <p:nvPr/>
            </p:nvSpPr>
            <p:spPr bwMode="auto">
              <a:xfrm>
                <a:off x="3811" y="3072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Line 837"/>
              <p:cNvSpPr>
                <a:spLocks noChangeShapeType="1"/>
              </p:cNvSpPr>
              <p:nvPr/>
            </p:nvSpPr>
            <p:spPr bwMode="auto">
              <a:xfrm>
                <a:off x="3314" y="3478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Line 838"/>
              <p:cNvSpPr>
                <a:spLocks noChangeShapeType="1"/>
              </p:cNvSpPr>
              <p:nvPr/>
            </p:nvSpPr>
            <p:spPr bwMode="auto">
              <a:xfrm flipV="1">
                <a:off x="4008" y="3478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Line 839"/>
              <p:cNvSpPr>
                <a:spLocks noChangeShapeType="1"/>
              </p:cNvSpPr>
              <p:nvPr/>
            </p:nvSpPr>
            <p:spPr bwMode="auto">
              <a:xfrm>
                <a:off x="4303" y="3478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Line 840"/>
              <p:cNvSpPr>
                <a:spLocks noChangeShapeType="1"/>
              </p:cNvSpPr>
              <p:nvPr/>
            </p:nvSpPr>
            <p:spPr bwMode="auto">
              <a:xfrm flipV="1">
                <a:off x="4205" y="3478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Line 841"/>
              <p:cNvSpPr>
                <a:spLocks noChangeShapeType="1"/>
              </p:cNvSpPr>
              <p:nvPr/>
            </p:nvSpPr>
            <p:spPr bwMode="auto">
              <a:xfrm>
                <a:off x="4397" y="3478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Line 842"/>
              <p:cNvSpPr>
                <a:spLocks noChangeShapeType="1"/>
              </p:cNvSpPr>
              <p:nvPr/>
            </p:nvSpPr>
            <p:spPr bwMode="auto">
              <a:xfrm>
                <a:off x="3314" y="3556"/>
                <a:ext cx="10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Line 843"/>
              <p:cNvSpPr>
                <a:spLocks noChangeShapeType="1"/>
              </p:cNvSpPr>
              <p:nvPr/>
            </p:nvSpPr>
            <p:spPr bwMode="auto">
              <a:xfrm>
                <a:off x="3314" y="3316"/>
                <a:ext cx="10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Line 844"/>
              <p:cNvSpPr>
                <a:spLocks noChangeShapeType="1"/>
              </p:cNvSpPr>
              <p:nvPr/>
            </p:nvSpPr>
            <p:spPr bwMode="auto">
              <a:xfrm flipV="1">
                <a:off x="3314" y="2910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Line 845"/>
              <p:cNvSpPr>
                <a:spLocks noChangeShapeType="1"/>
              </p:cNvSpPr>
              <p:nvPr/>
            </p:nvSpPr>
            <p:spPr bwMode="auto">
              <a:xfrm>
                <a:off x="4397" y="2749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Line 846"/>
              <p:cNvSpPr>
                <a:spLocks noChangeShapeType="1"/>
              </p:cNvSpPr>
              <p:nvPr/>
            </p:nvSpPr>
            <p:spPr bwMode="auto">
              <a:xfrm flipH="1">
                <a:off x="4397" y="2910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Line 847"/>
              <p:cNvSpPr>
                <a:spLocks noChangeShapeType="1"/>
              </p:cNvSpPr>
              <p:nvPr/>
            </p:nvSpPr>
            <p:spPr bwMode="auto">
              <a:xfrm flipH="1">
                <a:off x="4894" y="2993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Line 848"/>
              <p:cNvSpPr>
                <a:spLocks noChangeShapeType="1"/>
              </p:cNvSpPr>
              <p:nvPr/>
            </p:nvSpPr>
            <p:spPr bwMode="auto">
              <a:xfrm>
                <a:off x="4397" y="2587"/>
                <a:ext cx="10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Line 849"/>
              <p:cNvSpPr>
                <a:spLocks noChangeShapeType="1"/>
              </p:cNvSpPr>
              <p:nvPr/>
            </p:nvSpPr>
            <p:spPr bwMode="auto">
              <a:xfrm flipH="1">
                <a:off x="3314" y="3150"/>
                <a:ext cx="10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Line 850"/>
              <p:cNvSpPr>
                <a:spLocks noChangeShapeType="1"/>
              </p:cNvSpPr>
              <p:nvPr/>
            </p:nvSpPr>
            <p:spPr bwMode="auto">
              <a:xfrm>
                <a:off x="3216" y="3072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Line 851"/>
              <p:cNvSpPr>
                <a:spLocks noChangeShapeType="1"/>
              </p:cNvSpPr>
              <p:nvPr/>
            </p:nvSpPr>
            <p:spPr bwMode="auto">
              <a:xfrm>
                <a:off x="3216" y="2993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Line 852"/>
              <p:cNvSpPr>
                <a:spLocks noChangeShapeType="1"/>
              </p:cNvSpPr>
              <p:nvPr/>
            </p:nvSpPr>
            <p:spPr bwMode="auto">
              <a:xfrm>
                <a:off x="3314" y="3072"/>
                <a:ext cx="10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Freeform 853"/>
              <p:cNvSpPr>
                <a:spLocks/>
              </p:cNvSpPr>
              <p:nvPr/>
            </p:nvSpPr>
            <p:spPr bwMode="auto">
              <a:xfrm>
                <a:off x="3019" y="2910"/>
                <a:ext cx="197" cy="0"/>
              </a:xfrm>
              <a:custGeom>
                <a:avLst/>
                <a:gdLst>
                  <a:gd name="T0" fmla="*/ 0 w 591"/>
                  <a:gd name="T1" fmla="*/ 295 w 591"/>
                  <a:gd name="T2" fmla="*/ 591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0" y="0"/>
                    </a:moveTo>
                    <a:lnTo>
                      <a:pt x="295" y="0"/>
                    </a:lnTo>
                    <a:lnTo>
                      <a:pt x="591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Freeform 854"/>
              <p:cNvSpPr>
                <a:spLocks/>
              </p:cNvSpPr>
              <p:nvPr/>
            </p:nvSpPr>
            <p:spPr bwMode="auto">
              <a:xfrm>
                <a:off x="3019" y="2993"/>
                <a:ext cx="197" cy="0"/>
              </a:xfrm>
              <a:custGeom>
                <a:avLst/>
                <a:gdLst>
                  <a:gd name="T0" fmla="*/ 591 w 591"/>
                  <a:gd name="T1" fmla="*/ 295 w 591"/>
                  <a:gd name="T2" fmla="*/ 0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591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Freeform 855"/>
              <p:cNvSpPr>
                <a:spLocks/>
              </p:cNvSpPr>
              <p:nvPr/>
            </p:nvSpPr>
            <p:spPr bwMode="auto">
              <a:xfrm>
                <a:off x="3019" y="3072"/>
                <a:ext cx="197" cy="0"/>
              </a:xfrm>
              <a:custGeom>
                <a:avLst/>
                <a:gdLst>
                  <a:gd name="T0" fmla="*/ 0 w 591"/>
                  <a:gd name="T1" fmla="*/ 295 w 591"/>
                  <a:gd name="T2" fmla="*/ 591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0" y="0"/>
                    </a:moveTo>
                    <a:lnTo>
                      <a:pt x="295" y="0"/>
                    </a:lnTo>
                    <a:lnTo>
                      <a:pt x="591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Freeform 856"/>
              <p:cNvSpPr>
                <a:spLocks/>
              </p:cNvSpPr>
              <p:nvPr/>
            </p:nvSpPr>
            <p:spPr bwMode="auto">
              <a:xfrm>
                <a:off x="3019" y="3150"/>
                <a:ext cx="197" cy="0"/>
              </a:xfrm>
              <a:custGeom>
                <a:avLst/>
                <a:gdLst>
                  <a:gd name="T0" fmla="*/ 591 w 591"/>
                  <a:gd name="T1" fmla="*/ 295 w 591"/>
                  <a:gd name="T2" fmla="*/ 0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591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Line 857"/>
              <p:cNvSpPr>
                <a:spLocks noChangeShapeType="1"/>
              </p:cNvSpPr>
              <p:nvPr/>
            </p:nvSpPr>
            <p:spPr bwMode="auto">
              <a:xfrm flipV="1">
                <a:off x="3019" y="2910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Line 858"/>
              <p:cNvSpPr>
                <a:spLocks noChangeShapeType="1"/>
              </p:cNvSpPr>
              <p:nvPr/>
            </p:nvSpPr>
            <p:spPr bwMode="auto">
              <a:xfrm>
                <a:off x="2822" y="2910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Line 859"/>
              <p:cNvSpPr>
                <a:spLocks noChangeShapeType="1"/>
              </p:cNvSpPr>
              <p:nvPr/>
            </p:nvSpPr>
            <p:spPr bwMode="auto">
              <a:xfrm>
                <a:off x="2921" y="2910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Line 860"/>
              <p:cNvSpPr>
                <a:spLocks noChangeShapeType="1"/>
              </p:cNvSpPr>
              <p:nvPr/>
            </p:nvSpPr>
            <p:spPr bwMode="auto">
              <a:xfrm flipH="1">
                <a:off x="5282" y="2993"/>
                <a:ext cx="10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Line 861"/>
              <p:cNvSpPr>
                <a:spLocks noChangeShapeType="1"/>
              </p:cNvSpPr>
              <p:nvPr/>
            </p:nvSpPr>
            <p:spPr bwMode="auto">
              <a:xfrm flipV="1">
                <a:off x="5282" y="2910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Line 862"/>
              <p:cNvSpPr>
                <a:spLocks noChangeShapeType="1"/>
              </p:cNvSpPr>
              <p:nvPr/>
            </p:nvSpPr>
            <p:spPr bwMode="auto">
              <a:xfrm flipV="1">
                <a:off x="2822" y="3072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Line 863"/>
              <p:cNvSpPr>
                <a:spLocks noChangeShapeType="1"/>
              </p:cNvSpPr>
              <p:nvPr/>
            </p:nvSpPr>
            <p:spPr bwMode="auto">
              <a:xfrm>
                <a:off x="2921" y="3072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Freeform 864"/>
              <p:cNvSpPr>
                <a:spLocks/>
              </p:cNvSpPr>
              <p:nvPr/>
            </p:nvSpPr>
            <p:spPr bwMode="auto">
              <a:xfrm>
                <a:off x="4500" y="3556"/>
                <a:ext cx="197" cy="0"/>
              </a:xfrm>
              <a:custGeom>
                <a:avLst/>
                <a:gdLst>
                  <a:gd name="T0" fmla="*/ 0 w 590"/>
                  <a:gd name="T1" fmla="*/ 295 w 590"/>
                  <a:gd name="T2" fmla="*/ 59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0" y="0"/>
                    </a:moveTo>
                    <a:lnTo>
                      <a:pt x="295" y="0"/>
                    </a:lnTo>
                    <a:lnTo>
                      <a:pt x="59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Line 865"/>
              <p:cNvSpPr>
                <a:spLocks noChangeShapeType="1"/>
              </p:cNvSpPr>
              <p:nvPr/>
            </p:nvSpPr>
            <p:spPr bwMode="auto">
              <a:xfrm>
                <a:off x="4697" y="355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Line 866"/>
              <p:cNvSpPr>
                <a:spLocks noChangeShapeType="1"/>
              </p:cNvSpPr>
              <p:nvPr/>
            </p:nvSpPr>
            <p:spPr bwMode="auto">
              <a:xfrm flipV="1">
                <a:off x="3019" y="3072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Line 867"/>
              <p:cNvSpPr>
                <a:spLocks noChangeShapeType="1"/>
              </p:cNvSpPr>
              <p:nvPr/>
            </p:nvSpPr>
            <p:spPr bwMode="auto">
              <a:xfrm>
                <a:off x="2921" y="315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Line 868"/>
              <p:cNvSpPr>
                <a:spLocks noChangeShapeType="1"/>
              </p:cNvSpPr>
              <p:nvPr/>
            </p:nvSpPr>
            <p:spPr bwMode="auto">
              <a:xfrm flipV="1">
                <a:off x="2822" y="2993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Line 869"/>
              <p:cNvSpPr>
                <a:spLocks noChangeShapeType="1"/>
              </p:cNvSpPr>
              <p:nvPr/>
            </p:nvSpPr>
            <p:spPr bwMode="auto">
              <a:xfrm flipH="1">
                <a:off x="2921" y="307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Line 870"/>
              <p:cNvSpPr>
                <a:spLocks noChangeShapeType="1"/>
              </p:cNvSpPr>
              <p:nvPr/>
            </p:nvSpPr>
            <p:spPr bwMode="auto">
              <a:xfrm>
                <a:off x="5282" y="3072"/>
                <a:ext cx="10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Line 871"/>
              <p:cNvSpPr>
                <a:spLocks noChangeShapeType="1"/>
              </p:cNvSpPr>
              <p:nvPr/>
            </p:nvSpPr>
            <p:spPr bwMode="auto">
              <a:xfrm>
                <a:off x="2921" y="2993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Line 872"/>
              <p:cNvSpPr>
                <a:spLocks noChangeShapeType="1"/>
              </p:cNvSpPr>
              <p:nvPr/>
            </p:nvSpPr>
            <p:spPr bwMode="auto">
              <a:xfrm>
                <a:off x="5282" y="3150"/>
                <a:ext cx="10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Line 873"/>
              <p:cNvSpPr>
                <a:spLocks noChangeShapeType="1"/>
              </p:cNvSpPr>
              <p:nvPr/>
            </p:nvSpPr>
            <p:spPr bwMode="auto">
              <a:xfrm flipV="1">
                <a:off x="3019" y="2993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Line 874"/>
              <p:cNvSpPr>
                <a:spLocks noChangeShapeType="1"/>
              </p:cNvSpPr>
              <p:nvPr/>
            </p:nvSpPr>
            <p:spPr bwMode="auto">
              <a:xfrm>
                <a:off x="5282" y="2993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Line 875"/>
              <p:cNvSpPr>
                <a:spLocks noChangeShapeType="1"/>
              </p:cNvSpPr>
              <p:nvPr/>
            </p:nvSpPr>
            <p:spPr bwMode="auto">
              <a:xfrm>
                <a:off x="4894" y="355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Line 876"/>
              <p:cNvSpPr>
                <a:spLocks noChangeShapeType="1"/>
              </p:cNvSpPr>
              <p:nvPr/>
            </p:nvSpPr>
            <p:spPr bwMode="auto">
              <a:xfrm flipH="1">
                <a:off x="4697" y="291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Line 877"/>
              <p:cNvSpPr>
                <a:spLocks noChangeShapeType="1"/>
              </p:cNvSpPr>
              <p:nvPr/>
            </p:nvSpPr>
            <p:spPr bwMode="auto">
              <a:xfrm flipH="1">
                <a:off x="2822" y="3316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Line 878"/>
              <p:cNvSpPr>
                <a:spLocks noChangeShapeType="1"/>
              </p:cNvSpPr>
              <p:nvPr/>
            </p:nvSpPr>
            <p:spPr bwMode="auto">
              <a:xfrm flipV="1">
                <a:off x="4795" y="355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Line 879"/>
              <p:cNvSpPr>
                <a:spLocks noChangeShapeType="1"/>
              </p:cNvSpPr>
              <p:nvPr/>
            </p:nvSpPr>
            <p:spPr bwMode="auto">
              <a:xfrm>
                <a:off x="2822" y="3394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Line 880"/>
              <p:cNvSpPr>
                <a:spLocks noChangeShapeType="1"/>
              </p:cNvSpPr>
              <p:nvPr/>
            </p:nvSpPr>
            <p:spPr bwMode="auto">
              <a:xfrm>
                <a:off x="2822" y="3394"/>
                <a:ext cx="0" cy="8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Line 881"/>
              <p:cNvSpPr>
                <a:spLocks noChangeShapeType="1"/>
              </p:cNvSpPr>
              <p:nvPr/>
            </p:nvSpPr>
            <p:spPr bwMode="auto">
              <a:xfrm>
                <a:off x="2822" y="3478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Line 882"/>
              <p:cNvSpPr>
                <a:spLocks noChangeShapeType="1"/>
              </p:cNvSpPr>
              <p:nvPr/>
            </p:nvSpPr>
            <p:spPr bwMode="auto">
              <a:xfrm>
                <a:off x="5189" y="2910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Line 883"/>
              <p:cNvSpPr>
                <a:spLocks noChangeShapeType="1"/>
              </p:cNvSpPr>
              <p:nvPr/>
            </p:nvSpPr>
            <p:spPr bwMode="auto">
              <a:xfrm flipV="1">
                <a:off x="3019" y="3394"/>
                <a:ext cx="0" cy="8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Line 884"/>
              <p:cNvSpPr>
                <a:spLocks noChangeShapeType="1"/>
              </p:cNvSpPr>
              <p:nvPr/>
            </p:nvSpPr>
            <p:spPr bwMode="auto">
              <a:xfrm flipH="1">
                <a:off x="2921" y="3478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Line 885"/>
              <p:cNvSpPr>
                <a:spLocks noChangeShapeType="1"/>
              </p:cNvSpPr>
              <p:nvPr/>
            </p:nvSpPr>
            <p:spPr bwMode="auto">
              <a:xfrm>
                <a:off x="4894" y="315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Line 886"/>
              <p:cNvSpPr>
                <a:spLocks noChangeShapeType="1"/>
              </p:cNvSpPr>
              <p:nvPr/>
            </p:nvSpPr>
            <p:spPr bwMode="auto">
              <a:xfrm>
                <a:off x="4894" y="291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Freeform 887"/>
              <p:cNvSpPr>
                <a:spLocks/>
              </p:cNvSpPr>
              <p:nvPr/>
            </p:nvSpPr>
            <p:spPr bwMode="auto">
              <a:xfrm>
                <a:off x="4992" y="2910"/>
                <a:ext cx="197" cy="0"/>
              </a:xfrm>
              <a:custGeom>
                <a:avLst/>
                <a:gdLst>
                  <a:gd name="T0" fmla="*/ 0 w 590"/>
                  <a:gd name="T1" fmla="*/ 273 w 590"/>
                  <a:gd name="T2" fmla="*/ 295 w 590"/>
                  <a:gd name="T3" fmla="*/ 59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590">
                    <a:moveTo>
                      <a:pt x="0" y="0"/>
                    </a:moveTo>
                    <a:lnTo>
                      <a:pt x="273" y="0"/>
                    </a:lnTo>
                    <a:lnTo>
                      <a:pt x="295" y="0"/>
                    </a:lnTo>
                    <a:lnTo>
                      <a:pt x="59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Line 888"/>
              <p:cNvSpPr>
                <a:spLocks noChangeShapeType="1"/>
              </p:cNvSpPr>
              <p:nvPr/>
            </p:nvSpPr>
            <p:spPr bwMode="auto">
              <a:xfrm>
                <a:off x="4697" y="3316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Line 889"/>
              <p:cNvSpPr>
                <a:spLocks noChangeShapeType="1"/>
              </p:cNvSpPr>
              <p:nvPr/>
            </p:nvSpPr>
            <p:spPr bwMode="auto">
              <a:xfrm flipV="1">
                <a:off x="2921" y="331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Line 890"/>
              <p:cNvSpPr>
                <a:spLocks noChangeShapeType="1"/>
              </p:cNvSpPr>
              <p:nvPr/>
            </p:nvSpPr>
            <p:spPr bwMode="auto">
              <a:xfrm>
                <a:off x="4697" y="3478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Line 891"/>
              <p:cNvSpPr>
                <a:spLocks noChangeShapeType="1"/>
              </p:cNvSpPr>
              <p:nvPr/>
            </p:nvSpPr>
            <p:spPr bwMode="auto">
              <a:xfrm flipH="1">
                <a:off x="3216" y="3316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Line 892"/>
              <p:cNvSpPr>
                <a:spLocks noChangeShapeType="1"/>
              </p:cNvSpPr>
              <p:nvPr/>
            </p:nvSpPr>
            <p:spPr bwMode="auto">
              <a:xfrm>
                <a:off x="4894" y="3394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Line 893"/>
              <p:cNvSpPr>
                <a:spLocks noChangeShapeType="1"/>
              </p:cNvSpPr>
              <p:nvPr/>
            </p:nvSpPr>
            <p:spPr bwMode="auto">
              <a:xfrm flipV="1">
                <a:off x="4992" y="2910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Line 894"/>
              <p:cNvSpPr>
                <a:spLocks noChangeShapeType="1"/>
              </p:cNvSpPr>
              <p:nvPr/>
            </p:nvSpPr>
            <p:spPr bwMode="auto">
              <a:xfrm>
                <a:off x="3216" y="3478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Line 895"/>
              <p:cNvSpPr>
                <a:spLocks noChangeShapeType="1"/>
              </p:cNvSpPr>
              <p:nvPr/>
            </p:nvSpPr>
            <p:spPr bwMode="auto">
              <a:xfrm flipV="1">
                <a:off x="3216" y="3394"/>
                <a:ext cx="0" cy="8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Line 896"/>
              <p:cNvSpPr>
                <a:spLocks noChangeShapeType="1"/>
              </p:cNvSpPr>
              <p:nvPr/>
            </p:nvSpPr>
            <p:spPr bwMode="auto">
              <a:xfrm>
                <a:off x="3216" y="3394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Line 897"/>
              <p:cNvSpPr>
                <a:spLocks noChangeShapeType="1"/>
              </p:cNvSpPr>
              <p:nvPr/>
            </p:nvSpPr>
            <p:spPr bwMode="auto">
              <a:xfrm flipV="1">
                <a:off x="3314" y="3394"/>
                <a:ext cx="0" cy="8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Freeform 898"/>
              <p:cNvSpPr>
                <a:spLocks/>
              </p:cNvSpPr>
              <p:nvPr/>
            </p:nvSpPr>
            <p:spPr bwMode="auto">
              <a:xfrm>
                <a:off x="3019" y="3316"/>
                <a:ext cx="197" cy="0"/>
              </a:xfrm>
              <a:custGeom>
                <a:avLst/>
                <a:gdLst>
                  <a:gd name="T0" fmla="*/ 0 w 591"/>
                  <a:gd name="T1" fmla="*/ 295 w 591"/>
                  <a:gd name="T2" fmla="*/ 591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0" y="0"/>
                    </a:moveTo>
                    <a:lnTo>
                      <a:pt x="295" y="0"/>
                    </a:lnTo>
                    <a:lnTo>
                      <a:pt x="591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Line 899"/>
              <p:cNvSpPr>
                <a:spLocks noChangeShapeType="1"/>
              </p:cNvSpPr>
              <p:nvPr/>
            </p:nvSpPr>
            <p:spPr bwMode="auto">
              <a:xfrm>
                <a:off x="3216" y="331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Freeform 900"/>
              <p:cNvSpPr>
                <a:spLocks/>
              </p:cNvSpPr>
              <p:nvPr/>
            </p:nvSpPr>
            <p:spPr bwMode="auto">
              <a:xfrm>
                <a:off x="3019" y="3394"/>
                <a:ext cx="197" cy="0"/>
              </a:xfrm>
              <a:custGeom>
                <a:avLst/>
                <a:gdLst>
                  <a:gd name="T0" fmla="*/ 591 w 591"/>
                  <a:gd name="T1" fmla="*/ 295 w 591"/>
                  <a:gd name="T2" fmla="*/ 0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591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Freeform 901"/>
              <p:cNvSpPr>
                <a:spLocks/>
              </p:cNvSpPr>
              <p:nvPr/>
            </p:nvSpPr>
            <p:spPr bwMode="auto">
              <a:xfrm>
                <a:off x="5189" y="3150"/>
                <a:ext cx="93" cy="0"/>
              </a:xfrm>
              <a:custGeom>
                <a:avLst/>
                <a:gdLst>
                  <a:gd name="T0" fmla="*/ 0 w 280"/>
                  <a:gd name="T1" fmla="*/ 76 w 280"/>
                  <a:gd name="T2" fmla="*/ 280 w 28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80">
                    <a:moveTo>
                      <a:pt x="0" y="0"/>
                    </a:moveTo>
                    <a:lnTo>
                      <a:pt x="76" y="0"/>
                    </a:lnTo>
                    <a:lnTo>
                      <a:pt x="28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Line 902"/>
              <p:cNvSpPr>
                <a:spLocks noChangeShapeType="1"/>
              </p:cNvSpPr>
              <p:nvPr/>
            </p:nvSpPr>
            <p:spPr bwMode="auto">
              <a:xfrm flipV="1">
                <a:off x="3314" y="331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Line 903"/>
              <p:cNvSpPr>
                <a:spLocks noChangeShapeType="1"/>
              </p:cNvSpPr>
              <p:nvPr/>
            </p:nvSpPr>
            <p:spPr bwMode="auto">
              <a:xfrm flipV="1">
                <a:off x="2723" y="2910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Freeform 904"/>
              <p:cNvSpPr>
                <a:spLocks/>
              </p:cNvSpPr>
              <p:nvPr/>
            </p:nvSpPr>
            <p:spPr bwMode="auto">
              <a:xfrm>
                <a:off x="5189" y="3072"/>
                <a:ext cx="0" cy="78"/>
              </a:xfrm>
              <a:custGeom>
                <a:avLst/>
                <a:gdLst>
                  <a:gd name="T0" fmla="*/ 0 h 235"/>
                  <a:gd name="T1" fmla="*/ 97 h 235"/>
                  <a:gd name="T2" fmla="*/ 235 h 23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35">
                    <a:moveTo>
                      <a:pt x="0" y="0"/>
                    </a:moveTo>
                    <a:lnTo>
                      <a:pt x="0" y="97"/>
                    </a:lnTo>
                    <a:lnTo>
                      <a:pt x="0" y="23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Line 905"/>
              <p:cNvSpPr>
                <a:spLocks noChangeShapeType="1"/>
              </p:cNvSpPr>
              <p:nvPr/>
            </p:nvSpPr>
            <p:spPr bwMode="auto">
              <a:xfrm>
                <a:off x="5189" y="2993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Line 906"/>
              <p:cNvSpPr>
                <a:spLocks noChangeShapeType="1"/>
              </p:cNvSpPr>
              <p:nvPr/>
            </p:nvSpPr>
            <p:spPr bwMode="auto">
              <a:xfrm>
                <a:off x="2723" y="2993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Line 907"/>
              <p:cNvSpPr>
                <a:spLocks noChangeShapeType="1"/>
              </p:cNvSpPr>
              <p:nvPr/>
            </p:nvSpPr>
            <p:spPr bwMode="auto">
              <a:xfrm flipH="1">
                <a:off x="2625" y="307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" name="Line 908"/>
              <p:cNvSpPr>
                <a:spLocks noChangeShapeType="1"/>
              </p:cNvSpPr>
              <p:nvPr/>
            </p:nvSpPr>
            <p:spPr bwMode="auto">
              <a:xfrm flipH="1">
                <a:off x="2625" y="2993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" name="Line 909"/>
              <p:cNvSpPr>
                <a:spLocks noChangeShapeType="1"/>
              </p:cNvSpPr>
              <p:nvPr/>
            </p:nvSpPr>
            <p:spPr bwMode="auto">
              <a:xfrm>
                <a:off x="2625" y="315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" name="Line 910"/>
              <p:cNvSpPr>
                <a:spLocks noChangeShapeType="1"/>
              </p:cNvSpPr>
              <p:nvPr/>
            </p:nvSpPr>
            <p:spPr bwMode="auto">
              <a:xfrm flipH="1">
                <a:off x="2625" y="291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" name="Freeform 911"/>
              <p:cNvSpPr>
                <a:spLocks/>
              </p:cNvSpPr>
              <p:nvPr/>
            </p:nvSpPr>
            <p:spPr bwMode="auto">
              <a:xfrm>
                <a:off x="2723" y="3150"/>
                <a:ext cx="0" cy="166"/>
              </a:xfrm>
              <a:custGeom>
                <a:avLst/>
                <a:gdLst>
                  <a:gd name="T0" fmla="*/ 499 h 499"/>
                  <a:gd name="T1" fmla="*/ 250 h 499"/>
                  <a:gd name="T2" fmla="*/ 0 h 49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99">
                    <a:moveTo>
                      <a:pt x="0" y="499"/>
                    </a:moveTo>
                    <a:lnTo>
                      <a:pt x="0" y="25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Freeform 912"/>
              <p:cNvSpPr>
                <a:spLocks/>
              </p:cNvSpPr>
              <p:nvPr/>
            </p:nvSpPr>
            <p:spPr bwMode="auto">
              <a:xfrm>
                <a:off x="5189" y="3150"/>
                <a:ext cx="0" cy="166"/>
              </a:xfrm>
              <a:custGeom>
                <a:avLst/>
                <a:gdLst>
                  <a:gd name="T0" fmla="*/ 0 h 499"/>
                  <a:gd name="T1" fmla="*/ 250 h 499"/>
                  <a:gd name="T2" fmla="*/ 499 h 49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99">
                    <a:moveTo>
                      <a:pt x="0" y="0"/>
                    </a:moveTo>
                    <a:lnTo>
                      <a:pt x="0" y="250"/>
                    </a:lnTo>
                    <a:lnTo>
                      <a:pt x="0" y="49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" name="Line 913"/>
              <p:cNvSpPr>
                <a:spLocks noChangeShapeType="1"/>
              </p:cNvSpPr>
              <p:nvPr/>
            </p:nvSpPr>
            <p:spPr bwMode="auto">
              <a:xfrm flipV="1">
                <a:off x="2723" y="3394"/>
                <a:ext cx="0" cy="8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" name="Line 914"/>
              <p:cNvSpPr>
                <a:spLocks noChangeShapeType="1"/>
              </p:cNvSpPr>
              <p:nvPr/>
            </p:nvSpPr>
            <p:spPr bwMode="auto">
              <a:xfrm flipH="1">
                <a:off x="4697" y="3394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Line 915"/>
              <p:cNvSpPr>
                <a:spLocks noChangeShapeType="1"/>
              </p:cNvSpPr>
              <p:nvPr/>
            </p:nvSpPr>
            <p:spPr bwMode="auto">
              <a:xfrm flipH="1">
                <a:off x="2625" y="3394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" name="Line 916"/>
              <p:cNvSpPr>
                <a:spLocks noChangeShapeType="1"/>
              </p:cNvSpPr>
              <p:nvPr/>
            </p:nvSpPr>
            <p:spPr bwMode="auto">
              <a:xfrm>
                <a:off x="4795" y="331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Line 917"/>
              <p:cNvSpPr>
                <a:spLocks noChangeShapeType="1"/>
              </p:cNvSpPr>
              <p:nvPr/>
            </p:nvSpPr>
            <p:spPr bwMode="auto">
              <a:xfrm>
                <a:off x="2723" y="331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Line 918"/>
              <p:cNvSpPr>
                <a:spLocks noChangeShapeType="1"/>
              </p:cNvSpPr>
              <p:nvPr/>
            </p:nvSpPr>
            <p:spPr bwMode="auto">
              <a:xfrm>
                <a:off x="4795" y="3394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Line 919"/>
              <p:cNvSpPr>
                <a:spLocks noChangeShapeType="1"/>
              </p:cNvSpPr>
              <p:nvPr/>
            </p:nvSpPr>
            <p:spPr bwMode="auto">
              <a:xfrm>
                <a:off x="2625" y="3556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" name="Freeform 920"/>
              <p:cNvSpPr>
                <a:spLocks/>
              </p:cNvSpPr>
              <p:nvPr/>
            </p:nvSpPr>
            <p:spPr bwMode="auto">
              <a:xfrm>
                <a:off x="4992" y="3316"/>
                <a:ext cx="197" cy="0"/>
              </a:xfrm>
              <a:custGeom>
                <a:avLst/>
                <a:gdLst>
                  <a:gd name="T0" fmla="*/ 0 w 590"/>
                  <a:gd name="T1" fmla="*/ 295 w 590"/>
                  <a:gd name="T2" fmla="*/ 59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0" y="0"/>
                    </a:moveTo>
                    <a:lnTo>
                      <a:pt x="295" y="0"/>
                    </a:lnTo>
                    <a:lnTo>
                      <a:pt x="59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3" name="Line 921"/>
              <p:cNvSpPr>
                <a:spLocks noChangeShapeType="1"/>
              </p:cNvSpPr>
              <p:nvPr/>
            </p:nvSpPr>
            <p:spPr bwMode="auto">
              <a:xfrm>
                <a:off x="5189" y="3478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4" name="Line 922"/>
              <p:cNvSpPr>
                <a:spLocks noChangeShapeType="1"/>
              </p:cNvSpPr>
              <p:nvPr/>
            </p:nvSpPr>
            <p:spPr bwMode="auto">
              <a:xfrm flipV="1">
                <a:off x="4697" y="3478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5" name="Freeform 923"/>
              <p:cNvSpPr>
                <a:spLocks/>
              </p:cNvSpPr>
              <p:nvPr/>
            </p:nvSpPr>
            <p:spPr bwMode="auto">
              <a:xfrm>
                <a:off x="3019" y="3556"/>
                <a:ext cx="197" cy="0"/>
              </a:xfrm>
              <a:custGeom>
                <a:avLst/>
                <a:gdLst>
                  <a:gd name="T0" fmla="*/ 591 w 591"/>
                  <a:gd name="T1" fmla="*/ 295 w 591"/>
                  <a:gd name="T2" fmla="*/ 0 w 59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1">
                    <a:moveTo>
                      <a:pt x="591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" name="Line 924"/>
              <p:cNvSpPr>
                <a:spLocks noChangeShapeType="1"/>
              </p:cNvSpPr>
              <p:nvPr/>
            </p:nvSpPr>
            <p:spPr bwMode="auto">
              <a:xfrm>
                <a:off x="3019" y="355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" name="Line 925"/>
              <p:cNvSpPr>
                <a:spLocks noChangeShapeType="1"/>
              </p:cNvSpPr>
              <p:nvPr/>
            </p:nvSpPr>
            <p:spPr bwMode="auto">
              <a:xfrm>
                <a:off x="2822" y="355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8" name="Line 926"/>
              <p:cNvSpPr>
                <a:spLocks noChangeShapeType="1"/>
              </p:cNvSpPr>
              <p:nvPr/>
            </p:nvSpPr>
            <p:spPr bwMode="auto">
              <a:xfrm flipV="1">
                <a:off x="2921" y="355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" name="Line 927"/>
              <p:cNvSpPr>
                <a:spLocks noChangeShapeType="1"/>
              </p:cNvSpPr>
              <p:nvPr/>
            </p:nvSpPr>
            <p:spPr bwMode="auto">
              <a:xfrm>
                <a:off x="4992" y="3394"/>
                <a:ext cx="0" cy="8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" name="Line 928"/>
              <p:cNvSpPr>
                <a:spLocks noChangeShapeType="1"/>
              </p:cNvSpPr>
              <p:nvPr/>
            </p:nvSpPr>
            <p:spPr bwMode="auto">
              <a:xfrm>
                <a:off x="2921" y="3556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" name="Line 929"/>
              <p:cNvSpPr>
                <a:spLocks noChangeShapeType="1"/>
              </p:cNvSpPr>
              <p:nvPr/>
            </p:nvSpPr>
            <p:spPr bwMode="auto">
              <a:xfrm flipV="1">
                <a:off x="3019" y="3478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" name="Line 930"/>
              <p:cNvSpPr>
                <a:spLocks noChangeShapeType="1"/>
              </p:cNvSpPr>
              <p:nvPr/>
            </p:nvSpPr>
            <p:spPr bwMode="auto">
              <a:xfrm>
                <a:off x="2723" y="3556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" name="Line 931"/>
              <p:cNvSpPr>
                <a:spLocks noChangeShapeType="1"/>
              </p:cNvSpPr>
              <p:nvPr/>
            </p:nvSpPr>
            <p:spPr bwMode="auto">
              <a:xfrm flipV="1">
                <a:off x="4894" y="3478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" name="Line 932"/>
              <p:cNvSpPr>
                <a:spLocks noChangeShapeType="1"/>
              </p:cNvSpPr>
              <p:nvPr/>
            </p:nvSpPr>
            <p:spPr bwMode="auto">
              <a:xfrm>
                <a:off x="4992" y="3478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" name="Line 933"/>
              <p:cNvSpPr>
                <a:spLocks noChangeShapeType="1"/>
              </p:cNvSpPr>
              <p:nvPr/>
            </p:nvSpPr>
            <p:spPr bwMode="auto">
              <a:xfrm flipV="1">
                <a:off x="4500" y="3478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" name="Line 934"/>
              <p:cNvSpPr>
                <a:spLocks noChangeShapeType="1"/>
              </p:cNvSpPr>
              <p:nvPr/>
            </p:nvSpPr>
            <p:spPr bwMode="auto">
              <a:xfrm flipV="1">
                <a:off x="5189" y="331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" name="Line 935"/>
              <p:cNvSpPr>
                <a:spLocks noChangeShapeType="1"/>
              </p:cNvSpPr>
              <p:nvPr/>
            </p:nvSpPr>
            <p:spPr bwMode="auto">
              <a:xfrm>
                <a:off x="2723" y="3394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" name="Line 936"/>
              <p:cNvSpPr>
                <a:spLocks noChangeShapeType="1"/>
              </p:cNvSpPr>
              <p:nvPr/>
            </p:nvSpPr>
            <p:spPr bwMode="auto">
              <a:xfrm flipV="1">
                <a:off x="4992" y="331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" name="Line 937"/>
              <p:cNvSpPr>
                <a:spLocks noChangeShapeType="1"/>
              </p:cNvSpPr>
              <p:nvPr/>
            </p:nvSpPr>
            <p:spPr bwMode="auto">
              <a:xfrm flipH="1">
                <a:off x="2723" y="2993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" name="Line 938"/>
              <p:cNvSpPr>
                <a:spLocks noChangeShapeType="1"/>
              </p:cNvSpPr>
              <p:nvPr/>
            </p:nvSpPr>
            <p:spPr bwMode="auto">
              <a:xfrm flipV="1">
                <a:off x="4992" y="355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" name="Line 939"/>
              <p:cNvSpPr>
                <a:spLocks noChangeShapeType="1"/>
              </p:cNvSpPr>
              <p:nvPr/>
            </p:nvSpPr>
            <p:spPr bwMode="auto">
              <a:xfrm flipH="1">
                <a:off x="4697" y="3556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" name="Line 940"/>
              <p:cNvSpPr>
                <a:spLocks noChangeShapeType="1"/>
              </p:cNvSpPr>
              <p:nvPr/>
            </p:nvSpPr>
            <p:spPr bwMode="auto">
              <a:xfrm>
                <a:off x="5189" y="355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" name="Freeform 941"/>
              <p:cNvSpPr>
                <a:spLocks/>
              </p:cNvSpPr>
              <p:nvPr/>
            </p:nvSpPr>
            <p:spPr bwMode="auto">
              <a:xfrm>
                <a:off x="5189" y="3316"/>
                <a:ext cx="202" cy="0"/>
              </a:xfrm>
              <a:custGeom>
                <a:avLst/>
                <a:gdLst>
                  <a:gd name="T0" fmla="*/ 606 w 606"/>
                  <a:gd name="T1" fmla="*/ 280 w 606"/>
                  <a:gd name="T2" fmla="*/ 0 w 60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06">
                    <a:moveTo>
                      <a:pt x="606" y="0"/>
                    </a:moveTo>
                    <a:lnTo>
                      <a:pt x="280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" name="Line 942"/>
              <p:cNvSpPr>
                <a:spLocks noChangeShapeType="1"/>
              </p:cNvSpPr>
              <p:nvPr/>
            </p:nvSpPr>
            <p:spPr bwMode="auto">
              <a:xfrm flipV="1">
                <a:off x="3216" y="3478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" name="Freeform 943"/>
              <p:cNvSpPr>
                <a:spLocks/>
              </p:cNvSpPr>
              <p:nvPr/>
            </p:nvSpPr>
            <p:spPr bwMode="auto">
              <a:xfrm>
                <a:off x="5282" y="3150"/>
                <a:ext cx="0" cy="125"/>
              </a:xfrm>
              <a:custGeom>
                <a:avLst/>
                <a:gdLst>
                  <a:gd name="T0" fmla="*/ 0 h 375"/>
                  <a:gd name="T1" fmla="*/ 250 h 375"/>
                  <a:gd name="T2" fmla="*/ 375 h 37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75">
                    <a:moveTo>
                      <a:pt x="0" y="0"/>
                    </a:moveTo>
                    <a:lnTo>
                      <a:pt x="0" y="250"/>
                    </a:lnTo>
                    <a:lnTo>
                      <a:pt x="0" y="37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" name="Freeform 944"/>
              <p:cNvSpPr>
                <a:spLocks/>
              </p:cNvSpPr>
              <p:nvPr/>
            </p:nvSpPr>
            <p:spPr bwMode="auto">
              <a:xfrm>
                <a:off x="5189" y="3394"/>
                <a:ext cx="202" cy="0"/>
              </a:xfrm>
              <a:custGeom>
                <a:avLst/>
                <a:gdLst>
                  <a:gd name="T0" fmla="*/ 0 w 606"/>
                  <a:gd name="T1" fmla="*/ 280 w 606"/>
                  <a:gd name="T2" fmla="*/ 606 w 60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06">
                    <a:moveTo>
                      <a:pt x="0" y="0"/>
                    </a:moveTo>
                    <a:lnTo>
                      <a:pt x="280" y="0"/>
                    </a:lnTo>
                    <a:lnTo>
                      <a:pt x="606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" name="Line 945"/>
              <p:cNvSpPr>
                <a:spLocks noChangeShapeType="1"/>
              </p:cNvSpPr>
              <p:nvPr/>
            </p:nvSpPr>
            <p:spPr bwMode="auto">
              <a:xfrm flipH="1">
                <a:off x="3314" y="3478"/>
                <a:ext cx="10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" name="Line 946"/>
              <p:cNvSpPr>
                <a:spLocks noChangeShapeType="1"/>
              </p:cNvSpPr>
              <p:nvPr/>
            </p:nvSpPr>
            <p:spPr bwMode="auto">
              <a:xfrm>
                <a:off x="3314" y="3394"/>
                <a:ext cx="10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" name="Freeform 947"/>
              <p:cNvSpPr>
                <a:spLocks/>
              </p:cNvSpPr>
              <p:nvPr/>
            </p:nvSpPr>
            <p:spPr bwMode="auto">
              <a:xfrm>
                <a:off x="5189" y="3478"/>
                <a:ext cx="202" cy="0"/>
              </a:xfrm>
              <a:custGeom>
                <a:avLst/>
                <a:gdLst>
                  <a:gd name="T0" fmla="*/ 606 w 606"/>
                  <a:gd name="T1" fmla="*/ 280 w 606"/>
                  <a:gd name="T2" fmla="*/ 0 w 60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06">
                    <a:moveTo>
                      <a:pt x="606" y="0"/>
                    </a:moveTo>
                    <a:lnTo>
                      <a:pt x="280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" name="Line 948"/>
              <p:cNvSpPr>
                <a:spLocks noChangeShapeType="1"/>
              </p:cNvSpPr>
              <p:nvPr/>
            </p:nvSpPr>
            <p:spPr bwMode="auto">
              <a:xfrm>
                <a:off x="5189" y="3072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" name="Line 949"/>
              <p:cNvSpPr>
                <a:spLocks noChangeShapeType="1"/>
              </p:cNvSpPr>
              <p:nvPr/>
            </p:nvSpPr>
            <p:spPr bwMode="auto">
              <a:xfrm>
                <a:off x="3314" y="2910"/>
                <a:ext cx="10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" name="Line 950"/>
              <p:cNvSpPr>
                <a:spLocks noChangeShapeType="1"/>
              </p:cNvSpPr>
              <p:nvPr/>
            </p:nvSpPr>
            <p:spPr bwMode="auto">
              <a:xfrm flipH="1">
                <a:off x="3314" y="2993"/>
                <a:ext cx="104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" name="Line 951"/>
              <p:cNvSpPr>
                <a:spLocks noChangeShapeType="1"/>
              </p:cNvSpPr>
              <p:nvPr/>
            </p:nvSpPr>
            <p:spPr bwMode="auto">
              <a:xfrm>
                <a:off x="5282" y="2910"/>
                <a:ext cx="10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" name="Line 952"/>
              <p:cNvSpPr>
                <a:spLocks noChangeShapeType="1"/>
              </p:cNvSpPr>
              <p:nvPr/>
            </p:nvSpPr>
            <p:spPr bwMode="auto">
              <a:xfrm>
                <a:off x="5189" y="2910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" name="Line 953"/>
              <p:cNvSpPr>
                <a:spLocks noChangeShapeType="1"/>
              </p:cNvSpPr>
              <p:nvPr/>
            </p:nvSpPr>
            <p:spPr bwMode="auto">
              <a:xfrm>
                <a:off x="5189" y="2993"/>
                <a:ext cx="9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" name="Line 954"/>
              <p:cNvSpPr>
                <a:spLocks noChangeShapeType="1"/>
              </p:cNvSpPr>
              <p:nvPr/>
            </p:nvSpPr>
            <p:spPr bwMode="auto">
              <a:xfrm flipV="1">
                <a:off x="4500" y="355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" name="Line 955"/>
              <p:cNvSpPr>
                <a:spLocks noChangeShapeType="1"/>
              </p:cNvSpPr>
              <p:nvPr/>
            </p:nvSpPr>
            <p:spPr bwMode="auto">
              <a:xfrm>
                <a:off x="5282" y="3072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" name="Line 956"/>
              <p:cNvSpPr>
                <a:spLocks noChangeShapeType="1"/>
              </p:cNvSpPr>
              <p:nvPr/>
            </p:nvSpPr>
            <p:spPr bwMode="auto">
              <a:xfrm flipV="1">
                <a:off x="4894" y="2910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" name="Line 957"/>
              <p:cNvSpPr>
                <a:spLocks noChangeShapeType="1"/>
              </p:cNvSpPr>
              <p:nvPr/>
            </p:nvSpPr>
            <p:spPr bwMode="auto">
              <a:xfrm>
                <a:off x="4894" y="331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" name="Line 958"/>
              <p:cNvSpPr>
                <a:spLocks noChangeShapeType="1"/>
              </p:cNvSpPr>
              <p:nvPr/>
            </p:nvSpPr>
            <p:spPr bwMode="auto">
              <a:xfrm>
                <a:off x="4795" y="3556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" name="Line 959"/>
              <p:cNvSpPr>
                <a:spLocks noChangeShapeType="1"/>
              </p:cNvSpPr>
              <p:nvPr/>
            </p:nvSpPr>
            <p:spPr bwMode="auto">
              <a:xfrm>
                <a:off x="4894" y="3394"/>
                <a:ext cx="0" cy="8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" name="Freeform 960"/>
              <p:cNvSpPr>
                <a:spLocks/>
              </p:cNvSpPr>
              <p:nvPr/>
            </p:nvSpPr>
            <p:spPr bwMode="auto">
              <a:xfrm>
                <a:off x="4992" y="2993"/>
                <a:ext cx="197" cy="0"/>
              </a:xfrm>
              <a:custGeom>
                <a:avLst/>
                <a:gdLst>
                  <a:gd name="T0" fmla="*/ 0 w 590"/>
                  <a:gd name="T1" fmla="*/ 295 w 590"/>
                  <a:gd name="T2" fmla="*/ 409 w 590"/>
                  <a:gd name="T3" fmla="*/ 59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590">
                    <a:moveTo>
                      <a:pt x="0" y="0"/>
                    </a:moveTo>
                    <a:lnTo>
                      <a:pt x="295" y="0"/>
                    </a:lnTo>
                    <a:lnTo>
                      <a:pt x="409" y="0"/>
                    </a:lnTo>
                    <a:lnTo>
                      <a:pt x="59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" name="Line 961"/>
              <p:cNvSpPr>
                <a:spLocks noChangeShapeType="1"/>
              </p:cNvSpPr>
              <p:nvPr/>
            </p:nvSpPr>
            <p:spPr bwMode="auto">
              <a:xfrm>
                <a:off x="4697" y="3072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" name="Line 962"/>
              <p:cNvSpPr>
                <a:spLocks noChangeShapeType="1"/>
              </p:cNvSpPr>
              <p:nvPr/>
            </p:nvSpPr>
            <p:spPr bwMode="auto">
              <a:xfrm>
                <a:off x="4697" y="2993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" name="Line 963"/>
              <p:cNvSpPr>
                <a:spLocks noChangeShapeType="1"/>
              </p:cNvSpPr>
              <p:nvPr/>
            </p:nvSpPr>
            <p:spPr bwMode="auto">
              <a:xfrm>
                <a:off x="4795" y="3072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" name="Freeform 964"/>
              <p:cNvSpPr>
                <a:spLocks/>
              </p:cNvSpPr>
              <p:nvPr/>
            </p:nvSpPr>
            <p:spPr bwMode="auto">
              <a:xfrm>
                <a:off x="4992" y="3150"/>
                <a:ext cx="197" cy="0"/>
              </a:xfrm>
              <a:custGeom>
                <a:avLst/>
                <a:gdLst>
                  <a:gd name="T0" fmla="*/ 590 w 590"/>
                  <a:gd name="T1" fmla="*/ 295 w 590"/>
                  <a:gd name="T2" fmla="*/ 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590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" name="Line 965"/>
              <p:cNvSpPr>
                <a:spLocks noChangeShapeType="1"/>
              </p:cNvSpPr>
              <p:nvPr/>
            </p:nvSpPr>
            <p:spPr bwMode="auto">
              <a:xfrm flipV="1">
                <a:off x="4992" y="3072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" name="Freeform 966"/>
              <p:cNvSpPr>
                <a:spLocks/>
              </p:cNvSpPr>
              <p:nvPr/>
            </p:nvSpPr>
            <p:spPr bwMode="auto">
              <a:xfrm>
                <a:off x="4992" y="3072"/>
                <a:ext cx="197" cy="0"/>
              </a:xfrm>
              <a:custGeom>
                <a:avLst/>
                <a:gdLst>
                  <a:gd name="T0" fmla="*/ 590 w 590"/>
                  <a:gd name="T1" fmla="*/ 538 w 590"/>
                  <a:gd name="T2" fmla="*/ 295 w 590"/>
                  <a:gd name="T3" fmla="*/ 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590">
                    <a:moveTo>
                      <a:pt x="590" y="0"/>
                    </a:moveTo>
                    <a:lnTo>
                      <a:pt x="538" y="0"/>
                    </a:ln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" name="Line 967"/>
              <p:cNvSpPr>
                <a:spLocks noChangeShapeType="1"/>
              </p:cNvSpPr>
              <p:nvPr/>
            </p:nvSpPr>
            <p:spPr bwMode="auto">
              <a:xfrm flipV="1">
                <a:off x="4894" y="2993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" name="Line 968"/>
              <p:cNvSpPr>
                <a:spLocks noChangeShapeType="1"/>
              </p:cNvSpPr>
              <p:nvPr/>
            </p:nvSpPr>
            <p:spPr bwMode="auto">
              <a:xfrm>
                <a:off x="4795" y="3072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" name="Freeform 969"/>
              <p:cNvSpPr>
                <a:spLocks/>
              </p:cNvSpPr>
              <p:nvPr/>
            </p:nvSpPr>
            <p:spPr bwMode="auto">
              <a:xfrm>
                <a:off x="4894" y="3150"/>
                <a:ext cx="0" cy="166"/>
              </a:xfrm>
              <a:custGeom>
                <a:avLst/>
                <a:gdLst>
                  <a:gd name="T0" fmla="*/ 499 h 499"/>
                  <a:gd name="T1" fmla="*/ 250 h 499"/>
                  <a:gd name="T2" fmla="*/ 0 h 49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99">
                    <a:moveTo>
                      <a:pt x="0" y="499"/>
                    </a:moveTo>
                    <a:lnTo>
                      <a:pt x="0" y="25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" name="Line 970"/>
              <p:cNvSpPr>
                <a:spLocks noChangeShapeType="1"/>
              </p:cNvSpPr>
              <p:nvPr/>
            </p:nvSpPr>
            <p:spPr bwMode="auto">
              <a:xfrm flipV="1">
                <a:off x="4992" y="2993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" name="Line 971"/>
              <p:cNvSpPr>
                <a:spLocks noChangeShapeType="1"/>
              </p:cNvSpPr>
              <p:nvPr/>
            </p:nvSpPr>
            <p:spPr bwMode="auto">
              <a:xfrm flipH="1">
                <a:off x="4697" y="3150"/>
                <a:ext cx="9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" name="Line 972"/>
              <p:cNvSpPr>
                <a:spLocks noChangeShapeType="1"/>
              </p:cNvSpPr>
              <p:nvPr/>
            </p:nvSpPr>
            <p:spPr bwMode="auto">
              <a:xfrm>
                <a:off x="4795" y="3478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" name="Line 973"/>
              <p:cNvSpPr>
                <a:spLocks noChangeShapeType="1"/>
              </p:cNvSpPr>
              <p:nvPr/>
            </p:nvSpPr>
            <p:spPr bwMode="auto">
              <a:xfrm>
                <a:off x="4795" y="2993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" name="Freeform 974"/>
              <p:cNvSpPr>
                <a:spLocks/>
              </p:cNvSpPr>
              <p:nvPr/>
            </p:nvSpPr>
            <p:spPr bwMode="auto">
              <a:xfrm>
                <a:off x="4795" y="3150"/>
                <a:ext cx="0" cy="166"/>
              </a:xfrm>
              <a:custGeom>
                <a:avLst/>
                <a:gdLst>
                  <a:gd name="T0" fmla="*/ 0 h 499"/>
                  <a:gd name="T1" fmla="*/ 250 h 499"/>
                  <a:gd name="T2" fmla="*/ 499 h 49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99">
                    <a:moveTo>
                      <a:pt x="0" y="0"/>
                    </a:moveTo>
                    <a:lnTo>
                      <a:pt x="0" y="250"/>
                    </a:lnTo>
                    <a:lnTo>
                      <a:pt x="0" y="49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" name="Line 975"/>
              <p:cNvSpPr>
                <a:spLocks noChangeShapeType="1"/>
              </p:cNvSpPr>
              <p:nvPr/>
            </p:nvSpPr>
            <p:spPr bwMode="auto">
              <a:xfrm flipV="1">
                <a:off x="4500" y="331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" name="Freeform 976"/>
              <p:cNvSpPr>
                <a:spLocks/>
              </p:cNvSpPr>
              <p:nvPr/>
            </p:nvSpPr>
            <p:spPr bwMode="auto">
              <a:xfrm>
                <a:off x="4992" y="3150"/>
                <a:ext cx="0" cy="166"/>
              </a:xfrm>
              <a:custGeom>
                <a:avLst/>
                <a:gdLst>
                  <a:gd name="T0" fmla="*/ 0 h 499"/>
                  <a:gd name="T1" fmla="*/ 250 h 499"/>
                  <a:gd name="T2" fmla="*/ 499 h 49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99">
                    <a:moveTo>
                      <a:pt x="0" y="0"/>
                    </a:moveTo>
                    <a:lnTo>
                      <a:pt x="0" y="250"/>
                    </a:lnTo>
                    <a:lnTo>
                      <a:pt x="0" y="49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" name="Line 977"/>
              <p:cNvSpPr>
                <a:spLocks noChangeShapeType="1"/>
              </p:cNvSpPr>
              <p:nvPr/>
            </p:nvSpPr>
            <p:spPr bwMode="auto">
              <a:xfrm>
                <a:off x="4795" y="3150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" name="Freeform 978"/>
              <p:cNvSpPr>
                <a:spLocks/>
              </p:cNvSpPr>
              <p:nvPr/>
            </p:nvSpPr>
            <p:spPr bwMode="auto">
              <a:xfrm>
                <a:off x="4992" y="3478"/>
                <a:ext cx="197" cy="0"/>
              </a:xfrm>
              <a:custGeom>
                <a:avLst/>
                <a:gdLst>
                  <a:gd name="T0" fmla="*/ 0 w 590"/>
                  <a:gd name="T1" fmla="*/ 295 w 590"/>
                  <a:gd name="T2" fmla="*/ 59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0" y="0"/>
                    </a:moveTo>
                    <a:lnTo>
                      <a:pt x="295" y="0"/>
                    </a:lnTo>
                    <a:lnTo>
                      <a:pt x="59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" name="Freeform 979"/>
              <p:cNvSpPr>
                <a:spLocks/>
              </p:cNvSpPr>
              <p:nvPr/>
            </p:nvSpPr>
            <p:spPr bwMode="auto">
              <a:xfrm>
                <a:off x="4992" y="3394"/>
                <a:ext cx="197" cy="0"/>
              </a:xfrm>
              <a:custGeom>
                <a:avLst/>
                <a:gdLst>
                  <a:gd name="T0" fmla="*/ 590 w 590"/>
                  <a:gd name="T1" fmla="*/ 295 w 590"/>
                  <a:gd name="T2" fmla="*/ 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590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" name="Line 980"/>
              <p:cNvSpPr>
                <a:spLocks noChangeShapeType="1"/>
              </p:cNvSpPr>
              <p:nvPr/>
            </p:nvSpPr>
            <p:spPr bwMode="auto">
              <a:xfrm>
                <a:off x="5189" y="3394"/>
                <a:ext cx="0" cy="8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" name="Line 981"/>
              <p:cNvSpPr>
                <a:spLocks noChangeShapeType="1"/>
              </p:cNvSpPr>
              <p:nvPr/>
            </p:nvSpPr>
            <p:spPr bwMode="auto">
              <a:xfrm flipH="1">
                <a:off x="4795" y="2993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" name="Line 982"/>
              <p:cNvSpPr>
                <a:spLocks noChangeShapeType="1"/>
              </p:cNvSpPr>
              <p:nvPr/>
            </p:nvSpPr>
            <p:spPr bwMode="auto">
              <a:xfrm flipH="1">
                <a:off x="4795" y="2910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" name="Freeform 983"/>
              <p:cNvSpPr>
                <a:spLocks/>
              </p:cNvSpPr>
              <p:nvPr/>
            </p:nvSpPr>
            <p:spPr bwMode="auto">
              <a:xfrm>
                <a:off x="4500" y="3478"/>
                <a:ext cx="197" cy="0"/>
              </a:xfrm>
              <a:custGeom>
                <a:avLst/>
                <a:gdLst>
                  <a:gd name="T0" fmla="*/ 590 w 590"/>
                  <a:gd name="T1" fmla="*/ 295 w 590"/>
                  <a:gd name="T2" fmla="*/ 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590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" name="Line 984"/>
              <p:cNvSpPr>
                <a:spLocks noChangeShapeType="1"/>
              </p:cNvSpPr>
              <p:nvPr/>
            </p:nvSpPr>
            <p:spPr bwMode="auto">
              <a:xfrm>
                <a:off x="4697" y="3394"/>
                <a:ext cx="0" cy="8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" name="Line 985"/>
              <p:cNvSpPr>
                <a:spLocks noChangeShapeType="1"/>
              </p:cNvSpPr>
              <p:nvPr/>
            </p:nvSpPr>
            <p:spPr bwMode="auto">
              <a:xfrm flipV="1">
                <a:off x="4500" y="3394"/>
                <a:ext cx="0" cy="8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" name="Freeform 986"/>
              <p:cNvSpPr>
                <a:spLocks/>
              </p:cNvSpPr>
              <p:nvPr/>
            </p:nvSpPr>
            <p:spPr bwMode="auto">
              <a:xfrm>
                <a:off x="4500" y="3150"/>
                <a:ext cx="0" cy="166"/>
              </a:xfrm>
              <a:custGeom>
                <a:avLst/>
                <a:gdLst>
                  <a:gd name="T0" fmla="*/ 0 h 499"/>
                  <a:gd name="T1" fmla="*/ 250 h 499"/>
                  <a:gd name="T2" fmla="*/ 499 h 49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99">
                    <a:moveTo>
                      <a:pt x="0" y="0"/>
                    </a:moveTo>
                    <a:lnTo>
                      <a:pt x="0" y="250"/>
                    </a:lnTo>
                    <a:lnTo>
                      <a:pt x="0" y="49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" name="Freeform 987"/>
              <p:cNvSpPr>
                <a:spLocks/>
              </p:cNvSpPr>
              <p:nvPr/>
            </p:nvSpPr>
            <p:spPr bwMode="auto">
              <a:xfrm>
                <a:off x="4697" y="3150"/>
                <a:ext cx="0" cy="166"/>
              </a:xfrm>
              <a:custGeom>
                <a:avLst/>
                <a:gdLst>
                  <a:gd name="T0" fmla="*/ 0 h 499"/>
                  <a:gd name="T1" fmla="*/ 250 h 499"/>
                  <a:gd name="T2" fmla="*/ 499 h 49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99">
                    <a:moveTo>
                      <a:pt x="0" y="0"/>
                    </a:moveTo>
                    <a:lnTo>
                      <a:pt x="0" y="250"/>
                    </a:lnTo>
                    <a:lnTo>
                      <a:pt x="0" y="49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" name="Freeform 988"/>
              <p:cNvSpPr>
                <a:spLocks/>
              </p:cNvSpPr>
              <p:nvPr/>
            </p:nvSpPr>
            <p:spPr bwMode="auto">
              <a:xfrm>
                <a:off x="4500" y="3316"/>
                <a:ext cx="197" cy="0"/>
              </a:xfrm>
              <a:custGeom>
                <a:avLst/>
                <a:gdLst>
                  <a:gd name="T0" fmla="*/ 0 w 590"/>
                  <a:gd name="T1" fmla="*/ 295 w 590"/>
                  <a:gd name="T2" fmla="*/ 59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0" y="0"/>
                    </a:moveTo>
                    <a:lnTo>
                      <a:pt x="295" y="0"/>
                    </a:lnTo>
                    <a:lnTo>
                      <a:pt x="59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" name="Line 989"/>
              <p:cNvSpPr>
                <a:spLocks noChangeShapeType="1"/>
              </p:cNvSpPr>
              <p:nvPr/>
            </p:nvSpPr>
            <p:spPr bwMode="auto">
              <a:xfrm>
                <a:off x="4795" y="3316"/>
                <a:ext cx="99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2" name="Line 990"/>
              <p:cNvSpPr>
                <a:spLocks noChangeShapeType="1"/>
              </p:cNvSpPr>
              <p:nvPr/>
            </p:nvSpPr>
            <p:spPr bwMode="auto">
              <a:xfrm flipV="1">
                <a:off x="4795" y="3394"/>
                <a:ext cx="0" cy="84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3" name="Freeform 991"/>
              <p:cNvSpPr>
                <a:spLocks/>
              </p:cNvSpPr>
              <p:nvPr/>
            </p:nvSpPr>
            <p:spPr bwMode="auto">
              <a:xfrm>
                <a:off x="4500" y="2910"/>
                <a:ext cx="197" cy="0"/>
              </a:xfrm>
              <a:custGeom>
                <a:avLst/>
                <a:gdLst>
                  <a:gd name="T0" fmla="*/ 0 w 590"/>
                  <a:gd name="T1" fmla="*/ 295 w 590"/>
                  <a:gd name="T2" fmla="*/ 59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0" y="0"/>
                    </a:moveTo>
                    <a:lnTo>
                      <a:pt x="295" y="0"/>
                    </a:lnTo>
                    <a:lnTo>
                      <a:pt x="59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4" name="Line 992"/>
              <p:cNvSpPr>
                <a:spLocks noChangeShapeType="1"/>
              </p:cNvSpPr>
              <p:nvPr/>
            </p:nvSpPr>
            <p:spPr bwMode="auto">
              <a:xfrm flipV="1">
                <a:off x="4795" y="2910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" name="Line 993"/>
              <p:cNvSpPr>
                <a:spLocks noChangeShapeType="1"/>
              </p:cNvSpPr>
              <p:nvPr/>
            </p:nvSpPr>
            <p:spPr bwMode="auto">
              <a:xfrm>
                <a:off x="4697" y="2910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6" name="Line 994"/>
              <p:cNvSpPr>
                <a:spLocks noChangeShapeType="1"/>
              </p:cNvSpPr>
              <p:nvPr/>
            </p:nvSpPr>
            <p:spPr bwMode="auto">
              <a:xfrm>
                <a:off x="4894" y="3072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7" name="Line 995"/>
              <p:cNvSpPr>
                <a:spLocks noChangeShapeType="1"/>
              </p:cNvSpPr>
              <p:nvPr/>
            </p:nvSpPr>
            <p:spPr bwMode="auto">
              <a:xfrm flipV="1">
                <a:off x="4697" y="3316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" name="Freeform 996"/>
              <p:cNvSpPr>
                <a:spLocks/>
              </p:cNvSpPr>
              <p:nvPr/>
            </p:nvSpPr>
            <p:spPr bwMode="auto">
              <a:xfrm>
                <a:off x="4500" y="3394"/>
                <a:ext cx="197" cy="0"/>
              </a:xfrm>
              <a:custGeom>
                <a:avLst/>
                <a:gdLst>
                  <a:gd name="T0" fmla="*/ 0 w 590"/>
                  <a:gd name="T1" fmla="*/ 295 w 590"/>
                  <a:gd name="T2" fmla="*/ 59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0" y="0"/>
                    </a:moveTo>
                    <a:lnTo>
                      <a:pt x="295" y="0"/>
                    </a:lnTo>
                    <a:lnTo>
                      <a:pt x="59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9" name="Freeform 997"/>
              <p:cNvSpPr>
                <a:spLocks/>
              </p:cNvSpPr>
              <p:nvPr/>
            </p:nvSpPr>
            <p:spPr bwMode="auto">
              <a:xfrm>
                <a:off x="4500" y="2993"/>
                <a:ext cx="197" cy="0"/>
              </a:xfrm>
              <a:custGeom>
                <a:avLst/>
                <a:gdLst>
                  <a:gd name="T0" fmla="*/ 0 w 590"/>
                  <a:gd name="T1" fmla="*/ 295 w 590"/>
                  <a:gd name="T2" fmla="*/ 59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0" y="0"/>
                    </a:moveTo>
                    <a:lnTo>
                      <a:pt x="295" y="0"/>
                    </a:lnTo>
                    <a:lnTo>
                      <a:pt x="59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0" name="Line 998"/>
              <p:cNvSpPr>
                <a:spLocks noChangeShapeType="1"/>
              </p:cNvSpPr>
              <p:nvPr/>
            </p:nvSpPr>
            <p:spPr bwMode="auto">
              <a:xfrm>
                <a:off x="4500" y="2993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1" name="Line 999"/>
              <p:cNvSpPr>
                <a:spLocks noChangeShapeType="1"/>
              </p:cNvSpPr>
              <p:nvPr/>
            </p:nvSpPr>
            <p:spPr bwMode="auto">
              <a:xfrm flipV="1">
                <a:off x="4697" y="2993"/>
                <a:ext cx="0" cy="7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2" name="Line 1000"/>
              <p:cNvSpPr>
                <a:spLocks noChangeShapeType="1"/>
              </p:cNvSpPr>
              <p:nvPr/>
            </p:nvSpPr>
            <p:spPr bwMode="auto">
              <a:xfrm>
                <a:off x="4500" y="3072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3" name="Line 1001"/>
              <p:cNvSpPr>
                <a:spLocks noChangeShapeType="1"/>
              </p:cNvSpPr>
              <p:nvPr/>
            </p:nvSpPr>
            <p:spPr bwMode="auto">
              <a:xfrm flipV="1">
                <a:off x="4500" y="2910"/>
                <a:ext cx="0" cy="8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4" name="Freeform 1002"/>
              <p:cNvSpPr>
                <a:spLocks/>
              </p:cNvSpPr>
              <p:nvPr/>
            </p:nvSpPr>
            <p:spPr bwMode="auto">
              <a:xfrm>
                <a:off x="4500" y="3150"/>
                <a:ext cx="197" cy="0"/>
              </a:xfrm>
              <a:custGeom>
                <a:avLst/>
                <a:gdLst>
                  <a:gd name="T0" fmla="*/ 590 w 590"/>
                  <a:gd name="T1" fmla="*/ 295 w 590"/>
                  <a:gd name="T2" fmla="*/ 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590" y="0"/>
                    </a:move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5" name="Freeform 1003"/>
              <p:cNvSpPr>
                <a:spLocks/>
              </p:cNvSpPr>
              <p:nvPr/>
            </p:nvSpPr>
            <p:spPr bwMode="auto">
              <a:xfrm>
                <a:off x="4500" y="3072"/>
                <a:ext cx="197" cy="0"/>
              </a:xfrm>
              <a:custGeom>
                <a:avLst/>
                <a:gdLst>
                  <a:gd name="T0" fmla="*/ 0 w 590"/>
                  <a:gd name="T1" fmla="*/ 295 w 590"/>
                  <a:gd name="T2" fmla="*/ 590 w 59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90">
                    <a:moveTo>
                      <a:pt x="0" y="0"/>
                    </a:moveTo>
                    <a:lnTo>
                      <a:pt x="295" y="0"/>
                    </a:lnTo>
                    <a:lnTo>
                      <a:pt x="59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6" name="Line 1004"/>
              <p:cNvSpPr>
                <a:spLocks noChangeShapeType="1"/>
              </p:cNvSpPr>
              <p:nvPr/>
            </p:nvSpPr>
            <p:spPr bwMode="auto">
              <a:xfrm>
                <a:off x="4697" y="3072"/>
                <a:ext cx="0" cy="7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7" name="Freeform 1005"/>
              <p:cNvSpPr>
                <a:spLocks/>
              </p:cNvSpPr>
              <p:nvPr/>
            </p:nvSpPr>
            <p:spPr bwMode="auto">
              <a:xfrm>
                <a:off x="2625" y="2425"/>
                <a:ext cx="492" cy="0"/>
              </a:xfrm>
              <a:custGeom>
                <a:avLst/>
                <a:gdLst>
                  <a:gd name="T0" fmla="*/ 1477 w 1477"/>
                  <a:gd name="T1" fmla="*/ 1182 w 1477"/>
                  <a:gd name="T2" fmla="*/ 887 w 1477"/>
                  <a:gd name="T3" fmla="*/ 592 w 1477"/>
                  <a:gd name="T4" fmla="*/ 295 w 1477"/>
                  <a:gd name="T5" fmla="*/ 0 w 147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1477">
                    <a:moveTo>
                      <a:pt x="1477" y="0"/>
                    </a:moveTo>
                    <a:lnTo>
                      <a:pt x="1182" y="0"/>
                    </a:lnTo>
                    <a:lnTo>
                      <a:pt x="887" y="0"/>
                    </a:lnTo>
                    <a:lnTo>
                      <a:pt x="592" y="0"/>
                    </a:ln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8" name="Freeform 1006"/>
              <p:cNvSpPr>
                <a:spLocks/>
              </p:cNvSpPr>
              <p:nvPr/>
            </p:nvSpPr>
            <p:spPr bwMode="auto">
              <a:xfrm>
                <a:off x="2625" y="2024"/>
                <a:ext cx="492" cy="0"/>
              </a:xfrm>
              <a:custGeom>
                <a:avLst/>
                <a:gdLst>
                  <a:gd name="T0" fmla="*/ 0 w 1477"/>
                  <a:gd name="T1" fmla="*/ 295 w 1477"/>
                  <a:gd name="T2" fmla="*/ 592 w 1477"/>
                  <a:gd name="T3" fmla="*/ 887 w 1477"/>
                  <a:gd name="T4" fmla="*/ 1182 w 1477"/>
                  <a:gd name="T5" fmla="*/ 1477 w 147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1477">
                    <a:moveTo>
                      <a:pt x="0" y="0"/>
                    </a:moveTo>
                    <a:lnTo>
                      <a:pt x="295" y="0"/>
                    </a:lnTo>
                    <a:lnTo>
                      <a:pt x="592" y="0"/>
                    </a:lnTo>
                    <a:lnTo>
                      <a:pt x="887" y="0"/>
                    </a:lnTo>
                    <a:lnTo>
                      <a:pt x="1182" y="0"/>
                    </a:lnTo>
                    <a:lnTo>
                      <a:pt x="1477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9" name="Freeform 1007"/>
              <p:cNvSpPr>
                <a:spLocks/>
              </p:cNvSpPr>
              <p:nvPr/>
            </p:nvSpPr>
            <p:spPr bwMode="auto">
              <a:xfrm>
                <a:off x="5091" y="2832"/>
                <a:ext cx="300" cy="0"/>
              </a:xfrm>
              <a:custGeom>
                <a:avLst/>
                <a:gdLst>
                  <a:gd name="T0" fmla="*/ 901 w 901"/>
                  <a:gd name="T1" fmla="*/ 575 w 901"/>
                  <a:gd name="T2" fmla="*/ 295 w 901"/>
                  <a:gd name="T3" fmla="*/ 0 w 90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01">
                    <a:moveTo>
                      <a:pt x="901" y="0"/>
                    </a:moveTo>
                    <a:lnTo>
                      <a:pt x="575" y="0"/>
                    </a:lnTo>
                    <a:lnTo>
                      <a:pt x="295" y="0"/>
                    </a:lnTo>
                    <a:lnTo>
                      <a:pt x="0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0" name="Freeform 1008"/>
              <p:cNvSpPr>
                <a:spLocks/>
              </p:cNvSpPr>
              <p:nvPr/>
            </p:nvSpPr>
            <p:spPr bwMode="auto">
              <a:xfrm>
                <a:off x="5091" y="2425"/>
                <a:ext cx="0" cy="407"/>
              </a:xfrm>
              <a:custGeom>
                <a:avLst/>
                <a:gdLst>
                  <a:gd name="T0" fmla="*/ 1219 h 1219"/>
                  <a:gd name="T1" fmla="*/ 970 h 1219"/>
                  <a:gd name="T2" fmla="*/ 734 h 1219"/>
                  <a:gd name="T3" fmla="*/ 485 h 1219"/>
                  <a:gd name="T4" fmla="*/ 235 h 1219"/>
                  <a:gd name="T5" fmla="*/ 0 h 121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1219">
                    <a:moveTo>
                      <a:pt x="0" y="1219"/>
                    </a:moveTo>
                    <a:lnTo>
                      <a:pt x="0" y="970"/>
                    </a:lnTo>
                    <a:lnTo>
                      <a:pt x="0" y="734"/>
                    </a:lnTo>
                    <a:lnTo>
                      <a:pt x="0" y="485"/>
                    </a:lnTo>
                    <a:lnTo>
                      <a:pt x="0" y="235"/>
                    </a:lnTo>
                    <a:lnTo>
                      <a:pt x="0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6" name="Freeform 1010"/>
            <p:cNvSpPr>
              <a:spLocks/>
            </p:cNvSpPr>
            <p:nvPr/>
          </p:nvSpPr>
          <p:spPr bwMode="auto">
            <a:xfrm>
              <a:off x="3609" y="1618"/>
              <a:ext cx="0" cy="406"/>
            </a:xfrm>
            <a:custGeom>
              <a:avLst/>
              <a:gdLst>
                <a:gd name="T0" fmla="*/ 0 h 1219"/>
                <a:gd name="T1" fmla="*/ 51 h 1219"/>
                <a:gd name="T2" fmla="*/ 264 h 1219"/>
                <a:gd name="T3" fmla="*/ 485 h 1219"/>
                <a:gd name="T4" fmla="*/ 734 h 1219"/>
                <a:gd name="T5" fmla="*/ 969 h 1219"/>
                <a:gd name="T6" fmla="*/ 1219 h 121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1219">
                  <a:moveTo>
                    <a:pt x="0" y="0"/>
                  </a:moveTo>
                  <a:lnTo>
                    <a:pt x="0" y="51"/>
                  </a:lnTo>
                  <a:lnTo>
                    <a:pt x="0" y="264"/>
                  </a:lnTo>
                  <a:lnTo>
                    <a:pt x="0" y="485"/>
                  </a:lnTo>
                  <a:lnTo>
                    <a:pt x="0" y="734"/>
                  </a:lnTo>
                  <a:lnTo>
                    <a:pt x="0" y="969"/>
                  </a:lnTo>
                  <a:lnTo>
                    <a:pt x="0" y="1219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11"/>
            <p:cNvSpPr>
              <a:spLocks/>
            </p:cNvSpPr>
            <p:nvPr/>
          </p:nvSpPr>
          <p:spPr bwMode="auto">
            <a:xfrm>
              <a:off x="5091" y="3233"/>
              <a:ext cx="0" cy="401"/>
            </a:xfrm>
            <a:custGeom>
              <a:avLst/>
              <a:gdLst>
                <a:gd name="T0" fmla="*/ 1203 h 1203"/>
                <a:gd name="T1" fmla="*/ 969 h 1203"/>
                <a:gd name="T2" fmla="*/ 733 h 1203"/>
                <a:gd name="T3" fmla="*/ 483 h 1203"/>
                <a:gd name="T4" fmla="*/ 249 h 1203"/>
                <a:gd name="T5" fmla="*/ 0 h 120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03">
                  <a:moveTo>
                    <a:pt x="0" y="1203"/>
                  </a:moveTo>
                  <a:lnTo>
                    <a:pt x="0" y="969"/>
                  </a:lnTo>
                  <a:lnTo>
                    <a:pt x="0" y="733"/>
                  </a:lnTo>
                  <a:lnTo>
                    <a:pt x="0" y="483"/>
                  </a:lnTo>
                  <a:lnTo>
                    <a:pt x="0" y="249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012"/>
            <p:cNvSpPr>
              <a:spLocks/>
            </p:cNvSpPr>
            <p:nvPr/>
          </p:nvSpPr>
          <p:spPr bwMode="auto">
            <a:xfrm>
              <a:off x="4599" y="2832"/>
              <a:ext cx="0" cy="401"/>
            </a:xfrm>
            <a:custGeom>
              <a:avLst/>
              <a:gdLst>
                <a:gd name="T0" fmla="*/ 0 h 1205"/>
                <a:gd name="T1" fmla="*/ 235 h 1205"/>
                <a:gd name="T2" fmla="*/ 485 h 1205"/>
                <a:gd name="T3" fmla="*/ 720 h 1205"/>
                <a:gd name="T4" fmla="*/ 955 h 1205"/>
                <a:gd name="T5" fmla="*/ 1205 h 120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05">
                  <a:moveTo>
                    <a:pt x="0" y="0"/>
                  </a:moveTo>
                  <a:lnTo>
                    <a:pt x="0" y="235"/>
                  </a:lnTo>
                  <a:lnTo>
                    <a:pt x="0" y="485"/>
                  </a:lnTo>
                  <a:lnTo>
                    <a:pt x="0" y="720"/>
                  </a:lnTo>
                  <a:lnTo>
                    <a:pt x="0" y="955"/>
                  </a:lnTo>
                  <a:lnTo>
                    <a:pt x="0" y="1205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13"/>
            <p:cNvSpPr>
              <a:spLocks/>
            </p:cNvSpPr>
            <p:nvPr/>
          </p:nvSpPr>
          <p:spPr bwMode="auto">
            <a:xfrm>
              <a:off x="4102" y="2832"/>
              <a:ext cx="497" cy="0"/>
            </a:xfrm>
            <a:custGeom>
              <a:avLst/>
              <a:gdLst>
                <a:gd name="T0" fmla="*/ 1491 w 1491"/>
                <a:gd name="T1" fmla="*/ 1196 w 1491"/>
                <a:gd name="T2" fmla="*/ 885 w 1491"/>
                <a:gd name="T3" fmla="*/ 604 w 1491"/>
                <a:gd name="T4" fmla="*/ 309 w 1491"/>
                <a:gd name="T5" fmla="*/ 0 w 149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91">
                  <a:moveTo>
                    <a:pt x="1491" y="0"/>
                  </a:moveTo>
                  <a:lnTo>
                    <a:pt x="1196" y="0"/>
                  </a:lnTo>
                  <a:lnTo>
                    <a:pt x="885" y="0"/>
                  </a:lnTo>
                  <a:lnTo>
                    <a:pt x="604" y="0"/>
                  </a:lnTo>
                  <a:lnTo>
                    <a:pt x="309" y="0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14"/>
            <p:cNvSpPr>
              <a:spLocks/>
            </p:cNvSpPr>
            <p:nvPr/>
          </p:nvSpPr>
          <p:spPr bwMode="auto">
            <a:xfrm>
              <a:off x="4599" y="3233"/>
              <a:ext cx="0" cy="401"/>
            </a:xfrm>
            <a:custGeom>
              <a:avLst/>
              <a:gdLst>
                <a:gd name="T0" fmla="*/ 0 h 1203"/>
                <a:gd name="T1" fmla="*/ 249 h 1203"/>
                <a:gd name="T2" fmla="*/ 483 h 1203"/>
                <a:gd name="T3" fmla="*/ 733 h 1203"/>
                <a:gd name="T4" fmla="*/ 969 h 1203"/>
                <a:gd name="T5" fmla="*/ 1203 h 120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03">
                  <a:moveTo>
                    <a:pt x="0" y="0"/>
                  </a:moveTo>
                  <a:lnTo>
                    <a:pt x="0" y="249"/>
                  </a:lnTo>
                  <a:lnTo>
                    <a:pt x="0" y="483"/>
                  </a:lnTo>
                  <a:lnTo>
                    <a:pt x="0" y="733"/>
                  </a:lnTo>
                  <a:lnTo>
                    <a:pt x="0" y="969"/>
                  </a:lnTo>
                  <a:lnTo>
                    <a:pt x="0" y="1203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015"/>
            <p:cNvSpPr>
              <a:spLocks/>
            </p:cNvSpPr>
            <p:nvPr/>
          </p:nvSpPr>
          <p:spPr bwMode="auto">
            <a:xfrm>
              <a:off x="4599" y="2832"/>
              <a:ext cx="492" cy="0"/>
            </a:xfrm>
            <a:custGeom>
              <a:avLst/>
              <a:gdLst>
                <a:gd name="T0" fmla="*/ 1476 w 1476"/>
                <a:gd name="T1" fmla="*/ 1325 w 1476"/>
                <a:gd name="T2" fmla="*/ 1181 w 1476"/>
                <a:gd name="T3" fmla="*/ 886 w 1476"/>
                <a:gd name="T4" fmla="*/ 590 w 1476"/>
                <a:gd name="T5" fmla="*/ 295 w 1476"/>
                <a:gd name="T6" fmla="*/ 0 w 147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476">
                  <a:moveTo>
                    <a:pt x="1476" y="0"/>
                  </a:moveTo>
                  <a:lnTo>
                    <a:pt x="1325" y="0"/>
                  </a:lnTo>
                  <a:lnTo>
                    <a:pt x="1181" y="0"/>
                  </a:lnTo>
                  <a:lnTo>
                    <a:pt x="886" y="0"/>
                  </a:lnTo>
                  <a:lnTo>
                    <a:pt x="590" y="0"/>
                  </a:lnTo>
                  <a:lnTo>
                    <a:pt x="295" y="0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16"/>
            <p:cNvSpPr>
              <a:spLocks/>
            </p:cNvSpPr>
            <p:nvPr/>
          </p:nvSpPr>
          <p:spPr bwMode="auto">
            <a:xfrm>
              <a:off x="4599" y="2425"/>
              <a:ext cx="492" cy="0"/>
            </a:xfrm>
            <a:custGeom>
              <a:avLst/>
              <a:gdLst>
                <a:gd name="T0" fmla="*/ 0 w 1476"/>
                <a:gd name="T1" fmla="*/ 295 w 1476"/>
                <a:gd name="T2" fmla="*/ 590 w 1476"/>
                <a:gd name="T3" fmla="*/ 658 w 1476"/>
                <a:gd name="T4" fmla="*/ 886 w 1476"/>
                <a:gd name="T5" fmla="*/ 1181 w 1476"/>
                <a:gd name="T6" fmla="*/ 1476 w 147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476">
                  <a:moveTo>
                    <a:pt x="0" y="0"/>
                  </a:moveTo>
                  <a:lnTo>
                    <a:pt x="295" y="0"/>
                  </a:lnTo>
                  <a:lnTo>
                    <a:pt x="590" y="0"/>
                  </a:lnTo>
                  <a:lnTo>
                    <a:pt x="658" y="0"/>
                  </a:lnTo>
                  <a:lnTo>
                    <a:pt x="886" y="0"/>
                  </a:lnTo>
                  <a:lnTo>
                    <a:pt x="1181" y="0"/>
                  </a:lnTo>
                  <a:lnTo>
                    <a:pt x="1476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17"/>
            <p:cNvSpPr>
              <a:spLocks/>
            </p:cNvSpPr>
            <p:nvPr/>
          </p:nvSpPr>
          <p:spPr bwMode="auto">
            <a:xfrm>
              <a:off x="5091" y="3233"/>
              <a:ext cx="300" cy="401"/>
            </a:xfrm>
            <a:custGeom>
              <a:avLst/>
              <a:gdLst>
                <a:gd name="T0" fmla="*/ 901 w 901"/>
                <a:gd name="T1" fmla="*/ 0 h 1203"/>
                <a:gd name="T2" fmla="*/ 901 w 901"/>
                <a:gd name="T3" fmla="*/ 249 h 1203"/>
                <a:gd name="T4" fmla="*/ 901 w 901"/>
                <a:gd name="T5" fmla="*/ 483 h 1203"/>
                <a:gd name="T6" fmla="*/ 901 w 901"/>
                <a:gd name="T7" fmla="*/ 733 h 1203"/>
                <a:gd name="T8" fmla="*/ 901 w 901"/>
                <a:gd name="T9" fmla="*/ 969 h 1203"/>
                <a:gd name="T10" fmla="*/ 901 w 901"/>
                <a:gd name="T11" fmla="*/ 1203 h 1203"/>
                <a:gd name="T12" fmla="*/ 575 w 901"/>
                <a:gd name="T13" fmla="*/ 1203 h 1203"/>
                <a:gd name="T14" fmla="*/ 295 w 901"/>
                <a:gd name="T15" fmla="*/ 1203 h 1203"/>
                <a:gd name="T16" fmla="*/ 0 w 901"/>
                <a:gd name="T17" fmla="*/ 1203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01" h="1203">
                  <a:moveTo>
                    <a:pt x="901" y="0"/>
                  </a:moveTo>
                  <a:lnTo>
                    <a:pt x="901" y="249"/>
                  </a:lnTo>
                  <a:lnTo>
                    <a:pt x="901" y="483"/>
                  </a:lnTo>
                  <a:lnTo>
                    <a:pt x="901" y="733"/>
                  </a:lnTo>
                  <a:lnTo>
                    <a:pt x="901" y="969"/>
                  </a:lnTo>
                  <a:lnTo>
                    <a:pt x="901" y="1203"/>
                  </a:lnTo>
                  <a:lnTo>
                    <a:pt x="575" y="1203"/>
                  </a:lnTo>
                  <a:lnTo>
                    <a:pt x="295" y="1203"/>
                  </a:lnTo>
                  <a:lnTo>
                    <a:pt x="0" y="1203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018"/>
            <p:cNvSpPr>
              <a:spLocks/>
            </p:cNvSpPr>
            <p:nvPr/>
          </p:nvSpPr>
          <p:spPr bwMode="auto">
            <a:xfrm>
              <a:off x="5391" y="2024"/>
              <a:ext cx="0" cy="401"/>
            </a:xfrm>
            <a:custGeom>
              <a:avLst/>
              <a:gdLst>
                <a:gd name="T0" fmla="*/ 1204 h 1204"/>
                <a:gd name="T1" fmla="*/ 969 h 1204"/>
                <a:gd name="T2" fmla="*/ 720 h 1204"/>
                <a:gd name="T3" fmla="*/ 484 h 1204"/>
                <a:gd name="T4" fmla="*/ 235 h 1204"/>
                <a:gd name="T5" fmla="*/ 0 h 120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04">
                  <a:moveTo>
                    <a:pt x="0" y="1204"/>
                  </a:moveTo>
                  <a:lnTo>
                    <a:pt x="0" y="969"/>
                  </a:lnTo>
                  <a:lnTo>
                    <a:pt x="0" y="720"/>
                  </a:lnTo>
                  <a:lnTo>
                    <a:pt x="0" y="484"/>
                  </a:lnTo>
                  <a:lnTo>
                    <a:pt x="0" y="235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019"/>
            <p:cNvSpPr>
              <a:spLocks/>
            </p:cNvSpPr>
            <p:nvPr/>
          </p:nvSpPr>
          <p:spPr bwMode="auto">
            <a:xfrm>
              <a:off x="4599" y="2024"/>
              <a:ext cx="492" cy="0"/>
            </a:xfrm>
            <a:custGeom>
              <a:avLst/>
              <a:gdLst>
                <a:gd name="T0" fmla="*/ 1476 w 1476"/>
                <a:gd name="T1" fmla="*/ 1181 w 1476"/>
                <a:gd name="T2" fmla="*/ 886 w 1476"/>
                <a:gd name="T3" fmla="*/ 590 w 1476"/>
                <a:gd name="T4" fmla="*/ 295 w 1476"/>
                <a:gd name="T5" fmla="*/ 0 w 147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76">
                  <a:moveTo>
                    <a:pt x="1476" y="0"/>
                  </a:moveTo>
                  <a:lnTo>
                    <a:pt x="1181" y="0"/>
                  </a:lnTo>
                  <a:lnTo>
                    <a:pt x="886" y="0"/>
                  </a:lnTo>
                  <a:lnTo>
                    <a:pt x="590" y="0"/>
                  </a:lnTo>
                  <a:lnTo>
                    <a:pt x="295" y="0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20"/>
            <p:cNvSpPr>
              <a:spLocks/>
            </p:cNvSpPr>
            <p:nvPr/>
          </p:nvSpPr>
          <p:spPr bwMode="auto">
            <a:xfrm>
              <a:off x="3609" y="2024"/>
              <a:ext cx="493" cy="0"/>
            </a:xfrm>
            <a:custGeom>
              <a:avLst/>
              <a:gdLst>
                <a:gd name="T0" fmla="*/ 0 w 1477"/>
                <a:gd name="T1" fmla="*/ 296 w 1477"/>
                <a:gd name="T2" fmla="*/ 606 w 1477"/>
                <a:gd name="T3" fmla="*/ 901 w 1477"/>
                <a:gd name="T4" fmla="*/ 1197 w 1477"/>
                <a:gd name="T5" fmla="*/ 1477 w 147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77">
                  <a:moveTo>
                    <a:pt x="0" y="0"/>
                  </a:moveTo>
                  <a:lnTo>
                    <a:pt x="296" y="0"/>
                  </a:lnTo>
                  <a:lnTo>
                    <a:pt x="606" y="0"/>
                  </a:lnTo>
                  <a:lnTo>
                    <a:pt x="901" y="0"/>
                  </a:lnTo>
                  <a:lnTo>
                    <a:pt x="1197" y="0"/>
                  </a:lnTo>
                  <a:lnTo>
                    <a:pt x="1477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21"/>
            <p:cNvSpPr>
              <a:spLocks/>
            </p:cNvSpPr>
            <p:nvPr/>
          </p:nvSpPr>
          <p:spPr bwMode="auto">
            <a:xfrm>
              <a:off x="4102" y="1618"/>
              <a:ext cx="0" cy="406"/>
            </a:xfrm>
            <a:custGeom>
              <a:avLst/>
              <a:gdLst>
                <a:gd name="T0" fmla="*/ 0 h 1219"/>
                <a:gd name="T1" fmla="*/ 264 h 1219"/>
                <a:gd name="T2" fmla="*/ 485 h 1219"/>
                <a:gd name="T3" fmla="*/ 633 h 1219"/>
                <a:gd name="T4" fmla="*/ 734 h 1219"/>
                <a:gd name="T5" fmla="*/ 969 h 1219"/>
                <a:gd name="T6" fmla="*/ 1219 h 121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1219">
                  <a:moveTo>
                    <a:pt x="0" y="0"/>
                  </a:moveTo>
                  <a:lnTo>
                    <a:pt x="0" y="264"/>
                  </a:lnTo>
                  <a:lnTo>
                    <a:pt x="0" y="485"/>
                  </a:lnTo>
                  <a:lnTo>
                    <a:pt x="0" y="633"/>
                  </a:lnTo>
                  <a:lnTo>
                    <a:pt x="0" y="734"/>
                  </a:lnTo>
                  <a:lnTo>
                    <a:pt x="0" y="969"/>
                  </a:lnTo>
                  <a:lnTo>
                    <a:pt x="0" y="1219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22"/>
            <p:cNvSpPr>
              <a:spLocks/>
            </p:cNvSpPr>
            <p:nvPr/>
          </p:nvSpPr>
          <p:spPr bwMode="auto">
            <a:xfrm>
              <a:off x="4102" y="3233"/>
              <a:ext cx="497" cy="0"/>
            </a:xfrm>
            <a:custGeom>
              <a:avLst/>
              <a:gdLst>
                <a:gd name="T0" fmla="*/ 0 w 1491"/>
                <a:gd name="T1" fmla="*/ 309 w 1491"/>
                <a:gd name="T2" fmla="*/ 604 w 1491"/>
                <a:gd name="T3" fmla="*/ 885 w 1491"/>
                <a:gd name="T4" fmla="*/ 1196 w 1491"/>
                <a:gd name="T5" fmla="*/ 1491 w 149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91">
                  <a:moveTo>
                    <a:pt x="0" y="0"/>
                  </a:moveTo>
                  <a:lnTo>
                    <a:pt x="309" y="0"/>
                  </a:lnTo>
                  <a:lnTo>
                    <a:pt x="604" y="0"/>
                  </a:lnTo>
                  <a:lnTo>
                    <a:pt x="885" y="0"/>
                  </a:lnTo>
                  <a:lnTo>
                    <a:pt x="1196" y="0"/>
                  </a:lnTo>
                  <a:lnTo>
                    <a:pt x="1491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23"/>
            <p:cNvSpPr>
              <a:spLocks/>
            </p:cNvSpPr>
            <p:nvPr/>
          </p:nvSpPr>
          <p:spPr bwMode="auto">
            <a:xfrm>
              <a:off x="3117" y="2832"/>
              <a:ext cx="492" cy="0"/>
            </a:xfrm>
            <a:custGeom>
              <a:avLst/>
              <a:gdLst>
                <a:gd name="T0" fmla="*/ 1476 w 1476"/>
                <a:gd name="T1" fmla="*/ 1181 w 1476"/>
                <a:gd name="T2" fmla="*/ 901 w 1476"/>
                <a:gd name="T3" fmla="*/ 591 w 1476"/>
                <a:gd name="T4" fmla="*/ 296 w 1476"/>
                <a:gd name="T5" fmla="*/ 0 w 147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76">
                  <a:moveTo>
                    <a:pt x="1476" y="0"/>
                  </a:moveTo>
                  <a:lnTo>
                    <a:pt x="1181" y="0"/>
                  </a:lnTo>
                  <a:lnTo>
                    <a:pt x="901" y="0"/>
                  </a:lnTo>
                  <a:lnTo>
                    <a:pt x="591" y="0"/>
                  </a:lnTo>
                  <a:lnTo>
                    <a:pt x="296" y="0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024"/>
            <p:cNvSpPr>
              <a:spLocks/>
            </p:cNvSpPr>
            <p:nvPr/>
          </p:nvSpPr>
          <p:spPr bwMode="auto">
            <a:xfrm>
              <a:off x="2625" y="2832"/>
              <a:ext cx="0" cy="401"/>
            </a:xfrm>
            <a:custGeom>
              <a:avLst/>
              <a:gdLst>
                <a:gd name="T0" fmla="*/ 0 h 1205"/>
                <a:gd name="T1" fmla="*/ 235 h 1205"/>
                <a:gd name="T2" fmla="*/ 485 h 1205"/>
                <a:gd name="T3" fmla="*/ 720 h 1205"/>
                <a:gd name="T4" fmla="*/ 955 h 1205"/>
                <a:gd name="T5" fmla="*/ 1205 h 120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05">
                  <a:moveTo>
                    <a:pt x="0" y="0"/>
                  </a:moveTo>
                  <a:lnTo>
                    <a:pt x="0" y="235"/>
                  </a:lnTo>
                  <a:lnTo>
                    <a:pt x="0" y="485"/>
                  </a:lnTo>
                  <a:lnTo>
                    <a:pt x="0" y="720"/>
                  </a:lnTo>
                  <a:lnTo>
                    <a:pt x="0" y="955"/>
                  </a:lnTo>
                  <a:lnTo>
                    <a:pt x="0" y="1205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25"/>
            <p:cNvSpPr>
              <a:spLocks/>
            </p:cNvSpPr>
            <p:nvPr/>
          </p:nvSpPr>
          <p:spPr bwMode="auto">
            <a:xfrm>
              <a:off x="2625" y="1618"/>
              <a:ext cx="492" cy="0"/>
            </a:xfrm>
            <a:custGeom>
              <a:avLst/>
              <a:gdLst>
                <a:gd name="T0" fmla="*/ 1477 w 1477"/>
                <a:gd name="T1" fmla="*/ 1182 w 1477"/>
                <a:gd name="T2" fmla="*/ 887 w 1477"/>
                <a:gd name="T3" fmla="*/ 592 w 1477"/>
                <a:gd name="T4" fmla="*/ 295 w 1477"/>
                <a:gd name="T5" fmla="*/ 0 w 147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77">
                  <a:moveTo>
                    <a:pt x="1477" y="0"/>
                  </a:moveTo>
                  <a:lnTo>
                    <a:pt x="1182" y="0"/>
                  </a:lnTo>
                  <a:lnTo>
                    <a:pt x="887" y="0"/>
                  </a:lnTo>
                  <a:lnTo>
                    <a:pt x="592" y="0"/>
                  </a:lnTo>
                  <a:lnTo>
                    <a:pt x="295" y="0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26"/>
            <p:cNvSpPr>
              <a:spLocks/>
            </p:cNvSpPr>
            <p:nvPr/>
          </p:nvSpPr>
          <p:spPr bwMode="auto">
            <a:xfrm>
              <a:off x="2625" y="3233"/>
              <a:ext cx="492" cy="0"/>
            </a:xfrm>
            <a:custGeom>
              <a:avLst/>
              <a:gdLst>
                <a:gd name="T0" fmla="*/ 0 w 1477"/>
                <a:gd name="T1" fmla="*/ 295 w 1477"/>
                <a:gd name="T2" fmla="*/ 592 w 1477"/>
                <a:gd name="T3" fmla="*/ 887 w 1477"/>
                <a:gd name="T4" fmla="*/ 1182 w 1477"/>
                <a:gd name="T5" fmla="*/ 1477 w 147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77">
                  <a:moveTo>
                    <a:pt x="0" y="0"/>
                  </a:moveTo>
                  <a:lnTo>
                    <a:pt x="295" y="0"/>
                  </a:lnTo>
                  <a:lnTo>
                    <a:pt x="592" y="0"/>
                  </a:lnTo>
                  <a:lnTo>
                    <a:pt x="887" y="0"/>
                  </a:lnTo>
                  <a:lnTo>
                    <a:pt x="1182" y="0"/>
                  </a:lnTo>
                  <a:lnTo>
                    <a:pt x="1477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027"/>
            <p:cNvSpPr>
              <a:spLocks/>
            </p:cNvSpPr>
            <p:nvPr/>
          </p:nvSpPr>
          <p:spPr bwMode="auto">
            <a:xfrm>
              <a:off x="4102" y="1324"/>
              <a:ext cx="0" cy="294"/>
            </a:xfrm>
            <a:custGeom>
              <a:avLst/>
              <a:gdLst>
                <a:gd name="T0" fmla="*/ 881 h 881"/>
                <a:gd name="T1" fmla="*/ 587 h 881"/>
                <a:gd name="T2" fmla="*/ 293 h 881"/>
                <a:gd name="T3" fmla="*/ 0 h 88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881">
                  <a:moveTo>
                    <a:pt x="0" y="881"/>
                  </a:moveTo>
                  <a:lnTo>
                    <a:pt x="0" y="587"/>
                  </a:lnTo>
                  <a:lnTo>
                    <a:pt x="0" y="293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028"/>
            <p:cNvSpPr>
              <a:spLocks/>
            </p:cNvSpPr>
            <p:nvPr/>
          </p:nvSpPr>
          <p:spPr bwMode="auto">
            <a:xfrm>
              <a:off x="3117" y="1324"/>
              <a:ext cx="492" cy="0"/>
            </a:xfrm>
            <a:custGeom>
              <a:avLst/>
              <a:gdLst>
                <a:gd name="T0" fmla="*/ 1476 w 1476"/>
                <a:gd name="T1" fmla="*/ 1181 w 1476"/>
                <a:gd name="T2" fmla="*/ 901 w 1476"/>
                <a:gd name="T3" fmla="*/ 591 w 1476"/>
                <a:gd name="T4" fmla="*/ 296 w 1476"/>
                <a:gd name="T5" fmla="*/ 0 w 147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76">
                  <a:moveTo>
                    <a:pt x="1476" y="0"/>
                  </a:moveTo>
                  <a:lnTo>
                    <a:pt x="1181" y="0"/>
                  </a:lnTo>
                  <a:lnTo>
                    <a:pt x="901" y="0"/>
                  </a:lnTo>
                  <a:lnTo>
                    <a:pt x="591" y="0"/>
                  </a:lnTo>
                  <a:lnTo>
                    <a:pt x="296" y="0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029"/>
            <p:cNvSpPr>
              <a:spLocks/>
            </p:cNvSpPr>
            <p:nvPr/>
          </p:nvSpPr>
          <p:spPr bwMode="auto">
            <a:xfrm>
              <a:off x="3609" y="2832"/>
              <a:ext cx="0" cy="401"/>
            </a:xfrm>
            <a:custGeom>
              <a:avLst/>
              <a:gdLst>
                <a:gd name="T0" fmla="*/ 0 h 1205"/>
                <a:gd name="T1" fmla="*/ 235 h 1205"/>
                <a:gd name="T2" fmla="*/ 485 h 1205"/>
                <a:gd name="T3" fmla="*/ 720 h 1205"/>
                <a:gd name="T4" fmla="*/ 955 h 1205"/>
                <a:gd name="T5" fmla="*/ 1205 h 120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05">
                  <a:moveTo>
                    <a:pt x="0" y="0"/>
                  </a:moveTo>
                  <a:lnTo>
                    <a:pt x="0" y="235"/>
                  </a:lnTo>
                  <a:lnTo>
                    <a:pt x="0" y="485"/>
                  </a:lnTo>
                  <a:lnTo>
                    <a:pt x="0" y="720"/>
                  </a:lnTo>
                  <a:lnTo>
                    <a:pt x="0" y="955"/>
                  </a:lnTo>
                  <a:lnTo>
                    <a:pt x="0" y="1205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030"/>
            <p:cNvSpPr>
              <a:spLocks/>
            </p:cNvSpPr>
            <p:nvPr/>
          </p:nvSpPr>
          <p:spPr bwMode="auto">
            <a:xfrm>
              <a:off x="3609" y="1618"/>
              <a:ext cx="493" cy="0"/>
            </a:xfrm>
            <a:custGeom>
              <a:avLst/>
              <a:gdLst>
                <a:gd name="T0" fmla="*/ 0 w 1477"/>
                <a:gd name="T1" fmla="*/ 296 w 1477"/>
                <a:gd name="T2" fmla="*/ 606 w 1477"/>
                <a:gd name="T3" fmla="*/ 901 w 1477"/>
                <a:gd name="T4" fmla="*/ 1197 w 1477"/>
                <a:gd name="T5" fmla="*/ 1477 w 147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77">
                  <a:moveTo>
                    <a:pt x="0" y="0"/>
                  </a:moveTo>
                  <a:lnTo>
                    <a:pt x="296" y="0"/>
                  </a:lnTo>
                  <a:lnTo>
                    <a:pt x="606" y="0"/>
                  </a:lnTo>
                  <a:lnTo>
                    <a:pt x="901" y="0"/>
                  </a:lnTo>
                  <a:lnTo>
                    <a:pt x="1197" y="0"/>
                  </a:lnTo>
                  <a:lnTo>
                    <a:pt x="1477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031"/>
            <p:cNvSpPr>
              <a:spLocks/>
            </p:cNvSpPr>
            <p:nvPr/>
          </p:nvSpPr>
          <p:spPr bwMode="auto">
            <a:xfrm>
              <a:off x="4599" y="3233"/>
              <a:ext cx="492" cy="0"/>
            </a:xfrm>
            <a:custGeom>
              <a:avLst/>
              <a:gdLst>
                <a:gd name="T0" fmla="*/ 0 w 1476"/>
                <a:gd name="T1" fmla="*/ 295 w 1476"/>
                <a:gd name="T2" fmla="*/ 590 w 1476"/>
                <a:gd name="T3" fmla="*/ 886 w 1476"/>
                <a:gd name="T4" fmla="*/ 1181 w 1476"/>
                <a:gd name="T5" fmla="*/ 1476 w 147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76">
                  <a:moveTo>
                    <a:pt x="0" y="0"/>
                  </a:moveTo>
                  <a:lnTo>
                    <a:pt x="295" y="0"/>
                  </a:lnTo>
                  <a:lnTo>
                    <a:pt x="590" y="0"/>
                  </a:lnTo>
                  <a:lnTo>
                    <a:pt x="886" y="0"/>
                  </a:lnTo>
                  <a:lnTo>
                    <a:pt x="1181" y="0"/>
                  </a:lnTo>
                  <a:lnTo>
                    <a:pt x="1476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032"/>
            <p:cNvSpPr>
              <a:spLocks/>
            </p:cNvSpPr>
            <p:nvPr/>
          </p:nvSpPr>
          <p:spPr bwMode="auto">
            <a:xfrm>
              <a:off x="2625" y="3233"/>
              <a:ext cx="492" cy="401"/>
            </a:xfrm>
            <a:custGeom>
              <a:avLst/>
              <a:gdLst>
                <a:gd name="T0" fmla="*/ 0 w 1477"/>
                <a:gd name="T1" fmla="*/ 0 h 1203"/>
                <a:gd name="T2" fmla="*/ 0 w 1477"/>
                <a:gd name="T3" fmla="*/ 249 h 1203"/>
                <a:gd name="T4" fmla="*/ 0 w 1477"/>
                <a:gd name="T5" fmla="*/ 483 h 1203"/>
                <a:gd name="T6" fmla="*/ 0 w 1477"/>
                <a:gd name="T7" fmla="*/ 733 h 1203"/>
                <a:gd name="T8" fmla="*/ 0 w 1477"/>
                <a:gd name="T9" fmla="*/ 969 h 1203"/>
                <a:gd name="T10" fmla="*/ 0 w 1477"/>
                <a:gd name="T11" fmla="*/ 1203 h 1203"/>
                <a:gd name="T12" fmla="*/ 295 w 1477"/>
                <a:gd name="T13" fmla="*/ 1203 h 1203"/>
                <a:gd name="T14" fmla="*/ 592 w 1477"/>
                <a:gd name="T15" fmla="*/ 1203 h 1203"/>
                <a:gd name="T16" fmla="*/ 887 w 1477"/>
                <a:gd name="T17" fmla="*/ 1203 h 1203"/>
                <a:gd name="T18" fmla="*/ 1182 w 1477"/>
                <a:gd name="T19" fmla="*/ 1203 h 1203"/>
                <a:gd name="T20" fmla="*/ 1477 w 1477"/>
                <a:gd name="T21" fmla="*/ 1203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7" h="1203">
                  <a:moveTo>
                    <a:pt x="0" y="0"/>
                  </a:moveTo>
                  <a:lnTo>
                    <a:pt x="0" y="249"/>
                  </a:lnTo>
                  <a:lnTo>
                    <a:pt x="0" y="483"/>
                  </a:lnTo>
                  <a:lnTo>
                    <a:pt x="0" y="733"/>
                  </a:lnTo>
                  <a:lnTo>
                    <a:pt x="0" y="969"/>
                  </a:lnTo>
                  <a:lnTo>
                    <a:pt x="0" y="1203"/>
                  </a:lnTo>
                  <a:lnTo>
                    <a:pt x="295" y="1203"/>
                  </a:lnTo>
                  <a:lnTo>
                    <a:pt x="592" y="1203"/>
                  </a:lnTo>
                  <a:lnTo>
                    <a:pt x="887" y="1203"/>
                  </a:lnTo>
                  <a:lnTo>
                    <a:pt x="1182" y="1203"/>
                  </a:lnTo>
                  <a:lnTo>
                    <a:pt x="1477" y="1203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033"/>
            <p:cNvSpPr>
              <a:spLocks/>
            </p:cNvSpPr>
            <p:nvPr/>
          </p:nvSpPr>
          <p:spPr bwMode="auto">
            <a:xfrm>
              <a:off x="5091" y="3233"/>
              <a:ext cx="300" cy="0"/>
            </a:xfrm>
            <a:custGeom>
              <a:avLst/>
              <a:gdLst>
                <a:gd name="T0" fmla="*/ 901 w 901"/>
                <a:gd name="T1" fmla="*/ 575 w 901"/>
                <a:gd name="T2" fmla="*/ 508 w 901"/>
                <a:gd name="T3" fmla="*/ 295 w 901"/>
                <a:gd name="T4" fmla="*/ 0 w 90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901">
                  <a:moveTo>
                    <a:pt x="901" y="0"/>
                  </a:moveTo>
                  <a:lnTo>
                    <a:pt x="575" y="0"/>
                  </a:lnTo>
                  <a:lnTo>
                    <a:pt x="508" y="0"/>
                  </a:lnTo>
                  <a:lnTo>
                    <a:pt x="295" y="0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034"/>
            <p:cNvSpPr>
              <a:spLocks/>
            </p:cNvSpPr>
            <p:nvPr/>
          </p:nvSpPr>
          <p:spPr bwMode="auto">
            <a:xfrm>
              <a:off x="2625" y="2024"/>
              <a:ext cx="0" cy="401"/>
            </a:xfrm>
            <a:custGeom>
              <a:avLst/>
              <a:gdLst>
                <a:gd name="T0" fmla="*/ 0 h 1204"/>
                <a:gd name="T1" fmla="*/ 235 h 1204"/>
                <a:gd name="T2" fmla="*/ 484 h 1204"/>
                <a:gd name="T3" fmla="*/ 720 h 1204"/>
                <a:gd name="T4" fmla="*/ 969 h 1204"/>
                <a:gd name="T5" fmla="*/ 1204 h 120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04">
                  <a:moveTo>
                    <a:pt x="0" y="0"/>
                  </a:moveTo>
                  <a:lnTo>
                    <a:pt x="0" y="235"/>
                  </a:lnTo>
                  <a:lnTo>
                    <a:pt x="0" y="484"/>
                  </a:lnTo>
                  <a:lnTo>
                    <a:pt x="0" y="720"/>
                  </a:lnTo>
                  <a:lnTo>
                    <a:pt x="0" y="969"/>
                  </a:lnTo>
                  <a:lnTo>
                    <a:pt x="0" y="1204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035"/>
            <p:cNvSpPr>
              <a:spLocks/>
            </p:cNvSpPr>
            <p:nvPr/>
          </p:nvSpPr>
          <p:spPr bwMode="auto">
            <a:xfrm>
              <a:off x="2625" y="1618"/>
              <a:ext cx="0" cy="406"/>
            </a:xfrm>
            <a:custGeom>
              <a:avLst/>
              <a:gdLst>
                <a:gd name="T0" fmla="*/ 1219 h 1219"/>
                <a:gd name="T1" fmla="*/ 969 h 1219"/>
                <a:gd name="T2" fmla="*/ 734 h 1219"/>
                <a:gd name="T3" fmla="*/ 485 h 1219"/>
                <a:gd name="T4" fmla="*/ 264 h 1219"/>
                <a:gd name="T5" fmla="*/ 0 h 121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19">
                  <a:moveTo>
                    <a:pt x="0" y="1219"/>
                  </a:moveTo>
                  <a:lnTo>
                    <a:pt x="0" y="969"/>
                  </a:lnTo>
                  <a:lnTo>
                    <a:pt x="0" y="734"/>
                  </a:lnTo>
                  <a:lnTo>
                    <a:pt x="0" y="485"/>
                  </a:lnTo>
                  <a:lnTo>
                    <a:pt x="0" y="264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036"/>
            <p:cNvSpPr>
              <a:spLocks/>
            </p:cNvSpPr>
            <p:nvPr/>
          </p:nvSpPr>
          <p:spPr bwMode="auto">
            <a:xfrm>
              <a:off x="4102" y="2832"/>
              <a:ext cx="0" cy="401"/>
            </a:xfrm>
            <a:custGeom>
              <a:avLst/>
              <a:gdLst>
                <a:gd name="T0" fmla="*/ 0 h 1205"/>
                <a:gd name="T1" fmla="*/ 235 h 1205"/>
                <a:gd name="T2" fmla="*/ 485 h 1205"/>
                <a:gd name="T3" fmla="*/ 720 h 1205"/>
                <a:gd name="T4" fmla="*/ 955 h 1205"/>
                <a:gd name="T5" fmla="*/ 1205 h 120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05">
                  <a:moveTo>
                    <a:pt x="0" y="0"/>
                  </a:moveTo>
                  <a:lnTo>
                    <a:pt x="0" y="235"/>
                  </a:lnTo>
                  <a:lnTo>
                    <a:pt x="0" y="485"/>
                  </a:lnTo>
                  <a:lnTo>
                    <a:pt x="0" y="720"/>
                  </a:lnTo>
                  <a:lnTo>
                    <a:pt x="0" y="955"/>
                  </a:lnTo>
                  <a:lnTo>
                    <a:pt x="0" y="1205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037"/>
            <p:cNvSpPr>
              <a:spLocks/>
            </p:cNvSpPr>
            <p:nvPr/>
          </p:nvSpPr>
          <p:spPr bwMode="auto">
            <a:xfrm>
              <a:off x="5091" y="2832"/>
              <a:ext cx="0" cy="401"/>
            </a:xfrm>
            <a:custGeom>
              <a:avLst/>
              <a:gdLst>
                <a:gd name="T0" fmla="*/ 0 h 1205"/>
                <a:gd name="T1" fmla="*/ 235 h 1205"/>
                <a:gd name="T2" fmla="*/ 277 h 1205"/>
                <a:gd name="T3" fmla="*/ 485 h 1205"/>
                <a:gd name="T4" fmla="*/ 720 h 1205"/>
                <a:gd name="T5" fmla="*/ 955 h 1205"/>
                <a:gd name="T6" fmla="*/ 1205 h 120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1205">
                  <a:moveTo>
                    <a:pt x="0" y="0"/>
                  </a:moveTo>
                  <a:lnTo>
                    <a:pt x="0" y="235"/>
                  </a:lnTo>
                  <a:lnTo>
                    <a:pt x="0" y="277"/>
                  </a:lnTo>
                  <a:lnTo>
                    <a:pt x="0" y="485"/>
                  </a:lnTo>
                  <a:lnTo>
                    <a:pt x="0" y="720"/>
                  </a:lnTo>
                  <a:lnTo>
                    <a:pt x="0" y="955"/>
                  </a:lnTo>
                  <a:lnTo>
                    <a:pt x="0" y="1205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038"/>
            <p:cNvSpPr>
              <a:spLocks/>
            </p:cNvSpPr>
            <p:nvPr/>
          </p:nvSpPr>
          <p:spPr bwMode="auto">
            <a:xfrm>
              <a:off x="2625" y="1324"/>
              <a:ext cx="492" cy="294"/>
            </a:xfrm>
            <a:custGeom>
              <a:avLst/>
              <a:gdLst>
                <a:gd name="T0" fmla="*/ 1477 w 1477"/>
                <a:gd name="T1" fmla="*/ 0 h 881"/>
                <a:gd name="T2" fmla="*/ 1182 w 1477"/>
                <a:gd name="T3" fmla="*/ 0 h 881"/>
                <a:gd name="T4" fmla="*/ 887 w 1477"/>
                <a:gd name="T5" fmla="*/ 0 h 881"/>
                <a:gd name="T6" fmla="*/ 592 w 1477"/>
                <a:gd name="T7" fmla="*/ 0 h 881"/>
                <a:gd name="T8" fmla="*/ 295 w 1477"/>
                <a:gd name="T9" fmla="*/ 0 h 881"/>
                <a:gd name="T10" fmla="*/ 0 w 1477"/>
                <a:gd name="T11" fmla="*/ 0 h 881"/>
                <a:gd name="T12" fmla="*/ 0 w 1477"/>
                <a:gd name="T13" fmla="*/ 587 h 881"/>
                <a:gd name="T14" fmla="*/ 0 w 1477"/>
                <a:gd name="T15" fmla="*/ 881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77" h="881">
                  <a:moveTo>
                    <a:pt x="1477" y="0"/>
                  </a:moveTo>
                  <a:lnTo>
                    <a:pt x="1182" y="0"/>
                  </a:lnTo>
                  <a:lnTo>
                    <a:pt x="887" y="0"/>
                  </a:lnTo>
                  <a:lnTo>
                    <a:pt x="592" y="0"/>
                  </a:lnTo>
                  <a:lnTo>
                    <a:pt x="295" y="0"/>
                  </a:lnTo>
                  <a:lnTo>
                    <a:pt x="0" y="0"/>
                  </a:lnTo>
                  <a:lnTo>
                    <a:pt x="0" y="587"/>
                  </a:lnTo>
                  <a:lnTo>
                    <a:pt x="0" y="881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039"/>
            <p:cNvSpPr>
              <a:spLocks/>
            </p:cNvSpPr>
            <p:nvPr/>
          </p:nvSpPr>
          <p:spPr bwMode="auto">
            <a:xfrm>
              <a:off x="3117" y="1324"/>
              <a:ext cx="0" cy="294"/>
            </a:xfrm>
            <a:custGeom>
              <a:avLst/>
              <a:gdLst>
                <a:gd name="T0" fmla="*/ 881 h 881"/>
                <a:gd name="T1" fmla="*/ 587 h 881"/>
                <a:gd name="T2" fmla="*/ 352 h 881"/>
                <a:gd name="T3" fmla="*/ 293 h 881"/>
                <a:gd name="T4" fmla="*/ 0 h 88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881">
                  <a:moveTo>
                    <a:pt x="0" y="881"/>
                  </a:moveTo>
                  <a:lnTo>
                    <a:pt x="0" y="587"/>
                  </a:lnTo>
                  <a:lnTo>
                    <a:pt x="0" y="352"/>
                  </a:lnTo>
                  <a:lnTo>
                    <a:pt x="0" y="293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040"/>
            <p:cNvSpPr>
              <a:spLocks/>
            </p:cNvSpPr>
            <p:nvPr/>
          </p:nvSpPr>
          <p:spPr bwMode="auto">
            <a:xfrm>
              <a:off x="3117" y="1618"/>
              <a:ext cx="0" cy="406"/>
            </a:xfrm>
            <a:custGeom>
              <a:avLst/>
              <a:gdLst>
                <a:gd name="T0" fmla="*/ 1219 h 1219"/>
                <a:gd name="T1" fmla="*/ 969 h 1219"/>
                <a:gd name="T2" fmla="*/ 734 h 1219"/>
                <a:gd name="T3" fmla="*/ 485 h 1219"/>
                <a:gd name="T4" fmla="*/ 264 h 1219"/>
                <a:gd name="T5" fmla="*/ 0 h 121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19">
                  <a:moveTo>
                    <a:pt x="0" y="1219"/>
                  </a:moveTo>
                  <a:lnTo>
                    <a:pt x="0" y="969"/>
                  </a:lnTo>
                  <a:lnTo>
                    <a:pt x="0" y="734"/>
                  </a:lnTo>
                  <a:lnTo>
                    <a:pt x="0" y="485"/>
                  </a:lnTo>
                  <a:lnTo>
                    <a:pt x="0" y="264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041"/>
            <p:cNvSpPr>
              <a:spLocks/>
            </p:cNvSpPr>
            <p:nvPr/>
          </p:nvSpPr>
          <p:spPr bwMode="auto">
            <a:xfrm>
              <a:off x="4599" y="3634"/>
              <a:ext cx="492" cy="0"/>
            </a:xfrm>
            <a:custGeom>
              <a:avLst/>
              <a:gdLst>
                <a:gd name="T0" fmla="*/ 1476 w 1476"/>
                <a:gd name="T1" fmla="*/ 1181 w 1476"/>
                <a:gd name="T2" fmla="*/ 886 w 1476"/>
                <a:gd name="T3" fmla="*/ 590 w 1476"/>
                <a:gd name="T4" fmla="*/ 295 w 1476"/>
                <a:gd name="T5" fmla="*/ 0 w 147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76">
                  <a:moveTo>
                    <a:pt x="1476" y="0"/>
                  </a:moveTo>
                  <a:lnTo>
                    <a:pt x="1181" y="0"/>
                  </a:lnTo>
                  <a:lnTo>
                    <a:pt x="886" y="0"/>
                  </a:lnTo>
                  <a:lnTo>
                    <a:pt x="590" y="0"/>
                  </a:lnTo>
                  <a:lnTo>
                    <a:pt x="295" y="0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042"/>
            <p:cNvSpPr>
              <a:spLocks/>
            </p:cNvSpPr>
            <p:nvPr/>
          </p:nvSpPr>
          <p:spPr bwMode="auto">
            <a:xfrm>
              <a:off x="3117" y="1618"/>
              <a:ext cx="492" cy="0"/>
            </a:xfrm>
            <a:custGeom>
              <a:avLst/>
              <a:gdLst>
                <a:gd name="T0" fmla="*/ 0 w 1476"/>
                <a:gd name="T1" fmla="*/ 296 w 1476"/>
                <a:gd name="T2" fmla="*/ 591 w 1476"/>
                <a:gd name="T3" fmla="*/ 901 w 1476"/>
                <a:gd name="T4" fmla="*/ 1181 w 1476"/>
                <a:gd name="T5" fmla="*/ 1345 w 1476"/>
                <a:gd name="T6" fmla="*/ 1476 w 147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476">
                  <a:moveTo>
                    <a:pt x="0" y="0"/>
                  </a:moveTo>
                  <a:lnTo>
                    <a:pt x="296" y="0"/>
                  </a:lnTo>
                  <a:lnTo>
                    <a:pt x="591" y="0"/>
                  </a:lnTo>
                  <a:lnTo>
                    <a:pt x="901" y="0"/>
                  </a:lnTo>
                  <a:lnTo>
                    <a:pt x="1181" y="0"/>
                  </a:lnTo>
                  <a:lnTo>
                    <a:pt x="1345" y="0"/>
                  </a:lnTo>
                  <a:lnTo>
                    <a:pt x="1476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043"/>
            <p:cNvSpPr>
              <a:spLocks/>
            </p:cNvSpPr>
            <p:nvPr/>
          </p:nvSpPr>
          <p:spPr bwMode="auto">
            <a:xfrm>
              <a:off x="3609" y="1324"/>
              <a:ext cx="0" cy="294"/>
            </a:xfrm>
            <a:custGeom>
              <a:avLst/>
              <a:gdLst>
                <a:gd name="T0" fmla="*/ 881 h 881"/>
                <a:gd name="T1" fmla="*/ 587 h 881"/>
                <a:gd name="T2" fmla="*/ 293 h 881"/>
                <a:gd name="T3" fmla="*/ 0 h 88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881">
                  <a:moveTo>
                    <a:pt x="0" y="881"/>
                  </a:moveTo>
                  <a:lnTo>
                    <a:pt x="0" y="587"/>
                  </a:lnTo>
                  <a:lnTo>
                    <a:pt x="0" y="293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044"/>
            <p:cNvSpPr>
              <a:spLocks/>
            </p:cNvSpPr>
            <p:nvPr/>
          </p:nvSpPr>
          <p:spPr bwMode="auto">
            <a:xfrm>
              <a:off x="3609" y="1324"/>
              <a:ext cx="493" cy="0"/>
            </a:xfrm>
            <a:custGeom>
              <a:avLst/>
              <a:gdLst>
                <a:gd name="T0" fmla="*/ 1477 w 1477"/>
                <a:gd name="T1" fmla="*/ 1197 w 1477"/>
                <a:gd name="T2" fmla="*/ 901 w 1477"/>
                <a:gd name="T3" fmla="*/ 606 w 1477"/>
                <a:gd name="T4" fmla="*/ 296 w 1477"/>
                <a:gd name="T5" fmla="*/ 0 w 147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77">
                  <a:moveTo>
                    <a:pt x="1477" y="0"/>
                  </a:moveTo>
                  <a:lnTo>
                    <a:pt x="1197" y="0"/>
                  </a:lnTo>
                  <a:lnTo>
                    <a:pt x="901" y="0"/>
                  </a:lnTo>
                  <a:lnTo>
                    <a:pt x="606" y="0"/>
                  </a:lnTo>
                  <a:lnTo>
                    <a:pt x="296" y="0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045"/>
            <p:cNvSpPr>
              <a:spLocks/>
            </p:cNvSpPr>
            <p:nvPr/>
          </p:nvSpPr>
          <p:spPr bwMode="auto">
            <a:xfrm>
              <a:off x="5391" y="2832"/>
              <a:ext cx="0" cy="401"/>
            </a:xfrm>
            <a:custGeom>
              <a:avLst/>
              <a:gdLst>
                <a:gd name="T0" fmla="*/ 1205 h 1205"/>
                <a:gd name="T1" fmla="*/ 955 h 1205"/>
                <a:gd name="T2" fmla="*/ 720 h 1205"/>
                <a:gd name="T3" fmla="*/ 485 h 1205"/>
                <a:gd name="T4" fmla="*/ 235 h 1205"/>
                <a:gd name="T5" fmla="*/ 0 h 120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05">
                  <a:moveTo>
                    <a:pt x="0" y="1205"/>
                  </a:moveTo>
                  <a:lnTo>
                    <a:pt x="0" y="955"/>
                  </a:lnTo>
                  <a:lnTo>
                    <a:pt x="0" y="720"/>
                  </a:lnTo>
                  <a:lnTo>
                    <a:pt x="0" y="485"/>
                  </a:lnTo>
                  <a:lnTo>
                    <a:pt x="0" y="235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046"/>
            <p:cNvSpPr>
              <a:spLocks/>
            </p:cNvSpPr>
            <p:nvPr/>
          </p:nvSpPr>
          <p:spPr bwMode="auto">
            <a:xfrm>
              <a:off x="4599" y="2024"/>
              <a:ext cx="0" cy="401"/>
            </a:xfrm>
            <a:custGeom>
              <a:avLst/>
              <a:gdLst>
                <a:gd name="T0" fmla="*/ 0 h 1204"/>
                <a:gd name="T1" fmla="*/ 235 h 1204"/>
                <a:gd name="T2" fmla="*/ 484 h 1204"/>
                <a:gd name="T3" fmla="*/ 720 h 1204"/>
                <a:gd name="T4" fmla="*/ 969 h 1204"/>
                <a:gd name="T5" fmla="*/ 1204 h 120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04">
                  <a:moveTo>
                    <a:pt x="0" y="0"/>
                  </a:moveTo>
                  <a:lnTo>
                    <a:pt x="0" y="235"/>
                  </a:lnTo>
                  <a:lnTo>
                    <a:pt x="0" y="484"/>
                  </a:lnTo>
                  <a:lnTo>
                    <a:pt x="0" y="720"/>
                  </a:lnTo>
                  <a:lnTo>
                    <a:pt x="0" y="969"/>
                  </a:lnTo>
                  <a:lnTo>
                    <a:pt x="0" y="1204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047"/>
            <p:cNvSpPr>
              <a:spLocks/>
            </p:cNvSpPr>
            <p:nvPr/>
          </p:nvSpPr>
          <p:spPr bwMode="auto">
            <a:xfrm>
              <a:off x="3609" y="2832"/>
              <a:ext cx="493" cy="0"/>
            </a:xfrm>
            <a:custGeom>
              <a:avLst/>
              <a:gdLst>
                <a:gd name="T0" fmla="*/ 1477 w 1477"/>
                <a:gd name="T1" fmla="*/ 1197 w 1477"/>
                <a:gd name="T2" fmla="*/ 901 w 1477"/>
                <a:gd name="T3" fmla="*/ 606 w 1477"/>
                <a:gd name="T4" fmla="*/ 296 w 1477"/>
                <a:gd name="T5" fmla="*/ 0 w 147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77">
                  <a:moveTo>
                    <a:pt x="1477" y="0"/>
                  </a:moveTo>
                  <a:lnTo>
                    <a:pt x="1197" y="0"/>
                  </a:lnTo>
                  <a:lnTo>
                    <a:pt x="901" y="0"/>
                  </a:lnTo>
                  <a:lnTo>
                    <a:pt x="606" y="0"/>
                  </a:lnTo>
                  <a:lnTo>
                    <a:pt x="296" y="0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048"/>
            <p:cNvSpPr>
              <a:spLocks/>
            </p:cNvSpPr>
            <p:nvPr/>
          </p:nvSpPr>
          <p:spPr bwMode="auto">
            <a:xfrm>
              <a:off x="4102" y="2024"/>
              <a:ext cx="497" cy="0"/>
            </a:xfrm>
            <a:custGeom>
              <a:avLst/>
              <a:gdLst>
                <a:gd name="T0" fmla="*/ 0 w 1491"/>
                <a:gd name="T1" fmla="*/ 309 w 1491"/>
                <a:gd name="T2" fmla="*/ 604 w 1491"/>
                <a:gd name="T3" fmla="*/ 885 w 1491"/>
                <a:gd name="T4" fmla="*/ 1196 w 1491"/>
                <a:gd name="T5" fmla="*/ 1491 w 149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91">
                  <a:moveTo>
                    <a:pt x="0" y="0"/>
                  </a:moveTo>
                  <a:lnTo>
                    <a:pt x="309" y="0"/>
                  </a:lnTo>
                  <a:lnTo>
                    <a:pt x="604" y="0"/>
                  </a:lnTo>
                  <a:lnTo>
                    <a:pt x="885" y="0"/>
                  </a:lnTo>
                  <a:lnTo>
                    <a:pt x="1196" y="0"/>
                  </a:lnTo>
                  <a:lnTo>
                    <a:pt x="1491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049"/>
            <p:cNvSpPr>
              <a:spLocks/>
            </p:cNvSpPr>
            <p:nvPr/>
          </p:nvSpPr>
          <p:spPr bwMode="auto">
            <a:xfrm>
              <a:off x="4102" y="1618"/>
              <a:ext cx="497" cy="0"/>
            </a:xfrm>
            <a:custGeom>
              <a:avLst/>
              <a:gdLst>
                <a:gd name="T0" fmla="*/ 0 w 1491"/>
                <a:gd name="T1" fmla="*/ 309 w 1491"/>
                <a:gd name="T2" fmla="*/ 604 w 1491"/>
                <a:gd name="T3" fmla="*/ 885 w 1491"/>
                <a:gd name="T4" fmla="*/ 1196 w 1491"/>
                <a:gd name="T5" fmla="*/ 1491 w 149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91">
                  <a:moveTo>
                    <a:pt x="0" y="0"/>
                  </a:moveTo>
                  <a:lnTo>
                    <a:pt x="309" y="0"/>
                  </a:lnTo>
                  <a:lnTo>
                    <a:pt x="604" y="0"/>
                  </a:lnTo>
                  <a:lnTo>
                    <a:pt x="885" y="0"/>
                  </a:lnTo>
                  <a:lnTo>
                    <a:pt x="1196" y="0"/>
                  </a:lnTo>
                  <a:lnTo>
                    <a:pt x="1491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050"/>
            <p:cNvSpPr>
              <a:spLocks/>
            </p:cNvSpPr>
            <p:nvPr/>
          </p:nvSpPr>
          <p:spPr bwMode="auto">
            <a:xfrm>
              <a:off x="4599" y="1618"/>
              <a:ext cx="0" cy="406"/>
            </a:xfrm>
            <a:custGeom>
              <a:avLst/>
              <a:gdLst>
                <a:gd name="T0" fmla="*/ 1219 h 1219"/>
                <a:gd name="T1" fmla="*/ 969 h 1219"/>
                <a:gd name="T2" fmla="*/ 734 h 1219"/>
                <a:gd name="T3" fmla="*/ 485 h 1219"/>
                <a:gd name="T4" fmla="*/ 264 h 1219"/>
                <a:gd name="T5" fmla="*/ 0 h 121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19">
                  <a:moveTo>
                    <a:pt x="0" y="1219"/>
                  </a:moveTo>
                  <a:lnTo>
                    <a:pt x="0" y="969"/>
                  </a:lnTo>
                  <a:lnTo>
                    <a:pt x="0" y="734"/>
                  </a:lnTo>
                  <a:lnTo>
                    <a:pt x="0" y="485"/>
                  </a:lnTo>
                  <a:lnTo>
                    <a:pt x="0" y="264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051"/>
            <p:cNvSpPr>
              <a:spLocks/>
            </p:cNvSpPr>
            <p:nvPr/>
          </p:nvSpPr>
          <p:spPr bwMode="auto">
            <a:xfrm>
              <a:off x="5091" y="1618"/>
              <a:ext cx="0" cy="406"/>
            </a:xfrm>
            <a:custGeom>
              <a:avLst/>
              <a:gdLst>
                <a:gd name="T0" fmla="*/ 1219 h 1219"/>
                <a:gd name="T1" fmla="*/ 969 h 1219"/>
                <a:gd name="T2" fmla="*/ 734 h 1219"/>
                <a:gd name="T3" fmla="*/ 485 h 1219"/>
                <a:gd name="T4" fmla="*/ 264 h 1219"/>
                <a:gd name="T5" fmla="*/ 0 h 121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19">
                  <a:moveTo>
                    <a:pt x="0" y="1219"/>
                  </a:moveTo>
                  <a:lnTo>
                    <a:pt x="0" y="969"/>
                  </a:lnTo>
                  <a:lnTo>
                    <a:pt x="0" y="734"/>
                  </a:lnTo>
                  <a:lnTo>
                    <a:pt x="0" y="485"/>
                  </a:lnTo>
                  <a:lnTo>
                    <a:pt x="0" y="264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052"/>
            <p:cNvSpPr>
              <a:spLocks/>
            </p:cNvSpPr>
            <p:nvPr/>
          </p:nvSpPr>
          <p:spPr bwMode="auto">
            <a:xfrm>
              <a:off x="5091" y="1618"/>
              <a:ext cx="300" cy="0"/>
            </a:xfrm>
            <a:custGeom>
              <a:avLst/>
              <a:gdLst>
                <a:gd name="T0" fmla="*/ 0 w 901"/>
                <a:gd name="T1" fmla="*/ 295 w 901"/>
                <a:gd name="T2" fmla="*/ 575 w 901"/>
                <a:gd name="T3" fmla="*/ 901 w 90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01">
                  <a:moveTo>
                    <a:pt x="0" y="0"/>
                  </a:moveTo>
                  <a:lnTo>
                    <a:pt x="295" y="0"/>
                  </a:lnTo>
                  <a:lnTo>
                    <a:pt x="575" y="0"/>
                  </a:lnTo>
                  <a:lnTo>
                    <a:pt x="901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053"/>
            <p:cNvSpPr>
              <a:spLocks/>
            </p:cNvSpPr>
            <p:nvPr/>
          </p:nvSpPr>
          <p:spPr bwMode="auto">
            <a:xfrm>
              <a:off x="5091" y="1324"/>
              <a:ext cx="300" cy="294"/>
            </a:xfrm>
            <a:custGeom>
              <a:avLst/>
              <a:gdLst>
                <a:gd name="T0" fmla="*/ 901 w 901"/>
                <a:gd name="T1" fmla="*/ 881 h 881"/>
                <a:gd name="T2" fmla="*/ 901 w 901"/>
                <a:gd name="T3" fmla="*/ 587 h 881"/>
                <a:gd name="T4" fmla="*/ 901 w 901"/>
                <a:gd name="T5" fmla="*/ 293 h 881"/>
                <a:gd name="T6" fmla="*/ 901 w 901"/>
                <a:gd name="T7" fmla="*/ 0 h 881"/>
                <a:gd name="T8" fmla="*/ 575 w 901"/>
                <a:gd name="T9" fmla="*/ 0 h 881"/>
                <a:gd name="T10" fmla="*/ 295 w 901"/>
                <a:gd name="T11" fmla="*/ 0 h 881"/>
                <a:gd name="T12" fmla="*/ 0 w 901"/>
                <a:gd name="T13" fmla="*/ 0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1" h="881">
                  <a:moveTo>
                    <a:pt x="901" y="881"/>
                  </a:moveTo>
                  <a:lnTo>
                    <a:pt x="901" y="587"/>
                  </a:lnTo>
                  <a:lnTo>
                    <a:pt x="901" y="293"/>
                  </a:lnTo>
                  <a:lnTo>
                    <a:pt x="901" y="0"/>
                  </a:lnTo>
                  <a:lnTo>
                    <a:pt x="575" y="0"/>
                  </a:lnTo>
                  <a:lnTo>
                    <a:pt x="295" y="0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054"/>
            <p:cNvSpPr>
              <a:spLocks/>
            </p:cNvSpPr>
            <p:nvPr/>
          </p:nvSpPr>
          <p:spPr bwMode="auto">
            <a:xfrm>
              <a:off x="5091" y="1324"/>
              <a:ext cx="0" cy="294"/>
            </a:xfrm>
            <a:custGeom>
              <a:avLst/>
              <a:gdLst>
                <a:gd name="T0" fmla="*/ 881 h 881"/>
                <a:gd name="T1" fmla="*/ 587 h 881"/>
                <a:gd name="T2" fmla="*/ 293 h 881"/>
                <a:gd name="T3" fmla="*/ 0 h 88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881">
                  <a:moveTo>
                    <a:pt x="0" y="881"/>
                  </a:moveTo>
                  <a:lnTo>
                    <a:pt x="0" y="587"/>
                  </a:lnTo>
                  <a:lnTo>
                    <a:pt x="0" y="293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055"/>
            <p:cNvSpPr>
              <a:spLocks/>
            </p:cNvSpPr>
            <p:nvPr/>
          </p:nvSpPr>
          <p:spPr bwMode="auto">
            <a:xfrm>
              <a:off x="4102" y="1324"/>
              <a:ext cx="497" cy="0"/>
            </a:xfrm>
            <a:custGeom>
              <a:avLst/>
              <a:gdLst>
                <a:gd name="T0" fmla="*/ 1491 w 1491"/>
                <a:gd name="T1" fmla="*/ 1196 w 1491"/>
                <a:gd name="T2" fmla="*/ 885 w 1491"/>
                <a:gd name="T3" fmla="*/ 604 w 1491"/>
                <a:gd name="T4" fmla="*/ 309 w 1491"/>
                <a:gd name="T5" fmla="*/ 0 w 149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91">
                  <a:moveTo>
                    <a:pt x="1491" y="0"/>
                  </a:moveTo>
                  <a:lnTo>
                    <a:pt x="1196" y="0"/>
                  </a:lnTo>
                  <a:lnTo>
                    <a:pt x="885" y="0"/>
                  </a:lnTo>
                  <a:lnTo>
                    <a:pt x="604" y="0"/>
                  </a:lnTo>
                  <a:lnTo>
                    <a:pt x="309" y="0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056"/>
            <p:cNvSpPr>
              <a:spLocks/>
            </p:cNvSpPr>
            <p:nvPr/>
          </p:nvSpPr>
          <p:spPr bwMode="auto">
            <a:xfrm>
              <a:off x="3609" y="2024"/>
              <a:ext cx="0" cy="401"/>
            </a:xfrm>
            <a:custGeom>
              <a:avLst/>
              <a:gdLst>
                <a:gd name="T0" fmla="*/ 1204 h 1204"/>
                <a:gd name="T1" fmla="*/ 969 h 1204"/>
                <a:gd name="T2" fmla="*/ 720 h 1204"/>
                <a:gd name="T3" fmla="*/ 484 h 1204"/>
                <a:gd name="T4" fmla="*/ 235 h 1204"/>
                <a:gd name="T5" fmla="*/ 0 h 120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04">
                  <a:moveTo>
                    <a:pt x="0" y="1204"/>
                  </a:moveTo>
                  <a:lnTo>
                    <a:pt x="0" y="969"/>
                  </a:lnTo>
                  <a:lnTo>
                    <a:pt x="0" y="720"/>
                  </a:lnTo>
                  <a:lnTo>
                    <a:pt x="0" y="484"/>
                  </a:lnTo>
                  <a:lnTo>
                    <a:pt x="0" y="235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057"/>
            <p:cNvSpPr>
              <a:spLocks/>
            </p:cNvSpPr>
            <p:nvPr/>
          </p:nvSpPr>
          <p:spPr bwMode="auto">
            <a:xfrm>
              <a:off x="4102" y="2024"/>
              <a:ext cx="0" cy="401"/>
            </a:xfrm>
            <a:custGeom>
              <a:avLst/>
              <a:gdLst>
                <a:gd name="T0" fmla="*/ 1204 h 1204"/>
                <a:gd name="T1" fmla="*/ 969 h 1204"/>
                <a:gd name="T2" fmla="*/ 720 h 1204"/>
                <a:gd name="T3" fmla="*/ 484 h 1204"/>
                <a:gd name="T4" fmla="*/ 235 h 1204"/>
                <a:gd name="T5" fmla="*/ 0 h 120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04">
                  <a:moveTo>
                    <a:pt x="0" y="1204"/>
                  </a:moveTo>
                  <a:lnTo>
                    <a:pt x="0" y="969"/>
                  </a:lnTo>
                  <a:lnTo>
                    <a:pt x="0" y="720"/>
                  </a:lnTo>
                  <a:lnTo>
                    <a:pt x="0" y="484"/>
                  </a:lnTo>
                  <a:lnTo>
                    <a:pt x="0" y="235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058"/>
            <p:cNvSpPr>
              <a:spLocks/>
            </p:cNvSpPr>
            <p:nvPr/>
          </p:nvSpPr>
          <p:spPr bwMode="auto">
            <a:xfrm>
              <a:off x="3609" y="3233"/>
              <a:ext cx="0" cy="401"/>
            </a:xfrm>
            <a:custGeom>
              <a:avLst/>
              <a:gdLst>
                <a:gd name="T0" fmla="*/ 0 h 1203"/>
                <a:gd name="T1" fmla="*/ 249 h 1203"/>
                <a:gd name="T2" fmla="*/ 483 h 1203"/>
                <a:gd name="T3" fmla="*/ 733 h 1203"/>
                <a:gd name="T4" fmla="*/ 969 h 1203"/>
                <a:gd name="T5" fmla="*/ 1203 h 120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03">
                  <a:moveTo>
                    <a:pt x="0" y="0"/>
                  </a:moveTo>
                  <a:lnTo>
                    <a:pt x="0" y="249"/>
                  </a:lnTo>
                  <a:lnTo>
                    <a:pt x="0" y="483"/>
                  </a:lnTo>
                  <a:lnTo>
                    <a:pt x="0" y="733"/>
                  </a:lnTo>
                  <a:lnTo>
                    <a:pt x="0" y="969"/>
                  </a:lnTo>
                  <a:lnTo>
                    <a:pt x="0" y="1203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059"/>
            <p:cNvSpPr>
              <a:spLocks/>
            </p:cNvSpPr>
            <p:nvPr/>
          </p:nvSpPr>
          <p:spPr bwMode="auto">
            <a:xfrm>
              <a:off x="3117" y="3233"/>
              <a:ext cx="492" cy="0"/>
            </a:xfrm>
            <a:custGeom>
              <a:avLst/>
              <a:gdLst>
                <a:gd name="T0" fmla="*/ 0 w 1476"/>
                <a:gd name="T1" fmla="*/ 296 w 1476"/>
                <a:gd name="T2" fmla="*/ 591 w 1476"/>
                <a:gd name="T3" fmla="*/ 901 w 1476"/>
                <a:gd name="T4" fmla="*/ 1181 w 1476"/>
                <a:gd name="T5" fmla="*/ 1476 w 147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76">
                  <a:moveTo>
                    <a:pt x="0" y="0"/>
                  </a:moveTo>
                  <a:lnTo>
                    <a:pt x="296" y="0"/>
                  </a:lnTo>
                  <a:lnTo>
                    <a:pt x="591" y="0"/>
                  </a:lnTo>
                  <a:lnTo>
                    <a:pt x="901" y="0"/>
                  </a:lnTo>
                  <a:lnTo>
                    <a:pt x="1181" y="0"/>
                  </a:lnTo>
                  <a:lnTo>
                    <a:pt x="1476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060"/>
            <p:cNvSpPr>
              <a:spLocks/>
            </p:cNvSpPr>
            <p:nvPr/>
          </p:nvSpPr>
          <p:spPr bwMode="auto">
            <a:xfrm>
              <a:off x="2625" y="2425"/>
              <a:ext cx="0" cy="407"/>
            </a:xfrm>
            <a:custGeom>
              <a:avLst/>
              <a:gdLst>
                <a:gd name="T0" fmla="*/ 0 h 1219"/>
                <a:gd name="T1" fmla="*/ 235 h 1219"/>
                <a:gd name="T2" fmla="*/ 485 h 1219"/>
                <a:gd name="T3" fmla="*/ 734 h 1219"/>
                <a:gd name="T4" fmla="*/ 1219 h 121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219">
                  <a:moveTo>
                    <a:pt x="0" y="0"/>
                  </a:moveTo>
                  <a:lnTo>
                    <a:pt x="0" y="235"/>
                  </a:lnTo>
                  <a:lnTo>
                    <a:pt x="0" y="485"/>
                  </a:lnTo>
                  <a:lnTo>
                    <a:pt x="0" y="734"/>
                  </a:lnTo>
                  <a:lnTo>
                    <a:pt x="0" y="1219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061"/>
            <p:cNvSpPr>
              <a:spLocks/>
            </p:cNvSpPr>
            <p:nvPr/>
          </p:nvSpPr>
          <p:spPr bwMode="auto">
            <a:xfrm>
              <a:off x="3117" y="3233"/>
              <a:ext cx="0" cy="401"/>
            </a:xfrm>
            <a:custGeom>
              <a:avLst/>
              <a:gdLst>
                <a:gd name="T0" fmla="*/ 1203 h 1203"/>
                <a:gd name="T1" fmla="*/ 969 h 1203"/>
                <a:gd name="T2" fmla="*/ 733 h 1203"/>
                <a:gd name="T3" fmla="*/ 483 h 1203"/>
                <a:gd name="T4" fmla="*/ 249 h 1203"/>
                <a:gd name="T5" fmla="*/ 0 h 120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03">
                  <a:moveTo>
                    <a:pt x="0" y="1203"/>
                  </a:moveTo>
                  <a:lnTo>
                    <a:pt x="0" y="969"/>
                  </a:lnTo>
                  <a:lnTo>
                    <a:pt x="0" y="733"/>
                  </a:lnTo>
                  <a:lnTo>
                    <a:pt x="0" y="483"/>
                  </a:lnTo>
                  <a:lnTo>
                    <a:pt x="0" y="249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062"/>
            <p:cNvSpPr>
              <a:spLocks/>
            </p:cNvSpPr>
            <p:nvPr/>
          </p:nvSpPr>
          <p:spPr bwMode="auto">
            <a:xfrm>
              <a:off x="3117" y="2024"/>
              <a:ext cx="0" cy="401"/>
            </a:xfrm>
            <a:custGeom>
              <a:avLst/>
              <a:gdLst>
                <a:gd name="T0" fmla="*/ 0 h 1204"/>
                <a:gd name="T1" fmla="*/ 235 h 1204"/>
                <a:gd name="T2" fmla="*/ 484 h 1204"/>
                <a:gd name="T3" fmla="*/ 720 h 1204"/>
                <a:gd name="T4" fmla="*/ 969 h 1204"/>
                <a:gd name="T5" fmla="*/ 1204 h 120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04">
                  <a:moveTo>
                    <a:pt x="0" y="0"/>
                  </a:moveTo>
                  <a:lnTo>
                    <a:pt x="0" y="235"/>
                  </a:lnTo>
                  <a:lnTo>
                    <a:pt x="0" y="484"/>
                  </a:lnTo>
                  <a:lnTo>
                    <a:pt x="0" y="720"/>
                  </a:lnTo>
                  <a:lnTo>
                    <a:pt x="0" y="969"/>
                  </a:lnTo>
                  <a:lnTo>
                    <a:pt x="0" y="1204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063"/>
            <p:cNvSpPr>
              <a:spLocks/>
            </p:cNvSpPr>
            <p:nvPr/>
          </p:nvSpPr>
          <p:spPr bwMode="auto">
            <a:xfrm>
              <a:off x="3117" y="2024"/>
              <a:ext cx="492" cy="0"/>
            </a:xfrm>
            <a:custGeom>
              <a:avLst/>
              <a:gdLst>
                <a:gd name="T0" fmla="*/ 1476 w 1476"/>
                <a:gd name="T1" fmla="*/ 1181 w 1476"/>
                <a:gd name="T2" fmla="*/ 901 w 1476"/>
                <a:gd name="T3" fmla="*/ 591 w 1476"/>
                <a:gd name="T4" fmla="*/ 296 w 1476"/>
                <a:gd name="T5" fmla="*/ 0 w 147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76">
                  <a:moveTo>
                    <a:pt x="1476" y="0"/>
                  </a:moveTo>
                  <a:lnTo>
                    <a:pt x="1181" y="0"/>
                  </a:lnTo>
                  <a:lnTo>
                    <a:pt x="901" y="0"/>
                  </a:lnTo>
                  <a:lnTo>
                    <a:pt x="591" y="0"/>
                  </a:lnTo>
                  <a:lnTo>
                    <a:pt x="296" y="0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064"/>
            <p:cNvSpPr>
              <a:spLocks/>
            </p:cNvSpPr>
            <p:nvPr/>
          </p:nvSpPr>
          <p:spPr bwMode="auto">
            <a:xfrm>
              <a:off x="5391" y="2425"/>
              <a:ext cx="0" cy="407"/>
            </a:xfrm>
            <a:custGeom>
              <a:avLst/>
              <a:gdLst>
                <a:gd name="T0" fmla="*/ 0 h 1219"/>
                <a:gd name="T1" fmla="*/ 235 h 1219"/>
                <a:gd name="T2" fmla="*/ 485 h 1219"/>
                <a:gd name="T3" fmla="*/ 734 h 1219"/>
                <a:gd name="T4" fmla="*/ 970 h 1219"/>
                <a:gd name="T5" fmla="*/ 1219 h 121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19">
                  <a:moveTo>
                    <a:pt x="0" y="0"/>
                  </a:moveTo>
                  <a:lnTo>
                    <a:pt x="0" y="235"/>
                  </a:lnTo>
                  <a:lnTo>
                    <a:pt x="0" y="485"/>
                  </a:lnTo>
                  <a:lnTo>
                    <a:pt x="0" y="734"/>
                  </a:lnTo>
                  <a:lnTo>
                    <a:pt x="0" y="970"/>
                  </a:lnTo>
                  <a:lnTo>
                    <a:pt x="0" y="1219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065"/>
            <p:cNvSpPr>
              <a:spLocks/>
            </p:cNvSpPr>
            <p:nvPr/>
          </p:nvSpPr>
          <p:spPr bwMode="auto">
            <a:xfrm>
              <a:off x="5091" y="2425"/>
              <a:ext cx="300" cy="0"/>
            </a:xfrm>
            <a:custGeom>
              <a:avLst/>
              <a:gdLst>
                <a:gd name="T0" fmla="*/ 0 w 901"/>
                <a:gd name="T1" fmla="*/ 295 w 901"/>
                <a:gd name="T2" fmla="*/ 575 w 901"/>
                <a:gd name="T3" fmla="*/ 901 w 90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01">
                  <a:moveTo>
                    <a:pt x="0" y="0"/>
                  </a:moveTo>
                  <a:lnTo>
                    <a:pt x="295" y="0"/>
                  </a:lnTo>
                  <a:lnTo>
                    <a:pt x="575" y="0"/>
                  </a:lnTo>
                  <a:lnTo>
                    <a:pt x="901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066"/>
            <p:cNvSpPr>
              <a:spLocks/>
            </p:cNvSpPr>
            <p:nvPr/>
          </p:nvSpPr>
          <p:spPr bwMode="auto">
            <a:xfrm>
              <a:off x="4102" y="2425"/>
              <a:ext cx="0" cy="407"/>
            </a:xfrm>
            <a:custGeom>
              <a:avLst/>
              <a:gdLst>
                <a:gd name="T0" fmla="*/ 1219 h 1219"/>
                <a:gd name="T1" fmla="*/ 970 h 1219"/>
                <a:gd name="T2" fmla="*/ 734 h 1219"/>
                <a:gd name="T3" fmla="*/ 485 h 1219"/>
                <a:gd name="T4" fmla="*/ 235 h 1219"/>
                <a:gd name="T5" fmla="*/ 0 h 121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19">
                  <a:moveTo>
                    <a:pt x="0" y="1219"/>
                  </a:moveTo>
                  <a:lnTo>
                    <a:pt x="0" y="970"/>
                  </a:lnTo>
                  <a:lnTo>
                    <a:pt x="0" y="734"/>
                  </a:lnTo>
                  <a:lnTo>
                    <a:pt x="0" y="485"/>
                  </a:lnTo>
                  <a:lnTo>
                    <a:pt x="0" y="235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067"/>
            <p:cNvSpPr>
              <a:spLocks/>
            </p:cNvSpPr>
            <p:nvPr/>
          </p:nvSpPr>
          <p:spPr bwMode="auto">
            <a:xfrm>
              <a:off x="3117" y="2832"/>
              <a:ext cx="0" cy="401"/>
            </a:xfrm>
            <a:custGeom>
              <a:avLst/>
              <a:gdLst>
                <a:gd name="T0" fmla="*/ 1205 h 1205"/>
                <a:gd name="T1" fmla="*/ 955 h 1205"/>
                <a:gd name="T2" fmla="*/ 720 h 1205"/>
                <a:gd name="T3" fmla="*/ 485 h 1205"/>
                <a:gd name="T4" fmla="*/ 235 h 1205"/>
                <a:gd name="T5" fmla="*/ 0 h 120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05">
                  <a:moveTo>
                    <a:pt x="0" y="1205"/>
                  </a:moveTo>
                  <a:lnTo>
                    <a:pt x="0" y="955"/>
                  </a:lnTo>
                  <a:lnTo>
                    <a:pt x="0" y="720"/>
                  </a:lnTo>
                  <a:lnTo>
                    <a:pt x="0" y="485"/>
                  </a:lnTo>
                  <a:lnTo>
                    <a:pt x="0" y="235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068"/>
            <p:cNvSpPr>
              <a:spLocks/>
            </p:cNvSpPr>
            <p:nvPr/>
          </p:nvSpPr>
          <p:spPr bwMode="auto">
            <a:xfrm>
              <a:off x="4102" y="3634"/>
              <a:ext cx="497" cy="0"/>
            </a:xfrm>
            <a:custGeom>
              <a:avLst/>
              <a:gdLst>
                <a:gd name="T0" fmla="*/ 0 w 1491"/>
                <a:gd name="T1" fmla="*/ 309 w 1491"/>
                <a:gd name="T2" fmla="*/ 604 w 1491"/>
                <a:gd name="T3" fmla="*/ 885 w 1491"/>
                <a:gd name="T4" fmla="*/ 1196 w 1491"/>
                <a:gd name="T5" fmla="*/ 1491 w 149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91">
                  <a:moveTo>
                    <a:pt x="0" y="0"/>
                  </a:moveTo>
                  <a:lnTo>
                    <a:pt x="309" y="0"/>
                  </a:lnTo>
                  <a:lnTo>
                    <a:pt x="604" y="0"/>
                  </a:lnTo>
                  <a:lnTo>
                    <a:pt x="885" y="0"/>
                  </a:lnTo>
                  <a:lnTo>
                    <a:pt x="1196" y="0"/>
                  </a:lnTo>
                  <a:lnTo>
                    <a:pt x="1491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069"/>
            <p:cNvSpPr>
              <a:spLocks/>
            </p:cNvSpPr>
            <p:nvPr/>
          </p:nvSpPr>
          <p:spPr bwMode="auto">
            <a:xfrm>
              <a:off x="4599" y="1324"/>
              <a:ext cx="492" cy="0"/>
            </a:xfrm>
            <a:custGeom>
              <a:avLst/>
              <a:gdLst>
                <a:gd name="T0" fmla="*/ 1476 w 1476"/>
                <a:gd name="T1" fmla="*/ 1181 w 1476"/>
                <a:gd name="T2" fmla="*/ 886 w 1476"/>
                <a:gd name="T3" fmla="*/ 590 w 1476"/>
                <a:gd name="T4" fmla="*/ 295 w 1476"/>
                <a:gd name="T5" fmla="*/ 0 w 147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76">
                  <a:moveTo>
                    <a:pt x="1476" y="0"/>
                  </a:moveTo>
                  <a:lnTo>
                    <a:pt x="1181" y="0"/>
                  </a:lnTo>
                  <a:lnTo>
                    <a:pt x="886" y="0"/>
                  </a:lnTo>
                  <a:lnTo>
                    <a:pt x="590" y="0"/>
                  </a:lnTo>
                  <a:lnTo>
                    <a:pt x="295" y="0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070"/>
            <p:cNvSpPr>
              <a:spLocks/>
            </p:cNvSpPr>
            <p:nvPr/>
          </p:nvSpPr>
          <p:spPr bwMode="auto">
            <a:xfrm>
              <a:off x="4599" y="1324"/>
              <a:ext cx="0" cy="294"/>
            </a:xfrm>
            <a:custGeom>
              <a:avLst/>
              <a:gdLst>
                <a:gd name="T0" fmla="*/ 0 h 881"/>
                <a:gd name="T1" fmla="*/ 293 h 881"/>
                <a:gd name="T2" fmla="*/ 587 h 881"/>
                <a:gd name="T3" fmla="*/ 881 h 88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881">
                  <a:moveTo>
                    <a:pt x="0" y="0"/>
                  </a:moveTo>
                  <a:lnTo>
                    <a:pt x="0" y="293"/>
                  </a:lnTo>
                  <a:lnTo>
                    <a:pt x="0" y="587"/>
                  </a:lnTo>
                  <a:lnTo>
                    <a:pt x="0" y="881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071"/>
            <p:cNvSpPr>
              <a:spLocks/>
            </p:cNvSpPr>
            <p:nvPr/>
          </p:nvSpPr>
          <p:spPr bwMode="auto">
            <a:xfrm>
              <a:off x="3117" y="3634"/>
              <a:ext cx="492" cy="0"/>
            </a:xfrm>
            <a:custGeom>
              <a:avLst/>
              <a:gdLst>
                <a:gd name="T0" fmla="*/ 1476 w 1476"/>
                <a:gd name="T1" fmla="*/ 1181 w 1476"/>
                <a:gd name="T2" fmla="*/ 901 w 1476"/>
                <a:gd name="T3" fmla="*/ 591 w 1476"/>
                <a:gd name="T4" fmla="*/ 296 w 1476"/>
                <a:gd name="T5" fmla="*/ 0 w 147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76">
                  <a:moveTo>
                    <a:pt x="1476" y="0"/>
                  </a:moveTo>
                  <a:lnTo>
                    <a:pt x="1181" y="0"/>
                  </a:lnTo>
                  <a:lnTo>
                    <a:pt x="901" y="0"/>
                  </a:lnTo>
                  <a:lnTo>
                    <a:pt x="591" y="0"/>
                  </a:lnTo>
                  <a:lnTo>
                    <a:pt x="296" y="0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072"/>
            <p:cNvSpPr>
              <a:spLocks/>
            </p:cNvSpPr>
            <p:nvPr/>
          </p:nvSpPr>
          <p:spPr bwMode="auto">
            <a:xfrm>
              <a:off x="3609" y="3634"/>
              <a:ext cx="493" cy="0"/>
            </a:xfrm>
            <a:custGeom>
              <a:avLst/>
              <a:gdLst>
                <a:gd name="T0" fmla="*/ 0 w 1477"/>
                <a:gd name="T1" fmla="*/ 296 w 1477"/>
                <a:gd name="T2" fmla="*/ 606 w 1477"/>
                <a:gd name="T3" fmla="*/ 901 w 1477"/>
                <a:gd name="T4" fmla="*/ 1197 w 1477"/>
                <a:gd name="T5" fmla="*/ 1477 w 147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77">
                  <a:moveTo>
                    <a:pt x="0" y="0"/>
                  </a:moveTo>
                  <a:lnTo>
                    <a:pt x="296" y="0"/>
                  </a:lnTo>
                  <a:lnTo>
                    <a:pt x="606" y="0"/>
                  </a:lnTo>
                  <a:lnTo>
                    <a:pt x="901" y="0"/>
                  </a:lnTo>
                  <a:lnTo>
                    <a:pt x="1197" y="0"/>
                  </a:lnTo>
                  <a:lnTo>
                    <a:pt x="1477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073"/>
            <p:cNvSpPr>
              <a:spLocks/>
            </p:cNvSpPr>
            <p:nvPr/>
          </p:nvSpPr>
          <p:spPr bwMode="auto">
            <a:xfrm>
              <a:off x="3117" y="2425"/>
              <a:ext cx="492" cy="0"/>
            </a:xfrm>
            <a:custGeom>
              <a:avLst/>
              <a:gdLst>
                <a:gd name="T0" fmla="*/ 0 w 1476"/>
                <a:gd name="T1" fmla="*/ 296 w 1476"/>
                <a:gd name="T2" fmla="*/ 591 w 1476"/>
                <a:gd name="T3" fmla="*/ 901 w 1476"/>
                <a:gd name="T4" fmla="*/ 1181 w 1476"/>
                <a:gd name="T5" fmla="*/ 1476 w 147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76">
                  <a:moveTo>
                    <a:pt x="0" y="0"/>
                  </a:moveTo>
                  <a:lnTo>
                    <a:pt x="296" y="0"/>
                  </a:lnTo>
                  <a:lnTo>
                    <a:pt x="591" y="0"/>
                  </a:lnTo>
                  <a:lnTo>
                    <a:pt x="901" y="0"/>
                  </a:lnTo>
                  <a:lnTo>
                    <a:pt x="1181" y="0"/>
                  </a:lnTo>
                  <a:lnTo>
                    <a:pt x="1476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074"/>
            <p:cNvSpPr>
              <a:spLocks/>
            </p:cNvSpPr>
            <p:nvPr/>
          </p:nvSpPr>
          <p:spPr bwMode="auto">
            <a:xfrm>
              <a:off x="3117" y="2425"/>
              <a:ext cx="0" cy="407"/>
            </a:xfrm>
            <a:custGeom>
              <a:avLst/>
              <a:gdLst>
                <a:gd name="T0" fmla="*/ 0 h 1219"/>
                <a:gd name="T1" fmla="*/ 235 h 1219"/>
                <a:gd name="T2" fmla="*/ 485 h 1219"/>
                <a:gd name="T3" fmla="*/ 734 h 1219"/>
                <a:gd name="T4" fmla="*/ 970 h 1219"/>
                <a:gd name="T5" fmla="*/ 1219 h 121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19">
                  <a:moveTo>
                    <a:pt x="0" y="0"/>
                  </a:moveTo>
                  <a:lnTo>
                    <a:pt x="0" y="235"/>
                  </a:lnTo>
                  <a:lnTo>
                    <a:pt x="0" y="485"/>
                  </a:lnTo>
                  <a:lnTo>
                    <a:pt x="0" y="734"/>
                  </a:lnTo>
                  <a:lnTo>
                    <a:pt x="0" y="970"/>
                  </a:lnTo>
                  <a:lnTo>
                    <a:pt x="0" y="1219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075"/>
            <p:cNvSpPr>
              <a:spLocks/>
            </p:cNvSpPr>
            <p:nvPr/>
          </p:nvSpPr>
          <p:spPr bwMode="auto">
            <a:xfrm>
              <a:off x="3609" y="3233"/>
              <a:ext cx="493" cy="0"/>
            </a:xfrm>
            <a:custGeom>
              <a:avLst/>
              <a:gdLst>
                <a:gd name="T0" fmla="*/ 0 w 1477"/>
                <a:gd name="T1" fmla="*/ 296 w 1477"/>
                <a:gd name="T2" fmla="*/ 606 w 1477"/>
                <a:gd name="T3" fmla="*/ 901 w 1477"/>
                <a:gd name="T4" fmla="*/ 1197 w 1477"/>
                <a:gd name="T5" fmla="*/ 1477 w 147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77">
                  <a:moveTo>
                    <a:pt x="0" y="0"/>
                  </a:moveTo>
                  <a:lnTo>
                    <a:pt x="296" y="0"/>
                  </a:lnTo>
                  <a:lnTo>
                    <a:pt x="606" y="0"/>
                  </a:lnTo>
                  <a:lnTo>
                    <a:pt x="901" y="0"/>
                  </a:lnTo>
                  <a:lnTo>
                    <a:pt x="1197" y="0"/>
                  </a:lnTo>
                  <a:lnTo>
                    <a:pt x="1477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076"/>
            <p:cNvSpPr>
              <a:spLocks/>
            </p:cNvSpPr>
            <p:nvPr/>
          </p:nvSpPr>
          <p:spPr bwMode="auto">
            <a:xfrm>
              <a:off x="2625" y="2832"/>
              <a:ext cx="492" cy="0"/>
            </a:xfrm>
            <a:custGeom>
              <a:avLst/>
              <a:gdLst>
                <a:gd name="T0" fmla="*/ 0 w 1477"/>
                <a:gd name="T1" fmla="*/ 295 w 1477"/>
                <a:gd name="T2" fmla="*/ 592 w 1477"/>
                <a:gd name="T3" fmla="*/ 887 w 1477"/>
                <a:gd name="T4" fmla="*/ 1182 w 1477"/>
                <a:gd name="T5" fmla="*/ 1477 w 147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77">
                  <a:moveTo>
                    <a:pt x="0" y="0"/>
                  </a:moveTo>
                  <a:lnTo>
                    <a:pt x="295" y="0"/>
                  </a:lnTo>
                  <a:lnTo>
                    <a:pt x="592" y="0"/>
                  </a:lnTo>
                  <a:lnTo>
                    <a:pt x="887" y="0"/>
                  </a:lnTo>
                  <a:lnTo>
                    <a:pt x="1182" y="0"/>
                  </a:lnTo>
                  <a:lnTo>
                    <a:pt x="1477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077"/>
            <p:cNvSpPr>
              <a:spLocks/>
            </p:cNvSpPr>
            <p:nvPr/>
          </p:nvSpPr>
          <p:spPr bwMode="auto">
            <a:xfrm>
              <a:off x="4102" y="3233"/>
              <a:ext cx="0" cy="401"/>
            </a:xfrm>
            <a:custGeom>
              <a:avLst/>
              <a:gdLst>
                <a:gd name="T0" fmla="*/ 0 h 1203"/>
                <a:gd name="T1" fmla="*/ 249 h 1203"/>
                <a:gd name="T2" fmla="*/ 483 h 1203"/>
                <a:gd name="T3" fmla="*/ 733 h 1203"/>
                <a:gd name="T4" fmla="*/ 969 h 1203"/>
                <a:gd name="T5" fmla="*/ 1203 h 120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03">
                  <a:moveTo>
                    <a:pt x="0" y="0"/>
                  </a:moveTo>
                  <a:lnTo>
                    <a:pt x="0" y="249"/>
                  </a:lnTo>
                  <a:lnTo>
                    <a:pt x="0" y="483"/>
                  </a:lnTo>
                  <a:lnTo>
                    <a:pt x="0" y="733"/>
                  </a:lnTo>
                  <a:lnTo>
                    <a:pt x="0" y="969"/>
                  </a:lnTo>
                  <a:lnTo>
                    <a:pt x="0" y="1203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078"/>
            <p:cNvSpPr>
              <a:spLocks/>
            </p:cNvSpPr>
            <p:nvPr/>
          </p:nvSpPr>
          <p:spPr bwMode="auto">
            <a:xfrm>
              <a:off x="4102" y="2425"/>
              <a:ext cx="497" cy="0"/>
            </a:xfrm>
            <a:custGeom>
              <a:avLst/>
              <a:gdLst>
                <a:gd name="T0" fmla="*/ 0 w 1491"/>
                <a:gd name="T1" fmla="*/ 309 w 1491"/>
                <a:gd name="T2" fmla="*/ 604 w 1491"/>
                <a:gd name="T3" fmla="*/ 885 w 1491"/>
                <a:gd name="T4" fmla="*/ 1196 w 1491"/>
                <a:gd name="T5" fmla="*/ 1491 w 149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91">
                  <a:moveTo>
                    <a:pt x="0" y="0"/>
                  </a:moveTo>
                  <a:lnTo>
                    <a:pt x="309" y="0"/>
                  </a:lnTo>
                  <a:lnTo>
                    <a:pt x="604" y="0"/>
                  </a:lnTo>
                  <a:lnTo>
                    <a:pt x="885" y="0"/>
                  </a:lnTo>
                  <a:lnTo>
                    <a:pt x="1196" y="0"/>
                  </a:lnTo>
                  <a:lnTo>
                    <a:pt x="1491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079"/>
            <p:cNvSpPr>
              <a:spLocks/>
            </p:cNvSpPr>
            <p:nvPr/>
          </p:nvSpPr>
          <p:spPr bwMode="auto">
            <a:xfrm>
              <a:off x="4599" y="2425"/>
              <a:ext cx="0" cy="407"/>
            </a:xfrm>
            <a:custGeom>
              <a:avLst/>
              <a:gdLst>
                <a:gd name="T0" fmla="*/ 0 h 1219"/>
                <a:gd name="T1" fmla="*/ 235 h 1219"/>
                <a:gd name="T2" fmla="*/ 485 h 1219"/>
                <a:gd name="T3" fmla="*/ 734 h 1219"/>
                <a:gd name="T4" fmla="*/ 970 h 1219"/>
                <a:gd name="T5" fmla="*/ 1219 h 121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19">
                  <a:moveTo>
                    <a:pt x="0" y="0"/>
                  </a:moveTo>
                  <a:lnTo>
                    <a:pt x="0" y="235"/>
                  </a:lnTo>
                  <a:lnTo>
                    <a:pt x="0" y="485"/>
                  </a:lnTo>
                  <a:lnTo>
                    <a:pt x="0" y="734"/>
                  </a:lnTo>
                  <a:lnTo>
                    <a:pt x="0" y="970"/>
                  </a:lnTo>
                  <a:lnTo>
                    <a:pt x="0" y="1219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080"/>
            <p:cNvSpPr>
              <a:spLocks/>
            </p:cNvSpPr>
            <p:nvPr/>
          </p:nvSpPr>
          <p:spPr bwMode="auto">
            <a:xfrm>
              <a:off x="5091" y="2024"/>
              <a:ext cx="300" cy="0"/>
            </a:xfrm>
            <a:custGeom>
              <a:avLst/>
              <a:gdLst>
                <a:gd name="T0" fmla="*/ 901 w 901"/>
                <a:gd name="T1" fmla="*/ 575 w 901"/>
                <a:gd name="T2" fmla="*/ 295 w 901"/>
                <a:gd name="T3" fmla="*/ 0 w 90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01">
                  <a:moveTo>
                    <a:pt x="901" y="0"/>
                  </a:moveTo>
                  <a:lnTo>
                    <a:pt x="575" y="0"/>
                  </a:lnTo>
                  <a:lnTo>
                    <a:pt x="295" y="0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081"/>
            <p:cNvSpPr>
              <a:spLocks/>
            </p:cNvSpPr>
            <p:nvPr/>
          </p:nvSpPr>
          <p:spPr bwMode="auto">
            <a:xfrm>
              <a:off x="5091" y="2024"/>
              <a:ext cx="0" cy="401"/>
            </a:xfrm>
            <a:custGeom>
              <a:avLst/>
              <a:gdLst>
                <a:gd name="T0" fmla="*/ 1204 h 1204"/>
                <a:gd name="T1" fmla="*/ 969 h 1204"/>
                <a:gd name="T2" fmla="*/ 720 h 1204"/>
                <a:gd name="T3" fmla="*/ 484 h 1204"/>
                <a:gd name="T4" fmla="*/ 235 h 1204"/>
                <a:gd name="T5" fmla="*/ 0 h 120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04">
                  <a:moveTo>
                    <a:pt x="0" y="1204"/>
                  </a:moveTo>
                  <a:lnTo>
                    <a:pt x="0" y="969"/>
                  </a:lnTo>
                  <a:lnTo>
                    <a:pt x="0" y="720"/>
                  </a:lnTo>
                  <a:lnTo>
                    <a:pt x="0" y="484"/>
                  </a:lnTo>
                  <a:lnTo>
                    <a:pt x="0" y="235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082"/>
            <p:cNvSpPr>
              <a:spLocks/>
            </p:cNvSpPr>
            <p:nvPr/>
          </p:nvSpPr>
          <p:spPr bwMode="auto">
            <a:xfrm>
              <a:off x="3609" y="2425"/>
              <a:ext cx="0" cy="407"/>
            </a:xfrm>
            <a:custGeom>
              <a:avLst/>
              <a:gdLst>
                <a:gd name="T0" fmla="*/ 1219 h 1219"/>
                <a:gd name="T1" fmla="*/ 970 h 1219"/>
                <a:gd name="T2" fmla="*/ 734 h 1219"/>
                <a:gd name="T3" fmla="*/ 485 h 1219"/>
                <a:gd name="T4" fmla="*/ 235 h 1219"/>
                <a:gd name="T5" fmla="*/ 0 h 121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19">
                  <a:moveTo>
                    <a:pt x="0" y="1219"/>
                  </a:moveTo>
                  <a:lnTo>
                    <a:pt x="0" y="970"/>
                  </a:lnTo>
                  <a:lnTo>
                    <a:pt x="0" y="734"/>
                  </a:lnTo>
                  <a:lnTo>
                    <a:pt x="0" y="485"/>
                  </a:lnTo>
                  <a:lnTo>
                    <a:pt x="0" y="235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083"/>
            <p:cNvSpPr>
              <a:spLocks/>
            </p:cNvSpPr>
            <p:nvPr/>
          </p:nvSpPr>
          <p:spPr bwMode="auto">
            <a:xfrm>
              <a:off x="4599" y="1618"/>
              <a:ext cx="492" cy="0"/>
            </a:xfrm>
            <a:custGeom>
              <a:avLst/>
              <a:gdLst>
                <a:gd name="T0" fmla="*/ 0 w 1476"/>
                <a:gd name="T1" fmla="*/ 295 w 1476"/>
                <a:gd name="T2" fmla="*/ 590 w 1476"/>
                <a:gd name="T3" fmla="*/ 886 w 1476"/>
                <a:gd name="T4" fmla="*/ 1181 w 1476"/>
                <a:gd name="T5" fmla="*/ 1476 w 147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76">
                  <a:moveTo>
                    <a:pt x="0" y="0"/>
                  </a:moveTo>
                  <a:lnTo>
                    <a:pt x="295" y="0"/>
                  </a:lnTo>
                  <a:lnTo>
                    <a:pt x="590" y="0"/>
                  </a:lnTo>
                  <a:lnTo>
                    <a:pt x="886" y="0"/>
                  </a:lnTo>
                  <a:lnTo>
                    <a:pt x="1181" y="0"/>
                  </a:lnTo>
                  <a:lnTo>
                    <a:pt x="1476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084"/>
            <p:cNvSpPr>
              <a:spLocks/>
            </p:cNvSpPr>
            <p:nvPr/>
          </p:nvSpPr>
          <p:spPr bwMode="auto">
            <a:xfrm>
              <a:off x="5391" y="1618"/>
              <a:ext cx="0" cy="406"/>
            </a:xfrm>
            <a:custGeom>
              <a:avLst/>
              <a:gdLst>
                <a:gd name="T0" fmla="*/ 1219 h 1219"/>
                <a:gd name="T1" fmla="*/ 969 h 1219"/>
                <a:gd name="T2" fmla="*/ 734 h 1219"/>
                <a:gd name="T3" fmla="*/ 485 h 1219"/>
                <a:gd name="T4" fmla="*/ 264 h 1219"/>
                <a:gd name="T5" fmla="*/ 0 h 121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219">
                  <a:moveTo>
                    <a:pt x="0" y="1219"/>
                  </a:moveTo>
                  <a:lnTo>
                    <a:pt x="0" y="969"/>
                  </a:lnTo>
                  <a:lnTo>
                    <a:pt x="0" y="734"/>
                  </a:lnTo>
                  <a:lnTo>
                    <a:pt x="0" y="485"/>
                  </a:lnTo>
                  <a:lnTo>
                    <a:pt x="0" y="264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085"/>
            <p:cNvSpPr>
              <a:spLocks/>
            </p:cNvSpPr>
            <p:nvPr/>
          </p:nvSpPr>
          <p:spPr bwMode="auto">
            <a:xfrm>
              <a:off x="3609" y="2425"/>
              <a:ext cx="493" cy="0"/>
            </a:xfrm>
            <a:custGeom>
              <a:avLst/>
              <a:gdLst>
                <a:gd name="T0" fmla="*/ 1477 w 1477"/>
                <a:gd name="T1" fmla="*/ 1197 w 1477"/>
                <a:gd name="T2" fmla="*/ 901 w 1477"/>
                <a:gd name="T3" fmla="*/ 606 w 1477"/>
                <a:gd name="T4" fmla="*/ 296 w 1477"/>
                <a:gd name="T5" fmla="*/ 0 w 147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477">
                  <a:moveTo>
                    <a:pt x="1477" y="0"/>
                  </a:moveTo>
                  <a:lnTo>
                    <a:pt x="1197" y="0"/>
                  </a:lnTo>
                  <a:lnTo>
                    <a:pt x="901" y="0"/>
                  </a:lnTo>
                  <a:lnTo>
                    <a:pt x="606" y="0"/>
                  </a:lnTo>
                  <a:lnTo>
                    <a:pt x="296" y="0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086"/>
            <p:cNvSpPr>
              <a:spLocks/>
            </p:cNvSpPr>
            <p:nvPr/>
          </p:nvSpPr>
          <p:spPr bwMode="auto">
            <a:xfrm>
              <a:off x="2630" y="1422"/>
              <a:ext cx="2652" cy="2212"/>
            </a:xfrm>
            <a:custGeom>
              <a:avLst/>
              <a:gdLst>
                <a:gd name="T0" fmla="*/ 7957 w 7957"/>
                <a:gd name="T1" fmla="*/ 6638 h 6638"/>
                <a:gd name="T2" fmla="*/ 7957 w 7957"/>
                <a:gd name="T3" fmla="*/ 6404 h 6638"/>
                <a:gd name="T4" fmla="*/ 7957 w 7957"/>
                <a:gd name="T5" fmla="*/ 6168 h 6638"/>
                <a:gd name="T6" fmla="*/ 7957 w 7957"/>
                <a:gd name="T7" fmla="*/ 5918 h 6638"/>
                <a:gd name="T8" fmla="*/ 7957 w 7957"/>
                <a:gd name="T9" fmla="*/ 5684 h 6638"/>
                <a:gd name="T10" fmla="*/ 7957 w 7957"/>
                <a:gd name="T11" fmla="*/ 5560 h 6638"/>
                <a:gd name="T12" fmla="*/ 7890 w 7957"/>
                <a:gd name="T13" fmla="*/ 5435 h 6638"/>
                <a:gd name="T14" fmla="*/ 7753 w 7957"/>
                <a:gd name="T15" fmla="*/ 5185 h 6638"/>
                <a:gd name="T16" fmla="*/ 7677 w 7957"/>
                <a:gd name="T17" fmla="*/ 5047 h 6638"/>
                <a:gd name="T18" fmla="*/ 7625 w 7957"/>
                <a:gd name="T19" fmla="*/ 4950 h 6638"/>
                <a:gd name="T20" fmla="*/ 7496 w 7957"/>
                <a:gd name="T21" fmla="*/ 4715 h 6638"/>
                <a:gd name="T22" fmla="*/ 7382 w 7957"/>
                <a:gd name="T23" fmla="*/ 4507 h 6638"/>
                <a:gd name="T24" fmla="*/ 7360 w 7957"/>
                <a:gd name="T25" fmla="*/ 4465 h 6638"/>
                <a:gd name="T26" fmla="*/ 7231 w 7957"/>
                <a:gd name="T27" fmla="*/ 4230 h 6638"/>
                <a:gd name="T28" fmla="*/ 7095 w 7957"/>
                <a:gd name="T29" fmla="*/ 3981 h 6638"/>
                <a:gd name="T30" fmla="*/ 7087 w 7957"/>
                <a:gd name="T31" fmla="*/ 3966 h 6638"/>
                <a:gd name="T32" fmla="*/ 6965 w 7957"/>
                <a:gd name="T33" fmla="*/ 3745 h 6638"/>
                <a:gd name="T34" fmla="*/ 6829 w 7957"/>
                <a:gd name="T35" fmla="*/ 3496 h 6638"/>
                <a:gd name="T36" fmla="*/ 6792 w 7957"/>
                <a:gd name="T37" fmla="*/ 3427 h 6638"/>
                <a:gd name="T38" fmla="*/ 6693 w 7957"/>
                <a:gd name="T39" fmla="*/ 3246 h 6638"/>
                <a:gd name="T40" fmla="*/ 6564 w 7957"/>
                <a:gd name="T41" fmla="*/ 3011 h 6638"/>
                <a:gd name="T42" fmla="*/ 6496 w 7957"/>
                <a:gd name="T43" fmla="*/ 2887 h 6638"/>
                <a:gd name="T44" fmla="*/ 6436 w 7957"/>
                <a:gd name="T45" fmla="*/ 2776 h 6638"/>
                <a:gd name="T46" fmla="*/ 6299 w 7957"/>
                <a:gd name="T47" fmla="*/ 2527 h 6638"/>
                <a:gd name="T48" fmla="*/ 6201 w 7957"/>
                <a:gd name="T49" fmla="*/ 2347 h 6638"/>
                <a:gd name="T50" fmla="*/ 6171 w 7957"/>
                <a:gd name="T51" fmla="*/ 2291 h 6638"/>
                <a:gd name="T52" fmla="*/ 6034 w 7957"/>
                <a:gd name="T53" fmla="*/ 2042 h 6638"/>
                <a:gd name="T54" fmla="*/ 5906 w 7957"/>
                <a:gd name="T55" fmla="*/ 1807 h 6638"/>
                <a:gd name="T56" fmla="*/ 5611 w 7957"/>
                <a:gd name="T57" fmla="*/ 1691 h 6638"/>
                <a:gd name="T58" fmla="*/ 5300 w 7957"/>
                <a:gd name="T59" fmla="*/ 1568 h 6638"/>
                <a:gd name="T60" fmla="*/ 5271 w 7957"/>
                <a:gd name="T61" fmla="*/ 1557 h 6638"/>
                <a:gd name="T62" fmla="*/ 5019 w 7957"/>
                <a:gd name="T63" fmla="*/ 1458 h 6638"/>
                <a:gd name="T64" fmla="*/ 4724 w 7957"/>
                <a:gd name="T65" fmla="*/ 1342 h 6638"/>
                <a:gd name="T66" fmla="*/ 4673 w 7957"/>
                <a:gd name="T67" fmla="*/ 1322 h 6638"/>
                <a:gd name="T68" fmla="*/ 4415 w 7957"/>
                <a:gd name="T69" fmla="*/ 1221 h 6638"/>
                <a:gd name="T70" fmla="*/ 4135 w 7957"/>
                <a:gd name="T71" fmla="*/ 1110 h 6638"/>
                <a:gd name="T72" fmla="*/ 4038 w 7957"/>
                <a:gd name="T73" fmla="*/ 1073 h 6638"/>
                <a:gd name="T74" fmla="*/ 3839 w 7957"/>
                <a:gd name="T75" fmla="*/ 994 h 6638"/>
                <a:gd name="T76" fmla="*/ 3544 w 7957"/>
                <a:gd name="T77" fmla="*/ 878 h 6638"/>
                <a:gd name="T78" fmla="*/ 3479 w 7957"/>
                <a:gd name="T79" fmla="*/ 852 h 6638"/>
                <a:gd name="T80" fmla="*/ 3234 w 7957"/>
                <a:gd name="T81" fmla="*/ 755 h 6638"/>
                <a:gd name="T82" fmla="*/ 2938 w 7957"/>
                <a:gd name="T83" fmla="*/ 639 h 6638"/>
                <a:gd name="T84" fmla="*/ 2807 w 7957"/>
                <a:gd name="T85" fmla="*/ 588 h 6638"/>
                <a:gd name="T86" fmla="*/ 2643 w 7957"/>
                <a:gd name="T87" fmla="*/ 523 h 6638"/>
                <a:gd name="T88" fmla="*/ 2363 w 7957"/>
                <a:gd name="T89" fmla="*/ 413 h 6638"/>
                <a:gd name="T90" fmla="*/ 2061 w 7957"/>
                <a:gd name="T91" fmla="*/ 294 h 6638"/>
                <a:gd name="T92" fmla="*/ 2053 w 7957"/>
                <a:gd name="T93" fmla="*/ 290 h 6638"/>
                <a:gd name="T94" fmla="*/ 1758 w 7957"/>
                <a:gd name="T95" fmla="*/ 175 h 6638"/>
                <a:gd name="T96" fmla="*/ 1462 w 7957"/>
                <a:gd name="T97" fmla="*/ 59 h 6638"/>
                <a:gd name="T98" fmla="*/ 1315 w 7957"/>
                <a:gd name="T99" fmla="*/ 0 h 6638"/>
                <a:gd name="T100" fmla="*/ 1167 w 7957"/>
                <a:gd name="T101" fmla="*/ 0 h 6638"/>
                <a:gd name="T102" fmla="*/ 872 w 7957"/>
                <a:gd name="T103" fmla="*/ 0 h 6638"/>
                <a:gd name="T104" fmla="*/ 577 w 7957"/>
                <a:gd name="T105" fmla="*/ 0 h 6638"/>
                <a:gd name="T106" fmla="*/ 280 w 7957"/>
                <a:gd name="T107" fmla="*/ 0 h 6638"/>
                <a:gd name="T108" fmla="*/ 0 w 7957"/>
                <a:gd name="T109" fmla="*/ 0 h 6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957" h="6638">
                  <a:moveTo>
                    <a:pt x="7957" y="6638"/>
                  </a:moveTo>
                  <a:lnTo>
                    <a:pt x="7957" y="6404"/>
                  </a:lnTo>
                  <a:lnTo>
                    <a:pt x="7957" y="6168"/>
                  </a:lnTo>
                  <a:lnTo>
                    <a:pt x="7957" y="5918"/>
                  </a:lnTo>
                  <a:lnTo>
                    <a:pt x="7957" y="5684"/>
                  </a:lnTo>
                  <a:lnTo>
                    <a:pt x="7957" y="5560"/>
                  </a:lnTo>
                  <a:lnTo>
                    <a:pt x="7890" y="5435"/>
                  </a:lnTo>
                  <a:lnTo>
                    <a:pt x="7753" y="5185"/>
                  </a:lnTo>
                  <a:lnTo>
                    <a:pt x="7677" y="5047"/>
                  </a:lnTo>
                  <a:lnTo>
                    <a:pt x="7625" y="4950"/>
                  </a:lnTo>
                  <a:lnTo>
                    <a:pt x="7496" y="4715"/>
                  </a:lnTo>
                  <a:lnTo>
                    <a:pt x="7382" y="4507"/>
                  </a:lnTo>
                  <a:lnTo>
                    <a:pt x="7360" y="4465"/>
                  </a:lnTo>
                  <a:lnTo>
                    <a:pt x="7231" y="4230"/>
                  </a:lnTo>
                  <a:lnTo>
                    <a:pt x="7095" y="3981"/>
                  </a:lnTo>
                  <a:lnTo>
                    <a:pt x="7087" y="3966"/>
                  </a:lnTo>
                  <a:lnTo>
                    <a:pt x="6965" y="3745"/>
                  </a:lnTo>
                  <a:lnTo>
                    <a:pt x="6829" y="3496"/>
                  </a:lnTo>
                  <a:lnTo>
                    <a:pt x="6792" y="3427"/>
                  </a:lnTo>
                  <a:lnTo>
                    <a:pt x="6693" y="3246"/>
                  </a:lnTo>
                  <a:lnTo>
                    <a:pt x="6564" y="3011"/>
                  </a:lnTo>
                  <a:lnTo>
                    <a:pt x="6496" y="2887"/>
                  </a:lnTo>
                  <a:lnTo>
                    <a:pt x="6436" y="2776"/>
                  </a:lnTo>
                  <a:lnTo>
                    <a:pt x="6299" y="2527"/>
                  </a:lnTo>
                  <a:lnTo>
                    <a:pt x="6201" y="2347"/>
                  </a:lnTo>
                  <a:lnTo>
                    <a:pt x="6171" y="2291"/>
                  </a:lnTo>
                  <a:lnTo>
                    <a:pt x="6034" y="2042"/>
                  </a:lnTo>
                  <a:lnTo>
                    <a:pt x="5906" y="1807"/>
                  </a:lnTo>
                  <a:lnTo>
                    <a:pt x="5611" y="1691"/>
                  </a:lnTo>
                  <a:lnTo>
                    <a:pt x="5300" y="1568"/>
                  </a:lnTo>
                  <a:lnTo>
                    <a:pt x="5271" y="1557"/>
                  </a:lnTo>
                  <a:lnTo>
                    <a:pt x="5019" y="1458"/>
                  </a:lnTo>
                  <a:lnTo>
                    <a:pt x="4724" y="1342"/>
                  </a:lnTo>
                  <a:lnTo>
                    <a:pt x="4673" y="1322"/>
                  </a:lnTo>
                  <a:lnTo>
                    <a:pt x="4415" y="1221"/>
                  </a:lnTo>
                  <a:lnTo>
                    <a:pt x="4135" y="1110"/>
                  </a:lnTo>
                  <a:lnTo>
                    <a:pt x="4038" y="1073"/>
                  </a:lnTo>
                  <a:lnTo>
                    <a:pt x="3839" y="994"/>
                  </a:lnTo>
                  <a:lnTo>
                    <a:pt x="3544" y="878"/>
                  </a:lnTo>
                  <a:lnTo>
                    <a:pt x="3479" y="852"/>
                  </a:lnTo>
                  <a:lnTo>
                    <a:pt x="3234" y="755"/>
                  </a:lnTo>
                  <a:lnTo>
                    <a:pt x="2938" y="639"/>
                  </a:lnTo>
                  <a:lnTo>
                    <a:pt x="2807" y="588"/>
                  </a:lnTo>
                  <a:lnTo>
                    <a:pt x="2643" y="523"/>
                  </a:lnTo>
                  <a:lnTo>
                    <a:pt x="2363" y="413"/>
                  </a:lnTo>
                  <a:lnTo>
                    <a:pt x="2061" y="294"/>
                  </a:lnTo>
                  <a:lnTo>
                    <a:pt x="2053" y="290"/>
                  </a:lnTo>
                  <a:lnTo>
                    <a:pt x="1758" y="175"/>
                  </a:lnTo>
                  <a:lnTo>
                    <a:pt x="1462" y="59"/>
                  </a:lnTo>
                  <a:lnTo>
                    <a:pt x="1315" y="0"/>
                  </a:lnTo>
                  <a:lnTo>
                    <a:pt x="1167" y="0"/>
                  </a:lnTo>
                  <a:lnTo>
                    <a:pt x="872" y="0"/>
                  </a:lnTo>
                  <a:lnTo>
                    <a:pt x="577" y="0"/>
                  </a:lnTo>
                  <a:lnTo>
                    <a:pt x="280" y="0"/>
                  </a:lnTo>
                  <a:lnTo>
                    <a:pt x="0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Rectangle 1087"/>
            <p:cNvSpPr>
              <a:spLocks noChangeArrowheads="1"/>
            </p:cNvSpPr>
            <p:nvPr/>
          </p:nvSpPr>
          <p:spPr bwMode="auto">
            <a:xfrm>
              <a:off x="3665" y="831"/>
              <a:ext cx="478" cy="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C-17 Chart #2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4" name="Rectangle 1088"/>
            <p:cNvSpPr>
              <a:spLocks noChangeArrowheads="1"/>
            </p:cNvSpPr>
            <p:nvPr/>
          </p:nvSpPr>
          <p:spPr bwMode="auto">
            <a:xfrm>
              <a:off x="3492" y="916"/>
              <a:ext cx="827" cy="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36,000 Pound Axle Zone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5" name="Rectangle 1089"/>
            <p:cNvSpPr>
              <a:spLocks noChangeArrowheads="1"/>
            </p:cNvSpPr>
            <p:nvPr/>
          </p:nvSpPr>
          <p:spPr bwMode="auto">
            <a:xfrm>
              <a:off x="3668" y="1003"/>
              <a:ext cx="471" cy="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FS 578 - 1074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6" name="Rectangle 1090"/>
            <p:cNvSpPr>
              <a:spLocks noChangeArrowheads="1"/>
            </p:cNvSpPr>
            <p:nvPr/>
          </p:nvSpPr>
          <p:spPr bwMode="auto">
            <a:xfrm>
              <a:off x="3608" y="1089"/>
              <a:ext cx="593" cy="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(Compartment E)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7" name="Rectangle 1091"/>
            <p:cNvSpPr>
              <a:spLocks noChangeArrowheads="1"/>
            </p:cNvSpPr>
            <p:nvPr/>
          </p:nvSpPr>
          <p:spPr bwMode="auto">
            <a:xfrm>
              <a:off x="2477" y="1657"/>
              <a:ext cx="10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8" name="Rectangle 1092"/>
            <p:cNvSpPr>
              <a:spLocks noChangeArrowheads="1"/>
            </p:cNvSpPr>
            <p:nvPr/>
          </p:nvSpPr>
          <p:spPr bwMode="auto">
            <a:xfrm>
              <a:off x="4937" y="3675"/>
              <a:ext cx="10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9" name="Rectangle 1093"/>
            <p:cNvSpPr>
              <a:spLocks noChangeArrowheads="1"/>
            </p:cNvSpPr>
            <p:nvPr/>
          </p:nvSpPr>
          <p:spPr bwMode="auto">
            <a:xfrm>
              <a:off x="4745" y="3675"/>
              <a:ext cx="10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0" name="Rectangle 1094"/>
            <p:cNvSpPr>
              <a:spLocks noChangeArrowheads="1"/>
            </p:cNvSpPr>
            <p:nvPr/>
          </p:nvSpPr>
          <p:spPr bwMode="auto">
            <a:xfrm>
              <a:off x="2477" y="1820"/>
              <a:ext cx="10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1" name="Rectangle 1095"/>
            <p:cNvSpPr>
              <a:spLocks noChangeArrowheads="1"/>
            </p:cNvSpPr>
            <p:nvPr/>
          </p:nvSpPr>
          <p:spPr bwMode="auto">
            <a:xfrm>
              <a:off x="2477" y="1981"/>
              <a:ext cx="10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2" name="Rectangle 1096"/>
            <p:cNvSpPr>
              <a:spLocks noChangeArrowheads="1"/>
            </p:cNvSpPr>
            <p:nvPr/>
          </p:nvSpPr>
          <p:spPr bwMode="auto">
            <a:xfrm>
              <a:off x="4548" y="3675"/>
              <a:ext cx="10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3" name="Rectangle 1097"/>
            <p:cNvSpPr>
              <a:spLocks noChangeArrowheads="1"/>
            </p:cNvSpPr>
            <p:nvPr/>
          </p:nvSpPr>
          <p:spPr bwMode="auto">
            <a:xfrm>
              <a:off x="2477" y="2143"/>
              <a:ext cx="10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18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" name="Rectangle 1098"/>
            <p:cNvSpPr>
              <a:spLocks noChangeArrowheads="1"/>
            </p:cNvSpPr>
            <p:nvPr/>
          </p:nvSpPr>
          <p:spPr bwMode="auto">
            <a:xfrm>
              <a:off x="4347" y="3675"/>
              <a:ext cx="10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18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" name="Rectangle 1099"/>
            <p:cNvSpPr>
              <a:spLocks noChangeArrowheads="1"/>
            </p:cNvSpPr>
            <p:nvPr/>
          </p:nvSpPr>
          <p:spPr bwMode="auto">
            <a:xfrm>
              <a:off x="2477" y="2304"/>
              <a:ext cx="10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16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" name="Rectangle 1100"/>
            <p:cNvSpPr>
              <a:spLocks noChangeArrowheads="1"/>
            </p:cNvSpPr>
            <p:nvPr/>
          </p:nvSpPr>
          <p:spPr bwMode="auto">
            <a:xfrm>
              <a:off x="4150" y="3675"/>
              <a:ext cx="10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16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7" name="Rectangle 1101"/>
            <p:cNvSpPr>
              <a:spLocks noChangeArrowheads="1"/>
            </p:cNvSpPr>
            <p:nvPr/>
          </p:nvSpPr>
          <p:spPr bwMode="auto">
            <a:xfrm>
              <a:off x="2477" y="2466"/>
              <a:ext cx="10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8" name="Rectangle 1102"/>
            <p:cNvSpPr>
              <a:spLocks noChangeArrowheads="1"/>
            </p:cNvSpPr>
            <p:nvPr/>
          </p:nvSpPr>
          <p:spPr bwMode="auto">
            <a:xfrm>
              <a:off x="3953" y="3675"/>
              <a:ext cx="10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9" name="Rectangle 1103"/>
            <p:cNvSpPr>
              <a:spLocks noChangeArrowheads="1"/>
            </p:cNvSpPr>
            <p:nvPr/>
          </p:nvSpPr>
          <p:spPr bwMode="auto">
            <a:xfrm>
              <a:off x="2477" y="2628"/>
              <a:ext cx="10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0" name="Rectangle 1104"/>
            <p:cNvSpPr>
              <a:spLocks noChangeArrowheads="1"/>
            </p:cNvSpPr>
            <p:nvPr/>
          </p:nvSpPr>
          <p:spPr bwMode="auto">
            <a:xfrm>
              <a:off x="3756" y="3675"/>
              <a:ext cx="10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1" name="Rectangle 1105"/>
            <p:cNvSpPr>
              <a:spLocks noChangeArrowheads="1"/>
            </p:cNvSpPr>
            <p:nvPr/>
          </p:nvSpPr>
          <p:spPr bwMode="auto">
            <a:xfrm>
              <a:off x="2477" y="2789"/>
              <a:ext cx="10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2" name="Rectangle 1106"/>
            <p:cNvSpPr>
              <a:spLocks noChangeArrowheads="1"/>
            </p:cNvSpPr>
            <p:nvPr/>
          </p:nvSpPr>
          <p:spPr bwMode="auto">
            <a:xfrm>
              <a:off x="3559" y="3675"/>
              <a:ext cx="10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3" name="Rectangle 1107"/>
            <p:cNvSpPr>
              <a:spLocks noChangeArrowheads="1"/>
            </p:cNvSpPr>
            <p:nvPr/>
          </p:nvSpPr>
          <p:spPr bwMode="auto">
            <a:xfrm>
              <a:off x="2496" y="2946"/>
              <a:ext cx="6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8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4" name="Rectangle 1108"/>
            <p:cNvSpPr>
              <a:spLocks noChangeArrowheads="1"/>
            </p:cNvSpPr>
            <p:nvPr/>
          </p:nvSpPr>
          <p:spPr bwMode="auto">
            <a:xfrm>
              <a:off x="3386" y="3675"/>
              <a:ext cx="6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8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5" name="Rectangle 1109"/>
            <p:cNvSpPr>
              <a:spLocks noChangeArrowheads="1"/>
            </p:cNvSpPr>
            <p:nvPr/>
          </p:nvSpPr>
          <p:spPr bwMode="auto">
            <a:xfrm>
              <a:off x="2496" y="3107"/>
              <a:ext cx="6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6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6" name="Rectangle 1110"/>
            <p:cNvSpPr>
              <a:spLocks noChangeArrowheads="1"/>
            </p:cNvSpPr>
            <p:nvPr/>
          </p:nvSpPr>
          <p:spPr bwMode="auto">
            <a:xfrm>
              <a:off x="3179" y="3675"/>
              <a:ext cx="6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6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7" name="Rectangle 1111"/>
            <p:cNvSpPr>
              <a:spLocks noChangeArrowheads="1"/>
            </p:cNvSpPr>
            <p:nvPr/>
          </p:nvSpPr>
          <p:spPr bwMode="auto">
            <a:xfrm>
              <a:off x="2496" y="3274"/>
              <a:ext cx="6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8" name="Rectangle 1112"/>
            <p:cNvSpPr>
              <a:spLocks noChangeArrowheads="1"/>
            </p:cNvSpPr>
            <p:nvPr/>
          </p:nvSpPr>
          <p:spPr bwMode="auto">
            <a:xfrm>
              <a:off x="2983" y="3675"/>
              <a:ext cx="6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9" name="Rectangle 1113"/>
            <p:cNvSpPr>
              <a:spLocks noChangeArrowheads="1"/>
            </p:cNvSpPr>
            <p:nvPr/>
          </p:nvSpPr>
          <p:spPr bwMode="auto">
            <a:xfrm>
              <a:off x="2496" y="3430"/>
              <a:ext cx="6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0" name="Rectangle 1114"/>
            <p:cNvSpPr>
              <a:spLocks noChangeArrowheads="1"/>
            </p:cNvSpPr>
            <p:nvPr/>
          </p:nvSpPr>
          <p:spPr bwMode="auto">
            <a:xfrm>
              <a:off x="2791" y="3675"/>
              <a:ext cx="6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1" name="Rectangle 1115"/>
            <p:cNvSpPr>
              <a:spLocks noChangeArrowheads="1"/>
            </p:cNvSpPr>
            <p:nvPr/>
          </p:nvSpPr>
          <p:spPr bwMode="auto">
            <a:xfrm>
              <a:off x="2496" y="3592"/>
              <a:ext cx="6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2" name="Rectangle 1116"/>
            <p:cNvSpPr>
              <a:spLocks noChangeArrowheads="1"/>
            </p:cNvSpPr>
            <p:nvPr/>
          </p:nvSpPr>
          <p:spPr bwMode="auto">
            <a:xfrm>
              <a:off x="2594" y="3675"/>
              <a:ext cx="6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3" name="Rectangle 1117"/>
            <p:cNvSpPr>
              <a:spLocks noChangeArrowheads="1"/>
            </p:cNvSpPr>
            <p:nvPr/>
          </p:nvSpPr>
          <p:spPr bwMode="auto">
            <a:xfrm>
              <a:off x="3359" y="3776"/>
              <a:ext cx="1289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Maximum Weight - Axle B ( x 1,000 Pounds)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4" name="Freeform 1118"/>
            <p:cNvSpPr>
              <a:spLocks/>
            </p:cNvSpPr>
            <p:nvPr/>
          </p:nvSpPr>
          <p:spPr bwMode="auto">
            <a:xfrm>
              <a:off x="2285" y="3117"/>
              <a:ext cx="45" cy="44"/>
            </a:xfrm>
            <a:custGeom>
              <a:avLst/>
              <a:gdLst>
                <a:gd name="T0" fmla="*/ 137 w 137"/>
                <a:gd name="T1" fmla="*/ 131 h 131"/>
                <a:gd name="T2" fmla="*/ 0 w 137"/>
                <a:gd name="T3" fmla="*/ 131 h 131"/>
                <a:gd name="T4" fmla="*/ 0 w 137"/>
                <a:gd name="T5" fmla="*/ 103 h 131"/>
                <a:gd name="T6" fmla="*/ 97 w 137"/>
                <a:gd name="T7" fmla="*/ 71 h 131"/>
                <a:gd name="T8" fmla="*/ 109 w 137"/>
                <a:gd name="T9" fmla="*/ 67 h 131"/>
                <a:gd name="T10" fmla="*/ 117 w 137"/>
                <a:gd name="T11" fmla="*/ 65 h 131"/>
                <a:gd name="T12" fmla="*/ 108 w 137"/>
                <a:gd name="T13" fmla="*/ 61 h 131"/>
                <a:gd name="T14" fmla="*/ 96 w 137"/>
                <a:gd name="T15" fmla="*/ 57 h 131"/>
                <a:gd name="T16" fmla="*/ 0 w 137"/>
                <a:gd name="T17" fmla="*/ 25 h 131"/>
                <a:gd name="T18" fmla="*/ 0 w 137"/>
                <a:gd name="T19" fmla="*/ 0 h 131"/>
                <a:gd name="T20" fmla="*/ 137 w 137"/>
                <a:gd name="T21" fmla="*/ 0 h 131"/>
                <a:gd name="T22" fmla="*/ 137 w 137"/>
                <a:gd name="T23" fmla="*/ 17 h 131"/>
                <a:gd name="T24" fmla="*/ 22 w 137"/>
                <a:gd name="T25" fmla="*/ 17 h 131"/>
                <a:gd name="T26" fmla="*/ 137 w 137"/>
                <a:gd name="T27" fmla="*/ 58 h 131"/>
                <a:gd name="T28" fmla="*/ 137 w 137"/>
                <a:gd name="T29" fmla="*/ 74 h 131"/>
                <a:gd name="T30" fmla="*/ 20 w 137"/>
                <a:gd name="T31" fmla="*/ 114 h 131"/>
                <a:gd name="T32" fmla="*/ 137 w 137"/>
                <a:gd name="T33" fmla="*/ 114 h 131"/>
                <a:gd name="T34" fmla="*/ 137 w 137"/>
                <a:gd name="T35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7" h="131">
                  <a:moveTo>
                    <a:pt x="137" y="131"/>
                  </a:moveTo>
                  <a:lnTo>
                    <a:pt x="0" y="131"/>
                  </a:lnTo>
                  <a:lnTo>
                    <a:pt x="0" y="103"/>
                  </a:lnTo>
                  <a:lnTo>
                    <a:pt x="97" y="71"/>
                  </a:lnTo>
                  <a:lnTo>
                    <a:pt x="109" y="67"/>
                  </a:lnTo>
                  <a:lnTo>
                    <a:pt x="117" y="65"/>
                  </a:lnTo>
                  <a:lnTo>
                    <a:pt x="108" y="61"/>
                  </a:lnTo>
                  <a:lnTo>
                    <a:pt x="96" y="57"/>
                  </a:lnTo>
                  <a:lnTo>
                    <a:pt x="0" y="25"/>
                  </a:lnTo>
                  <a:lnTo>
                    <a:pt x="0" y="0"/>
                  </a:lnTo>
                  <a:lnTo>
                    <a:pt x="137" y="0"/>
                  </a:lnTo>
                  <a:lnTo>
                    <a:pt x="137" y="17"/>
                  </a:lnTo>
                  <a:lnTo>
                    <a:pt x="22" y="17"/>
                  </a:lnTo>
                  <a:lnTo>
                    <a:pt x="137" y="58"/>
                  </a:lnTo>
                  <a:lnTo>
                    <a:pt x="137" y="74"/>
                  </a:lnTo>
                  <a:lnTo>
                    <a:pt x="20" y="114"/>
                  </a:lnTo>
                  <a:lnTo>
                    <a:pt x="137" y="114"/>
                  </a:lnTo>
                  <a:lnTo>
                    <a:pt x="137" y="1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119"/>
            <p:cNvSpPr>
              <a:spLocks noEditPoints="1"/>
            </p:cNvSpPr>
            <p:nvPr/>
          </p:nvSpPr>
          <p:spPr bwMode="auto">
            <a:xfrm>
              <a:off x="2296" y="3080"/>
              <a:ext cx="35" cy="30"/>
            </a:xfrm>
            <a:custGeom>
              <a:avLst/>
              <a:gdLst>
                <a:gd name="T0" fmla="*/ 96 w 104"/>
                <a:gd name="T1" fmla="*/ 29 h 91"/>
                <a:gd name="T2" fmla="*/ 99 w 104"/>
                <a:gd name="T3" fmla="*/ 35 h 91"/>
                <a:gd name="T4" fmla="*/ 103 w 104"/>
                <a:gd name="T5" fmla="*/ 48 h 91"/>
                <a:gd name="T6" fmla="*/ 103 w 104"/>
                <a:gd name="T7" fmla="*/ 58 h 91"/>
                <a:gd name="T8" fmla="*/ 103 w 104"/>
                <a:gd name="T9" fmla="*/ 61 h 91"/>
                <a:gd name="T10" fmla="*/ 102 w 104"/>
                <a:gd name="T11" fmla="*/ 65 h 91"/>
                <a:gd name="T12" fmla="*/ 102 w 104"/>
                <a:gd name="T13" fmla="*/ 68 h 91"/>
                <a:gd name="T14" fmla="*/ 100 w 104"/>
                <a:gd name="T15" fmla="*/ 74 h 91"/>
                <a:gd name="T16" fmla="*/ 99 w 104"/>
                <a:gd name="T17" fmla="*/ 75 h 91"/>
                <a:gd name="T18" fmla="*/ 96 w 104"/>
                <a:gd name="T19" fmla="*/ 83 h 91"/>
                <a:gd name="T20" fmla="*/ 93 w 104"/>
                <a:gd name="T21" fmla="*/ 83 h 91"/>
                <a:gd name="T22" fmla="*/ 91 w 104"/>
                <a:gd name="T23" fmla="*/ 86 h 91"/>
                <a:gd name="T24" fmla="*/ 81 w 104"/>
                <a:gd name="T25" fmla="*/ 90 h 91"/>
                <a:gd name="T26" fmla="*/ 76 w 104"/>
                <a:gd name="T27" fmla="*/ 91 h 91"/>
                <a:gd name="T28" fmla="*/ 63 w 104"/>
                <a:gd name="T29" fmla="*/ 88 h 91"/>
                <a:gd name="T30" fmla="*/ 53 w 104"/>
                <a:gd name="T31" fmla="*/ 79 h 91"/>
                <a:gd name="T32" fmla="*/ 46 w 104"/>
                <a:gd name="T33" fmla="*/ 60 h 91"/>
                <a:gd name="T34" fmla="*/ 43 w 104"/>
                <a:gd name="T35" fmla="*/ 43 h 91"/>
                <a:gd name="T36" fmla="*/ 40 w 104"/>
                <a:gd name="T37" fmla="*/ 22 h 91"/>
                <a:gd name="T38" fmla="*/ 26 w 104"/>
                <a:gd name="T39" fmla="*/ 23 h 91"/>
                <a:gd name="T40" fmla="*/ 15 w 104"/>
                <a:gd name="T41" fmla="*/ 34 h 91"/>
                <a:gd name="T42" fmla="*/ 15 w 104"/>
                <a:gd name="T43" fmla="*/ 56 h 91"/>
                <a:gd name="T44" fmla="*/ 24 w 104"/>
                <a:gd name="T45" fmla="*/ 68 h 91"/>
                <a:gd name="T46" fmla="*/ 32 w 104"/>
                <a:gd name="T47" fmla="*/ 88 h 91"/>
                <a:gd name="T48" fmla="*/ 22 w 104"/>
                <a:gd name="T49" fmla="*/ 85 h 91"/>
                <a:gd name="T50" fmla="*/ 7 w 104"/>
                <a:gd name="T51" fmla="*/ 74 h 91"/>
                <a:gd name="T52" fmla="*/ 1 w 104"/>
                <a:gd name="T53" fmla="*/ 55 h 91"/>
                <a:gd name="T54" fmla="*/ 0 w 104"/>
                <a:gd name="T55" fmla="*/ 32 h 91"/>
                <a:gd name="T56" fmla="*/ 6 w 104"/>
                <a:gd name="T57" fmla="*/ 16 h 91"/>
                <a:gd name="T58" fmla="*/ 23 w 104"/>
                <a:gd name="T59" fmla="*/ 6 h 91"/>
                <a:gd name="T60" fmla="*/ 39 w 104"/>
                <a:gd name="T61" fmla="*/ 5 h 91"/>
                <a:gd name="T62" fmla="*/ 65 w 104"/>
                <a:gd name="T63" fmla="*/ 4 h 91"/>
                <a:gd name="T64" fmla="*/ 79 w 104"/>
                <a:gd name="T65" fmla="*/ 4 h 91"/>
                <a:gd name="T66" fmla="*/ 90 w 104"/>
                <a:gd name="T67" fmla="*/ 4 h 91"/>
                <a:gd name="T68" fmla="*/ 102 w 104"/>
                <a:gd name="T69" fmla="*/ 17 h 91"/>
                <a:gd name="T70" fmla="*/ 90 w 104"/>
                <a:gd name="T71" fmla="*/ 21 h 91"/>
                <a:gd name="T72" fmla="*/ 55 w 104"/>
                <a:gd name="T73" fmla="*/ 33 h 91"/>
                <a:gd name="T74" fmla="*/ 60 w 104"/>
                <a:gd name="T75" fmla="*/ 58 h 91"/>
                <a:gd name="T76" fmla="*/ 64 w 104"/>
                <a:gd name="T77" fmla="*/ 68 h 91"/>
                <a:gd name="T78" fmla="*/ 71 w 104"/>
                <a:gd name="T79" fmla="*/ 72 h 91"/>
                <a:gd name="T80" fmla="*/ 78 w 104"/>
                <a:gd name="T81" fmla="*/ 72 h 91"/>
                <a:gd name="T82" fmla="*/ 79 w 104"/>
                <a:gd name="T83" fmla="*/ 71 h 91"/>
                <a:gd name="T84" fmla="*/ 87 w 104"/>
                <a:gd name="T85" fmla="*/ 68 h 91"/>
                <a:gd name="T86" fmla="*/ 90 w 104"/>
                <a:gd name="T87" fmla="*/ 61 h 91"/>
                <a:gd name="T88" fmla="*/ 90 w 104"/>
                <a:gd name="T89" fmla="*/ 55 h 91"/>
                <a:gd name="T90" fmla="*/ 91 w 104"/>
                <a:gd name="T91" fmla="*/ 54 h 91"/>
                <a:gd name="T92" fmla="*/ 87 w 104"/>
                <a:gd name="T93" fmla="*/ 36 h 91"/>
                <a:gd name="T94" fmla="*/ 78 w 104"/>
                <a:gd name="T95" fmla="*/ 26 h 91"/>
                <a:gd name="T96" fmla="*/ 68 w 104"/>
                <a:gd name="T97" fmla="*/ 22 h 91"/>
                <a:gd name="T98" fmla="*/ 53 w 104"/>
                <a:gd name="T99" fmla="*/ 22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4" h="91">
                  <a:moveTo>
                    <a:pt x="90" y="21"/>
                  </a:moveTo>
                  <a:lnTo>
                    <a:pt x="96" y="29"/>
                  </a:lnTo>
                  <a:lnTo>
                    <a:pt x="98" y="33"/>
                  </a:lnTo>
                  <a:lnTo>
                    <a:pt x="99" y="35"/>
                  </a:lnTo>
                  <a:lnTo>
                    <a:pt x="101" y="38"/>
                  </a:lnTo>
                  <a:lnTo>
                    <a:pt x="103" y="48"/>
                  </a:lnTo>
                  <a:lnTo>
                    <a:pt x="104" y="58"/>
                  </a:lnTo>
                  <a:lnTo>
                    <a:pt x="103" y="58"/>
                  </a:lnTo>
                  <a:lnTo>
                    <a:pt x="103" y="59"/>
                  </a:lnTo>
                  <a:lnTo>
                    <a:pt x="103" y="61"/>
                  </a:lnTo>
                  <a:lnTo>
                    <a:pt x="103" y="65"/>
                  </a:lnTo>
                  <a:lnTo>
                    <a:pt x="102" y="65"/>
                  </a:lnTo>
                  <a:lnTo>
                    <a:pt x="102" y="66"/>
                  </a:lnTo>
                  <a:lnTo>
                    <a:pt x="102" y="68"/>
                  </a:lnTo>
                  <a:lnTo>
                    <a:pt x="102" y="72"/>
                  </a:lnTo>
                  <a:lnTo>
                    <a:pt x="100" y="74"/>
                  </a:lnTo>
                  <a:lnTo>
                    <a:pt x="99" y="74"/>
                  </a:lnTo>
                  <a:lnTo>
                    <a:pt x="99" y="75"/>
                  </a:lnTo>
                  <a:lnTo>
                    <a:pt x="99" y="77"/>
                  </a:lnTo>
                  <a:lnTo>
                    <a:pt x="96" y="83"/>
                  </a:lnTo>
                  <a:lnTo>
                    <a:pt x="94" y="83"/>
                  </a:lnTo>
                  <a:lnTo>
                    <a:pt x="93" y="83"/>
                  </a:lnTo>
                  <a:lnTo>
                    <a:pt x="93" y="84"/>
                  </a:lnTo>
                  <a:lnTo>
                    <a:pt x="91" y="86"/>
                  </a:lnTo>
                  <a:lnTo>
                    <a:pt x="87" y="89"/>
                  </a:lnTo>
                  <a:lnTo>
                    <a:pt x="81" y="90"/>
                  </a:lnTo>
                  <a:lnTo>
                    <a:pt x="78" y="90"/>
                  </a:lnTo>
                  <a:lnTo>
                    <a:pt x="76" y="91"/>
                  </a:lnTo>
                  <a:lnTo>
                    <a:pt x="69" y="90"/>
                  </a:lnTo>
                  <a:lnTo>
                    <a:pt x="63" y="88"/>
                  </a:lnTo>
                  <a:lnTo>
                    <a:pt x="57" y="84"/>
                  </a:lnTo>
                  <a:lnTo>
                    <a:pt x="53" y="79"/>
                  </a:lnTo>
                  <a:lnTo>
                    <a:pt x="48" y="67"/>
                  </a:lnTo>
                  <a:lnTo>
                    <a:pt x="46" y="60"/>
                  </a:lnTo>
                  <a:lnTo>
                    <a:pt x="45" y="53"/>
                  </a:lnTo>
                  <a:lnTo>
                    <a:pt x="43" y="43"/>
                  </a:lnTo>
                  <a:lnTo>
                    <a:pt x="42" y="34"/>
                  </a:lnTo>
                  <a:lnTo>
                    <a:pt x="40" y="22"/>
                  </a:lnTo>
                  <a:lnTo>
                    <a:pt x="35" y="22"/>
                  </a:lnTo>
                  <a:lnTo>
                    <a:pt x="26" y="23"/>
                  </a:lnTo>
                  <a:lnTo>
                    <a:pt x="21" y="27"/>
                  </a:lnTo>
                  <a:lnTo>
                    <a:pt x="15" y="34"/>
                  </a:lnTo>
                  <a:lnTo>
                    <a:pt x="14" y="47"/>
                  </a:lnTo>
                  <a:lnTo>
                    <a:pt x="15" y="56"/>
                  </a:lnTo>
                  <a:lnTo>
                    <a:pt x="19" y="64"/>
                  </a:lnTo>
                  <a:lnTo>
                    <a:pt x="24" y="68"/>
                  </a:lnTo>
                  <a:lnTo>
                    <a:pt x="34" y="72"/>
                  </a:lnTo>
                  <a:lnTo>
                    <a:pt x="32" y="88"/>
                  </a:lnTo>
                  <a:lnTo>
                    <a:pt x="26" y="86"/>
                  </a:lnTo>
                  <a:lnTo>
                    <a:pt x="22" y="85"/>
                  </a:lnTo>
                  <a:lnTo>
                    <a:pt x="14" y="81"/>
                  </a:lnTo>
                  <a:lnTo>
                    <a:pt x="7" y="74"/>
                  </a:lnTo>
                  <a:lnTo>
                    <a:pt x="4" y="66"/>
                  </a:lnTo>
                  <a:lnTo>
                    <a:pt x="1" y="55"/>
                  </a:lnTo>
                  <a:lnTo>
                    <a:pt x="0" y="44"/>
                  </a:lnTo>
                  <a:lnTo>
                    <a:pt x="0" y="32"/>
                  </a:lnTo>
                  <a:lnTo>
                    <a:pt x="3" y="23"/>
                  </a:lnTo>
                  <a:lnTo>
                    <a:pt x="6" y="16"/>
                  </a:lnTo>
                  <a:lnTo>
                    <a:pt x="11" y="11"/>
                  </a:lnTo>
                  <a:lnTo>
                    <a:pt x="23" y="6"/>
                  </a:lnTo>
                  <a:lnTo>
                    <a:pt x="29" y="5"/>
                  </a:lnTo>
                  <a:lnTo>
                    <a:pt x="39" y="5"/>
                  </a:lnTo>
                  <a:lnTo>
                    <a:pt x="61" y="5"/>
                  </a:lnTo>
                  <a:lnTo>
                    <a:pt x="65" y="4"/>
                  </a:lnTo>
                  <a:lnTo>
                    <a:pt x="70" y="4"/>
                  </a:lnTo>
                  <a:lnTo>
                    <a:pt x="79" y="4"/>
                  </a:lnTo>
                  <a:lnTo>
                    <a:pt x="85" y="4"/>
                  </a:lnTo>
                  <a:lnTo>
                    <a:pt x="90" y="4"/>
                  </a:lnTo>
                  <a:lnTo>
                    <a:pt x="102" y="0"/>
                  </a:lnTo>
                  <a:lnTo>
                    <a:pt x="102" y="17"/>
                  </a:lnTo>
                  <a:lnTo>
                    <a:pt x="96" y="19"/>
                  </a:lnTo>
                  <a:lnTo>
                    <a:pt x="90" y="21"/>
                  </a:lnTo>
                  <a:close/>
                  <a:moveTo>
                    <a:pt x="53" y="22"/>
                  </a:moveTo>
                  <a:lnTo>
                    <a:pt x="55" y="33"/>
                  </a:lnTo>
                  <a:lnTo>
                    <a:pt x="59" y="50"/>
                  </a:lnTo>
                  <a:lnTo>
                    <a:pt x="60" y="58"/>
                  </a:lnTo>
                  <a:lnTo>
                    <a:pt x="62" y="65"/>
                  </a:lnTo>
                  <a:lnTo>
                    <a:pt x="64" y="68"/>
                  </a:lnTo>
                  <a:lnTo>
                    <a:pt x="68" y="71"/>
                  </a:lnTo>
                  <a:lnTo>
                    <a:pt x="71" y="72"/>
                  </a:lnTo>
                  <a:lnTo>
                    <a:pt x="76" y="73"/>
                  </a:lnTo>
                  <a:lnTo>
                    <a:pt x="78" y="72"/>
                  </a:lnTo>
                  <a:lnTo>
                    <a:pt x="78" y="71"/>
                  </a:lnTo>
                  <a:lnTo>
                    <a:pt x="79" y="71"/>
                  </a:lnTo>
                  <a:lnTo>
                    <a:pt x="81" y="71"/>
                  </a:lnTo>
                  <a:lnTo>
                    <a:pt x="87" y="68"/>
                  </a:lnTo>
                  <a:lnTo>
                    <a:pt x="88" y="64"/>
                  </a:lnTo>
                  <a:lnTo>
                    <a:pt x="90" y="61"/>
                  </a:lnTo>
                  <a:lnTo>
                    <a:pt x="90" y="57"/>
                  </a:lnTo>
                  <a:lnTo>
                    <a:pt x="90" y="55"/>
                  </a:lnTo>
                  <a:lnTo>
                    <a:pt x="90" y="54"/>
                  </a:lnTo>
                  <a:lnTo>
                    <a:pt x="91" y="54"/>
                  </a:lnTo>
                  <a:lnTo>
                    <a:pt x="90" y="44"/>
                  </a:lnTo>
                  <a:lnTo>
                    <a:pt x="87" y="36"/>
                  </a:lnTo>
                  <a:lnTo>
                    <a:pt x="82" y="29"/>
                  </a:lnTo>
                  <a:lnTo>
                    <a:pt x="78" y="26"/>
                  </a:lnTo>
                  <a:lnTo>
                    <a:pt x="75" y="25"/>
                  </a:lnTo>
                  <a:lnTo>
                    <a:pt x="68" y="22"/>
                  </a:lnTo>
                  <a:lnTo>
                    <a:pt x="59" y="22"/>
                  </a:lnTo>
                  <a:lnTo>
                    <a:pt x="53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120"/>
            <p:cNvSpPr>
              <a:spLocks/>
            </p:cNvSpPr>
            <p:nvPr/>
          </p:nvSpPr>
          <p:spPr bwMode="auto">
            <a:xfrm>
              <a:off x="2297" y="3046"/>
              <a:ext cx="33" cy="31"/>
            </a:xfrm>
            <a:custGeom>
              <a:avLst/>
              <a:gdLst>
                <a:gd name="T0" fmla="*/ 99 w 99"/>
                <a:gd name="T1" fmla="*/ 93 h 93"/>
                <a:gd name="T2" fmla="*/ 48 w 99"/>
                <a:gd name="T3" fmla="*/ 57 h 93"/>
                <a:gd name="T4" fmla="*/ 0 w 99"/>
                <a:gd name="T5" fmla="*/ 90 h 93"/>
                <a:gd name="T6" fmla="*/ 0 w 99"/>
                <a:gd name="T7" fmla="*/ 69 h 93"/>
                <a:gd name="T8" fmla="*/ 24 w 99"/>
                <a:gd name="T9" fmla="*/ 53 h 93"/>
                <a:gd name="T10" fmla="*/ 35 w 99"/>
                <a:gd name="T11" fmla="*/ 46 h 93"/>
                <a:gd name="T12" fmla="*/ 24 w 99"/>
                <a:gd name="T13" fmla="*/ 39 h 93"/>
                <a:gd name="T14" fmla="*/ 0 w 99"/>
                <a:gd name="T15" fmla="*/ 22 h 93"/>
                <a:gd name="T16" fmla="*/ 0 w 99"/>
                <a:gd name="T17" fmla="*/ 3 h 93"/>
                <a:gd name="T18" fmla="*/ 47 w 99"/>
                <a:gd name="T19" fmla="*/ 36 h 93"/>
                <a:gd name="T20" fmla="*/ 99 w 99"/>
                <a:gd name="T21" fmla="*/ 0 h 93"/>
                <a:gd name="T22" fmla="*/ 99 w 99"/>
                <a:gd name="T23" fmla="*/ 20 h 93"/>
                <a:gd name="T24" fmla="*/ 68 w 99"/>
                <a:gd name="T25" fmla="*/ 40 h 93"/>
                <a:gd name="T26" fmla="*/ 60 w 99"/>
                <a:gd name="T27" fmla="*/ 46 h 93"/>
                <a:gd name="T28" fmla="*/ 99 w 99"/>
                <a:gd name="T29" fmla="*/ 73 h 93"/>
                <a:gd name="T30" fmla="*/ 99 w 99"/>
                <a:gd name="T31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9" h="93">
                  <a:moveTo>
                    <a:pt x="99" y="93"/>
                  </a:moveTo>
                  <a:lnTo>
                    <a:pt x="48" y="57"/>
                  </a:lnTo>
                  <a:lnTo>
                    <a:pt x="0" y="90"/>
                  </a:lnTo>
                  <a:lnTo>
                    <a:pt x="0" y="69"/>
                  </a:lnTo>
                  <a:lnTo>
                    <a:pt x="24" y="53"/>
                  </a:lnTo>
                  <a:lnTo>
                    <a:pt x="35" y="46"/>
                  </a:lnTo>
                  <a:lnTo>
                    <a:pt x="24" y="39"/>
                  </a:lnTo>
                  <a:lnTo>
                    <a:pt x="0" y="22"/>
                  </a:lnTo>
                  <a:lnTo>
                    <a:pt x="0" y="3"/>
                  </a:lnTo>
                  <a:lnTo>
                    <a:pt x="47" y="36"/>
                  </a:lnTo>
                  <a:lnTo>
                    <a:pt x="99" y="0"/>
                  </a:lnTo>
                  <a:lnTo>
                    <a:pt x="99" y="20"/>
                  </a:lnTo>
                  <a:lnTo>
                    <a:pt x="68" y="40"/>
                  </a:lnTo>
                  <a:lnTo>
                    <a:pt x="60" y="46"/>
                  </a:lnTo>
                  <a:lnTo>
                    <a:pt x="99" y="73"/>
                  </a:lnTo>
                  <a:lnTo>
                    <a:pt x="99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121"/>
            <p:cNvSpPr>
              <a:spLocks noEditPoints="1"/>
            </p:cNvSpPr>
            <p:nvPr/>
          </p:nvSpPr>
          <p:spPr bwMode="auto">
            <a:xfrm>
              <a:off x="2285" y="3035"/>
              <a:ext cx="45" cy="6"/>
            </a:xfrm>
            <a:custGeom>
              <a:avLst/>
              <a:gdLst>
                <a:gd name="T0" fmla="*/ 19 w 137"/>
                <a:gd name="T1" fmla="*/ 16 h 16"/>
                <a:gd name="T2" fmla="*/ 0 w 137"/>
                <a:gd name="T3" fmla="*/ 16 h 16"/>
                <a:gd name="T4" fmla="*/ 0 w 137"/>
                <a:gd name="T5" fmla="*/ 0 h 16"/>
                <a:gd name="T6" fmla="*/ 19 w 137"/>
                <a:gd name="T7" fmla="*/ 0 h 16"/>
                <a:gd name="T8" fmla="*/ 19 w 137"/>
                <a:gd name="T9" fmla="*/ 16 h 16"/>
                <a:gd name="T10" fmla="*/ 137 w 137"/>
                <a:gd name="T11" fmla="*/ 16 h 16"/>
                <a:gd name="T12" fmla="*/ 38 w 137"/>
                <a:gd name="T13" fmla="*/ 16 h 16"/>
                <a:gd name="T14" fmla="*/ 38 w 137"/>
                <a:gd name="T15" fmla="*/ 0 h 16"/>
                <a:gd name="T16" fmla="*/ 137 w 137"/>
                <a:gd name="T17" fmla="*/ 0 h 16"/>
                <a:gd name="T18" fmla="*/ 137 w 137"/>
                <a:gd name="T1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7" h="16">
                  <a:moveTo>
                    <a:pt x="19" y="16"/>
                  </a:moveTo>
                  <a:lnTo>
                    <a:pt x="0" y="16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6"/>
                  </a:lnTo>
                  <a:close/>
                  <a:moveTo>
                    <a:pt x="137" y="16"/>
                  </a:moveTo>
                  <a:lnTo>
                    <a:pt x="38" y="16"/>
                  </a:lnTo>
                  <a:lnTo>
                    <a:pt x="38" y="0"/>
                  </a:lnTo>
                  <a:lnTo>
                    <a:pt x="137" y="0"/>
                  </a:lnTo>
                  <a:lnTo>
                    <a:pt x="137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122"/>
            <p:cNvSpPr>
              <a:spLocks/>
            </p:cNvSpPr>
            <p:nvPr/>
          </p:nvSpPr>
          <p:spPr bwMode="auto">
            <a:xfrm>
              <a:off x="2296" y="2982"/>
              <a:ext cx="34" cy="45"/>
            </a:xfrm>
            <a:custGeom>
              <a:avLst/>
              <a:gdLst>
                <a:gd name="T0" fmla="*/ 102 w 102"/>
                <a:gd name="T1" fmla="*/ 134 h 134"/>
                <a:gd name="T2" fmla="*/ 3 w 102"/>
                <a:gd name="T3" fmla="*/ 134 h 134"/>
                <a:gd name="T4" fmla="*/ 3 w 102"/>
                <a:gd name="T5" fmla="*/ 119 h 134"/>
                <a:gd name="T6" fmla="*/ 17 w 102"/>
                <a:gd name="T7" fmla="*/ 119 h 134"/>
                <a:gd name="T8" fmla="*/ 9 w 102"/>
                <a:gd name="T9" fmla="*/ 113 h 134"/>
                <a:gd name="T10" fmla="*/ 5 w 102"/>
                <a:gd name="T11" fmla="*/ 106 h 134"/>
                <a:gd name="T12" fmla="*/ 1 w 102"/>
                <a:gd name="T13" fmla="*/ 98 h 134"/>
                <a:gd name="T14" fmla="*/ 0 w 102"/>
                <a:gd name="T15" fmla="*/ 89 h 134"/>
                <a:gd name="T16" fmla="*/ 1 w 102"/>
                <a:gd name="T17" fmla="*/ 78 h 134"/>
                <a:gd name="T18" fmla="*/ 5 w 102"/>
                <a:gd name="T19" fmla="*/ 71 h 134"/>
                <a:gd name="T20" fmla="*/ 10 w 102"/>
                <a:gd name="T21" fmla="*/ 63 h 134"/>
                <a:gd name="T22" fmla="*/ 19 w 102"/>
                <a:gd name="T23" fmla="*/ 60 h 134"/>
                <a:gd name="T24" fmla="*/ 9 w 102"/>
                <a:gd name="T25" fmla="*/ 53 h 134"/>
                <a:gd name="T26" fmla="*/ 4 w 102"/>
                <a:gd name="T27" fmla="*/ 46 h 134"/>
                <a:gd name="T28" fmla="*/ 1 w 102"/>
                <a:gd name="T29" fmla="*/ 38 h 134"/>
                <a:gd name="T30" fmla="*/ 0 w 102"/>
                <a:gd name="T31" fmla="*/ 30 h 134"/>
                <a:gd name="T32" fmla="*/ 2 w 102"/>
                <a:gd name="T33" fmla="*/ 17 h 134"/>
                <a:gd name="T34" fmla="*/ 8 w 102"/>
                <a:gd name="T35" fmla="*/ 8 h 134"/>
                <a:gd name="T36" fmla="*/ 12 w 102"/>
                <a:gd name="T37" fmla="*/ 4 h 134"/>
                <a:gd name="T38" fmla="*/ 19 w 102"/>
                <a:gd name="T39" fmla="*/ 2 h 134"/>
                <a:gd name="T40" fmla="*/ 34 w 102"/>
                <a:gd name="T41" fmla="*/ 0 h 134"/>
                <a:gd name="T42" fmla="*/ 102 w 102"/>
                <a:gd name="T43" fmla="*/ 0 h 134"/>
                <a:gd name="T44" fmla="*/ 102 w 102"/>
                <a:gd name="T45" fmla="*/ 16 h 134"/>
                <a:gd name="T46" fmla="*/ 40 w 102"/>
                <a:gd name="T47" fmla="*/ 16 h 134"/>
                <a:gd name="T48" fmla="*/ 31 w 102"/>
                <a:gd name="T49" fmla="*/ 16 h 134"/>
                <a:gd name="T50" fmla="*/ 26 w 102"/>
                <a:gd name="T51" fmla="*/ 18 h 134"/>
                <a:gd name="T52" fmla="*/ 21 w 102"/>
                <a:gd name="T53" fmla="*/ 20 h 134"/>
                <a:gd name="T54" fmla="*/ 18 w 102"/>
                <a:gd name="T55" fmla="*/ 24 h 134"/>
                <a:gd name="T56" fmla="*/ 15 w 102"/>
                <a:gd name="T57" fmla="*/ 28 h 134"/>
                <a:gd name="T58" fmla="*/ 15 w 102"/>
                <a:gd name="T59" fmla="*/ 34 h 134"/>
                <a:gd name="T60" fmla="*/ 17 w 102"/>
                <a:gd name="T61" fmla="*/ 43 h 134"/>
                <a:gd name="T62" fmla="*/ 23 w 102"/>
                <a:gd name="T63" fmla="*/ 51 h 134"/>
                <a:gd name="T64" fmla="*/ 26 w 102"/>
                <a:gd name="T65" fmla="*/ 53 h 134"/>
                <a:gd name="T66" fmla="*/ 31 w 102"/>
                <a:gd name="T67" fmla="*/ 56 h 134"/>
                <a:gd name="T68" fmla="*/ 37 w 102"/>
                <a:gd name="T69" fmla="*/ 57 h 134"/>
                <a:gd name="T70" fmla="*/ 45 w 102"/>
                <a:gd name="T71" fmla="*/ 58 h 134"/>
                <a:gd name="T72" fmla="*/ 102 w 102"/>
                <a:gd name="T73" fmla="*/ 58 h 134"/>
                <a:gd name="T74" fmla="*/ 102 w 102"/>
                <a:gd name="T75" fmla="*/ 75 h 134"/>
                <a:gd name="T76" fmla="*/ 38 w 102"/>
                <a:gd name="T77" fmla="*/ 75 h 134"/>
                <a:gd name="T78" fmla="*/ 28 w 102"/>
                <a:gd name="T79" fmla="*/ 76 h 134"/>
                <a:gd name="T80" fmla="*/ 21 w 102"/>
                <a:gd name="T81" fmla="*/ 79 h 134"/>
                <a:gd name="T82" fmla="*/ 17 w 102"/>
                <a:gd name="T83" fmla="*/ 84 h 134"/>
                <a:gd name="T84" fmla="*/ 15 w 102"/>
                <a:gd name="T85" fmla="*/ 93 h 134"/>
                <a:gd name="T86" fmla="*/ 15 w 102"/>
                <a:gd name="T87" fmla="*/ 99 h 134"/>
                <a:gd name="T88" fmla="*/ 19 w 102"/>
                <a:gd name="T89" fmla="*/ 106 h 134"/>
                <a:gd name="T90" fmla="*/ 23 w 102"/>
                <a:gd name="T91" fmla="*/ 111 h 134"/>
                <a:gd name="T92" fmla="*/ 30 w 102"/>
                <a:gd name="T93" fmla="*/ 114 h 134"/>
                <a:gd name="T94" fmla="*/ 38 w 102"/>
                <a:gd name="T95" fmla="*/ 116 h 134"/>
                <a:gd name="T96" fmla="*/ 51 w 102"/>
                <a:gd name="T97" fmla="*/ 117 h 134"/>
                <a:gd name="T98" fmla="*/ 102 w 102"/>
                <a:gd name="T99" fmla="*/ 117 h 134"/>
                <a:gd name="T100" fmla="*/ 102 w 102"/>
                <a:gd name="T101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2" h="134">
                  <a:moveTo>
                    <a:pt x="102" y="134"/>
                  </a:moveTo>
                  <a:lnTo>
                    <a:pt x="3" y="134"/>
                  </a:lnTo>
                  <a:lnTo>
                    <a:pt x="3" y="119"/>
                  </a:lnTo>
                  <a:lnTo>
                    <a:pt x="17" y="119"/>
                  </a:lnTo>
                  <a:lnTo>
                    <a:pt x="9" y="113"/>
                  </a:lnTo>
                  <a:lnTo>
                    <a:pt x="5" y="106"/>
                  </a:lnTo>
                  <a:lnTo>
                    <a:pt x="1" y="98"/>
                  </a:lnTo>
                  <a:lnTo>
                    <a:pt x="0" y="89"/>
                  </a:lnTo>
                  <a:lnTo>
                    <a:pt x="1" y="78"/>
                  </a:lnTo>
                  <a:lnTo>
                    <a:pt x="5" y="71"/>
                  </a:lnTo>
                  <a:lnTo>
                    <a:pt x="10" y="63"/>
                  </a:lnTo>
                  <a:lnTo>
                    <a:pt x="19" y="60"/>
                  </a:lnTo>
                  <a:lnTo>
                    <a:pt x="9" y="53"/>
                  </a:lnTo>
                  <a:lnTo>
                    <a:pt x="4" y="46"/>
                  </a:lnTo>
                  <a:lnTo>
                    <a:pt x="1" y="38"/>
                  </a:lnTo>
                  <a:lnTo>
                    <a:pt x="0" y="30"/>
                  </a:lnTo>
                  <a:lnTo>
                    <a:pt x="2" y="17"/>
                  </a:lnTo>
                  <a:lnTo>
                    <a:pt x="8" y="8"/>
                  </a:lnTo>
                  <a:lnTo>
                    <a:pt x="12" y="4"/>
                  </a:lnTo>
                  <a:lnTo>
                    <a:pt x="19" y="2"/>
                  </a:lnTo>
                  <a:lnTo>
                    <a:pt x="34" y="0"/>
                  </a:lnTo>
                  <a:lnTo>
                    <a:pt x="102" y="0"/>
                  </a:lnTo>
                  <a:lnTo>
                    <a:pt x="102" y="16"/>
                  </a:lnTo>
                  <a:lnTo>
                    <a:pt x="40" y="16"/>
                  </a:lnTo>
                  <a:lnTo>
                    <a:pt x="31" y="16"/>
                  </a:lnTo>
                  <a:lnTo>
                    <a:pt x="26" y="18"/>
                  </a:lnTo>
                  <a:lnTo>
                    <a:pt x="21" y="20"/>
                  </a:lnTo>
                  <a:lnTo>
                    <a:pt x="18" y="24"/>
                  </a:lnTo>
                  <a:lnTo>
                    <a:pt x="15" y="28"/>
                  </a:lnTo>
                  <a:lnTo>
                    <a:pt x="15" y="34"/>
                  </a:lnTo>
                  <a:lnTo>
                    <a:pt x="17" y="43"/>
                  </a:lnTo>
                  <a:lnTo>
                    <a:pt x="23" y="51"/>
                  </a:lnTo>
                  <a:lnTo>
                    <a:pt x="26" y="53"/>
                  </a:lnTo>
                  <a:lnTo>
                    <a:pt x="31" y="56"/>
                  </a:lnTo>
                  <a:lnTo>
                    <a:pt x="37" y="57"/>
                  </a:lnTo>
                  <a:lnTo>
                    <a:pt x="45" y="58"/>
                  </a:lnTo>
                  <a:lnTo>
                    <a:pt x="102" y="58"/>
                  </a:lnTo>
                  <a:lnTo>
                    <a:pt x="102" y="75"/>
                  </a:lnTo>
                  <a:lnTo>
                    <a:pt x="38" y="75"/>
                  </a:lnTo>
                  <a:lnTo>
                    <a:pt x="28" y="76"/>
                  </a:lnTo>
                  <a:lnTo>
                    <a:pt x="21" y="79"/>
                  </a:lnTo>
                  <a:lnTo>
                    <a:pt x="17" y="84"/>
                  </a:lnTo>
                  <a:lnTo>
                    <a:pt x="15" y="93"/>
                  </a:lnTo>
                  <a:lnTo>
                    <a:pt x="15" y="99"/>
                  </a:lnTo>
                  <a:lnTo>
                    <a:pt x="19" y="106"/>
                  </a:lnTo>
                  <a:lnTo>
                    <a:pt x="23" y="111"/>
                  </a:lnTo>
                  <a:lnTo>
                    <a:pt x="30" y="114"/>
                  </a:lnTo>
                  <a:lnTo>
                    <a:pt x="38" y="116"/>
                  </a:lnTo>
                  <a:lnTo>
                    <a:pt x="51" y="117"/>
                  </a:lnTo>
                  <a:lnTo>
                    <a:pt x="102" y="117"/>
                  </a:lnTo>
                  <a:lnTo>
                    <a:pt x="102" y="1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123"/>
            <p:cNvSpPr>
              <a:spLocks/>
            </p:cNvSpPr>
            <p:nvPr/>
          </p:nvSpPr>
          <p:spPr bwMode="auto">
            <a:xfrm>
              <a:off x="2297" y="2947"/>
              <a:ext cx="34" cy="27"/>
            </a:xfrm>
            <a:custGeom>
              <a:avLst/>
              <a:gdLst>
                <a:gd name="T0" fmla="*/ 99 w 101"/>
                <a:gd name="T1" fmla="*/ 14 h 80"/>
                <a:gd name="T2" fmla="*/ 85 w 101"/>
                <a:gd name="T3" fmla="*/ 14 h 80"/>
                <a:gd name="T4" fmla="*/ 92 w 101"/>
                <a:gd name="T5" fmla="*/ 20 h 80"/>
                <a:gd name="T6" fmla="*/ 97 w 101"/>
                <a:gd name="T7" fmla="*/ 27 h 80"/>
                <a:gd name="T8" fmla="*/ 100 w 101"/>
                <a:gd name="T9" fmla="*/ 35 h 80"/>
                <a:gd name="T10" fmla="*/ 101 w 101"/>
                <a:gd name="T11" fmla="*/ 45 h 80"/>
                <a:gd name="T12" fmla="*/ 100 w 101"/>
                <a:gd name="T13" fmla="*/ 53 h 80"/>
                <a:gd name="T14" fmla="*/ 98 w 101"/>
                <a:gd name="T15" fmla="*/ 62 h 80"/>
                <a:gd name="T16" fmla="*/ 94 w 101"/>
                <a:gd name="T17" fmla="*/ 68 h 80"/>
                <a:gd name="T18" fmla="*/ 90 w 101"/>
                <a:gd name="T19" fmla="*/ 73 h 80"/>
                <a:gd name="T20" fmla="*/ 83 w 101"/>
                <a:gd name="T21" fmla="*/ 75 h 80"/>
                <a:gd name="T22" fmla="*/ 77 w 101"/>
                <a:gd name="T23" fmla="*/ 79 h 80"/>
                <a:gd name="T24" fmla="*/ 70 w 101"/>
                <a:gd name="T25" fmla="*/ 79 h 80"/>
                <a:gd name="T26" fmla="*/ 66 w 101"/>
                <a:gd name="T27" fmla="*/ 79 h 80"/>
                <a:gd name="T28" fmla="*/ 62 w 101"/>
                <a:gd name="T29" fmla="*/ 80 h 80"/>
                <a:gd name="T30" fmla="*/ 0 w 101"/>
                <a:gd name="T31" fmla="*/ 80 h 80"/>
                <a:gd name="T32" fmla="*/ 0 w 101"/>
                <a:gd name="T33" fmla="*/ 62 h 80"/>
                <a:gd name="T34" fmla="*/ 55 w 101"/>
                <a:gd name="T35" fmla="*/ 62 h 80"/>
                <a:gd name="T36" fmla="*/ 57 w 101"/>
                <a:gd name="T37" fmla="*/ 61 h 80"/>
                <a:gd name="T38" fmla="*/ 60 w 101"/>
                <a:gd name="T39" fmla="*/ 61 h 80"/>
                <a:gd name="T40" fmla="*/ 65 w 101"/>
                <a:gd name="T41" fmla="*/ 61 h 80"/>
                <a:gd name="T42" fmla="*/ 73 w 101"/>
                <a:gd name="T43" fmla="*/ 61 h 80"/>
                <a:gd name="T44" fmla="*/ 75 w 101"/>
                <a:gd name="T45" fmla="*/ 59 h 80"/>
                <a:gd name="T46" fmla="*/ 75 w 101"/>
                <a:gd name="T47" fmla="*/ 58 h 80"/>
                <a:gd name="T48" fmla="*/ 76 w 101"/>
                <a:gd name="T49" fmla="*/ 58 h 80"/>
                <a:gd name="T50" fmla="*/ 78 w 101"/>
                <a:gd name="T51" fmla="*/ 58 h 80"/>
                <a:gd name="T52" fmla="*/ 80 w 101"/>
                <a:gd name="T53" fmla="*/ 56 h 80"/>
                <a:gd name="T54" fmla="*/ 80 w 101"/>
                <a:gd name="T55" fmla="*/ 55 h 80"/>
                <a:gd name="T56" fmla="*/ 81 w 101"/>
                <a:gd name="T57" fmla="*/ 55 h 80"/>
                <a:gd name="T58" fmla="*/ 83 w 101"/>
                <a:gd name="T59" fmla="*/ 55 h 80"/>
                <a:gd name="T60" fmla="*/ 86 w 101"/>
                <a:gd name="T61" fmla="*/ 49 h 80"/>
                <a:gd name="T62" fmla="*/ 86 w 101"/>
                <a:gd name="T63" fmla="*/ 45 h 80"/>
                <a:gd name="T64" fmla="*/ 86 w 101"/>
                <a:gd name="T65" fmla="*/ 43 h 80"/>
                <a:gd name="T66" fmla="*/ 86 w 101"/>
                <a:gd name="T67" fmla="*/ 42 h 80"/>
                <a:gd name="T68" fmla="*/ 87 w 101"/>
                <a:gd name="T69" fmla="*/ 42 h 80"/>
                <a:gd name="T70" fmla="*/ 86 w 101"/>
                <a:gd name="T71" fmla="*/ 34 h 80"/>
                <a:gd name="T72" fmla="*/ 83 w 101"/>
                <a:gd name="T73" fmla="*/ 28 h 80"/>
                <a:gd name="T74" fmla="*/ 78 w 101"/>
                <a:gd name="T75" fmla="*/ 22 h 80"/>
                <a:gd name="T76" fmla="*/ 73 w 101"/>
                <a:gd name="T77" fmla="*/ 19 h 80"/>
                <a:gd name="T78" fmla="*/ 64 w 101"/>
                <a:gd name="T79" fmla="*/ 16 h 80"/>
                <a:gd name="T80" fmla="*/ 53 w 101"/>
                <a:gd name="T81" fmla="*/ 16 h 80"/>
                <a:gd name="T82" fmla="*/ 0 w 101"/>
                <a:gd name="T83" fmla="*/ 16 h 80"/>
                <a:gd name="T84" fmla="*/ 0 w 101"/>
                <a:gd name="T85" fmla="*/ 0 h 80"/>
                <a:gd name="T86" fmla="*/ 99 w 101"/>
                <a:gd name="T87" fmla="*/ 0 h 80"/>
                <a:gd name="T88" fmla="*/ 99 w 101"/>
                <a:gd name="T89" fmla="*/ 1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1" h="80">
                  <a:moveTo>
                    <a:pt x="99" y="14"/>
                  </a:moveTo>
                  <a:lnTo>
                    <a:pt x="85" y="14"/>
                  </a:lnTo>
                  <a:lnTo>
                    <a:pt x="92" y="20"/>
                  </a:lnTo>
                  <a:lnTo>
                    <a:pt x="97" y="27"/>
                  </a:lnTo>
                  <a:lnTo>
                    <a:pt x="100" y="35"/>
                  </a:lnTo>
                  <a:lnTo>
                    <a:pt x="101" y="45"/>
                  </a:lnTo>
                  <a:lnTo>
                    <a:pt x="100" y="53"/>
                  </a:lnTo>
                  <a:lnTo>
                    <a:pt x="98" y="62"/>
                  </a:lnTo>
                  <a:lnTo>
                    <a:pt x="94" y="68"/>
                  </a:lnTo>
                  <a:lnTo>
                    <a:pt x="90" y="73"/>
                  </a:lnTo>
                  <a:lnTo>
                    <a:pt x="83" y="75"/>
                  </a:lnTo>
                  <a:lnTo>
                    <a:pt x="77" y="79"/>
                  </a:lnTo>
                  <a:lnTo>
                    <a:pt x="70" y="79"/>
                  </a:lnTo>
                  <a:lnTo>
                    <a:pt x="66" y="79"/>
                  </a:lnTo>
                  <a:lnTo>
                    <a:pt x="62" y="80"/>
                  </a:lnTo>
                  <a:lnTo>
                    <a:pt x="0" y="80"/>
                  </a:lnTo>
                  <a:lnTo>
                    <a:pt x="0" y="62"/>
                  </a:lnTo>
                  <a:lnTo>
                    <a:pt x="55" y="62"/>
                  </a:lnTo>
                  <a:lnTo>
                    <a:pt x="57" y="61"/>
                  </a:lnTo>
                  <a:lnTo>
                    <a:pt x="60" y="61"/>
                  </a:lnTo>
                  <a:lnTo>
                    <a:pt x="65" y="61"/>
                  </a:lnTo>
                  <a:lnTo>
                    <a:pt x="73" y="61"/>
                  </a:lnTo>
                  <a:lnTo>
                    <a:pt x="75" y="59"/>
                  </a:lnTo>
                  <a:lnTo>
                    <a:pt x="75" y="58"/>
                  </a:lnTo>
                  <a:lnTo>
                    <a:pt x="76" y="58"/>
                  </a:lnTo>
                  <a:lnTo>
                    <a:pt x="78" y="58"/>
                  </a:lnTo>
                  <a:lnTo>
                    <a:pt x="80" y="56"/>
                  </a:lnTo>
                  <a:lnTo>
                    <a:pt x="80" y="55"/>
                  </a:lnTo>
                  <a:lnTo>
                    <a:pt x="81" y="55"/>
                  </a:lnTo>
                  <a:lnTo>
                    <a:pt x="83" y="55"/>
                  </a:lnTo>
                  <a:lnTo>
                    <a:pt x="86" y="49"/>
                  </a:lnTo>
                  <a:lnTo>
                    <a:pt x="86" y="45"/>
                  </a:lnTo>
                  <a:lnTo>
                    <a:pt x="86" y="43"/>
                  </a:lnTo>
                  <a:lnTo>
                    <a:pt x="86" y="42"/>
                  </a:lnTo>
                  <a:lnTo>
                    <a:pt x="87" y="42"/>
                  </a:lnTo>
                  <a:lnTo>
                    <a:pt x="86" y="34"/>
                  </a:lnTo>
                  <a:lnTo>
                    <a:pt x="83" y="28"/>
                  </a:lnTo>
                  <a:lnTo>
                    <a:pt x="78" y="22"/>
                  </a:lnTo>
                  <a:lnTo>
                    <a:pt x="73" y="19"/>
                  </a:lnTo>
                  <a:lnTo>
                    <a:pt x="64" y="16"/>
                  </a:lnTo>
                  <a:lnTo>
                    <a:pt x="53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99" y="0"/>
                  </a:lnTo>
                  <a:lnTo>
                    <a:pt x="99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124"/>
            <p:cNvSpPr>
              <a:spLocks/>
            </p:cNvSpPr>
            <p:nvPr/>
          </p:nvSpPr>
          <p:spPr bwMode="auto">
            <a:xfrm>
              <a:off x="2296" y="2893"/>
              <a:ext cx="34" cy="45"/>
            </a:xfrm>
            <a:custGeom>
              <a:avLst/>
              <a:gdLst>
                <a:gd name="T0" fmla="*/ 102 w 102"/>
                <a:gd name="T1" fmla="*/ 134 h 134"/>
                <a:gd name="T2" fmla="*/ 3 w 102"/>
                <a:gd name="T3" fmla="*/ 134 h 134"/>
                <a:gd name="T4" fmla="*/ 3 w 102"/>
                <a:gd name="T5" fmla="*/ 119 h 134"/>
                <a:gd name="T6" fmla="*/ 17 w 102"/>
                <a:gd name="T7" fmla="*/ 119 h 134"/>
                <a:gd name="T8" fmla="*/ 9 w 102"/>
                <a:gd name="T9" fmla="*/ 113 h 134"/>
                <a:gd name="T10" fmla="*/ 5 w 102"/>
                <a:gd name="T11" fmla="*/ 106 h 134"/>
                <a:gd name="T12" fmla="*/ 1 w 102"/>
                <a:gd name="T13" fmla="*/ 98 h 134"/>
                <a:gd name="T14" fmla="*/ 0 w 102"/>
                <a:gd name="T15" fmla="*/ 89 h 134"/>
                <a:gd name="T16" fmla="*/ 1 w 102"/>
                <a:gd name="T17" fmla="*/ 78 h 134"/>
                <a:gd name="T18" fmla="*/ 5 w 102"/>
                <a:gd name="T19" fmla="*/ 71 h 134"/>
                <a:gd name="T20" fmla="*/ 10 w 102"/>
                <a:gd name="T21" fmla="*/ 64 h 134"/>
                <a:gd name="T22" fmla="*/ 19 w 102"/>
                <a:gd name="T23" fmla="*/ 61 h 134"/>
                <a:gd name="T24" fmla="*/ 9 w 102"/>
                <a:gd name="T25" fmla="*/ 53 h 134"/>
                <a:gd name="T26" fmla="*/ 4 w 102"/>
                <a:gd name="T27" fmla="*/ 46 h 134"/>
                <a:gd name="T28" fmla="*/ 1 w 102"/>
                <a:gd name="T29" fmla="*/ 38 h 134"/>
                <a:gd name="T30" fmla="*/ 0 w 102"/>
                <a:gd name="T31" fmla="*/ 30 h 134"/>
                <a:gd name="T32" fmla="*/ 2 w 102"/>
                <a:gd name="T33" fmla="*/ 17 h 134"/>
                <a:gd name="T34" fmla="*/ 8 w 102"/>
                <a:gd name="T35" fmla="*/ 8 h 134"/>
                <a:gd name="T36" fmla="*/ 12 w 102"/>
                <a:gd name="T37" fmla="*/ 4 h 134"/>
                <a:gd name="T38" fmla="*/ 19 w 102"/>
                <a:gd name="T39" fmla="*/ 2 h 134"/>
                <a:gd name="T40" fmla="*/ 34 w 102"/>
                <a:gd name="T41" fmla="*/ 0 h 134"/>
                <a:gd name="T42" fmla="*/ 102 w 102"/>
                <a:gd name="T43" fmla="*/ 0 h 134"/>
                <a:gd name="T44" fmla="*/ 102 w 102"/>
                <a:gd name="T45" fmla="*/ 16 h 134"/>
                <a:gd name="T46" fmla="*/ 40 w 102"/>
                <a:gd name="T47" fmla="*/ 16 h 134"/>
                <a:gd name="T48" fmla="*/ 31 w 102"/>
                <a:gd name="T49" fmla="*/ 16 h 134"/>
                <a:gd name="T50" fmla="*/ 26 w 102"/>
                <a:gd name="T51" fmla="*/ 18 h 134"/>
                <a:gd name="T52" fmla="*/ 21 w 102"/>
                <a:gd name="T53" fmla="*/ 20 h 134"/>
                <a:gd name="T54" fmla="*/ 18 w 102"/>
                <a:gd name="T55" fmla="*/ 24 h 134"/>
                <a:gd name="T56" fmla="*/ 15 w 102"/>
                <a:gd name="T57" fmla="*/ 28 h 134"/>
                <a:gd name="T58" fmla="*/ 15 w 102"/>
                <a:gd name="T59" fmla="*/ 34 h 134"/>
                <a:gd name="T60" fmla="*/ 17 w 102"/>
                <a:gd name="T61" fmla="*/ 43 h 134"/>
                <a:gd name="T62" fmla="*/ 23 w 102"/>
                <a:gd name="T63" fmla="*/ 51 h 134"/>
                <a:gd name="T64" fmla="*/ 26 w 102"/>
                <a:gd name="T65" fmla="*/ 53 h 134"/>
                <a:gd name="T66" fmla="*/ 31 w 102"/>
                <a:gd name="T67" fmla="*/ 56 h 134"/>
                <a:gd name="T68" fmla="*/ 37 w 102"/>
                <a:gd name="T69" fmla="*/ 57 h 134"/>
                <a:gd name="T70" fmla="*/ 45 w 102"/>
                <a:gd name="T71" fmla="*/ 59 h 134"/>
                <a:gd name="T72" fmla="*/ 102 w 102"/>
                <a:gd name="T73" fmla="*/ 59 h 134"/>
                <a:gd name="T74" fmla="*/ 102 w 102"/>
                <a:gd name="T75" fmla="*/ 75 h 134"/>
                <a:gd name="T76" fmla="*/ 38 w 102"/>
                <a:gd name="T77" fmla="*/ 75 h 134"/>
                <a:gd name="T78" fmla="*/ 28 w 102"/>
                <a:gd name="T79" fmla="*/ 76 h 134"/>
                <a:gd name="T80" fmla="*/ 21 w 102"/>
                <a:gd name="T81" fmla="*/ 79 h 134"/>
                <a:gd name="T82" fmla="*/ 17 w 102"/>
                <a:gd name="T83" fmla="*/ 84 h 134"/>
                <a:gd name="T84" fmla="*/ 15 w 102"/>
                <a:gd name="T85" fmla="*/ 93 h 134"/>
                <a:gd name="T86" fmla="*/ 15 w 102"/>
                <a:gd name="T87" fmla="*/ 99 h 134"/>
                <a:gd name="T88" fmla="*/ 19 w 102"/>
                <a:gd name="T89" fmla="*/ 106 h 134"/>
                <a:gd name="T90" fmla="*/ 23 w 102"/>
                <a:gd name="T91" fmla="*/ 111 h 134"/>
                <a:gd name="T92" fmla="*/ 30 w 102"/>
                <a:gd name="T93" fmla="*/ 114 h 134"/>
                <a:gd name="T94" fmla="*/ 38 w 102"/>
                <a:gd name="T95" fmla="*/ 116 h 134"/>
                <a:gd name="T96" fmla="*/ 51 w 102"/>
                <a:gd name="T97" fmla="*/ 117 h 134"/>
                <a:gd name="T98" fmla="*/ 102 w 102"/>
                <a:gd name="T99" fmla="*/ 117 h 134"/>
                <a:gd name="T100" fmla="*/ 102 w 102"/>
                <a:gd name="T101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2" h="134">
                  <a:moveTo>
                    <a:pt x="102" y="134"/>
                  </a:moveTo>
                  <a:lnTo>
                    <a:pt x="3" y="134"/>
                  </a:lnTo>
                  <a:lnTo>
                    <a:pt x="3" y="119"/>
                  </a:lnTo>
                  <a:lnTo>
                    <a:pt x="17" y="119"/>
                  </a:lnTo>
                  <a:lnTo>
                    <a:pt x="9" y="113"/>
                  </a:lnTo>
                  <a:lnTo>
                    <a:pt x="5" y="106"/>
                  </a:lnTo>
                  <a:lnTo>
                    <a:pt x="1" y="98"/>
                  </a:lnTo>
                  <a:lnTo>
                    <a:pt x="0" y="89"/>
                  </a:lnTo>
                  <a:lnTo>
                    <a:pt x="1" y="78"/>
                  </a:lnTo>
                  <a:lnTo>
                    <a:pt x="5" y="71"/>
                  </a:lnTo>
                  <a:lnTo>
                    <a:pt x="10" y="64"/>
                  </a:lnTo>
                  <a:lnTo>
                    <a:pt x="19" y="61"/>
                  </a:lnTo>
                  <a:lnTo>
                    <a:pt x="9" y="53"/>
                  </a:lnTo>
                  <a:lnTo>
                    <a:pt x="4" y="46"/>
                  </a:lnTo>
                  <a:lnTo>
                    <a:pt x="1" y="38"/>
                  </a:lnTo>
                  <a:lnTo>
                    <a:pt x="0" y="30"/>
                  </a:lnTo>
                  <a:lnTo>
                    <a:pt x="2" y="17"/>
                  </a:lnTo>
                  <a:lnTo>
                    <a:pt x="8" y="8"/>
                  </a:lnTo>
                  <a:lnTo>
                    <a:pt x="12" y="4"/>
                  </a:lnTo>
                  <a:lnTo>
                    <a:pt x="19" y="2"/>
                  </a:lnTo>
                  <a:lnTo>
                    <a:pt x="34" y="0"/>
                  </a:lnTo>
                  <a:lnTo>
                    <a:pt x="102" y="0"/>
                  </a:lnTo>
                  <a:lnTo>
                    <a:pt x="102" y="16"/>
                  </a:lnTo>
                  <a:lnTo>
                    <a:pt x="40" y="16"/>
                  </a:lnTo>
                  <a:lnTo>
                    <a:pt x="31" y="16"/>
                  </a:lnTo>
                  <a:lnTo>
                    <a:pt x="26" y="18"/>
                  </a:lnTo>
                  <a:lnTo>
                    <a:pt x="21" y="20"/>
                  </a:lnTo>
                  <a:lnTo>
                    <a:pt x="18" y="24"/>
                  </a:lnTo>
                  <a:lnTo>
                    <a:pt x="15" y="28"/>
                  </a:lnTo>
                  <a:lnTo>
                    <a:pt x="15" y="34"/>
                  </a:lnTo>
                  <a:lnTo>
                    <a:pt x="17" y="43"/>
                  </a:lnTo>
                  <a:lnTo>
                    <a:pt x="23" y="51"/>
                  </a:lnTo>
                  <a:lnTo>
                    <a:pt x="26" y="53"/>
                  </a:lnTo>
                  <a:lnTo>
                    <a:pt x="31" y="56"/>
                  </a:lnTo>
                  <a:lnTo>
                    <a:pt x="37" y="57"/>
                  </a:lnTo>
                  <a:lnTo>
                    <a:pt x="45" y="59"/>
                  </a:lnTo>
                  <a:lnTo>
                    <a:pt x="102" y="59"/>
                  </a:lnTo>
                  <a:lnTo>
                    <a:pt x="102" y="75"/>
                  </a:lnTo>
                  <a:lnTo>
                    <a:pt x="38" y="75"/>
                  </a:lnTo>
                  <a:lnTo>
                    <a:pt x="28" y="76"/>
                  </a:lnTo>
                  <a:lnTo>
                    <a:pt x="21" y="79"/>
                  </a:lnTo>
                  <a:lnTo>
                    <a:pt x="17" y="84"/>
                  </a:lnTo>
                  <a:lnTo>
                    <a:pt x="15" y="93"/>
                  </a:lnTo>
                  <a:lnTo>
                    <a:pt x="15" y="99"/>
                  </a:lnTo>
                  <a:lnTo>
                    <a:pt x="19" y="106"/>
                  </a:lnTo>
                  <a:lnTo>
                    <a:pt x="23" y="111"/>
                  </a:lnTo>
                  <a:lnTo>
                    <a:pt x="30" y="114"/>
                  </a:lnTo>
                  <a:lnTo>
                    <a:pt x="38" y="116"/>
                  </a:lnTo>
                  <a:lnTo>
                    <a:pt x="51" y="117"/>
                  </a:lnTo>
                  <a:lnTo>
                    <a:pt x="102" y="117"/>
                  </a:lnTo>
                  <a:lnTo>
                    <a:pt x="102" y="1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125"/>
            <p:cNvSpPr>
              <a:spLocks/>
            </p:cNvSpPr>
            <p:nvPr/>
          </p:nvSpPr>
          <p:spPr bwMode="auto">
            <a:xfrm>
              <a:off x="2285" y="2812"/>
              <a:ext cx="45" cy="59"/>
            </a:xfrm>
            <a:custGeom>
              <a:avLst/>
              <a:gdLst>
                <a:gd name="T0" fmla="*/ 137 w 137"/>
                <a:gd name="T1" fmla="*/ 140 h 176"/>
                <a:gd name="T2" fmla="*/ 0 w 137"/>
                <a:gd name="T3" fmla="*/ 176 h 176"/>
                <a:gd name="T4" fmla="*/ 0 w 137"/>
                <a:gd name="T5" fmla="*/ 157 h 176"/>
                <a:gd name="T6" fmla="*/ 90 w 137"/>
                <a:gd name="T7" fmla="*/ 137 h 176"/>
                <a:gd name="T8" fmla="*/ 118 w 137"/>
                <a:gd name="T9" fmla="*/ 131 h 176"/>
                <a:gd name="T10" fmla="*/ 107 w 137"/>
                <a:gd name="T11" fmla="*/ 128 h 176"/>
                <a:gd name="T12" fmla="*/ 100 w 137"/>
                <a:gd name="T13" fmla="*/ 126 h 176"/>
                <a:gd name="T14" fmla="*/ 95 w 137"/>
                <a:gd name="T15" fmla="*/ 125 h 176"/>
                <a:gd name="T16" fmla="*/ 93 w 137"/>
                <a:gd name="T17" fmla="*/ 125 h 176"/>
                <a:gd name="T18" fmla="*/ 0 w 137"/>
                <a:gd name="T19" fmla="*/ 98 h 176"/>
                <a:gd name="T20" fmla="*/ 0 w 137"/>
                <a:gd name="T21" fmla="*/ 77 h 176"/>
                <a:gd name="T22" fmla="*/ 70 w 137"/>
                <a:gd name="T23" fmla="*/ 57 h 176"/>
                <a:gd name="T24" fmla="*/ 94 w 137"/>
                <a:gd name="T25" fmla="*/ 50 h 176"/>
                <a:gd name="T26" fmla="*/ 118 w 137"/>
                <a:gd name="T27" fmla="*/ 47 h 176"/>
                <a:gd name="T28" fmla="*/ 103 w 137"/>
                <a:gd name="T29" fmla="*/ 43 h 176"/>
                <a:gd name="T30" fmla="*/ 95 w 137"/>
                <a:gd name="T31" fmla="*/ 41 h 176"/>
                <a:gd name="T32" fmla="*/ 91 w 137"/>
                <a:gd name="T33" fmla="*/ 40 h 176"/>
                <a:gd name="T34" fmla="*/ 88 w 137"/>
                <a:gd name="T35" fmla="*/ 40 h 176"/>
                <a:gd name="T36" fmla="*/ 0 w 137"/>
                <a:gd name="T37" fmla="*/ 18 h 176"/>
                <a:gd name="T38" fmla="*/ 0 w 137"/>
                <a:gd name="T39" fmla="*/ 0 h 176"/>
                <a:gd name="T40" fmla="*/ 137 w 137"/>
                <a:gd name="T41" fmla="*/ 38 h 176"/>
                <a:gd name="T42" fmla="*/ 137 w 137"/>
                <a:gd name="T43" fmla="*/ 55 h 176"/>
                <a:gd name="T44" fmla="*/ 32 w 137"/>
                <a:gd name="T45" fmla="*/ 84 h 176"/>
                <a:gd name="T46" fmla="*/ 21 w 137"/>
                <a:gd name="T47" fmla="*/ 86 h 176"/>
                <a:gd name="T48" fmla="*/ 17 w 137"/>
                <a:gd name="T49" fmla="*/ 88 h 176"/>
                <a:gd name="T50" fmla="*/ 25 w 137"/>
                <a:gd name="T51" fmla="*/ 90 h 176"/>
                <a:gd name="T52" fmla="*/ 32 w 137"/>
                <a:gd name="T53" fmla="*/ 92 h 176"/>
                <a:gd name="T54" fmla="*/ 137 w 137"/>
                <a:gd name="T55" fmla="*/ 122 h 176"/>
                <a:gd name="T56" fmla="*/ 137 w 137"/>
                <a:gd name="T57" fmla="*/ 14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7" h="176">
                  <a:moveTo>
                    <a:pt x="137" y="140"/>
                  </a:moveTo>
                  <a:lnTo>
                    <a:pt x="0" y="176"/>
                  </a:lnTo>
                  <a:lnTo>
                    <a:pt x="0" y="157"/>
                  </a:lnTo>
                  <a:lnTo>
                    <a:pt x="90" y="137"/>
                  </a:lnTo>
                  <a:lnTo>
                    <a:pt x="118" y="131"/>
                  </a:lnTo>
                  <a:lnTo>
                    <a:pt x="107" y="128"/>
                  </a:lnTo>
                  <a:lnTo>
                    <a:pt x="100" y="126"/>
                  </a:lnTo>
                  <a:lnTo>
                    <a:pt x="95" y="125"/>
                  </a:lnTo>
                  <a:lnTo>
                    <a:pt x="93" y="125"/>
                  </a:lnTo>
                  <a:lnTo>
                    <a:pt x="0" y="98"/>
                  </a:lnTo>
                  <a:lnTo>
                    <a:pt x="0" y="77"/>
                  </a:lnTo>
                  <a:lnTo>
                    <a:pt x="70" y="57"/>
                  </a:lnTo>
                  <a:lnTo>
                    <a:pt x="94" y="50"/>
                  </a:lnTo>
                  <a:lnTo>
                    <a:pt x="118" y="47"/>
                  </a:lnTo>
                  <a:lnTo>
                    <a:pt x="103" y="43"/>
                  </a:lnTo>
                  <a:lnTo>
                    <a:pt x="95" y="41"/>
                  </a:lnTo>
                  <a:lnTo>
                    <a:pt x="91" y="40"/>
                  </a:lnTo>
                  <a:lnTo>
                    <a:pt x="88" y="40"/>
                  </a:lnTo>
                  <a:lnTo>
                    <a:pt x="0" y="18"/>
                  </a:lnTo>
                  <a:lnTo>
                    <a:pt x="0" y="0"/>
                  </a:lnTo>
                  <a:lnTo>
                    <a:pt x="137" y="38"/>
                  </a:lnTo>
                  <a:lnTo>
                    <a:pt x="137" y="55"/>
                  </a:lnTo>
                  <a:lnTo>
                    <a:pt x="32" y="84"/>
                  </a:lnTo>
                  <a:lnTo>
                    <a:pt x="21" y="86"/>
                  </a:lnTo>
                  <a:lnTo>
                    <a:pt x="17" y="88"/>
                  </a:lnTo>
                  <a:lnTo>
                    <a:pt x="25" y="90"/>
                  </a:lnTo>
                  <a:lnTo>
                    <a:pt x="32" y="92"/>
                  </a:lnTo>
                  <a:lnTo>
                    <a:pt x="137" y="122"/>
                  </a:lnTo>
                  <a:lnTo>
                    <a:pt x="137" y="1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126"/>
            <p:cNvSpPr>
              <a:spLocks noEditPoints="1"/>
            </p:cNvSpPr>
            <p:nvPr/>
          </p:nvSpPr>
          <p:spPr bwMode="auto">
            <a:xfrm>
              <a:off x="2296" y="2780"/>
              <a:ext cx="35" cy="30"/>
            </a:xfrm>
            <a:custGeom>
              <a:avLst/>
              <a:gdLst>
                <a:gd name="T0" fmla="*/ 72 w 104"/>
                <a:gd name="T1" fmla="*/ 0 h 91"/>
                <a:gd name="T2" fmla="*/ 91 w 104"/>
                <a:gd name="T3" fmla="*/ 9 h 91"/>
                <a:gd name="T4" fmla="*/ 99 w 104"/>
                <a:gd name="T5" fmla="*/ 20 h 91"/>
                <a:gd name="T6" fmla="*/ 103 w 104"/>
                <a:gd name="T7" fmla="*/ 34 h 91"/>
                <a:gd name="T8" fmla="*/ 103 w 104"/>
                <a:gd name="T9" fmla="*/ 54 h 91"/>
                <a:gd name="T10" fmla="*/ 100 w 104"/>
                <a:gd name="T11" fmla="*/ 60 h 91"/>
                <a:gd name="T12" fmla="*/ 96 w 104"/>
                <a:gd name="T13" fmla="*/ 71 h 91"/>
                <a:gd name="T14" fmla="*/ 93 w 104"/>
                <a:gd name="T15" fmla="*/ 74 h 91"/>
                <a:gd name="T16" fmla="*/ 83 w 104"/>
                <a:gd name="T17" fmla="*/ 83 h 91"/>
                <a:gd name="T18" fmla="*/ 65 w 104"/>
                <a:gd name="T19" fmla="*/ 90 h 91"/>
                <a:gd name="T20" fmla="*/ 56 w 104"/>
                <a:gd name="T21" fmla="*/ 90 h 91"/>
                <a:gd name="T22" fmla="*/ 41 w 104"/>
                <a:gd name="T23" fmla="*/ 90 h 91"/>
                <a:gd name="T24" fmla="*/ 22 w 104"/>
                <a:gd name="T25" fmla="*/ 83 h 91"/>
                <a:gd name="T26" fmla="*/ 7 w 104"/>
                <a:gd name="T27" fmla="*/ 71 h 91"/>
                <a:gd name="T28" fmla="*/ 0 w 104"/>
                <a:gd name="T29" fmla="*/ 54 h 91"/>
                <a:gd name="T30" fmla="*/ 0 w 104"/>
                <a:gd name="T31" fmla="*/ 34 h 91"/>
                <a:gd name="T32" fmla="*/ 7 w 104"/>
                <a:gd name="T33" fmla="*/ 18 h 91"/>
                <a:gd name="T34" fmla="*/ 21 w 104"/>
                <a:gd name="T35" fmla="*/ 6 h 91"/>
                <a:gd name="T36" fmla="*/ 40 w 104"/>
                <a:gd name="T37" fmla="*/ 0 h 91"/>
                <a:gd name="T38" fmla="*/ 57 w 104"/>
                <a:gd name="T39" fmla="*/ 0 h 91"/>
                <a:gd name="T40" fmla="*/ 64 w 104"/>
                <a:gd name="T41" fmla="*/ 72 h 91"/>
                <a:gd name="T42" fmla="*/ 65 w 104"/>
                <a:gd name="T43" fmla="*/ 71 h 91"/>
                <a:gd name="T44" fmla="*/ 71 w 104"/>
                <a:gd name="T45" fmla="*/ 71 h 91"/>
                <a:gd name="T46" fmla="*/ 73 w 104"/>
                <a:gd name="T47" fmla="*/ 68 h 91"/>
                <a:gd name="T48" fmla="*/ 76 w 104"/>
                <a:gd name="T49" fmla="*/ 68 h 91"/>
                <a:gd name="T50" fmla="*/ 82 w 104"/>
                <a:gd name="T51" fmla="*/ 63 h 91"/>
                <a:gd name="T52" fmla="*/ 83 w 104"/>
                <a:gd name="T53" fmla="*/ 62 h 91"/>
                <a:gd name="T54" fmla="*/ 85 w 104"/>
                <a:gd name="T55" fmla="*/ 58 h 91"/>
                <a:gd name="T56" fmla="*/ 86 w 104"/>
                <a:gd name="T57" fmla="*/ 57 h 91"/>
                <a:gd name="T58" fmla="*/ 90 w 104"/>
                <a:gd name="T59" fmla="*/ 49 h 91"/>
                <a:gd name="T60" fmla="*/ 91 w 104"/>
                <a:gd name="T61" fmla="*/ 44 h 91"/>
                <a:gd name="T62" fmla="*/ 86 w 104"/>
                <a:gd name="T63" fmla="*/ 28 h 91"/>
                <a:gd name="T64" fmla="*/ 70 w 104"/>
                <a:gd name="T65" fmla="*/ 18 h 91"/>
                <a:gd name="T66" fmla="*/ 43 w 104"/>
                <a:gd name="T67" fmla="*/ 17 h 91"/>
                <a:gd name="T68" fmla="*/ 25 w 104"/>
                <a:gd name="T69" fmla="*/ 24 h 91"/>
                <a:gd name="T70" fmla="*/ 14 w 104"/>
                <a:gd name="T71" fmla="*/ 45 h 91"/>
                <a:gd name="T72" fmla="*/ 17 w 104"/>
                <a:gd name="T73" fmla="*/ 55 h 91"/>
                <a:gd name="T74" fmla="*/ 23 w 104"/>
                <a:gd name="T75" fmla="*/ 64 h 91"/>
                <a:gd name="T76" fmla="*/ 31 w 104"/>
                <a:gd name="T77" fmla="*/ 70 h 91"/>
                <a:gd name="T78" fmla="*/ 43 w 104"/>
                <a:gd name="T79" fmla="*/ 7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4" h="91">
                  <a:moveTo>
                    <a:pt x="70" y="18"/>
                  </a:moveTo>
                  <a:lnTo>
                    <a:pt x="72" y="0"/>
                  </a:lnTo>
                  <a:lnTo>
                    <a:pt x="86" y="5"/>
                  </a:lnTo>
                  <a:lnTo>
                    <a:pt x="91" y="9"/>
                  </a:lnTo>
                  <a:lnTo>
                    <a:pt x="96" y="15"/>
                  </a:lnTo>
                  <a:lnTo>
                    <a:pt x="99" y="20"/>
                  </a:lnTo>
                  <a:lnTo>
                    <a:pt x="102" y="27"/>
                  </a:lnTo>
                  <a:lnTo>
                    <a:pt x="103" y="34"/>
                  </a:lnTo>
                  <a:lnTo>
                    <a:pt x="104" y="44"/>
                  </a:lnTo>
                  <a:lnTo>
                    <a:pt x="103" y="54"/>
                  </a:lnTo>
                  <a:lnTo>
                    <a:pt x="101" y="58"/>
                  </a:lnTo>
                  <a:lnTo>
                    <a:pt x="100" y="60"/>
                  </a:lnTo>
                  <a:lnTo>
                    <a:pt x="100" y="63"/>
                  </a:lnTo>
                  <a:lnTo>
                    <a:pt x="96" y="71"/>
                  </a:lnTo>
                  <a:lnTo>
                    <a:pt x="94" y="72"/>
                  </a:lnTo>
                  <a:lnTo>
                    <a:pt x="93" y="74"/>
                  </a:lnTo>
                  <a:lnTo>
                    <a:pt x="91" y="78"/>
                  </a:lnTo>
                  <a:lnTo>
                    <a:pt x="83" y="83"/>
                  </a:lnTo>
                  <a:lnTo>
                    <a:pt x="75" y="87"/>
                  </a:lnTo>
                  <a:lnTo>
                    <a:pt x="65" y="90"/>
                  </a:lnTo>
                  <a:lnTo>
                    <a:pt x="59" y="90"/>
                  </a:lnTo>
                  <a:lnTo>
                    <a:pt x="56" y="90"/>
                  </a:lnTo>
                  <a:lnTo>
                    <a:pt x="54" y="91"/>
                  </a:lnTo>
                  <a:lnTo>
                    <a:pt x="41" y="90"/>
                  </a:lnTo>
                  <a:lnTo>
                    <a:pt x="31" y="87"/>
                  </a:lnTo>
                  <a:lnTo>
                    <a:pt x="22" y="83"/>
                  </a:lnTo>
                  <a:lnTo>
                    <a:pt x="14" y="78"/>
                  </a:lnTo>
                  <a:lnTo>
                    <a:pt x="7" y="71"/>
                  </a:lnTo>
                  <a:lnTo>
                    <a:pt x="3" y="63"/>
                  </a:lnTo>
                  <a:lnTo>
                    <a:pt x="0" y="54"/>
                  </a:lnTo>
                  <a:lnTo>
                    <a:pt x="0" y="45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8"/>
                  </a:lnTo>
                  <a:lnTo>
                    <a:pt x="14" y="12"/>
                  </a:lnTo>
                  <a:lnTo>
                    <a:pt x="21" y="6"/>
                  </a:lnTo>
                  <a:lnTo>
                    <a:pt x="30" y="3"/>
                  </a:lnTo>
                  <a:lnTo>
                    <a:pt x="40" y="0"/>
                  </a:lnTo>
                  <a:lnTo>
                    <a:pt x="53" y="0"/>
                  </a:lnTo>
                  <a:lnTo>
                    <a:pt x="57" y="0"/>
                  </a:lnTo>
                  <a:lnTo>
                    <a:pt x="57" y="74"/>
                  </a:lnTo>
                  <a:lnTo>
                    <a:pt x="64" y="72"/>
                  </a:lnTo>
                  <a:lnTo>
                    <a:pt x="64" y="71"/>
                  </a:lnTo>
                  <a:lnTo>
                    <a:pt x="65" y="71"/>
                  </a:lnTo>
                  <a:lnTo>
                    <a:pt x="67" y="71"/>
                  </a:lnTo>
                  <a:lnTo>
                    <a:pt x="71" y="71"/>
                  </a:lnTo>
                  <a:lnTo>
                    <a:pt x="73" y="69"/>
                  </a:lnTo>
                  <a:lnTo>
                    <a:pt x="73" y="68"/>
                  </a:lnTo>
                  <a:lnTo>
                    <a:pt x="74" y="68"/>
                  </a:lnTo>
                  <a:lnTo>
                    <a:pt x="76" y="68"/>
                  </a:lnTo>
                  <a:lnTo>
                    <a:pt x="82" y="65"/>
                  </a:lnTo>
                  <a:lnTo>
                    <a:pt x="82" y="63"/>
                  </a:lnTo>
                  <a:lnTo>
                    <a:pt x="82" y="62"/>
                  </a:lnTo>
                  <a:lnTo>
                    <a:pt x="83" y="62"/>
                  </a:lnTo>
                  <a:lnTo>
                    <a:pt x="85" y="60"/>
                  </a:lnTo>
                  <a:lnTo>
                    <a:pt x="85" y="58"/>
                  </a:lnTo>
                  <a:lnTo>
                    <a:pt x="85" y="57"/>
                  </a:lnTo>
                  <a:lnTo>
                    <a:pt x="86" y="57"/>
                  </a:lnTo>
                  <a:lnTo>
                    <a:pt x="88" y="55"/>
                  </a:lnTo>
                  <a:lnTo>
                    <a:pt x="90" y="49"/>
                  </a:lnTo>
                  <a:lnTo>
                    <a:pt x="90" y="46"/>
                  </a:lnTo>
                  <a:lnTo>
                    <a:pt x="91" y="44"/>
                  </a:lnTo>
                  <a:lnTo>
                    <a:pt x="89" y="34"/>
                  </a:lnTo>
                  <a:lnTo>
                    <a:pt x="86" y="28"/>
                  </a:lnTo>
                  <a:lnTo>
                    <a:pt x="79" y="21"/>
                  </a:lnTo>
                  <a:lnTo>
                    <a:pt x="70" y="18"/>
                  </a:lnTo>
                  <a:close/>
                  <a:moveTo>
                    <a:pt x="43" y="73"/>
                  </a:moveTo>
                  <a:lnTo>
                    <a:pt x="43" y="17"/>
                  </a:lnTo>
                  <a:lnTo>
                    <a:pt x="32" y="19"/>
                  </a:lnTo>
                  <a:lnTo>
                    <a:pt x="25" y="24"/>
                  </a:lnTo>
                  <a:lnTo>
                    <a:pt x="17" y="33"/>
                  </a:lnTo>
                  <a:lnTo>
                    <a:pt x="14" y="45"/>
                  </a:lnTo>
                  <a:lnTo>
                    <a:pt x="14" y="50"/>
                  </a:lnTo>
                  <a:lnTo>
                    <a:pt x="17" y="55"/>
                  </a:lnTo>
                  <a:lnTo>
                    <a:pt x="19" y="59"/>
                  </a:lnTo>
                  <a:lnTo>
                    <a:pt x="23" y="64"/>
                  </a:lnTo>
                  <a:lnTo>
                    <a:pt x="26" y="67"/>
                  </a:lnTo>
                  <a:lnTo>
                    <a:pt x="31" y="70"/>
                  </a:lnTo>
                  <a:lnTo>
                    <a:pt x="36" y="71"/>
                  </a:lnTo>
                  <a:lnTo>
                    <a:pt x="43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127"/>
            <p:cNvSpPr>
              <a:spLocks noEditPoints="1"/>
            </p:cNvSpPr>
            <p:nvPr/>
          </p:nvSpPr>
          <p:spPr bwMode="auto">
            <a:xfrm>
              <a:off x="2285" y="2768"/>
              <a:ext cx="45" cy="5"/>
            </a:xfrm>
            <a:custGeom>
              <a:avLst/>
              <a:gdLst>
                <a:gd name="T0" fmla="*/ 19 w 137"/>
                <a:gd name="T1" fmla="*/ 16 h 16"/>
                <a:gd name="T2" fmla="*/ 0 w 137"/>
                <a:gd name="T3" fmla="*/ 16 h 16"/>
                <a:gd name="T4" fmla="*/ 0 w 137"/>
                <a:gd name="T5" fmla="*/ 0 h 16"/>
                <a:gd name="T6" fmla="*/ 19 w 137"/>
                <a:gd name="T7" fmla="*/ 0 h 16"/>
                <a:gd name="T8" fmla="*/ 19 w 137"/>
                <a:gd name="T9" fmla="*/ 16 h 16"/>
                <a:gd name="T10" fmla="*/ 137 w 137"/>
                <a:gd name="T11" fmla="*/ 16 h 16"/>
                <a:gd name="T12" fmla="*/ 38 w 137"/>
                <a:gd name="T13" fmla="*/ 16 h 16"/>
                <a:gd name="T14" fmla="*/ 38 w 137"/>
                <a:gd name="T15" fmla="*/ 0 h 16"/>
                <a:gd name="T16" fmla="*/ 137 w 137"/>
                <a:gd name="T17" fmla="*/ 0 h 16"/>
                <a:gd name="T18" fmla="*/ 137 w 137"/>
                <a:gd name="T1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7" h="16">
                  <a:moveTo>
                    <a:pt x="19" y="16"/>
                  </a:moveTo>
                  <a:lnTo>
                    <a:pt x="0" y="16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6"/>
                  </a:lnTo>
                  <a:close/>
                  <a:moveTo>
                    <a:pt x="137" y="16"/>
                  </a:moveTo>
                  <a:lnTo>
                    <a:pt x="38" y="16"/>
                  </a:lnTo>
                  <a:lnTo>
                    <a:pt x="38" y="0"/>
                  </a:lnTo>
                  <a:lnTo>
                    <a:pt x="137" y="0"/>
                  </a:lnTo>
                  <a:lnTo>
                    <a:pt x="137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128"/>
            <p:cNvSpPr>
              <a:spLocks noEditPoints="1"/>
            </p:cNvSpPr>
            <p:nvPr/>
          </p:nvSpPr>
          <p:spPr bwMode="auto">
            <a:xfrm>
              <a:off x="2296" y="2732"/>
              <a:ext cx="48" cy="29"/>
            </a:xfrm>
            <a:custGeom>
              <a:avLst/>
              <a:gdLst>
                <a:gd name="T0" fmla="*/ 114 w 143"/>
                <a:gd name="T1" fmla="*/ 66 h 86"/>
                <a:gd name="T2" fmla="*/ 122 w 143"/>
                <a:gd name="T3" fmla="*/ 62 h 86"/>
                <a:gd name="T4" fmla="*/ 123 w 143"/>
                <a:gd name="T5" fmla="*/ 61 h 86"/>
                <a:gd name="T6" fmla="*/ 126 w 143"/>
                <a:gd name="T7" fmla="*/ 57 h 86"/>
                <a:gd name="T8" fmla="*/ 128 w 143"/>
                <a:gd name="T9" fmla="*/ 48 h 86"/>
                <a:gd name="T10" fmla="*/ 128 w 143"/>
                <a:gd name="T11" fmla="*/ 33 h 86"/>
                <a:gd name="T12" fmla="*/ 119 w 143"/>
                <a:gd name="T13" fmla="*/ 21 h 86"/>
                <a:gd name="T14" fmla="*/ 108 w 143"/>
                <a:gd name="T15" fmla="*/ 16 h 86"/>
                <a:gd name="T16" fmla="*/ 96 w 143"/>
                <a:gd name="T17" fmla="*/ 16 h 86"/>
                <a:gd name="T18" fmla="*/ 94 w 143"/>
                <a:gd name="T19" fmla="*/ 21 h 86"/>
                <a:gd name="T20" fmla="*/ 101 w 143"/>
                <a:gd name="T21" fmla="*/ 35 h 86"/>
                <a:gd name="T22" fmla="*/ 101 w 143"/>
                <a:gd name="T23" fmla="*/ 48 h 86"/>
                <a:gd name="T24" fmla="*/ 98 w 143"/>
                <a:gd name="T25" fmla="*/ 61 h 86"/>
                <a:gd name="T26" fmla="*/ 95 w 143"/>
                <a:gd name="T27" fmla="*/ 64 h 86"/>
                <a:gd name="T28" fmla="*/ 87 w 143"/>
                <a:gd name="T29" fmla="*/ 75 h 86"/>
                <a:gd name="T30" fmla="*/ 71 w 143"/>
                <a:gd name="T31" fmla="*/ 83 h 86"/>
                <a:gd name="T32" fmla="*/ 56 w 143"/>
                <a:gd name="T33" fmla="*/ 85 h 86"/>
                <a:gd name="T34" fmla="*/ 38 w 143"/>
                <a:gd name="T35" fmla="*/ 84 h 86"/>
                <a:gd name="T36" fmla="*/ 14 w 143"/>
                <a:gd name="T37" fmla="*/ 74 h 86"/>
                <a:gd name="T38" fmla="*/ 3 w 143"/>
                <a:gd name="T39" fmla="*/ 60 h 86"/>
                <a:gd name="T40" fmla="*/ 0 w 143"/>
                <a:gd name="T41" fmla="*/ 43 h 86"/>
                <a:gd name="T42" fmla="*/ 3 w 143"/>
                <a:gd name="T43" fmla="*/ 27 h 86"/>
                <a:gd name="T44" fmla="*/ 14 w 143"/>
                <a:gd name="T45" fmla="*/ 15 h 86"/>
                <a:gd name="T46" fmla="*/ 3 w 143"/>
                <a:gd name="T47" fmla="*/ 0 h 86"/>
                <a:gd name="T48" fmla="*/ 99 w 143"/>
                <a:gd name="T49" fmla="*/ 0 h 86"/>
                <a:gd name="T50" fmla="*/ 116 w 143"/>
                <a:gd name="T51" fmla="*/ 2 h 86"/>
                <a:gd name="T52" fmla="*/ 126 w 143"/>
                <a:gd name="T53" fmla="*/ 6 h 86"/>
                <a:gd name="T54" fmla="*/ 137 w 143"/>
                <a:gd name="T55" fmla="*/ 19 h 86"/>
                <a:gd name="T56" fmla="*/ 142 w 143"/>
                <a:gd name="T57" fmla="*/ 36 h 86"/>
                <a:gd name="T58" fmla="*/ 142 w 143"/>
                <a:gd name="T59" fmla="*/ 44 h 86"/>
                <a:gd name="T60" fmla="*/ 142 w 143"/>
                <a:gd name="T61" fmla="*/ 47 h 86"/>
                <a:gd name="T62" fmla="*/ 141 w 143"/>
                <a:gd name="T63" fmla="*/ 59 h 86"/>
                <a:gd name="T64" fmla="*/ 136 w 143"/>
                <a:gd name="T65" fmla="*/ 68 h 86"/>
                <a:gd name="T66" fmla="*/ 130 w 143"/>
                <a:gd name="T67" fmla="*/ 76 h 86"/>
                <a:gd name="T68" fmla="*/ 118 w 143"/>
                <a:gd name="T69" fmla="*/ 82 h 86"/>
                <a:gd name="T70" fmla="*/ 112 w 143"/>
                <a:gd name="T71" fmla="*/ 82 h 86"/>
                <a:gd name="T72" fmla="*/ 111 w 143"/>
                <a:gd name="T73" fmla="*/ 83 h 86"/>
                <a:gd name="T74" fmla="*/ 59 w 143"/>
                <a:gd name="T75" fmla="*/ 68 h 86"/>
                <a:gd name="T76" fmla="*/ 73 w 143"/>
                <a:gd name="T77" fmla="*/ 64 h 86"/>
                <a:gd name="T78" fmla="*/ 79 w 143"/>
                <a:gd name="T79" fmla="*/ 59 h 86"/>
                <a:gd name="T80" fmla="*/ 80 w 143"/>
                <a:gd name="T81" fmla="*/ 58 h 86"/>
                <a:gd name="T82" fmla="*/ 85 w 143"/>
                <a:gd name="T83" fmla="*/ 52 h 86"/>
                <a:gd name="T84" fmla="*/ 87 w 143"/>
                <a:gd name="T85" fmla="*/ 44 h 86"/>
                <a:gd name="T86" fmla="*/ 87 w 143"/>
                <a:gd name="T87" fmla="*/ 36 h 86"/>
                <a:gd name="T88" fmla="*/ 79 w 143"/>
                <a:gd name="T89" fmla="*/ 23 h 86"/>
                <a:gd name="T90" fmla="*/ 67 w 143"/>
                <a:gd name="T91" fmla="*/ 17 h 86"/>
                <a:gd name="T92" fmla="*/ 52 w 143"/>
                <a:gd name="T93" fmla="*/ 15 h 86"/>
                <a:gd name="T94" fmla="*/ 35 w 143"/>
                <a:gd name="T95" fmla="*/ 17 h 86"/>
                <a:gd name="T96" fmla="*/ 24 w 143"/>
                <a:gd name="T97" fmla="*/ 23 h 86"/>
                <a:gd name="T98" fmla="*/ 14 w 143"/>
                <a:gd name="T99" fmla="*/ 42 h 86"/>
                <a:gd name="T100" fmla="*/ 19 w 143"/>
                <a:gd name="T101" fmla="*/ 56 h 86"/>
                <a:gd name="T102" fmla="*/ 28 w 143"/>
                <a:gd name="T103" fmla="*/ 64 h 86"/>
                <a:gd name="T104" fmla="*/ 42 w 143"/>
                <a:gd name="T105" fmla="*/ 6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3" h="86">
                  <a:moveTo>
                    <a:pt x="111" y="83"/>
                  </a:moveTo>
                  <a:lnTo>
                    <a:pt x="114" y="66"/>
                  </a:lnTo>
                  <a:lnTo>
                    <a:pt x="120" y="64"/>
                  </a:lnTo>
                  <a:lnTo>
                    <a:pt x="122" y="62"/>
                  </a:lnTo>
                  <a:lnTo>
                    <a:pt x="122" y="61"/>
                  </a:lnTo>
                  <a:lnTo>
                    <a:pt x="123" y="61"/>
                  </a:lnTo>
                  <a:lnTo>
                    <a:pt x="125" y="61"/>
                  </a:lnTo>
                  <a:lnTo>
                    <a:pt x="126" y="57"/>
                  </a:lnTo>
                  <a:lnTo>
                    <a:pt x="128" y="53"/>
                  </a:lnTo>
                  <a:lnTo>
                    <a:pt x="128" y="48"/>
                  </a:lnTo>
                  <a:lnTo>
                    <a:pt x="129" y="44"/>
                  </a:lnTo>
                  <a:lnTo>
                    <a:pt x="128" y="33"/>
                  </a:lnTo>
                  <a:lnTo>
                    <a:pt x="125" y="26"/>
                  </a:lnTo>
                  <a:lnTo>
                    <a:pt x="119" y="21"/>
                  </a:lnTo>
                  <a:lnTo>
                    <a:pt x="112" y="18"/>
                  </a:lnTo>
                  <a:lnTo>
                    <a:pt x="108" y="16"/>
                  </a:lnTo>
                  <a:lnTo>
                    <a:pt x="102" y="16"/>
                  </a:lnTo>
                  <a:lnTo>
                    <a:pt x="96" y="16"/>
                  </a:lnTo>
                  <a:lnTo>
                    <a:pt x="89" y="16"/>
                  </a:lnTo>
                  <a:lnTo>
                    <a:pt x="94" y="21"/>
                  </a:lnTo>
                  <a:lnTo>
                    <a:pt x="98" y="28"/>
                  </a:lnTo>
                  <a:lnTo>
                    <a:pt x="101" y="35"/>
                  </a:lnTo>
                  <a:lnTo>
                    <a:pt x="102" y="44"/>
                  </a:lnTo>
                  <a:lnTo>
                    <a:pt x="101" y="48"/>
                  </a:lnTo>
                  <a:lnTo>
                    <a:pt x="101" y="53"/>
                  </a:lnTo>
                  <a:lnTo>
                    <a:pt x="98" y="61"/>
                  </a:lnTo>
                  <a:lnTo>
                    <a:pt x="96" y="62"/>
                  </a:lnTo>
                  <a:lnTo>
                    <a:pt x="95" y="64"/>
                  </a:lnTo>
                  <a:lnTo>
                    <a:pt x="93" y="68"/>
                  </a:lnTo>
                  <a:lnTo>
                    <a:pt x="87" y="75"/>
                  </a:lnTo>
                  <a:lnTo>
                    <a:pt x="79" y="79"/>
                  </a:lnTo>
                  <a:lnTo>
                    <a:pt x="71" y="83"/>
                  </a:lnTo>
                  <a:lnTo>
                    <a:pt x="61" y="85"/>
                  </a:lnTo>
                  <a:lnTo>
                    <a:pt x="56" y="85"/>
                  </a:lnTo>
                  <a:lnTo>
                    <a:pt x="52" y="86"/>
                  </a:lnTo>
                  <a:lnTo>
                    <a:pt x="38" y="84"/>
                  </a:lnTo>
                  <a:lnTo>
                    <a:pt x="26" y="81"/>
                  </a:lnTo>
                  <a:lnTo>
                    <a:pt x="14" y="74"/>
                  </a:lnTo>
                  <a:lnTo>
                    <a:pt x="7" y="66"/>
                  </a:lnTo>
                  <a:lnTo>
                    <a:pt x="3" y="60"/>
                  </a:lnTo>
                  <a:lnTo>
                    <a:pt x="1" y="55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7"/>
                  </a:lnTo>
                  <a:lnTo>
                    <a:pt x="7" y="20"/>
                  </a:lnTo>
                  <a:lnTo>
                    <a:pt x="14" y="15"/>
                  </a:lnTo>
                  <a:lnTo>
                    <a:pt x="3" y="15"/>
                  </a:lnTo>
                  <a:lnTo>
                    <a:pt x="3" y="0"/>
                  </a:lnTo>
                  <a:lnTo>
                    <a:pt x="89" y="0"/>
                  </a:lnTo>
                  <a:lnTo>
                    <a:pt x="99" y="0"/>
                  </a:lnTo>
                  <a:lnTo>
                    <a:pt x="109" y="1"/>
                  </a:lnTo>
                  <a:lnTo>
                    <a:pt x="116" y="2"/>
                  </a:lnTo>
                  <a:lnTo>
                    <a:pt x="122" y="4"/>
                  </a:lnTo>
                  <a:lnTo>
                    <a:pt x="126" y="6"/>
                  </a:lnTo>
                  <a:lnTo>
                    <a:pt x="130" y="10"/>
                  </a:lnTo>
                  <a:lnTo>
                    <a:pt x="137" y="19"/>
                  </a:lnTo>
                  <a:lnTo>
                    <a:pt x="141" y="30"/>
                  </a:lnTo>
                  <a:lnTo>
                    <a:pt x="142" y="36"/>
                  </a:lnTo>
                  <a:lnTo>
                    <a:pt x="143" y="44"/>
                  </a:lnTo>
                  <a:lnTo>
                    <a:pt x="142" y="44"/>
                  </a:lnTo>
                  <a:lnTo>
                    <a:pt x="142" y="45"/>
                  </a:lnTo>
                  <a:lnTo>
                    <a:pt x="142" y="47"/>
                  </a:lnTo>
                  <a:lnTo>
                    <a:pt x="142" y="51"/>
                  </a:lnTo>
                  <a:lnTo>
                    <a:pt x="141" y="59"/>
                  </a:lnTo>
                  <a:lnTo>
                    <a:pt x="138" y="65"/>
                  </a:lnTo>
                  <a:lnTo>
                    <a:pt x="136" y="68"/>
                  </a:lnTo>
                  <a:lnTo>
                    <a:pt x="135" y="72"/>
                  </a:lnTo>
                  <a:lnTo>
                    <a:pt x="130" y="76"/>
                  </a:lnTo>
                  <a:lnTo>
                    <a:pt x="125" y="80"/>
                  </a:lnTo>
                  <a:lnTo>
                    <a:pt x="118" y="82"/>
                  </a:lnTo>
                  <a:lnTo>
                    <a:pt x="114" y="82"/>
                  </a:lnTo>
                  <a:lnTo>
                    <a:pt x="112" y="82"/>
                  </a:lnTo>
                  <a:lnTo>
                    <a:pt x="111" y="82"/>
                  </a:lnTo>
                  <a:lnTo>
                    <a:pt x="111" y="83"/>
                  </a:lnTo>
                  <a:close/>
                  <a:moveTo>
                    <a:pt x="51" y="69"/>
                  </a:moveTo>
                  <a:lnTo>
                    <a:pt x="59" y="68"/>
                  </a:lnTo>
                  <a:lnTo>
                    <a:pt x="67" y="67"/>
                  </a:lnTo>
                  <a:lnTo>
                    <a:pt x="73" y="64"/>
                  </a:lnTo>
                  <a:lnTo>
                    <a:pt x="79" y="61"/>
                  </a:lnTo>
                  <a:lnTo>
                    <a:pt x="79" y="59"/>
                  </a:lnTo>
                  <a:lnTo>
                    <a:pt x="79" y="58"/>
                  </a:lnTo>
                  <a:lnTo>
                    <a:pt x="80" y="58"/>
                  </a:lnTo>
                  <a:lnTo>
                    <a:pt x="82" y="56"/>
                  </a:lnTo>
                  <a:lnTo>
                    <a:pt x="85" y="52"/>
                  </a:lnTo>
                  <a:lnTo>
                    <a:pt x="87" y="47"/>
                  </a:lnTo>
                  <a:lnTo>
                    <a:pt x="87" y="44"/>
                  </a:lnTo>
                  <a:lnTo>
                    <a:pt x="88" y="42"/>
                  </a:lnTo>
                  <a:lnTo>
                    <a:pt x="87" y="36"/>
                  </a:lnTo>
                  <a:lnTo>
                    <a:pt x="85" y="31"/>
                  </a:lnTo>
                  <a:lnTo>
                    <a:pt x="79" y="23"/>
                  </a:lnTo>
                  <a:lnTo>
                    <a:pt x="73" y="19"/>
                  </a:lnTo>
                  <a:lnTo>
                    <a:pt x="67" y="17"/>
                  </a:lnTo>
                  <a:lnTo>
                    <a:pt x="60" y="15"/>
                  </a:lnTo>
                  <a:lnTo>
                    <a:pt x="52" y="15"/>
                  </a:lnTo>
                  <a:lnTo>
                    <a:pt x="42" y="15"/>
                  </a:lnTo>
                  <a:lnTo>
                    <a:pt x="35" y="17"/>
                  </a:lnTo>
                  <a:lnTo>
                    <a:pt x="28" y="19"/>
                  </a:lnTo>
                  <a:lnTo>
                    <a:pt x="24" y="23"/>
                  </a:lnTo>
                  <a:lnTo>
                    <a:pt x="17" y="31"/>
                  </a:lnTo>
                  <a:lnTo>
                    <a:pt x="14" y="42"/>
                  </a:lnTo>
                  <a:lnTo>
                    <a:pt x="17" y="52"/>
                  </a:lnTo>
                  <a:lnTo>
                    <a:pt x="19" y="56"/>
                  </a:lnTo>
                  <a:lnTo>
                    <a:pt x="24" y="61"/>
                  </a:lnTo>
                  <a:lnTo>
                    <a:pt x="28" y="64"/>
                  </a:lnTo>
                  <a:lnTo>
                    <a:pt x="35" y="67"/>
                  </a:lnTo>
                  <a:lnTo>
                    <a:pt x="42" y="68"/>
                  </a:lnTo>
                  <a:lnTo>
                    <a:pt x="51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129"/>
            <p:cNvSpPr>
              <a:spLocks/>
            </p:cNvSpPr>
            <p:nvPr/>
          </p:nvSpPr>
          <p:spPr bwMode="auto">
            <a:xfrm>
              <a:off x="2285" y="2696"/>
              <a:ext cx="45" cy="27"/>
            </a:xfrm>
            <a:custGeom>
              <a:avLst/>
              <a:gdLst>
                <a:gd name="T0" fmla="*/ 137 w 137"/>
                <a:gd name="T1" fmla="*/ 81 h 81"/>
                <a:gd name="T2" fmla="*/ 0 w 137"/>
                <a:gd name="T3" fmla="*/ 81 h 81"/>
                <a:gd name="T4" fmla="*/ 0 w 137"/>
                <a:gd name="T5" fmla="*/ 64 h 81"/>
                <a:gd name="T6" fmla="*/ 49 w 137"/>
                <a:gd name="T7" fmla="*/ 64 h 81"/>
                <a:gd name="T8" fmla="*/ 42 w 137"/>
                <a:gd name="T9" fmla="*/ 57 h 81"/>
                <a:gd name="T10" fmla="*/ 38 w 137"/>
                <a:gd name="T11" fmla="*/ 50 h 81"/>
                <a:gd name="T12" fmla="*/ 35 w 137"/>
                <a:gd name="T13" fmla="*/ 42 h 81"/>
                <a:gd name="T14" fmla="*/ 35 w 137"/>
                <a:gd name="T15" fmla="*/ 35 h 81"/>
                <a:gd name="T16" fmla="*/ 36 w 137"/>
                <a:gd name="T17" fmla="*/ 24 h 81"/>
                <a:gd name="T18" fmla="*/ 40 w 137"/>
                <a:gd name="T19" fmla="*/ 15 h 81"/>
                <a:gd name="T20" fmla="*/ 45 w 137"/>
                <a:gd name="T21" fmla="*/ 8 h 81"/>
                <a:gd name="T22" fmla="*/ 53 w 137"/>
                <a:gd name="T23" fmla="*/ 3 h 81"/>
                <a:gd name="T24" fmla="*/ 61 w 137"/>
                <a:gd name="T25" fmla="*/ 0 h 81"/>
                <a:gd name="T26" fmla="*/ 75 w 137"/>
                <a:gd name="T27" fmla="*/ 0 h 81"/>
                <a:gd name="T28" fmla="*/ 137 w 137"/>
                <a:gd name="T29" fmla="*/ 0 h 81"/>
                <a:gd name="T30" fmla="*/ 137 w 137"/>
                <a:gd name="T31" fmla="*/ 17 h 81"/>
                <a:gd name="T32" fmla="*/ 75 w 137"/>
                <a:gd name="T33" fmla="*/ 17 h 81"/>
                <a:gd name="T34" fmla="*/ 63 w 137"/>
                <a:gd name="T35" fmla="*/ 18 h 81"/>
                <a:gd name="T36" fmla="*/ 56 w 137"/>
                <a:gd name="T37" fmla="*/ 23 h 81"/>
                <a:gd name="T38" fmla="*/ 53 w 137"/>
                <a:gd name="T39" fmla="*/ 25 h 81"/>
                <a:gd name="T40" fmla="*/ 52 w 137"/>
                <a:gd name="T41" fmla="*/ 29 h 81"/>
                <a:gd name="T42" fmla="*/ 50 w 137"/>
                <a:gd name="T43" fmla="*/ 38 h 81"/>
                <a:gd name="T44" fmla="*/ 52 w 137"/>
                <a:gd name="T45" fmla="*/ 44 h 81"/>
                <a:gd name="T46" fmla="*/ 55 w 137"/>
                <a:gd name="T47" fmla="*/ 52 h 81"/>
                <a:gd name="T48" fmla="*/ 58 w 137"/>
                <a:gd name="T49" fmla="*/ 57 h 81"/>
                <a:gd name="T50" fmla="*/ 65 w 137"/>
                <a:gd name="T51" fmla="*/ 61 h 81"/>
                <a:gd name="T52" fmla="*/ 72 w 137"/>
                <a:gd name="T53" fmla="*/ 63 h 81"/>
                <a:gd name="T54" fmla="*/ 83 w 137"/>
                <a:gd name="T55" fmla="*/ 64 h 81"/>
                <a:gd name="T56" fmla="*/ 137 w 137"/>
                <a:gd name="T57" fmla="*/ 64 h 81"/>
                <a:gd name="T58" fmla="*/ 137 w 137"/>
                <a:gd name="T5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7" h="81">
                  <a:moveTo>
                    <a:pt x="137" y="81"/>
                  </a:moveTo>
                  <a:lnTo>
                    <a:pt x="0" y="81"/>
                  </a:lnTo>
                  <a:lnTo>
                    <a:pt x="0" y="64"/>
                  </a:lnTo>
                  <a:lnTo>
                    <a:pt x="49" y="64"/>
                  </a:lnTo>
                  <a:lnTo>
                    <a:pt x="42" y="57"/>
                  </a:lnTo>
                  <a:lnTo>
                    <a:pt x="38" y="50"/>
                  </a:lnTo>
                  <a:lnTo>
                    <a:pt x="35" y="42"/>
                  </a:lnTo>
                  <a:lnTo>
                    <a:pt x="35" y="35"/>
                  </a:lnTo>
                  <a:lnTo>
                    <a:pt x="36" y="24"/>
                  </a:lnTo>
                  <a:lnTo>
                    <a:pt x="40" y="15"/>
                  </a:lnTo>
                  <a:lnTo>
                    <a:pt x="45" y="8"/>
                  </a:lnTo>
                  <a:lnTo>
                    <a:pt x="53" y="3"/>
                  </a:lnTo>
                  <a:lnTo>
                    <a:pt x="61" y="0"/>
                  </a:lnTo>
                  <a:lnTo>
                    <a:pt x="75" y="0"/>
                  </a:lnTo>
                  <a:lnTo>
                    <a:pt x="137" y="0"/>
                  </a:lnTo>
                  <a:lnTo>
                    <a:pt x="137" y="17"/>
                  </a:lnTo>
                  <a:lnTo>
                    <a:pt x="75" y="17"/>
                  </a:lnTo>
                  <a:lnTo>
                    <a:pt x="63" y="18"/>
                  </a:lnTo>
                  <a:lnTo>
                    <a:pt x="56" y="23"/>
                  </a:lnTo>
                  <a:lnTo>
                    <a:pt x="53" y="25"/>
                  </a:lnTo>
                  <a:lnTo>
                    <a:pt x="52" y="29"/>
                  </a:lnTo>
                  <a:lnTo>
                    <a:pt x="50" y="38"/>
                  </a:lnTo>
                  <a:lnTo>
                    <a:pt x="52" y="44"/>
                  </a:lnTo>
                  <a:lnTo>
                    <a:pt x="55" y="52"/>
                  </a:lnTo>
                  <a:lnTo>
                    <a:pt x="58" y="57"/>
                  </a:lnTo>
                  <a:lnTo>
                    <a:pt x="65" y="61"/>
                  </a:lnTo>
                  <a:lnTo>
                    <a:pt x="72" y="63"/>
                  </a:lnTo>
                  <a:lnTo>
                    <a:pt x="83" y="64"/>
                  </a:lnTo>
                  <a:lnTo>
                    <a:pt x="137" y="64"/>
                  </a:lnTo>
                  <a:lnTo>
                    <a:pt x="137" y="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130"/>
            <p:cNvSpPr>
              <a:spLocks/>
            </p:cNvSpPr>
            <p:nvPr/>
          </p:nvSpPr>
          <p:spPr bwMode="auto">
            <a:xfrm>
              <a:off x="2286" y="2675"/>
              <a:ext cx="45" cy="16"/>
            </a:xfrm>
            <a:custGeom>
              <a:avLst/>
              <a:gdLst>
                <a:gd name="T0" fmla="*/ 119 w 135"/>
                <a:gd name="T1" fmla="*/ 2 h 48"/>
                <a:gd name="T2" fmla="*/ 134 w 135"/>
                <a:gd name="T3" fmla="*/ 0 h 48"/>
                <a:gd name="T4" fmla="*/ 134 w 135"/>
                <a:gd name="T5" fmla="*/ 6 h 48"/>
                <a:gd name="T6" fmla="*/ 135 w 135"/>
                <a:gd name="T7" fmla="*/ 12 h 48"/>
                <a:gd name="T8" fmla="*/ 134 w 135"/>
                <a:gd name="T9" fmla="*/ 12 h 48"/>
                <a:gd name="T10" fmla="*/ 134 w 135"/>
                <a:gd name="T11" fmla="*/ 13 h 48"/>
                <a:gd name="T12" fmla="*/ 134 w 135"/>
                <a:gd name="T13" fmla="*/ 15 h 48"/>
                <a:gd name="T14" fmla="*/ 134 w 135"/>
                <a:gd name="T15" fmla="*/ 19 h 48"/>
                <a:gd name="T16" fmla="*/ 132 w 135"/>
                <a:gd name="T17" fmla="*/ 26 h 48"/>
                <a:gd name="T18" fmla="*/ 129 w 135"/>
                <a:gd name="T19" fmla="*/ 30 h 48"/>
                <a:gd name="T20" fmla="*/ 125 w 135"/>
                <a:gd name="T21" fmla="*/ 33 h 48"/>
                <a:gd name="T22" fmla="*/ 117 w 135"/>
                <a:gd name="T23" fmla="*/ 35 h 48"/>
                <a:gd name="T24" fmla="*/ 111 w 135"/>
                <a:gd name="T25" fmla="*/ 35 h 48"/>
                <a:gd name="T26" fmla="*/ 105 w 135"/>
                <a:gd name="T27" fmla="*/ 36 h 48"/>
                <a:gd name="T28" fmla="*/ 49 w 135"/>
                <a:gd name="T29" fmla="*/ 36 h 48"/>
                <a:gd name="T30" fmla="*/ 49 w 135"/>
                <a:gd name="T31" fmla="*/ 48 h 48"/>
                <a:gd name="T32" fmla="*/ 35 w 135"/>
                <a:gd name="T33" fmla="*/ 48 h 48"/>
                <a:gd name="T34" fmla="*/ 35 w 135"/>
                <a:gd name="T35" fmla="*/ 36 h 48"/>
                <a:gd name="T36" fmla="*/ 10 w 135"/>
                <a:gd name="T37" fmla="*/ 36 h 48"/>
                <a:gd name="T38" fmla="*/ 0 w 135"/>
                <a:gd name="T39" fmla="*/ 19 h 48"/>
                <a:gd name="T40" fmla="*/ 35 w 135"/>
                <a:gd name="T41" fmla="*/ 19 h 48"/>
                <a:gd name="T42" fmla="*/ 35 w 135"/>
                <a:gd name="T43" fmla="*/ 2 h 48"/>
                <a:gd name="T44" fmla="*/ 49 w 135"/>
                <a:gd name="T45" fmla="*/ 2 h 48"/>
                <a:gd name="T46" fmla="*/ 49 w 135"/>
                <a:gd name="T47" fmla="*/ 19 h 48"/>
                <a:gd name="T48" fmla="*/ 106 w 135"/>
                <a:gd name="T49" fmla="*/ 19 h 48"/>
                <a:gd name="T50" fmla="*/ 108 w 135"/>
                <a:gd name="T51" fmla="*/ 18 h 48"/>
                <a:gd name="T52" fmla="*/ 111 w 135"/>
                <a:gd name="T53" fmla="*/ 18 h 48"/>
                <a:gd name="T54" fmla="*/ 115 w 135"/>
                <a:gd name="T55" fmla="*/ 18 h 48"/>
                <a:gd name="T56" fmla="*/ 119 w 135"/>
                <a:gd name="T57" fmla="*/ 15 h 48"/>
                <a:gd name="T58" fmla="*/ 119 w 135"/>
                <a:gd name="T59" fmla="*/ 12 h 48"/>
                <a:gd name="T60" fmla="*/ 120 w 135"/>
                <a:gd name="T61" fmla="*/ 10 h 48"/>
                <a:gd name="T62" fmla="*/ 119 w 135"/>
                <a:gd name="T63" fmla="*/ 6 h 48"/>
                <a:gd name="T64" fmla="*/ 119 w 135"/>
                <a:gd name="T65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5" h="48">
                  <a:moveTo>
                    <a:pt x="119" y="2"/>
                  </a:moveTo>
                  <a:lnTo>
                    <a:pt x="134" y="0"/>
                  </a:lnTo>
                  <a:lnTo>
                    <a:pt x="134" y="6"/>
                  </a:lnTo>
                  <a:lnTo>
                    <a:pt x="135" y="12"/>
                  </a:lnTo>
                  <a:lnTo>
                    <a:pt x="134" y="12"/>
                  </a:lnTo>
                  <a:lnTo>
                    <a:pt x="134" y="13"/>
                  </a:lnTo>
                  <a:lnTo>
                    <a:pt x="134" y="15"/>
                  </a:lnTo>
                  <a:lnTo>
                    <a:pt x="134" y="19"/>
                  </a:lnTo>
                  <a:lnTo>
                    <a:pt x="132" y="26"/>
                  </a:lnTo>
                  <a:lnTo>
                    <a:pt x="129" y="30"/>
                  </a:lnTo>
                  <a:lnTo>
                    <a:pt x="125" y="33"/>
                  </a:lnTo>
                  <a:lnTo>
                    <a:pt x="117" y="35"/>
                  </a:lnTo>
                  <a:lnTo>
                    <a:pt x="111" y="35"/>
                  </a:lnTo>
                  <a:lnTo>
                    <a:pt x="105" y="36"/>
                  </a:lnTo>
                  <a:lnTo>
                    <a:pt x="49" y="36"/>
                  </a:lnTo>
                  <a:lnTo>
                    <a:pt x="49" y="48"/>
                  </a:lnTo>
                  <a:lnTo>
                    <a:pt x="35" y="48"/>
                  </a:lnTo>
                  <a:lnTo>
                    <a:pt x="35" y="36"/>
                  </a:lnTo>
                  <a:lnTo>
                    <a:pt x="10" y="36"/>
                  </a:lnTo>
                  <a:lnTo>
                    <a:pt x="0" y="19"/>
                  </a:lnTo>
                  <a:lnTo>
                    <a:pt x="35" y="19"/>
                  </a:lnTo>
                  <a:lnTo>
                    <a:pt x="35" y="2"/>
                  </a:lnTo>
                  <a:lnTo>
                    <a:pt x="49" y="2"/>
                  </a:lnTo>
                  <a:lnTo>
                    <a:pt x="49" y="19"/>
                  </a:lnTo>
                  <a:lnTo>
                    <a:pt x="106" y="19"/>
                  </a:lnTo>
                  <a:lnTo>
                    <a:pt x="108" y="18"/>
                  </a:lnTo>
                  <a:lnTo>
                    <a:pt x="111" y="18"/>
                  </a:lnTo>
                  <a:lnTo>
                    <a:pt x="115" y="18"/>
                  </a:lnTo>
                  <a:lnTo>
                    <a:pt x="119" y="15"/>
                  </a:lnTo>
                  <a:lnTo>
                    <a:pt x="119" y="12"/>
                  </a:lnTo>
                  <a:lnTo>
                    <a:pt x="120" y="10"/>
                  </a:lnTo>
                  <a:lnTo>
                    <a:pt x="119" y="6"/>
                  </a:lnTo>
                  <a:lnTo>
                    <a:pt x="119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Rectangle 1131"/>
            <p:cNvSpPr>
              <a:spLocks noChangeArrowheads="1"/>
            </p:cNvSpPr>
            <p:nvPr/>
          </p:nvSpPr>
          <p:spPr bwMode="auto">
            <a:xfrm>
              <a:off x="2311" y="2638"/>
              <a:ext cx="6" cy="1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132"/>
            <p:cNvSpPr>
              <a:spLocks noEditPoints="1"/>
            </p:cNvSpPr>
            <p:nvPr/>
          </p:nvSpPr>
          <p:spPr bwMode="auto">
            <a:xfrm>
              <a:off x="2285" y="2579"/>
              <a:ext cx="45" cy="42"/>
            </a:xfrm>
            <a:custGeom>
              <a:avLst/>
              <a:gdLst>
                <a:gd name="T0" fmla="*/ 137 w 137"/>
                <a:gd name="T1" fmla="*/ 128 h 128"/>
                <a:gd name="T2" fmla="*/ 0 w 137"/>
                <a:gd name="T3" fmla="*/ 75 h 128"/>
                <a:gd name="T4" fmla="*/ 0 w 137"/>
                <a:gd name="T5" fmla="*/ 56 h 128"/>
                <a:gd name="T6" fmla="*/ 137 w 137"/>
                <a:gd name="T7" fmla="*/ 0 h 128"/>
                <a:gd name="T8" fmla="*/ 137 w 137"/>
                <a:gd name="T9" fmla="*/ 21 h 128"/>
                <a:gd name="T10" fmla="*/ 96 w 137"/>
                <a:gd name="T11" fmla="*/ 37 h 128"/>
                <a:gd name="T12" fmla="*/ 96 w 137"/>
                <a:gd name="T13" fmla="*/ 93 h 128"/>
                <a:gd name="T14" fmla="*/ 137 w 137"/>
                <a:gd name="T15" fmla="*/ 109 h 128"/>
                <a:gd name="T16" fmla="*/ 137 w 137"/>
                <a:gd name="T17" fmla="*/ 128 h 128"/>
                <a:gd name="T18" fmla="*/ 81 w 137"/>
                <a:gd name="T19" fmla="*/ 88 h 128"/>
                <a:gd name="T20" fmla="*/ 81 w 137"/>
                <a:gd name="T21" fmla="*/ 42 h 128"/>
                <a:gd name="T22" fmla="*/ 43 w 137"/>
                <a:gd name="T23" fmla="*/ 57 h 128"/>
                <a:gd name="T24" fmla="*/ 26 w 137"/>
                <a:gd name="T25" fmla="*/ 62 h 128"/>
                <a:gd name="T26" fmla="*/ 14 w 137"/>
                <a:gd name="T27" fmla="*/ 66 h 128"/>
                <a:gd name="T28" fmla="*/ 40 w 137"/>
                <a:gd name="T29" fmla="*/ 73 h 128"/>
                <a:gd name="T30" fmla="*/ 81 w 137"/>
                <a:gd name="T31" fmla="*/ 8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7" h="128">
                  <a:moveTo>
                    <a:pt x="137" y="128"/>
                  </a:moveTo>
                  <a:lnTo>
                    <a:pt x="0" y="75"/>
                  </a:lnTo>
                  <a:lnTo>
                    <a:pt x="0" y="56"/>
                  </a:lnTo>
                  <a:lnTo>
                    <a:pt x="137" y="0"/>
                  </a:lnTo>
                  <a:lnTo>
                    <a:pt x="137" y="21"/>
                  </a:lnTo>
                  <a:lnTo>
                    <a:pt x="96" y="37"/>
                  </a:lnTo>
                  <a:lnTo>
                    <a:pt x="96" y="93"/>
                  </a:lnTo>
                  <a:lnTo>
                    <a:pt x="137" y="109"/>
                  </a:lnTo>
                  <a:lnTo>
                    <a:pt x="137" y="128"/>
                  </a:lnTo>
                  <a:close/>
                  <a:moveTo>
                    <a:pt x="81" y="88"/>
                  </a:moveTo>
                  <a:lnTo>
                    <a:pt x="81" y="42"/>
                  </a:lnTo>
                  <a:lnTo>
                    <a:pt x="43" y="57"/>
                  </a:lnTo>
                  <a:lnTo>
                    <a:pt x="26" y="62"/>
                  </a:lnTo>
                  <a:lnTo>
                    <a:pt x="14" y="66"/>
                  </a:lnTo>
                  <a:lnTo>
                    <a:pt x="40" y="73"/>
                  </a:lnTo>
                  <a:lnTo>
                    <a:pt x="81" y="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133"/>
            <p:cNvSpPr>
              <a:spLocks/>
            </p:cNvSpPr>
            <p:nvPr/>
          </p:nvSpPr>
          <p:spPr bwMode="auto">
            <a:xfrm>
              <a:off x="2297" y="2548"/>
              <a:ext cx="33" cy="31"/>
            </a:xfrm>
            <a:custGeom>
              <a:avLst/>
              <a:gdLst>
                <a:gd name="T0" fmla="*/ 99 w 99"/>
                <a:gd name="T1" fmla="*/ 93 h 93"/>
                <a:gd name="T2" fmla="*/ 48 w 99"/>
                <a:gd name="T3" fmla="*/ 57 h 93"/>
                <a:gd name="T4" fmla="*/ 0 w 99"/>
                <a:gd name="T5" fmla="*/ 90 h 93"/>
                <a:gd name="T6" fmla="*/ 0 w 99"/>
                <a:gd name="T7" fmla="*/ 69 h 93"/>
                <a:gd name="T8" fmla="*/ 24 w 99"/>
                <a:gd name="T9" fmla="*/ 54 h 93"/>
                <a:gd name="T10" fmla="*/ 35 w 99"/>
                <a:gd name="T11" fmla="*/ 47 h 93"/>
                <a:gd name="T12" fmla="*/ 24 w 99"/>
                <a:gd name="T13" fmla="*/ 40 h 93"/>
                <a:gd name="T14" fmla="*/ 0 w 99"/>
                <a:gd name="T15" fmla="*/ 23 h 93"/>
                <a:gd name="T16" fmla="*/ 0 w 99"/>
                <a:gd name="T17" fmla="*/ 3 h 93"/>
                <a:gd name="T18" fmla="*/ 47 w 99"/>
                <a:gd name="T19" fmla="*/ 37 h 93"/>
                <a:gd name="T20" fmla="*/ 99 w 99"/>
                <a:gd name="T21" fmla="*/ 0 h 93"/>
                <a:gd name="T22" fmla="*/ 99 w 99"/>
                <a:gd name="T23" fmla="*/ 21 h 93"/>
                <a:gd name="T24" fmla="*/ 68 w 99"/>
                <a:gd name="T25" fmla="*/ 41 h 93"/>
                <a:gd name="T26" fmla="*/ 60 w 99"/>
                <a:gd name="T27" fmla="*/ 47 h 93"/>
                <a:gd name="T28" fmla="*/ 99 w 99"/>
                <a:gd name="T29" fmla="*/ 73 h 93"/>
                <a:gd name="T30" fmla="*/ 99 w 99"/>
                <a:gd name="T31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9" h="93">
                  <a:moveTo>
                    <a:pt x="99" y="93"/>
                  </a:moveTo>
                  <a:lnTo>
                    <a:pt x="48" y="57"/>
                  </a:lnTo>
                  <a:lnTo>
                    <a:pt x="0" y="90"/>
                  </a:lnTo>
                  <a:lnTo>
                    <a:pt x="0" y="69"/>
                  </a:lnTo>
                  <a:lnTo>
                    <a:pt x="24" y="54"/>
                  </a:lnTo>
                  <a:lnTo>
                    <a:pt x="35" y="47"/>
                  </a:lnTo>
                  <a:lnTo>
                    <a:pt x="24" y="40"/>
                  </a:lnTo>
                  <a:lnTo>
                    <a:pt x="0" y="23"/>
                  </a:lnTo>
                  <a:lnTo>
                    <a:pt x="0" y="3"/>
                  </a:lnTo>
                  <a:lnTo>
                    <a:pt x="47" y="37"/>
                  </a:lnTo>
                  <a:lnTo>
                    <a:pt x="99" y="0"/>
                  </a:lnTo>
                  <a:lnTo>
                    <a:pt x="99" y="21"/>
                  </a:lnTo>
                  <a:lnTo>
                    <a:pt x="68" y="41"/>
                  </a:lnTo>
                  <a:lnTo>
                    <a:pt x="60" y="47"/>
                  </a:lnTo>
                  <a:lnTo>
                    <a:pt x="99" y="73"/>
                  </a:lnTo>
                  <a:lnTo>
                    <a:pt x="99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Rectangle 1134"/>
            <p:cNvSpPr>
              <a:spLocks noChangeArrowheads="1"/>
            </p:cNvSpPr>
            <p:nvPr/>
          </p:nvSpPr>
          <p:spPr bwMode="auto">
            <a:xfrm>
              <a:off x="2285" y="2537"/>
              <a:ext cx="45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135"/>
            <p:cNvSpPr>
              <a:spLocks noEditPoints="1"/>
            </p:cNvSpPr>
            <p:nvPr/>
          </p:nvSpPr>
          <p:spPr bwMode="auto">
            <a:xfrm>
              <a:off x="2296" y="2500"/>
              <a:ext cx="35" cy="31"/>
            </a:xfrm>
            <a:custGeom>
              <a:avLst/>
              <a:gdLst>
                <a:gd name="T0" fmla="*/ 72 w 104"/>
                <a:gd name="T1" fmla="*/ 0 h 91"/>
                <a:gd name="T2" fmla="*/ 91 w 104"/>
                <a:gd name="T3" fmla="*/ 9 h 91"/>
                <a:gd name="T4" fmla="*/ 99 w 104"/>
                <a:gd name="T5" fmla="*/ 20 h 91"/>
                <a:gd name="T6" fmla="*/ 103 w 104"/>
                <a:gd name="T7" fmla="*/ 34 h 91"/>
                <a:gd name="T8" fmla="*/ 103 w 104"/>
                <a:gd name="T9" fmla="*/ 53 h 91"/>
                <a:gd name="T10" fmla="*/ 100 w 104"/>
                <a:gd name="T11" fmla="*/ 59 h 91"/>
                <a:gd name="T12" fmla="*/ 96 w 104"/>
                <a:gd name="T13" fmla="*/ 71 h 91"/>
                <a:gd name="T14" fmla="*/ 93 w 104"/>
                <a:gd name="T15" fmla="*/ 74 h 91"/>
                <a:gd name="T16" fmla="*/ 83 w 104"/>
                <a:gd name="T17" fmla="*/ 83 h 91"/>
                <a:gd name="T18" fmla="*/ 65 w 104"/>
                <a:gd name="T19" fmla="*/ 90 h 91"/>
                <a:gd name="T20" fmla="*/ 56 w 104"/>
                <a:gd name="T21" fmla="*/ 90 h 91"/>
                <a:gd name="T22" fmla="*/ 41 w 104"/>
                <a:gd name="T23" fmla="*/ 90 h 91"/>
                <a:gd name="T24" fmla="*/ 22 w 104"/>
                <a:gd name="T25" fmla="*/ 83 h 91"/>
                <a:gd name="T26" fmla="*/ 7 w 104"/>
                <a:gd name="T27" fmla="*/ 71 h 91"/>
                <a:gd name="T28" fmla="*/ 0 w 104"/>
                <a:gd name="T29" fmla="*/ 53 h 91"/>
                <a:gd name="T30" fmla="*/ 0 w 104"/>
                <a:gd name="T31" fmla="*/ 34 h 91"/>
                <a:gd name="T32" fmla="*/ 7 w 104"/>
                <a:gd name="T33" fmla="*/ 18 h 91"/>
                <a:gd name="T34" fmla="*/ 21 w 104"/>
                <a:gd name="T35" fmla="*/ 6 h 91"/>
                <a:gd name="T36" fmla="*/ 40 w 104"/>
                <a:gd name="T37" fmla="*/ 0 h 91"/>
                <a:gd name="T38" fmla="*/ 57 w 104"/>
                <a:gd name="T39" fmla="*/ 0 h 91"/>
                <a:gd name="T40" fmla="*/ 64 w 104"/>
                <a:gd name="T41" fmla="*/ 72 h 91"/>
                <a:gd name="T42" fmla="*/ 65 w 104"/>
                <a:gd name="T43" fmla="*/ 71 h 91"/>
                <a:gd name="T44" fmla="*/ 71 w 104"/>
                <a:gd name="T45" fmla="*/ 71 h 91"/>
                <a:gd name="T46" fmla="*/ 73 w 104"/>
                <a:gd name="T47" fmla="*/ 68 h 91"/>
                <a:gd name="T48" fmla="*/ 76 w 104"/>
                <a:gd name="T49" fmla="*/ 68 h 91"/>
                <a:gd name="T50" fmla="*/ 82 w 104"/>
                <a:gd name="T51" fmla="*/ 63 h 91"/>
                <a:gd name="T52" fmla="*/ 83 w 104"/>
                <a:gd name="T53" fmla="*/ 62 h 91"/>
                <a:gd name="T54" fmla="*/ 85 w 104"/>
                <a:gd name="T55" fmla="*/ 57 h 91"/>
                <a:gd name="T56" fmla="*/ 86 w 104"/>
                <a:gd name="T57" fmla="*/ 56 h 91"/>
                <a:gd name="T58" fmla="*/ 90 w 104"/>
                <a:gd name="T59" fmla="*/ 48 h 91"/>
                <a:gd name="T60" fmla="*/ 91 w 104"/>
                <a:gd name="T61" fmla="*/ 43 h 91"/>
                <a:gd name="T62" fmla="*/ 86 w 104"/>
                <a:gd name="T63" fmla="*/ 28 h 91"/>
                <a:gd name="T64" fmla="*/ 70 w 104"/>
                <a:gd name="T65" fmla="*/ 18 h 91"/>
                <a:gd name="T66" fmla="*/ 43 w 104"/>
                <a:gd name="T67" fmla="*/ 17 h 91"/>
                <a:gd name="T68" fmla="*/ 25 w 104"/>
                <a:gd name="T69" fmla="*/ 24 h 91"/>
                <a:gd name="T70" fmla="*/ 14 w 104"/>
                <a:gd name="T71" fmla="*/ 44 h 91"/>
                <a:gd name="T72" fmla="*/ 17 w 104"/>
                <a:gd name="T73" fmla="*/ 54 h 91"/>
                <a:gd name="T74" fmla="*/ 23 w 104"/>
                <a:gd name="T75" fmla="*/ 64 h 91"/>
                <a:gd name="T76" fmla="*/ 31 w 104"/>
                <a:gd name="T77" fmla="*/ 70 h 91"/>
                <a:gd name="T78" fmla="*/ 43 w 104"/>
                <a:gd name="T79" fmla="*/ 7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4" h="91">
                  <a:moveTo>
                    <a:pt x="70" y="18"/>
                  </a:moveTo>
                  <a:lnTo>
                    <a:pt x="72" y="0"/>
                  </a:lnTo>
                  <a:lnTo>
                    <a:pt x="86" y="5"/>
                  </a:lnTo>
                  <a:lnTo>
                    <a:pt x="91" y="9"/>
                  </a:lnTo>
                  <a:lnTo>
                    <a:pt x="96" y="15"/>
                  </a:lnTo>
                  <a:lnTo>
                    <a:pt x="99" y="20"/>
                  </a:lnTo>
                  <a:lnTo>
                    <a:pt x="102" y="27"/>
                  </a:lnTo>
                  <a:lnTo>
                    <a:pt x="103" y="34"/>
                  </a:lnTo>
                  <a:lnTo>
                    <a:pt x="104" y="43"/>
                  </a:lnTo>
                  <a:lnTo>
                    <a:pt x="103" y="53"/>
                  </a:lnTo>
                  <a:lnTo>
                    <a:pt x="101" y="57"/>
                  </a:lnTo>
                  <a:lnTo>
                    <a:pt x="100" y="59"/>
                  </a:lnTo>
                  <a:lnTo>
                    <a:pt x="100" y="63"/>
                  </a:lnTo>
                  <a:lnTo>
                    <a:pt x="96" y="71"/>
                  </a:lnTo>
                  <a:lnTo>
                    <a:pt x="94" y="72"/>
                  </a:lnTo>
                  <a:lnTo>
                    <a:pt x="93" y="74"/>
                  </a:lnTo>
                  <a:lnTo>
                    <a:pt x="91" y="78"/>
                  </a:lnTo>
                  <a:lnTo>
                    <a:pt x="83" y="83"/>
                  </a:lnTo>
                  <a:lnTo>
                    <a:pt x="75" y="87"/>
                  </a:lnTo>
                  <a:lnTo>
                    <a:pt x="65" y="90"/>
                  </a:lnTo>
                  <a:lnTo>
                    <a:pt x="59" y="90"/>
                  </a:lnTo>
                  <a:lnTo>
                    <a:pt x="56" y="90"/>
                  </a:lnTo>
                  <a:lnTo>
                    <a:pt x="54" y="91"/>
                  </a:lnTo>
                  <a:lnTo>
                    <a:pt x="41" y="90"/>
                  </a:lnTo>
                  <a:lnTo>
                    <a:pt x="31" y="87"/>
                  </a:lnTo>
                  <a:lnTo>
                    <a:pt x="22" y="83"/>
                  </a:lnTo>
                  <a:lnTo>
                    <a:pt x="14" y="78"/>
                  </a:lnTo>
                  <a:lnTo>
                    <a:pt x="7" y="71"/>
                  </a:lnTo>
                  <a:lnTo>
                    <a:pt x="3" y="63"/>
                  </a:lnTo>
                  <a:lnTo>
                    <a:pt x="0" y="53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8"/>
                  </a:lnTo>
                  <a:lnTo>
                    <a:pt x="14" y="12"/>
                  </a:lnTo>
                  <a:lnTo>
                    <a:pt x="21" y="6"/>
                  </a:lnTo>
                  <a:lnTo>
                    <a:pt x="30" y="3"/>
                  </a:lnTo>
                  <a:lnTo>
                    <a:pt x="40" y="0"/>
                  </a:lnTo>
                  <a:lnTo>
                    <a:pt x="53" y="0"/>
                  </a:lnTo>
                  <a:lnTo>
                    <a:pt x="57" y="0"/>
                  </a:lnTo>
                  <a:lnTo>
                    <a:pt x="57" y="74"/>
                  </a:lnTo>
                  <a:lnTo>
                    <a:pt x="64" y="72"/>
                  </a:lnTo>
                  <a:lnTo>
                    <a:pt x="64" y="71"/>
                  </a:lnTo>
                  <a:lnTo>
                    <a:pt x="65" y="71"/>
                  </a:lnTo>
                  <a:lnTo>
                    <a:pt x="67" y="71"/>
                  </a:lnTo>
                  <a:lnTo>
                    <a:pt x="71" y="71"/>
                  </a:lnTo>
                  <a:lnTo>
                    <a:pt x="73" y="69"/>
                  </a:lnTo>
                  <a:lnTo>
                    <a:pt x="73" y="68"/>
                  </a:lnTo>
                  <a:lnTo>
                    <a:pt x="74" y="68"/>
                  </a:lnTo>
                  <a:lnTo>
                    <a:pt x="76" y="68"/>
                  </a:lnTo>
                  <a:lnTo>
                    <a:pt x="82" y="65"/>
                  </a:lnTo>
                  <a:lnTo>
                    <a:pt x="82" y="63"/>
                  </a:lnTo>
                  <a:lnTo>
                    <a:pt x="82" y="62"/>
                  </a:lnTo>
                  <a:lnTo>
                    <a:pt x="83" y="62"/>
                  </a:lnTo>
                  <a:lnTo>
                    <a:pt x="85" y="59"/>
                  </a:lnTo>
                  <a:lnTo>
                    <a:pt x="85" y="57"/>
                  </a:lnTo>
                  <a:lnTo>
                    <a:pt x="85" y="56"/>
                  </a:lnTo>
                  <a:lnTo>
                    <a:pt x="86" y="56"/>
                  </a:lnTo>
                  <a:lnTo>
                    <a:pt x="88" y="54"/>
                  </a:lnTo>
                  <a:lnTo>
                    <a:pt x="90" y="48"/>
                  </a:lnTo>
                  <a:lnTo>
                    <a:pt x="90" y="45"/>
                  </a:lnTo>
                  <a:lnTo>
                    <a:pt x="91" y="43"/>
                  </a:lnTo>
                  <a:lnTo>
                    <a:pt x="89" y="34"/>
                  </a:lnTo>
                  <a:lnTo>
                    <a:pt x="86" y="28"/>
                  </a:lnTo>
                  <a:lnTo>
                    <a:pt x="79" y="21"/>
                  </a:lnTo>
                  <a:lnTo>
                    <a:pt x="70" y="18"/>
                  </a:lnTo>
                  <a:close/>
                  <a:moveTo>
                    <a:pt x="43" y="73"/>
                  </a:moveTo>
                  <a:lnTo>
                    <a:pt x="43" y="17"/>
                  </a:lnTo>
                  <a:lnTo>
                    <a:pt x="32" y="19"/>
                  </a:lnTo>
                  <a:lnTo>
                    <a:pt x="25" y="24"/>
                  </a:lnTo>
                  <a:lnTo>
                    <a:pt x="17" y="33"/>
                  </a:lnTo>
                  <a:lnTo>
                    <a:pt x="14" y="44"/>
                  </a:lnTo>
                  <a:lnTo>
                    <a:pt x="14" y="49"/>
                  </a:lnTo>
                  <a:lnTo>
                    <a:pt x="17" y="54"/>
                  </a:lnTo>
                  <a:lnTo>
                    <a:pt x="19" y="58"/>
                  </a:lnTo>
                  <a:lnTo>
                    <a:pt x="23" y="64"/>
                  </a:lnTo>
                  <a:lnTo>
                    <a:pt x="26" y="67"/>
                  </a:lnTo>
                  <a:lnTo>
                    <a:pt x="31" y="70"/>
                  </a:lnTo>
                  <a:lnTo>
                    <a:pt x="36" y="71"/>
                  </a:lnTo>
                  <a:lnTo>
                    <a:pt x="43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136"/>
            <p:cNvSpPr>
              <a:spLocks noEditPoints="1"/>
            </p:cNvSpPr>
            <p:nvPr/>
          </p:nvSpPr>
          <p:spPr bwMode="auto">
            <a:xfrm>
              <a:off x="2285" y="2441"/>
              <a:ext cx="45" cy="42"/>
            </a:xfrm>
            <a:custGeom>
              <a:avLst/>
              <a:gdLst>
                <a:gd name="T0" fmla="*/ 137 w 137"/>
                <a:gd name="T1" fmla="*/ 127 h 127"/>
                <a:gd name="T2" fmla="*/ 0 w 137"/>
                <a:gd name="T3" fmla="*/ 75 h 127"/>
                <a:gd name="T4" fmla="*/ 0 w 137"/>
                <a:gd name="T5" fmla="*/ 55 h 127"/>
                <a:gd name="T6" fmla="*/ 137 w 137"/>
                <a:gd name="T7" fmla="*/ 0 h 127"/>
                <a:gd name="T8" fmla="*/ 137 w 137"/>
                <a:gd name="T9" fmla="*/ 20 h 127"/>
                <a:gd name="T10" fmla="*/ 96 w 137"/>
                <a:gd name="T11" fmla="*/ 36 h 127"/>
                <a:gd name="T12" fmla="*/ 96 w 137"/>
                <a:gd name="T13" fmla="*/ 93 h 127"/>
                <a:gd name="T14" fmla="*/ 137 w 137"/>
                <a:gd name="T15" fmla="*/ 108 h 127"/>
                <a:gd name="T16" fmla="*/ 137 w 137"/>
                <a:gd name="T17" fmla="*/ 127 h 127"/>
                <a:gd name="T18" fmla="*/ 81 w 137"/>
                <a:gd name="T19" fmla="*/ 88 h 127"/>
                <a:gd name="T20" fmla="*/ 81 w 137"/>
                <a:gd name="T21" fmla="*/ 41 h 127"/>
                <a:gd name="T22" fmla="*/ 43 w 137"/>
                <a:gd name="T23" fmla="*/ 56 h 127"/>
                <a:gd name="T24" fmla="*/ 26 w 137"/>
                <a:gd name="T25" fmla="*/ 62 h 127"/>
                <a:gd name="T26" fmla="*/ 14 w 137"/>
                <a:gd name="T27" fmla="*/ 66 h 127"/>
                <a:gd name="T28" fmla="*/ 40 w 137"/>
                <a:gd name="T29" fmla="*/ 73 h 127"/>
                <a:gd name="T30" fmla="*/ 81 w 137"/>
                <a:gd name="T31" fmla="*/ 88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7" h="127">
                  <a:moveTo>
                    <a:pt x="137" y="127"/>
                  </a:moveTo>
                  <a:lnTo>
                    <a:pt x="0" y="75"/>
                  </a:lnTo>
                  <a:lnTo>
                    <a:pt x="0" y="55"/>
                  </a:lnTo>
                  <a:lnTo>
                    <a:pt x="137" y="0"/>
                  </a:lnTo>
                  <a:lnTo>
                    <a:pt x="137" y="20"/>
                  </a:lnTo>
                  <a:lnTo>
                    <a:pt x="96" y="36"/>
                  </a:lnTo>
                  <a:lnTo>
                    <a:pt x="96" y="93"/>
                  </a:lnTo>
                  <a:lnTo>
                    <a:pt x="137" y="108"/>
                  </a:lnTo>
                  <a:lnTo>
                    <a:pt x="137" y="127"/>
                  </a:lnTo>
                  <a:close/>
                  <a:moveTo>
                    <a:pt x="81" y="88"/>
                  </a:moveTo>
                  <a:lnTo>
                    <a:pt x="81" y="41"/>
                  </a:lnTo>
                  <a:lnTo>
                    <a:pt x="43" y="56"/>
                  </a:lnTo>
                  <a:lnTo>
                    <a:pt x="26" y="62"/>
                  </a:lnTo>
                  <a:lnTo>
                    <a:pt x="14" y="66"/>
                  </a:lnTo>
                  <a:lnTo>
                    <a:pt x="40" y="73"/>
                  </a:lnTo>
                  <a:lnTo>
                    <a:pt x="81" y="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137"/>
            <p:cNvSpPr>
              <a:spLocks/>
            </p:cNvSpPr>
            <p:nvPr/>
          </p:nvSpPr>
          <p:spPr bwMode="auto">
            <a:xfrm>
              <a:off x="2284" y="2408"/>
              <a:ext cx="60" cy="15"/>
            </a:xfrm>
            <a:custGeom>
              <a:avLst/>
              <a:gdLst>
                <a:gd name="T0" fmla="*/ 180 w 180"/>
                <a:gd name="T1" fmla="*/ 12 h 45"/>
                <a:gd name="T2" fmla="*/ 170 w 180"/>
                <a:gd name="T3" fmla="*/ 18 h 45"/>
                <a:gd name="T4" fmla="*/ 161 w 180"/>
                <a:gd name="T5" fmla="*/ 24 h 45"/>
                <a:gd name="T6" fmla="*/ 155 w 180"/>
                <a:gd name="T7" fmla="*/ 26 h 45"/>
                <a:gd name="T8" fmla="*/ 153 w 180"/>
                <a:gd name="T9" fmla="*/ 26 h 45"/>
                <a:gd name="T10" fmla="*/ 152 w 180"/>
                <a:gd name="T11" fmla="*/ 26 h 45"/>
                <a:gd name="T12" fmla="*/ 152 w 180"/>
                <a:gd name="T13" fmla="*/ 27 h 45"/>
                <a:gd name="T14" fmla="*/ 150 w 180"/>
                <a:gd name="T15" fmla="*/ 29 h 45"/>
                <a:gd name="T16" fmla="*/ 138 w 180"/>
                <a:gd name="T17" fmla="*/ 35 h 45"/>
                <a:gd name="T18" fmla="*/ 126 w 180"/>
                <a:gd name="T19" fmla="*/ 39 h 45"/>
                <a:gd name="T20" fmla="*/ 114 w 180"/>
                <a:gd name="T21" fmla="*/ 42 h 45"/>
                <a:gd name="T22" fmla="*/ 102 w 180"/>
                <a:gd name="T23" fmla="*/ 44 h 45"/>
                <a:gd name="T24" fmla="*/ 90 w 180"/>
                <a:gd name="T25" fmla="*/ 45 h 45"/>
                <a:gd name="T26" fmla="*/ 68 w 180"/>
                <a:gd name="T27" fmla="*/ 43 h 45"/>
                <a:gd name="T28" fmla="*/ 47 w 180"/>
                <a:gd name="T29" fmla="*/ 37 h 45"/>
                <a:gd name="T30" fmla="*/ 35 w 180"/>
                <a:gd name="T31" fmla="*/ 32 h 45"/>
                <a:gd name="T32" fmla="*/ 23 w 180"/>
                <a:gd name="T33" fmla="*/ 26 h 45"/>
                <a:gd name="T34" fmla="*/ 0 w 180"/>
                <a:gd name="T35" fmla="*/ 12 h 45"/>
                <a:gd name="T36" fmla="*/ 0 w 180"/>
                <a:gd name="T37" fmla="*/ 0 h 45"/>
                <a:gd name="T38" fmla="*/ 8 w 180"/>
                <a:gd name="T39" fmla="*/ 4 h 45"/>
                <a:gd name="T40" fmla="*/ 16 w 180"/>
                <a:gd name="T41" fmla="*/ 9 h 45"/>
                <a:gd name="T42" fmla="*/ 22 w 180"/>
                <a:gd name="T43" fmla="*/ 12 h 45"/>
                <a:gd name="T44" fmla="*/ 24 w 180"/>
                <a:gd name="T45" fmla="*/ 13 h 45"/>
                <a:gd name="T46" fmla="*/ 27 w 180"/>
                <a:gd name="T47" fmla="*/ 15 h 45"/>
                <a:gd name="T48" fmla="*/ 55 w 180"/>
                <a:gd name="T49" fmla="*/ 24 h 45"/>
                <a:gd name="T50" fmla="*/ 72 w 180"/>
                <a:gd name="T51" fmla="*/ 27 h 45"/>
                <a:gd name="T52" fmla="*/ 90 w 180"/>
                <a:gd name="T53" fmla="*/ 28 h 45"/>
                <a:gd name="T54" fmla="*/ 112 w 180"/>
                <a:gd name="T55" fmla="*/ 26 h 45"/>
                <a:gd name="T56" fmla="*/ 134 w 180"/>
                <a:gd name="T57" fmla="*/ 21 h 45"/>
                <a:gd name="T58" fmla="*/ 157 w 180"/>
                <a:gd name="T59" fmla="*/ 12 h 45"/>
                <a:gd name="T60" fmla="*/ 180 w 180"/>
                <a:gd name="T61" fmla="*/ 0 h 45"/>
                <a:gd name="T62" fmla="*/ 180 w 180"/>
                <a:gd name="T63" fmla="*/ 1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0" h="45">
                  <a:moveTo>
                    <a:pt x="180" y="12"/>
                  </a:moveTo>
                  <a:lnTo>
                    <a:pt x="170" y="18"/>
                  </a:lnTo>
                  <a:lnTo>
                    <a:pt x="161" y="24"/>
                  </a:lnTo>
                  <a:lnTo>
                    <a:pt x="155" y="26"/>
                  </a:lnTo>
                  <a:lnTo>
                    <a:pt x="153" y="26"/>
                  </a:lnTo>
                  <a:lnTo>
                    <a:pt x="152" y="26"/>
                  </a:lnTo>
                  <a:lnTo>
                    <a:pt x="152" y="27"/>
                  </a:lnTo>
                  <a:lnTo>
                    <a:pt x="150" y="29"/>
                  </a:lnTo>
                  <a:lnTo>
                    <a:pt x="138" y="35"/>
                  </a:lnTo>
                  <a:lnTo>
                    <a:pt x="126" y="39"/>
                  </a:lnTo>
                  <a:lnTo>
                    <a:pt x="114" y="42"/>
                  </a:lnTo>
                  <a:lnTo>
                    <a:pt x="102" y="44"/>
                  </a:lnTo>
                  <a:lnTo>
                    <a:pt x="90" y="45"/>
                  </a:lnTo>
                  <a:lnTo>
                    <a:pt x="68" y="43"/>
                  </a:lnTo>
                  <a:lnTo>
                    <a:pt x="47" y="37"/>
                  </a:lnTo>
                  <a:lnTo>
                    <a:pt x="35" y="32"/>
                  </a:lnTo>
                  <a:lnTo>
                    <a:pt x="23" y="2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8" y="4"/>
                  </a:lnTo>
                  <a:lnTo>
                    <a:pt x="16" y="9"/>
                  </a:lnTo>
                  <a:lnTo>
                    <a:pt x="22" y="12"/>
                  </a:lnTo>
                  <a:lnTo>
                    <a:pt x="24" y="13"/>
                  </a:lnTo>
                  <a:lnTo>
                    <a:pt x="27" y="15"/>
                  </a:lnTo>
                  <a:lnTo>
                    <a:pt x="55" y="24"/>
                  </a:lnTo>
                  <a:lnTo>
                    <a:pt x="72" y="27"/>
                  </a:lnTo>
                  <a:lnTo>
                    <a:pt x="90" y="28"/>
                  </a:lnTo>
                  <a:lnTo>
                    <a:pt x="112" y="26"/>
                  </a:lnTo>
                  <a:lnTo>
                    <a:pt x="134" y="21"/>
                  </a:lnTo>
                  <a:lnTo>
                    <a:pt x="157" y="12"/>
                  </a:lnTo>
                  <a:lnTo>
                    <a:pt x="180" y="0"/>
                  </a:lnTo>
                  <a:lnTo>
                    <a:pt x="18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138"/>
            <p:cNvSpPr>
              <a:spLocks/>
            </p:cNvSpPr>
            <p:nvPr/>
          </p:nvSpPr>
          <p:spPr bwMode="auto">
            <a:xfrm>
              <a:off x="2297" y="2356"/>
              <a:ext cx="33" cy="31"/>
            </a:xfrm>
            <a:custGeom>
              <a:avLst/>
              <a:gdLst>
                <a:gd name="T0" fmla="*/ 99 w 99"/>
                <a:gd name="T1" fmla="*/ 93 h 93"/>
                <a:gd name="T2" fmla="*/ 48 w 99"/>
                <a:gd name="T3" fmla="*/ 57 h 93"/>
                <a:gd name="T4" fmla="*/ 0 w 99"/>
                <a:gd name="T5" fmla="*/ 90 h 93"/>
                <a:gd name="T6" fmla="*/ 0 w 99"/>
                <a:gd name="T7" fmla="*/ 69 h 93"/>
                <a:gd name="T8" fmla="*/ 24 w 99"/>
                <a:gd name="T9" fmla="*/ 54 h 93"/>
                <a:gd name="T10" fmla="*/ 35 w 99"/>
                <a:gd name="T11" fmla="*/ 47 h 93"/>
                <a:gd name="T12" fmla="*/ 24 w 99"/>
                <a:gd name="T13" fmla="*/ 39 h 93"/>
                <a:gd name="T14" fmla="*/ 0 w 99"/>
                <a:gd name="T15" fmla="*/ 22 h 93"/>
                <a:gd name="T16" fmla="*/ 0 w 99"/>
                <a:gd name="T17" fmla="*/ 3 h 93"/>
                <a:gd name="T18" fmla="*/ 47 w 99"/>
                <a:gd name="T19" fmla="*/ 36 h 93"/>
                <a:gd name="T20" fmla="*/ 99 w 99"/>
                <a:gd name="T21" fmla="*/ 0 h 93"/>
                <a:gd name="T22" fmla="*/ 99 w 99"/>
                <a:gd name="T23" fmla="*/ 20 h 93"/>
                <a:gd name="T24" fmla="*/ 68 w 99"/>
                <a:gd name="T25" fmla="*/ 41 h 93"/>
                <a:gd name="T26" fmla="*/ 60 w 99"/>
                <a:gd name="T27" fmla="*/ 47 h 93"/>
                <a:gd name="T28" fmla="*/ 99 w 99"/>
                <a:gd name="T29" fmla="*/ 73 h 93"/>
                <a:gd name="T30" fmla="*/ 99 w 99"/>
                <a:gd name="T31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9" h="93">
                  <a:moveTo>
                    <a:pt x="99" y="93"/>
                  </a:moveTo>
                  <a:lnTo>
                    <a:pt x="48" y="57"/>
                  </a:lnTo>
                  <a:lnTo>
                    <a:pt x="0" y="90"/>
                  </a:lnTo>
                  <a:lnTo>
                    <a:pt x="0" y="69"/>
                  </a:lnTo>
                  <a:lnTo>
                    <a:pt x="24" y="54"/>
                  </a:lnTo>
                  <a:lnTo>
                    <a:pt x="35" y="47"/>
                  </a:lnTo>
                  <a:lnTo>
                    <a:pt x="24" y="39"/>
                  </a:lnTo>
                  <a:lnTo>
                    <a:pt x="0" y="22"/>
                  </a:lnTo>
                  <a:lnTo>
                    <a:pt x="0" y="3"/>
                  </a:lnTo>
                  <a:lnTo>
                    <a:pt x="47" y="36"/>
                  </a:lnTo>
                  <a:lnTo>
                    <a:pt x="99" y="0"/>
                  </a:lnTo>
                  <a:lnTo>
                    <a:pt x="99" y="20"/>
                  </a:lnTo>
                  <a:lnTo>
                    <a:pt x="68" y="41"/>
                  </a:lnTo>
                  <a:lnTo>
                    <a:pt x="60" y="47"/>
                  </a:lnTo>
                  <a:lnTo>
                    <a:pt x="99" y="73"/>
                  </a:lnTo>
                  <a:lnTo>
                    <a:pt x="99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139"/>
            <p:cNvSpPr>
              <a:spLocks/>
            </p:cNvSpPr>
            <p:nvPr/>
          </p:nvSpPr>
          <p:spPr bwMode="auto">
            <a:xfrm>
              <a:off x="2285" y="2315"/>
              <a:ext cx="45" cy="16"/>
            </a:xfrm>
            <a:custGeom>
              <a:avLst/>
              <a:gdLst>
                <a:gd name="T0" fmla="*/ 137 w 137"/>
                <a:gd name="T1" fmla="*/ 0 h 49"/>
                <a:gd name="T2" fmla="*/ 137 w 137"/>
                <a:gd name="T3" fmla="*/ 16 h 49"/>
                <a:gd name="T4" fmla="*/ 30 w 137"/>
                <a:gd name="T5" fmla="*/ 16 h 49"/>
                <a:gd name="T6" fmla="*/ 35 w 137"/>
                <a:gd name="T7" fmla="*/ 23 h 49"/>
                <a:gd name="T8" fmla="*/ 41 w 137"/>
                <a:gd name="T9" fmla="*/ 32 h 49"/>
                <a:gd name="T10" fmla="*/ 43 w 137"/>
                <a:gd name="T11" fmla="*/ 36 h 49"/>
                <a:gd name="T12" fmla="*/ 44 w 137"/>
                <a:gd name="T13" fmla="*/ 38 h 49"/>
                <a:gd name="T14" fmla="*/ 46 w 137"/>
                <a:gd name="T15" fmla="*/ 41 h 49"/>
                <a:gd name="T16" fmla="*/ 50 w 137"/>
                <a:gd name="T17" fmla="*/ 49 h 49"/>
                <a:gd name="T18" fmla="*/ 34 w 137"/>
                <a:gd name="T19" fmla="*/ 49 h 49"/>
                <a:gd name="T20" fmla="*/ 26 w 137"/>
                <a:gd name="T21" fmla="*/ 36 h 49"/>
                <a:gd name="T22" fmla="*/ 18 w 137"/>
                <a:gd name="T23" fmla="*/ 25 h 49"/>
                <a:gd name="T24" fmla="*/ 8 w 137"/>
                <a:gd name="T25" fmla="*/ 16 h 49"/>
                <a:gd name="T26" fmla="*/ 0 w 137"/>
                <a:gd name="T27" fmla="*/ 10 h 49"/>
                <a:gd name="T28" fmla="*/ 0 w 137"/>
                <a:gd name="T29" fmla="*/ 0 h 49"/>
                <a:gd name="T30" fmla="*/ 137 w 137"/>
                <a:gd name="T3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7" h="49">
                  <a:moveTo>
                    <a:pt x="137" y="0"/>
                  </a:moveTo>
                  <a:lnTo>
                    <a:pt x="137" y="16"/>
                  </a:lnTo>
                  <a:lnTo>
                    <a:pt x="30" y="16"/>
                  </a:lnTo>
                  <a:lnTo>
                    <a:pt x="35" y="23"/>
                  </a:lnTo>
                  <a:lnTo>
                    <a:pt x="41" y="32"/>
                  </a:lnTo>
                  <a:lnTo>
                    <a:pt x="43" y="36"/>
                  </a:lnTo>
                  <a:lnTo>
                    <a:pt x="44" y="38"/>
                  </a:lnTo>
                  <a:lnTo>
                    <a:pt x="46" y="41"/>
                  </a:lnTo>
                  <a:lnTo>
                    <a:pt x="50" y="49"/>
                  </a:lnTo>
                  <a:lnTo>
                    <a:pt x="34" y="49"/>
                  </a:lnTo>
                  <a:lnTo>
                    <a:pt x="26" y="36"/>
                  </a:lnTo>
                  <a:lnTo>
                    <a:pt x="18" y="25"/>
                  </a:lnTo>
                  <a:lnTo>
                    <a:pt x="8" y="16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140"/>
            <p:cNvSpPr>
              <a:spLocks/>
            </p:cNvSpPr>
            <p:nvPr/>
          </p:nvSpPr>
          <p:spPr bwMode="auto">
            <a:xfrm>
              <a:off x="2324" y="2291"/>
              <a:ext cx="16" cy="6"/>
            </a:xfrm>
            <a:custGeom>
              <a:avLst/>
              <a:gdLst>
                <a:gd name="T0" fmla="*/ 19 w 47"/>
                <a:gd name="T1" fmla="*/ 19 h 20"/>
                <a:gd name="T2" fmla="*/ 0 w 47"/>
                <a:gd name="T3" fmla="*/ 19 h 20"/>
                <a:gd name="T4" fmla="*/ 0 w 47"/>
                <a:gd name="T5" fmla="*/ 0 h 20"/>
                <a:gd name="T6" fmla="*/ 19 w 47"/>
                <a:gd name="T7" fmla="*/ 0 h 20"/>
                <a:gd name="T8" fmla="*/ 29 w 47"/>
                <a:gd name="T9" fmla="*/ 1 h 20"/>
                <a:gd name="T10" fmla="*/ 37 w 47"/>
                <a:gd name="T11" fmla="*/ 4 h 20"/>
                <a:gd name="T12" fmla="*/ 42 w 47"/>
                <a:gd name="T13" fmla="*/ 9 h 20"/>
                <a:gd name="T14" fmla="*/ 47 w 47"/>
                <a:gd name="T15" fmla="*/ 16 h 20"/>
                <a:gd name="T16" fmla="*/ 40 w 47"/>
                <a:gd name="T17" fmla="*/ 20 h 20"/>
                <a:gd name="T18" fmla="*/ 36 w 47"/>
                <a:gd name="T19" fmla="*/ 15 h 20"/>
                <a:gd name="T20" fmla="*/ 33 w 47"/>
                <a:gd name="T21" fmla="*/ 13 h 20"/>
                <a:gd name="T22" fmla="*/ 27 w 47"/>
                <a:gd name="T23" fmla="*/ 10 h 20"/>
                <a:gd name="T24" fmla="*/ 19 w 47"/>
                <a:gd name="T25" fmla="*/ 10 h 20"/>
                <a:gd name="T26" fmla="*/ 19 w 47"/>
                <a:gd name="T27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20">
                  <a:moveTo>
                    <a:pt x="19" y="19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19" y="0"/>
                  </a:lnTo>
                  <a:lnTo>
                    <a:pt x="29" y="1"/>
                  </a:lnTo>
                  <a:lnTo>
                    <a:pt x="37" y="4"/>
                  </a:lnTo>
                  <a:lnTo>
                    <a:pt x="42" y="9"/>
                  </a:lnTo>
                  <a:lnTo>
                    <a:pt x="47" y="16"/>
                  </a:lnTo>
                  <a:lnTo>
                    <a:pt x="40" y="20"/>
                  </a:lnTo>
                  <a:lnTo>
                    <a:pt x="36" y="15"/>
                  </a:lnTo>
                  <a:lnTo>
                    <a:pt x="33" y="13"/>
                  </a:lnTo>
                  <a:lnTo>
                    <a:pt x="27" y="10"/>
                  </a:lnTo>
                  <a:lnTo>
                    <a:pt x="19" y="10"/>
                  </a:lnTo>
                  <a:lnTo>
                    <a:pt x="19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141"/>
            <p:cNvSpPr>
              <a:spLocks noEditPoints="1"/>
            </p:cNvSpPr>
            <p:nvPr/>
          </p:nvSpPr>
          <p:spPr bwMode="auto">
            <a:xfrm>
              <a:off x="2285" y="2253"/>
              <a:ext cx="46" cy="30"/>
            </a:xfrm>
            <a:custGeom>
              <a:avLst/>
              <a:gdLst>
                <a:gd name="T0" fmla="*/ 58 w 139"/>
                <a:gd name="T1" fmla="*/ 88 h 89"/>
                <a:gd name="T2" fmla="*/ 37 w 139"/>
                <a:gd name="T3" fmla="*/ 85 h 89"/>
                <a:gd name="T4" fmla="*/ 22 w 139"/>
                <a:gd name="T5" fmla="*/ 80 h 89"/>
                <a:gd name="T6" fmla="*/ 11 w 139"/>
                <a:gd name="T7" fmla="*/ 72 h 89"/>
                <a:gd name="T8" fmla="*/ 4 w 139"/>
                <a:gd name="T9" fmla="*/ 63 h 89"/>
                <a:gd name="T10" fmla="*/ 0 w 139"/>
                <a:gd name="T11" fmla="*/ 50 h 89"/>
                <a:gd name="T12" fmla="*/ 1 w 139"/>
                <a:gd name="T13" fmla="*/ 33 h 89"/>
                <a:gd name="T14" fmla="*/ 9 w 139"/>
                <a:gd name="T15" fmla="*/ 17 h 89"/>
                <a:gd name="T16" fmla="*/ 26 w 139"/>
                <a:gd name="T17" fmla="*/ 6 h 89"/>
                <a:gd name="T18" fmla="*/ 52 w 139"/>
                <a:gd name="T19" fmla="*/ 0 h 89"/>
                <a:gd name="T20" fmla="*/ 81 w 139"/>
                <a:gd name="T21" fmla="*/ 0 h 89"/>
                <a:gd name="T22" fmla="*/ 100 w 139"/>
                <a:gd name="T23" fmla="*/ 2 h 89"/>
                <a:gd name="T24" fmla="*/ 121 w 139"/>
                <a:gd name="T25" fmla="*/ 10 h 89"/>
                <a:gd name="T26" fmla="*/ 137 w 139"/>
                <a:gd name="T27" fmla="*/ 30 h 89"/>
                <a:gd name="T28" fmla="*/ 139 w 139"/>
                <a:gd name="T29" fmla="*/ 44 h 89"/>
                <a:gd name="T30" fmla="*/ 138 w 139"/>
                <a:gd name="T31" fmla="*/ 53 h 89"/>
                <a:gd name="T32" fmla="*/ 133 w 139"/>
                <a:gd name="T33" fmla="*/ 62 h 89"/>
                <a:gd name="T34" fmla="*/ 130 w 139"/>
                <a:gd name="T35" fmla="*/ 68 h 89"/>
                <a:gd name="T36" fmla="*/ 127 w 139"/>
                <a:gd name="T37" fmla="*/ 71 h 89"/>
                <a:gd name="T38" fmla="*/ 119 w 139"/>
                <a:gd name="T39" fmla="*/ 77 h 89"/>
                <a:gd name="T40" fmla="*/ 116 w 139"/>
                <a:gd name="T41" fmla="*/ 77 h 89"/>
                <a:gd name="T42" fmla="*/ 114 w 139"/>
                <a:gd name="T43" fmla="*/ 81 h 89"/>
                <a:gd name="T44" fmla="*/ 94 w 139"/>
                <a:gd name="T45" fmla="*/ 86 h 89"/>
                <a:gd name="T46" fmla="*/ 78 w 139"/>
                <a:gd name="T47" fmla="*/ 88 h 89"/>
                <a:gd name="T48" fmla="*/ 70 w 139"/>
                <a:gd name="T49" fmla="*/ 71 h 89"/>
                <a:gd name="T50" fmla="*/ 71 w 139"/>
                <a:gd name="T51" fmla="*/ 70 h 89"/>
                <a:gd name="T52" fmla="*/ 77 w 139"/>
                <a:gd name="T53" fmla="*/ 70 h 89"/>
                <a:gd name="T54" fmla="*/ 90 w 139"/>
                <a:gd name="T55" fmla="*/ 69 h 89"/>
                <a:gd name="T56" fmla="*/ 102 w 139"/>
                <a:gd name="T57" fmla="*/ 67 h 89"/>
                <a:gd name="T58" fmla="*/ 107 w 139"/>
                <a:gd name="T59" fmla="*/ 66 h 89"/>
                <a:gd name="T60" fmla="*/ 115 w 139"/>
                <a:gd name="T61" fmla="*/ 63 h 89"/>
                <a:gd name="T62" fmla="*/ 123 w 139"/>
                <a:gd name="T63" fmla="*/ 54 h 89"/>
                <a:gd name="T64" fmla="*/ 125 w 139"/>
                <a:gd name="T65" fmla="*/ 46 h 89"/>
                <a:gd name="T66" fmla="*/ 125 w 139"/>
                <a:gd name="T67" fmla="*/ 38 h 89"/>
                <a:gd name="T68" fmla="*/ 119 w 139"/>
                <a:gd name="T69" fmla="*/ 29 h 89"/>
                <a:gd name="T70" fmla="*/ 106 w 139"/>
                <a:gd name="T71" fmla="*/ 21 h 89"/>
                <a:gd name="T72" fmla="*/ 84 w 139"/>
                <a:gd name="T73" fmla="*/ 17 h 89"/>
                <a:gd name="T74" fmla="*/ 54 w 139"/>
                <a:gd name="T75" fmla="*/ 17 h 89"/>
                <a:gd name="T76" fmla="*/ 30 w 139"/>
                <a:gd name="T77" fmla="*/ 21 h 89"/>
                <a:gd name="T78" fmla="*/ 15 w 139"/>
                <a:gd name="T79" fmla="*/ 33 h 89"/>
                <a:gd name="T80" fmla="*/ 13 w 139"/>
                <a:gd name="T81" fmla="*/ 49 h 89"/>
                <a:gd name="T82" fmla="*/ 18 w 139"/>
                <a:gd name="T83" fmla="*/ 58 h 89"/>
                <a:gd name="T84" fmla="*/ 30 w 139"/>
                <a:gd name="T85" fmla="*/ 66 h 89"/>
                <a:gd name="T86" fmla="*/ 40 w 139"/>
                <a:gd name="T87" fmla="*/ 69 h 89"/>
                <a:gd name="T88" fmla="*/ 61 w 139"/>
                <a:gd name="T89" fmla="*/ 7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9" h="89">
                  <a:moveTo>
                    <a:pt x="70" y="89"/>
                  </a:moveTo>
                  <a:lnTo>
                    <a:pt x="58" y="88"/>
                  </a:lnTo>
                  <a:lnTo>
                    <a:pt x="47" y="87"/>
                  </a:lnTo>
                  <a:lnTo>
                    <a:pt x="37" y="85"/>
                  </a:lnTo>
                  <a:lnTo>
                    <a:pt x="30" y="84"/>
                  </a:lnTo>
                  <a:lnTo>
                    <a:pt x="22" y="80"/>
                  </a:lnTo>
                  <a:lnTo>
                    <a:pt x="16" y="76"/>
                  </a:lnTo>
                  <a:lnTo>
                    <a:pt x="11" y="72"/>
                  </a:lnTo>
                  <a:lnTo>
                    <a:pt x="8" y="69"/>
                  </a:lnTo>
                  <a:lnTo>
                    <a:pt x="4" y="63"/>
                  </a:lnTo>
                  <a:lnTo>
                    <a:pt x="2" y="57"/>
                  </a:lnTo>
                  <a:lnTo>
                    <a:pt x="0" y="50"/>
                  </a:lnTo>
                  <a:lnTo>
                    <a:pt x="0" y="44"/>
                  </a:lnTo>
                  <a:lnTo>
                    <a:pt x="1" y="33"/>
                  </a:lnTo>
                  <a:lnTo>
                    <a:pt x="4" y="25"/>
                  </a:lnTo>
                  <a:lnTo>
                    <a:pt x="9" y="17"/>
                  </a:lnTo>
                  <a:lnTo>
                    <a:pt x="17" y="11"/>
                  </a:lnTo>
                  <a:lnTo>
                    <a:pt x="26" y="6"/>
                  </a:lnTo>
                  <a:lnTo>
                    <a:pt x="37" y="3"/>
                  </a:lnTo>
                  <a:lnTo>
                    <a:pt x="52" y="0"/>
                  </a:lnTo>
                  <a:lnTo>
                    <a:pt x="70" y="0"/>
                  </a:lnTo>
                  <a:lnTo>
                    <a:pt x="81" y="0"/>
                  </a:lnTo>
                  <a:lnTo>
                    <a:pt x="91" y="1"/>
                  </a:lnTo>
                  <a:lnTo>
                    <a:pt x="100" y="2"/>
                  </a:lnTo>
                  <a:lnTo>
                    <a:pt x="109" y="5"/>
                  </a:lnTo>
                  <a:lnTo>
                    <a:pt x="121" y="10"/>
                  </a:lnTo>
                  <a:lnTo>
                    <a:pt x="131" y="19"/>
                  </a:lnTo>
                  <a:lnTo>
                    <a:pt x="137" y="30"/>
                  </a:lnTo>
                  <a:lnTo>
                    <a:pt x="138" y="36"/>
                  </a:lnTo>
                  <a:lnTo>
                    <a:pt x="139" y="44"/>
                  </a:lnTo>
                  <a:lnTo>
                    <a:pt x="138" y="48"/>
                  </a:lnTo>
                  <a:lnTo>
                    <a:pt x="138" y="53"/>
                  </a:lnTo>
                  <a:lnTo>
                    <a:pt x="135" y="61"/>
                  </a:lnTo>
                  <a:lnTo>
                    <a:pt x="133" y="62"/>
                  </a:lnTo>
                  <a:lnTo>
                    <a:pt x="132" y="64"/>
                  </a:lnTo>
                  <a:lnTo>
                    <a:pt x="130" y="68"/>
                  </a:lnTo>
                  <a:lnTo>
                    <a:pt x="128" y="69"/>
                  </a:lnTo>
                  <a:lnTo>
                    <a:pt x="127" y="71"/>
                  </a:lnTo>
                  <a:lnTo>
                    <a:pt x="125" y="75"/>
                  </a:lnTo>
                  <a:lnTo>
                    <a:pt x="119" y="77"/>
                  </a:lnTo>
                  <a:lnTo>
                    <a:pt x="117" y="77"/>
                  </a:lnTo>
                  <a:lnTo>
                    <a:pt x="116" y="77"/>
                  </a:lnTo>
                  <a:lnTo>
                    <a:pt x="116" y="79"/>
                  </a:lnTo>
                  <a:lnTo>
                    <a:pt x="114" y="81"/>
                  </a:lnTo>
                  <a:lnTo>
                    <a:pt x="102" y="85"/>
                  </a:lnTo>
                  <a:lnTo>
                    <a:pt x="94" y="86"/>
                  </a:lnTo>
                  <a:lnTo>
                    <a:pt x="87" y="88"/>
                  </a:lnTo>
                  <a:lnTo>
                    <a:pt x="78" y="88"/>
                  </a:lnTo>
                  <a:lnTo>
                    <a:pt x="70" y="89"/>
                  </a:lnTo>
                  <a:close/>
                  <a:moveTo>
                    <a:pt x="70" y="71"/>
                  </a:moveTo>
                  <a:lnTo>
                    <a:pt x="70" y="70"/>
                  </a:lnTo>
                  <a:lnTo>
                    <a:pt x="71" y="70"/>
                  </a:lnTo>
                  <a:lnTo>
                    <a:pt x="73" y="70"/>
                  </a:lnTo>
                  <a:lnTo>
                    <a:pt x="77" y="70"/>
                  </a:lnTo>
                  <a:lnTo>
                    <a:pt x="84" y="70"/>
                  </a:lnTo>
                  <a:lnTo>
                    <a:pt x="90" y="69"/>
                  </a:lnTo>
                  <a:lnTo>
                    <a:pt x="97" y="69"/>
                  </a:lnTo>
                  <a:lnTo>
                    <a:pt x="102" y="67"/>
                  </a:lnTo>
                  <a:lnTo>
                    <a:pt x="104" y="66"/>
                  </a:lnTo>
                  <a:lnTo>
                    <a:pt x="107" y="66"/>
                  </a:lnTo>
                  <a:lnTo>
                    <a:pt x="111" y="64"/>
                  </a:lnTo>
                  <a:lnTo>
                    <a:pt x="115" y="63"/>
                  </a:lnTo>
                  <a:lnTo>
                    <a:pt x="119" y="58"/>
                  </a:lnTo>
                  <a:lnTo>
                    <a:pt x="123" y="54"/>
                  </a:lnTo>
                  <a:lnTo>
                    <a:pt x="125" y="49"/>
                  </a:lnTo>
                  <a:lnTo>
                    <a:pt x="125" y="46"/>
                  </a:lnTo>
                  <a:lnTo>
                    <a:pt x="126" y="44"/>
                  </a:lnTo>
                  <a:lnTo>
                    <a:pt x="125" y="38"/>
                  </a:lnTo>
                  <a:lnTo>
                    <a:pt x="123" y="33"/>
                  </a:lnTo>
                  <a:lnTo>
                    <a:pt x="119" y="29"/>
                  </a:lnTo>
                  <a:lnTo>
                    <a:pt x="114" y="25"/>
                  </a:lnTo>
                  <a:lnTo>
                    <a:pt x="106" y="21"/>
                  </a:lnTo>
                  <a:lnTo>
                    <a:pt x="97" y="19"/>
                  </a:lnTo>
                  <a:lnTo>
                    <a:pt x="84" y="17"/>
                  </a:lnTo>
                  <a:lnTo>
                    <a:pt x="70" y="17"/>
                  </a:lnTo>
                  <a:lnTo>
                    <a:pt x="54" y="17"/>
                  </a:lnTo>
                  <a:lnTo>
                    <a:pt x="40" y="19"/>
                  </a:lnTo>
                  <a:lnTo>
                    <a:pt x="30" y="21"/>
                  </a:lnTo>
                  <a:lnTo>
                    <a:pt x="24" y="25"/>
                  </a:lnTo>
                  <a:lnTo>
                    <a:pt x="15" y="33"/>
                  </a:lnTo>
                  <a:lnTo>
                    <a:pt x="13" y="44"/>
                  </a:lnTo>
                  <a:lnTo>
                    <a:pt x="13" y="49"/>
                  </a:lnTo>
                  <a:lnTo>
                    <a:pt x="15" y="54"/>
                  </a:lnTo>
                  <a:lnTo>
                    <a:pt x="18" y="58"/>
                  </a:lnTo>
                  <a:lnTo>
                    <a:pt x="23" y="63"/>
                  </a:lnTo>
                  <a:lnTo>
                    <a:pt x="30" y="66"/>
                  </a:lnTo>
                  <a:lnTo>
                    <a:pt x="34" y="67"/>
                  </a:lnTo>
                  <a:lnTo>
                    <a:pt x="40" y="69"/>
                  </a:lnTo>
                  <a:lnTo>
                    <a:pt x="54" y="70"/>
                  </a:lnTo>
                  <a:lnTo>
                    <a:pt x="61" y="70"/>
                  </a:lnTo>
                  <a:lnTo>
                    <a:pt x="70" y="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142"/>
            <p:cNvSpPr>
              <a:spLocks noEditPoints="1"/>
            </p:cNvSpPr>
            <p:nvPr/>
          </p:nvSpPr>
          <p:spPr bwMode="auto">
            <a:xfrm>
              <a:off x="2285" y="2217"/>
              <a:ext cx="46" cy="30"/>
            </a:xfrm>
            <a:custGeom>
              <a:avLst/>
              <a:gdLst>
                <a:gd name="T0" fmla="*/ 58 w 139"/>
                <a:gd name="T1" fmla="*/ 88 h 89"/>
                <a:gd name="T2" fmla="*/ 37 w 139"/>
                <a:gd name="T3" fmla="*/ 85 h 89"/>
                <a:gd name="T4" fmla="*/ 22 w 139"/>
                <a:gd name="T5" fmla="*/ 80 h 89"/>
                <a:gd name="T6" fmla="*/ 11 w 139"/>
                <a:gd name="T7" fmla="*/ 73 h 89"/>
                <a:gd name="T8" fmla="*/ 4 w 139"/>
                <a:gd name="T9" fmla="*/ 64 h 89"/>
                <a:gd name="T10" fmla="*/ 0 w 139"/>
                <a:gd name="T11" fmla="*/ 51 h 89"/>
                <a:gd name="T12" fmla="*/ 1 w 139"/>
                <a:gd name="T13" fmla="*/ 34 h 89"/>
                <a:gd name="T14" fmla="*/ 9 w 139"/>
                <a:gd name="T15" fmla="*/ 18 h 89"/>
                <a:gd name="T16" fmla="*/ 26 w 139"/>
                <a:gd name="T17" fmla="*/ 7 h 89"/>
                <a:gd name="T18" fmla="*/ 52 w 139"/>
                <a:gd name="T19" fmla="*/ 0 h 89"/>
                <a:gd name="T20" fmla="*/ 81 w 139"/>
                <a:gd name="T21" fmla="*/ 0 h 89"/>
                <a:gd name="T22" fmla="*/ 100 w 139"/>
                <a:gd name="T23" fmla="*/ 2 h 89"/>
                <a:gd name="T24" fmla="*/ 121 w 139"/>
                <a:gd name="T25" fmla="*/ 11 h 89"/>
                <a:gd name="T26" fmla="*/ 137 w 139"/>
                <a:gd name="T27" fmla="*/ 31 h 89"/>
                <a:gd name="T28" fmla="*/ 139 w 139"/>
                <a:gd name="T29" fmla="*/ 45 h 89"/>
                <a:gd name="T30" fmla="*/ 138 w 139"/>
                <a:gd name="T31" fmla="*/ 54 h 89"/>
                <a:gd name="T32" fmla="*/ 133 w 139"/>
                <a:gd name="T33" fmla="*/ 63 h 89"/>
                <a:gd name="T34" fmla="*/ 130 w 139"/>
                <a:gd name="T35" fmla="*/ 69 h 89"/>
                <a:gd name="T36" fmla="*/ 127 w 139"/>
                <a:gd name="T37" fmla="*/ 72 h 89"/>
                <a:gd name="T38" fmla="*/ 119 w 139"/>
                <a:gd name="T39" fmla="*/ 78 h 89"/>
                <a:gd name="T40" fmla="*/ 116 w 139"/>
                <a:gd name="T41" fmla="*/ 78 h 89"/>
                <a:gd name="T42" fmla="*/ 114 w 139"/>
                <a:gd name="T43" fmla="*/ 81 h 89"/>
                <a:gd name="T44" fmla="*/ 94 w 139"/>
                <a:gd name="T45" fmla="*/ 86 h 89"/>
                <a:gd name="T46" fmla="*/ 78 w 139"/>
                <a:gd name="T47" fmla="*/ 88 h 89"/>
                <a:gd name="T48" fmla="*/ 70 w 139"/>
                <a:gd name="T49" fmla="*/ 72 h 89"/>
                <a:gd name="T50" fmla="*/ 71 w 139"/>
                <a:gd name="T51" fmla="*/ 71 h 89"/>
                <a:gd name="T52" fmla="*/ 77 w 139"/>
                <a:gd name="T53" fmla="*/ 71 h 89"/>
                <a:gd name="T54" fmla="*/ 90 w 139"/>
                <a:gd name="T55" fmla="*/ 70 h 89"/>
                <a:gd name="T56" fmla="*/ 102 w 139"/>
                <a:gd name="T57" fmla="*/ 68 h 89"/>
                <a:gd name="T58" fmla="*/ 107 w 139"/>
                <a:gd name="T59" fmla="*/ 67 h 89"/>
                <a:gd name="T60" fmla="*/ 115 w 139"/>
                <a:gd name="T61" fmla="*/ 64 h 89"/>
                <a:gd name="T62" fmla="*/ 123 w 139"/>
                <a:gd name="T63" fmla="*/ 55 h 89"/>
                <a:gd name="T64" fmla="*/ 125 w 139"/>
                <a:gd name="T65" fmla="*/ 47 h 89"/>
                <a:gd name="T66" fmla="*/ 125 w 139"/>
                <a:gd name="T67" fmla="*/ 39 h 89"/>
                <a:gd name="T68" fmla="*/ 119 w 139"/>
                <a:gd name="T69" fmla="*/ 30 h 89"/>
                <a:gd name="T70" fmla="*/ 106 w 139"/>
                <a:gd name="T71" fmla="*/ 22 h 89"/>
                <a:gd name="T72" fmla="*/ 84 w 139"/>
                <a:gd name="T73" fmla="*/ 18 h 89"/>
                <a:gd name="T74" fmla="*/ 54 w 139"/>
                <a:gd name="T75" fmla="*/ 18 h 89"/>
                <a:gd name="T76" fmla="*/ 30 w 139"/>
                <a:gd name="T77" fmla="*/ 22 h 89"/>
                <a:gd name="T78" fmla="*/ 15 w 139"/>
                <a:gd name="T79" fmla="*/ 34 h 89"/>
                <a:gd name="T80" fmla="*/ 13 w 139"/>
                <a:gd name="T81" fmla="*/ 50 h 89"/>
                <a:gd name="T82" fmla="*/ 18 w 139"/>
                <a:gd name="T83" fmla="*/ 59 h 89"/>
                <a:gd name="T84" fmla="*/ 30 w 139"/>
                <a:gd name="T85" fmla="*/ 67 h 89"/>
                <a:gd name="T86" fmla="*/ 40 w 139"/>
                <a:gd name="T87" fmla="*/ 70 h 89"/>
                <a:gd name="T88" fmla="*/ 61 w 139"/>
                <a:gd name="T89" fmla="*/ 7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9" h="89">
                  <a:moveTo>
                    <a:pt x="70" y="89"/>
                  </a:moveTo>
                  <a:lnTo>
                    <a:pt x="58" y="88"/>
                  </a:lnTo>
                  <a:lnTo>
                    <a:pt x="47" y="87"/>
                  </a:lnTo>
                  <a:lnTo>
                    <a:pt x="37" y="85"/>
                  </a:lnTo>
                  <a:lnTo>
                    <a:pt x="30" y="84"/>
                  </a:lnTo>
                  <a:lnTo>
                    <a:pt x="22" y="80"/>
                  </a:lnTo>
                  <a:lnTo>
                    <a:pt x="16" y="77"/>
                  </a:lnTo>
                  <a:lnTo>
                    <a:pt x="11" y="73"/>
                  </a:lnTo>
                  <a:lnTo>
                    <a:pt x="8" y="70"/>
                  </a:lnTo>
                  <a:lnTo>
                    <a:pt x="4" y="64"/>
                  </a:lnTo>
                  <a:lnTo>
                    <a:pt x="2" y="58"/>
                  </a:lnTo>
                  <a:lnTo>
                    <a:pt x="0" y="51"/>
                  </a:lnTo>
                  <a:lnTo>
                    <a:pt x="0" y="45"/>
                  </a:lnTo>
                  <a:lnTo>
                    <a:pt x="1" y="34"/>
                  </a:lnTo>
                  <a:lnTo>
                    <a:pt x="4" y="26"/>
                  </a:lnTo>
                  <a:lnTo>
                    <a:pt x="9" y="18"/>
                  </a:lnTo>
                  <a:lnTo>
                    <a:pt x="17" y="12"/>
                  </a:lnTo>
                  <a:lnTo>
                    <a:pt x="26" y="7"/>
                  </a:lnTo>
                  <a:lnTo>
                    <a:pt x="37" y="3"/>
                  </a:lnTo>
                  <a:lnTo>
                    <a:pt x="52" y="0"/>
                  </a:lnTo>
                  <a:lnTo>
                    <a:pt x="70" y="0"/>
                  </a:lnTo>
                  <a:lnTo>
                    <a:pt x="81" y="0"/>
                  </a:lnTo>
                  <a:lnTo>
                    <a:pt x="91" y="1"/>
                  </a:lnTo>
                  <a:lnTo>
                    <a:pt x="100" y="2"/>
                  </a:lnTo>
                  <a:lnTo>
                    <a:pt x="109" y="6"/>
                  </a:lnTo>
                  <a:lnTo>
                    <a:pt x="121" y="11"/>
                  </a:lnTo>
                  <a:lnTo>
                    <a:pt x="131" y="20"/>
                  </a:lnTo>
                  <a:lnTo>
                    <a:pt x="137" y="31"/>
                  </a:lnTo>
                  <a:lnTo>
                    <a:pt x="138" y="37"/>
                  </a:lnTo>
                  <a:lnTo>
                    <a:pt x="139" y="45"/>
                  </a:lnTo>
                  <a:lnTo>
                    <a:pt x="138" y="49"/>
                  </a:lnTo>
                  <a:lnTo>
                    <a:pt x="138" y="54"/>
                  </a:lnTo>
                  <a:lnTo>
                    <a:pt x="135" y="62"/>
                  </a:lnTo>
                  <a:lnTo>
                    <a:pt x="133" y="63"/>
                  </a:lnTo>
                  <a:lnTo>
                    <a:pt x="132" y="65"/>
                  </a:lnTo>
                  <a:lnTo>
                    <a:pt x="130" y="69"/>
                  </a:lnTo>
                  <a:lnTo>
                    <a:pt x="128" y="70"/>
                  </a:lnTo>
                  <a:lnTo>
                    <a:pt x="127" y="72"/>
                  </a:lnTo>
                  <a:lnTo>
                    <a:pt x="125" y="76"/>
                  </a:lnTo>
                  <a:lnTo>
                    <a:pt x="119" y="78"/>
                  </a:lnTo>
                  <a:lnTo>
                    <a:pt x="117" y="78"/>
                  </a:lnTo>
                  <a:lnTo>
                    <a:pt x="116" y="78"/>
                  </a:lnTo>
                  <a:lnTo>
                    <a:pt x="116" y="79"/>
                  </a:lnTo>
                  <a:lnTo>
                    <a:pt x="114" y="81"/>
                  </a:lnTo>
                  <a:lnTo>
                    <a:pt x="102" y="85"/>
                  </a:lnTo>
                  <a:lnTo>
                    <a:pt x="94" y="86"/>
                  </a:lnTo>
                  <a:lnTo>
                    <a:pt x="87" y="88"/>
                  </a:lnTo>
                  <a:lnTo>
                    <a:pt x="78" y="88"/>
                  </a:lnTo>
                  <a:lnTo>
                    <a:pt x="70" y="89"/>
                  </a:lnTo>
                  <a:close/>
                  <a:moveTo>
                    <a:pt x="70" y="72"/>
                  </a:moveTo>
                  <a:lnTo>
                    <a:pt x="70" y="71"/>
                  </a:lnTo>
                  <a:lnTo>
                    <a:pt x="71" y="71"/>
                  </a:lnTo>
                  <a:lnTo>
                    <a:pt x="73" y="71"/>
                  </a:lnTo>
                  <a:lnTo>
                    <a:pt x="77" y="71"/>
                  </a:lnTo>
                  <a:lnTo>
                    <a:pt x="84" y="71"/>
                  </a:lnTo>
                  <a:lnTo>
                    <a:pt x="90" y="70"/>
                  </a:lnTo>
                  <a:lnTo>
                    <a:pt x="97" y="70"/>
                  </a:lnTo>
                  <a:lnTo>
                    <a:pt x="102" y="68"/>
                  </a:lnTo>
                  <a:lnTo>
                    <a:pt x="104" y="67"/>
                  </a:lnTo>
                  <a:lnTo>
                    <a:pt x="107" y="67"/>
                  </a:lnTo>
                  <a:lnTo>
                    <a:pt x="111" y="65"/>
                  </a:lnTo>
                  <a:lnTo>
                    <a:pt x="115" y="64"/>
                  </a:lnTo>
                  <a:lnTo>
                    <a:pt x="119" y="59"/>
                  </a:lnTo>
                  <a:lnTo>
                    <a:pt x="123" y="55"/>
                  </a:lnTo>
                  <a:lnTo>
                    <a:pt x="125" y="50"/>
                  </a:lnTo>
                  <a:lnTo>
                    <a:pt x="125" y="47"/>
                  </a:lnTo>
                  <a:lnTo>
                    <a:pt x="126" y="45"/>
                  </a:lnTo>
                  <a:lnTo>
                    <a:pt x="125" y="39"/>
                  </a:lnTo>
                  <a:lnTo>
                    <a:pt x="123" y="34"/>
                  </a:lnTo>
                  <a:lnTo>
                    <a:pt x="119" y="30"/>
                  </a:lnTo>
                  <a:lnTo>
                    <a:pt x="114" y="26"/>
                  </a:lnTo>
                  <a:lnTo>
                    <a:pt x="106" y="22"/>
                  </a:lnTo>
                  <a:lnTo>
                    <a:pt x="97" y="20"/>
                  </a:lnTo>
                  <a:lnTo>
                    <a:pt x="84" y="18"/>
                  </a:lnTo>
                  <a:lnTo>
                    <a:pt x="70" y="18"/>
                  </a:lnTo>
                  <a:lnTo>
                    <a:pt x="54" y="18"/>
                  </a:lnTo>
                  <a:lnTo>
                    <a:pt x="40" y="20"/>
                  </a:lnTo>
                  <a:lnTo>
                    <a:pt x="30" y="22"/>
                  </a:lnTo>
                  <a:lnTo>
                    <a:pt x="24" y="26"/>
                  </a:lnTo>
                  <a:lnTo>
                    <a:pt x="15" y="34"/>
                  </a:lnTo>
                  <a:lnTo>
                    <a:pt x="13" y="45"/>
                  </a:lnTo>
                  <a:lnTo>
                    <a:pt x="13" y="50"/>
                  </a:lnTo>
                  <a:lnTo>
                    <a:pt x="15" y="55"/>
                  </a:lnTo>
                  <a:lnTo>
                    <a:pt x="18" y="59"/>
                  </a:lnTo>
                  <a:lnTo>
                    <a:pt x="23" y="64"/>
                  </a:lnTo>
                  <a:lnTo>
                    <a:pt x="30" y="67"/>
                  </a:lnTo>
                  <a:lnTo>
                    <a:pt x="34" y="68"/>
                  </a:lnTo>
                  <a:lnTo>
                    <a:pt x="40" y="70"/>
                  </a:lnTo>
                  <a:lnTo>
                    <a:pt x="54" y="71"/>
                  </a:lnTo>
                  <a:lnTo>
                    <a:pt x="61" y="71"/>
                  </a:lnTo>
                  <a:lnTo>
                    <a:pt x="70" y="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143"/>
            <p:cNvSpPr>
              <a:spLocks noEditPoints="1"/>
            </p:cNvSpPr>
            <p:nvPr/>
          </p:nvSpPr>
          <p:spPr bwMode="auto">
            <a:xfrm>
              <a:off x="2285" y="2182"/>
              <a:ext cx="46" cy="29"/>
            </a:xfrm>
            <a:custGeom>
              <a:avLst/>
              <a:gdLst>
                <a:gd name="T0" fmla="*/ 58 w 139"/>
                <a:gd name="T1" fmla="*/ 88 h 89"/>
                <a:gd name="T2" fmla="*/ 37 w 139"/>
                <a:gd name="T3" fmla="*/ 85 h 89"/>
                <a:gd name="T4" fmla="*/ 22 w 139"/>
                <a:gd name="T5" fmla="*/ 80 h 89"/>
                <a:gd name="T6" fmla="*/ 11 w 139"/>
                <a:gd name="T7" fmla="*/ 73 h 89"/>
                <a:gd name="T8" fmla="*/ 4 w 139"/>
                <a:gd name="T9" fmla="*/ 64 h 89"/>
                <a:gd name="T10" fmla="*/ 0 w 139"/>
                <a:gd name="T11" fmla="*/ 51 h 89"/>
                <a:gd name="T12" fmla="*/ 1 w 139"/>
                <a:gd name="T13" fmla="*/ 34 h 89"/>
                <a:gd name="T14" fmla="*/ 9 w 139"/>
                <a:gd name="T15" fmla="*/ 17 h 89"/>
                <a:gd name="T16" fmla="*/ 26 w 139"/>
                <a:gd name="T17" fmla="*/ 6 h 89"/>
                <a:gd name="T18" fmla="*/ 52 w 139"/>
                <a:gd name="T19" fmla="*/ 0 h 89"/>
                <a:gd name="T20" fmla="*/ 81 w 139"/>
                <a:gd name="T21" fmla="*/ 0 h 89"/>
                <a:gd name="T22" fmla="*/ 100 w 139"/>
                <a:gd name="T23" fmla="*/ 2 h 89"/>
                <a:gd name="T24" fmla="*/ 121 w 139"/>
                <a:gd name="T25" fmla="*/ 10 h 89"/>
                <a:gd name="T26" fmla="*/ 137 w 139"/>
                <a:gd name="T27" fmla="*/ 31 h 89"/>
                <a:gd name="T28" fmla="*/ 139 w 139"/>
                <a:gd name="T29" fmla="*/ 45 h 89"/>
                <a:gd name="T30" fmla="*/ 138 w 139"/>
                <a:gd name="T31" fmla="*/ 54 h 89"/>
                <a:gd name="T32" fmla="*/ 133 w 139"/>
                <a:gd name="T33" fmla="*/ 63 h 89"/>
                <a:gd name="T34" fmla="*/ 130 w 139"/>
                <a:gd name="T35" fmla="*/ 69 h 89"/>
                <a:gd name="T36" fmla="*/ 127 w 139"/>
                <a:gd name="T37" fmla="*/ 72 h 89"/>
                <a:gd name="T38" fmla="*/ 119 w 139"/>
                <a:gd name="T39" fmla="*/ 78 h 89"/>
                <a:gd name="T40" fmla="*/ 116 w 139"/>
                <a:gd name="T41" fmla="*/ 78 h 89"/>
                <a:gd name="T42" fmla="*/ 114 w 139"/>
                <a:gd name="T43" fmla="*/ 81 h 89"/>
                <a:gd name="T44" fmla="*/ 94 w 139"/>
                <a:gd name="T45" fmla="*/ 86 h 89"/>
                <a:gd name="T46" fmla="*/ 78 w 139"/>
                <a:gd name="T47" fmla="*/ 88 h 89"/>
                <a:gd name="T48" fmla="*/ 70 w 139"/>
                <a:gd name="T49" fmla="*/ 72 h 89"/>
                <a:gd name="T50" fmla="*/ 71 w 139"/>
                <a:gd name="T51" fmla="*/ 71 h 89"/>
                <a:gd name="T52" fmla="*/ 77 w 139"/>
                <a:gd name="T53" fmla="*/ 71 h 89"/>
                <a:gd name="T54" fmla="*/ 90 w 139"/>
                <a:gd name="T55" fmla="*/ 70 h 89"/>
                <a:gd name="T56" fmla="*/ 102 w 139"/>
                <a:gd name="T57" fmla="*/ 68 h 89"/>
                <a:gd name="T58" fmla="*/ 107 w 139"/>
                <a:gd name="T59" fmla="*/ 67 h 89"/>
                <a:gd name="T60" fmla="*/ 115 w 139"/>
                <a:gd name="T61" fmla="*/ 64 h 89"/>
                <a:gd name="T62" fmla="*/ 123 w 139"/>
                <a:gd name="T63" fmla="*/ 55 h 89"/>
                <a:gd name="T64" fmla="*/ 125 w 139"/>
                <a:gd name="T65" fmla="*/ 47 h 89"/>
                <a:gd name="T66" fmla="*/ 125 w 139"/>
                <a:gd name="T67" fmla="*/ 39 h 89"/>
                <a:gd name="T68" fmla="*/ 119 w 139"/>
                <a:gd name="T69" fmla="*/ 30 h 89"/>
                <a:gd name="T70" fmla="*/ 106 w 139"/>
                <a:gd name="T71" fmla="*/ 22 h 89"/>
                <a:gd name="T72" fmla="*/ 84 w 139"/>
                <a:gd name="T73" fmla="*/ 17 h 89"/>
                <a:gd name="T74" fmla="*/ 54 w 139"/>
                <a:gd name="T75" fmla="*/ 17 h 89"/>
                <a:gd name="T76" fmla="*/ 30 w 139"/>
                <a:gd name="T77" fmla="*/ 22 h 89"/>
                <a:gd name="T78" fmla="*/ 15 w 139"/>
                <a:gd name="T79" fmla="*/ 34 h 89"/>
                <a:gd name="T80" fmla="*/ 13 w 139"/>
                <a:gd name="T81" fmla="*/ 50 h 89"/>
                <a:gd name="T82" fmla="*/ 18 w 139"/>
                <a:gd name="T83" fmla="*/ 59 h 89"/>
                <a:gd name="T84" fmla="*/ 30 w 139"/>
                <a:gd name="T85" fmla="*/ 67 h 89"/>
                <a:gd name="T86" fmla="*/ 40 w 139"/>
                <a:gd name="T87" fmla="*/ 70 h 89"/>
                <a:gd name="T88" fmla="*/ 61 w 139"/>
                <a:gd name="T89" fmla="*/ 7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9" h="89">
                  <a:moveTo>
                    <a:pt x="70" y="89"/>
                  </a:moveTo>
                  <a:lnTo>
                    <a:pt x="58" y="88"/>
                  </a:lnTo>
                  <a:lnTo>
                    <a:pt x="47" y="87"/>
                  </a:lnTo>
                  <a:lnTo>
                    <a:pt x="37" y="85"/>
                  </a:lnTo>
                  <a:lnTo>
                    <a:pt x="30" y="84"/>
                  </a:lnTo>
                  <a:lnTo>
                    <a:pt x="22" y="80"/>
                  </a:lnTo>
                  <a:lnTo>
                    <a:pt x="16" y="77"/>
                  </a:lnTo>
                  <a:lnTo>
                    <a:pt x="11" y="73"/>
                  </a:lnTo>
                  <a:lnTo>
                    <a:pt x="8" y="70"/>
                  </a:lnTo>
                  <a:lnTo>
                    <a:pt x="4" y="64"/>
                  </a:lnTo>
                  <a:lnTo>
                    <a:pt x="2" y="58"/>
                  </a:lnTo>
                  <a:lnTo>
                    <a:pt x="0" y="51"/>
                  </a:lnTo>
                  <a:lnTo>
                    <a:pt x="0" y="45"/>
                  </a:lnTo>
                  <a:lnTo>
                    <a:pt x="1" y="34"/>
                  </a:lnTo>
                  <a:lnTo>
                    <a:pt x="4" y="26"/>
                  </a:lnTo>
                  <a:lnTo>
                    <a:pt x="9" y="17"/>
                  </a:lnTo>
                  <a:lnTo>
                    <a:pt x="17" y="11"/>
                  </a:lnTo>
                  <a:lnTo>
                    <a:pt x="26" y="6"/>
                  </a:lnTo>
                  <a:lnTo>
                    <a:pt x="37" y="3"/>
                  </a:lnTo>
                  <a:lnTo>
                    <a:pt x="52" y="0"/>
                  </a:lnTo>
                  <a:lnTo>
                    <a:pt x="70" y="0"/>
                  </a:lnTo>
                  <a:lnTo>
                    <a:pt x="81" y="0"/>
                  </a:lnTo>
                  <a:lnTo>
                    <a:pt x="91" y="1"/>
                  </a:lnTo>
                  <a:lnTo>
                    <a:pt x="100" y="2"/>
                  </a:lnTo>
                  <a:lnTo>
                    <a:pt x="109" y="5"/>
                  </a:lnTo>
                  <a:lnTo>
                    <a:pt x="121" y="10"/>
                  </a:lnTo>
                  <a:lnTo>
                    <a:pt x="131" y="19"/>
                  </a:lnTo>
                  <a:lnTo>
                    <a:pt x="137" y="31"/>
                  </a:lnTo>
                  <a:lnTo>
                    <a:pt x="138" y="37"/>
                  </a:lnTo>
                  <a:lnTo>
                    <a:pt x="139" y="45"/>
                  </a:lnTo>
                  <a:lnTo>
                    <a:pt x="138" y="49"/>
                  </a:lnTo>
                  <a:lnTo>
                    <a:pt x="138" y="54"/>
                  </a:lnTo>
                  <a:lnTo>
                    <a:pt x="135" y="62"/>
                  </a:lnTo>
                  <a:lnTo>
                    <a:pt x="133" y="63"/>
                  </a:lnTo>
                  <a:lnTo>
                    <a:pt x="132" y="65"/>
                  </a:lnTo>
                  <a:lnTo>
                    <a:pt x="130" y="69"/>
                  </a:lnTo>
                  <a:lnTo>
                    <a:pt x="128" y="70"/>
                  </a:lnTo>
                  <a:lnTo>
                    <a:pt x="127" y="72"/>
                  </a:lnTo>
                  <a:lnTo>
                    <a:pt x="125" y="76"/>
                  </a:lnTo>
                  <a:lnTo>
                    <a:pt x="119" y="78"/>
                  </a:lnTo>
                  <a:lnTo>
                    <a:pt x="117" y="78"/>
                  </a:lnTo>
                  <a:lnTo>
                    <a:pt x="116" y="78"/>
                  </a:lnTo>
                  <a:lnTo>
                    <a:pt x="116" y="79"/>
                  </a:lnTo>
                  <a:lnTo>
                    <a:pt x="114" y="81"/>
                  </a:lnTo>
                  <a:lnTo>
                    <a:pt x="102" y="85"/>
                  </a:lnTo>
                  <a:lnTo>
                    <a:pt x="94" y="86"/>
                  </a:lnTo>
                  <a:lnTo>
                    <a:pt x="87" y="88"/>
                  </a:lnTo>
                  <a:lnTo>
                    <a:pt x="78" y="88"/>
                  </a:lnTo>
                  <a:lnTo>
                    <a:pt x="70" y="89"/>
                  </a:lnTo>
                  <a:close/>
                  <a:moveTo>
                    <a:pt x="70" y="72"/>
                  </a:moveTo>
                  <a:lnTo>
                    <a:pt x="70" y="71"/>
                  </a:lnTo>
                  <a:lnTo>
                    <a:pt x="71" y="71"/>
                  </a:lnTo>
                  <a:lnTo>
                    <a:pt x="73" y="71"/>
                  </a:lnTo>
                  <a:lnTo>
                    <a:pt x="77" y="71"/>
                  </a:lnTo>
                  <a:lnTo>
                    <a:pt x="84" y="71"/>
                  </a:lnTo>
                  <a:lnTo>
                    <a:pt x="90" y="70"/>
                  </a:lnTo>
                  <a:lnTo>
                    <a:pt x="97" y="70"/>
                  </a:lnTo>
                  <a:lnTo>
                    <a:pt x="102" y="68"/>
                  </a:lnTo>
                  <a:lnTo>
                    <a:pt x="104" y="67"/>
                  </a:lnTo>
                  <a:lnTo>
                    <a:pt x="107" y="67"/>
                  </a:lnTo>
                  <a:lnTo>
                    <a:pt x="111" y="65"/>
                  </a:lnTo>
                  <a:lnTo>
                    <a:pt x="115" y="64"/>
                  </a:lnTo>
                  <a:lnTo>
                    <a:pt x="119" y="59"/>
                  </a:lnTo>
                  <a:lnTo>
                    <a:pt x="123" y="55"/>
                  </a:lnTo>
                  <a:lnTo>
                    <a:pt x="125" y="50"/>
                  </a:lnTo>
                  <a:lnTo>
                    <a:pt x="125" y="47"/>
                  </a:lnTo>
                  <a:lnTo>
                    <a:pt x="126" y="45"/>
                  </a:lnTo>
                  <a:lnTo>
                    <a:pt x="125" y="39"/>
                  </a:lnTo>
                  <a:lnTo>
                    <a:pt x="123" y="34"/>
                  </a:lnTo>
                  <a:lnTo>
                    <a:pt x="119" y="30"/>
                  </a:lnTo>
                  <a:lnTo>
                    <a:pt x="114" y="26"/>
                  </a:lnTo>
                  <a:lnTo>
                    <a:pt x="106" y="22"/>
                  </a:lnTo>
                  <a:lnTo>
                    <a:pt x="97" y="19"/>
                  </a:lnTo>
                  <a:lnTo>
                    <a:pt x="84" y="17"/>
                  </a:lnTo>
                  <a:lnTo>
                    <a:pt x="70" y="17"/>
                  </a:lnTo>
                  <a:lnTo>
                    <a:pt x="54" y="17"/>
                  </a:lnTo>
                  <a:lnTo>
                    <a:pt x="40" y="19"/>
                  </a:lnTo>
                  <a:lnTo>
                    <a:pt x="30" y="22"/>
                  </a:lnTo>
                  <a:lnTo>
                    <a:pt x="24" y="26"/>
                  </a:lnTo>
                  <a:lnTo>
                    <a:pt x="15" y="34"/>
                  </a:lnTo>
                  <a:lnTo>
                    <a:pt x="13" y="45"/>
                  </a:lnTo>
                  <a:lnTo>
                    <a:pt x="13" y="50"/>
                  </a:lnTo>
                  <a:lnTo>
                    <a:pt x="15" y="55"/>
                  </a:lnTo>
                  <a:lnTo>
                    <a:pt x="18" y="59"/>
                  </a:lnTo>
                  <a:lnTo>
                    <a:pt x="23" y="64"/>
                  </a:lnTo>
                  <a:lnTo>
                    <a:pt x="30" y="67"/>
                  </a:lnTo>
                  <a:lnTo>
                    <a:pt x="34" y="68"/>
                  </a:lnTo>
                  <a:lnTo>
                    <a:pt x="40" y="70"/>
                  </a:lnTo>
                  <a:lnTo>
                    <a:pt x="54" y="71"/>
                  </a:lnTo>
                  <a:lnTo>
                    <a:pt x="61" y="71"/>
                  </a:lnTo>
                  <a:lnTo>
                    <a:pt x="70" y="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144"/>
            <p:cNvSpPr>
              <a:spLocks noEditPoints="1"/>
            </p:cNvSpPr>
            <p:nvPr/>
          </p:nvSpPr>
          <p:spPr bwMode="auto">
            <a:xfrm>
              <a:off x="2285" y="2121"/>
              <a:ext cx="45" cy="35"/>
            </a:xfrm>
            <a:custGeom>
              <a:avLst/>
              <a:gdLst>
                <a:gd name="T0" fmla="*/ 137 w 137"/>
                <a:gd name="T1" fmla="*/ 104 h 104"/>
                <a:gd name="T2" fmla="*/ 0 w 137"/>
                <a:gd name="T3" fmla="*/ 104 h 104"/>
                <a:gd name="T4" fmla="*/ 0 w 137"/>
                <a:gd name="T5" fmla="*/ 53 h 104"/>
                <a:gd name="T6" fmla="*/ 0 w 137"/>
                <a:gd name="T7" fmla="*/ 41 h 104"/>
                <a:gd name="T8" fmla="*/ 1 w 137"/>
                <a:gd name="T9" fmla="*/ 33 h 104"/>
                <a:gd name="T10" fmla="*/ 3 w 137"/>
                <a:gd name="T11" fmla="*/ 23 h 104"/>
                <a:gd name="T12" fmla="*/ 8 w 137"/>
                <a:gd name="T13" fmla="*/ 15 h 104"/>
                <a:gd name="T14" fmla="*/ 13 w 137"/>
                <a:gd name="T15" fmla="*/ 8 h 104"/>
                <a:gd name="T16" fmla="*/ 21 w 137"/>
                <a:gd name="T17" fmla="*/ 4 h 104"/>
                <a:gd name="T18" fmla="*/ 29 w 137"/>
                <a:gd name="T19" fmla="*/ 1 h 104"/>
                <a:gd name="T20" fmla="*/ 39 w 137"/>
                <a:gd name="T21" fmla="*/ 0 h 104"/>
                <a:gd name="T22" fmla="*/ 47 w 137"/>
                <a:gd name="T23" fmla="*/ 0 h 104"/>
                <a:gd name="T24" fmla="*/ 56 w 137"/>
                <a:gd name="T25" fmla="*/ 2 h 104"/>
                <a:gd name="T26" fmla="*/ 63 w 137"/>
                <a:gd name="T27" fmla="*/ 5 h 104"/>
                <a:gd name="T28" fmla="*/ 70 w 137"/>
                <a:gd name="T29" fmla="*/ 11 h 104"/>
                <a:gd name="T30" fmla="*/ 72 w 137"/>
                <a:gd name="T31" fmla="*/ 13 h 104"/>
                <a:gd name="T32" fmla="*/ 75 w 137"/>
                <a:gd name="T33" fmla="*/ 17 h 104"/>
                <a:gd name="T34" fmla="*/ 79 w 137"/>
                <a:gd name="T35" fmla="*/ 27 h 104"/>
                <a:gd name="T36" fmla="*/ 81 w 137"/>
                <a:gd name="T37" fmla="*/ 38 h 104"/>
                <a:gd name="T38" fmla="*/ 81 w 137"/>
                <a:gd name="T39" fmla="*/ 44 h 104"/>
                <a:gd name="T40" fmla="*/ 82 w 137"/>
                <a:gd name="T41" fmla="*/ 52 h 104"/>
                <a:gd name="T42" fmla="*/ 82 w 137"/>
                <a:gd name="T43" fmla="*/ 87 h 104"/>
                <a:gd name="T44" fmla="*/ 137 w 137"/>
                <a:gd name="T45" fmla="*/ 87 h 104"/>
                <a:gd name="T46" fmla="*/ 137 w 137"/>
                <a:gd name="T47" fmla="*/ 104 h 104"/>
                <a:gd name="T48" fmla="*/ 66 w 137"/>
                <a:gd name="T49" fmla="*/ 87 h 104"/>
                <a:gd name="T50" fmla="*/ 66 w 137"/>
                <a:gd name="T51" fmla="*/ 52 h 104"/>
                <a:gd name="T52" fmla="*/ 65 w 137"/>
                <a:gd name="T53" fmla="*/ 43 h 104"/>
                <a:gd name="T54" fmla="*/ 64 w 137"/>
                <a:gd name="T55" fmla="*/ 36 h 104"/>
                <a:gd name="T56" fmla="*/ 61 w 137"/>
                <a:gd name="T57" fmla="*/ 30 h 104"/>
                <a:gd name="T58" fmla="*/ 59 w 137"/>
                <a:gd name="T59" fmla="*/ 27 h 104"/>
                <a:gd name="T60" fmla="*/ 55 w 137"/>
                <a:gd name="T61" fmla="*/ 23 h 104"/>
                <a:gd name="T62" fmla="*/ 50 w 137"/>
                <a:gd name="T63" fmla="*/ 20 h 104"/>
                <a:gd name="T64" fmla="*/ 40 w 137"/>
                <a:gd name="T65" fmla="*/ 19 h 104"/>
                <a:gd name="T66" fmla="*/ 31 w 137"/>
                <a:gd name="T67" fmla="*/ 20 h 104"/>
                <a:gd name="T68" fmla="*/ 25 w 137"/>
                <a:gd name="T69" fmla="*/ 24 h 104"/>
                <a:gd name="T70" fmla="*/ 20 w 137"/>
                <a:gd name="T71" fmla="*/ 28 h 104"/>
                <a:gd name="T72" fmla="*/ 17 w 137"/>
                <a:gd name="T73" fmla="*/ 35 h 104"/>
                <a:gd name="T74" fmla="*/ 16 w 137"/>
                <a:gd name="T75" fmla="*/ 41 h 104"/>
                <a:gd name="T76" fmla="*/ 16 w 137"/>
                <a:gd name="T77" fmla="*/ 52 h 104"/>
                <a:gd name="T78" fmla="*/ 16 w 137"/>
                <a:gd name="T79" fmla="*/ 87 h 104"/>
                <a:gd name="T80" fmla="*/ 66 w 137"/>
                <a:gd name="T81" fmla="*/ 87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7" h="104">
                  <a:moveTo>
                    <a:pt x="137" y="104"/>
                  </a:moveTo>
                  <a:lnTo>
                    <a:pt x="0" y="104"/>
                  </a:lnTo>
                  <a:lnTo>
                    <a:pt x="0" y="53"/>
                  </a:lnTo>
                  <a:lnTo>
                    <a:pt x="0" y="41"/>
                  </a:lnTo>
                  <a:lnTo>
                    <a:pt x="1" y="33"/>
                  </a:lnTo>
                  <a:lnTo>
                    <a:pt x="3" y="23"/>
                  </a:lnTo>
                  <a:lnTo>
                    <a:pt x="8" y="15"/>
                  </a:lnTo>
                  <a:lnTo>
                    <a:pt x="13" y="8"/>
                  </a:lnTo>
                  <a:lnTo>
                    <a:pt x="21" y="4"/>
                  </a:lnTo>
                  <a:lnTo>
                    <a:pt x="29" y="1"/>
                  </a:lnTo>
                  <a:lnTo>
                    <a:pt x="39" y="0"/>
                  </a:lnTo>
                  <a:lnTo>
                    <a:pt x="47" y="0"/>
                  </a:lnTo>
                  <a:lnTo>
                    <a:pt x="56" y="2"/>
                  </a:lnTo>
                  <a:lnTo>
                    <a:pt x="63" y="5"/>
                  </a:lnTo>
                  <a:lnTo>
                    <a:pt x="70" y="11"/>
                  </a:lnTo>
                  <a:lnTo>
                    <a:pt x="72" y="13"/>
                  </a:lnTo>
                  <a:lnTo>
                    <a:pt x="75" y="17"/>
                  </a:lnTo>
                  <a:lnTo>
                    <a:pt x="79" y="27"/>
                  </a:lnTo>
                  <a:lnTo>
                    <a:pt x="81" y="38"/>
                  </a:lnTo>
                  <a:lnTo>
                    <a:pt x="81" y="44"/>
                  </a:lnTo>
                  <a:lnTo>
                    <a:pt x="82" y="52"/>
                  </a:lnTo>
                  <a:lnTo>
                    <a:pt x="82" y="87"/>
                  </a:lnTo>
                  <a:lnTo>
                    <a:pt x="137" y="87"/>
                  </a:lnTo>
                  <a:lnTo>
                    <a:pt x="137" y="104"/>
                  </a:lnTo>
                  <a:close/>
                  <a:moveTo>
                    <a:pt x="66" y="87"/>
                  </a:moveTo>
                  <a:lnTo>
                    <a:pt x="66" y="52"/>
                  </a:lnTo>
                  <a:lnTo>
                    <a:pt x="65" y="43"/>
                  </a:lnTo>
                  <a:lnTo>
                    <a:pt x="64" y="36"/>
                  </a:lnTo>
                  <a:lnTo>
                    <a:pt x="61" y="30"/>
                  </a:lnTo>
                  <a:lnTo>
                    <a:pt x="59" y="27"/>
                  </a:lnTo>
                  <a:lnTo>
                    <a:pt x="55" y="23"/>
                  </a:lnTo>
                  <a:lnTo>
                    <a:pt x="50" y="20"/>
                  </a:lnTo>
                  <a:lnTo>
                    <a:pt x="40" y="19"/>
                  </a:lnTo>
                  <a:lnTo>
                    <a:pt x="31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7" y="35"/>
                  </a:lnTo>
                  <a:lnTo>
                    <a:pt x="16" y="41"/>
                  </a:lnTo>
                  <a:lnTo>
                    <a:pt x="16" y="52"/>
                  </a:lnTo>
                  <a:lnTo>
                    <a:pt x="16" y="87"/>
                  </a:lnTo>
                  <a:lnTo>
                    <a:pt x="66" y="8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145"/>
            <p:cNvSpPr>
              <a:spLocks noEditPoints="1"/>
            </p:cNvSpPr>
            <p:nvPr/>
          </p:nvSpPr>
          <p:spPr bwMode="auto">
            <a:xfrm>
              <a:off x="2296" y="2086"/>
              <a:ext cx="35" cy="31"/>
            </a:xfrm>
            <a:custGeom>
              <a:avLst/>
              <a:gdLst>
                <a:gd name="T0" fmla="*/ 39 w 104"/>
                <a:gd name="T1" fmla="*/ 92 h 93"/>
                <a:gd name="T2" fmla="*/ 19 w 104"/>
                <a:gd name="T3" fmla="*/ 84 h 93"/>
                <a:gd name="T4" fmla="*/ 5 w 104"/>
                <a:gd name="T5" fmla="*/ 70 h 93"/>
                <a:gd name="T6" fmla="*/ 0 w 104"/>
                <a:gd name="T7" fmla="*/ 55 h 93"/>
                <a:gd name="T8" fmla="*/ 3 w 104"/>
                <a:gd name="T9" fmla="*/ 27 h 93"/>
                <a:gd name="T10" fmla="*/ 14 w 104"/>
                <a:gd name="T11" fmla="*/ 13 h 93"/>
                <a:gd name="T12" fmla="*/ 30 w 104"/>
                <a:gd name="T13" fmla="*/ 3 h 93"/>
                <a:gd name="T14" fmla="*/ 51 w 104"/>
                <a:gd name="T15" fmla="*/ 0 h 93"/>
                <a:gd name="T16" fmla="*/ 81 w 104"/>
                <a:gd name="T17" fmla="*/ 6 h 93"/>
                <a:gd name="T18" fmla="*/ 90 w 104"/>
                <a:gd name="T19" fmla="*/ 12 h 93"/>
                <a:gd name="T20" fmla="*/ 98 w 104"/>
                <a:gd name="T21" fmla="*/ 22 h 93"/>
                <a:gd name="T22" fmla="*/ 104 w 104"/>
                <a:gd name="T23" fmla="*/ 47 h 93"/>
                <a:gd name="T24" fmla="*/ 103 w 104"/>
                <a:gd name="T25" fmla="*/ 56 h 93"/>
                <a:gd name="T26" fmla="*/ 100 w 104"/>
                <a:gd name="T27" fmla="*/ 62 h 93"/>
                <a:gd name="T28" fmla="*/ 96 w 104"/>
                <a:gd name="T29" fmla="*/ 72 h 93"/>
                <a:gd name="T30" fmla="*/ 83 w 104"/>
                <a:gd name="T31" fmla="*/ 85 h 93"/>
                <a:gd name="T32" fmla="*/ 64 w 104"/>
                <a:gd name="T33" fmla="*/ 92 h 93"/>
                <a:gd name="T34" fmla="*/ 55 w 104"/>
                <a:gd name="T35" fmla="*/ 92 h 93"/>
                <a:gd name="T36" fmla="*/ 53 w 104"/>
                <a:gd name="T37" fmla="*/ 76 h 93"/>
                <a:gd name="T38" fmla="*/ 69 w 104"/>
                <a:gd name="T39" fmla="*/ 73 h 93"/>
                <a:gd name="T40" fmla="*/ 81 w 104"/>
                <a:gd name="T41" fmla="*/ 67 h 93"/>
                <a:gd name="T42" fmla="*/ 88 w 104"/>
                <a:gd name="T43" fmla="*/ 58 h 93"/>
                <a:gd name="T44" fmla="*/ 90 w 104"/>
                <a:gd name="T45" fmla="*/ 49 h 93"/>
                <a:gd name="T46" fmla="*/ 90 w 104"/>
                <a:gd name="T47" fmla="*/ 40 h 93"/>
                <a:gd name="T48" fmla="*/ 85 w 104"/>
                <a:gd name="T49" fmla="*/ 29 h 93"/>
                <a:gd name="T50" fmla="*/ 75 w 104"/>
                <a:gd name="T51" fmla="*/ 21 h 93"/>
                <a:gd name="T52" fmla="*/ 61 w 104"/>
                <a:gd name="T53" fmla="*/ 17 h 93"/>
                <a:gd name="T54" fmla="*/ 43 w 104"/>
                <a:gd name="T55" fmla="*/ 17 h 93"/>
                <a:gd name="T56" fmla="*/ 29 w 104"/>
                <a:gd name="T57" fmla="*/ 21 h 93"/>
                <a:gd name="T58" fmla="*/ 17 w 104"/>
                <a:gd name="T59" fmla="*/ 34 h 93"/>
                <a:gd name="T60" fmla="*/ 14 w 104"/>
                <a:gd name="T61" fmla="*/ 52 h 93"/>
                <a:gd name="T62" fmla="*/ 20 w 104"/>
                <a:gd name="T63" fmla="*/ 62 h 93"/>
                <a:gd name="T64" fmla="*/ 29 w 104"/>
                <a:gd name="T65" fmla="*/ 70 h 93"/>
                <a:gd name="T66" fmla="*/ 43 w 104"/>
                <a:gd name="T67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4" h="93">
                  <a:moveTo>
                    <a:pt x="53" y="93"/>
                  </a:moveTo>
                  <a:lnTo>
                    <a:pt x="39" y="92"/>
                  </a:lnTo>
                  <a:lnTo>
                    <a:pt x="28" y="89"/>
                  </a:lnTo>
                  <a:lnTo>
                    <a:pt x="19" y="84"/>
                  </a:lnTo>
                  <a:lnTo>
                    <a:pt x="11" y="78"/>
                  </a:lnTo>
                  <a:lnTo>
                    <a:pt x="5" y="70"/>
                  </a:lnTo>
                  <a:lnTo>
                    <a:pt x="2" y="63"/>
                  </a:lnTo>
                  <a:lnTo>
                    <a:pt x="0" y="55"/>
                  </a:lnTo>
                  <a:lnTo>
                    <a:pt x="0" y="47"/>
                  </a:lnTo>
                  <a:lnTo>
                    <a:pt x="3" y="27"/>
                  </a:lnTo>
                  <a:lnTo>
                    <a:pt x="7" y="19"/>
                  </a:lnTo>
                  <a:lnTo>
                    <a:pt x="14" y="13"/>
                  </a:lnTo>
                  <a:lnTo>
                    <a:pt x="21" y="6"/>
                  </a:lnTo>
                  <a:lnTo>
                    <a:pt x="30" y="3"/>
                  </a:lnTo>
                  <a:lnTo>
                    <a:pt x="39" y="0"/>
                  </a:lnTo>
                  <a:lnTo>
                    <a:pt x="51" y="0"/>
                  </a:lnTo>
                  <a:lnTo>
                    <a:pt x="67" y="1"/>
                  </a:lnTo>
                  <a:lnTo>
                    <a:pt x="81" y="6"/>
                  </a:lnTo>
                  <a:lnTo>
                    <a:pt x="85" y="8"/>
                  </a:lnTo>
                  <a:lnTo>
                    <a:pt x="90" y="12"/>
                  </a:lnTo>
                  <a:lnTo>
                    <a:pt x="94" y="16"/>
                  </a:lnTo>
                  <a:lnTo>
                    <a:pt x="98" y="22"/>
                  </a:lnTo>
                  <a:lnTo>
                    <a:pt x="102" y="33"/>
                  </a:lnTo>
                  <a:lnTo>
                    <a:pt x="104" y="47"/>
                  </a:lnTo>
                  <a:lnTo>
                    <a:pt x="103" y="51"/>
                  </a:lnTo>
                  <a:lnTo>
                    <a:pt x="103" y="56"/>
                  </a:lnTo>
                  <a:lnTo>
                    <a:pt x="101" y="60"/>
                  </a:lnTo>
                  <a:lnTo>
                    <a:pt x="100" y="62"/>
                  </a:lnTo>
                  <a:lnTo>
                    <a:pt x="100" y="65"/>
                  </a:lnTo>
                  <a:lnTo>
                    <a:pt x="96" y="72"/>
                  </a:lnTo>
                  <a:lnTo>
                    <a:pt x="91" y="80"/>
                  </a:lnTo>
                  <a:lnTo>
                    <a:pt x="83" y="85"/>
                  </a:lnTo>
                  <a:lnTo>
                    <a:pt x="74" y="89"/>
                  </a:lnTo>
                  <a:lnTo>
                    <a:pt x="64" y="92"/>
                  </a:lnTo>
                  <a:lnTo>
                    <a:pt x="58" y="92"/>
                  </a:lnTo>
                  <a:lnTo>
                    <a:pt x="55" y="92"/>
                  </a:lnTo>
                  <a:lnTo>
                    <a:pt x="53" y="93"/>
                  </a:lnTo>
                  <a:close/>
                  <a:moveTo>
                    <a:pt x="53" y="76"/>
                  </a:moveTo>
                  <a:lnTo>
                    <a:pt x="61" y="75"/>
                  </a:lnTo>
                  <a:lnTo>
                    <a:pt x="69" y="73"/>
                  </a:lnTo>
                  <a:lnTo>
                    <a:pt x="75" y="70"/>
                  </a:lnTo>
                  <a:lnTo>
                    <a:pt x="81" y="67"/>
                  </a:lnTo>
                  <a:lnTo>
                    <a:pt x="85" y="62"/>
                  </a:lnTo>
                  <a:lnTo>
                    <a:pt x="88" y="58"/>
                  </a:lnTo>
                  <a:lnTo>
                    <a:pt x="90" y="52"/>
                  </a:lnTo>
                  <a:lnTo>
                    <a:pt x="90" y="49"/>
                  </a:lnTo>
                  <a:lnTo>
                    <a:pt x="91" y="47"/>
                  </a:lnTo>
                  <a:lnTo>
                    <a:pt x="90" y="40"/>
                  </a:lnTo>
                  <a:lnTo>
                    <a:pt x="88" y="34"/>
                  </a:lnTo>
                  <a:lnTo>
                    <a:pt x="85" y="29"/>
                  </a:lnTo>
                  <a:lnTo>
                    <a:pt x="81" y="25"/>
                  </a:lnTo>
                  <a:lnTo>
                    <a:pt x="75" y="21"/>
                  </a:lnTo>
                  <a:lnTo>
                    <a:pt x="69" y="19"/>
                  </a:lnTo>
                  <a:lnTo>
                    <a:pt x="61" y="17"/>
                  </a:lnTo>
                  <a:lnTo>
                    <a:pt x="52" y="17"/>
                  </a:lnTo>
                  <a:lnTo>
                    <a:pt x="43" y="17"/>
                  </a:lnTo>
                  <a:lnTo>
                    <a:pt x="36" y="19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17" y="34"/>
                  </a:lnTo>
                  <a:lnTo>
                    <a:pt x="14" y="47"/>
                  </a:lnTo>
                  <a:lnTo>
                    <a:pt x="14" y="52"/>
                  </a:lnTo>
                  <a:lnTo>
                    <a:pt x="17" y="58"/>
                  </a:lnTo>
                  <a:lnTo>
                    <a:pt x="20" y="62"/>
                  </a:lnTo>
                  <a:lnTo>
                    <a:pt x="25" y="67"/>
                  </a:lnTo>
                  <a:lnTo>
                    <a:pt x="29" y="70"/>
                  </a:lnTo>
                  <a:lnTo>
                    <a:pt x="36" y="73"/>
                  </a:lnTo>
                  <a:lnTo>
                    <a:pt x="43" y="75"/>
                  </a:lnTo>
                  <a:lnTo>
                    <a:pt x="53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146"/>
            <p:cNvSpPr>
              <a:spLocks/>
            </p:cNvSpPr>
            <p:nvPr/>
          </p:nvSpPr>
          <p:spPr bwMode="auto">
            <a:xfrm>
              <a:off x="2297" y="2053"/>
              <a:ext cx="34" cy="26"/>
            </a:xfrm>
            <a:custGeom>
              <a:avLst/>
              <a:gdLst>
                <a:gd name="T0" fmla="*/ 99 w 101"/>
                <a:gd name="T1" fmla="*/ 14 h 80"/>
                <a:gd name="T2" fmla="*/ 85 w 101"/>
                <a:gd name="T3" fmla="*/ 14 h 80"/>
                <a:gd name="T4" fmla="*/ 92 w 101"/>
                <a:gd name="T5" fmla="*/ 20 h 80"/>
                <a:gd name="T6" fmla="*/ 97 w 101"/>
                <a:gd name="T7" fmla="*/ 27 h 80"/>
                <a:gd name="T8" fmla="*/ 100 w 101"/>
                <a:gd name="T9" fmla="*/ 35 h 80"/>
                <a:gd name="T10" fmla="*/ 101 w 101"/>
                <a:gd name="T11" fmla="*/ 45 h 80"/>
                <a:gd name="T12" fmla="*/ 100 w 101"/>
                <a:gd name="T13" fmla="*/ 54 h 80"/>
                <a:gd name="T14" fmla="*/ 98 w 101"/>
                <a:gd name="T15" fmla="*/ 63 h 80"/>
                <a:gd name="T16" fmla="*/ 94 w 101"/>
                <a:gd name="T17" fmla="*/ 69 h 80"/>
                <a:gd name="T18" fmla="*/ 90 w 101"/>
                <a:gd name="T19" fmla="*/ 74 h 80"/>
                <a:gd name="T20" fmla="*/ 83 w 101"/>
                <a:gd name="T21" fmla="*/ 76 h 80"/>
                <a:gd name="T22" fmla="*/ 77 w 101"/>
                <a:gd name="T23" fmla="*/ 79 h 80"/>
                <a:gd name="T24" fmla="*/ 70 w 101"/>
                <a:gd name="T25" fmla="*/ 79 h 80"/>
                <a:gd name="T26" fmla="*/ 66 w 101"/>
                <a:gd name="T27" fmla="*/ 79 h 80"/>
                <a:gd name="T28" fmla="*/ 62 w 101"/>
                <a:gd name="T29" fmla="*/ 80 h 80"/>
                <a:gd name="T30" fmla="*/ 0 w 101"/>
                <a:gd name="T31" fmla="*/ 80 h 80"/>
                <a:gd name="T32" fmla="*/ 0 w 101"/>
                <a:gd name="T33" fmla="*/ 63 h 80"/>
                <a:gd name="T34" fmla="*/ 55 w 101"/>
                <a:gd name="T35" fmla="*/ 63 h 80"/>
                <a:gd name="T36" fmla="*/ 57 w 101"/>
                <a:gd name="T37" fmla="*/ 62 h 80"/>
                <a:gd name="T38" fmla="*/ 60 w 101"/>
                <a:gd name="T39" fmla="*/ 62 h 80"/>
                <a:gd name="T40" fmla="*/ 65 w 101"/>
                <a:gd name="T41" fmla="*/ 62 h 80"/>
                <a:gd name="T42" fmla="*/ 73 w 101"/>
                <a:gd name="T43" fmla="*/ 62 h 80"/>
                <a:gd name="T44" fmla="*/ 75 w 101"/>
                <a:gd name="T45" fmla="*/ 60 h 80"/>
                <a:gd name="T46" fmla="*/ 75 w 101"/>
                <a:gd name="T47" fmla="*/ 59 h 80"/>
                <a:gd name="T48" fmla="*/ 76 w 101"/>
                <a:gd name="T49" fmla="*/ 59 h 80"/>
                <a:gd name="T50" fmla="*/ 78 w 101"/>
                <a:gd name="T51" fmla="*/ 59 h 80"/>
                <a:gd name="T52" fmla="*/ 80 w 101"/>
                <a:gd name="T53" fmla="*/ 57 h 80"/>
                <a:gd name="T54" fmla="*/ 80 w 101"/>
                <a:gd name="T55" fmla="*/ 56 h 80"/>
                <a:gd name="T56" fmla="*/ 81 w 101"/>
                <a:gd name="T57" fmla="*/ 56 h 80"/>
                <a:gd name="T58" fmla="*/ 83 w 101"/>
                <a:gd name="T59" fmla="*/ 56 h 80"/>
                <a:gd name="T60" fmla="*/ 86 w 101"/>
                <a:gd name="T61" fmla="*/ 50 h 80"/>
                <a:gd name="T62" fmla="*/ 86 w 101"/>
                <a:gd name="T63" fmla="*/ 45 h 80"/>
                <a:gd name="T64" fmla="*/ 86 w 101"/>
                <a:gd name="T65" fmla="*/ 43 h 80"/>
                <a:gd name="T66" fmla="*/ 86 w 101"/>
                <a:gd name="T67" fmla="*/ 42 h 80"/>
                <a:gd name="T68" fmla="*/ 87 w 101"/>
                <a:gd name="T69" fmla="*/ 42 h 80"/>
                <a:gd name="T70" fmla="*/ 86 w 101"/>
                <a:gd name="T71" fmla="*/ 34 h 80"/>
                <a:gd name="T72" fmla="*/ 83 w 101"/>
                <a:gd name="T73" fmla="*/ 28 h 80"/>
                <a:gd name="T74" fmla="*/ 78 w 101"/>
                <a:gd name="T75" fmla="*/ 22 h 80"/>
                <a:gd name="T76" fmla="*/ 73 w 101"/>
                <a:gd name="T77" fmla="*/ 19 h 80"/>
                <a:gd name="T78" fmla="*/ 64 w 101"/>
                <a:gd name="T79" fmla="*/ 16 h 80"/>
                <a:gd name="T80" fmla="*/ 53 w 101"/>
                <a:gd name="T81" fmla="*/ 16 h 80"/>
                <a:gd name="T82" fmla="*/ 0 w 101"/>
                <a:gd name="T83" fmla="*/ 16 h 80"/>
                <a:gd name="T84" fmla="*/ 0 w 101"/>
                <a:gd name="T85" fmla="*/ 0 h 80"/>
                <a:gd name="T86" fmla="*/ 99 w 101"/>
                <a:gd name="T87" fmla="*/ 0 h 80"/>
                <a:gd name="T88" fmla="*/ 99 w 101"/>
                <a:gd name="T89" fmla="*/ 1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1" h="80">
                  <a:moveTo>
                    <a:pt x="99" y="14"/>
                  </a:moveTo>
                  <a:lnTo>
                    <a:pt x="85" y="14"/>
                  </a:lnTo>
                  <a:lnTo>
                    <a:pt x="92" y="20"/>
                  </a:lnTo>
                  <a:lnTo>
                    <a:pt x="97" y="27"/>
                  </a:lnTo>
                  <a:lnTo>
                    <a:pt x="100" y="35"/>
                  </a:lnTo>
                  <a:lnTo>
                    <a:pt x="101" y="45"/>
                  </a:lnTo>
                  <a:lnTo>
                    <a:pt x="100" y="54"/>
                  </a:lnTo>
                  <a:lnTo>
                    <a:pt x="98" y="63"/>
                  </a:lnTo>
                  <a:lnTo>
                    <a:pt x="94" y="69"/>
                  </a:lnTo>
                  <a:lnTo>
                    <a:pt x="90" y="74"/>
                  </a:lnTo>
                  <a:lnTo>
                    <a:pt x="83" y="76"/>
                  </a:lnTo>
                  <a:lnTo>
                    <a:pt x="77" y="79"/>
                  </a:lnTo>
                  <a:lnTo>
                    <a:pt x="70" y="79"/>
                  </a:lnTo>
                  <a:lnTo>
                    <a:pt x="66" y="79"/>
                  </a:lnTo>
                  <a:lnTo>
                    <a:pt x="62" y="80"/>
                  </a:lnTo>
                  <a:lnTo>
                    <a:pt x="0" y="80"/>
                  </a:lnTo>
                  <a:lnTo>
                    <a:pt x="0" y="63"/>
                  </a:lnTo>
                  <a:lnTo>
                    <a:pt x="55" y="63"/>
                  </a:lnTo>
                  <a:lnTo>
                    <a:pt x="57" y="62"/>
                  </a:lnTo>
                  <a:lnTo>
                    <a:pt x="60" y="62"/>
                  </a:lnTo>
                  <a:lnTo>
                    <a:pt x="65" y="62"/>
                  </a:lnTo>
                  <a:lnTo>
                    <a:pt x="73" y="62"/>
                  </a:lnTo>
                  <a:lnTo>
                    <a:pt x="75" y="60"/>
                  </a:lnTo>
                  <a:lnTo>
                    <a:pt x="75" y="59"/>
                  </a:lnTo>
                  <a:lnTo>
                    <a:pt x="76" y="59"/>
                  </a:lnTo>
                  <a:lnTo>
                    <a:pt x="78" y="59"/>
                  </a:lnTo>
                  <a:lnTo>
                    <a:pt x="80" y="57"/>
                  </a:lnTo>
                  <a:lnTo>
                    <a:pt x="80" y="56"/>
                  </a:lnTo>
                  <a:lnTo>
                    <a:pt x="81" y="56"/>
                  </a:lnTo>
                  <a:lnTo>
                    <a:pt x="83" y="56"/>
                  </a:lnTo>
                  <a:lnTo>
                    <a:pt x="86" y="50"/>
                  </a:lnTo>
                  <a:lnTo>
                    <a:pt x="86" y="45"/>
                  </a:lnTo>
                  <a:lnTo>
                    <a:pt x="86" y="43"/>
                  </a:lnTo>
                  <a:lnTo>
                    <a:pt x="86" y="42"/>
                  </a:lnTo>
                  <a:lnTo>
                    <a:pt x="87" y="42"/>
                  </a:lnTo>
                  <a:lnTo>
                    <a:pt x="86" y="34"/>
                  </a:lnTo>
                  <a:lnTo>
                    <a:pt x="83" y="28"/>
                  </a:lnTo>
                  <a:lnTo>
                    <a:pt x="78" y="22"/>
                  </a:lnTo>
                  <a:lnTo>
                    <a:pt x="73" y="19"/>
                  </a:lnTo>
                  <a:lnTo>
                    <a:pt x="64" y="16"/>
                  </a:lnTo>
                  <a:lnTo>
                    <a:pt x="53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99" y="0"/>
                  </a:lnTo>
                  <a:lnTo>
                    <a:pt x="99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147"/>
            <p:cNvSpPr>
              <a:spLocks/>
            </p:cNvSpPr>
            <p:nvPr/>
          </p:nvSpPr>
          <p:spPr bwMode="auto">
            <a:xfrm>
              <a:off x="2296" y="2017"/>
              <a:ext cx="34" cy="27"/>
            </a:xfrm>
            <a:custGeom>
              <a:avLst/>
              <a:gdLst>
                <a:gd name="T0" fmla="*/ 102 w 102"/>
                <a:gd name="T1" fmla="*/ 81 h 81"/>
                <a:gd name="T2" fmla="*/ 3 w 102"/>
                <a:gd name="T3" fmla="*/ 81 h 81"/>
                <a:gd name="T4" fmla="*/ 3 w 102"/>
                <a:gd name="T5" fmla="*/ 66 h 81"/>
                <a:gd name="T6" fmla="*/ 18 w 102"/>
                <a:gd name="T7" fmla="*/ 66 h 81"/>
                <a:gd name="T8" fmla="*/ 12 w 102"/>
                <a:gd name="T9" fmla="*/ 61 h 81"/>
                <a:gd name="T10" fmla="*/ 9 w 102"/>
                <a:gd name="T11" fmla="*/ 58 h 81"/>
                <a:gd name="T12" fmla="*/ 4 w 102"/>
                <a:gd name="T13" fmla="*/ 51 h 81"/>
                <a:gd name="T14" fmla="*/ 1 w 102"/>
                <a:gd name="T15" fmla="*/ 42 h 81"/>
                <a:gd name="T16" fmla="*/ 0 w 102"/>
                <a:gd name="T17" fmla="*/ 33 h 81"/>
                <a:gd name="T18" fmla="*/ 1 w 102"/>
                <a:gd name="T19" fmla="*/ 25 h 81"/>
                <a:gd name="T20" fmla="*/ 4 w 102"/>
                <a:gd name="T21" fmla="*/ 17 h 81"/>
                <a:gd name="T22" fmla="*/ 7 w 102"/>
                <a:gd name="T23" fmla="*/ 10 h 81"/>
                <a:gd name="T24" fmla="*/ 12 w 102"/>
                <a:gd name="T25" fmla="*/ 6 h 81"/>
                <a:gd name="T26" fmla="*/ 18 w 102"/>
                <a:gd name="T27" fmla="*/ 2 h 81"/>
                <a:gd name="T28" fmla="*/ 25 w 102"/>
                <a:gd name="T29" fmla="*/ 1 h 81"/>
                <a:gd name="T30" fmla="*/ 31 w 102"/>
                <a:gd name="T31" fmla="*/ 0 h 81"/>
                <a:gd name="T32" fmla="*/ 41 w 102"/>
                <a:gd name="T33" fmla="*/ 0 h 81"/>
                <a:gd name="T34" fmla="*/ 102 w 102"/>
                <a:gd name="T35" fmla="*/ 0 h 81"/>
                <a:gd name="T36" fmla="*/ 102 w 102"/>
                <a:gd name="T37" fmla="*/ 17 h 81"/>
                <a:gd name="T38" fmla="*/ 42 w 102"/>
                <a:gd name="T39" fmla="*/ 17 h 81"/>
                <a:gd name="T40" fmla="*/ 33 w 102"/>
                <a:gd name="T41" fmla="*/ 17 h 81"/>
                <a:gd name="T42" fmla="*/ 27 w 102"/>
                <a:gd name="T43" fmla="*/ 19 h 81"/>
                <a:gd name="T44" fmla="*/ 22 w 102"/>
                <a:gd name="T45" fmla="*/ 20 h 81"/>
                <a:gd name="T46" fmla="*/ 19 w 102"/>
                <a:gd name="T47" fmla="*/ 25 h 81"/>
                <a:gd name="T48" fmla="*/ 15 w 102"/>
                <a:gd name="T49" fmla="*/ 30 h 81"/>
                <a:gd name="T50" fmla="*/ 15 w 102"/>
                <a:gd name="T51" fmla="*/ 37 h 81"/>
                <a:gd name="T52" fmla="*/ 17 w 102"/>
                <a:gd name="T53" fmla="*/ 46 h 81"/>
                <a:gd name="T54" fmla="*/ 19 w 102"/>
                <a:gd name="T55" fmla="*/ 50 h 81"/>
                <a:gd name="T56" fmla="*/ 23 w 102"/>
                <a:gd name="T57" fmla="*/ 55 h 81"/>
                <a:gd name="T58" fmla="*/ 26 w 102"/>
                <a:gd name="T59" fmla="*/ 58 h 81"/>
                <a:gd name="T60" fmla="*/ 32 w 102"/>
                <a:gd name="T61" fmla="*/ 61 h 81"/>
                <a:gd name="T62" fmla="*/ 39 w 102"/>
                <a:gd name="T63" fmla="*/ 63 h 81"/>
                <a:gd name="T64" fmla="*/ 48 w 102"/>
                <a:gd name="T65" fmla="*/ 64 h 81"/>
                <a:gd name="T66" fmla="*/ 102 w 102"/>
                <a:gd name="T67" fmla="*/ 64 h 81"/>
                <a:gd name="T68" fmla="*/ 102 w 102"/>
                <a:gd name="T6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2" h="81">
                  <a:moveTo>
                    <a:pt x="102" y="81"/>
                  </a:moveTo>
                  <a:lnTo>
                    <a:pt x="3" y="81"/>
                  </a:lnTo>
                  <a:lnTo>
                    <a:pt x="3" y="66"/>
                  </a:lnTo>
                  <a:lnTo>
                    <a:pt x="18" y="66"/>
                  </a:lnTo>
                  <a:lnTo>
                    <a:pt x="12" y="61"/>
                  </a:lnTo>
                  <a:lnTo>
                    <a:pt x="9" y="58"/>
                  </a:lnTo>
                  <a:lnTo>
                    <a:pt x="4" y="51"/>
                  </a:lnTo>
                  <a:lnTo>
                    <a:pt x="1" y="42"/>
                  </a:lnTo>
                  <a:lnTo>
                    <a:pt x="0" y="33"/>
                  </a:lnTo>
                  <a:lnTo>
                    <a:pt x="1" y="25"/>
                  </a:lnTo>
                  <a:lnTo>
                    <a:pt x="4" y="17"/>
                  </a:lnTo>
                  <a:lnTo>
                    <a:pt x="7" y="10"/>
                  </a:lnTo>
                  <a:lnTo>
                    <a:pt x="12" y="6"/>
                  </a:lnTo>
                  <a:lnTo>
                    <a:pt x="18" y="2"/>
                  </a:lnTo>
                  <a:lnTo>
                    <a:pt x="25" y="1"/>
                  </a:lnTo>
                  <a:lnTo>
                    <a:pt x="31" y="0"/>
                  </a:lnTo>
                  <a:lnTo>
                    <a:pt x="41" y="0"/>
                  </a:lnTo>
                  <a:lnTo>
                    <a:pt x="102" y="0"/>
                  </a:lnTo>
                  <a:lnTo>
                    <a:pt x="102" y="17"/>
                  </a:lnTo>
                  <a:lnTo>
                    <a:pt x="42" y="17"/>
                  </a:lnTo>
                  <a:lnTo>
                    <a:pt x="33" y="17"/>
                  </a:lnTo>
                  <a:lnTo>
                    <a:pt x="27" y="19"/>
                  </a:lnTo>
                  <a:lnTo>
                    <a:pt x="22" y="20"/>
                  </a:lnTo>
                  <a:lnTo>
                    <a:pt x="19" y="25"/>
                  </a:lnTo>
                  <a:lnTo>
                    <a:pt x="15" y="30"/>
                  </a:lnTo>
                  <a:lnTo>
                    <a:pt x="15" y="37"/>
                  </a:lnTo>
                  <a:lnTo>
                    <a:pt x="17" y="46"/>
                  </a:lnTo>
                  <a:lnTo>
                    <a:pt x="19" y="50"/>
                  </a:lnTo>
                  <a:lnTo>
                    <a:pt x="23" y="55"/>
                  </a:lnTo>
                  <a:lnTo>
                    <a:pt x="26" y="58"/>
                  </a:lnTo>
                  <a:lnTo>
                    <a:pt x="32" y="61"/>
                  </a:lnTo>
                  <a:lnTo>
                    <a:pt x="39" y="63"/>
                  </a:lnTo>
                  <a:lnTo>
                    <a:pt x="48" y="64"/>
                  </a:lnTo>
                  <a:lnTo>
                    <a:pt x="102" y="64"/>
                  </a:lnTo>
                  <a:lnTo>
                    <a:pt x="102" y="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148"/>
            <p:cNvSpPr>
              <a:spLocks noEditPoints="1"/>
            </p:cNvSpPr>
            <p:nvPr/>
          </p:nvSpPr>
          <p:spPr bwMode="auto">
            <a:xfrm>
              <a:off x="2285" y="1982"/>
              <a:ext cx="46" cy="28"/>
            </a:xfrm>
            <a:custGeom>
              <a:avLst/>
              <a:gdLst>
                <a:gd name="T0" fmla="*/ 125 w 139"/>
                <a:gd name="T1" fmla="*/ 15 h 86"/>
                <a:gd name="T2" fmla="*/ 135 w 139"/>
                <a:gd name="T3" fmla="*/ 26 h 86"/>
                <a:gd name="T4" fmla="*/ 139 w 139"/>
                <a:gd name="T5" fmla="*/ 42 h 86"/>
                <a:gd name="T6" fmla="*/ 138 w 139"/>
                <a:gd name="T7" fmla="*/ 47 h 86"/>
                <a:gd name="T8" fmla="*/ 135 w 139"/>
                <a:gd name="T9" fmla="*/ 58 h 86"/>
                <a:gd name="T10" fmla="*/ 128 w 139"/>
                <a:gd name="T11" fmla="*/ 68 h 86"/>
                <a:gd name="T12" fmla="*/ 122 w 139"/>
                <a:gd name="T13" fmla="*/ 72 h 86"/>
                <a:gd name="T14" fmla="*/ 121 w 139"/>
                <a:gd name="T15" fmla="*/ 73 h 86"/>
                <a:gd name="T16" fmla="*/ 115 w 139"/>
                <a:gd name="T17" fmla="*/ 80 h 86"/>
                <a:gd name="T18" fmla="*/ 102 w 139"/>
                <a:gd name="T19" fmla="*/ 84 h 86"/>
                <a:gd name="T20" fmla="*/ 73 w 139"/>
                <a:gd name="T21" fmla="*/ 84 h 86"/>
                <a:gd name="T22" fmla="*/ 49 w 139"/>
                <a:gd name="T23" fmla="*/ 73 h 86"/>
                <a:gd name="T24" fmla="*/ 38 w 139"/>
                <a:gd name="T25" fmla="*/ 59 h 86"/>
                <a:gd name="T26" fmla="*/ 35 w 139"/>
                <a:gd name="T27" fmla="*/ 43 h 86"/>
                <a:gd name="T28" fmla="*/ 39 w 139"/>
                <a:gd name="T29" fmla="*/ 27 h 86"/>
                <a:gd name="T30" fmla="*/ 49 w 139"/>
                <a:gd name="T31" fmla="*/ 16 h 86"/>
                <a:gd name="T32" fmla="*/ 0 w 139"/>
                <a:gd name="T33" fmla="*/ 0 h 86"/>
                <a:gd name="T34" fmla="*/ 137 w 139"/>
                <a:gd name="T35" fmla="*/ 15 h 86"/>
                <a:gd name="T36" fmla="*/ 96 w 139"/>
                <a:gd name="T37" fmla="*/ 66 h 86"/>
                <a:gd name="T38" fmla="*/ 110 w 139"/>
                <a:gd name="T39" fmla="*/ 62 h 86"/>
                <a:gd name="T40" fmla="*/ 120 w 139"/>
                <a:gd name="T41" fmla="*/ 55 h 86"/>
                <a:gd name="T42" fmla="*/ 125 w 139"/>
                <a:gd name="T43" fmla="*/ 45 h 86"/>
                <a:gd name="T44" fmla="*/ 125 w 139"/>
                <a:gd name="T45" fmla="*/ 35 h 86"/>
                <a:gd name="T46" fmla="*/ 117 w 139"/>
                <a:gd name="T47" fmla="*/ 22 h 86"/>
                <a:gd name="T48" fmla="*/ 105 w 139"/>
                <a:gd name="T49" fmla="*/ 16 h 86"/>
                <a:gd name="T50" fmla="*/ 71 w 139"/>
                <a:gd name="T51" fmla="*/ 16 h 86"/>
                <a:gd name="T52" fmla="*/ 60 w 139"/>
                <a:gd name="T53" fmla="*/ 22 h 86"/>
                <a:gd name="T54" fmla="*/ 49 w 139"/>
                <a:gd name="T55" fmla="*/ 42 h 86"/>
                <a:gd name="T56" fmla="*/ 52 w 139"/>
                <a:gd name="T57" fmla="*/ 51 h 86"/>
                <a:gd name="T58" fmla="*/ 59 w 139"/>
                <a:gd name="T59" fmla="*/ 60 h 86"/>
                <a:gd name="T60" fmla="*/ 70 w 139"/>
                <a:gd name="T61" fmla="*/ 65 h 86"/>
                <a:gd name="T62" fmla="*/ 88 w 139"/>
                <a:gd name="T63" fmla="*/ 6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9" h="86">
                  <a:moveTo>
                    <a:pt x="137" y="15"/>
                  </a:moveTo>
                  <a:lnTo>
                    <a:pt x="125" y="15"/>
                  </a:lnTo>
                  <a:lnTo>
                    <a:pt x="130" y="19"/>
                  </a:lnTo>
                  <a:lnTo>
                    <a:pt x="135" y="26"/>
                  </a:lnTo>
                  <a:lnTo>
                    <a:pt x="138" y="33"/>
                  </a:lnTo>
                  <a:lnTo>
                    <a:pt x="139" y="42"/>
                  </a:lnTo>
                  <a:lnTo>
                    <a:pt x="138" y="44"/>
                  </a:lnTo>
                  <a:lnTo>
                    <a:pt x="138" y="47"/>
                  </a:lnTo>
                  <a:lnTo>
                    <a:pt x="137" y="53"/>
                  </a:lnTo>
                  <a:lnTo>
                    <a:pt x="135" y="58"/>
                  </a:lnTo>
                  <a:lnTo>
                    <a:pt x="133" y="64"/>
                  </a:lnTo>
                  <a:lnTo>
                    <a:pt x="128" y="68"/>
                  </a:lnTo>
                  <a:lnTo>
                    <a:pt x="124" y="72"/>
                  </a:lnTo>
                  <a:lnTo>
                    <a:pt x="122" y="72"/>
                  </a:lnTo>
                  <a:lnTo>
                    <a:pt x="121" y="72"/>
                  </a:lnTo>
                  <a:lnTo>
                    <a:pt x="121" y="73"/>
                  </a:lnTo>
                  <a:lnTo>
                    <a:pt x="119" y="75"/>
                  </a:lnTo>
                  <a:lnTo>
                    <a:pt x="115" y="80"/>
                  </a:lnTo>
                  <a:lnTo>
                    <a:pt x="108" y="82"/>
                  </a:lnTo>
                  <a:lnTo>
                    <a:pt x="102" y="84"/>
                  </a:lnTo>
                  <a:lnTo>
                    <a:pt x="88" y="86"/>
                  </a:lnTo>
                  <a:lnTo>
                    <a:pt x="73" y="84"/>
                  </a:lnTo>
                  <a:lnTo>
                    <a:pt x="61" y="81"/>
                  </a:lnTo>
                  <a:lnTo>
                    <a:pt x="49" y="73"/>
                  </a:lnTo>
                  <a:lnTo>
                    <a:pt x="42" y="65"/>
                  </a:lnTo>
                  <a:lnTo>
                    <a:pt x="38" y="59"/>
                  </a:lnTo>
                  <a:lnTo>
                    <a:pt x="36" y="54"/>
                  </a:lnTo>
                  <a:lnTo>
                    <a:pt x="35" y="43"/>
                  </a:lnTo>
                  <a:lnTo>
                    <a:pt x="36" y="34"/>
                  </a:lnTo>
                  <a:lnTo>
                    <a:pt x="39" y="27"/>
                  </a:lnTo>
                  <a:lnTo>
                    <a:pt x="43" y="20"/>
                  </a:lnTo>
                  <a:lnTo>
                    <a:pt x="49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137" y="0"/>
                  </a:lnTo>
                  <a:lnTo>
                    <a:pt x="137" y="15"/>
                  </a:lnTo>
                  <a:close/>
                  <a:moveTo>
                    <a:pt x="88" y="67"/>
                  </a:moveTo>
                  <a:lnTo>
                    <a:pt x="96" y="66"/>
                  </a:lnTo>
                  <a:lnTo>
                    <a:pt x="104" y="65"/>
                  </a:lnTo>
                  <a:lnTo>
                    <a:pt x="110" y="62"/>
                  </a:lnTo>
                  <a:lnTo>
                    <a:pt x="116" y="60"/>
                  </a:lnTo>
                  <a:lnTo>
                    <a:pt x="120" y="55"/>
                  </a:lnTo>
                  <a:lnTo>
                    <a:pt x="123" y="51"/>
                  </a:lnTo>
                  <a:lnTo>
                    <a:pt x="125" y="45"/>
                  </a:lnTo>
                  <a:lnTo>
                    <a:pt x="126" y="41"/>
                  </a:lnTo>
                  <a:lnTo>
                    <a:pt x="125" y="35"/>
                  </a:lnTo>
                  <a:lnTo>
                    <a:pt x="123" y="30"/>
                  </a:lnTo>
                  <a:lnTo>
                    <a:pt x="117" y="22"/>
                  </a:lnTo>
                  <a:lnTo>
                    <a:pt x="111" y="18"/>
                  </a:lnTo>
                  <a:lnTo>
                    <a:pt x="105" y="16"/>
                  </a:lnTo>
                  <a:lnTo>
                    <a:pt x="89" y="15"/>
                  </a:lnTo>
                  <a:lnTo>
                    <a:pt x="71" y="16"/>
                  </a:lnTo>
                  <a:lnTo>
                    <a:pt x="64" y="18"/>
                  </a:lnTo>
                  <a:lnTo>
                    <a:pt x="60" y="22"/>
                  </a:lnTo>
                  <a:lnTo>
                    <a:pt x="52" y="31"/>
                  </a:lnTo>
                  <a:lnTo>
                    <a:pt x="49" y="42"/>
                  </a:lnTo>
                  <a:lnTo>
                    <a:pt x="49" y="46"/>
                  </a:lnTo>
                  <a:lnTo>
                    <a:pt x="52" y="51"/>
                  </a:lnTo>
                  <a:lnTo>
                    <a:pt x="54" y="55"/>
                  </a:lnTo>
                  <a:lnTo>
                    <a:pt x="59" y="60"/>
                  </a:lnTo>
                  <a:lnTo>
                    <a:pt x="63" y="62"/>
                  </a:lnTo>
                  <a:lnTo>
                    <a:pt x="70" y="65"/>
                  </a:lnTo>
                  <a:lnTo>
                    <a:pt x="78" y="66"/>
                  </a:lnTo>
                  <a:lnTo>
                    <a:pt x="88" y="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149"/>
            <p:cNvSpPr>
              <a:spLocks/>
            </p:cNvSpPr>
            <p:nvPr/>
          </p:nvSpPr>
          <p:spPr bwMode="auto">
            <a:xfrm>
              <a:off x="2296" y="1948"/>
              <a:ext cx="35" cy="27"/>
            </a:xfrm>
            <a:custGeom>
              <a:avLst/>
              <a:gdLst>
                <a:gd name="T0" fmla="*/ 70 w 104"/>
                <a:gd name="T1" fmla="*/ 65 h 81"/>
                <a:gd name="T2" fmla="*/ 78 w 104"/>
                <a:gd name="T3" fmla="*/ 62 h 81"/>
                <a:gd name="T4" fmla="*/ 81 w 104"/>
                <a:gd name="T5" fmla="*/ 59 h 81"/>
                <a:gd name="T6" fmla="*/ 87 w 104"/>
                <a:gd name="T7" fmla="*/ 53 h 81"/>
                <a:gd name="T8" fmla="*/ 89 w 104"/>
                <a:gd name="T9" fmla="*/ 46 h 81"/>
                <a:gd name="T10" fmla="*/ 90 w 104"/>
                <a:gd name="T11" fmla="*/ 41 h 81"/>
                <a:gd name="T12" fmla="*/ 90 w 104"/>
                <a:gd name="T13" fmla="*/ 33 h 81"/>
                <a:gd name="T14" fmla="*/ 86 w 104"/>
                <a:gd name="T15" fmla="*/ 22 h 81"/>
                <a:gd name="T16" fmla="*/ 75 w 104"/>
                <a:gd name="T17" fmla="*/ 17 h 81"/>
                <a:gd name="T18" fmla="*/ 66 w 104"/>
                <a:gd name="T19" fmla="*/ 22 h 81"/>
                <a:gd name="T20" fmla="*/ 63 w 104"/>
                <a:gd name="T21" fmla="*/ 27 h 81"/>
                <a:gd name="T22" fmla="*/ 60 w 104"/>
                <a:gd name="T23" fmla="*/ 39 h 81"/>
                <a:gd name="T24" fmla="*/ 56 w 104"/>
                <a:gd name="T25" fmla="*/ 54 h 81"/>
                <a:gd name="T26" fmla="*/ 48 w 104"/>
                <a:gd name="T27" fmla="*/ 70 h 81"/>
                <a:gd name="T28" fmla="*/ 43 w 104"/>
                <a:gd name="T29" fmla="*/ 75 h 81"/>
                <a:gd name="T30" fmla="*/ 30 w 104"/>
                <a:gd name="T31" fmla="*/ 78 h 81"/>
                <a:gd name="T32" fmla="*/ 18 w 104"/>
                <a:gd name="T33" fmla="*/ 75 h 81"/>
                <a:gd name="T34" fmla="*/ 7 w 104"/>
                <a:gd name="T35" fmla="*/ 67 h 81"/>
                <a:gd name="T36" fmla="*/ 0 w 104"/>
                <a:gd name="T37" fmla="*/ 49 h 81"/>
                <a:gd name="T38" fmla="*/ 1 w 104"/>
                <a:gd name="T39" fmla="*/ 31 h 81"/>
                <a:gd name="T40" fmla="*/ 7 w 104"/>
                <a:gd name="T41" fmla="*/ 14 h 81"/>
                <a:gd name="T42" fmla="*/ 20 w 104"/>
                <a:gd name="T43" fmla="*/ 5 h 81"/>
                <a:gd name="T44" fmla="*/ 31 w 104"/>
                <a:gd name="T45" fmla="*/ 20 h 81"/>
                <a:gd name="T46" fmla="*/ 19 w 104"/>
                <a:gd name="T47" fmla="*/ 26 h 81"/>
                <a:gd name="T48" fmla="*/ 14 w 104"/>
                <a:gd name="T49" fmla="*/ 41 h 81"/>
                <a:gd name="T50" fmla="*/ 19 w 104"/>
                <a:gd name="T51" fmla="*/ 57 h 81"/>
                <a:gd name="T52" fmla="*/ 28 w 104"/>
                <a:gd name="T53" fmla="*/ 62 h 81"/>
                <a:gd name="T54" fmla="*/ 38 w 104"/>
                <a:gd name="T55" fmla="*/ 54 h 81"/>
                <a:gd name="T56" fmla="*/ 40 w 104"/>
                <a:gd name="T57" fmla="*/ 44 h 81"/>
                <a:gd name="T58" fmla="*/ 46 w 104"/>
                <a:gd name="T59" fmla="*/ 24 h 81"/>
                <a:gd name="T60" fmla="*/ 53 w 104"/>
                <a:gd name="T61" fmla="*/ 8 h 81"/>
                <a:gd name="T62" fmla="*/ 65 w 104"/>
                <a:gd name="T63" fmla="*/ 1 h 81"/>
                <a:gd name="T64" fmla="*/ 81 w 104"/>
                <a:gd name="T65" fmla="*/ 1 h 81"/>
                <a:gd name="T66" fmla="*/ 95 w 104"/>
                <a:gd name="T67" fmla="*/ 10 h 81"/>
                <a:gd name="T68" fmla="*/ 103 w 104"/>
                <a:gd name="T69" fmla="*/ 28 h 81"/>
                <a:gd name="T70" fmla="*/ 103 w 104"/>
                <a:gd name="T71" fmla="*/ 47 h 81"/>
                <a:gd name="T72" fmla="*/ 100 w 104"/>
                <a:gd name="T73" fmla="*/ 58 h 81"/>
                <a:gd name="T74" fmla="*/ 96 w 104"/>
                <a:gd name="T75" fmla="*/ 68 h 81"/>
                <a:gd name="T76" fmla="*/ 86 w 104"/>
                <a:gd name="T77" fmla="*/ 76 h 81"/>
                <a:gd name="T78" fmla="*/ 73 w 104"/>
                <a:gd name="T7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4" h="81">
                  <a:moveTo>
                    <a:pt x="73" y="81"/>
                  </a:moveTo>
                  <a:lnTo>
                    <a:pt x="70" y="65"/>
                  </a:lnTo>
                  <a:lnTo>
                    <a:pt x="74" y="63"/>
                  </a:lnTo>
                  <a:lnTo>
                    <a:pt x="78" y="62"/>
                  </a:lnTo>
                  <a:lnTo>
                    <a:pt x="79" y="60"/>
                  </a:lnTo>
                  <a:lnTo>
                    <a:pt x="81" y="59"/>
                  </a:lnTo>
                  <a:lnTo>
                    <a:pt x="85" y="57"/>
                  </a:lnTo>
                  <a:lnTo>
                    <a:pt x="87" y="53"/>
                  </a:lnTo>
                  <a:lnTo>
                    <a:pt x="89" y="49"/>
                  </a:lnTo>
                  <a:lnTo>
                    <a:pt x="89" y="46"/>
                  </a:lnTo>
                  <a:lnTo>
                    <a:pt x="90" y="44"/>
                  </a:lnTo>
                  <a:lnTo>
                    <a:pt x="90" y="41"/>
                  </a:lnTo>
                  <a:lnTo>
                    <a:pt x="91" y="39"/>
                  </a:lnTo>
                  <a:lnTo>
                    <a:pt x="90" y="33"/>
                  </a:lnTo>
                  <a:lnTo>
                    <a:pt x="89" y="29"/>
                  </a:lnTo>
                  <a:lnTo>
                    <a:pt x="86" y="22"/>
                  </a:lnTo>
                  <a:lnTo>
                    <a:pt x="80" y="18"/>
                  </a:lnTo>
                  <a:lnTo>
                    <a:pt x="75" y="17"/>
                  </a:lnTo>
                  <a:lnTo>
                    <a:pt x="69" y="18"/>
                  </a:lnTo>
                  <a:lnTo>
                    <a:pt x="66" y="22"/>
                  </a:lnTo>
                  <a:lnTo>
                    <a:pt x="64" y="23"/>
                  </a:lnTo>
                  <a:lnTo>
                    <a:pt x="63" y="27"/>
                  </a:lnTo>
                  <a:lnTo>
                    <a:pt x="61" y="32"/>
                  </a:lnTo>
                  <a:lnTo>
                    <a:pt x="60" y="39"/>
                  </a:lnTo>
                  <a:lnTo>
                    <a:pt x="58" y="47"/>
                  </a:lnTo>
                  <a:lnTo>
                    <a:pt x="56" y="54"/>
                  </a:lnTo>
                  <a:lnTo>
                    <a:pt x="52" y="64"/>
                  </a:lnTo>
                  <a:lnTo>
                    <a:pt x="48" y="70"/>
                  </a:lnTo>
                  <a:lnTo>
                    <a:pt x="45" y="72"/>
                  </a:lnTo>
                  <a:lnTo>
                    <a:pt x="43" y="75"/>
                  </a:lnTo>
                  <a:lnTo>
                    <a:pt x="36" y="77"/>
                  </a:lnTo>
                  <a:lnTo>
                    <a:pt x="30" y="78"/>
                  </a:lnTo>
                  <a:lnTo>
                    <a:pt x="23" y="77"/>
                  </a:lnTo>
                  <a:lnTo>
                    <a:pt x="18" y="75"/>
                  </a:lnTo>
                  <a:lnTo>
                    <a:pt x="11" y="71"/>
                  </a:lnTo>
                  <a:lnTo>
                    <a:pt x="7" y="67"/>
                  </a:lnTo>
                  <a:lnTo>
                    <a:pt x="2" y="57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1" y="31"/>
                  </a:lnTo>
                  <a:lnTo>
                    <a:pt x="4" y="22"/>
                  </a:lnTo>
                  <a:lnTo>
                    <a:pt x="7" y="14"/>
                  </a:lnTo>
                  <a:lnTo>
                    <a:pt x="13" y="9"/>
                  </a:lnTo>
                  <a:lnTo>
                    <a:pt x="20" y="5"/>
                  </a:lnTo>
                  <a:lnTo>
                    <a:pt x="29" y="4"/>
                  </a:lnTo>
                  <a:lnTo>
                    <a:pt x="31" y="20"/>
                  </a:lnTo>
                  <a:lnTo>
                    <a:pt x="24" y="21"/>
                  </a:lnTo>
                  <a:lnTo>
                    <a:pt x="19" y="26"/>
                  </a:lnTo>
                  <a:lnTo>
                    <a:pt x="15" y="32"/>
                  </a:lnTo>
                  <a:lnTo>
                    <a:pt x="14" y="41"/>
                  </a:lnTo>
                  <a:lnTo>
                    <a:pt x="15" y="51"/>
                  </a:lnTo>
                  <a:lnTo>
                    <a:pt x="19" y="57"/>
                  </a:lnTo>
                  <a:lnTo>
                    <a:pt x="23" y="60"/>
                  </a:lnTo>
                  <a:lnTo>
                    <a:pt x="28" y="62"/>
                  </a:lnTo>
                  <a:lnTo>
                    <a:pt x="34" y="60"/>
                  </a:lnTo>
                  <a:lnTo>
                    <a:pt x="38" y="54"/>
                  </a:lnTo>
                  <a:lnTo>
                    <a:pt x="39" y="48"/>
                  </a:lnTo>
                  <a:lnTo>
                    <a:pt x="40" y="44"/>
                  </a:lnTo>
                  <a:lnTo>
                    <a:pt x="42" y="39"/>
                  </a:lnTo>
                  <a:lnTo>
                    <a:pt x="46" y="24"/>
                  </a:lnTo>
                  <a:lnTo>
                    <a:pt x="50" y="15"/>
                  </a:lnTo>
                  <a:lnTo>
                    <a:pt x="53" y="8"/>
                  </a:lnTo>
                  <a:lnTo>
                    <a:pt x="59" y="4"/>
                  </a:lnTo>
                  <a:lnTo>
                    <a:pt x="65" y="1"/>
                  </a:lnTo>
                  <a:lnTo>
                    <a:pt x="73" y="0"/>
                  </a:lnTo>
                  <a:lnTo>
                    <a:pt x="81" y="1"/>
                  </a:lnTo>
                  <a:lnTo>
                    <a:pt x="89" y="5"/>
                  </a:lnTo>
                  <a:lnTo>
                    <a:pt x="95" y="10"/>
                  </a:lnTo>
                  <a:lnTo>
                    <a:pt x="100" y="19"/>
                  </a:lnTo>
                  <a:lnTo>
                    <a:pt x="103" y="28"/>
                  </a:lnTo>
                  <a:lnTo>
                    <a:pt x="104" y="39"/>
                  </a:lnTo>
                  <a:lnTo>
                    <a:pt x="103" y="47"/>
                  </a:lnTo>
                  <a:lnTo>
                    <a:pt x="102" y="55"/>
                  </a:lnTo>
                  <a:lnTo>
                    <a:pt x="100" y="58"/>
                  </a:lnTo>
                  <a:lnTo>
                    <a:pt x="99" y="62"/>
                  </a:lnTo>
                  <a:lnTo>
                    <a:pt x="96" y="68"/>
                  </a:lnTo>
                  <a:lnTo>
                    <a:pt x="91" y="72"/>
                  </a:lnTo>
                  <a:lnTo>
                    <a:pt x="86" y="76"/>
                  </a:lnTo>
                  <a:lnTo>
                    <a:pt x="79" y="78"/>
                  </a:lnTo>
                  <a:lnTo>
                    <a:pt x="73" y="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150"/>
            <p:cNvSpPr>
              <a:spLocks/>
            </p:cNvSpPr>
            <p:nvPr/>
          </p:nvSpPr>
          <p:spPr bwMode="auto">
            <a:xfrm>
              <a:off x="2284" y="1926"/>
              <a:ext cx="60" cy="15"/>
            </a:xfrm>
            <a:custGeom>
              <a:avLst/>
              <a:gdLst>
                <a:gd name="T0" fmla="*/ 180 w 180"/>
                <a:gd name="T1" fmla="*/ 33 h 45"/>
                <a:gd name="T2" fmla="*/ 180 w 180"/>
                <a:gd name="T3" fmla="*/ 45 h 45"/>
                <a:gd name="T4" fmla="*/ 157 w 180"/>
                <a:gd name="T5" fmla="*/ 32 h 45"/>
                <a:gd name="T6" fmla="*/ 134 w 180"/>
                <a:gd name="T7" fmla="*/ 24 h 45"/>
                <a:gd name="T8" fmla="*/ 112 w 180"/>
                <a:gd name="T9" fmla="*/ 18 h 45"/>
                <a:gd name="T10" fmla="*/ 90 w 180"/>
                <a:gd name="T11" fmla="*/ 17 h 45"/>
                <a:gd name="T12" fmla="*/ 72 w 180"/>
                <a:gd name="T13" fmla="*/ 18 h 45"/>
                <a:gd name="T14" fmla="*/ 55 w 180"/>
                <a:gd name="T15" fmla="*/ 21 h 45"/>
                <a:gd name="T16" fmla="*/ 40 w 180"/>
                <a:gd name="T17" fmla="*/ 24 h 45"/>
                <a:gd name="T18" fmla="*/ 28 w 180"/>
                <a:gd name="T19" fmla="*/ 30 h 45"/>
                <a:gd name="T20" fmla="*/ 22 w 180"/>
                <a:gd name="T21" fmla="*/ 31 h 45"/>
                <a:gd name="T22" fmla="*/ 16 w 180"/>
                <a:gd name="T23" fmla="*/ 35 h 45"/>
                <a:gd name="T24" fmla="*/ 8 w 180"/>
                <a:gd name="T25" fmla="*/ 39 h 45"/>
                <a:gd name="T26" fmla="*/ 0 w 180"/>
                <a:gd name="T27" fmla="*/ 45 h 45"/>
                <a:gd name="T28" fmla="*/ 0 w 180"/>
                <a:gd name="T29" fmla="*/ 33 h 45"/>
                <a:gd name="T30" fmla="*/ 23 w 180"/>
                <a:gd name="T31" fmla="*/ 17 h 45"/>
                <a:gd name="T32" fmla="*/ 47 w 180"/>
                <a:gd name="T33" fmla="*/ 7 h 45"/>
                <a:gd name="T34" fmla="*/ 68 w 180"/>
                <a:gd name="T35" fmla="*/ 1 h 45"/>
                <a:gd name="T36" fmla="*/ 90 w 180"/>
                <a:gd name="T37" fmla="*/ 0 h 45"/>
                <a:gd name="T38" fmla="*/ 114 w 180"/>
                <a:gd name="T39" fmla="*/ 2 h 45"/>
                <a:gd name="T40" fmla="*/ 138 w 180"/>
                <a:gd name="T41" fmla="*/ 9 h 45"/>
                <a:gd name="T42" fmla="*/ 161 w 180"/>
                <a:gd name="T43" fmla="*/ 20 h 45"/>
                <a:gd name="T44" fmla="*/ 180 w 180"/>
                <a:gd name="T45" fmla="*/ 3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0" h="45">
                  <a:moveTo>
                    <a:pt x="180" y="33"/>
                  </a:moveTo>
                  <a:lnTo>
                    <a:pt x="180" y="45"/>
                  </a:lnTo>
                  <a:lnTo>
                    <a:pt x="157" y="32"/>
                  </a:lnTo>
                  <a:lnTo>
                    <a:pt x="134" y="24"/>
                  </a:lnTo>
                  <a:lnTo>
                    <a:pt x="112" y="18"/>
                  </a:lnTo>
                  <a:lnTo>
                    <a:pt x="90" y="17"/>
                  </a:lnTo>
                  <a:lnTo>
                    <a:pt x="72" y="18"/>
                  </a:lnTo>
                  <a:lnTo>
                    <a:pt x="55" y="21"/>
                  </a:lnTo>
                  <a:lnTo>
                    <a:pt x="40" y="24"/>
                  </a:lnTo>
                  <a:lnTo>
                    <a:pt x="28" y="30"/>
                  </a:lnTo>
                  <a:lnTo>
                    <a:pt x="22" y="31"/>
                  </a:lnTo>
                  <a:lnTo>
                    <a:pt x="16" y="35"/>
                  </a:lnTo>
                  <a:lnTo>
                    <a:pt x="8" y="39"/>
                  </a:lnTo>
                  <a:lnTo>
                    <a:pt x="0" y="45"/>
                  </a:lnTo>
                  <a:lnTo>
                    <a:pt x="0" y="33"/>
                  </a:lnTo>
                  <a:lnTo>
                    <a:pt x="23" y="17"/>
                  </a:lnTo>
                  <a:lnTo>
                    <a:pt x="47" y="7"/>
                  </a:lnTo>
                  <a:lnTo>
                    <a:pt x="68" y="1"/>
                  </a:lnTo>
                  <a:lnTo>
                    <a:pt x="90" y="0"/>
                  </a:lnTo>
                  <a:lnTo>
                    <a:pt x="114" y="2"/>
                  </a:lnTo>
                  <a:lnTo>
                    <a:pt x="138" y="9"/>
                  </a:lnTo>
                  <a:lnTo>
                    <a:pt x="161" y="20"/>
                  </a:lnTo>
                  <a:lnTo>
                    <a:pt x="18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Rectangle 1151"/>
            <p:cNvSpPr>
              <a:spLocks noChangeArrowheads="1"/>
            </p:cNvSpPr>
            <p:nvPr/>
          </p:nvSpPr>
          <p:spPr bwMode="auto">
            <a:xfrm>
              <a:off x="5330" y="3678"/>
              <a:ext cx="10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28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8" name="Rectangle 1152"/>
            <p:cNvSpPr>
              <a:spLocks noChangeArrowheads="1"/>
            </p:cNvSpPr>
            <p:nvPr/>
          </p:nvSpPr>
          <p:spPr bwMode="auto">
            <a:xfrm>
              <a:off x="5138" y="3678"/>
              <a:ext cx="10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26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9" name="Rectangle 1153"/>
            <p:cNvSpPr>
              <a:spLocks noChangeArrowheads="1"/>
            </p:cNvSpPr>
            <p:nvPr/>
          </p:nvSpPr>
          <p:spPr bwMode="auto">
            <a:xfrm>
              <a:off x="2475" y="1299"/>
              <a:ext cx="10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28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0" name="Rectangle 1154"/>
            <p:cNvSpPr>
              <a:spLocks noChangeArrowheads="1"/>
            </p:cNvSpPr>
            <p:nvPr/>
          </p:nvSpPr>
          <p:spPr bwMode="auto">
            <a:xfrm>
              <a:off x="2480" y="1480"/>
              <a:ext cx="10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26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161" name="Line 5"/>
          <p:cNvSpPr>
            <a:spLocks noChangeShapeType="1"/>
          </p:cNvSpPr>
          <p:nvPr/>
        </p:nvSpPr>
        <p:spPr bwMode="auto">
          <a:xfrm>
            <a:off x="1519602" y="2986731"/>
            <a:ext cx="7737986" cy="29260"/>
          </a:xfrm>
          <a:prstGeom prst="line">
            <a:avLst/>
          </a:prstGeom>
          <a:noFill/>
          <a:ln w="44450" cap="sq">
            <a:solidFill>
              <a:srgbClr val="C00000"/>
            </a:solidFill>
            <a:round/>
            <a:headEnd type="none" w="sm" len="sm"/>
            <a:tailEnd type="arrow" w="sm" len="sm"/>
          </a:ln>
        </p:spPr>
        <p:txBody>
          <a:bodyPr wrap="none"/>
          <a:lstStyle/>
          <a:p>
            <a:endParaRPr lang="en-US" dirty="0"/>
          </a:p>
        </p:txBody>
      </p:sp>
      <p:sp>
        <p:nvSpPr>
          <p:cNvPr id="1162" name="Line 6"/>
          <p:cNvSpPr>
            <a:spLocks noChangeShapeType="1"/>
          </p:cNvSpPr>
          <p:nvPr/>
        </p:nvSpPr>
        <p:spPr bwMode="auto">
          <a:xfrm flipH="1">
            <a:off x="9227021" y="3015990"/>
            <a:ext cx="30567" cy="3315337"/>
          </a:xfrm>
          <a:prstGeom prst="line">
            <a:avLst/>
          </a:prstGeom>
          <a:noFill/>
          <a:ln w="44450" cap="sq">
            <a:solidFill>
              <a:srgbClr val="C00000"/>
            </a:solidFill>
            <a:round/>
            <a:headEnd type="none" w="sm" len="sm"/>
            <a:tailEnd type="arrow" w="sm" len="sm"/>
          </a:ln>
        </p:spPr>
        <p:txBody>
          <a:bodyPr wrap="none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65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1" grpId="0" animBg="1"/>
      <p:bldP spid="116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6481" y="1392936"/>
            <a:ext cx="7366638" cy="472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Left-Right Arrow 14"/>
          <p:cNvSpPr/>
          <p:nvPr/>
        </p:nvSpPr>
        <p:spPr>
          <a:xfrm>
            <a:off x="5917881" y="3624072"/>
            <a:ext cx="1524000" cy="152400"/>
          </a:xfrm>
          <a:prstGeom prst="left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Left-Right Arrow 17"/>
          <p:cNvSpPr/>
          <p:nvPr/>
        </p:nvSpPr>
        <p:spPr>
          <a:xfrm>
            <a:off x="7441881" y="3624072"/>
            <a:ext cx="1524000" cy="152400"/>
          </a:xfrm>
          <a:prstGeom prst="left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82578" y="388895"/>
            <a:ext cx="9144000" cy="70788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AXLE PROBLEM #3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86743" y="2514600"/>
            <a:ext cx="1110275" cy="328685"/>
          </a:xfrm>
          <a:prstGeom prst="rect">
            <a:avLst/>
          </a:prstGeom>
          <a:solidFill>
            <a:schemeClr val="bg2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9000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64662" y="4320143"/>
            <a:ext cx="1110275" cy="328685"/>
          </a:xfrm>
          <a:prstGeom prst="rect">
            <a:avLst/>
          </a:prstGeom>
          <a:solidFill>
            <a:schemeClr val="bg2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7000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924968" y="4228574"/>
            <a:ext cx="1110275" cy="328685"/>
          </a:xfrm>
          <a:prstGeom prst="rect">
            <a:avLst/>
          </a:prstGeom>
          <a:solidFill>
            <a:schemeClr val="bg2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6000</a:t>
            </a:r>
          </a:p>
        </p:txBody>
      </p:sp>
      <p:sp>
        <p:nvSpPr>
          <p:cNvPr id="12" name="TextBox 11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389095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4" descr="v2f8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-1"/>
            <a:ext cx="12192000" cy="6884873"/>
          </a:xfrm>
          <a:prstGeom prst="rect">
            <a:avLst/>
          </a:prstGeom>
          <a:solidFill>
            <a:schemeClr val="tx1"/>
          </a:solidFill>
          <a:ln w="38100">
            <a:solidFill>
              <a:srgbClr val="92D050"/>
            </a:solidFill>
          </a:ln>
        </p:spPr>
      </p:pic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1644995" y="4274568"/>
            <a:ext cx="7207175" cy="0"/>
          </a:xfrm>
          <a:prstGeom prst="line">
            <a:avLst/>
          </a:prstGeom>
          <a:noFill/>
          <a:ln w="44450" cap="sq">
            <a:solidFill>
              <a:srgbClr val="C00000"/>
            </a:solidFill>
            <a:round/>
            <a:headEnd type="none" w="sm" len="sm"/>
            <a:tailEnd type="arrow" w="sm" len="sm"/>
          </a:ln>
        </p:spPr>
        <p:txBody>
          <a:bodyPr wrap="none"/>
          <a:lstStyle/>
          <a:p>
            <a:endParaRPr lang="en-US" dirty="0"/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>
            <a:off x="8852170" y="4274568"/>
            <a:ext cx="0" cy="1960862"/>
          </a:xfrm>
          <a:prstGeom prst="line">
            <a:avLst/>
          </a:prstGeom>
          <a:noFill/>
          <a:ln w="44450" cap="sq">
            <a:solidFill>
              <a:srgbClr val="C00000"/>
            </a:solidFill>
            <a:round/>
            <a:headEnd type="none" w="sm" len="sm"/>
            <a:tailEnd type="arrow" w="sm" len="sm"/>
          </a:ln>
        </p:spPr>
        <p:txBody>
          <a:bodyPr wrap="none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33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385" y="1874060"/>
            <a:ext cx="8543229" cy="34637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14" name="Straight Arrow Connector 13"/>
          <p:cNvCxnSpPr/>
          <p:nvPr/>
        </p:nvCxnSpPr>
        <p:spPr>
          <a:xfrm>
            <a:off x="2812358" y="3265957"/>
            <a:ext cx="2383" cy="679933"/>
          </a:xfrm>
          <a:prstGeom prst="straightConnector1">
            <a:avLst/>
          </a:prstGeom>
          <a:ln w="412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9247854" y="3265957"/>
            <a:ext cx="2383" cy="679933"/>
          </a:xfrm>
          <a:prstGeom prst="straightConnector1">
            <a:avLst/>
          </a:prstGeom>
          <a:ln w="412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83997" y="470505"/>
            <a:ext cx="44619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WHEELED/TRACKED VEHICLES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540861" y="3441582"/>
            <a:ext cx="1110275" cy="328685"/>
          </a:xfrm>
          <a:prstGeom prst="rect">
            <a:avLst/>
          </a:prstGeom>
          <a:solidFill>
            <a:schemeClr val="bg2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&gt;65,000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386353" y="3441580"/>
            <a:ext cx="642340" cy="328685"/>
          </a:xfrm>
          <a:prstGeom prst="rect">
            <a:avLst/>
          </a:prstGeom>
          <a:solidFill>
            <a:schemeClr val="bg2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8”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076675" y="3441582"/>
            <a:ext cx="642340" cy="328685"/>
          </a:xfrm>
          <a:prstGeom prst="rect">
            <a:avLst/>
          </a:prstGeom>
          <a:solidFill>
            <a:schemeClr val="bg2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8”</a:t>
            </a:r>
          </a:p>
        </p:txBody>
      </p:sp>
      <p:sp>
        <p:nvSpPr>
          <p:cNvPr id="9" name="TextBox 8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23416578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594302"/>
              </p:ext>
            </p:extLst>
          </p:nvPr>
        </p:nvGraphicFramePr>
        <p:xfrm>
          <a:off x="2014953" y="1741714"/>
          <a:ext cx="8189126" cy="2189407"/>
        </p:xfrm>
        <a:graphic>
          <a:graphicData uri="http://schemas.openxmlformats.org/drawingml/2006/table">
            <a:tbl>
              <a:tblPr firstRow="1" bandRow="1"/>
              <a:tblGrid>
                <a:gridCol w="21126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5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1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176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C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</a:rPr>
                        <a:t>OMPARTMENTS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TRACKED VEHICLE WT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baseline="0" dirty="0">
                          <a:solidFill>
                            <a:schemeClr val="bg1"/>
                          </a:solidFill>
                        </a:rPr>
                        <a:t>MAX AXLE WT NEXT TO TRACKED VEHICLE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882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D/F/G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≤</a:t>
                      </a:r>
                      <a:r>
                        <a:rPr lang="en-US" sz="1800" kern="1200" baseline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35,000 LBS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16,000 LBS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882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D/F/G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35,001-65,000 LBS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11,000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432223"/>
              </p:ext>
            </p:extLst>
          </p:nvPr>
        </p:nvGraphicFramePr>
        <p:xfrm>
          <a:off x="2014953" y="4023106"/>
          <a:ext cx="8189126" cy="2156460"/>
        </p:xfrm>
        <a:graphic>
          <a:graphicData uri="http://schemas.openxmlformats.org/drawingml/2006/table">
            <a:tbl>
              <a:tblPr firstRow="1" bandRow="1"/>
              <a:tblGrid>
                <a:gridCol w="21126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5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1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882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C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</a:rPr>
                        <a:t>OMPARTMENTS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TRACKED VEHICLE WT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baseline="0" dirty="0">
                          <a:solidFill>
                            <a:schemeClr val="bg1"/>
                          </a:solidFill>
                        </a:rPr>
                        <a:t>MAX AXLE WT NEXT TO TRACKED VEHICLE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882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E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u="non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≤</a:t>
                      </a:r>
                      <a:r>
                        <a:rPr lang="en-US" sz="1800" kern="1200" baseline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35,000 LBS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24,000 LBS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882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E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35,001-65,000 LBS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22,000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</a:rPr>
                        <a:t> LBS</a:t>
                      </a:r>
                      <a:endParaRPr lang="en-US" sz="18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111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113724" y="304800"/>
            <a:ext cx="39915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TRACKED VEHICLE LIMITATIONS</a:t>
            </a:r>
          </a:p>
        </p:txBody>
      </p:sp>
      <p:sp>
        <p:nvSpPr>
          <p:cNvPr id="6" name="TextBox 5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189583" y="6433871"/>
            <a:ext cx="740807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33340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255188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PALLET CONSIDERATIONS</a:t>
            </a:r>
          </a:p>
        </p:txBody>
      </p:sp>
      <p:sp>
        <p:nvSpPr>
          <p:cNvPr id="3" name="TextBox 2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23120145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11023" y="2892829"/>
            <a:ext cx="4771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All pallets can weigh 10,355 </a:t>
            </a:r>
            <a:r>
              <a:rPr lang="en-US" sz="20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lbs</a:t>
            </a:r>
            <a:r>
              <a:rPr lang="en-US" sz="2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 per pallet position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Max height of 96”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3283" y="1886255"/>
            <a:ext cx="4960803" cy="3301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35961304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1526" y="2620855"/>
            <a:ext cx="9655720" cy="2625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2059709" y="3329249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64323" y="3329249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26324" y="4126493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64323" y="4124826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89882" y="3329249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99831" y="3332954"/>
            <a:ext cx="604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97355" y="3329249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9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37750" y="4124826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37512" y="3329249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90680" y="3328789"/>
            <a:ext cx="606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13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90896" y="4165883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800223" y="3328789"/>
            <a:ext cx="604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15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94527" y="4137981"/>
            <a:ext cx="602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14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800223" y="4143389"/>
            <a:ext cx="599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16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93711" y="4186564"/>
            <a:ext cx="609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12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48823" y="4142554"/>
            <a:ext cx="601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696114" y="3328789"/>
            <a:ext cx="583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17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674890" y="4124826"/>
            <a:ext cx="609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18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2859" y="790702"/>
            <a:ext cx="5090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LOGISTICAL RAIL SYSTEM (LOG)</a:t>
            </a:r>
          </a:p>
        </p:txBody>
      </p:sp>
      <p:sp>
        <p:nvSpPr>
          <p:cNvPr id="32" name="TextBox 31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24362199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9" descr="061113-F-4692S-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5277" y="350824"/>
            <a:ext cx="6797830" cy="48616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3901971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129867546"/>
              </p:ext>
            </p:extLst>
          </p:nvPr>
        </p:nvGraphicFramePr>
        <p:xfrm>
          <a:off x="2236573" y="1809346"/>
          <a:ext cx="7710616" cy="3599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910639" y="450715"/>
            <a:ext cx="6362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OVERVIEW</a:t>
            </a:r>
          </a:p>
        </p:txBody>
      </p:sp>
      <p:sp>
        <p:nvSpPr>
          <p:cNvPr id="5" name="TextBox 4"/>
          <p:cNvSpPr txBox="1"/>
          <p:nvPr/>
        </p:nvSpPr>
        <p:spPr>
          <a:xfrm rot="16200000" flipH="1">
            <a:off x="11177357" y="5747248"/>
            <a:ext cx="1449419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302911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6825" y="2624328"/>
            <a:ext cx="9655823" cy="26003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TextBox 12"/>
          <p:cNvSpPr txBox="1"/>
          <p:nvPr/>
        </p:nvSpPr>
        <p:spPr>
          <a:xfrm>
            <a:off x="1692427" y="3671961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93317" y="3671961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50393" y="3671961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50122" y="3671961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45514" y="3671961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489637" y="3671961"/>
            <a:ext cx="604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11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884178" y="3671961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9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86160" y="3671961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79636" y="3671961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40906" y="3671961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688897" y="3671961"/>
            <a:ext cx="601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10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1011781" y="1058852"/>
            <a:ext cx="7554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AERIAL DELIVERY SYSTEM (ADS)</a:t>
            </a:r>
          </a:p>
        </p:txBody>
      </p:sp>
      <p:sp>
        <p:nvSpPr>
          <p:cNvPr id="19" name="TextBox 18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30697237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101208-F-2022C-1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3875" y="459203"/>
            <a:ext cx="8560335" cy="4824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16175504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6825" y="2495765"/>
            <a:ext cx="9655720" cy="24899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413" y="445643"/>
            <a:ext cx="3654349" cy="164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1618035" y="791821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COMBINATION </a:t>
            </a:r>
          </a:p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 LOG &amp; ADS</a:t>
            </a:r>
          </a:p>
        </p:txBody>
      </p:sp>
      <p:sp>
        <p:nvSpPr>
          <p:cNvPr id="5" name="TextBox 4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28085531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902" y="400311"/>
            <a:ext cx="8363760" cy="4800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27230" y="6425738"/>
            <a:ext cx="343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85294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260052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PASSENGER CONSIDERATIONS</a:t>
            </a:r>
          </a:p>
        </p:txBody>
      </p:sp>
      <p:sp>
        <p:nvSpPr>
          <p:cNvPr id="3" name="TextBox 2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40361164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29" y="234882"/>
            <a:ext cx="4464186" cy="26347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14" y="1716907"/>
            <a:ext cx="4611143" cy="26409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0721" y="2752015"/>
            <a:ext cx="3758215" cy="25009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413890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8140" y="3785053"/>
            <a:ext cx="9655720" cy="24455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4036181411"/>
              </p:ext>
            </p:extLst>
          </p:nvPr>
        </p:nvGraphicFramePr>
        <p:xfrm>
          <a:off x="1268139" y="1334461"/>
          <a:ext cx="10077639" cy="2355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41024006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6825" y="3625515"/>
            <a:ext cx="9655720" cy="2634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22" name="Elbow Connector 21"/>
          <p:cNvCxnSpPr>
            <a:stCxn id="16" idx="3"/>
          </p:cNvCxnSpPr>
          <p:nvPr/>
        </p:nvCxnSpPr>
        <p:spPr>
          <a:xfrm flipH="1">
            <a:off x="7850633" y="2118520"/>
            <a:ext cx="3347205" cy="2874439"/>
          </a:xfrm>
          <a:prstGeom prst="bentConnector3">
            <a:avLst>
              <a:gd name="adj1" fmla="val -6830"/>
            </a:avLst>
          </a:prstGeom>
          <a:ln w="1143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2156249043"/>
              </p:ext>
            </p:extLst>
          </p:nvPr>
        </p:nvGraphicFramePr>
        <p:xfrm>
          <a:off x="1066136" y="827429"/>
          <a:ext cx="9856409" cy="34565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429091" y="1856910"/>
            <a:ext cx="8768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Total seats (48 Optionally installed centerline seats)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438400" y="4590473"/>
            <a:ext cx="5163128" cy="503915"/>
          </a:xfrm>
          <a:prstGeom prst="rect">
            <a:avLst/>
          </a:prstGeom>
          <a:noFill/>
          <a:ln w="82550">
            <a:solidFill>
              <a:srgbClr val="E95C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623168" y="2666204"/>
            <a:ext cx="3190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Available for use</a:t>
            </a:r>
          </a:p>
        </p:txBody>
      </p:sp>
      <p:sp>
        <p:nvSpPr>
          <p:cNvPr id="8" name="TextBox 7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25517851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461452" y="5739807"/>
            <a:ext cx="515622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C000"/>
                </a:solidFill>
                <a:latin typeface="Arial" pitchFamily="34" charset="0"/>
              </a:rPr>
              <a:t>ICODES WILL NOT FLAG THIS RESTRICTION</a:t>
            </a:r>
          </a:p>
        </p:txBody>
      </p:sp>
      <p:sp>
        <p:nvSpPr>
          <p:cNvPr id="14" name="Frame 13"/>
          <p:cNvSpPr/>
          <p:nvPr/>
        </p:nvSpPr>
        <p:spPr>
          <a:xfrm>
            <a:off x="5796992" y="5914729"/>
            <a:ext cx="5105400" cy="369332"/>
          </a:xfrm>
          <a:prstGeom prst="frame">
            <a:avLst/>
          </a:prstGeom>
          <a:ln w="38100">
            <a:noFill/>
          </a:ln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71" y="232735"/>
            <a:ext cx="5387123" cy="4034511"/>
          </a:xfrm>
          <a:prstGeom prst="roundRect">
            <a:avLst>
              <a:gd name="adj" fmla="val 8594"/>
            </a:avLst>
          </a:prstGeom>
          <a:gradFill>
            <a:gsLst>
              <a:gs pos="0">
                <a:schemeClr val="accent6">
                  <a:hueOff val="0"/>
                  <a:satOff val="0"/>
                  <a:lumOff val="0"/>
                  <a:alphaOff val="0"/>
                  <a:tint val="97000"/>
                  <a:satMod val="100000"/>
                  <a:lumMod val="102000"/>
                </a:schemeClr>
              </a:gs>
              <a:gs pos="50000">
                <a:schemeClr val="accent6">
                  <a:hueOff val="0"/>
                  <a:satOff val="0"/>
                  <a:lumOff val="0"/>
                  <a:alphaOff val="0"/>
                  <a:shade val="100000"/>
                  <a:satMod val="103000"/>
                  <a:lumMod val="100000"/>
                </a:schemeClr>
              </a:gs>
              <a:gs pos="100000">
                <a:schemeClr val="accent6">
                  <a:hueOff val="0"/>
                  <a:satOff val="0"/>
                  <a:lumOff val="0"/>
                  <a:alphaOff val="0"/>
                  <a:shade val="93000"/>
                  <a:satMod val="110000"/>
                  <a:lumMod val="99000"/>
                </a:schemeClr>
              </a:gs>
            </a:gsLst>
            <a:lin ang="5400000" scaled="0"/>
          </a:gra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515047" y="1664189"/>
            <a:ext cx="4688630" cy="393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If bulk cargo and/or vehicles are loaded on the main cargo floor, sidewall seats adjacent to cargo extending </a:t>
            </a:r>
            <a:r>
              <a:rPr lang="en-US" sz="24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+/- 85” </a:t>
            </a: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of aircraft centerline will not be used</a:t>
            </a:r>
          </a:p>
          <a:p>
            <a:pPr marL="457200" indent="-4572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Passengers cannot be loaded next to logistics pallet positions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1712638" y="232735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PASSENGERS </a:t>
            </a:r>
          </a:p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NEXT TO CARGO</a:t>
            </a:r>
          </a:p>
        </p:txBody>
      </p:sp>
      <p:sp>
        <p:nvSpPr>
          <p:cNvPr id="8" name="TextBox 7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226337" y="6522535"/>
            <a:ext cx="369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87276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9642" y="2571345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LOAD PLANNING CONFIGURATIONS</a:t>
            </a:r>
          </a:p>
        </p:txBody>
      </p:sp>
      <p:sp>
        <p:nvSpPr>
          <p:cNvPr id="3" name="TextBox 2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677277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08" y="484589"/>
            <a:ext cx="5290229" cy="3467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233464" y="4759375"/>
            <a:ext cx="11380546" cy="12141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lvl="0" indent="-457200" defTabSz="914400" fontAlgn="base">
              <a:lnSpc>
                <a:spcPct val="90000"/>
              </a:lnSpc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700" kern="0" dirty="0">
                <a:latin typeface="Berlin Sans FB Demi" panose="020E0802020502020306" pitchFamily="34" charset="0"/>
                <a:cs typeface="Arial" panose="020B0604020202020204" pitchFamily="34" charset="0"/>
              </a:rPr>
              <a:t>Capable of tactical (intra-theater) and strategic (inter-theater) airlift</a:t>
            </a:r>
          </a:p>
          <a:p>
            <a:pPr marL="285750" indent="-285750" defTabSz="914400" fontAlgn="base">
              <a:lnSpc>
                <a:spcPct val="90000"/>
              </a:lnSpc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700" kern="0" dirty="0">
                <a:latin typeface="Berlin Sans FB Demi" panose="020E0802020502020306" pitchFamily="34" charset="0"/>
                <a:cs typeface="Arial"/>
              </a:rPr>
              <a:t>  All</a:t>
            </a:r>
            <a:r>
              <a:rPr lang="en-US" sz="2700" b="1" kern="0" dirty="0">
                <a:latin typeface="Berlin Sans FB Demi" panose="020E0802020502020306" pitchFamily="34" charset="0"/>
              </a:rPr>
              <a:t> </a:t>
            </a:r>
            <a:r>
              <a:rPr lang="en-US" sz="2700" kern="0" dirty="0">
                <a:latin typeface="Berlin Sans FB Demi" panose="020E0802020502020306" pitchFamily="34" charset="0"/>
                <a:cs typeface="Arial"/>
              </a:rPr>
              <a:t>mission equipment onboard aircraft </a:t>
            </a:r>
          </a:p>
          <a:p>
            <a:pPr marL="285750" indent="-285750" defTabSz="914400" fontAlgn="base">
              <a:lnSpc>
                <a:spcPct val="90000"/>
              </a:lnSpc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700" kern="0" dirty="0">
                <a:latin typeface="Berlin Sans FB Demi" panose="020E0802020502020306" pitchFamily="34" charset="0"/>
                <a:cs typeface="Arial"/>
              </a:rPr>
              <a:t>  Capable of being reconfigured in flight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67" y="484589"/>
            <a:ext cx="5124529" cy="3467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 rot="16200000" flipH="1">
            <a:off x="10033497" y="4607163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872216" y="6419088"/>
            <a:ext cx="64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3468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887" y="448024"/>
            <a:ext cx="6911200" cy="46124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 1"/>
          <p:cNvSpPr/>
          <p:nvPr/>
        </p:nvSpPr>
        <p:spPr>
          <a:xfrm>
            <a:off x="771525" y="1119140"/>
            <a:ext cx="3048000" cy="2825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Use STD-AL</a:t>
            </a:r>
          </a:p>
          <a:p>
            <a:pPr marL="457200" lvl="0" indent="-4572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AFI 11-2C-17  Vol. 3 Addenda A contains all configuration descriptions</a:t>
            </a:r>
            <a:endParaRPr 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ame 5"/>
          <p:cNvSpPr/>
          <p:nvPr/>
        </p:nvSpPr>
        <p:spPr>
          <a:xfrm>
            <a:off x="4822223" y="2856431"/>
            <a:ext cx="693360" cy="211571"/>
          </a:xfrm>
          <a:prstGeom prst="fram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390119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266825" y="2237362"/>
            <a:ext cx="9560060" cy="347884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80000"/>
              <a:buFont typeface="Wingdings" pitchFamily="2" charset="2"/>
              <a:buChar char="n"/>
              <a:defRPr sz="2400" b="1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6889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135000"/>
              <a:buChar char="•"/>
              <a:defRPr sz="2200" b="1">
                <a:solidFill>
                  <a:srgbClr val="000066"/>
                </a:solidFill>
                <a:latin typeface="+mn-lt"/>
              </a:defRPr>
            </a:lvl2pPr>
            <a:lvl3pPr marL="102711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85000"/>
              <a:buFont typeface="Wingdings" pitchFamily="2" charset="2"/>
              <a:buChar char="w"/>
              <a:defRPr sz="2000" b="1">
                <a:solidFill>
                  <a:srgbClr val="000066"/>
                </a:solidFill>
                <a:latin typeface="+mn-lt"/>
              </a:defRPr>
            </a:lvl3pPr>
            <a:lvl4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55000"/>
              <a:buFont typeface="Wingdings" pitchFamily="2" charset="2"/>
              <a:buChar char="n"/>
              <a:defRPr sz="2000" b="1">
                <a:solidFill>
                  <a:srgbClr val="000066"/>
                </a:solidFill>
                <a:latin typeface="+mn-lt"/>
              </a:defRPr>
            </a:lvl4pPr>
            <a:lvl5pPr marL="17145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135000"/>
              <a:buChar char="•"/>
              <a:defRPr sz="2000" b="1">
                <a:solidFill>
                  <a:srgbClr val="000066"/>
                </a:solidFill>
                <a:latin typeface="+mn-lt"/>
              </a:defRPr>
            </a:lvl5pPr>
            <a:lvl6pPr marL="21717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135000"/>
              <a:buChar char="•"/>
              <a:defRPr sz="2000" b="1">
                <a:solidFill>
                  <a:srgbClr val="000066"/>
                </a:solidFill>
                <a:latin typeface="+mn-lt"/>
              </a:defRPr>
            </a:lvl6pPr>
            <a:lvl7pPr marL="26289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135000"/>
              <a:buChar char="•"/>
              <a:defRPr sz="2000" b="1">
                <a:solidFill>
                  <a:srgbClr val="000066"/>
                </a:solidFill>
                <a:latin typeface="+mn-lt"/>
              </a:defRPr>
            </a:lvl7pPr>
            <a:lvl8pPr marL="30861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135000"/>
              <a:buChar char="•"/>
              <a:defRPr sz="2000" b="1">
                <a:solidFill>
                  <a:srgbClr val="000066"/>
                </a:solidFill>
                <a:latin typeface="+mn-lt"/>
              </a:defRPr>
            </a:lvl8pPr>
            <a:lvl9pPr marL="35433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135000"/>
              <a:buChar char="•"/>
              <a:defRPr sz="2000" b="1">
                <a:solidFill>
                  <a:srgbClr val="000066"/>
                </a:solidFill>
                <a:latin typeface="+mn-lt"/>
              </a:defRPr>
            </a:lvl9pPr>
          </a:lstStyle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None/>
              <a:tabLst/>
              <a:defRPr/>
            </a:pPr>
            <a:r>
              <a:rPr lang="en-US" sz="2400" b="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The C-17’s optimal CG is based on combined weight of aircraft + cargo.</a:t>
            </a:r>
          </a:p>
          <a:p>
            <a:pPr marL="681038" marR="0" lvl="2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lang="en-US" sz="2400" b="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Less than 400K = </a:t>
            </a:r>
            <a:r>
              <a:rPr lang="en-US" sz="2400" b="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40% +/- 1% </a:t>
            </a:r>
            <a:r>
              <a:rPr lang="en-US" sz="2400" b="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MAC  </a:t>
            </a:r>
          </a:p>
          <a:p>
            <a:pPr marL="681038" lvl="2" indent="-342900" defTabSz="914400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400" b="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400K to 425K = </a:t>
            </a:r>
            <a:r>
              <a:rPr lang="en-US" sz="2400" b="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39% +/- 1% </a:t>
            </a:r>
            <a:r>
              <a:rPr lang="en-US" sz="2400" b="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MAC</a:t>
            </a:r>
          </a:p>
          <a:p>
            <a:pPr marL="681038" lvl="2" indent="-342900" defTabSz="914400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400" b="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425K to 447K = </a:t>
            </a:r>
            <a:r>
              <a:rPr lang="en-US" sz="2400" b="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38% +/- 1% </a:t>
            </a:r>
            <a:r>
              <a:rPr lang="en-US" sz="2400" b="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MAC</a:t>
            </a:r>
          </a:p>
          <a:p>
            <a:pPr marL="681038" lvl="2" indent="-342900" defTabSz="914400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en-US" sz="2400" b="0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cs typeface="Arial" panose="020B0604020202020204" pitchFamily="34" charset="0"/>
            </a:endParaRPr>
          </a:p>
          <a:p>
            <a:pPr marL="681038" lvl="2" indent="-342900" defTabSz="914400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400" b="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MAC: </a:t>
            </a:r>
            <a:r>
              <a:rPr lang="en-US" dirty="0">
                <a:solidFill>
                  <a:schemeClr val="tx1"/>
                </a:solidFill>
                <a:latin typeface="Berlin Sans FB Demi" panose="020E0802020502020306" pitchFamily="34" charset="0"/>
              </a:rPr>
              <a:t>A mathematical calculation that shows where the center of gravity is over the wing</a:t>
            </a:r>
            <a:r>
              <a:rPr lang="en-US" b="0" dirty="0">
                <a:solidFill>
                  <a:schemeClr val="tx1"/>
                </a:solidFill>
                <a:latin typeface="Berlin Sans FB Demi" panose="020E0802020502020306" pitchFamily="34" charset="0"/>
              </a:rPr>
              <a:t> often expressed as a percentage on larger aircraft</a:t>
            </a:r>
            <a:endParaRPr lang="en-US" sz="2400" b="0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cs typeface="Arial" panose="020B0604020202020204" pitchFamily="34" charset="0"/>
            </a:endParaRPr>
          </a:p>
          <a:p>
            <a:pPr marL="2857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80000"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</a:endParaRPr>
          </a:p>
          <a:p>
            <a:pPr marL="2857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80000"/>
              <a:buFont typeface="Wingdings" pitchFamily="2" charset="2"/>
              <a:buChar char="n"/>
              <a:tabLst/>
              <a:defRPr/>
            </a:pPr>
            <a:endParaRPr kumimoji="0" lang="en-US" sz="2400" b="1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</a:endParaRPr>
          </a:p>
          <a:p>
            <a:pPr marL="2857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80000"/>
              <a:buFontTx/>
              <a:buNone/>
              <a:tabLst/>
              <a:defRPr/>
            </a:pPr>
            <a:endParaRPr kumimoji="0" lang="en-US" sz="2400" b="1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</a:endParaRPr>
          </a:p>
          <a:p>
            <a:pPr marL="2857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80000"/>
              <a:buFontTx/>
              <a:buNone/>
              <a:tabLst/>
              <a:defRPr/>
            </a:pPr>
            <a:endParaRPr kumimoji="0" lang="en-US" sz="2400" b="1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8475" y="3147160"/>
            <a:ext cx="2848014" cy="1217552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sp>
        <p:nvSpPr>
          <p:cNvPr id="4" name="TextBox 3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859C6E-1CB9-3151-D178-AB94F6D60B04}"/>
              </a:ext>
            </a:extLst>
          </p:cNvPr>
          <p:cNvSpPr txBox="1"/>
          <p:nvPr/>
        </p:nvSpPr>
        <p:spPr>
          <a:xfrm>
            <a:off x="11074642" y="6362442"/>
            <a:ext cx="501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25340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2686487"/>
            <a:ext cx="7729728" cy="118872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QUESTIONS?</a:t>
            </a:r>
          </a:p>
        </p:txBody>
      </p:sp>
      <p:sp>
        <p:nvSpPr>
          <p:cNvPr id="3" name="TextBox 2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10955373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834608893"/>
              </p:ext>
            </p:extLst>
          </p:nvPr>
        </p:nvGraphicFramePr>
        <p:xfrm>
          <a:off x="2236573" y="1809346"/>
          <a:ext cx="7710616" cy="3599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443472" y="660279"/>
            <a:ext cx="5297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5" name="TextBox 4"/>
          <p:cNvSpPr txBox="1"/>
          <p:nvPr/>
        </p:nvSpPr>
        <p:spPr>
          <a:xfrm rot="16200000" flipH="1">
            <a:off x="10033497" y="4548795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3354813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613452" y="2378765"/>
            <a:ext cx="9144000" cy="1143000"/>
          </a:xfrm>
          <a:prstGeom prst="rect">
            <a:avLst/>
          </a:prstGeom>
        </p:spPr>
        <p:txBody>
          <a:bodyPr lIns="90488" tIns="44450" rIns="90488" bIns="44450" anchor="ctr"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kern="1200" cap="all" spc="15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 fontAlgn="base">
              <a:lnSpc>
                <a:spcPct val="100000"/>
              </a:lnSpc>
              <a:spcAft>
                <a:spcPct val="0"/>
              </a:spcAft>
            </a:pPr>
            <a:r>
              <a:rPr lang="en-US" sz="4000" b="1" cap="none" spc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+mn-ea"/>
                <a:cs typeface="Arial" panose="020B0604020202020204" pitchFamily="34" charset="0"/>
              </a:rPr>
              <a:t>CARGO COMPARTMENT LIMITATIONS</a:t>
            </a:r>
          </a:p>
        </p:txBody>
      </p:sp>
      <p:sp>
        <p:nvSpPr>
          <p:cNvPr id="5" name="TextBox 4"/>
          <p:cNvSpPr txBox="1"/>
          <p:nvPr/>
        </p:nvSpPr>
        <p:spPr>
          <a:xfrm rot="16200000" flipH="1">
            <a:off x="10006905" y="4607163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824681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100_0871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693904" y="886105"/>
            <a:ext cx="4513344" cy="38540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53704" y="886105"/>
            <a:ext cx="264020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Aft>
                <a:spcPct val="0"/>
              </a:spcAft>
              <a:buSzPct val="80000"/>
              <a:defRPr/>
            </a:pPr>
            <a:r>
              <a:rPr lang="en-US" sz="2800" b="1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Cargo Floor</a:t>
            </a:r>
          </a:p>
          <a:p>
            <a:pPr lvl="0" algn="ctr" defTabSz="914400" fontAlgn="base">
              <a:spcAft>
                <a:spcPct val="0"/>
              </a:spcAft>
              <a:buSzPct val="80000"/>
              <a:defRPr/>
            </a:pPr>
            <a:endParaRPr lang="en-US" sz="2000" b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cs typeface="Arial" panose="020B0604020202020204" pitchFamily="34" charset="0"/>
            </a:endParaRPr>
          </a:p>
          <a:p>
            <a:pPr marL="342900" lvl="0" indent="-342900" defTabSz="914400" fontAlgn="base"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Length:  818”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Cargo floor width: 213”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2” above floor width: 216”</a:t>
            </a:r>
          </a:p>
          <a:p>
            <a:pPr>
              <a:buSzPct val="110000"/>
              <a:defRPr/>
            </a:pPr>
            <a:endParaRPr lang="en-US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cs typeface="Arial" panose="020B0604020202020204" pitchFamily="34" charset="0"/>
            </a:endParaRPr>
          </a:p>
          <a:p>
            <a:pPr algn="ctr">
              <a:buSzPct val="110000"/>
              <a:defRPr/>
            </a:pP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Cargo Ramp</a:t>
            </a:r>
          </a:p>
          <a:p>
            <a:pPr algn="ctr">
              <a:buSzPct val="110000"/>
              <a:defRPr/>
            </a:pPr>
            <a:r>
              <a:rPr 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Length:  238”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Width:  216”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515" y="881643"/>
            <a:ext cx="4513345" cy="38585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 rot="16200000" flipH="1">
            <a:off x="10006905" y="4607163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2453827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465" y="3740721"/>
            <a:ext cx="9992824" cy="28802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1135464" y="746338"/>
            <a:ext cx="4192452" cy="20274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defRPr/>
            </a:pPr>
            <a:r>
              <a:rPr lang="en-US" sz="2800" u="sng" kern="0" dirty="0">
                <a:latin typeface="Berlin Sans FB Demi" panose="020E0802020502020306" pitchFamily="34" charset="0"/>
                <a:cs typeface="Arial" panose="020B0604020202020204" pitchFamily="34" charset="0"/>
              </a:rPr>
              <a:t>Height</a:t>
            </a:r>
            <a:r>
              <a:rPr lang="en-US" sz="2800" kern="0" dirty="0">
                <a:latin typeface="Berlin Sans FB Demi" panose="020E0802020502020306" pitchFamily="34" charset="0"/>
                <a:cs typeface="Arial" panose="020B0604020202020204" pitchFamily="34" charset="0"/>
              </a:rPr>
              <a:t>: Variable</a:t>
            </a:r>
          </a:p>
          <a:p>
            <a:pPr marL="914400" lvl="1" indent="-4572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800" kern="0" dirty="0">
                <a:latin typeface="Berlin Sans FB Demi" panose="020E0802020502020306" pitchFamily="34" charset="0"/>
                <a:cs typeface="Arial" panose="020B0604020202020204" pitchFamily="34" charset="0"/>
              </a:rPr>
              <a:t>FS 347- 827: 148”</a:t>
            </a:r>
          </a:p>
          <a:p>
            <a:pPr marL="914400" lvl="1" indent="-4572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800" kern="0" dirty="0">
                <a:latin typeface="Berlin Sans FB Demi" panose="020E0802020502020306" pitchFamily="34" charset="0"/>
                <a:cs typeface="Arial" panose="020B0604020202020204" pitchFamily="34" charset="0"/>
              </a:rPr>
              <a:t>FS 827- 937: 158”</a:t>
            </a:r>
          </a:p>
          <a:p>
            <a:pPr marL="914400" lvl="1" indent="-457200" defTabSz="9144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800" kern="0" dirty="0">
                <a:latin typeface="Berlin Sans FB Demi" panose="020E0802020502020306" pitchFamily="34" charset="0"/>
                <a:cs typeface="Arial" panose="020B0604020202020204" pitchFamily="34" charset="0"/>
              </a:rPr>
              <a:t>FS 937- 1165: 162”</a:t>
            </a:r>
          </a:p>
          <a:p>
            <a:pPr marL="285750" indent="-285750" defTabSz="914400" fontAlgn="base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80000"/>
              <a:buFont typeface="Wingdings" pitchFamily="2" charset="2"/>
              <a:buNone/>
              <a:defRPr/>
            </a:pPr>
            <a:endParaRPr lang="en-US" sz="2800" b="1" kern="0" dirty="0">
              <a:solidFill>
                <a:srgbClr val="000066"/>
              </a:solidFill>
              <a:latin typeface="Arial"/>
            </a:endParaRPr>
          </a:p>
          <a:p>
            <a:pPr marL="285750" indent="-285750" defTabSz="914400" fontAlgn="base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80000"/>
              <a:buFont typeface="Wingdings" pitchFamily="2" charset="2"/>
              <a:buNone/>
              <a:defRPr/>
            </a:pPr>
            <a:r>
              <a:rPr lang="en-US" sz="2800" b="1" kern="0" dirty="0">
                <a:solidFill>
                  <a:srgbClr val="000066"/>
                </a:solidFill>
                <a:latin typeface="Arial"/>
              </a:rPr>
              <a:t>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012" y="157246"/>
            <a:ext cx="5385918" cy="34196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 rot="16200000" flipH="1">
            <a:off x="10033497" y="4607163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828881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59" y="1597549"/>
            <a:ext cx="11187681" cy="34531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8508674" y="4183117"/>
            <a:ext cx="2022475" cy="34997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 flipH="1">
            <a:off x="10033497" y="4607163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2311701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537" y="2001455"/>
            <a:ext cx="9655720" cy="29543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1950014" y="3746632"/>
            <a:ext cx="1236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72,000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Total Wt.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52448" y="3746632"/>
            <a:ext cx="1246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170,900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Wt.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02500" y="3746632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35,000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Total Wt.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365911" y="3732407"/>
            <a:ext cx="1246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40,000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Total Wt.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83668" y="311285"/>
            <a:ext cx="6498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latin typeface="Berlin Sans FB Demi" panose="020E0802020502020306" pitchFamily="34" charset="0"/>
              </a:rPr>
              <a:t>C-17 Cargo Compartment</a:t>
            </a:r>
          </a:p>
        </p:txBody>
      </p:sp>
      <p:sp>
        <p:nvSpPr>
          <p:cNvPr id="3" name="TextBox 2"/>
          <p:cNvSpPr txBox="1"/>
          <p:nvPr/>
        </p:nvSpPr>
        <p:spPr>
          <a:xfrm rot="16200000">
            <a:off x="-128045" y="3077951"/>
            <a:ext cx="1782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Berlin Sans FB Demi" panose="020E0802020502020306" pitchFamily="34" charset="0"/>
              </a:rPr>
              <a:t>FRONT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10617690" y="2976393"/>
            <a:ext cx="1663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Berlin Sans FB Demi" panose="020E0802020502020306" pitchFamily="34" charset="0"/>
              </a:rPr>
              <a:t>REAR</a:t>
            </a:r>
          </a:p>
        </p:txBody>
      </p:sp>
      <p:sp>
        <p:nvSpPr>
          <p:cNvPr id="10" name="TextBox 9"/>
          <p:cNvSpPr txBox="1"/>
          <p:nvPr/>
        </p:nvSpPr>
        <p:spPr>
          <a:xfrm rot="16200000" flipH="1">
            <a:off x="10033497" y="4607163"/>
            <a:ext cx="3793786" cy="707886"/>
          </a:xfrm>
          <a:prstGeom prst="rect">
            <a:avLst/>
          </a:prstGeom>
          <a:solidFill>
            <a:schemeClr val="bg2">
              <a:lumMod val="60000"/>
              <a:lumOff val="40000"/>
              <a:alpha val="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gradFill flip="none" rotWithShape="1">
                    <a:gsLst>
                      <a:gs pos="21000">
                        <a:schemeClr val="accent1">
                          <a:lumMod val="5000"/>
                          <a:lumOff val="95000"/>
                        </a:schemeClr>
                      </a:gs>
                      <a:gs pos="58000">
                        <a:srgbClr val="00B0F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chemeClr val="accent1">
                      <a:alpha val="40000"/>
                    </a:schemeClr>
                  </a:glow>
                </a:effectLst>
              </a:rPr>
              <a:t>JALP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348609" y="6467302"/>
            <a:ext cx="393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24141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Affil Theme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fil Theme" id="{37BD518F-947C-48CA-95EF-FA23F5FCD8C0}" vid="{14C90241-749E-4892-BD97-37B221A14DD2}"/>
    </a:ext>
  </a:extLst>
</a:theme>
</file>

<file path=ppt/theme/theme2.xml><?xml version="1.0" encoding="utf-8"?>
<a:theme xmlns:a="http://schemas.openxmlformats.org/drawingml/2006/main" name="AFFI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FIL" id="{1B22E323-C75F-4292-8AF6-185519BF014D}" vid="{FEC2E6A5-8D58-4850-A0B0-11F0BD33209E}"/>
    </a:ext>
  </a:extLst>
</a:theme>
</file>

<file path=ppt/theme/theme3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A26FFC824C3B41B38E045623CEAAC8" ma:contentTypeVersion="14" ma:contentTypeDescription="Create a new document." ma:contentTypeScope="" ma:versionID="8fa8f4a95632f0fb650b1278137f82b7">
  <xsd:schema xmlns:xsd="http://www.w3.org/2001/XMLSchema" xmlns:xs="http://www.w3.org/2001/XMLSchema" xmlns:p="http://schemas.microsoft.com/office/2006/metadata/properties" xmlns:ns2="d8128fb5-b2aa-4370-b779-a99192b9c4f6" xmlns:ns3="b1047aa5-79d6-44ed-a112-e5ff645cb675" targetNamespace="http://schemas.microsoft.com/office/2006/metadata/properties" ma:root="true" ma:fieldsID="44dd6bd82dd3aa19e233ba0906df1559" ns2:_="" ns3:_="">
    <xsd:import namespace="d8128fb5-b2aa-4370-b779-a99192b9c4f6"/>
    <xsd:import namespace="b1047aa5-79d6-44ed-a112-e5ff645cb6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128fb5-b2aa-4370-b779-a99192b9c4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95476efd-2625-4ffb-b020-68dbe4abf3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047aa5-79d6-44ed-a112-e5ff645cb675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ee0d72f-d61f-40a9-8189-327ad610cf7d}" ma:internalName="TaxCatchAll" ma:showField="CatchAllData" ma:web="b1047aa5-79d6-44ed-a112-e5ff645cb67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8128fb5-b2aa-4370-b779-a99192b9c4f6">
      <Terms xmlns="http://schemas.microsoft.com/office/infopath/2007/PartnerControls"/>
    </lcf76f155ced4ddcb4097134ff3c332f>
    <TaxCatchAll xmlns="b1047aa5-79d6-44ed-a112-e5ff645cb67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A5D1AE-6C66-4B4D-AB2C-23FB84919D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128fb5-b2aa-4370-b779-a99192b9c4f6"/>
    <ds:schemaRef ds:uri="b1047aa5-79d6-44ed-a112-e5ff645cb67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0DCBBC0-C0D6-4527-B28E-4F1FF2C227E6}">
  <ds:schemaRefs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microsoft.com/sharepoint/v3"/>
    <ds:schemaRef ds:uri="842bfac3-de7e-4b9b-82be-f826f4089100"/>
    <ds:schemaRef ds:uri="http://purl.org/dc/elements/1.1/"/>
    <ds:schemaRef ds:uri="http://purl.org/dc/dcmitype/"/>
    <ds:schemaRef ds:uri="http://schemas.openxmlformats.org/package/2006/metadata/core-properties"/>
    <ds:schemaRef ds:uri="bac4e3eb-747f-43bc-bf10-c1bbb893ecac"/>
    <ds:schemaRef ds:uri="http://www.w3.org/XML/1998/namespace"/>
    <ds:schemaRef ds:uri="d8128fb5-b2aa-4370-b779-a99192b9c4f6"/>
    <ds:schemaRef ds:uri="b1047aa5-79d6-44ed-a112-e5ff645cb675"/>
  </ds:schemaRefs>
</ds:datastoreItem>
</file>

<file path=customXml/itemProps3.xml><?xml version="1.0" encoding="utf-8"?>
<ds:datastoreItem xmlns:ds="http://schemas.openxmlformats.org/officeDocument/2006/customXml" ds:itemID="{B51124C2-57B2-4879-B8F6-AB07E65FA80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18581</TotalTime>
  <Words>1485</Words>
  <Application>Microsoft Office PowerPoint</Application>
  <PresentationFormat>Widescreen</PresentationFormat>
  <Paragraphs>376</Paragraphs>
  <Slides>43</Slides>
  <Notes>18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56" baseType="lpstr">
      <vt:lpstr>Arial</vt:lpstr>
      <vt:lpstr>Bell MT</vt:lpstr>
      <vt:lpstr>Berlin Sans FB</vt:lpstr>
      <vt:lpstr>Berlin Sans FB Demi</vt:lpstr>
      <vt:lpstr>Calibri</vt:lpstr>
      <vt:lpstr>Century Gothic</vt:lpstr>
      <vt:lpstr>Courier New</vt:lpstr>
      <vt:lpstr>Franklin Gothic Medium</vt:lpstr>
      <vt:lpstr>Wingdings</vt:lpstr>
      <vt:lpstr>Wingdings 3</vt:lpstr>
      <vt:lpstr>1_Affil Theme</vt:lpstr>
      <vt:lpstr>AFFIL</vt:lpstr>
      <vt:lpstr>Slice</vt:lpstr>
      <vt:lpstr>C-17 Characteristics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  <vt:lpstr>PowerPoint Presentation</vt:lpstr>
    </vt:vector>
  </TitlesOfParts>
  <Company>U.S. Department of Defense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NILSEN, EDYTA TSgt USAF AMC 423 MTS/MTOO</dc:creator>
  <cp:lastModifiedBy>LEONARD, ANTHONY R MSgt USAF AMC AMC/A349</cp:lastModifiedBy>
  <cp:revision>166</cp:revision>
  <dcterms:created xsi:type="dcterms:W3CDTF">2017-11-17T14:08:00Z</dcterms:created>
  <dcterms:modified xsi:type="dcterms:W3CDTF">2024-08-21T06:20:10Z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7c73dcc5-5ee2-40eb-8a4c-468b219d32ae</vt:lpwstr>
  </property>
  <property fmtid="{D5CDD505-2E9C-101B-9397-08002B2CF9AE}" pid="3" name="ContentTypeId">
    <vt:lpwstr>0x01010004A26FFC824C3B41B38E045623CEAAC8</vt:lpwstr>
  </property>
  <property fmtid="{D5CDD505-2E9C-101B-9397-08002B2CF9AE}" pid="4" name="MediaServiceImageTags">
    <vt:lpwstr/>
  </property>
</Properties>
</file>