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326" r:id="rId2"/>
    <p:sldId id="327" r:id="rId3"/>
    <p:sldId id="299" r:id="rId4"/>
    <p:sldId id="301" r:id="rId5"/>
    <p:sldId id="302" r:id="rId6"/>
    <p:sldId id="280" r:id="rId7"/>
    <p:sldId id="303" r:id="rId8"/>
    <p:sldId id="304" r:id="rId9"/>
    <p:sldId id="305" r:id="rId10"/>
    <p:sldId id="281" r:id="rId11"/>
    <p:sldId id="328" r:id="rId12"/>
    <p:sldId id="284" r:id="rId13"/>
    <p:sldId id="329" r:id="rId14"/>
    <p:sldId id="311" r:id="rId15"/>
    <p:sldId id="312" r:id="rId16"/>
    <p:sldId id="313" r:id="rId17"/>
    <p:sldId id="308" r:id="rId18"/>
    <p:sldId id="314" r:id="rId19"/>
    <p:sldId id="330" r:id="rId20"/>
    <p:sldId id="288" r:id="rId21"/>
    <p:sldId id="289" r:id="rId22"/>
    <p:sldId id="290" r:id="rId23"/>
    <p:sldId id="291" r:id="rId24"/>
    <p:sldId id="331" r:id="rId25"/>
    <p:sldId id="335" r:id="rId26"/>
    <p:sldId id="293" r:id="rId27"/>
    <p:sldId id="262" r:id="rId28"/>
    <p:sldId id="295" r:id="rId29"/>
    <p:sldId id="321" r:id="rId30"/>
    <p:sldId id="296" r:id="rId31"/>
    <p:sldId id="332" r:id="rId32"/>
    <p:sldId id="297" r:id="rId33"/>
    <p:sldId id="333" r:id="rId34"/>
    <p:sldId id="334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2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2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2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2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2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2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2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2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2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4889" autoAdjust="0"/>
  </p:normalViewPr>
  <p:slideViewPr>
    <p:cSldViewPr>
      <p:cViewPr varScale="1">
        <p:scale>
          <a:sx n="70" d="100"/>
          <a:sy n="70" d="100"/>
        </p:scale>
        <p:origin x="-126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97534-B095-49FF-8B79-83233ED01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46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6C0C1-061D-4FCE-9BC9-E5AA5C2E39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12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0BD6C-A7DA-4113-8F3A-1805C395F3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582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00F97-9CC4-4A81-A283-67E317A7B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55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41F44-9541-4591-A442-53966C1958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64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1ECD9-09D7-45E8-A3FB-00ED055DE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9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27EF2-57D7-49BB-AB1C-D7F7CE1CC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C22A0-5E6B-4891-AA85-8F19F3791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936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983DE-273C-4694-A33C-76A5CB585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47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7661E-C931-410A-9F2F-D9A84B087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938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F6A49-C7A9-403D-B018-DC750D87D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80689D6-8C47-4C30-83AC-D718E3D32E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altLang="en-US" b="1" smtClean="0"/>
              <a:t>CBRN Warning and Reporting System (CBRNWRS)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0"/>
            <a:ext cx="5791200" cy="39624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b="1" u="sng" smtClean="0"/>
              <a:t>FM 3-11.3,  Chap 3, pg III-7</a:t>
            </a:r>
            <a:endParaRPr lang="en-US" altLang="en-US" u="sng" smtClean="0"/>
          </a:p>
          <a:p>
            <a:pPr algn="ctr">
              <a:buFontTx/>
              <a:buNone/>
            </a:pPr>
            <a:endParaRPr lang="en-US" altLang="en-US" b="1" smtClean="0"/>
          </a:p>
          <a:p>
            <a:pPr algn="ctr">
              <a:buFontTx/>
              <a:buNone/>
            </a:pPr>
            <a:r>
              <a:rPr lang="en-US" altLang="en-US" b="1" u="sng" smtClean="0"/>
              <a:t>GTA 03-06-008</a:t>
            </a:r>
          </a:p>
          <a:p>
            <a:pPr algn="ctr">
              <a:buFontTx/>
              <a:buNone/>
            </a:pPr>
            <a:endParaRPr lang="en-US" altLang="en-US" smtClean="0"/>
          </a:p>
          <a:p>
            <a:pPr algn="ctr">
              <a:buFontTx/>
              <a:buNone/>
            </a:pPr>
            <a:r>
              <a:rPr lang="en-US" altLang="en-US" smtClean="0"/>
              <a:t>Standardized System</a:t>
            </a:r>
          </a:p>
          <a:p>
            <a:pPr algn="ctr">
              <a:buFontTx/>
              <a:buNone/>
            </a:pPr>
            <a:endParaRPr lang="en-US" altLang="en-US" smtClean="0"/>
          </a:p>
          <a:p>
            <a:pPr algn="ctr">
              <a:buFontTx/>
              <a:buNone/>
            </a:pPr>
            <a:r>
              <a:rPr lang="en-US" altLang="en-US" smtClean="0"/>
              <a:t>Six Reports</a:t>
            </a:r>
          </a:p>
          <a:p>
            <a:pPr algn="ctr">
              <a:buFontTx/>
              <a:buNone/>
            </a:pPr>
            <a:endParaRPr lang="en-US" altLang="en-US" smtClean="0"/>
          </a:p>
          <a:p>
            <a:pPr algn="ctr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6096000" cy="1143000"/>
          </a:xfrm>
        </p:spPr>
        <p:txBody>
          <a:bodyPr/>
          <a:lstStyle/>
          <a:p>
            <a:r>
              <a:rPr lang="en-US" altLang="en-US" smtClean="0"/>
              <a:t>CBRN 1 REPORT </a:t>
            </a:r>
            <a:r>
              <a:rPr lang="en-US" altLang="en-US" sz="3600" b="1" smtClean="0"/>
              <a:t>Designated Observers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534400" cy="4876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   Only those units with the equipment to make the most accurate observations meet the criteria to become designated observers.</a:t>
            </a:r>
          </a:p>
        </p:txBody>
      </p:sp>
      <p:pic>
        <p:nvPicPr>
          <p:cNvPr id="11268" name="Picture 7" descr="Stryker NBCR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971800"/>
            <a:ext cx="6191250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Box 1"/>
          <p:cNvSpPr txBox="1">
            <a:spLocks noChangeArrowheads="1"/>
          </p:cNvSpPr>
          <p:nvPr/>
        </p:nvSpPr>
        <p:spPr bwMode="auto">
          <a:xfrm>
            <a:off x="6248400" y="4343400"/>
            <a:ext cx="2667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4000"/>
              <a:t>STRYKER NBCRV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altLang="en-US" smtClean="0"/>
              <a:t>CBRN 1 REPORT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52500"/>
            <a:ext cx="7772400" cy="59055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b="1" smtClean="0"/>
              <a:t>Formatting Lines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en-US" sz="1100" b="1" u="sng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smtClean="0"/>
              <a:t>	Mandatory lines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smtClean="0"/>
              <a:t>	Operationally Determined lines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smtClean="0"/>
              <a:t>	Conditional lines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en-US" sz="1100" b="1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smtClean="0"/>
              <a:t>D</a:t>
            </a:r>
            <a:r>
              <a:rPr lang="en-US" altLang="en-US" sz="2800" b="1" smtClean="0"/>
              <a:t> </a:t>
            </a:r>
            <a:r>
              <a:rPr lang="en-US" altLang="en-US" b="1" smtClean="0">
                <a:solidFill>
                  <a:srgbClr val="FF0000"/>
                </a:solidFill>
              </a:rPr>
              <a:t>/</a:t>
            </a:r>
            <a:r>
              <a:rPr lang="en-US" altLang="en-US" sz="2800" b="1" smtClean="0"/>
              <a:t> </a:t>
            </a:r>
            <a:r>
              <a:rPr lang="en-US" altLang="en-US" sz="2800" smtClean="0"/>
              <a:t>210615ZJUL2010</a:t>
            </a:r>
            <a:r>
              <a:rPr lang="en-US" altLang="en-US" sz="2800" b="1" smtClean="0"/>
              <a:t> </a:t>
            </a:r>
            <a:r>
              <a:rPr lang="en-US" altLang="en-US" sz="2800" b="1" smtClean="0">
                <a:solidFill>
                  <a:srgbClr val="FF0000"/>
                </a:solidFill>
              </a:rPr>
              <a:t>/</a:t>
            </a:r>
            <a:r>
              <a:rPr lang="en-US" altLang="en-US" sz="2800" b="1" smtClean="0"/>
              <a:t> </a:t>
            </a:r>
            <a:r>
              <a:rPr lang="en-US" altLang="en-US" sz="2800" smtClean="0"/>
              <a:t>210655ZJUL2010</a:t>
            </a:r>
            <a:r>
              <a:rPr lang="en-US" altLang="en-US" sz="2800" b="1" smtClean="0"/>
              <a:t> </a:t>
            </a:r>
            <a:r>
              <a:rPr lang="en-US" altLang="en-US" sz="2800" b="1" smtClean="0">
                <a:solidFill>
                  <a:srgbClr val="FF0000"/>
                </a:solidFill>
              </a:rPr>
              <a:t>//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en-US" sz="1100" b="1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b="1" smtClean="0"/>
              <a:t>	(D – date/time start and end of attack)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en-US" sz="2800" b="1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b="1" smtClean="0"/>
              <a:t>	FM 3-11.3,  Chap 3, pg III-7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en-US" sz="1100" b="1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b="1" smtClean="0"/>
              <a:t>	Table III-2, Table III-3 and Table III-4</a:t>
            </a:r>
            <a:endParaRPr lang="en-US" altLang="en-US" sz="1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altLang="en-US" smtClean="0"/>
              <a:t>CBRN 1 REPORT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52500"/>
            <a:ext cx="7772400" cy="59055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b="1" u="sng" smtClean="0"/>
              <a:t>Procedures to prepare a CBRN 1 Report</a:t>
            </a:r>
            <a:r>
              <a:rPr lang="en-US" altLang="en-US" sz="2800" b="1" smtClean="0"/>
              <a:t>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en-US" sz="1400" b="1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b="1" smtClean="0"/>
              <a:t>Fill out required information: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smtClean="0"/>
              <a:t>       Line B-(M) Location of Observer ,use grid coordinates or place name and direction to attack – B/14SPJ645208/45DGG//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smtClean="0"/>
              <a:t>       Line D- (M) Date-time group of the attack ,specify Local or Zulu time – D/210615ZJUL2009//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smtClean="0"/>
              <a:t>       Line F- (O) Location of attack or event – F/14SPJ620210/EE//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altLang="en-US" smtClean="0"/>
              <a:t>CBRN 1 REPORT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52500"/>
            <a:ext cx="8229600" cy="59055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b="1" u="sng" dirty="0" smtClean="0"/>
              <a:t>Procedures to prepare a CBRN 1 Report</a:t>
            </a:r>
            <a:r>
              <a:rPr lang="en-US" altLang="en-US" sz="2800" b="1" dirty="0" smtClean="0"/>
              <a:t>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en-US" sz="1400" b="1" dirty="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dirty="0" smtClean="0"/>
              <a:t>	Line G- (    ) Delivery and Quantity Information – G/OBS/AIR/1/BOM/UNK//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en-US" sz="1600" dirty="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dirty="0" smtClean="0"/>
              <a:t>       Line I- (    )Release Information – I/SURF/NERV/P/MPDS//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en-US" sz="1600" dirty="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dirty="0" smtClean="0"/>
              <a:t>       </a:t>
            </a:r>
            <a:r>
              <a:rPr lang="en-US" altLang="en-US" sz="2800" dirty="0" smtClean="0"/>
              <a:t>GENTEXT </a:t>
            </a:r>
            <a:r>
              <a:rPr lang="en-US" altLang="en-US" sz="2800" dirty="0" smtClean="0"/>
              <a:t>(O) – Additional Info/Remarks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90800" y="167640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M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73325" y="281940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/>
              <a:t>Sample Report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10000" cy="3810000"/>
          </a:xfrm>
        </p:spPr>
        <p:txBody>
          <a:bodyPr/>
          <a:lstStyle/>
          <a:p>
            <a:r>
              <a:rPr lang="en-US" altLang="en-US" smtClean="0"/>
              <a:t>From:</a:t>
            </a:r>
          </a:p>
          <a:p>
            <a:r>
              <a:rPr lang="en-US" altLang="en-US" smtClean="0"/>
              <a:t>To:</a:t>
            </a:r>
          </a:p>
          <a:p>
            <a:r>
              <a:rPr lang="en-US" altLang="en-US" smtClean="0"/>
              <a:t>Precedence:</a:t>
            </a:r>
          </a:p>
          <a:p>
            <a:r>
              <a:rPr lang="en-US" altLang="en-US" smtClean="0"/>
              <a:t>Security Classification:</a:t>
            </a:r>
          </a:p>
          <a:p>
            <a:r>
              <a:rPr lang="en-US" altLang="en-US" smtClean="0"/>
              <a:t>DTG Sent:</a:t>
            </a:r>
          </a:p>
          <a:p>
            <a:r>
              <a:rPr lang="en-US" altLang="en-US" smtClean="0"/>
              <a:t>Category of Report:</a:t>
            </a:r>
          </a:p>
          <a:p>
            <a:pPr>
              <a:buFontTx/>
              <a:buNone/>
            </a:pPr>
            <a:endParaRPr lang="en-US" altLang="en-US" smtClean="0"/>
          </a:p>
        </p:txBody>
      </p:sp>
      <p:sp>
        <p:nvSpPr>
          <p:cNvPr id="1536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81200"/>
            <a:ext cx="3810000" cy="3657600"/>
          </a:xfrm>
        </p:spPr>
        <p:txBody>
          <a:bodyPr/>
          <a:lstStyle/>
          <a:p>
            <a:r>
              <a:rPr lang="en-US" altLang="en-US" smtClean="0"/>
              <a:t>A Co, 1/1 AV</a:t>
            </a:r>
          </a:p>
          <a:p>
            <a:r>
              <a:rPr lang="en-US" altLang="en-US" smtClean="0"/>
              <a:t>HQ 1/1 AV</a:t>
            </a:r>
          </a:p>
          <a:p>
            <a:r>
              <a:rPr lang="en-US" altLang="en-US" smtClean="0"/>
              <a:t>FLASH</a:t>
            </a:r>
          </a:p>
          <a:p>
            <a:endParaRPr lang="en-US" altLang="en-US" smtClean="0"/>
          </a:p>
          <a:p>
            <a:r>
              <a:rPr lang="en-US" altLang="en-US" smtClean="0"/>
              <a:t>FOUO</a:t>
            </a:r>
          </a:p>
          <a:p>
            <a:r>
              <a:rPr lang="en-US" altLang="en-US" smtClean="0"/>
              <a:t>210615ZJUL2009</a:t>
            </a:r>
          </a:p>
          <a:p>
            <a:r>
              <a:rPr lang="en-US" altLang="en-US" smtClean="0"/>
              <a:t>Initial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altLang="en-US" b="1" smtClean="0"/>
              <a:t>Sample Report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524000"/>
            <a:ext cx="4495800" cy="5105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B-Position of observer Direction of Attack: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D- DTG of attack (and end):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F-Location of Attack: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G-Delivery and Quantity Information: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I-Release Information: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T-Terrain/Topography and Vegetation Description:</a:t>
            </a:r>
          </a:p>
        </p:txBody>
      </p:sp>
      <p:sp>
        <p:nvSpPr>
          <p:cNvPr id="1638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474788"/>
            <a:ext cx="4343400" cy="5257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B/14SPJ640123/090DGG//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D/210602ZJUL2009//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F/14SPJ638129/EE//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0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G/OBS/AIR/1/BOM/1//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I/SURF/-/NP/-//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T/FLAT/WOODS//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/>
              <a:t>Sample Report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   Sample reports are located in Appendix E of FM 3-11.3</a:t>
            </a:r>
          </a:p>
          <a:p>
            <a:pPr>
              <a:buFontTx/>
              <a:buNone/>
            </a:pPr>
            <a:endParaRPr lang="en-US" altLang="en-US" sz="1400" smtClean="0"/>
          </a:p>
          <a:p>
            <a:pPr>
              <a:buFontTx/>
              <a:buNone/>
            </a:pPr>
            <a:r>
              <a:rPr lang="en-US" altLang="en-US" smtClean="0"/>
              <a:t>	NBC Report Templates are located in Appendix L (Reproducible Example Forms) of FM 3-11.3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altLang="en-US" smtClean="0"/>
              <a:t>CBRN 1 REPORT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382000" cy="5181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US" altLang="en-US" u="sng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smtClean="0"/>
              <a:t>     	Submit CBRN 1 Report to next higher echelon 	IAW unit SOP. SOP directs  </a:t>
            </a:r>
            <a:r>
              <a:rPr lang="en-US" altLang="en-US" sz="2800" i="1" u="sng" smtClean="0"/>
              <a:t>who</a:t>
            </a:r>
            <a:r>
              <a:rPr lang="en-US" altLang="en-US" sz="2800" smtClean="0"/>
              <a:t> sends the report.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12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smtClean="0"/>
              <a:t>          All units submit the CBRN 1 Report to their higher 	HQs.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smtClean="0"/>
              <a:t>          All units make observation, record the data in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smtClean="0"/>
              <a:t>          proper format, and use the info for their own 	operational planning.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smtClean="0"/>
              <a:t>        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CBRN 1 REPORT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534400" cy="4495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smtClean="0"/>
              <a:t>	Designated Observers will submit directly to Division CBRN Center first, then send the report through their normal chain.</a:t>
            </a:r>
          </a:p>
          <a:p>
            <a:pPr>
              <a:buFontTx/>
              <a:buNone/>
            </a:pPr>
            <a:endParaRPr lang="en-US" altLang="en-US" sz="2800" smtClean="0"/>
          </a:p>
          <a:p>
            <a:pPr>
              <a:buFontTx/>
              <a:buNone/>
            </a:pPr>
            <a:r>
              <a:rPr lang="en-US" altLang="en-US" sz="2800" smtClean="0"/>
              <a:t>	Do not “split up” reports</a:t>
            </a:r>
          </a:p>
          <a:p>
            <a:pPr>
              <a:buFontTx/>
              <a:buNone/>
            </a:pPr>
            <a:endParaRPr lang="en-US" altLang="en-US" sz="2800" smtClean="0"/>
          </a:p>
          <a:p>
            <a:pPr>
              <a:buFontTx/>
              <a:buNone/>
            </a:pPr>
            <a:r>
              <a:rPr lang="en-US" altLang="en-US" sz="2800" smtClean="0"/>
              <a:t>	Consolidate multiple reports, then send only one to next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905000"/>
            <a:ext cx="7772400" cy="2743200"/>
          </a:xfrm>
        </p:spPr>
        <p:txBody>
          <a:bodyPr/>
          <a:lstStyle/>
          <a:p>
            <a:r>
              <a:rPr lang="en-US" altLang="en-US" smtClean="0"/>
              <a:t>Questions?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&gt;Practical Exercise&lt;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altLang="en-US" b="1" smtClean="0"/>
              <a:t>CBRN Warning and Reporting System (CBRNWRS)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839200" cy="5257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CBRN-1:   Observers Report</a:t>
            </a:r>
          </a:p>
          <a:p>
            <a:pPr>
              <a:buFontTx/>
              <a:buNone/>
            </a:pPr>
            <a:r>
              <a:rPr lang="en-US" altLang="en-US" smtClean="0"/>
              <a:t>CBRN-2:   Evaluated Data</a:t>
            </a:r>
          </a:p>
          <a:p>
            <a:pPr>
              <a:buFontTx/>
              <a:buNone/>
            </a:pPr>
            <a:r>
              <a:rPr lang="en-US" altLang="en-US" smtClean="0"/>
              <a:t>CBRN-3:   Immediate Warning of Expected 				Contamination</a:t>
            </a:r>
          </a:p>
          <a:p>
            <a:pPr>
              <a:buFontTx/>
              <a:buNone/>
            </a:pPr>
            <a:r>
              <a:rPr lang="en-US" altLang="en-US" smtClean="0"/>
              <a:t>CBRN-4:   Survey and Monitoring Data</a:t>
            </a:r>
          </a:p>
          <a:p>
            <a:pPr>
              <a:buFontTx/>
              <a:buNone/>
            </a:pPr>
            <a:r>
              <a:rPr lang="en-US" altLang="en-US" smtClean="0"/>
              <a:t>CBRN-5:   Actual Contamination</a:t>
            </a:r>
          </a:p>
          <a:p>
            <a:pPr>
              <a:buFontTx/>
              <a:buNone/>
            </a:pPr>
            <a:r>
              <a:rPr lang="en-US" altLang="en-US" smtClean="0"/>
              <a:t>CBRN-6:   Detailed Information on Attacks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905000"/>
            <a:ext cx="7772400" cy="2743200"/>
          </a:xfrm>
        </p:spPr>
        <p:txBody>
          <a:bodyPr/>
          <a:lstStyle/>
          <a:p>
            <a:r>
              <a:rPr lang="en-US" altLang="en-US" smtClean="0"/>
              <a:t>PREPARE A CHEMICAL DOWNWIND HAZARD PREDICTION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600200"/>
          </a:xfrm>
        </p:spPr>
        <p:txBody>
          <a:bodyPr/>
          <a:lstStyle/>
          <a:p>
            <a:r>
              <a:rPr lang="en-US" altLang="en-US" smtClean="0"/>
              <a:t>Prepare a Chemical Downwind Hazard Prediction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981200"/>
            <a:ext cx="73152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All Hazard Predictions…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	1. Are an approximation</a:t>
            </a:r>
          </a:p>
          <a:p>
            <a:pPr>
              <a:buFontTx/>
              <a:buNone/>
            </a:pPr>
            <a:r>
              <a:rPr lang="en-US" altLang="en-US" smtClean="0"/>
              <a:t>	2. Are Safe-Sided</a:t>
            </a:r>
          </a:p>
          <a:p>
            <a:pPr>
              <a:buFontTx/>
              <a:buNone/>
            </a:pPr>
            <a:r>
              <a:rPr lang="en-US" altLang="en-US" smtClean="0"/>
              <a:t>	3. Provide info to CDRs for planning</a:t>
            </a:r>
          </a:p>
          <a:p>
            <a:pPr>
              <a:buFontTx/>
              <a:buNone/>
            </a:pPr>
            <a:r>
              <a:rPr lang="en-US" altLang="en-US" smtClean="0"/>
              <a:t>	4. Anyone can do one!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524000"/>
          </a:xfrm>
        </p:spPr>
        <p:txBody>
          <a:bodyPr/>
          <a:lstStyle/>
          <a:p>
            <a:r>
              <a:rPr lang="en-US" altLang="en-US" smtClean="0"/>
              <a:t>Prepare a Chemical Downwind Hazard Prediction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46482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altLang="en-US" b="1" smtClean="0"/>
              <a:t>	</a:t>
            </a:r>
            <a:r>
              <a:rPr lang="en-US" altLang="en-US" b="1" u="sng" smtClean="0"/>
              <a:t>Types of Hazard Prediction:</a:t>
            </a:r>
          </a:p>
          <a:p>
            <a:pPr marL="609600" indent="-609600">
              <a:buFontTx/>
              <a:buNone/>
            </a:pPr>
            <a:endParaRPr lang="en-US" altLang="en-US" b="1" u="sng" smtClean="0"/>
          </a:p>
          <a:p>
            <a:pPr marL="609600" indent="-609600">
              <a:buFontTx/>
              <a:buNone/>
            </a:pPr>
            <a:r>
              <a:rPr lang="en-US" altLang="en-US" smtClean="0"/>
              <a:t>	First, go to:</a:t>
            </a:r>
          </a:p>
          <a:p>
            <a:pPr marL="609600" indent="-609600">
              <a:buFontTx/>
              <a:buNone/>
            </a:pPr>
            <a:endParaRPr lang="en-US" altLang="en-US" smtClean="0"/>
          </a:p>
          <a:p>
            <a:pPr marL="609600" indent="-609600">
              <a:buFontTx/>
              <a:buNone/>
            </a:pPr>
            <a:r>
              <a:rPr lang="en-US" altLang="en-US" smtClean="0"/>
              <a:t>	FM 3-11.3, Appendix E, page E-7, Table E-1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Prepare a Chemical Downwind Hazard Prediction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86000"/>
            <a:ext cx="8991600" cy="43434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b="1" smtClean="0"/>
              <a:t>Type A Attacks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b="1" smtClean="0"/>
              <a:t>	</a:t>
            </a:r>
            <a:r>
              <a:rPr lang="en-US" altLang="en-US" smtClean="0"/>
              <a:t>Type A attacks are </a:t>
            </a:r>
            <a:r>
              <a:rPr lang="en-US" altLang="en-US" u="sng" smtClean="0"/>
              <a:t>Non-Persistent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mtClean="0"/>
              <a:t>	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mtClean="0"/>
              <a:t>	Air contaminating agents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mtClean="0"/>
              <a:t>	Ground bursting munitions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Prepare a Chemical Downwind Hazard Prediction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86000"/>
            <a:ext cx="8991600" cy="43434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b="1" smtClean="0"/>
              <a:t>Type B Attacks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b="1" smtClean="0"/>
              <a:t>	</a:t>
            </a:r>
            <a:r>
              <a:rPr lang="en-US" altLang="en-US" smtClean="0"/>
              <a:t>Type B attacks are </a:t>
            </a:r>
            <a:r>
              <a:rPr lang="en-US" altLang="en-US" u="sng" smtClean="0"/>
              <a:t>Persistent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mtClean="0"/>
              <a:t>	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mtClean="0"/>
              <a:t>	Ground contaminating agents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mtClean="0"/>
              <a:t>	Air bursting munitions and Spray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Prepare a Chemical Downwind Hazard Prediction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86000"/>
            <a:ext cx="8991600" cy="43434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b="1" smtClean="0"/>
              <a:t>	Type C Attacks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b="1" smtClean="0"/>
              <a:t>		</a:t>
            </a:r>
            <a:r>
              <a:rPr lang="en-US" altLang="en-US" smtClean="0"/>
              <a:t>Unobserved attacks</a:t>
            </a:r>
            <a:endParaRPr lang="en-US" altLang="en-US" u="sng" smtClean="0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mtClean="0"/>
              <a:t>	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mtClean="0"/>
              <a:t>		Usually found during recon or surveys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mtClean="0"/>
              <a:t>		Any windspeed, case is N/A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524000"/>
          </a:xfrm>
        </p:spPr>
        <p:txBody>
          <a:bodyPr/>
          <a:lstStyle/>
          <a:p>
            <a:r>
              <a:rPr lang="en-US" altLang="en-US" smtClean="0"/>
              <a:t>Prepare a Chemical Downwind Hazard Prediction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286000"/>
            <a:ext cx="9144000" cy="54102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altLang="en-US" sz="2800" b="1" smtClean="0"/>
              <a:t>Information needed to make a </a:t>
            </a:r>
            <a:r>
              <a:rPr lang="en-US" altLang="en-US" sz="2800" b="1" u="sng" smtClean="0"/>
              <a:t>Simplified</a:t>
            </a:r>
            <a:r>
              <a:rPr lang="en-US" altLang="en-US" sz="2800" b="1" smtClean="0"/>
              <a:t> Prediction</a:t>
            </a:r>
          </a:p>
          <a:p>
            <a:pPr marL="609600" indent="-609600">
              <a:buFontTx/>
              <a:buNone/>
            </a:pPr>
            <a:r>
              <a:rPr lang="en-US" altLang="en-US" sz="1400" smtClean="0"/>
              <a:t>  </a:t>
            </a:r>
          </a:p>
          <a:p>
            <a:pPr marL="609600" indent="-609600">
              <a:buFontTx/>
              <a:buNone/>
            </a:pPr>
            <a:r>
              <a:rPr lang="en-US" altLang="en-US" sz="2800" smtClean="0"/>
              <a:t>           a.   A CBRN 1 </a:t>
            </a:r>
            <a:r>
              <a:rPr lang="en-US" altLang="en-US" sz="2800" b="1" smtClean="0"/>
              <a:t>or</a:t>
            </a:r>
            <a:r>
              <a:rPr lang="en-US" altLang="en-US" sz="2800" smtClean="0"/>
              <a:t> CBRN 2 Chemical Report.</a:t>
            </a:r>
          </a:p>
          <a:p>
            <a:pPr marL="609600" indent="-609600">
              <a:buFontTx/>
              <a:buNone/>
            </a:pPr>
            <a:r>
              <a:rPr lang="en-US" altLang="en-US" sz="2800" b="1" smtClean="0"/>
              <a:t>			AND</a:t>
            </a:r>
          </a:p>
          <a:p>
            <a:pPr marL="609600" indent="-609600">
              <a:buFontTx/>
              <a:buNone/>
            </a:pPr>
            <a:r>
              <a:rPr lang="en-US" altLang="en-US" sz="2800" smtClean="0"/>
              <a:t>           b.  Chemical Downwind Message (CDM)</a:t>
            </a:r>
          </a:p>
          <a:p>
            <a:pPr marL="609600" indent="-609600">
              <a:buFontTx/>
              <a:buNone/>
            </a:pPr>
            <a:r>
              <a:rPr lang="en-US" altLang="en-US" sz="2800" b="1" smtClean="0"/>
              <a:t>			The CDM is valid for </a:t>
            </a:r>
            <a:r>
              <a:rPr lang="en-US" altLang="en-US" sz="2800" b="1" u="sng" smtClean="0"/>
              <a:t>6 Hours</a:t>
            </a:r>
            <a:r>
              <a:rPr lang="en-US" altLang="en-US" sz="2800" smtClean="0"/>
              <a:t>!</a:t>
            </a:r>
          </a:p>
          <a:p>
            <a:pPr marL="609600" indent="-609600">
              <a:buFontTx/>
              <a:buNone/>
            </a:pPr>
            <a:endParaRPr lang="en-US" altLang="en-US" sz="1600" smtClean="0"/>
          </a:p>
          <a:p>
            <a:pPr marL="609600" indent="-609600">
              <a:buFontTx/>
              <a:buNone/>
            </a:pPr>
            <a:r>
              <a:rPr lang="en-US" altLang="en-US" sz="2800" b="1" smtClean="0"/>
              <a:t>OR:	</a:t>
            </a:r>
            <a:r>
              <a:rPr lang="en-US" altLang="en-US" sz="2800" smtClean="0"/>
              <a:t> A CBRN-2 with Lines </a:t>
            </a:r>
            <a:r>
              <a:rPr lang="en-US" altLang="en-US" sz="2800" b="1" smtClean="0"/>
              <a:t>Y</a:t>
            </a:r>
            <a:r>
              <a:rPr lang="en-US" altLang="en-US" sz="2800" smtClean="0"/>
              <a:t> and </a:t>
            </a:r>
            <a:r>
              <a:rPr lang="en-US" altLang="en-US" sz="2800" b="1" smtClean="0"/>
              <a:t>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1219200"/>
            <a:ext cx="6781800" cy="5029200"/>
          </a:xfrm>
        </p:spPr>
        <p:txBody>
          <a:bodyPr anchor="t"/>
          <a:lstStyle/>
          <a:p>
            <a:pPr algn="l"/>
            <a:r>
              <a:rPr lang="en-US" altLang="en-US" sz="2800" b="1" smtClean="0"/>
              <a:t/>
            </a:r>
            <a:br>
              <a:rPr lang="en-US" altLang="en-US" sz="2800" b="1" smtClean="0"/>
            </a:br>
            <a:r>
              <a:rPr lang="en-US" altLang="en-US" sz="2800" b="1" smtClean="0"/>
              <a:t>ZM/210530ZAPR2008/210600ZAPR2008/211200ZAPR2008//</a:t>
            </a:r>
            <a:br>
              <a:rPr lang="en-US" altLang="en-US" sz="2800" b="1" smtClean="0"/>
            </a:br>
            <a:r>
              <a:rPr lang="en-US" altLang="en-US" sz="2800" b="1" smtClean="0"/>
              <a:t/>
            </a:r>
            <a:br>
              <a:rPr lang="en-US" altLang="en-US" sz="2800" b="1" smtClean="0"/>
            </a:br>
            <a:r>
              <a:rPr lang="en-US" altLang="en-US" sz="2800" b="1" smtClean="0"/>
              <a:t>V CORP</a:t>
            </a:r>
            <a:br>
              <a:rPr lang="en-US" altLang="en-US" sz="2800" b="1" smtClean="0"/>
            </a:br>
            <a:r>
              <a:rPr lang="en-US" altLang="en-US" sz="2800" b="1" smtClean="0"/>
              <a:t/>
            </a:r>
            <a:br>
              <a:rPr lang="en-US" altLang="en-US" sz="2800" b="1" smtClean="0"/>
            </a:br>
            <a:r>
              <a:rPr lang="en-US" altLang="en-US" sz="2800" b="1" smtClean="0"/>
              <a:t>WM/075/016/4/35/6/0/0//</a:t>
            </a:r>
            <a:br>
              <a:rPr lang="en-US" altLang="en-US" sz="2800" b="1" smtClean="0"/>
            </a:br>
            <a:r>
              <a:rPr lang="en-US" altLang="en-US" sz="1200" b="1" smtClean="0"/>
              <a:t/>
            </a:r>
            <a:br>
              <a:rPr lang="en-US" altLang="en-US" sz="1200" b="1" smtClean="0"/>
            </a:br>
            <a:r>
              <a:rPr lang="en-US" altLang="en-US" sz="2800" b="1" smtClean="0"/>
              <a:t>XM/080/014/4/37/6/0/0//</a:t>
            </a:r>
            <a:br>
              <a:rPr lang="en-US" altLang="en-US" sz="2800" b="1" smtClean="0"/>
            </a:br>
            <a:r>
              <a:rPr lang="en-US" altLang="en-US" sz="1200" b="1" smtClean="0"/>
              <a:t/>
            </a:r>
            <a:br>
              <a:rPr lang="en-US" altLang="en-US" sz="1200" b="1" smtClean="0"/>
            </a:br>
            <a:r>
              <a:rPr lang="en-US" altLang="en-US" sz="2800" b="1" smtClean="0"/>
              <a:t>YM/127/026/2/19/8/9/2//</a:t>
            </a:r>
            <a:br>
              <a:rPr lang="en-US" altLang="en-US" sz="2800" b="1" smtClean="0"/>
            </a:br>
            <a:r>
              <a:rPr lang="en-US" altLang="en-US" sz="2800" b="1" smtClean="0"/>
              <a:t/>
            </a:r>
            <a:br>
              <a:rPr lang="en-US" altLang="en-US" sz="2800" b="1" smtClean="0"/>
            </a:br>
            <a:r>
              <a:rPr lang="en-US" altLang="en-US" sz="2800" b="1" smtClean="0"/>
              <a:t/>
            </a:r>
            <a:br>
              <a:rPr lang="en-US" altLang="en-US" sz="2800" b="1" smtClean="0"/>
            </a:br>
            <a:r>
              <a:rPr lang="en-US" altLang="en-US" sz="1600" b="1" smtClean="0"/>
              <a:t>(Sample CDM in Appx D, pg D-32)</a:t>
            </a:r>
          </a:p>
        </p:txBody>
      </p:sp>
      <p:sp>
        <p:nvSpPr>
          <p:cNvPr id="28675" name="TextBox 2"/>
          <p:cNvSpPr txBox="1">
            <a:spLocks noChangeArrowheads="1"/>
          </p:cNvSpPr>
          <p:nvPr/>
        </p:nvSpPr>
        <p:spPr bwMode="auto">
          <a:xfrm>
            <a:off x="762000" y="228600"/>
            <a:ext cx="7772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tx2"/>
                </a:solidFill>
              </a:rPr>
              <a:t>SAMPLE REPORT</a:t>
            </a:r>
            <a:br>
              <a:rPr lang="en-US" altLang="en-US">
                <a:solidFill>
                  <a:schemeClr val="tx2"/>
                </a:solidFill>
              </a:rPr>
            </a:br>
            <a:r>
              <a:rPr lang="en-US" altLang="en-US">
                <a:solidFill>
                  <a:schemeClr val="tx2"/>
                </a:solidFill>
              </a:rPr>
              <a:t>CHEMICAL DOWNWIND MESSAGE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altLang="en-US" smtClean="0"/>
              <a:t>PLOT A CBRN 3 REPORT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839200" cy="541020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en-US" sz="2800" b="1" smtClean="0"/>
              <a:t>	</a:t>
            </a:r>
            <a:r>
              <a:rPr lang="en-US" altLang="en-US" sz="2800" b="1" u="sng" smtClean="0"/>
              <a:t>Purpose and importance of a CBRN 3 Report:</a:t>
            </a:r>
          </a:p>
          <a:p>
            <a:pPr marL="533400" indent="-533400">
              <a:lnSpc>
                <a:spcPct val="80000"/>
              </a:lnSpc>
              <a:buFontTx/>
              <a:buAutoNum type="alphaLcPeriod"/>
            </a:pPr>
            <a:endParaRPr lang="en-US" altLang="en-US" sz="2800" b="1" u="sng" smtClean="0"/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en-US" sz="2800" smtClean="0"/>
              <a:t>      The CBRN 3 Report is a prediction, a plot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en-US" altLang="en-US" sz="2800" smtClean="0"/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en-US" sz="2800" smtClean="0"/>
              <a:t>	The CBRN 2 reports are used to create the CBRN 3 Report.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en-US" altLang="en-US" sz="2800" smtClean="0"/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en-US" sz="2800" smtClean="0"/>
              <a:t>      Each unit plots the CBRN 3 and disseminates the report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en-US" altLang="en-US" sz="2800" smtClean="0"/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en-US" sz="2800" smtClean="0"/>
              <a:t>	The Report warns commanders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PLOT AN CBRN 3 REPORT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en-US" sz="2800" b="1" smtClean="0"/>
              <a:t>Prepare a CBRN 3 Chemical Report: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en-US" sz="2800" smtClean="0"/>
              <a:t>    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en-US" sz="2800" smtClean="0"/>
              <a:t>      The CBRN 3 plot will </a:t>
            </a:r>
            <a:r>
              <a:rPr lang="en-US" altLang="en-US" sz="2800" b="1" smtClean="0"/>
              <a:t>override any previous simplified prediction</a:t>
            </a:r>
            <a:r>
              <a:rPr lang="en-US" altLang="en-US" sz="2800" smtClean="0"/>
              <a:t> done with the CBRN 2 and CDM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en-US" altLang="en-US" sz="2800" smtClean="0"/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en-US" sz="2800" smtClean="0"/>
              <a:t>      It is an </a:t>
            </a:r>
            <a:r>
              <a:rPr lang="en-US" altLang="en-US" sz="2800" u="sng" smtClean="0"/>
              <a:t>Immediate Warning of Expected Contamination</a:t>
            </a:r>
            <a:r>
              <a:rPr lang="en-US" altLang="en-US" sz="2800" smtClean="0"/>
              <a:t>    </a:t>
            </a:r>
          </a:p>
          <a:p>
            <a:pPr marL="533400" indent="-533400">
              <a:lnSpc>
                <a:spcPct val="80000"/>
              </a:lnSpc>
            </a:pP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Prepare and Submit CBRN 1 Chemical Report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en-US" sz="2800" b="1" u="sng" smtClean="0"/>
              <a:t>CBRN 1 Report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en-US" altLang="en-US" sz="2800" smtClean="0"/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en-US" sz="2800" smtClean="0"/>
              <a:t>      Observers Report or Initial Use Report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en-US" sz="2800" smtClean="0"/>
              <a:t>	Gives basic and follow up data about the CBRN attack.</a:t>
            </a:r>
          </a:p>
          <a:p>
            <a:pPr marL="533400" indent="-533400">
              <a:lnSpc>
                <a:spcPct val="80000"/>
              </a:lnSpc>
            </a:pPr>
            <a:endParaRPr lang="en-US" altLang="en-US" sz="2800" smtClean="0"/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altLang="en-US" sz="2800" smtClean="0"/>
              <a:t>      Sent by Platoons and Companies to BN HQ or by Designated Observers to Division CBRN Centers (CBRNC)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altLang="en-US" smtClean="0"/>
              <a:t>CBRN 3 REPORT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8915400" cy="5486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b="1" smtClean="0"/>
              <a:t>The Report may include the following line items:</a:t>
            </a:r>
            <a:r>
              <a:rPr lang="en-US" altLang="en-US" smtClean="0"/>
              <a:t> 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	A - Strike Serial Number (M)</a:t>
            </a:r>
          </a:p>
          <a:p>
            <a:pPr>
              <a:buFontTx/>
              <a:buNone/>
            </a:pPr>
            <a:r>
              <a:rPr lang="en-US" altLang="en-US" smtClean="0"/>
              <a:t>   	D - Date Time group for start/end of attack (M)</a:t>
            </a:r>
          </a:p>
          <a:p>
            <a:pPr>
              <a:buFontTx/>
              <a:buNone/>
            </a:pPr>
            <a:r>
              <a:rPr lang="en-US" altLang="en-US" smtClean="0"/>
              <a:t>   	F - Location of area attacked (M)</a:t>
            </a:r>
          </a:p>
          <a:p>
            <a:pPr>
              <a:buFontTx/>
              <a:buNone/>
            </a:pPr>
            <a:r>
              <a:rPr lang="en-US" altLang="en-US" smtClean="0"/>
              <a:t>   	G – Delivery/Quantity Info (O)</a:t>
            </a:r>
          </a:p>
          <a:p>
            <a:pPr>
              <a:buFontTx/>
              <a:buNone/>
            </a:pPr>
            <a:r>
              <a:rPr lang="en-US" altLang="en-US" smtClean="0"/>
              <a:t>   	I – Release Info (M)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altLang="en-US" smtClean="0"/>
              <a:t>CBRN 3 REPORT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153400" cy="5486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b="1" smtClean="0"/>
              <a:t>The Report may include the following line items:</a:t>
            </a:r>
            <a:r>
              <a:rPr lang="en-US" altLang="en-US" smtClean="0"/>
              <a:t> </a:t>
            </a:r>
          </a:p>
          <a:p>
            <a:pPr>
              <a:buFontTx/>
              <a:buNone/>
            </a:pPr>
            <a:endParaRPr lang="en-US" altLang="en-US" sz="1000" smtClean="0"/>
          </a:p>
          <a:p>
            <a:pPr>
              <a:buFontTx/>
              <a:buNone/>
            </a:pPr>
            <a:r>
              <a:rPr lang="en-US" altLang="en-US" smtClean="0"/>
              <a:t>   O – Reference Date/Time (O)</a:t>
            </a:r>
          </a:p>
          <a:p>
            <a:pPr>
              <a:buFontTx/>
              <a:buNone/>
            </a:pPr>
            <a:r>
              <a:rPr lang="en-US" altLang="en-US" smtClean="0"/>
              <a:t>   PA – Atack Area Radius, Downwind Distance, 	  Hazard Duration (M)</a:t>
            </a:r>
          </a:p>
          <a:p>
            <a:pPr>
              <a:buFontTx/>
              <a:buNone/>
            </a:pPr>
            <a:r>
              <a:rPr lang="en-US" altLang="en-US" smtClean="0"/>
              <a:t>   PX – Weather Period, Hazard Area 			   Coordinates (M)</a:t>
            </a:r>
          </a:p>
          <a:p>
            <a:pPr>
              <a:buFontTx/>
              <a:buNone/>
            </a:pPr>
            <a:r>
              <a:rPr lang="en-US" altLang="en-US" smtClean="0"/>
              <a:t>	XB – Predicted Contour Info (C) </a:t>
            </a:r>
          </a:p>
          <a:p>
            <a:pPr>
              <a:buFontTx/>
              <a:buNone/>
            </a:pPr>
            <a:r>
              <a:rPr lang="en-US" altLang="en-US" smtClean="0"/>
              <a:t>	Y, Z, GENTEXT are all optional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381000"/>
            <a:ext cx="7772400" cy="2133600"/>
          </a:xfrm>
        </p:spPr>
        <p:txBody>
          <a:bodyPr/>
          <a:lstStyle/>
          <a:p>
            <a:r>
              <a:rPr lang="en-US" altLang="en-US" smtClean="0"/>
              <a:t>CBRN 3 REPORT</a:t>
            </a:r>
          </a:p>
        </p:txBody>
      </p:sp>
      <p:sp>
        <p:nvSpPr>
          <p:cNvPr id="33795" name="TextBox 4"/>
          <p:cNvSpPr txBox="1">
            <a:spLocks noChangeArrowheads="1"/>
          </p:cNvSpPr>
          <p:nvPr/>
        </p:nvSpPr>
        <p:spPr bwMode="auto">
          <a:xfrm>
            <a:off x="228600" y="990600"/>
            <a:ext cx="7467600" cy="569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Sample NBC 3 Reports (Type A, case 2)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solidFill>
                <a:schemeClr val="tx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A/US/A23/001/C//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D/271647ZAPR2011//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F/32UPG560750/AA//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I/SURF/NERV/NP//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PA/01KM/-/10KM/-//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PX/271600ZAPR2011/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	32UPG674791/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	32UPG557759/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	32UPG550752/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	32UPG552742/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	32UPG638657//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381000"/>
            <a:ext cx="7772400" cy="2133600"/>
          </a:xfrm>
        </p:spPr>
        <p:txBody>
          <a:bodyPr/>
          <a:lstStyle/>
          <a:p>
            <a:r>
              <a:rPr lang="en-US" altLang="en-US" smtClean="0"/>
              <a:t>CBRN 3 REPORT</a:t>
            </a:r>
          </a:p>
        </p:txBody>
      </p:sp>
      <p:sp>
        <p:nvSpPr>
          <p:cNvPr id="34819" name="TextBox 4"/>
          <p:cNvSpPr txBox="1">
            <a:spLocks noChangeArrowheads="1"/>
          </p:cNvSpPr>
          <p:nvPr/>
        </p:nvSpPr>
        <p:spPr bwMode="auto">
          <a:xfrm>
            <a:off x="228600" y="990600"/>
            <a:ext cx="74676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Sample NBC 3 Reports (Type B, case 1)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solidFill>
                <a:schemeClr val="tx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solidFill>
                <a:schemeClr val="tx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A/US/A23/001/C//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D/271630ZAPR2010//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F/33UUB206300/AA//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I/AIR/NERV/P//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PA/01KM/2-4DAY/10KM/1-2DAY//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PX/271600ZAPR2011//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381000"/>
            <a:ext cx="7772400" cy="2133600"/>
          </a:xfrm>
        </p:spPr>
        <p:txBody>
          <a:bodyPr/>
          <a:lstStyle/>
          <a:p>
            <a:r>
              <a:rPr lang="en-US" altLang="en-US" smtClean="0"/>
              <a:t>CBRN 3 REPORT</a:t>
            </a:r>
          </a:p>
        </p:txBody>
      </p:sp>
      <p:sp>
        <p:nvSpPr>
          <p:cNvPr id="35843" name="TextBox 4"/>
          <p:cNvSpPr txBox="1">
            <a:spLocks noChangeArrowheads="1"/>
          </p:cNvSpPr>
          <p:nvPr/>
        </p:nvSpPr>
        <p:spPr bwMode="auto">
          <a:xfrm>
            <a:off x="0" y="2243138"/>
            <a:ext cx="91440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>
                <a:solidFill>
                  <a:schemeClr val="tx2"/>
                </a:solidFill>
              </a:rPr>
              <a:t>Questions?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6000">
              <a:solidFill>
                <a:schemeClr val="tx2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>
                <a:solidFill>
                  <a:schemeClr val="tx2"/>
                </a:solidFill>
              </a:rPr>
              <a:t>Practical Exercise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CBRN 1 REPORT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smtClean="0"/>
              <a:t>	The CBRNWRS is the primary means of warning units of an actual or predicted contamination hazard.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smtClean="0"/>
              <a:t>    Allows units to determine protective measures and plan operations.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smtClean="0"/>
              <a:t>    Units use info to take action</a:t>
            </a:r>
          </a:p>
          <a:p>
            <a:pPr>
              <a:lnSpc>
                <a:spcPct val="90000"/>
              </a:lnSpc>
            </a:pP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CBRN 1 REPORT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   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   The </a:t>
            </a:r>
            <a:r>
              <a:rPr lang="en-US" altLang="en-US" b="1" u="sng" smtClean="0"/>
              <a:t>CBRN 1</a:t>
            </a:r>
            <a:r>
              <a:rPr lang="en-US" altLang="en-US" smtClean="0"/>
              <a:t> report is the </a:t>
            </a:r>
            <a:r>
              <a:rPr lang="en-US" altLang="en-US" b="1" smtClean="0"/>
              <a:t>most widely used of the six</a:t>
            </a:r>
            <a:r>
              <a:rPr lang="en-US" altLang="en-US" smtClean="0"/>
              <a:t> CBRNWRS reports.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altLang="en-US" smtClean="0"/>
              <a:t>CBRN 1 REPORT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334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	Control party and leaders must be familiar with the CBRN 1 Report and the information in it.</a:t>
            </a:r>
          </a:p>
          <a:p>
            <a:pPr>
              <a:buFontTx/>
              <a:buNone/>
            </a:pPr>
            <a:endParaRPr lang="en-US" altLang="en-US" sz="1100" smtClean="0"/>
          </a:p>
          <a:p>
            <a:pPr>
              <a:buFontTx/>
              <a:buNone/>
            </a:pPr>
            <a:r>
              <a:rPr lang="en-US" altLang="en-US" smtClean="0"/>
              <a:t>    Commands must consolidate reports  and decide which CBRN 1 report to forward.</a:t>
            </a:r>
          </a:p>
          <a:p>
            <a:pPr>
              <a:buFontTx/>
              <a:buNone/>
            </a:pPr>
            <a:endParaRPr lang="en-US" altLang="en-US" sz="1100" smtClean="0"/>
          </a:p>
          <a:p>
            <a:pPr>
              <a:buFontTx/>
              <a:buNone/>
            </a:pPr>
            <a:r>
              <a:rPr lang="en-US" altLang="en-US" smtClean="0"/>
              <a:t>   This reduces the number of reports to a manageable level.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CBRN 1 REPORT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724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   The unit CBRNC is responsible for ensuring the report is in the correct format.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   This report must be prepared quickly and accurately.</a:t>
            </a:r>
          </a:p>
          <a:p>
            <a:pPr>
              <a:lnSpc>
                <a:spcPct val="90000"/>
              </a:lnSpc>
            </a:pPr>
            <a:endParaRPr lang="en-US" altLang="en-US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    CBRN 1 Reports are not routinely passed to CORPS or higher CBRNC except for initial use report.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CBRN 1 REPORT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  </a:t>
            </a:r>
            <a:r>
              <a:rPr lang="en-US" altLang="en-US" i="1" smtClean="0"/>
              <a:t> </a:t>
            </a:r>
            <a:r>
              <a:rPr lang="en-US" altLang="en-US" b="1" u="sng" smtClean="0"/>
              <a:t>Precedence</a:t>
            </a:r>
            <a:r>
              <a:rPr lang="en-US" altLang="en-US" smtClean="0"/>
              <a:t> </a:t>
            </a:r>
          </a:p>
          <a:p>
            <a:pPr>
              <a:buFontTx/>
              <a:buNone/>
            </a:pPr>
            <a:endParaRPr lang="en-US" altLang="en-US" sz="1400" smtClean="0"/>
          </a:p>
          <a:p>
            <a:pPr>
              <a:buFontTx/>
              <a:buNone/>
            </a:pPr>
            <a:r>
              <a:rPr lang="en-US" altLang="en-US" smtClean="0"/>
              <a:t>			FLASH</a:t>
            </a:r>
          </a:p>
          <a:p>
            <a:pPr>
              <a:buFontTx/>
              <a:buNone/>
            </a:pPr>
            <a:r>
              <a:rPr lang="en-US" altLang="en-US" smtClean="0"/>
              <a:t>			IMMEDIATE</a:t>
            </a:r>
          </a:p>
          <a:p>
            <a:pPr>
              <a:buFontTx/>
              <a:buNone/>
            </a:pPr>
            <a:r>
              <a:rPr lang="en-US" altLang="en-US" smtClean="0"/>
              <a:t>			Routine</a:t>
            </a:r>
          </a:p>
          <a:p>
            <a:pPr>
              <a:buFontTx/>
              <a:buNone/>
            </a:pPr>
            <a:endParaRPr lang="en-US" altLang="en-US" sz="1400" smtClean="0"/>
          </a:p>
          <a:p>
            <a:pPr>
              <a:buFontTx/>
              <a:buNone/>
            </a:pPr>
            <a:r>
              <a:rPr lang="en-US" altLang="en-US" smtClean="0"/>
              <a:t>The  first NBC-1 Chemical Report of an attack in the theater is sent FLASH!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en-US" smtClean="0"/>
              <a:t>CBRN 1 REPORT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543800" cy="38862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b="1" u="sng" smtClean="0"/>
              <a:t>Types of CBRN 1 Reports: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smtClean="0"/>
              <a:t>			</a:t>
            </a:r>
            <a:r>
              <a:rPr lang="en-US" altLang="en-US" smtClean="0"/>
              <a:t>Initial – first report sent with 			basic info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smtClean="0"/>
              <a:t>			Subsequent- </a:t>
            </a:r>
            <a:r>
              <a:rPr lang="en-US" altLang="en-US" smtClean="0"/>
              <a:t>any follow-up report 			for a given attack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2800" smtClean="0"/>
              <a:t>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4114</TotalTime>
  <Words>563</Words>
  <Application>Microsoft Office PowerPoint</Application>
  <PresentationFormat>On-screen Show (4:3)</PresentationFormat>
  <Paragraphs>256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Default Design</vt:lpstr>
      <vt:lpstr>CBRN Warning and Reporting System (CBRNWRS)</vt:lpstr>
      <vt:lpstr>CBRN Warning and Reporting System (CBRNWRS)</vt:lpstr>
      <vt:lpstr>Prepare and Submit CBRN 1 Chemical Report</vt:lpstr>
      <vt:lpstr>CBRN 1 REPORT</vt:lpstr>
      <vt:lpstr>CBRN 1 REPORT</vt:lpstr>
      <vt:lpstr>CBRN 1 REPORT</vt:lpstr>
      <vt:lpstr>CBRN 1 REPORT</vt:lpstr>
      <vt:lpstr>CBRN 1 REPORT</vt:lpstr>
      <vt:lpstr>CBRN 1 REPORT</vt:lpstr>
      <vt:lpstr>CBRN 1 REPORT Designated Observers</vt:lpstr>
      <vt:lpstr>CBRN 1 REPORT</vt:lpstr>
      <vt:lpstr>CBRN 1 REPORT</vt:lpstr>
      <vt:lpstr>CBRN 1 REPORT</vt:lpstr>
      <vt:lpstr>Sample Report</vt:lpstr>
      <vt:lpstr>Sample Report</vt:lpstr>
      <vt:lpstr>Sample Report</vt:lpstr>
      <vt:lpstr>CBRN 1 REPORT</vt:lpstr>
      <vt:lpstr>CBRN 1 REPORT</vt:lpstr>
      <vt:lpstr>Questions?  &gt;Practical Exercise&lt;</vt:lpstr>
      <vt:lpstr>PREPARE A CHEMICAL DOWNWIND HAZARD PREDICTION</vt:lpstr>
      <vt:lpstr>Prepare a Chemical Downwind Hazard Prediction</vt:lpstr>
      <vt:lpstr>Prepare a Chemical Downwind Hazard Prediction</vt:lpstr>
      <vt:lpstr>Prepare a Chemical Downwind Hazard Prediction</vt:lpstr>
      <vt:lpstr>Prepare a Chemical Downwind Hazard Prediction</vt:lpstr>
      <vt:lpstr>Prepare a Chemical Downwind Hazard Prediction</vt:lpstr>
      <vt:lpstr>Prepare a Chemical Downwind Hazard Prediction</vt:lpstr>
      <vt:lpstr> ZM/210530ZAPR2008/210600ZAPR2008/211200ZAPR2008//  V CORP  WM/075/016/4/35/6/0/0//  XM/080/014/4/37/6/0/0//  YM/127/026/2/19/8/9/2//   (Sample CDM in Appx D, pg D-32)</vt:lpstr>
      <vt:lpstr>PLOT A CBRN 3 REPORT</vt:lpstr>
      <vt:lpstr>PLOT AN CBRN 3 REPORT</vt:lpstr>
      <vt:lpstr>CBRN 3 REPORT</vt:lpstr>
      <vt:lpstr>CBRN 3 REPORT</vt:lpstr>
      <vt:lpstr>CBRN 3 REPORT</vt:lpstr>
      <vt:lpstr>CBRN 3 REPORT</vt:lpstr>
      <vt:lpstr>CBRN 3 REPORT</vt:lpstr>
    </vt:vector>
  </TitlesOfParts>
  <Company>BCCC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CHEMICAL/ BIOLOGICAL REPORTS</dc:title>
  <dc:creator>Exec. Director Military Prgms</dc:creator>
  <cp:lastModifiedBy>BartonTS</cp:lastModifiedBy>
  <cp:revision>132</cp:revision>
  <dcterms:created xsi:type="dcterms:W3CDTF">2002-06-25T19:23:42Z</dcterms:created>
  <dcterms:modified xsi:type="dcterms:W3CDTF">2015-04-21T20:35:22Z</dcterms:modified>
</cp:coreProperties>
</file>