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sldIdLst>
    <p:sldId id="312" r:id="rId2"/>
    <p:sldId id="442" r:id="rId3"/>
    <p:sldId id="314" r:id="rId4"/>
    <p:sldId id="315" r:id="rId5"/>
    <p:sldId id="330" r:id="rId6"/>
    <p:sldId id="443" r:id="rId7"/>
    <p:sldId id="316" r:id="rId8"/>
    <p:sldId id="317" r:id="rId9"/>
    <p:sldId id="393" r:id="rId10"/>
    <p:sldId id="319" r:id="rId11"/>
    <p:sldId id="333" r:id="rId12"/>
    <p:sldId id="334" r:id="rId13"/>
    <p:sldId id="320" r:id="rId14"/>
    <p:sldId id="394" r:id="rId15"/>
    <p:sldId id="321" r:id="rId16"/>
    <p:sldId id="356" r:id="rId17"/>
    <p:sldId id="444" r:id="rId18"/>
    <p:sldId id="445" r:id="rId19"/>
    <p:sldId id="438" r:id="rId20"/>
    <p:sldId id="436" r:id="rId21"/>
    <p:sldId id="437" r:id="rId22"/>
    <p:sldId id="337" r:id="rId23"/>
    <p:sldId id="338" r:id="rId24"/>
    <p:sldId id="440" r:id="rId25"/>
    <p:sldId id="446" r:id="rId26"/>
    <p:sldId id="339" r:id="rId27"/>
    <p:sldId id="357" r:id="rId28"/>
    <p:sldId id="358" r:id="rId29"/>
    <p:sldId id="359" r:id="rId30"/>
    <p:sldId id="360" r:id="rId31"/>
    <p:sldId id="427" r:id="rId32"/>
    <p:sldId id="428" r:id="rId33"/>
    <p:sldId id="435" r:id="rId34"/>
    <p:sldId id="421" r:id="rId35"/>
    <p:sldId id="434" r:id="rId36"/>
    <p:sldId id="433" r:id="rId37"/>
    <p:sldId id="322" r:id="rId38"/>
    <p:sldId id="258" r:id="rId39"/>
    <p:sldId id="340" r:id="rId40"/>
    <p:sldId id="299" r:id="rId41"/>
    <p:sldId id="341" r:id="rId42"/>
    <p:sldId id="447" r:id="rId43"/>
    <p:sldId id="260" r:id="rId44"/>
    <p:sldId id="300" r:id="rId45"/>
    <p:sldId id="301" r:id="rId46"/>
    <p:sldId id="261" r:id="rId47"/>
    <p:sldId id="347" r:id="rId48"/>
    <p:sldId id="348" r:id="rId49"/>
    <p:sldId id="303" r:id="rId50"/>
    <p:sldId id="267" r:id="rId51"/>
    <p:sldId id="349" r:id="rId52"/>
    <p:sldId id="308" r:id="rId53"/>
    <p:sldId id="269" r:id="rId54"/>
    <p:sldId id="270" r:id="rId55"/>
    <p:sldId id="395" r:id="rId56"/>
    <p:sldId id="309" r:id="rId57"/>
    <p:sldId id="272" r:id="rId58"/>
    <p:sldId id="273" r:id="rId59"/>
    <p:sldId id="350" r:id="rId60"/>
    <p:sldId id="353" r:id="rId61"/>
    <p:sldId id="279" r:id="rId62"/>
    <p:sldId id="401" r:id="rId63"/>
    <p:sldId id="361" r:id="rId64"/>
    <p:sldId id="402" r:id="rId65"/>
    <p:sldId id="363" r:id="rId66"/>
    <p:sldId id="403" r:id="rId67"/>
    <p:sldId id="354" r:id="rId68"/>
    <p:sldId id="355" r:id="rId69"/>
    <p:sldId id="424" r:id="rId70"/>
    <p:sldId id="430" r:id="rId71"/>
    <p:sldId id="364" r:id="rId72"/>
    <p:sldId id="365" r:id="rId73"/>
    <p:sldId id="404" r:id="rId74"/>
    <p:sldId id="310" r:id="rId75"/>
    <p:sldId id="289" r:id="rId76"/>
    <p:sldId id="351" r:id="rId77"/>
    <p:sldId id="407" r:id="rId78"/>
    <p:sldId id="366" r:id="rId79"/>
    <p:sldId id="368" r:id="rId80"/>
    <p:sldId id="408" r:id="rId81"/>
    <p:sldId id="448" r:id="rId82"/>
    <p:sldId id="426" r:id="rId83"/>
    <p:sldId id="425" r:id="rId84"/>
    <p:sldId id="429" r:id="rId85"/>
    <p:sldId id="372" r:id="rId86"/>
    <p:sldId id="449" r:id="rId87"/>
    <p:sldId id="450" r:id="rId88"/>
    <p:sldId id="374" r:id="rId89"/>
    <p:sldId id="375" r:id="rId90"/>
    <p:sldId id="369" r:id="rId91"/>
    <p:sldId id="409" r:id="rId92"/>
    <p:sldId id="451" r:id="rId93"/>
    <p:sldId id="370" r:id="rId94"/>
    <p:sldId id="452" r:id="rId95"/>
    <p:sldId id="453" r:id="rId96"/>
    <p:sldId id="454" r:id="rId97"/>
    <p:sldId id="455" r:id="rId98"/>
    <p:sldId id="411" r:id="rId99"/>
    <p:sldId id="423" r:id="rId10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CC"/>
    <a:srgbClr val="000000"/>
    <a:srgbClr val="DB111F"/>
    <a:srgbClr val="FDE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67" autoAdjust="0"/>
    <p:restoredTop sz="94660"/>
  </p:normalViewPr>
  <p:slideViewPr>
    <p:cSldViewPr>
      <p:cViewPr varScale="1">
        <p:scale>
          <a:sx n="69" d="100"/>
          <a:sy n="69" d="100"/>
        </p:scale>
        <p:origin x="-966"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60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608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2160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27E40528-7744-4380-86AD-4EFF8D5F0642}"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4072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6A02D13-0672-4CEA-AA6B-867009AC38A8}" type="slidenum">
              <a:rPr lang="en-US"/>
              <a:pPr>
                <a:defRPr/>
              </a:pPr>
              <a:t>‹#›</a:t>
            </a:fld>
            <a:endParaRPr lang="en-US"/>
          </a:p>
        </p:txBody>
      </p:sp>
    </p:spTree>
    <p:extLst>
      <p:ext uri="{BB962C8B-B14F-4D97-AF65-F5344CB8AC3E}">
        <p14:creationId xmlns:p14="http://schemas.microsoft.com/office/powerpoint/2010/main" val="136088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A04C4DB-86A6-41AE-B210-CCEBF3DC5675}" type="slidenum">
              <a:rPr lang="en-US"/>
              <a:pPr>
                <a:defRPr/>
              </a:pPr>
              <a:t>‹#›</a:t>
            </a:fld>
            <a:endParaRPr lang="en-US"/>
          </a:p>
        </p:txBody>
      </p:sp>
    </p:spTree>
    <p:extLst>
      <p:ext uri="{BB962C8B-B14F-4D97-AF65-F5344CB8AC3E}">
        <p14:creationId xmlns:p14="http://schemas.microsoft.com/office/powerpoint/2010/main" val="98619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CAD03E74-7FE5-431C-B132-07BD9244BD26}" type="slidenum">
              <a:rPr lang="en-US"/>
              <a:pPr>
                <a:defRPr/>
              </a:pPr>
              <a:t>‹#›</a:t>
            </a:fld>
            <a:endParaRPr lang="en-US"/>
          </a:p>
        </p:txBody>
      </p:sp>
    </p:spTree>
    <p:extLst>
      <p:ext uri="{BB962C8B-B14F-4D97-AF65-F5344CB8AC3E}">
        <p14:creationId xmlns:p14="http://schemas.microsoft.com/office/powerpoint/2010/main" val="269483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3A2A3D4-18B2-4926-89ED-D615587A046F}" type="slidenum">
              <a:rPr lang="en-US"/>
              <a:pPr>
                <a:defRPr/>
              </a:pPr>
              <a:t>‹#›</a:t>
            </a:fld>
            <a:endParaRPr lang="en-US"/>
          </a:p>
        </p:txBody>
      </p:sp>
    </p:spTree>
    <p:extLst>
      <p:ext uri="{BB962C8B-B14F-4D97-AF65-F5344CB8AC3E}">
        <p14:creationId xmlns:p14="http://schemas.microsoft.com/office/powerpoint/2010/main" val="167071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FFB264C-AA06-40E1-96DA-6C8A816AC145}" type="slidenum">
              <a:rPr lang="en-US"/>
              <a:pPr>
                <a:defRPr/>
              </a:pPr>
              <a:t>‹#›</a:t>
            </a:fld>
            <a:endParaRPr lang="en-US"/>
          </a:p>
        </p:txBody>
      </p:sp>
    </p:spTree>
    <p:extLst>
      <p:ext uri="{BB962C8B-B14F-4D97-AF65-F5344CB8AC3E}">
        <p14:creationId xmlns:p14="http://schemas.microsoft.com/office/powerpoint/2010/main" val="31832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DCA20A7-88D3-4E92-AAEB-6F60C9A58D3C}" type="slidenum">
              <a:rPr lang="en-US"/>
              <a:pPr>
                <a:defRPr/>
              </a:pPr>
              <a:t>‹#›</a:t>
            </a:fld>
            <a:endParaRPr lang="en-US"/>
          </a:p>
        </p:txBody>
      </p:sp>
    </p:spTree>
    <p:extLst>
      <p:ext uri="{BB962C8B-B14F-4D97-AF65-F5344CB8AC3E}">
        <p14:creationId xmlns:p14="http://schemas.microsoft.com/office/powerpoint/2010/main" val="306396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0FF04F0F-1448-418A-964F-94C2F1570DB1}" type="slidenum">
              <a:rPr lang="en-US"/>
              <a:pPr>
                <a:defRPr/>
              </a:pPr>
              <a:t>‹#›</a:t>
            </a:fld>
            <a:endParaRPr lang="en-US"/>
          </a:p>
        </p:txBody>
      </p:sp>
    </p:spTree>
    <p:extLst>
      <p:ext uri="{BB962C8B-B14F-4D97-AF65-F5344CB8AC3E}">
        <p14:creationId xmlns:p14="http://schemas.microsoft.com/office/powerpoint/2010/main" val="152107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7101F70D-F8FE-48C7-9336-C0F3E9897081}" type="slidenum">
              <a:rPr lang="en-US"/>
              <a:pPr>
                <a:defRPr/>
              </a:pPr>
              <a:t>‹#›</a:t>
            </a:fld>
            <a:endParaRPr lang="en-US"/>
          </a:p>
        </p:txBody>
      </p:sp>
    </p:spTree>
    <p:extLst>
      <p:ext uri="{BB962C8B-B14F-4D97-AF65-F5344CB8AC3E}">
        <p14:creationId xmlns:p14="http://schemas.microsoft.com/office/powerpoint/2010/main" val="288143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2DACA2E0-2177-43E3-843A-37CF8E5EF4A2}" type="slidenum">
              <a:rPr lang="en-US"/>
              <a:pPr>
                <a:defRPr/>
              </a:pPr>
              <a:t>‹#›</a:t>
            </a:fld>
            <a:endParaRPr lang="en-US"/>
          </a:p>
        </p:txBody>
      </p:sp>
    </p:spTree>
    <p:extLst>
      <p:ext uri="{BB962C8B-B14F-4D97-AF65-F5344CB8AC3E}">
        <p14:creationId xmlns:p14="http://schemas.microsoft.com/office/powerpoint/2010/main" val="38751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1A7BC4E-40EF-48FD-9CE0-EE0E392E7FDC}" type="slidenum">
              <a:rPr lang="en-US"/>
              <a:pPr>
                <a:defRPr/>
              </a:pPr>
              <a:t>‹#›</a:t>
            </a:fld>
            <a:endParaRPr lang="en-US"/>
          </a:p>
        </p:txBody>
      </p:sp>
    </p:spTree>
    <p:extLst>
      <p:ext uri="{BB962C8B-B14F-4D97-AF65-F5344CB8AC3E}">
        <p14:creationId xmlns:p14="http://schemas.microsoft.com/office/powerpoint/2010/main" val="63014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77D1FF9-9CDD-4129-8E5C-7931A6E295B5}" type="slidenum">
              <a:rPr lang="en-US"/>
              <a:pPr>
                <a:defRPr/>
              </a:pPr>
              <a:t>‹#›</a:t>
            </a:fld>
            <a:endParaRPr lang="en-US"/>
          </a:p>
        </p:txBody>
      </p:sp>
    </p:spTree>
    <p:extLst>
      <p:ext uri="{BB962C8B-B14F-4D97-AF65-F5344CB8AC3E}">
        <p14:creationId xmlns:p14="http://schemas.microsoft.com/office/powerpoint/2010/main" val="17861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4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21504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5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6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6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21506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21506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D3B9AF0-F9D4-4DAD-A321-C72BA63D5EF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03"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GrandView\Desktop\CBRN%20CLASS\NBC%20Graphics%20and%20Vids%20All\MOPP%20Gear%20Exchange%20JSLIST.wmv" TargetMode="External"/><Relationship Id="rId1" Type="http://schemas.microsoft.com/office/2007/relationships/media" Target="file:///C:\Users\GrandView\Desktop\CBRN%20CLASS\NBC%20Graphics%20and%20Vids%20All\MOPP%20Gear%20Exchange%20JSLIST.wmv" TargetMode="Externa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GrandView\Desktop\CBRN%20CLASS\NBC%20Graphics%20and%20Vids%20All\M100%20Sorbent%20Decon%20System.wmv" TargetMode="External"/><Relationship Id="rId1" Type="http://schemas.microsoft.com/office/2007/relationships/media" Target="file:///C:\Users\GrandView\Desktop\CBRN%20CLASS\NBC%20Graphics%20and%20Vids%20All\M100%20Sorbent%20Decon%20System.wmv" TargetMode="Externa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457200" y="1631950"/>
            <a:ext cx="8229600" cy="1349375"/>
          </a:xfrm>
        </p:spPr>
        <p:txBody>
          <a:bodyPr/>
          <a:lstStyle/>
          <a:p>
            <a:pPr eaLnBrk="1" hangingPunct="1">
              <a:defRPr/>
            </a:pPr>
            <a:r>
              <a:rPr lang="en-US" b="1" dirty="0" smtClean="0"/>
              <a:t>CBRN RECONNAISSANCE</a:t>
            </a:r>
            <a:endParaRPr lang="en-US" dirty="0" smtClean="0"/>
          </a:p>
        </p:txBody>
      </p:sp>
      <p:sp>
        <p:nvSpPr>
          <p:cNvPr id="65539" name="Rectangle 3"/>
          <p:cNvSpPr>
            <a:spLocks noGrp="1" noChangeArrowheads="1"/>
          </p:cNvSpPr>
          <p:nvPr>
            <p:ph type="subTitle" idx="1"/>
          </p:nvPr>
        </p:nvSpPr>
        <p:spPr/>
        <p:txBody>
          <a:bodyPr/>
          <a:lstStyle/>
          <a:p>
            <a:pPr eaLnBrk="1" hangingPunct="1">
              <a:defRPr/>
            </a:pPr>
            <a:r>
              <a:rPr lang="en-US" b="1" dirty="0" smtClean="0"/>
              <a:t>FM 3-11.19</a:t>
            </a:r>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0"/>
            <a:ext cx="7772400" cy="1219200"/>
          </a:xfrm>
        </p:spPr>
        <p:txBody>
          <a:bodyPr/>
          <a:lstStyle/>
          <a:p>
            <a:pPr eaLnBrk="1" hangingPunct="1">
              <a:defRPr/>
            </a:pPr>
            <a:r>
              <a:rPr lang="en-US" sz="3600" b="1" dirty="0" smtClean="0"/>
              <a:t>CBRN RECONNAISSANCE</a:t>
            </a:r>
          </a:p>
        </p:txBody>
      </p:sp>
      <p:sp>
        <p:nvSpPr>
          <p:cNvPr id="12291" name="Rectangle 3"/>
          <p:cNvSpPr>
            <a:spLocks noGrp="1" noChangeArrowheads="1"/>
          </p:cNvSpPr>
          <p:nvPr>
            <p:ph type="body" idx="1"/>
          </p:nvPr>
        </p:nvSpPr>
        <p:spPr>
          <a:xfrm>
            <a:off x="152400" y="1371600"/>
            <a:ext cx="8763000" cy="5257800"/>
          </a:xfrm>
        </p:spPr>
        <p:txBody>
          <a:bodyPr/>
          <a:lstStyle/>
          <a:p>
            <a:pPr marL="609600" indent="-609600" eaLnBrk="1" hangingPunct="1">
              <a:lnSpc>
                <a:spcPct val="90000"/>
              </a:lnSpc>
              <a:buFontTx/>
              <a:buNone/>
            </a:pPr>
            <a:r>
              <a:rPr lang="en-US" altLang="en-US" b="1" smtClean="0"/>
              <a:t>Marking Contaminated Areas:</a:t>
            </a:r>
            <a:r>
              <a:rPr lang="en-US" altLang="en-US" smtClean="0"/>
              <a:t>  </a:t>
            </a:r>
          </a:p>
          <a:p>
            <a:pPr marL="609600" indent="-609600" eaLnBrk="1" hangingPunct="1">
              <a:lnSpc>
                <a:spcPct val="90000"/>
              </a:lnSpc>
              <a:buFontTx/>
              <a:buNone/>
            </a:pPr>
            <a:endParaRPr lang="en-US" altLang="en-US" sz="1100" smtClean="0"/>
          </a:p>
          <a:p>
            <a:pPr marL="609600" indent="-609600" eaLnBrk="1" hangingPunct="1">
              <a:lnSpc>
                <a:spcPct val="90000"/>
              </a:lnSpc>
              <a:buFontTx/>
              <a:buNone/>
            </a:pPr>
            <a:r>
              <a:rPr lang="en-US" altLang="en-US" smtClean="0"/>
              <a:t>	</a:t>
            </a:r>
          </a:p>
          <a:p>
            <a:pPr marL="609600" indent="-609600" eaLnBrk="1" hangingPunct="1">
              <a:lnSpc>
                <a:spcPct val="90000"/>
              </a:lnSpc>
              <a:buFontTx/>
              <a:buNone/>
            </a:pPr>
            <a:r>
              <a:rPr lang="en-US" altLang="en-US" smtClean="0"/>
              <a:t>	Signs used are standard NATO </a:t>
            </a:r>
          </a:p>
          <a:p>
            <a:pPr marL="609600" indent="-609600" eaLnBrk="1" hangingPunct="1">
              <a:lnSpc>
                <a:spcPct val="90000"/>
              </a:lnSpc>
              <a:buFontTx/>
              <a:buNone/>
            </a:pPr>
            <a:endParaRPr lang="en-US" altLang="en-US" smtClean="0"/>
          </a:p>
          <a:p>
            <a:pPr marL="609600" indent="-609600" eaLnBrk="1" hangingPunct="1">
              <a:lnSpc>
                <a:spcPct val="90000"/>
              </a:lnSpc>
              <a:buFontTx/>
              <a:buNone/>
            </a:pPr>
            <a:r>
              <a:rPr lang="en-US" altLang="en-US" smtClean="0"/>
              <a:t>      Ensure the marker is facing away from the contaminated area.</a:t>
            </a:r>
          </a:p>
          <a:p>
            <a:pPr marL="609600" indent="-609600" eaLnBrk="1" hangingPunct="1">
              <a:lnSpc>
                <a:spcPct val="90000"/>
              </a:lnSpc>
              <a:buFontTx/>
              <a:buNone/>
            </a:pPr>
            <a:endParaRPr lang="en-US" altLang="en-US" smtClean="0"/>
          </a:p>
          <a:p>
            <a:pPr marL="609600" indent="-609600" eaLnBrk="1" hangingPunct="1">
              <a:lnSpc>
                <a:spcPct val="90000"/>
              </a:lnSpc>
              <a:buFontTx/>
              <a:buNone/>
            </a:pPr>
            <a:r>
              <a:rPr lang="en-US" altLang="en-US" smtClean="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7772400" cy="1295400"/>
          </a:xfrm>
        </p:spPr>
        <p:txBody>
          <a:bodyPr/>
          <a:lstStyle/>
          <a:p>
            <a:pPr eaLnBrk="1" hangingPunct="1">
              <a:defRPr/>
            </a:pPr>
            <a:r>
              <a:rPr lang="en-US" sz="3600" b="1" dirty="0" smtClean="0"/>
              <a:t>CBRN RECONNAISSANCE</a:t>
            </a:r>
          </a:p>
        </p:txBody>
      </p:sp>
      <p:sp>
        <p:nvSpPr>
          <p:cNvPr id="13315" name="Rectangle 3"/>
          <p:cNvSpPr>
            <a:spLocks noGrp="1" noChangeArrowheads="1"/>
          </p:cNvSpPr>
          <p:nvPr>
            <p:ph type="body" idx="1"/>
          </p:nvPr>
        </p:nvSpPr>
        <p:spPr>
          <a:xfrm>
            <a:off x="685800" y="1485900"/>
            <a:ext cx="8686800" cy="4572000"/>
          </a:xfrm>
        </p:spPr>
        <p:txBody>
          <a:bodyPr/>
          <a:lstStyle/>
          <a:p>
            <a:pPr eaLnBrk="1" hangingPunct="1">
              <a:lnSpc>
                <a:spcPct val="90000"/>
              </a:lnSpc>
              <a:buFontTx/>
              <a:buNone/>
            </a:pPr>
            <a:endParaRPr lang="en-US" altLang="en-US" smtClean="0"/>
          </a:p>
          <a:p>
            <a:pPr eaLnBrk="1" hangingPunct="1">
              <a:lnSpc>
                <a:spcPct val="90000"/>
              </a:lnSpc>
              <a:buFontTx/>
              <a:buNone/>
            </a:pPr>
            <a:r>
              <a:rPr lang="en-US" altLang="en-US" smtClean="0"/>
              <a:t>Required information on markers:</a:t>
            </a:r>
          </a:p>
          <a:p>
            <a:pPr eaLnBrk="1" hangingPunct="1">
              <a:lnSpc>
                <a:spcPct val="90000"/>
              </a:lnSpc>
              <a:buFontTx/>
              <a:buNone/>
            </a:pPr>
            <a:endParaRPr lang="en-US" altLang="en-US" smtClean="0"/>
          </a:p>
          <a:p>
            <a:pPr eaLnBrk="1" hangingPunct="1">
              <a:lnSpc>
                <a:spcPct val="90000"/>
              </a:lnSpc>
              <a:buFontTx/>
              <a:buNone/>
            </a:pPr>
            <a:r>
              <a:rPr lang="en-US" altLang="en-US" smtClean="0"/>
              <a:t>		Agent name if known</a:t>
            </a:r>
          </a:p>
          <a:p>
            <a:pPr eaLnBrk="1" hangingPunct="1">
              <a:lnSpc>
                <a:spcPct val="90000"/>
              </a:lnSpc>
              <a:buFontTx/>
              <a:buNone/>
            </a:pPr>
            <a:endParaRPr lang="en-US" altLang="en-US" smtClean="0"/>
          </a:p>
          <a:p>
            <a:pPr eaLnBrk="1" hangingPunct="1">
              <a:lnSpc>
                <a:spcPct val="90000"/>
              </a:lnSpc>
              <a:buFontTx/>
              <a:buNone/>
            </a:pPr>
            <a:r>
              <a:rPr lang="en-US" altLang="en-US" smtClean="0"/>
              <a:t>		Date/Time agent was detected</a:t>
            </a:r>
          </a:p>
          <a:p>
            <a:pPr eaLnBrk="1" hangingPunct="1">
              <a:lnSpc>
                <a:spcPct val="90000"/>
              </a:lnSpc>
              <a:buFontTx/>
              <a:buNone/>
            </a:pPr>
            <a:endParaRPr lang="en-US" alt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685800" y="228600"/>
            <a:ext cx="7772400" cy="1524000"/>
          </a:xfrm>
        </p:spPr>
        <p:txBody>
          <a:bodyPr/>
          <a:lstStyle/>
          <a:p>
            <a:pPr eaLnBrk="1" hangingPunct="1">
              <a:defRPr/>
            </a:pPr>
            <a:r>
              <a:rPr lang="en-US" sz="3600" b="1" dirty="0" smtClean="0"/>
              <a:t>CBRN RECONNAISSANCE</a:t>
            </a:r>
          </a:p>
        </p:txBody>
      </p:sp>
      <p:sp>
        <p:nvSpPr>
          <p:cNvPr id="14339" name="Rectangle 1027"/>
          <p:cNvSpPr>
            <a:spLocks noGrp="1" noChangeArrowheads="1"/>
          </p:cNvSpPr>
          <p:nvPr>
            <p:ph type="body" idx="1"/>
          </p:nvPr>
        </p:nvSpPr>
        <p:spPr>
          <a:xfrm>
            <a:off x="685800" y="1752600"/>
            <a:ext cx="7315200" cy="4724400"/>
          </a:xfrm>
        </p:spPr>
        <p:txBody>
          <a:bodyPr/>
          <a:lstStyle/>
          <a:p>
            <a:pPr eaLnBrk="1" hangingPunct="1">
              <a:buFontTx/>
              <a:buNone/>
            </a:pPr>
            <a:r>
              <a:rPr lang="en-US" altLang="en-US" smtClean="0"/>
              <a:t>   Attach the marker to objects, such as trees or poles</a:t>
            </a:r>
          </a:p>
          <a:p>
            <a:pPr eaLnBrk="1" hangingPunct="1">
              <a:buFontTx/>
              <a:buNone/>
            </a:pPr>
            <a:endParaRPr lang="en-US" altLang="en-US" smtClean="0"/>
          </a:p>
          <a:p>
            <a:pPr eaLnBrk="1" hangingPunct="1">
              <a:buFontTx/>
              <a:buNone/>
            </a:pPr>
            <a:r>
              <a:rPr lang="en-US" altLang="en-US" smtClean="0"/>
              <a:t>	Easily visible from all probable routes</a:t>
            </a:r>
          </a:p>
          <a:p>
            <a:pPr eaLnBrk="1" hangingPunct="1"/>
            <a:endParaRPr lang="en-US" altLang="en-US" smtClean="0"/>
          </a:p>
          <a:p>
            <a:pPr eaLnBrk="1" hangingPunct="1">
              <a:buFontTx/>
              <a:buNone/>
            </a:pPr>
            <a:r>
              <a:rPr lang="en-US" altLang="en-US" smtClean="0"/>
              <a:t>    Place adjacent markers so they are in sight of each other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524000"/>
          </a:xfrm>
        </p:spPr>
        <p:txBody>
          <a:bodyPr/>
          <a:lstStyle/>
          <a:p>
            <a:pPr eaLnBrk="1" hangingPunct="1">
              <a:defRPr/>
            </a:pPr>
            <a:r>
              <a:rPr lang="en-US" sz="3600" b="1" dirty="0" smtClean="0"/>
              <a:t>CBRN RECONNAISSANCE</a:t>
            </a:r>
          </a:p>
        </p:txBody>
      </p:sp>
      <p:sp>
        <p:nvSpPr>
          <p:cNvPr id="15363" name="Rectangle 3"/>
          <p:cNvSpPr>
            <a:spLocks noGrp="1" noChangeArrowheads="1"/>
          </p:cNvSpPr>
          <p:nvPr>
            <p:ph type="body" idx="1"/>
          </p:nvPr>
        </p:nvSpPr>
        <p:spPr>
          <a:xfrm>
            <a:off x="152400" y="1651000"/>
            <a:ext cx="8763000" cy="4648200"/>
          </a:xfrm>
        </p:spPr>
        <p:txBody>
          <a:bodyPr/>
          <a:lstStyle/>
          <a:p>
            <a:pPr eaLnBrk="1" hangingPunct="1">
              <a:buFontTx/>
              <a:buNone/>
            </a:pPr>
            <a:r>
              <a:rPr lang="en-US" altLang="en-US" sz="2800" b="1" smtClean="0"/>
              <a:t>Recording and Reporting:</a:t>
            </a:r>
            <a:r>
              <a:rPr lang="en-US" altLang="en-US" sz="2800" smtClean="0"/>
              <a:t>  </a:t>
            </a:r>
          </a:p>
          <a:p>
            <a:pPr eaLnBrk="1" hangingPunct="1">
              <a:buFontTx/>
              <a:buNone/>
            </a:pPr>
            <a:endParaRPr lang="en-US" altLang="en-US" sz="1000" smtClean="0"/>
          </a:p>
          <a:p>
            <a:pPr eaLnBrk="1" hangingPunct="1">
              <a:buFontTx/>
              <a:buNone/>
            </a:pPr>
            <a:r>
              <a:rPr lang="en-US" altLang="en-US" sz="2800" smtClean="0"/>
              <a:t>    Use chemical survey data form to record (FM 3-11.3, App L, page L-4)</a:t>
            </a:r>
          </a:p>
          <a:p>
            <a:pPr eaLnBrk="1" hangingPunct="1">
              <a:buFontTx/>
              <a:buNone/>
            </a:pPr>
            <a:endParaRPr lang="en-US" altLang="en-US" sz="1100" smtClean="0"/>
          </a:p>
          <a:p>
            <a:pPr eaLnBrk="1" hangingPunct="1">
              <a:buFontTx/>
              <a:buNone/>
            </a:pPr>
            <a:r>
              <a:rPr lang="en-US" altLang="en-US" smtClean="0"/>
              <a:t>		Information that must be included:</a:t>
            </a:r>
          </a:p>
          <a:p>
            <a:pPr eaLnBrk="1" hangingPunct="1">
              <a:buFontTx/>
              <a:buNone/>
            </a:pPr>
            <a:r>
              <a:rPr lang="en-US" altLang="en-US" sz="2800" smtClean="0"/>
              <a:t>			Location and Time of Test </a:t>
            </a:r>
          </a:p>
          <a:p>
            <a:pPr eaLnBrk="1" hangingPunct="1">
              <a:buFontTx/>
              <a:buNone/>
            </a:pPr>
            <a:r>
              <a:rPr lang="en-US" altLang="en-US" sz="2800" smtClean="0"/>
              <a:t>			Type of detector</a:t>
            </a:r>
          </a:p>
          <a:p>
            <a:pPr eaLnBrk="1" hangingPunct="1">
              <a:buFontTx/>
              <a:buNone/>
            </a:pPr>
            <a:r>
              <a:rPr lang="en-US" altLang="en-US" sz="2800" smtClean="0"/>
              <a:t>			Agent </a:t>
            </a:r>
          </a:p>
          <a:p>
            <a:pPr eaLnBrk="1" hangingPunct="1">
              <a:buFontTx/>
              <a:buNone/>
            </a:pPr>
            <a:r>
              <a:rPr lang="en-US" altLang="en-US" sz="2800" smtClean="0"/>
              <a:t>          </a:t>
            </a:r>
          </a:p>
          <a:p>
            <a:pPr eaLnBrk="1" hangingPunct="1">
              <a:buFontTx/>
              <a:buNone/>
            </a:pPr>
            <a:r>
              <a:rPr lang="en-US" altLang="en-US" sz="2800" smtClean="0"/>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228600"/>
            <a:ext cx="7772400" cy="1524000"/>
          </a:xfrm>
        </p:spPr>
        <p:txBody>
          <a:bodyPr/>
          <a:lstStyle/>
          <a:p>
            <a:pPr eaLnBrk="1" hangingPunct="1">
              <a:defRPr/>
            </a:pPr>
            <a:r>
              <a:rPr lang="en-US" sz="3600" b="1" dirty="0" smtClean="0"/>
              <a:t>CBRN RECONNAISSANCE</a:t>
            </a:r>
          </a:p>
        </p:txBody>
      </p:sp>
      <p:sp>
        <p:nvSpPr>
          <p:cNvPr id="16387" name="Rectangle 3"/>
          <p:cNvSpPr>
            <a:spLocks noGrp="1" noChangeArrowheads="1"/>
          </p:cNvSpPr>
          <p:nvPr>
            <p:ph type="body" idx="1"/>
          </p:nvPr>
        </p:nvSpPr>
        <p:spPr>
          <a:xfrm>
            <a:off x="152400" y="2362200"/>
            <a:ext cx="8763000" cy="4343400"/>
          </a:xfrm>
        </p:spPr>
        <p:txBody>
          <a:bodyPr/>
          <a:lstStyle/>
          <a:p>
            <a:pPr eaLnBrk="1" hangingPunct="1">
              <a:buFontTx/>
              <a:buNone/>
            </a:pPr>
            <a:r>
              <a:rPr lang="en-US" altLang="en-US" sz="3600" smtClean="0"/>
              <a:t>	Survey data sheet can be hand carried and passed on</a:t>
            </a:r>
          </a:p>
          <a:p>
            <a:pPr eaLnBrk="1" hangingPunct="1">
              <a:buFontTx/>
              <a:buNone/>
            </a:pPr>
            <a:endParaRPr lang="en-US" altLang="en-US" sz="3600" smtClean="0"/>
          </a:p>
          <a:p>
            <a:pPr eaLnBrk="1" hangingPunct="1">
              <a:buFontTx/>
              <a:buNone/>
            </a:pPr>
            <a:r>
              <a:rPr lang="en-US" altLang="en-US" sz="3600" smtClean="0"/>
              <a:t>	Or use CBRN-4 report to send up fast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0"/>
            <a:ext cx="7772400" cy="1371600"/>
          </a:xfrm>
        </p:spPr>
        <p:txBody>
          <a:bodyPr/>
          <a:lstStyle/>
          <a:p>
            <a:pPr eaLnBrk="1" hangingPunct="1">
              <a:defRPr/>
            </a:pPr>
            <a:r>
              <a:rPr lang="en-US" sz="3600" b="1" dirty="0" smtClean="0"/>
              <a:t>CBRN RECONNAISSANCE</a:t>
            </a:r>
          </a:p>
        </p:txBody>
      </p:sp>
      <p:sp>
        <p:nvSpPr>
          <p:cNvPr id="17411" name="Rectangle 3"/>
          <p:cNvSpPr>
            <a:spLocks noGrp="1" noChangeArrowheads="1"/>
          </p:cNvSpPr>
          <p:nvPr>
            <p:ph type="body" idx="1"/>
          </p:nvPr>
        </p:nvSpPr>
        <p:spPr>
          <a:xfrm>
            <a:off x="152400" y="1352550"/>
            <a:ext cx="8839200" cy="5657850"/>
          </a:xfrm>
        </p:spPr>
        <p:txBody>
          <a:bodyPr/>
          <a:lstStyle/>
          <a:p>
            <a:pPr eaLnBrk="1" hangingPunct="1">
              <a:lnSpc>
                <a:spcPct val="90000"/>
              </a:lnSpc>
              <a:buFontTx/>
              <a:buNone/>
            </a:pPr>
            <a:r>
              <a:rPr lang="en-US" altLang="en-US" smtClean="0"/>
              <a:t>   CBRN 4 Chemical Report information:</a:t>
            </a:r>
          </a:p>
          <a:p>
            <a:pPr eaLnBrk="1" hangingPunct="1">
              <a:lnSpc>
                <a:spcPct val="90000"/>
              </a:lnSpc>
              <a:buFontTx/>
              <a:buNone/>
            </a:pPr>
            <a:r>
              <a:rPr lang="en-US" altLang="en-US" sz="1000" smtClean="0"/>
              <a:t> </a:t>
            </a:r>
          </a:p>
          <a:p>
            <a:pPr eaLnBrk="1" hangingPunct="1">
              <a:lnSpc>
                <a:spcPct val="90000"/>
              </a:lnSpc>
              <a:buFontTx/>
              <a:buNone/>
            </a:pPr>
            <a:r>
              <a:rPr lang="en-US" altLang="en-US" smtClean="0"/>
              <a:t>           Precedence (normally IMMEDIATE)</a:t>
            </a:r>
          </a:p>
          <a:p>
            <a:pPr eaLnBrk="1" hangingPunct="1">
              <a:lnSpc>
                <a:spcPct val="90000"/>
              </a:lnSpc>
              <a:buFontTx/>
              <a:buNone/>
            </a:pPr>
            <a:r>
              <a:rPr lang="en-US" altLang="en-US" smtClean="0"/>
              <a:t>           Date/Time</a:t>
            </a:r>
          </a:p>
          <a:p>
            <a:pPr eaLnBrk="1" hangingPunct="1">
              <a:lnSpc>
                <a:spcPct val="90000"/>
              </a:lnSpc>
              <a:buFontTx/>
              <a:buNone/>
            </a:pPr>
            <a:r>
              <a:rPr lang="en-US" altLang="en-US" smtClean="0"/>
              <a:t>           Security Classification</a:t>
            </a:r>
          </a:p>
          <a:p>
            <a:pPr eaLnBrk="1" hangingPunct="1">
              <a:lnSpc>
                <a:spcPct val="90000"/>
              </a:lnSpc>
              <a:buFontTx/>
              <a:buNone/>
            </a:pPr>
            <a:r>
              <a:rPr lang="en-US" altLang="en-US" smtClean="0"/>
              <a:t>           From</a:t>
            </a:r>
          </a:p>
          <a:p>
            <a:pPr eaLnBrk="1" hangingPunct="1">
              <a:lnSpc>
                <a:spcPct val="90000"/>
              </a:lnSpc>
              <a:buFontTx/>
              <a:buNone/>
            </a:pPr>
            <a:r>
              <a:rPr lang="en-US" altLang="en-US" smtClean="0"/>
              <a:t>           To</a:t>
            </a:r>
          </a:p>
          <a:p>
            <a:pPr eaLnBrk="1" hangingPunct="1">
              <a:lnSpc>
                <a:spcPct val="90000"/>
              </a:lnSpc>
              <a:buFontTx/>
              <a:buNone/>
            </a:pPr>
            <a:r>
              <a:rPr lang="en-US" altLang="en-US" smtClean="0"/>
              <a:t>           Type of Report</a:t>
            </a:r>
          </a:p>
          <a:p>
            <a:pPr eaLnBrk="1" hangingPunct="1">
              <a:lnSpc>
                <a:spcPct val="90000"/>
              </a:lnSpc>
              <a:buFontTx/>
              <a:buNone/>
            </a:pPr>
            <a:endParaRPr lang="en-US" altLang="en-US" sz="1200" smtClean="0"/>
          </a:p>
          <a:p>
            <a:pPr eaLnBrk="1" hangingPunct="1">
              <a:lnSpc>
                <a:spcPct val="90000"/>
              </a:lnSpc>
              <a:buFontTx/>
              <a:buNone/>
            </a:pPr>
            <a:r>
              <a:rPr lang="en-US" altLang="en-US" smtClean="0"/>
              <a:t>		</a:t>
            </a:r>
            <a:r>
              <a:rPr lang="en-US" altLang="en-US" sz="2400" b="1" u="sng" smtClean="0"/>
              <a:t>see FM 3-11.3, App E, pg E-53 and App L, pg L-19</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a:xfrm>
            <a:off x="685800" y="152400"/>
            <a:ext cx="7772400" cy="762000"/>
          </a:xfrm>
        </p:spPr>
        <p:txBody>
          <a:bodyPr/>
          <a:lstStyle/>
          <a:p>
            <a:pPr eaLnBrk="1" hangingPunct="1">
              <a:defRPr/>
            </a:pPr>
            <a:r>
              <a:rPr lang="en-US" sz="3600" b="1" dirty="0" smtClean="0"/>
              <a:t>CBRN RECONNAISSANCE</a:t>
            </a:r>
          </a:p>
        </p:txBody>
      </p:sp>
      <p:sp>
        <p:nvSpPr>
          <p:cNvPr id="18435" name="Rectangle 1027"/>
          <p:cNvSpPr>
            <a:spLocks noGrp="1" noChangeArrowheads="1"/>
          </p:cNvSpPr>
          <p:nvPr>
            <p:ph type="body" idx="1"/>
          </p:nvPr>
        </p:nvSpPr>
        <p:spPr>
          <a:xfrm>
            <a:off x="609600" y="1295400"/>
            <a:ext cx="7620000" cy="5257800"/>
          </a:xfrm>
        </p:spPr>
        <p:txBody>
          <a:bodyPr/>
          <a:lstStyle/>
          <a:p>
            <a:pPr eaLnBrk="1" hangingPunct="1">
              <a:buFontTx/>
              <a:buNone/>
            </a:pPr>
            <a:r>
              <a:rPr lang="en-US" altLang="en-US" smtClean="0"/>
              <a:t>CBRN 4 lines:</a:t>
            </a:r>
          </a:p>
          <a:p>
            <a:pPr eaLnBrk="1" hangingPunct="1">
              <a:buFontTx/>
              <a:buNone/>
            </a:pPr>
            <a:r>
              <a:rPr lang="en-US" altLang="en-US" sz="1600" smtClean="0"/>
              <a:t>             </a:t>
            </a:r>
          </a:p>
          <a:p>
            <a:pPr eaLnBrk="1" hangingPunct="1">
              <a:buFontTx/>
              <a:buNone/>
            </a:pPr>
            <a:r>
              <a:rPr lang="en-US" altLang="en-US" smtClean="0"/>
              <a:t>Line A – Strike serial number (O)</a:t>
            </a:r>
          </a:p>
          <a:p>
            <a:pPr eaLnBrk="1" hangingPunct="1">
              <a:buFontTx/>
              <a:buNone/>
            </a:pPr>
            <a:r>
              <a:rPr lang="en-US" altLang="en-US" sz="1600" smtClean="0"/>
              <a:t>               </a:t>
            </a:r>
          </a:p>
          <a:p>
            <a:pPr eaLnBrk="1" hangingPunct="1">
              <a:buFontTx/>
              <a:buNone/>
            </a:pPr>
            <a:r>
              <a:rPr lang="en-US" altLang="en-US" smtClean="0"/>
              <a:t>Line I – Release Info (M)</a:t>
            </a:r>
          </a:p>
          <a:p>
            <a:pPr eaLnBrk="1" hangingPunct="1">
              <a:buFontTx/>
              <a:buNone/>
            </a:pPr>
            <a:r>
              <a:rPr lang="en-US" altLang="en-US" sz="1600" smtClean="0"/>
              <a:t>               </a:t>
            </a:r>
          </a:p>
          <a:p>
            <a:pPr eaLnBrk="1" hangingPunct="1">
              <a:buFontTx/>
              <a:buNone/>
            </a:pPr>
            <a:r>
              <a:rPr lang="en-US" altLang="en-US" smtClean="0"/>
              <a:t>Line Q – Location of detection/Sample Type/Method of Detection (M)</a:t>
            </a:r>
          </a:p>
          <a:p>
            <a:pPr eaLnBrk="1" hangingPunct="1">
              <a:buFontTx/>
              <a:buNone/>
            </a:pPr>
            <a:endParaRPr lang="en-US" altLang="en-US" sz="1600" smtClean="0"/>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a:xfrm>
            <a:off x="685800" y="152400"/>
            <a:ext cx="7772400" cy="762000"/>
          </a:xfrm>
        </p:spPr>
        <p:txBody>
          <a:bodyPr/>
          <a:lstStyle/>
          <a:p>
            <a:pPr eaLnBrk="1" hangingPunct="1">
              <a:defRPr/>
            </a:pPr>
            <a:r>
              <a:rPr lang="en-US" sz="3600" b="1" dirty="0" smtClean="0"/>
              <a:t>CBRN RECONNAISSANCE</a:t>
            </a:r>
          </a:p>
        </p:txBody>
      </p:sp>
      <p:sp>
        <p:nvSpPr>
          <p:cNvPr id="19459" name="Rectangle 1027"/>
          <p:cNvSpPr>
            <a:spLocks noGrp="1" noChangeArrowheads="1"/>
          </p:cNvSpPr>
          <p:nvPr>
            <p:ph type="body" idx="1"/>
          </p:nvPr>
        </p:nvSpPr>
        <p:spPr>
          <a:xfrm>
            <a:off x="762000" y="1143000"/>
            <a:ext cx="7620000" cy="4724400"/>
          </a:xfrm>
        </p:spPr>
        <p:txBody>
          <a:bodyPr/>
          <a:lstStyle/>
          <a:p>
            <a:pPr eaLnBrk="1" hangingPunct="1">
              <a:buFontTx/>
              <a:buNone/>
            </a:pPr>
            <a:r>
              <a:rPr lang="en-US" altLang="en-US" sz="1600" smtClean="0"/>
              <a:t>            </a:t>
            </a:r>
          </a:p>
          <a:p>
            <a:pPr eaLnBrk="1" hangingPunct="1">
              <a:buFontTx/>
              <a:buNone/>
            </a:pPr>
            <a:r>
              <a:rPr lang="en-US" altLang="en-US" smtClean="0"/>
              <a:t>Line R – Level of contamination (O)</a:t>
            </a:r>
          </a:p>
          <a:p>
            <a:pPr eaLnBrk="1" hangingPunct="1">
              <a:buFontTx/>
              <a:buNone/>
            </a:pPr>
            <a:endParaRPr lang="en-US" altLang="en-US" sz="1600" smtClean="0"/>
          </a:p>
          <a:p>
            <a:pPr eaLnBrk="1" hangingPunct="1">
              <a:buFontTx/>
              <a:buNone/>
            </a:pPr>
            <a:r>
              <a:rPr lang="en-US" altLang="en-US" smtClean="0"/>
              <a:t>Line S – Date/Time of detection (M)</a:t>
            </a:r>
          </a:p>
          <a:p>
            <a:pPr eaLnBrk="1" hangingPunct="1">
              <a:buFontTx/>
              <a:buNone/>
            </a:pPr>
            <a:r>
              <a:rPr lang="en-US" altLang="en-US" sz="1600" smtClean="0"/>
              <a:t>                      </a:t>
            </a:r>
          </a:p>
          <a:p>
            <a:pPr eaLnBrk="1" hangingPunct="1">
              <a:buFontTx/>
              <a:buNone/>
            </a:pPr>
            <a:r>
              <a:rPr lang="en-US" altLang="en-US" smtClean="0"/>
              <a:t>Line W – Sensor Info (O)</a:t>
            </a:r>
          </a:p>
          <a:p>
            <a:pPr eaLnBrk="1" hangingPunct="1">
              <a:buFontTx/>
              <a:buNone/>
            </a:pPr>
            <a:endParaRPr lang="en-US" altLang="en-US" sz="1600" smtClean="0"/>
          </a:p>
          <a:p>
            <a:pPr eaLnBrk="1" hangingPunct="1">
              <a:buFontTx/>
              <a:buNone/>
            </a:pPr>
            <a:r>
              <a:rPr lang="en-US" altLang="en-US" smtClean="0"/>
              <a:t>Line Y – Wind direction/speed (O)</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a:xfrm>
            <a:off x="685800" y="152400"/>
            <a:ext cx="7772400" cy="762000"/>
          </a:xfrm>
        </p:spPr>
        <p:txBody>
          <a:bodyPr/>
          <a:lstStyle/>
          <a:p>
            <a:pPr eaLnBrk="1" hangingPunct="1">
              <a:defRPr/>
            </a:pPr>
            <a:r>
              <a:rPr lang="en-US" sz="3600" b="1" dirty="0" smtClean="0"/>
              <a:t>CBRN RECONNAISSANCE</a:t>
            </a:r>
          </a:p>
        </p:txBody>
      </p:sp>
      <p:sp>
        <p:nvSpPr>
          <p:cNvPr id="20483" name="Rectangle 1027"/>
          <p:cNvSpPr>
            <a:spLocks noGrp="1" noChangeArrowheads="1"/>
          </p:cNvSpPr>
          <p:nvPr>
            <p:ph type="body" idx="1"/>
          </p:nvPr>
        </p:nvSpPr>
        <p:spPr>
          <a:xfrm>
            <a:off x="609600" y="1295400"/>
            <a:ext cx="7620000" cy="5257800"/>
          </a:xfrm>
        </p:spPr>
        <p:txBody>
          <a:bodyPr/>
          <a:lstStyle/>
          <a:p>
            <a:pPr eaLnBrk="1" hangingPunct="1">
              <a:buFontTx/>
              <a:buNone/>
            </a:pPr>
            <a:r>
              <a:rPr lang="en-US" altLang="en-US" sz="1600" smtClean="0"/>
              <a:t>            </a:t>
            </a:r>
          </a:p>
          <a:p>
            <a:pPr eaLnBrk="1" hangingPunct="1">
              <a:buFontTx/>
              <a:buNone/>
            </a:pPr>
            <a:r>
              <a:rPr lang="en-US" altLang="en-US" smtClean="0"/>
              <a:t>Line Z – Weather Info (O)</a:t>
            </a:r>
          </a:p>
          <a:p>
            <a:pPr eaLnBrk="1" hangingPunct="1">
              <a:buFontTx/>
              <a:buNone/>
            </a:pPr>
            <a:r>
              <a:rPr lang="en-US" altLang="en-US" sz="1600" smtClean="0"/>
              <a:t>               </a:t>
            </a:r>
          </a:p>
          <a:p>
            <a:pPr eaLnBrk="1" hangingPunct="1">
              <a:buFontTx/>
              <a:buNone/>
            </a:pPr>
            <a:r>
              <a:rPr lang="en-US" altLang="en-US" smtClean="0"/>
              <a:t>GENTEXT – Remarks/additional info (O)</a:t>
            </a:r>
          </a:p>
          <a:p>
            <a:pPr eaLnBrk="1" hangingPunct="1">
              <a:buFontTx/>
              <a:buNone/>
            </a:pPr>
            <a:r>
              <a:rPr lang="en-US" altLang="en-US" sz="1000" smtClean="0"/>
              <a:t>     </a:t>
            </a:r>
          </a:p>
          <a:p>
            <a:pPr eaLnBrk="1" hangingPunct="1">
              <a:buFontTx/>
              <a:buNone/>
            </a:pPr>
            <a:r>
              <a:rPr lang="en-US" altLang="en-US" sz="1600" smtClean="0"/>
              <a:t>_________________________________________________________________          </a:t>
            </a:r>
          </a:p>
          <a:p>
            <a:pPr eaLnBrk="1" hangingPunct="1">
              <a:buFontTx/>
              <a:buNone/>
            </a:pPr>
            <a:endParaRPr lang="en-US" altLang="en-US" sz="1000" smtClean="0"/>
          </a:p>
          <a:p>
            <a:pPr eaLnBrk="1" hangingPunct="1">
              <a:buFontTx/>
              <a:buNone/>
            </a:pPr>
            <a:r>
              <a:rPr lang="en-US" altLang="en-US" smtClean="0"/>
              <a:t>Always include</a:t>
            </a:r>
          </a:p>
          <a:p>
            <a:pPr eaLnBrk="1" hangingPunct="1">
              <a:buFontTx/>
              <a:buNone/>
            </a:pPr>
            <a:r>
              <a:rPr lang="en-US" altLang="en-US" smtClean="0"/>
              <a:t>	India, Quebec, Sierra</a:t>
            </a:r>
          </a:p>
          <a:p>
            <a:pPr eaLnBrk="1" hangingPunct="1">
              <a:buFontTx/>
              <a:buNone/>
            </a:pPr>
            <a:r>
              <a:rPr lang="en-US" altLang="en-US" smtClean="0"/>
              <a:t>				On CBRN 4 Report</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5800" y="152400"/>
            <a:ext cx="7772400" cy="1600200"/>
          </a:xfrm>
        </p:spPr>
        <p:txBody>
          <a:bodyPr/>
          <a:lstStyle/>
          <a:p>
            <a:pPr eaLnBrk="1" hangingPunct="1">
              <a:defRPr/>
            </a:pPr>
            <a:r>
              <a:rPr lang="en-US" sz="3600" b="1" dirty="0" smtClean="0"/>
              <a:t>CBRN RECONNAISSANCE</a:t>
            </a:r>
          </a:p>
        </p:txBody>
      </p:sp>
      <p:sp>
        <p:nvSpPr>
          <p:cNvPr id="21507" name="Rectangle 3"/>
          <p:cNvSpPr>
            <a:spLocks noGrp="1" noChangeArrowheads="1"/>
          </p:cNvSpPr>
          <p:nvPr>
            <p:ph type="body" idx="1"/>
          </p:nvPr>
        </p:nvSpPr>
        <p:spPr>
          <a:xfrm>
            <a:off x="152400" y="1295400"/>
            <a:ext cx="8763000" cy="4648200"/>
          </a:xfrm>
        </p:spPr>
        <p:txBody>
          <a:bodyPr/>
          <a:lstStyle/>
          <a:p>
            <a:pPr eaLnBrk="1" hangingPunct="1">
              <a:buFontTx/>
              <a:buNone/>
            </a:pPr>
            <a:r>
              <a:rPr lang="en-US" altLang="en-US" sz="2400" smtClean="0"/>
              <a:t>Sample Report:</a:t>
            </a:r>
          </a:p>
          <a:p>
            <a:pPr eaLnBrk="1" hangingPunct="1">
              <a:buFontTx/>
              <a:buNone/>
            </a:pPr>
            <a:r>
              <a:rPr lang="en-US" altLang="en-US" sz="1000" smtClean="0"/>
              <a:t>	</a:t>
            </a:r>
          </a:p>
          <a:p>
            <a:pPr eaLnBrk="1" hangingPunct="1">
              <a:buFontTx/>
              <a:buNone/>
            </a:pPr>
            <a:r>
              <a:rPr lang="en-US" altLang="en-US" smtClean="0"/>
              <a:t>			CBRN – 4 Chemical Report</a:t>
            </a:r>
          </a:p>
          <a:p>
            <a:pPr eaLnBrk="1" hangingPunct="1">
              <a:buFontTx/>
              <a:buNone/>
            </a:pPr>
            <a:r>
              <a:rPr lang="en-US" altLang="en-US" smtClean="0"/>
              <a:t>				IMMEDIATE</a:t>
            </a:r>
          </a:p>
          <a:p>
            <a:pPr eaLnBrk="1" hangingPunct="1">
              <a:buFontTx/>
              <a:buNone/>
            </a:pPr>
            <a:endParaRPr lang="en-US" altLang="en-US" sz="1000" smtClean="0"/>
          </a:p>
          <a:p>
            <a:pPr eaLnBrk="1" hangingPunct="1">
              <a:buFontTx/>
              <a:buNone/>
            </a:pPr>
            <a:r>
              <a:rPr lang="en-US" altLang="en-US" smtClean="0"/>
              <a:t>			I/UNK/NERV/P//</a:t>
            </a:r>
          </a:p>
          <a:p>
            <a:pPr eaLnBrk="1" hangingPunct="1">
              <a:buFontTx/>
              <a:buNone/>
            </a:pPr>
            <a:r>
              <a:rPr lang="en-US" altLang="en-US" smtClean="0"/>
              <a:t>			Q/27JMN419273/LIQ/MSVY//</a:t>
            </a:r>
          </a:p>
          <a:p>
            <a:pPr eaLnBrk="1" hangingPunct="1">
              <a:buFontTx/>
              <a:buNone/>
            </a:pPr>
            <a:r>
              <a:rPr lang="en-US" altLang="en-US" smtClean="0"/>
              <a:t>			S/231015ZMAR2011//</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228600"/>
            <a:ext cx="7772400" cy="1524000"/>
          </a:xfrm>
        </p:spPr>
        <p:txBody>
          <a:bodyPr/>
          <a:lstStyle/>
          <a:p>
            <a:pPr eaLnBrk="1" hangingPunct="1">
              <a:defRPr/>
            </a:pPr>
            <a:r>
              <a:rPr lang="en-US" b="1" dirty="0" smtClean="0"/>
              <a:t>CBRN RECONNAISSANCE</a:t>
            </a:r>
            <a:endParaRPr lang="en-US" dirty="0" smtClean="0"/>
          </a:p>
        </p:txBody>
      </p:sp>
      <p:sp>
        <p:nvSpPr>
          <p:cNvPr id="4099" name="Rectangle 3"/>
          <p:cNvSpPr>
            <a:spLocks noGrp="1" noChangeArrowheads="1"/>
          </p:cNvSpPr>
          <p:nvPr>
            <p:ph type="body" idx="1"/>
          </p:nvPr>
        </p:nvSpPr>
        <p:spPr>
          <a:xfrm>
            <a:off x="0" y="2209800"/>
            <a:ext cx="9144000" cy="4724400"/>
          </a:xfrm>
        </p:spPr>
        <p:txBody>
          <a:bodyPr/>
          <a:lstStyle/>
          <a:p>
            <a:pPr marL="609600" indent="-609600" eaLnBrk="1" hangingPunct="1">
              <a:lnSpc>
                <a:spcPct val="90000"/>
              </a:lnSpc>
              <a:buFontTx/>
              <a:buNone/>
            </a:pPr>
            <a:r>
              <a:rPr lang="en-US" altLang="en-US" sz="2400" smtClean="0"/>
              <a:t>		</a:t>
            </a:r>
            <a:r>
              <a:rPr lang="en-US" altLang="en-US" sz="3600" smtClean="0"/>
              <a:t>Contamination Avoidance Measure</a:t>
            </a:r>
          </a:p>
          <a:p>
            <a:pPr marL="609600" indent="-609600" eaLnBrk="1" hangingPunct="1">
              <a:lnSpc>
                <a:spcPct val="90000"/>
              </a:lnSpc>
              <a:buFontTx/>
              <a:buNone/>
            </a:pPr>
            <a:endParaRPr lang="en-US" altLang="en-US" sz="1000" smtClean="0"/>
          </a:p>
          <a:p>
            <a:pPr marL="609600" indent="-609600" eaLnBrk="1" hangingPunct="1">
              <a:lnSpc>
                <a:spcPct val="90000"/>
              </a:lnSpc>
              <a:buFontTx/>
              <a:buNone/>
            </a:pPr>
            <a:r>
              <a:rPr lang="en-US" altLang="en-US" sz="3600" smtClean="0"/>
              <a:t>		Provides CDRs with info for their AO</a:t>
            </a:r>
          </a:p>
          <a:p>
            <a:pPr marL="609600" indent="-609600" eaLnBrk="1" hangingPunct="1">
              <a:lnSpc>
                <a:spcPct val="90000"/>
              </a:lnSpc>
              <a:buFontTx/>
              <a:buNone/>
            </a:pPr>
            <a:endParaRPr lang="en-US" altLang="en-US" sz="2800" smtClean="0"/>
          </a:p>
          <a:p>
            <a:pPr marL="609600" indent="-609600" eaLnBrk="1" hangingPunct="1">
              <a:lnSpc>
                <a:spcPct val="90000"/>
              </a:lnSpc>
              <a:buFontTx/>
              <a:buNone/>
            </a:pPr>
            <a:r>
              <a:rPr lang="en-US" altLang="en-US" sz="2400" smtClean="0"/>
              <a:t>	</a:t>
            </a:r>
            <a:r>
              <a:rPr lang="en-US" altLang="en-US" sz="3600" smtClean="0"/>
              <a:t>5 Tasks:</a:t>
            </a:r>
          </a:p>
          <a:p>
            <a:pPr marL="609600" indent="-609600" eaLnBrk="1" hangingPunct="1">
              <a:lnSpc>
                <a:spcPct val="90000"/>
              </a:lnSpc>
              <a:buFontTx/>
              <a:buNone/>
            </a:pPr>
            <a:r>
              <a:rPr lang="en-US" altLang="en-US" sz="2400" smtClean="0"/>
              <a:t>			</a:t>
            </a:r>
            <a:r>
              <a:rPr lang="en-US" altLang="en-US" sz="3600" smtClean="0"/>
              <a:t>Detection, Identification, Marking, Reporting, Sampling</a:t>
            </a:r>
          </a:p>
          <a:p>
            <a:pPr marL="609600" indent="-609600" eaLnBrk="1" hangingPunct="1">
              <a:lnSpc>
                <a:spcPct val="90000"/>
              </a:lnSpc>
              <a:buFontTx/>
              <a:buNone/>
            </a:pPr>
            <a:endParaRPr lang="en-US" altLang="en-U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85800" y="152400"/>
            <a:ext cx="7772400" cy="609600"/>
          </a:xfrm>
        </p:spPr>
        <p:txBody>
          <a:bodyPr/>
          <a:lstStyle/>
          <a:p>
            <a:pPr eaLnBrk="1" hangingPunct="1">
              <a:defRPr/>
            </a:pPr>
            <a:r>
              <a:rPr lang="en-US" sz="3600" b="1" smtClean="0"/>
              <a:t>EXERCISE</a:t>
            </a:r>
          </a:p>
        </p:txBody>
      </p:sp>
      <p:sp>
        <p:nvSpPr>
          <p:cNvPr id="22531" name="Rectangle 3"/>
          <p:cNvSpPr>
            <a:spLocks noGrp="1" noChangeArrowheads="1"/>
          </p:cNvSpPr>
          <p:nvPr>
            <p:ph type="body" idx="1"/>
          </p:nvPr>
        </p:nvSpPr>
        <p:spPr>
          <a:xfrm>
            <a:off x="0" y="762000"/>
            <a:ext cx="8763000" cy="5715000"/>
          </a:xfrm>
        </p:spPr>
        <p:txBody>
          <a:bodyPr/>
          <a:lstStyle/>
          <a:p>
            <a:pPr eaLnBrk="1" hangingPunct="1">
              <a:buFontTx/>
              <a:buNone/>
            </a:pPr>
            <a:r>
              <a:rPr lang="en-US" altLang="en-US" sz="2200" smtClean="0"/>
              <a:t>     You are the leader of a chemical survey team. Your team went to the following locations at the times indicated on 14 March 2002. (All times are ZULU time).At each location testing was done with M8 paper as well as M256 Kit Sampler Packets. V Nerve agent was detected and identified at each location. Using this data, format a CBRN-4 Chemical Report.</a:t>
            </a:r>
          </a:p>
          <a:p>
            <a:pPr eaLnBrk="1" hangingPunct="1">
              <a:buFontTx/>
              <a:buNone/>
            </a:pPr>
            <a:endParaRPr lang="en-US" altLang="en-US" sz="1200" smtClean="0"/>
          </a:p>
          <a:p>
            <a:pPr eaLnBrk="1" hangingPunct="1">
              <a:buFontTx/>
              <a:buNone/>
            </a:pPr>
            <a:r>
              <a:rPr lang="en-US" altLang="en-US" sz="2200" smtClean="0"/>
              <a:t>			Location		Time</a:t>
            </a:r>
          </a:p>
          <a:p>
            <a:pPr eaLnBrk="1" hangingPunct="1">
              <a:buFontTx/>
              <a:buNone/>
            </a:pPr>
            <a:r>
              <a:rPr lang="en-US" altLang="en-US" sz="2200" smtClean="0"/>
              <a:t>	</a:t>
            </a:r>
          </a:p>
          <a:p>
            <a:pPr eaLnBrk="1" hangingPunct="1">
              <a:buFontTx/>
              <a:buNone/>
            </a:pPr>
            <a:r>
              <a:rPr lang="en-US" altLang="en-US" sz="2200" smtClean="0"/>
              <a:t>			NB 400305		0815</a:t>
            </a:r>
          </a:p>
          <a:p>
            <a:pPr eaLnBrk="1" hangingPunct="1">
              <a:buFontTx/>
              <a:buNone/>
            </a:pPr>
            <a:r>
              <a:rPr lang="en-US" altLang="en-US" sz="2200" smtClean="0"/>
              <a:t>			NB 411309		0840</a:t>
            </a:r>
          </a:p>
          <a:p>
            <a:pPr eaLnBrk="1" hangingPunct="1">
              <a:buFontTx/>
              <a:buNone/>
            </a:pPr>
            <a:r>
              <a:rPr lang="en-US" altLang="en-US" sz="2200" smtClean="0"/>
              <a:t>			NB 421311		0905</a:t>
            </a:r>
          </a:p>
          <a:p>
            <a:pPr eaLnBrk="1" hangingPunct="1">
              <a:buFontTx/>
              <a:buNone/>
            </a:pPr>
            <a:r>
              <a:rPr lang="en-US" altLang="en-US" sz="2200" smtClean="0"/>
              <a:t>			NB 429319		0930</a:t>
            </a:r>
          </a:p>
          <a:p>
            <a:pPr eaLnBrk="1" hangingPunct="1">
              <a:buFontTx/>
              <a:buNone/>
            </a:pPr>
            <a:r>
              <a:rPr lang="en-US" altLang="en-US" sz="2200" smtClean="0"/>
              <a:t>			NB 432325		0955</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25400"/>
            <a:ext cx="7772400" cy="508000"/>
          </a:xfrm>
        </p:spPr>
        <p:txBody>
          <a:bodyPr/>
          <a:lstStyle/>
          <a:p>
            <a:pPr eaLnBrk="1" hangingPunct="1">
              <a:defRPr/>
            </a:pPr>
            <a:r>
              <a:rPr lang="en-US" sz="3200" b="1" smtClean="0"/>
              <a:t>EXERCISE</a:t>
            </a:r>
          </a:p>
        </p:txBody>
      </p:sp>
      <p:sp>
        <p:nvSpPr>
          <p:cNvPr id="23555" name="Rectangle 3"/>
          <p:cNvSpPr>
            <a:spLocks noGrp="1" noChangeArrowheads="1"/>
          </p:cNvSpPr>
          <p:nvPr>
            <p:ph type="body" idx="1"/>
          </p:nvPr>
        </p:nvSpPr>
        <p:spPr>
          <a:xfrm>
            <a:off x="152400" y="584200"/>
            <a:ext cx="6705600" cy="5715000"/>
          </a:xfrm>
        </p:spPr>
        <p:txBody>
          <a:bodyPr/>
          <a:lstStyle/>
          <a:p>
            <a:pPr eaLnBrk="1" hangingPunct="1">
              <a:buFontTx/>
              <a:buNone/>
            </a:pPr>
            <a:r>
              <a:rPr lang="en-US" altLang="en-US" sz="1800" smtClean="0"/>
              <a:t>		CBRN  4 Chemical Report          IMMEDIATE</a:t>
            </a:r>
          </a:p>
          <a:p>
            <a:pPr eaLnBrk="1" hangingPunct="1">
              <a:buFontTx/>
              <a:buNone/>
            </a:pPr>
            <a:endParaRPr lang="en-US" altLang="en-US" sz="1000" smtClean="0"/>
          </a:p>
          <a:p>
            <a:pPr eaLnBrk="1" hangingPunct="1">
              <a:buFontTx/>
              <a:buNone/>
            </a:pPr>
            <a:r>
              <a:rPr lang="en-US" altLang="en-US" sz="1800" smtClean="0"/>
              <a:t>			H	Nerve, V</a:t>
            </a:r>
          </a:p>
          <a:p>
            <a:pPr eaLnBrk="1" hangingPunct="1">
              <a:buFontTx/>
              <a:buNone/>
            </a:pPr>
            <a:r>
              <a:rPr lang="en-US" altLang="en-US" sz="1800" smtClean="0"/>
              <a:t>			Q	NB400305, Liquid, air</a:t>
            </a:r>
          </a:p>
          <a:p>
            <a:pPr eaLnBrk="1" hangingPunct="1">
              <a:buFontTx/>
              <a:buNone/>
            </a:pPr>
            <a:r>
              <a:rPr lang="en-US" altLang="en-US" sz="1800" smtClean="0"/>
              <a:t>			S	140815Z</a:t>
            </a:r>
          </a:p>
          <a:p>
            <a:pPr eaLnBrk="1" hangingPunct="1">
              <a:buFontTx/>
              <a:buNone/>
            </a:pPr>
            <a:r>
              <a:rPr lang="en-US" altLang="en-US" sz="1800" smtClean="0"/>
              <a:t>			H	Nerve, V</a:t>
            </a:r>
          </a:p>
          <a:p>
            <a:pPr eaLnBrk="1" hangingPunct="1">
              <a:buFontTx/>
              <a:buNone/>
            </a:pPr>
            <a:r>
              <a:rPr lang="en-US" altLang="en-US" sz="1800" smtClean="0"/>
              <a:t>			Q	NB411309, Liquid, Air</a:t>
            </a:r>
          </a:p>
          <a:p>
            <a:pPr eaLnBrk="1" hangingPunct="1">
              <a:buFontTx/>
              <a:buNone/>
            </a:pPr>
            <a:r>
              <a:rPr lang="en-US" altLang="en-US" sz="1800" smtClean="0"/>
              <a:t>			S	140840Z</a:t>
            </a:r>
          </a:p>
          <a:p>
            <a:pPr eaLnBrk="1" hangingPunct="1">
              <a:buFontTx/>
              <a:buNone/>
            </a:pPr>
            <a:r>
              <a:rPr lang="en-US" altLang="en-US" sz="1800" smtClean="0"/>
              <a:t>			H	Nerve, V</a:t>
            </a:r>
          </a:p>
          <a:p>
            <a:pPr eaLnBrk="1" hangingPunct="1">
              <a:buFontTx/>
              <a:buNone/>
            </a:pPr>
            <a:r>
              <a:rPr lang="en-US" altLang="en-US" sz="1800" smtClean="0"/>
              <a:t>			Q	NB421311, Liquid, Air</a:t>
            </a:r>
          </a:p>
          <a:p>
            <a:pPr eaLnBrk="1" hangingPunct="1">
              <a:buFontTx/>
              <a:buNone/>
            </a:pPr>
            <a:r>
              <a:rPr lang="en-US" altLang="en-US" sz="1800" smtClean="0"/>
              <a:t>			S	140905Z</a:t>
            </a:r>
          </a:p>
          <a:p>
            <a:pPr eaLnBrk="1" hangingPunct="1">
              <a:buFontTx/>
              <a:buNone/>
            </a:pPr>
            <a:r>
              <a:rPr lang="en-US" altLang="en-US" sz="1800" smtClean="0"/>
              <a:t>			H	Nerve, V</a:t>
            </a:r>
          </a:p>
          <a:p>
            <a:pPr eaLnBrk="1" hangingPunct="1">
              <a:buFontTx/>
              <a:buNone/>
            </a:pPr>
            <a:r>
              <a:rPr lang="en-US" altLang="en-US" sz="1800" smtClean="0"/>
              <a:t>			Q	NB429319, Liquid, Air</a:t>
            </a:r>
          </a:p>
          <a:p>
            <a:pPr eaLnBrk="1" hangingPunct="1">
              <a:buFontTx/>
              <a:buNone/>
            </a:pPr>
            <a:r>
              <a:rPr lang="en-US" altLang="en-US" sz="1800" smtClean="0"/>
              <a:t>			S	140930Z</a:t>
            </a:r>
          </a:p>
          <a:p>
            <a:pPr eaLnBrk="1" hangingPunct="1">
              <a:buFontTx/>
              <a:buNone/>
            </a:pPr>
            <a:r>
              <a:rPr lang="en-US" altLang="en-US" sz="1800" smtClean="0"/>
              <a:t>			H	Nerve, V</a:t>
            </a:r>
          </a:p>
          <a:p>
            <a:pPr eaLnBrk="1" hangingPunct="1">
              <a:buFontTx/>
              <a:buNone/>
            </a:pPr>
            <a:r>
              <a:rPr lang="en-US" altLang="en-US" sz="1800" smtClean="0"/>
              <a:t>			Q	NB432325, Liquid, Air</a:t>
            </a:r>
          </a:p>
          <a:p>
            <a:pPr eaLnBrk="1" hangingPunct="1">
              <a:buFontTx/>
              <a:buNone/>
            </a:pPr>
            <a:r>
              <a:rPr lang="en-US" altLang="en-US" sz="1800" smtClean="0"/>
              <a:t>			S	140955Z</a:t>
            </a:r>
          </a:p>
          <a:p>
            <a:pPr eaLnBrk="1" hangingPunct="1">
              <a:buFontTx/>
              <a:buNone/>
            </a:pPr>
            <a:r>
              <a:rPr lang="en-US" altLang="en-US" sz="1800" smtClean="0"/>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52400"/>
            <a:ext cx="7772400" cy="1600200"/>
          </a:xfrm>
        </p:spPr>
        <p:txBody>
          <a:bodyPr/>
          <a:lstStyle/>
          <a:p>
            <a:pPr eaLnBrk="1" hangingPunct="1">
              <a:defRPr/>
            </a:pPr>
            <a:r>
              <a:rPr lang="en-US" sz="3600" b="1" dirty="0" smtClean="0"/>
              <a:t>CBRN RECONNAISSANCE</a:t>
            </a:r>
          </a:p>
        </p:txBody>
      </p:sp>
      <p:sp>
        <p:nvSpPr>
          <p:cNvPr id="24579" name="Rectangle 3"/>
          <p:cNvSpPr>
            <a:spLocks noGrp="1" noChangeArrowheads="1"/>
          </p:cNvSpPr>
          <p:nvPr>
            <p:ph type="body" idx="1"/>
          </p:nvPr>
        </p:nvSpPr>
        <p:spPr>
          <a:xfrm>
            <a:off x="609600" y="1600200"/>
            <a:ext cx="7848600" cy="4114800"/>
          </a:xfrm>
        </p:spPr>
        <p:txBody>
          <a:bodyPr/>
          <a:lstStyle/>
          <a:p>
            <a:pPr eaLnBrk="1" hangingPunct="1">
              <a:buFontTx/>
              <a:buNone/>
            </a:pPr>
            <a:r>
              <a:rPr lang="en-US" altLang="en-US" smtClean="0"/>
              <a:t>   </a:t>
            </a:r>
          </a:p>
          <a:p>
            <a:pPr eaLnBrk="1" hangingPunct="1">
              <a:buFontTx/>
              <a:buNone/>
            </a:pPr>
            <a:r>
              <a:rPr lang="en-US" altLang="en-US" smtClean="0"/>
              <a:t>	Survey teams prepare and submit CBRN 4 to the control party.</a:t>
            </a:r>
          </a:p>
          <a:p>
            <a:pPr eaLnBrk="1" hangingPunct="1">
              <a:buFontTx/>
              <a:buNone/>
            </a:pPr>
            <a:endParaRPr lang="en-US" altLang="en-US" smtClean="0"/>
          </a:p>
          <a:p>
            <a:pPr eaLnBrk="1" hangingPunct="1">
              <a:buFontTx/>
              <a:buNone/>
            </a:pPr>
            <a:r>
              <a:rPr lang="en-US" altLang="en-US" smtClean="0"/>
              <a:t>   Control parties forward survey data to the CBRNC.</a:t>
            </a:r>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228600"/>
            <a:ext cx="7772400" cy="1524000"/>
          </a:xfrm>
        </p:spPr>
        <p:txBody>
          <a:bodyPr/>
          <a:lstStyle/>
          <a:p>
            <a:pPr eaLnBrk="1" hangingPunct="1">
              <a:defRPr/>
            </a:pPr>
            <a:r>
              <a:rPr lang="en-US" sz="3600" b="1" dirty="0" smtClean="0"/>
              <a:t>CBRN RECONNAISSANCE</a:t>
            </a:r>
          </a:p>
        </p:txBody>
      </p:sp>
      <p:sp>
        <p:nvSpPr>
          <p:cNvPr id="25603" name="Rectangle 3"/>
          <p:cNvSpPr>
            <a:spLocks noGrp="1" noChangeArrowheads="1"/>
          </p:cNvSpPr>
          <p:nvPr>
            <p:ph type="body" idx="1"/>
          </p:nvPr>
        </p:nvSpPr>
        <p:spPr>
          <a:xfrm>
            <a:off x="838200" y="2057400"/>
            <a:ext cx="7772400" cy="3505200"/>
          </a:xfrm>
        </p:spPr>
        <p:txBody>
          <a:bodyPr/>
          <a:lstStyle/>
          <a:p>
            <a:pPr eaLnBrk="1" hangingPunct="1">
              <a:buFontTx/>
              <a:buNone/>
            </a:pPr>
            <a:r>
              <a:rPr lang="en-US" altLang="en-US" smtClean="0"/>
              <a:t>CBRNC consolidates info from CBRN 4</a:t>
            </a:r>
          </a:p>
          <a:p>
            <a:pPr eaLnBrk="1" hangingPunct="1">
              <a:buFontTx/>
              <a:buNone/>
            </a:pPr>
            <a:endParaRPr lang="en-US" altLang="en-US" smtClean="0"/>
          </a:p>
          <a:p>
            <a:pPr eaLnBrk="1" hangingPunct="1">
              <a:buFontTx/>
              <a:buNone/>
            </a:pPr>
            <a:r>
              <a:rPr lang="en-US" altLang="en-US" smtClean="0"/>
              <a:t>That Info becomes the CBRN 5 Report</a:t>
            </a:r>
          </a:p>
          <a:p>
            <a:pPr eaLnBrk="1" hangingPunct="1">
              <a:buFontTx/>
              <a:buNone/>
            </a:pPr>
            <a:endParaRPr lang="en-US" altLang="en-US" smtClean="0"/>
          </a:p>
          <a:p>
            <a:pPr eaLnBrk="1" hangingPunct="1">
              <a:buFontTx/>
              <a:buNone/>
            </a:pPr>
            <a:r>
              <a:rPr lang="en-US" altLang="en-US" smtClean="0"/>
              <a:t>The CBRN 5 is sent to all units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838200" y="520700"/>
            <a:ext cx="8001000" cy="6946900"/>
          </a:xfrm>
        </p:spPr>
        <p:txBody>
          <a:bodyPr/>
          <a:lstStyle/>
          <a:p>
            <a:pPr eaLnBrk="1" hangingPunct="1">
              <a:buFontTx/>
              <a:buNone/>
            </a:pPr>
            <a:endParaRPr lang="en-US" altLang="en-US" sz="1000" smtClean="0"/>
          </a:p>
          <a:p>
            <a:pPr eaLnBrk="1" hangingPunct="1">
              <a:buFontTx/>
              <a:buNone/>
            </a:pPr>
            <a:r>
              <a:rPr lang="en-US" altLang="en-US" sz="1800" smtClean="0"/>
              <a:t>I/AIR/NERV/P//				CBRN – 5 Report</a:t>
            </a:r>
          </a:p>
          <a:p>
            <a:pPr eaLnBrk="1" hangingPunct="1">
              <a:buFontTx/>
              <a:buNone/>
            </a:pPr>
            <a:r>
              <a:rPr lang="en-US" altLang="en-US" sz="1800" smtClean="0"/>
              <a:t>Q/14SNB400305/LIQ/MSVY//</a:t>
            </a:r>
          </a:p>
          <a:p>
            <a:pPr eaLnBrk="1" hangingPunct="1">
              <a:buFontTx/>
              <a:buNone/>
            </a:pPr>
            <a:r>
              <a:rPr lang="en-US" altLang="en-US" sz="1800" smtClean="0"/>
              <a:t>S/140815ZMAR2011//			A/US/012/001/C//</a:t>
            </a:r>
          </a:p>
          <a:p>
            <a:pPr eaLnBrk="1" hangingPunct="1">
              <a:buFontTx/>
              <a:buNone/>
            </a:pPr>
            <a:r>
              <a:rPr lang="en-US" altLang="en-US" sz="1800" smtClean="0"/>
              <a:t>						D/140325ZMAR2011//</a:t>
            </a:r>
          </a:p>
          <a:p>
            <a:pPr eaLnBrk="1" hangingPunct="1">
              <a:buFontTx/>
              <a:buNone/>
            </a:pPr>
            <a:r>
              <a:rPr lang="en-US" altLang="en-US" sz="1800" smtClean="0"/>
              <a:t>I/AIR/NERV/P//				I/NERV/P//</a:t>
            </a:r>
          </a:p>
          <a:p>
            <a:pPr eaLnBrk="1" hangingPunct="1">
              <a:buFontTx/>
              <a:buNone/>
            </a:pPr>
            <a:r>
              <a:rPr lang="en-US" altLang="en-US" sz="1800" smtClean="0"/>
              <a:t>Q/14SNB411309/LIQ/MSVY//		O/140930ZMAR2011//</a:t>
            </a:r>
          </a:p>
          <a:p>
            <a:pPr eaLnBrk="1" hangingPunct="1">
              <a:buFontTx/>
              <a:buNone/>
            </a:pPr>
            <a:r>
              <a:rPr lang="en-US" altLang="en-US" sz="1800" smtClean="0"/>
              <a:t>S/140840ZMAR2011//			XA/-/14SNB400305/</a:t>
            </a:r>
          </a:p>
          <a:p>
            <a:pPr eaLnBrk="1" hangingPunct="1">
              <a:buFontTx/>
              <a:buNone/>
            </a:pPr>
            <a:r>
              <a:rPr lang="en-US" altLang="en-US" sz="1800" smtClean="0"/>
              <a:t>							14SNB411309/</a:t>
            </a:r>
          </a:p>
          <a:p>
            <a:pPr eaLnBrk="1" hangingPunct="1">
              <a:buFontTx/>
              <a:buNone/>
            </a:pPr>
            <a:r>
              <a:rPr lang="en-US" altLang="en-US" sz="1800" smtClean="0"/>
              <a:t>I/AIR/NERV/P//					14SNB421311/</a:t>
            </a:r>
          </a:p>
          <a:p>
            <a:pPr eaLnBrk="1" hangingPunct="1">
              <a:buFontTx/>
              <a:buNone/>
            </a:pPr>
            <a:r>
              <a:rPr lang="en-US" altLang="en-US" sz="1800" smtClean="0"/>
              <a:t>Q/14SNB421311/LIQ/MSVY//			14SNB429319//</a:t>
            </a:r>
          </a:p>
          <a:p>
            <a:pPr eaLnBrk="1" hangingPunct="1">
              <a:buFontTx/>
              <a:buNone/>
            </a:pPr>
            <a:r>
              <a:rPr lang="en-US" altLang="en-US" sz="1800" smtClean="0"/>
              <a:t>S/140905ZMAR2011//				</a:t>
            </a:r>
          </a:p>
          <a:p>
            <a:pPr eaLnBrk="1" hangingPunct="1">
              <a:buFontTx/>
              <a:buNone/>
            </a:pPr>
            <a:r>
              <a:rPr lang="en-US" altLang="en-US" sz="1800" smtClean="0"/>
              <a:t>							</a:t>
            </a:r>
          </a:p>
          <a:p>
            <a:pPr eaLnBrk="1" hangingPunct="1">
              <a:buFontTx/>
              <a:buNone/>
            </a:pPr>
            <a:r>
              <a:rPr lang="en-US" altLang="en-US" sz="1800" smtClean="0"/>
              <a:t>I/AIR/NERV/P//					</a:t>
            </a:r>
          </a:p>
          <a:p>
            <a:pPr eaLnBrk="1" hangingPunct="1">
              <a:buFontTx/>
              <a:buNone/>
            </a:pPr>
            <a:r>
              <a:rPr lang="en-US" altLang="en-US" sz="1800" smtClean="0"/>
              <a:t>Q/14SNB429319/LIQ/MSVY//			</a:t>
            </a:r>
          </a:p>
          <a:p>
            <a:pPr eaLnBrk="1" hangingPunct="1">
              <a:buFontTx/>
              <a:buNone/>
            </a:pPr>
            <a:r>
              <a:rPr lang="en-US" altLang="en-US" sz="1800" smtClean="0"/>
              <a:t>S/140930ZMAR2011//</a:t>
            </a:r>
          </a:p>
          <a:p>
            <a:pPr eaLnBrk="1" hangingPunct="1">
              <a:buFontTx/>
              <a:buNone/>
            </a:pPr>
            <a:r>
              <a:rPr lang="en-US" altLang="en-US" sz="1800" smtClean="0"/>
              <a:t>							</a:t>
            </a:r>
          </a:p>
          <a:p>
            <a:pPr eaLnBrk="1" hangingPunct="1">
              <a:buFontTx/>
              <a:buNone/>
            </a:pPr>
            <a:endParaRPr lang="en-US" altLang="en-US" sz="180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838200" y="228600"/>
            <a:ext cx="8001000" cy="6946900"/>
          </a:xfrm>
        </p:spPr>
        <p:txBody>
          <a:bodyPr/>
          <a:lstStyle/>
          <a:p>
            <a:pPr eaLnBrk="1" hangingPunct="1">
              <a:buFontTx/>
              <a:buNone/>
            </a:pPr>
            <a:endParaRPr lang="en-US" altLang="en-US" sz="1000" smtClean="0"/>
          </a:p>
          <a:p>
            <a:pPr eaLnBrk="1" hangingPunct="1">
              <a:buFontTx/>
              <a:buNone/>
            </a:pPr>
            <a:r>
              <a:rPr lang="en-US" altLang="en-US" sz="1800" smtClean="0"/>
              <a:t>CBRN- 4 Report</a:t>
            </a:r>
          </a:p>
          <a:p>
            <a:pPr eaLnBrk="1" hangingPunct="1">
              <a:buFontTx/>
              <a:buNone/>
            </a:pPr>
            <a:endParaRPr lang="en-US" altLang="en-US" sz="1800" smtClean="0"/>
          </a:p>
          <a:p>
            <a:pPr eaLnBrk="1" hangingPunct="1">
              <a:buFontTx/>
              <a:buNone/>
            </a:pPr>
            <a:r>
              <a:rPr lang="en-US" altLang="en-US" sz="1800" smtClean="0"/>
              <a:t>I/AIR/NERV/P//				CBRN – 5 Report</a:t>
            </a:r>
          </a:p>
          <a:p>
            <a:pPr eaLnBrk="1" hangingPunct="1">
              <a:buFontTx/>
              <a:buNone/>
            </a:pPr>
            <a:r>
              <a:rPr lang="en-US" altLang="en-US" sz="1800" smtClean="0"/>
              <a:t>Q/14SNB400305/LIQ/MSVY//</a:t>
            </a:r>
          </a:p>
          <a:p>
            <a:pPr eaLnBrk="1" hangingPunct="1">
              <a:buFontTx/>
              <a:buNone/>
            </a:pPr>
            <a:r>
              <a:rPr lang="en-US" altLang="en-US" sz="1800" smtClean="0"/>
              <a:t>S/140815ZMAR2011//			A/US/012/001/C//</a:t>
            </a:r>
          </a:p>
          <a:p>
            <a:pPr eaLnBrk="1" hangingPunct="1">
              <a:buFontTx/>
              <a:buNone/>
            </a:pPr>
            <a:r>
              <a:rPr lang="en-US" altLang="en-US" sz="1800" smtClean="0"/>
              <a:t>						D/140325ZMAR2011//</a:t>
            </a:r>
          </a:p>
          <a:p>
            <a:pPr eaLnBrk="1" hangingPunct="1">
              <a:buFontTx/>
              <a:buNone/>
            </a:pPr>
            <a:r>
              <a:rPr lang="en-US" altLang="en-US" sz="1800" smtClean="0"/>
              <a:t>I/AIR/NERV/P//				I/NERV/P//</a:t>
            </a:r>
          </a:p>
          <a:p>
            <a:pPr eaLnBrk="1" hangingPunct="1">
              <a:buFontTx/>
              <a:buNone/>
            </a:pPr>
            <a:r>
              <a:rPr lang="en-US" altLang="en-US" sz="1800" smtClean="0"/>
              <a:t>Q/14SNB411309/LIQ/MSVY//		O/140930ZMAR2011//</a:t>
            </a:r>
          </a:p>
          <a:p>
            <a:pPr eaLnBrk="1" hangingPunct="1">
              <a:buFontTx/>
              <a:buNone/>
            </a:pPr>
            <a:r>
              <a:rPr lang="en-US" altLang="en-US" sz="1800" smtClean="0"/>
              <a:t>S/140840ZMAR2011//			XA/-/14SNB400305/</a:t>
            </a:r>
          </a:p>
          <a:p>
            <a:pPr eaLnBrk="1" hangingPunct="1">
              <a:buFontTx/>
              <a:buNone/>
            </a:pPr>
            <a:r>
              <a:rPr lang="en-US" altLang="en-US" sz="1800" smtClean="0"/>
              <a:t>							14SNB411309/</a:t>
            </a:r>
          </a:p>
          <a:p>
            <a:pPr eaLnBrk="1" hangingPunct="1">
              <a:buFontTx/>
              <a:buNone/>
            </a:pPr>
            <a:r>
              <a:rPr lang="en-US" altLang="en-US" sz="1800" smtClean="0"/>
              <a:t>I/AIR/NERV/P//					14SNB421311/</a:t>
            </a:r>
          </a:p>
          <a:p>
            <a:pPr eaLnBrk="1" hangingPunct="1">
              <a:buFontTx/>
              <a:buNone/>
            </a:pPr>
            <a:r>
              <a:rPr lang="en-US" altLang="en-US" sz="1800" smtClean="0"/>
              <a:t>Q/14SNB421311/LIQ/MSVY//			14SNB429319//</a:t>
            </a:r>
          </a:p>
          <a:p>
            <a:pPr eaLnBrk="1" hangingPunct="1">
              <a:buFontTx/>
              <a:buNone/>
            </a:pPr>
            <a:r>
              <a:rPr lang="en-US" altLang="en-US" sz="1800" smtClean="0"/>
              <a:t>S/140905ZMAR2011//				</a:t>
            </a:r>
          </a:p>
          <a:p>
            <a:pPr eaLnBrk="1" hangingPunct="1">
              <a:buFontTx/>
              <a:buNone/>
            </a:pPr>
            <a:r>
              <a:rPr lang="en-US" altLang="en-US" sz="1800" smtClean="0"/>
              <a:t>							</a:t>
            </a:r>
          </a:p>
          <a:p>
            <a:pPr eaLnBrk="1" hangingPunct="1">
              <a:buFontTx/>
              <a:buNone/>
            </a:pPr>
            <a:r>
              <a:rPr lang="en-US" altLang="en-US" sz="1800" smtClean="0"/>
              <a:t>I/AIR/NERV/P//					</a:t>
            </a:r>
          </a:p>
          <a:p>
            <a:pPr eaLnBrk="1" hangingPunct="1">
              <a:buFontTx/>
              <a:buNone/>
            </a:pPr>
            <a:r>
              <a:rPr lang="en-US" altLang="en-US" sz="1800" smtClean="0"/>
              <a:t>Q/14SNB429319/LIQ/MSVY//			</a:t>
            </a:r>
          </a:p>
          <a:p>
            <a:pPr eaLnBrk="1" hangingPunct="1">
              <a:buFontTx/>
              <a:buNone/>
            </a:pPr>
            <a:r>
              <a:rPr lang="en-US" altLang="en-US" sz="1800" smtClean="0"/>
              <a:t>S/140930ZMAR2011//</a:t>
            </a:r>
          </a:p>
          <a:p>
            <a:pPr eaLnBrk="1" hangingPunct="1">
              <a:buFontTx/>
              <a:buNone/>
            </a:pPr>
            <a:r>
              <a:rPr lang="en-US" altLang="en-US" sz="1800" smtClean="0"/>
              <a:t>							</a:t>
            </a:r>
          </a:p>
          <a:p>
            <a:pPr eaLnBrk="1" hangingPunct="1">
              <a:buFontTx/>
              <a:buNone/>
            </a:pPr>
            <a:endParaRPr lang="en-US" altLang="en-US" sz="1800" smtClean="0"/>
          </a:p>
        </p:txBody>
      </p:sp>
      <p:sp>
        <p:nvSpPr>
          <p:cNvPr id="3" name="Line 5"/>
          <p:cNvSpPr>
            <a:spLocks noChangeShapeType="1"/>
          </p:cNvSpPr>
          <p:nvPr/>
        </p:nvSpPr>
        <p:spPr bwMode="auto">
          <a:xfrm flipV="1">
            <a:off x="3048000" y="2971800"/>
            <a:ext cx="2438400" cy="2895600"/>
          </a:xfrm>
          <a:prstGeom prst="line">
            <a:avLst/>
          </a:prstGeom>
          <a:noFill/>
          <a:ln w="476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Line 14"/>
          <p:cNvSpPr>
            <a:spLocks noChangeShapeType="1"/>
          </p:cNvSpPr>
          <p:nvPr/>
        </p:nvSpPr>
        <p:spPr bwMode="auto">
          <a:xfrm>
            <a:off x="2743200" y="1600200"/>
            <a:ext cx="32766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Line 14"/>
          <p:cNvSpPr>
            <a:spLocks noChangeShapeType="1"/>
          </p:cNvSpPr>
          <p:nvPr/>
        </p:nvSpPr>
        <p:spPr bwMode="auto">
          <a:xfrm>
            <a:off x="2667000" y="2971800"/>
            <a:ext cx="3733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14"/>
          <p:cNvSpPr>
            <a:spLocks noChangeShapeType="1"/>
          </p:cNvSpPr>
          <p:nvPr/>
        </p:nvSpPr>
        <p:spPr bwMode="auto">
          <a:xfrm flipV="1">
            <a:off x="2743200" y="3962400"/>
            <a:ext cx="3581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14"/>
          <p:cNvSpPr>
            <a:spLocks noChangeShapeType="1"/>
          </p:cNvSpPr>
          <p:nvPr/>
        </p:nvSpPr>
        <p:spPr bwMode="auto">
          <a:xfrm flipV="1">
            <a:off x="2743200" y="4267200"/>
            <a:ext cx="36576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152400"/>
            <a:ext cx="7772400" cy="1143000"/>
          </a:xfrm>
        </p:spPr>
        <p:txBody>
          <a:bodyPr/>
          <a:lstStyle/>
          <a:p>
            <a:pPr eaLnBrk="1" hangingPunct="1">
              <a:defRPr/>
            </a:pPr>
            <a:r>
              <a:rPr lang="en-US" sz="3600" b="1" dirty="0" smtClean="0"/>
              <a:t>CBRN RECONNAISSANCE</a:t>
            </a:r>
          </a:p>
        </p:txBody>
      </p:sp>
      <p:sp>
        <p:nvSpPr>
          <p:cNvPr id="28675" name="Rectangle 3"/>
          <p:cNvSpPr>
            <a:spLocks noGrp="1" noChangeArrowheads="1"/>
          </p:cNvSpPr>
          <p:nvPr>
            <p:ph type="body" idx="1"/>
          </p:nvPr>
        </p:nvSpPr>
        <p:spPr>
          <a:xfrm>
            <a:off x="152400" y="1752600"/>
            <a:ext cx="8763000" cy="4953000"/>
          </a:xfrm>
        </p:spPr>
        <p:txBody>
          <a:bodyPr/>
          <a:lstStyle/>
          <a:p>
            <a:pPr marL="609600" indent="-609600" eaLnBrk="1" hangingPunct="1">
              <a:buFontTx/>
              <a:buNone/>
            </a:pPr>
            <a:r>
              <a:rPr lang="en-US" altLang="en-US" b="1" smtClean="0"/>
              <a:t>Plotting the CBRN 5</a:t>
            </a:r>
            <a:r>
              <a:rPr lang="en-US" altLang="en-US" smtClean="0"/>
              <a:t> </a:t>
            </a:r>
          </a:p>
          <a:p>
            <a:pPr marL="609600" indent="-609600" eaLnBrk="1" hangingPunct="1">
              <a:buFontTx/>
              <a:buNone/>
            </a:pPr>
            <a:endParaRPr lang="en-US" altLang="en-US" smtClean="0"/>
          </a:p>
          <a:p>
            <a:pPr marL="609600" indent="-609600" eaLnBrk="1" hangingPunct="1">
              <a:buFontTx/>
              <a:buNone/>
            </a:pPr>
            <a:r>
              <a:rPr lang="en-US" altLang="en-US" smtClean="0"/>
              <a:t>Lines in a CBRN 5:</a:t>
            </a:r>
          </a:p>
          <a:p>
            <a:pPr marL="609600" indent="-609600" eaLnBrk="1" hangingPunct="1">
              <a:buFontTx/>
              <a:buNone/>
            </a:pPr>
            <a:r>
              <a:rPr lang="en-US" altLang="en-US" smtClean="0"/>
              <a:t>           A- Strike Serial Number (M)</a:t>
            </a:r>
          </a:p>
          <a:p>
            <a:pPr marL="609600" indent="-609600" eaLnBrk="1" hangingPunct="1">
              <a:buFontTx/>
              <a:buNone/>
            </a:pPr>
            <a:r>
              <a:rPr lang="en-US" altLang="en-US" smtClean="0"/>
              <a:t>           D- Date/time of attack (O)</a:t>
            </a:r>
          </a:p>
          <a:p>
            <a:pPr marL="609600" indent="-609600" eaLnBrk="1" hangingPunct="1">
              <a:buFontTx/>
              <a:buNone/>
            </a:pPr>
            <a:r>
              <a:rPr lang="en-US" altLang="en-US" smtClean="0"/>
              <a:t>           I- Release Info (M)</a:t>
            </a:r>
          </a:p>
          <a:p>
            <a:pPr marL="609600" indent="-609600" eaLnBrk="1" hangingPunct="1"/>
            <a:endParaRPr lang="en-US" altLang="en-US" smtClean="0"/>
          </a:p>
          <a:p>
            <a:pPr marL="609600" indent="-609600" eaLnBrk="1" hangingPunct="1"/>
            <a:endParaRPr lang="en-US" altLang="en-US" smtClean="0"/>
          </a:p>
          <a:p>
            <a:pPr marL="609600" indent="-609600" eaLnBrk="1" hangingPunct="1">
              <a:buFontTx/>
              <a:buNone/>
            </a:pPr>
            <a:endParaRPr lang="en-US" alt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0"/>
            <a:ext cx="7772400" cy="1752600"/>
          </a:xfrm>
        </p:spPr>
        <p:txBody>
          <a:bodyPr/>
          <a:lstStyle/>
          <a:p>
            <a:pPr eaLnBrk="1" hangingPunct="1">
              <a:defRPr/>
            </a:pPr>
            <a:r>
              <a:rPr lang="en-US" sz="3600" b="1" dirty="0" smtClean="0"/>
              <a:t>CBRN RECONNAISSANCE</a:t>
            </a:r>
          </a:p>
        </p:txBody>
      </p:sp>
      <p:sp>
        <p:nvSpPr>
          <p:cNvPr id="29699" name="Rectangle 3"/>
          <p:cNvSpPr>
            <a:spLocks noGrp="1" noChangeArrowheads="1"/>
          </p:cNvSpPr>
          <p:nvPr>
            <p:ph type="body" idx="1"/>
          </p:nvPr>
        </p:nvSpPr>
        <p:spPr>
          <a:xfrm>
            <a:off x="1066800" y="1905000"/>
            <a:ext cx="8077200" cy="4191000"/>
          </a:xfrm>
        </p:spPr>
        <p:txBody>
          <a:bodyPr/>
          <a:lstStyle/>
          <a:p>
            <a:pPr eaLnBrk="1" hangingPunct="1">
              <a:lnSpc>
                <a:spcPct val="90000"/>
              </a:lnSpc>
              <a:buFontTx/>
              <a:buNone/>
            </a:pPr>
            <a:r>
              <a:rPr lang="en-US" altLang="en-US" smtClean="0"/>
              <a:t>O - Reference time (M) </a:t>
            </a:r>
          </a:p>
          <a:p>
            <a:pPr eaLnBrk="1" hangingPunct="1">
              <a:lnSpc>
                <a:spcPct val="90000"/>
              </a:lnSpc>
              <a:buFontTx/>
              <a:buNone/>
            </a:pPr>
            <a:endParaRPr lang="en-US" altLang="en-US" smtClean="0"/>
          </a:p>
          <a:p>
            <a:pPr eaLnBrk="1" hangingPunct="1">
              <a:lnSpc>
                <a:spcPct val="90000"/>
              </a:lnSpc>
              <a:buFontTx/>
              <a:buNone/>
            </a:pPr>
            <a:r>
              <a:rPr lang="en-US" altLang="en-US" smtClean="0"/>
              <a:t>XA - Area of actual contamination (M)</a:t>
            </a:r>
          </a:p>
          <a:p>
            <a:pPr eaLnBrk="1" hangingPunct="1">
              <a:lnSpc>
                <a:spcPct val="90000"/>
              </a:lnSpc>
              <a:buFontTx/>
              <a:buNone/>
            </a:pPr>
            <a:endParaRPr lang="en-US" altLang="en-US" smtClean="0"/>
          </a:p>
          <a:p>
            <a:pPr eaLnBrk="1" hangingPunct="1">
              <a:lnSpc>
                <a:spcPct val="90000"/>
              </a:lnSpc>
              <a:buFontTx/>
              <a:buNone/>
            </a:pPr>
            <a:r>
              <a:rPr lang="en-US" altLang="en-US" smtClean="0"/>
              <a:t>GENTEXT – Remarks/Additional Info (O)	</a:t>
            </a:r>
            <a:br>
              <a:rPr lang="en-US" altLang="en-US" smtClean="0"/>
            </a:br>
            <a:endParaRPr lang="en-US" alt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228600"/>
            <a:ext cx="7772400" cy="1524000"/>
          </a:xfrm>
        </p:spPr>
        <p:txBody>
          <a:bodyPr/>
          <a:lstStyle/>
          <a:p>
            <a:pPr eaLnBrk="1" hangingPunct="1">
              <a:defRPr/>
            </a:pPr>
            <a:r>
              <a:rPr lang="en-US" sz="3600" b="1" dirty="0" smtClean="0"/>
              <a:t>CBRN RECONNAISSANCE</a:t>
            </a:r>
          </a:p>
        </p:txBody>
      </p:sp>
      <p:sp>
        <p:nvSpPr>
          <p:cNvPr id="30723" name="Rectangle 3"/>
          <p:cNvSpPr>
            <a:spLocks noGrp="1" noChangeArrowheads="1"/>
          </p:cNvSpPr>
          <p:nvPr>
            <p:ph type="body" idx="1"/>
          </p:nvPr>
        </p:nvSpPr>
        <p:spPr>
          <a:xfrm>
            <a:off x="152400" y="1981200"/>
            <a:ext cx="8686800" cy="4648200"/>
          </a:xfrm>
        </p:spPr>
        <p:txBody>
          <a:bodyPr/>
          <a:lstStyle/>
          <a:p>
            <a:pPr eaLnBrk="1" hangingPunct="1">
              <a:buFontTx/>
              <a:buNone/>
            </a:pPr>
            <a:r>
              <a:rPr lang="en-US" altLang="en-US" smtClean="0"/>
              <a:t>Marginal information that should be recorded on the CBRN 5 report overlay once plotted.</a:t>
            </a:r>
          </a:p>
          <a:p>
            <a:pPr eaLnBrk="1" hangingPunct="1">
              <a:buFontTx/>
              <a:buNone/>
            </a:pPr>
            <a:endParaRPr lang="en-US" altLang="en-US" sz="1800" smtClean="0"/>
          </a:p>
          <a:p>
            <a:pPr eaLnBrk="1" hangingPunct="1">
              <a:buFontTx/>
              <a:buNone/>
            </a:pPr>
            <a:r>
              <a:rPr lang="en-US" altLang="en-US" smtClean="0"/>
              <a:t>            a.  Unit (that completed survey)</a:t>
            </a:r>
          </a:p>
          <a:p>
            <a:pPr eaLnBrk="1" hangingPunct="1">
              <a:buFontTx/>
              <a:buNone/>
            </a:pPr>
            <a:r>
              <a:rPr lang="en-US" altLang="en-US" smtClean="0"/>
              <a:t>            b.  Line Alpha</a:t>
            </a:r>
          </a:p>
          <a:p>
            <a:pPr eaLnBrk="1" hangingPunct="1">
              <a:buFontTx/>
              <a:buNone/>
            </a:pPr>
            <a:r>
              <a:rPr lang="en-US" altLang="en-US" smtClean="0"/>
              <a:t>            c.  Line Delta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152400"/>
            <a:ext cx="7772400" cy="1600200"/>
          </a:xfrm>
        </p:spPr>
        <p:txBody>
          <a:bodyPr/>
          <a:lstStyle/>
          <a:p>
            <a:pPr eaLnBrk="1" hangingPunct="1">
              <a:defRPr/>
            </a:pPr>
            <a:r>
              <a:rPr lang="en-US" sz="3600" b="1" dirty="0" smtClean="0"/>
              <a:t>CBRN RECONNAISSANCE</a:t>
            </a:r>
          </a:p>
        </p:txBody>
      </p:sp>
      <p:sp>
        <p:nvSpPr>
          <p:cNvPr id="31747" name="Rectangle 3"/>
          <p:cNvSpPr>
            <a:spLocks noGrp="1" noChangeArrowheads="1"/>
          </p:cNvSpPr>
          <p:nvPr>
            <p:ph type="body" idx="1"/>
          </p:nvPr>
        </p:nvSpPr>
        <p:spPr>
          <a:xfrm>
            <a:off x="685800" y="2362200"/>
            <a:ext cx="8686800" cy="4495800"/>
          </a:xfrm>
        </p:spPr>
        <p:txBody>
          <a:bodyPr/>
          <a:lstStyle/>
          <a:p>
            <a:pPr eaLnBrk="1" hangingPunct="1">
              <a:buFontTx/>
              <a:buNone/>
            </a:pPr>
            <a:r>
              <a:rPr lang="en-US" altLang="en-US" smtClean="0"/>
              <a:t>            d.  Line India</a:t>
            </a:r>
          </a:p>
          <a:p>
            <a:pPr eaLnBrk="1" hangingPunct="1">
              <a:buFontTx/>
              <a:buNone/>
            </a:pPr>
            <a:r>
              <a:rPr lang="en-US" altLang="en-US" smtClean="0"/>
              <a:t>            e.  Line Oscar</a:t>
            </a:r>
          </a:p>
          <a:p>
            <a:pPr eaLnBrk="1" hangingPunct="1">
              <a:buFontTx/>
              <a:buNone/>
            </a:pPr>
            <a:r>
              <a:rPr lang="en-US" altLang="en-US" smtClean="0"/>
              <a:t>            f. Grid reference points</a:t>
            </a:r>
          </a:p>
          <a:p>
            <a:pPr eaLnBrk="1" hangingPunct="1">
              <a:buFontTx/>
              <a:buNone/>
            </a:pPr>
            <a:r>
              <a:rPr lang="en-US" altLang="en-US" smtClean="0"/>
              <a:t>            g. Date and time prepared</a:t>
            </a:r>
          </a:p>
          <a:p>
            <a:pPr eaLnBrk="1" hangingPunct="1">
              <a:buFontTx/>
              <a:buNone/>
            </a:pPr>
            <a:r>
              <a:rPr lang="en-US" altLang="en-US" smtClean="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b="1" dirty="0" smtClean="0"/>
              <a:t>CBRN RECONNAISSANCE</a:t>
            </a:r>
          </a:p>
        </p:txBody>
      </p:sp>
      <p:sp>
        <p:nvSpPr>
          <p:cNvPr id="5123" name="Rectangle 3"/>
          <p:cNvSpPr>
            <a:spLocks noGrp="1" noChangeArrowheads="1"/>
          </p:cNvSpPr>
          <p:nvPr>
            <p:ph type="body" idx="1"/>
          </p:nvPr>
        </p:nvSpPr>
        <p:spPr>
          <a:xfrm>
            <a:off x="228600" y="1600200"/>
            <a:ext cx="8686800" cy="5029200"/>
          </a:xfrm>
        </p:spPr>
        <p:txBody>
          <a:bodyPr/>
          <a:lstStyle/>
          <a:p>
            <a:pPr marL="609600" indent="-609600" eaLnBrk="1" hangingPunct="1">
              <a:buFontTx/>
              <a:buNone/>
            </a:pPr>
            <a:r>
              <a:rPr lang="en-US" altLang="en-US" b="1" smtClean="0"/>
              <a:t>Chemical Surveys:</a:t>
            </a:r>
          </a:p>
          <a:p>
            <a:pPr marL="609600" indent="-609600" eaLnBrk="1" hangingPunct="1">
              <a:buFontTx/>
              <a:buNone/>
            </a:pPr>
            <a:endParaRPr lang="en-US" altLang="en-US" sz="1400" b="1" smtClean="0"/>
          </a:p>
          <a:p>
            <a:pPr marL="609600" indent="-609600" eaLnBrk="1" hangingPunct="1">
              <a:buFontTx/>
              <a:buNone/>
            </a:pPr>
            <a:r>
              <a:rPr lang="en-US" altLang="en-US" smtClean="0"/>
              <a:t>	Required when the CDR needs info on the size of a contaminated area</a:t>
            </a:r>
          </a:p>
          <a:p>
            <a:pPr marL="609600" indent="-609600" eaLnBrk="1" hangingPunct="1">
              <a:buFontTx/>
              <a:buNone/>
            </a:pPr>
            <a:endParaRPr lang="en-US" altLang="en-US" sz="1400" smtClean="0"/>
          </a:p>
          <a:p>
            <a:pPr marL="609600" indent="-609600" eaLnBrk="1" hangingPunct="1">
              <a:buFontTx/>
              <a:buNone/>
            </a:pPr>
            <a:r>
              <a:rPr lang="en-US" altLang="en-US" smtClean="0"/>
              <a:t>	When tasked by higher HQs</a:t>
            </a:r>
          </a:p>
          <a:p>
            <a:pPr marL="609600" indent="-609600" eaLnBrk="1" hangingPunct="1">
              <a:buFontTx/>
              <a:buNone/>
            </a:pPr>
            <a:endParaRPr lang="en-US" altLang="en-US" sz="1400" i="1" smtClean="0"/>
          </a:p>
          <a:p>
            <a:pPr marL="609600" indent="-609600" eaLnBrk="1" hangingPunct="1">
              <a:buFontTx/>
              <a:buNone/>
            </a:pPr>
            <a:r>
              <a:rPr lang="en-US" altLang="en-US" i="1" smtClean="0"/>
              <a:t>	</a:t>
            </a:r>
            <a:r>
              <a:rPr lang="en-US" altLang="en-US" smtClean="0"/>
              <a:t>Prime interest is determining </a:t>
            </a:r>
            <a:r>
              <a:rPr lang="en-US" altLang="en-US" u="sng" smtClean="0"/>
              <a:t>how large</a:t>
            </a:r>
            <a:r>
              <a:rPr lang="en-US" altLang="en-US" smtClean="0"/>
              <a:t> the contaminated area is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152400"/>
            <a:ext cx="7848600" cy="1066800"/>
          </a:xfrm>
        </p:spPr>
        <p:txBody>
          <a:bodyPr/>
          <a:lstStyle/>
          <a:p>
            <a:pPr eaLnBrk="1" hangingPunct="1">
              <a:defRPr/>
            </a:pPr>
            <a:r>
              <a:rPr lang="en-US" sz="3600" b="1" dirty="0" smtClean="0"/>
              <a:t>CBRN RECONNAISSANCE</a:t>
            </a:r>
          </a:p>
        </p:txBody>
      </p:sp>
      <p:sp>
        <p:nvSpPr>
          <p:cNvPr id="32771" name="Rectangle 3"/>
          <p:cNvSpPr>
            <a:spLocks noGrp="1" noChangeArrowheads="1"/>
          </p:cNvSpPr>
          <p:nvPr>
            <p:ph type="body" idx="1"/>
          </p:nvPr>
        </p:nvSpPr>
        <p:spPr>
          <a:xfrm>
            <a:off x="609600" y="1143000"/>
            <a:ext cx="8686800" cy="6705600"/>
          </a:xfrm>
        </p:spPr>
        <p:txBody>
          <a:bodyPr/>
          <a:lstStyle/>
          <a:p>
            <a:pPr eaLnBrk="1" hangingPunct="1">
              <a:lnSpc>
                <a:spcPct val="90000"/>
              </a:lnSpc>
              <a:buFontTx/>
              <a:buNone/>
            </a:pPr>
            <a:r>
              <a:rPr lang="en-US" altLang="en-US" sz="2400" smtClean="0"/>
              <a:t>       A properly plotted CBRN 5 Chemical Report</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a:t>
            </a:r>
            <a:r>
              <a:rPr lang="en-US" altLang="en-US" sz="2400" b="1" smtClean="0"/>
              <a:t>CBRN 5 CHEMICAL </a:t>
            </a:r>
          </a:p>
          <a:p>
            <a:pPr eaLnBrk="1" hangingPunct="1">
              <a:lnSpc>
                <a:spcPct val="90000"/>
              </a:lnSpc>
              <a:buFontTx/>
              <a:buNone/>
            </a:pPr>
            <a:r>
              <a:rPr lang="en-US" altLang="en-US" sz="2400" b="1" smtClean="0"/>
              <a:t>	Immediate		</a:t>
            </a:r>
          </a:p>
          <a:p>
            <a:pPr eaLnBrk="1" hangingPunct="1">
              <a:lnSpc>
                <a:spcPct val="90000"/>
              </a:lnSpc>
              <a:buFontTx/>
              <a:buNone/>
            </a:pPr>
            <a:r>
              <a:rPr lang="en-US" altLang="en-US" sz="2400" b="1" smtClean="0"/>
              <a:t>	A/US/C001/001/C//	</a:t>
            </a:r>
          </a:p>
          <a:p>
            <a:pPr eaLnBrk="1" hangingPunct="1">
              <a:lnSpc>
                <a:spcPct val="90000"/>
              </a:lnSpc>
              <a:buFontTx/>
              <a:buNone/>
            </a:pPr>
            <a:r>
              <a:rPr lang="en-US" altLang="en-US" sz="2400" b="1" smtClean="0"/>
              <a:t>	D/030930ZMAR2011//</a:t>
            </a:r>
          </a:p>
          <a:p>
            <a:pPr eaLnBrk="1" hangingPunct="1">
              <a:lnSpc>
                <a:spcPct val="90000"/>
              </a:lnSpc>
              <a:buFontTx/>
              <a:buNone/>
            </a:pPr>
            <a:r>
              <a:rPr lang="en-US" altLang="en-US" sz="2400" b="1" smtClean="0"/>
              <a:t>	I/-/NERV/P//</a:t>
            </a:r>
          </a:p>
          <a:p>
            <a:pPr eaLnBrk="1" hangingPunct="1">
              <a:lnSpc>
                <a:spcPct val="90000"/>
              </a:lnSpc>
              <a:buFontTx/>
              <a:buNone/>
            </a:pPr>
            <a:r>
              <a:rPr lang="en-US" altLang="en-US" sz="2400" b="1" smtClean="0"/>
              <a:t>	O/031345ZMAR2011//</a:t>
            </a:r>
          </a:p>
          <a:p>
            <a:pPr eaLnBrk="1" hangingPunct="1">
              <a:lnSpc>
                <a:spcPct val="90000"/>
              </a:lnSpc>
              <a:buFontTx/>
              <a:buNone/>
            </a:pPr>
            <a:r>
              <a:rPr lang="en-US" altLang="en-US" sz="2400" b="1" smtClean="0"/>
              <a:t>	XA/-/14SEG574826/14SEG579822/14SEG584824/</a:t>
            </a:r>
          </a:p>
          <a:p>
            <a:pPr eaLnBrk="1" hangingPunct="1">
              <a:lnSpc>
                <a:spcPct val="90000"/>
              </a:lnSpc>
              <a:buFontTx/>
              <a:buNone/>
            </a:pPr>
            <a:r>
              <a:rPr lang="en-US" altLang="en-US" sz="2400" b="1" smtClean="0"/>
              <a:t>		14SEG584832/14SEG582839/14SEG577843/</a:t>
            </a:r>
          </a:p>
          <a:p>
            <a:pPr eaLnBrk="1" hangingPunct="1">
              <a:lnSpc>
                <a:spcPct val="90000"/>
              </a:lnSpc>
              <a:buFontTx/>
              <a:buNone/>
            </a:pPr>
            <a:r>
              <a:rPr lang="en-US" altLang="en-US" sz="2400" b="1" smtClean="0"/>
              <a:t>		14SEG571841/14SEG567837/14SEG568834/</a:t>
            </a:r>
          </a:p>
          <a:p>
            <a:pPr eaLnBrk="1" hangingPunct="1">
              <a:lnSpc>
                <a:spcPct val="90000"/>
              </a:lnSpc>
              <a:buFontTx/>
              <a:buNone/>
            </a:pPr>
            <a:r>
              <a:rPr lang="en-US" altLang="en-US" sz="2400" b="1" smtClean="0"/>
              <a:t>		14SEG573830/14SEG574826//</a:t>
            </a:r>
          </a:p>
          <a:p>
            <a:pPr>
              <a:buClrTx/>
              <a:buFontTx/>
              <a:buNone/>
            </a:pPr>
            <a:endParaRPr lang="en-US" altLang="en-US" sz="240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066800"/>
            <a:ext cx="9144000" cy="5791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5" name="Freeform 3"/>
          <p:cNvSpPr>
            <a:spLocks/>
          </p:cNvSpPr>
          <p:nvPr/>
        </p:nvSpPr>
        <p:spPr bwMode="auto">
          <a:xfrm>
            <a:off x="4194175" y="2771775"/>
            <a:ext cx="1444625" cy="1265238"/>
          </a:xfrm>
          <a:custGeom>
            <a:avLst/>
            <a:gdLst>
              <a:gd name="T0" fmla="*/ 0 w 910"/>
              <a:gd name="T1" fmla="*/ 2147483647 h 797"/>
              <a:gd name="T2" fmla="*/ 2147483647 w 910"/>
              <a:gd name="T3" fmla="*/ 2147483647 h 797"/>
              <a:gd name="T4" fmla="*/ 2147483647 w 910"/>
              <a:gd name="T5" fmla="*/ 2147483647 h 797"/>
              <a:gd name="T6" fmla="*/ 2147483647 w 910"/>
              <a:gd name="T7" fmla="*/ 2147483647 h 797"/>
              <a:gd name="T8" fmla="*/ 2147483647 w 910"/>
              <a:gd name="T9" fmla="*/ 2147483647 h 797"/>
              <a:gd name="T10" fmla="*/ 2147483647 w 910"/>
              <a:gd name="T11" fmla="*/ 0 h 797"/>
              <a:gd name="T12" fmla="*/ 2147483647 w 910"/>
              <a:gd name="T13" fmla="*/ 2147483647 h 797"/>
              <a:gd name="T14" fmla="*/ 2147483647 w 910"/>
              <a:gd name="T15" fmla="*/ 2147483647 h 797"/>
              <a:gd name="T16" fmla="*/ 2147483647 w 910"/>
              <a:gd name="T17" fmla="*/ 2147483647 h 797"/>
              <a:gd name="T18" fmla="*/ 2147483647 w 910"/>
              <a:gd name="T19" fmla="*/ 2147483647 h 797"/>
              <a:gd name="T20" fmla="*/ 2147483647 w 910"/>
              <a:gd name="T21" fmla="*/ 2147483647 h 797"/>
              <a:gd name="T22" fmla="*/ 2147483647 w 910"/>
              <a:gd name="T23" fmla="*/ 2147483647 h 797"/>
              <a:gd name="T24" fmla="*/ 2147483647 w 910"/>
              <a:gd name="T25" fmla="*/ 2147483647 h 797"/>
              <a:gd name="T26" fmla="*/ 2147483647 w 910"/>
              <a:gd name="T27" fmla="*/ 2147483647 h 797"/>
              <a:gd name="T28" fmla="*/ 2147483647 w 910"/>
              <a:gd name="T29" fmla="*/ 2147483647 h 797"/>
              <a:gd name="T30" fmla="*/ 2147483647 w 910"/>
              <a:gd name="T31" fmla="*/ 2147483647 h 797"/>
              <a:gd name="T32" fmla="*/ 2147483647 w 910"/>
              <a:gd name="T33" fmla="*/ 2147483647 h 797"/>
              <a:gd name="T34" fmla="*/ 2147483647 w 910"/>
              <a:gd name="T35" fmla="*/ 2147483647 h 797"/>
              <a:gd name="T36" fmla="*/ 2147483647 w 910"/>
              <a:gd name="T37" fmla="*/ 2147483647 h 797"/>
              <a:gd name="T38" fmla="*/ 2147483647 w 910"/>
              <a:gd name="T39" fmla="*/ 2147483647 h 797"/>
              <a:gd name="T40" fmla="*/ 2147483647 w 910"/>
              <a:gd name="T41" fmla="*/ 2147483647 h 797"/>
              <a:gd name="T42" fmla="*/ 2147483647 w 910"/>
              <a:gd name="T43" fmla="*/ 2147483647 h 797"/>
              <a:gd name="T44" fmla="*/ 2147483647 w 910"/>
              <a:gd name="T45" fmla="*/ 2147483647 h 797"/>
              <a:gd name="T46" fmla="*/ 2147483647 w 910"/>
              <a:gd name="T47" fmla="*/ 2147483647 h 797"/>
              <a:gd name="T48" fmla="*/ 2147483647 w 910"/>
              <a:gd name="T49" fmla="*/ 2147483647 h 797"/>
              <a:gd name="T50" fmla="*/ 2147483647 w 910"/>
              <a:gd name="T51" fmla="*/ 2147483647 h 797"/>
              <a:gd name="T52" fmla="*/ 2147483647 w 910"/>
              <a:gd name="T53" fmla="*/ 2147483647 h 797"/>
              <a:gd name="T54" fmla="*/ 0 w 910"/>
              <a:gd name="T55" fmla="*/ 2147483647 h 7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0"/>
              <a:gd name="T85" fmla="*/ 0 h 797"/>
              <a:gd name="T86" fmla="*/ 910 w 910"/>
              <a:gd name="T87" fmla="*/ 797 h 7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0" h="797">
                <a:moveTo>
                  <a:pt x="0" y="238"/>
                </a:moveTo>
                <a:cubicBezTo>
                  <a:pt x="24" y="215"/>
                  <a:pt x="23" y="188"/>
                  <a:pt x="46" y="165"/>
                </a:cubicBezTo>
                <a:cubicBezTo>
                  <a:pt x="54" y="157"/>
                  <a:pt x="65" y="154"/>
                  <a:pt x="73" y="147"/>
                </a:cubicBezTo>
                <a:cubicBezTo>
                  <a:pt x="138" y="90"/>
                  <a:pt x="93" y="109"/>
                  <a:pt x="147" y="92"/>
                </a:cubicBezTo>
                <a:cubicBezTo>
                  <a:pt x="171" y="67"/>
                  <a:pt x="196" y="65"/>
                  <a:pt x="229" y="55"/>
                </a:cubicBezTo>
                <a:cubicBezTo>
                  <a:pt x="298" y="9"/>
                  <a:pt x="377" y="11"/>
                  <a:pt x="457" y="0"/>
                </a:cubicBezTo>
                <a:cubicBezTo>
                  <a:pt x="542" y="6"/>
                  <a:pt x="570" y="10"/>
                  <a:pt x="640" y="28"/>
                </a:cubicBezTo>
                <a:cubicBezTo>
                  <a:pt x="646" y="34"/>
                  <a:pt x="651" y="42"/>
                  <a:pt x="659" y="46"/>
                </a:cubicBezTo>
                <a:cubicBezTo>
                  <a:pt x="667" y="51"/>
                  <a:pt x="679" y="49"/>
                  <a:pt x="686" y="55"/>
                </a:cubicBezTo>
                <a:cubicBezTo>
                  <a:pt x="695" y="62"/>
                  <a:pt x="697" y="74"/>
                  <a:pt x="704" y="83"/>
                </a:cubicBezTo>
                <a:cubicBezTo>
                  <a:pt x="733" y="119"/>
                  <a:pt x="762" y="160"/>
                  <a:pt x="796" y="192"/>
                </a:cubicBezTo>
                <a:cubicBezTo>
                  <a:pt x="828" y="292"/>
                  <a:pt x="778" y="144"/>
                  <a:pt x="823" y="247"/>
                </a:cubicBezTo>
                <a:cubicBezTo>
                  <a:pt x="856" y="322"/>
                  <a:pt x="822" y="284"/>
                  <a:pt x="860" y="320"/>
                </a:cubicBezTo>
                <a:cubicBezTo>
                  <a:pt x="866" y="338"/>
                  <a:pt x="872" y="357"/>
                  <a:pt x="878" y="375"/>
                </a:cubicBezTo>
                <a:cubicBezTo>
                  <a:pt x="881" y="384"/>
                  <a:pt x="887" y="403"/>
                  <a:pt x="887" y="403"/>
                </a:cubicBezTo>
                <a:cubicBezTo>
                  <a:pt x="882" y="513"/>
                  <a:pt x="910" y="603"/>
                  <a:pt x="832" y="677"/>
                </a:cubicBezTo>
                <a:cubicBezTo>
                  <a:pt x="807" y="752"/>
                  <a:pt x="842" y="660"/>
                  <a:pt x="805" y="723"/>
                </a:cubicBezTo>
                <a:cubicBezTo>
                  <a:pt x="800" y="731"/>
                  <a:pt x="804" y="745"/>
                  <a:pt x="796" y="750"/>
                </a:cubicBezTo>
                <a:cubicBezTo>
                  <a:pt x="780" y="761"/>
                  <a:pt x="759" y="762"/>
                  <a:pt x="741" y="768"/>
                </a:cubicBezTo>
                <a:cubicBezTo>
                  <a:pt x="714" y="777"/>
                  <a:pt x="659" y="796"/>
                  <a:pt x="659" y="796"/>
                </a:cubicBezTo>
                <a:cubicBezTo>
                  <a:pt x="562" y="789"/>
                  <a:pt x="567" y="797"/>
                  <a:pt x="503" y="777"/>
                </a:cubicBezTo>
                <a:cubicBezTo>
                  <a:pt x="485" y="771"/>
                  <a:pt x="448" y="759"/>
                  <a:pt x="448" y="759"/>
                </a:cubicBezTo>
                <a:cubicBezTo>
                  <a:pt x="400" y="727"/>
                  <a:pt x="372" y="671"/>
                  <a:pt x="329" y="631"/>
                </a:cubicBezTo>
                <a:cubicBezTo>
                  <a:pt x="326" y="622"/>
                  <a:pt x="325" y="612"/>
                  <a:pt x="320" y="604"/>
                </a:cubicBezTo>
                <a:cubicBezTo>
                  <a:pt x="316" y="596"/>
                  <a:pt x="306" y="593"/>
                  <a:pt x="302" y="585"/>
                </a:cubicBezTo>
                <a:cubicBezTo>
                  <a:pt x="275" y="529"/>
                  <a:pt x="278" y="470"/>
                  <a:pt x="211" y="448"/>
                </a:cubicBezTo>
                <a:cubicBezTo>
                  <a:pt x="175" y="414"/>
                  <a:pt x="122" y="406"/>
                  <a:pt x="83" y="375"/>
                </a:cubicBezTo>
                <a:cubicBezTo>
                  <a:pt x="40" y="341"/>
                  <a:pt x="21" y="286"/>
                  <a:pt x="0" y="238"/>
                </a:cubicBezTo>
                <a:close/>
              </a:path>
            </a:pathLst>
          </a:custGeom>
          <a:noFill/>
          <a:ln w="38100">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6" name="Rectangle 4"/>
          <p:cNvSpPr>
            <a:spLocks noChangeArrowheads="1"/>
          </p:cNvSpPr>
          <p:nvPr/>
        </p:nvSpPr>
        <p:spPr bwMode="auto">
          <a:xfrm>
            <a:off x="2286000" y="381000"/>
            <a:ext cx="587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tx2"/>
              </a:buClr>
              <a:buChar char="•"/>
              <a:defRPr sz="3200">
                <a:solidFill>
                  <a:schemeClr val="tx1"/>
                </a:solidFill>
                <a:latin typeface="Arial" charset="0"/>
              </a:defRPr>
            </a:lvl1pPr>
            <a:lvl2pPr marL="742950" indent="-285750" defTabSz="762000">
              <a:spcBef>
                <a:spcPct val="20000"/>
              </a:spcBef>
              <a:buChar char="–"/>
              <a:defRPr sz="2800">
                <a:solidFill>
                  <a:schemeClr val="tx1"/>
                </a:solidFill>
                <a:latin typeface="Arial" charset="0"/>
              </a:defRPr>
            </a:lvl2pPr>
            <a:lvl3pPr marL="1143000" indent="-228600" defTabSz="762000">
              <a:spcBef>
                <a:spcPct val="20000"/>
              </a:spcBef>
              <a:buClr>
                <a:schemeClr val="tx2"/>
              </a:buClr>
              <a:buChar char="•"/>
              <a:defRPr sz="2400">
                <a:solidFill>
                  <a:schemeClr val="tx1"/>
                </a:solidFill>
                <a:latin typeface="Arial" charset="0"/>
              </a:defRPr>
            </a:lvl3pPr>
            <a:lvl4pPr marL="1600200" indent="-228600" defTabSz="762000">
              <a:spcBef>
                <a:spcPct val="20000"/>
              </a:spcBef>
              <a:buChar char="–"/>
              <a:defRPr sz="2000">
                <a:solidFill>
                  <a:schemeClr val="tx1"/>
                </a:solidFill>
                <a:latin typeface="Arial" charset="0"/>
              </a:defRPr>
            </a:lvl4pPr>
            <a:lvl5pPr marL="2057400" indent="-228600" defTabSz="762000">
              <a:spcBef>
                <a:spcPct val="20000"/>
              </a:spcBef>
              <a:buClr>
                <a:schemeClr val="tx2"/>
              </a:buClr>
              <a:buChar char="•"/>
              <a:defRPr sz="20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b="1">
                <a:solidFill>
                  <a:schemeClr val="tx2"/>
                </a:solidFill>
              </a:rPr>
              <a:t>CBRN 5 CHEMICAL REPORT</a:t>
            </a:r>
          </a:p>
        </p:txBody>
      </p:sp>
      <p:sp>
        <p:nvSpPr>
          <p:cNvPr id="33797" name="Rectangle 5"/>
          <p:cNvSpPr>
            <a:spLocks noChangeArrowheads="1"/>
          </p:cNvSpPr>
          <p:nvPr/>
        </p:nvSpPr>
        <p:spPr bwMode="auto">
          <a:xfrm>
            <a:off x="457200" y="1752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chemeClr val="tx2"/>
              </a:buClr>
              <a:buChar char="•"/>
              <a:defRPr sz="3200">
                <a:solidFill>
                  <a:schemeClr val="tx1"/>
                </a:solidFill>
                <a:latin typeface="Arial" charset="0"/>
              </a:defRPr>
            </a:lvl1pPr>
            <a:lvl2pPr marL="742950" indent="-285750" defTabSz="762000">
              <a:spcBef>
                <a:spcPct val="20000"/>
              </a:spcBef>
              <a:buChar char="–"/>
              <a:defRPr sz="2800">
                <a:solidFill>
                  <a:schemeClr val="tx1"/>
                </a:solidFill>
                <a:latin typeface="Arial" charset="0"/>
              </a:defRPr>
            </a:lvl2pPr>
            <a:lvl3pPr marL="1143000" indent="-228600" defTabSz="762000">
              <a:spcBef>
                <a:spcPct val="20000"/>
              </a:spcBef>
              <a:buClr>
                <a:schemeClr val="tx2"/>
              </a:buClr>
              <a:buChar char="•"/>
              <a:defRPr sz="2400">
                <a:solidFill>
                  <a:schemeClr val="tx1"/>
                </a:solidFill>
                <a:latin typeface="Arial" charset="0"/>
              </a:defRPr>
            </a:lvl3pPr>
            <a:lvl4pPr marL="1600200" indent="-228600" defTabSz="762000">
              <a:spcBef>
                <a:spcPct val="20000"/>
              </a:spcBef>
              <a:buChar char="–"/>
              <a:defRPr sz="2000">
                <a:solidFill>
                  <a:schemeClr val="tx1"/>
                </a:solidFill>
                <a:latin typeface="Arial" charset="0"/>
              </a:defRPr>
            </a:lvl4pPr>
            <a:lvl5pPr marL="2057400" indent="-228600" defTabSz="762000">
              <a:spcBef>
                <a:spcPct val="20000"/>
              </a:spcBef>
              <a:buClr>
                <a:schemeClr val="tx2"/>
              </a:buClr>
              <a:buChar char="•"/>
              <a:defRPr sz="20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2000">
                <a:solidFill>
                  <a:schemeClr val="tx1"/>
                </a:solidFill>
                <a:latin typeface="Arial" charset="0"/>
              </a:defRPr>
            </a:lvl9pPr>
          </a:lstStyle>
          <a:p>
            <a:pPr>
              <a:buClrTx/>
              <a:buFontTx/>
              <a:buNone/>
            </a:pPr>
            <a:endParaRPr lang="en-US" altLang="en-US" sz="2800"/>
          </a:p>
        </p:txBody>
      </p:sp>
      <p:grpSp>
        <p:nvGrpSpPr>
          <p:cNvPr id="33798" name="Group 7"/>
          <p:cNvGrpSpPr>
            <a:grpSpLocks/>
          </p:cNvGrpSpPr>
          <p:nvPr/>
        </p:nvGrpSpPr>
        <p:grpSpPr bwMode="auto">
          <a:xfrm>
            <a:off x="101600" y="1489075"/>
            <a:ext cx="1254125" cy="781050"/>
            <a:chOff x="504" y="444"/>
            <a:chExt cx="674" cy="540"/>
          </a:xfrm>
        </p:grpSpPr>
        <p:sp>
          <p:nvSpPr>
            <p:cNvPr id="33818" name="Rectangle 8"/>
            <p:cNvSpPr>
              <a:spLocks noChangeArrowheads="1"/>
            </p:cNvSpPr>
            <p:nvPr/>
          </p:nvSpPr>
          <p:spPr bwMode="auto">
            <a:xfrm>
              <a:off x="776" y="444"/>
              <a:ext cx="40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86</a:t>
              </a:r>
            </a:p>
          </p:txBody>
        </p:sp>
        <p:sp>
          <p:nvSpPr>
            <p:cNvPr id="33819" name="Rectangle 9"/>
            <p:cNvSpPr>
              <a:spLocks noChangeArrowheads="1"/>
            </p:cNvSpPr>
            <p:nvPr/>
          </p:nvSpPr>
          <p:spPr bwMode="auto">
            <a:xfrm>
              <a:off x="504" y="668"/>
              <a:ext cx="40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52</a:t>
              </a:r>
            </a:p>
          </p:txBody>
        </p:sp>
        <p:sp>
          <p:nvSpPr>
            <p:cNvPr id="33820" name="Line 10"/>
            <p:cNvSpPr>
              <a:spLocks noChangeShapeType="1"/>
            </p:cNvSpPr>
            <p:nvPr/>
          </p:nvSpPr>
          <p:spPr bwMode="auto">
            <a:xfrm>
              <a:off x="658" y="448"/>
              <a:ext cx="0" cy="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1" name="Line 11"/>
            <p:cNvSpPr>
              <a:spLocks noChangeShapeType="1"/>
            </p:cNvSpPr>
            <p:nvPr/>
          </p:nvSpPr>
          <p:spPr bwMode="auto">
            <a:xfrm>
              <a:off x="542" y="574"/>
              <a:ext cx="2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99" name="Group 12"/>
          <p:cNvGrpSpPr>
            <a:grpSpLocks/>
          </p:cNvGrpSpPr>
          <p:nvPr/>
        </p:nvGrpSpPr>
        <p:grpSpPr bwMode="auto">
          <a:xfrm>
            <a:off x="7735888" y="5532438"/>
            <a:ext cx="1176337" cy="792162"/>
            <a:chOff x="4606" y="3232"/>
            <a:chExt cx="634" cy="549"/>
          </a:xfrm>
        </p:grpSpPr>
        <p:sp>
          <p:nvSpPr>
            <p:cNvPr id="33814" name="Rectangle 13"/>
            <p:cNvSpPr>
              <a:spLocks noChangeArrowheads="1"/>
            </p:cNvSpPr>
            <p:nvPr/>
          </p:nvSpPr>
          <p:spPr bwMode="auto">
            <a:xfrm>
              <a:off x="4606" y="3464"/>
              <a:ext cx="40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79</a:t>
              </a:r>
            </a:p>
          </p:txBody>
        </p:sp>
        <p:sp>
          <p:nvSpPr>
            <p:cNvPr id="33815" name="Line 14"/>
            <p:cNvSpPr>
              <a:spLocks noChangeShapeType="1"/>
            </p:cNvSpPr>
            <p:nvPr/>
          </p:nvSpPr>
          <p:spPr bwMode="auto">
            <a:xfrm>
              <a:off x="5000" y="3488"/>
              <a:ext cx="0" cy="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15"/>
            <p:cNvSpPr>
              <a:spLocks noChangeShapeType="1"/>
            </p:cNvSpPr>
            <p:nvPr/>
          </p:nvSpPr>
          <p:spPr bwMode="auto">
            <a:xfrm>
              <a:off x="4872" y="3600"/>
              <a:ext cx="23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7" name="Rectangle 16"/>
            <p:cNvSpPr>
              <a:spLocks noChangeArrowheads="1"/>
            </p:cNvSpPr>
            <p:nvPr/>
          </p:nvSpPr>
          <p:spPr bwMode="auto">
            <a:xfrm>
              <a:off x="4838" y="3232"/>
              <a:ext cx="40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62</a:t>
              </a:r>
            </a:p>
          </p:txBody>
        </p:sp>
      </p:grpSp>
      <p:sp>
        <p:nvSpPr>
          <p:cNvPr id="33800" name="Oval 18"/>
          <p:cNvSpPr>
            <a:spLocks noChangeArrowheads="1"/>
          </p:cNvSpPr>
          <p:nvPr/>
        </p:nvSpPr>
        <p:spPr bwMode="auto">
          <a:xfrm>
            <a:off x="5559425" y="3398838"/>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3801" name="Oval 19"/>
          <p:cNvSpPr>
            <a:spLocks noChangeArrowheads="1"/>
          </p:cNvSpPr>
          <p:nvPr/>
        </p:nvSpPr>
        <p:spPr bwMode="auto">
          <a:xfrm>
            <a:off x="4721225" y="3789363"/>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3802" name="Oval 20"/>
          <p:cNvSpPr>
            <a:spLocks noChangeArrowheads="1"/>
          </p:cNvSpPr>
          <p:nvPr/>
        </p:nvSpPr>
        <p:spPr bwMode="auto">
          <a:xfrm>
            <a:off x="5095875" y="3986213"/>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endParaRPr lang="en-US" altLang="en-US" sz="1800" b="1"/>
          </a:p>
        </p:txBody>
      </p:sp>
      <p:sp>
        <p:nvSpPr>
          <p:cNvPr id="33803" name="Oval 22"/>
          <p:cNvSpPr>
            <a:spLocks noChangeArrowheads="1"/>
          </p:cNvSpPr>
          <p:nvPr/>
        </p:nvSpPr>
        <p:spPr bwMode="auto">
          <a:xfrm>
            <a:off x="4235450" y="3287713"/>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3804" name="Oval 23"/>
          <p:cNvSpPr>
            <a:spLocks noChangeArrowheads="1"/>
          </p:cNvSpPr>
          <p:nvPr/>
        </p:nvSpPr>
        <p:spPr bwMode="auto">
          <a:xfrm>
            <a:off x="4154488" y="3086100"/>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endParaRPr lang="en-US" altLang="en-US" sz="1800">
              <a:solidFill>
                <a:schemeClr val="bg2"/>
              </a:solidFill>
            </a:endParaRPr>
          </a:p>
        </p:txBody>
      </p:sp>
      <p:sp>
        <p:nvSpPr>
          <p:cNvPr id="33805" name="Oval 26"/>
          <p:cNvSpPr>
            <a:spLocks noChangeArrowheads="1"/>
          </p:cNvSpPr>
          <p:nvPr/>
        </p:nvSpPr>
        <p:spPr bwMode="auto">
          <a:xfrm>
            <a:off x="5475288" y="3824288"/>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3806" name="Oval 27"/>
          <p:cNvSpPr>
            <a:spLocks noChangeArrowheads="1"/>
          </p:cNvSpPr>
          <p:nvPr/>
        </p:nvSpPr>
        <p:spPr bwMode="auto">
          <a:xfrm>
            <a:off x="4457700" y="2809875"/>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endParaRPr lang="en-US" altLang="en-US" sz="1800">
              <a:solidFill>
                <a:schemeClr val="bg2"/>
              </a:solidFill>
            </a:endParaRPr>
          </a:p>
        </p:txBody>
      </p:sp>
      <p:sp>
        <p:nvSpPr>
          <p:cNvPr id="33807" name="Oval 28"/>
          <p:cNvSpPr>
            <a:spLocks noChangeArrowheads="1"/>
          </p:cNvSpPr>
          <p:nvPr/>
        </p:nvSpPr>
        <p:spPr bwMode="auto">
          <a:xfrm>
            <a:off x="4962525" y="2714625"/>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3808" name="Rectangle 35"/>
          <p:cNvSpPr>
            <a:spLocks noChangeArrowheads="1"/>
          </p:cNvSpPr>
          <p:nvPr/>
        </p:nvSpPr>
        <p:spPr bwMode="auto">
          <a:xfrm>
            <a:off x="533400" y="1143000"/>
            <a:ext cx="24955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defTabSz="762000">
              <a:spcBef>
                <a:spcPct val="20000"/>
              </a:spcBef>
              <a:buClr>
                <a:schemeClr val="tx2"/>
              </a:buClr>
              <a:buChar char="•"/>
              <a:defRPr sz="3200">
                <a:solidFill>
                  <a:schemeClr val="tx1"/>
                </a:solidFill>
                <a:latin typeface="Arial" charset="0"/>
              </a:defRPr>
            </a:lvl1pPr>
            <a:lvl2pPr marL="742950" indent="-285750" defTabSz="762000">
              <a:spcBef>
                <a:spcPct val="20000"/>
              </a:spcBef>
              <a:buChar char="–"/>
              <a:defRPr sz="2800">
                <a:solidFill>
                  <a:schemeClr val="tx1"/>
                </a:solidFill>
                <a:latin typeface="Arial" charset="0"/>
              </a:defRPr>
            </a:lvl2pPr>
            <a:lvl3pPr marL="1143000" indent="-228600" defTabSz="762000">
              <a:spcBef>
                <a:spcPct val="20000"/>
              </a:spcBef>
              <a:buClr>
                <a:schemeClr val="tx2"/>
              </a:buClr>
              <a:buChar char="•"/>
              <a:defRPr sz="2400">
                <a:solidFill>
                  <a:schemeClr val="tx1"/>
                </a:solidFill>
                <a:latin typeface="Arial" charset="0"/>
              </a:defRPr>
            </a:lvl3pPr>
            <a:lvl4pPr marL="1600200" indent="-228600" defTabSz="762000">
              <a:spcBef>
                <a:spcPct val="20000"/>
              </a:spcBef>
              <a:buChar char="–"/>
              <a:defRPr sz="2000">
                <a:solidFill>
                  <a:schemeClr val="tx1"/>
                </a:solidFill>
                <a:latin typeface="Arial" charset="0"/>
              </a:defRPr>
            </a:lvl4pPr>
            <a:lvl5pPr marL="2057400" indent="-228600" defTabSz="762000">
              <a:spcBef>
                <a:spcPct val="20000"/>
              </a:spcBef>
              <a:buClr>
                <a:schemeClr val="tx2"/>
              </a:buClr>
              <a:buChar char="•"/>
              <a:defRPr sz="20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2000">
                <a:solidFill>
                  <a:schemeClr val="tx1"/>
                </a:solidFill>
                <a:latin typeface="Arial" charset="0"/>
              </a:defRPr>
            </a:lvl9pPr>
          </a:lstStyle>
          <a:p>
            <a:pPr>
              <a:buClrTx/>
              <a:buFontTx/>
              <a:buNone/>
            </a:pPr>
            <a:r>
              <a:rPr lang="en-US" altLang="en-US" sz="1600" b="1">
                <a:solidFill>
                  <a:schemeClr val="bg2"/>
                </a:solidFill>
                <a:cs typeface="Times New Roman" pitchFamily="18" charset="0"/>
              </a:rPr>
              <a:t>CBRN 5 CHEMICAL </a:t>
            </a:r>
          </a:p>
          <a:p>
            <a:pPr>
              <a:buClrTx/>
              <a:buFontTx/>
              <a:buNone/>
            </a:pPr>
            <a:r>
              <a:rPr lang="en-US" altLang="en-US" sz="1600" b="1">
                <a:solidFill>
                  <a:schemeClr val="bg2"/>
                </a:solidFill>
                <a:cs typeface="Times New Roman" pitchFamily="18" charset="0"/>
              </a:rPr>
              <a:t>Immediate	</a:t>
            </a:r>
          </a:p>
          <a:p>
            <a:pPr>
              <a:buClrTx/>
              <a:buFontTx/>
              <a:buNone/>
            </a:pPr>
            <a:r>
              <a:rPr lang="en-US" altLang="en-US" sz="1600" b="1">
                <a:solidFill>
                  <a:schemeClr val="bg2"/>
                </a:solidFill>
                <a:cs typeface="Times New Roman" pitchFamily="18" charset="0"/>
              </a:rPr>
              <a:t>A/C001/001/C//	</a:t>
            </a:r>
          </a:p>
          <a:p>
            <a:pPr>
              <a:buClrTx/>
              <a:buFontTx/>
              <a:buNone/>
            </a:pPr>
            <a:r>
              <a:rPr lang="en-US" altLang="en-US" sz="1600" b="1">
                <a:solidFill>
                  <a:schemeClr val="bg2"/>
                </a:solidFill>
                <a:cs typeface="Times New Roman" pitchFamily="18" charset="0"/>
              </a:rPr>
              <a:t>D/030930ZMAR2011//</a:t>
            </a:r>
          </a:p>
          <a:p>
            <a:pPr>
              <a:buClrTx/>
              <a:buFontTx/>
              <a:buNone/>
            </a:pPr>
            <a:r>
              <a:rPr lang="en-US" altLang="en-US" sz="1600" b="1">
                <a:solidFill>
                  <a:schemeClr val="bg2"/>
                </a:solidFill>
                <a:cs typeface="Times New Roman" pitchFamily="18" charset="0"/>
              </a:rPr>
              <a:t>I/-/NERV/P//</a:t>
            </a:r>
          </a:p>
          <a:p>
            <a:pPr>
              <a:buClrTx/>
              <a:buFontTx/>
              <a:buNone/>
            </a:pPr>
            <a:r>
              <a:rPr lang="en-US" altLang="en-US" sz="1600" b="1">
                <a:solidFill>
                  <a:schemeClr val="bg2"/>
                </a:solidFill>
                <a:cs typeface="Times New Roman" pitchFamily="18" charset="0"/>
              </a:rPr>
              <a:t>O/031345ZMAR2011// </a:t>
            </a:r>
          </a:p>
          <a:p>
            <a:pPr>
              <a:buClrTx/>
              <a:buFontTx/>
              <a:buNone/>
            </a:pPr>
            <a:r>
              <a:rPr lang="en-US" altLang="en-US" sz="1600" b="1">
                <a:solidFill>
                  <a:schemeClr val="bg2"/>
                </a:solidFill>
                <a:cs typeface="Times New Roman" pitchFamily="18" charset="0"/>
              </a:rPr>
              <a:t>XA/-/14SEG574826/</a:t>
            </a:r>
          </a:p>
          <a:p>
            <a:pPr>
              <a:buClrTx/>
              <a:buFontTx/>
              <a:buNone/>
            </a:pPr>
            <a:r>
              <a:rPr lang="en-US" altLang="en-US" sz="1600" b="1">
                <a:solidFill>
                  <a:schemeClr val="bg2"/>
                </a:solidFill>
                <a:cs typeface="Times New Roman" pitchFamily="18" charset="0"/>
              </a:rPr>
              <a:t>     14SEG579822/</a:t>
            </a:r>
          </a:p>
          <a:p>
            <a:pPr>
              <a:buClrTx/>
              <a:buFontTx/>
              <a:buNone/>
            </a:pPr>
            <a:r>
              <a:rPr lang="en-US" altLang="en-US" sz="1600" b="1">
                <a:solidFill>
                  <a:schemeClr val="bg2"/>
                </a:solidFill>
                <a:cs typeface="Times New Roman" pitchFamily="18" charset="0"/>
              </a:rPr>
              <a:t>     14SEG584824/</a:t>
            </a:r>
          </a:p>
          <a:p>
            <a:pPr>
              <a:buClrTx/>
              <a:buFontTx/>
              <a:buNone/>
            </a:pPr>
            <a:r>
              <a:rPr lang="en-US" altLang="en-US" sz="1600" b="1">
                <a:solidFill>
                  <a:schemeClr val="bg2"/>
                </a:solidFill>
                <a:cs typeface="Times New Roman" pitchFamily="18" charset="0"/>
              </a:rPr>
              <a:t>     14SEG584832/</a:t>
            </a:r>
          </a:p>
          <a:p>
            <a:pPr>
              <a:buClrTx/>
              <a:buFontTx/>
              <a:buNone/>
            </a:pPr>
            <a:r>
              <a:rPr lang="en-US" altLang="en-US" sz="1600" b="1">
                <a:solidFill>
                  <a:schemeClr val="bg2"/>
                </a:solidFill>
                <a:cs typeface="Times New Roman" pitchFamily="18" charset="0"/>
              </a:rPr>
              <a:t>     14SEG582839/</a:t>
            </a:r>
          </a:p>
          <a:p>
            <a:pPr>
              <a:buClrTx/>
              <a:buFontTx/>
              <a:buNone/>
            </a:pPr>
            <a:r>
              <a:rPr lang="en-US" altLang="en-US" sz="1600" b="1">
                <a:solidFill>
                  <a:schemeClr val="bg2"/>
                </a:solidFill>
                <a:cs typeface="Times New Roman" pitchFamily="18" charset="0"/>
              </a:rPr>
              <a:t>     14SEG577843/</a:t>
            </a:r>
          </a:p>
          <a:p>
            <a:pPr>
              <a:buClrTx/>
              <a:buFontTx/>
              <a:buNone/>
            </a:pPr>
            <a:r>
              <a:rPr lang="en-US" altLang="en-US" sz="1600" b="1">
                <a:solidFill>
                  <a:schemeClr val="bg2"/>
                </a:solidFill>
                <a:cs typeface="Times New Roman" pitchFamily="18" charset="0"/>
              </a:rPr>
              <a:t>     14SEG571841/</a:t>
            </a:r>
          </a:p>
          <a:p>
            <a:pPr>
              <a:buClrTx/>
              <a:buFontTx/>
              <a:buNone/>
            </a:pPr>
            <a:r>
              <a:rPr lang="en-US" altLang="en-US" sz="1600" b="1">
                <a:solidFill>
                  <a:schemeClr val="bg2"/>
                </a:solidFill>
                <a:cs typeface="Times New Roman" pitchFamily="18" charset="0"/>
              </a:rPr>
              <a:t>     14SEG567837/</a:t>
            </a:r>
          </a:p>
          <a:p>
            <a:pPr>
              <a:buClrTx/>
              <a:buFontTx/>
              <a:buNone/>
            </a:pPr>
            <a:r>
              <a:rPr lang="en-US" altLang="en-US" sz="1600" b="1">
                <a:solidFill>
                  <a:schemeClr val="bg2"/>
                </a:solidFill>
                <a:cs typeface="Times New Roman" pitchFamily="18" charset="0"/>
              </a:rPr>
              <a:t>     14SEG568834/</a:t>
            </a:r>
          </a:p>
          <a:p>
            <a:pPr>
              <a:buClrTx/>
              <a:buFontTx/>
              <a:buNone/>
            </a:pPr>
            <a:r>
              <a:rPr lang="en-US" altLang="en-US" sz="1600" b="1">
                <a:solidFill>
                  <a:schemeClr val="bg2"/>
                </a:solidFill>
                <a:cs typeface="Times New Roman" pitchFamily="18" charset="0"/>
              </a:rPr>
              <a:t>     14SEG573830/</a:t>
            </a:r>
          </a:p>
          <a:p>
            <a:pPr>
              <a:buClrTx/>
              <a:buFontTx/>
              <a:buNone/>
            </a:pPr>
            <a:r>
              <a:rPr lang="en-US" altLang="en-US" sz="1600" b="1">
                <a:solidFill>
                  <a:schemeClr val="bg2"/>
                </a:solidFill>
                <a:cs typeface="Times New Roman" pitchFamily="18" charset="0"/>
              </a:rPr>
              <a:t>     14SEG574826//</a:t>
            </a:r>
          </a:p>
        </p:txBody>
      </p:sp>
      <p:sp>
        <p:nvSpPr>
          <p:cNvPr id="33809" name="Oval 21"/>
          <p:cNvSpPr>
            <a:spLocks noChangeArrowheads="1"/>
          </p:cNvSpPr>
          <p:nvPr/>
        </p:nvSpPr>
        <p:spPr bwMode="auto">
          <a:xfrm>
            <a:off x="4552950" y="3505200"/>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3810" name="Oval 17"/>
          <p:cNvSpPr>
            <a:spLocks noChangeArrowheads="1"/>
          </p:cNvSpPr>
          <p:nvPr/>
        </p:nvSpPr>
        <p:spPr bwMode="auto">
          <a:xfrm>
            <a:off x="5356225" y="2952750"/>
            <a:ext cx="95250" cy="85725"/>
          </a:xfrm>
          <a:prstGeom prst="ellipse">
            <a:avLst/>
          </a:prstGeom>
          <a:solidFill>
            <a:schemeClr val="bg2"/>
          </a:solidFill>
          <a:ln w="12700">
            <a:solidFill>
              <a:schemeClr val="bg2"/>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255013" name="Text Box 37"/>
          <p:cNvSpPr txBox="1">
            <a:spLocks noChangeArrowheads="1"/>
          </p:cNvSpPr>
          <p:nvPr/>
        </p:nvSpPr>
        <p:spPr bwMode="auto">
          <a:xfrm>
            <a:off x="4267200" y="1295400"/>
            <a:ext cx="4114800" cy="1104900"/>
          </a:xfrm>
          <a:prstGeom prst="rect">
            <a:avLst/>
          </a:prstGeom>
          <a:solidFill>
            <a:schemeClr val="tx1"/>
          </a:solidFill>
          <a:ln w="50800">
            <a:solidFill>
              <a:schemeClr val="bg2"/>
            </a:solidFill>
            <a:miter lim="800000"/>
            <a:headEnd/>
            <a:tailEnd/>
          </a:ln>
        </p:spPr>
        <p:txBody>
          <a:bodyPr>
            <a:spAutoFit/>
          </a:bodyPr>
          <a:lstStyle>
            <a:lvl1pPr marL="457200" indent="-457200">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50000"/>
              </a:spcBef>
              <a:buClrTx/>
              <a:buFontTx/>
              <a:buAutoNum type="arabicPeriod"/>
            </a:pPr>
            <a:r>
              <a:rPr lang="en-US" altLang="en-US" sz="1800" b="1">
                <a:solidFill>
                  <a:srgbClr val="000000"/>
                </a:solidFill>
              </a:rPr>
              <a:t>All Points Must Be Plotted</a:t>
            </a:r>
          </a:p>
          <a:p>
            <a:pPr>
              <a:spcBef>
                <a:spcPct val="50000"/>
              </a:spcBef>
              <a:buClrTx/>
              <a:buFontTx/>
              <a:buAutoNum type="arabicPeriod"/>
            </a:pPr>
            <a:r>
              <a:rPr lang="en-US" altLang="en-US" sz="1800" b="1">
                <a:solidFill>
                  <a:srgbClr val="000000"/>
                </a:solidFill>
              </a:rPr>
              <a:t>Connect with ONLY ONE, SMOOTH, FLOWING line</a:t>
            </a:r>
          </a:p>
        </p:txBody>
      </p:sp>
      <p:sp>
        <p:nvSpPr>
          <p:cNvPr id="33812" name="Line 39"/>
          <p:cNvSpPr>
            <a:spLocks noChangeShapeType="1"/>
          </p:cNvSpPr>
          <p:nvPr/>
        </p:nvSpPr>
        <p:spPr bwMode="auto">
          <a:xfrm flipH="1">
            <a:off x="5562600" y="2438400"/>
            <a:ext cx="762000" cy="457200"/>
          </a:xfrm>
          <a:prstGeom prst="line">
            <a:avLst/>
          </a:prstGeom>
          <a:noFill/>
          <a:ln w="476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3813" name="Rectangle 41"/>
          <p:cNvSpPr>
            <a:spLocks noChangeArrowheads="1"/>
          </p:cNvSpPr>
          <p:nvPr/>
        </p:nvSpPr>
        <p:spPr bwMode="auto">
          <a:xfrm>
            <a:off x="5486400" y="4419600"/>
            <a:ext cx="327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600" b="1">
                <a:solidFill>
                  <a:schemeClr val="bg2"/>
                </a:solidFill>
              </a:rPr>
              <a:t>1 ID</a:t>
            </a:r>
          </a:p>
          <a:p>
            <a:pPr>
              <a:spcBef>
                <a:spcPct val="0"/>
              </a:spcBef>
              <a:buClrTx/>
              <a:buFontTx/>
              <a:buNone/>
            </a:pPr>
            <a:r>
              <a:rPr lang="en-US" altLang="en-US" sz="1600" b="1">
                <a:solidFill>
                  <a:schemeClr val="bg2"/>
                </a:solidFill>
                <a:cs typeface="Times New Roman" pitchFamily="18" charset="0"/>
              </a:rPr>
              <a:t>A/C001/001/C// D/030930ZMAR2011//</a:t>
            </a:r>
          </a:p>
          <a:p>
            <a:pPr>
              <a:spcBef>
                <a:spcPct val="0"/>
              </a:spcBef>
              <a:buClrTx/>
              <a:buFontTx/>
              <a:buNone/>
            </a:pPr>
            <a:r>
              <a:rPr lang="en-US" altLang="en-US" sz="1600" b="1">
                <a:solidFill>
                  <a:schemeClr val="bg2"/>
                </a:solidFill>
                <a:cs typeface="Times New Roman" pitchFamily="18" charset="0"/>
              </a:rPr>
              <a:t>I/-/NERV/P//</a:t>
            </a:r>
          </a:p>
          <a:p>
            <a:pPr>
              <a:spcBef>
                <a:spcPct val="0"/>
              </a:spcBef>
              <a:buClrTx/>
              <a:buFontTx/>
              <a:buNone/>
            </a:pPr>
            <a:r>
              <a:rPr lang="en-US" altLang="en-US" sz="1600" b="1">
                <a:solidFill>
                  <a:schemeClr val="bg2"/>
                </a:solidFill>
                <a:cs typeface="Times New Roman" pitchFamily="18" charset="0"/>
              </a:rPr>
              <a:t>O/031345ZMAR2011// </a:t>
            </a:r>
            <a:endParaRPr lang="en-US" altLang="en-US" sz="1600" b="1">
              <a:solidFill>
                <a:schemeClr val="bg2"/>
              </a:solidFill>
            </a:endParaRPr>
          </a:p>
          <a:p>
            <a:pPr>
              <a:spcBef>
                <a:spcPct val="0"/>
              </a:spcBef>
              <a:buClrTx/>
              <a:buFontTx/>
              <a:buNone/>
            </a:pPr>
            <a:r>
              <a:rPr lang="en-US" altLang="en-US" sz="1600" b="1">
                <a:solidFill>
                  <a:schemeClr val="bg2"/>
                </a:solidFill>
              </a:rPr>
              <a:t>Map Scale: 1:50,000</a:t>
            </a:r>
          </a:p>
          <a:p>
            <a:pPr>
              <a:spcBef>
                <a:spcPct val="0"/>
              </a:spcBef>
              <a:buClrTx/>
              <a:buFontTx/>
              <a:buNone/>
            </a:pPr>
            <a:r>
              <a:rPr lang="en-US" altLang="en-US" sz="1600" b="1">
                <a:solidFill>
                  <a:schemeClr val="bg2"/>
                </a:solidFill>
              </a:rPr>
              <a:t>Prepared 031410ZMAR2011</a:t>
            </a:r>
          </a:p>
          <a:p>
            <a:pPr>
              <a:spcBef>
                <a:spcPct val="0"/>
              </a:spcBef>
              <a:buClrTx/>
              <a:buFontTx/>
              <a:buNone/>
            </a:pPr>
            <a:r>
              <a:rPr lang="en-US" altLang="en-US" sz="1600" b="1">
                <a:solidFill>
                  <a:schemeClr val="bg2"/>
                </a:solidFill>
              </a:rPr>
              <a:t>Valid through 251930Z</a:t>
            </a:r>
          </a:p>
          <a:p>
            <a:pPr>
              <a:spcBef>
                <a:spcPct val="0"/>
              </a:spcBef>
              <a:buClrTx/>
              <a:buFontTx/>
              <a:buNone/>
            </a:pPr>
            <a:r>
              <a:rPr lang="en-US" altLang="en-US" sz="1600" b="1">
                <a:solidFill>
                  <a:schemeClr val="bg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55013">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4" presetClass="emph" presetSubtype="0" repeatCount="4000" fill="hold" nodeType="clickEffect">
                                  <p:stCondLst>
                                    <p:cond delay="0"/>
                                  </p:stCondLst>
                                  <p:iterate type="lt">
                                    <p:tmPct val="20000"/>
                                  </p:iterate>
                                  <p:childTnLst>
                                    <p:animMotion origin="layout" path="M 0.0 0.0 L 0.0 -0.07213" pathEditMode="relative" ptsTypes="">
                                      <p:cBhvr>
                                        <p:cTn id="10" dur="250" accel="50000" decel="50000" autoRev="1" fill="hold">
                                          <p:stCondLst>
                                            <p:cond delay="0"/>
                                          </p:stCondLst>
                                        </p:cTn>
                                        <p:tgtEl>
                                          <p:spTgt spid="255013">
                                            <p:txEl>
                                              <p:pRg st="1" end="1"/>
                                            </p:txEl>
                                          </p:spTgt>
                                        </p:tgtEl>
                                        <p:attrNameLst>
                                          <p:attrName>ppt_x</p:attrName>
                                          <p:attrName>ppt_y</p:attrName>
                                        </p:attrNameLst>
                                      </p:cBhvr>
                                    </p:animMotion>
                                    <p:animRot by="1500000">
                                      <p:cBhvr>
                                        <p:cTn id="11" dur="125" fill="hold">
                                          <p:stCondLst>
                                            <p:cond delay="0"/>
                                          </p:stCondLst>
                                        </p:cTn>
                                        <p:tgtEl>
                                          <p:spTgt spid="255013">
                                            <p:txEl>
                                              <p:pRg st="1" end="1"/>
                                            </p:txEl>
                                          </p:spTgt>
                                        </p:tgtEl>
                                        <p:attrNameLst>
                                          <p:attrName>r</p:attrName>
                                        </p:attrNameLst>
                                      </p:cBhvr>
                                    </p:animRot>
                                    <p:animRot by="-1500000">
                                      <p:cBhvr>
                                        <p:cTn id="12" dur="125" fill="hold">
                                          <p:stCondLst>
                                            <p:cond delay="125"/>
                                          </p:stCondLst>
                                        </p:cTn>
                                        <p:tgtEl>
                                          <p:spTgt spid="255013">
                                            <p:txEl>
                                              <p:pRg st="1" end="1"/>
                                            </p:txEl>
                                          </p:spTgt>
                                        </p:tgtEl>
                                        <p:attrNameLst>
                                          <p:attrName>r</p:attrName>
                                        </p:attrNameLst>
                                      </p:cBhvr>
                                    </p:animRot>
                                    <p:animRot by="-1500000">
                                      <p:cBhvr>
                                        <p:cTn id="13" dur="125" fill="hold">
                                          <p:stCondLst>
                                            <p:cond delay="250"/>
                                          </p:stCondLst>
                                        </p:cTn>
                                        <p:tgtEl>
                                          <p:spTgt spid="255013">
                                            <p:txEl>
                                              <p:pRg st="1" end="1"/>
                                            </p:txEl>
                                          </p:spTgt>
                                        </p:tgtEl>
                                        <p:attrNameLst>
                                          <p:attrName>r</p:attrName>
                                        </p:attrNameLst>
                                      </p:cBhvr>
                                    </p:animRot>
                                    <p:animRot by="1500000">
                                      <p:cBhvr>
                                        <p:cTn id="14" dur="125" fill="hold">
                                          <p:stCondLst>
                                            <p:cond delay="375"/>
                                          </p:stCondLst>
                                        </p:cTn>
                                        <p:tgtEl>
                                          <p:spTgt spid="25501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990600"/>
            <a:ext cx="9144000" cy="5867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19" name="Freeform 3"/>
          <p:cNvSpPr>
            <a:spLocks/>
          </p:cNvSpPr>
          <p:nvPr/>
        </p:nvSpPr>
        <p:spPr bwMode="auto">
          <a:xfrm>
            <a:off x="4194175" y="2771775"/>
            <a:ext cx="1444625" cy="1265238"/>
          </a:xfrm>
          <a:custGeom>
            <a:avLst/>
            <a:gdLst>
              <a:gd name="T0" fmla="*/ 0 w 910"/>
              <a:gd name="T1" fmla="*/ 2147483647 h 797"/>
              <a:gd name="T2" fmla="*/ 2147483647 w 910"/>
              <a:gd name="T3" fmla="*/ 2147483647 h 797"/>
              <a:gd name="T4" fmla="*/ 2147483647 w 910"/>
              <a:gd name="T5" fmla="*/ 2147483647 h 797"/>
              <a:gd name="T6" fmla="*/ 2147483647 w 910"/>
              <a:gd name="T7" fmla="*/ 2147483647 h 797"/>
              <a:gd name="T8" fmla="*/ 2147483647 w 910"/>
              <a:gd name="T9" fmla="*/ 2147483647 h 797"/>
              <a:gd name="T10" fmla="*/ 2147483647 w 910"/>
              <a:gd name="T11" fmla="*/ 0 h 797"/>
              <a:gd name="T12" fmla="*/ 2147483647 w 910"/>
              <a:gd name="T13" fmla="*/ 2147483647 h 797"/>
              <a:gd name="T14" fmla="*/ 2147483647 w 910"/>
              <a:gd name="T15" fmla="*/ 2147483647 h 797"/>
              <a:gd name="T16" fmla="*/ 2147483647 w 910"/>
              <a:gd name="T17" fmla="*/ 2147483647 h 797"/>
              <a:gd name="T18" fmla="*/ 2147483647 w 910"/>
              <a:gd name="T19" fmla="*/ 2147483647 h 797"/>
              <a:gd name="T20" fmla="*/ 2147483647 w 910"/>
              <a:gd name="T21" fmla="*/ 2147483647 h 797"/>
              <a:gd name="T22" fmla="*/ 2147483647 w 910"/>
              <a:gd name="T23" fmla="*/ 2147483647 h 797"/>
              <a:gd name="T24" fmla="*/ 2147483647 w 910"/>
              <a:gd name="T25" fmla="*/ 2147483647 h 797"/>
              <a:gd name="T26" fmla="*/ 2147483647 w 910"/>
              <a:gd name="T27" fmla="*/ 2147483647 h 797"/>
              <a:gd name="T28" fmla="*/ 2147483647 w 910"/>
              <a:gd name="T29" fmla="*/ 2147483647 h 797"/>
              <a:gd name="T30" fmla="*/ 2147483647 w 910"/>
              <a:gd name="T31" fmla="*/ 2147483647 h 797"/>
              <a:gd name="T32" fmla="*/ 2147483647 w 910"/>
              <a:gd name="T33" fmla="*/ 2147483647 h 797"/>
              <a:gd name="T34" fmla="*/ 2147483647 w 910"/>
              <a:gd name="T35" fmla="*/ 2147483647 h 797"/>
              <a:gd name="T36" fmla="*/ 2147483647 w 910"/>
              <a:gd name="T37" fmla="*/ 2147483647 h 797"/>
              <a:gd name="T38" fmla="*/ 2147483647 w 910"/>
              <a:gd name="T39" fmla="*/ 2147483647 h 797"/>
              <a:gd name="T40" fmla="*/ 2147483647 w 910"/>
              <a:gd name="T41" fmla="*/ 2147483647 h 797"/>
              <a:gd name="T42" fmla="*/ 2147483647 w 910"/>
              <a:gd name="T43" fmla="*/ 2147483647 h 797"/>
              <a:gd name="T44" fmla="*/ 2147483647 w 910"/>
              <a:gd name="T45" fmla="*/ 2147483647 h 797"/>
              <a:gd name="T46" fmla="*/ 2147483647 w 910"/>
              <a:gd name="T47" fmla="*/ 2147483647 h 797"/>
              <a:gd name="T48" fmla="*/ 2147483647 w 910"/>
              <a:gd name="T49" fmla="*/ 2147483647 h 797"/>
              <a:gd name="T50" fmla="*/ 2147483647 w 910"/>
              <a:gd name="T51" fmla="*/ 2147483647 h 797"/>
              <a:gd name="T52" fmla="*/ 2147483647 w 910"/>
              <a:gd name="T53" fmla="*/ 2147483647 h 797"/>
              <a:gd name="T54" fmla="*/ 0 w 910"/>
              <a:gd name="T55" fmla="*/ 2147483647 h 7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0"/>
              <a:gd name="T85" fmla="*/ 0 h 797"/>
              <a:gd name="T86" fmla="*/ 910 w 910"/>
              <a:gd name="T87" fmla="*/ 797 h 7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0" h="797">
                <a:moveTo>
                  <a:pt x="0" y="238"/>
                </a:moveTo>
                <a:cubicBezTo>
                  <a:pt x="24" y="215"/>
                  <a:pt x="23" y="188"/>
                  <a:pt x="46" y="165"/>
                </a:cubicBezTo>
                <a:cubicBezTo>
                  <a:pt x="54" y="157"/>
                  <a:pt x="65" y="154"/>
                  <a:pt x="73" y="147"/>
                </a:cubicBezTo>
                <a:cubicBezTo>
                  <a:pt x="138" y="90"/>
                  <a:pt x="93" y="109"/>
                  <a:pt x="147" y="92"/>
                </a:cubicBezTo>
                <a:cubicBezTo>
                  <a:pt x="171" y="67"/>
                  <a:pt x="196" y="65"/>
                  <a:pt x="229" y="55"/>
                </a:cubicBezTo>
                <a:cubicBezTo>
                  <a:pt x="298" y="9"/>
                  <a:pt x="377" y="11"/>
                  <a:pt x="457" y="0"/>
                </a:cubicBezTo>
                <a:cubicBezTo>
                  <a:pt x="542" y="6"/>
                  <a:pt x="570" y="10"/>
                  <a:pt x="640" y="28"/>
                </a:cubicBezTo>
                <a:cubicBezTo>
                  <a:pt x="646" y="34"/>
                  <a:pt x="651" y="42"/>
                  <a:pt x="659" y="46"/>
                </a:cubicBezTo>
                <a:cubicBezTo>
                  <a:pt x="667" y="51"/>
                  <a:pt x="679" y="49"/>
                  <a:pt x="686" y="55"/>
                </a:cubicBezTo>
                <a:cubicBezTo>
                  <a:pt x="695" y="62"/>
                  <a:pt x="697" y="74"/>
                  <a:pt x="704" y="83"/>
                </a:cubicBezTo>
                <a:cubicBezTo>
                  <a:pt x="733" y="119"/>
                  <a:pt x="762" y="160"/>
                  <a:pt x="796" y="192"/>
                </a:cubicBezTo>
                <a:cubicBezTo>
                  <a:pt x="828" y="292"/>
                  <a:pt x="778" y="144"/>
                  <a:pt x="823" y="247"/>
                </a:cubicBezTo>
                <a:cubicBezTo>
                  <a:pt x="856" y="322"/>
                  <a:pt x="822" y="284"/>
                  <a:pt x="860" y="320"/>
                </a:cubicBezTo>
                <a:cubicBezTo>
                  <a:pt x="866" y="338"/>
                  <a:pt x="872" y="357"/>
                  <a:pt x="878" y="375"/>
                </a:cubicBezTo>
                <a:cubicBezTo>
                  <a:pt x="881" y="384"/>
                  <a:pt x="887" y="403"/>
                  <a:pt x="887" y="403"/>
                </a:cubicBezTo>
                <a:cubicBezTo>
                  <a:pt x="882" y="513"/>
                  <a:pt x="910" y="603"/>
                  <a:pt x="832" y="677"/>
                </a:cubicBezTo>
                <a:cubicBezTo>
                  <a:pt x="807" y="752"/>
                  <a:pt x="842" y="660"/>
                  <a:pt x="805" y="723"/>
                </a:cubicBezTo>
                <a:cubicBezTo>
                  <a:pt x="800" y="731"/>
                  <a:pt x="804" y="745"/>
                  <a:pt x="796" y="750"/>
                </a:cubicBezTo>
                <a:cubicBezTo>
                  <a:pt x="780" y="761"/>
                  <a:pt x="759" y="762"/>
                  <a:pt x="741" y="768"/>
                </a:cubicBezTo>
                <a:cubicBezTo>
                  <a:pt x="714" y="777"/>
                  <a:pt x="659" y="796"/>
                  <a:pt x="659" y="796"/>
                </a:cubicBezTo>
                <a:cubicBezTo>
                  <a:pt x="562" y="789"/>
                  <a:pt x="567" y="797"/>
                  <a:pt x="503" y="777"/>
                </a:cubicBezTo>
                <a:cubicBezTo>
                  <a:pt x="485" y="771"/>
                  <a:pt x="448" y="759"/>
                  <a:pt x="448" y="759"/>
                </a:cubicBezTo>
                <a:cubicBezTo>
                  <a:pt x="400" y="727"/>
                  <a:pt x="372" y="671"/>
                  <a:pt x="329" y="631"/>
                </a:cubicBezTo>
                <a:cubicBezTo>
                  <a:pt x="326" y="622"/>
                  <a:pt x="325" y="612"/>
                  <a:pt x="320" y="604"/>
                </a:cubicBezTo>
                <a:cubicBezTo>
                  <a:pt x="316" y="596"/>
                  <a:pt x="306" y="593"/>
                  <a:pt x="302" y="585"/>
                </a:cubicBezTo>
                <a:cubicBezTo>
                  <a:pt x="275" y="529"/>
                  <a:pt x="278" y="470"/>
                  <a:pt x="211" y="448"/>
                </a:cubicBezTo>
                <a:cubicBezTo>
                  <a:pt x="175" y="414"/>
                  <a:pt x="122" y="406"/>
                  <a:pt x="83" y="375"/>
                </a:cubicBezTo>
                <a:cubicBezTo>
                  <a:pt x="40" y="341"/>
                  <a:pt x="21" y="286"/>
                  <a:pt x="0" y="238"/>
                </a:cubicBezTo>
                <a:close/>
              </a:path>
            </a:pathLst>
          </a:custGeom>
          <a:noFill/>
          <a:ln w="38100">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Rectangle 4"/>
          <p:cNvSpPr>
            <a:spLocks noChangeArrowheads="1"/>
          </p:cNvSpPr>
          <p:nvPr/>
        </p:nvSpPr>
        <p:spPr bwMode="auto">
          <a:xfrm>
            <a:off x="2286000" y="381000"/>
            <a:ext cx="587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chemeClr val="tx2"/>
              </a:buClr>
              <a:buChar char="•"/>
              <a:defRPr sz="3200">
                <a:solidFill>
                  <a:schemeClr val="tx1"/>
                </a:solidFill>
                <a:latin typeface="Arial" charset="0"/>
              </a:defRPr>
            </a:lvl1pPr>
            <a:lvl2pPr marL="742950" indent="-285750" defTabSz="762000">
              <a:spcBef>
                <a:spcPct val="20000"/>
              </a:spcBef>
              <a:buChar char="–"/>
              <a:defRPr sz="2800">
                <a:solidFill>
                  <a:schemeClr val="tx1"/>
                </a:solidFill>
                <a:latin typeface="Arial" charset="0"/>
              </a:defRPr>
            </a:lvl2pPr>
            <a:lvl3pPr marL="1143000" indent="-228600" defTabSz="762000">
              <a:spcBef>
                <a:spcPct val="20000"/>
              </a:spcBef>
              <a:buClr>
                <a:schemeClr val="tx2"/>
              </a:buClr>
              <a:buChar char="•"/>
              <a:defRPr sz="2400">
                <a:solidFill>
                  <a:schemeClr val="tx1"/>
                </a:solidFill>
                <a:latin typeface="Arial" charset="0"/>
              </a:defRPr>
            </a:lvl3pPr>
            <a:lvl4pPr marL="1600200" indent="-228600" defTabSz="762000">
              <a:spcBef>
                <a:spcPct val="20000"/>
              </a:spcBef>
              <a:buChar char="–"/>
              <a:defRPr sz="2000">
                <a:solidFill>
                  <a:schemeClr val="tx1"/>
                </a:solidFill>
                <a:latin typeface="Arial" charset="0"/>
              </a:defRPr>
            </a:lvl4pPr>
            <a:lvl5pPr marL="2057400" indent="-228600" defTabSz="762000">
              <a:spcBef>
                <a:spcPct val="20000"/>
              </a:spcBef>
              <a:buClr>
                <a:schemeClr val="tx2"/>
              </a:buClr>
              <a:buChar char="•"/>
              <a:defRPr sz="20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b="1">
                <a:solidFill>
                  <a:schemeClr val="tx2"/>
                </a:solidFill>
              </a:rPr>
              <a:t>CBRN 5 CHEMICAL REPORT</a:t>
            </a:r>
          </a:p>
        </p:txBody>
      </p:sp>
      <p:sp>
        <p:nvSpPr>
          <p:cNvPr id="34821" name="Rectangle 5"/>
          <p:cNvSpPr>
            <a:spLocks noChangeArrowheads="1"/>
          </p:cNvSpPr>
          <p:nvPr/>
        </p:nvSpPr>
        <p:spPr bwMode="auto">
          <a:xfrm>
            <a:off x="457200" y="1752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chemeClr val="tx2"/>
              </a:buClr>
              <a:buChar char="•"/>
              <a:defRPr sz="3200">
                <a:solidFill>
                  <a:schemeClr val="tx1"/>
                </a:solidFill>
                <a:latin typeface="Arial" charset="0"/>
              </a:defRPr>
            </a:lvl1pPr>
            <a:lvl2pPr marL="742950" indent="-285750" defTabSz="762000">
              <a:spcBef>
                <a:spcPct val="20000"/>
              </a:spcBef>
              <a:buChar char="–"/>
              <a:defRPr sz="2800">
                <a:solidFill>
                  <a:schemeClr val="tx1"/>
                </a:solidFill>
                <a:latin typeface="Arial" charset="0"/>
              </a:defRPr>
            </a:lvl2pPr>
            <a:lvl3pPr marL="1143000" indent="-228600" defTabSz="762000">
              <a:spcBef>
                <a:spcPct val="20000"/>
              </a:spcBef>
              <a:buClr>
                <a:schemeClr val="tx2"/>
              </a:buClr>
              <a:buChar char="•"/>
              <a:defRPr sz="2400">
                <a:solidFill>
                  <a:schemeClr val="tx1"/>
                </a:solidFill>
                <a:latin typeface="Arial" charset="0"/>
              </a:defRPr>
            </a:lvl3pPr>
            <a:lvl4pPr marL="1600200" indent="-228600" defTabSz="762000">
              <a:spcBef>
                <a:spcPct val="20000"/>
              </a:spcBef>
              <a:buChar char="–"/>
              <a:defRPr sz="2000">
                <a:solidFill>
                  <a:schemeClr val="tx1"/>
                </a:solidFill>
                <a:latin typeface="Arial" charset="0"/>
              </a:defRPr>
            </a:lvl4pPr>
            <a:lvl5pPr marL="2057400" indent="-228600" defTabSz="762000">
              <a:spcBef>
                <a:spcPct val="20000"/>
              </a:spcBef>
              <a:buClr>
                <a:schemeClr val="tx2"/>
              </a:buClr>
              <a:buChar char="•"/>
              <a:defRPr sz="20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2000">
                <a:solidFill>
                  <a:schemeClr val="tx1"/>
                </a:solidFill>
                <a:latin typeface="Arial" charset="0"/>
              </a:defRPr>
            </a:lvl9pPr>
          </a:lstStyle>
          <a:p>
            <a:pPr>
              <a:buClrTx/>
              <a:buFontTx/>
              <a:buNone/>
            </a:pPr>
            <a:endParaRPr lang="en-US" altLang="en-US" sz="2800"/>
          </a:p>
        </p:txBody>
      </p:sp>
      <p:grpSp>
        <p:nvGrpSpPr>
          <p:cNvPr id="34822" name="Group 7"/>
          <p:cNvGrpSpPr>
            <a:grpSpLocks/>
          </p:cNvGrpSpPr>
          <p:nvPr/>
        </p:nvGrpSpPr>
        <p:grpSpPr bwMode="auto">
          <a:xfrm>
            <a:off x="101600" y="1489075"/>
            <a:ext cx="1254125" cy="781050"/>
            <a:chOff x="504" y="444"/>
            <a:chExt cx="674" cy="540"/>
          </a:xfrm>
        </p:grpSpPr>
        <p:sp>
          <p:nvSpPr>
            <p:cNvPr id="34835" name="Rectangle 8"/>
            <p:cNvSpPr>
              <a:spLocks noChangeArrowheads="1"/>
            </p:cNvSpPr>
            <p:nvPr/>
          </p:nvSpPr>
          <p:spPr bwMode="auto">
            <a:xfrm>
              <a:off x="776" y="444"/>
              <a:ext cx="40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86</a:t>
              </a:r>
            </a:p>
          </p:txBody>
        </p:sp>
        <p:sp>
          <p:nvSpPr>
            <p:cNvPr id="34836" name="Rectangle 9"/>
            <p:cNvSpPr>
              <a:spLocks noChangeArrowheads="1"/>
            </p:cNvSpPr>
            <p:nvPr/>
          </p:nvSpPr>
          <p:spPr bwMode="auto">
            <a:xfrm>
              <a:off x="504" y="668"/>
              <a:ext cx="40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52</a:t>
              </a:r>
            </a:p>
          </p:txBody>
        </p:sp>
        <p:sp>
          <p:nvSpPr>
            <p:cNvPr id="34837" name="Line 10"/>
            <p:cNvSpPr>
              <a:spLocks noChangeShapeType="1"/>
            </p:cNvSpPr>
            <p:nvPr/>
          </p:nvSpPr>
          <p:spPr bwMode="auto">
            <a:xfrm>
              <a:off x="658" y="448"/>
              <a:ext cx="0" cy="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8" name="Line 11"/>
            <p:cNvSpPr>
              <a:spLocks noChangeShapeType="1"/>
            </p:cNvSpPr>
            <p:nvPr/>
          </p:nvSpPr>
          <p:spPr bwMode="auto">
            <a:xfrm>
              <a:off x="542" y="574"/>
              <a:ext cx="2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23" name="Group 12"/>
          <p:cNvGrpSpPr>
            <a:grpSpLocks/>
          </p:cNvGrpSpPr>
          <p:nvPr/>
        </p:nvGrpSpPr>
        <p:grpSpPr bwMode="auto">
          <a:xfrm>
            <a:off x="7735888" y="5532438"/>
            <a:ext cx="1176337" cy="792162"/>
            <a:chOff x="4606" y="3232"/>
            <a:chExt cx="634" cy="549"/>
          </a:xfrm>
        </p:grpSpPr>
        <p:sp>
          <p:nvSpPr>
            <p:cNvPr id="34831" name="Rectangle 13"/>
            <p:cNvSpPr>
              <a:spLocks noChangeArrowheads="1"/>
            </p:cNvSpPr>
            <p:nvPr/>
          </p:nvSpPr>
          <p:spPr bwMode="auto">
            <a:xfrm>
              <a:off x="4606" y="3464"/>
              <a:ext cx="40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79</a:t>
              </a:r>
            </a:p>
          </p:txBody>
        </p:sp>
        <p:sp>
          <p:nvSpPr>
            <p:cNvPr id="34832" name="Line 14"/>
            <p:cNvSpPr>
              <a:spLocks noChangeShapeType="1"/>
            </p:cNvSpPr>
            <p:nvPr/>
          </p:nvSpPr>
          <p:spPr bwMode="auto">
            <a:xfrm>
              <a:off x="5000" y="3488"/>
              <a:ext cx="0" cy="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5"/>
            <p:cNvSpPr>
              <a:spLocks noChangeShapeType="1"/>
            </p:cNvSpPr>
            <p:nvPr/>
          </p:nvSpPr>
          <p:spPr bwMode="auto">
            <a:xfrm>
              <a:off x="4872" y="3600"/>
              <a:ext cx="23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4" name="Rectangle 16"/>
            <p:cNvSpPr>
              <a:spLocks noChangeArrowheads="1"/>
            </p:cNvSpPr>
            <p:nvPr/>
          </p:nvSpPr>
          <p:spPr bwMode="auto">
            <a:xfrm>
              <a:off x="4838" y="3232"/>
              <a:ext cx="40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400" b="1">
                  <a:latin typeface="Times New Roman" pitchFamily="18" charset="0"/>
                </a:rPr>
                <a:t>62</a:t>
              </a:r>
            </a:p>
          </p:txBody>
        </p:sp>
      </p:grpSp>
      <p:sp>
        <p:nvSpPr>
          <p:cNvPr id="34824" name="Line 30"/>
          <p:cNvSpPr>
            <a:spLocks noChangeShapeType="1"/>
          </p:cNvSpPr>
          <p:nvPr/>
        </p:nvSpPr>
        <p:spPr bwMode="auto">
          <a:xfrm flipV="1">
            <a:off x="4267200" y="2743200"/>
            <a:ext cx="838200" cy="533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Line 31"/>
          <p:cNvSpPr>
            <a:spLocks noChangeShapeType="1"/>
          </p:cNvSpPr>
          <p:nvPr/>
        </p:nvSpPr>
        <p:spPr bwMode="auto">
          <a:xfrm flipV="1">
            <a:off x="4419600" y="2895600"/>
            <a:ext cx="838200" cy="533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Line 32"/>
          <p:cNvSpPr>
            <a:spLocks noChangeShapeType="1"/>
          </p:cNvSpPr>
          <p:nvPr/>
        </p:nvSpPr>
        <p:spPr bwMode="auto">
          <a:xfrm flipV="1">
            <a:off x="4572000" y="3048000"/>
            <a:ext cx="838200" cy="533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7" name="Line 33"/>
          <p:cNvSpPr>
            <a:spLocks noChangeShapeType="1"/>
          </p:cNvSpPr>
          <p:nvPr/>
        </p:nvSpPr>
        <p:spPr bwMode="auto">
          <a:xfrm flipV="1">
            <a:off x="4724400" y="3200400"/>
            <a:ext cx="838200" cy="533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34"/>
          <p:cNvSpPr>
            <a:spLocks noChangeShapeType="1"/>
          </p:cNvSpPr>
          <p:nvPr/>
        </p:nvSpPr>
        <p:spPr bwMode="auto">
          <a:xfrm flipV="1">
            <a:off x="4876800" y="3429000"/>
            <a:ext cx="685800" cy="457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35"/>
          <p:cNvSpPr>
            <a:spLocks noChangeShapeType="1"/>
          </p:cNvSpPr>
          <p:nvPr/>
        </p:nvSpPr>
        <p:spPr bwMode="auto">
          <a:xfrm flipV="1">
            <a:off x="5029200" y="3733800"/>
            <a:ext cx="533400" cy="304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Rectangle 41"/>
          <p:cNvSpPr>
            <a:spLocks noChangeArrowheads="1"/>
          </p:cNvSpPr>
          <p:nvPr/>
        </p:nvSpPr>
        <p:spPr bwMode="auto">
          <a:xfrm>
            <a:off x="5943600" y="4114800"/>
            <a:ext cx="327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600" b="1">
                <a:solidFill>
                  <a:schemeClr val="bg2"/>
                </a:solidFill>
              </a:rPr>
              <a:t>1 ID</a:t>
            </a:r>
          </a:p>
          <a:p>
            <a:pPr>
              <a:spcBef>
                <a:spcPct val="0"/>
              </a:spcBef>
              <a:buClrTx/>
              <a:buFontTx/>
              <a:buNone/>
            </a:pPr>
            <a:r>
              <a:rPr lang="en-US" altLang="en-US" sz="1600" b="1">
                <a:solidFill>
                  <a:schemeClr val="bg2"/>
                </a:solidFill>
                <a:cs typeface="Times New Roman" pitchFamily="18" charset="0"/>
              </a:rPr>
              <a:t>A/C001/001/C// D/030930ZMAR2011//</a:t>
            </a:r>
          </a:p>
          <a:p>
            <a:pPr>
              <a:spcBef>
                <a:spcPct val="0"/>
              </a:spcBef>
              <a:buClrTx/>
              <a:buFontTx/>
              <a:buNone/>
            </a:pPr>
            <a:r>
              <a:rPr lang="en-US" altLang="en-US" sz="1600" b="1">
                <a:solidFill>
                  <a:schemeClr val="bg2"/>
                </a:solidFill>
                <a:cs typeface="Times New Roman" pitchFamily="18" charset="0"/>
              </a:rPr>
              <a:t>I/-/NERV/P//</a:t>
            </a:r>
          </a:p>
          <a:p>
            <a:pPr>
              <a:spcBef>
                <a:spcPct val="0"/>
              </a:spcBef>
              <a:buClrTx/>
              <a:buFontTx/>
              <a:buNone/>
            </a:pPr>
            <a:r>
              <a:rPr lang="en-US" altLang="en-US" sz="1600" b="1">
                <a:solidFill>
                  <a:schemeClr val="bg2"/>
                </a:solidFill>
                <a:cs typeface="Times New Roman" pitchFamily="18" charset="0"/>
              </a:rPr>
              <a:t>O/031345ZMAR2011// </a:t>
            </a:r>
            <a:endParaRPr lang="en-US" altLang="en-US" sz="1600" b="1">
              <a:solidFill>
                <a:schemeClr val="bg2"/>
              </a:solidFill>
            </a:endParaRPr>
          </a:p>
          <a:p>
            <a:pPr>
              <a:spcBef>
                <a:spcPct val="0"/>
              </a:spcBef>
              <a:buClrTx/>
              <a:buFontTx/>
              <a:buNone/>
            </a:pPr>
            <a:r>
              <a:rPr lang="en-US" altLang="en-US" sz="1600" b="1">
                <a:solidFill>
                  <a:schemeClr val="bg2"/>
                </a:solidFill>
              </a:rPr>
              <a:t>Map Scale: 1:50,000</a:t>
            </a:r>
          </a:p>
          <a:p>
            <a:pPr>
              <a:spcBef>
                <a:spcPct val="0"/>
              </a:spcBef>
              <a:buClrTx/>
              <a:buFontTx/>
              <a:buNone/>
            </a:pPr>
            <a:r>
              <a:rPr lang="en-US" altLang="en-US" sz="1600" b="1">
                <a:solidFill>
                  <a:schemeClr val="bg2"/>
                </a:solidFill>
              </a:rPr>
              <a:t>Prepared 031410ZMAR2011</a:t>
            </a:r>
          </a:p>
          <a:p>
            <a:pPr>
              <a:spcBef>
                <a:spcPct val="0"/>
              </a:spcBef>
              <a:buClrTx/>
              <a:buFontTx/>
              <a:buNone/>
            </a:pPr>
            <a:r>
              <a:rPr lang="en-US" altLang="en-US" sz="1600" b="1">
                <a:solidFill>
                  <a:schemeClr val="bg2"/>
                </a:solidFill>
              </a:rPr>
              <a:t>Valid through 251930Z</a:t>
            </a:r>
          </a:p>
          <a:p>
            <a:pPr>
              <a:spcBef>
                <a:spcPct val="0"/>
              </a:spcBef>
              <a:buClrTx/>
              <a:buFontTx/>
              <a:buNone/>
            </a:pPr>
            <a:r>
              <a:rPr lang="en-US" altLang="en-US" sz="1600" b="1">
                <a:solidFill>
                  <a:schemeClr val="bg2"/>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152400"/>
            <a:ext cx="7848600" cy="1066800"/>
          </a:xfrm>
        </p:spPr>
        <p:txBody>
          <a:bodyPr/>
          <a:lstStyle/>
          <a:p>
            <a:pPr eaLnBrk="1" hangingPunct="1">
              <a:defRPr/>
            </a:pPr>
            <a:r>
              <a:rPr lang="en-US" sz="3600" b="1" dirty="0" smtClean="0"/>
              <a:t>CBRN RECONNAISSANCE</a:t>
            </a:r>
          </a:p>
        </p:txBody>
      </p:sp>
      <p:sp>
        <p:nvSpPr>
          <p:cNvPr id="35843" name="Rectangle 3"/>
          <p:cNvSpPr>
            <a:spLocks noGrp="1" noChangeArrowheads="1"/>
          </p:cNvSpPr>
          <p:nvPr>
            <p:ph type="body" idx="1"/>
          </p:nvPr>
        </p:nvSpPr>
        <p:spPr>
          <a:xfrm>
            <a:off x="228600" y="1600200"/>
            <a:ext cx="8686800" cy="4191000"/>
          </a:xfrm>
        </p:spPr>
        <p:txBody>
          <a:bodyPr/>
          <a:lstStyle/>
          <a:p>
            <a:pPr eaLnBrk="1" hangingPunct="1">
              <a:lnSpc>
                <a:spcPct val="80000"/>
              </a:lnSpc>
              <a:buFontTx/>
              <a:buNone/>
            </a:pPr>
            <a:r>
              <a:rPr lang="en-US" altLang="en-US" smtClean="0"/>
              <a:t>CONTOUR LINES. </a:t>
            </a:r>
          </a:p>
          <a:p>
            <a:pPr eaLnBrk="1" hangingPunct="1">
              <a:lnSpc>
                <a:spcPct val="80000"/>
              </a:lnSpc>
              <a:buFontTx/>
              <a:buNone/>
            </a:pPr>
            <a:endParaRPr lang="en-US" altLang="en-US" smtClean="0"/>
          </a:p>
          <a:p>
            <a:pPr eaLnBrk="1" hangingPunct="1">
              <a:lnSpc>
                <a:spcPct val="80000"/>
              </a:lnSpc>
              <a:buFontTx/>
              <a:buNone/>
            </a:pPr>
            <a:r>
              <a:rPr lang="en-US" altLang="en-US" smtClean="0"/>
              <a:t>	A line representing an imaginary line on the ground. </a:t>
            </a:r>
          </a:p>
          <a:p>
            <a:pPr eaLnBrk="1" hangingPunct="1">
              <a:lnSpc>
                <a:spcPct val="80000"/>
              </a:lnSpc>
              <a:buFontTx/>
              <a:buNone/>
            </a:pPr>
            <a:endParaRPr lang="en-US" altLang="en-US" smtClean="0"/>
          </a:p>
          <a:p>
            <a:pPr eaLnBrk="1" hangingPunct="1">
              <a:lnSpc>
                <a:spcPct val="80000"/>
              </a:lnSpc>
              <a:buFontTx/>
              <a:buNone/>
            </a:pPr>
            <a:r>
              <a:rPr lang="en-US" altLang="en-US" smtClean="0"/>
              <a:t>	It’s a boundary</a:t>
            </a:r>
          </a:p>
          <a:p>
            <a:pPr eaLnBrk="1" hangingPunct="1">
              <a:lnSpc>
                <a:spcPct val="80000"/>
              </a:lnSpc>
              <a:buFontTx/>
              <a:buNone/>
            </a:pPr>
            <a:endParaRPr lang="en-US" altLang="en-US" smtClean="0"/>
          </a:p>
          <a:p>
            <a:pPr eaLnBrk="1" hangingPunct="1">
              <a:lnSpc>
                <a:spcPct val="80000"/>
              </a:lnSpc>
              <a:buFontTx/>
              <a:buNone/>
            </a:pPr>
            <a:r>
              <a:rPr lang="en-US" altLang="en-US" smtClean="0"/>
              <a:t>	Contour lines are either </a:t>
            </a:r>
            <a:r>
              <a:rPr lang="en-US" altLang="en-US" b="1" u="sng" smtClean="0"/>
              <a:t>open</a:t>
            </a:r>
            <a:r>
              <a:rPr lang="en-US" altLang="en-US" smtClean="0"/>
              <a:t> or </a:t>
            </a:r>
            <a:r>
              <a:rPr lang="en-US" altLang="en-US" b="1" u="sng" smtClean="0"/>
              <a:t>closed</a:t>
            </a:r>
            <a:r>
              <a:rPr lang="en-US" altLang="en-US" smtClean="0"/>
              <a:t>.</a:t>
            </a:r>
          </a:p>
          <a:p>
            <a:pPr algn="ctr" eaLnBrk="1" hangingPunct="1">
              <a:lnSpc>
                <a:spcPct val="80000"/>
              </a:lnSpc>
              <a:buFontTx/>
              <a:buNone/>
            </a:pPr>
            <a:endParaRPr lang="en-US" altLang="en-US" sz="54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026"/>
          <p:cNvSpPr>
            <a:spLocks noGrp="1" noChangeArrowheads="1"/>
          </p:cNvSpPr>
          <p:nvPr>
            <p:ph type="title"/>
          </p:nvPr>
        </p:nvSpPr>
        <p:spPr>
          <a:xfrm>
            <a:off x="685800" y="152400"/>
            <a:ext cx="7848600" cy="1066800"/>
          </a:xfrm>
        </p:spPr>
        <p:txBody>
          <a:bodyPr/>
          <a:lstStyle/>
          <a:p>
            <a:pPr eaLnBrk="1" hangingPunct="1">
              <a:defRPr/>
            </a:pPr>
            <a:r>
              <a:rPr lang="en-US" sz="3600" b="1" dirty="0" smtClean="0"/>
              <a:t>CBRN RECONNAISSANCE</a:t>
            </a:r>
          </a:p>
        </p:txBody>
      </p:sp>
      <p:sp>
        <p:nvSpPr>
          <p:cNvPr id="36867" name="Rectangle 1027"/>
          <p:cNvSpPr>
            <a:spLocks noGrp="1" noChangeArrowheads="1"/>
          </p:cNvSpPr>
          <p:nvPr>
            <p:ph type="body" idx="1"/>
          </p:nvPr>
        </p:nvSpPr>
        <p:spPr>
          <a:xfrm>
            <a:off x="228600" y="1600200"/>
            <a:ext cx="8686800" cy="4191000"/>
          </a:xfrm>
        </p:spPr>
        <p:txBody>
          <a:bodyPr/>
          <a:lstStyle/>
          <a:p>
            <a:pPr eaLnBrk="1" hangingPunct="1">
              <a:lnSpc>
                <a:spcPct val="80000"/>
              </a:lnSpc>
              <a:buFontTx/>
              <a:buNone/>
            </a:pPr>
            <a:r>
              <a:rPr lang="en-US" altLang="en-US" smtClean="0"/>
              <a:t>	Closed contour lines form a complete circle. </a:t>
            </a:r>
          </a:p>
          <a:p>
            <a:pPr eaLnBrk="1" hangingPunct="1">
              <a:lnSpc>
                <a:spcPct val="80000"/>
              </a:lnSpc>
              <a:buFontTx/>
              <a:buNone/>
            </a:pPr>
            <a:endParaRPr lang="en-US" altLang="en-US" smtClean="0"/>
          </a:p>
          <a:p>
            <a:pPr eaLnBrk="1" hangingPunct="1">
              <a:lnSpc>
                <a:spcPct val="80000"/>
              </a:lnSpc>
              <a:buFontTx/>
              <a:buNone/>
            </a:pPr>
            <a:r>
              <a:rPr lang="en-US" altLang="en-US" smtClean="0"/>
              <a:t>	First and Last grid coordinates will be the same.</a:t>
            </a:r>
          </a:p>
          <a:p>
            <a:pPr eaLnBrk="1" hangingPunct="1">
              <a:lnSpc>
                <a:spcPct val="80000"/>
              </a:lnSpc>
              <a:buFontTx/>
              <a:buNone/>
            </a:pPr>
            <a:endParaRPr lang="en-US" altLang="en-US" smtClean="0"/>
          </a:p>
          <a:p>
            <a:pPr eaLnBrk="1" hangingPunct="1">
              <a:lnSpc>
                <a:spcPct val="80000"/>
              </a:lnSpc>
              <a:buFontTx/>
              <a:buNone/>
            </a:pPr>
            <a:r>
              <a:rPr lang="en-US" altLang="en-US" smtClean="0"/>
              <a:t>    Example        Line XA    AY  123456  First</a:t>
            </a:r>
          </a:p>
          <a:p>
            <a:pPr eaLnBrk="1" hangingPunct="1">
              <a:lnSpc>
                <a:spcPct val="80000"/>
              </a:lnSpc>
              <a:buFontTx/>
              <a:buNone/>
            </a:pPr>
            <a:r>
              <a:rPr lang="en-US" altLang="en-US" smtClean="0"/>
              <a:t>                                           AY  145621 </a:t>
            </a:r>
          </a:p>
          <a:p>
            <a:pPr eaLnBrk="1" hangingPunct="1">
              <a:lnSpc>
                <a:spcPct val="80000"/>
              </a:lnSpc>
              <a:buFontTx/>
              <a:buNone/>
            </a:pPr>
            <a:r>
              <a:rPr lang="en-US" altLang="en-US" smtClean="0"/>
              <a:t>                                           AY  123456  Last</a:t>
            </a:r>
          </a:p>
        </p:txBody>
      </p:sp>
      <p:sp>
        <p:nvSpPr>
          <p:cNvPr id="36868" name="Freeform 1033"/>
          <p:cNvSpPr>
            <a:spLocks/>
          </p:cNvSpPr>
          <p:nvPr/>
        </p:nvSpPr>
        <p:spPr bwMode="auto">
          <a:xfrm>
            <a:off x="685800" y="4445000"/>
            <a:ext cx="3386138" cy="1493838"/>
          </a:xfrm>
          <a:custGeom>
            <a:avLst/>
            <a:gdLst>
              <a:gd name="T0" fmla="*/ 2147483647 w 2133"/>
              <a:gd name="T1" fmla="*/ 2147483647 h 941"/>
              <a:gd name="T2" fmla="*/ 2147483647 w 2133"/>
              <a:gd name="T3" fmla="*/ 2147483647 h 941"/>
              <a:gd name="T4" fmla="*/ 2147483647 w 2133"/>
              <a:gd name="T5" fmla="*/ 2147483647 h 941"/>
              <a:gd name="T6" fmla="*/ 2147483647 w 2133"/>
              <a:gd name="T7" fmla="*/ 2147483647 h 941"/>
              <a:gd name="T8" fmla="*/ 2147483647 w 2133"/>
              <a:gd name="T9" fmla="*/ 2147483647 h 941"/>
              <a:gd name="T10" fmla="*/ 2147483647 w 2133"/>
              <a:gd name="T11" fmla="*/ 2147483647 h 941"/>
              <a:gd name="T12" fmla="*/ 2147483647 w 2133"/>
              <a:gd name="T13" fmla="*/ 2147483647 h 941"/>
              <a:gd name="T14" fmla="*/ 2147483647 w 2133"/>
              <a:gd name="T15" fmla="*/ 2147483647 h 941"/>
              <a:gd name="T16" fmla="*/ 2147483647 w 2133"/>
              <a:gd name="T17" fmla="*/ 2147483647 h 941"/>
              <a:gd name="T18" fmla="*/ 2147483647 w 2133"/>
              <a:gd name="T19" fmla="*/ 2147483647 h 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3"/>
              <a:gd name="T31" fmla="*/ 0 h 941"/>
              <a:gd name="T32" fmla="*/ 2133 w 2133"/>
              <a:gd name="T33" fmla="*/ 941 h 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3" h="941">
                <a:moveTo>
                  <a:pt x="96" y="144"/>
                </a:moveTo>
                <a:cubicBezTo>
                  <a:pt x="192" y="72"/>
                  <a:pt x="488" y="51"/>
                  <a:pt x="672" y="32"/>
                </a:cubicBezTo>
                <a:cubicBezTo>
                  <a:pt x="856" y="13"/>
                  <a:pt x="1024" y="0"/>
                  <a:pt x="1200" y="32"/>
                </a:cubicBezTo>
                <a:cubicBezTo>
                  <a:pt x="1376" y="64"/>
                  <a:pt x="1580" y="139"/>
                  <a:pt x="1728" y="224"/>
                </a:cubicBezTo>
                <a:cubicBezTo>
                  <a:pt x="1876" y="309"/>
                  <a:pt x="2133" y="427"/>
                  <a:pt x="2088" y="544"/>
                </a:cubicBezTo>
                <a:cubicBezTo>
                  <a:pt x="2043" y="661"/>
                  <a:pt x="1659" y="915"/>
                  <a:pt x="1456" y="928"/>
                </a:cubicBezTo>
                <a:cubicBezTo>
                  <a:pt x="1253" y="941"/>
                  <a:pt x="1075" y="685"/>
                  <a:pt x="872" y="624"/>
                </a:cubicBezTo>
                <a:cubicBezTo>
                  <a:pt x="669" y="563"/>
                  <a:pt x="369" y="587"/>
                  <a:pt x="240" y="560"/>
                </a:cubicBezTo>
                <a:cubicBezTo>
                  <a:pt x="111" y="533"/>
                  <a:pt x="120" y="533"/>
                  <a:pt x="96" y="464"/>
                </a:cubicBezTo>
                <a:cubicBezTo>
                  <a:pt x="72" y="395"/>
                  <a:pt x="0" y="216"/>
                  <a:pt x="96" y="144"/>
                </a:cubicBezTo>
                <a:close/>
              </a:path>
            </a:pathLst>
          </a:custGeom>
          <a:noFill/>
          <a:ln w="444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 name="AutoShape 1035"/>
          <p:cNvSpPr>
            <a:spLocks noChangeArrowheads="1"/>
          </p:cNvSpPr>
          <p:nvPr/>
        </p:nvSpPr>
        <p:spPr bwMode="auto">
          <a:xfrm>
            <a:off x="685800" y="46482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6870" name="AutoShape 1038"/>
          <p:cNvSpPr>
            <a:spLocks noChangeArrowheads="1"/>
          </p:cNvSpPr>
          <p:nvPr/>
        </p:nvSpPr>
        <p:spPr bwMode="auto">
          <a:xfrm>
            <a:off x="2286000" y="43815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6871" name="AutoShape 1039"/>
          <p:cNvSpPr>
            <a:spLocks noChangeArrowheads="1"/>
          </p:cNvSpPr>
          <p:nvPr/>
        </p:nvSpPr>
        <p:spPr bwMode="auto">
          <a:xfrm>
            <a:off x="812800" y="52197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6872" name="AutoShape 1040"/>
          <p:cNvSpPr>
            <a:spLocks noChangeArrowheads="1"/>
          </p:cNvSpPr>
          <p:nvPr/>
        </p:nvSpPr>
        <p:spPr bwMode="auto">
          <a:xfrm>
            <a:off x="3911600" y="51816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6873" name="AutoShape 1041"/>
          <p:cNvSpPr>
            <a:spLocks noChangeArrowheads="1"/>
          </p:cNvSpPr>
          <p:nvPr/>
        </p:nvSpPr>
        <p:spPr bwMode="auto">
          <a:xfrm>
            <a:off x="2819400" y="58674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6874" name="AutoShape 1042"/>
          <p:cNvSpPr>
            <a:spLocks noChangeArrowheads="1"/>
          </p:cNvSpPr>
          <p:nvPr/>
        </p:nvSpPr>
        <p:spPr bwMode="auto">
          <a:xfrm>
            <a:off x="1905000" y="53340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85800" y="152400"/>
            <a:ext cx="7848600" cy="1066800"/>
          </a:xfrm>
        </p:spPr>
        <p:txBody>
          <a:bodyPr/>
          <a:lstStyle/>
          <a:p>
            <a:pPr eaLnBrk="1" hangingPunct="1">
              <a:defRPr/>
            </a:pPr>
            <a:r>
              <a:rPr lang="en-US" sz="3600" b="1" dirty="0" smtClean="0"/>
              <a:t>CBRN RECONNAISSANCE</a:t>
            </a:r>
          </a:p>
        </p:txBody>
      </p:sp>
      <p:sp>
        <p:nvSpPr>
          <p:cNvPr id="37891" name="Rectangle 3"/>
          <p:cNvSpPr>
            <a:spLocks noGrp="1" noChangeArrowheads="1"/>
          </p:cNvSpPr>
          <p:nvPr>
            <p:ph type="body" idx="1"/>
          </p:nvPr>
        </p:nvSpPr>
        <p:spPr>
          <a:xfrm>
            <a:off x="0" y="1270000"/>
            <a:ext cx="9144000" cy="4978400"/>
          </a:xfrm>
        </p:spPr>
        <p:txBody>
          <a:bodyPr/>
          <a:lstStyle/>
          <a:p>
            <a:pPr eaLnBrk="1" hangingPunct="1">
              <a:buFontTx/>
              <a:buNone/>
            </a:pPr>
            <a:r>
              <a:rPr lang="en-US" altLang="en-US" sz="2800" smtClean="0"/>
              <a:t>	Open:  The first and last grid coordinates will be different. </a:t>
            </a:r>
          </a:p>
          <a:p>
            <a:pPr eaLnBrk="1" hangingPunct="1">
              <a:buFontTx/>
              <a:buNone/>
            </a:pPr>
            <a:r>
              <a:rPr lang="en-US" altLang="en-US" sz="2800" smtClean="0"/>
              <a:t>	Occurs when survey personnel encounter some type of obstacle or area that cannot be surveyed. </a:t>
            </a:r>
          </a:p>
          <a:p>
            <a:pPr eaLnBrk="1" hangingPunct="1">
              <a:buFontTx/>
              <a:buNone/>
            </a:pPr>
            <a:endParaRPr lang="en-US" altLang="en-US" sz="1200" smtClean="0"/>
          </a:p>
          <a:p>
            <a:pPr eaLnBrk="1" hangingPunct="1">
              <a:buFontTx/>
              <a:buNone/>
            </a:pPr>
            <a:r>
              <a:rPr lang="en-US" altLang="en-US" sz="2800" smtClean="0"/>
              <a:t>		</a:t>
            </a:r>
            <a:r>
              <a:rPr lang="en-US" altLang="en-US" sz="2400" b="1" smtClean="0"/>
              <a:t>Example:       Line XA:	AY 123456  First</a:t>
            </a:r>
          </a:p>
          <a:p>
            <a:pPr eaLnBrk="1" hangingPunct="1">
              <a:buFontTx/>
              <a:buNone/>
            </a:pPr>
            <a:r>
              <a:rPr lang="en-US" altLang="en-US" sz="2400" b="1" smtClean="0"/>
              <a:t>                                          		AY 123462</a:t>
            </a:r>
          </a:p>
          <a:p>
            <a:pPr eaLnBrk="1" hangingPunct="1">
              <a:buFontTx/>
              <a:buNone/>
            </a:pPr>
            <a:r>
              <a:rPr lang="en-US" altLang="en-US" sz="2400" b="1" smtClean="0"/>
              <a:t>						AY 156234</a:t>
            </a:r>
          </a:p>
          <a:p>
            <a:pPr eaLnBrk="1" hangingPunct="1">
              <a:buFontTx/>
              <a:buNone/>
            </a:pPr>
            <a:r>
              <a:rPr lang="en-US" altLang="en-US" sz="2400" b="1" smtClean="0"/>
              <a:t>                                           		AY 162345  Last</a:t>
            </a:r>
          </a:p>
          <a:p>
            <a:pPr eaLnBrk="1" hangingPunct="1">
              <a:buFontTx/>
              <a:buNone/>
            </a:pPr>
            <a:endParaRPr lang="en-US" altLang="en-US" sz="2800" smtClean="0"/>
          </a:p>
        </p:txBody>
      </p:sp>
      <p:sp>
        <p:nvSpPr>
          <p:cNvPr id="37892" name="Freeform 5"/>
          <p:cNvSpPr>
            <a:spLocks/>
          </p:cNvSpPr>
          <p:nvPr/>
        </p:nvSpPr>
        <p:spPr bwMode="auto">
          <a:xfrm>
            <a:off x="876300" y="4267200"/>
            <a:ext cx="2857500" cy="977900"/>
          </a:xfrm>
          <a:custGeom>
            <a:avLst/>
            <a:gdLst>
              <a:gd name="T0" fmla="*/ 2147483647 w 1800"/>
              <a:gd name="T1" fmla="*/ 2147483647 h 616"/>
              <a:gd name="T2" fmla="*/ 2147483647 w 1800"/>
              <a:gd name="T3" fmla="*/ 2147483647 h 616"/>
              <a:gd name="T4" fmla="*/ 2147483647 w 1800"/>
              <a:gd name="T5" fmla="*/ 2147483647 h 616"/>
              <a:gd name="T6" fmla="*/ 2147483647 w 1800"/>
              <a:gd name="T7" fmla="*/ 2147483647 h 616"/>
              <a:gd name="T8" fmla="*/ 2147483647 w 1800"/>
              <a:gd name="T9" fmla="*/ 2147483647 h 616"/>
              <a:gd name="T10" fmla="*/ 2147483647 w 1800"/>
              <a:gd name="T11" fmla="*/ 2147483647 h 616"/>
              <a:gd name="T12" fmla="*/ 2147483647 w 1800"/>
              <a:gd name="T13" fmla="*/ 2147483647 h 616"/>
              <a:gd name="T14" fmla="*/ 2147483647 w 1800"/>
              <a:gd name="T15" fmla="*/ 2147483647 h 616"/>
              <a:gd name="T16" fmla="*/ 2147483647 w 1800"/>
              <a:gd name="T17" fmla="*/ 2147483647 h 616"/>
              <a:gd name="T18" fmla="*/ 2147483647 w 1800"/>
              <a:gd name="T19" fmla="*/ 2147483647 h 6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0"/>
              <a:gd name="T31" fmla="*/ 0 h 616"/>
              <a:gd name="T32" fmla="*/ 1800 w 1800"/>
              <a:gd name="T33" fmla="*/ 616 h 6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0" h="616">
                <a:moveTo>
                  <a:pt x="296" y="600"/>
                </a:moveTo>
                <a:cubicBezTo>
                  <a:pt x="196" y="540"/>
                  <a:pt x="96" y="480"/>
                  <a:pt x="56" y="408"/>
                </a:cubicBezTo>
                <a:cubicBezTo>
                  <a:pt x="16" y="336"/>
                  <a:pt x="0" y="232"/>
                  <a:pt x="56" y="168"/>
                </a:cubicBezTo>
                <a:cubicBezTo>
                  <a:pt x="112" y="104"/>
                  <a:pt x="224" y="48"/>
                  <a:pt x="392" y="24"/>
                </a:cubicBezTo>
                <a:cubicBezTo>
                  <a:pt x="560" y="0"/>
                  <a:pt x="856" y="8"/>
                  <a:pt x="1064" y="24"/>
                </a:cubicBezTo>
                <a:cubicBezTo>
                  <a:pt x="1272" y="40"/>
                  <a:pt x="1520" y="80"/>
                  <a:pt x="1640" y="120"/>
                </a:cubicBezTo>
                <a:cubicBezTo>
                  <a:pt x="1760" y="160"/>
                  <a:pt x="1768" y="200"/>
                  <a:pt x="1784" y="264"/>
                </a:cubicBezTo>
                <a:cubicBezTo>
                  <a:pt x="1800" y="328"/>
                  <a:pt x="1792" y="448"/>
                  <a:pt x="1736" y="504"/>
                </a:cubicBezTo>
                <a:cubicBezTo>
                  <a:pt x="1680" y="560"/>
                  <a:pt x="1520" y="584"/>
                  <a:pt x="1448" y="600"/>
                </a:cubicBezTo>
                <a:cubicBezTo>
                  <a:pt x="1376" y="616"/>
                  <a:pt x="1328" y="600"/>
                  <a:pt x="1304" y="600"/>
                </a:cubicBezTo>
              </a:path>
            </a:pathLst>
          </a:custGeom>
          <a:noFill/>
          <a:ln w="412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3" name="AutoShape 6"/>
          <p:cNvSpPr>
            <a:spLocks noChangeArrowheads="1"/>
          </p:cNvSpPr>
          <p:nvPr/>
        </p:nvSpPr>
        <p:spPr bwMode="auto">
          <a:xfrm>
            <a:off x="1092200" y="43180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7894" name="AutoShape 7"/>
          <p:cNvSpPr>
            <a:spLocks noChangeArrowheads="1"/>
          </p:cNvSpPr>
          <p:nvPr/>
        </p:nvSpPr>
        <p:spPr bwMode="auto">
          <a:xfrm>
            <a:off x="3568700" y="44831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7895" name="AutoShape 8"/>
          <p:cNvSpPr>
            <a:spLocks noChangeArrowheads="1"/>
          </p:cNvSpPr>
          <p:nvPr/>
        </p:nvSpPr>
        <p:spPr bwMode="auto">
          <a:xfrm>
            <a:off x="2857500" y="51435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37896" name="AutoShape 9"/>
          <p:cNvSpPr>
            <a:spLocks noChangeArrowheads="1"/>
          </p:cNvSpPr>
          <p:nvPr/>
        </p:nvSpPr>
        <p:spPr bwMode="auto">
          <a:xfrm>
            <a:off x="1270000" y="5118100"/>
            <a:ext cx="152400" cy="152400"/>
          </a:xfrm>
          <a:prstGeom prst="flowChartConnector">
            <a:avLst/>
          </a:prstGeom>
          <a:solidFill>
            <a:srgbClr val="FFFF00"/>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85800" y="152400"/>
            <a:ext cx="7848600" cy="1066800"/>
          </a:xfrm>
        </p:spPr>
        <p:txBody>
          <a:bodyPr/>
          <a:lstStyle/>
          <a:p>
            <a:pPr eaLnBrk="1" hangingPunct="1">
              <a:defRPr/>
            </a:pPr>
            <a:r>
              <a:rPr lang="en-US" sz="3600" b="1" dirty="0" smtClean="0"/>
              <a:t>CBRN RECONNAISSANCE</a:t>
            </a:r>
          </a:p>
        </p:txBody>
      </p:sp>
      <p:sp>
        <p:nvSpPr>
          <p:cNvPr id="38915" name="Rectangle 3"/>
          <p:cNvSpPr>
            <a:spLocks noGrp="1" noChangeArrowheads="1"/>
          </p:cNvSpPr>
          <p:nvPr>
            <p:ph type="body" idx="1"/>
          </p:nvPr>
        </p:nvSpPr>
        <p:spPr>
          <a:xfrm>
            <a:off x="228600" y="2514600"/>
            <a:ext cx="8686800" cy="4191000"/>
          </a:xfrm>
        </p:spPr>
        <p:txBody>
          <a:bodyPr/>
          <a:lstStyle/>
          <a:p>
            <a:pPr algn="ctr" eaLnBrk="1" hangingPunct="1">
              <a:lnSpc>
                <a:spcPct val="80000"/>
              </a:lnSpc>
              <a:buFontTx/>
              <a:buNone/>
            </a:pPr>
            <a:r>
              <a:rPr lang="en-US" altLang="en-US" sz="5400" smtClean="0"/>
              <a:t>QUESTIONS?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ctrTitle"/>
          </p:nvPr>
        </p:nvSpPr>
        <p:spPr>
          <a:xfrm>
            <a:off x="457200" y="1631950"/>
            <a:ext cx="8229600" cy="1349375"/>
          </a:xfrm>
        </p:spPr>
        <p:txBody>
          <a:bodyPr/>
          <a:lstStyle/>
          <a:p>
            <a:pPr eaLnBrk="1" hangingPunct="1">
              <a:defRPr/>
            </a:pPr>
            <a:r>
              <a:rPr lang="en-US" b="1" smtClean="0">
                <a:solidFill>
                  <a:schemeClr val="accent2"/>
                </a:solidFill>
              </a:rPr>
              <a:t>CBRN DECONTAMINATION</a:t>
            </a:r>
          </a:p>
        </p:txBody>
      </p:sp>
      <p:sp>
        <p:nvSpPr>
          <p:cNvPr id="75779" name="Rectangle 1027"/>
          <p:cNvSpPr>
            <a:spLocks noGrp="1" noChangeArrowheads="1"/>
          </p:cNvSpPr>
          <p:nvPr>
            <p:ph type="subTitle" idx="1"/>
          </p:nvPr>
        </p:nvSpPr>
        <p:spPr/>
        <p:txBody>
          <a:bodyPr/>
          <a:lstStyle/>
          <a:p>
            <a:pPr eaLnBrk="1" hangingPunct="1">
              <a:defRPr/>
            </a:pPr>
            <a:r>
              <a:rPr lang="en-US" dirty="0" smtClean="0"/>
              <a:t>FM 3-11.5</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524000"/>
          </a:xfrm>
        </p:spPr>
        <p:txBody>
          <a:bodyPr/>
          <a:lstStyle/>
          <a:p>
            <a:pPr eaLnBrk="1" hangingPunct="1">
              <a:defRPr/>
            </a:pPr>
            <a:r>
              <a:rPr lang="en-US" b="1" smtClean="0">
                <a:solidFill>
                  <a:schemeClr val="accent2"/>
                </a:solidFill>
              </a:rPr>
              <a:t>Identify forms and hazards of contamination</a:t>
            </a:r>
          </a:p>
        </p:txBody>
      </p:sp>
      <p:sp>
        <p:nvSpPr>
          <p:cNvPr id="40963" name="Rectangle 3"/>
          <p:cNvSpPr>
            <a:spLocks noGrp="1" noChangeArrowheads="1"/>
          </p:cNvSpPr>
          <p:nvPr>
            <p:ph type="body" idx="1"/>
          </p:nvPr>
        </p:nvSpPr>
        <p:spPr>
          <a:xfrm>
            <a:off x="228600" y="1981200"/>
            <a:ext cx="8686800" cy="4572000"/>
          </a:xfrm>
        </p:spPr>
        <p:txBody>
          <a:bodyPr/>
          <a:lstStyle/>
          <a:p>
            <a:pPr marL="609600" indent="-609600" eaLnBrk="1" hangingPunct="1">
              <a:buClr>
                <a:schemeClr val="accent2"/>
              </a:buClr>
              <a:buFontTx/>
              <a:buNone/>
            </a:pPr>
            <a:r>
              <a:rPr lang="en-US" altLang="en-US" b="1" u="sng" smtClean="0"/>
              <a:t>Characteristics of Contamination:</a:t>
            </a:r>
          </a:p>
          <a:p>
            <a:pPr marL="609600" indent="-609600" eaLnBrk="1" hangingPunct="1">
              <a:buClr>
                <a:schemeClr val="accent2"/>
              </a:buClr>
              <a:buFontTx/>
              <a:buNone/>
            </a:pPr>
            <a:endParaRPr lang="en-US" altLang="en-US" sz="1000" smtClean="0"/>
          </a:p>
          <a:p>
            <a:pPr marL="609600" indent="-609600" eaLnBrk="1" hangingPunct="1">
              <a:buClr>
                <a:schemeClr val="accent2"/>
              </a:buClr>
              <a:buFontTx/>
              <a:buNone/>
            </a:pPr>
            <a:r>
              <a:rPr lang="en-US" altLang="en-US" smtClean="0"/>
              <a:t>Forms of contamination:</a:t>
            </a:r>
          </a:p>
          <a:p>
            <a:pPr marL="609600" indent="-609600" eaLnBrk="1" hangingPunct="1">
              <a:buClr>
                <a:schemeClr val="accent2"/>
              </a:buClr>
              <a:buFontTx/>
              <a:buNone/>
            </a:pPr>
            <a:endParaRPr lang="en-US" altLang="en-US" sz="1000" smtClean="0"/>
          </a:p>
          <a:p>
            <a:pPr marL="609600" indent="-609600" eaLnBrk="1" hangingPunct="1">
              <a:buClr>
                <a:schemeClr val="accent2"/>
              </a:buClr>
              <a:buFontTx/>
              <a:buNone/>
            </a:pPr>
            <a:r>
              <a:rPr lang="en-US" altLang="en-US" smtClean="0"/>
              <a:t>				Vapors</a:t>
            </a:r>
          </a:p>
          <a:p>
            <a:pPr marL="609600" indent="-609600" eaLnBrk="1" hangingPunct="1">
              <a:buClr>
                <a:schemeClr val="accent2"/>
              </a:buClr>
              <a:buFontTx/>
              <a:buNone/>
            </a:pPr>
            <a:r>
              <a:rPr lang="en-US" altLang="en-US" smtClean="0"/>
              <a:t>				Liquids</a:t>
            </a:r>
          </a:p>
          <a:p>
            <a:pPr marL="609600" indent="-609600" eaLnBrk="1" hangingPunct="1">
              <a:buClr>
                <a:schemeClr val="accent2"/>
              </a:buClr>
              <a:buFontTx/>
              <a:buNone/>
            </a:pPr>
            <a:r>
              <a:rPr lang="en-US" altLang="en-US" smtClean="0"/>
              <a:t>				Aerosols</a:t>
            </a:r>
          </a:p>
          <a:p>
            <a:pPr marL="609600" indent="-609600" eaLnBrk="1" hangingPunct="1">
              <a:buClr>
                <a:schemeClr val="accent2"/>
              </a:buClr>
              <a:buFontTx/>
              <a:buNone/>
            </a:pPr>
            <a:r>
              <a:rPr lang="en-US" altLang="en-US" smtClean="0"/>
              <a:t>				Solids</a:t>
            </a:r>
          </a:p>
          <a:p>
            <a:pPr marL="609600" indent="-609600" eaLnBrk="1" hangingPunct="1">
              <a:buClr>
                <a:schemeClr val="accent2"/>
              </a:buClr>
              <a:buFontTx/>
              <a:buNone/>
            </a:pPr>
            <a:endParaRPr lang="en-US" alt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1600200"/>
          </a:xfrm>
        </p:spPr>
        <p:txBody>
          <a:bodyPr/>
          <a:lstStyle/>
          <a:p>
            <a:pPr eaLnBrk="1" hangingPunct="1">
              <a:defRPr/>
            </a:pPr>
            <a:r>
              <a:rPr lang="en-US" b="1" smtClean="0">
                <a:solidFill>
                  <a:schemeClr val="accent2"/>
                </a:solidFill>
              </a:rPr>
              <a:t>Identify forms and hazards of contamination</a:t>
            </a:r>
          </a:p>
        </p:txBody>
      </p:sp>
      <p:sp>
        <p:nvSpPr>
          <p:cNvPr id="41987" name="Rectangle 3"/>
          <p:cNvSpPr>
            <a:spLocks noGrp="1" noChangeArrowheads="1"/>
          </p:cNvSpPr>
          <p:nvPr>
            <p:ph type="body" idx="1"/>
          </p:nvPr>
        </p:nvSpPr>
        <p:spPr>
          <a:xfrm>
            <a:off x="228600" y="2362200"/>
            <a:ext cx="8686800" cy="4114800"/>
          </a:xfrm>
        </p:spPr>
        <p:txBody>
          <a:bodyPr/>
          <a:lstStyle/>
          <a:p>
            <a:pPr eaLnBrk="1" hangingPunct="1">
              <a:buFontTx/>
              <a:buNone/>
            </a:pPr>
            <a:r>
              <a:rPr lang="en-US" altLang="en-US" smtClean="0"/>
              <a:t>    Vapors/Gases – </a:t>
            </a:r>
          </a:p>
          <a:p>
            <a:pPr eaLnBrk="1" hangingPunct="1">
              <a:buFontTx/>
              <a:buNone/>
            </a:pPr>
            <a:r>
              <a:rPr lang="en-US" altLang="en-US" smtClean="0"/>
              <a:t>		Either directly on the target or upwind</a:t>
            </a:r>
          </a:p>
          <a:p>
            <a:pPr eaLnBrk="1" hangingPunct="1">
              <a:buFontTx/>
              <a:buNone/>
            </a:pPr>
            <a:r>
              <a:rPr lang="en-US" altLang="en-US" smtClean="0"/>
              <a:t>	 	Affected by the weather</a:t>
            </a:r>
          </a:p>
          <a:p>
            <a:pPr eaLnBrk="1" hangingPunct="1">
              <a:buFontTx/>
              <a:buNone/>
            </a:pPr>
            <a:r>
              <a:rPr lang="en-US" altLang="en-US" smtClean="0"/>
              <a:t>		Can cover large areas.   </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152400"/>
            <a:ext cx="7772400" cy="1447800"/>
          </a:xfrm>
        </p:spPr>
        <p:txBody>
          <a:bodyPr/>
          <a:lstStyle/>
          <a:p>
            <a:pPr eaLnBrk="1" hangingPunct="1">
              <a:defRPr/>
            </a:pPr>
            <a:r>
              <a:rPr lang="en-US" b="1" dirty="0" smtClean="0"/>
              <a:t>CBRN RECONNAISSANCE</a:t>
            </a:r>
          </a:p>
        </p:txBody>
      </p:sp>
      <p:sp>
        <p:nvSpPr>
          <p:cNvPr id="6147" name="Rectangle 3"/>
          <p:cNvSpPr>
            <a:spLocks noGrp="1" noChangeArrowheads="1"/>
          </p:cNvSpPr>
          <p:nvPr>
            <p:ph type="body" idx="1"/>
          </p:nvPr>
        </p:nvSpPr>
        <p:spPr>
          <a:xfrm>
            <a:off x="152400" y="1143000"/>
            <a:ext cx="8763000" cy="5181600"/>
          </a:xfrm>
        </p:spPr>
        <p:txBody>
          <a:bodyPr/>
          <a:lstStyle/>
          <a:p>
            <a:pPr eaLnBrk="1" hangingPunct="1">
              <a:buFontTx/>
              <a:buNone/>
            </a:pPr>
            <a:endParaRPr lang="en-US" altLang="en-US" smtClean="0"/>
          </a:p>
          <a:p>
            <a:pPr eaLnBrk="1" hangingPunct="1">
              <a:buFontTx/>
              <a:buNone/>
            </a:pPr>
            <a:r>
              <a:rPr lang="en-US" altLang="en-US" smtClean="0"/>
              <a:t>		Time is a major factor</a:t>
            </a:r>
          </a:p>
          <a:p>
            <a:pPr eaLnBrk="1" hangingPunct="1">
              <a:buFontTx/>
              <a:buNone/>
            </a:pPr>
            <a:endParaRPr lang="en-US" altLang="en-US" smtClean="0"/>
          </a:p>
          <a:p>
            <a:pPr eaLnBrk="1" hangingPunct="1">
              <a:buFontTx/>
              <a:buNone/>
            </a:pPr>
            <a:r>
              <a:rPr lang="en-US" altLang="en-US" smtClean="0"/>
              <a:t>		Primary concern are areas with </a:t>
            </a:r>
            <a:r>
              <a:rPr lang="en-US" altLang="en-US" u="sng" smtClean="0"/>
              <a:t>persistent</a:t>
            </a:r>
            <a:r>
              <a:rPr lang="en-US" altLang="en-US" smtClean="0"/>
              <a:t> 	agents</a:t>
            </a:r>
          </a:p>
          <a:p>
            <a:pPr eaLnBrk="1" hangingPunct="1">
              <a:buFontTx/>
              <a:buNone/>
            </a:pPr>
            <a:endParaRPr lang="en-US" altLang="en-US" smtClean="0"/>
          </a:p>
          <a:p>
            <a:pPr eaLnBrk="1" hangingPunct="1">
              <a:buFontTx/>
              <a:buNone/>
            </a:pPr>
            <a:r>
              <a:rPr lang="en-US" altLang="en-US" smtClean="0"/>
              <a:t>		The majority of the testing done will be 	with </a:t>
            </a:r>
            <a:r>
              <a:rPr lang="en-US" altLang="en-US" b="1" smtClean="0"/>
              <a:t>M8</a:t>
            </a:r>
            <a:r>
              <a:rPr lang="en-US" altLang="en-US" smtClean="0"/>
              <a:t> detection paper.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1600200"/>
          </a:xfrm>
        </p:spPr>
        <p:txBody>
          <a:bodyPr/>
          <a:lstStyle/>
          <a:p>
            <a:pPr eaLnBrk="1" hangingPunct="1">
              <a:defRPr/>
            </a:pPr>
            <a:r>
              <a:rPr lang="en-US" b="1" smtClean="0">
                <a:solidFill>
                  <a:schemeClr val="accent2"/>
                </a:solidFill>
              </a:rPr>
              <a:t>Identify forms and hazards of contamination</a:t>
            </a:r>
          </a:p>
        </p:txBody>
      </p:sp>
      <p:sp>
        <p:nvSpPr>
          <p:cNvPr id="43011" name="Rectangle 3"/>
          <p:cNvSpPr>
            <a:spLocks noGrp="1" noChangeArrowheads="1"/>
          </p:cNvSpPr>
          <p:nvPr>
            <p:ph type="body" idx="1"/>
          </p:nvPr>
        </p:nvSpPr>
        <p:spPr>
          <a:xfrm>
            <a:off x="228600" y="1905000"/>
            <a:ext cx="8686800" cy="4191000"/>
          </a:xfrm>
        </p:spPr>
        <p:txBody>
          <a:bodyPr/>
          <a:lstStyle/>
          <a:p>
            <a:pPr eaLnBrk="1" hangingPunct="1">
              <a:buFontTx/>
              <a:buNone/>
            </a:pPr>
            <a:r>
              <a:rPr lang="en-US" altLang="en-US" smtClean="0"/>
              <a:t>	Liquids – </a:t>
            </a:r>
          </a:p>
          <a:p>
            <a:pPr eaLnBrk="1" hangingPunct="1">
              <a:buFontTx/>
              <a:buNone/>
            </a:pPr>
            <a:r>
              <a:rPr lang="en-US" altLang="en-US" smtClean="0"/>
              <a:t>		Generally delivered in a mist or rain that 	falls to the ground. </a:t>
            </a:r>
          </a:p>
          <a:p>
            <a:pPr eaLnBrk="1" hangingPunct="1">
              <a:buFontTx/>
              <a:buNone/>
            </a:pPr>
            <a:endParaRPr lang="en-US" altLang="en-US" smtClean="0"/>
          </a:p>
          <a:p>
            <a:pPr eaLnBrk="1" hangingPunct="1">
              <a:buFontTx/>
              <a:buNone/>
            </a:pPr>
            <a:r>
              <a:rPr lang="en-US" altLang="en-US" smtClean="0"/>
              <a:t>		Can be in aerosol form</a:t>
            </a:r>
          </a:p>
          <a:p>
            <a:pPr eaLnBrk="1" hangingPunct="1">
              <a:buFontTx/>
              <a:buNone/>
            </a:pPr>
            <a:endParaRPr lang="en-US" altLang="en-US" smtClean="0"/>
          </a:p>
          <a:p>
            <a:pPr eaLnBrk="1" hangingPunct="1">
              <a:buFontTx/>
              <a:buNone/>
            </a:pPr>
            <a:r>
              <a:rPr lang="en-US" altLang="en-US" smtClean="0"/>
              <a:t>		Viscosity differs greatly – thin to thick</a:t>
            </a:r>
          </a:p>
          <a:p>
            <a:pPr eaLnBrk="1" hangingPunct="1">
              <a:buFontTx/>
              <a:buNone/>
            </a:pPr>
            <a:r>
              <a:rPr lang="en-US" altLang="en-US" smtClean="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a:xfrm>
            <a:off x="685800" y="152400"/>
            <a:ext cx="7772400" cy="1600200"/>
          </a:xfrm>
        </p:spPr>
        <p:txBody>
          <a:bodyPr/>
          <a:lstStyle/>
          <a:p>
            <a:pPr eaLnBrk="1" hangingPunct="1">
              <a:defRPr/>
            </a:pPr>
            <a:r>
              <a:rPr lang="en-US" b="1" smtClean="0">
                <a:solidFill>
                  <a:schemeClr val="accent2"/>
                </a:solidFill>
              </a:rPr>
              <a:t>Identify forms and hazards of contamination</a:t>
            </a:r>
          </a:p>
        </p:txBody>
      </p:sp>
      <p:sp>
        <p:nvSpPr>
          <p:cNvPr id="44035" name="Rectangle 1027"/>
          <p:cNvSpPr>
            <a:spLocks noGrp="1" noChangeArrowheads="1"/>
          </p:cNvSpPr>
          <p:nvPr>
            <p:ph type="body" idx="1"/>
          </p:nvPr>
        </p:nvSpPr>
        <p:spPr>
          <a:xfrm>
            <a:off x="228600" y="2057400"/>
            <a:ext cx="8229600" cy="3962400"/>
          </a:xfrm>
        </p:spPr>
        <p:txBody>
          <a:bodyPr/>
          <a:lstStyle/>
          <a:p>
            <a:pPr eaLnBrk="1" hangingPunct="1">
              <a:buFontTx/>
              <a:buNone/>
            </a:pPr>
            <a:r>
              <a:rPr lang="en-US" altLang="en-US" smtClean="0"/>
              <a:t>Aerosols – </a:t>
            </a:r>
          </a:p>
          <a:p>
            <a:pPr eaLnBrk="1" hangingPunct="1">
              <a:buFontTx/>
              <a:buNone/>
            </a:pPr>
            <a:r>
              <a:rPr lang="en-US" altLang="en-US" smtClean="0"/>
              <a:t>			Liquid or solid particles 				suspended in the air. </a:t>
            </a:r>
          </a:p>
          <a:p>
            <a:pPr eaLnBrk="1" hangingPunct="1">
              <a:buFontTx/>
              <a:buNone/>
            </a:pPr>
            <a:endParaRPr lang="en-US" altLang="en-US" smtClean="0"/>
          </a:p>
          <a:p>
            <a:pPr eaLnBrk="1" hangingPunct="1">
              <a:buFontTx/>
              <a:buNone/>
            </a:pPr>
            <a:r>
              <a:rPr lang="en-US" altLang="en-US" smtClean="0"/>
              <a:t>			Behave much like vapors.</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a:xfrm>
            <a:off x="685800" y="152400"/>
            <a:ext cx="7772400" cy="1600200"/>
          </a:xfrm>
        </p:spPr>
        <p:txBody>
          <a:bodyPr/>
          <a:lstStyle/>
          <a:p>
            <a:pPr eaLnBrk="1" hangingPunct="1">
              <a:defRPr/>
            </a:pPr>
            <a:r>
              <a:rPr lang="en-US" b="1" smtClean="0">
                <a:solidFill>
                  <a:schemeClr val="accent2"/>
                </a:solidFill>
              </a:rPr>
              <a:t>Identify forms and hazards of contamination</a:t>
            </a:r>
          </a:p>
        </p:txBody>
      </p:sp>
      <p:sp>
        <p:nvSpPr>
          <p:cNvPr id="45059" name="Rectangle 1027"/>
          <p:cNvSpPr>
            <a:spLocks noGrp="1" noChangeArrowheads="1"/>
          </p:cNvSpPr>
          <p:nvPr>
            <p:ph type="body" idx="1"/>
          </p:nvPr>
        </p:nvSpPr>
        <p:spPr>
          <a:xfrm>
            <a:off x="228600" y="2057400"/>
            <a:ext cx="8229600" cy="3962400"/>
          </a:xfrm>
        </p:spPr>
        <p:txBody>
          <a:bodyPr/>
          <a:lstStyle/>
          <a:p>
            <a:pPr eaLnBrk="1" hangingPunct="1">
              <a:buFontTx/>
              <a:buNone/>
            </a:pPr>
            <a:r>
              <a:rPr lang="en-US" altLang="en-US" smtClean="0"/>
              <a:t>Solids – </a:t>
            </a:r>
          </a:p>
          <a:p>
            <a:pPr eaLnBrk="1" hangingPunct="1">
              <a:buFontTx/>
              <a:buNone/>
            </a:pPr>
            <a:r>
              <a:rPr lang="en-US" altLang="en-US" smtClean="0"/>
              <a:t>			Include nuclear fallout and dusty 		agents</a:t>
            </a:r>
          </a:p>
          <a:p>
            <a:pPr eaLnBrk="1" hangingPunct="1">
              <a:buFontTx/>
              <a:buNone/>
            </a:pPr>
            <a:endParaRPr lang="en-US" altLang="en-US" smtClean="0"/>
          </a:p>
          <a:p>
            <a:pPr eaLnBrk="1" hangingPunct="1">
              <a:buFontTx/>
              <a:buNone/>
            </a:pPr>
            <a:r>
              <a:rPr lang="en-US" altLang="en-US" smtClean="0"/>
              <a:t>			Can be in aerosol form</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848600" cy="1828800"/>
          </a:xfrm>
        </p:spPr>
        <p:txBody>
          <a:bodyPr/>
          <a:lstStyle/>
          <a:p>
            <a:pPr eaLnBrk="1" hangingPunct="1">
              <a:defRPr/>
            </a:pPr>
            <a:r>
              <a:rPr lang="en-US" b="1" smtClean="0">
                <a:solidFill>
                  <a:schemeClr val="accent2"/>
                </a:solidFill>
              </a:rPr>
              <a:t>Identify forms and hazards of contamination</a:t>
            </a:r>
          </a:p>
        </p:txBody>
      </p:sp>
      <p:sp>
        <p:nvSpPr>
          <p:cNvPr id="46083" name="Rectangle 3"/>
          <p:cNvSpPr>
            <a:spLocks noGrp="1" noChangeArrowheads="1"/>
          </p:cNvSpPr>
          <p:nvPr>
            <p:ph type="body" idx="1"/>
          </p:nvPr>
        </p:nvSpPr>
        <p:spPr>
          <a:xfrm>
            <a:off x="228600" y="2438400"/>
            <a:ext cx="8763000" cy="4191000"/>
          </a:xfrm>
        </p:spPr>
        <p:txBody>
          <a:bodyPr/>
          <a:lstStyle/>
          <a:p>
            <a:pPr marL="609600" indent="-609600" eaLnBrk="1" hangingPunct="1">
              <a:buClr>
                <a:schemeClr val="accent2"/>
              </a:buClr>
              <a:buFontTx/>
              <a:buNone/>
            </a:pPr>
            <a:r>
              <a:rPr lang="en-US" altLang="en-US" smtClean="0"/>
              <a:t>Contamination hazards</a:t>
            </a:r>
          </a:p>
          <a:p>
            <a:pPr marL="609600" indent="-609600" eaLnBrk="1" hangingPunct="1">
              <a:buClr>
                <a:schemeClr val="accent2"/>
              </a:buClr>
              <a:buFontTx/>
              <a:buAutoNum type="arabicPeriod" startAt="2"/>
            </a:pPr>
            <a:endParaRPr lang="en-US" altLang="en-US" smtClean="0"/>
          </a:p>
          <a:p>
            <a:pPr marL="609600" indent="-609600" eaLnBrk="1" hangingPunct="1">
              <a:buFontTx/>
              <a:buNone/>
            </a:pPr>
            <a:r>
              <a:rPr lang="en-US" altLang="en-US" smtClean="0"/>
              <a:t>      Transfer – Pick it up and move it from one surface to another.</a:t>
            </a:r>
          </a:p>
          <a:p>
            <a:pPr marL="609600" indent="-609600" eaLnBrk="1" hangingPunct="1">
              <a:buClr>
                <a:schemeClr val="accent2"/>
              </a:buClr>
              <a:buFontTx/>
              <a:buNone/>
            </a:pPr>
            <a:endParaRPr lang="en-US" alt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524000"/>
          </a:xfrm>
        </p:spPr>
        <p:txBody>
          <a:bodyPr/>
          <a:lstStyle/>
          <a:p>
            <a:pPr eaLnBrk="1" hangingPunct="1">
              <a:defRPr/>
            </a:pPr>
            <a:r>
              <a:rPr lang="en-US" b="1" smtClean="0">
                <a:solidFill>
                  <a:schemeClr val="accent2"/>
                </a:solidFill>
              </a:rPr>
              <a:t>Identify forms and hazards of contamination</a:t>
            </a:r>
          </a:p>
        </p:txBody>
      </p:sp>
      <p:sp>
        <p:nvSpPr>
          <p:cNvPr id="47107" name="Rectangle 3"/>
          <p:cNvSpPr>
            <a:spLocks noGrp="1" noChangeArrowheads="1"/>
          </p:cNvSpPr>
          <p:nvPr>
            <p:ph type="body" idx="1"/>
          </p:nvPr>
        </p:nvSpPr>
        <p:spPr>
          <a:xfrm>
            <a:off x="304800" y="2286000"/>
            <a:ext cx="8610600" cy="4267200"/>
          </a:xfrm>
        </p:spPr>
        <p:txBody>
          <a:bodyPr/>
          <a:lstStyle/>
          <a:p>
            <a:pPr eaLnBrk="1" hangingPunct="1">
              <a:buFontTx/>
              <a:buNone/>
            </a:pPr>
            <a:r>
              <a:rPr lang="en-US" altLang="en-US" smtClean="0"/>
              <a:t>Spread – </a:t>
            </a:r>
          </a:p>
          <a:p>
            <a:pPr eaLnBrk="1" hangingPunct="1">
              <a:buFontTx/>
              <a:buNone/>
            </a:pPr>
            <a:endParaRPr lang="en-US" altLang="en-US" smtClean="0"/>
          </a:p>
          <a:p>
            <a:pPr eaLnBrk="1" hangingPunct="1">
              <a:buFontTx/>
              <a:buNone/>
            </a:pPr>
            <a:r>
              <a:rPr lang="en-US" altLang="en-US" smtClean="0"/>
              <a:t>	Spread contamination around on the same surface and you increase the size of the contaminated area.</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1600200"/>
          </a:xfrm>
        </p:spPr>
        <p:txBody>
          <a:bodyPr/>
          <a:lstStyle/>
          <a:p>
            <a:pPr eaLnBrk="1" hangingPunct="1">
              <a:defRPr/>
            </a:pPr>
            <a:r>
              <a:rPr lang="en-US" b="1" smtClean="0">
                <a:solidFill>
                  <a:schemeClr val="accent2"/>
                </a:solidFill>
              </a:rPr>
              <a:t>Identify forms and hazards of contamination</a:t>
            </a:r>
          </a:p>
        </p:txBody>
      </p:sp>
      <p:sp>
        <p:nvSpPr>
          <p:cNvPr id="48131" name="Rectangle 3"/>
          <p:cNvSpPr>
            <a:spLocks noGrp="1" noChangeArrowheads="1"/>
          </p:cNvSpPr>
          <p:nvPr>
            <p:ph type="body" idx="1"/>
          </p:nvPr>
        </p:nvSpPr>
        <p:spPr>
          <a:xfrm>
            <a:off x="990600" y="2057400"/>
            <a:ext cx="7315200" cy="4495800"/>
          </a:xfrm>
        </p:spPr>
        <p:txBody>
          <a:bodyPr/>
          <a:lstStyle/>
          <a:p>
            <a:pPr eaLnBrk="1" hangingPunct="1">
              <a:buFontTx/>
              <a:buNone/>
            </a:pPr>
            <a:r>
              <a:rPr lang="en-US" altLang="en-US" smtClean="0"/>
              <a:t>Desorption – </a:t>
            </a:r>
          </a:p>
          <a:p>
            <a:pPr eaLnBrk="1" hangingPunct="1">
              <a:buFontTx/>
              <a:buNone/>
            </a:pPr>
            <a:endParaRPr lang="en-US" altLang="en-US" sz="1000" smtClean="0"/>
          </a:p>
          <a:p>
            <a:pPr eaLnBrk="1" hangingPunct="1">
              <a:buFontTx/>
              <a:buNone/>
            </a:pPr>
            <a:r>
              <a:rPr lang="en-US" altLang="en-US" smtClean="0"/>
              <a:t>	Liquid contamination will absorbs into porous surfaces.</a:t>
            </a:r>
          </a:p>
          <a:p>
            <a:pPr eaLnBrk="1" hangingPunct="1">
              <a:buFontTx/>
              <a:buNone/>
            </a:pPr>
            <a:endParaRPr lang="en-US" altLang="en-US" smtClean="0"/>
          </a:p>
          <a:p>
            <a:pPr eaLnBrk="1" hangingPunct="1">
              <a:buFontTx/>
              <a:buNone/>
            </a:pPr>
            <a:r>
              <a:rPr lang="en-US" altLang="en-US" smtClean="0"/>
              <a:t>   Then it begins to </a:t>
            </a:r>
            <a:r>
              <a:rPr lang="en-US" altLang="en-US" i="1" smtClean="0"/>
              <a:t>desorb</a:t>
            </a:r>
            <a:r>
              <a:rPr lang="en-US" altLang="en-US" smtClean="0"/>
              <a:t> or give off gas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600200"/>
          </a:xfrm>
        </p:spPr>
        <p:txBody>
          <a:bodyPr/>
          <a:lstStyle/>
          <a:p>
            <a:pPr eaLnBrk="1" hangingPunct="1">
              <a:defRPr/>
            </a:pPr>
            <a:r>
              <a:rPr lang="en-US" b="1" smtClean="0">
                <a:solidFill>
                  <a:schemeClr val="accent2"/>
                </a:solidFill>
              </a:rPr>
              <a:t>Identify forms and hazards of contamination</a:t>
            </a:r>
          </a:p>
        </p:txBody>
      </p:sp>
      <p:sp>
        <p:nvSpPr>
          <p:cNvPr id="49155" name="Rectangle 3"/>
          <p:cNvSpPr>
            <a:spLocks noGrp="1" noChangeArrowheads="1"/>
          </p:cNvSpPr>
          <p:nvPr>
            <p:ph type="body" idx="1"/>
          </p:nvPr>
        </p:nvSpPr>
        <p:spPr>
          <a:xfrm>
            <a:off x="1066800" y="2133600"/>
            <a:ext cx="7620000" cy="4343400"/>
          </a:xfrm>
        </p:spPr>
        <p:txBody>
          <a:bodyPr/>
          <a:lstStyle/>
          <a:p>
            <a:pPr eaLnBrk="1" hangingPunct="1">
              <a:buClr>
                <a:schemeClr val="accent2"/>
              </a:buClr>
              <a:buFontTx/>
              <a:buNone/>
            </a:pPr>
            <a:r>
              <a:rPr lang="en-US" altLang="en-US" smtClean="0"/>
              <a:t>Vapor/Aerosols – </a:t>
            </a:r>
          </a:p>
          <a:p>
            <a:pPr eaLnBrk="1" hangingPunct="1">
              <a:buClr>
                <a:schemeClr val="accent2"/>
              </a:buClr>
              <a:buFontTx/>
              <a:buNone/>
            </a:pPr>
            <a:endParaRPr lang="en-US" altLang="en-US" sz="1000" smtClean="0"/>
          </a:p>
          <a:p>
            <a:pPr eaLnBrk="1" hangingPunct="1">
              <a:buClr>
                <a:schemeClr val="accent2"/>
              </a:buClr>
              <a:buFontTx/>
              <a:buNone/>
            </a:pPr>
            <a:r>
              <a:rPr lang="en-US" altLang="en-US" smtClean="0"/>
              <a:t>	Can be carried through the air</a:t>
            </a:r>
          </a:p>
          <a:p>
            <a:pPr eaLnBrk="1" hangingPunct="1">
              <a:buClr>
                <a:schemeClr val="accent2"/>
              </a:buClr>
              <a:buFontTx/>
              <a:buNone/>
            </a:pPr>
            <a:endParaRPr lang="en-US" altLang="en-US" smtClean="0"/>
          </a:p>
          <a:p>
            <a:pPr eaLnBrk="1" hangingPunct="1">
              <a:buClr>
                <a:schemeClr val="accent2"/>
              </a:buClr>
              <a:buFontTx/>
              <a:buNone/>
            </a:pPr>
            <a:r>
              <a:rPr lang="en-US" altLang="en-US" smtClean="0"/>
              <a:t>	Will disperse rapidly so there is no need to decon.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152400"/>
            <a:ext cx="7848600" cy="1447800"/>
          </a:xfrm>
        </p:spPr>
        <p:txBody>
          <a:bodyPr/>
          <a:lstStyle/>
          <a:p>
            <a:pPr eaLnBrk="1" hangingPunct="1">
              <a:defRPr/>
            </a:pPr>
            <a:r>
              <a:rPr lang="en-US" b="1" smtClean="0">
                <a:solidFill>
                  <a:schemeClr val="accent2"/>
                </a:solidFill>
              </a:rPr>
              <a:t>Identify forms and hazards of contamination</a:t>
            </a:r>
          </a:p>
        </p:txBody>
      </p:sp>
      <p:sp>
        <p:nvSpPr>
          <p:cNvPr id="50179" name="Rectangle 3"/>
          <p:cNvSpPr>
            <a:spLocks noGrp="1" noChangeArrowheads="1"/>
          </p:cNvSpPr>
          <p:nvPr>
            <p:ph type="body" idx="1"/>
          </p:nvPr>
        </p:nvSpPr>
        <p:spPr>
          <a:xfrm>
            <a:off x="152400" y="2133600"/>
            <a:ext cx="8839200" cy="4495800"/>
          </a:xfrm>
        </p:spPr>
        <p:txBody>
          <a:bodyPr/>
          <a:lstStyle/>
          <a:p>
            <a:pPr eaLnBrk="1" hangingPunct="1">
              <a:lnSpc>
                <a:spcPct val="90000"/>
              </a:lnSpc>
              <a:buFontTx/>
              <a:buNone/>
            </a:pPr>
            <a:r>
              <a:rPr lang="en-US" altLang="en-US" sz="2800" b="1" dirty="0" smtClean="0"/>
              <a:t>Methods of contamination detection:</a:t>
            </a:r>
          </a:p>
          <a:p>
            <a:pPr eaLnBrk="1" hangingPunct="1">
              <a:lnSpc>
                <a:spcPct val="90000"/>
              </a:lnSpc>
              <a:buFontTx/>
              <a:buNone/>
            </a:pPr>
            <a:endParaRPr lang="en-US" altLang="en-US" sz="2800" b="1" u="sng" dirty="0" smtClean="0"/>
          </a:p>
          <a:p>
            <a:pPr eaLnBrk="1" hangingPunct="1">
              <a:lnSpc>
                <a:spcPct val="90000"/>
              </a:lnSpc>
              <a:buFontTx/>
              <a:buNone/>
            </a:pPr>
            <a:r>
              <a:rPr lang="en-US" altLang="en-US" sz="2800" dirty="0" smtClean="0"/>
              <a:t>	M4 JCAD</a:t>
            </a:r>
          </a:p>
          <a:p>
            <a:pPr eaLnBrk="1" hangingPunct="1">
              <a:lnSpc>
                <a:spcPct val="90000"/>
              </a:lnSpc>
              <a:buFontTx/>
              <a:buNone/>
            </a:pPr>
            <a:endParaRPr lang="en-US" altLang="en-US" sz="2800" dirty="0" smtClean="0"/>
          </a:p>
          <a:p>
            <a:pPr eaLnBrk="1" hangingPunct="1">
              <a:lnSpc>
                <a:spcPct val="90000"/>
              </a:lnSpc>
              <a:buFontTx/>
              <a:buNone/>
            </a:pPr>
            <a:r>
              <a:rPr lang="en-US" altLang="en-US" sz="2800" dirty="0" smtClean="0"/>
              <a:t>	Chemical Agent Monitor (ICAM)</a:t>
            </a:r>
          </a:p>
          <a:p>
            <a:pPr eaLnBrk="1" hangingPunct="1">
              <a:lnSpc>
                <a:spcPct val="90000"/>
              </a:lnSpc>
            </a:pPr>
            <a:endParaRPr lang="en-US" altLang="en-US" sz="2800" dirty="0" smtClean="0"/>
          </a:p>
          <a:p>
            <a:pPr eaLnBrk="1" hangingPunct="1">
              <a:lnSpc>
                <a:spcPct val="90000"/>
              </a:lnSpc>
              <a:buFontTx/>
              <a:buNone/>
            </a:pPr>
            <a:r>
              <a:rPr lang="en-US" altLang="en-US" sz="2800" dirty="0" smtClean="0"/>
              <a:t>	AN/VDR2 RADIAC Set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52400"/>
            <a:ext cx="7772400" cy="1600200"/>
          </a:xfrm>
        </p:spPr>
        <p:txBody>
          <a:bodyPr/>
          <a:lstStyle/>
          <a:p>
            <a:pPr eaLnBrk="1" hangingPunct="1">
              <a:defRPr/>
            </a:pPr>
            <a:r>
              <a:rPr lang="en-US" b="1" smtClean="0">
                <a:solidFill>
                  <a:schemeClr val="accent2"/>
                </a:solidFill>
              </a:rPr>
              <a:t>Identify forms and hazards of contamination</a:t>
            </a:r>
          </a:p>
        </p:txBody>
      </p:sp>
      <p:sp>
        <p:nvSpPr>
          <p:cNvPr id="51203" name="Rectangle 3"/>
          <p:cNvSpPr>
            <a:spLocks noGrp="1" noChangeArrowheads="1"/>
          </p:cNvSpPr>
          <p:nvPr>
            <p:ph type="body" idx="1"/>
          </p:nvPr>
        </p:nvSpPr>
        <p:spPr>
          <a:xfrm>
            <a:off x="1295400" y="2590800"/>
            <a:ext cx="6934200" cy="3352800"/>
          </a:xfrm>
        </p:spPr>
        <p:txBody>
          <a:bodyPr/>
          <a:lstStyle/>
          <a:p>
            <a:pPr eaLnBrk="1" hangingPunct="1">
              <a:lnSpc>
                <a:spcPct val="80000"/>
              </a:lnSpc>
              <a:buFontTx/>
              <a:buNone/>
            </a:pPr>
            <a:r>
              <a:rPr lang="en-US" altLang="en-US" sz="2800" smtClean="0"/>
              <a:t>	M256A1 Chemical Agent Detector Kit</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	M8 Detector Paper</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	M9 Detector Paper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Identify the purpose of decontamination </a:t>
            </a:r>
          </a:p>
        </p:txBody>
      </p:sp>
      <p:sp>
        <p:nvSpPr>
          <p:cNvPr id="52227" name="Rectangle 3"/>
          <p:cNvSpPr>
            <a:spLocks noGrp="1" noChangeArrowheads="1"/>
          </p:cNvSpPr>
          <p:nvPr>
            <p:ph type="body" idx="1"/>
          </p:nvPr>
        </p:nvSpPr>
        <p:spPr>
          <a:xfrm>
            <a:off x="0" y="1752600"/>
            <a:ext cx="8763000" cy="4114800"/>
          </a:xfrm>
        </p:spPr>
        <p:txBody>
          <a:bodyPr/>
          <a:lstStyle/>
          <a:p>
            <a:pPr marL="609600" indent="-609600" eaLnBrk="1" hangingPunct="1">
              <a:buFontTx/>
              <a:buNone/>
            </a:pPr>
            <a:r>
              <a:rPr lang="en-US" altLang="en-US" b="1" smtClean="0"/>
              <a:t>	Purpose of Decontamination:</a:t>
            </a:r>
            <a:endParaRPr lang="en-US" altLang="en-US" sz="3600" smtClean="0"/>
          </a:p>
          <a:p>
            <a:pPr marL="609600" indent="-609600" eaLnBrk="1" hangingPunct="1">
              <a:buFontTx/>
              <a:buNone/>
            </a:pPr>
            <a:r>
              <a:rPr lang="en-US" altLang="en-US" sz="3600" smtClean="0"/>
              <a:t>     </a:t>
            </a:r>
          </a:p>
          <a:p>
            <a:pPr marL="609600" indent="-609600" eaLnBrk="1" hangingPunct="1">
              <a:buFontTx/>
              <a:buNone/>
            </a:pPr>
            <a:r>
              <a:rPr lang="en-US" altLang="en-US" sz="3600" smtClean="0"/>
              <a:t>	Decontamination is a permanent solution to contamination. It is the removal, destruction or neutralization of contamination.</a:t>
            </a:r>
          </a:p>
          <a:p>
            <a:pPr marL="609600" indent="-609600" eaLnBrk="1" hangingPunct="1"/>
            <a:endParaRPr lang="en-US" altLang="en-US" sz="36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524000"/>
          </a:xfrm>
        </p:spPr>
        <p:txBody>
          <a:bodyPr/>
          <a:lstStyle/>
          <a:p>
            <a:pPr eaLnBrk="1" hangingPunct="1">
              <a:defRPr/>
            </a:pPr>
            <a:r>
              <a:rPr lang="en-US" sz="3600" b="1" dirty="0" smtClean="0"/>
              <a:t>CBRN RECONNAISSANCE</a:t>
            </a:r>
          </a:p>
        </p:txBody>
      </p:sp>
      <p:sp>
        <p:nvSpPr>
          <p:cNvPr id="7171" name="Rectangle 3"/>
          <p:cNvSpPr>
            <a:spLocks noGrp="1" noChangeArrowheads="1"/>
          </p:cNvSpPr>
          <p:nvPr>
            <p:ph type="body" idx="1"/>
          </p:nvPr>
        </p:nvSpPr>
        <p:spPr>
          <a:xfrm>
            <a:off x="228600" y="1600200"/>
            <a:ext cx="8686800" cy="4343400"/>
          </a:xfrm>
        </p:spPr>
        <p:txBody>
          <a:bodyPr/>
          <a:lstStyle/>
          <a:p>
            <a:pPr eaLnBrk="1" hangingPunct="1">
              <a:buFontTx/>
              <a:buNone/>
            </a:pPr>
            <a:r>
              <a:rPr lang="en-US" altLang="en-US" smtClean="0"/>
              <a:t>       May also use:</a:t>
            </a:r>
          </a:p>
          <a:p>
            <a:pPr eaLnBrk="1" hangingPunct="1">
              <a:buFontTx/>
              <a:buNone/>
            </a:pPr>
            <a:endParaRPr lang="en-US" altLang="en-US" smtClean="0"/>
          </a:p>
          <a:p>
            <a:pPr eaLnBrk="1" hangingPunct="1">
              <a:buFontTx/>
              <a:buNone/>
            </a:pPr>
            <a:r>
              <a:rPr lang="en-US" altLang="en-US" smtClean="0"/>
              <a:t>			M256A1 Sampler Packet</a:t>
            </a:r>
          </a:p>
          <a:p>
            <a:pPr eaLnBrk="1" hangingPunct="1">
              <a:buFontTx/>
              <a:buNone/>
            </a:pPr>
            <a:r>
              <a:rPr lang="en-US" altLang="en-US" smtClean="0"/>
              <a:t>			ICAM</a:t>
            </a:r>
          </a:p>
          <a:p>
            <a:pPr eaLnBrk="1" hangingPunct="1">
              <a:buFontTx/>
              <a:buNone/>
            </a:pPr>
            <a:r>
              <a:rPr lang="en-US" altLang="en-US" smtClean="0"/>
              <a:t>			JCAD</a:t>
            </a:r>
          </a:p>
          <a:p>
            <a:pPr eaLnBrk="1" hangingPunct="1">
              <a:buFontTx/>
              <a:buNone/>
            </a:pPr>
            <a:r>
              <a:rPr lang="en-US" altLang="en-US" smtClean="0"/>
              <a:t>		Helps confirm and/or verify results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219200"/>
          </a:xfrm>
        </p:spPr>
        <p:txBody>
          <a:bodyPr/>
          <a:lstStyle/>
          <a:p>
            <a:pPr eaLnBrk="1" hangingPunct="1">
              <a:defRPr/>
            </a:pPr>
            <a:r>
              <a:rPr lang="en-US" b="1" dirty="0" smtClean="0">
                <a:solidFill>
                  <a:schemeClr val="accent2"/>
                </a:solidFill>
              </a:rPr>
              <a:t> </a:t>
            </a:r>
            <a:r>
              <a:rPr lang="en-US" dirty="0" smtClean="0"/>
              <a:t>Decontamination</a:t>
            </a:r>
          </a:p>
        </p:txBody>
      </p:sp>
      <p:sp>
        <p:nvSpPr>
          <p:cNvPr id="53251" name="Rectangle 3"/>
          <p:cNvSpPr>
            <a:spLocks noGrp="1" noChangeArrowheads="1"/>
          </p:cNvSpPr>
          <p:nvPr>
            <p:ph type="body" idx="1"/>
          </p:nvPr>
        </p:nvSpPr>
        <p:spPr>
          <a:xfrm>
            <a:off x="152400" y="1447800"/>
            <a:ext cx="8763000" cy="5257800"/>
          </a:xfrm>
        </p:spPr>
        <p:txBody>
          <a:bodyPr/>
          <a:lstStyle/>
          <a:p>
            <a:pPr marL="609600" indent="-609600" eaLnBrk="1" hangingPunct="1">
              <a:lnSpc>
                <a:spcPct val="90000"/>
              </a:lnSpc>
              <a:buClr>
                <a:schemeClr val="accent2"/>
              </a:buClr>
              <a:buFontTx/>
              <a:buNone/>
            </a:pPr>
            <a:r>
              <a:rPr lang="en-US" altLang="en-US" sz="2800" b="1" smtClean="0"/>
              <a:t>Principles of decontamination</a:t>
            </a:r>
          </a:p>
          <a:p>
            <a:pPr marL="609600" indent="-609600" eaLnBrk="1" hangingPunct="1">
              <a:lnSpc>
                <a:spcPct val="90000"/>
              </a:lnSpc>
              <a:buClr>
                <a:schemeClr val="accent2"/>
              </a:buClr>
              <a:buFontTx/>
              <a:buNone/>
            </a:pPr>
            <a:endParaRPr lang="en-US" altLang="en-US" sz="2800" b="1" u="sng" smtClean="0"/>
          </a:p>
          <a:p>
            <a:pPr marL="609600" indent="-609600" eaLnBrk="1" hangingPunct="1">
              <a:lnSpc>
                <a:spcPct val="90000"/>
              </a:lnSpc>
              <a:buClr>
                <a:schemeClr val="accent2"/>
              </a:buClr>
              <a:buFontTx/>
              <a:buNone/>
            </a:pPr>
            <a:r>
              <a:rPr lang="en-US" altLang="en-US" sz="2800" smtClean="0"/>
              <a:t>	</a:t>
            </a:r>
            <a:r>
              <a:rPr lang="en-US" altLang="en-US" sz="2800" b="1" u="sng" smtClean="0"/>
              <a:t>Decontaminate as soon as possible</a:t>
            </a:r>
          </a:p>
          <a:p>
            <a:pPr marL="609600" indent="-609600" eaLnBrk="1" hangingPunct="1">
              <a:lnSpc>
                <a:spcPct val="90000"/>
              </a:lnSpc>
              <a:buClr>
                <a:schemeClr val="accent2"/>
              </a:buClr>
              <a:buFontTx/>
              <a:buNone/>
            </a:pPr>
            <a:endParaRPr lang="en-US" altLang="en-US" sz="2800" smtClean="0"/>
          </a:p>
          <a:p>
            <a:pPr marL="609600" indent="-609600" eaLnBrk="1" hangingPunct="1">
              <a:lnSpc>
                <a:spcPct val="90000"/>
              </a:lnSpc>
              <a:buClr>
                <a:schemeClr val="accent2"/>
              </a:buClr>
              <a:buFontTx/>
              <a:buNone/>
            </a:pPr>
            <a:r>
              <a:rPr lang="en-US" altLang="en-US" sz="2800" smtClean="0"/>
              <a:t>			Makes decon easier</a:t>
            </a:r>
          </a:p>
          <a:p>
            <a:pPr marL="609600" indent="-609600" eaLnBrk="1" hangingPunct="1">
              <a:lnSpc>
                <a:spcPct val="90000"/>
              </a:lnSpc>
              <a:buClr>
                <a:schemeClr val="accent2"/>
              </a:buClr>
              <a:buFontTx/>
              <a:buNone/>
            </a:pPr>
            <a:endParaRPr lang="en-US" altLang="en-US" sz="2800" smtClean="0"/>
          </a:p>
          <a:p>
            <a:pPr marL="609600" indent="-609600" eaLnBrk="1" hangingPunct="1">
              <a:lnSpc>
                <a:spcPct val="90000"/>
              </a:lnSpc>
              <a:buClr>
                <a:schemeClr val="accent2"/>
              </a:buClr>
              <a:buFontTx/>
              <a:buNone/>
            </a:pPr>
            <a:r>
              <a:rPr lang="en-US" altLang="en-US" sz="2800" smtClean="0"/>
              <a:t>			Gets you out of MOPP sooner</a:t>
            </a:r>
          </a:p>
          <a:p>
            <a:pPr marL="609600" indent="-609600" eaLnBrk="1" hangingPunct="1">
              <a:lnSpc>
                <a:spcPct val="90000"/>
              </a:lnSpc>
              <a:buClr>
                <a:schemeClr val="accent2"/>
              </a:buClr>
              <a:buFontTx/>
              <a:buNone/>
            </a:pPr>
            <a:endParaRPr lang="en-US" altLang="en-US" sz="2800" smtClean="0"/>
          </a:p>
          <a:p>
            <a:pPr marL="609600" indent="-609600" eaLnBrk="1" hangingPunct="1">
              <a:lnSpc>
                <a:spcPct val="90000"/>
              </a:lnSpc>
              <a:buClr>
                <a:schemeClr val="accent2"/>
              </a:buClr>
              <a:buFontTx/>
              <a:buNone/>
            </a:pPr>
            <a:r>
              <a:rPr lang="en-US" altLang="en-US" sz="2800" smtClean="0"/>
              <a:t>			If you wait, you might die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0"/>
            <a:ext cx="7772400" cy="1295400"/>
          </a:xfrm>
        </p:spPr>
        <p:txBody>
          <a:bodyPr/>
          <a:lstStyle/>
          <a:p>
            <a:pPr eaLnBrk="1" hangingPunct="1">
              <a:defRPr/>
            </a:pPr>
            <a:r>
              <a:rPr lang="en-US" dirty="0" smtClean="0"/>
              <a:t>Decontamination</a:t>
            </a:r>
          </a:p>
        </p:txBody>
      </p:sp>
      <p:sp>
        <p:nvSpPr>
          <p:cNvPr id="54275" name="Rectangle 3"/>
          <p:cNvSpPr>
            <a:spLocks noGrp="1" noChangeArrowheads="1"/>
          </p:cNvSpPr>
          <p:nvPr>
            <p:ph type="body" idx="1"/>
          </p:nvPr>
        </p:nvSpPr>
        <p:spPr>
          <a:xfrm>
            <a:off x="0" y="1676400"/>
            <a:ext cx="8763000" cy="4343400"/>
          </a:xfrm>
        </p:spPr>
        <p:txBody>
          <a:bodyPr/>
          <a:lstStyle/>
          <a:p>
            <a:pPr eaLnBrk="1" hangingPunct="1">
              <a:buClr>
                <a:schemeClr val="accent2"/>
              </a:buClr>
              <a:buFontTx/>
              <a:buNone/>
            </a:pPr>
            <a:endParaRPr lang="en-US" altLang="en-US" smtClean="0"/>
          </a:p>
          <a:p>
            <a:pPr eaLnBrk="1" hangingPunct="1">
              <a:buClr>
                <a:schemeClr val="accent2"/>
              </a:buClr>
              <a:buFontTx/>
              <a:buNone/>
            </a:pPr>
            <a:r>
              <a:rPr lang="en-US" altLang="en-US" smtClean="0"/>
              <a:t>	</a:t>
            </a:r>
            <a:r>
              <a:rPr lang="en-US" altLang="en-US" b="1" u="sng" smtClean="0"/>
              <a:t>Decon only what is necessary</a:t>
            </a:r>
          </a:p>
          <a:p>
            <a:pPr eaLnBrk="1" hangingPunct="1">
              <a:buClr>
                <a:schemeClr val="accent2"/>
              </a:buClr>
              <a:buFontTx/>
              <a:buNone/>
            </a:pPr>
            <a:endParaRPr lang="en-US" altLang="en-US" b="1" u="sng" smtClean="0"/>
          </a:p>
          <a:p>
            <a:pPr eaLnBrk="1" hangingPunct="1">
              <a:buClr>
                <a:schemeClr val="accent2"/>
              </a:buClr>
              <a:buFontTx/>
              <a:buNone/>
            </a:pPr>
            <a:r>
              <a:rPr lang="en-US" altLang="en-US" smtClean="0"/>
              <a:t>			You have limited resources</a:t>
            </a:r>
          </a:p>
          <a:p>
            <a:pPr eaLnBrk="1" hangingPunct="1">
              <a:buClr>
                <a:schemeClr val="accent2"/>
              </a:buClr>
              <a:buFontTx/>
              <a:buNone/>
            </a:pPr>
            <a:endParaRPr lang="en-US" altLang="en-US" sz="1400" smtClean="0"/>
          </a:p>
          <a:p>
            <a:pPr eaLnBrk="1" hangingPunct="1">
              <a:buClr>
                <a:schemeClr val="accent2"/>
              </a:buClr>
              <a:buFontTx/>
              <a:buNone/>
            </a:pPr>
            <a:r>
              <a:rPr lang="en-US" altLang="en-US" smtClean="0"/>
              <a:t>			Don’t squander them on unnecessary 		items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0"/>
            <a:ext cx="7772400" cy="1524000"/>
          </a:xfrm>
        </p:spPr>
        <p:txBody>
          <a:bodyPr/>
          <a:lstStyle/>
          <a:p>
            <a:pPr eaLnBrk="1" hangingPunct="1">
              <a:defRPr/>
            </a:pPr>
            <a:r>
              <a:rPr lang="en-US" dirty="0" smtClean="0"/>
              <a:t>Decontamination</a:t>
            </a:r>
          </a:p>
        </p:txBody>
      </p:sp>
      <p:sp>
        <p:nvSpPr>
          <p:cNvPr id="55299" name="Rectangle 3"/>
          <p:cNvSpPr>
            <a:spLocks noGrp="1" noChangeArrowheads="1"/>
          </p:cNvSpPr>
          <p:nvPr>
            <p:ph type="body" idx="1"/>
          </p:nvPr>
        </p:nvSpPr>
        <p:spPr>
          <a:xfrm>
            <a:off x="228600" y="1981200"/>
            <a:ext cx="8686800" cy="4648200"/>
          </a:xfrm>
        </p:spPr>
        <p:txBody>
          <a:bodyPr/>
          <a:lstStyle/>
          <a:p>
            <a:pPr eaLnBrk="1" hangingPunct="1">
              <a:buFontTx/>
              <a:buNone/>
            </a:pPr>
            <a:r>
              <a:rPr lang="en-US" altLang="en-US" smtClean="0"/>
              <a:t>	</a:t>
            </a:r>
            <a:r>
              <a:rPr lang="en-US" altLang="en-US" b="1" u="sng" smtClean="0"/>
              <a:t>Decontaminate  by Priority</a:t>
            </a:r>
            <a:endParaRPr lang="en-US" altLang="en-US" b="1" smtClean="0"/>
          </a:p>
          <a:p>
            <a:pPr eaLnBrk="1" hangingPunct="1">
              <a:buFontTx/>
              <a:buNone/>
            </a:pPr>
            <a:r>
              <a:rPr lang="en-US" altLang="en-US" sz="1000" smtClean="0"/>
              <a:t> </a:t>
            </a:r>
          </a:p>
          <a:p>
            <a:pPr eaLnBrk="1" hangingPunct="1">
              <a:buFontTx/>
              <a:buNone/>
            </a:pPr>
            <a:r>
              <a:rPr lang="en-US" altLang="en-US" smtClean="0"/>
              <a:t>		CDRs determine what gets deconned first 	to last</a:t>
            </a:r>
          </a:p>
          <a:p>
            <a:pPr eaLnBrk="1" hangingPunct="1">
              <a:buFontTx/>
              <a:buNone/>
            </a:pPr>
            <a:endParaRPr lang="en-US" altLang="en-US" sz="1000" smtClean="0"/>
          </a:p>
          <a:p>
            <a:pPr eaLnBrk="1" hangingPunct="1">
              <a:buFontTx/>
              <a:buNone/>
            </a:pPr>
            <a:r>
              <a:rPr lang="en-US" altLang="en-US" smtClean="0"/>
              <a:t>		Put in SOP</a:t>
            </a:r>
          </a:p>
          <a:p>
            <a:pPr eaLnBrk="1" hangingPunct="1">
              <a:buFontTx/>
              <a:buNone/>
            </a:pPr>
            <a:r>
              <a:rPr lang="en-US" altLang="en-US" smtClean="0"/>
              <a:t>  		</a:t>
            </a:r>
          </a:p>
          <a:p>
            <a:pPr eaLnBrk="1" hangingPunct="1">
              <a:buFontTx/>
              <a:buNone/>
            </a:pPr>
            <a:r>
              <a:rPr lang="en-US" altLang="en-US" smtClean="0"/>
              <a:t>		Priorities set at all levels (Co, Bn, Bde…)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295400"/>
          </a:xfrm>
        </p:spPr>
        <p:txBody>
          <a:bodyPr/>
          <a:lstStyle/>
          <a:p>
            <a:pPr eaLnBrk="1" hangingPunct="1">
              <a:defRPr/>
            </a:pPr>
            <a:r>
              <a:rPr lang="en-US" dirty="0" smtClean="0"/>
              <a:t>Decontamination</a:t>
            </a:r>
          </a:p>
        </p:txBody>
      </p:sp>
      <p:sp>
        <p:nvSpPr>
          <p:cNvPr id="56323" name="Rectangle 3"/>
          <p:cNvSpPr>
            <a:spLocks noGrp="1" noChangeArrowheads="1"/>
          </p:cNvSpPr>
          <p:nvPr>
            <p:ph type="body" idx="1"/>
          </p:nvPr>
        </p:nvSpPr>
        <p:spPr>
          <a:xfrm>
            <a:off x="228600" y="1676400"/>
            <a:ext cx="8686800" cy="5029200"/>
          </a:xfrm>
        </p:spPr>
        <p:txBody>
          <a:bodyPr/>
          <a:lstStyle/>
          <a:p>
            <a:pPr eaLnBrk="1" hangingPunct="1">
              <a:buClr>
                <a:schemeClr val="accent2"/>
              </a:buClr>
              <a:buFontTx/>
              <a:buNone/>
            </a:pPr>
            <a:r>
              <a:rPr lang="en-US" altLang="en-US" sz="2800" b="1" smtClean="0"/>
              <a:t>	</a:t>
            </a:r>
            <a:r>
              <a:rPr lang="en-US" altLang="en-US" b="1" u="sng" smtClean="0"/>
              <a:t>Limited Area</a:t>
            </a:r>
          </a:p>
          <a:p>
            <a:pPr eaLnBrk="1" hangingPunct="1">
              <a:buClr>
                <a:schemeClr val="accent2"/>
              </a:buClr>
              <a:buFontTx/>
              <a:buNone/>
            </a:pPr>
            <a:r>
              <a:rPr lang="en-US" altLang="en-US" sz="2800" smtClean="0"/>
              <a:t>  </a:t>
            </a:r>
          </a:p>
          <a:p>
            <a:pPr eaLnBrk="1" hangingPunct="1">
              <a:buClr>
                <a:schemeClr val="accent2"/>
              </a:buClr>
              <a:buFontTx/>
              <a:buNone/>
            </a:pPr>
            <a:r>
              <a:rPr lang="en-US" altLang="en-US" sz="2800" smtClean="0"/>
              <a:t>			Begin decon where the contamination 			occurs</a:t>
            </a:r>
          </a:p>
          <a:p>
            <a:pPr eaLnBrk="1" hangingPunct="1">
              <a:buClr>
                <a:schemeClr val="accent2"/>
              </a:buClr>
            </a:pPr>
            <a:endParaRPr lang="en-US" altLang="en-US" sz="1400" smtClean="0"/>
          </a:p>
          <a:p>
            <a:pPr eaLnBrk="1" hangingPunct="1">
              <a:buClr>
                <a:schemeClr val="accent2"/>
              </a:buClr>
              <a:buFontTx/>
              <a:buNone/>
            </a:pPr>
            <a:r>
              <a:rPr lang="en-US" altLang="en-US" sz="2800" smtClean="0"/>
              <a:t>			Allows decon to begin earlier</a:t>
            </a:r>
          </a:p>
          <a:p>
            <a:pPr eaLnBrk="1" hangingPunct="1">
              <a:buClr>
                <a:schemeClr val="accent2"/>
              </a:buClr>
              <a:buFontTx/>
              <a:buNone/>
            </a:pPr>
            <a:endParaRPr lang="en-US" altLang="en-US" sz="1400" smtClean="0"/>
          </a:p>
          <a:p>
            <a:pPr eaLnBrk="1" hangingPunct="1">
              <a:buClr>
                <a:schemeClr val="accent2"/>
              </a:buClr>
              <a:buFontTx/>
              <a:buNone/>
            </a:pPr>
            <a:r>
              <a:rPr lang="en-US" altLang="en-US" sz="2800" smtClean="0"/>
              <a:t>			Limits spread and transfer</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304800"/>
            <a:ext cx="9144000" cy="1295400"/>
          </a:xfrm>
        </p:spPr>
        <p:txBody>
          <a:bodyPr/>
          <a:lstStyle/>
          <a:p>
            <a:pPr eaLnBrk="1" hangingPunct="1">
              <a:defRPr/>
            </a:pPr>
            <a:r>
              <a:rPr lang="en-US" dirty="0" smtClean="0"/>
              <a:t>Describe decontamination levels</a:t>
            </a:r>
          </a:p>
        </p:txBody>
      </p:sp>
      <p:sp>
        <p:nvSpPr>
          <p:cNvPr id="17411" name="Rectangle 3"/>
          <p:cNvSpPr>
            <a:spLocks noGrp="1" noChangeArrowheads="1"/>
          </p:cNvSpPr>
          <p:nvPr>
            <p:ph type="subTitle" idx="1"/>
          </p:nvPr>
        </p:nvSpPr>
        <p:spPr>
          <a:xfrm>
            <a:off x="0" y="1828800"/>
            <a:ext cx="8991600" cy="4648200"/>
          </a:xfrm>
        </p:spPr>
        <p:txBody>
          <a:bodyPr/>
          <a:lstStyle/>
          <a:p>
            <a:pPr marL="533400" indent="-533400" eaLnBrk="1" hangingPunct="1">
              <a:defRPr/>
            </a:pPr>
            <a:r>
              <a:rPr lang="en-US" b="1" u="sng" dirty="0" smtClean="0"/>
              <a:t>Decontamination Procedures</a:t>
            </a:r>
            <a:r>
              <a:rPr lang="en-US" b="1" dirty="0" smtClean="0">
                <a:solidFill>
                  <a:schemeClr val="accent2"/>
                </a:solidFill>
              </a:rPr>
              <a:t> </a:t>
            </a:r>
          </a:p>
          <a:p>
            <a:pPr marL="533400" indent="-533400" eaLnBrk="1" hangingPunct="1">
              <a:defRPr/>
            </a:pPr>
            <a:endParaRPr lang="en-US" sz="2000" b="1" dirty="0" smtClean="0"/>
          </a:p>
          <a:p>
            <a:pPr marL="533400" indent="-533400" eaLnBrk="1" hangingPunct="1">
              <a:defRPr/>
            </a:pPr>
            <a:r>
              <a:rPr lang="en-US" dirty="0" smtClean="0"/>
              <a:t>Levels of Decontamination:</a:t>
            </a:r>
          </a:p>
          <a:p>
            <a:pPr marL="533400" indent="-533400" eaLnBrk="1" hangingPunct="1">
              <a:defRPr/>
            </a:pPr>
            <a:r>
              <a:rPr lang="en-US" sz="1100" dirty="0" smtClean="0"/>
              <a:t>                   </a:t>
            </a:r>
          </a:p>
          <a:p>
            <a:pPr marL="533400" indent="-533400" eaLnBrk="1" hangingPunct="1">
              <a:defRPr/>
            </a:pPr>
            <a:r>
              <a:rPr lang="en-US" b="1" dirty="0" smtClean="0">
                <a:solidFill>
                  <a:srgbClr val="FFFF00"/>
                </a:solidFill>
              </a:rPr>
              <a:t>IMMEDIATE DECON</a:t>
            </a:r>
          </a:p>
          <a:p>
            <a:pPr marL="533400" indent="-533400" eaLnBrk="1" hangingPunct="1">
              <a:defRPr/>
            </a:pPr>
            <a:r>
              <a:rPr lang="en-US" b="1" dirty="0" smtClean="0">
                <a:solidFill>
                  <a:srgbClr val="FFFF00"/>
                </a:solidFill>
              </a:rPr>
              <a:t>OPERATIONAL DECON</a:t>
            </a:r>
          </a:p>
          <a:p>
            <a:pPr marL="533400" indent="-533400" eaLnBrk="1" hangingPunct="1">
              <a:defRPr/>
            </a:pPr>
            <a:r>
              <a:rPr lang="en-US" b="1" dirty="0" smtClean="0">
                <a:solidFill>
                  <a:srgbClr val="FFFF00"/>
                </a:solidFill>
              </a:rPr>
              <a:t>THOROUGH DECON</a:t>
            </a:r>
            <a:endParaRPr lang="en-US" dirty="0" smtClean="0"/>
          </a:p>
          <a:p>
            <a:pPr marL="533400" indent="-533400" eaLnBrk="1" hangingPunct="1">
              <a:defRPr/>
            </a:pPr>
            <a:endParaRPr lang="en-US" dirty="0" smtClean="0"/>
          </a:p>
          <a:p>
            <a:pPr marL="533400" indent="-533400" eaLnBrk="1" hangingPunct="1">
              <a:defRPr/>
            </a:pPr>
            <a:endParaRPr lang="en-US" dirty="0" smtClean="0"/>
          </a:p>
          <a:p>
            <a:pPr marL="533400" indent="-533400"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0" y="0"/>
            <a:ext cx="9144000" cy="1295400"/>
          </a:xfrm>
        </p:spPr>
        <p:txBody>
          <a:bodyPr/>
          <a:lstStyle/>
          <a:p>
            <a:pPr eaLnBrk="1" hangingPunct="1">
              <a:defRPr/>
            </a:pPr>
            <a:r>
              <a:rPr lang="en-US" smtClean="0"/>
              <a:t>Describe decontamination levels</a:t>
            </a:r>
          </a:p>
        </p:txBody>
      </p:sp>
      <p:sp>
        <p:nvSpPr>
          <p:cNvPr id="222211" name="Rectangle 3"/>
          <p:cNvSpPr>
            <a:spLocks noGrp="1" noChangeArrowheads="1"/>
          </p:cNvSpPr>
          <p:nvPr>
            <p:ph type="subTitle" idx="1"/>
          </p:nvPr>
        </p:nvSpPr>
        <p:spPr>
          <a:xfrm>
            <a:off x="228600" y="1981200"/>
            <a:ext cx="8763000" cy="4495800"/>
          </a:xfrm>
        </p:spPr>
        <p:txBody>
          <a:bodyPr/>
          <a:lstStyle/>
          <a:p>
            <a:pPr marL="533400" indent="-533400" eaLnBrk="1" hangingPunct="1">
              <a:defRPr/>
            </a:pPr>
            <a:r>
              <a:rPr lang="en-US" dirty="0" smtClean="0"/>
              <a:t>There are </a:t>
            </a:r>
            <a:r>
              <a:rPr lang="en-US" u="sng" dirty="0" smtClean="0"/>
              <a:t>three</a:t>
            </a:r>
            <a:r>
              <a:rPr lang="en-US" dirty="0" smtClean="0"/>
              <a:t> </a:t>
            </a:r>
            <a:r>
              <a:rPr lang="en-US" b="1" dirty="0" smtClean="0"/>
              <a:t>Immediate </a:t>
            </a:r>
            <a:r>
              <a:rPr lang="en-US" b="1" dirty="0" err="1" smtClean="0"/>
              <a:t>Decon</a:t>
            </a:r>
            <a:r>
              <a:rPr lang="en-US" dirty="0" smtClean="0"/>
              <a:t> techniques:</a:t>
            </a:r>
          </a:p>
          <a:p>
            <a:pPr marL="533400" indent="-533400" eaLnBrk="1" hangingPunct="1">
              <a:defRPr/>
            </a:pPr>
            <a:endParaRPr lang="en-US" sz="1100" dirty="0" smtClean="0"/>
          </a:p>
          <a:p>
            <a:pPr marL="533400" indent="-533400" eaLnBrk="1" hangingPunct="1">
              <a:defRPr/>
            </a:pPr>
            <a:r>
              <a:rPr lang="en-US" dirty="0" smtClean="0"/>
              <a:t> </a:t>
            </a:r>
            <a:r>
              <a:rPr lang="en-US" b="1" i="1" dirty="0" smtClean="0">
                <a:solidFill>
                  <a:srgbClr val="FFFF00"/>
                </a:solidFill>
              </a:rPr>
              <a:t>skin </a:t>
            </a:r>
            <a:r>
              <a:rPr lang="en-US" b="1" i="1" dirty="0" err="1" smtClean="0">
                <a:solidFill>
                  <a:srgbClr val="FFFF00"/>
                </a:solidFill>
              </a:rPr>
              <a:t>decon</a:t>
            </a:r>
            <a:endParaRPr lang="en-US" b="1" i="1" dirty="0" smtClean="0">
              <a:solidFill>
                <a:srgbClr val="FFFF00"/>
              </a:solidFill>
            </a:endParaRPr>
          </a:p>
          <a:p>
            <a:pPr marL="533400" indent="-533400" eaLnBrk="1" hangingPunct="1">
              <a:defRPr/>
            </a:pPr>
            <a:r>
              <a:rPr lang="en-US" dirty="0" smtClean="0">
                <a:solidFill>
                  <a:srgbClr val="FFFF00"/>
                </a:solidFill>
              </a:rPr>
              <a:t> </a:t>
            </a:r>
            <a:r>
              <a:rPr lang="en-US" b="1" i="1" dirty="0" smtClean="0">
                <a:solidFill>
                  <a:srgbClr val="FFFF00"/>
                </a:solidFill>
              </a:rPr>
              <a:t>personal wipe down</a:t>
            </a:r>
            <a:r>
              <a:rPr lang="en-US" dirty="0" smtClean="0">
                <a:solidFill>
                  <a:srgbClr val="FFFF00"/>
                </a:solidFill>
              </a:rPr>
              <a:t>, and</a:t>
            </a:r>
          </a:p>
          <a:p>
            <a:pPr marL="533400" indent="-533400" eaLnBrk="1" hangingPunct="1">
              <a:defRPr/>
            </a:pPr>
            <a:r>
              <a:rPr lang="en-US" b="1" i="1" dirty="0" smtClean="0">
                <a:solidFill>
                  <a:srgbClr val="FFFF00"/>
                </a:solidFill>
              </a:rPr>
              <a:t>operator wipe down</a:t>
            </a:r>
            <a:r>
              <a:rPr lang="en-US" dirty="0" smtClean="0"/>
              <a:t>. </a:t>
            </a:r>
          </a:p>
          <a:p>
            <a:pPr marL="533400" indent="-533400" eaLnBrk="1" hangingPunct="1">
              <a:defRPr/>
            </a:pPr>
            <a:endParaRPr lang="en-US" dirty="0" smtClean="0"/>
          </a:p>
          <a:p>
            <a:pPr marL="533400" indent="-533400" eaLnBrk="1" hangingPunct="1">
              <a:defRPr/>
            </a:pPr>
            <a:endParaRPr lang="en-US" sz="2400" dirty="0" smtClean="0"/>
          </a:p>
          <a:p>
            <a:pPr marL="533400" indent="-533400" eaLnBrk="1" hangingPunct="1">
              <a:defRPr/>
            </a:pPr>
            <a:r>
              <a:rPr lang="en-US" dirty="0" smtClean="0"/>
              <a:t>						FM 3-11.5, Chap III</a:t>
            </a:r>
          </a:p>
          <a:p>
            <a:pPr marL="533400" indent="-533400"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59395" name="Rectangle 3"/>
          <p:cNvSpPr>
            <a:spLocks noGrp="1" noChangeArrowheads="1"/>
          </p:cNvSpPr>
          <p:nvPr>
            <p:ph type="body" idx="1"/>
          </p:nvPr>
        </p:nvSpPr>
        <p:spPr>
          <a:xfrm>
            <a:off x="228600" y="2209800"/>
            <a:ext cx="8686800" cy="4419600"/>
          </a:xfrm>
        </p:spPr>
        <p:txBody>
          <a:bodyPr/>
          <a:lstStyle/>
          <a:p>
            <a:pPr eaLnBrk="1" hangingPunct="1">
              <a:buFontTx/>
              <a:buNone/>
            </a:pPr>
            <a:r>
              <a:rPr lang="en-US" altLang="en-US" sz="1200" smtClean="0"/>
              <a:t>	</a:t>
            </a:r>
            <a:r>
              <a:rPr lang="en-US" altLang="en-US" u="sng" smtClean="0"/>
              <a:t>Skin decontamination</a:t>
            </a:r>
            <a:r>
              <a:rPr lang="en-US" altLang="en-US" smtClean="0"/>
              <a:t> – </a:t>
            </a:r>
          </a:p>
          <a:p>
            <a:pPr eaLnBrk="1" hangingPunct="1">
              <a:buFontTx/>
              <a:buNone/>
            </a:pPr>
            <a:endParaRPr lang="en-US" altLang="en-US" sz="1000" smtClean="0"/>
          </a:p>
          <a:p>
            <a:pPr eaLnBrk="1" hangingPunct="1">
              <a:buFontTx/>
              <a:buNone/>
            </a:pPr>
            <a:r>
              <a:rPr lang="en-US" altLang="en-US" smtClean="0"/>
              <a:t>			Life saving procedure</a:t>
            </a:r>
          </a:p>
          <a:p>
            <a:pPr eaLnBrk="1" hangingPunct="1">
              <a:buFontTx/>
              <a:buNone/>
            </a:pPr>
            <a:endParaRPr lang="en-US" altLang="en-US" sz="1400" smtClean="0"/>
          </a:p>
          <a:p>
            <a:pPr eaLnBrk="1" hangingPunct="1">
              <a:buFontTx/>
              <a:buNone/>
            </a:pPr>
            <a:r>
              <a:rPr lang="en-US" altLang="en-US" smtClean="0"/>
              <a:t>			Use </a:t>
            </a:r>
            <a:r>
              <a:rPr lang="en-US" altLang="en-US" b="1" smtClean="0"/>
              <a:t>M291</a:t>
            </a:r>
            <a:r>
              <a:rPr lang="en-US" altLang="en-US" smtClean="0"/>
              <a:t> SDK or RSDL</a:t>
            </a:r>
          </a:p>
          <a:p>
            <a:pPr eaLnBrk="1" hangingPunct="1">
              <a:buFontTx/>
              <a:buNone/>
            </a:pPr>
            <a:endParaRPr lang="en-US" altLang="en-US" sz="1400" smtClean="0"/>
          </a:p>
          <a:p>
            <a:pPr eaLnBrk="1" hangingPunct="1">
              <a:buFontTx/>
              <a:buNone/>
            </a:pPr>
            <a:r>
              <a:rPr lang="en-US" altLang="en-US" smtClean="0"/>
              <a:t>			MUST begin within </a:t>
            </a:r>
            <a:r>
              <a:rPr lang="en-US" altLang="en-US" u="sng" smtClean="0"/>
              <a:t>1 minute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143000"/>
          </a:xfrm>
        </p:spPr>
        <p:txBody>
          <a:bodyPr/>
          <a:lstStyle/>
          <a:p>
            <a:pPr eaLnBrk="1" hangingPunct="1">
              <a:defRPr/>
            </a:pPr>
            <a:r>
              <a:rPr lang="en-US" smtClean="0"/>
              <a:t>Describe decontamination levels</a:t>
            </a:r>
          </a:p>
        </p:txBody>
      </p:sp>
      <p:sp>
        <p:nvSpPr>
          <p:cNvPr id="60419" name="Rectangle 3"/>
          <p:cNvSpPr>
            <a:spLocks noGrp="1" noChangeArrowheads="1"/>
          </p:cNvSpPr>
          <p:nvPr>
            <p:ph type="body" idx="1"/>
          </p:nvPr>
        </p:nvSpPr>
        <p:spPr>
          <a:xfrm>
            <a:off x="0" y="1524000"/>
            <a:ext cx="9144000" cy="4572000"/>
          </a:xfrm>
        </p:spPr>
        <p:txBody>
          <a:bodyPr/>
          <a:lstStyle/>
          <a:p>
            <a:pPr eaLnBrk="1" hangingPunct="1">
              <a:buClr>
                <a:schemeClr val="accent2"/>
              </a:buClr>
              <a:buFontTx/>
              <a:buNone/>
            </a:pPr>
            <a:r>
              <a:rPr lang="en-US" altLang="en-US" smtClean="0"/>
              <a:t>	</a:t>
            </a:r>
            <a:r>
              <a:rPr lang="en-US" altLang="en-US" u="sng" smtClean="0"/>
              <a:t>Personal Wipe Down</a:t>
            </a:r>
            <a:r>
              <a:rPr lang="en-US" altLang="en-US" smtClean="0"/>
              <a:t> –</a:t>
            </a:r>
          </a:p>
          <a:p>
            <a:pPr eaLnBrk="1" hangingPunct="1">
              <a:buClr>
                <a:schemeClr val="accent2"/>
              </a:buClr>
              <a:buFontTx/>
              <a:buNone/>
            </a:pPr>
            <a:endParaRPr lang="en-US" altLang="en-US" sz="1400" smtClean="0"/>
          </a:p>
          <a:p>
            <a:pPr eaLnBrk="1" hangingPunct="1">
              <a:buClr>
                <a:schemeClr val="accent2"/>
              </a:buClr>
              <a:buFontTx/>
              <a:buNone/>
            </a:pPr>
            <a:r>
              <a:rPr lang="en-US" altLang="en-US" smtClean="0"/>
              <a:t>		Removes or neutralizes contamination on	hood, mask, gloves and weapon. </a:t>
            </a:r>
          </a:p>
          <a:p>
            <a:pPr eaLnBrk="1" hangingPunct="1">
              <a:buClr>
                <a:schemeClr val="accent2"/>
              </a:buClr>
              <a:buFontTx/>
              <a:buNone/>
            </a:pPr>
            <a:endParaRPr lang="en-US" altLang="en-US" sz="1400" smtClean="0"/>
          </a:p>
          <a:p>
            <a:pPr eaLnBrk="1" hangingPunct="1">
              <a:buClr>
                <a:schemeClr val="accent2"/>
              </a:buClr>
              <a:buFontTx/>
              <a:buNone/>
            </a:pPr>
            <a:r>
              <a:rPr lang="en-US" altLang="en-US" smtClean="0"/>
              <a:t>		Use </a:t>
            </a:r>
            <a:r>
              <a:rPr lang="en-US" altLang="en-US" b="1" smtClean="0"/>
              <a:t>M295</a:t>
            </a:r>
            <a:r>
              <a:rPr lang="en-US" altLang="en-US" smtClean="0"/>
              <a:t> IEDK</a:t>
            </a:r>
          </a:p>
          <a:p>
            <a:pPr eaLnBrk="1" hangingPunct="1">
              <a:buClr>
                <a:schemeClr val="accent2"/>
              </a:buClr>
              <a:buFontTx/>
              <a:buNone/>
            </a:pPr>
            <a:endParaRPr lang="en-US" altLang="en-US" sz="1400" smtClean="0"/>
          </a:p>
          <a:p>
            <a:pPr eaLnBrk="1" hangingPunct="1">
              <a:buClr>
                <a:schemeClr val="accent2"/>
              </a:buClr>
              <a:buFontTx/>
              <a:buNone/>
            </a:pPr>
            <a:r>
              <a:rPr lang="en-US" altLang="en-US" smtClean="0"/>
              <a:t>		Do within </a:t>
            </a:r>
            <a:r>
              <a:rPr lang="en-US" altLang="en-US" u="sng" smtClean="0"/>
              <a:t>15 minutes</a:t>
            </a:r>
          </a:p>
          <a:p>
            <a:pPr eaLnBrk="1" hangingPunct="1">
              <a:buClr>
                <a:schemeClr val="accent2"/>
              </a:buClr>
              <a:buFontTx/>
              <a:buNone/>
            </a:pPr>
            <a:endParaRPr lang="en-US" altLang="en-US" sz="1400" u="sng" smtClean="0"/>
          </a:p>
          <a:p>
            <a:pPr eaLnBrk="1" hangingPunct="1">
              <a:buClr>
                <a:schemeClr val="accent2"/>
              </a:buClr>
              <a:buFontTx/>
              <a:buNone/>
            </a:pPr>
            <a:r>
              <a:rPr lang="en-US" altLang="en-US" smtClean="0"/>
              <a:t>		Use CAM or M8 paper to check</a:t>
            </a:r>
          </a:p>
          <a:p>
            <a:pPr eaLnBrk="1" hangingPunct="1">
              <a:buClr>
                <a:schemeClr val="accent2"/>
              </a:buClr>
              <a:buFontTx/>
              <a:buNone/>
            </a:pPr>
            <a:r>
              <a:rPr lang="en-US" altLang="en-US" smtClean="0"/>
              <a: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295400"/>
          </a:xfrm>
        </p:spPr>
        <p:txBody>
          <a:bodyPr/>
          <a:lstStyle/>
          <a:p>
            <a:pPr eaLnBrk="1" hangingPunct="1">
              <a:defRPr/>
            </a:pPr>
            <a:r>
              <a:rPr lang="en-US" smtClean="0"/>
              <a:t>Describe decontamination levels</a:t>
            </a:r>
          </a:p>
        </p:txBody>
      </p:sp>
      <p:sp>
        <p:nvSpPr>
          <p:cNvPr id="61443" name="Rectangle 3"/>
          <p:cNvSpPr>
            <a:spLocks noGrp="1" noChangeArrowheads="1"/>
          </p:cNvSpPr>
          <p:nvPr>
            <p:ph type="body" idx="1"/>
          </p:nvPr>
        </p:nvSpPr>
        <p:spPr>
          <a:xfrm>
            <a:off x="152400" y="1905000"/>
            <a:ext cx="8686800" cy="5257800"/>
          </a:xfrm>
        </p:spPr>
        <p:txBody>
          <a:bodyPr/>
          <a:lstStyle/>
          <a:p>
            <a:pPr eaLnBrk="1" hangingPunct="1">
              <a:buClr>
                <a:schemeClr val="accent2"/>
              </a:buClr>
              <a:buFontTx/>
              <a:buNone/>
            </a:pPr>
            <a:r>
              <a:rPr lang="en-US" altLang="en-US" smtClean="0"/>
              <a:t>	</a:t>
            </a:r>
            <a:r>
              <a:rPr lang="en-US" altLang="en-US" u="sng" smtClean="0"/>
              <a:t>Operator Wipe Down</a:t>
            </a:r>
            <a:r>
              <a:rPr lang="en-US" altLang="en-US" smtClean="0"/>
              <a:t> –</a:t>
            </a:r>
          </a:p>
          <a:p>
            <a:pPr eaLnBrk="1" hangingPunct="1">
              <a:buClr>
                <a:schemeClr val="accent2"/>
              </a:buClr>
              <a:buFontTx/>
              <a:buNone/>
            </a:pPr>
            <a:endParaRPr lang="en-US" altLang="en-US" sz="2400" smtClean="0"/>
          </a:p>
          <a:p>
            <a:pPr eaLnBrk="1" hangingPunct="1">
              <a:buClr>
                <a:schemeClr val="accent2"/>
              </a:buClr>
              <a:buFontTx/>
              <a:buNone/>
            </a:pPr>
            <a:r>
              <a:rPr lang="en-US" altLang="en-US" smtClean="0"/>
              <a:t>		Decon controls, handles, steps, seats, etc</a:t>
            </a:r>
          </a:p>
          <a:p>
            <a:pPr eaLnBrk="1" hangingPunct="1">
              <a:buClr>
                <a:schemeClr val="accent2"/>
              </a:buClr>
              <a:buFontTx/>
              <a:buNone/>
            </a:pPr>
            <a:endParaRPr lang="en-US" altLang="en-US" sz="1100" smtClean="0"/>
          </a:p>
          <a:p>
            <a:pPr eaLnBrk="1" hangingPunct="1">
              <a:buClr>
                <a:schemeClr val="accent2"/>
              </a:buClr>
              <a:buFontTx/>
              <a:buNone/>
            </a:pPr>
            <a:r>
              <a:rPr lang="en-US" altLang="en-US" smtClean="0"/>
              <a:t>		Determine areas with M8 and CAM</a:t>
            </a:r>
          </a:p>
          <a:p>
            <a:pPr eaLnBrk="1" hangingPunct="1">
              <a:buClr>
                <a:schemeClr val="accent2"/>
              </a:buClr>
              <a:buFontTx/>
              <a:buNone/>
            </a:pPr>
            <a:endParaRPr lang="en-US" altLang="en-US" sz="1100" smtClean="0"/>
          </a:p>
          <a:p>
            <a:pPr eaLnBrk="1" hangingPunct="1">
              <a:buClr>
                <a:schemeClr val="accent2"/>
              </a:buClr>
              <a:buFontTx/>
              <a:buNone/>
            </a:pPr>
            <a:r>
              <a:rPr lang="en-US" altLang="en-US" smtClean="0"/>
              <a:t>		Do within </a:t>
            </a:r>
            <a:r>
              <a:rPr lang="en-US" altLang="en-US" u="sng" smtClean="0"/>
              <a:t>15 minutes</a:t>
            </a:r>
          </a:p>
          <a:p>
            <a:pPr eaLnBrk="1" hangingPunct="1">
              <a:buClr>
                <a:schemeClr val="accent2"/>
              </a:buClr>
              <a:buFontTx/>
              <a:buNone/>
            </a:pPr>
            <a:endParaRPr lang="en-US" altLang="en-US" sz="1100" u="sng" smtClean="0"/>
          </a:p>
          <a:p>
            <a:pPr eaLnBrk="1" hangingPunct="1">
              <a:buClr>
                <a:schemeClr val="accent2"/>
              </a:buClr>
              <a:buFontTx/>
              <a:buNone/>
            </a:pPr>
            <a:r>
              <a:rPr lang="en-US" altLang="en-US" smtClean="0"/>
              <a:t>		Use M13, M100, STB</a:t>
            </a:r>
          </a:p>
          <a:p>
            <a:pPr eaLnBrk="1" hangingPunct="1">
              <a:buClr>
                <a:schemeClr val="accent2"/>
              </a:buClr>
              <a:buFontTx/>
              <a:buNone/>
            </a:pPr>
            <a:r>
              <a:rPr lang="en-US" altLang="en-US" smtClean="0"/>
              <a:t>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62467" name="Rectangle 3"/>
          <p:cNvSpPr>
            <a:spLocks noGrp="1" noChangeArrowheads="1"/>
          </p:cNvSpPr>
          <p:nvPr>
            <p:ph type="body" idx="1"/>
          </p:nvPr>
        </p:nvSpPr>
        <p:spPr>
          <a:xfrm>
            <a:off x="228600" y="1981200"/>
            <a:ext cx="8686800" cy="4114800"/>
          </a:xfrm>
        </p:spPr>
        <p:txBody>
          <a:bodyPr/>
          <a:lstStyle/>
          <a:p>
            <a:pPr eaLnBrk="1" hangingPunct="1">
              <a:buFontTx/>
              <a:buNone/>
            </a:pPr>
            <a:r>
              <a:rPr lang="en-US" altLang="en-US" sz="2800" b="1" smtClean="0">
                <a:solidFill>
                  <a:srgbClr val="FFFF00"/>
                </a:solidFill>
              </a:rPr>
              <a:t>	OPERATIONAL DECON </a:t>
            </a:r>
            <a:r>
              <a:rPr lang="en-US" altLang="en-US" sz="2800" b="1" smtClean="0"/>
              <a:t>– </a:t>
            </a:r>
          </a:p>
          <a:p>
            <a:pPr eaLnBrk="1" hangingPunct="1">
              <a:buFontTx/>
              <a:buNone/>
            </a:pPr>
            <a:endParaRPr lang="en-US" altLang="en-US" sz="1000" b="1" smtClean="0"/>
          </a:p>
          <a:p>
            <a:pPr eaLnBrk="1" hangingPunct="1">
              <a:buFontTx/>
              <a:buNone/>
            </a:pPr>
            <a:r>
              <a:rPr lang="en-US" altLang="en-US" sz="2800" b="1" smtClean="0"/>
              <a:t>		</a:t>
            </a:r>
            <a:r>
              <a:rPr lang="en-US" altLang="en-US" sz="2800" smtClean="0"/>
              <a:t>Sustains operations</a:t>
            </a:r>
          </a:p>
          <a:p>
            <a:pPr eaLnBrk="1" hangingPunct="1">
              <a:buFontTx/>
              <a:buNone/>
            </a:pPr>
            <a:endParaRPr lang="en-US" altLang="en-US" sz="1400" smtClean="0"/>
          </a:p>
          <a:p>
            <a:pPr eaLnBrk="1" hangingPunct="1">
              <a:buFontTx/>
              <a:buNone/>
            </a:pPr>
            <a:r>
              <a:rPr lang="en-US" altLang="en-US" sz="2800" smtClean="0"/>
              <a:t>		Reduces contact hazard and limits spread</a:t>
            </a:r>
          </a:p>
          <a:p>
            <a:pPr eaLnBrk="1" hangingPunct="1">
              <a:buFontTx/>
              <a:buNone/>
            </a:pPr>
            <a:endParaRPr lang="en-US" altLang="en-US" sz="1400" smtClean="0"/>
          </a:p>
          <a:p>
            <a:pPr eaLnBrk="1" hangingPunct="1">
              <a:buFontTx/>
              <a:buNone/>
            </a:pPr>
            <a:r>
              <a:rPr lang="en-US" altLang="en-US" sz="2800" smtClean="0"/>
              <a:t>		Reduces the duration of wearing MOPP</a:t>
            </a:r>
          </a:p>
          <a:p>
            <a:pPr eaLnBrk="1" hangingPunct="1">
              <a:buFontTx/>
              <a:buNone/>
            </a:pPr>
            <a:endParaRPr lang="en-US" altLang="en-US" sz="1400" smtClean="0"/>
          </a:p>
          <a:p>
            <a:pPr eaLnBrk="1" hangingPunct="1">
              <a:buFontTx/>
              <a:buNone/>
            </a:pPr>
            <a:endParaRPr lang="en-US" altLang="en-US" sz="2800" smtClean="0"/>
          </a:p>
          <a:p>
            <a:pPr eaLnBrk="1" hangingPunct="1">
              <a:buFontTx/>
              <a:buNone/>
            </a:pPr>
            <a:r>
              <a:rPr lang="en-US" altLang="en-US" sz="2800" smtClean="0"/>
              <a:t>						FM 3-11.5, Chap IV</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524000"/>
          </a:xfrm>
        </p:spPr>
        <p:txBody>
          <a:bodyPr/>
          <a:lstStyle/>
          <a:p>
            <a:pPr eaLnBrk="1" hangingPunct="1">
              <a:defRPr/>
            </a:pPr>
            <a:r>
              <a:rPr lang="en-US" sz="3600" b="1" dirty="0" smtClean="0"/>
              <a:t>CBRN RECONNAISSANCE</a:t>
            </a:r>
          </a:p>
        </p:txBody>
      </p:sp>
      <p:sp>
        <p:nvSpPr>
          <p:cNvPr id="8195" name="Rectangle 3"/>
          <p:cNvSpPr>
            <a:spLocks noGrp="1" noChangeArrowheads="1"/>
          </p:cNvSpPr>
          <p:nvPr>
            <p:ph type="body" idx="1"/>
          </p:nvPr>
        </p:nvSpPr>
        <p:spPr>
          <a:xfrm>
            <a:off x="685800" y="1295400"/>
            <a:ext cx="8686800" cy="4343400"/>
          </a:xfrm>
        </p:spPr>
        <p:txBody>
          <a:bodyPr/>
          <a:lstStyle/>
          <a:p>
            <a:pPr eaLnBrk="1" hangingPunct="1">
              <a:buFontTx/>
              <a:buNone/>
            </a:pPr>
            <a:r>
              <a:rPr lang="en-US" altLang="en-US" smtClean="0"/>
              <a:t>       </a:t>
            </a:r>
          </a:p>
          <a:p>
            <a:pPr eaLnBrk="1" hangingPunct="1">
              <a:buFontTx/>
              <a:buNone/>
            </a:pPr>
            <a:r>
              <a:rPr lang="en-US" altLang="en-US" smtClean="0"/>
              <a:t>Survey Tasks:</a:t>
            </a:r>
          </a:p>
          <a:p>
            <a:pPr eaLnBrk="1" hangingPunct="1">
              <a:buFontTx/>
              <a:buNone/>
            </a:pPr>
            <a:endParaRPr lang="en-US" altLang="en-US" smtClean="0"/>
          </a:p>
          <a:p>
            <a:pPr eaLnBrk="1" hangingPunct="1">
              <a:buFontTx/>
              <a:buNone/>
            </a:pPr>
            <a:r>
              <a:rPr lang="en-US" altLang="en-US" smtClean="0"/>
              <a:t>			Locate Boundaries</a:t>
            </a:r>
          </a:p>
          <a:p>
            <a:pPr eaLnBrk="1" hangingPunct="1">
              <a:buFontTx/>
              <a:buNone/>
            </a:pPr>
            <a:r>
              <a:rPr lang="en-US" altLang="en-US" smtClean="0"/>
              <a:t>			Emplace Markers</a:t>
            </a:r>
          </a:p>
          <a:p>
            <a:pPr eaLnBrk="1" hangingPunct="1">
              <a:buFontTx/>
              <a:buNone/>
            </a:pPr>
            <a:r>
              <a:rPr lang="en-US" altLang="en-US" smtClean="0"/>
              <a:t>			Determine Intensities</a:t>
            </a:r>
          </a:p>
          <a:p>
            <a:pPr eaLnBrk="1" hangingPunct="1">
              <a:buFontTx/>
              <a:buNone/>
            </a:pPr>
            <a:r>
              <a:rPr lang="en-US" altLang="en-US" smtClean="0"/>
              <a:t>			Report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228600"/>
            <a:ext cx="7772400" cy="1295400"/>
          </a:xfrm>
        </p:spPr>
        <p:txBody>
          <a:bodyPr/>
          <a:lstStyle/>
          <a:p>
            <a:pPr eaLnBrk="1" hangingPunct="1">
              <a:defRPr/>
            </a:pPr>
            <a:r>
              <a:rPr lang="en-US" smtClean="0"/>
              <a:t>Describe decontamination levels</a:t>
            </a:r>
          </a:p>
        </p:txBody>
      </p:sp>
      <p:sp>
        <p:nvSpPr>
          <p:cNvPr id="75779" name="Rectangle 3"/>
          <p:cNvSpPr>
            <a:spLocks noGrp="1" noChangeArrowheads="1"/>
          </p:cNvSpPr>
          <p:nvPr>
            <p:ph type="body" idx="1"/>
          </p:nvPr>
        </p:nvSpPr>
        <p:spPr>
          <a:xfrm>
            <a:off x="228600" y="2057400"/>
            <a:ext cx="8686800" cy="4800600"/>
          </a:xfrm>
        </p:spPr>
        <p:txBody>
          <a:bodyPr/>
          <a:lstStyle/>
          <a:p>
            <a:pPr marL="533400" indent="-533400" eaLnBrk="1" hangingPunct="1">
              <a:lnSpc>
                <a:spcPct val="90000"/>
              </a:lnSpc>
              <a:buFontTx/>
              <a:buNone/>
            </a:pPr>
            <a:r>
              <a:rPr lang="en-US" altLang="en-US" sz="2800" b="1" smtClean="0">
                <a:solidFill>
                  <a:srgbClr val="FFFF00"/>
                </a:solidFill>
              </a:rPr>
              <a:t>OPERATIONAL DECONTAMINATION</a:t>
            </a:r>
            <a:r>
              <a:rPr lang="en-US" altLang="en-US" sz="2800" smtClean="0">
                <a:solidFill>
                  <a:srgbClr val="FFFF00"/>
                </a:solidFill>
              </a:rPr>
              <a:t> </a:t>
            </a:r>
          </a:p>
          <a:p>
            <a:pPr marL="533400" indent="-533400" algn="ctr" eaLnBrk="1" hangingPunct="1">
              <a:lnSpc>
                <a:spcPct val="90000"/>
              </a:lnSpc>
              <a:buFontTx/>
              <a:buNone/>
            </a:pPr>
            <a:endParaRPr lang="en-US" altLang="en-US" b="1" u="sng" smtClean="0">
              <a:solidFill>
                <a:srgbClr val="FFFF00"/>
              </a:solidFill>
            </a:endParaRPr>
          </a:p>
          <a:p>
            <a:pPr marL="533400" indent="-533400" algn="ctr" eaLnBrk="1" hangingPunct="1">
              <a:lnSpc>
                <a:spcPct val="90000"/>
              </a:lnSpc>
              <a:buFontTx/>
              <a:buNone/>
            </a:pPr>
            <a:r>
              <a:rPr lang="en-US" altLang="en-US" b="1" u="sng" smtClean="0">
                <a:solidFill>
                  <a:srgbClr val="FFFF00"/>
                </a:solidFill>
              </a:rPr>
              <a:t>MOPP Gear Exchange</a:t>
            </a:r>
          </a:p>
          <a:p>
            <a:pPr marL="533400" indent="-533400" algn="ctr" eaLnBrk="1" hangingPunct="1">
              <a:lnSpc>
                <a:spcPct val="90000"/>
              </a:lnSpc>
              <a:buFontTx/>
              <a:buNone/>
            </a:pPr>
            <a:r>
              <a:rPr lang="en-US" altLang="en-US" b="1" smtClean="0">
                <a:solidFill>
                  <a:srgbClr val="FFFF00"/>
                </a:solidFill>
              </a:rPr>
              <a:t>and </a:t>
            </a:r>
          </a:p>
          <a:p>
            <a:pPr marL="533400" indent="-533400" algn="ctr" eaLnBrk="1" hangingPunct="1">
              <a:lnSpc>
                <a:spcPct val="90000"/>
              </a:lnSpc>
              <a:buFontTx/>
              <a:buNone/>
            </a:pPr>
            <a:r>
              <a:rPr lang="en-US" altLang="en-US" b="1" u="sng" smtClean="0">
                <a:solidFill>
                  <a:srgbClr val="FFFF00"/>
                </a:solidFill>
              </a:rPr>
              <a:t>Vehicle Washdown</a:t>
            </a:r>
          </a:p>
          <a:p>
            <a:pPr marL="533400" indent="-533400" algn="ctr" eaLnBrk="1" hangingPunct="1">
              <a:lnSpc>
                <a:spcPct val="90000"/>
              </a:lnSpc>
              <a:buFontTx/>
              <a:buNone/>
            </a:pPr>
            <a:endParaRPr lang="en-US" altLang="en-US" sz="2000" b="1" u="sng" smtClean="0">
              <a:solidFill>
                <a:srgbClr val="FFFF00"/>
              </a:solidFill>
            </a:endParaRPr>
          </a:p>
          <a:p>
            <a:pPr marL="533400" indent="-533400" eaLnBrk="1" hangingPunct="1">
              <a:lnSpc>
                <a:spcPct val="90000"/>
              </a:lnSpc>
              <a:buFontTx/>
              <a:buNone/>
            </a:pPr>
            <a:r>
              <a:rPr lang="en-US" altLang="en-US" smtClean="0"/>
              <a:t>MOPP Gear Exchange and Vehicle Washdown best within 6 hours</a:t>
            </a:r>
          </a:p>
          <a:p>
            <a:pPr marL="533400" indent="-533400" algn="ctr" eaLnBrk="1" hangingPunct="1">
              <a:lnSpc>
                <a:spcPct val="90000"/>
              </a:lnSpc>
              <a:buFontTx/>
              <a:buNone/>
            </a:pPr>
            <a:endParaRPr lang="en-US" alt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5000" fill="hold" nodeType="clickEffect">
                                  <p:stCondLst>
                                    <p:cond delay="0"/>
                                  </p:stCondLst>
                                  <p:childTnLst>
                                    <p:anim calcmode="discrete" valueType="str">
                                      <p:cBhvr>
                                        <p:cTn id="6" dur="500" fill="hold"/>
                                        <p:tgtEl>
                                          <p:spTgt spid="75779">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5000" fill="hold" nodeType="clickEffect">
                                  <p:stCondLst>
                                    <p:cond delay="0"/>
                                  </p:stCondLst>
                                  <p:childTnLst>
                                    <p:anim calcmode="discrete" valueType="str">
                                      <p:cBhvr>
                                        <p:cTn id="10" dur="500" fill="hold"/>
                                        <p:tgtEl>
                                          <p:spTgt spid="75779">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mph" presetSubtype="0" repeatCount="5000" fill="hold" nodeType="clickEffect">
                                  <p:stCondLst>
                                    <p:cond delay="0"/>
                                  </p:stCondLst>
                                  <p:childTnLst>
                                    <p:anim calcmode="discrete" valueType="str">
                                      <p:cBhvr>
                                        <p:cTn id="14" dur="500" fill="hold"/>
                                        <p:tgtEl>
                                          <p:spTgt spid="75779">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64515" name="Rectangle 3"/>
          <p:cNvSpPr>
            <a:spLocks noGrp="1" noChangeArrowheads="1"/>
          </p:cNvSpPr>
          <p:nvPr>
            <p:ph type="body" idx="1"/>
          </p:nvPr>
        </p:nvSpPr>
        <p:spPr>
          <a:xfrm>
            <a:off x="0" y="1981200"/>
            <a:ext cx="9144000" cy="4648200"/>
          </a:xfrm>
        </p:spPr>
        <p:txBody>
          <a:bodyPr/>
          <a:lstStyle/>
          <a:p>
            <a:pPr eaLnBrk="1" hangingPunct="1">
              <a:lnSpc>
                <a:spcPct val="90000"/>
              </a:lnSpc>
              <a:buClr>
                <a:schemeClr val="accent2"/>
              </a:buClr>
              <a:buFontTx/>
              <a:buNone/>
            </a:pPr>
            <a:r>
              <a:rPr lang="en-US" altLang="en-US" b="1" smtClean="0">
                <a:solidFill>
                  <a:schemeClr val="accent2"/>
                </a:solidFill>
              </a:rPr>
              <a:t>   </a:t>
            </a:r>
            <a:r>
              <a:rPr lang="en-US" altLang="en-US" sz="2800" b="1" smtClean="0">
                <a:solidFill>
                  <a:srgbClr val="FFFF00"/>
                </a:solidFill>
              </a:rPr>
              <a:t>OPERATIONAL DECONTAMINATION</a:t>
            </a:r>
            <a:r>
              <a:rPr lang="en-US" altLang="en-US" sz="2800" smtClean="0">
                <a:solidFill>
                  <a:srgbClr val="FFFF00"/>
                </a:solidFill>
              </a:rPr>
              <a:t> </a:t>
            </a:r>
            <a:r>
              <a:rPr lang="en-US" altLang="en-US" sz="2800" smtClean="0"/>
              <a:t>i</a:t>
            </a:r>
            <a:r>
              <a:rPr lang="en-US" altLang="en-US" smtClean="0"/>
              <a:t>s performed in 3 Phases </a:t>
            </a:r>
          </a:p>
          <a:p>
            <a:pPr eaLnBrk="1" hangingPunct="1">
              <a:lnSpc>
                <a:spcPct val="90000"/>
              </a:lnSpc>
              <a:buClr>
                <a:schemeClr val="accent2"/>
              </a:buClr>
              <a:buFontTx/>
              <a:buNone/>
            </a:pPr>
            <a:endParaRPr lang="en-US" altLang="en-US" sz="1000" smtClean="0"/>
          </a:p>
          <a:p>
            <a:pPr eaLnBrk="1" hangingPunct="1">
              <a:lnSpc>
                <a:spcPct val="90000"/>
              </a:lnSpc>
              <a:buClr>
                <a:schemeClr val="accent2"/>
              </a:buClr>
              <a:buFontTx/>
              <a:buNone/>
            </a:pPr>
            <a:r>
              <a:rPr lang="en-US" altLang="en-US" b="1" smtClean="0"/>
              <a:t>            Preparation -  </a:t>
            </a:r>
          </a:p>
          <a:p>
            <a:pPr eaLnBrk="1" hangingPunct="1">
              <a:lnSpc>
                <a:spcPct val="90000"/>
              </a:lnSpc>
              <a:buClr>
                <a:schemeClr val="accent2"/>
              </a:buClr>
              <a:buFontTx/>
              <a:buNone/>
            </a:pPr>
            <a:endParaRPr lang="en-US" altLang="en-US" sz="1000" b="1" smtClean="0"/>
          </a:p>
          <a:p>
            <a:pPr eaLnBrk="1" hangingPunct="1">
              <a:lnSpc>
                <a:spcPct val="90000"/>
              </a:lnSpc>
              <a:buClr>
                <a:schemeClr val="accent2"/>
              </a:buClr>
              <a:buFontTx/>
              <a:buNone/>
            </a:pPr>
            <a:r>
              <a:rPr lang="en-US" altLang="en-US" b="1" smtClean="0"/>
              <a:t>			</a:t>
            </a:r>
            <a:r>
              <a:rPr lang="en-US" altLang="en-US" smtClean="0"/>
              <a:t>Starts with the decision to decon</a:t>
            </a:r>
          </a:p>
          <a:p>
            <a:pPr eaLnBrk="1" hangingPunct="1">
              <a:lnSpc>
                <a:spcPct val="90000"/>
              </a:lnSpc>
              <a:buClr>
                <a:schemeClr val="accent2"/>
              </a:buClr>
              <a:buFontTx/>
              <a:buNone/>
            </a:pPr>
            <a:r>
              <a:rPr lang="en-US" altLang="en-US" sz="1000" smtClean="0"/>
              <a:t>			</a:t>
            </a:r>
          </a:p>
          <a:p>
            <a:pPr eaLnBrk="1" hangingPunct="1">
              <a:lnSpc>
                <a:spcPct val="90000"/>
              </a:lnSpc>
              <a:buClr>
                <a:schemeClr val="accent2"/>
              </a:buClr>
              <a:buFontTx/>
              <a:buNone/>
            </a:pPr>
            <a:r>
              <a:rPr lang="en-US" altLang="en-US" smtClean="0"/>
              <a:t>			Ends with site ready for decon</a:t>
            </a:r>
          </a:p>
          <a:p>
            <a:pPr eaLnBrk="1" hangingPunct="1">
              <a:lnSpc>
                <a:spcPct val="90000"/>
              </a:lnSpc>
              <a:buClr>
                <a:schemeClr val="accent2"/>
              </a:buClr>
              <a:buFontTx/>
              <a:buNone/>
            </a:pPr>
            <a:r>
              <a:rPr lang="en-US" altLang="en-US" smtClean="0"/>
              <a:t>                                      </a:t>
            </a:r>
          </a:p>
          <a:p>
            <a:pPr eaLnBrk="1" hangingPunct="1">
              <a:lnSpc>
                <a:spcPct val="90000"/>
              </a:lnSpc>
              <a:buClr>
                <a:schemeClr val="accent2"/>
              </a:buClr>
              <a:buFontTx/>
              <a:buNone/>
            </a:pPr>
            <a:r>
              <a:rPr lang="en-US" altLang="en-US" smtClean="0"/>
              <a:t> </a:t>
            </a:r>
            <a:r>
              <a:rPr lang="en-US" altLang="en-US" b="1" smtClean="0"/>
              <a:t>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85800" y="0"/>
            <a:ext cx="7772400" cy="1524000"/>
          </a:xfrm>
        </p:spPr>
        <p:txBody>
          <a:bodyPr/>
          <a:lstStyle/>
          <a:p>
            <a:pPr eaLnBrk="1" hangingPunct="1">
              <a:defRPr/>
            </a:pPr>
            <a:r>
              <a:rPr lang="en-US" dirty="0" smtClean="0"/>
              <a:t>Describe decontamination levels</a:t>
            </a:r>
          </a:p>
        </p:txBody>
      </p:sp>
      <p:sp>
        <p:nvSpPr>
          <p:cNvPr id="65539" name="Rectangle 3"/>
          <p:cNvSpPr>
            <a:spLocks noGrp="1" noChangeArrowheads="1"/>
          </p:cNvSpPr>
          <p:nvPr>
            <p:ph type="body" idx="1"/>
          </p:nvPr>
        </p:nvSpPr>
        <p:spPr>
          <a:xfrm>
            <a:off x="0" y="1447800"/>
            <a:ext cx="6096000" cy="5486400"/>
          </a:xfrm>
          <a:noFill/>
        </p:spPr>
        <p:txBody>
          <a:bodyPr lIns="0" tIns="0" rIns="0" bIns="0"/>
          <a:lstStyle/>
          <a:p>
            <a:pPr eaLnBrk="1" hangingPunct="1">
              <a:buClr>
                <a:schemeClr val="accent2"/>
              </a:buClr>
              <a:buFontTx/>
              <a:buNone/>
            </a:pPr>
            <a:r>
              <a:rPr lang="en-US" altLang="en-US" sz="2800" b="1" smtClean="0">
                <a:solidFill>
                  <a:schemeClr val="accent2"/>
                </a:solidFill>
              </a:rPr>
              <a:t>	</a:t>
            </a:r>
          </a:p>
          <a:p>
            <a:pPr eaLnBrk="1" hangingPunct="1">
              <a:buClr>
                <a:schemeClr val="accent2"/>
              </a:buClr>
              <a:buFontTx/>
              <a:buNone/>
            </a:pPr>
            <a:r>
              <a:rPr lang="en-US" altLang="en-US" sz="2800" b="1" smtClean="0">
                <a:solidFill>
                  <a:schemeClr val="accent2"/>
                </a:solidFill>
              </a:rPr>
              <a:t>	</a:t>
            </a:r>
            <a:r>
              <a:rPr lang="en-US" altLang="en-US" smtClean="0"/>
              <a:t>Coordination includes:</a:t>
            </a:r>
          </a:p>
          <a:p>
            <a:pPr eaLnBrk="1" hangingPunct="1">
              <a:buClr>
                <a:schemeClr val="accent2"/>
              </a:buClr>
              <a:buFontTx/>
              <a:buNone/>
            </a:pPr>
            <a:endParaRPr lang="en-US" altLang="en-US" sz="1000" smtClean="0"/>
          </a:p>
          <a:p>
            <a:pPr eaLnBrk="1" hangingPunct="1">
              <a:buClr>
                <a:schemeClr val="accent2"/>
              </a:buClr>
              <a:buFontTx/>
              <a:buNone/>
            </a:pPr>
            <a:r>
              <a:rPr lang="en-US" altLang="en-US" sz="2800" smtClean="0"/>
              <a:t>	ID link up point</a:t>
            </a:r>
          </a:p>
          <a:p>
            <a:pPr eaLnBrk="1" hangingPunct="1">
              <a:buClr>
                <a:schemeClr val="accent2"/>
              </a:buClr>
              <a:buFontTx/>
              <a:buNone/>
            </a:pPr>
            <a:r>
              <a:rPr lang="en-US" altLang="en-US" sz="2800" smtClean="0"/>
              <a:t>	Who will provide the </a:t>
            </a:r>
            <a:r>
              <a:rPr lang="en-US" altLang="en-US" sz="2800" b="1" smtClean="0"/>
              <a:t>PDDE (Power Driven Decon Equipment)</a:t>
            </a:r>
            <a:endParaRPr lang="en-US" altLang="en-US" sz="2800" smtClean="0"/>
          </a:p>
          <a:p>
            <a:pPr eaLnBrk="1" hangingPunct="1">
              <a:buClr>
                <a:schemeClr val="accent2"/>
              </a:buClr>
              <a:buFontTx/>
              <a:buNone/>
            </a:pPr>
            <a:r>
              <a:rPr lang="en-US" altLang="en-US" sz="2800" smtClean="0"/>
              <a:t>	Number of vehicles and people</a:t>
            </a:r>
          </a:p>
          <a:p>
            <a:pPr eaLnBrk="1" hangingPunct="1">
              <a:buClr>
                <a:schemeClr val="accent2"/>
              </a:buClr>
              <a:buFontTx/>
              <a:buNone/>
            </a:pPr>
            <a:r>
              <a:rPr lang="en-US" altLang="en-US" sz="1400" b="1" smtClean="0">
                <a:solidFill>
                  <a:srgbClr val="FFFF00"/>
                </a:solidFill>
              </a:rPr>
              <a:t>	</a:t>
            </a:r>
          </a:p>
          <a:p>
            <a:pPr eaLnBrk="1" hangingPunct="1">
              <a:buClr>
                <a:schemeClr val="accent2"/>
              </a:buClr>
              <a:buFontTx/>
              <a:buNone/>
            </a:pPr>
            <a:r>
              <a:rPr lang="en-US" altLang="en-US" sz="2800" b="1" smtClean="0">
                <a:solidFill>
                  <a:srgbClr val="FFFF00"/>
                </a:solidFill>
              </a:rPr>
              <a:t>	</a:t>
            </a:r>
            <a:r>
              <a:rPr lang="en-US" altLang="en-US" smtClean="0"/>
              <a:t>Site selection is done by the </a:t>
            </a:r>
            <a:r>
              <a:rPr lang="en-US" altLang="en-US" u="sng" smtClean="0"/>
              <a:t>controlling HQ</a:t>
            </a:r>
            <a:r>
              <a:rPr lang="en-US" altLang="en-US" smtClean="0"/>
              <a:t>. </a:t>
            </a:r>
          </a:p>
          <a:p>
            <a:pPr eaLnBrk="1" hangingPunct="1">
              <a:buClr>
                <a:schemeClr val="accent2"/>
              </a:buClr>
              <a:buFontTx/>
              <a:buNone/>
            </a:pPr>
            <a:r>
              <a:rPr lang="en-US" altLang="en-US" sz="2800" smtClean="0"/>
              <a:t> </a:t>
            </a:r>
            <a:r>
              <a:rPr lang="en-US" altLang="en-US" sz="2800" b="1" smtClean="0"/>
              <a:t> </a:t>
            </a:r>
          </a:p>
        </p:txBody>
      </p:sp>
      <p:pic>
        <p:nvPicPr>
          <p:cNvPr id="65540" name="Picture 4" descr="m17sanat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975" y="1905000"/>
            <a:ext cx="2994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66563" name="Rectangle 3"/>
          <p:cNvSpPr>
            <a:spLocks noGrp="1" noChangeArrowheads="1"/>
          </p:cNvSpPr>
          <p:nvPr>
            <p:ph type="body" idx="1"/>
          </p:nvPr>
        </p:nvSpPr>
        <p:spPr>
          <a:xfrm>
            <a:off x="152400" y="2590800"/>
            <a:ext cx="8763000" cy="4038600"/>
          </a:xfrm>
        </p:spPr>
        <p:txBody>
          <a:bodyPr/>
          <a:lstStyle/>
          <a:p>
            <a:pPr eaLnBrk="1" hangingPunct="1">
              <a:buFontTx/>
              <a:buNone/>
            </a:pPr>
            <a:r>
              <a:rPr lang="en-US" altLang="en-US" smtClean="0"/>
              <a:t>	Site may have been designated in the operation order (OPORD)</a:t>
            </a:r>
          </a:p>
          <a:p>
            <a:pPr eaLnBrk="1" hangingPunct="1">
              <a:buFontTx/>
              <a:buNone/>
            </a:pPr>
            <a:endParaRPr lang="en-US" altLang="en-US" smtClean="0"/>
          </a:p>
          <a:p>
            <a:pPr eaLnBrk="1" hangingPunct="1">
              <a:buFontTx/>
              <a:buNone/>
            </a:pPr>
            <a:r>
              <a:rPr lang="en-US" altLang="en-US" smtClean="0"/>
              <a:t>	Selected based on the current METT-TC.</a:t>
            </a:r>
          </a:p>
          <a:p>
            <a:pPr eaLnBrk="1" hangingPunct="1">
              <a:buFontTx/>
              <a:buNone/>
            </a:pPr>
            <a:endParaRPr lang="en-US" altLang="en-US"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67587" name="Rectangle 3"/>
          <p:cNvSpPr>
            <a:spLocks noGrp="1" noChangeArrowheads="1"/>
          </p:cNvSpPr>
          <p:nvPr>
            <p:ph type="body" idx="1"/>
          </p:nvPr>
        </p:nvSpPr>
        <p:spPr>
          <a:xfrm>
            <a:off x="0" y="1905000"/>
            <a:ext cx="8763000" cy="4267200"/>
          </a:xfrm>
        </p:spPr>
        <p:txBody>
          <a:bodyPr/>
          <a:lstStyle/>
          <a:p>
            <a:pPr eaLnBrk="1" hangingPunct="1">
              <a:buFontTx/>
              <a:buNone/>
            </a:pPr>
            <a:r>
              <a:rPr lang="en-US" altLang="en-US" smtClean="0"/>
              <a:t>	Linkup includes:</a:t>
            </a:r>
          </a:p>
          <a:p>
            <a:pPr eaLnBrk="1" hangingPunct="1">
              <a:buFontTx/>
              <a:buNone/>
            </a:pPr>
            <a:r>
              <a:rPr lang="en-US" altLang="en-US" smtClean="0"/>
              <a:t>		Establish security</a:t>
            </a:r>
          </a:p>
          <a:p>
            <a:pPr eaLnBrk="1" hangingPunct="1">
              <a:buFontTx/>
              <a:buNone/>
            </a:pPr>
            <a:r>
              <a:rPr lang="en-US" altLang="en-US" smtClean="0"/>
              <a:t>		Positioning marshalling areas 	Camouflaging removal points</a:t>
            </a:r>
          </a:p>
          <a:p>
            <a:pPr eaLnBrk="1" hangingPunct="1">
              <a:buFontTx/>
              <a:buNone/>
            </a:pPr>
            <a:r>
              <a:rPr lang="en-US" altLang="en-US" smtClean="0"/>
              <a:t>		Controlling traffic</a:t>
            </a:r>
          </a:p>
          <a:p>
            <a:pPr eaLnBrk="1" hangingPunct="1">
              <a:buFontTx/>
              <a:buNone/>
            </a:pPr>
            <a:r>
              <a:rPr lang="en-US" altLang="en-US" smtClean="0"/>
              <a:t>		Ensuring unit supply has replacement 	MOPP gear.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68611" name="Rectangle 3"/>
          <p:cNvSpPr>
            <a:spLocks noGrp="1" noChangeArrowheads="1"/>
          </p:cNvSpPr>
          <p:nvPr>
            <p:ph type="body" idx="1"/>
          </p:nvPr>
        </p:nvSpPr>
        <p:spPr>
          <a:xfrm>
            <a:off x="0" y="1828800"/>
            <a:ext cx="7772400" cy="4114800"/>
          </a:xfrm>
        </p:spPr>
        <p:txBody>
          <a:bodyPr/>
          <a:lstStyle/>
          <a:p>
            <a:pPr eaLnBrk="1" hangingPunct="1">
              <a:buFontTx/>
              <a:buNone/>
            </a:pPr>
            <a:r>
              <a:rPr lang="en-US" altLang="en-US" smtClean="0"/>
              <a:t>	</a:t>
            </a:r>
            <a:r>
              <a:rPr lang="en-US" altLang="en-US" b="1" smtClean="0"/>
              <a:t>Execution:  </a:t>
            </a:r>
          </a:p>
          <a:p>
            <a:pPr eaLnBrk="1" hangingPunct="1">
              <a:buFontTx/>
              <a:buNone/>
            </a:pPr>
            <a:r>
              <a:rPr lang="en-US" altLang="en-US" b="1" smtClean="0"/>
              <a:t>			</a:t>
            </a:r>
            <a:r>
              <a:rPr lang="en-US" altLang="en-US" smtClean="0"/>
              <a:t>Starts with establishing positive 		control</a:t>
            </a:r>
          </a:p>
          <a:p>
            <a:pPr eaLnBrk="1" hangingPunct="1">
              <a:buFontTx/>
              <a:buNone/>
            </a:pPr>
            <a:endParaRPr lang="en-US" altLang="en-US" smtClean="0"/>
          </a:p>
          <a:p>
            <a:pPr eaLnBrk="1" hangingPunct="1">
              <a:buFontTx/>
              <a:buNone/>
            </a:pPr>
            <a:r>
              <a:rPr lang="en-US" altLang="en-US" smtClean="0"/>
              <a:t>			Ends with processing the last 			vehicle and soldier</a:t>
            </a:r>
          </a:p>
          <a:p>
            <a:pPr eaLnBrk="1" hangingPunct="1">
              <a:buFontTx/>
              <a:buNone/>
            </a:pPr>
            <a:r>
              <a:rPr lang="en-US" altLang="en-US" smtClean="0"/>
              <a:t>                                  </a:t>
            </a:r>
            <a:endParaRPr lang="en-US" altLang="en-US" b="1"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85800" y="228600"/>
            <a:ext cx="7772400" cy="1524000"/>
          </a:xfrm>
        </p:spPr>
        <p:txBody>
          <a:bodyPr/>
          <a:lstStyle/>
          <a:p>
            <a:pPr eaLnBrk="1" hangingPunct="1">
              <a:defRPr/>
            </a:pPr>
            <a:r>
              <a:rPr lang="en-US" dirty="0" smtClean="0"/>
              <a:t>Describe decontamination levels</a:t>
            </a:r>
          </a:p>
        </p:txBody>
      </p:sp>
      <p:sp>
        <p:nvSpPr>
          <p:cNvPr id="69635" name="Rectangle 3"/>
          <p:cNvSpPr>
            <a:spLocks noGrp="1" noChangeArrowheads="1"/>
          </p:cNvSpPr>
          <p:nvPr>
            <p:ph type="body" idx="1"/>
          </p:nvPr>
        </p:nvSpPr>
        <p:spPr>
          <a:xfrm>
            <a:off x="152400" y="1790700"/>
            <a:ext cx="8763000" cy="4343400"/>
          </a:xfrm>
        </p:spPr>
        <p:txBody>
          <a:bodyPr/>
          <a:lstStyle/>
          <a:p>
            <a:pPr eaLnBrk="1" hangingPunct="1">
              <a:buFontTx/>
              <a:buNone/>
            </a:pPr>
            <a:r>
              <a:rPr lang="en-US" altLang="en-US" smtClean="0"/>
              <a:t>	Assistant driver leaves vehicle and goes to the MOPP gear exchange point </a:t>
            </a:r>
          </a:p>
          <a:p>
            <a:pPr eaLnBrk="1" hangingPunct="1">
              <a:buFontTx/>
              <a:buNone/>
            </a:pPr>
            <a:endParaRPr lang="en-US" altLang="en-US" sz="1000" smtClean="0"/>
          </a:p>
          <a:p>
            <a:pPr eaLnBrk="1" hangingPunct="1">
              <a:buFontTx/>
              <a:buNone/>
            </a:pPr>
            <a:r>
              <a:rPr lang="en-US" altLang="en-US" smtClean="0"/>
              <a:t>	Contaminated unit provides security. </a:t>
            </a:r>
          </a:p>
          <a:p>
            <a:pPr eaLnBrk="1" hangingPunct="1">
              <a:buFontTx/>
              <a:buNone/>
            </a:pPr>
            <a:endParaRPr lang="en-US" altLang="en-US" sz="1000" smtClean="0"/>
          </a:p>
          <a:p>
            <a:pPr eaLnBrk="1" hangingPunct="1">
              <a:buFontTx/>
              <a:buNone/>
            </a:pPr>
            <a:r>
              <a:rPr lang="en-US" altLang="en-US" smtClean="0"/>
              <a:t>	Vehicles get 2-3 min washdown</a:t>
            </a:r>
          </a:p>
          <a:p>
            <a:pPr eaLnBrk="1" hangingPunct="1">
              <a:buFontTx/>
              <a:buNone/>
            </a:pPr>
            <a:endParaRPr lang="en-US" altLang="en-US" sz="1000" b="1" i="1" smtClean="0"/>
          </a:p>
          <a:p>
            <a:pPr eaLnBrk="1" hangingPunct="1">
              <a:buFontTx/>
              <a:buNone/>
            </a:pPr>
            <a:r>
              <a:rPr lang="en-US" altLang="en-US" b="1" i="1" smtClean="0"/>
              <a:t>	</a:t>
            </a:r>
            <a:r>
              <a:rPr lang="en-US" altLang="en-US" smtClean="0"/>
              <a:t>Remaining crew to MOPP gear exchange after washdown </a:t>
            </a:r>
            <a:endParaRPr lang="en-US" altLang="en-US" b="1" i="1"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0"/>
            <a:ext cx="7772400" cy="1295400"/>
          </a:xfrm>
        </p:spPr>
        <p:txBody>
          <a:bodyPr/>
          <a:lstStyle/>
          <a:p>
            <a:pPr eaLnBrk="1" hangingPunct="1">
              <a:defRPr/>
            </a:pPr>
            <a:r>
              <a:rPr lang="en-US" smtClean="0"/>
              <a:t>Describe decontamination levels</a:t>
            </a:r>
          </a:p>
        </p:txBody>
      </p:sp>
      <p:sp>
        <p:nvSpPr>
          <p:cNvPr id="70659" name="Rectangle 3"/>
          <p:cNvSpPr>
            <a:spLocks noGrp="1" noChangeArrowheads="1"/>
          </p:cNvSpPr>
          <p:nvPr>
            <p:ph type="body" idx="1"/>
          </p:nvPr>
        </p:nvSpPr>
        <p:spPr>
          <a:xfrm>
            <a:off x="0" y="1358900"/>
            <a:ext cx="6553200" cy="5448300"/>
          </a:xfrm>
        </p:spPr>
        <p:txBody>
          <a:bodyPr/>
          <a:lstStyle/>
          <a:p>
            <a:pPr eaLnBrk="1" hangingPunct="1">
              <a:lnSpc>
                <a:spcPct val="90000"/>
              </a:lnSpc>
              <a:buFontTx/>
              <a:buNone/>
            </a:pPr>
            <a:r>
              <a:rPr lang="en-US" altLang="en-US" smtClean="0"/>
              <a:t>  </a:t>
            </a:r>
            <a:r>
              <a:rPr lang="en-US" altLang="en-US" b="1" smtClean="0"/>
              <a:t>Vehicle Washdown</a:t>
            </a:r>
          </a:p>
          <a:p>
            <a:pPr eaLnBrk="1" hangingPunct="1">
              <a:lnSpc>
                <a:spcPct val="90000"/>
              </a:lnSpc>
              <a:buFontTx/>
              <a:buNone/>
            </a:pPr>
            <a:endParaRPr lang="en-US" altLang="en-US" sz="1200" b="1" smtClean="0"/>
          </a:p>
          <a:p>
            <a:pPr eaLnBrk="1" hangingPunct="1">
              <a:lnSpc>
                <a:spcPct val="90000"/>
              </a:lnSpc>
              <a:buFontTx/>
              <a:buNone/>
            </a:pPr>
            <a:r>
              <a:rPr lang="en-US" altLang="en-US" sz="1200" b="1" smtClean="0"/>
              <a:t>	</a:t>
            </a:r>
            <a:r>
              <a:rPr lang="en-US" altLang="en-US" u="sng" smtClean="0"/>
              <a:t>Unsupported </a:t>
            </a:r>
            <a:endParaRPr lang="en-US" altLang="en-US" smtClean="0"/>
          </a:p>
          <a:p>
            <a:pPr eaLnBrk="1" hangingPunct="1">
              <a:lnSpc>
                <a:spcPct val="90000"/>
              </a:lnSpc>
              <a:buFontTx/>
              <a:buNone/>
            </a:pPr>
            <a:r>
              <a:rPr lang="en-US" altLang="en-US" smtClean="0"/>
              <a:t>	Contaminated unit uses it’s own equipment </a:t>
            </a:r>
          </a:p>
          <a:p>
            <a:pPr eaLnBrk="1" hangingPunct="1">
              <a:lnSpc>
                <a:spcPct val="90000"/>
              </a:lnSpc>
              <a:buFontTx/>
              <a:buNone/>
            </a:pPr>
            <a:r>
              <a:rPr lang="en-US" altLang="en-US" sz="1000" smtClean="0"/>
              <a:t>	</a:t>
            </a:r>
          </a:p>
          <a:p>
            <a:pPr eaLnBrk="1" hangingPunct="1">
              <a:lnSpc>
                <a:spcPct val="90000"/>
              </a:lnSpc>
              <a:buFontTx/>
              <a:buNone/>
            </a:pPr>
            <a:r>
              <a:rPr lang="en-US" altLang="en-US" smtClean="0"/>
              <a:t>	</a:t>
            </a:r>
            <a:r>
              <a:rPr lang="en-US" altLang="en-US" u="sng" smtClean="0"/>
              <a:t>Supported </a:t>
            </a:r>
          </a:p>
          <a:p>
            <a:pPr eaLnBrk="1" hangingPunct="1">
              <a:lnSpc>
                <a:spcPct val="90000"/>
              </a:lnSpc>
              <a:buFontTx/>
              <a:buNone/>
            </a:pPr>
            <a:r>
              <a:rPr lang="en-US" altLang="en-US" smtClean="0"/>
              <a:t>	Uses organic equip or support  from a chem company.</a:t>
            </a:r>
          </a:p>
          <a:p>
            <a:pPr eaLnBrk="1" hangingPunct="1">
              <a:lnSpc>
                <a:spcPct val="90000"/>
              </a:lnSpc>
              <a:buFontTx/>
              <a:buNone/>
            </a:pPr>
            <a:endParaRPr lang="en-US" altLang="en-US" sz="1200" smtClean="0"/>
          </a:p>
          <a:p>
            <a:pPr eaLnBrk="1" hangingPunct="1">
              <a:lnSpc>
                <a:spcPct val="90000"/>
              </a:lnSpc>
              <a:buFontTx/>
              <a:buNone/>
            </a:pPr>
            <a:r>
              <a:rPr lang="en-US" altLang="en-US" smtClean="0"/>
              <a:t>               </a:t>
            </a:r>
          </a:p>
        </p:txBody>
      </p:sp>
      <p:sp>
        <p:nvSpPr>
          <p:cNvPr id="70660" name="Rectangle 4"/>
          <p:cNvSpPr>
            <a:spLocks noChangeArrowheads="1"/>
          </p:cNvSpPr>
          <p:nvPr/>
        </p:nvSpPr>
        <p:spPr bwMode="auto">
          <a:xfrm>
            <a:off x="228600" y="28956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4400">
              <a:solidFill>
                <a:schemeClr val="tx2"/>
              </a:solidFill>
              <a:latin typeface="Times New Roman" pitchFamily="18" charset="0"/>
            </a:endParaRPr>
          </a:p>
        </p:txBody>
      </p:sp>
      <p:pic>
        <p:nvPicPr>
          <p:cNvPr id="70661" name="Picture 5" descr="dcn04-1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1847850"/>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52400"/>
            <a:ext cx="7772400" cy="1600200"/>
          </a:xfrm>
        </p:spPr>
        <p:txBody>
          <a:bodyPr/>
          <a:lstStyle/>
          <a:p>
            <a:pPr eaLnBrk="1" hangingPunct="1">
              <a:defRPr/>
            </a:pPr>
            <a:r>
              <a:rPr lang="en-US" smtClean="0"/>
              <a:t>Describe decontamination levels</a:t>
            </a:r>
          </a:p>
        </p:txBody>
      </p:sp>
      <p:sp>
        <p:nvSpPr>
          <p:cNvPr id="71683" name="Rectangle 3"/>
          <p:cNvSpPr>
            <a:spLocks noGrp="1" noChangeArrowheads="1"/>
          </p:cNvSpPr>
          <p:nvPr>
            <p:ph type="body" idx="1"/>
          </p:nvPr>
        </p:nvSpPr>
        <p:spPr>
          <a:xfrm>
            <a:off x="228600" y="1828800"/>
            <a:ext cx="8686800" cy="4114800"/>
          </a:xfrm>
        </p:spPr>
        <p:txBody>
          <a:bodyPr/>
          <a:lstStyle/>
          <a:p>
            <a:pPr eaLnBrk="1" hangingPunct="1">
              <a:buFontTx/>
              <a:buNone/>
            </a:pPr>
            <a:r>
              <a:rPr lang="en-US" altLang="en-US" smtClean="0"/>
              <a:t>MOPP Gear Exchange – </a:t>
            </a:r>
          </a:p>
          <a:p>
            <a:pPr eaLnBrk="1" hangingPunct="1">
              <a:buFontTx/>
              <a:buNone/>
            </a:pPr>
            <a:endParaRPr lang="en-US" altLang="en-US" sz="800" smtClean="0"/>
          </a:p>
          <a:p>
            <a:pPr eaLnBrk="1" hangingPunct="1">
              <a:buFontTx/>
              <a:buNone/>
            </a:pPr>
            <a:r>
              <a:rPr lang="en-US" altLang="en-US" smtClean="0"/>
              <a:t>				Buddy</a:t>
            </a:r>
          </a:p>
          <a:p>
            <a:pPr eaLnBrk="1" hangingPunct="1">
              <a:buFontTx/>
              <a:buNone/>
            </a:pPr>
            <a:endParaRPr lang="en-US" altLang="en-US" sz="1000" smtClean="0"/>
          </a:p>
          <a:p>
            <a:pPr eaLnBrk="1" hangingPunct="1">
              <a:buFontTx/>
              <a:buNone/>
            </a:pPr>
            <a:r>
              <a:rPr lang="en-US" altLang="en-US" smtClean="0"/>
              <a:t>				Triple-Buddy</a:t>
            </a:r>
          </a:p>
          <a:p>
            <a:pPr eaLnBrk="1" hangingPunct="1">
              <a:buFontTx/>
              <a:buNone/>
            </a:pPr>
            <a:endParaRPr lang="en-US" altLang="en-US" sz="1000" smtClean="0"/>
          </a:p>
          <a:p>
            <a:pPr eaLnBrk="1" hangingPunct="1">
              <a:buFontTx/>
              <a:buNone/>
            </a:pPr>
            <a:r>
              <a:rPr lang="en-US" altLang="en-US" smtClean="0"/>
              <a:t>				Individual</a:t>
            </a:r>
          </a:p>
          <a:p>
            <a:pPr eaLnBrk="1" hangingPunct="1">
              <a:buFontTx/>
              <a:buNone/>
            </a:pPr>
            <a:endParaRPr lang="en-US" altLang="en-US" sz="800" smtClean="0"/>
          </a:p>
          <a:p>
            <a:pPr eaLnBrk="1" hangingPunct="1">
              <a:buFontTx/>
              <a:buNone/>
            </a:pPr>
            <a:r>
              <a:rPr lang="en-US" altLang="en-US" smtClean="0"/>
              <a:t>		Should be done in 6 hours</a:t>
            </a:r>
          </a:p>
          <a:p>
            <a:pPr eaLnBrk="1" hangingPunct="1">
              <a:buFontTx/>
              <a:buNone/>
            </a:pPr>
            <a:r>
              <a:rPr lang="en-US" altLang="en-US" smtClean="0"/>
              <a:t>		Squad size element best</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72707" name="Rectangle 4"/>
          <p:cNvSpPr>
            <a:spLocks noGrp="1" noChangeArrowheads="1"/>
          </p:cNvSpPr>
          <p:nvPr>
            <p:ph type="body" idx="1"/>
          </p:nvPr>
        </p:nvSpPr>
        <p:spPr>
          <a:xfrm>
            <a:off x="838200" y="2286000"/>
            <a:ext cx="7620000" cy="2971800"/>
          </a:xfrm>
        </p:spPr>
        <p:txBody>
          <a:bodyPr/>
          <a:lstStyle/>
          <a:p>
            <a:pPr algn="ctr" eaLnBrk="1" hangingPunct="1">
              <a:buFontTx/>
              <a:buNone/>
            </a:pPr>
            <a:r>
              <a:rPr lang="en-US" altLang="en-US" sz="5400" smtClean="0"/>
              <a:t>Video</a:t>
            </a:r>
          </a:p>
          <a:p>
            <a:pPr algn="ctr" eaLnBrk="1" hangingPunct="1">
              <a:buFontTx/>
              <a:buNone/>
            </a:pPr>
            <a:endParaRPr lang="en-US" altLang="en-US" smtClean="0"/>
          </a:p>
          <a:p>
            <a:pPr algn="ctr" eaLnBrk="1" hangingPunct="1">
              <a:buFontTx/>
              <a:buNone/>
            </a:pPr>
            <a:r>
              <a:rPr lang="en-US" altLang="en-US" smtClean="0"/>
              <a:t>MOPP GEAR EXCHANGE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752600"/>
          </a:xfrm>
        </p:spPr>
        <p:txBody>
          <a:bodyPr/>
          <a:lstStyle/>
          <a:p>
            <a:pPr eaLnBrk="1" hangingPunct="1">
              <a:defRPr/>
            </a:pPr>
            <a:r>
              <a:rPr lang="en-US" sz="3600" b="1" dirty="0" smtClean="0"/>
              <a:t>CBRN RECONNAISSANCE</a:t>
            </a:r>
          </a:p>
        </p:txBody>
      </p:sp>
      <p:sp>
        <p:nvSpPr>
          <p:cNvPr id="9219" name="Rectangle 3"/>
          <p:cNvSpPr>
            <a:spLocks noGrp="1" noChangeArrowheads="1"/>
          </p:cNvSpPr>
          <p:nvPr>
            <p:ph type="body" idx="1"/>
          </p:nvPr>
        </p:nvSpPr>
        <p:spPr>
          <a:xfrm>
            <a:off x="228600" y="1600200"/>
            <a:ext cx="8763000" cy="5029200"/>
          </a:xfrm>
        </p:spPr>
        <p:txBody>
          <a:bodyPr/>
          <a:lstStyle/>
          <a:p>
            <a:pPr eaLnBrk="1" hangingPunct="1">
              <a:buFontTx/>
              <a:buNone/>
            </a:pPr>
            <a:r>
              <a:rPr lang="en-US" altLang="en-US" sz="3600" smtClean="0"/>
              <a:t>   Considerations:</a:t>
            </a:r>
            <a:r>
              <a:rPr lang="en-US" altLang="en-US" smtClean="0"/>
              <a:t>  </a:t>
            </a:r>
          </a:p>
          <a:p>
            <a:pPr eaLnBrk="1" hangingPunct="1">
              <a:buFontTx/>
              <a:buNone/>
            </a:pPr>
            <a:r>
              <a:rPr lang="en-US" altLang="en-US" smtClean="0"/>
              <a:t>			What is the Agent?</a:t>
            </a:r>
          </a:p>
          <a:p>
            <a:pPr eaLnBrk="1" hangingPunct="1">
              <a:buFontTx/>
              <a:buNone/>
            </a:pPr>
            <a:r>
              <a:rPr lang="en-US" altLang="en-US" smtClean="0"/>
              <a:t>			Is there a mixture of agents?</a:t>
            </a:r>
          </a:p>
          <a:p>
            <a:pPr eaLnBrk="1" hangingPunct="1">
              <a:buFontTx/>
              <a:buNone/>
            </a:pPr>
            <a:r>
              <a:rPr lang="en-US" altLang="en-US" smtClean="0"/>
              <a:t>			How much time is available?</a:t>
            </a:r>
          </a:p>
          <a:p>
            <a:pPr eaLnBrk="1" hangingPunct="1">
              <a:buFontTx/>
              <a:buNone/>
            </a:pPr>
            <a:r>
              <a:rPr lang="en-US" altLang="en-US" sz="1400" smtClean="0"/>
              <a:t>			</a:t>
            </a:r>
          </a:p>
          <a:p>
            <a:pPr eaLnBrk="1" hangingPunct="1">
              <a:buFontTx/>
              <a:buNone/>
            </a:pPr>
            <a:r>
              <a:rPr lang="en-US" altLang="en-US" sz="3600" smtClean="0"/>
              <a:t>	Two Types of Surveys:</a:t>
            </a:r>
          </a:p>
          <a:p>
            <a:pPr eaLnBrk="1" hangingPunct="1">
              <a:buFontTx/>
              <a:buNone/>
            </a:pPr>
            <a:r>
              <a:rPr lang="en-US" altLang="en-US" smtClean="0"/>
              <a:t>		Complete and Incomplete</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defRPr/>
            </a:pPr>
            <a:r>
              <a:rPr lang="en-US" smtClean="0"/>
              <a:t>Describe decontamination levels</a:t>
            </a:r>
          </a:p>
        </p:txBody>
      </p:sp>
      <p:pic>
        <p:nvPicPr>
          <p:cNvPr id="6" name="MOPP Gear Exchange JSLIST.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152400" y="0"/>
            <a:ext cx="9159875" cy="68707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741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xfrm>
            <a:off x="685800" y="152400"/>
            <a:ext cx="7772400" cy="1600200"/>
          </a:xfrm>
        </p:spPr>
        <p:txBody>
          <a:bodyPr/>
          <a:lstStyle/>
          <a:p>
            <a:pPr eaLnBrk="1" hangingPunct="1">
              <a:defRPr/>
            </a:pPr>
            <a:r>
              <a:rPr lang="en-US" smtClean="0"/>
              <a:t>Describe decontamination levels</a:t>
            </a:r>
          </a:p>
        </p:txBody>
      </p:sp>
      <p:sp>
        <p:nvSpPr>
          <p:cNvPr id="74755" name="Rectangle 1027"/>
          <p:cNvSpPr>
            <a:spLocks noGrp="1" noChangeArrowheads="1"/>
          </p:cNvSpPr>
          <p:nvPr>
            <p:ph type="body" idx="1"/>
          </p:nvPr>
        </p:nvSpPr>
        <p:spPr>
          <a:xfrm>
            <a:off x="0" y="1905000"/>
            <a:ext cx="8763000" cy="3962400"/>
          </a:xfrm>
        </p:spPr>
        <p:txBody>
          <a:bodyPr/>
          <a:lstStyle/>
          <a:p>
            <a:pPr eaLnBrk="1" hangingPunct="1">
              <a:buFontTx/>
              <a:buNone/>
            </a:pPr>
            <a:r>
              <a:rPr lang="en-US" altLang="en-US" smtClean="0"/>
              <a:t>          When the squad or crew has finished:</a:t>
            </a:r>
          </a:p>
          <a:p>
            <a:pPr eaLnBrk="1" hangingPunct="1">
              <a:buFontTx/>
              <a:buNone/>
            </a:pPr>
            <a:endParaRPr lang="en-US" altLang="en-US" smtClean="0"/>
          </a:p>
          <a:p>
            <a:pPr eaLnBrk="1" hangingPunct="1">
              <a:buFontTx/>
              <a:buNone/>
            </a:pPr>
            <a:r>
              <a:rPr lang="en-US" altLang="en-US" smtClean="0"/>
              <a:t>			Remount vehicles</a:t>
            </a:r>
          </a:p>
          <a:p>
            <a:pPr eaLnBrk="1" hangingPunct="1">
              <a:buFontTx/>
              <a:buNone/>
            </a:pPr>
            <a:r>
              <a:rPr lang="en-US" altLang="en-US" smtClean="0"/>
              <a:t>			Moves to an after decon AA</a:t>
            </a:r>
          </a:p>
          <a:p>
            <a:pPr eaLnBrk="1" hangingPunct="1">
              <a:buFontTx/>
              <a:buNone/>
            </a:pPr>
            <a:r>
              <a:rPr lang="en-US" altLang="en-US" smtClean="0"/>
              <a:t>			Await further instructions</a:t>
            </a:r>
          </a:p>
          <a:p>
            <a:pPr eaLnBrk="1" hangingPunct="1">
              <a:buFontTx/>
              <a:buNone/>
            </a:pPr>
            <a:r>
              <a:rPr lang="en-US" altLang="en-US" smtClean="0"/>
              <a:t>			Moves to next battle position.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685800" y="152400"/>
            <a:ext cx="7772400" cy="1600200"/>
          </a:xfrm>
        </p:spPr>
        <p:txBody>
          <a:bodyPr/>
          <a:lstStyle/>
          <a:p>
            <a:pPr eaLnBrk="1" hangingPunct="1">
              <a:defRPr/>
            </a:pPr>
            <a:r>
              <a:rPr lang="en-US" smtClean="0"/>
              <a:t>Describe decontamination levels</a:t>
            </a:r>
          </a:p>
        </p:txBody>
      </p:sp>
      <p:sp>
        <p:nvSpPr>
          <p:cNvPr id="75779" name="Rectangle 1027"/>
          <p:cNvSpPr>
            <a:spLocks noGrp="1" noChangeArrowheads="1"/>
          </p:cNvSpPr>
          <p:nvPr>
            <p:ph type="body" idx="1"/>
          </p:nvPr>
        </p:nvSpPr>
        <p:spPr>
          <a:xfrm>
            <a:off x="228600" y="1981200"/>
            <a:ext cx="8229600" cy="4038600"/>
          </a:xfrm>
        </p:spPr>
        <p:txBody>
          <a:bodyPr/>
          <a:lstStyle/>
          <a:p>
            <a:pPr eaLnBrk="1" hangingPunct="1">
              <a:buFontTx/>
              <a:buNone/>
            </a:pPr>
            <a:r>
              <a:rPr lang="en-US" altLang="en-US" b="1" smtClean="0"/>
              <a:t>Site Clearance: </a:t>
            </a:r>
          </a:p>
          <a:p>
            <a:pPr eaLnBrk="1" hangingPunct="1">
              <a:buFontTx/>
              <a:buNone/>
            </a:pPr>
            <a:endParaRPr lang="en-US" altLang="en-US" sz="2000" b="1" smtClean="0"/>
          </a:p>
          <a:p>
            <a:pPr eaLnBrk="1" hangingPunct="1">
              <a:buFontTx/>
              <a:buNone/>
            </a:pPr>
            <a:r>
              <a:rPr lang="en-US" altLang="en-US" b="1" smtClean="0"/>
              <a:t>			</a:t>
            </a:r>
            <a:r>
              <a:rPr lang="en-US" altLang="en-US" smtClean="0"/>
              <a:t>Cleanup</a:t>
            </a:r>
          </a:p>
          <a:p>
            <a:pPr eaLnBrk="1" hangingPunct="1">
              <a:buFontTx/>
              <a:buNone/>
            </a:pPr>
            <a:r>
              <a:rPr lang="en-US" altLang="en-US" smtClean="0"/>
              <a:t>			Marking</a:t>
            </a:r>
          </a:p>
          <a:p>
            <a:pPr eaLnBrk="1" hangingPunct="1">
              <a:buFontTx/>
              <a:buNone/>
            </a:pPr>
            <a:r>
              <a:rPr lang="en-US" altLang="en-US" smtClean="0"/>
              <a:t>			Reporting</a:t>
            </a:r>
          </a:p>
          <a:p>
            <a:pPr eaLnBrk="1" hangingPunct="1">
              <a:buFontTx/>
              <a:buNone/>
            </a:pPr>
            <a:endParaRPr lang="en-US" altLang="en-US" sz="2400" smtClean="0"/>
          </a:p>
          <a:p>
            <a:pPr eaLnBrk="1" hangingPunct="1">
              <a:buFontTx/>
              <a:buNone/>
            </a:pPr>
            <a:r>
              <a:rPr lang="en-US" altLang="en-US" smtClean="0"/>
              <a:t>		METT-TC dictates cleanup</a:t>
            </a:r>
          </a:p>
          <a:p>
            <a:pPr eaLnBrk="1" hangingPunct="1">
              <a:buFontTx/>
              <a:buNone/>
            </a:pPr>
            <a:r>
              <a:rPr lang="en-US" altLang="en-US" smtClean="0"/>
              <a:t>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85800" y="152400"/>
            <a:ext cx="7772400" cy="1600200"/>
          </a:xfrm>
        </p:spPr>
        <p:txBody>
          <a:bodyPr/>
          <a:lstStyle/>
          <a:p>
            <a:pPr eaLnBrk="1" hangingPunct="1">
              <a:defRPr/>
            </a:pPr>
            <a:r>
              <a:rPr lang="en-US" smtClean="0"/>
              <a:t>Describe decontamination levels</a:t>
            </a:r>
          </a:p>
        </p:txBody>
      </p:sp>
      <p:sp>
        <p:nvSpPr>
          <p:cNvPr id="76803" name="Rectangle 3"/>
          <p:cNvSpPr>
            <a:spLocks noGrp="1" noChangeArrowheads="1"/>
          </p:cNvSpPr>
          <p:nvPr>
            <p:ph type="body" idx="1"/>
          </p:nvPr>
        </p:nvSpPr>
        <p:spPr>
          <a:xfrm>
            <a:off x="1143000" y="2438400"/>
            <a:ext cx="6781800" cy="4114800"/>
          </a:xfrm>
        </p:spPr>
        <p:txBody>
          <a:bodyPr/>
          <a:lstStyle/>
          <a:p>
            <a:pPr eaLnBrk="1" hangingPunct="1">
              <a:buFontTx/>
              <a:buNone/>
            </a:pPr>
            <a:r>
              <a:rPr lang="en-US" altLang="en-US" smtClean="0"/>
              <a:t>	Contaminated waste may be stored, buried, or burned</a:t>
            </a:r>
          </a:p>
          <a:p>
            <a:pPr eaLnBrk="1" hangingPunct="1">
              <a:buFontTx/>
              <a:buNone/>
            </a:pPr>
            <a:endParaRPr lang="en-US" altLang="en-US" smtClean="0"/>
          </a:p>
          <a:p>
            <a:pPr eaLnBrk="1" hangingPunct="1">
              <a:buFontTx/>
              <a:buNone/>
            </a:pPr>
            <a:r>
              <a:rPr lang="en-US" altLang="en-US" smtClean="0"/>
              <a:t>	Site is marked and reported</a:t>
            </a:r>
          </a:p>
          <a:p>
            <a:pPr eaLnBrk="1" hangingPunct="1">
              <a:buFontTx/>
              <a:buNone/>
            </a:pPr>
            <a:endParaRPr lang="en-US" altLang="en-US" i="1" smtClean="0"/>
          </a:p>
          <a:p>
            <a:pPr eaLnBrk="1" hangingPunct="1">
              <a:buFontTx/>
              <a:buNone/>
            </a:pPr>
            <a:r>
              <a:rPr lang="en-US" altLang="en-US" i="1" smtClean="0"/>
              <a:t> </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685800" y="152400"/>
            <a:ext cx="7772400" cy="1600200"/>
          </a:xfrm>
        </p:spPr>
        <p:txBody>
          <a:bodyPr/>
          <a:lstStyle/>
          <a:p>
            <a:pPr eaLnBrk="1" hangingPunct="1">
              <a:defRPr/>
            </a:pPr>
            <a:r>
              <a:rPr lang="en-US" smtClean="0"/>
              <a:t>Describe decontamination levels</a:t>
            </a:r>
          </a:p>
        </p:txBody>
      </p:sp>
      <p:sp>
        <p:nvSpPr>
          <p:cNvPr id="77827" name="Rectangle 1027"/>
          <p:cNvSpPr>
            <a:spLocks noGrp="1" noChangeArrowheads="1"/>
          </p:cNvSpPr>
          <p:nvPr>
            <p:ph type="body" idx="1"/>
          </p:nvPr>
        </p:nvSpPr>
        <p:spPr>
          <a:xfrm>
            <a:off x="152400" y="2000250"/>
            <a:ext cx="8763000" cy="4191000"/>
          </a:xfrm>
        </p:spPr>
        <p:txBody>
          <a:bodyPr/>
          <a:lstStyle/>
          <a:p>
            <a:pPr eaLnBrk="1" hangingPunct="1">
              <a:lnSpc>
                <a:spcPct val="90000"/>
              </a:lnSpc>
              <a:buFontTx/>
              <a:buNone/>
            </a:pPr>
            <a:r>
              <a:rPr lang="en-US" altLang="en-US" smtClean="0"/>
              <a:t>		</a:t>
            </a:r>
          </a:p>
          <a:p>
            <a:pPr eaLnBrk="1" hangingPunct="1">
              <a:lnSpc>
                <a:spcPct val="90000"/>
              </a:lnSpc>
              <a:buFontTx/>
              <a:buNone/>
            </a:pPr>
            <a:r>
              <a:rPr lang="en-US" altLang="en-US" smtClean="0"/>
              <a:t>		Contaminated unit is responsible for the 	decon of its soldiers and equipment.</a:t>
            </a:r>
          </a:p>
          <a:p>
            <a:pPr eaLnBrk="1" hangingPunct="1">
              <a:lnSpc>
                <a:spcPct val="90000"/>
              </a:lnSpc>
              <a:buFontTx/>
              <a:buNone/>
            </a:pPr>
            <a:endParaRPr lang="en-US" altLang="en-US" sz="1600" smtClean="0"/>
          </a:p>
          <a:p>
            <a:pPr eaLnBrk="1" hangingPunct="1">
              <a:lnSpc>
                <a:spcPct val="90000"/>
              </a:lnSpc>
              <a:buFontTx/>
              <a:buNone/>
            </a:pPr>
            <a:endParaRPr lang="en-US" altLang="en-US" sz="1600" smtClean="0"/>
          </a:p>
          <a:p>
            <a:pPr eaLnBrk="1" hangingPunct="1">
              <a:lnSpc>
                <a:spcPct val="90000"/>
              </a:lnSpc>
              <a:buFontTx/>
              <a:buNone/>
            </a:pPr>
            <a:r>
              <a:rPr lang="en-US" altLang="en-US" sz="1600" smtClean="0"/>
              <a:t>		</a:t>
            </a:r>
            <a:r>
              <a:rPr lang="en-US" altLang="en-US" smtClean="0"/>
              <a:t>BN TOC coordinates the operational 	decon</a:t>
            </a:r>
          </a:p>
          <a:p>
            <a:pPr eaLnBrk="1" hangingPunct="1">
              <a:lnSpc>
                <a:spcPct val="90000"/>
              </a:lnSpc>
              <a:buFontTx/>
              <a:buNone/>
            </a:pPr>
            <a:r>
              <a:rPr lang="en-US" altLang="en-US" sz="2800" smtClean="0"/>
              <a:t>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0"/>
            <a:ext cx="7772400" cy="1524000"/>
          </a:xfrm>
        </p:spPr>
        <p:txBody>
          <a:bodyPr/>
          <a:lstStyle/>
          <a:p>
            <a:pPr eaLnBrk="1" hangingPunct="1">
              <a:defRPr/>
            </a:pPr>
            <a:r>
              <a:rPr lang="en-US" smtClean="0"/>
              <a:t>Describe decontamination levels</a:t>
            </a:r>
          </a:p>
        </p:txBody>
      </p:sp>
      <p:sp>
        <p:nvSpPr>
          <p:cNvPr id="38915" name="Rectangle 3"/>
          <p:cNvSpPr>
            <a:spLocks noGrp="1" noChangeArrowheads="1"/>
          </p:cNvSpPr>
          <p:nvPr>
            <p:ph type="subTitle" idx="1"/>
          </p:nvPr>
        </p:nvSpPr>
        <p:spPr>
          <a:xfrm>
            <a:off x="0" y="2133600"/>
            <a:ext cx="9144000" cy="4343400"/>
          </a:xfrm>
        </p:spPr>
        <p:txBody>
          <a:bodyPr/>
          <a:lstStyle/>
          <a:p>
            <a:pPr marL="609600" indent="-609600" algn="l" eaLnBrk="1" hangingPunct="1">
              <a:defRPr/>
            </a:pPr>
            <a:r>
              <a:rPr lang="en-US" sz="2800" b="1" dirty="0" smtClean="0">
                <a:solidFill>
                  <a:srgbClr val="FFFF00"/>
                </a:solidFill>
              </a:rPr>
              <a:t>	THOROUGH DECONTAMINATION</a:t>
            </a:r>
            <a:r>
              <a:rPr lang="en-US" sz="2800" b="1" dirty="0" smtClean="0"/>
              <a:t>:</a:t>
            </a:r>
          </a:p>
          <a:p>
            <a:pPr marL="609600" indent="-609600" algn="l" eaLnBrk="1" hangingPunct="1">
              <a:defRPr/>
            </a:pPr>
            <a:endParaRPr lang="en-US" dirty="0" smtClean="0"/>
          </a:p>
          <a:p>
            <a:pPr marL="609600" indent="-609600" algn="l" eaLnBrk="1" hangingPunct="1">
              <a:defRPr/>
            </a:pPr>
            <a:r>
              <a:rPr lang="en-US" dirty="0" smtClean="0"/>
              <a:t>		</a:t>
            </a:r>
            <a:r>
              <a:rPr lang="en-US" b="1" dirty="0" smtClean="0">
                <a:solidFill>
                  <a:srgbClr val="FFFF00"/>
                </a:solidFill>
              </a:rPr>
              <a:t>Detailed Equipment </a:t>
            </a:r>
            <a:r>
              <a:rPr lang="en-US" b="1" dirty="0" err="1" smtClean="0">
                <a:solidFill>
                  <a:srgbClr val="FFFF00"/>
                </a:solidFill>
              </a:rPr>
              <a:t>Decon</a:t>
            </a:r>
            <a:r>
              <a:rPr lang="en-US" b="1" dirty="0" smtClean="0">
                <a:solidFill>
                  <a:srgbClr val="FFFF00"/>
                </a:solidFill>
              </a:rPr>
              <a:t> (DED) </a:t>
            </a:r>
          </a:p>
          <a:p>
            <a:pPr marL="609600" indent="-609600" algn="l" eaLnBrk="1" hangingPunct="1">
              <a:defRPr/>
            </a:pPr>
            <a:r>
              <a:rPr lang="en-US" b="1" dirty="0" smtClean="0">
                <a:solidFill>
                  <a:srgbClr val="FFFF00"/>
                </a:solidFill>
              </a:rPr>
              <a:t>					and </a:t>
            </a:r>
          </a:p>
          <a:p>
            <a:pPr marL="609600" indent="-609600" algn="l" eaLnBrk="1" hangingPunct="1">
              <a:defRPr/>
            </a:pPr>
            <a:r>
              <a:rPr lang="en-US" b="1" dirty="0" smtClean="0">
                <a:solidFill>
                  <a:srgbClr val="FFFF00"/>
                </a:solidFill>
              </a:rPr>
              <a:t>		Detailed Troop </a:t>
            </a:r>
            <a:r>
              <a:rPr lang="en-US" b="1" dirty="0" err="1" smtClean="0">
                <a:solidFill>
                  <a:srgbClr val="FFFF00"/>
                </a:solidFill>
              </a:rPr>
              <a:t>Decon</a:t>
            </a:r>
            <a:r>
              <a:rPr lang="en-US" b="1" dirty="0" smtClean="0">
                <a:solidFill>
                  <a:srgbClr val="FFFF00"/>
                </a:solidFill>
              </a:rPr>
              <a:t> (DTD)</a:t>
            </a:r>
            <a:r>
              <a:rPr lang="en-US" dirty="0" smtClean="0">
                <a:solidFill>
                  <a:srgbClr val="FFFF00"/>
                </a:solidFill>
              </a:rPr>
              <a:t>.</a:t>
            </a:r>
            <a:r>
              <a:rPr lang="en-US" dirty="0" smtClean="0"/>
              <a:t> </a:t>
            </a:r>
            <a:endParaRPr lang="en-US" u="sng" dirty="0" smtClean="0"/>
          </a:p>
          <a:p>
            <a:pPr marL="609600" indent="-609600" eaLnBrk="1" hangingPunct="1">
              <a:defRPr/>
            </a:pPr>
            <a:endParaRPr lang="en-US" sz="2400" dirty="0" smtClean="0"/>
          </a:p>
          <a:p>
            <a:pPr marL="609600" indent="-609600" algn="l" eaLnBrk="1" hangingPunct="1">
              <a:defRPr/>
            </a:pPr>
            <a:r>
              <a:rPr lang="en-US" dirty="0" smtClean="0"/>
              <a:t>							FM 3-11.5, Chap V</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152400"/>
            <a:ext cx="7772400" cy="1600200"/>
          </a:xfrm>
        </p:spPr>
        <p:txBody>
          <a:bodyPr/>
          <a:lstStyle/>
          <a:p>
            <a:pPr eaLnBrk="1" hangingPunct="1">
              <a:defRPr/>
            </a:pPr>
            <a:r>
              <a:rPr lang="en-US" smtClean="0"/>
              <a:t>Describe decontamination levels</a:t>
            </a:r>
          </a:p>
        </p:txBody>
      </p:sp>
      <p:sp>
        <p:nvSpPr>
          <p:cNvPr id="79875" name="Rectangle 3"/>
          <p:cNvSpPr>
            <a:spLocks noGrp="1" noChangeArrowheads="1"/>
          </p:cNvSpPr>
          <p:nvPr>
            <p:ph type="body" idx="1"/>
          </p:nvPr>
        </p:nvSpPr>
        <p:spPr>
          <a:xfrm>
            <a:off x="0" y="1676400"/>
            <a:ext cx="8763000" cy="4343400"/>
          </a:xfrm>
        </p:spPr>
        <p:txBody>
          <a:bodyPr/>
          <a:lstStyle/>
          <a:p>
            <a:pPr eaLnBrk="1" hangingPunct="1">
              <a:buFontTx/>
              <a:buNone/>
            </a:pPr>
            <a:r>
              <a:rPr lang="en-US" altLang="en-US" b="1" smtClean="0">
                <a:solidFill>
                  <a:srgbClr val="FFFF00"/>
                </a:solidFill>
              </a:rPr>
              <a:t>	THOROUGH DECON </a:t>
            </a:r>
            <a:r>
              <a:rPr lang="en-US" altLang="en-US" b="1" smtClean="0"/>
              <a:t>–</a:t>
            </a:r>
            <a:r>
              <a:rPr lang="en-US" altLang="en-US" b="1" smtClean="0">
                <a:solidFill>
                  <a:schemeClr val="accent2"/>
                </a:solidFill>
              </a:rPr>
              <a:t> </a:t>
            </a:r>
          </a:p>
          <a:p>
            <a:pPr eaLnBrk="1" hangingPunct="1">
              <a:buFontTx/>
              <a:buNone/>
            </a:pPr>
            <a:endParaRPr lang="en-US" altLang="en-US" sz="800" b="1" smtClean="0">
              <a:solidFill>
                <a:schemeClr val="accent2"/>
              </a:solidFill>
            </a:endParaRPr>
          </a:p>
          <a:p>
            <a:pPr eaLnBrk="1" hangingPunct="1">
              <a:buFontTx/>
              <a:buNone/>
            </a:pPr>
            <a:r>
              <a:rPr lang="en-US" altLang="en-US" b="1" smtClean="0">
                <a:solidFill>
                  <a:schemeClr val="accent2"/>
                </a:solidFill>
              </a:rPr>
              <a:t>		</a:t>
            </a:r>
            <a:r>
              <a:rPr lang="en-US" altLang="en-US" smtClean="0"/>
              <a:t>Reduce or eliminate the need for 			protective clothing</a:t>
            </a:r>
          </a:p>
          <a:p>
            <a:pPr eaLnBrk="1" hangingPunct="1">
              <a:buFontTx/>
              <a:buNone/>
            </a:pPr>
            <a:endParaRPr lang="en-US" altLang="en-US" sz="800" smtClean="0"/>
          </a:p>
          <a:p>
            <a:pPr eaLnBrk="1" hangingPunct="1">
              <a:buFontTx/>
              <a:buNone/>
            </a:pPr>
            <a:r>
              <a:rPr lang="en-US" altLang="en-US" smtClean="0"/>
              <a:t>		Carried out with assistance from 			chem units</a:t>
            </a:r>
          </a:p>
          <a:p>
            <a:pPr eaLnBrk="1" hangingPunct="1">
              <a:buFontTx/>
              <a:buNone/>
            </a:pPr>
            <a:endParaRPr lang="en-US" altLang="en-US" sz="800" smtClean="0"/>
          </a:p>
          <a:p>
            <a:pPr eaLnBrk="1" hangingPunct="1">
              <a:buFontTx/>
              <a:buNone/>
            </a:pPr>
            <a:r>
              <a:rPr lang="en-US" altLang="en-US" smtClean="0"/>
              <a:t>		Reduce contamination to the lowest 		possible level.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685800" y="0"/>
            <a:ext cx="7772400" cy="1524000"/>
          </a:xfrm>
        </p:spPr>
        <p:txBody>
          <a:bodyPr/>
          <a:lstStyle/>
          <a:p>
            <a:pPr eaLnBrk="1" hangingPunct="1">
              <a:defRPr/>
            </a:pPr>
            <a:r>
              <a:rPr lang="en-US" smtClean="0"/>
              <a:t>Describe decontamination levels</a:t>
            </a:r>
          </a:p>
        </p:txBody>
      </p:sp>
      <p:sp>
        <p:nvSpPr>
          <p:cNvPr id="234499" name="Rectangle 3"/>
          <p:cNvSpPr>
            <a:spLocks noGrp="1" noChangeArrowheads="1"/>
          </p:cNvSpPr>
          <p:nvPr>
            <p:ph type="subTitle" idx="1"/>
          </p:nvPr>
        </p:nvSpPr>
        <p:spPr>
          <a:xfrm>
            <a:off x="0" y="2590800"/>
            <a:ext cx="9144000" cy="3505200"/>
          </a:xfrm>
        </p:spPr>
        <p:txBody>
          <a:bodyPr/>
          <a:lstStyle/>
          <a:p>
            <a:pPr marL="609600" indent="-609600" algn="l" eaLnBrk="1" hangingPunct="1">
              <a:defRPr/>
            </a:pPr>
            <a:r>
              <a:rPr lang="en-US" smtClean="0"/>
              <a:t>        They restore combat power  by removing nearly all contamination from unit and individual equipment so that troops can operate safely for extended periods at reduced MOPP levels.</a:t>
            </a:r>
          </a:p>
          <a:p>
            <a:pPr marL="609600" indent="-609600" eaLnBrk="1" hangingPunct="1">
              <a:defRPr/>
            </a:pPr>
            <a:endParaRPr lang="en-US" u="sng" smtClean="0"/>
          </a:p>
          <a:p>
            <a:pPr marL="609600" indent="-609600" eaLnBrk="1" hangingPunct="1">
              <a:defRPr/>
            </a:pPr>
            <a:endParaRPr lang="en-US"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228600"/>
            <a:ext cx="7772400" cy="1143000"/>
          </a:xfrm>
        </p:spPr>
        <p:txBody>
          <a:bodyPr/>
          <a:lstStyle/>
          <a:p>
            <a:pPr eaLnBrk="1" hangingPunct="1">
              <a:defRPr/>
            </a:pPr>
            <a:r>
              <a:rPr lang="en-US" smtClean="0"/>
              <a:t>Describe decontamination levels</a:t>
            </a:r>
          </a:p>
        </p:txBody>
      </p:sp>
      <p:sp>
        <p:nvSpPr>
          <p:cNvPr id="81923" name="Rectangle 3"/>
          <p:cNvSpPr>
            <a:spLocks noGrp="1" noChangeArrowheads="1"/>
          </p:cNvSpPr>
          <p:nvPr>
            <p:ph type="body" idx="1"/>
          </p:nvPr>
        </p:nvSpPr>
        <p:spPr>
          <a:xfrm>
            <a:off x="152400" y="2057400"/>
            <a:ext cx="8839200" cy="3886200"/>
          </a:xfrm>
        </p:spPr>
        <p:txBody>
          <a:bodyPr/>
          <a:lstStyle/>
          <a:p>
            <a:pPr eaLnBrk="1" hangingPunct="1">
              <a:buFontTx/>
              <a:buNone/>
            </a:pPr>
            <a:r>
              <a:rPr lang="en-US" altLang="en-US" smtClean="0"/>
              <a:t>	Combat support services (CSS): </a:t>
            </a:r>
          </a:p>
          <a:p>
            <a:pPr eaLnBrk="1" hangingPunct="1">
              <a:buFontTx/>
              <a:buNone/>
            </a:pPr>
            <a:endParaRPr lang="en-US" altLang="en-US" sz="1400" smtClean="0"/>
          </a:p>
          <a:p>
            <a:pPr eaLnBrk="1" hangingPunct="1">
              <a:buFontTx/>
              <a:buNone/>
            </a:pPr>
            <a:r>
              <a:rPr lang="en-US" altLang="en-US" smtClean="0"/>
              <a:t>			Replenish combat stocks</a:t>
            </a:r>
          </a:p>
          <a:p>
            <a:pPr eaLnBrk="1" hangingPunct="1">
              <a:buFontTx/>
              <a:buNone/>
            </a:pPr>
            <a:r>
              <a:rPr lang="en-US" altLang="en-US" smtClean="0"/>
              <a:t>			Refit equipment</a:t>
            </a:r>
          </a:p>
          <a:p>
            <a:pPr eaLnBrk="1" hangingPunct="1">
              <a:buFontTx/>
              <a:buNone/>
            </a:pPr>
            <a:r>
              <a:rPr lang="en-US" altLang="en-US" smtClean="0"/>
              <a:t>			Replace personnel</a:t>
            </a:r>
          </a:p>
          <a:p>
            <a:pPr eaLnBrk="1" hangingPunct="1">
              <a:buFontTx/>
              <a:buNone/>
            </a:pPr>
            <a:r>
              <a:rPr lang="en-US" altLang="en-US" smtClean="0"/>
              <a:t>			and equipment as required.</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82947" name="Rectangle 3"/>
          <p:cNvSpPr>
            <a:spLocks noGrp="1" noChangeArrowheads="1"/>
          </p:cNvSpPr>
          <p:nvPr>
            <p:ph type="body" idx="1"/>
          </p:nvPr>
        </p:nvSpPr>
        <p:spPr>
          <a:xfrm>
            <a:off x="228600" y="1981200"/>
            <a:ext cx="8686800" cy="4876800"/>
          </a:xfrm>
        </p:spPr>
        <p:txBody>
          <a:bodyPr/>
          <a:lstStyle/>
          <a:p>
            <a:pPr eaLnBrk="1" hangingPunct="1">
              <a:lnSpc>
                <a:spcPct val="80000"/>
              </a:lnSpc>
              <a:buFontTx/>
              <a:buNone/>
            </a:pPr>
            <a:r>
              <a:rPr lang="en-US" altLang="en-US" smtClean="0"/>
              <a:t>Thorough decon performed in 3 phases</a:t>
            </a:r>
          </a:p>
          <a:p>
            <a:pPr eaLnBrk="1" hangingPunct="1">
              <a:lnSpc>
                <a:spcPct val="80000"/>
              </a:lnSpc>
              <a:buFontTx/>
              <a:buNone/>
            </a:pPr>
            <a:endParaRPr lang="en-US" altLang="en-US" sz="800" smtClean="0"/>
          </a:p>
          <a:p>
            <a:pPr eaLnBrk="1" hangingPunct="1">
              <a:lnSpc>
                <a:spcPct val="80000"/>
              </a:lnSpc>
              <a:buFontTx/>
              <a:buNone/>
            </a:pPr>
            <a:r>
              <a:rPr lang="en-US" altLang="en-US" smtClean="0"/>
              <a:t>	Preparation –</a:t>
            </a:r>
          </a:p>
          <a:p>
            <a:pPr eaLnBrk="1" hangingPunct="1">
              <a:lnSpc>
                <a:spcPct val="80000"/>
              </a:lnSpc>
              <a:buFontTx/>
              <a:buNone/>
            </a:pPr>
            <a:endParaRPr lang="en-US" altLang="en-US" sz="800" smtClean="0"/>
          </a:p>
          <a:p>
            <a:pPr eaLnBrk="1" hangingPunct="1">
              <a:lnSpc>
                <a:spcPct val="80000"/>
              </a:lnSpc>
              <a:buFontTx/>
              <a:buNone/>
            </a:pPr>
            <a:r>
              <a:rPr lang="en-US" altLang="en-US" smtClean="0"/>
              <a:t>			Subordinate units review their higher 		HQ’s decon plan</a:t>
            </a:r>
          </a:p>
          <a:p>
            <a:pPr eaLnBrk="1" hangingPunct="1">
              <a:lnSpc>
                <a:spcPct val="80000"/>
              </a:lnSpc>
              <a:buFontTx/>
              <a:buNone/>
            </a:pPr>
            <a:endParaRPr lang="en-US" altLang="en-US" sz="800" smtClean="0"/>
          </a:p>
          <a:p>
            <a:pPr eaLnBrk="1" hangingPunct="1">
              <a:lnSpc>
                <a:spcPct val="80000"/>
              </a:lnSpc>
              <a:buFontTx/>
              <a:buNone/>
            </a:pPr>
            <a:r>
              <a:rPr lang="en-US" altLang="en-US" smtClean="0"/>
              <a:t>			The decon unit determines support 			needed</a:t>
            </a:r>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r>
              <a:rPr lang="en-US" altLang="en-US" smtClean="0"/>
              <a:t>	Execution – Decon operations begin</a:t>
            </a:r>
          </a:p>
          <a:p>
            <a:pPr eaLnBrk="1" hangingPunct="1">
              <a:lnSpc>
                <a:spcPct val="80000"/>
              </a:lnSpc>
              <a:buFontTx/>
              <a:buNone/>
            </a:pPr>
            <a:r>
              <a:rPr lang="en-US" altLang="en-US" sz="280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152400"/>
            <a:ext cx="7772400" cy="1219200"/>
          </a:xfrm>
        </p:spPr>
        <p:txBody>
          <a:bodyPr/>
          <a:lstStyle/>
          <a:p>
            <a:pPr eaLnBrk="1" hangingPunct="1">
              <a:defRPr/>
            </a:pPr>
            <a:r>
              <a:rPr lang="en-US" sz="3600" b="1" dirty="0" smtClean="0"/>
              <a:t>CBRN RECONNAISSANCE</a:t>
            </a:r>
          </a:p>
        </p:txBody>
      </p:sp>
      <p:sp>
        <p:nvSpPr>
          <p:cNvPr id="10243" name="Rectangle 3"/>
          <p:cNvSpPr>
            <a:spLocks noGrp="1" noChangeArrowheads="1"/>
          </p:cNvSpPr>
          <p:nvPr>
            <p:ph type="body" idx="1"/>
          </p:nvPr>
        </p:nvSpPr>
        <p:spPr>
          <a:xfrm>
            <a:off x="228600" y="1981200"/>
            <a:ext cx="8763000" cy="4724400"/>
          </a:xfrm>
        </p:spPr>
        <p:txBody>
          <a:bodyPr/>
          <a:lstStyle/>
          <a:p>
            <a:pPr eaLnBrk="1" hangingPunct="1">
              <a:buFontTx/>
              <a:buNone/>
            </a:pPr>
            <a:r>
              <a:rPr lang="en-US" altLang="en-US" b="1" smtClean="0"/>
              <a:t>SurveyTechniques:  </a:t>
            </a:r>
          </a:p>
          <a:p>
            <a:pPr eaLnBrk="1" hangingPunct="1">
              <a:buFontTx/>
              <a:buNone/>
            </a:pPr>
            <a:endParaRPr lang="en-US" altLang="en-US" b="1" smtClean="0"/>
          </a:p>
          <a:p>
            <a:pPr eaLnBrk="1" hangingPunct="1">
              <a:buFontTx/>
              <a:buNone/>
            </a:pPr>
            <a:r>
              <a:rPr lang="en-US" altLang="en-US" smtClean="0"/>
              <a:t>	Nearside – Farside</a:t>
            </a:r>
          </a:p>
          <a:p>
            <a:pPr eaLnBrk="1" hangingPunct="1">
              <a:buFontTx/>
              <a:buNone/>
            </a:pPr>
            <a:r>
              <a:rPr lang="en-US" altLang="en-US" smtClean="0"/>
              <a:t>	Box</a:t>
            </a:r>
          </a:p>
          <a:p>
            <a:pPr eaLnBrk="1" hangingPunct="1">
              <a:buFontTx/>
              <a:buNone/>
            </a:pPr>
            <a:r>
              <a:rPr lang="en-US" altLang="en-US" smtClean="0"/>
              <a:t>	Star</a:t>
            </a:r>
          </a:p>
          <a:p>
            <a:pPr eaLnBrk="1" hangingPunct="1">
              <a:buFontTx/>
              <a:buNone/>
            </a:pPr>
            <a:r>
              <a:rPr lang="en-US" altLang="en-US" smtClean="0"/>
              <a:t>	Bounce-and-Bypass        </a:t>
            </a:r>
          </a:p>
        </p:txBody>
      </p:sp>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213" y="1828800"/>
            <a:ext cx="256063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4419600"/>
            <a:ext cx="2652712" cy="147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83971" name="Rectangle 3"/>
          <p:cNvSpPr>
            <a:spLocks noGrp="1" noChangeArrowheads="1"/>
          </p:cNvSpPr>
          <p:nvPr>
            <p:ph type="body" idx="1"/>
          </p:nvPr>
        </p:nvSpPr>
        <p:spPr>
          <a:xfrm>
            <a:off x="228600" y="2438400"/>
            <a:ext cx="8686800" cy="4191000"/>
          </a:xfrm>
        </p:spPr>
        <p:txBody>
          <a:bodyPr/>
          <a:lstStyle/>
          <a:p>
            <a:pPr eaLnBrk="1" hangingPunct="1">
              <a:buFontTx/>
              <a:buNone/>
            </a:pPr>
            <a:r>
              <a:rPr lang="en-US" altLang="en-US" smtClean="0"/>
              <a:t>		Site Clearance – </a:t>
            </a:r>
          </a:p>
          <a:p>
            <a:pPr eaLnBrk="1" hangingPunct="1">
              <a:buFontTx/>
              <a:buNone/>
            </a:pPr>
            <a:endParaRPr lang="en-US" altLang="en-US" sz="1000" smtClean="0"/>
          </a:p>
          <a:p>
            <a:pPr eaLnBrk="1" hangingPunct="1">
              <a:buFontTx/>
              <a:buNone/>
            </a:pPr>
            <a:r>
              <a:rPr lang="en-US" altLang="en-US" smtClean="0"/>
              <a:t>			Decon area is closed</a:t>
            </a:r>
          </a:p>
          <a:p>
            <a:pPr eaLnBrk="1" hangingPunct="1">
              <a:buFontTx/>
              <a:buNone/>
            </a:pPr>
            <a:endParaRPr lang="en-US" altLang="en-US" sz="1000" smtClean="0"/>
          </a:p>
          <a:p>
            <a:pPr eaLnBrk="1" hangingPunct="1">
              <a:buFontTx/>
              <a:buNone/>
            </a:pPr>
            <a:r>
              <a:rPr lang="en-US" altLang="en-US" smtClean="0"/>
              <a:t>			All vehicles and personnel have 			been processed</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2057400"/>
            <a:ext cx="7772400" cy="2667000"/>
          </a:xfrm>
        </p:spPr>
        <p:txBody>
          <a:bodyPr/>
          <a:lstStyle/>
          <a:p>
            <a:pPr eaLnBrk="1" hangingPunct="1">
              <a:defRPr/>
            </a:pPr>
            <a:r>
              <a:rPr lang="en-US" sz="8000" dirty="0" smtClean="0">
                <a:solidFill>
                  <a:schemeClr val="tx1"/>
                </a:solidFill>
              </a:rPr>
              <a:t>Questions?</a:t>
            </a:r>
            <a:br>
              <a:rPr lang="en-US" sz="8000" dirty="0" smtClean="0">
                <a:solidFill>
                  <a:schemeClr val="tx1"/>
                </a:solidFill>
              </a:rPr>
            </a:br>
            <a:r>
              <a:rPr lang="en-US" sz="4800" i="1" spc="300" dirty="0" smtClean="0">
                <a:solidFill>
                  <a:schemeClr val="tx1"/>
                </a:solidFill>
                <a:effectLst>
                  <a:outerShdw blurRad="38100" dist="38100" dir="2700000" algn="tl">
                    <a:srgbClr val="000000">
                      <a:alpha val="43137"/>
                    </a:srgbClr>
                  </a:outerShdw>
                </a:effectLst>
              </a:rPr>
              <a:t>For Now…</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1752600"/>
            <a:ext cx="7772400" cy="2514600"/>
          </a:xfrm>
        </p:spPr>
        <p:txBody>
          <a:bodyPr/>
          <a:lstStyle/>
          <a:p>
            <a:pPr eaLnBrk="1" hangingPunct="1">
              <a:defRPr/>
            </a:pPr>
            <a:r>
              <a:rPr lang="en-US" sz="6000" dirty="0" smtClean="0">
                <a:solidFill>
                  <a:srgbClr val="DB111F"/>
                </a:solidFill>
              </a:rPr>
              <a:t>DECONTAMINATES</a:t>
            </a:r>
            <a:br>
              <a:rPr lang="en-US" sz="6000" dirty="0" smtClean="0">
                <a:solidFill>
                  <a:srgbClr val="DB111F"/>
                </a:solidFill>
              </a:rPr>
            </a:br>
            <a:r>
              <a:rPr lang="en-US" dirty="0" smtClean="0">
                <a:solidFill>
                  <a:schemeClr val="tx1"/>
                </a:solidFill>
              </a:rPr>
              <a:t/>
            </a:r>
            <a:br>
              <a:rPr lang="en-US" dirty="0" smtClean="0">
                <a:solidFill>
                  <a:schemeClr val="tx1"/>
                </a:solidFill>
              </a:rPr>
            </a:br>
            <a:r>
              <a:rPr lang="en-US" dirty="0" smtClean="0">
                <a:solidFill>
                  <a:schemeClr val="tx1"/>
                </a:solidFill>
              </a:rPr>
              <a:t>FM 3-11.5, App C</a:t>
            </a:r>
            <a:endParaRPr lang="en-US" dirty="0" smtClean="0">
              <a:solidFill>
                <a:srgbClr val="DB111F"/>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85800" y="228600"/>
            <a:ext cx="7772400" cy="1524000"/>
          </a:xfrm>
        </p:spPr>
        <p:txBody>
          <a:bodyPr/>
          <a:lstStyle/>
          <a:p>
            <a:pPr eaLnBrk="1" hangingPunct="1">
              <a:defRPr/>
            </a:pPr>
            <a:r>
              <a:rPr lang="en-US" smtClean="0"/>
              <a:t>Describe decontamination levels</a:t>
            </a:r>
          </a:p>
        </p:txBody>
      </p:sp>
      <p:sp>
        <p:nvSpPr>
          <p:cNvPr id="87043" name="Rectangle 4"/>
          <p:cNvSpPr>
            <a:spLocks noGrp="1" noChangeArrowheads="1"/>
          </p:cNvSpPr>
          <p:nvPr>
            <p:ph type="body" idx="1"/>
          </p:nvPr>
        </p:nvSpPr>
        <p:spPr>
          <a:xfrm>
            <a:off x="1905000" y="2286000"/>
            <a:ext cx="5105400" cy="2743200"/>
          </a:xfrm>
        </p:spPr>
        <p:txBody>
          <a:bodyPr/>
          <a:lstStyle/>
          <a:p>
            <a:pPr algn="ctr" eaLnBrk="1" hangingPunct="1">
              <a:buFontTx/>
              <a:buNone/>
            </a:pPr>
            <a:r>
              <a:rPr lang="en-US" altLang="en-US" sz="5400" smtClean="0"/>
              <a:t>Video</a:t>
            </a:r>
          </a:p>
          <a:p>
            <a:pPr algn="ctr" eaLnBrk="1" hangingPunct="1">
              <a:buFontTx/>
              <a:buNone/>
            </a:pPr>
            <a:endParaRPr lang="en-US" altLang="en-US" sz="2400" smtClean="0"/>
          </a:p>
          <a:p>
            <a:pPr algn="ctr" eaLnBrk="1" hangingPunct="1">
              <a:buFontTx/>
              <a:buNone/>
            </a:pPr>
            <a:r>
              <a:rPr lang="en-US" altLang="en-US" smtClean="0"/>
              <a:t>M100 Decon System</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en-US" smtClean="0"/>
              <a:t>Describe decontamination levels</a:t>
            </a:r>
          </a:p>
        </p:txBody>
      </p:sp>
      <p:pic>
        <p:nvPicPr>
          <p:cNvPr id="6" name="M100 Sorbent Decon System.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233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228600"/>
            <a:ext cx="7772400" cy="1295400"/>
          </a:xfrm>
        </p:spPr>
        <p:txBody>
          <a:bodyPr/>
          <a:lstStyle/>
          <a:p>
            <a:pPr eaLnBrk="1" hangingPunct="1">
              <a:defRPr/>
            </a:pPr>
            <a:r>
              <a:rPr lang="en-US" smtClean="0"/>
              <a:t>Describe use of  decontaminants</a:t>
            </a:r>
          </a:p>
        </p:txBody>
      </p:sp>
      <p:sp>
        <p:nvSpPr>
          <p:cNvPr id="102403" name="Rectangle 3"/>
          <p:cNvSpPr>
            <a:spLocks noGrp="1" noChangeArrowheads="1"/>
          </p:cNvSpPr>
          <p:nvPr>
            <p:ph type="body" idx="1"/>
          </p:nvPr>
        </p:nvSpPr>
        <p:spPr>
          <a:xfrm>
            <a:off x="152400" y="1981200"/>
            <a:ext cx="8763000" cy="4572000"/>
          </a:xfrm>
        </p:spPr>
        <p:txBody>
          <a:bodyPr/>
          <a:lstStyle/>
          <a:p>
            <a:pPr marL="609600" indent="-609600" eaLnBrk="1" hangingPunct="1">
              <a:buFontTx/>
              <a:buNone/>
              <a:defRPr/>
            </a:pPr>
            <a:r>
              <a:rPr lang="en-US" b="1" dirty="0" smtClean="0"/>
              <a:t>	</a:t>
            </a:r>
            <a:r>
              <a:rPr lang="en-US" b="1" u="sng" dirty="0" smtClean="0"/>
              <a:t>Natural Decontaminants: </a:t>
            </a:r>
            <a:endParaRPr lang="en-US" dirty="0" smtClean="0"/>
          </a:p>
          <a:p>
            <a:pPr marL="609600" indent="-609600" eaLnBrk="1" hangingPunct="1">
              <a:buFontTx/>
              <a:buNone/>
              <a:defRPr/>
            </a:pPr>
            <a:endParaRPr lang="en-US" sz="1400" dirty="0" smtClean="0"/>
          </a:p>
          <a:p>
            <a:pPr eaLnBrk="1" hangingPunct="1">
              <a:buFontTx/>
              <a:buNone/>
              <a:defRPr/>
            </a:pPr>
            <a:r>
              <a:rPr lang="en-US" dirty="0" smtClean="0"/>
              <a:t>		Weathering/Aging – </a:t>
            </a:r>
          </a:p>
          <a:p>
            <a:pPr eaLnBrk="1" hangingPunct="1">
              <a:buFontTx/>
              <a:buNone/>
              <a:defRPr/>
            </a:pPr>
            <a:endParaRPr lang="en-US" sz="1400" dirty="0" smtClean="0"/>
          </a:p>
          <a:p>
            <a:pPr eaLnBrk="1" hangingPunct="1">
              <a:buFontTx/>
              <a:buNone/>
              <a:defRPr/>
            </a:pPr>
            <a:r>
              <a:rPr lang="en-US" dirty="0" smtClean="0"/>
              <a:t>			Works through evaporation and 			decomposition</a:t>
            </a:r>
          </a:p>
          <a:p>
            <a:pPr eaLnBrk="1" hangingPunct="1">
              <a:buFontTx/>
              <a:buNone/>
              <a:defRPr/>
            </a:pPr>
            <a:r>
              <a:rPr lang="en-US" dirty="0" smtClean="0"/>
              <a:t>			Effects dependent on persistency, 			climate and type of surface. </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0"/>
            <a:ext cx="7772400" cy="1524000"/>
          </a:xfrm>
        </p:spPr>
        <p:txBody>
          <a:bodyPr/>
          <a:lstStyle/>
          <a:p>
            <a:pPr eaLnBrk="1" hangingPunct="1">
              <a:defRPr/>
            </a:pPr>
            <a:r>
              <a:rPr lang="en-US" smtClean="0"/>
              <a:t>Describe use of  decontaminants</a:t>
            </a:r>
          </a:p>
        </p:txBody>
      </p:sp>
      <p:sp>
        <p:nvSpPr>
          <p:cNvPr id="90115" name="Rectangle 3"/>
          <p:cNvSpPr>
            <a:spLocks noGrp="1" noChangeArrowheads="1"/>
          </p:cNvSpPr>
          <p:nvPr>
            <p:ph type="body" idx="1"/>
          </p:nvPr>
        </p:nvSpPr>
        <p:spPr>
          <a:xfrm>
            <a:off x="152400" y="2209800"/>
            <a:ext cx="8763000" cy="4419600"/>
          </a:xfrm>
        </p:spPr>
        <p:txBody>
          <a:bodyPr/>
          <a:lstStyle/>
          <a:p>
            <a:pPr eaLnBrk="1" hangingPunct="1">
              <a:buFontTx/>
              <a:buNone/>
            </a:pPr>
            <a:r>
              <a:rPr lang="en-US" altLang="en-US" smtClean="0"/>
              <a:t>	Earth (cover,seal) – </a:t>
            </a:r>
          </a:p>
          <a:p>
            <a:pPr eaLnBrk="1" hangingPunct="1">
              <a:buFontTx/>
              <a:buNone/>
            </a:pPr>
            <a:endParaRPr lang="en-US" altLang="en-US" sz="1400" smtClean="0"/>
          </a:p>
          <a:p>
            <a:pPr eaLnBrk="1" hangingPunct="1">
              <a:buFontTx/>
              <a:buNone/>
            </a:pPr>
            <a:r>
              <a:rPr lang="en-US" altLang="en-US" smtClean="0"/>
              <a:t>			Do not disturb</a:t>
            </a:r>
          </a:p>
          <a:p>
            <a:pPr eaLnBrk="1" hangingPunct="1">
              <a:buFontTx/>
              <a:buNone/>
            </a:pPr>
            <a:r>
              <a:rPr lang="en-US" altLang="en-US" smtClean="0"/>
              <a:t>			Can mix in STB</a:t>
            </a:r>
          </a:p>
          <a:p>
            <a:pPr eaLnBrk="1" hangingPunct="1">
              <a:buFontTx/>
              <a:buNone/>
            </a:pPr>
            <a:r>
              <a:rPr lang="en-US" altLang="en-US" smtClean="0"/>
              <a:t>			Can increase persistency</a:t>
            </a:r>
          </a:p>
          <a:p>
            <a:pPr eaLnBrk="1" hangingPunct="1">
              <a:buFontTx/>
              <a:buNone/>
            </a:pPr>
            <a:r>
              <a:rPr lang="en-US" altLang="en-US" smtClean="0"/>
              <a:t>			Monitor</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0"/>
            <a:ext cx="7772400" cy="1524000"/>
          </a:xfrm>
        </p:spPr>
        <p:txBody>
          <a:bodyPr/>
          <a:lstStyle/>
          <a:p>
            <a:pPr eaLnBrk="1" hangingPunct="1">
              <a:defRPr/>
            </a:pPr>
            <a:r>
              <a:rPr lang="en-US" smtClean="0"/>
              <a:t>Describe use of  decontaminants</a:t>
            </a:r>
          </a:p>
        </p:txBody>
      </p:sp>
      <p:sp>
        <p:nvSpPr>
          <p:cNvPr id="91139" name="Rectangle 3"/>
          <p:cNvSpPr>
            <a:spLocks noGrp="1" noChangeArrowheads="1"/>
          </p:cNvSpPr>
          <p:nvPr>
            <p:ph type="body" idx="1"/>
          </p:nvPr>
        </p:nvSpPr>
        <p:spPr>
          <a:xfrm>
            <a:off x="152400" y="2209800"/>
            <a:ext cx="8763000" cy="4419600"/>
          </a:xfrm>
        </p:spPr>
        <p:txBody>
          <a:bodyPr/>
          <a:lstStyle/>
          <a:p>
            <a:pPr marL="609600" indent="-609600" eaLnBrk="1" hangingPunct="1">
              <a:buFontTx/>
              <a:buNone/>
            </a:pPr>
            <a:r>
              <a:rPr lang="en-US" altLang="en-US" smtClean="0"/>
              <a:t>		Fire – </a:t>
            </a:r>
          </a:p>
          <a:p>
            <a:pPr marL="609600" indent="-609600" eaLnBrk="1" hangingPunct="1">
              <a:buFontTx/>
              <a:buNone/>
            </a:pPr>
            <a:r>
              <a:rPr lang="en-US" altLang="en-US" smtClean="0"/>
              <a:t>			Rapid, simple and effective</a:t>
            </a:r>
          </a:p>
          <a:p>
            <a:pPr marL="609600" indent="-609600" eaLnBrk="1" hangingPunct="1">
              <a:buFontTx/>
              <a:buNone/>
            </a:pPr>
            <a:r>
              <a:rPr lang="en-US" altLang="en-US" smtClean="0"/>
              <a:t>			For non-mission essential items</a:t>
            </a:r>
          </a:p>
          <a:p>
            <a:pPr marL="609600" indent="-609600" eaLnBrk="1" hangingPunct="1">
              <a:buFontTx/>
              <a:buNone/>
            </a:pPr>
            <a:r>
              <a:rPr lang="en-US" altLang="en-US" smtClean="0"/>
              <a:t>			Do not use fire if it reveals your 			location</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152400"/>
            <a:ext cx="7772400" cy="1219200"/>
          </a:xfrm>
        </p:spPr>
        <p:txBody>
          <a:bodyPr/>
          <a:lstStyle/>
          <a:p>
            <a:pPr eaLnBrk="1" hangingPunct="1">
              <a:defRPr/>
            </a:pPr>
            <a:r>
              <a:rPr lang="en-US" smtClean="0"/>
              <a:t>Describe use of  decontaminants</a:t>
            </a:r>
          </a:p>
        </p:txBody>
      </p:sp>
      <p:sp>
        <p:nvSpPr>
          <p:cNvPr id="92163" name="Rectangle 3"/>
          <p:cNvSpPr>
            <a:spLocks noGrp="1" noChangeArrowheads="1"/>
          </p:cNvSpPr>
          <p:nvPr>
            <p:ph type="body" idx="1"/>
          </p:nvPr>
        </p:nvSpPr>
        <p:spPr>
          <a:xfrm>
            <a:off x="152400" y="1981200"/>
            <a:ext cx="8763000" cy="4648200"/>
          </a:xfrm>
        </p:spPr>
        <p:txBody>
          <a:bodyPr/>
          <a:lstStyle/>
          <a:p>
            <a:pPr eaLnBrk="1" hangingPunct="1">
              <a:lnSpc>
                <a:spcPct val="80000"/>
              </a:lnSpc>
              <a:buFontTx/>
              <a:buNone/>
            </a:pPr>
            <a:r>
              <a:rPr lang="en-US" altLang="en-US" sz="2800" smtClean="0"/>
              <a:t>	</a:t>
            </a:r>
            <a:r>
              <a:rPr lang="en-US" altLang="en-US" smtClean="0"/>
              <a:t>Water – </a:t>
            </a:r>
          </a:p>
          <a:p>
            <a:pPr eaLnBrk="1" hangingPunct="1">
              <a:lnSpc>
                <a:spcPct val="80000"/>
              </a:lnSpc>
              <a:buFontTx/>
              <a:buNone/>
            </a:pPr>
            <a:endParaRPr lang="en-US" altLang="en-US" smtClean="0"/>
          </a:p>
          <a:p>
            <a:pPr eaLnBrk="1" hangingPunct="1">
              <a:lnSpc>
                <a:spcPct val="80000"/>
              </a:lnSpc>
              <a:buFontTx/>
              <a:buNone/>
            </a:pPr>
            <a:r>
              <a:rPr lang="en-US" altLang="en-US" smtClean="0"/>
              <a:t>		Removes fallout and bio agents</a:t>
            </a:r>
          </a:p>
          <a:p>
            <a:pPr eaLnBrk="1" hangingPunct="1">
              <a:lnSpc>
                <a:spcPct val="80000"/>
              </a:lnSpc>
              <a:buFontTx/>
              <a:buNone/>
            </a:pPr>
            <a:r>
              <a:rPr lang="en-US" altLang="en-US" smtClean="0"/>
              <a:t>		Ineffective on some chem</a:t>
            </a:r>
          </a:p>
          <a:p>
            <a:pPr eaLnBrk="1" hangingPunct="1">
              <a:lnSpc>
                <a:spcPct val="80000"/>
              </a:lnSpc>
              <a:buFontTx/>
              <a:buNone/>
            </a:pPr>
            <a:r>
              <a:rPr lang="en-US" altLang="en-US" smtClean="0"/>
              <a:t>		Heat/Add soap increases effectiveness</a:t>
            </a:r>
          </a:p>
          <a:p>
            <a:pPr eaLnBrk="1" hangingPunct="1">
              <a:lnSpc>
                <a:spcPct val="80000"/>
              </a:lnSpc>
              <a:buFontTx/>
              <a:buNone/>
            </a:pPr>
            <a:r>
              <a:rPr lang="en-US" altLang="en-US" smtClean="0"/>
              <a:t>		Runoff may contaminate</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152400"/>
            <a:ext cx="7772400" cy="1371600"/>
          </a:xfrm>
        </p:spPr>
        <p:txBody>
          <a:bodyPr/>
          <a:lstStyle/>
          <a:p>
            <a:pPr eaLnBrk="1" hangingPunct="1">
              <a:defRPr/>
            </a:pPr>
            <a:r>
              <a:rPr lang="en-US" smtClean="0"/>
              <a:t>Describe use of  decontaminants</a:t>
            </a:r>
          </a:p>
        </p:txBody>
      </p:sp>
      <p:sp>
        <p:nvSpPr>
          <p:cNvPr id="93187" name="Rectangle 3"/>
          <p:cNvSpPr>
            <a:spLocks noGrp="1" noChangeArrowheads="1"/>
          </p:cNvSpPr>
          <p:nvPr>
            <p:ph type="body" idx="1"/>
          </p:nvPr>
        </p:nvSpPr>
        <p:spPr>
          <a:xfrm>
            <a:off x="228600" y="1905000"/>
            <a:ext cx="8610600" cy="4267200"/>
          </a:xfrm>
        </p:spPr>
        <p:txBody>
          <a:bodyPr/>
          <a:lstStyle/>
          <a:p>
            <a:pPr eaLnBrk="1" hangingPunct="1">
              <a:buFontTx/>
              <a:buNone/>
            </a:pPr>
            <a:r>
              <a:rPr lang="en-US" altLang="en-US" smtClean="0"/>
              <a:t>		Soil – </a:t>
            </a:r>
          </a:p>
          <a:p>
            <a:pPr eaLnBrk="1" hangingPunct="1">
              <a:buFontTx/>
              <a:buNone/>
            </a:pPr>
            <a:endParaRPr lang="en-US" altLang="en-US" sz="1400" smtClean="0"/>
          </a:p>
          <a:p>
            <a:pPr eaLnBrk="1" hangingPunct="1">
              <a:buFontTx/>
              <a:buNone/>
            </a:pPr>
            <a:r>
              <a:rPr lang="en-US" altLang="en-US" smtClean="0"/>
              <a:t>			Depends on composition</a:t>
            </a:r>
          </a:p>
          <a:p>
            <a:pPr eaLnBrk="1" hangingPunct="1">
              <a:buFontTx/>
              <a:buNone/>
            </a:pPr>
            <a:r>
              <a:rPr lang="en-US" altLang="en-US" smtClean="0"/>
              <a:t>			Can be an absorbant</a:t>
            </a:r>
          </a:p>
          <a:p>
            <a:pPr eaLnBrk="1" hangingPunct="1">
              <a:buFontTx/>
              <a:buNone/>
            </a:pPr>
            <a:r>
              <a:rPr lang="en-US" altLang="en-US" smtClean="0"/>
              <a:t>			Can increase vapor hazard</a:t>
            </a:r>
          </a:p>
          <a:p>
            <a:pPr eaLnBrk="1" hangingPunct="1">
              <a:buFontTx/>
              <a:buNone/>
            </a:pPr>
            <a:r>
              <a:rPr lang="en-US" altLang="en-US" smtClean="0"/>
              <a:t>			Soil becomes contaminated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0"/>
            <a:ext cx="7772400" cy="1371600"/>
          </a:xfrm>
        </p:spPr>
        <p:txBody>
          <a:bodyPr/>
          <a:lstStyle/>
          <a:p>
            <a:pPr eaLnBrk="1" hangingPunct="1">
              <a:defRPr/>
            </a:pPr>
            <a:r>
              <a:rPr lang="en-US" sz="3600" b="1" dirty="0" smtClean="0"/>
              <a:t>CBRN RECONNAISSANCE</a:t>
            </a:r>
          </a:p>
        </p:txBody>
      </p:sp>
      <p:sp>
        <p:nvSpPr>
          <p:cNvPr id="11267" name="Rectangle 3"/>
          <p:cNvSpPr>
            <a:spLocks noGrp="1" noChangeArrowheads="1"/>
          </p:cNvSpPr>
          <p:nvPr>
            <p:ph type="body" idx="1"/>
          </p:nvPr>
        </p:nvSpPr>
        <p:spPr>
          <a:xfrm>
            <a:off x="152400" y="1371600"/>
            <a:ext cx="8763000" cy="5257800"/>
          </a:xfrm>
        </p:spPr>
        <p:txBody>
          <a:bodyPr/>
          <a:lstStyle/>
          <a:p>
            <a:pPr eaLnBrk="1" hangingPunct="1">
              <a:buFontTx/>
              <a:buNone/>
            </a:pPr>
            <a:r>
              <a:rPr lang="en-US" altLang="en-US" sz="3600" b="1" smtClean="0"/>
              <a:t>   </a:t>
            </a:r>
            <a:endParaRPr lang="en-US" altLang="en-US" smtClean="0"/>
          </a:p>
          <a:p>
            <a:pPr eaLnBrk="1" hangingPunct="1">
              <a:buFontTx/>
              <a:buNone/>
            </a:pPr>
            <a:r>
              <a:rPr lang="en-US" altLang="en-US" smtClean="0"/>
              <a:t>        Results can determine bypass options</a:t>
            </a:r>
          </a:p>
          <a:p>
            <a:pPr eaLnBrk="1" hangingPunct="1">
              <a:buFontTx/>
              <a:buNone/>
            </a:pPr>
            <a:endParaRPr lang="en-US" altLang="en-US" smtClean="0"/>
          </a:p>
          <a:p>
            <a:pPr eaLnBrk="1" hangingPunct="1">
              <a:buFontTx/>
              <a:buNone/>
            </a:pPr>
            <a:r>
              <a:rPr lang="en-US" altLang="en-US" smtClean="0"/>
              <a:t>		Informs units to avoid</a:t>
            </a:r>
          </a:p>
          <a:p>
            <a:pPr eaLnBrk="1" hangingPunct="1">
              <a:buFontTx/>
              <a:buNone/>
            </a:pPr>
            <a:endParaRPr lang="en-US" altLang="en-US" smtClean="0"/>
          </a:p>
          <a:p>
            <a:pPr eaLnBrk="1" hangingPunct="1">
              <a:buFontTx/>
              <a:buNone/>
            </a:pPr>
            <a:r>
              <a:rPr lang="en-US" altLang="en-US" smtClean="0"/>
              <a:t>		Can also be used to find clean areas 	within the contaminated area. </a:t>
            </a:r>
          </a:p>
          <a:p>
            <a:pPr eaLnBrk="1" hangingPunct="1"/>
            <a:endParaRPr lang="en-US" altLang="en-US" sz="3600" b="1" u="sng"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0"/>
            <a:ext cx="7772400" cy="1143000"/>
          </a:xfrm>
        </p:spPr>
        <p:txBody>
          <a:bodyPr/>
          <a:lstStyle/>
          <a:p>
            <a:pPr eaLnBrk="1" hangingPunct="1">
              <a:defRPr/>
            </a:pPr>
            <a:r>
              <a:rPr lang="en-US" smtClean="0"/>
              <a:t>Describe use of  decontaminants</a:t>
            </a:r>
          </a:p>
        </p:txBody>
      </p:sp>
      <p:sp>
        <p:nvSpPr>
          <p:cNvPr id="94211" name="Rectangle 3"/>
          <p:cNvSpPr>
            <a:spLocks noGrp="1" noChangeArrowheads="1"/>
          </p:cNvSpPr>
          <p:nvPr>
            <p:ph type="body" idx="1"/>
          </p:nvPr>
        </p:nvSpPr>
        <p:spPr>
          <a:xfrm>
            <a:off x="914400" y="1524000"/>
            <a:ext cx="7010400" cy="3886200"/>
          </a:xfrm>
        </p:spPr>
        <p:txBody>
          <a:bodyPr/>
          <a:lstStyle/>
          <a:p>
            <a:pPr marL="609600" indent="-609600" eaLnBrk="1" hangingPunct="1">
              <a:lnSpc>
                <a:spcPct val="90000"/>
              </a:lnSpc>
              <a:buFontTx/>
              <a:buNone/>
            </a:pPr>
            <a:r>
              <a:rPr lang="en-US" altLang="en-US" sz="2800" b="1" u="sng" smtClean="0"/>
              <a:t>Standard decontaminants</a:t>
            </a:r>
            <a:r>
              <a:rPr lang="en-US" altLang="en-US" sz="2800" smtClean="0"/>
              <a:t>-</a:t>
            </a:r>
          </a:p>
          <a:p>
            <a:pPr marL="609600" indent="-609600" eaLnBrk="1" hangingPunct="1">
              <a:lnSpc>
                <a:spcPct val="90000"/>
              </a:lnSpc>
              <a:buFontTx/>
              <a:buNone/>
            </a:pPr>
            <a:endParaRPr lang="en-US" altLang="en-US" sz="2800" smtClean="0"/>
          </a:p>
          <a:p>
            <a:pPr marL="609600" indent="-609600" eaLnBrk="1" hangingPunct="1">
              <a:lnSpc>
                <a:spcPct val="90000"/>
              </a:lnSpc>
              <a:buFontTx/>
              <a:buNone/>
            </a:pPr>
            <a:r>
              <a:rPr lang="en-US" altLang="en-US" sz="2800" smtClean="0"/>
              <a:t>		STB– </a:t>
            </a:r>
          </a:p>
          <a:p>
            <a:pPr marL="609600" indent="-609600" eaLnBrk="1" hangingPunct="1">
              <a:lnSpc>
                <a:spcPct val="90000"/>
              </a:lnSpc>
              <a:buFontTx/>
              <a:buNone/>
            </a:pPr>
            <a:r>
              <a:rPr lang="en-US" altLang="en-US" sz="2800" smtClean="0"/>
              <a:t>			Neutralizes Agents</a:t>
            </a:r>
          </a:p>
          <a:p>
            <a:pPr marL="609600" indent="-609600" eaLnBrk="1" hangingPunct="1">
              <a:lnSpc>
                <a:spcPct val="90000"/>
              </a:lnSpc>
              <a:buFontTx/>
              <a:buNone/>
            </a:pPr>
            <a:r>
              <a:rPr lang="en-US" altLang="en-US" sz="2800" smtClean="0"/>
              <a:t>			Corrosive</a:t>
            </a:r>
          </a:p>
          <a:p>
            <a:pPr marL="609600" indent="-609600" eaLnBrk="1" hangingPunct="1">
              <a:lnSpc>
                <a:spcPct val="90000"/>
              </a:lnSpc>
              <a:buFontTx/>
              <a:buNone/>
            </a:pPr>
            <a:r>
              <a:rPr lang="en-US" altLang="en-US" sz="2800" smtClean="0"/>
              <a:t>			High Chlorine content</a:t>
            </a:r>
          </a:p>
          <a:p>
            <a:pPr marL="609600" indent="-609600" eaLnBrk="1" hangingPunct="1">
              <a:lnSpc>
                <a:spcPct val="90000"/>
              </a:lnSpc>
              <a:buFontTx/>
              <a:buNone/>
            </a:pPr>
            <a:r>
              <a:rPr lang="en-US" altLang="en-US" sz="2800" smtClean="0"/>
              <a:t>			Can be exothermic</a:t>
            </a:r>
          </a:p>
          <a:p>
            <a:pPr marL="609600" indent="-609600" eaLnBrk="1" hangingPunct="1">
              <a:lnSpc>
                <a:spcPct val="90000"/>
              </a:lnSpc>
              <a:buFontTx/>
              <a:buNone/>
            </a:pPr>
            <a:r>
              <a:rPr lang="en-US" altLang="en-US" sz="2800" smtClean="0"/>
              <a:t>			</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85800" y="0"/>
            <a:ext cx="7772400" cy="1143000"/>
          </a:xfrm>
        </p:spPr>
        <p:txBody>
          <a:bodyPr/>
          <a:lstStyle/>
          <a:p>
            <a:pPr eaLnBrk="1" hangingPunct="1">
              <a:defRPr/>
            </a:pPr>
            <a:r>
              <a:rPr lang="en-US" smtClean="0"/>
              <a:t>Describe use of  decontaminants</a:t>
            </a:r>
          </a:p>
        </p:txBody>
      </p:sp>
      <p:sp>
        <p:nvSpPr>
          <p:cNvPr id="95235" name="Rectangle 3"/>
          <p:cNvSpPr>
            <a:spLocks noGrp="1" noChangeArrowheads="1"/>
          </p:cNvSpPr>
          <p:nvPr>
            <p:ph type="body" idx="1"/>
          </p:nvPr>
        </p:nvSpPr>
        <p:spPr>
          <a:xfrm>
            <a:off x="457200" y="1219200"/>
            <a:ext cx="7543800" cy="5181600"/>
          </a:xfrm>
        </p:spPr>
        <p:txBody>
          <a:bodyPr/>
          <a:lstStyle/>
          <a:p>
            <a:pPr marL="609600" indent="-609600" eaLnBrk="1" hangingPunct="1">
              <a:buFontTx/>
              <a:buNone/>
            </a:pPr>
            <a:endParaRPr lang="en-US" altLang="en-US" smtClean="0"/>
          </a:p>
          <a:p>
            <a:pPr marL="609600" indent="-609600" eaLnBrk="1" hangingPunct="1">
              <a:buFontTx/>
              <a:buNone/>
            </a:pPr>
            <a:r>
              <a:rPr lang="en-US" altLang="en-US" smtClean="0"/>
              <a:t>	High-Test Bleach (HTH) –</a:t>
            </a:r>
          </a:p>
          <a:p>
            <a:pPr marL="609600" indent="-609600" eaLnBrk="1" hangingPunct="1">
              <a:buFontTx/>
              <a:buNone/>
            </a:pPr>
            <a:endParaRPr lang="en-US" altLang="en-US" sz="1400" smtClean="0"/>
          </a:p>
          <a:p>
            <a:pPr marL="609600" indent="-609600" eaLnBrk="1" hangingPunct="1">
              <a:buFontTx/>
              <a:buNone/>
            </a:pPr>
            <a:r>
              <a:rPr lang="en-US" altLang="en-US" smtClean="0"/>
              <a:t>			Neutralizes agents</a:t>
            </a:r>
          </a:p>
          <a:p>
            <a:pPr marL="609600" indent="-609600" eaLnBrk="1" hangingPunct="1">
              <a:buFontTx/>
              <a:buNone/>
            </a:pPr>
            <a:r>
              <a:rPr lang="en-US" altLang="en-US" smtClean="0"/>
              <a:t>			Corrosive</a:t>
            </a:r>
          </a:p>
          <a:p>
            <a:pPr marL="609600" indent="-609600" eaLnBrk="1" hangingPunct="1">
              <a:buFontTx/>
              <a:buNone/>
            </a:pPr>
            <a:r>
              <a:rPr lang="en-US" altLang="en-US" smtClean="0"/>
              <a:t>			Can be exothermic</a:t>
            </a:r>
          </a:p>
          <a:p>
            <a:pPr marL="609600" indent="-609600" eaLnBrk="1" hangingPunct="1">
              <a:buFontTx/>
              <a:buNone/>
            </a:pPr>
            <a:r>
              <a:rPr lang="en-US" altLang="en-US" smtClean="0"/>
              <a:t>			Higher chlorine than STB</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85800" y="0"/>
            <a:ext cx="7772400" cy="1143000"/>
          </a:xfrm>
        </p:spPr>
        <p:txBody>
          <a:bodyPr/>
          <a:lstStyle/>
          <a:p>
            <a:pPr eaLnBrk="1" hangingPunct="1">
              <a:defRPr/>
            </a:pPr>
            <a:r>
              <a:rPr lang="en-US" smtClean="0"/>
              <a:t>Describe use of  decontaminants</a:t>
            </a:r>
          </a:p>
        </p:txBody>
      </p:sp>
      <p:sp>
        <p:nvSpPr>
          <p:cNvPr id="96259" name="Rectangle 3"/>
          <p:cNvSpPr>
            <a:spLocks noGrp="1" noChangeArrowheads="1"/>
          </p:cNvSpPr>
          <p:nvPr>
            <p:ph type="body" idx="1"/>
          </p:nvPr>
        </p:nvSpPr>
        <p:spPr>
          <a:xfrm>
            <a:off x="0" y="1219200"/>
            <a:ext cx="8763000" cy="5181600"/>
          </a:xfrm>
        </p:spPr>
        <p:txBody>
          <a:bodyPr/>
          <a:lstStyle/>
          <a:p>
            <a:pPr marL="609600" indent="-609600" eaLnBrk="1" hangingPunct="1">
              <a:buFontTx/>
              <a:buNone/>
            </a:pPr>
            <a:endParaRPr lang="en-US" altLang="en-US" smtClean="0"/>
          </a:p>
          <a:p>
            <a:pPr marL="609600" indent="-609600" eaLnBrk="1" hangingPunct="1">
              <a:buFontTx/>
              <a:buNone/>
            </a:pPr>
            <a:r>
              <a:rPr lang="en-US" altLang="en-US" smtClean="0"/>
              <a:t>	Reactive Sorbent Powder–</a:t>
            </a:r>
          </a:p>
          <a:p>
            <a:pPr marL="609600" indent="-609600" eaLnBrk="1" hangingPunct="1">
              <a:buFontTx/>
              <a:buNone/>
            </a:pPr>
            <a:endParaRPr lang="en-US" altLang="en-US" sz="1400" smtClean="0"/>
          </a:p>
          <a:p>
            <a:pPr marL="609600" indent="-609600" eaLnBrk="1" hangingPunct="1">
              <a:buFontTx/>
              <a:buNone/>
            </a:pPr>
            <a:r>
              <a:rPr lang="en-US" altLang="en-US" smtClean="0"/>
              <a:t>			Alluminium Oxide + Activated Carbon</a:t>
            </a:r>
          </a:p>
          <a:p>
            <a:pPr marL="609600" indent="-609600" eaLnBrk="1" hangingPunct="1">
              <a:buFontTx/>
              <a:buNone/>
            </a:pPr>
            <a:r>
              <a:rPr lang="en-US" altLang="en-US" smtClean="0"/>
              <a:t>			M100 SDS</a:t>
            </a:r>
          </a:p>
          <a:p>
            <a:pPr marL="609600" indent="-609600" eaLnBrk="1" hangingPunct="1">
              <a:buFontTx/>
              <a:buNone/>
            </a:pPr>
            <a:r>
              <a:rPr lang="en-US" altLang="en-US" smtClean="0"/>
              <a:t>			Neutralizes agents</a:t>
            </a:r>
          </a:p>
          <a:p>
            <a:pPr marL="609600" indent="-609600" eaLnBrk="1" hangingPunct="1">
              <a:buFontTx/>
              <a:buNone/>
            </a:pPr>
            <a:r>
              <a:rPr lang="en-US" altLang="en-US" smtClean="0"/>
              <a:t>			Absorbant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152400"/>
            <a:ext cx="7772400" cy="1295400"/>
          </a:xfrm>
        </p:spPr>
        <p:txBody>
          <a:bodyPr/>
          <a:lstStyle/>
          <a:p>
            <a:pPr eaLnBrk="1" hangingPunct="1">
              <a:defRPr/>
            </a:pPr>
            <a:r>
              <a:rPr lang="en-US" smtClean="0"/>
              <a:t>Describe use of  decontaminants</a:t>
            </a:r>
          </a:p>
        </p:txBody>
      </p:sp>
      <p:sp>
        <p:nvSpPr>
          <p:cNvPr id="97283" name="Rectangle 3"/>
          <p:cNvSpPr>
            <a:spLocks noGrp="1" noChangeArrowheads="1"/>
          </p:cNvSpPr>
          <p:nvPr>
            <p:ph type="body" idx="1"/>
          </p:nvPr>
        </p:nvSpPr>
        <p:spPr>
          <a:xfrm>
            <a:off x="0" y="1524000"/>
            <a:ext cx="8991600" cy="4724400"/>
          </a:xfrm>
        </p:spPr>
        <p:txBody>
          <a:bodyPr/>
          <a:lstStyle/>
          <a:p>
            <a:pPr marL="609600" indent="-609600" eaLnBrk="1" hangingPunct="1">
              <a:buFontTx/>
              <a:buNone/>
            </a:pPr>
            <a:r>
              <a:rPr lang="en-US" altLang="en-US" b="1" smtClean="0"/>
              <a:t>	</a:t>
            </a:r>
            <a:r>
              <a:rPr lang="en-US" altLang="en-US" b="1" u="sng" smtClean="0"/>
              <a:t>Miscellaneous decontaminants:</a:t>
            </a:r>
            <a:endParaRPr lang="en-US" altLang="en-US" smtClean="0"/>
          </a:p>
          <a:p>
            <a:pPr marL="609600" indent="-609600" eaLnBrk="1" hangingPunct="1">
              <a:buFontTx/>
              <a:buNone/>
            </a:pPr>
            <a:endParaRPr lang="en-US" altLang="en-US" smtClean="0"/>
          </a:p>
          <a:p>
            <a:pPr marL="609600" indent="-609600" eaLnBrk="1" hangingPunct="1">
              <a:buFontTx/>
              <a:buNone/>
            </a:pPr>
            <a:r>
              <a:rPr lang="en-US" altLang="en-US" smtClean="0"/>
              <a:t>		Soap – </a:t>
            </a:r>
          </a:p>
          <a:p>
            <a:pPr marL="609600" indent="-609600" eaLnBrk="1" hangingPunct="1">
              <a:buFontTx/>
              <a:buNone/>
            </a:pPr>
            <a:r>
              <a:rPr lang="en-US" altLang="en-US" smtClean="0"/>
              <a:t>			Can neutralize some agents</a:t>
            </a:r>
          </a:p>
          <a:p>
            <a:pPr marL="609600" indent="-609600" eaLnBrk="1" hangingPunct="1">
              <a:buFontTx/>
              <a:buNone/>
            </a:pPr>
            <a:r>
              <a:rPr lang="en-US" altLang="en-US" smtClean="0"/>
              <a:t>			Good for personnel</a:t>
            </a:r>
          </a:p>
          <a:p>
            <a:pPr marL="609600" indent="-609600" eaLnBrk="1" hangingPunct="1">
              <a:buFontTx/>
              <a:buNone/>
            </a:pPr>
            <a:r>
              <a:rPr lang="en-US" altLang="en-US" smtClean="0"/>
              <a:t>			Runoff can be contaminated</a:t>
            </a:r>
          </a:p>
          <a:p>
            <a:pPr marL="609600" indent="-609600" eaLnBrk="1" hangingPunct="1">
              <a:buFontTx/>
              <a:buNone/>
            </a:pPr>
            <a:r>
              <a:rPr lang="en-US" altLang="en-US" smtClean="0"/>
              <a:t>       </a:t>
            </a:r>
            <a:endParaRPr lang="en-US" altLang="en-US" b="1" u="sng"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152400"/>
            <a:ext cx="7772400" cy="1143000"/>
          </a:xfrm>
        </p:spPr>
        <p:txBody>
          <a:bodyPr/>
          <a:lstStyle/>
          <a:p>
            <a:pPr eaLnBrk="1" hangingPunct="1">
              <a:defRPr/>
            </a:pPr>
            <a:r>
              <a:rPr lang="en-US" smtClean="0"/>
              <a:t>Describe use of  decontaminants</a:t>
            </a:r>
          </a:p>
        </p:txBody>
      </p:sp>
      <p:sp>
        <p:nvSpPr>
          <p:cNvPr id="98307" name="Rectangle 3"/>
          <p:cNvSpPr>
            <a:spLocks noGrp="1" noChangeArrowheads="1"/>
          </p:cNvSpPr>
          <p:nvPr>
            <p:ph type="body" idx="1"/>
          </p:nvPr>
        </p:nvSpPr>
        <p:spPr>
          <a:xfrm>
            <a:off x="152400" y="2057400"/>
            <a:ext cx="8991600" cy="3505200"/>
          </a:xfrm>
        </p:spPr>
        <p:txBody>
          <a:bodyPr/>
          <a:lstStyle/>
          <a:p>
            <a:pPr eaLnBrk="1" hangingPunct="1">
              <a:lnSpc>
                <a:spcPct val="90000"/>
              </a:lnSpc>
              <a:buFontTx/>
              <a:buNone/>
            </a:pPr>
            <a:r>
              <a:rPr lang="en-US" altLang="en-US" smtClean="0"/>
              <a:t>		Caustic Soda (sodium hydroxide/lye) –</a:t>
            </a:r>
          </a:p>
          <a:p>
            <a:pPr eaLnBrk="1" hangingPunct="1">
              <a:lnSpc>
                <a:spcPct val="90000"/>
              </a:lnSpc>
              <a:buFontTx/>
              <a:buNone/>
            </a:pPr>
            <a:endParaRPr lang="en-US" altLang="en-US" smtClean="0"/>
          </a:p>
          <a:p>
            <a:pPr eaLnBrk="1" hangingPunct="1">
              <a:lnSpc>
                <a:spcPct val="90000"/>
              </a:lnSpc>
              <a:buFontTx/>
              <a:buNone/>
            </a:pPr>
            <a:r>
              <a:rPr lang="en-US" altLang="en-US" smtClean="0"/>
              <a:t>			Neutralizes G agents on contact</a:t>
            </a:r>
          </a:p>
          <a:p>
            <a:pPr eaLnBrk="1" hangingPunct="1">
              <a:lnSpc>
                <a:spcPct val="90000"/>
              </a:lnSpc>
              <a:buFontTx/>
              <a:buNone/>
            </a:pPr>
            <a:r>
              <a:rPr lang="en-US" altLang="en-US" smtClean="0"/>
              <a:t>			Exothermic</a:t>
            </a:r>
          </a:p>
          <a:p>
            <a:pPr eaLnBrk="1" hangingPunct="1">
              <a:lnSpc>
                <a:spcPct val="90000"/>
              </a:lnSpc>
              <a:buFontTx/>
              <a:buNone/>
            </a:pPr>
            <a:r>
              <a:rPr lang="en-US" altLang="en-US" smtClean="0"/>
              <a:t>			Mist/vapors toxic</a:t>
            </a:r>
          </a:p>
          <a:p>
            <a:pPr eaLnBrk="1" hangingPunct="1">
              <a:lnSpc>
                <a:spcPct val="90000"/>
              </a:lnSpc>
              <a:buFontTx/>
              <a:buNone/>
            </a:pPr>
            <a:r>
              <a:rPr lang="en-US" altLang="en-US" smtClean="0"/>
              <a:t>			Burns skin</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152400"/>
            <a:ext cx="7772400" cy="1143000"/>
          </a:xfrm>
        </p:spPr>
        <p:txBody>
          <a:bodyPr/>
          <a:lstStyle/>
          <a:p>
            <a:pPr eaLnBrk="1" hangingPunct="1">
              <a:defRPr/>
            </a:pPr>
            <a:r>
              <a:rPr lang="en-US" smtClean="0"/>
              <a:t>Describe use of  decontaminants</a:t>
            </a:r>
          </a:p>
        </p:txBody>
      </p:sp>
      <p:sp>
        <p:nvSpPr>
          <p:cNvPr id="99331" name="Rectangle 3"/>
          <p:cNvSpPr>
            <a:spLocks noGrp="1" noChangeArrowheads="1"/>
          </p:cNvSpPr>
          <p:nvPr>
            <p:ph type="body" idx="1"/>
          </p:nvPr>
        </p:nvSpPr>
        <p:spPr>
          <a:xfrm>
            <a:off x="152400" y="2057400"/>
            <a:ext cx="8991600" cy="3505200"/>
          </a:xfrm>
        </p:spPr>
        <p:txBody>
          <a:bodyPr/>
          <a:lstStyle/>
          <a:p>
            <a:pPr eaLnBrk="1" hangingPunct="1">
              <a:lnSpc>
                <a:spcPct val="90000"/>
              </a:lnSpc>
              <a:buFontTx/>
              <a:buNone/>
            </a:pPr>
            <a:r>
              <a:rPr lang="en-US" altLang="en-US" smtClean="0"/>
              <a:t>		Washing Soda (sodium carbonate) –</a:t>
            </a:r>
          </a:p>
          <a:p>
            <a:pPr eaLnBrk="1" hangingPunct="1">
              <a:lnSpc>
                <a:spcPct val="90000"/>
              </a:lnSpc>
              <a:buFontTx/>
              <a:buNone/>
            </a:pPr>
            <a:endParaRPr lang="en-US" altLang="en-US" sz="1400" smtClean="0"/>
          </a:p>
          <a:p>
            <a:pPr eaLnBrk="1" hangingPunct="1">
              <a:lnSpc>
                <a:spcPct val="90000"/>
              </a:lnSpc>
              <a:buFontTx/>
              <a:buNone/>
            </a:pPr>
            <a:endParaRPr lang="en-US" altLang="en-US" sz="1400" smtClean="0"/>
          </a:p>
          <a:p>
            <a:pPr eaLnBrk="1" hangingPunct="1">
              <a:lnSpc>
                <a:spcPct val="90000"/>
              </a:lnSpc>
              <a:buFontTx/>
              <a:buNone/>
            </a:pPr>
            <a:endParaRPr lang="en-US" altLang="en-US" sz="1400" smtClean="0"/>
          </a:p>
          <a:p>
            <a:pPr eaLnBrk="1" hangingPunct="1">
              <a:lnSpc>
                <a:spcPct val="90000"/>
              </a:lnSpc>
              <a:buFontTx/>
              <a:buNone/>
            </a:pPr>
            <a:r>
              <a:rPr lang="en-US" altLang="en-US" smtClean="0"/>
              <a:t>			Recommended for G agents</a:t>
            </a:r>
          </a:p>
          <a:p>
            <a:pPr eaLnBrk="1" hangingPunct="1">
              <a:lnSpc>
                <a:spcPct val="90000"/>
              </a:lnSpc>
              <a:buFontTx/>
              <a:buNone/>
            </a:pPr>
            <a:r>
              <a:rPr lang="en-US" altLang="en-US" smtClean="0"/>
              <a:t>			Limited effectiveness on others</a:t>
            </a:r>
          </a:p>
          <a:p>
            <a:pPr eaLnBrk="1" hangingPunct="1">
              <a:lnSpc>
                <a:spcPct val="90000"/>
              </a:lnSpc>
              <a:buFontTx/>
              <a:buNone/>
            </a:pPr>
            <a:r>
              <a:rPr lang="en-US" altLang="en-US" smtClean="0"/>
              <a: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152400"/>
            <a:ext cx="7772400" cy="1143000"/>
          </a:xfrm>
        </p:spPr>
        <p:txBody>
          <a:bodyPr/>
          <a:lstStyle/>
          <a:p>
            <a:pPr eaLnBrk="1" hangingPunct="1">
              <a:defRPr/>
            </a:pPr>
            <a:r>
              <a:rPr lang="en-US" smtClean="0"/>
              <a:t>Describe use of  decontaminants</a:t>
            </a:r>
          </a:p>
        </p:txBody>
      </p:sp>
      <p:sp>
        <p:nvSpPr>
          <p:cNvPr id="100355" name="Rectangle 3"/>
          <p:cNvSpPr>
            <a:spLocks noGrp="1" noChangeArrowheads="1"/>
          </p:cNvSpPr>
          <p:nvPr>
            <p:ph type="body" idx="1"/>
          </p:nvPr>
        </p:nvSpPr>
        <p:spPr>
          <a:xfrm>
            <a:off x="152400" y="2057400"/>
            <a:ext cx="8991600" cy="3505200"/>
          </a:xfrm>
        </p:spPr>
        <p:txBody>
          <a:bodyPr/>
          <a:lstStyle/>
          <a:p>
            <a:pPr eaLnBrk="1" hangingPunct="1">
              <a:lnSpc>
                <a:spcPct val="90000"/>
              </a:lnSpc>
              <a:buFontTx/>
              <a:buNone/>
            </a:pPr>
            <a:r>
              <a:rPr lang="en-US" altLang="en-US" smtClean="0"/>
              <a:t>		Ammonia/Ammonia Hydroxide–</a:t>
            </a:r>
          </a:p>
          <a:p>
            <a:pPr eaLnBrk="1" hangingPunct="1">
              <a:lnSpc>
                <a:spcPct val="90000"/>
              </a:lnSpc>
              <a:buFontTx/>
              <a:buNone/>
            </a:pPr>
            <a:endParaRPr lang="en-US" altLang="en-US" smtClean="0"/>
          </a:p>
          <a:p>
            <a:pPr eaLnBrk="1" hangingPunct="1">
              <a:lnSpc>
                <a:spcPct val="90000"/>
              </a:lnSpc>
              <a:buFontTx/>
              <a:buNone/>
            </a:pPr>
            <a:r>
              <a:rPr lang="en-US" altLang="en-US" smtClean="0"/>
              <a:t>			Effective for several agents</a:t>
            </a:r>
          </a:p>
          <a:p>
            <a:pPr eaLnBrk="1" hangingPunct="1">
              <a:lnSpc>
                <a:spcPct val="90000"/>
              </a:lnSpc>
              <a:buFontTx/>
              <a:buNone/>
            </a:pPr>
            <a:r>
              <a:rPr lang="en-US" altLang="en-US" smtClean="0"/>
              <a:t>			Acts slower than caustic soda</a:t>
            </a:r>
          </a:p>
          <a:p>
            <a:pPr eaLnBrk="1" hangingPunct="1">
              <a:lnSpc>
                <a:spcPct val="90000"/>
              </a:lnSpc>
              <a:buFontTx/>
              <a:buNone/>
            </a:pPr>
            <a:endParaRPr lang="en-US" altLang="en-US" sz="1400" smtClean="0"/>
          </a:p>
          <a:p>
            <a:pPr eaLnBrk="1" hangingPunct="1">
              <a:lnSpc>
                <a:spcPct val="90000"/>
              </a:lnSpc>
              <a:buFontTx/>
              <a:buNone/>
            </a:pPr>
            <a:endParaRPr lang="en-US" altLang="en-US" sz="1400" smtClean="0"/>
          </a:p>
          <a:p>
            <a:pPr eaLnBrk="1" hangingPunct="1">
              <a:lnSpc>
                <a:spcPct val="90000"/>
              </a:lnSpc>
              <a:buFontTx/>
              <a:buNone/>
            </a:pPr>
            <a:endParaRPr lang="en-US" altLang="en-US" sz="1400" smtClean="0"/>
          </a:p>
          <a:p>
            <a:pPr eaLnBrk="1" hangingPunct="1">
              <a:lnSpc>
                <a:spcPct val="90000"/>
              </a:lnSpc>
              <a:buFontTx/>
              <a:buNone/>
            </a:pPr>
            <a:r>
              <a:rPr lang="en-US" altLang="en-US" smtClean="0"/>
              <a:t>						</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152400"/>
            <a:ext cx="7772400" cy="1143000"/>
          </a:xfrm>
        </p:spPr>
        <p:txBody>
          <a:bodyPr/>
          <a:lstStyle/>
          <a:p>
            <a:pPr eaLnBrk="1" hangingPunct="1">
              <a:defRPr/>
            </a:pPr>
            <a:r>
              <a:rPr lang="en-US" smtClean="0"/>
              <a:t>Describe use of  decontaminants</a:t>
            </a:r>
          </a:p>
        </p:txBody>
      </p:sp>
      <p:sp>
        <p:nvSpPr>
          <p:cNvPr id="101379" name="Rectangle 3"/>
          <p:cNvSpPr>
            <a:spLocks noGrp="1" noChangeArrowheads="1"/>
          </p:cNvSpPr>
          <p:nvPr>
            <p:ph type="body" idx="1"/>
          </p:nvPr>
        </p:nvSpPr>
        <p:spPr>
          <a:xfrm>
            <a:off x="152400" y="2057400"/>
            <a:ext cx="8991600" cy="3505200"/>
          </a:xfrm>
        </p:spPr>
        <p:txBody>
          <a:bodyPr/>
          <a:lstStyle/>
          <a:p>
            <a:pPr eaLnBrk="1" hangingPunct="1">
              <a:lnSpc>
                <a:spcPct val="90000"/>
              </a:lnSpc>
              <a:buFontTx/>
              <a:buNone/>
            </a:pPr>
            <a:r>
              <a:rPr lang="en-US" altLang="en-US" smtClean="0"/>
              <a:t>		See FM 3-11.5, App C</a:t>
            </a:r>
          </a:p>
          <a:p>
            <a:pPr eaLnBrk="1" hangingPunct="1">
              <a:lnSpc>
                <a:spcPct val="90000"/>
              </a:lnSpc>
              <a:buFontTx/>
              <a:buNone/>
            </a:pPr>
            <a:endParaRPr lang="en-US" altLang="en-US" smtClean="0"/>
          </a:p>
          <a:p>
            <a:pPr eaLnBrk="1" hangingPunct="1">
              <a:lnSpc>
                <a:spcPct val="90000"/>
              </a:lnSpc>
              <a:buFontTx/>
              <a:buNone/>
            </a:pPr>
            <a:r>
              <a:rPr lang="en-US" altLang="en-US" smtClean="0"/>
              <a:t>	Standard Decontaminates –	Table C-6</a:t>
            </a:r>
          </a:p>
          <a:p>
            <a:pPr eaLnBrk="1" hangingPunct="1">
              <a:lnSpc>
                <a:spcPct val="90000"/>
              </a:lnSpc>
              <a:buFontTx/>
              <a:buNone/>
            </a:pPr>
            <a:r>
              <a:rPr lang="en-US" altLang="en-US" smtClean="0"/>
              <a:t>	Misc/Non-Standard - 		Table C-7</a:t>
            </a:r>
          </a:p>
          <a:p>
            <a:pPr eaLnBrk="1" hangingPunct="1">
              <a:lnSpc>
                <a:spcPct val="90000"/>
              </a:lnSpc>
              <a:buFontTx/>
              <a:buNone/>
            </a:pPr>
            <a:r>
              <a:rPr lang="en-US" altLang="en-US" smtClean="0"/>
              <a:t>	Natural - 				Table C-8</a:t>
            </a:r>
          </a:p>
          <a:p>
            <a:pPr eaLnBrk="1" hangingPunct="1">
              <a:lnSpc>
                <a:spcPct val="90000"/>
              </a:lnSpc>
              <a:buFontTx/>
              <a:buNone/>
            </a:pPr>
            <a:endParaRPr lang="en-US" altLang="en-US" smtClean="0"/>
          </a:p>
          <a:p>
            <a:pPr eaLnBrk="1" hangingPunct="1">
              <a:lnSpc>
                <a:spcPct val="90000"/>
              </a:lnSpc>
              <a:buFontTx/>
              <a:buNone/>
            </a:pPr>
            <a:r>
              <a:rPr lang="en-US" altLang="en-US" smtClean="0"/>
              <a:t>			</a:t>
            </a:r>
            <a:endParaRPr lang="en-US" altLang="en-US" sz="1400" smtClean="0"/>
          </a:p>
          <a:p>
            <a:pPr eaLnBrk="1" hangingPunct="1">
              <a:lnSpc>
                <a:spcPct val="90000"/>
              </a:lnSpc>
              <a:buFontTx/>
              <a:buNone/>
            </a:pPr>
            <a:endParaRPr lang="en-US" altLang="en-US" sz="1400" smtClean="0"/>
          </a:p>
          <a:p>
            <a:pPr eaLnBrk="1" hangingPunct="1">
              <a:lnSpc>
                <a:spcPct val="90000"/>
              </a:lnSpc>
              <a:buFontTx/>
              <a:buNone/>
            </a:pPr>
            <a:endParaRPr lang="en-US" altLang="en-US" sz="1400" smtClean="0"/>
          </a:p>
          <a:p>
            <a:pPr eaLnBrk="1" hangingPunct="1">
              <a:lnSpc>
                <a:spcPct val="90000"/>
              </a:lnSpc>
              <a:buFontTx/>
              <a:buNone/>
            </a:pPr>
            <a:r>
              <a:rPr lang="en-US" altLang="en-US" smtClean="0"/>
              <a:t>						</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0"/>
            <a:ext cx="7772400" cy="1524000"/>
          </a:xfrm>
        </p:spPr>
        <p:txBody>
          <a:bodyPr/>
          <a:lstStyle/>
          <a:p>
            <a:pPr eaLnBrk="1" hangingPunct="1">
              <a:defRPr/>
            </a:pPr>
            <a:r>
              <a:rPr lang="en-US" smtClean="0"/>
              <a:t>Describe use of  decontaminants</a:t>
            </a:r>
          </a:p>
        </p:txBody>
      </p:sp>
      <p:sp>
        <p:nvSpPr>
          <p:cNvPr id="102403" name="Rectangle 3"/>
          <p:cNvSpPr>
            <a:spLocks noGrp="1" noChangeArrowheads="1"/>
          </p:cNvSpPr>
          <p:nvPr>
            <p:ph type="body" idx="1"/>
          </p:nvPr>
        </p:nvSpPr>
        <p:spPr>
          <a:xfrm>
            <a:off x="228600" y="1600200"/>
            <a:ext cx="8763000" cy="4267200"/>
          </a:xfrm>
        </p:spPr>
        <p:txBody>
          <a:bodyPr/>
          <a:lstStyle/>
          <a:p>
            <a:pPr eaLnBrk="1" hangingPunct="1">
              <a:buFontTx/>
              <a:buNone/>
            </a:pPr>
            <a:r>
              <a:rPr lang="en-US" altLang="en-US" smtClean="0"/>
              <a:t>       Radiological contamination – </a:t>
            </a:r>
          </a:p>
          <a:p>
            <a:pPr eaLnBrk="1" hangingPunct="1">
              <a:buFontTx/>
              <a:buNone/>
            </a:pPr>
            <a:endParaRPr lang="en-US" altLang="en-US" sz="1000" smtClean="0"/>
          </a:p>
          <a:p>
            <a:pPr eaLnBrk="1" hangingPunct="1">
              <a:buFontTx/>
              <a:buNone/>
            </a:pPr>
            <a:r>
              <a:rPr lang="en-US" altLang="en-US" smtClean="0"/>
              <a:t>			Fallout – remove, seal, take away</a:t>
            </a:r>
          </a:p>
          <a:p>
            <a:pPr eaLnBrk="1" hangingPunct="1">
              <a:buFontTx/>
              <a:buNone/>
            </a:pPr>
            <a:r>
              <a:rPr lang="en-US" altLang="en-US" smtClean="0"/>
              <a:t>			Radiation – cannot decon</a:t>
            </a:r>
          </a:p>
          <a:p>
            <a:pPr eaLnBrk="1" hangingPunct="1">
              <a:buFontTx/>
              <a:buNone/>
            </a:pPr>
            <a:endParaRPr lang="en-US" altLang="en-US" smtClean="0"/>
          </a:p>
          <a:p>
            <a:pPr eaLnBrk="1" hangingPunct="1">
              <a:buFontTx/>
              <a:buNone/>
            </a:pPr>
            <a:r>
              <a:rPr lang="en-US" altLang="en-US" smtClean="0"/>
              <a:t>		Biological Contamination-</a:t>
            </a:r>
          </a:p>
          <a:p>
            <a:pPr eaLnBrk="1" hangingPunct="1">
              <a:buFontTx/>
              <a:buNone/>
            </a:pPr>
            <a:r>
              <a:rPr lang="en-US" altLang="en-US" sz="1000" smtClean="0"/>
              <a:t>	</a:t>
            </a:r>
          </a:p>
          <a:p>
            <a:pPr eaLnBrk="1" hangingPunct="1">
              <a:buFontTx/>
              <a:buNone/>
            </a:pPr>
            <a:r>
              <a:rPr lang="en-US" altLang="en-US" smtClean="0"/>
              <a:t>			STB, bleach, lye sanitizers</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body" idx="1"/>
          </p:nvPr>
        </p:nvSpPr>
        <p:spPr>
          <a:xfrm>
            <a:off x="685800" y="1066800"/>
            <a:ext cx="7924800" cy="3429000"/>
          </a:xfrm>
        </p:spPr>
        <p:txBody>
          <a:bodyPr/>
          <a:lstStyle/>
          <a:p>
            <a:pPr algn="ctr" eaLnBrk="1" hangingPunct="1">
              <a:buFontTx/>
              <a:buNone/>
            </a:pPr>
            <a:r>
              <a:rPr lang="en-US" altLang="en-US" sz="8000" dirty="0" smtClean="0"/>
              <a:t>QUESTIONS?</a:t>
            </a:r>
          </a:p>
          <a:p>
            <a:pPr algn="ctr" eaLnBrk="1" hangingPunct="1">
              <a:buFontTx/>
              <a:buNone/>
            </a:pPr>
            <a:endParaRPr lang="en-US" altLang="en-US" sz="4800" dirty="0" smtClean="0"/>
          </a:p>
          <a:p>
            <a:pPr algn="ctr" eaLnBrk="1" hangingPunct="1">
              <a:buFontTx/>
              <a:buNone/>
            </a:pPr>
            <a:r>
              <a:rPr lang="en-US" altLang="en-US" sz="4800" dirty="0" smtClean="0"/>
              <a:t>About any CBRN topic since day 1?</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8316</TotalTime>
  <Words>972</Words>
  <Application>Microsoft Office PowerPoint</Application>
  <PresentationFormat>On-screen Show (4:3)</PresentationFormat>
  <Paragraphs>766</Paragraphs>
  <Slides>99</Slides>
  <Notes>0</Notes>
  <HiddenSlides>4</HiddenSlides>
  <MMClips>2</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Mountain Top</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CBRN RECONNAISSANCE</vt:lpstr>
      <vt:lpstr>EXERCISE</vt:lpstr>
      <vt:lpstr>EXERCISE</vt:lpstr>
      <vt:lpstr>CBRN RECONNAISSANCE</vt:lpstr>
      <vt:lpstr>CBRN RECONNAISSANCE</vt:lpstr>
      <vt:lpstr>PowerPoint Presentation</vt:lpstr>
      <vt:lpstr>PowerPoint Presentation</vt:lpstr>
      <vt:lpstr>CBRN RECONNAISSANCE</vt:lpstr>
      <vt:lpstr>CBRN RECONNAISSANCE</vt:lpstr>
      <vt:lpstr>CBRN RECONNAISSANCE</vt:lpstr>
      <vt:lpstr>CBRN RECONNAISSANCE</vt:lpstr>
      <vt:lpstr>CBRN RECONNAISSANCE</vt:lpstr>
      <vt:lpstr>PowerPoint Presentation</vt:lpstr>
      <vt:lpstr>PowerPoint Presentation</vt:lpstr>
      <vt:lpstr>CBRN RECONNAISSANCE</vt:lpstr>
      <vt:lpstr>CBRN RECONNAISSANCE</vt:lpstr>
      <vt:lpstr>CBRN RECONNAISSANCE</vt:lpstr>
      <vt:lpstr>CBRN RECONNAISSANCE</vt:lpstr>
      <vt:lpstr>CBRN DECONTAMINATION</vt:lpstr>
      <vt:lpstr>Identify forms and hazards of contamination</vt:lpstr>
      <vt:lpstr>Identify forms and hazards of contamination</vt:lpstr>
      <vt:lpstr>Identify forms and hazards of contamination</vt:lpstr>
      <vt:lpstr>Identify forms and hazards of contamination</vt:lpstr>
      <vt:lpstr>Identify forms and hazards of contamination</vt:lpstr>
      <vt:lpstr>Identify forms and hazards of contamination</vt:lpstr>
      <vt:lpstr>Identify forms and hazards of contamination</vt:lpstr>
      <vt:lpstr>Identify forms and hazards of contamination</vt:lpstr>
      <vt:lpstr>Identify forms and hazards of contamination</vt:lpstr>
      <vt:lpstr>Identify forms and hazards of contamination</vt:lpstr>
      <vt:lpstr>Identify forms and hazards of contamination</vt:lpstr>
      <vt:lpstr>Identify the purpose of decontamination </vt:lpstr>
      <vt:lpstr> Decontamination</vt:lpstr>
      <vt:lpstr>Decontamination</vt:lpstr>
      <vt:lpstr>Decontamination</vt:lpstr>
      <vt:lpstr>Decontamination</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Describe decontamination levels</vt:lpstr>
      <vt:lpstr>Questions? For Now…</vt:lpstr>
      <vt:lpstr>DECONTAMINATES  FM 3-11.5, App C</vt:lpstr>
      <vt:lpstr>Describe decontamination levels</vt:lpstr>
      <vt:lpstr>Describe decontamination levels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Describe use of  decontaminants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NBC DECONTAMINATION</dc:title>
  <dc:creator>george bowman</dc:creator>
  <cp:lastModifiedBy>GrandView</cp:lastModifiedBy>
  <cp:revision>271</cp:revision>
  <dcterms:created xsi:type="dcterms:W3CDTF">2002-07-02T17:40:21Z</dcterms:created>
  <dcterms:modified xsi:type="dcterms:W3CDTF">2018-07-26T15:54:14Z</dcterms:modified>
</cp:coreProperties>
</file>