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48" r:id="rId5"/>
    <p:sldMasterId id="2147483778" r:id="rId6"/>
  </p:sldMasterIdLst>
  <p:notesMasterIdLst>
    <p:notesMasterId r:id="rId63"/>
  </p:notesMasterIdLst>
  <p:handoutMasterIdLst>
    <p:handoutMasterId r:id="rId64"/>
  </p:handoutMasterIdLst>
  <p:sldIdLst>
    <p:sldId id="264" r:id="rId7"/>
    <p:sldId id="266" r:id="rId8"/>
    <p:sldId id="265" r:id="rId9"/>
    <p:sldId id="267" r:id="rId10"/>
    <p:sldId id="268" r:id="rId11"/>
    <p:sldId id="269" r:id="rId12"/>
    <p:sldId id="270" r:id="rId13"/>
    <p:sldId id="271" r:id="rId14"/>
    <p:sldId id="272" r:id="rId15"/>
    <p:sldId id="273" r:id="rId16"/>
    <p:sldId id="275" r:id="rId17"/>
    <p:sldId id="353" r:id="rId18"/>
    <p:sldId id="274"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93" r:id="rId38"/>
    <p:sldId id="372" r:id="rId39"/>
    <p:sldId id="394" r:id="rId40"/>
    <p:sldId id="395" r:id="rId41"/>
    <p:sldId id="316" r:id="rId42"/>
    <p:sldId id="315" r:id="rId43"/>
    <p:sldId id="396" r:id="rId44"/>
    <p:sldId id="397" r:id="rId45"/>
    <p:sldId id="398" r:id="rId46"/>
    <p:sldId id="399" r:id="rId47"/>
    <p:sldId id="314" r:id="rId48"/>
    <p:sldId id="401" r:id="rId49"/>
    <p:sldId id="400" r:id="rId50"/>
    <p:sldId id="402" r:id="rId51"/>
    <p:sldId id="403" r:id="rId52"/>
    <p:sldId id="405" r:id="rId53"/>
    <p:sldId id="404" r:id="rId54"/>
    <p:sldId id="406" r:id="rId55"/>
    <p:sldId id="407" r:id="rId56"/>
    <p:sldId id="408" r:id="rId57"/>
    <p:sldId id="409" r:id="rId58"/>
    <p:sldId id="410" r:id="rId59"/>
    <p:sldId id="411" r:id="rId60"/>
    <p:sldId id="412" r:id="rId61"/>
    <p:sldId id="41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2539D-3934-66DB-3117-0136A6EADCF6}" v="1868" dt="2026-01-22T17:47:11.334"/>
    <p1510:client id="{793141FA-513E-9C2D-E2DB-F14B70F1E2C1}" v="1181" dt="2026-01-21T19:37:37.582"/>
    <p1510:client id="{9138EA6E-78D2-798E-EF2F-11AFDAEF6C09}" v="162" dt="2026-01-23T15:19:22.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1" y="2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1/23/2026</a:t>
            </a:fld>
            <a:endParaRPr lang="en-US"/>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eaLnBrk="0" hangingPunct="0">
              <a:defRPr sz="2400" b="1">
                <a:solidFill>
                  <a:schemeClr val="tx1"/>
                </a:solidFill>
                <a:latin typeface="Arial" panose="020B0604020202020204" pitchFamily="34" charset="0"/>
              </a:defRPr>
            </a:lvl1pPr>
            <a:lvl2pPr marL="742950" indent="-285750" defTabSz="985838" eaLnBrk="0" hangingPunct="0">
              <a:defRPr sz="2400" b="1">
                <a:solidFill>
                  <a:schemeClr val="tx1"/>
                </a:solidFill>
                <a:latin typeface="Arial" panose="020B0604020202020204" pitchFamily="34" charset="0"/>
              </a:defRPr>
            </a:lvl2pPr>
            <a:lvl3pPr marL="1143000" indent="-228600" defTabSz="985838" eaLnBrk="0" hangingPunct="0">
              <a:defRPr sz="2400" b="1">
                <a:solidFill>
                  <a:schemeClr val="tx1"/>
                </a:solidFill>
                <a:latin typeface="Arial" panose="020B0604020202020204" pitchFamily="34" charset="0"/>
              </a:defRPr>
            </a:lvl3pPr>
            <a:lvl4pPr marL="1600200" indent="-228600" defTabSz="985838" eaLnBrk="0" hangingPunct="0">
              <a:defRPr sz="2400" b="1">
                <a:solidFill>
                  <a:schemeClr val="tx1"/>
                </a:solidFill>
                <a:latin typeface="Arial" panose="020B0604020202020204" pitchFamily="34" charset="0"/>
              </a:defRPr>
            </a:lvl4pPr>
            <a:lvl5pPr marL="2057400" indent="-228600" defTabSz="985838" eaLnBrk="0" hangingPunct="0">
              <a:defRPr sz="2400" b="1">
                <a:solidFill>
                  <a:schemeClr val="tx1"/>
                </a:solidFill>
                <a:latin typeface="Arial" panose="020B0604020202020204" pitchFamily="34" charset="0"/>
              </a:defRPr>
            </a:lvl5pPr>
            <a:lvl6pPr marL="2514600" indent="-228600" defTabSz="985838"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85838"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85838"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85838" eaLnBrk="0" fontAlgn="base" hangingPunct="0">
              <a:spcBef>
                <a:spcPct val="0"/>
              </a:spcBef>
              <a:spcAft>
                <a:spcPct val="0"/>
              </a:spcAft>
              <a:defRPr sz="2400" b="1">
                <a:solidFill>
                  <a:schemeClr val="tx1"/>
                </a:solidFill>
                <a:latin typeface="Arial" panose="020B0604020202020204" pitchFamily="34" charset="0"/>
              </a:defRPr>
            </a:lvl9pPr>
          </a:lstStyle>
          <a:p>
            <a:fld id="{D0C87102-6467-41C1-A1CB-690102890B51}" type="slidenum">
              <a:rPr lang="en-US" altLang="en-US" sz="1000" b="0">
                <a:latin typeface="Times New Roman" panose="02020603050405020304" pitchFamily="18" charset="0"/>
              </a:rPr>
              <a:pPr/>
              <a:t>12</a:t>
            </a:fld>
            <a:endParaRPr lang="en-US" altLang="en-US" sz="1000" b="0">
              <a:latin typeface="Times New Roman" panose="02020603050405020304" pitchFamily="18" charset="0"/>
            </a:endParaRPr>
          </a:p>
        </p:txBody>
      </p:sp>
      <p:sp>
        <p:nvSpPr>
          <p:cNvPr id="18022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0228" name="Rectangle 3"/>
          <p:cNvSpPr>
            <a:spLocks noGrp="1" noRot="1" noChangeAspect="1" noChangeArrowheads="1" noTextEdit="1"/>
          </p:cNvSpPr>
          <p:nvPr>
            <p:ph type="sldImg"/>
          </p:nvPr>
        </p:nvSpPr>
        <p:spPr>
          <a:xfrm>
            <a:off x="341313" y="703263"/>
            <a:ext cx="6175375" cy="3475037"/>
          </a:xfrm>
          <a:ln cap="flat"/>
        </p:spPr>
      </p:sp>
    </p:spTree>
    <p:extLst>
      <p:ext uri="{BB962C8B-B14F-4D97-AF65-F5344CB8AC3E}">
        <p14:creationId xmlns:p14="http://schemas.microsoft.com/office/powerpoint/2010/main" val="127261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75EDD-2035-7378-B581-889AF718781D}"/>
            </a:ext>
          </a:extLst>
        </p:cNvPr>
        <p:cNvGrpSpPr/>
        <p:nvPr/>
      </p:nvGrpSpPr>
      <p:grpSpPr>
        <a:xfrm>
          <a:off x="0" y="0"/>
          <a:ext cx="0" cy="0"/>
          <a:chOff x="0" y="0"/>
          <a:chExt cx="0" cy="0"/>
        </a:xfrm>
      </p:grpSpPr>
      <p:sp>
        <p:nvSpPr>
          <p:cNvPr id="208898" name="Rectangle 7">
            <a:extLst>
              <a:ext uri="{FF2B5EF4-FFF2-40B4-BE49-F238E27FC236}">
                <a16:creationId xmlns:a16="http://schemas.microsoft.com/office/drawing/2014/main" id="{6571DEFE-CED3-EA17-DF84-CC504CB0AD3A}"/>
              </a:ext>
            </a:extLst>
          </p:cNvPr>
          <p:cNvSpPr>
            <a:spLocks noGrp="1" noChangeArrowheads="1"/>
          </p:cNvSpPr>
          <p:nvPr>
            <p:ph type="sldNum" sz="quarter" idx="5"/>
          </p:nvPr>
        </p:nvSpPr>
        <p:spPr>
          <a:noFill/>
        </p:spPr>
        <p:txBody>
          <a:bodyPr/>
          <a:lstStyle/>
          <a:p>
            <a:fld id="{953A4D5E-1FA4-4D0F-AB4B-84D94C7939F8}" type="slidenum">
              <a:rPr lang="en-US" smtClean="0">
                <a:solidFill>
                  <a:srgbClr val="000000"/>
                </a:solidFill>
              </a:rPr>
              <a:pPr/>
              <a:t>32</a:t>
            </a:fld>
            <a:endParaRPr lang="en-US">
              <a:solidFill>
                <a:srgbClr val="000000"/>
              </a:solidFill>
            </a:endParaRPr>
          </a:p>
        </p:txBody>
      </p:sp>
      <p:sp>
        <p:nvSpPr>
          <p:cNvPr id="208899" name="Rectangle 2">
            <a:extLst>
              <a:ext uri="{FF2B5EF4-FFF2-40B4-BE49-F238E27FC236}">
                <a16:creationId xmlns:a16="http://schemas.microsoft.com/office/drawing/2014/main" id="{0CF35D39-A9CD-868E-4160-E4AAEC39FB28}"/>
              </a:ext>
            </a:extLst>
          </p:cNvPr>
          <p:cNvSpPr>
            <a:spLocks noGrp="1" noRot="1" noChangeAspect="1" noChangeArrowheads="1" noTextEdit="1"/>
          </p:cNvSpPr>
          <p:nvPr>
            <p:ph type="sldImg"/>
          </p:nvPr>
        </p:nvSpPr>
        <p:spPr>
          <a:xfrm>
            <a:off x="409575" y="698500"/>
            <a:ext cx="6191250" cy="3482975"/>
          </a:xfrm>
          <a:ln cap="flat"/>
        </p:spPr>
      </p:sp>
      <p:grpSp>
        <p:nvGrpSpPr>
          <p:cNvPr id="2" name="Group 3">
            <a:extLst>
              <a:ext uri="{FF2B5EF4-FFF2-40B4-BE49-F238E27FC236}">
                <a16:creationId xmlns:a16="http://schemas.microsoft.com/office/drawing/2014/main" id="{D70FEC15-7515-38FC-925A-CA27365478E9}"/>
              </a:ext>
            </a:extLst>
          </p:cNvPr>
          <p:cNvGrpSpPr>
            <a:grpSpLocks/>
          </p:cNvGrpSpPr>
          <p:nvPr/>
        </p:nvGrpSpPr>
        <p:grpSpPr bwMode="auto">
          <a:xfrm>
            <a:off x="934720" y="4044951"/>
            <a:ext cx="5153942" cy="4926013"/>
            <a:chOff x="576" y="2506"/>
            <a:chExt cx="3176" cy="3052"/>
          </a:xfrm>
        </p:grpSpPr>
        <p:pic>
          <p:nvPicPr>
            <p:cNvPr id="208901" name="Picture 4">
              <a:extLst>
                <a:ext uri="{FF2B5EF4-FFF2-40B4-BE49-F238E27FC236}">
                  <a16:creationId xmlns:a16="http://schemas.microsoft.com/office/drawing/2014/main" id="{80DDBDDA-8EBF-B7E2-9377-D1015640C3D5}"/>
                </a:ext>
              </a:extLst>
            </p:cNvPr>
            <p:cNvPicPr>
              <a:picLocks noChangeArrowheads="1"/>
            </p:cNvPicPr>
            <p:nvPr/>
          </p:nvPicPr>
          <p:blipFill>
            <a:blip r:embed="rId3"/>
            <a:srcRect/>
            <a:stretch>
              <a:fillRect/>
            </a:stretch>
          </p:blipFill>
          <p:spPr bwMode="auto">
            <a:xfrm>
              <a:off x="576" y="2736"/>
              <a:ext cx="3176" cy="2600"/>
            </a:xfrm>
            <a:prstGeom prst="rect">
              <a:avLst/>
            </a:prstGeom>
            <a:noFill/>
            <a:ln w="9525">
              <a:noFill/>
              <a:miter lim="800000"/>
              <a:headEnd/>
              <a:tailEnd/>
            </a:ln>
          </p:spPr>
        </p:pic>
        <p:sp>
          <p:nvSpPr>
            <p:cNvPr id="208902" name="Rectangle 5">
              <a:extLst>
                <a:ext uri="{FF2B5EF4-FFF2-40B4-BE49-F238E27FC236}">
                  <a16:creationId xmlns:a16="http://schemas.microsoft.com/office/drawing/2014/main" id="{CEB70AA5-99EB-6E49-2DCE-8A24030B2DC1}"/>
                </a:ext>
              </a:extLst>
            </p:cNvPr>
            <p:cNvSpPr>
              <a:spLocks noChangeArrowheads="1"/>
            </p:cNvSpPr>
            <p:nvPr/>
          </p:nvSpPr>
          <p:spPr bwMode="auto">
            <a:xfrm>
              <a:off x="893" y="2506"/>
              <a:ext cx="2534" cy="3052"/>
            </a:xfrm>
            <a:prstGeom prst="rect">
              <a:avLst/>
            </a:prstGeom>
            <a:noFill/>
            <a:ln w="9525">
              <a:noFill/>
              <a:miter lim="800000"/>
              <a:headEnd/>
              <a:tailEnd/>
            </a:ln>
          </p:spPr>
          <p:txBody>
            <a:bodyPr vert="eaVert" wrap="none" lIns="92075" tIns="46038" rIns="92075" bIns="46038" anchor="ctr"/>
            <a:lstStyle/>
            <a:p>
              <a:pPr eaLnBrk="0" fontAlgn="base" hangingPunct="0">
                <a:spcBef>
                  <a:spcPct val="30000"/>
                </a:spcBef>
                <a:spcAft>
                  <a:spcPct val="0"/>
                </a:spcAft>
              </a:pPr>
              <a:endParaRPr lang="en-US" sz="2400">
                <a:solidFill>
                  <a:srgbClr val="000000"/>
                </a:solidFill>
                <a:latin typeface="Times New Roman" pitchFamily="18" charset="0"/>
              </a:endParaRPr>
            </a:p>
          </p:txBody>
        </p:sp>
      </p:grpSp>
      <p:sp>
        <p:nvSpPr>
          <p:cNvPr id="3" name="Notes Placeholder 2">
            <a:extLst>
              <a:ext uri="{FF2B5EF4-FFF2-40B4-BE49-F238E27FC236}">
                <a16:creationId xmlns:a16="http://schemas.microsoft.com/office/drawing/2014/main" id="{36B1D6DA-5442-23ED-49FF-CAA6E23C1B25}"/>
              </a:ext>
            </a:extLst>
          </p:cNvPr>
          <p:cNvSpPr>
            <a:spLocks noGrp="1"/>
          </p:cNvSpPr>
          <p:nvPr>
            <p:ph type="body" idx="1"/>
          </p:nvPr>
        </p:nvSpPr>
        <p:spPr/>
        <p:txBody>
          <a:bodyPr/>
          <a:lstStyle/>
          <a:p>
            <a:r>
              <a:rPr lang="en-US" dirty="0">
                <a:ea typeface="Calibri"/>
                <a:cs typeface="Calibri"/>
              </a:rPr>
              <a:t>This is your battery life for normal </a:t>
            </a:r>
            <a:r>
              <a:rPr lang="en-US" dirty="0" err="1">
                <a:ea typeface="Calibri"/>
                <a:cs typeface="Calibri"/>
              </a:rPr>
              <a:t>perations</a:t>
            </a:r>
            <a:r>
              <a:rPr lang="en-US" dirty="0">
                <a:ea typeface="Calibri"/>
                <a:cs typeface="Calibri"/>
              </a:rPr>
              <a:t> and Sleep mode</a:t>
            </a:r>
          </a:p>
        </p:txBody>
      </p:sp>
    </p:spTree>
    <p:extLst>
      <p:ext uri="{BB962C8B-B14F-4D97-AF65-F5344CB8AC3E}">
        <p14:creationId xmlns:p14="http://schemas.microsoft.com/office/powerpoint/2010/main" val="334725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BD14B0CA-4005-4610-9659-96A26F3C1B5E}" type="slidenum">
              <a:rPr lang="en-US" smtClean="0">
                <a:solidFill>
                  <a:srgbClr val="000000"/>
                </a:solidFill>
              </a:rPr>
              <a:pPr/>
              <a:t>36</a:t>
            </a:fld>
            <a:endParaRPr lang="en-US">
              <a:solidFill>
                <a:srgbClr val="000000"/>
              </a:solidFill>
            </a:endParaRPr>
          </a:p>
        </p:txBody>
      </p:sp>
      <p:sp>
        <p:nvSpPr>
          <p:cNvPr id="230403" name="Rectangle 2"/>
          <p:cNvSpPr>
            <a:spLocks noGrp="1" noRot="1" noChangeAspect="1" noChangeArrowheads="1" noTextEdit="1"/>
          </p:cNvSpPr>
          <p:nvPr>
            <p:ph type="sldImg"/>
          </p:nvPr>
        </p:nvSpPr>
        <p:spPr>
          <a:xfrm>
            <a:off x="409575" y="698500"/>
            <a:ext cx="6191250" cy="3482975"/>
          </a:xfrm>
          <a:ln cap="flat"/>
        </p:spPr>
      </p:sp>
      <p:grpSp>
        <p:nvGrpSpPr>
          <p:cNvPr id="2" name="Group 3"/>
          <p:cNvGrpSpPr>
            <a:grpSpLocks/>
          </p:cNvGrpSpPr>
          <p:nvPr/>
        </p:nvGrpSpPr>
        <p:grpSpPr bwMode="auto">
          <a:xfrm>
            <a:off x="934720" y="4044951"/>
            <a:ext cx="5153942" cy="4926013"/>
            <a:chOff x="576" y="2506"/>
            <a:chExt cx="3176" cy="3052"/>
          </a:xfrm>
        </p:grpSpPr>
        <p:pic>
          <p:nvPicPr>
            <p:cNvPr id="230405" name="Picture 4"/>
            <p:cNvPicPr>
              <a:picLocks noChangeArrowheads="1"/>
            </p:cNvPicPr>
            <p:nvPr/>
          </p:nvPicPr>
          <p:blipFill>
            <a:blip r:embed="rId3"/>
            <a:srcRect/>
            <a:stretch>
              <a:fillRect/>
            </a:stretch>
          </p:blipFill>
          <p:spPr bwMode="auto">
            <a:xfrm>
              <a:off x="576" y="2736"/>
              <a:ext cx="3176" cy="2600"/>
            </a:xfrm>
            <a:prstGeom prst="rect">
              <a:avLst/>
            </a:prstGeom>
            <a:noFill/>
            <a:ln w="9525">
              <a:noFill/>
              <a:miter lim="800000"/>
              <a:headEnd/>
              <a:tailEnd/>
            </a:ln>
          </p:spPr>
        </p:pic>
        <p:sp>
          <p:nvSpPr>
            <p:cNvPr id="230406" name="Rectangle 5"/>
            <p:cNvSpPr>
              <a:spLocks noChangeArrowheads="1"/>
            </p:cNvSpPr>
            <p:nvPr/>
          </p:nvSpPr>
          <p:spPr bwMode="auto">
            <a:xfrm>
              <a:off x="893" y="2506"/>
              <a:ext cx="2534" cy="3052"/>
            </a:xfrm>
            <a:prstGeom prst="rect">
              <a:avLst/>
            </a:prstGeom>
            <a:noFill/>
            <a:ln w="9525">
              <a:noFill/>
              <a:miter lim="800000"/>
              <a:headEnd/>
              <a:tailEnd/>
            </a:ln>
          </p:spPr>
          <p:txBody>
            <a:bodyPr vert="eaVert" wrap="none" lIns="92075" tIns="46038" rIns="92075" bIns="46038" anchor="ctr"/>
            <a:lstStyle/>
            <a:p>
              <a:pPr eaLnBrk="0" fontAlgn="base" hangingPunct="0">
                <a:spcBef>
                  <a:spcPct val="3000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83207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444FDFBC-71E5-48B5-80F9-CE5EC3E6E3B2}" type="slidenum">
              <a:rPr lang="en-US" smtClean="0">
                <a:solidFill>
                  <a:srgbClr val="000000"/>
                </a:solidFill>
              </a:rPr>
              <a:pPr/>
              <a:t>37</a:t>
            </a:fld>
            <a:endParaRPr lang="en-US">
              <a:solidFill>
                <a:srgbClr val="000000"/>
              </a:solidFill>
            </a:endParaRPr>
          </a:p>
        </p:txBody>
      </p:sp>
      <p:sp>
        <p:nvSpPr>
          <p:cNvPr id="232451" name="Rectangle 2"/>
          <p:cNvSpPr>
            <a:spLocks noGrp="1" noRot="1" noChangeAspect="1" noChangeArrowheads="1" noTextEdit="1"/>
          </p:cNvSpPr>
          <p:nvPr>
            <p:ph type="sldImg"/>
          </p:nvPr>
        </p:nvSpPr>
        <p:spPr>
          <a:xfrm>
            <a:off x="409575" y="698500"/>
            <a:ext cx="6191250" cy="3482975"/>
          </a:xfrm>
          <a:ln cap="flat"/>
        </p:spPr>
      </p:sp>
      <p:grpSp>
        <p:nvGrpSpPr>
          <p:cNvPr id="2" name="Group 3"/>
          <p:cNvGrpSpPr>
            <a:grpSpLocks/>
          </p:cNvGrpSpPr>
          <p:nvPr/>
        </p:nvGrpSpPr>
        <p:grpSpPr bwMode="auto">
          <a:xfrm>
            <a:off x="934720" y="4044951"/>
            <a:ext cx="5153942" cy="4926013"/>
            <a:chOff x="576" y="2506"/>
            <a:chExt cx="3176" cy="3052"/>
          </a:xfrm>
        </p:grpSpPr>
        <p:pic>
          <p:nvPicPr>
            <p:cNvPr id="232453" name="Picture 4"/>
            <p:cNvPicPr>
              <a:picLocks noChangeArrowheads="1"/>
            </p:cNvPicPr>
            <p:nvPr/>
          </p:nvPicPr>
          <p:blipFill>
            <a:blip r:embed="rId3"/>
            <a:srcRect/>
            <a:stretch>
              <a:fillRect/>
            </a:stretch>
          </p:blipFill>
          <p:spPr bwMode="auto">
            <a:xfrm>
              <a:off x="576" y="2736"/>
              <a:ext cx="3176" cy="2600"/>
            </a:xfrm>
            <a:prstGeom prst="rect">
              <a:avLst/>
            </a:prstGeom>
            <a:noFill/>
            <a:ln w="9525">
              <a:noFill/>
              <a:miter lim="800000"/>
              <a:headEnd/>
              <a:tailEnd/>
            </a:ln>
          </p:spPr>
        </p:pic>
        <p:sp>
          <p:nvSpPr>
            <p:cNvPr id="232454" name="Rectangle 5"/>
            <p:cNvSpPr>
              <a:spLocks noChangeArrowheads="1"/>
            </p:cNvSpPr>
            <p:nvPr/>
          </p:nvSpPr>
          <p:spPr bwMode="auto">
            <a:xfrm>
              <a:off x="893" y="2506"/>
              <a:ext cx="2534" cy="3052"/>
            </a:xfrm>
            <a:prstGeom prst="rect">
              <a:avLst/>
            </a:prstGeom>
            <a:noFill/>
            <a:ln w="9525">
              <a:noFill/>
              <a:miter lim="800000"/>
              <a:headEnd/>
              <a:tailEnd/>
            </a:ln>
          </p:spPr>
          <p:txBody>
            <a:bodyPr vert="eaVert" wrap="none" lIns="92075" tIns="46038" rIns="92075" bIns="46038" anchor="ctr"/>
            <a:lstStyle/>
            <a:p>
              <a:pPr eaLnBrk="0" fontAlgn="base" hangingPunct="0">
                <a:spcBef>
                  <a:spcPct val="3000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96004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E041BFD3-8BFA-4C81-A997-80DAC5783C2C}" type="slidenum">
              <a:rPr lang="en-US" smtClean="0">
                <a:solidFill>
                  <a:srgbClr val="000000"/>
                </a:solidFill>
              </a:rPr>
              <a:pPr/>
              <a:t>42</a:t>
            </a:fld>
            <a:endParaRPr lang="en-US">
              <a:solidFill>
                <a:srgbClr val="000000"/>
              </a:solidFill>
            </a:endParaRPr>
          </a:p>
        </p:txBody>
      </p:sp>
      <p:sp>
        <p:nvSpPr>
          <p:cNvPr id="225283" name="Rectangle 2"/>
          <p:cNvSpPr>
            <a:spLocks noGrp="1" noRot="1" noChangeAspect="1" noChangeArrowheads="1" noTextEdit="1"/>
          </p:cNvSpPr>
          <p:nvPr>
            <p:ph type="sldImg"/>
          </p:nvPr>
        </p:nvSpPr>
        <p:spPr>
          <a:xfrm>
            <a:off x="409575" y="698500"/>
            <a:ext cx="6191250" cy="3482975"/>
          </a:xfrm>
          <a:ln cap="flat"/>
        </p:spPr>
      </p:sp>
      <p:grpSp>
        <p:nvGrpSpPr>
          <p:cNvPr id="2" name="Group 3"/>
          <p:cNvGrpSpPr>
            <a:grpSpLocks/>
          </p:cNvGrpSpPr>
          <p:nvPr/>
        </p:nvGrpSpPr>
        <p:grpSpPr bwMode="auto">
          <a:xfrm>
            <a:off x="934720" y="4044951"/>
            <a:ext cx="5153942" cy="4926013"/>
            <a:chOff x="576" y="2506"/>
            <a:chExt cx="3176" cy="3052"/>
          </a:xfrm>
        </p:grpSpPr>
        <p:pic>
          <p:nvPicPr>
            <p:cNvPr id="225285" name="Picture 4"/>
            <p:cNvPicPr>
              <a:picLocks noChangeArrowheads="1"/>
            </p:cNvPicPr>
            <p:nvPr/>
          </p:nvPicPr>
          <p:blipFill>
            <a:blip r:embed="rId3"/>
            <a:srcRect/>
            <a:stretch>
              <a:fillRect/>
            </a:stretch>
          </p:blipFill>
          <p:spPr bwMode="auto">
            <a:xfrm>
              <a:off x="576" y="2736"/>
              <a:ext cx="3176" cy="2600"/>
            </a:xfrm>
            <a:prstGeom prst="rect">
              <a:avLst/>
            </a:prstGeom>
            <a:noFill/>
            <a:ln w="9525">
              <a:noFill/>
              <a:miter lim="800000"/>
              <a:headEnd/>
              <a:tailEnd/>
            </a:ln>
          </p:spPr>
        </p:pic>
        <p:sp>
          <p:nvSpPr>
            <p:cNvPr id="225286" name="Rectangle 5"/>
            <p:cNvSpPr>
              <a:spLocks noChangeArrowheads="1"/>
            </p:cNvSpPr>
            <p:nvPr/>
          </p:nvSpPr>
          <p:spPr bwMode="auto">
            <a:xfrm>
              <a:off x="893" y="2506"/>
              <a:ext cx="2534" cy="3052"/>
            </a:xfrm>
            <a:prstGeom prst="rect">
              <a:avLst/>
            </a:prstGeom>
            <a:noFill/>
            <a:ln w="9525">
              <a:noFill/>
              <a:miter lim="800000"/>
              <a:headEnd/>
              <a:tailEnd/>
            </a:ln>
          </p:spPr>
          <p:txBody>
            <a:bodyPr vert="eaVert" wrap="none" lIns="92075" tIns="46038" rIns="92075" bIns="46038" anchor="ctr"/>
            <a:lstStyle/>
            <a:p>
              <a:pPr eaLnBrk="0" fontAlgn="base" hangingPunct="0">
                <a:spcBef>
                  <a:spcPct val="3000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200429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1/23/2026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1/23/2026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E05B-B599-4BCF-8B3F-79C4C2B7D36A}"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403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r>
              <a:rPr lang="en-US">
                <a:solidFill>
                  <a:srgbClr val="000000"/>
                </a:solidFill>
              </a:rPr>
              <a:t>As of Date: 12 Dec 2014</a:t>
            </a:r>
            <a:endParaRPr lang="en-US" dirty="0">
              <a:solidFill>
                <a:srgbClr val="000000"/>
              </a:solidFill>
            </a:endParaRPr>
          </a:p>
        </p:txBody>
      </p:sp>
      <p:sp>
        <p:nvSpPr>
          <p:cNvPr id="3" name="Rectangle 5"/>
          <p:cNvSpPr>
            <a:spLocks noGrp="1" noChangeArrowheads="1"/>
          </p:cNvSpPr>
          <p:nvPr>
            <p:ph type="ftr" sz="quarter" idx="11"/>
          </p:nvPr>
        </p:nvSpPr>
        <p:spPr>
          <a:xfrm>
            <a:off x="3860800" y="6245225"/>
            <a:ext cx="4572000" cy="476250"/>
          </a:xfrm>
          <a:prstGeom prst="rect">
            <a:avLst/>
          </a:prstGeom>
          <a:ln/>
        </p:spPr>
        <p:txBody>
          <a:bodyPr/>
          <a:lstStyle>
            <a:lvl1pPr>
              <a:defRPr/>
            </a:lvl1pPr>
          </a:lstStyle>
          <a:p>
            <a:pPr>
              <a:defRPr/>
            </a:pPr>
            <a:r>
              <a:rPr lang="pt-BR" dirty="0">
                <a:solidFill>
                  <a:srgbClr val="000000"/>
                </a:solidFill>
              </a:rPr>
              <a:t>PFN: 031UTF03, Vers 01.1 &amp; 01.2</a:t>
            </a:r>
            <a:endParaRPr lang="en-US" dirty="0">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6193F6A-0884-47AC-AF16-84E1F5758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83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665B-6C15-4815-936C-E787EF07E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BAA13-238C-41A1-8F70-D044DD0C1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6A24DC-7316-4566-93E3-92D6B7CE786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D344DE2-DD20-4869-85FD-D702315758E7}"/>
              </a:ext>
            </a:extLst>
          </p:cNvPr>
          <p:cNvSpPr>
            <a:spLocks noGrp="1"/>
          </p:cNvSpPr>
          <p:nvPr>
            <p:ph type="ftr" sz="quarter" idx="11"/>
          </p:nvPr>
        </p:nvSpPr>
        <p:spPr/>
        <p:txBody>
          <a:bodyPr/>
          <a:lstStyle>
            <a:lvl1pPr>
              <a:defRPr/>
            </a:lvl1pPr>
          </a:lstStyle>
          <a:p>
            <a:r>
              <a:rPr lang="en-US" altLang="en-US"/>
              <a:t>031UTH04</a:t>
            </a:r>
          </a:p>
        </p:txBody>
      </p:sp>
      <p:sp>
        <p:nvSpPr>
          <p:cNvPr id="6" name="Slide Number Placeholder 5">
            <a:extLst>
              <a:ext uri="{FF2B5EF4-FFF2-40B4-BE49-F238E27FC236}">
                <a16:creationId xmlns:a16="http://schemas.microsoft.com/office/drawing/2014/main" id="{FB2418EB-B094-47FD-8B1E-05B9CC1FE6B9}"/>
              </a:ext>
            </a:extLst>
          </p:cNvPr>
          <p:cNvSpPr>
            <a:spLocks noGrp="1"/>
          </p:cNvSpPr>
          <p:nvPr>
            <p:ph type="sldNum" sz="quarter" idx="12"/>
          </p:nvPr>
        </p:nvSpPr>
        <p:spPr/>
        <p:txBody>
          <a:bodyPr/>
          <a:lstStyle>
            <a:lvl1pPr>
              <a:defRPr/>
            </a:lvl1pPr>
          </a:lstStyle>
          <a:p>
            <a:fld id="{995F14CA-5EA8-48C3-BFF0-3E6E6CCF8E0B}" type="slidenum">
              <a:rPr lang="en-US" altLang="en-US"/>
              <a:pPr/>
              <a:t>‹#›</a:t>
            </a:fld>
            <a:endParaRPr lang="en-US" altLang="en-US"/>
          </a:p>
        </p:txBody>
      </p:sp>
    </p:spTree>
    <p:extLst>
      <p:ext uri="{BB962C8B-B14F-4D97-AF65-F5344CB8AC3E}">
        <p14:creationId xmlns:p14="http://schemas.microsoft.com/office/powerpoint/2010/main" val="221116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5C6F-6B65-4BD9-8EC6-BBA86CFDD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11B1F-54BA-4A61-9F3A-08D1BF2706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E9A27-E18A-4908-9C83-2C6863D0805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888041-FAF6-4388-A7A7-DC3D15EA6D2E}"/>
              </a:ext>
            </a:extLst>
          </p:cNvPr>
          <p:cNvSpPr>
            <a:spLocks noGrp="1"/>
          </p:cNvSpPr>
          <p:nvPr>
            <p:ph type="ftr" sz="quarter" idx="11"/>
          </p:nvPr>
        </p:nvSpPr>
        <p:spPr/>
        <p:txBody>
          <a:bodyPr/>
          <a:lstStyle>
            <a:lvl1pPr>
              <a:defRPr/>
            </a:lvl1pPr>
          </a:lstStyle>
          <a:p>
            <a:r>
              <a:rPr lang="en-US" altLang="en-US"/>
              <a:t>031UTH04</a:t>
            </a:r>
          </a:p>
        </p:txBody>
      </p:sp>
      <p:sp>
        <p:nvSpPr>
          <p:cNvPr id="6" name="Slide Number Placeholder 5">
            <a:extLst>
              <a:ext uri="{FF2B5EF4-FFF2-40B4-BE49-F238E27FC236}">
                <a16:creationId xmlns:a16="http://schemas.microsoft.com/office/drawing/2014/main" id="{0E1588A6-0D18-425B-B8CF-E6153DBF5522}"/>
              </a:ext>
            </a:extLst>
          </p:cNvPr>
          <p:cNvSpPr>
            <a:spLocks noGrp="1"/>
          </p:cNvSpPr>
          <p:nvPr>
            <p:ph type="sldNum" sz="quarter" idx="12"/>
          </p:nvPr>
        </p:nvSpPr>
        <p:spPr/>
        <p:txBody>
          <a:bodyPr/>
          <a:lstStyle>
            <a:lvl1pPr>
              <a:defRPr/>
            </a:lvl1pPr>
          </a:lstStyle>
          <a:p>
            <a:fld id="{5096C3FC-1FB8-446E-8D14-D26B51C74306}" type="slidenum">
              <a:rPr lang="en-US" altLang="en-US"/>
              <a:pPr/>
              <a:t>‹#›</a:t>
            </a:fld>
            <a:endParaRPr lang="en-US" altLang="en-US"/>
          </a:p>
        </p:txBody>
      </p:sp>
    </p:spTree>
    <p:extLst>
      <p:ext uri="{BB962C8B-B14F-4D97-AF65-F5344CB8AC3E}">
        <p14:creationId xmlns:p14="http://schemas.microsoft.com/office/powerpoint/2010/main" val="5025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D92D-50F0-4BD5-AEF2-D505C8D7B3C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5A3F2-486C-413B-B926-E77B99960CC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0B396AE-D55C-40BB-A7B3-AC53664DD0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678822-A70A-4E1F-B3CF-054F10CC7CB0}"/>
              </a:ext>
            </a:extLst>
          </p:cNvPr>
          <p:cNvSpPr>
            <a:spLocks noGrp="1"/>
          </p:cNvSpPr>
          <p:nvPr>
            <p:ph type="ftr" sz="quarter" idx="11"/>
          </p:nvPr>
        </p:nvSpPr>
        <p:spPr/>
        <p:txBody>
          <a:bodyPr/>
          <a:lstStyle>
            <a:lvl1pPr>
              <a:defRPr/>
            </a:lvl1pPr>
          </a:lstStyle>
          <a:p>
            <a:r>
              <a:rPr lang="en-US" altLang="en-US"/>
              <a:t>031UTH04</a:t>
            </a:r>
          </a:p>
        </p:txBody>
      </p:sp>
      <p:sp>
        <p:nvSpPr>
          <p:cNvPr id="6" name="Slide Number Placeholder 5">
            <a:extLst>
              <a:ext uri="{FF2B5EF4-FFF2-40B4-BE49-F238E27FC236}">
                <a16:creationId xmlns:a16="http://schemas.microsoft.com/office/drawing/2014/main" id="{3096C50D-B475-45AA-8EAD-2A7942959695}"/>
              </a:ext>
            </a:extLst>
          </p:cNvPr>
          <p:cNvSpPr>
            <a:spLocks noGrp="1"/>
          </p:cNvSpPr>
          <p:nvPr>
            <p:ph type="sldNum" sz="quarter" idx="12"/>
          </p:nvPr>
        </p:nvSpPr>
        <p:spPr/>
        <p:txBody>
          <a:bodyPr/>
          <a:lstStyle>
            <a:lvl1pPr>
              <a:defRPr/>
            </a:lvl1pPr>
          </a:lstStyle>
          <a:p>
            <a:fld id="{5FB835F3-9132-43E5-AFE2-4016E7B89F99}" type="slidenum">
              <a:rPr lang="en-US" altLang="en-US"/>
              <a:pPr/>
              <a:t>‹#›</a:t>
            </a:fld>
            <a:endParaRPr lang="en-US" altLang="en-US"/>
          </a:p>
        </p:txBody>
      </p:sp>
    </p:spTree>
    <p:extLst>
      <p:ext uri="{BB962C8B-B14F-4D97-AF65-F5344CB8AC3E}">
        <p14:creationId xmlns:p14="http://schemas.microsoft.com/office/powerpoint/2010/main" val="411961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FEF9-5782-4537-831C-2BA652616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BEA77-DE4E-4394-9606-4875E1B27A7C}"/>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30957-952E-495E-8598-0E878AF7C95E}"/>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34BDF-A8E8-4F3B-A1B2-76773197FF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19BB21F-99F8-4842-9512-EA75D3E2CA3F}"/>
              </a:ext>
            </a:extLst>
          </p:cNvPr>
          <p:cNvSpPr>
            <a:spLocks noGrp="1"/>
          </p:cNvSpPr>
          <p:nvPr>
            <p:ph type="ftr" sz="quarter" idx="11"/>
          </p:nvPr>
        </p:nvSpPr>
        <p:spPr/>
        <p:txBody>
          <a:bodyPr/>
          <a:lstStyle>
            <a:lvl1pPr>
              <a:defRPr/>
            </a:lvl1pPr>
          </a:lstStyle>
          <a:p>
            <a:r>
              <a:rPr lang="en-US" altLang="en-US"/>
              <a:t>031UTH04</a:t>
            </a:r>
          </a:p>
        </p:txBody>
      </p:sp>
      <p:sp>
        <p:nvSpPr>
          <p:cNvPr id="7" name="Slide Number Placeholder 6">
            <a:extLst>
              <a:ext uri="{FF2B5EF4-FFF2-40B4-BE49-F238E27FC236}">
                <a16:creationId xmlns:a16="http://schemas.microsoft.com/office/drawing/2014/main" id="{90CB49A7-3CF3-4ABA-8848-F59627C48C16}"/>
              </a:ext>
            </a:extLst>
          </p:cNvPr>
          <p:cNvSpPr>
            <a:spLocks noGrp="1"/>
          </p:cNvSpPr>
          <p:nvPr>
            <p:ph type="sldNum" sz="quarter" idx="12"/>
          </p:nvPr>
        </p:nvSpPr>
        <p:spPr/>
        <p:txBody>
          <a:bodyPr/>
          <a:lstStyle>
            <a:lvl1pPr>
              <a:defRPr/>
            </a:lvl1pPr>
          </a:lstStyle>
          <a:p>
            <a:fld id="{350D0DCD-C637-4745-AE09-E70636BBB2E3}" type="slidenum">
              <a:rPr lang="en-US" altLang="en-US"/>
              <a:pPr/>
              <a:t>‹#›</a:t>
            </a:fld>
            <a:endParaRPr lang="en-US" altLang="en-US"/>
          </a:p>
        </p:txBody>
      </p:sp>
    </p:spTree>
    <p:extLst>
      <p:ext uri="{BB962C8B-B14F-4D97-AF65-F5344CB8AC3E}">
        <p14:creationId xmlns:p14="http://schemas.microsoft.com/office/powerpoint/2010/main" val="4117992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FD69-A719-4906-8850-0418C68AAF8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DE6452-BBC9-4760-9DFA-94DF04AE87A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7CE79-CDD1-4B5B-98A6-1DB0CF3EDDE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3D469-DCCC-429B-B6DF-CFF2FC92F81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C043B-A161-42C5-84D6-E333BD63F32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011A27-2334-47E2-A292-FA159EA4EB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4994F83-7D7E-423A-90DC-9B5B45BBED8C}"/>
              </a:ext>
            </a:extLst>
          </p:cNvPr>
          <p:cNvSpPr>
            <a:spLocks noGrp="1"/>
          </p:cNvSpPr>
          <p:nvPr>
            <p:ph type="ftr" sz="quarter" idx="11"/>
          </p:nvPr>
        </p:nvSpPr>
        <p:spPr/>
        <p:txBody>
          <a:bodyPr/>
          <a:lstStyle>
            <a:lvl1pPr>
              <a:defRPr/>
            </a:lvl1pPr>
          </a:lstStyle>
          <a:p>
            <a:r>
              <a:rPr lang="en-US" altLang="en-US"/>
              <a:t>031UTH04</a:t>
            </a:r>
          </a:p>
        </p:txBody>
      </p:sp>
      <p:sp>
        <p:nvSpPr>
          <p:cNvPr id="9" name="Slide Number Placeholder 8">
            <a:extLst>
              <a:ext uri="{FF2B5EF4-FFF2-40B4-BE49-F238E27FC236}">
                <a16:creationId xmlns:a16="http://schemas.microsoft.com/office/drawing/2014/main" id="{F83DA9BA-FD9D-4AED-92AD-54AA013D5489}"/>
              </a:ext>
            </a:extLst>
          </p:cNvPr>
          <p:cNvSpPr>
            <a:spLocks noGrp="1"/>
          </p:cNvSpPr>
          <p:nvPr>
            <p:ph type="sldNum" sz="quarter" idx="12"/>
          </p:nvPr>
        </p:nvSpPr>
        <p:spPr/>
        <p:txBody>
          <a:bodyPr/>
          <a:lstStyle>
            <a:lvl1pPr>
              <a:defRPr/>
            </a:lvl1pPr>
          </a:lstStyle>
          <a:p>
            <a:fld id="{24097812-C9A4-4491-9966-F7AD9F3BBA1F}" type="slidenum">
              <a:rPr lang="en-US" altLang="en-US"/>
              <a:pPr/>
              <a:t>‹#›</a:t>
            </a:fld>
            <a:endParaRPr lang="en-US" altLang="en-US"/>
          </a:p>
        </p:txBody>
      </p:sp>
    </p:spTree>
    <p:extLst>
      <p:ext uri="{BB962C8B-B14F-4D97-AF65-F5344CB8AC3E}">
        <p14:creationId xmlns:p14="http://schemas.microsoft.com/office/powerpoint/2010/main" val="417771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195E-8CCE-4AB2-A99A-C2FBE9DB3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33DD5E-A36B-43EA-83F8-ADB9E314694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094AA19-0883-422B-9589-FAB8AAA998B4}"/>
              </a:ext>
            </a:extLst>
          </p:cNvPr>
          <p:cNvSpPr>
            <a:spLocks noGrp="1"/>
          </p:cNvSpPr>
          <p:nvPr>
            <p:ph type="ftr" sz="quarter" idx="11"/>
          </p:nvPr>
        </p:nvSpPr>
        <p:spPr/>
        <p:txBody>
          <a:bodyPr/>
          <a:lstStyle>
            <a:lvl1pPr>
              <a:defRPr/>
            </a:lvl1pPr>
          </a:lstStyle>
          <a:p>
            <a:r>
              <a:rPr lang="en-US" altLang="en-US"/>
              <a:t>031UTH04</a:t>
            </a:r>
          </a:p>
        </p:txBody>
      </p:sp>
      <p:sp>
        <p:nvSpPr>
          <p:cNvPr id="5" name="Slide Number Placeholder 4">
            <a:extLst>
              <a:ext uri="{FF2B5EF4-FFF2-40B4-BE49-F238E27FC236}">
                <a16:creationId xmlns:a16="http://schemas.microsoft.com/office/drawing/2014/main" id="{2456D112-ECE8-4173-B0AB-110C0E4B3574}"/>
              </a:ext>
            </a:extLst>
          </p:cNvPr>
          <p:cNvSpPr>
            <a:spLocks noGrp="1"/>
          </p:cNvSpPr>
          <p:nvPr>
            <p:ph type="sldNum" sz="quarter" idx="12"/>
          </p:nvPr>
        </p:nvSpPr>
        <p:spPr/>
        <p:txBody>
          <a:bodyPr/>
          <a:lstStyle>
            <a:lvl1pPr>
              <a:defRPr/>
            </a:lvl1pPr>
          </a:lstStyle>
          <a:p>
            <a:fld id="{512CB16E-673A-4234-B580-DE12FB76F12B}" type="slidenum">
              <a:rPr lang="en-US" altLang="en-US"/>
              <a:pPr/>
              <a:t>‹#›</a:t>
            </a:fld>
            <a:endParaRPr lang="en-US" altLang="en-US"/>
          </a:p>
        </p:txBody>
      </p:sp>
    </p:spTree>
    <p:extLst>
      <p:ext uri="{BB962C8B-B14F-4D97-AF65-F5344CB8AC3E}">
        <p14:creationId xmlns:p14="http://schemas.microsoft.com/office/powerpoint/2010/main" val="27369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998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2F4DB-43EC-4D38-A1A1-99416A2E250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AFFD113-3344-41B7-9683-48EB3FD71030}"/>
              </a:ext>
            </a:extLst>
          </p:cNvPr>
          <p:cNvSpPr>
            <a:spLocks noGrp="1"/>
          </p:cNvSpPr>
          <p:nvPr>
            <p:ph type="ftr" sz="quarter" idx="11"/>
          </p:nvPr>
        </p:nvSpPr>
        <p:spPr/>
        <p:txBody>
          <a:bodyPr/>
          <a:lstStyle>
            <a:lvl1pPr>
              <a:defRPr/>
            </a:lvl1pPr>
          </a:lstStyle>
          <a:p>
            <a:r>
              <a:rPr lang="en-US" altLang="en-US"/>
              <a:t>031UTH04</a:t>
            </a:r>
          </a:p>
        </p:txBody>
      </p:sp>
      <p:sp>
        <p:nvSpPr>
          <p:cNvPr id="4" name="Slide Number Placeholder 3">
            <a:extLst>
              <a:ext uri="{FF2B5EF4-FFF2-40B4-BE49-F238E27FC236}">
                <a16:creationId xmlns:a16="http://schemas.microsoft.com/office/drawing/2014/main" id="{8EE9A998-099A-4078-A55A-B598772AE49B}"/>
              </a:ext>
            </a:extLst>
          </p:cNvPr>
          <p:cNvSpPr>
            <a:spLocks noGrp="1"/>
          </p:cNvSpPr>
          <p:nvPr>
            <p:ph type="sldNum" sz="quarter" idx="12"/>
          </p:nvPr>
        </p:nvSpPr>
        <p:spPr/>
        <p:txBody>
          <a:bodyPr/>
          <a:lstStyle>
            <a:lvl1pPr>
              <a:defRPr/>
            </a:lvl1pPr>
          </a:lstStyle>
          <a:p>
            <a:fld id="{5F567138-8C54-4B58-BF1E-DA8CE9A13C4F}" type="slidenum">
              <a:rPr lang="en-US" altLang="en-US"/>
              <a:pPr/>
              <a:t>‹#›</a:t>
            </a:fld>
            <a:endParaRPr lang="en-US" altLang="en-US"/>
          </a:p>
        </p:txBody>
      </p:sp>
    </p:spTree>
    <p:extLst>
      <p:ext uri="{BB962C8B-B14F-4D97-AF65-F5344CB8AC3E}">
        <p14:creationId xmlns:p14="http://schemas.microsoft.com/office/powerpoint/2010/main" val="567558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6F07-66A0-4CB7-BFA3-C2BFA3E25BA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E27BE6-4FC6-4240-8C3F-599033906F1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680FB-1B0C-477E-9BE1-A1335D9CB0A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F190C-BF44-4207-83D5-2C93D8F98D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D502DC-A07A-49D7-9F39-D7A320249A82}"/>
              </a:ext>
            </a:extLst>
          </p:cNvPr>
          <p:cNvSpPr>
            <a:spLocks noGrp="1"/>
          </p:cNvSpPr>
          <p:nvPr>
            <p:ph type="ftr" sz="quarter" idx="11"/>
          </p:nvPr>
        </p:nvSpPr>
        <p:spPr/>
        <p:txBody>
          <a:bodyPr/>
          <a:lstStyle>
            <a:lvl1pPr>
              <a:defRPr/>
            </a:lvl1pPr>
          </a:lstStyle>
          <a:p>
            <a:r>
              <a:rPr lang="en-US" altLang="en-US"/>
              <a:t>031UTH04</a:t>
            </a:r>
          </a:p>
        </p:txBody>
      </p:sp>
      <p:sp>
        <p:nvSpPr>
          <p:cNvPr id="7" name="Slide Number Placeholder 6">
            <a:extLst>
              <a:ext uri="{FF2B5EF4-FFF2-40B4-BE49-F238E27FC236}">
                <a16:creationId xmlns:a16="http://schemas.microsoft.com/office/drawing/2014/main" id="{CDF4CC55-8D01-4DF1-8F8A-0AC8A02F6F7A}"/>
              </a:ext>
            </a:extLst>
          </p:cNvPr>
          <p:cNvSpPr>
            <a:spLocks noGrp="1"/>
          </p:cNvSpPr>
          <p:nvPr>
            <p:ph type="sldNum" sz="quarter" idx="12"/>
          </p:nvPr>
        </p:nvSpPr>
        <p:spPr/>
        <p:txBody>
          <a:bodyPr/>
          <a:lstStyle>
            <a:lvl1pPr>
              <a:defRPr/>
            </a:lvl1pPr>
          </a:lstStyle>
          <a:p>
            <a:fld id="{605CBC47-F83F-46EA-88CC-1BFDF9A9CC8A}" type="slidenum">
              <a:rPr lang="en-US" altLang="en-US"/>
              <a:pPr/>
              <a:t>‹#›</a:t>
            </a:fld>
            <a:endParaRPr lang="en-US" altLang="en-US"/>
          </a:p>
        </p:txBody>
      </p:sp>
    </p:spTree>
    <p:extLst>
      <p:ext uri="{BB962C8B-B14F-4D97-AF65-F5344CB8AC3E}">
        <p14:creationId xmlns:p14="http://schemas.microsoft.com/office/powerpoint/2010/main" val="15345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D5F5-9400-46A8-BDE6-9AA198DA1E8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50C49-4A10-40DF-80E5-9B02269DE66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98576-1C66-44A0-810E-FEBFAF84585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9403E-7E04-4B07-A6C8-34519CCDBC1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DCA2CA-28AC-4CF4-9BCC-82BE05E03E99}"/>
              </a:ext>
            </a:extLst>
          </p:cNvPr>
          <p:cNvSpPr>
            <a:spLocks noGrp="1"/>
          </p:cNvSpPr>
          <p:nvPr>
            <p:ph type="ftr" sz="quarter" idx="11"/>
          </p:nvPr>
        </p:nvSpPr>
        <p:spPr/>
        <p:txBody>
          <a:bodyPr/>
          <a:lstStyle>
            <a:lvl1pPr>
              <a:defRPr/>
            </a:lvl1pPr>
          </a:lstStyle>
          <a:p>
            <a:r>
              <a:rPr lang="en-US" altLang="en-US"/>
              <a:t>031UTH04</a:t>
            </a:r>
          </a:p>
        </p:txBody>
      </p:sp>
      <p:sp>
        <p:nvSpPr>
          <p:cNvPr id="7" name="Slide Number Placeholder 6">
            <a:extLst>
              <a:ext uri="{FF2B5EF4-FFF2-40B4-BE49-F238E27FC236}">
                <a16:creationId xmlns:a16="http://schemas.microsoft.com/office/drawing/2014/main" id="{C1AC750B-7E91-48BF-8E82-9522008BF843}"/>
              </a:ext>
            </a:extLst>
          </p:cNvPr>
          <p:cNvSpPr>
            <a:spLocks noGrp="1"/>
          </p:cNvSpPr>
          <p:nvPr>
            <p:ph type="sldNum" sz="quarter" idx="12"/>
          </p:nvPr>
        </p:nvSpPr>
        <p:spPr/>
        <p:txBody>
          <a:bodyPr/>
          <a:lstStyle>
            <a:lvl1pPr>
              <a:defRPr/>
            </a:lvl1pPr>
          </a:lstStyle>
          <a:p>
            <a:fld id="{D0AFA220-50B3-4AF3-B609-E9B073680BD2}" type="slidenum">
              <a:rPr lang="en-US" altLang="en-US"/>
              <a:pPr/>
              <a:t>‹#›</a:t>
            </a:fld>
            <a:endParaRPr lang="en-US" altLang="en-US"/>
          </a:p>
        </p:txBody>
      </p:sp>
    </p:spTree>
    <p:extLst>
      <p:ext uri="{BB962C8B-B14F-4D97-AF65-F5344CB8AC3E}">
        <p14:creationId xmlns:p14="http://schemas.microsoft.com/office/powerpoint/2010/main" val="15844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DC0A-111B-4CA8-AD74-43D7AA6CB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BF7EC9-ACD2-4F0F-A110-B63D139AB4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4C2DE-1C7F-4FF9-B962-113D00BC75A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0C072E-20F6-47E4-8E89-E50C763B45A0}"/>
              </a:ext>
            </a:extLst>
          </p:cNvPr>
          <p:cNvSpPr>
            <a:spLocks noGrp="1"/>
          </p:cNvSpPr>
          <p:nvPr>
            <p:ph type="ftr" sz="quarter" idx="11"/>
          </p:nvPr>
        </p:nvSpPr>
        <p:spPr/>
        <p:txBody>
          <a:bodyPr/>
          <a:lstStyle>
            <a:lvl1pPr>
              <a:defRPr/>
            </a:lvl1pPr>
          </a:lstStyle>
          <a:p>
            <a:r>
              <a:rPr lang="en-US" altLang="en-US"/>
              <a:t>031UTH04</a:t>
            </a:r>
          </a:p>
        </p:txBody>
      </p:sp>
      <p:sp>
        <p:nvSpPr>
          <p:cNvPr id="6" name="Slide Number Placeholder 5">
            <a:extLst>
              <a:ext uri="{FF2B5EF4-FFF2-40B4-BE49-F238E27FC236}">
                <a16:creationId xmlns:a16="http://schemas.microsoft.com/office/drawing/2014/main" id="{DBAEDA78-0652-4752-8D0C-8A54CF177275}"/>
              </a:ext>
            </a:extLst>
          </p:cNvPr>
          <p:cNvSpPr>
            <a:spLocks noGrp="1"/>
          </p:cNvSpPr>
          <p:nvPr>
            <p:ph type="sldNum" sz="quarter" idx="12"/>
          </p:nvPr>
        </p:nvSpPr>
        <p:spPr/>
        <p:txBody>
          <a:bodyPr/>
          <a:lstStyle>
            <a:lvl1pPr>
              <a:defRPr/>
            </a:lvl1pPr>
          </a:lstStyle>
          <a:p>
            <a:fld id="{55FD19D8-10DA-43E9-942B-0DD36C87E157}" type="slidenum">
              <a:rPr lang="en-US" altLang="en-US"/>
              <a:pPr/>
              <a:t>‹#›</a:t>
            </a:fld>
            <a:endParaRPr lang="en-US" altLang="en-US"/>
          </a:p>
        </p:txBody>
      </p:sp>
    </p:spTree>
    <p:extLst>
      <p:ext uri="{BB962C8B-B14F-4D97-AF65-F5344CB8AC3E}">
        <p14:creationId xmlns:p14="http://schemas.microsoft.com/office/powerpoint/2010/main" val="2864333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66693-1D6E-41BD-8FD8-28B718114936}"/>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91D58-D4FE-40B6-9041-D0FA82C91ADB}"/>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10407-D0EB-4F8B-9CC0-5BC97CFE37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6B2BF2-EC00-45B3-8FF3-FCAD92C65CDE}"/>
              </a:ext>
            </a:extLst>
          </p:cNvPr>
          <p:cNvSpPr>
            <a:spLocks noGrp="1"/>
          </p:cNvSpPr>
          <p:nvPr>
            <p:ph type="ftr" sz="quarter" idx="11"/>
          </p:nvPr>
        </p:nvSpPr>
        <p:spPr/>
        <p:txBody>
          <a:bodyPr/>
          <a:lstStyle>
            <a:lvl1pPr>
              <a:defRPr/>
            </a:lvl1pPr>
          </a:lstStyle>
          <a:p>
            <a:r>
              <a:rPr lang="en-US" altLang="en-US"/>
              <a:t>031UTH04</a:t>
            </a:r>
          </a:p>
        </p:txBody>
      </p:sp>
      <p:sp>
        <p:nvSpPr>
          <p:cNvPr id="6" name="Slide Number Placeholder 5">
            <a:extLst>
              <a:ext uri="{FF2B5EF4-FFF2-40B4-BE49-F238E27FC236}">
                <a16:creationId xmlns:a16="http://schemas.microsoft.com/office/drawing/2014/main" id="{767843D2-DC30-4059-8A16-239FF256EF17}"/>
              </a:ext>
            </a:extLst>
          </p:cNvPr>
          <p:cNvSpPr>
            <a:spLocks noGrp="1"/>
          </p:cNvSpPr>
          <p:nvPr>
            <p:ph type="sldNum" sz="quarter" idx="12"/>
          </p:nvPr>
        </p:nvSpPr>
        <p:spPr/>
        <p:txBody>
          <a:bodyPr/>
          <a:lstStyle>
            <a:lvl1pPr>
              <a:defRPr/>
            </a:lvl1pPr>
          </a:lstStyle>
          <a:p>
            <a:fld id="{A1AE06B0-A3A8-4211-A158-D81D15DAA074}" type="slidenum">
              <a:rPr lang="en-US" altLang="en-US"/>
              <a:pPr/>
              <a:t>‹#›</a:t>
            </a:fld>
            <a:endParaRPr lang="en-US" altLang="en-US"/>
          </a:p>
        </p:txBody>
      </p:sp>
    </p:spTree>
    <p:extLst>
      <p:ext uri="{BB962C8B-B14F-4D97-AF65-F5344CB8AC3E}">
        <p14:creationId xmlns:p14="http://schemas.microsoft.com/office/powerpoint/2010/main" val="3943861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0481-2A56-4277-BB88-2857DA003248}"/>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7604F830-3165-46EC-A251-192F1D4DFBEA}"/>
              </a:ext>
            </a:extLst>
          </p:cNvPr>
          <p:cNvSpPr>
            <a:spLocks noGrp="1"/>
          </p:cNvSpPr>
          <p:nvPr>
            <p:ph type="clipArt" sz="half" idx="1"/>
          </p:nvPr>
        </p:nvSpPr>
        <p:spPr>
          <a:xfrm>
            <a:off x="914400" y="1981200"/>
            <a:ext cx="5080000" cy="4114800"/>
          </a:xfrm>
        </p:spPr>
        <p:txBody>
          <a:bodyPr/>
          <a:lstStyle/>
          <a:p>
            <a:endParaRPr lang="en-US"/>
          </a:p>
        </p:txBody>
      </p:sp>
      <p:sp>
        <p:nvSpPr>
          <p:cNvPr id="4" name="Text Placeholder 3">
            <a:extLst>
              <a:ext uri="{FF2B5EF4-FFF2-40B4-BE49-F238E27FC236}">
                <a16:creationId xmlns:a16="http://schemas.microsoft.com/office/drawing/2014/main" id="{A6AB1C9D-D8B0-4150-94D2-DC68FF6EB062}"/>
              </a:ext>
            </a:extLst>
          </p:cNvPr>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EEE9C-A446-42C9-88C1-4037A9F1F113}"/>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B04C2F-0746-4C89-8813-57D3AD5D0F93}"/>
              </a:ext>
            </a:extLst>
          </p:cNvPr>
          <p:cNvSpPr>
            <a:spLocks noGrp="1"/>
          </p:cNvSpPr>
          <p:nvPr>
            <p:ph type="ftr" sz="quarter" idx="11"/>
          </p:nvPr>
        </p:nvSpPr>
        <p:spPr>
          <a:xfrm>
            <a:off x="4165600" y="6248400"/>
            <a:ext cx="3860800" cy="457200"/>
          </a:xfrm>
        </p:spPr>
        <p:txBody>
          <a:bodyPr/>
          <a:lstStyle>
            <a:lvl1pPr>
              <a:defRPr/>
            </a:lvl1pPr>
          </a:lstStyle>
          <a:p>
            <a:r>
              <a:rPr lang="en-US" altLang="en-US"/>
              <a:t>031UTH04</a:t>
            </a:r>
          </a:p>
        </p:txBody>
      </p:sp>
      <p:sp>
        <p:nvSpPr>
          <p:cNvPr id="7" name="Slide Number Placeholder 6">
            <a:extLst>
              <a:ext uri="{FF2B5EF4-FFF2-40B4-BE49-F238E27FC236}">
                <a16:creationId xmlns:a16="http://schemas.microsoft.com/office/drawing/2014/main" id="{D9DD80C5-DD71-4E6D-9EFC-6668FF7424E0}"/>
              </a:ext>
            </a:extLst>
          </p:cNvPr>
          <p:cNvSpPr>
            <a:spLocks noGrp="1"/>
          </p:cNvSpPr>
          <p:nvPr>
            <p:ph type="sldNum" sz="quarter" idx="12"/>
          </p:nvPr>
        </p:nvSpPr>
        <p:spPr>
          <a:xfrm>
            <a:off x="8737600" y="6248400"/>
            <a:ext cx="2540000" cy="457200"/>
          </a:xfrm>
        </p:spPr>
        <p:txBody>
          <a:bodyPr/>
          <a:lstStyle>
            <a:lvl1pPr>
              <a:defRPr/>
            </a:lvl1pPr>
          </a:lstStyle>
          <a:p>
            <a:fld id="{D1D26947-E15C-4A30-9433-2F92D04ABC1D}" type="slidenum">
              <a:rPr lang="en-US" altLang="en-US"/>
              <a:pPr/>
              <a:t>‹#›</a:t>
            </a:fld>
            <a:endParaRPr lang="en-US" altLang="en-US"/>
          </a:p>
        </p:txBody>
      </p:sp>
    </p:spTree>
    <p:extLst>
      <p:ext uri="{BB962C8B-B14F-4D97-AF65-F5344CB8AC3E}">
        <p14:creationId xmlns:p14="http://schemas.microsoft.com/office/powerpoint/2010/main" val="172062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E05B-B599-4BCF-8B3F-79C4C2B7D36A}"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526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2EACACF-2A54-4303-91A9-CBB271B798DB}" type="datetimeFigureOut">
              <a:rPr lang="en-US"/>
              <a:pPr>
                <a:defRPr/>
              </a:pPr>
              <a:t>1/23/2026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9B9E7D-35B4-4C36-ACD4-DDB64F5739E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E0B5A3-B620-44EB-9F52-DF38445DF309}" type="datetimeFigureOut">
              <a:rPr lang="en-US"/>
              <a:pPr>
                <a:defRPr/>
              </a:pPr>
              <a:t>1/23/2026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911810-2632-46B0-B488-4A34C1140CE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477C830-ABA7-4CA9-900A-B930E6D71241}" type="datetimeFigureOut">
              <a:rPr lang="en-US"/>
              <a:pPr>
                <a:defRPr/>
              </a:pPr>
              <a:t>1/23/2026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3BE98-E870-49E7-AD10-8B8C69E65C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1/23/2026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09290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0DFC861-BF8D-4694-8E31-C6F1510C4D18}" type="datetimeFigureOut">
              <a:rPr lang="en-US"/>
              <a:pPr>
                <a:defRPr/>
              </a:pPr>
              <a:t>1/23/2026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461889-AFA8-4E38-BC6E-05077E5CEC8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ED6F9E1-F8E7-48E9-B456-4F8958A705D5}" type="datetimeFigureOut">
              <a:rPr lang="en-US"/>
              <a:pPr>
                <a:defRPr/>
              </a:pPr>
              <a:t>1/23/2026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3D217B-756E-46E3-A8E0-CE408E684EB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45540C2-FAB8-4964-A1A5-1A62D1C1EFED}" type="datetimeFigureOut">
              <a:rPr lang="en-US"/>
              <a:pPr>
                <a:defRPr/>
              </a:pPr>
              <a:t>1/23/2026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A0F523-84B0-4962-B4C5-910CAF31B3D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0DB5FF-AFA3-4467-A87D-45D0177F86BC}" type="datetimeFigureOut">
              <a:rPr lang="en-US"/>
              <a:pPr>
                <a:defRPr/>
              </a:pPr>
              <a:t>1/23/2026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7C133B-269E-4552-9964-497561118B9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ABF2CB-2516-43D9-8C7E-37CA0D7BB75A}" type="datetimeFigureOut">
              <a:rPr lang="en-US"/>
              <a:pPr>
                <a:defRPr/>
              </a:pPr>
              <a:t>1/23/2026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1B0773-C371-4FCE-9F87-A15A1600A68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538794-ADA1-4501-8545-A45491E28247}" type="datetimeFigureOut">
              <a:rPr lang="en-US"/>
              <a:pPr>
                <a:defRPr/>
              </a:pPr>
              <a:t>1/23/2026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F65F5F-243D-4FF1-BBA0-0F0801FB341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754F44-39BA-48CF-8040-DB27D33E70B4}" type="datetimeFigureOut">
              <a:rPr lang="en-US"/>
              <a:pPr>
                <a:defRPr/>
              </a:pPr>
              <a:t>1/23/2026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0EDE35-8BF6-4ACB-8570-78AD946513D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3D80C8-3AD0-4A3B-A995-6071AAE680D8}" type="datetimeFigureOut">
              <a:rPr lang="en-US"/>
              <a:pPr>
                <a:defRPr/>
              </a:pPr>
              <a:t>1/23/2026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024902-BB66-4392-A183-626C8BE42D1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8E05B-B599-4BCF-8B3F-79C4C2B7D36A}"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267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1/23/2026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1/23/2026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05A9FE-77E6-45B1-B490-0B32169EDB6A}"/>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23F24B6-D52C-4687-AE3E-4B150EA2C142}"/>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DAB4D8A-F369-4A5E-BFD1-D87111C86379}"/>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5D52DC6-82F8-40E6-BEC8-7E92CA96B981}"/>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031UTH04</a:t>
            </a:r>
          </a:p>
        </p:txBody>
      </p:sp>
      <p:sp>
        <p:nvSpPr>
          <p:cNvPr id="1030" name="Rectangle 6">
            <a:extLst>
              <a:ext uri="{FF2B5EF4-FFF2-40B4-BE49-F238E27FC236}">
                <a16:creationId xmlns:a16="http://schemas.microsoft.com/office/drawing/2014/main" id="{DA555A57-C168-45D1-B427-A52F71E23EB9}"/>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744845-479D-4B13-8EBC-D37C1D8CD7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660" r:id="rId12"/>
    <p:sldLayoutId id="2147483791" r:id="rId13"/>
  </p:sldLayoutIdLst>
  <p:hf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687D811-9688-4A2A-B5B3-807266F8C4D9}" type="datetimeFigureOut">
              <a:rPr lang="en-US"/>
              <a:pPr>
                <a:defRPr/>
              </a:pPr>
              <a:t>1/23/2026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72830E-90C3-4E2C-A812-7F2D65F172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3CFE-8556-4D81-802F-921978F6F4C4}"/>
              </a:ext>
            </a:extLst>
          </p:cNvPr>
          <p:cNvSpPr>
            <a:spLocks noGrp="1"/>
          </p:cNvSpPr>
          <p:nvPr>
            <p:ph type="title"/>
          </p:nvPr>
        </p:nvSpPr>
        <p:spPr/>
        <p:txBody>
          <a:bodyPr>
            <a:normAutofit/>
          </a:bodyPr>
          <a:lstStyle/>
          <a:p>
            <a:pPr algn="ctr"/>
            <a:r>
              <a:rPr lang="en-US" sz="3200" b="1" dirty="0">
                <a:latin typeface="Times New Roman"/>
                <a:ea typeface="Calibri"/>
                <a:cs typeface="Times New Roman"/>
              </a:rPr>
              <a:t>Radiological instruments</a:t>
            </a:r>
          </a:p>
        </p:txBody>
      </p:sp>
      <p:pic>
        <p:nvPicPr>
          <p:cNvPr id="3" name="Picture 2" descr="A close-up of a device&#10;&#10;AI-generated content may be incorrect.">
            <a:extLst>
              <a:ext uri="{FF2B5EF4-FFF2-40B4-BE49-F238E27FC236}">
                <a16:creationId xmlns:a16="http://schemas.microsoft.com/office/drawing/2014/main" id="{F75ACDBC-37AD-FC6D-7B6E-3C4C2269EDCF}"/>
              </a:ext>
            </a:extLst>
          </p:cNvPr>
          <p:cNvPicPr>
            <a:picLocks noChangeAspect="1"/>
          </p:cNvPicPr>
          <p:nvPr/>
        </p:nvPicPr>
        <p:blipFill>
          <a:blip r:embed="rId2"/>
          <a:stretch>
            <a:fillRect/>
          </a:stretch>
        </p:blipFill>
        <p:spPr>
          <a:xfrm>
            <a:off x="3054111" y="2116617"/>
            <a:ext cx="2475063" cy="2351597"/>
          </a:xfrm>
          <a:prstGeom prst="rect">
            <a:avLst/>
          </a:prstGeom>
        </p:spPr>
      </p:pic>
      <p:pic>
        <p:nvPicPr>
          <p:cNvPr id="5" name="Picture 4" descr="5 An Vdr 2 Image: PICRYL - Public ...">
            <a:extLst>
              <a:ext uri="{FF2B5EF4-FFF2-40B4-BE49-F238E27FC236}">
                <a16:creationId xmlns:a16="http://schemas.microsoft.com/office/drawing/2014/main" id="{F5D6B6BD-CFD6-A21F-BFFB-96DEDCCE5209}"/>
              </a:ext>
            </a:extLst>
          </p:cNvPr>
          <p:cNvPicPr>
            <a:picLocks noChangeAspect="1"/>
          </p:cNvPicPr>
          <p:nvPr/>
        </p:nvPicPr>
        <p:blipFill>
          <a:blip r:embed="rId3"/>
          <a:stretch>
            <a:fillRect/>
          </a:stretch>
        </p:blipFill>
        <p:spPr>
          <a:xfrm>
            <a:off x="5718773" y="2116617"/>
            <a:ext cx="3586792" cy="2351597"/>
          </a:xfrm>
          <a:prstGeom prst="rect">
            <a:avLst/>
          </a:prstGeom>
        </p:spPr>
      </p:pic>
      <p:pic>
        <p:nvPicPr>
          <p:cNvPr id="6" name="Picture 5" descr="A close-up of a radio&#10;&#10;AI-generated content may be incorrect.">
            <a:extLst>
              <a:ext uri="{FF2B5EF4-FFF2-40B4-BE49-F238E27FC236}">
                <a16:creationId xmlns:a16="http://schemas.microsoft.com/office/drawing/2014/main" id="{73E5A74B-6A5D-6A9B-DEA4-5311426A9802}"/>
              </a:ext>
            </a:extLst>
          </p:cNvPr>
          <p:cNvPicPr>
            <a:picLocks noChangeAspect="1"/>
          </p:cNvPicPr>
          <p:nvPr/>
        </p:nvPicPr>
        <p:blipFill>
          <a:blip r:embed="rId4"/>
          <a:stretch>
            <a:fillRect/>
          </a:stretch>
        </p:blipFill>
        <p:spPr>
          <a:xfrm>
            <a:off x="3762375" y="4671832"/>
            <a:ext cx="4667250" cy="2028825"/>
          </a:xfrm>
          <a:prstGeom prst="rect">
            <a:avLst/>
          </a:prstGeom>
        </p:spPr>
      </p:pic>
    </p:spTree>
    <p:extLst>
      <p:ext uri="{BB962C8B-B14F-4D97-AF65-F5344CB8AC3E}">
        <p14:creationId xmlns:p14="http://schemas.microsoft.com/office/powerpoint/2010/main" val="267951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6633A-C3ED-5FF7-9C38-6DACA1EAC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7B7C3-E2D0-3F2D-D4EA-22F0773D0D53}"/>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controls and indicators</a:t>
            </a:r>
          </a:p>
        </p:txBody>
      </p:sp>
      <p:pic>
        <p:nvPicPr>
          <p:cNvPr id="3" name="Picture 2" descr="A close-up of a device&#10;&#10;AI-generated content may be incorrect.">
            <a:extLst>
              <a:ext uri="{FF2B5EF4-FFF2-40B4-BE49-F238E27FC236}">
                <a16:creationId xmlns:a16="http://schemas.microsoft.com/office/drawing/2014/main" id="{61CF4CAA-DE53-B92F-8FE1-4BF5CED5552A}"/>
              </a:ext>
            </a:extLst>
          </p:cNvPr>
          <p:cNvPicPr>
            <a:picLocks noChangeAspect="1"/>
          </p:cNvPicPr>
          <p:nvPr/>
        </p:nvPicPr>
        <p:blipFill>
          <a:blip r:embed="rId2"/>
          <a:stretch>
            <a:fillRect/>
          </a:stretch>
        </p:blipFill>
        <p:spPr>
          <a:xfrm>
            <a:off x="2800440" y="3111081"/>
            <a:ext cx="6619875" cy="2533650"/>
          </a:xfrm>
          <a:prstGeom prst="rect">
            <a:avLst/>
          </a:prstGeom>
        </p:spPr>
      </p:pic>
      <p:sp>
        <p:nvSpPr>
          <p:cNvPr id="4" name="Rectangle 3">
            <a:extLst>
              <a:ext uri="{FF2B5EF4-FFF2-40B4-BE49-F238E27FC236}">
                <a16:creationId xmlns:a16="http://schemas.microsoft.com/office/drawing/2014/main" id="{EAFB0272-EC19-D161-3861-4B0DCEDF8C09}"/>
              </a:ext>
            </a:extLst>
          </p:cNvPr>
          <p:cNvSpPr>
            <a:spLocks noChangeArrowheads="1"/>
          </p:cNvSpPr>
          <p:nvPr/>
        </p:nvSpPr>
        <p:spPr bwMode="auto">
          <a:xfrm>
            <a:off x="3890964" y="2277374"/>
            <a:ext cx="2640146"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Accumulated Dose</a:t>
            </a:r>
          </a:p>
        </p:txBody>
      </p:sp>
      <p:sp>
        <p:nvSpPr>
          <p:cNvPr id="5" name="Line 19">
            <a:extLst>
              <a:ext uri="{FF2B5EF4-FFF2-40B4-BE49-F238E27FC236}">
                <a16:creationId xmlns:a16="http://schemas.microsoft.com/office/drawing/2014/main" id="{3AF64375-C571-8986-DB30-FAC11ED97282}"/>
              </a:ext>
            </a:extLst>
          </p:cNvPr>
          <p:cNvSpPr>
            <a:spLocks noChangeShapeType="1"/>
          </p:cNvSpPr>
          <p:nvPr/>
        </p:nvSpPr>
        <p:spPr bwMode="auto">
          <a:xfrm>
            <a:off x="5702060" y="2767641"/>
            <a:ext cx="381000" cy="1676400"/>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Rectangle 5">
            <a:extLst>
              <a:ext uri="{FF2B5EF4-FFF2-40B4-BE49-F238E27FC236}">
                <a16:creationId xmlns:a16="http://schemas.microsoft.com/office/drawing/2014/main" id="{E6EA4BA7-AA0B-8EDF-A6C9-A569EE02580A}"/>
              </a:ext>
            </a:extLst>
          </p:cNvPr>
          <p:cNvSpPr>
            <a:spLocks noChangeArrowheads="1"/>
          </p:cNvSpPr>
          <p:nvPr/>
        </p:nvSpPr>
        <p:spPr bwMode="auto">
          <a:xfrm>
            <a:off x="7795344" y="2252933"/>
            <a:ext cx="93615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Light</a:t>
            </a:r>
          </a:p>
        </p:txBody>
      </p:sp>
      <p:sp>
        <p:nvSpPr>
          <p:cNvPr id="7" name="Line 20">
            <a:extLst>
              <a:ext uri="{FF2B5EF4-FFF2-40B4-BE49-F238E27FC236}">
                <a16:creationId xmlns:a16="http://schemas.microsoft.com/office/drawing/2014/main" id="{A18AB694-3F90-0BE4-81CF-C333B01CFD04}"/>
              </a:ext>
            </a:extLst>
          </p:cNvPr>
          <p:cNvSpPr>
            <a:spLocks noChangeShapeType="1"/>
          </p:cNvSpPr>
          <p:nvPr/>
        </p:nvSpPr>
        <p:spPr bwMode="auto">
          <a:xfrm flipH="1">
            <a:off x="7513128" y="2719824"/>
            <a:ext cx="757686" cy="1729595"/>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2D7F7B05-F6E9-1264-F8E9-F164F9CC6763}"/>
              </a:ext>
            </a:extLst>
          </p:cNvPr>
          <p:cNvSpPr>
            <a:spLocks noChangeArrowheads="1"/>
          </p:cNvSpPr>
          <p:nvPr/>
        </p:nvSpPr>
        <p:spPr bwMode="auto">
          <a:xfrm>
            <a:off x="8095892" y="5697748"/>
            <a:ext cx="176009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Attenuation</a:t>
            </a:r>
          </a:p>
        </p:txBody>
      </p:sp>
      <p:sp>
        <p:nvSpPr>
          <p:cNvPr id="9" name="Line 23">
            <a:extLst>
              <a:ext uri="{FF2B5EF4-FFF2-40B4-BE49-F238E27FC236}">
                <a16:creationId xmlns:a16="http://schemas.microsoft.com/office/drawing/2014/main" id="{9FA143EC-FC7C-81E6-91D4-694AB1BC2121}"/>
              </a:ext>
            </a:extLst>
          </p:cNvPr>
          <p:cNvSpPr>
            <a:spLocks noChangeShapeType="1"/>
          </p:cNvSpPr>
          <p:nvPr/>
        </p:nvSpPr>
        <p:spPr bwMode="auto">
          <a:xfrm>
            <a:off x="6878128" y="5055079"/>
            <a:ext cx="1295400" cy="762000"/>
          </a:xfrm>
          <a:prstGeom prst="line">
            <a:avLst/>
          </a:prstGeom>
          <a:noFill/>
          <a:ln w="50800">
            <a:solidFill>
              <a:srgbClr val="4472C4"/>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ectangle 9">
            <a:extLst>
              <a:ext uri="{FF2B5EF4-FFF2-40B4-BE49-F238E27FC236}">
                <a16:creationId xmlns:a16="http://schemas.microsoft.com/office/drawing/2014/main" id="{0FE44953-4FFD-52D5-9712-E5C8F038DD7B}"/>
              </a:ext>
            </a:extLst>
          </p:cNvPr>
          <p:cNvSpPr>
            <a:spLocks noChangeArrowheads="1"/>
          </p:cNvSpPr>
          <p:nvPr/>
        </p:nvSpPr>
        <p:spPr bwMode="auto">
          <a:xfrm>
            <a:off x="5381385" y="5694844"/>
            <a:ext cx="212801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Dose Per Hour</a:t>
            </a:r>
          </a:p>
        </p:txBody>
      </p:sp>
      <p:sp>
        <p:nvSpPr>
          <p:cNvPr id="11" name="Line 22">
            <a:extLst>
              <a:ext uri="{FF2B5EF4-FFF2-40B4-BE49-F238E27FC236}">
                <a16:creationId xmlns:a16="http://schemas.microsoft.com/office/drawing/2014/main" id="{C978DBF1-BDA8-CFF6-EC93-15C2146D051B}"/>
              </a:ext>
            </a:extLst>
          </p:cNvPr>
          <p:cNvSpPr>
            <a:spLocks noChangeShapeType="1"/>
          </p:cNvSpPr>
          <p:nvPr/>
        </p:nvSpPr>
        <p:spPr bwMode="auto">
          <a:xfrm flipH="1" flipV="1">
            <a:off x="5506528" y="5069457"/>
            <a:ext cx="762000" cy="685800"/>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Rectangle 11">
            <a:extLst>
              <a:ext uri="{FF2B5EF4-FFF2-40B4-BE49-F238E27FC236}">
                <a16:creationId xmlns:a16="http://schemas.microsoft.com/office/drawing/2014/main" id="{96D9308D-3D65-5FEF-C8C4-1DB3C4C54C76}"/>
              </a:ext>
            </a:extLst>
          </p:cNvPr>
          <p:cNvSpPr>
            <a:spLocks noChangeArrowheads="1"/>
          </p:cNvSpPr>
          <p:nvPr/>
        </p:nvSpPr>
        <p:spPr bwMode="auto">
          <a:xfrm>
            <a:off x="3684258" y="5703499"/>
            <a:ext cx="152189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Clear Test</a:t>
            </a:r>
          </a:p>
        </p:txBody>
      </p:sp>
    </p:spTree>
    <p:extLst>
      <p:ext uri="{BB962C8B-B14F-4D97-AF65-F5344CB8AC3E}">
        <p14:creationId xmlns:p14="http://schemas.microsoft.com/office/powerpoint/2010/main" val="9677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65550-31F7-72E4-8132-EC9FD328D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74C34-995C-69F6-1BF0-9929CB415623}"/>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features</a:t>
            </a:r>
          </a:p>
        </p:txBody>
      </p:sp>
      <p:sp>
        <p:nvSpPr>
          <p:cNvPr id="5" name="TextBox 4">
            <a:extLst>
              <a:ext uri="{FF2B5EF4-FFF2-40B4-BE49-F238E27FC236}">
                <a16:creationId xmlns:a16="http://schemas.microsoft.com/office/drawing/2014/main" id="{ADB43113-4FDD-87C8-C51D-37490D8A73A0}"/>
              </a:ext>
            </a:extLst>
          </p:cNvPr>
          <p:cNvSpPr txBox="1"/>
          <p:nvPr/>
        </p:nvSpPr>
        <p:spPr>
          <a:xfrm>
            <a:off x="402630" y="2100179"/>
            <a:ext cx="1138399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dirty="0">
                <a:latin typeface="Times New Roman"/>
                <a:ea typeface="Calibri"/>
                <a:cs typeface="Calibri"/>
              </a:rPr>
              <a:t>Decimal indicators</a:t>
            </a:r>
            <a:r>
              <a:rPr lang="en-US" sz="2100" dirty="0">
                <a:latin typeface="Times New Roman"/>
                <a:ea typeface="Calibri"/>
                <a:cs typeface="Calibri"/>
              </a:rPr>
              <a:t> - decimal points between numbers.</a:t>
            </a:r>
          </a:p>
          <a:p>
            <a:endParaRPr lang="en-US" sz="2100" dirty="0">
              <a:latin typeface="Times New Roman"/>
              <a:ea typeface="Calibri"/>
              <a:cs typeface="Calibri"/>
            </a:endParaRPr>
          </a:p>
          <a:p>
            <a:r>
              <a:rPr lang="en-US" sz="2100" b="1" dirty="0">
                <a:latin typeface="Times New Roman"/>
                <a:ea typeface="Calibri"/>
                <a:cs typeface="Calibri"/>
              </a:rPr>
              <a:t>Digits (Numeral Segments)</a:t>
            </a:r>
            <a:r>
              <a:rPr lang="en-US" sz="2100" dirty="0">
                <a:latin typeface="Times New Roman"/>
                <a:ea typeface="Calibri"/>
                <a:cs typeface="Calibri"/>
              </a:rPr>
              <a:t> - The main numeric display is made up of illuminated segments that show the current dose rate or accumulated dose.</a:t>
            </a:r>
          </a:p>
          <a:p>
            <a:endParaRPr lang="en-US" sz="2100" dirty="0">
              <a:latin typeface="Times New Roman"/>
              <a:ea typeface="Calibri"/>
              <a:cs typeface="Calibri"/>
            </a:endParaRPr>
          </a:p>
          <a:p>
            <a:r>
              <a:rPr lang="en-US" sz="2100" b="1" dirty="0">
                <a:latin typeface="Times New Roman"/>
                <a:ea typeface="Calibri"/>
                <a:cs typeface="Calibri"/>
              </a:rPr>
              <a:t>Dose units </a:t>
            </a:r>
            <a:r>
              <a:rPr lang="en-US" sz="2100" dirty="0">
                <a:latin typeface="Times New Roman"/>
                <a:ea typeface="Calibri"/>
                <a:cs typeface="Calibri"/>
              </a:rPr>
              <a:t>- The instrument automatically displays the correct </a:t>
            </a:r>
          </a:p>
          <a:p>
            <a:r>
              <a:rPr lang="en-US" sz="2100" dirty="0">
                <a:latin typeface="Times New Roman"/>
                <a:ea typeface="Calibri"/>
                <a:cs typeface="Calibri"/>
              </a:rPr>
              <a:t>radiation unit based on the detected level:</a:t>
            </a:r>
          </a:p>
          <a:p>
            <a:endParaRPr lang="en-US" sz="2100" dirty="0">
              <a:latin typeface="Times New Roman"/>
              <a:ea typeface="Calibri"/>
              <a:cs typeface="Calibri"/>
            </a:endParaRPr>
          </a:p>
          <a:p>
            <a:pPr marL="285750" indent="-285750">
              <a:buFont typeface="Arial,Sans-Serif"/>
              <a:buChar char="•"/>
            </a:pPr>
            <a:r>
              <a:rPr lang="en-US" sz="2100" b="1" err="1">
                <a:latin typeface="Times New Roman"/>
                <a:ea typeface="Calibri"/>
                <a:cs typeface="Calibri"/>
              </a:rPr>
              <a:t>μGy</a:t>
            </a:r>
            <a:r>
              <a:rPr lang="en-US" sz="2100" dirty="0">
                <a:latin typeface="Times New Roman"/>
                <a:ea typeface="Calibri"/>
                <a:cs typeface="Calibri"/>
              </a:rPr>
              <a:t> (</a:t>
            </a:r>
            <a:r>
              <a:rPr lang="en-US" sz="2100" err="1">
                <a:latin typeface="Times New Roman"/>
                <a:ea typeface="Calibri"/>
                <a:cs typeface="Calibri"/>
              </a:rPr>
              <a:t>microgray</a:t>
            </a:r>
            <a:r>
              <a:rPr lang="en-US" sz="2100" dirty="0">
                <a:latin typeface="Times New Roman"/>
                <a:ea typeface="Calibri"/>
                <a:cs typeface="Calibri"/>
              </a:rPr>
              <a:t>) for very low radiation levels.</a:t>
            </a:r>
          </a:p>
          <a:p>
            <a:pPr marL="285750" indent="-285750">
              <a:buFont typeface="Arial,Sans-Serif"/>
              <a:buChar char="•"/>
            </a:pPr>
            <a:r>
              <a:rPr lang="en-US" sz="2100" b="1" err="1">
                <a:latin typeface="Times New Roman"/>
                <a:ea typeface="Calibri"/>
                <a:cs typeface="Calibri"/>
              </a:rPr>
              <a:t>cGy</a:t>
            </a:r>
            <a:r>
              <a:rPr lang="en-US" sz="2100" dirty="0">
                <a:latin typeface="Times New Roman"/>
                <a:ea typeface="Calibri"/>
                <a:cs typeface="Calibri"/>
              </a:rPr>
              <a:t> (</a:t>
            </a:r>
            <a:r>
              <a:rPr lang="en-US" sz="2100" err="1">
                <a:latin typeface="Times New Roman"/>
                <a:ea typeface="Calibri"/>
                <a:cs typeface="Calibri"/>
              </a:rPr>
              <a:t>centigray</a:t>
            </a:r>
            <a:r>
              <a:rPr lang="en-US" sz="2100" dirty="0">
                <a:latin typeface="Times New Roman"/>
                <a:ea typeface="Calibri"/>
                <a:cs typeface="Calibri"/>
              </a:rPr>
              <a:t>) for moderate levels.</a:t>
            </a:r>
          </a:p>
          <a:p>
            <a:pPr marL="285750" indent="-285750">
              <a:buFont typeface="Arial,Sans-Serif"/>
              <a:buChar char="•"/>
            </a:pPr>
            <a:r>
              <a:rPr lang="en-US" sz="2100" b="1" dirty="0">
                <a:latin typeface="Times New Roman"/>
                <a:ea typeface="Calibri"/>
                <a:cs typeface="Calibri"/>
              </a:rPr>
              <a:t>Gy</a:t>
            </a:r>
            <a:r>
              <a:rPr lang="en-US" sz="2100" dirty="0">
                <a:latin typeface="Times New Roman"/>
                <a:ea typeface="Calibri"/>
                <a:cs typeface="Calibri"/>
              </a:rPr>
              <a:t> (gray) for high radiation levels.</a:t>
            </a:r>
            <a:endParaRPr lang="en-US" dirty="0">
              <a:latin typeface="Times New Roman"/>
            </a:endParaRPr>
          </a:p>
        </p:txBody>
      </p:sp>
      <p:pic>
        <p:nvPicPr>
          <p:cNvPr id="4" name="Picture 3" descr="A picture containing text&#10;&#10;Description automatically generated">
            <a:extLst>
              <a:ext uri="{FF2B5EF4-FFF2-40B4-BE49-F238E27FC236}">
                <a16:creationId xmlns:a16="http://schemas.microsoft.com/office/drawing/2014/main" id="{F3875021-C201-42A0-C68B-63A1C51BB3C3}"/>
              </a:ext>
            </a:extLst>
          </p:cNvPr>
          <p:cNvPicPr>
            <a:picLocks noChangeAspect="1"/>
          </p:cNvPicPr>
          <p:nvPr/>
        </p:nvPicPr>
        <p:blipFill>
          <a:blip r:embed="rId2"/>
          <a:stretch>
            <a:fillRect/>
          </a:stretch>
        </p:blipFill>
        <p:spPr>
          <a:xfrm>
            <a:off x="7500577" y="3644031"/>
            <a:ext cx="4695825" cy="2847975"/>
          </a:xfrm>
          <a:prstGeom prst="rect">
            <a:avLst/>
          </a:prstGeom>
        </p:spPr>
      </p:pic>
      <p:sp>
        <p:nvSpPr>
          <p:cNvPr id="6" name="Arrow: Right 5">
            <a:extLst>
              <a:ext uri="{FF2B5EF4-FFF2-40B4-BE49-F238E27FC236}">
                <a16:creationId xmlns:a16="http://schemas.microsoft.com/office/drawing/2014/main" id="{67B82A7E-F174-18F6-138E-36D2F33C2969}"/>
              </a:ext>
            </a:extLst>
          </p:cNvPr>
          <p:cNvSpPr/>
          <p:nvPr/>
        </p:nvSpPr>
        <p:spPr>
          <a:xfrm rot="19980000" flipV="1">
            <a:off x="8197794" y="5068030"/>
            <a:ext cx="536222" cy="197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Arrow: Right 6">
            <a:extLst>
              <a:ext uri="{FF2B5EF4-FFF2-40B4-BE49-F238E27FC236}">
                <a16:creationId xmlns:a16="http://schemas.microsoft.com/office/drawing/2014/main" id="{C89A5393-2E7B-DB09-7733-5ACEB0500BE1}"/>
              </a:ext>
            </a:extLst>
          </p:cNvPr>
          <p:cNvSpPr/>
          <p:nvPr/>
        </p:nvSpPr>
        <p:spPr>
          <a:xfrm rot="5400000" flipV="1">
            <a:off x="9086793" y="4123118"/>
            <a:ext cx="536222" cy="197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Arrow: Right 7">
            <a:extLst>
              <a:ext uri="{FF2B5EF4-FFF2-40B4-BE49-F238E27FC236}">
                <a16:creationId xmlns:a16="http://schemas.microsoft.com/office/drawing/2014/main" id="{7E5EA198-E9D4-3D5D-0BE0-A94A3658F94A}"/>
              </a:ext>
            </a:extLst>
          </p:cNvPr>
          <p:cNvSpPr/>
          <p:nvPr/>
        </p:nvSpPr>
        <p:spPr>
          <a:xfrm rot="5400000" flipV="1">
            <a:off x="9848261" y="4376053"/>
            <a:ext cx="536222" cy="197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76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5"/>
          <p:cNvSpPr>
            <a:spLocks noChangeArrowheads="1"/>
          </p:cNvSpPr>
          <p:nvPr/>
        </p:nvSpPr>
        <p:spPr bwMode="auto">
          <a:xfrm>
            <a:off x="1514475" y="1798639"/>
            <a:ext cx="203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5607" name="Rectangle 6"/>
          <p:cNvSpPr>
            <a:spLocks noChangeArrowheads="1"/>
          </p:cNvSpPr>
          <p:nvPr/>
        </p:nvSpPr>
        <p:spPr bwMode="auto">
          <a:xfrm>
            <a:off x="288243" y="925317"/>
            <a:ext cx="11615317"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sz="2000" b="0" dirty="0">
                <a:latin typeface="Times New Roman"/>
                <a:cs typeface="Arial"/>
              </a:rPr>
              <a:t>Preoperational tests are performed to ensure the RADIAC set is operating correctly before a mission. The set is self-testing during operation and tests are performed automatically.</a:t>
            </a:r>
            <a:endParaRPr lang="en-US" sz="2000">
              <a:latin typeface="Times New Roman"/>
              <a:cs typeface="Arial"/>
            </a:endParaRPr>
          </a:p>
          <a:p>
            <a:endParaRPr lang="en-US" altLang="en-US" sz="2000" b="0" dirty="0">
              <a:latin typeface="Times New Roman"/>
              <a:cs typeface="Arial"/>
            </a:endParaRPr>
          </a:p>
          <a:p>
            <a:r>
              <a:rPr lang="en-US" altLang="en-US" sz="2000" b="0">
                <a:latin typeface="Times New Roman"/>
                <a:cs typeface="Arial"/>
              </a:rPr>
              <a:t>Operator performs this task before the AN/VDR - 2 is to be used.</a:t>
            </a:r>
            <a:endParaRPr lang="en-US" sz="2000">
              <a:latin typeface="Times New Roman"/>
              <a:cs typeface="Arial"/>
            </a:endParaRPr>
          </a:p>
        </p:txBody>
      </p:sp>
      <p:sp>
        <p:nvSpPr>
          <p:cNvPr id="25608" name="Rectangle 7"/>
          <p:cNvSpPr>
            <a:spLocks noChangeArrowheads="1"/>
          </p:cNvSpPr>
          <p:nvPr/>
        </p:nvSpPr>
        <p:spPr bwMode="auto">
          <a:xfrm>
            <a:off x="1524000" y="240581"/>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3200" dirty="0"/>
              <a:t>Preoperational Test Procedures</a:t>
            </a:r>
          </a:p>
        </p:txBody>
      </p:sp>
      <p:sp>
        <p:nvSpPr>
          <p:cNvPr id="25609" name="Rectangle 10"/>
          <p:cNvSpPr>
            <a:spLocks noChangeArrowheads="1"/>
          </p:cNvSpPr>
          <p:nvPr/>
        </p:nvSpPr>
        <p:spPr bwMode="auto">
          <a:xfrm>
            <a:off x="6102350" y="3048001"/>
            <a:ext cx="20510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5612" name="Rectangle 31"/>
          <p:cNvSpPr>
            <a:spLocks noChangeArrowheads="1"/>
          </p:cNvSpPr>
          <p:nvPr/>
        </p:nvSpPr>
        <p:spPr bwMode="auto">
          <a:xfrm>
            <a:off x="7820857" y="2903328"/>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0.00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r>
              <a:rPr lang="en-US" altLang="en-US" baseline="30000">
                <a:solidFill>
                  <a:schemeClr val="bg2"/>
                </a:solidFill>
                <a:latin typeface="Times New Roman" panose="02020603050405020304" pitchFamily="18" charset="0"/>
              </a:rPr>
              <a:t>   </a:t>
            </a:r>
          </a:p>
        </p:txBody>
      </p:sp>
      <p:sp>
        <p:nvSpPr>
          <p:cNvPr id="25613" name="Rectangle 34"/>
          <p:cNvSpPr>
            <a:spLocks noChangeArrowheads="1"/>
          </p:cNvSpPr>
          <p:nvPr/>
        </p:nvSpPr>
        <p:spPr bwMode="auto">
          <a:xfrm>
            <a:off x="7806480" y="35224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11.1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p>
        </p:txBody>
      </p:sp>
      <p:sp>
        <p:nvSpPr>
          <p:cNvPr id="25617" name="Rectangle 48"/>
          <p:cNvSpPr>
            <a:spLocks noChangeArrowheads="1"/>
          </p:cNvSpPr>
          <p:nvPr/>
        </p:nvSpPr>
        <p:spPr bwMode="auto">
          <a:xfrm>
            <a:off x="7792103" y="41320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222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p>
        </p:txBody>
      </p:sp>
      <p:sp>
        <p:nvSpPr>
          <p:cNvPr id="25618" name="Rectangle 49"/>
          <p:cNvSpPr>
            <a:spLocks noChangeArrowheads="1"/>
          </p:cNvSpPr>
          <p:nvPr/>
        </p:nvSpPr>
        <p:spPr bwMode="auto">
          <a:xfrm>
            <a:off x="7792103" y="47416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.333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p>
        </p:txBody>
      </p:sp>
      <p:sp>
        <p:nvSpPr>
          <p:cNvPr id="25619" name="Rectangle 53"/>
          <p:cNvSpPr>
            <a:spLocks noChangeArrowheads="1"/>
          </p:cNvSpPr>
          <p:nvPr/>
        </p:nvSpPr>
        <p:spPr bwMode="auto">
          <a:xfrm>
            <a:off x="7792103" y="53512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4.44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p>
        </p:txBody>
      </p:sp>
      <p:sp>
        <p:nvSpPr>
          <p:cNvPr id="25620" name="Rectangle 54"/>
          <p:cNvSpPr>
            <a:spLocks noChangeArrowheads="1"/>
          </p:cNvSpPr>
          <p:nvPr/>
        </p:nvSpPr>
        <p:spPr bwMode="auto">
          <a:xfrm>
            <a:off x="9801631" y="35224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666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r>
              <a:rPr lang="en-US" altLang="en-US" baseline="30000">
                <a:solidFill>
                  <a:schemeClr val="bg2"/>
                </a:solidFill>
                <a:latin typeface="Times New Roman" panose="02020603050405020304" pitchFamily="18" charset="0"/>
              </a:rPr>
              <a:t>   </a:t>
            </a:r>
          </a:p>
        </p:txBody>
      </p:sp>
      <p:sp>
        <p:nvSpPr>
          <p:cNvPr id="25621" name="Rectangle 55"/>
          <p:cNvSpPr>
            <a:spLocks noChangeArrowheads="1"/>
          </p:cNvSpPr>
          <p:nvPr/>
        </p:nvSpPr>
        <p:spPr bwMode="auto">
          <a:xfrm>
            <a:off x="9801365" y="2903328"/>
            <a:ext cx="1447800" cy="466725"/>
          </a:xfrm>
          <a:prstGeom prst="rect">
            <a:avLst/>
          </a:prstGeom>
          <a:solidFill>
            <a:schemeClr val="accent3"/>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55.5</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r>
              <a:rPr lang="en-US" altLang="en-US" baseline="30000">
                <a:solidFill>
                  <a:schemeClr val="bg2"/>
                </a:solidFill>
                <a:latin typeface="Times New Roman" panose="02020603050405020304" pitchFamily="18" charset="0"/>
              </a:rPr>
              <a:t>   </a:t>
            </a:r>
          </a:p>
        </p:txBody>
      </p:sp>
      <p:sp>
        <p:nvSpPr>
          <p:cNvPr id="25622" name="Rectangle 56"/>
          <p:cNvSpPr>
            <a:spLocks noChangeArrowheads="1"/>
          </p:cNvSpPr>
          <p:nvPr/>
        </p:nvSpPr>
        <p:spPr bwMode="auto">
          <a:xfrm>
            <a:off x="9801630" y="41320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77.7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r>
              <a:rPr lang="en-US" altLang="en-US" baseline="30000">
                <a:solidFill>
                  <a:schemeClr val="bg2"/>
                </a:solidFill>
                <a:latin typeface="Times New Roman" panose="02020603050405020304" pitchFamily="18" charset="0"/>
              </a:rPr>
              <a:t>   </a:t>
            </a:r>
          </a:p>
        </p:txBody>
      </p:sp>
      <p:sp>
        <p:nvSpPr>
          <p:cNvPr id="25623" name="Rectangle 57"/>
          <p:cNvSpPr>
            <a:spLocks noChangeArrowheads="1"/>
          </p:cNvSpPr>
          <p:nvPr/>
        </p:nvSpPr>
        <p:spPr bwMode="auto">
          <a:xfrm>
            <a:off x="9801897" y="47416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888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r>
              <a:rPr lang="en-US" altLang="en-US" baseline="30000">
                <a:solidFill>
                  <a:schemeClr val="bg2"/>
                </a:solidFill>
                <a:latin typeface="Times New Roman" panose="02020603050405020304" pitchFamily="18" charset="0"/>
              </a:rPr>
              <a:t>   </a:t>
            </a:r>
          </a:p>
        </p:txBody>
      </p:sp>
      <p:sp>
        <p:nvSpPr>
          <p:cNvPr id="25624" name="Rectangle 58"/>
          <p:cNvSpPr>
            <a:spLocks noChangeArrowheads="1"/>
          </p:cNvSpPr>
          <p:nvPr/>
        </p:nvSpPr>
        <p:spPr bwMode="auto">
          <a:xfrm>
            <a:off x="9801898" y="5351253"/>
            <a:ext cx="1447800" cy="466725"/>
          </a:xfrm>
          <a:prstGeom prst="rect">
            <a:avLst/>
          </a:prstGeom>
          <a:solidFill>
            <a:schemeClr val="bg1"/>
          </a:solidFill>
          <a:ln w="9525">
            <a:solidFill>
              <a:schemeClr val="tx2"/>
            </a:solidFill>
            <a:miter lim="800000"/>
            <a:headEnd/>
            <a:tailEnd/>
          </a:ln>
        </p:spPr>
        <p:txBody>
          <a:bodyPr lIns="92075" tIns="46038" rIns="92075" bIns="46038">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a:solidFill>
                  <a:schemeClr val="tx2"/>
                </a:solidFill>
                <a:latin typeface="Times New Roman" panose="02020603050405020304" pitchFamily="18" charset="0"/>
              </a:rPr>
              <a:t>999 </a:t>
            </a:r>
            <a:r>
              <a:rPr lang="en-US" altLang="en-US" baseline="-25000">
                <a:solidFill>
                  <a:schemeClr val="tx2"/>
                </a:solidFill>
                <a:latin typeface="Times New Roman" panose="02020603050405020304" pitchFamily="18" charset="0"/>
              </a:rPr>
              <a:t>uGy</a:t>
            </a:r>
            <a:r>
              <a:rPr lang="en-US" altLang="en-US" baseline="-25000">
                <a:solidFill>
                  <a:schemeClr val="bg2"/>
                </a:solidFill>
                <a:latin typeface="Times New Roman" panose="02020603050405020304" pitchFamily="18" charset="0"/>
              </a:rPr>
              <a:t>  </a:t>
            </a:r>
            <a:r>
              <a:rPr lang="en-US" altLang="en-US" baseline="30000">
                <a:solidFill>
                  <a:schemeClr val="bg2"/>
                </a:solidFill>
                <a:latin typeface="Times New Roman" panose="02020603050405020304" pitchFamily="18" charset="0"/>
              </a:rPr>
              <a:t>   </a:t>
            </a:r>
          </a:p>
        </p:txBody>
      </p:sp>
      <p:sp>
        <p:nvSpPr>
          <p:cNvPr id="2" name="TextBox 1">
            <a:extLst>
              <a:ext uri="{FF2B5EF4-FFF2-40B4-BE49-F238E27FC236}">
                <a16:creationId xmlns:a16="http://schemas.microsoft.com/office/drawing/2014/main" id="{F2ECD275-20B8-CAF8-95B8-8A99C2E4C5AA}"/>
              </a:ext>
            </a:extLst>
          </p:cNvPr>
          <p:cNvSpPr txBox="1"/>
          <p:nvPr/>
        </p:nvSpPr>
        <p:spPr>
          <a:xfrm>
            <a:off x="7421061" y="6078002"/>
            <a:ext cx="445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If all tests are ok, you will see a flashing “</a:t>
            </a:r>
            <a:r>
              <a:rPr lang="en-US" dirty="0">
                <a:solidFill>
                  <a:schemeClr val="tx2"/>
                </a:solidFill>
                <a:ea typeface="+mn-lt"/>
                <a:cs typeface="+mn-lt"/>
              </a:rPr>
              <a:t>9</a:t>
            </a:r>
            <a:r>
              <a:rPr lang="en-US" dirty="0">
                <a:ea typeface="+mn-lt"/>
                <a:cs typeface="+mn-lt"/>
              </a:rPr>
              <a:t>”.</a:t>
            </a:r>
          </a:p>
        </p:txBody>
      </p:sp>
      <p:sp>
        <p:nvSpPr>
          <p:cNvPr id="3" name="TextBox 2">
            <a:extLst>
              <a:ext uri="{FF2B5EF4-FFF2-40B4-BE49-F238E27FC236}">
                <a16:creationId xmlns:a16="http://schemas.microsoft.com/office/drawing/2014/main" id="{14A49F5B-0874-DC27-CC90-22D551A7A76D}"/>
              </a:ext>
            </a:extLst>
          </p:cNvPr>
          <p:cNvSpPr txBox="1"/>
          <p:nvPr/>
        </p:nvSpPr>
        <p:spPr>
          <a:xfrm>
            <a:off x="7421061" y="6431578"/>
            <a:ext cx="4758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If there is a fault, you will see a flashing “</a:t>
            </a:r>
            <a:r>
              <a:rPr lang="en-US" dirty="0">
                <a:solidFill>
                  <a:srgbClr val="000000"/>
                </a:solidFill>
                <a:ea typeface="+mn-lt"/>
                <a:cs typeface="+mn-lt"/>
              </a:rPr>
              <a:t>1-8</a:t>
            </a:r>
            <a:r>
              <a:rPr lang="en-US" dirty="0">
                <a:ea typeface="+mn-lt"/>
                <a:cs typeface="+mn-lt"/>
              </a:rPr>
              <a:t>”.</a:t>
            </a:r>
          </a:p>
        </p:txBody>
      </p:sp>
      <p:sp>
        <p:nvSpPr>
          <p:cNvPr id="5" name="Rectangle 6">
            <a:extLst>
              <a:ext uri="{FF2B5EF4-FFF2-40B4-BE49-F238E27FC236}">
                <a16:creationId xmlns:a16="http://schemas.microsoft.com/office/drawing/2014/main" id="{C2CC9883-A554-4FCE-D81C-03194BE1A7BC}"/>
              </a:ext>
            </a:extLst>
          </p:cNvPr>
          <p:cNvSpPr>
            <a:spLocks noChangeArrowheads="1"/>
          </p:cNvSpPr>
          <p:nvPr/>
        </p:nvSpPr>
        <p:spPr bwMode="auto">
          <a:xfrm>
            <a:off x="129825" y="3313557"/>
            <a:ext cx="7295188"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sz="2000" b="0" dirty="0">
                <a:latin typeface="Times New Roman"/>
                <a:cs typeface="Arial"/>
              </a:rPr>
              <a:t>3.  Press &amp; hold CLR/TEST button until alarm sounds for two seconds, then release.</a:t>
            </a:r>
            <a:endParaRPr lang="en-US" sz="2000" dirty="0">
              <a:latin typeface="Times New Roman"/>
              <a:cs typeface="Arial"/>
            </a:endParaRPr>
          </a:p>
        </p:txBody>
      </p:sp>
      <p:sp>
        <p:nvSpPr>
          <p:cNvPr id="7" name="Rectangle 6">
            <a:extLst>
              <a:ext uri="{FF2B5EF4-FFF2-40B4-BE49-F238E27FC236}">
                <a16:creationId xmlns:a16="http://schemas.microsoft.com/office/drawing/2014/main" id="{E082A1CF-063F-09A0-31E4-0AD1457F0ACE}"/>
              </a:ext>
            </a:extLst>
          </p:cNvPr>
          <p:cNvSpPr>
            <a:spLocks noChangeArrowheads="1"/>
          </p:cNvSpPr>
          <p:nvPr/>
        </p:nvSpPr>
        <p:spPr bwMode="auto">
          <a:xfrm>
            <a:off x="129293" y="2910193"/>
            <a:ext cx="318752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sz="2000" b="0" dirty="0">
                <a:latin typeface="Times New Roman"/>
                <a:cs typeface="Arial"/>
              </a:rPr>
              <a:t>2.  Set ALM to AUD.</a:t>
            </a:r>
            <a:endParaRPr lang="en-US" sz="2000" dirty="0">
              <a:latin typeface="Times New Roman"/>
            </a:endParaRPr>
          </a:p>
        </p:txBody>
      </p:sp>
      <p:sp>
        <p:nvSpPr>
          <p:cNvPr id="9" name="Rectangle 6">
            <a:extLst>
              <a:ext uri="{FF2B5EF4-FFF2-40B4-BE49-F238E27FC236}">
                <a16:creationId xmlns:a16="http://schemas.microsoft.com/office/drawing/2014/main" id="{35C607E1-621F-3AA6-C5DA-B2AF783FFDDE}"/>
              </a:ext>
            </a:extLst>
          </p:cNvPr>
          <p:cNvSpPr>
            <a:spLocks noChangeArrowheads="1"/>
          </p:cNvSpPr>
          <p:nvPr/>
        </p:nvSpPr>
        <p:spPr bwMode="auto">
          <a:xfrm>
            <a:off x="129293" y="2504962"/>
            <a:ext cx="318752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sz="2000" b="0" dirty="0">
                <a:latin typeface="Times New Roman"/>
                <a:cs typeface="Arial"/>
              </a:rPr>
              <a:t>1.  Set Power to on.</a:t>
            </a:r>
            <a:endParaRPr lang="en-US" sz="2000" dirty="0">
              <a:latin typeface="Times New Roman"/>
              <a:cs typeface="Times New Roman"/>
            </a:endParaRPr>
          </a:p>
        </p:txBody>
      </p:sp>
      <p:sp>
        <p:nvSpPr>
          <p:cNvPr id="4" name="Rectangle 3">
            <a:extLst>
              <a:ext uri="{FF2B5EF4-FFF2-40B4-BE49-F238E27FC236}">
                <a16:creationId xmlns:a16="http://schemas.microsoft.com/office/drawing/2014/main" id="{451BB15E-77D5-8A80-BFBF-0E14C89136F3}"/>
              </a:ext>
            </a:extLst>
          </p:cNvPr>
          <p:cNvSpPr>
            <a:spLocks noChangeArrowheads="1"/>
          </p:cNvSpPr>
          <p:nvPr/>
        </p:nvSpPr>
        <p:spPr bwMode="auto">
          <a:xfrm>
            <a:off x="-352615" y="4031359"/>
            <a:ext cx="10482967"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pPr marL="457200" lvl="1" indent="0">
              <a:spcBef>
                <a:spcPct val="20000"/>
              </a:spcBef>
              <a:spcAft>
                <a:spcPct val="0"/>
              </a:spcAft>
            </a:pPr>
            <a:r>
              <a:rPr lang="en-US" sz="2000" b="0" dirty="0">
                <a:latin typeface="Times New Roman"/>
                <a:cs typeface="Arial"/>
              </a:rPr>
              <a:t>4.  Set ALM to Off, then VIS, the Dose &amp; Rate Lights </a:t>
            </a:r>
          </a:p>
          <a:p>
            <a:pPr marL="457200" lvl="1" indent="0">
              <a:spcBef>
                <a:spcPct val="20000"/>
              </a:spcBef>
              <a:spcAft>
                <a:spcPct val="0"/>
              </a:spcAft>
            </a:pPr>
            <a:r>
              <a:rPr lang="en-US" sz="2000" b="0" dirty="0">
                <a:latin typeface="Times New Roman"/>
                <a:cs typeface="Arial"/>
              </a:rPr>
              <a:t>will come on.</a:t>
            </a:r>
            <a:endParaRPr lang="en-US" sz="2000" dirty="0">
              <a:latin typeface="Times New Roman"/>
              <a:cs typeface="Times New Roman"/>
            </a:endParaRPr>
          </a:p>
        </p:txBody>
      </p:sp>
      <p:sp>
        <p:nvSpPr>
          <p:cNvPr id="6" name="Rectangle 5">
            <a:extLst>
              <a:ext uri="{FF2B5EF4-FFF2-40B4-BE49-F238E27FC236}">
                <a16:creationId xmlns:a16="http://schemas.microsoft.com/office/drawing/2014/main" id="{E7645008-1D7D-BD56-80D4-70C7BE3C8925}"/>
              </a:ext>
            </a:extLst>
          </p:cNvPr>
          <p:cNvSpPr>
            <a:spLocks noChangeArrowheads="1"/>
          </p:cNvSpPr>
          <p:nvPr/>
        </p:nvSpPr>
        <p:spPr bwMode="auto">
          <a:xfrm>
            <a:off x="128494" y="4846609"/>
            <a:ext cx="1031363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sz="2000" b="0" dirty="0">
                <a:latin typeface="Times New Roman"/>
                <a:cs typeface="Arial"/>
              </a:rPr>
              <a:t>5. Once the segment test is complete the unit will automatically go </a:t>
            </a:r>
            <a:endParaRPr lang="en-US" dirty="0"/>
          </a:p>
          <a:p>
            <a:r>
              <a:rPr lang="en-US" sz="2000" b="0" dirty="0">
                <a:latin typeface="Times New Roman"/>
                <a:cs typeface="Arial"/>
              </a:rPr>
              <a:t>through the Unit/Digit Test &amp; Electrical Test.</a:t>
            </a:r>
            <a:endParaRPr lang="en-US" dirty="0"/>
          </a:p>
        </p:txBody>
      </p:sp>
      <p:sp>
        <p:nvSpPr>
          <p:cNvPr id="8" name="Rectangle 7">
            <a:extLst>
              <a:ext uri="{FF2B5EF4-FFF2-40B4-BE49-F238E27FC236}">
                <a16:creationId xmlns:a16="http://schemas.microsoft.com/office/drawing/2014/main" id="{9D188EB6-8D14-4158-AE33-50EB9C53661A}"/>
              </a:ext>
            </a:extLst>
          </p:cNvPr>
          <p:cNvSpPr>
            <a:spLocks noChangeArrowheads="1"/>
          </p:cNvSpPr>
          <p:nvPr/>
        </p:nvSpPr>
        <p:spPr bwMode="auto">
          <a:xfrm>
            <a:off x="-351817" y="5640293"/>
            <a:ext cx="941052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pPr marL="457200" lvl="1" indent="0">
              <a:lnSpc>
                <a:spcPct val="80000"/>
              </a:lnSpc>
              <a:spcBef>
                <a:spcPct val="20000"/>
              </a:spcBef>
              <a:spcAft>
                <a:spcPct val="0"/>
              </a:spcAft>
            </a:pPr>
            <a:r>
              <a:rPr lang="en-US" sz="2000" b="0" dirty="0">
                <a:latin typeface="Times New Roman"/>
                <a:cs typeface="Arial"/>
              </a:rPr>
              <a:t>6.  Once You See the Flashing “9”, Press the CLR/TEST Button</a:t>
            </a:r>
            <a:endParaRPr lang="en-US" sz="2000" dirty="0">
              <a:latin typeface="Times New Roman"/>
            </a:endParaRPr>
          </a:p>
        </p:txBody>
      </p:sp>
      <p:sp>
        <p:nvSpPr>
          <p:cNvPr id="10" name="Rectangle 9">
            <a:extLst>
              <a:ext uri="{FF2B5EF4-FFF2-40B4-BE49-F238E27FC236}">
                <a16:creationId xmlns:a16="http://schemas.microsoft.com/office/drawing/2014/main" id="{AE22087E-33BF-76A8-E67F-6B5C50D54162}"/>
              </a:ext>
            </a:extLst>
          </p:cNvPr>
          <p:cNvSpPr>
            <a:spLocks noChangeArrowheads="1"/>
          </p:cNvSpPr>
          <p:nvPr/>
        </p:nvSpPr>
        <p:spPr bwMode="auto">
          <a:xfrm>
            <a:off x="-351817" y="6040195"/>
            <a:ext cx="9410523" cy="3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pPr marL="457200" lvl="1" indent="0">
              <a:lnSpc>
                <a:spcPct val="80000"/>
              </a:lnSpc>
              <a:spcBef>
                <a:spcPct val="20000"/>
              </a:spcBef>
              <a:spcAft>
                <a:spcPct val="0"/>
              </a:spcAft>
            </a:pPr>
            <a:r>
              <a:rPr lang="en-US" sz="2000" b="0" dirty="0">
                <a:latin typeface="Times New Roman"/>
                <a:cs typeface="Arial"/>
              </a:rPr>
              <a:t>7. The Tests are Complete</a:t>
            </a:r>
            <a:r>
              <a:rPr lang="en-US" b="0" dirty="0">
                <a:latin typeface="Arial"/>
                <a:cs typeface="Arial"/>
              </a:rPr>
              <a:t> </a:t>
            </a:r>
          </a:p>
        </p:txBody>
      </p:sp>
    </p:spTree>
    <p:extLst>
      <p:ext uri="{BB962C8B-B14F-4D97-AF65-F5344CB8AC3E}">
        <p14:creationId xmlns:p14="http://schemas.microsoft.com/office/powerpoint/2010/main" val="1572281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animBg="1"/>
      <p:bldP spid="25613" grpId="0" animBg="1"/>
      <p:bldP spid="25617" grpId="0" animBg="1"/>
      <p:bldP spid="25618" grpId="0" animBg="1"/>
      <p:bldP spid="25619" grpId="0" animBg="1"/>
      <p:bldP spid="25620" grpId="0" animBg="1"/>
      <p:bldP spid="25621" grpId="0" animBg="1"/>
      <p:bldP spid="25622" grpId="0" animBg="1"/>
      <p:bldP spid="25623" grpId="0" animBg="1"/>
      <p:bldP spid="25624"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982F-7D92-F890-6624-7F2FE040ED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6B2FD-DE80-FD28-EB08-EDD435AF0F82}"/>
              </a:ext>
            </a:extLst>
          </p:cNvPr>
          <p:cNvSpPr>
            <a:spLocks noGrp="1"/>
          </p:cNvSpPr>
          <p:nvPr>
            <p:ph type="title"/>
          </p:nvPr>
        </p:nvSpPr>
        <p:spPr/>
        <p:txBody>
          <a:bodyPr>
            <a:normAutofit/>
          </a:bodyPr>
          <a:lstStyle/>
          <a:p>
            <a:pPr algn="ctr"/>
            <a:r>
              <a:rPr lang="en-US" sz="3200" b="1">
                <a:latin typeface="Times New Roman"/>
                <a:ea typeface="Calibri"/>
                <a:cs typeface="Times New Roman"/>
              </a:rPr>
              <a:t>Purpose of Preoperational test</a:t>
            </a:r>
          </a:p>
        </p:txBody>
      </p:sp>
      <p:sp>
        <p:nvSpPr>
          <p:cNvPr id="14" name="TextBox 13">
            <a:extLst>
              <a:ext uri="{FF2B5EF4-FFF2-40B4-BE49-F238E27FC236}">
                <a16:creationId xmlns:a16="http://schemas.microsoft.com/office/drawing/2014/main" id="{0D96FCBD-64B4-DB61-827C-E2BC5B558BB1}"/>
              </a:ext>
            </a:extLst>
          </p:cNvPr>
          <p:cNvSpPr txBox="1"/>
          <p:nvPr/>
        </p:nvSpPr>
        <p:spPr>
          <a:xfrm>
            <a:off x="402630" y="2100179"/>
            <a:ext cx="1138399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sz="2400" dirty="0">
              <a:latin typeface="Arial"/>
              <a:ea typeface="Calibri"/>
              <a:cs typeface="Arial"/>
            </a:endParaRPr>
          </a:p>
          <a:p>
            <a:pPr marL="285750" indent="-285750">
              <a:buFont typeface="Arial,Sans-Serif"/>
              <a:buChar char="•"/>
            </a:pPr>
            <a:r>
              <a:rPr lang="en-US" sz="2400" dirty="0">
                <a:latin typeface="Times New Roman"/>
                <a:ea typeface="Calibri"/>
                <a:cs typeface="Arial"/>
              </a:rPr>
              <a:t>Ensures the </a:t>
            </a:r>
            <a:r>
              <a:rPr lang="en-US" sz="2400" dirty="0" err="1">
                <a:latin typeface="Times New Roman"/>
                <a:ea typeface="Calibri"/>
                <a:cs typeface="Arial"/>
              </a:rPr>
              <a:t>radiac</a:t>
            </a:r>
            <a:r>
              <a:rPr lang="en-US" sz="2400" dirty="0">
                <a:latin typeface="Times New Roman"/>
                <a:ea typeface="Calibri"/>
                <a:cs typeface="Arial"/>
              </a:rPr>
              <a:t> meter and probe are fully operational.</a:t>
            </a:r>
          </a:p>
          <a:p>
            <a:pPr marL="285750" indent="-285750">
              <a:buFont typeface="Arial,Sans-Serif"/>
              <a:buChar char="•"/>
            </a:pPr>
            <a:endParaRPr lang="en-US" sz="2400" dirty="0">
              <a:latin typeface="Times New Roman"/>
              <a:ea typeface="Calibri"/>
              <a:cs typeface="Arial"/>
            </a:endParaRPr>
          </a:p>
          <a:p>
            <a:pPr marL="285750" indent="-285750">
              <a:buFont typeface="Arial,Sans-Serif"/>
              <a:buChar char="•"/>
            </a:pPr>
            <a:r>
              <a:rPr lang="en-US" sz="2400" dirty="0">
                <a:latin typeface="Times New Roman"/>
                <a:ea typeface="Calibri"/>
                <a:cs typeface="Arial"/>
              </a:rPr>
              <a:t>Confirms battery condition and power connections.</a:t>
            </a:r>
          </a:p>
          <a:p>
            <a:pPr marL="285750" indent="-285750">
              <a:buFont typeface="Arial,Sans-Serif"/>
              <a:buChar char="•"/>
            </a:pPr>
            <a:endParaRPr lang="en-US" sz="2400" dirty="0">
              <a:latin typeface="Times New Roman"/>
              <a:ea typeface="Calibri"/>
              <a:cs typeface="Arial"/>
            </a:endParaRPr>
          </a:p>
          <a:p>
            <a:pPr marL="285750" indent="-285750">
              <a:buFont typeface="Arial,Sans-Serif"/>
              <a:buChar char="•"/>
            </a:pPr>
            <a:r>
              <a:rPr lang="en-US" sz="2400" dirty="0">
                <a:latin typeface="Times New Roman"/>
                <a:ea typeface="Calibri"/>
                <a:cs typeface="Arial"/>
              </a:rPr>
              <a:t>Verifies that display indicators, alarms, and measurement functions are working correctly.</a:t>
            </a:r>
          </a:p>
          <a:p>
            <a:pPr marL="285750" indent="-285750">
              <a:buFont typeface="Arial,Sans-Serif"/>
              <a:buChar char="•"/>
            </a:pPr>
            <a:endParaRPr lang="en-US" sz="2400" dirty="0">
              <a:latin typeface="Times New Roman"/>
              <a:ea typeface="Calibri"/>
              <a:cs typeface="Arial"/>
            </a:endParaRPr>
          </a:p>
          <a:p>
            <a:pPr marL="285750" indent="-285750">
              <a:buFont typeface="Arial,Sans-Serif"/>
              <a:buChar char="•"/>
            </a:pPr>
            <a:r>
              <a:rPr lang="en-US" sz="2400" dirty="0">
                <a:latin typeface="Times New Roman"/>
                <a:ea typeface="Calibri"/>
                <a:cs typeface="Arial"/>
              </a:rPr>
              <a:t>Identifies any fault codes or malfunctions before exposure to a radiation environment.</a:t>
            </a:r>
            <a:endParaRPr lang="en-US" dirty="0">
              <a:latin typeface="Times New Roman"/>
            </a:endParaRPr>
          </a:p>
        </p:txBody>
      </p:sp>
    </p:spTree>
    <p:extLst>
      <p:ext uri="{BB962C8B-B14F-4D97-AF65-F5344CB8AC3E}">
        <p14:creationId xmlns:p14="http://schemas.microsoft.com/office/powerpoint/2010/main" val="191760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C2E40-35A1-7667-6EF5-764B1604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5C429-56E6-689D-0ED9-63B091098989}"/>
              </a:ext>
            </a:extLst>
          </p:cNvPr>
          <p:cNvSpPr>
            <a:spLocks noGrp="1"/>
          </p:cNvSpPr>
          <p:nvPr>
            <p:ph type="title"/>
          </p:nvPr>
        </p:nvSpPr>
        <p:spPr/>
        <p:txBody>
          <a:bodyPr>
            <a:normAutofit/>
          </a:bodyPr>
          <a:lstStyle/>
          <a:p>
            <a:pPr algn="ctr"/>
            <a:r>
              <a:rPr lang="en-US" sz="3200" b="1" dirty="0">
                <a:latin typeface="Times New Roman"/>
                <a:ea typeface="Calibri"/>
                <a:cs typeface="Times New Roman"/>
              </a:rPr>
              <a:t>Equipment application</a:t>
            </a:r>
          </a:p>
        </p:txBody>
      </p:sp>
      <p:sp>
        <p:nvSpPr>
          <p:cNvPr id="14" name="TextBox 13">
            <a:extLst>
              <a:ext uri="{FF2B5EF4-FFF2-40B4-BE49-F238E27FC236}">
                <a16:creationId xmlns:a16="http://schemas.microsoft.com/office/drawing/2014/main" id="{7E9EA131-596B-2BBC-4D4D-2E3CD2D88EF3}"/>
              </a:ext>
            </a:extLst>
          </p:cNvPr>
          <p:cNvSpPr txBox="1"/>
          <p:nvPr/>
        </p:nvSpPr>
        <p:spPr>
          <a:xfrm>
            <a:off x="402630" y="2100179"/>
            <a:ext cx="1138399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r>
              <a:rPr lang="en-US" sz="2400" dirty="0">
                <a:latin typeface="Times New Roman"/>
                <a:ea typeface="Calibri"/>
                <a:cs typeface="Arial"/>
              </a:rPr>
              <a:t>There are two methods used to locate radiological contamination:</a:t>
            </a:r>
            <a:endParaRPr lang="en-US" sz="2400" dirty="0">
              <a:latin typeface="Arial"/>
              <a:ea typeface="Calibri"/>
              <a:cs typeface="Arial"/>
            </a:endParaRPr>
          </a:p>
          <a:p>
            <a:endParaRPr lang="en-US" sz="2400" dirty="0">
              <a:latin typeface="Times New Roman"/>
              <a:ea typeface="Calibri"/>
              <a:cs typeface="Arial"/>
            </a:endParaRPr>
          </a:p>
          <a:p>
            <a:r>
              <a:rPr lang="en-US" sz="2400" dirty="0">
                <a:latin typeface="Times New Roman"/>
                <a:ea typeface="Calibri"/>
                <a:cs typeface="Arial"/>
              </a:rPr>
              <a:t>Monitoring - is performed to determine the presence and intensity of residual radiation (It helps determine if radiation is present and measures its level).</a:t>
            </a:r>
          </a:p>
          <a:p>
            <a:endParaRPr lang="en-US" sz="2400" dirty="0">
              <a:latin typeface="Times New Roman"/>
              <a:ea typeface="Calibri"/>
              <a:cs typeface="Arial"/>
            </a:endParaRPr>
          </a:p>
          <a:p>
            <a:r>
              <a:rPr lang="en-US" sz="2400" dirty="0">
                <a:latin typeface="Times New Roman"/>
                <a:ea typeface="Calibri"/>
                <a:cs typeface="Arial"/>
              </a:rPr>
              <a:t>Surveying – are conducted to find the extent (area) and intensity (strength) of contamination.</a:t>
            </a:r>
            <a:endParaRPr lang="en-US">
              <a:latin typeface="Times New Roman"/>
              <a:cs typeface="Times New Roman"/>
            </a:endParaRPr>
          </a:p>
        </p:txBody>
      </p:sp>
      <p:pic>
        <p:nvPicPr>
          <p:cNvPr id="3" name="Picture 2" descr="Marines learn CBRN Defense; Support 31st MEU &gt; 31st Marine Expeditionary  Unit &gt; News Article View">
            <a:extLst>
              <a:ext uri="{FF2B5EF4-FFF2-40B4-BE49-F238E27FC236}">
                <a16:creationId xmlns:a16="http://schemas.microsoft.com/office/drawing/2014/main" id="{0B0860E0-8B85-4C93-D093-1F796786C046}"/>
              </a:ext>
            </a:extLst>
          </p:cNvPr>
          <p:cNvPicPr>
            <a:picLocks noChangeAspect="1"/>
          </p:cNvPicPr>
          <p:nvPr/>
        </p:nvPicPr>
        <p:blipFill>
          <a:blip r:embed="rId2"/>
          <a:stretch>
            <a:fillRect/>
          </a:stretch>
        </p:blipFill>
        <p:spPr>
          <a:xfrm>
            <a:off x="3205163" y="4771845"/>
            <a:ext cx="2733675" cy="1828800"/>
          </a:xfrm>
          <a:prstGeom prst="rect">
            <a:avLst/>
          </a:prstGeom>
        </p:spPr>
      </p:pic>
      <p:pic>
        <p:nvPicPr>
          <p:cNvPr id="4" name="Picture 3" descr="Chemical Soldiers slay Green Dragon during decontamination exercise |  Article | The United States Army">
            <a:extLst>
              <a:ext uri="{FF2B5EF4-FFF2-40B4-BE49-F238E27FC236}">
                <a16:creationId xmlns:a16="http://schemas.microsoft.com/office/drawing/2014/main" id="{35E3D039-6D0F-3D9E-BA14-074FA312AF16}"/>
              </a:ext>
            </a:extLst>
          </p:cNvPr>
          <p:cNvPicPr>
            <a:picLocks noChangeAspect="1"/>
          </p:cNvPicPr>
          <p:nvPr/>
        </p:nvPicPr>
        <p:blipFill>
          <a:blip r:embed="rId3"/>
          <a:stretch>
            <a:fillRect/>
          </a:stretch>
        </p:blipFill>
        <p:spPr>
          <a:xfrm>
            <a:off x="6842635" y="4771845"/>
            <a:ext cx="2733675" cy="1828800"/>
          </a:xfrm>
          <a:prstGeom prst="rect">
            <a:avLst/>
          </a:prstGeom>
        </p:spPr>
      </p:pic>
    </p:spTree>
    <p:extLst>
      <p:ext uri="{BB962C8B-B14F-4D97-AF65-F5344CB8AC3E}">
        <p14:creationId xmlns:p14="http://schemas.microsoft.com/office/powerpoint/2010/main" val="229580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1552-7E0F-2C52-A4B5-D50B68BE7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F0ADA-B68A-549C-6BF7-57C97BB371D2}"/>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gamma survey</a:t>
            </a:r>
          </a:p>
        </p:txBody>
      </p:sp>
      <p:sp>
        <p:nvSpPr>
          <p:cNvPr id="14" name="TextBox 13">
            <a:extLst>
              <a:ext uri="{FF2B5EF4-FFF2-40B4-BE49-F238E27FC236}">
                <a16:creationId xmlns:a16="http://schemas.microsoft.com/office/drawing/2014/main" id="{A965ED90-DAAF-9E93-AE3A-80452C404A2F}"/>
              </a:ext>
            </a:extLst>
          </p:cNvPr>
          <p:cNvSpPr txBox="1"/>
          <p:nvPr/>
        </p:nvSpPr>
        <p:spPr>
          <a:xfrm>
            <a:off x="402630" y="1827009"/>
            <a:ext cx="11383991"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sz="2000" dirty="0">
                <a:latin typeface="Times New Roman"/>
                <a:ea typeface="Calibri"/>
                <a:cs typeface="Arial"/>
              </a:rPr>
              <a:t>In both </a:t>
            </a:r>
            <a:r>
              <a:rPr lang="en-US" sz="2000" b="1" dirty="0">
                <a:latin typeface="Times New Roman"/>
                <a:ea typeface="Calibri"/>
                <a:cs typeface="Arial"/>
              </a:rPr>
              <a:t>survey</a:t>
            </a:r>
            <a:r>
              <a:rPr lang="en-US" sz="2000" dirty="0">
                <a:latin typeface="Times New Roman"/>
                <a:ea typeface="Calibri"/>
                <a:cs typeface="Arial"/>
              </a:rPr>
              <a:t> and </a:t>
            </a:r>
            <a:r>
              <a:rPr lang="en-US" sz="2000" b="1" dirty="0">
                <a:latin typeface="Times New Roman"/>
                <a:ea typeface="Calibri"/>
                <a:cs typeface="Arial"/>
              </a:rPr>
              <a:t>monitoring</a:t>
            </a:r>
            <a:r>
              <a:rPr lang="en-US" sz="2000" dirty="0">
                <a:latin typeface="Times New Roman"/>
                <a:ea typeface="Calibri"/>
                <a:cs typeface="Arial"/>
              </a:rPr>
              <a:t> modes, the operator wears the VDR-2 </a:t>
            </a:r>
            <a:r>
              <a:rPr lang="en-US" sz="2000" dirty="0" err="1">
                <a:latin typeface="Times New Roman"/>
                <a:ea typeface="Calibri"/>
                <a:cs typeface="Arial"/>
              </a:rPr>
              <a:t>radiac</a:t>
            </a:r>
            <a:r>
              <a:rPr lang="en-US" sz="2000" dirty="0">
                <a:latin typeface="Times New Roman"/>
                <a:ea typeface="Calibri"/>
                <a:cs typeface="Arial"/>
              </a:rPr>
              <a:t> meter in its carrying pouch with the power switch turned on.</a:t>
            </a:r>
          </a:p>
          <a:p>
            <a:endParaRPr lang="en-US" sz="2000" dirty="0">
              <a:latin typeface="Times New Roman"/>
              <a:ea typeface="Calibri"/>
              <a:cs typeface="Arial"/>
            </a:endParaRPr>
          </a:p>
          <a:p>
            <a:r>
              <a:rPr lang="en-US" sz="2000" dirty="0">
                <a:latin typeface="Times New Roman"/>
                <a:ea typeface="Calibri"/>
                <a:cs typeface="Arial"/>
              </a:rPr>
              <a:t>The probe can either: be carried inside the pouch, or held in the hand, depending on the operator’s preference or mission needs. </a:t>
            </a:r>
          </a:p>
          <a:p>
            <a:endParaRPr lang="en-US" sz="2000" dirty="0">
              <a:latin typeface="Times New Roman"/>
              <a:ea typeface="Calibri"/>
              <a:cs typeface="Arial"/>
            </a:endParaRPr>
          </a:p>
          <a:p>
            <a:r>
              <a:rPr lang="en-US" sz="2000" dirty="0">
                <a:latin typeface="Times New Roman"/>
                <a:ea typeface="Calibri"/>
                <a:cs typeface="Arial"/>
              </a:rPr>
              <a:t>The probe cover must be </a:t>
            </a:r>
            <a:r>
              <a:rPr lang="en-US" sz="2000" u="sng" dirty="0">
                <a:latin typeface="Times New Roman"/>
                <a:ea typeface="Calibri"/>
                <a:cs typeface="Arial"/>
              </a:rPr>
              <a:t>closed</a:t>
            </a:r>
            <a:r>
              <a:rPr lang="en-US" sz="2000" dirty="0">
                <a:latin typeface="Times New Roman"/>
                <a:ea typeface="Calibri"/>
                <a:cs typeface="Arial"/>
              </a:rPr>
              <a:t> when </a:t>
            </a:r>
            <a:r>
              <a:rPr lang="en-US" sz="2000" u="sng" dirty="0">
                <a:latin typeface="Times New Roman"/>
                <a:ea typeface="Calibri"/>
                <a:cs typeface="Arial"/>
              </a:rPr>
              <a:t>measuring Gamma </a:t>
            </a:r>
            <a:r>
              <a:rPr lang="en-US" sz="2000" dirty="0">
                <a:latin typeface="Times New Roman"/>
                <a:ea typeface="Calibri"/>
                <a:cs typeface="Arial"/>
              </a:rPr>
              <a:t>Radiation.</a:t>
            </a:r>
          </a:p>
          <a:p>
            <a:endParaRPr lang="en-US" sz="2000" dirty="0">
              <a:latin typeface="Times New Roman"/>
              <a:ea typeface="Calibri"/>
              <a:cs typeface="Arial"/>
            </a:endParaRPr>
          </a:p>
          <a:p>
            <a:r>
              <a:rPr lang="en-US" sz="2000" dirty="0">
                <a:latin typeface="Times New Roman"/>
                <a:ea typeface="Calibri"/>
                <a:cs typeface="Arial"/>
              </a:rPr>
              <a:t>keeping the cover closed, the VDR-2 only measures Gamma radiation without interference from beta radiation.</a:t>
            </a:r>
            <a:endParaRPr lang="en-US" dirty="0">
              <a:latin typeface="Times New Roman"/>
              <a:cs typeface="Times New Roman"/>
            </a:endParaRPr>
          </a:p>
        </p:txBody>
      </p:sp>
      <p:pic>
        <p:nvPicPr>
          <p:cNvPr id="5" name="Picture 4" descr="Radiac set hi-res stock photography and images - Alamy">
            <a:extLst>
              <a:ext uri="{FF2B5EF4-FFF2-40B4-BE49-F238E27FC236}">
                <a16:creationId xmlns:a16="http://schemas.microsoft.com/office/drawing/2014/main" id="{3387FFF4-70ED-6EE4-EF48-3775B2D55265}"/>
              </a:ext>
            </a:extLst>
          </p:cNvPr>
          <p:cNvPicPr>
            <a:picLocks noChangeAspect="1"/>
          </p:cNvPicPr>
          <p:nvPr/>
        </p:nvPicPr>
        <p:blipFill>
          <a:blip r:embed="rId2"/>
          <a:stretch>
            <a:fillRect/>
          </a:stretch>
        </p:blipFill>
        <p:spPr>
          <a:xfrm>
            <a:off x="3047640" y="5117530"/>
            <a:ext cx="2286719" cy="1554373"/>
          </a:xfrm>
          <a:prstGeom prst="rect">
            <a:avLst/>
          </a:prstGeom>
        </p:spPr>
      </p:pic>
      <p:pic>
        <p:nvPicPr>
          <p:cNvPr id="6" name="Picture 5" descr="File:U.S. Army Spc. Jerame Smalls, with the 108th Chemical Company, South  Carolina Army National Guard, uses radiation detection equipment on  contaminated vehicles during Ardent Sentry 13 in Ridgeland, S.C., May 19  130519-Z-XH297-018.jpg -">
            <a:extLst>
              <a:ext uri="{FF2B5EF4-FFF2-40B4-BE49-F238E27FC236}">
                <a16:creationId xmlns:a16="http://schemas.microsoft.com/office/drawing/2014/main" id="{E60EE2DF-EEF8-408C-6271-A4D2F05A6E2C}"/>
              </a:ext>
            </a:extLst>
          </p:cNvPr>
          <p:cNvPicPr>
            <a:picLocks noChangeAspect="1"/>
          </p:cNvPicPr>
          <p:nvPr/>
        </p:nvPicPr>
        <p:blipFill>
          <a:blip r:embed="rId3"/>
          <a:stretch>
            <a:fillRect/>
          </a:stretch>
        </p:blipFill>
        <p:spPr>
          <a:xfrm>
            <a:off x="5669351" y="5117530"/>
            <a:ext cx="2434806" cy="1554373"/>
          </a:xfrm>
          <a:prstGeom prst="rect">
            <a:avLst/>
          </a:prstGeom>
        </p:spPr>
      </p:pic>
      <p:pic>
        <p:nvPicPr>
          <p:cNvPr id="7" name="Picture 6" descr="RDS-100P » Gammadata - Improving science">
            <a:extLst>
              <a:ext uri="{FF2B5EF4-FFF2-40B4-BE49-F238E27FC236}">
                <a16:creationId xmlns:a16="http://schemas.microsoft.com/office/drawing/2014/main" id="{F342D34B-FAC7-AC1A-0154-34C701EDAA46}"/>
              </a:ext>
            </a:extLst>
          </p:cNvPr>
          <p:cNvPicPr>
            <a:picLocks noChangeAspect="1"/>
          </p:cNvPicPr>
          <p:nvPr/>
        </p:nvPicPr>
        <p:blipFill>
          <a:blip r:embed="rId4"/>
          <a:stretch>
            <a:fillRect/>
          </a:stretch>
        </p:blipFill>
        <p:spPr>
          <a:xfrm>
            <a:off x="8323503" y="5159046"/>
            <a:ext cx="2733675" cy="1514475"/>
          </a:xfrm>
          <a:prstGeom prst="rect">
            <a:avLst/>
          </a:prstGeom>
        </p:spPr>
      </p:pic>
      <p:sp>
        <p:nvSpPr>
          <p:cNvPr id="8" name="Arrow: Left 7">
            <a:extLst>
              <a:ext uri="{FF2B5EF4-FFF2-40B4-BE49-F238E27FC236}">
                <a16:creationId xmlns:a16="http://schemas.microsoft.com/office/drawing/2014/main" id="{2981DB16-CD18-953A-EBFE-DB57C0F50733}"/>
              </a:ext>
            </a:extLst>
          </p:cNvPr>
          <p:cNvSpPr/>
          <p:nvPr/>
        </p:nvSpPr>
        <p:spPr>
          <a:xfrm rot="5400000">
            <a:off x="9679599" y="6188831"/>
            <a:ext cx="316303" cy="158152"/>
          </a:xfrm>
          <a:prstGeom prst="lef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B85324B6-6D99-26F7-B5B7-FFBDFFD06D78}"/>
              </a:ext>
            </a:extLst>
          </p:cNvPr>
          <p:cNvSpPr txBox="1"/>
          <p:nvPr/>
        </p:nvSpPr>
        <p:spPr>
          <a:xfrm>
            <a:off x="8647727" y="6432768"/>
            <a:ext cx="297323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Calibri"/>
              </a:rPr>
              <a:t>Probe cover "Beta Shield"</a:t>
            </a:r>
            <a:endParaRPr lang="en-US" dirty="0">
              <a:latin typeface="Times New Roman"/>
            </a:endParaRPr>
          </a:p>
        </p:txBody>
      </p:sp>
    </p:spTree>
    <p:extLst>
      <p:ext uri="{BB962C8B-B14F-4D97-AF65-F5344CB8AC3E}">
        <p14:creationId xmlns:p14="http://schemas.microsoft.com/office/powerpoint/2010/main" val="362693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2D69E-99EA-0823-664D-C54B2AC13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B897-3256-E1F9-C764-0ABF91FDEB27}"/>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beta monitoring</a:t>
            </a:r>
          </a:p>
        </p:txBody>
      </p:sp>
      <p:sp>
        <p:nvSpPr>
          <p:cNvPr id="14" name="TextBox 13">
            <a:extLst>
              <a:ext uri="{FF2B5EF4-FFF2-40B4-BE49-F238E27FC236}">
                <a16:creationId xmlns:a16="http://schemas.microsoft.com/office/drawing/2014/main" id="{E3D5668E-64E4-AF53-3FF4-4918A1D2A233}"/>
              </a:ext>
            </a:extLst>
          </p:cNvPr>
          <p:cNvSpPr txBox="1"/>
          <p:nvPr/>
        </p:nvSpPr>
        <p:spPr>
          <a:xfrm>
            <a:off x="402630" y="1827009"/>
            <a:ext cx="11383991"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sz="2000" dirty="0">
                <a:latin typeface="Times New Roman"/>
                <a:ea typeface="Calibri"/>
                <a:cs typeface="Arial"/>
              </a:rPr>
              <a:t>When monitoring for </a:t>
            </a:r>
            <a:r>
              <a:rPr lang="en-US" sz="2000" u="sng" dirty="0">
                <a:latin typeface="Times New Roman"/>
                <a:ea typeface="Calibri"/>
                <a:cs typeface="Arial"/>
              </a:rPr>
              <a:t>Beta</a:t>
            </a:r>
            <a:r>
              <a:rPr lang="en-US" sz="2000" dirty="0">
                <a:latin typeface="Times New Roman"/>
                <a:ea typeface="Calibri"/>
                <a:cs typeface="Arial"/>
              </a:rPr>
              <a:t> Radiation the probe </a:t>
            </a:r>
            <a:r>
              <a:rPr lang="en-US" sz="2000" u="sng" dirty="0">
                <a:latin typeface="Times New Roman"/>
                <a:ea typeface="Calibri"/>
                <a:cs typeface="Arial"/>
              </a:rPr>
              <a:t>must be hand held</a:t>
            </a:r>
            <a:r>
              <a:rPr lang="en-US" sz="2000" dirty="0">
                <a:latin typeface="Times New Roman"/>
                <a:ea typeface="Calibri"/>
                <a:cs typeface="Arial"/>
              </a:rPr>
              <a:t>, and the</a:t>
            </a:r>
            <a:r>
              <a:rPr lang="en-US" sz="2000" u="sng" dirty="0">
                <a:latin typeface="Times New Roman"/>
                <a:ea typeface="Calibri"/>
                <a:cs typeface="Arial"/>
              </a:rPr>
              <a:t> probe</a:t>
            </a:r>
            <a:r>
              <a:rPr lang="en-US" sz="2000" dirty="0">
                <a:latin typeface="Times New Roman"/>
                <a:ea typeface="Calibri"/>
                <a:cs typeface="Arial"/>
              </a:rPr>
              <a:t> </a:t>
            </a:r>
            <a:r>
              <a:rPr lang="en-US" sz="2000" u="sng" dirty="0">
                <a:latin typeface="Times New Roman"/>
                <a:ea typeface="Calibri"/>
                <a:cs typeface="Arial"/>
              </a:rPr>
              <a:t>cover open to allow beta particles to enter</a:t>
            </a:r>
            <a:r>
              <a:rPr lang="en-US" sz="2000" dirty="0">
                <a:latin typeface="Times New Roman"/>
                <a:ea typeface="Calibri"/>
                <a:cs typeface="Arial"/>
              </a:rPr>
              <a:t>. Position the probe close to surfaces or suspected contamination areas.</a:t>
            </a:r>
          </a:p>
          <a:p>
            <a:endParaRPr lang="en-US" sz="2000" dirty="0">
              <a:latin typeface="Times New Roman"/>
              <a:ea typeface="Calibri"/>
              <a:cs typeface="Arial"/>
            </a:endParaRPr>
          </a:p>
          <a:p>
            <a:r>
              <a:rPr lang="en-US" sz="2000" dirty="0">
                <a:latin typeface="Times New Roman"/>
                <a:ea typeface="Calibri"/>
                <a:cs typeface="Arial"/>
              </a:rPr>
              <a:t>When monitoring for Beta Radiation, the </a:t>
            </a:r>
            <a:r>
              <a:rPr lang="en-US" sz="2000" u="sng" dirty="0">
                <a:latin typeface="Times New Roman"/>
                <a:ea typeface="Calibri"/>
                <a:cs typeface="Arial"/>
              </a:rPr>
              <a:t>audible alarm</a:t>
            </a:r>
            <a:r>
              <a:rPr lang="en-US" sz="2000" dirty="0">
                <a:latin typeface="Times New Roman"/>
                <a:ea typeface="Calibri"/>
                <a:cs typeface="Arial"/>
              </a:rPr>
              <a:t> set points should be used. This allows the operator to pay attention to the positioning of the probe rather than watching the visual display.</a:t>
            </a:r>
          </a:p>
          <a:p>
            <a:endParaRPr lang="en-US" sz="2000" dirty="0">
              <a:latin typeface="Times New Roman"/>
              <a:ea typeface="Calibri"/>
              <a:cs typeface="Arial"/>
            </a:endParaRPr>
          </a:p>
          <a:p>
            <a:r>
              <a:rPr lang="en-US" sz="2000" dirty="0">
                <a:latin typeface="Times New Roman"/>
                <a:ea typeface="Calibri"/>
                <a:cs typeface="Arial"/>
              </a:rPr>
              <a:t>Set the alarm just above the background level.</a:t>
            </a:r>
          </a:p>
          <a:p>
            <a:endParaRPr lang="en-US" sz="2000" dirty="0">
              <a:latin typeface="Times New Roman"/>
              <a:ea typeface="Calibri"/>
              <a:cs typeface="Arial"/>
            </a:endParaRPr>
          </a:p>
        </p:txBody>
      </p:sp>
      <p:pic>
        <p:nvPicPr>
          <p:cNvPr id="3" name="Picture 2" descr="US Military Radiac Radiation Geiger Set Portable AN/VDR-2 | eBay">
            <a:extLst>
              <a:ext uri="{FF2B5EF4-FFF2-40B4-BE49-F238E27FC236}">
                <a16:creationId xmlns:a16="http://schemas.microsoft.com/office/drawing/2014/main" id="{4B56CCE7-84A3-2E3A-DAC8-74D563943141}"/>
              </a:ext>
            </a:extLst>
          </p:cNvPr>
          <p:cNvPicPr>
            <a:picLocks noChangeAspect="1"/>
          </p:cNvPicPr>
          <p:nvPr/>
        </p:nvPicPr>
        <p:blipFill>
          <a:blip r:embed="rId2"/>
          <a:stretch>
            <a:fillRect/>
          </a:stretch>
        </p:blipFill>
        <p:spPr>
          <a:xfrm>
            <a:off x="1681163" y="4813630"/>
            <a:ext cx="2733675" cy="1400175"/>
          </a:xfrm>
          <a:prstGeom prst="rect">
            <a:avLst/>
          </a:prstGeom>
        </p:spPr>
      </p:pic>
      <p:pic>
        <p:nvPicPr>
          <p:cNvPr id="4" name="Picture 3" descr="RDS-100V™ Military Radiac Set | Mirion">
            <a:extLst>
              <a:ext uri="{FF2B5EF4-FFF2-40B4-BE49-F238E27FC236}">
                <a16:creationId xmlns:a16="http://schemas.microsoft.com/office/drawing/2014/main" id="{24CE3322-F06D-5080-05AC-268C050FE173}"/>
              </a:ext>
            </a:extLst>
          </p:cNvPr>
          <p:cNvPicPr>
            <a:picLocks noChangeAspect="1"/>
          </p:cNvPicPr>
          <p:nvPr/>
        </p:nvPicPr>
        <p:blipFill>
          <a:blip r:embed="rId3"/>
          <a:stretch>
            <a:fillRect/>
          </a:stretch>
        </p:blipFill>
        <p:spPr>
          <a:xfrm>
            <a:off x="4815427" y="4799342"/>
            <a:ext cx="2733675" cy="1428750"/>
          </a:xfrm>
          <a:prstGeom prst="rect">
            <a:avLst/>
          </a:prstGeom>
        </p:spPr>
      </p:pic>
      <p:pic>
        <p:nvPicPr>
          <p:cNvPr id="10" name="Picture 9" descr="Surplus (4) Canberra DT-616/VDR-2 Radiac Probes in Chambersburg,  Pennsylvania, United States (GovPlanet Item #8736075)">
            <a:extLst>
              <a:ext uri="{FF2B5EF4-FFF2-40B4-BE49-F238E27FC236}">
                <a16:creationId xmlns:a16="http://schemas.microsoft.com/office/drawing/2014/main" id="{C62EFB03-6B04-FAAC-FA0B-268B8F0833D7}"/>
              </a:ext>
            </a:extLst>
          </p:cNvPr>
          <p:cNvPicPr>
            <a:picLocks noChangeAspect="1"/>
          </p:cNvPicPr>
          <p:nvPr/>
        </p:nvPicPr>
        <p:blipFill>
          <a:blip r:embed="rId4"/>
          <a:stretch>
            <a:fillRect/>
          </a:stretch>
        </p:blipFill>
        <p:spPr>
          <a:xfrm>
            <a:off x="7968650" y="4743719"/>
            <a:ext cx="2034397" cy="1539995"/>
          </a:xfrm>
          <a:prstGeom prst="rect">
            <a:avLst/>
          </a:prstGeom>
        </p:spPr>
      </p:pic>
    </p:spTree>
    <p:extLst>
      <p:ext uri="{BB962C8B-B14F-4D97-AF65-F5344CB8AC3E}">
        <p14:creationId xmlns:p14="http://schemas.microsoft.com/office/powerpoint/2010/main" val="53940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5F4D-AE46-E9B6-4298-43675B4A5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7CDE7-1138-5E6A-2B07-84BB842C5B59}"/>
              </a:ext>
            </a:extLst>
          </p:cNvPr>
          <p:cNvSpPr>
            <a:spLocks noGrp="1"/>
          </p:cNvSpPr>
          <p:nvPr>
            <p:ph type="title"/>
          </p:nvPr>
        </p:nvSpPr>
        <p:spPr/>
        <p:txBody>
          <a:bodyPr>
            <a:normAutofit/>
          </a:bodyPr>
          <a:lstStyle/>
          <a:p>
            <a:pPr algn="ctr"/>
            <a:r>
              <a:rPr lang="en-US" sz="3200" b="1" dirty="0">
                <a:latin typeface="Times New Roman"/>
                <a:ea typeface="Calibri"/>
                <a:cs typeface="Times New Roman"/>
              </a:rPr>
              <a:t>Employment gamma survey</a:t>
            </a:r>
          </a:p>
        </p:txBody>
      </p:sp>
      <p:sp>
        <p:nvSpPr>
          <p:cNvPr id="14" name="TextBox 13">
            <a:extLst>
              <a:ext uri="{FF2B5EF4-FFF2-40B4-BE49-F238E27FC236}">
                <a16:creationId xmlns:a16="http://schemas.microsoft.com/office/drawing/2014/main" id="{72DA559D-2B39-D98E-6D94-1E12145CAC61}"/>
              </a:ext>
            </a:extLst>
          </p:cNvPr>
          <p:cNvSpPr txBox="1"/>
          <p:nvPr/>
        </p:nvSpPr>
        <p:spPr>
          <a:xfrm>
            <a:off x="402630" y="1827009"/>
            <a:ext cx="11383991"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dirty="0">
                <a:latin typeface="Times New Roman"/>
                <a:ea typeface="Calibri"/>
                <a:cs typeface="Calibri"/>
              </a:rPr>
              <a:t>1: Positioning: Stand in the open, at least 10 meters away from large objects that could affect the reading.</a:t>
            </a:r>
          </a:p>
          <a:p>
            <a:endParaRPr lang="en-US" dirty="0">
              <a:latin typeface="Times New Roman"/>
              <a:ea typeface="Calibri"/>
              <a:cs typeface="Calibri"/>
            </a:endParaRPr>
          </a:p>
          <a:p>
            <a:r>
              <a:rPr lang="en-US" dirty="0">
                <a:latin typeface="Times New Roman"/>
                <a:ea typeface="Calibri"/>
                <a:cs typeface="Calibri"/>
              </a:rPr>
              <a:t>Avoid shielding objects like buildings, vehicles, power lines, and trees.</a:t>
            </a:r>
          </a:p>
          <a:p>
            <a:endParaRPr lang="en-US" dirty="0">
              <a:latin typeface="Times New Roman"/>
              <a:ea typeface="Calibri"/>
              <a:cs typeface="Calibri"/>
            </a:endParaRPr>
          </a:p>
          <a:p>
            <a:r>
              <a:rPr lang="en-US" dirty="0">
                <a:latin typeface="Times New Roman"/>
                <a:ea typeface="Calibri"/>
                <a:cs typeface="Calibri"/>
              </a:rPr>
              <a:t>2: Hold the </a:t>
            </a:r>
            <a:r>
              <a:rPr lang="en-US" err="1">
                <a:latin typeface="Times New Roman"/>
                <a:ea typeface="Calibri"/>
                <a:cs typeface="Calibri"/>
              </a:rPr>
              <a:t>radiac</a:t>
            </a:r>
            <a:r>
              <a:rPr lang="en-US" dirty="0">
                <a:latin typeface="Times New Roman"/>
                <a:ea typeface="Calibri"/>
                <a:cs typeface="Calibri"/>
              </a:rPr>
              <a:t> set at waist height.</a:t>
            </a:r>
          </a:p>
          <a:p>
            <a:endParaRPr lang="en-US" dirty="0">
              <a:latin typeface="Times New Roman"/>
              <a:ea typeface="Calibri"/>
              <a:cs typeface="Calibri"/>
            </a:endParaRPr>
          </a:p>
          <a:p>
            <a:r>
              <a:rPr lang="en-US" dirty="0">
                <a:latin typeface="Times New Roman"/>
                <a:ea typeface="Calibri"/>
                <a:cs typeface="Calibri"/>
              </a:rPr>
              <a:t>The probe can either Remain in the pouch, or be handheld, depending on preference.</a:t>
            </a:r>
          </a:p>
          <a:p>
            <a:endParaRPr lang="en-US" dirty="0">
              <a:latin typeface="Times New Roman"/>
              <a:ea typeface="Calibri"/>
              <a:cs typeface="Calibri"/>
            </a:endParaRPr>
          </a:p>
          <a:p>
            <a:r>
              <a:rPr lang="en-US" dirty="0">
                <a:latin typeface="Times New Roman"/>
                <a:ea typeface="Calibri"/>
                <a:cs typeface="Calibri"/>
              </a:rPr>
              <a:t>The strap is placed around the shoulder. </a:t>
            </a:r>
          </a:p>
          <a:p>
            <a:endParaRPr lang="en-US" dirty="0">
              <a:latin typeface="Times New Roman"/>
              <a:ea typeface="Calibri"/>
              <a:cs typeface="Calibri"/>
            </a:endParaRPr>
          </a:p>
          <a:p>
            <a:r>
              <a:rPr lang="en-US" dirty="0">
                <a:latin typeface="Times New Roman"/>
                <a:ea typeface="Calibri"/>
                <a:cs typeface="Calibri"/>
              </a:rPr>
              <a:t>3: Slowly turn 360 degrees (a full circle) at a steady speed to detect radiation from all directions.</a:t>
            </a:r>
          </a:p>
          <a:p>
            <a:endParaRPr lang="en-US" dirty="0">
              <a:latin typeface="Times New Roman"/>
              <a:ea typeface="Calibri"/>
              <a:cs typeface="Calibri"/>
            </a:endParaRPr>
          </a:p>
          <a:p>
            <a:r>
              <a:rPr lang="en-US" dirty="0">
                <a:latin typeface="Times New Roman"/>
                <a:ea typeface="Calibri"/>
                <a:cs typeface="Calibri"/>
              </a:rPr>
              <a:t>4: Record the highest reading displayed during the full turn. This represents the maximum gamma dose rate at that survey location.</a:t>
            </a:r>
            <a:endParaRPr lang="en-US" dirty="0">
              <a:latin typeface="Times New Roman"/>
            </a:endParaRPr>
          </a:p>
          <a:p>
            <a:endParaRPr lang="en-US" sz="2000" dirty="0">
              <a:latin typeface="Times New Roman"/>
              <a:ea typeface="Calibri"/>
              <a:cs typeface="Arial"/>
            </a:endParaRPr>
          </a:p>
        </p:txBody>
      </p:sp>
    </p:spTree>
    <p:extLst>
      <p:ext uri="{BB962C8B-B14F-4D97-AF65-F5344CB8AC3E}">
        <p14:creationId xmlns:p14="http://schemas.microsoft.com/office/powerpoint/2010/main" val="20872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5018-3507-5AC5-8865-1A56621A0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D59AA-F0BF-3AC9-A5CC-A70EEA0D4357}"/>
              </a:ext>
            </a:extLst>
          </p:cNvPr>
          <p:cNvSpPr>
            <a:spLocks noGrp="1"/>
          </p:cNvSpPr>
          <p:nvPr>
            <p:ph type="title"/>
          </p:nvPr>
        </p:nvSpPr>
        <p:spPr/>
        <p:txBody>
          <a:bodyPr>
            <a:normAutofit/>
          </a:bodyPr>
          <a:lstStyle/>
          <a:p>
            <a:pPr algn="ctr"/>
            <a:r>
              <a:rPr lang="en-US" sz="3200" b="1" dirty="0">
                <a:latin typeface="Times New Roman"/>
                <a:ea typeface="Calibri"/>
                <a:cs typeface="Times New Roman"/>
              </a:rPr>
              <a:t>monitoring</a:t>
            </a:r>
          </a:p>
        </p:txBody>
      </p:sp>
      <p:sp>
        <p:nvSpPr>
          <p:cNvPr id="14" name="TextBox 13">
            <a:extLst>
              <a:ext uri="{FF2B5EF4-FFF2-40B4-BE49-F238E27FC236}">
                <a16:creationId xmlns:a16="http://schemas.microsoft.com/office/drawing/2014/main" id="{178F895A-C98A-1257-5E43-E886D9FC48B0}"/>
              </a:ext>
            </a:extLst>
          </p:cNvPr>
          <p:cNvSpPr txBox="1"/>
          <p:nvPr/>
        </p:nvSpPr>
        <p:spPr>
          <a:xfrm>
            <a:off x="402630" y="1827009"/>
            <a:ext cx="1138399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a:spcBef>
                <a:spcPct val="20000"/>
              </a:spcBef>
              <a:spcAft>
                <a:spcPct val="0"/>
              </a:spcAft>
            </a:pPr>
            <a:r>
              <a:rPr lang="en-US" sz="2000" b="1" u="sng" dirty="0">
                <a:latin typeface="Times New Roman"/>
                <a:ea typeface="Calibri"/>
                <a:cs typeface="Calibri"/>
              </a:rPr>
              <a:t>Contamination:</a:t>
            </a:r>
            <a:r>
              <a:rPr lang="en-US" sz="2000" dirty="0">
                <a:latin typeface="Times New Roman"/>
                <a:ea typeface="Calibri"/>
                <a:cs typeface="Calibri"/>
              </a:rPr>
              <a:t> Before something can be considered contaminated, a reading equal to or higher than twice the background must be obtained.</a:t>
            </a:r>
          </a:p>
          <a:p>
            <a:pPr>
              <a:spcBef>
                <a:spcPct val="20000"/>
              </a:spcBef>
              <a:spcAft>
                <a:spcPct val="0"/>
              </a:spcAft>
            </a:pPr>
            <a:r>
              <a:rPr lang="en-US" sz="2000" dirty="0">
                <a:latin typeface="Times New Roman"/>
                <a:ea typeface="Calibri"/>
                <a:cs typeface="Calibri"/>
              </a:rPr>
              <a:t>Any reading below the background reading, you may consider not contaminated.</a:t>
            </a:r>
          </a:p>
          <a:p>
            <a:pPr>
              <a:spcBef>
                <a:spcPct val="20000"/>
              </a:spcBef>
              <a:spcAft>
                <a:spcPct val="0"/>
              </a:spcAft>
            </a:pPr>
            <a:endParaRPr lang="en-US" sz="2000" dirty="0">
              <a:latin typeface="Times New Roman"/>
              <a:ea typeface="Calibri"/>
              <a:cs typeface="Calibri"/>
            </a:endParaRPr>
          </a:p>
          <a:p>
            <a:pPr>
              <a:spcBef>
                <a:spcPct val="20000"/>
              </a:spcBef>
              <a:spcAft>
                <a:spcPct val="0"/>
              </a:spcAft>
            </a:pPr>
            <a:r>
              <a:rPr lang="en-US" sz="2000" b="1" dirty="0">
                <a:latin typeface="Times New Roman"/>
                <a:ea typeface="Calibri"/>
                <a:cs typeface="Calibri"/>
              </a:rPr>
              <a:t>Determine the background reading: </a:t>
            </a:r>
            <a:r>
              <a:rPr lang="en-US" sz="2000" dirty="0">
                <a:latin typeface="Times New Roman"/>
                <a:ea typeface="Calibri"/>
                <a:cs typeface="Calibri"/>
              </a:rPr>
              <a:t>Turn your back to or walk away from the suspected contamination.</a:t>
            </a:r>
          </a:p>
          <a:p>
            <a:pPr>
              <a:spcBef>
                <a:spcPct val="20000"/>
              </a:spcBef>
              <a:spcAft>
                <a:spcPct val="0"/>
              </a:spcAft>
            </a:pPr>
            <a:r>
              <a:rPr lang="en-US" sz="2000" u="sng" dirty="0">
                <a:latin typeface="Times New Roman"/>
                <a:ea typeface="Calibri"/>
                <a:cs typeface="Calibri"/>
              </a:rPr>
              <a:t>Open Beta shield </a:t>
            </a:r>
            <a:r>
              <a:rPr lang="en-US" sz="2000" dirty="0">
                <a:latin typeface="Times New Roman"/>
                <a:ea typeface="Calibri"/>
                <a:cs typeface="Calibri"/>
              </a:rPr>
              <a:t>on the end of probe to allow detection of beta particles.</a:t>
            </a:r>
          </a:p>
          <a:p>
            <a:pPr>
              <a:spcBef>
                <a:spcPct val="20000"/>
              </a:spcBef>
              <a:spcAft>
                <a:spcPct val="0"/>
              </a:spcAft>
            </a:pPr>
            <a:r>
              <a:rPr lang="en-US" sz="2000" dirty="0">
                <a:latin typeface="Times New Roman"/>
                <a:ea typeface="Calibri"/>
                <a:cs typeface="Calibri"/>
              </a:rPr>
              <a:t>Observe reading for 5 to 10 seconds; record highest reading.</a:t>
            </a:r>
          </a:p>
          <a:p>
            <a:pPr>
              <a:spcBef>
                <a:spcPct val="20000"/>
              </a:spcBef>
              <a:spcAft>
                <a:spcPct val="0"/>
              </a:spcAft>
            </a:pPr>
            <a:endParaRPr lang="en-US" sz="2000" dirty="0">
              <a:latin typeface="Times New Roman"/>
              <a:ea typeface="Calibri"/>
              <a:cs typeface="Calibri"/>
            </a:endParaRPr>
          </a:p>
          <a:p>
            <a:pPr>
              <a:spcBef>
                <a:spcPct val="20000"/>
              </a:spcBef>
              <a:spcAft>
                <a:spcPct val="0"/>
              </a:spcAft>
            </a:pPr>
            <a:r>
              <a:rPr lang="en-US" sz="2000" dirty="0">
                <a:latin typeface="Times New Roman"/>
                <a:ea typeface="Calibri"/>
                <a:cs typeface="Calibri"/>
              </a:rPr>
              <a:t>Multiply reading by 2; this is your background reading. </a:t>
            </a:r>
            <a:endParaRPr lang="en-US" dirty="0"/>
          </a:p>
          <a:p>
            <a:r>
              <a:rPr lang="en-US" sz="2000" dirty="0">
                <a:latin typeface="Times New Roman"/>
                <a:ea typeface="Calibri"/>
                <a:cs typeface="Calibri"/>
              </a:rPr>
              <a:t>Any reading below this background threshold can be considered not contaminated.</a:t>
            </a:r>
          </a:p>
          <a:p>
            <a:r>
              <a:rPr lang="en-US" sz="2000" dirty="0">
                <a:latin typeface="Times New Roman"/>
                <a:ea typeface="Calibri"/>
                <a:cs typeface="Calibri"/>
              </a:rPr>
              <a:t>Readings equal to or above this value indicate contamination and require further monitoring</a:t>
            </a:r>
          </a:p>
        </p:txBody>
      </p:sp>
    </p:spTree>
    <p:extLst>
      <p:ext uri="{BB962C8B-B14F-4D97-AF65-F5344CB8AC3E}">
        <p14:creationId xmlns:p14="http://schemas.microsoft.com/office/powerpoint/2010/main" val="333887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975C5-8A6B-C170-B7E2-6901C2D6A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02FB9-B05D-7E9F-97B8-99922D80A98B}"/>
              </a:ext>
            </a:extLst>
          </p:cNvPr>
          <p:cNvSpPr>
            <a:spLocks noGrp="1"/>
          </p:cNvSpPr>
          <p:nvPr>
            <p:ph type="title"/>
          </p:nvPr>
        </p:nvSpPr>
        <p:spPr/>
        <p:txBody>
          <a:bodyPr>
            <a:normAutofit fontScale="90000"/>
          </a:bodyPr>
          <a:lstStyle/>
          <a:p>
            <a:pPr algn="ctr"/>
            <a:r>
              <a:rPr lang="en-US" sz="3200" b="1" dirty="0">
                <a:latin typeface="Times New Roman"/>
                <a:ea typeface="Calibri"/>
                <a:cs typeface="Times New Roman"/>
              </a:rPr>
              <a:t>Monitoring equipment &amp; supplies for beta &amp; gamma </a:t>
            </a:r>
          </a:p>
        </p:txBody>
      </p:sp>
      <p:sp>
        <p:nvSpPr>
          <p:cNvPr id="4" name="TextBox 3">
            <a:extLst>
              <a:ext uri="{FF2B5EF4-FFF2-40B4-BE49-F238E27FC236}">
                <a16:creationId xmlns:a16="http://schemas.microsoft.com/office/drawing/2014/main" id="{8DF198C4-22A2-0665-3F8E-B1BAAB5264A8}"/>
              </a:ext>
            </a:extLst>
          </p:cNvPr>
          <p:cNvSpPr txBox="1"/>
          <p:nvPr/>
        </p:nvSpPr>
        <p:spPr>
          <a:xfrm>
            <a:off x="402630" y="1827009"/>
            <a:ext cx="11383991"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b="1" dirty="0">
                <a:latin typeface="Times New Roman"/>
                <a:ea typeface="Calibri"/>
                <a:cs typeface="Calibri"/>
              </a:rPr>
              <a:t>1: Take a Background Reading:</a:t>
            </a:r>
          </a:p>
          <a:p>
            <a:endParaRPr lang="en-US" dirty="0">
              <a:latin typeface="Times New Roman"/>
              <a:ea typeface="Calibri"/>
              <a:cs typeface="Calibri"/>
            </a:endParaRPr>
          </a:p>
          <a:p>
            <a:r>
              <a:rPr lang="en-US" dirty="0">
                <a:latin typeface="Times New Roman"/>
                <a:ea typeface="Calibri"/>
                <a:cs typeface="Calibri"/>
              </a:rPr>
              <a:t>Open the Beta shield on the probe.</a:t>
            </a:r>
          </a:p>
          <a:p>
            <a:endParaRPr lang="en-US" dirty="0">
              <a:latin typeface="Times New Roman"/>
              <a:ea typeface="Calibri"/>
              <a:cs typeface="Calibri"/>
            </a:endParaRPr>
          </a:p>
          <a:p>
            <a:r>
              <a:rPr lang="en-US" dirty="0">
                <a:latin typeface="Times New Roman"/>
                <a:ea typeface="Calibri"/>
                <a:cs typeface="Calibri"/>
              </a:rPr>
              <a:t>Take a background reading away from the suspected contamination area.</a:t>
            </a:r>
          </a:p>
          <a:p>
            <a:endParaRPr lang="en-US" dirty="0">
              <a:latin typeface="Times New Roman"/>
              <a:ea typeface="Calibri"/>
              <a:cs typeface="Calibri"/>
            </a:endParaRPr>
          </a:p>
          <a:p>
            <a:r>
              <a:rPr lang="en-US" dirty="0">
                <a:latin typeface="Times New Roman"/>
                <a:ea typeface="Calibri"/>
                <a:cs typeface="Calibri"/>
              </a:rPr>
              <a:t>Record the background reading for reference.</a:t>
            </a:r>
          </a:p>
          <a:p>
            <a:endParaRPr lang="en-US" dirty="0">
              <a:latin typeface="Times New Roman"/>
              <a:ea typeface="Calibri"/>
              <a:cs typeface="Calibri"/>
            </a:endParaRPr>
          </a:p>
          <a:p>
            <a:r>
              <a:rPr lang="en-US" b="1" dirty="0">
                <a:latin typeface="Times New Roman"/>
                <a:ea typeface="Calibri"/>
                <a:cs typeface="Calibri"/>
              </a:rPr>
              <a:t>2: Monitor the Suspected Surface:</a:t>
            </a:r>
          </a:p>
          <a:p>
            <a:endParaRPr lang="en-US" dirty="0">
              <a:latin typeface="Times New Roman"/>
              <a:ea typeface="Calibri"/>
              <a:cs typeface="Calibri"/>
            </a:endParaRPr>
          </a:p>
          <a:p>
            <a:r>
              <a:rPr lang="en-US" dirty="0">
                <a:latin typeface="Times New Roman"/>
                <a:ea typeface="Calibri"/>
                <a:cs typeface="Calibri"/>
              </a:rPr>
              <a:t>Leave the shield open (to detect Beta and Gamma radiation).</a:t>
            </a:r>
          </a:p>
          <a:p>
            <a:endParaRPr lang="en-US" dirty="0">
              <a:latin typeface="Times New Roman"/>
              <a:ea typeface="Calibri"/>
              <a:cs typeface="Calibri"/>
            </a:endParaRPr>
          </a:p>
          <a:p>
            <a:r>
              <a:rPr lang="en-US" dirty="0">
                <a:latin typeface="Times New Roman"/>
                <a:ea typeface="Calibri"/>
                <a:cs typeface="Calibri"/>
              </a:rPr>
              <a:t>Hold the probe approximately 1 inch from the surface.</a:t>
            </a:r>
          </a:p>
          <a:p>
            <a:endParaRPr lang="en-US" dirty="0">
              <a:latin typeface="Times New Roman"/>
              <a:ea typeface="Calibri"/>
              <a:cs typeface="Calibri"/>
            </a:endParaRPr>
          </a:p>
          <a:p>
            <a:r>
              <a:rPr lang="en-US" dirty="0">
                <a:latin typeface="Times New Roman"/>
                <a:ea typeface="Calibri"/>
                <a:cs typeface="Calibri"/>
              </a:rPr>
              <a:t>Hold the probe perpendicular (at a 90-degree angle) to the surface and move the probe slowly across the surface — about 2 inches per second.</a:t>
            </a:r>
            <a:endParaRPr lang="en-US">
              <a:latin typeface="Times New Roman"/>
              <a:cs typeface="Times New Roman"/>
            </a:endParaRPr>
          </a:p>
          <a:p>
            <a:endParaRPr lang="en-US" sz="2000" dirty="0">
              <a:latin typeface="Times New Roman"/>
              <a:ea typeface="Calibri"/>
              <a:cs typeface="Arial"/>
            </a:endParaRPr>
          </a:p>
        </p:txBody>
      </p:sp>
      <p:pic>
        <p:nvPicPr>
          <p:cNvPr id="5" name="Picture 4" descr="DVIDS - Images - 2nd Chemical Battalion uses live radioactive isotopes to  keep homeland safe [Image 5 of 5]">
            <a:extLst>
              <a:ext uri="{FF2B5EF4-FFF2-40B4-BE49-F238E27FC236}">
                <a16:creationId xmlns:a16="http://schemas.microsoft.com/office/drawing/2014/main" id="{7983C2F9-861A-E5DE-12F1-8F3D0367ECAC}"/>
              </a:ext>
            </a:extLst>
          </p:cNvPr>
          <p:cNvPicPr>
            <a:picLocks noChangeAspect="1"/>
          </p:cNvPicPr>
          <p:nvPr/>
        </p:nvPicPr>
        <p:blipFill>
          <a:blip r:embed="rId2"/>
          <a:stretch>
            <a:fillRect/>
          </a:stretch>
        </p:blipFill>
        <p:spPr>
          <a:xfrm>
            <a:off x="9344025" y="2167207"/>
            <a:ext cx="2130365" cy="3328717"/>
          </a:xfrm>
          <a:prstGeom prst="rect">
            <a:avLst/>
          </a:prstGeom>
        </p:spPr>
      </p:pic>
    </p:spTree>
    <p:extLst>
      <p:ext uri="{BB962C8B-B14F-4D97-AF65-F5344CB8AC3E}">
        <p14:creationId xmlns:p14="http://schemas.microsoft.com/office/powerpoint/2010/main" val="299178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4CAAE-2908-840C-6BAA-55A5FC104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AF769-5A81-F26F-BA4D-3C8853F73998}"/>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a:t>
            </a:r>
            <a:r>
              <a:rPr lang="en-US" sz="3200" b="1" dirty="0" err="1">
                <a:latin typeface="Times New Roman"/>
                <a:ea typeface="Calibri"/>
                <a:cs typeface="Times New Roman"/>
              </a:rPr>
              <a:t>radiac</a:t>
            </a:r>
            <a:r>
              <a:rPr lang="en-US" sz="3200" b="1" dirty="0">
                <a:latin typeface="Times New Roman"/>
                <a:ea typeface="Calibri"/>
                <a:cs typeface="Times New Roman"/>
              </a:rPr>
              <a:t> set</a:t>
            </a:r>
          </a:p>
        </p:txBody>
      </p:sp>
      <p:pic>
        <p:nvPicPr>
          <p:cNvPr id="4" name="Picture 3" descr="Picture1">
            <a:extLst>
              <a:ext uri="{FF2B5EF4-FFF2-40B4-BE49-F238E27FC236}">
                <a16:creationId xmlns:a16="http://schemas.microsoft.com/office/drawing/2014/main" id="{27F4425C-B051-6B36-B02C-764BF965FD7A}"/>
              </a:ext>
            </a:extLst>
          </p:cNvPr>
          <p:cNvPicPr>
            <a:picLocks noChangeAspect="1"/>
          </p:cNvPicPr>
          <p:nvPr/>
        </p:nvPicPr>
        <p:blipFill>
          <a:blip r:embed="rId2"/>
          <a:stretch>
            <a:fillRect/>
          </a:stretch>
        </p:blipFill>
        <p:spPr>
          <a:xfrm>
            <a:off x="2486025" y="2605987"/>
            <a:ext cx="7219950" cy="3457575"/>
          </a:xfrm>
          <a:prstGeom prst="rect">
            <a:avLst/>
          </a:prstGeom>
        </p:spPr>
      </p:pic>
    </p:spTree>
    <p:extLst>
      <p:ext uri="{BB962C8B-B14F-4D97-AF65-F5344CB8AC3E}">
        <p14:creationId xmlns:p14="http://schemas.microsoft.com/office/powerpoint/2010/main" val="117364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BBB9E-92E5-FD4C-F9AE-7A184DCF4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32A54-B155-511C-0D34-B87680B9DB0A}"/>
              </a:ext>
            </a:extLst>
          </p:cNvPr>
          <p:cNvSpPr>
            <a:spLocks noGrp="1"/>
          </p:cNvSpPr>
          <p:nvPr>
            <p:ph type="title"/>
          </p:nvPr>
        </p:nvSpPr>
        <p:spPr/>
        <p:txBody>
          <a:bodyPr>
            <a:normAutofit fontScale="90000"/>
          </a:bodyPr>
          <a:lstStyle/>
          <a:p>
            <a:pPr algn="ctr"/>
            <a:r>
              <a:rPr lang="en-US" sz="3200" b="1" dirty="0">
                <a:latin typeface="Times New Roman"/>
                <a:ea typeface="Calibri"/>
                <a:cs typeface="Times New Roman"/>
              </a:rPr>
              <a:t>Monitoring equipment &amp; supplies for beta &amp; gamma </a:t>
            </a:r>
          </a:p>
        </p:txBody>
      </p:sp>
      <p:sp>
        <p:nvSpPr>
          <p:cNvPr id="4" name="TextBox 3">
            <a:extLst>
              <a:ext uri="{FF2B5EF4-FFF2-40B4-BE49-F238E27FC236}">
                <a16:creationId xmlns:a16="http://schemas.microsoft.com/office/drawing/2014/main" id="{4EBC38B2-6658-777B-8299-1002EA127B8B}"/>
              </a:ext>
            </a:extLst>
          </p:cNvPr>
          <p:cNvSpPr txBox="1"/>
          <p:nvPr/>
        </p:nvSpPr>
        <p:spPr>
          <a:xfrm>
            <a:off x="402630" y="1827009"/>
            <a:ext cx="11383991"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b="1" dirty="0">
                <a:latin typeface="Times New Roman"/>
                <a:ea typeface="Calibri"/>
                <a:cs typeface="Calibri"/>
              </a:rPr>
              <a:t>3: Evaluate the Reading:</a:t>
            </a:r>
          </a:p>
          <a:p>
            <a:endParaRPr lang="en-US" dirty="0">
              <a:latin typeface="Times New Roman"/>
              <a:ea typeface="Calibri"/>
              <a:cs typeface="Calibri"/>
            </a:endParaRPr>
          </a:p>
          <a:p>
            <a:r>
              <a:rPr lang="en-US" dirty="0">
                <a:latin typeface="Times New Roman"/>
                <a:ea typeface="Calibri"/>
                <a:cs typeface="Calibri"/>
              </a:rPr>
              <a:t>Continuously observe the </a:t>
            </a:r>
            <a:r>
              <a:rPr lang="en-US" dirty="0" err="1">
                <a:latin typeface="Times New Roman"/>
                <a:ea typeface="Calibri"/>
                <a:cs typeface="Calibri"/>
              </a:rPr>
              <a:t>radiac</a:t>
            </a:r>
            <a:r>
              <a:rPr lang="en-US" dirty="0">
                <a:latin typeface="Times New Roman"/>
                <a:ea typeface="Calibri"/>
                <a:cs typeface="Calibri"/>
              </a:rPr>
              <a:t> meter display or listen for the audible alarm.</a:t>
            </a:r>
          </a:p>
          <a:p>
            <a:endParaRPr lang="en-US" dirty="0">
              <a:latin typeface="Times New Roman"/>
              <a:ea typeface="Calibri"/>
              <a:cs typeface="Calibri"/>
            </a:endParaRPr>
          </a:p>
          <a:p>
            <a:r>
              <a:rPr lang="en-US" dirty="0">
                <a:latin typeface="Times New Roman"/>
                <a:ea typeface="Calibri"/>
                <a:cs typeface="Calibri"/>
              </a:rPr>
              <a:t>If the reading is higher than twice the background reading, contamination is </a:t>
            </a:r>
          </a:p>
          <a:p>
            <a:r>
              <a:rPr lang="en-US" dirty="0">
                <a:latin typeface="Times New Roman"/>
                <a:ea typeface="Calibri"/>
                <a:cs typeface="Calibri"/>
              </a:rPr>
              <a:t>present. </a:t>
            </a:r>
          </a:p>
          <a:p>
            <a:endParaRPr lang="en-US" dirty="0">
              <a:latin typeface="Times New Roman"/>
              <a:ea typeface="Calibri"/>
              <a:cs typeface="Calibri"/>
            </a:endParaRPr>
          </a:p>
          <a:p>
            <a:r>
              <a:rPr lang="en-US" b="1" dirty="0">
                <a:latin typeface="Times New Roman"/>
                <a:ea typeface="Calibri"/>
                <a:cs typeface="Calibri"/>
              </a:rPr>
              <a:t>4: Report the Results:</a:t>
            </a:r>
          </a:p>
          <a:p>
            <a:endParaRPr lang="en-US" dirty="0">
              <a:latin typeface="Times New Roman"/>
              <a:ea typeface="Calibri"/>
              <a:cs typeface="Calibri"/>
            </a:endParaRPr>
          </a:p>
          <a:p>
            <a:r>
              <a:rPr lang="en-US" dirty="0">
                <a:latin typeface="Times New Roman"/>
                <a:ea typeface="Calibri"/>
                <a:cs typeface="Calibri"/>
              </a:rPr>
              <a:t>Accurately record your findings.</a:t>
            </a:r>
          </a:p>
          <a:p>
            <a:endParaRPr lang="en-US" dirty="0">
              <a:latin typeface="Times New Roman"/>
              <a:ea typeface="Calibri"/>
              <a:cs typeface="Calibri"/>
            </a:endParaRPr>
          </a:p>
          <a:p>
            <a:r>
              <a:rPr lang="en-US" dirty="0">
                <a:latin typeface="Times New Roman"/>
                <a:ea typeface="Calibri"/>
                <a:cs typeface="Calibri"/>
              </a:rPr>
              <a:t>Report contamination locations, levels, and any actions taken.</a:t>
            </a:r>
            <a:endParaRPr lang="en-US">
              <a:latin typeface="Times New Roman"/>
              <a:cs typeface="Times New Roman"/>
            </a:endParaRPr>
          </a:p>
          <a:p>
            <a:endParaRPr lang="en-US" sz="2000" dirty="0">
              <a:latin typeface="Times New Roman"/>
              <a:ea typeface="Calibri"/>
              <a:cs typeface="Arial"/>
            </a:endParaRPr>
          </a:p>
        </p:txBody>
      </p:sp>
      <p:pic>
        <p:nvPicPr>
          <p:cNvPr id="3" name="Picture 2" descr="DVIDS - Images - 2nd Chemical Battalion uses live radioactive isotopes to  keep homeland safe [Image 5 of 5]">
            <a:extLst>
              <a:ext uri="{FF2B5EF4-FFF2-40B4-BE49-F238E27FC236}">
                <a16:creationId xmlns:a16="http://schemas.microsoft.com/office/drawing/2014/main" id="{74543C87-11CA-6A20-265F-A5BEFBA7A979}"/>
              </a:ext>
            </a:extLst>
          </p:cNvPr>
          <p:cNvPicPr>
            <a:picLocks noChangeAspect="1"/>
          </p:cNvPicPr>
          <p:nvPr/>
        </p:nvPicPr>
        <p:blipFill>
          <a:blip r:embed="rId2"/>
          <a:stretch>
            <a:fillRect/>
          </a:stretch>
        </p:blipFill>
        <p:spPr>
          <a:xfrm>
            <a:off x="8582025" y="2167207"/>
            <a:ext cx="2647950" cy="4133850"/>
          </a:xfrm>
          <a:prstGeom prst="rect">
            <a:avLst/>
          </a:prstGeom>
        </p:spPr>
      </p:pic>
    </p:spTree>
    <p:extLst>
      <p:ext uri="{BB962C8B-B14F-4D97-AF65-F5344CB8AC3E}">
        <p14:creationId xmlns:p14="http://schemas.microsoft.com/office/powerpoint/2010/main" val="152869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E28C9-F2D0-D6C9-9745-A85D14DA0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7F8A0-C7A3-5222-D0DF-09689B24C7A9}"/>
              </a:ext>
            </a:extLst>
          </p:cNvPr>
          <p:cNvSpPr>
            <a:spLocks noGrp="1"/>
          </p:cNvSpPr>
          <p:nvPr>
            <p:ph type="title"/>
          </p:nvPr>
        </p:nvSpPr>
        <p:spPr/>
        <p:txBody>
          <a:bodyPr>
            <a:normAutofit/>
          </a:bodyPr>
          <a:lstStyle/>
          <a:p>
            <a:pPr algn="ctr"/>
            <a:r>
              <a:rPr lang="en-US" sz="3200" b="1" dirty="0">
                <a:latin typeface="Times New Roman"/>
                <a:ea typeface="Calibri"/>
                <a:cs typeface="Times New Roman"/>
              </a:rPr>
              <a:t>Identifying types of radiation</a:t>
            </a:r>
          </a:p>
        </p:txBody>
      </p:sp>
      <p:sp>
        <p:nvSpPr>
          <p:cNvPr id="4" name="TextBox 3">
            <a:extLst>
              <a:ext uri="{FF2B5EF4-FFF2-40B4-BE49-F238E27FC236}">
                <a16:creationId xmlns:a16="http://schemas.microsoft.com/office/drawing/2014/main" id="{38E877E4-0C48-77BA-AD42-D549D3A080D7}"/>
              </a:ext>
            </a:extLst>
          </p:cNvPr>
          <p:cNvSpPr txBox="1"/>
          <p:nvPr/>
        </p:nvSpPr>
        <p:spPr>
          <a:xfrm>
            <a:off x="402630" y="2344594"/>
            <a:ext cx="11383991"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sz="2400" b="1" dirty="0">
                <a:latin typeface="Times New Roman"/>
                <a:ea typeface="Calibri"/>
                <a:cs typeface="Calibri"/>
              </a:rPr>
              <a:t>What type of contamination: </a:t>
            </a:r>
          </a:p>
          <a:p>
            <a:endParaRPr lang="en-US" sz="2400" b="1" dirty="0">
              <a:latin typeface="Times New Roman"/>
              <a:ea typeface="Calibri"/>
              <a:cs typeface="Calibri"/>
            </a:endParaRPr>
          </a:p>
          <a:p>
            <a:pPr>
              <a:spcBef>
                <a:spcPct val="20000"/>
              </a:spcBef>
              <a:spcAft>
                <a:spcPct val="0"/>
              </a:spcAft>
            </a:pPr>
            <a:r>
              <a:rPr lang="en-US" sz="2400" dirty="0">
                <a:latin typeface="Times New Roman"/>
                <a:ea typeface="Calibri"/>
                <a:cs typeface="Calibri"/>
              </a:rPr>
              <a:t>Your background reading is .2 </a:t>
            </a:r>
            <a:r>
              <a:rPr lang="en-US" sz="2400" err="1">
                <a:latin typeface="Times New Roman"/>
                <a:ea typeface="Calibri"/>
                <a:cs typeface="Calibri"/>
              </a:rPr>
              <a:t>uGy</a:t>
            </a:r>
            <a:r>
              <a:rPr lang="en-US" sz="2400" dirty="0">
                <a:latin typeface="Times New Roman"/>
                <a:ea typeface="Calibri"/>
                <a:cs typeface="Calibri"/>
              </a:rPr>
              <a:t>/</a:t>
            </a:r>
            <a:r>
              <a:rPr lang="en-US" sz="2400" err="1">
                <a:latin typeface="Times New Roman"/>
                <a:ea typeface="Calibri"/>
                <a:cs typeface="Calibri"/>
              </a:rPr>
              <a:t>hr</a:t>
            </a:r>
            <a:r>
              <a:rPr lang="en-US" sz="2400" dirty="0">
                <a:latin typeface="Times New Roman"/>
                <a:ea typeface="Calibri"/>
                <a:cs typeface="Calibri"/>
              </a:rPr>
              <a:t> (</a:t>
            </a:r>
            <a:r>
              <a:rPr lang="en-US" sz="2400" err="1">
                <a:latin typeface="Times New Roman"/>
                <a:ea typeface="Calibri"/>
                <a:cs typeface="Calibri"/>
              </a:rPr>
              <a:t>microgray</a:t>
            </a:r>
            <a:r>
              <a:rPr lang="en-US" sz="2400" dirty="0">
                <a:latin typeface="Times New Roman"/>
                <a:ea typeface="Calibri"/>
                <a:cs typeface="Calibri"/>
              </a:rPr>
              <a:t>); multiply by .2 which gives you .4 </a:t>
            </a:r>
            <a:r>
              <a:rPr lang="en-US" sz="2400" err="1">
                <a:latin typeface="Times New Roman"/>
                <a:ea typeface="Calibri"/>
                <a:cs typeface="Calibri"/>
              </a:rPr>
              <a:t>uGy</a:t>
            </a:r>
            <a:r>
              <a:rPr lang="en-US" sz="2400" dirty="0">
                <a:latin typeface="Times New Roman"/>
                <a:ea typeface="Calibri"/>
                <a:cs typeface="Calibri"/>
              </a:rPr>
              <a:t>/hr.  </a:t>
            </a:r>
          </a:p>
          <a:p>
            <a:pPr>
              <a:spcBef>
                <a:spcPct val="20000"/>
              </a:spcBef>
              <a:spcAft>
                <a:spcPct val="0"/>
              </a:spcAft>
            </a:pPr>
            <a:endParaRPr lang="en-US" sz="2400" dirty="0">
              <a:latin typeface="Times New Roman"/>
              <a:ea typeface="Calibri"/>
              <a:cs typeface="Calibri"/>
            </a:endParaRPr>
          </a:p>
          <a:p>
            <a:pPr>
              <a:spcBef>
                <a:spcPct val="20000"/>
              </a:spcBef>
              <a:spcAft>
                <a:spcPct val="0"/>
              </a:spcAft>
            </a:pPr>
            <a:r>
              <a:rPr lang="en-US" sz="2400" dirty="0">
                <a:latin typeface="Times New Roman"/>
                <a:ea typeface="Calibri"/>
                <a:cs typeface="Calibri"/>
              </a:rPr>
              <a:t>Your </a:t>
            </a:r>
            <a:r>
              <a:rPr lang="en-US" sz="2400" u="sng" dirty="0">
                <a:latin typeface="Times New Roman"/>
                <a:ea typeface="Calibri"/>
                <a:cs typeface="Calibri"/>
              </a:rPr>
              <a:t>open shield reading</a:t>
            </a:r>
            <a:r>
              <a:rPr lang="en-US" sz="2400" dirty="0">
                <a:latin typeface="Times New Roman"/>
                <a:ea typeface="Calibri"/>
                <a:cs typeface="Calibri"/>
              </a:rPr>
              <a:t> is .3 </a:t>
            </a:r>
            <a:r>
              <a:rPr lang="en-US" sz="2400" dirty="0" err="1">
                <a:latin typeface="Times New Roman"/>
                <a:ea typeface="Calibri"/>
                <a:cs typeface="Calibri"/>
              </a:rPr>
              <a:t>uGy</a:t>
            </a:r>
            <a:r>
              <a:rPr lang="en-US" sz="2400" dirty="0">
                <a:latin typeface="Times New Roman"/>
                <a:ea typeface="Calibri"/>
                <a:cs typeface="Calibri"/>
              </a:rPr>
              <a:t>/</a:t>
            </a:r>
            <a:r>
              <a:rPr lang="en-US" sz="2400" dirty="0" err="1">
                <a:latin typeface="Times New Roman"/>
                <a:ea typeface="Calibri"/>
                <a:cs typeface="Calibri"/>
              </a:rPr>
              <a:t>hr</a:t>
            </a:r>
            <a:r>
              <a:rPr lang="en-US" sz="2400" dirty="0">
                <a:latin typeface="Times New Roman"/>
                <a:ea typeface="Calibri"/>
                <a:cs typeface="Calibri"/>
              </a:rPr>
              <a:t> and the </a:t>
            </a:r>
            <a:r>
              <a:rPr lang="en-US" sz="2400" u="sng" dirty="0">
                <a:latin typeface="Times New Roman"/>
                <a:ea typeface="Calibri"/>
                <a:cs typeface="Calibri"/>
              </a:rPr>
              <a:t>closed shield reading</a:t>
            </a:r>
            <a:r>
              <a:rPr lang="en-US" sz="2400" dirty="0">
                <a:latin typeface="Times New Roman"/>
                <a:ea typeface="Calibri"/>
                <a:cs typeface="Calibri"/>
              </a:rPr>
              <a:t> is .3 </a:t>
            </a:r>
            <a:r>
              <a:rPr lang="en-US" sz="2400" dirty="0" err="1">
                <a:latin typeface="Times New Roman"/>
                <a:ea typeface="Calibri"/>
                <a:cs typeface="Calibri"/>
              </a:rPr>
              <a:t>uGy</a:t>
            </a:r>
            <a:r>
              <a:rPr lang="en-US" sz="2400" dirty="0">
                <a:latin typeface="Times New Roman"/>
                <a:ea typeface="Calibri"/>
                <a:cs typeface="Calibri"/>
              </a:rPr>
              <a:t>/hr.</a:t>
            </a:r>
          </a:p>
          <a:p>
            <a:pPr>
              <a:spcBef>
                <a:spcPct val="20000"/>
              </a:spcBef>
              <a:spcAft>
                <a:spcPct val="0"/>
              </a:spcAft>
            </a:pPr>
            <a:endParaRPr lang="en-US" sz="2400" dirty="0">
              <a:solidFill>
                <a:srgbClr val="000000"/>
              </a:solidFill>
              <a:latin typeface="Times New Roman"/>
              <a:ea typeface="Calibri"/>
              <a:cs typeface="Calibri"/>
            </a:endParaRPr>
          </a:p>
          <a:p>
            <a:pPr>
              <a:spcBef>
                <a:spcPct val="20000"/>
              </a:spcBef>
              <a:spcAft>
                <a:spcPct val="0"/>
              </a:spcAft>
            </a:pPr>
            <a:r>
              <a:rPr lang="en-US" sz="2400" u="sng" dirty="0">
                <a:solidFill>
                  <a:srgbClr val="FF0000"/>
                </a:solidFill>
                <a:latin typeface="Times New Roman"/>
                <a:ea typeface="Calibri"/>
                <a:cs typeface="Calibri"/>
              </a:rPr>
              <a:t>Both readings were not twice the background</a:t>
            </a:r>
            <a:r>
              <a:rPr lang="en-US" sz="2400" dirty="0">
                <a:latin typeface="Times New Roman"/>
                <a:ea typeface="Calibri"/>
                <a:cs typeface="Calibri"/>
              </a:rPr>
              <a:t>   </a:t>
            </a:r>
          </a:p>
          <a:p>
            <a:endParaRPr lang="en-US" sz="2400" b="1" dirty="0">
              <a:latin typeface="Calibri"/>
              <a:ea typeface="Calibri"/>
              <a:cs typeface="Calibri"/>
            </a:endParaRPr>
          </a:p>
          <a:p>
            <a:endParaRPr lang="en-US" sz="2000" dirty="0">
              <a:latin typeface="Times New Roman"/>
              <a:ea typeface="Calibri"/>
              <a:cs typeface="Arial"/>
            </a:endParaRPr>
          </a:p>
        </p:txBody>
      </p:sp>
      <p:sp>
        <p:nvSpPr>
          <p:cNvPr id="5" name="Text Box 5">
            <a:extLst>
              <a:ext uri="{FF2B5EF4-FFF2-40B4-BE49-F238E27FC236}">
                <a16:creationId xmlns:a16="http://schemas.microsoft.com/office/drawing/2014/main" id="{BA5A6561-FF65-26BE-84E4-3A43F67BE9A2}"/>
              </a:ext>
            </a:extLst>
          </p:cNvPr>
          <p:cNvSpPr txBox="1">
            <a:spLocks noChangeArrowheads="1"/>
          </p:cNvSpPr>
          <p:nvPr/>
        </p:nvSpPr>
        <p:spPr bwMode="auto">
          <a:xfrm>
            <a:off x="4278330" y="2621747"/>
            <a:ext cx="5262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altLang="en-US" sz="2400" b="1" dirty="0">
                <a:latin typeface="Times New Roman"/>
                <a:cs typeface="Times New Roman"/>
              </a:rPr>
              <a:t>No Contamination Present</a:t>
            </a:r>
            <a:endParaRPr lang="en-US" altLang="en-US" sz="2400" b="1">
              <a:latin typeface="Times New Roman"/>
              <a:cs typeface="Times New Roman"/>
            </a:endParaRPr>
          </a:p>
        </p:txBody>
      </p:sp>
    </p:spTree>
    <p:extLst>
      <p:ext uri="{BB962C8B-B14F-4D97-AF65-F5344CB8AC3E}">
        <p14:creationId xmlns:p14="http://schemas.microsoft.com/office/powerpoint/2010/main" val="5578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8A3D-2C4E-7D47-01BC-AD666FA5A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215C-8110-DDD7-90B9-48DBB6A242A8}"/>
              </a:ext>
            </a:extLst>
          </p:cNvPr>
          <p:cNvSpPr>
            <a:spLocks noGrp="1"/>
          </p:cNvSpPr>
          <p:nvPr>
            <p:ph type="title"/>
          </p:nvPr>
        </p:nvSpPr>
        <p:spPr/>
        <p:txBody>
          <a:bodyPr>
            <a:normAutofit/>
          </a:bodyPr>
          <a:lstStyle/>
          <a:p>
            <a:pPr algn="ctr"/>
            <a:r>
              <a:rPr lang="en-US" sz="3200" b="1" dirty="0">
                <a:latin typeface="Times New Roman"/>
                <a:ea typeface="Calibri"/>
                <a:cs typeface="Times New Roman"/>
              </a:rPr>
              <a:t>Identifying types of radiation</a:t>
            </a:r>
          </a:p>
        </p:txBody>
      </p:sp>
      <p:sp>
        <p:nvSpPr>
          <p:cNvPr id="4" name="TextBox 3">
            <a:extLst>
              <a:ext uri="{FF2B5EF4-FFF2-40B4-BE49-F238E27FC236}">
                <a16:creationId xmlns:a16="http://schemas.microsoft.com/office/drawing/2014/main" id="{A4370FA9-D22C-1E46-4FE2-E727FD79DB23}"/>
              </a:ext>
            </a:extLst>
          </p:cNvPr>
          <p:cNvSpPr txBox="1"/>
          <p:nvPr/>
        </p:nvSpPr>
        <p:spPr>
          <a:xfrm>
            <a:off x="402630" y="2344594"/>
            <a:ext cx="11383991"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sz="2400" b="1" dirty="0">
                <a:latin typeface="Times New Roman"/>
                <a:ea typeface="Calibri"/>
                <a:cs typeface="Calibri"/>
              </a:rPr>
              <a:t>What type of contamination: </a:t>
            </a:r>
          </a:p>
          <a:p>
            <a:endParaRPr lang="en-US" sz="2400" b="1" dirty="0">
              <a:latin typeface="Times New Roman"/>
              <a:ea typeface="Calibri"/>
              <a:cs typeface="Calibri"/>
            </a:endParaRPr>
          </a:p>
          <a:p>
            <a:pPr>
              <a:lnSpc>
                <a:spcPct val="90000"/>
              </a:lnSpc>
              <a:spcBef>
                <a:spcPct val="0"/>
              </a:spcBef>
              <a:spcAft>
                <a:spcPct val="0"/>
              </a:spcAft>
            </a:pPr>
            <a:r>
              <a:rPr lang="en-US" sz="2400" dirty="0">
                <a:latin typeface="Times New Roman"/>
                <a:ea typeface="Calibri"/>
                <a:cs typeface="Calibri"/>
              </a:rPr>
              <a:t>Your background reading is .2 </a:t>
            </a:r>
            <a:r>
              <a:rPr lang="en-US" sz="2400" dirty="0" err="1">
                <a:latin typeface="Times New Roman"/>
                <a:ea typeface="Calibri"/>
                <a:cs typeface="Calibri"/>
              </a:rPr>
              <a:t>uGy</a:t>
            </a:r>
            <a:r>
              <a:rPr lang="en-US" sz="2400" dirty="0">
                <a:latin typeface="Times New Roman"/>
                <a:ea typeface="Calibri"/>
                <a:cs typeface="Calibri"/>
              </a:rPr>
              <a:t>/</a:t>
            </a:r>
            <a:r>
              <a:rPr lang="en-US" sz="2400" dirty="0" err="1">
                <a:latin typeface="Times New Roman"/>
                <a:ea typeface="Calibri"/>
                <a:cs typeface="Calibri"/>
              </a:rPr>
              <a:t>hr</a:t>
            </a:r>
            <a:r>
              <a:rPr lang="en-US" sz="2400" dirty="0">
                <a:latin typeface="Times New Roman"/>
                <a:ea typeface="Calibri"/>
                <a:cs typeface="Calibri"/>
              </a:rPr>
              <a:t> (</a:t>
            </a:r>
            <a:r>
              <a:rPr lang="en-US" sz="2400" dirty="0" err="1">
                <a:latin typeface="Times New Roman"/>
                <a:ea typeface="Calibri"/>
                <a:cs typeface="Calibri"/>
              </a:rPr>
              <a:t>microgray</a:t>
            </a:r>
            <a:r>
              <a:rPr lang="en-US" sz="2400" dirty="0">
                <a:latin typeface="Times New Roman"/>
                <a:ea typeface="Calibri"/>
                <a:cs typeface="Calibri"/>
              </a:rPr>
              <a:t>) X 2 is .4 </a:t>
            </a:r>
            <a:r>
              <a:rPr lang="en-US" sz="2400" dirty="0" err="1">
                <a:latin typeface="Times New Roman"/>
                <a:ea typeface="Calibri"/>
                <a:cs typeface="Calibri"/>
              </a:rPr>
              <a:t>uGy</a:t>
            </a:r>
            <a:r>
              <a:rPr lang="en-US" sz="2400" dirty="0">
                <a:latin typeface="Times New Roman"/>
                <a:ea typeface="Calibri"/>
                <a:cs typeface="Calibri"/>
              </a:rPr>
              <a:t>/hr. </a:t>
            </a:r>
          </a:p>
          <a:p>
            <a:pPr>
              <a:lnSpc>
                <a:spcPct val="90000"/>
              </a:lnSpc>
              <a:spcBef>
                <a:spcPct val="0"/>
              </a:spcBef>
              <a:spcAft>
                <a:spcPct val="0"/>
              </a:spcAft>
            </a:pPr>
            <a:endParaRPr lang="en-US" sz="2400" dirty="0">
              <a:latin typeface="Times New Roman"/>
              <a:ea typeface="Calibri"/>
              <a:cs typeface="Calibri"/>
            </a:endParaRPr>
          </a:p>
          <a:p>
            <a:pPr>
              <a:lnSpc>
                <a:spcPct val="90000"/>
              </a:lnSpc>
              <a:spcBef>
                <a:spcPct val="0"/>
              </a:spcBef>
              <a:spcAft>
                <a:spcPct val="0"/>
              </a:spcAft>
            </a:pPr>
            <a:r>
              <a:rPr lang="en-US" sz="2400" dirty="0">
                <a:latin typeface="Times New Roman"/>
                <a:ea typeface="Calibri"/>
                <a:cs typeface="Calibri"/>
              </a:rPr>
              <a:t>Your </a:t>
            </a:r>
            <a:r>
              <a:rPr lang="en-US" sz="2400" u="sng" dirty="0">
                <a:latin typeface="Times New Roman"/>
                <a:ea typeface="Calibri"/>
                <a:cs typeface="Calibri"/>
              </a:rPr>
              <a:t>open shield reading</a:t>
            </a:r>
            <a:r>
              <a:rPr lang="en-US" sz="2400" dirty="0">
                <a:latin typeface="Times New Roman"/>
                <a:ea typeface="Calibri"/>
                <a:cs typeface="Calibri"/>
              </a:rPr>
              <a:t> is 2.5 </a:t>
            </a:r>
            <a:r>
              <a:rPr lang="en-US" sz="2400" dirty="0" err="1">
                <a:latin typeface="Times New Roman"/>
                <a:ea typeface="Calibri"/>
                <a:cs typeface="Calibri"/>
              </a:rPr>
              <a:t>uGy</a:t>
            </a:r>
            <a:r>
              <a:rPr lang="en-US" sz="2400" dirty="0">
                <a:latin typeface="Times New Roman"/>
                <a:ea typeface="Calibri"/>
                <a:cs typeface="Calibri"/>
              </a:rPr>
              <a:t>/</a:t>
            </a:r>
            <a:r>
              <a:rPr lang="en-US" sz="2400" dirty="0" err="1">
                <a:latin typeface="Times New Roman"/>
                <a:ea typeface="Calibri"/>
                <a:cs typeface="Calibri"/>
              </a:rPr>
              <a:t>hr</a:t>
            </a:r>
            <a:r>
              <a:rPr lang="en-US" sz="2400" dirty="0">
                <a:latin typeface="Times New Roman"/>
                <a:ea typeface="Calibri"/>
                <a:cs typeface="Calibri"/>
              </a:rPr>
              <a:t>  which </a:t>
            </a:r>
            <a:r>
              <a:rPr lang="en-US" sz="2400" u="sng" dirty="0">
                <a:latin typeface="Times New Roman"/>
                <a:ea typeface="Calibri"/>
                <a:cs typeface="Calibri"/>
              </a:rPr>
              <a:t>is more</a:t>
            </a:r>
            <a:r>
              <a:rPr lang="en-US" sz="2400" dirty="0">
                <a:latin typeface="Times New Roman"/>
                <a:ea typeface="Calibri"/>
                <a:cs typeface="Calibri"/>
              </a:rPr>
              <a:t> than twice the background reading. </a:t>
            </a:r>
          </a:p>
          <a:p>
            <a:pPr>
              <a:lnSpc>
                <a:spcPct val="90000"/>
              </a:lnSpc>
              <a:spcBef>
                <a:spcPct val="0"/>
              </a:spcBef>
              <a:spcAft>
                <a:spcPct val="0"/>
              </a:spcAft>
            </a:pPr>
            <a:endParaRPr lang="en-US" sz="2400" dirty="0">
              <a:latin typeface="Times New Roman"/>
              <a:ea typeface="Calibri"/>
              <a:cs typeface="Calibri"/>
            </a:endParaRPr>
          </a:p>
          <a:p>
            <a:pPr>
              <a:lnSpc>
                <a:spcPct val="90000"/>
              </a:lnSpc>
              <a:spcBef>
                <a:spcPct val="0"/>
              </a:spcBef>
              <a:spcAft>
                <a:spcPct val="0"/>
              </a:spcAft>
            </a:pPr>
            <a:r>
              <a:rPr lang="en-US" sz="2400" dirty="0">
                <a:latin typeface="Times New Roman"/>
                <a:ea typeface="Calibri"/>
                <a:cs typeface="Calibri"/>
              </a:rPr>
              <a:t>The </a:t>
            </a:r>
            <a:r>
              <a:rPr lang="en-US" sz="2400" u="sng" dirty="0">
                <a:solidFill>
                  <a:srgbClr val="FF0000"/>
                </a:solidFill>
                <a:latin typeface="Times New Roman"/>
                <a:ea typeface="Calibri"/>
                <a:cs typeface="Calibri"/>
              </a:rPr>
              <a:t>closed shield reading</a:t>
            </a:r>
            <a:r>
              <a:rPr lang="en-US" sz="2400" dirty="0">
                <a:solidFill>
                  <a:srgbClr val="FF0000"/>
                </a:solidFill>
                <a:latin typeface="Times New Roman"/>
                <a:ea typeface="Calibri"/>
                <a:cs typeface="Calibri"/>
              </a:rPr>
              <a:t> </a:t>
            </a:r>
            <a:r>
              <a:rPr lang="en-US" sz="2400" dirty="0">
                <a:latin typeface="Times New Roman"/>
                <a:ea typeface="Calibri"/>
                <a:cs typeface="Calibri"/>
              </a:rPr>
              <a:t>is .2 </a:t>
            </a:r>
            <a:r>
              <a:rPr lang="en-US" sz="2400" err="1">
                <a:latin typeface="Times New Roman"/>
                <a:ea typeface="Calibri"/>
                <a:cs typeface="Calibri"/>
              </a:rPr>
              <a:t>uGy</a:t>
            </a:r>
            <a:r>
              <a:rPr lang="en-US" sz="2400" dirty="0">
                <a:latin typeface="Times New Roman"/>
                <a:ea typeface="Calibri"/>
                <a:cs typeface="Calibri"/>
              </a:rPr>
              <a:t>/hr.</a:t>
            </a:r>
          </a:p>
          <a:p>
            <a:pPr>
              <a:lnSpc>
                <a:spcPct val="90000"/>
              </a:lnSpc>
              <a:spcBef>
                <a:spcPct val="0"/>
              </a:spcBef>
              <a:spcAft>
                <a:spcPct val="0"/>
              </a:spcAft>
            </a:pPr>
            <a:endParaRPr lang="en-US" sz="2400" dirty="0">
              <a:latin typeface="Times New Roman"/>
              <a:ea typeface="Calibri"/>
              <a:cs typeface="Calibri"/>
            </a:endParaRPr>
          </a:p>
          <a:p>
            <a:pPr>
              <a:lnSpc>
                <a:spcPct val="90000"/>
              </a:lnSpc>
              <a:spcBef>
                <a:spcPct val="0"/>
              </a:spcBef>
              <a:spcAft>
                <a:spcPct val="0"/>
              </a:spcAft>
            </a:pPr>
            <a:r>
              <a:rPr lang="en-US" sz="2400" dirty="0">
                <a:latin typeface="Times New Roman"/>
                <a:ea typeface="Calibri"/>
                <a:cs typeface="Calibri"/>
              </a:rPr>
              <a:t>It</a:t>
            </a:r>
            <a:r>
              <a:rPr lang="en-US" sz="2400" u="sng" dirty="0">
                <a:latin typeface="Times New Roman"/>
                <a:ea typeface="Calibri"/>
                <a:cs typeface="Calibri"/>
              </a:rPr>
              <a:t> </a:t>
            </a:r>
            <a:r>
              <a:rPr lang="en-US" sz="2400" u="sng" dirty="0">
                <a:solidFill>
                  <a:srgbClr val="FF0000"/>
                </a:solidFill>
                <a:latin typeface="Times New Roman"/>
                <a:ea typeface="Calibri"/>
                <a:cs typeface="Calibri"/>
              </a:rPr>
              <a:t>is not twice</a:t>
            </a:r>
            <a:r>
              <a:rPr lang="en-US" sz="2400" dirty="0">
                <a:solidFill>
                  <a:srgbClr val="FF0000"/>
                </a:solidFill>
                <a:latin typeface="Times New Roman"/>
                <a:ea typeface="Calibri"/>
                <a:cs typeface="Calibri"/>
              </a:rPr>
              <a:t> </a:t>
            </a:r>
            <a:r>
              <a:rPr lang="en-US" sz="2400" dirty="0">
                <a:latin typeface="Times New Roman"/>
                <a:ea typeface="Calibri"/>
                <a:cs typeface="Calibri"/>
              </a:rPr>
              <a:t>the background reading.</a:t>
            </a:r>
          </a:p>
          <a:p>
            <a:pPr>
              <a:spcBef>
                <a:spcPct val="20000"/>
              </a:spcBef>
              <a:spcAft>
                <a:spcPct val="0"/>
              </a:spcAft>
            </a:pPr>
            <a:r>
              <a:rPr lang="en-US" sz="2400" dirty="0">
                <a:latin typeface="Times New Roman"/>
                <a:ea typeface="Calibri"/>
                <a:cs typeface="Calibri"/>
              </a:rPr>
              <a:t>  </a:t>
            </a:r>
            <a:endParaRPr lang="en-US" dirty="0"/>
          </a:p>
          <a:p>
            <a:endParaRPr lang="en-US" sz="2400" b="1" dirty="0">
              <a:latin typeface="Calibri"/>
              <a:ea typeface="Calibri"/>
              <a:cs typeface="Calibri"/>
            </a:endParaRPr>
          </a:p>
          <a:p>
            <a:endParaRPr lang="en-US" sz="2000" dirty="0">
              <a:latin typeface="Times New Roman"/>
              <a:ea typeface="Calibri"/>
              <a:cs typeface="Arial"/>
            </a:endParaRPr>
          </a:p>
        </p:txBody>
      </p:sp>
      <p:sp>
        <p:nvSpPr>
          <p:cNvPr id="5" name="Text Box 5">
            <a:extLst>
              <a:ext uri="{FF2B5EF4-FFF2-40B4-BE49-F238E27FC236}">
                <a16:creationId xmlns:a16="http://schemas.microsoft.com/office/drawing/2014/main" id="{49229652-AC6A-029C-8503-657A38657D34}"/>
              </a:ext>
            </a:extLst>
          </p:cNvPr>
          <p:cNvSpPr txBox="1">
            <a:spLocks noChangeArrowheads="1"/>
          </p:cNvSpPr>
          <p:nvPr/>
        </p:nvSpPr>
        <p:spPr bwMode="auto">
          <a:xfrm>
            <a:off x="4278330" y="2621747"/>
            <a:ext cx="5262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2400" b="1" dirty="0">
                <a:latin typeface="Times New Roman"/>
                <a:cs typeface="Times New Roman"/>
              </a:rPr>
              <a:t>Beta contamination only</a:t>
            </a:r>
          </a:p>
        </p:txBody>
      </p:sp>
      <p:sp>
        <p:nvSpPr>
          <p:cNvPr id="3" name="TextBox 3">
            <a:extLst>
              <a:ext uri="{FF2B5EF4-FFF2-40B4-BE49-F238E27FC236}">
                <a16:creationId xmlns:a16="http://schemas.microsoft.com/office/drawing/2014/main" id="{C821BB4C-49D5-9801-435D-0084BE6182CB}"/>
              </a:ext>
            </a:extLst>
          </p:cNvPr>
          <p:cNvSpPr txBox="1"/>
          <p:nvPr/>
        </p:nvSpPr>
        <p:spPr>
          <a:xfrm>
            <a:off x="118150" y="5960532"/>
            <a:ext cx="119590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a:ea typeface="+mn-lt"/>
                <a:cs typeface="+mn-lt"/>
              </a:rPr>
              <a:t>Since the open shield reading is above twice the background but the closed shield reading is below, the contamination is beta radiation only.</a:t>
            </a:r>
            <a:endParaRPr lang="en-US" sz="2000" dirty="0">
              <a:latin typeface="Times New Roman"/>
              <a:ea typeface="Calibri"/>
              <a:cs typeface="Calibri"/>
            </a:endParaRPr>
          </a:p>
        </p:txBody>
      </p:sp>
    </p:spTree>
    <p:extLst>
      <p:ext uri="{BB962C8B-B14F-4D97-AF65-F5344CB8AC3E}">
        <p14:creationId xmlns:p14="http://schemas.microsoft.com/office/powerpoint/2010/main" val="213941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B5F0-7685-DA9D-FAC5-C10CCC1CF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B6C0E-D8B2-47C7-CF05-CD895090CB38}"/>
              </a:ext>
            </a:extLst>
          </p:cNvPr>
          <p:cNvSpPr>
            <a:spLocks noGrp="1"/>
          </p:cNvSpPr>
          <p:nvPr>
            <p:ph type="title"/>
          </p:nvPr>
        </p:nvSpPr>
        <p:spPr/>
        <p:txBody>
          <a:bodyPr>
            <a:normAutofit/>
          </a:bodyPr>
          <a:lstStyle/>
          <a:p>
            <a:pPr algn="ctr"/>
            <a:r>
              <a:rPr lang="en-US" sz="3200" b="1" dirty="0">
                <a:latin typeface="Times New Roman"/>
                <a:ea typeface="Calibri"/>
                <a:cs typeface="Times New Roman"/>
              </a:rPr>
              <a:t>Identifying types of radiation</a:t>
            </a:r>
          </a:p>
        </p:txBody>
      </p:sp>
      <p:sp>
        <p:nvSpPr>
          <p:cNvPr id="4" name="TextBox 3">
            <a:extLst>
              <a:ext uri="{FF2B5EF4-FFF2-40B4-BE49-F238E27FC236}">
                <a16:creationId xmlns:a16="http://schemas.microsoft.com/office/drawing/2014/main" id="{1D8CBDA1-6F38-29F5-6D44-1257A46B3F09}"/>
              </a:ext>
            </a:extLst>
          </p:cNvPr>
          <p:cNvSpPr txBox="1"/>
          <p:nvPr/>
        </p:nvSpPr>
        <p:spPr>
          <a:xfrm>
            <a:off x="402630" y="2344594"/>
            <a:ext cx="11383991" cy="48967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sz="2400" b="1" dirty="0">
                <a:latin typeface="Times New Roman"/>
                <a:ea typeface="Calibri"/>
                <a:cs typeface="Calibri"/>
              </a:rPr>
              <a:t>What type of contamination: </a:t>
            </a:r>
          </a:p>
          <a:p>
            <a:endParaRPr lang="en-US" sz="2400" b="1"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Your background reading indicates .2 </a:t>
            </a:r>
            <a:r>
              <a:rPr lang="en-US" sz="2000" err="1">
                <a:latin typeface="Times New Roman"/>
                <a:ea typeface="Calibri"/>
                <a:cs typeface="Calibri"/>
              </a:rPr>
              <a:t>uGy</a:t>
            </a:r>
            <a:r>
              <a:rPr lang="en-US" sz="2000" dirty="0">
                <a:latin typeface="Times New Roman"/>
                <a:ea typeface="Calibri"/>
                <a:cs typeface="Calibri"/>
              </a:rPr>
              <a:t>/hr. (</a:t>
            </a:r>
            <a:r>
              <a:rPr lang="en-US" sz="2000" err="1">
                <a:latin typeface="Times New Roman"/>
                <a:ea typeface="Calibri"/>
                <a:cs typeface="Calibri"/>
              </a:rPr>
              <a:t>microgray</a:t>
            </a:r>
            <a:r>
              <a:rPr lang="en-US" sz="2000" dirty="0">
                <a:latin typeface="Times New Roman"/>
                <a:ea typeface="Calibri"/>
                <a:cs typeface="Calibri"/>
              </a:rPr>
              <a:t>)</a:t>
            </a:r>
          </a:p>
          <a:p>
            <a:pPr>
              <a:lnSpc>
                <a:spcPct val="90000"/>
              </a:lnSpc>
              <a:spcBef>
                <a:spcPct val="20000"/>
              </a:spcBef>
              <a:spcAft>
                <a:spcPct val="0"/>
              </a:spcAft>
            </a:pPr>
            <a:endParaRPr lang="en-US" sz="2000"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Your </a:t>
            </a:r>
            <a:r>
              <a:rPr lang="en-US" sz="2000" u="sng" dirty="0">
                <a:latin typeface="Times New Roman"/>
                <a:ea typeface="Calibri"/>
                <a:cs typeface="Calibri"/>
              </a:rPr>
              <a:t>open beta shield reading</a:t>
            </a:r>
            <a:r>
              <a:rPr lang="en-US" sz="2000" dirty="0">
                <a:latin typeface="Times New Roman"/>
                <a:ea typeface="Calibri"/>
                <a:cs typeface="Calibri"/>
              </a:rPr>
              <a:t> indicates .8 </a:t>
            </a:r>
            <a:r>
              <a:rPr lang="en-US" sz="2000" dirty="0" err="1">
                <a:latin typeface="Times New Roman"/>
                <a:ea typeface="Calibri"/>
                <a:cs typeface="Calibri"/>
              </a:rPr>
              <a:t>uGy</a:t>
            </a:r>
            <a:r>
              <a:rPr lang="en-US" sz="2000" dirty="0">
                <a:latin typeface="Times New Roman"/>
                <a:ea typeface="Calibri"/>
                <a:cs typeface="Calibri"/>
              </a:rPr>
              <a:t>/hr. This reading </a:t>
            </a:r>
            <a:r>
              <a:rPr lang="en-US" sz="2000" u="sng" dirty="0">
                <a:latin typeface="Times New Roman"/>
                <a:ea typeface="Calibri"/>
                <a:cs typeface="Calibri"/>
              </a:rPr>
              <a:t>does indicate twice the background</a:t>
            </a:r>
            <a:r>
              <a:rPr lang="en-US" sz="2000" dirty="0">
                <a:latin typeface="Times New Roman"/>
                <a:ea typeface="Calibri"/>
                <a:cs typeface="Calibri"/>
              </a:rPr>
              <a:t>.</a:t>
            </a:r>
          </a:p>
          <a:p>
            <a:pPr>
              <a:lnSpc>
                <a:spcPct val="90000"/>
              </a:lnSpc>
              <a:spcBef>
                <a:spcPct val="20000"/>
              </a:spcBef>
              <a:spcAft>
                <a:spcPct val="0"/>
              </a:spcAft>
            </a:pPr>
            <a:endParaRPr lang="en-US"/>
          </a:p>
          <a:p>
            <a:pPr>
              <a:lnSpc>
                <a:spcPct val="90000"/>
              </a:lnSpc>
              <a:spcBef>
                <a:spcPct val="20000"/>
              </a:spcBef>
              <a:spcAft>
                <a:spcPct val="0"/>
              </a:spcAft>
            </a:pPr>
            <a:r>
              <a:rPr lang="en-US" sz="2000" dirty="0">
                <a:latin typeface="Times New Roman"/>
                <a:ea typeface="Calibri"/>
                <a:cs typeface="Calibri"/>
              </a:rPr>
              <a:t>Your </a:t>
            </a:r>
            <a:r>
              <a:rPr lang="en-US" sz="2000" u="sng" dirty="0">
                <a:latin typeface="Times New Roman"/>
                <a:ea typeface="Calibri"/>
                <a:cs typeface="Calibri"/>
              </a:rPr>
              <a:t>closed shield reading</a:t>
            </a:r>
            <a:r>
              <a:rPr lang="en-US" sz="2000" dirty="0">
                <a:latin typeface="Times New Roman"/>
                <a:ea typeface="Calibri"/>
                <a:cs typeface="Calibri"/>
              </a:rPr>
              <a:t> indicates .8 </a:t>
            </a:r>
            <a:r>
              <a:rPr lang="en-US" sz="2000" dirty="0" err="1">
                <a:latin typeface="Times New Roman"/>
                <a:ea typeface="Calibri"/>
                <a:cs typeface="Calibri"/>
              </a:rPr>
              <a:t>uGy</a:t>
            </a:r>
            <a:r>
              <a:rPr lang="en-US" sz="2000" dirty="0">
                <a:latin typeface="Times New Roman"/>
                <a:ea typeface="Calibri"/>
                <a:cs typeface="Calibri"/>
              </a:rPr>
              <a:t>/hr. The reading </a:t>
            </a:r>
            <a:r>
              <a:rPr lang="en-US" sz="2000" u="sng" dirty="0">
                <a:latin typeface="Times New Roman"/>
                <a:ea typeface="Calibri"/>
                <a:cs typeface="Calibri"/>
              </a:rPr>
              <a:t>is at least twice the background reading</a:t>
            </a:r>
            <a:r>
              <a:rPr lang="en-US" sz="2000" dirty="0">
                <a:latin typeface="Times New Roman"/>
                <a:ea typeface="Calibri"/>
                <a:cs typeface="Calibri"/>
              </a:rPr>
              <a:t>. </a:t>
            </a:r>
          </a:p>
          <a:p>
            <a:pPr>
              <a:lnSpc>
                <a:spcPct val="90000"/>
              </a:lnSpc>
              <a:spcBef>
                <a:spcPct val="20000"/>
              </a:spcBef>
              <a:spcAft>
                <a:spcPct val="0"/>
              </a:spcAft>
            </a:pPr>
            <a:endParaRPr lang="en-US" sz="2000"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The readings </a:t>
            </a:r>
            <a:r>
              <a:rPr lang="en-US" sz="2000" u="sng" dirty="0">
                <a:latin typeface="Times New Roman"/>
                <a:ea typeface="Calibri"/>
                <a:cs typeface="Calibri"/>
              </a:rPr>
              <a:t>are identical</a:t>
            </a:r>
            <a:r>
              <a:rPr lang="en-US" sz="2000" dirty="0">
                <a:latin typeface="Times New Roman"/>
                <a:ea typeface="Calibri"/>
                <a:cs typeface="Calibri"/>
              </a:rPr>
              <a:t> so there is </a:t>
            </a:r>
            <a:r>
              <a:rPr lang="en-US" sz="2000" u="sng" dirty="0">
                <a:latin typeface="Times New Roman"/>
                <a:ea typeface="Calibri"/>
                <a:cs typeface="Calibri"/>
              </a:rPr>
              <a:t>no beta radiation</a:t>
            </a:r>
            <a:r>
              <a:rPr lang="en-US" sz="2000" dirty="0">
                <a:latin typeface="Times New Roman"/>
                <a:ea typeface="Calibri"/>
                <a:cs typeface="Calibri"/>
              </a:rPr>
              <a:t>.</a:t>
            </a:r>
            <a:endParaRPr lang="en-US"/>
          </a:p>
          <a:p>
            <a:pPr>
              <a:lnSpc>
                <a:spcPct val="90000"/>
              </a:lnSpc>
              <a:spcBef>
                <a:spcPct val="0"/>
              </a:spcBef>
              <a:spcAft>
                <a:spcPct val="0"/>
              </a:spcAft>
            </a:pPr>
            <a:endParaRPr lang="en-US" sz="2400" dirty="0">
              <a:latin typeface="Times New Roman"/>
              <a:ea typeface="Calibri"/>
              <a:cs typeface="Calibri"/>
            </a:endParaRPr>
          </a:p>
          <a:p>
            <a:pPr>
              <a:spcBef>
                <a:spcPct val="20000"/>
              </a:spcBef>
              <a:spcAft>
                <a:spcPct val="0"/>
              </a:spcAft>
            </a:pPr>
            <a:r>
              <a:rPr lang="en-US" sz="2400" dirty="0">
                <a:latin typeface="Times New Roman"/>
                <a:ea typeface="Calibri"/>
                <a:cs typeface="Calibri"/>
              </a:rPr>
              <a:t>  </a:t>
            </a:r>
            <a:endParaRPr lang="en-US" dirty="0"/>
          </a:p>
          <a:p>
            <a:endParaRPr lang="en-US" sz="2400" b="1" dirty="0">
              <a:latin typeface="Calibri"/>
              <a:ea typeface="Calibri"/>
              <a:cs typeface="Calibri"/>
            </a:endParaRPr>
          </a:p>
          <a:p>
            <a:endParaRPr lang="en-US" sz="2000" dirty="0">
              <a:latin typeface="Times New Roman"/>
              <a:ea typeface="Calibri"/>
              <a:cs typeface="Arial"/>
            </a:endParaRPr>
          </a:p>
        </p:txBody>
      </p:sp>
      <p:sp>
        <p:nvSpPr>
          <p:cNvPr id="5" name="Text Box 5">
            <a:extLst>
              <a:ext uri="{FF2B5EF4-FFF2-40B4-BE49-F238E27FC236}">
                <a16:creationId xmlns:a16="http://schemas.microsoft.com/office/drawing/2014/main" id="{D4C1B9C6-9ADC-78C7-CB4F-1EBDB9B896BF}"/>
              </a:ext>
            </a:extLst>
          </p:cNvPr>
          <p:cNvSpPr txBox="1">
            <a:spLocks noChangeArrowheads="1"/>
          </p:cNvSpPr>
          <p:nvPr/>
        </p:nvSpPr>
        <p:spPr bwMode="auto">
          <a:xfrm>
            <a:off x="4278330" y="2621747"/>
            <a:ext cx="5262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2400" b="1" dirty="0">
                <a:latin typeface="Times New Roman"/>
                <a:cs typeface="Times New Roman"/>
              </a:rPr>
              <a:t>Gamma contamination only</a:t>
            </a:r>
          </a:p>
        </p:txBody>
      </p:sp>
      <p:sp>
        <p:nvSpPr>
          <p:cNvPr id="3" name="TextBox 3">
            <a:extLst>
              <a:ext uri="{FF2B5EF4-FFF2-40B4-BE49-F238E27FC236}">
                <a16:creationId xmlns:a16="http://schemas.microsoft.com/office/drawing/2014/main" id="{C4AFE5C0-1889-DF5F-2254-81CE90F1F819}"/>
              </a:ext>
            </a:extLst>
          </p:cNvPr>
          <p:cNvSpPr txBox="1"/>
          <p:nvPr/>
        </p:nvSpPr>
        <p:spPr>
          <a:xfrm>
            <a:off x="118150" y="5960532"/>
            <a:ext cx="119590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a:ea typeface="Calibri"/>
                <a:cs typeface="Calibri"/>
              </a:rPr>
              <a:t>No Beta radiation</a:t>
            </a:r>
            <a:r>
              <a:rPr lang="en-US" sz="2000" dirty="0">
                <a:latin typeface="Times New Roman"/>
                <a:ea typeface="Calibri"/>
                <a:cs typeface="Calibri"/>
              </a:rPr>
              <a:t> is present (if Beta were present, the open shield reading would be higher than the closed shield reading).</a:t>
            </a:r>
            <a:endParaRPr lang="en-US" sz="2000">
              <a:latin typeface="Times New Roman"/>
              <a:cs typeface="Times New Roman"/>
            </a:endParaRPr>
          </a:p>
        </p:txBody>
      </p:sp>
    </p:spTree>
    <p:extLst>
      <p:ext uri="{BB962C8B-B14F-4D97-AF65-F5344CB8AC3E}">
        <p14:creationId xmlns:p14="http://schemas.microsoft.com/office/powerpoint/2010/main" val="1028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5E42B-5AA3-E89E-ADB3-9ED67E91A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49C0E-0FFB-E342-5330-DD860548B524}"/>
              </a:ext>
            </a:extLst>
          </p:cNvPr>
          <p:cNvSpPr>
            <a:spLocks noGrp="1"/>
          </p:cNvSpPr>
          <p:nvPr>
            <p:ph type="title"/>
          </p:nvPr>
        </p:nvSpPr>
        <p:spPr/>
        <p:txBody>
          <a:bodyPr>
            <a:normAutofit/>
          </a:bodyPr>
          <a:lstStyle/>
          <a:p>
            <a:pPr algn="ctr"/>
            <a:r>
              <a:rPr lang="en-US" sz="3200" b="1" dirty="0">
                <a:latin typeface="Times New Roman"/>
                <a:ea typeface="Calibri"/>
                <a:cs typeface="Times New Roman"/>
              </a:rPr>
              <a:t>Identifying types of radiation</a:t>
            </a:r>
          </a:p>
        </p:txBody>
      </p:sp>
      <p:sp>
        <p:nvSpPr>
          <p:cNvPr id="4" name="TextBox 3">
            <a:extLst>
              <a:ext uri="{FF2B5EF4-FFF2-40B4-BE49-F238E27FC236}">
                <a16:creationId xmlns:a16="http://schemas.microsoft.com/office/drawing/2014/main" id="{98C161C9-CF49-3901-4AAD-ABA9F4568E50}"/>
              </a:ext>
            </a:extLst>
          </p:cNvPr>
          <p:cNvSpPr txBox="1"/>
          <p:nvPr/>
        </p:nvSpPr>
        <p:spPr>
          <a:xfrm>
            <a:off x="402630" y="2344594"/>
            <a:ext cx="11383991" cy="4930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sz="2400" b="1" dirty="0">
                <a:latin typeface="Times New Roman"/>
                <a:ea typeface="Calibri"/>
                <a:cs typeface="Calibri"/>
              </a:rPr>
              <a:t>What type of contamination: </a:t>
            </a:r>
          </a:p>
          <a:p>
            <a:endParaRPr lang="en-US" sz="2400" b="1"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Your background reading is .2 </a:t>
            </a:r>
            <a:r>
              <a:rPr lang="en-US" sz="2000" err="1">
                <a:latin typeface="Times New Roman"/>
                <a:ea typeface="Calibri"/>
                <a:cs typeface="Calibri"/>
              </a:rPr>
              <a:t>uGy</a:t>
            </a:r>
            <a:r>
              <a:rPr lang="en-US" sz="2000" dirty="0">
                <a:latin typeface="Times New Roman"/>
                <a:ea typeface="Calibri"/>
                <a:cs typeface="Calibri"/>
              </a:rPr>
              <a:t>/</a:t>
            </a:r>
            <a:r>
              <a:rPr lang="en-US" sz="2000" err="1">
                <a:latin typeface="Times New Roman"/>
                <a:ea typeface="Calibri"/>
                <a:cs typeface="Calibri"/>
              </a:rPr>
              <a:t>hr</a:t>
            </a:r>
            <a:r>
              <a:rPr lang="en-US" sz="2000" dirty="0">
                <a:latin typeface="Times New Roman"/>
                <a:ea typeface="Calibri"/>
                <a:cs typeface="Calibri"/>
              </a:rPr>
              <a:t> (</a:t>
            </a:r>
            <a:r>
              <a:rPr lang="en-US" sz="2000" err="1">
                <a:latin typeface="Times New Roman"/>
                <a:ea typeface="Calibri"/>
                <a:cs typeface="Calibri"/>
              </a:rPr>
              <a:t>microgray</a:t>
            </a:r>
            <a:r>
              <a:rPr lang="en-US" sz="2000" dirty="0">
                <a:latin typeface="Times New Roman"/>
                <a:ea typeface="Calibri"/>
                <a:cs typeface="Calibri"/>
              </a:rPr>
              <a:t>) x 2 is .4 </a:t>
            </a:r>
            <a:r>
              <a:rPr lang="en-US" sz="2000" err="1">
                <a:latin typeface="Times New Roman"/>
                <a:ea typeface="Calibri"/>
                <a:cs typeface="Calibri"/>
              </a:rPr>
              <a:t>uGy</a:t>
            </a:r>
            <a:r>
              <a:rPr lang="en-US" sz="2000" dirty="0">
                <a:latin typeface="Times New Roman"/>
                <a:ea typeface="Calibri"/>
                <a:cs typeface="Calibri"/>
              </a:rPr>
              <a:t>/hr. </a:t>
            </a:r>
          </a:p>
          <a:p>
            <a:pPr>
              <a:lnSpc>
                <a:spcPct val="90000"/>
              </a:lnSpc>
              <a:spcBef>
                <a:spcPct val="20000"/>
              </a:spcBef>
              <a:spcAft>
                <a:spcPct val="0"/>
              </a:spcAft>
            </a:pPr>
            <a:endParaRPr lang="en-US" sz="2000"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Your </a:t>
            </a:r>
            <a:r>
              <a:rPr lang="en-US" sz="2000" u="sng" dirty="0">
                <a:latin typeface="Times New Roman"/>
                <a:ea typeface="Calibri"/>
                <a:cs typeface="Calibri"/>
              </a:rPr>
              <a:t>open shield reading</a:t>
            </a:r>
            <a:r>
              <a:rPr lang="en-US" sz="2000" dirty="0">
                <a:latin typeface="Times New Roman"/>
                <a:ea typeface="Calibri"/>
                <a:cs typeface="Calibri"/>
              </a:rPr>
              <a:t> is 3.4 </a:t>
            </a:r>
            <a:r>
              <a:rPr lang="en-US" sz="2000" err="1">
                <a:latin typeface="Times New Roman"/>
                <a:ea typeface="Calibri"/>
                <a:cs typeface="Calibri"/>
              </a:rPr>
              <a:t>uGy</a:t>
            </a:r>
            <a:r>
              <a:rPr lang="en-US" sz="2000" dirty="0">
                <a:latin typeface="Times New Roman"/>
                <a:ea typeface="Calibri"/>
                <a:cs typeface="Calibri"/>
              </a:rPr>
              <a:t>/</a:t>
            </a:r>
            <a:r>
              <a:rPr lang="en-US" sz="2000" err="1">
                <a:latin typeface="Times New Roman"/>
                <a:ea typeface="Calibri"/>
                <a:cs typeface="Calibri"/>
              </a:rPr>
              <a:t>hr</a:t>
            </a:r>
            <a:r>
              <a:rPr lang="en-US" sz="2000" dirty="0">
                <a:latin typeface="Times New Roman"/>
                <a:ea typeface="Calibri"/>
                <a:cs typeface="Calibri"/>
              </a:rPr>
              <a:t> which </a:t>
            </a:r>
            <a:r>
              <a:rPr lang="en-US" sz="2000" u="sng" dirty="0">
                <a:latin typeface="Times New Roman"/>
                <a:ea typeface="Calibri"/>
                <a:cs typeface="Calibri"/>
              </a:rPr>
              <a:t>is more than twice the background reading</a:t>
            </a:r>
            <a:r>
              <a:rPr lang="en-US" sz="2000" dirty="0">
                <a:latin typeface="Times New Roman"/>
                <a:ea typeface="Calibri"/>
                <a:cs typeface="Calibri"/>
              </a:rPr>
              <a:t>. </a:t>
            </a:r>
          </a:p>
          <a:p>
            <a:pPr>
              <a:lnSpc>
                <a:spcPct val="90000"/>
              </a:lnSpc>
              <a:spcBef>
                <a:spcPct val="20000"/>
              </a:spcBef>
              <a:spcAft>
                <a:spcPct val="0"/>
              </a:spcAft>
            </a:pPr>
            <a:endParaRPr lang="en-US" sz="2000"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The </a:t>
            </a:r>
            <a:r>
              <a:rPr lang="en-US" sz="2000" u="sng" dirty="0">
                <a:latin typeface="Times New Roman"/>
                <a:ea typeface="Calibri"/>
                <a:cs typeface="Calibri"/>
              </a:rPr>
              <a:t>closed shield reading</a:t>
            </a:r>
            <a:r>
              <a:rPr lang="en-US" sz="2000" dirty="0">
                <a:latin typeface="Times New Roman"/>
                <a:ea typeface="Calibri"/>
                <a:cs typeface="Calibri"/>
              </a:rPr>
              <a:t> is 2.2 </a:t>
            </a:r>
            <a:r>
              <a:rPr lang="en-US" sz="2000" err="1">
                <a:latin typeface="Times New Roman"/>
                <a:ea typeface="Calibri"/>
                <a:cs typeface="Calibri"/>
              </a:rPr>
              <a:t>uGy</a:t>
            </a:r>
            <a:r>
              <a:rPr lang="en-US" sz="2000" dirty="0">
                <a:latin typeface="Times New Roman"/>
                <a:ea typeface="Calibri"/>
                <a:cs typeface="Calibri"/>
              </a:rPr>
              <a:t>/hr. </a:t>
            </a:r>
          </a:p>
          <a:p>
            <a:pPr>
              <a:lnSpc>
                <a:spcPct val="90000"/>
              </a:lnSpc>
              <a:spcBef>
                <a:spcPct val="20000"/>
              </a:spcBef>
              <a:spcAft>
                <a:spcPct val="0"/>
              </a:spcAft>
            </a:pPr>
            <a:endParaRPr lang="en-US" sz="2000" dirty="0">
              <a:latin typeface="Times New Roman"/>
              <a:ea typeface="Calibri"/>
              <a:cs typeface="Calibri"/>
            </a:endParaRPr>
          </a:p>
          <a:p>
            <a:pPr>
              <a:lnSpc>
                <a:spcPct val="90000"/>
              </a:lnSpc>
              <a:spcBef>
                <a:spcPct val="20000"/>
              </a:spcBef>
              <a:spcAft>
                <a:spcPct val="0"/>
              </a:spcAft>
            </a:pPr>
            <a:r>
              <a:rPr lang="en-US" sz="2000" dirty="0">
                <a:latin typeface="Times New Roman"/>
                <a:ea typeface="Calibri"/>
                <a:cs typeface="Calibri"/>
              </a:rPr>
              <a:t>It is </a:t>
            </a:r>
            <a:r>
              <a:rPr lang="en-US" sz="2000" u="sng" dirty="0">
                <a:latin typeface="Times New Roman"/>
                <a:ea typeface="Calibri"/>
                <a:cs typeface="Calibri"/>
              </a:rPr>
              <a:t>also twice the background</a:t>
            </a:r>
            <a:r>
              <a:rPr lang="en-US" sz="2000" dirty="0">
                <a:latin typeface="Times New Roman"/>
                <a:ea typeface="Calibri"/>
                <a:cs typeface="Calibri"/>
              </a:rPr>
              <a:t>. </a:t>
            </a:r>
            <a:endParaRPr lang="en-US" sz="2000">
              <a:latin typeface="Times New Roman"/>
              <a:cs typeface="Times New Roman"/>
            </a:endParaRPr>
          </a:p>
          <a:p>
            <a:pPr>
              <a:lnSpc>
                <a:spcPct val="90000"/>
              </a:lnSpc>
              <a:spcBef>
                <a:spcPct val="0"/>
              </a:spcBef>
              <a:spcAft>
                <a:spcPct val="0"/>
              </a:spcAft>
            </a:pPr>
            <a:endParaRPr lang="en-US" sz="2400" dirty="0">
              <a:latin typeface="Times New Roman"/>
              <a:ea typeface="Calibri"/>
              <a:cs typeface="Calibri"/>
            </a:endParaRPr>
          </a:p>
          <a:p>
            <a:pPr>
              <a:spcBef>
                <a:spcPct val="20000"/>
              </a:spcBef>
              <a:spcAft>
                <a:spcPct val="0"/>
              </a:spcAft>
            </a:pPr>
            <a:r>
              <a:rPr lang="en-US" sz="2400" dirty="0">
                <a:latin typeface="Times New Roman"/>
                <a:ea typeface="Calibri"/>
                <a:cs typeface="Calibri"/>
              </a:rPr>
              <a:t>  </a:t>
            </a:r>
            <a:endParaRPr lang="en-US" dirty="0"/>
          </a:p>
          <a:p>
            <a:endParaRPr lang="en-US" sz="2400" b="1" dirty="0">
              <a:latin typeface="Calibri"/>
              <a:ea typeface="Calibri"/>
              <a:cs typeface="Calibri"/>
            </a:endParaRPr>
          </a:p>
          <a:p>
            <a:endParaRPr lang="en-US" sz="2000" dirty="0">
              <a:latin typeface="Times New Roman"/>
              <a:ea typeface="Calibri"/>
              <a:cs typeface="Arial"/>
            </a:endParaRPr>
          </a:p>
        </p:txBody>
      </p:sp>
      <p:sp>
        <p:nvSpPr>
          <p:cNvPr id="5" name="Text Box 5">
            <a:extLst>
              <a:ext uri="{FF2B5EF4-FFF2-40B4-BE49-F238E27FC236}">
                <a16:creationId xmlns:a16="http://schemas.microsoft.com/office/drawing/2014/main" id="{D796F3CE-AEE1-10FD-B7B7-76D762B979F8}"/>
              </a:ext>
            </a:extLst>
          </p:cNvPr>
          <p:cNvSpPr txBox="1">
            <a:spLocks noChangeArrowheads="1"/>
          </p:cNvSpPr>
          <p:nvPr/>
        </p:nvSpPr>
        <p:spPr bwMode="auto">
          <a:xfrm>
            <a:off x="4278330" y="2621747"/>
            <a:ext cx="5262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2400" b="1" dirty="0">
                <a:latin typeface="Times New Roman"/>
                <a:cs typeface="Times New Roman"/>
              </a:rPr>
              <a:t>Beta &amp; Gamma contamination</a:t>
            </a:r>
          </a:p>
        </p:txBody>
      </p:sp>
      <p:sp>
        <p:nvSpPr>
          <p:cNvPr id="3" name="TextBox 3">
            <a:extLst>
              <a:ext uri="{FF2B5EF4-FFF2-40B4-BE49-F238E27FC236}">
                <a16:creationId xmlns:a16="http://schemas.microsoft.com/office/drawing/2014/main" id="{FD2E8481-2D7D-B4C0-5172-091BB7A7E82C}"/>
              </a:ext>
            </a:extLst>
          </p:cNvPr>
          <p:cNvSpPr txBox="1"/>
          <p:nvPr/>
        </p:nvSpPr>
        <p:spPr>
          <a:xfrm>
            <a:off x="118150" y="5960532"/>
            <a:ext cx="119590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a:ea typeface="Calibri"/>
                <a:cs typeface="Calibri"/>
              </a:rPr>
              <a:t>If the </a:t>
            </a:r>
            <a:r>
              <a:rPr lang="en-US" sz="2000" b="1" dirty="0">
                <a:latin typeface="Times New Roman"/>
                <a:ea typeface="Calibri"/>
                <a:cs typeface="Calibri"/>
              </a:rPr>
              <a:t>open reading is higher than the closed reading</a:t>
            </a:r>
            <a:r>
              <a:rPr lang="en-US" sz="2000" dirty="0">
                <a:latin typeface="Times New Roman"/>
                <a:ea typeface="Calibri"/>
                <a:cs typeface="Calibri"/>
              </a:rPr>
              <a:t>, the difference is caused by </a:t>
            </a:r>
            <a:r>
              <a:rPr lang="en-US" sz="2000" b="1" dirty="0">
                <a:latin typeface="Times New Roman"/>
                <a:ea typeface="Calibri"/>
                <a:cs typeface="Calibri"/>
              </a:rPr>
              <a:t>beta radiation</a:t>
            </a:r>
            <a:r>
              <a:rPr lang="en-US" sz="2000" dirty="0">
                <a:latin typeface="Times New Roman"/>
                <a:ea typeface="Calibri"/>
                <a:cs typeface="Calibri"/>
              </a:rPr>
              <a:t>, meaning </a:t>
            </a:r>
            <a:r>
              <a:rPr lang="en-US" sz="2000" b="1" dirty="0">
                <a:latin typeface="Times New Roman"/>
                <a:ea typeface="Calibri"/>
                <a:cs typeface="Calibri"/>
              </a:rPr>
              <a:t>beta + gamma contamination</a:t>
            </a:r>
            <a:r>
              <a:rPr lang="en-US" sz="2000" dirty="0">
                <a:latin typeface="Times New Roman"/>
                <a:ea typeface="Calibri"/>
                <a:cs typeface="Calibri"/>
              </a:rPr>
              <a:t>. Both are twice the background.</a:t>
            </a:r>
            <a:endParaRPr lang="en-US" dirty="0">
              <a:latin typeface="Times New Roman"/>
            </a:endParaRPr>
          </a:p>
        </p:txBody>
      </p:sp>
    </p:spTree>
    <p:extLst>
      <p:ext uri="{BB962C8B-B14F-4D97-AF65-F5344CB8AC3E}">
        <p14:creationId xmlns:p14="http://schemas.microsoft.com/office/powerpoint/2010/main" val="17932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9DD8E-C8E3-1146-F30B-2719D4087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B8D21-B8A5-E257-0104-AF5E53019FC0}"/>
              </a:ext>
            </a:extLst>
          </p:cNvPr>
          <p:cNvSpPr>
            <a:spLocks noGrp="1"/>
          </p:cNvSpPr>
          <p:nvPr>
            <p:ph type="title"/>
          </p:nvPr>
        </p:nvSpPr>
        <p:spPr/>
        <p:txBody>
          <a:bodyPr>
            <a:normAutofit/>
          </a:bodyPr>
          <a:lstStyle/>
          <a:p>
            <a:pPr algn="ctr"/>
            <a:r>
              <a:rPr lang="en-US" sz="3200" b="1" dirty="0">
                <a:latin typeface="Times New Roman"/>
                <a:ea typeface="Calibri"/>
                <a:cs typeface="Times New Roman"/>
              </a:rPr>
              <a:t>Monitoring personnel</a:t>
            </a:r>
          </a:p>
        </p:txBody>
      </p:sp>
      <p:sp>
        <p:nvSpPr>
          <p:cNvPr id="4" name="TextBox 3">
            <a:extLst>
              <a:ext uri="{FF2B5EF4-FFF2-40B4-BE49-F238E27FC236}">
                <a16:creationId xmlns:a16="http://schemas.microsoft.com/office/drawing/2014/main" id="{8FF91FCE-BBF5-91A8-7506-5DEC33F639FE}"/>
              </a:ext>
            </a:extLst>
          </p:cNvPr>
          <p:cNvSpPr txBox="1"/>
          <p:nvPr/>
        </p:nvSpPr>
        <p:spPr>
          <a:xfrm>
            <a:off x="402630" y="2344594"/>
            <a:ext cx="11383991" cy="481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dirty="0">
                <a:latin typeface="Times New Roman"/>
                <a:ea typeface="Calibri"/>
                <a:cs typeface="Arial"/>
              </a:rPr>
              <a:t>a.  Take a background reading; note the reading.</a:t>
            </a:r>
          </a:p>
          <a:p>
            <a:endParaRPr lang="en-US" dirty="0">
              <a:latin typeface="Times New Roman"/>
              <a:ea typeface="Calibri"/>
              <a:cs typeface="Arial"/>
            </a:endParaRPr>
          </a:p>
          <a:p>
            <a:r>
              <a:rPr lang="en-US" dirty="0">
                <a:latin typeface="Times New Roman"/>
                <a:ea typeface="Calibri"/>
                <a:cs typeface="Arial"/>
              </a:rPr>
              <a:t>b.  Have the person to be monitored stand straight with feet apart, arms extended sideward with palms up and fingers straight.</a:t>
            </a:r>
          </a:p>
          <a:p>
            <a:endParaRPr lang="en-US" dirty="0">
              <a:latin typeface="Times New Roman"/>
              <a:ea typeface="Calibri"/>
              <a:cs typeface="Arial"/>
            </a:endParaRPr>
          </a:p>
          <a:p>
            <a:r>
              <a:rPr lang="en-US" dirty="0">
                <a:latin typeface="Times New Roman"/>
                <a:ea typeface="Calibri"/>
                <a:cs typeface="Arial"/>
              </a:rPr>
              <a:t>c.  Hold the probe about one inch away while passing it </a:t>
            </a:r>
            <a:r>
              <a:rPr lang="en-US" dirty="0" err="1">
                <a:latin typeface="Times New Roman"/>
                <a:ea typeface="Calibri"/>
                <a:cs typeface="Arial"/>
              </a:rPr>
              <a:t>overboth</a:t>
            </a:r>
            <a:r>
              <a:rPr lang="en-US" dirty="0">
                <a:latin typeface="Times New Roman"/>
                <a:ea typeface="Calibri"/>
                <a:cs typeface="Arial"/>
              </a:rPr>
              <a:t> hands (with palms up) and arms; then repeat with palms turned down. </a:t>
            </a:r>
            <a:endParaRPr lang="en-US" dirty="0">
              <a:latin typeface="Times New Roman"/>
            </a:endParaRPr>
          </a:p>
          <a:p>
            <a:endParaRPr lang="en-US" dirty="0">
              <a:latin typeface="Times New Roman"/>
              <a:ea typeface="Calibri"/>
              <a:cs typeface="Arial"/>
            </a:endParaRPr>
          </a:p>
          <a:p>
            <a:r>
              <a:rPr lang="en-US" dirty="0">
                <a:latin typeface="Times New Roman"/>
                <a:ea typeface="Calibri"/>
                <a:cs typeface="Arial"/>
              </a:rPr>
              <a:t>d. Pass the probe over the entire front of the body, starting at the top of the head; </a:t>
            </a:r>
          </a:p>
          <a:p>
            <a:r>
              <a:rPr lang="en-US" dirty="0">
                <a:latin typeface="Times New Roman"/>
                <a:ea typeface="Calibri"/>
                <a:cs typeface="Arial"/>
              </a:rPr>
              <a:t>check hair, forehead, nose, lips, neckline, torso, knees, and ankles. Pay particular </a:t>
            </a:r>
            <a:endParaRPr lang="en-US" dirty="0">
              <a:latin typeface="Gill Sans MT" panose="020B0502020104020203"/>
              <a:ea typeface="Calibri"/>
              <a:cs typeface="Arial"/>
            </a:endParaRPr>
          </a:p>
          <a:p>
            <a:r>
              <a:rPr lang="en-US" dirty="0">
                <a:latin typeface="Times New Roman"/>
                <a:ea typeface="Calibri"/>
                <a:cs typeface="Arial"/>
              </a:rPr>
              <a:t>attention to hairy and oily portions of the body (these can trap radioactive particles).</a:t>
            </a:r>
            <a:endParaRPr lang="en-US"/>
          </a:p>
          <a:p>
            <a:endParaRPr lang="en-US" dirty="0">
              <a:latin typeface="Times New Roman"/>
              <a:ea typeface="Calibri"/>
              <a:cs typeface="Arial"/>
            </a:endParaRPr>
          </a:p>
          <a:p>
            <a:pPr>
              <a:spcBef>
                <a:spcPct val="20000"/>
              </a:spcBef>
              <a:spcAft>
                <a:spcPct val="0"/>
              </a:spcAft>
            </a:pPr>
            <a:r>
              <a:rPr lang="en-US" sz="2400" dirty="0">
                <a:latin typeface="Times New Roman"/>
                <a:ea typeface="Calibri"/>
                <a:cs typeface="Calibri"/>
              </a:rPr>
              <a:t>  </a:t>
            </a:r>
            <a:endParaRPr lang="en-US" dirty="0"/>
          </a:p>
          <a:p>
            <a:endParaRPr lang="en-US" sz="2400" b="1" dirty="0">
              <a:latin typeface="Calibri"/>
              <a:ea typeface="Calibri"/>
              <a:cs typeface="Calibri"/>
            </a:endParaRPr>
          </a:p>
          <a:p>
            <a:endParaRPr lang="en-US" sz="2000" dirty="0">
              <a:latin typeface="Times New Roman"/>
              <a:ea typeface="Calibri"/>
              <a:cs typeface="Arial"/>
            </a:endParaRPr>
          </a:p>
        </p:txBody>
      </p:sp>
      <p:pic>
        <p:nvPicPr>
          <p:cNvPr id="6" name="Picture 5" descr="A picture containing person, outdoor&#10;&#10;Description automatically generated">
            <a:extLst>
              <a:ext uri="{FF2B5EF4-FFF2-40B4-BE49-F238E27FC236}">
                <a16:creationId xmlns:a16="http://schemas.microsoft.com/office/drawing/2014/main" id="{AB7C1CB2-5F18-C1E8-4C7D-01D04A39B796}"/>
              </a:ext>
            </a:extLst>
          </p:cNvPr>
          <p:cNvPicPr>
            <a:picLocks noChangeAspect="1"/>
          </p:cNvPicPr>
          <p:nvPr/>
        </p:nvPicPr>
        <p:blipFill>
          <a:blip r:embed="rId2"/>
          <a:stretch>
            <a:fillRect/>
          </a:stretch>
        </p:blipFill>
        <p:spPr>
          <a:xfrm>
            <a:off x="8646902" y="4754682"/>
            <a:ext cx="2590082" cy="1848749"/>
          </a:xfrm>
          <a:prstGeom prst="rect">
            <a:avLst/>
          </a:prstGeom>
        </p:spPr>
      </p:pic>
    </p:spTree>
    <p:extLst>
      <p:ext uri="{BB962C8B-B14F-4D97-AF65-F5344CB8AC3E}">
        <p14:creationId xmlns:p14="http://schemas.microsoft.com/office/powerpoint/2010/main" val="87493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B95C-5662-47E5-8C7F-062FBE01F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A89DC-F041-BCFE-D4C6-B71BCA918538}"/>
              </a:ext>
            </a:extLst>
          </p:cNvPr>
          <p:cNvSpPr>
            <a:spLocks noGrp="1"/>
          </p:cNvSpPr>
          <p:nvPr>
            <p:ph type="title"/>
          </p:nvPr>
        </p:nvSpPr>
        <p:spPr/>
        <p:txBody>
          <a:bodyPr>
            <a:normAutofit/>
          </a:bodyPr>
          <a:lstStyle/>
          <a:p>
            <a:pPr algn="ctr"/>
            <a:r>
              <a:rPr lang="en-US" sz="3200" b="1" dirty="0">
                <a:latin typeface="Times New Roman"/>
                <a:ea typeface="Calibri"/>
                <a:cs typeface="Times New Roman"/>
              </a:rPr>
              <a:t>Monitoring personnel</a:t>
            </a:r>
          </a:p>
        </p:txBody>
      </p:sp>
      <p:sp>
        <p:nvSpPr>
          <p:cNvPr id="4" name="TextBox 3">
            <a:extLst>
              <a:ext uri="{FF2B5EF4-FFF2-40B4-BE49-F238E27FC236}">
                <a16:creationId xmlns:a16="http://schemas.microsoft.com/office/drawing/2014/main" id="{4CC0E2DF-DA07-A309-91CD-2DA021B51566}"/>
              </a:ext>
            </a:extLst>
          </p:cNvPr>
          <p:cNvSpPr txBox="1"/>
          <p:nvPr/>
        </p:nvSpPr>
        <p:spPr>
          <a:xfrm>
            <a:off x="402630" y="2344594"/>
            <a:ext cx="11383991" cy="370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dirty="0">
                <a:latin typeface="Times New Roman"/>
                <a:ea typeface="Calibri"/>
                <a:cs typeface="Arial"/>
              </a:rPr>
              <a:t>e. Repeat the process from head to ankles over the back of the individual. Monitor the sole of each foot (contamination often collects there). </a:t>
            </a:r>
          </a:p>
          <a:p>
            <a:endParaRPr lang="en-US" dirty="0">
              <a:latin typeface="Times New Roman"/>
              <a:ea typeface="Calibri"/>
              <a:cs typeface="Arial"/>
            </a:endParaRPr>
          </a:p>
          <a:p>
            <a:r>
              <a:rPr lang="en-US" dirty="0">
                <a:latin typeface="Times New Roman"/>
                <a:ea typeface="Calibri"/>
                <a:cs typeface="Arial"/>
              </a:rPr>
              <a:t>f. If a reading on any portion of the individual's body is twice the background or higher, contamination is present. The reading and the portion of the body that is contaminated should be recorded using the correct unit of measurement.</a:t>
            </a:r>
          </a:p>
          <a:p>
            <a:endParaRPr lang="en-US" dirty="0">
              <a:latin typeface="Times New Roman"/>
              <a:ea typeface="Calibri"/>
              <a:cs typeface="Arial"/>
            </a:endParaRPr>
          </a:p>
          <a:p>
            <a:r>
              <a:rPr lang="en-US" dirty="0">
                <a:latin typeface="Times New Roman"/>
                <a:ea typeface="Calibri"/>
                <a:cs typeface="Arial"/>
              </a:rPr>
              <a:t>g. Inform your supervisor of the contamination and have the individual await further instructions. </a:t>
            </a:r>
            <a:endParaRPr lang="en-US">
              <a:latin typeface="Times New Roman"/>
              <a:cs typeface="Times New Roman"/>
            </a:endParaRPr>
          </a:p>
          <a:p>
            <a:endParaRPr lang="en-US" dirty="0">
              <a:latin typeface="Times New Roman"/>
              <a:ea typeface="Calibri"/>
              <a:cs typeface="Arial"/>
            </a:endParaRPr>
          </a:p>
          <a:p>
            <a:pPr>
              <a:spcBef>
                <a:spcPct val="20000"/>
              </a:spcBef>
              <a:spcAft>
                <a:spcPct val="0"/>
              </a:spcAft>
            </a:pPr>
            <a:r>
              <a:rPr lang="en-US" sz="2400" dirty="0">
                <a:latin typeface="Times New Roman"/>
                <a:ea typeface="Calibri"/>
                <a:cs typeface="Calibri"/>
              </a:rPr>
              <a:t>  </a:t>
            </a:r>
            <a:endParaRPr lang="en-US" dirty="0"/>
          </a:p>
          <a:p>
            <a:endParaRPr lang="en-US" sz="2400" b="1" dirty="0">
              <a:latin typeface="Calibri"/>
              <a:ea typeface="Calibri"/>
              <a:cs typeface="Calibri"/>
            </a:endParaRPr>
          </a:p>
          <a:p>
            <a:endParaRPr lang="en-US" sz="2000" dirty="0">
              <a:latin typeface="Times New Roman"/>
              <a:ea typeface="Calibri"/>
              <a:cs typeface="Arial"/>
            </a:endParaRPr>
          </a:p>
        </p:txBody>
      </p:sp>
      <p:pic>
        <p:nvPicPr>
          <p:cNvPr id="6" name="Picture 5" descr="A picture containing person, outdoor&#10;&#10;Description automatically generated">
            <a:extLst>
              <a:ext uri="{FF2B5EF4-FFF2-40B4-BE49-F238E27FC236}">
                <a16:creationId xmlns:a16="http://schemas.microsoft.com/office/drawing/2014/main" id="{50AA23D1-624D-CE89-87D4-50A1F429067F}"/>
              </a:ext>
            </a:extLst>
          </p:cNvPr>
          <p:cNvPicPr>
            <a:picLocks noChangeAspect="1"/>
          </p:cNvPicPr>
          <p:nvPr/>
        </p:nvPicPr>
        <p:blipFill>
          <a:blip r:embed="rId2"/>
          <a:stretch>
            <a:fillRect/>
          </a:stretch>
        </p:blipFill>
        <p:spPr>
          <a:xfrm>
            <a:off x="8646902" y="4797814"/>
            <a:ext cx="2590082" cy="1848749"/>
          </a:xfrm>
          <a:prstGeom prst="rect">
            <a:avLst/>
          </a:prstGeom>
        </p:spPr>
      </p:pic>
    </p:spTree>
    <p:extLst>
      <p:ext uri="{BB962C8B-B14F-4D97-AF65-F5344CB8AC3E}">
        <p14:creationId xmlns:p14="http://schemas.microsoft.com/office/powerpoint/2010/main" val="3292843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A7799-840E-314A-626D-CE961EE70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F7D2A-6D0D-A3C9-79CB-E0FA19C65D17}"/>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a:t>
            </a:r>
          </a:p>
        </p:txBody>
      </p:sp>
      <p:sp>
        <p:nvSpPr>
          <p:cNvPr id="3" name="Rectangle 2">
            <a:extLst>
              <a:ext uri="{FF2B5EF4-FFF2-40B4-BE49-F238E27FC236}">
                <a16:creationId xmlns:a16="http://schemas.microsoft.com/office/drawing/2014/main" id="{67975888-AA95-8265-D4B8-6DD7D76F8939}"/>
              </a:ext>
            </a:extLst>
          </p:cNvPr>
          <p:cNvSpPr>
            <a:spLocks noChangeArrowheads="1"/>
          </p:cNvSpPr>
          <p:nvPr/>
        </p:nvSpPr>
        <p:spPr bwMode="auto">
          <a:xfrm>
            <a:off x="4075981" y="3073879"/>
            <a:ext cx="404435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sz="4000" b="0" dirty="0">
                <a:latin typeface="Arial"/>
                <a:cs typeface="Arial"/>
              </a:rPr>
              <a:t>AN/VDR 2 PE</a:t>
            </a:r>
          </a:p>
        </p:txBody>
      </p:sp>
    </p:spTree>
    <p:extLst>
      <p:ext uri="{BB962C8B-B14F-4D97-AF65-F5344CB8AC3E}">
        <p14:creationId xmlns:p14="http://schemas.microsoft.com/office/powerpoint/2010/main" val="385037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DFDE0-FF79-8DD2-9FCF-E1B2C1CF2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FC5C5-2A3A-F2F7-605B-E7E42AE29C4F}"/>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An/udr-13 &amp; an/udr-14 </a:t>
            </a:r>
            <a:r>
              <a:rPr lang="en-US" sz="3200" b="1" dirty="0" err="1">
                <a:latin typeface="Times New Roman"/>
                <a:ea typeface="Calibri"/>
                <a:cs typeface="Times New Roman"/>
              </a:rPr>
              <a:t>radiac</a:t>
            </a:r>
            <a:r>
              <a:rPr lang="en-US" sz="3200" b="1" dirty="0">
                <a:latin typeface="Times New Roman"/>
                <a:ea typeface="Calibri"/>
                <a:cs typeface="Times New Roman"/>
              </a:rPr>
              <a:t> sets  </a:t>
            </a:r>
          </a:p>
        </p:txBody>
      </p:sp>
      <p:pic>
        <p:nvPicPr>
          <p:cNvPr id="4" name="Picture 3" descr="Picture17">
            <a:extLst>
              <a:ext uri="{FF2B5EF4-FFF2-40B4-BE49-F238E27FC236}">
                <a16:creationId xmlns:a16="http://schemas.microsoft.com/office/drawing/2014/main" id="{11F85111-531D-B112-A1C4-BF0AF08F23F9}"/>
              </a:ext>
            </a:extLst>
          </p:cNvPr>
          <p:cNvPicPr>
            <a:picLocks noChangeAspect="1"/>
          </p:cNvPicPr>
          <p:nvPr/>
        </p:nvPicPr>
        <p:blipFill>
          <a:blip r:embed="rId2"/>
          <a:stretch>
            <a:fillRect/>
          </a:stretch>
        </p:blipFill>
        <p:spPr>
          <a:xfrm>
            <a:off x="2628900" y="2363817"/>
            <a:ext cx="6934200" cy="4171950"/>
          </a:xfrm>
          <a:prstGeom prst="rect">
            <a:avLst/>
          </a:prstGeom>
        </p:spPr>
      </p:pic>
    </p:spTree>
    <p:extLst>
      <p:ext uri="{BB962C8B-B14F-4D97-AF65-F5344CB8AC3E}">
        <p14:creationId xmlns:p14="http://schemas.microsoft.com/office/powerpoint/2010/main" val="183017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C1768-DC09-C2B1-1BFC-22BE50715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3496A-6F81-B11C-E801-FC8212381B9F}"/>
              </a:ext>
            </a:extLst>
          </p:cNvPr>
          <p:cNvSpPr>
            <a:spLocks noGrp="1"/>
          </p:cNvSpPr>
          <p:nvPr>
            <p:ph type="title"/>
          </p:nvPr>
        </p:nvSpPr>
        <p:spPr/>
        <p:txBody>
          <a:bodyPr>
            <a:normAutofit/>
          </a:bodyPr>
          <a:lstStyle/>
          <a:p>
            <a:pPr algn="ctr"/>
            <a:r>
              <a:rPr lang="en-US" sz="3200" b="1" dirty="0">
                <a:latin typeface="Times New Roman"/>
                <a:ea typeface="Calibri"/>
                <a:cs typeface="Times New Roman"/>
              </a:rPr>
              <a:t>Capabilities, characteristics &amp; features</a:t>
            </a:r>
          </a:p>
        </p:txBody>
      </p:sp>
      <p:sp>
        <p:nvSpPr>
          <p:cNvPr id="5" name="TextBox 4">
            <a:extLst>
              <a:ext uri="{FF2B5EF4-FFF2-40B4-BE49-F238E27FC236}">
                <a16:creationId xmlns:a16="http://schemas.microsoft.com/office/drawing/2014/main" id="{FE0E6D1B-404A-205E-E23B-A75CB4BA7A43}"/>
              </a:ext>
            </a:extLst>
          </p:cNvPr>
          <p:cNvSpPr txBox="1"/>
          <p:nvPr/>
        </p:nvSpPr>
        <p:spPr>
          <a:xfrm>
            <a:off x="402630" y="2057047"/>
            <a:ext cx="1138399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a:spcBef>
                <a:spcPct val="0"/>
              </a:spcBef>
              <a:spcAft>
                <a:spcPct val="0"/>
              </a:spcAft>
            </a:pPr>
            <a:r>
              <a:rPr lang="en-US" sz="2000" dirty="0">
                <a:latin typeface="Times New Roman"/>
                <a:cs typeface="Arial"/>
              </a:rPr>
              <a:t>Detects total neutron and gamma radiation dose (total dose) and gamma dose rate.</a:t>
            </a:r>
          </a:p>
          <a:p>
            <a:pPr>
              <a:spcBef>
                <a:spcPct val="0"/>
              </a:spcBef>
              <a:spcAft>
                <a:spcPct val="0"/>
              </a:spcAft>
            </a:pPr>
            <a:endParaRPr lang="en-US" sz="2000" dirty="0">
              <a:latin typeface="Times New Roman"/>
              <a:cs typeface="Arial"/>
            </a:endParaRPr>
          </a:p>
          <a:p>
            <a:pPr>
              <a:spcBef>
                <a:spcPct val="0"/>
              </a:spcBef>
              <a:spcAft>
                <a:spcPct val="0"/>
              </a:spcAft>
            </a:pPr>
            <a:endParaRPr lang="en-US" sz="2000" dirty="0">
              <a:latin typeface="Times New Roman"/>
              <a:cs typeface="Arial"/>
            </a:endParaRPr>
          </a:p>
          <a:p>
            <a:pPr>
              <a:spcBef>
                <a:spcPct val="0"/>
              </a:spcBef>
              <a:spcAft>
                <a:spcPct val="0"/>
              </a:spcAft>
            </a:pPr>
            <a:endParaRPr lang="en-US" sz="2000" dirty="0">
              <a:latin typeface="Times New Roman"/>
              <a:cs typeface="Arial"/>
            </a:endParaRPr>
          </a:p>
          <a:p>
            <a:pPr>
              <a:spcBef>
                <a:spcPct val="0"/>
              </a:spcBef>
              <a:spcAft>
                <a:spcPct val="0"/>
              </a:spcAft>
            </a:pPr>
            <a:endParaRPr lang="en-US" sz="2000" dirty="0">
              <a:latin typeface="Times New Roman"/>
              <a:cs typeface="Arial"/>
            </a:endParaRPr>
          </a:p>
          <a:p>
            <a:pPr>
              <a:spcBef>
                <a:spcPct val="0"/>
              </a:spcBef>
              <a:spcAft>
                <a:spcPct val="0"/>
              </a:spcAft>
            </a:pPr>
            <a:r>
              <a:rPr lang="en-US" sz="2000" dirty="0">
                <a:latin typeface="Times New Roman"/>
                <a:cs typeface="Arial"/>
              </a:rPr>
              <a:t>Consists of 2 components; the </a:t>
            </a:r>
            <a:r>
              <a:rPr lang="en-US" sz="2000" err="1">
                <a:latin typeface="Times New Roman"/>
                <a:cs typeface="Arial"/>
              </a:rPr>
              <a:t>Radiacmeter</a:t>
            </a:r>
            <a:r>
              <a:rPr lang="en-US" sz="2000" dirty="0">
                <a:latin typeface="Times New Roman"/>
                <a:cs typeface="Arial"/>
              </a:rPr>
              <a:t> and carrying case.</a:t>
            </a:r>
          </a:p>
          <a:p>
            <a:pPr>
              <a:spcBef>
                <a:spcPct val="0"/>
              </a:spcBef>
              <a:spcAft>
                <a:spcPct val="0"/>
              </a:spcAft>
            </a:pPr>
            <a:endParaRPr lang="en-US" sz="2000" dirty="0">
              <a:latin typeface="Times New Roman"/>
              <a:cs typeface="Arial"/>
            </a:endParaRPr>
          </a:p>
          <a:p>
            <a:pPr>
              <a:spcBef>
                <a:spcPct val="0"/>
              </a:spcBef>
              <a:spcAft>
                <a:spcPct val="0"/>
              </a:spcAft>
            </a:pPr>
            <a:r>
              <a:rPr lang="en-US" sz="2000" dirty="0">
                <a:latin typeface="Times New Roman"/>
                <a:cs typeface="Arial"/>
              </a:rPr>
              <a:t>Are miniaturized Radiac meters that can be carried in Soldiers’ pockets or in a case worn on a belt or load bearing equipment.</a:t>
            </a:r>
            <a:r>
              <a:rPr lang="en-US" sz="2400" dirty="0">
                <a:latin typeface="Arial"/>
                <a:cs typeface="Arial"/>
              </a:rPr>
              <a:t> </a:t>
            </a:r>
          </a:p>
          <a:p>
            <a:pPr>
              <a:spcBef>
                <a:spcPct val="0"/>
              </a:spcBef>
              <a:spcAft>
                <a:spcPct val="0"/>
              </a:spcAft>
            </a:pPr>
            <a:endParaRPr lang="en-US" sz="2400" dirty="0">
              <a:latin typeface="Arial"/>
              <a:cs typeface="Arial"/>
            </a:endParaRPr>
          </a:p>
          <a:p>
            <a:r>
              <a:rPr lang="en-US" dirty="0">
                <a:latin typeface="Times New Roman"/>
                <a:ea typeface="Calibri"/>
                <a:cs typeface="Arial"/>
              </a:rPr>
              <a:t>UDR-13/14</a:t>
            </a:r>
            <a:r>
              <a:rPr lang="en-US" u="sng" dirty="0">
                <a:latin typeface="Times New Roman"/>
                <a:ea typeface="Calibri"/>
                <a:cs typeface="Arial"/>
              </a:rPr>
              <a:t> is a Unit Dosimeter.</a:t>
            </a:r>
            <a:endParaRPr lang="en-US" dirty="0">
              <a:latin typeface="Times New Roman"/>
              <a:ea typeface="Calibri"/>
              <a:cs typeface="Arial"/>
            </a:endParaRPr>
          </a:p>
          <a:p>
            <a:endParaRPr lang="en-US" dirty="0">
              <a:latin typeface="Times New Roman"/>
              <a:ea typeface="Calibri"/>
              <a:cs typeface="Arial"/>
            </a:endParaRPr>
          </a:p>
          <a:p>
            <a:r>
              <a:rPr lang="en-US" dirty="0">
                <a:latin typeface="Times New Roman"/>
                <a:ea typeface="Calibri"/>
                <a:cs typeface="Arial"/>
              </a:rPr>
              <a:t>Provides continuous monitoring and alerts an individual if radiation dose readings exceed unhealthy levels of radiation exposure. Based on operational exposure Guidance (OEG)   </a:t>
            </a:r>
          </a:p>
        </p:txBody>
      </p:sp>
      <p:sp>
        <p:nvSpPr>
          <p:cNvPr id="3" name="TextBox 3">
            <a:extLst>
              <a:ext uri="{FF2B5EF4-FFF2-40B4-BE49-F238E27FC236}">
                <a16:creationId xmlns:a16="http://schemas.microsoft.com/office/drawing/2014/main" id="{B9C93713-C11C-431C-7909-1A33CFEEA05E}"/>
              </a:ext>
            </a:extLst>
          </p:cNvPr>
          <p:cNvSpPr txBox="1"/>
          <p:nvPr/>
        </p:nvSpPr>
        <p:spPr>
          <a:xfrm>
            <a:off x="396069" y="2753049"/>
            <a:ext cx="1081862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a:ea typeface="+mn-lt"/>
                <a:cs typeface="+mn-lt"/>
              </a:rPr>
              <a:t>Total Dose</a:t>
            </a:r>
            <a:r>
              <a:rPr lang="en-US" sz="1600" dirty="0">
                <a:latin typeface="Times New Roman"/>
                <a:ea typeface="+mn-lt"/>
                <a:cs typeface="+mn-lt"/>
              </a:rPr>
              <a:t>: How much total radiation one has absorbed. Important for tracking exposure against safety limits (OEG) </a:t>
            </a:r>
            <a:endParaRPr lang="en-US" sz="1600">
              <a:latin typeface="Times New Roman"/>
              <a:cs typeface="Calibri"/>
            </a:endParaRPr>
          </a:p>
        </p:txBody>
      </p:sp>
      <p:sp>
        <p:nvSpPr>
          <p:cNvPr id="4" name="TextBox 5">
            <a:extLst>
              <a:ext uri="{FF2B5EF4-FFF2-40B4-BE49-F238E27FC236}">
                <a16:creationId xmlns:a16="http://schemas.microsoft.com/office/drawing/2014/main" id="{52069A06-FE1C-BC16-B5F5-F1F77AEF4181}"/>
              </a:ext>
            </a:extLst>
          </p:cNvPr>
          <p:cNvSpPr txBox="1"/>
          <p:nvPr/>
        </p:nvSpPr>
        <p:spPr>
          <a:xfrm>
            <a:off x="396068" y="3092250"/>
            <a:ext cx="10658072"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a:ea typeface="+mn-lt"/>
                <a:cs typeface="+mn-lt"/>
              </a:rPr>
              <a:t>Dose Rate:</a:t>
            </a:r>
            <a:r>
              <a:rPr lang="en-US" sz="1600" dirty="0">
                <a:latin typeface="Times New Roman"/>
                <a:ea typeface="+mn-lt"/>
                <a:cs typeface="+mn-lt"/>
              </a:rPr>
              <a:t> How much radiation one can expect to absorb in 1 hour. Useful for assessing immediate danger</a:t>
            </a:r>
            <a:endParaRPr lang="en-US" sz="1600">
              <a:latin typeface="Times New Roman"/>
              <a:cs typeface="Calibri"/>
            </a:endParaRPr>
          </a:p>
        </p:txBody>
      </p:sp>
    </p:spTree>
    <p:extLst>
      <p:ext uri="{BB962C8B-B14F-4D97-AF65-F5344CB8AC3E}">
        <p14:creationId xmlns:p14="http://schemas.microsoft.com/office/powerpoint/2010/main" val="42138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592F-FF5B-B789-E4DB-4A67D8843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442E1-84CF-D60A-3DA8-11D0A426F4A8}"/>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description</a:t>
            </a:r>
          </a:p>
        </p:txBody>
      </p:sp>
      <p:sp>
        <p:nvSpPr>
          <p:cNvPr id="5" name="TextBox 4">
            <a:extLst>
              <a:ext uri="{FF2B5EF4-FFF2-40B4-BE49-F238E27FC236}">
                <a16:creationId xmlns:a16="http://schemas.microsoft.com/office/drawing/2014/main" id="{E770B145-CC93-EFC2-B58C-748EE94BBDCA}"/>
              </a:ext>
            </a:extLst>
          </p:cNvPr>
          <p:cNvSpPr txBox="1"/>
          <p:nvPr/>
        </p:nvSpPr>
        <p:spPr>
          <a:xfrm>
            <a:off x="402630" y="2430859"/>
            <a:ext cx="11383991"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Times New Roman"/>
                <a:cs typeface="Arial"/>
              </a:rPr>
              <a:t>Used to locate and measure gamma and detect beta radiation.</a:t>
            </a:r>
          </a:p>
          <a:p>
            <a:endParaRPr lang="en-US" sz="2400" dirty="0">
              <a:latin typeface="Times New Roman"/>
              <a:cs typeface="Arial"/>
            </a:endParaRPr>
          </a:p>
          <a:p>
            <a:r>
              <a:rPr lang="en-US" sz="2400" dirty="0">
                <a:latin typeface="Times New Roman"/>
                <a:cs typeface="Arial"/>
              </a:rPr>
              <a:t>Lightweight, battery operated, and self testing.</a:t>
            </a:r>
            <a:endParaRPr lang="en-US" sz="2400" dirty="0">
              <a:latin typeface="Times New Roman"/>
              <a:cs typeface="Times New Roman"/>
            </a:endParaRPr>
          </a:p>
          <a:p>
            <a:pPr>
              <a:spcBef>
                <a:spcPct val="50000"/>
              </a:spcBef>
              <a:spcAft>
                <a:spcPct val="0"/>
              </a:spcAft>
            </a:pPr>
            <a:endParaRPr lang="en-US" sz="2000" dirty="0">
              <a:latin typeface="Times New Roman"/>
              <a:cs typeface="Arial"/>
            </a:endParaRPr>
          </a:p>
        </p:txBody>
      </p:sp>
      <p:pic>
        <p:nvPicPr>
          <p:cNvPr id="3" name="Picture 2" descr="Picture1">
            <a:extLst>
              <a:ext uri="{FF2B5EF4-FFF2-40B4-BE49-F238E27FC236}">
                <a16:creationId xmlns:a16="http://schemas.microsoft.com/office/drawing/2014/main" id="{2A7497B6-1075-41D6-A986-389E06134B3D}"/>
              </a:ext>
            </a:extLst>
          </p:cNvPr>
          <p:cNvPicPr>
            <a:picLocks noChangeAspect="1"/>
          </p:cNvPicPr>
          <p:nvPr/>
        </p:nvPicPr>
        <p:blipFill>
          <a:blip r:embed="rId2"/>
          <a:stretch>
            <a:fillRect/>
          </a:stretch>
        </p:blipFill>
        <p:spPr>
          <a:xfrm>
            <a:off x="2486025" y="4101771"/>
            <a:ext cx="7219950" cy="2105025"/>
          </a:xfrm>
          <a:prstGeom prst="rect">
            <a:avLst/>
          </a:prstGeom>
        </p:spPr>
      </p:pic>
    </p:spTree>
    <p:extLst>
      <p:ext uri="{BB962C8B-B14F-4D97-AF65-F5344CB8AC3E}">
        <p14:creationId xmlns:p14="http://schemas.microsoft.com/office/powerpoint/2010/main" val="351769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65E7-A4A3-19BB-714D-A5E840893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44E5F-ACE5-FAD3-B267-85945EEC426E}"/>
              </a:ext>
            </a:extLst>
          </p:cNvPr>
          <p:cNvSpPr>
            <a:spLocks noGrp="1"/>
          </p:cNvSpPr>
          <p:nvPr>
            <p:ph type="title"/>
          </p:nvPr>
        </p:nvSpPr>
        <p:spPr/>
        <p:txBody>
          <a:bodyPr>
            <a:normAutofit/>
          </a:bodyPr>
          <a:lstStyle/>
          <a:p>
            <a:pPr algn="ctr"/>
            <a:r>
              <a:rPr lang="en-US" sz="3200" b="1" dirty="0">
                <a:latin typeface="Times New Roman"/>
                <a:ea typeface="Calibri"/>
                <a:cs typeface="Times New Roman"/>
              </a:rPr>
              <a:t>Capabilities, characteristics &amp; features</a:t>
            </a:r>
          </a:p>
        </p:txBody>
      </p:sp>
      <p:sp>
        <p:nvSpPr>
          <p:cNvPr id="5" name="TextBox 4">
            <a:extLst>
              <a:ext uri="{FF2B5EF4-FFF2-40B4-BE49-F238E27FC236}">
                <a16:creationId xmlns:a16="http://schemas.microsoft.com/office/drawing/2014/main" id="{917786DB-EECE-B9A2-696A-9C288B32FD6A}"/>
              </a:ext>
            </a:extLst>
          </p:cNvPr>
          <p:cNvSpPr txBox="1"/>
          <p:nvPr/>
        </p:nvSpPr>
        <p:spPr>
          <a:xfrm>
            <a:off x="402630" y="2057047"/>
            <a:ext cx="1138399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r>
              <a:rPr lang="en-US" b="1" dirty="0">
                <a:latin typeface="Times New Roman"/>
                <a:ea typeface="Calibri"/>
                <a:cs typeface="Arial"/>
              </a:rPr>
              <a:t>Gamma Dose Rate                   </a:t>
            </a:r>
            <a:r>
              <a:rPr lang="en-US" dirty="0">
                <a:latin typeface="Times New Roman"/>
                <a:ea typeface="Calibri"/>
                <a:cs typeface="Arial"/>
              </a:rPr>
              <a:t>0.001 to 999 </a:t>
            </a:r>
            <a:r>
              <a:rPr lang="en-US" u="sng" err="1">
                <a:latin typeface="Times New Roman"/>
                <a:ea typeface="Calibri"/>
                <a:cs typeface="Arial"/>
              </a:rPr>
              <a:t>cGy</a:t>
            </a:r>
            <a:r>
              <a:rPr lang="en-US" u="sng" dirty="0">
                <a:latin typeface="Times New Roman"/>
                <a:ea typeface="Calibri"/>
                <a:cs typeface="Arial"/>
              </a:rPr>
              <a:t>/</a:t>
            </a:r>
            <a:r>
              <a:rPr lang="en-US" u="sng" err="1">
                <a:latin typeface="Times New Roman"/>
                <a:ea typeface="Calibri"/>
                <a:cs typeface="Arial"/>
              </a:rPr>
              <a:t>hr</a:t>
            </a:r>
            <a:r>
              <a:rPr lang="en-US" u="sng" dirty="0">
                <a:latin typeface="Times New Roman"/>
                <a:ea typeface="Calibri"/>
                <a:cs typeface="Arial"/>
              </a:rPr>
              <a:t> </a:t>
            </a:r>
            <a:r>
              <a:rPr lang="en-US" dirty="0">
                <a:latin typeface="Times New Roman"/>
                <a:ea typeface="Calibri"/>
                <a:cs typeface="Arial"/>
              </a:rPr>
              <a:t>                 0.001 </a:t>
            </a:r>
            <a:r>
              <a:rPr lang="en-US" u="sng" err="1">
                <a:latin typeface="Times New Roman"/>
                <a:ea typeface="Calibri"/>
                <a:cs typeface="Arial"/>
              </a:rPr>
              <a:t>μGy</a:t>
            </a:r>
            <a:r>
              <a:rPr lang="en-US" u="sng" dirty="0">
                <a:latin typeface="Times New Roman"/>
                <a:ea typeface="Calibri"/>
                <a:cs typeface="Arial"/>
              </a:rPr>
              <a:t>/</a:t>
            </a:r>
            <a:r>
              <a:rPr lang="en-US" u="sng" err="1">
                <a:latin typeface="Times New Roman"/>
                <a:ea typeface="Calibri"/>
                <a:cs typeface="Arial"/>
              </a:rPr>
              <a:t>hr</a:t>
            </a:r>
            <a:r>
              <a:rPr lang="en-US" dirty="0">
                <a:latin typeface="Times New Roman"/>
                <a:ea typeface="Calibri"/>
                <a:cs typeface="Arial"/>
              </a:rPr>
              <a:t> to 999 </a:t>
            </a:r>
            <a:r>
              <a:rPr lang="en-US" err="1">
                <a:latin typeface="Times New Roman"/>
                <a:ea typeface="Calibri"/>
                <a:cs typeface="Arial"/>
              </a:rPr>
              <a:t>cGy</a:t>
            </a:r>
            <a:r>
              <a:rPr lang="en-US" dirty="0">
                <a:latin typeface="Times New Roman"/>
                <a:ea typeface="Calibri"/>
                <a:cs typeface="Arial"/>
              </a:rPr>
              <a:t>/</a:t>
            </a:r>
            <a:r>
              <a:rPr lang="en-US" err="1">
                <a:latin typeface="Times New Roman"/>
                <a:ea typeface="Calibri"/>
                <a:cs typeface="Arial"/>
              </a:rPr>
              <a:t>hr</a:t>
            </a:r>
            <a:endParaRPr lang="en-US">
              <a:latin typeface="Times New Roman"/>
              <a:ea typeface="Calibri"/>
              <a:cs typeface="Arial"/>
            </a:endParaRPr>
          </a:p>
          <a:p>
            <a:endParaRPr lang="en-US" dirty="0">
              <a:latin typeface="Times New Roman"/>
              <a:ea typeface="Calibri"/>
              <a:cs typeface="Arial"/>
            </a:endParaRPr>
          </a:p>
          <a:p>
            <a:endParaRPr lang="en-US" dirty="0">
              <a:latin typeface="Times New Roman"/>
              <a:ea typeface="Calibri"/>
              <a:cs typeface="Arial"/>
            </a:endParaRPr>
          </a:p>
          <a:p>
            <a:endParaRPr lang="en-US" dirty="0">
              <a:latin typeface="Times New Roman"/>
              <a:ea typeface="Calibri"/>
              <a:cs typeface="Arial"/>
            </a:endParaRPr>
          </a:p>
          <a:p>
            <a:r>
              <a:rPr lang="en-US" b="1" dirty="0">
                <a:latin typeface="Times New Roman"/>
                <a:ea typeface="Calibri"/>
                <a:cs typeface="Arial"/>
              </a:rPr>
              <a:t>Total Dose (Gamma/Neutron) </a:t>
            </a:r>
            <a:r>
              <a:rPr lang="en-US" dirty="0">
                <a:latin typeface="Times New Roman"/>
                <a:ea typeface="Calibri"/>
                <a:cs typeface="Arial"/>
              </a:rPr>
              <a:t>0.001 to 999 </a:t>
            </a:r>
            <a:r>
              <a:rPr lang="en-US" err="1">
                <a:latin typeface="Times New Roman"/>
                <a:ea typeface="Calibri"/>
                <a:cs typeface="Arial"/>
              </a:rPr>
              <a:t>cGy</a:t>
            </a:r>
            <a:r>
              <a:rPr lang="en-US" dirty="0">
                <a:latin typeface="Times New Roman"/>
                <a:ea typeface="Calibri"/>
                <a:cs typeface="Arial"/>
              </a:rPr>
              <a:t>                      0.001 </a:t>
            </a:r>
            <a:r>
              <a:rPr lang="en-US" err="1">
                <a:latin typeface="Times New Roman"/>
                <a:ea typeface="Calibri"/>
                <a:cs typeface="Arial"/>
              </a:rPr>
              <a:t>μGy</a:t>
            </a:r>
            <a:r>
              <a:rPr lang="en-US" dirty="0">
                <a:latin typeface="Times New Roman"/>
                <a:ea typeface="Calibri"/>
                <a:cs typeface="Arial"/>
              </a:rPr>
              <a:t> to 999 </a:t>
            </a:r>
            <a:r>
              <a:rPr lang="en-US" err="1">
                <a:latin typeface="Times New Roman"/>
                <a:ea typeface="Calibri"/>
                <a:cs typeface="Arial"/>
              </a:rPr>
              <a:t>cGy</a:t>
            </a:r>
            <a:endParaRPr lang="en-US">
              <a:latin typeface="Times New Roman"/>
              <a:ea typeface="Calibri"/>
              <a:cs typeface="Arial"/>
            </a:endParaRPr>
          </a:p>
          <a:p>
            <a:endParaRPr lang="en-US" dirty="0">
              <a:latin typeface="Times New Roman"/>
              <a:ea typeface="Calibri"/>
              <a:cs typeface="Arial"/>
            </a:endParaRPr>
          </a:p>
          <a:p>
            <a:endParaRPr lang="en-US" dirty="0">
              <a:latin typeface="Times New Roman"/>
              <a:ea typeface="Calibri"/>
              <a:cs typeface="Arial"/>
            </a:endParaRPr>
          </a:p>
          <a:p>
            <a:endParaRPr lang="en-US" dirty="0">
              <a:latin typeface="Times New Roman"/>
              <a:ea typeface="Calibri"/>
              <a:cs typeface="Arial"/>
            </a:endParaRPr>
          </a:p>
          <a:p>
            <a:r>
              <a:rPr lang="en-US" b="1" dirty="0">
                <a:latin typeface="Times New Roman"/>
                <a:ea typeface="Calibri"/>
                <a:cs typeface="Arial"/>
              </a:rPr>
              <a:t>Radiation Types Detected </a:t>
            </a:r>
            <a:r>
              <a:rPr lang="en-US" dirty="0">
                <a:latin typeface="Times New Roman"/>
                <a:ea typeface="Calibri"/>
                <a:cs typeface="Arial"/>
              </a:rPr>
              <a:t>Gamma and Neutron Gamma and Neutron</a:t>
            </a:r>
          </a:p>
          <a:p>
            <a:endParaRPr lang="en-US" sz="1600" dirty="0">
              <a:latin typeface="Times New Roman"/>
              <a:ea typeface="Calibri"/>
              <a:cs typeface="Arial"/>
            </a:endParaRPr>
          </a:p>
          <a:p>
            <a:r>
              <a:rPr lang="en-US" sz="1600" dirty="0">
                <a:latin typeface="Times New Roman"/>
                <a:ea typeface="Calibri"/>
                <a:cs typeface="Arial"/>
              </a:rPr>
              <a:t>The AN/UDR-13 is calibrated in </a:t>
            </a:r>
            <a:r>
              <a:rPr lang="en-US" sz="1600" err="1">
                <a:latin typeface="Times New Roman"/>
                <a:ea typeface="Calibri"/>
                <a:cs typeface="Arial"/>
              </a:rPr>
              <a:t>centigray</a:t>
            </a:r>
            <a:r>
              <a:rPr lang="en-US" sz="1600" dirty="0">
                <a:latin typeface="Times New Roman"/>
                <a:ea typeface="Calibri"/>
                <a:cs typeface="Arial"/>
              </a:rPr>
              <a:t> (</a:t>
            </a:r>
            <a:r>
              <a:rPr lang="en-US" sz="1600" err="1">
                <a:latin typeface="Times New Roman"/>
                <a:ea typeface="Calibri"/>
                <a:cs typeface="Arial"/>
              </a:rPr>
              <a:t>cGy</a:t>
            </a:r>
            <a:r>
              <a:rPr lang="en-US" sz="1600" dirty="0">
                <a:latin typeface="Times New Roman"/>
                <a:ea typeface="Calibri"/>
                <a:cs typeface="Arial"/>
              </a:rPr>
              <a:t>) units — suitable for higher dose environments.</a:t>
            </a:r>
          </a:p>
          <a:p>
            <a:endParaRPr lang="en-US" sz="1600" dirty="0">
              <a:latin typeface="Times New Roman"/>
              <a:ea typeface="Calibri"/>
              <a:cs typeface="Arial"/>
            </a:endParaRPr>
          </a:p>
          <a:p>
            <a:pPr>
              <a:spcBef>
                <a:spcPct val="0"/>
              </a:spcBef>
              <a:spcAft>
                <a:spcPct val="0"/>
              </a:spcAft>
            </a:pPr>
            <a:r>
              <a:rPr lang="en-US" sz="1600" dirty="0">
                <a:latin typeface="Times New Roman"/>
                <a:ea typeface="Calibri"/>
                <a:cs typeface="Arial"/>
              </a:rPr>
              <a:t>The AN/UDR-14 adds </a:t>
            </a:r>
            <a:r>
              <a:rPr lang="en-US" sz="1600" dirty="0" err="1">
                <a:latin typeface="Times New Roman"/>
                <a:ea typeface="Calibri"/>
                <a:cs typeface="Arial"/>
              </a:rPr>
              <a:t>microgray</a:t>
            </a:r>
            <a:r>
              <a:rPr lang="en-US" sz="1600" dirty="0">
                <a:latin typeface="Times New Roman"/>
                <a:ea typeface="Calibri"/>
                <a:cs typeface="Arial"/>
              </a:rPr>
              <a:t> (</a:t>
            </a:r>
            <a:r>
              <a:rPr lang="en-US" sz="1600" dirty="0" err="1">
                <a:latin typeface="Times New Roman"/>
                <a:ea typeface="Calibri"/>
                <a:cs typeface="Arial"/>
              </a:rPr>
              <a:t>μGy</a:t>
            </a:r>
            <a:r>
              <a:rPr lang="en-US" sz="1600" dirty="0">
                <a:latin typeface="Times New Roman"/>
                <a:ea typeface="Calibri"/>
                <a:cs typeface="Arial"/>
              </a:rPr>
              <a:t>) precision, offering greater sensitivity for detecting very low-level radiation exposure.</a:t>
            </a:r>
          </a:p>
          <a:p>
            <a:pPr>
              <a:spcBef>
                <a:spcPct val="0"/>
              </a:spcBef>
              <a:spcAft>
                <a:spcPct val="0"/>
              </a:spcAft>
            </a:pPr>
            <a:endParaRPr lang="en-US" sz="1600" dirty="0">
              <a:latin typeface="Times New Roman"/>
              <a:ea typeface="Calibri"/>
              <a:cs typeface="Arial"/>
            </a:endParaRPr>
          </a:p>
          <a:p>
            <a:pPr>
              <a:spcBef>
                <a:spcPct val="0"/>
              </a:spcBef>
              <a:spcAft>
                <a:spcPct val="0"/>
              </a:spcAft>
            </a:pPr>
            <a:r>
              <a:rPr lang="en-US" sz="1600" dirty="0">
                <a:latin typeface="Times New Roman"/>
                <a:ea typeface="Calibri"/>
                <a:cs typeface="Arial"/>
              </a:rPr>
              <a:t>Both sets feature a pre-settable Alarm and a Sleep Mode.</a:t>
            </a:r>
          </a:p>
          <a:p>
            <a:pPr>
              <a:spcBef>
                <a:spcPct val="0"/>
              </a:spcBef>
              <a:spcAft>
                <a:spcPct val="0"/>
              </a:spcAft>
            </a:pPr>
            <a:endParaRPr lang="en-US" sz="1600" dirty="0">
              <a:latin typeface="Times New Roman"/>
              <a:ea typeface="Calibri"/>
              <a:cs typeface="Arial"/>
            </a:endParaRPr>
          </a:p>
          <a:p>
            <a:pPr>
              <a:spcBef>
                <a:spcPct val="0"/>
              </a:spcBef>
              <a:spcAft>
                <a:spcPct val="0"/>
              </a:spcAft>
            </a:pPr>
            <a:r>
              <a:rPr lang="en-US" sz="1600" dirty="0">
                <a:latin typeface="Times New Roman"/>
                <a:ea typeface="Calibri"/>
                <a:cs typeface="Arial"/>
              </a:rPr>
              <a:t>Both models serve as unit dosimeters to monitor and alert personnel of potential radiation hazards.</a:t>
            </a:r>
            <a:r>
              <a:rPr lang="en-US" dirty="0">
                <a:latin typeface="Times New Roman"/>
                <a:ea typeface="Calibri"/>
                <a:cs typeface="Arial"/>
              </a:rPr>
              <a:t>  </a:t>
            </a:r>
            <a:endParaRPr lang="en-US" dirty="0">
              <a:latin typeface="Times New Roman"/>
              <a:cs typeface="Times New Roman"/>
            </a:endParaRPr>
          </a:p>
        </p:txBody>
      </p:sp>
      <p:sp>
        <p:nvSpPr>
          <p:cNvPr id="6" name="TextBox 3">
            <a:extLst>
              <a:ext uri="{FF2B5EF4-FFF2-40B4-BE49-F238E27FC236}">
                <a16:creationId xmlns:a16="http://schemas.microsoft.com/office/drawing/2014/main" id="{1FA505C4-DDA3-12AF-9E43-385A61C5A55E}"/>
              </a:ext>
            </a:extLst>
          </p:cNvPr>
          <p:cNvSpPr txBox="1"/>
          <p:nvPr/>
        </p:nvSpPr>
        <p:spPr>
          <a:xfrm>
            <a:off x="4374708" y="2626157"/>
            <a:ext cx="136630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err="1">
                <a:latin typeface="Times New Roman"/>
                <a:cs typeface="Arial"/>
              </a:rPr>
              <a:t>Centigray</a:t>
            </a:r>
            <a:endParaRPr lang="en-US" b="1">
              <a:latin typeface="Times New Roman"/>
              <a:cs typeface="Times New Roman"/>
            </a:endParaRPr>
          </a:p>
        </p:txBody>
      </p:sp>
      <p:sp>
        <p:nvSpPr>
          <p:cNvPr id="7" name="TextBox 4">
            <a:extLst>
              <a:ext uri="{FF2B5EF4-FFF2-40B4-BE49-F238E27FC236}">
                <a16:creationId xmlns:a16="http://schemas.microsoft.com/office/drawing/2014/main" id="{50351474-3A6C-4BE7-D9A0-D91CB5D2BC6D}"/>
              </a:ext>
            </a:extLst>
          </p:cNvPr>
          <p:cNvSpPr txBox="1"/>
          <p:nvPr/>
        </p:nvSpPr>
        <p:spPr>
          <a:xfrm>
            <a:off x="6521461" y="2625358"/>
            <a:ext cx="136630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err="1">
                <a:latin typeface="Times New Roman"/>
                <a:cs typeface="Arial"/>
              </a:rPr>
              <a:t>Microgray</a:t>
            </a:r>
            <a:endParaRPr lang="en-US" b="1" err="1">
              <a:latin typeface="Times New Roman"/>
            </a:endParaRPr>
          </a:p>
        </p:txBody>
      </p:sp>
    </p:spTree>
    <p:extLst>
      <p:ext uri="{BB962C8B-B14F-4D97-AF65-F5344CB8AC3E}">
        <p14:creationId xmlns:p14="http://schemas.microsoft.com/office/powerpoint/2010/main" val="1207540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2671-C8CE-FC36-A846-F8EEA47F4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26E53-6E0E-12CC-373C-403E40BA6AC6}"/>
              </a:ext>
            </a:extLst>
          </p:cNvPr>
          <p:cNvSpPr>
            <a:spLocks noGrp="1"/>
          </p:cNvSpPr>
          <p:nvPr>
            <p:ph type="title"/>
          </p:nvPr>
        </p:nvSpPr>
        <p:spPr/>
        <p:txBody>
          <a:bodyPr>
            <a:normAutofit/>
          </a:bodyPr>
          <a:lstStyle/>
          <a:p>
            <a:pPr algn="ctr"/>
            <a:r>
              <a:rPr lang="en-US" sz="3200" b="1" dirty="0">
                <a:latin typeface="Times New Roman"/>
                <a:ea typeface="Calibri"/>
                <a:cs typeface="Times New Roman"/>
              </a:rPr>
              <a:t>Capabilities, characteristics &amp; features</a:t>
            </a:r>
          </a:p>
        </p:txBody>
      </p:sp>
      <p:sp>
        <p:nvSpPr>
          <p:cNvPr id="5" name="TextBox 4">
            <a:extLst>
              <a:ext uri="{FF2B5EF4-FFF2-40B4-BE49-F238E27FC236}">
                <a16:creationId xmlns:a16="http://schemas.microsoft.com/office/drawing/2014/main" id="{11656161-5426-4F59-B05C-7D35C61D6491}"/>
              </a:ext>
            </a:extLst>
          </p:cNvPr>
          <p:cNvSpPr txBox="1"/>
          <p:nvPr/>
        </p:nvSpPr>
        <p:spPr>
          <a:xfrm>
            <a:off x="402630" y="2057047"/>
            <a:ext cx="1138399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a:spcBef>
                <a:spcPct val="0"/>
              </a:spcBef>
              <a:spcAft>
                <a:spcPct val="0"/>
              </a:spcAft>
            </a:pPr>
            <a:r>
              <a:rPr lang="en-US" sz="2000" dirty="0">
                <a:latin typeface="Times New Roman"/>
                <a:ea typeface="Calibri"/>
                <a:cs typeface="Arial"/>
              </a:rPr>
              <a:t>     Each powered by 4 “AAA” (1.5 volt) dry cell batteries</a:t>
            </a:r>
          </a:p>
          <a:p>
            <a:pPr>
              <a:spcBef>
                <a:spcPct val="0"/>
              </a:spcBef>
              <a:spcAft>
                <a:spcPct val="0"/>
              </a:spcAft>
            </a:pPr>
            <a:endParaRPr lang="en-US" sz="2000" dirty="0">
              <a:latin typeface="Times New Roman"/>
              <a:ea typeface="Calibri"/>
              <a:cs typeface="Arial"/>
            </a:endParaRPr>
          </a:p>
          <a:p>
            <a:pPr>
              <a:spcBef>
                <a:spcPct val="0"/>
              </a:spcBef>
              <a:spcAft>
                <a:spcPct val="0"/>
              </a:spcAft>
            </a:pPr>
            <a:r>
              <a:rPr lang="en-US" sz="2000" dirty="0">
                <a:latin typeface="Times New Roman"/>
                <a:ea typeface="Calibri"/>
                <a:cs typeface="Arial"/>
              </a:rPr>
              <a:t>AN/UDR-13</a:t>
            </a:r>
          </a:p>
          <a:p>
            <a:pPr>
              <a:spcBef>
                <a:spcPct val="0"/>
              </a:spcBef>
              <a:spcAft>
                <a:spcPct val="0"/>
              </a:spcAft>
            </a:pPr>
            <a:r>
              <a:rPr lang="en-US" sz="2000" dirty="0">
                <a:latin typeface="Times New Roman"/>
                <a:ea typeface="Calibri"/>
                <a:cs typeface="Arial"/>
              </a:rPr>
              <a:t>Battery Life is </a:t>
            </a:r>
            <a:r>
              <a:rPr lang="en-US" sz="2000" u="sng" dirty="0">
                <a:latin typeface="Times New Roman"/>
                <a:ea typeface="Calibri"/>
                <a:cs typeface="Arial"/>
              </a:rPr>
              <a:t>100</a:t>
            </a:r>
            <a:r>
              <a:rPr lang="en-US" sz="2000" dirty="0">
                <a:latin typeface="Times New Roman"/>
                <a:ea typeface="Calibri"/>
                <a:cs typeface="Arial"/>
              </a:rPr>
              <a:t> hours in Normal Operation Mode</a:t>
            </a:r>
          </a:p>
          <a:p>
            <a:pPr>
              <a:spcBef>
                <a:spcPct val="0"/>
              </a:spcBef>
              <a:spcAft>
                <a:spcPct val="0"/>
              </a:spcAft>
            </a:pPr>
            <a:r>
              <a:rPr lang="en-US" sz="2000" dirty="0">
                <a:latin typeface="Times New Roman"/>
                <a:ea typeface="Calibri"/>
                <a:cs typeface="Arial"/>
              </a:rPr>
              <a:t>Battery Life is </a:t>
            </a:r>
            <a:r>
              <a:rPr lang="en-US" sz="2000" u="sng" dirty="0">
                <a:latin typeface="Times New Roman"/>
                <a:ea typeface="Calibri"/>
                <a:cs typeface="Arial"/>
              </a:rPr>
              <a:t>2000</a:t>
            </a:r>
            <a:r>
              <a:rPr lang="en-US" sz="2000" dirty="0">
                <a:latin typeface="Times New Roman"/>
                <a:ea typeface="Calibri"/>
                <a:cs typeface="Arial"/>
              </a:rPr>
              <a:t> hours in Sleep [SLP] Mode</a:t>
            </a:r>
          </a:p>
          <a:p>
            <a:pPr>
              <a:spcBef>
                <a:spcPct val="0"/>
              </a:spcBef>
              <a:spcAft>
                <a:spcPct val="0"/>
              </a:spcAft>
            </a:pPr>
            <a:endParaRPr lang="en-US" sz="2000" dirty="0">
              <a:latin typeface="Times New Roman"/>
              <a:ea typeface="Calibri"/>
              <a:cs typeface="Arial"/>
            </a:endParaRPr>
          </a:p>
          <a:p>
            <a:pPr>
              <a:spcBef>
                <a:spcPct val="0"/>
              </a:spcBef>
              <a:spcAft>
                <a:spcPct val="0"/>
              </a:spcAft>
            </a:pPr>
            <a:r>
              <a:rPr lang="en-US" sz="2000" dirty="0">
                <a:latin typeface="Times New Roman"/>
                <a:ea typeface="Calibri"/>
                <a:cs typeface="Arial"/>
              </a:rPr>
              <a:t>AN/UDR-14</a:t>
            </a:r>
          </a:p>
          <a:p>
            <a:pPr>
              <a:spcBef>
                <a:spcPct val="0"/>
              </a:spcBef>
              <a:spcAft>
                <a:spcPct val="0"/>
              </a:spcAft>
            </a:pPr>
            <a:r>
              <a:rPr lang="en-US" sz="2000" dirty="0">
                <a:latin typeface="Times New Roman"/>
                <a:ea typeface="Calibri"/>
                <a:cs typeface="Arial"/>
              </a:rPr>
              <a:t>Battery Life is </a:t>
            </a:r>
            <a:r>
              <a:rPr lang="en-US" sz="2000" u="sng" dirty="0">
                <a:latin typeface="Times New Roman"/>
                <a:ea typeface="Calibri"/>
                <a:cs typeface="Arial"/>
              </a:rPr>
              <a:t>100</a:t>
            </a:r>
            <a:r>
              <a:rPr lang="en-US" sz="2000" dirty="0">
                <a:latin typeface="Times New Roman"/>
                <a:ea typeface="Calibri"/>
                <a:cs typeface="Arial"/>
              </a:rPr>
              <a:t> hours in Normal Operation Mode</a:t>
            </a:r>
          </a:p>
          <a:p>
            <a:pPr>
              <a:spcBef>
                <a:spcPct val="0"/>
              </a:spcBef>
              <a:spcAft>
                <a:spcPct val="0"/>
              </a:spcAft>
            </a:pPr>
            <a:r>
              <a:rPr lang="en-US" sz="2000" dirty="0">
                <a:latin typeface="Times New Roman"/>
                <a:ea typeface="Calibri"/>
                <a:cs typeface="Arial"/>
              </a:rPr>
              <a:t>Battery Life is </a:t>
            </a:r>
            <a:r>
              <a:rPr lang="en-US" sz="2000" u="sng" dirty="0">
                <a:latin typeface="Times New Roman"/>
                <a:ea typeface="Calibri"/>
                <a:cs typeface="Arial"/>
              </a:rPr>
              <a:t>1000</a:t>
            </a:r>
            <a:r>
              <a:rPr lang="en-US" sz="2000" dirty="0">
                <a:latin typeface="Times New Roman"/>
                <a:ea typeface="Calibri"/>
                <a:cs typeface="Arial"/>
              </a:rPr>
              <a:t> hours in Sleep [SLP] Mode</a:t>
            </a:r>
          </a:p>
          <a:p>
            <a:pPr>
              <a:spcBef>
                <a:spcPct val="0"/>
              </a:spcBef>
              <a:spcAft>
                <a:spcPct val="0"/>
              </a:spcAft>
            </a:pPr>
            <a:endParaRPr lang="en-US" sz="2000" dirty="0">
              <a:latin typeface="Times New Roman"/>
              <a:ea typeface="Calibri"/>
              <a:cs typeface="Arial"/>
            </a:endParaRPr>
          </a:p>
          <a:p>
            <a:r>
              <a:rPr lang="en-US" sz="2000" dirty="0">
                <a:latin typeface="Times New Roman"/>
                <a:ea typeface="Calibri"/>
                <a:cs typeface="Arial"/>
              </a:rPr>
              <a:t>Both the AN/UDR-13 and AN/UDR-14 will always turn on in the Dose Rate Mode.</a:t>
            </a:r>
          </a:p>
          <a:p>
            <a:endParaRPr lang="en-US" b="1" dirty="0">
              <a:latin typeface="Times New Roman"/>
              <a:ea typeface="Calibri"/>
              <a:cs typeface="Arial"/>
            </a:endParaRPr>
          </a:p>
        </p:txBody>
      </p:sp>
    </p:spTree>
    <p:extLst>
      <p:ext uri="{BB962C8B-B14F-4D97-AF65-F5344CB8AC3E}">
        <p14:creationId xmlns:p14="http://schemas.microsoft.com/office/powerpoint/2010/main" val="97944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34261F3-028A-DBE5-3DEE-0EEEA34D8886}"/>
            </a:ext>
          </a:extLst>
        </p:cNvPr>
        <p:cNvGrpSpPr/>
        <p:nvPr/>
      </p:nvGrpSpPr>
      <p:grpSpPr>
        <a:xfrm>
          <a:off x="0" y="0"/>
          <a:ext cx="0" cy="0"/>
          <a:chOff x="0" y="0"/>
          <a:chExt cx="0" cy="0"/>
        </a:xfrm>
      </p:grpSpPr>
      <p:sp>
        <p:nvSpPr>
          <p:cNvPr id="708611" name="Rectangle 3">
            <a:extLst>
              <a:ext uri="{FF2B5EF4-FFF2-40B4-BE49-F238E27FC236}">
                <a16:creationId xmlns:a16="http://schemas.microsoft.com/office/drawing/2014/main" id="{66EA681D-2D03-A0F3-E9CF-AFD4A4D7218C}"/>
              </a:ext>
            </a:extLst>
          </p:cNvPr>
          <p:cNvSpPr>
            <a:spLocks noChangeArrowheads="1"/>
          </p:cNvSpPr>
          <p:nvPr/>
        </p:nvSpPr>
        <p:spPr bwMode="auto">
          <a:xfrm>
            <a:off x="3619501" y="231775"/>
            <a:ext cx="6727825" cy="935038"/>
          </a:xfrm>
          <a:prstGeom prst="rect">
            <a:avLst/>
          </a:prstGeom>
          <a:noFill/>
          <a:ln w="9525">
            <a:noFill/>
            <a:miter lim="800000"/>
            <a:headEnd/>
            <a:tailEnd/>
          </a:ln>
          <a:effectLst/>
        </p:spPr>
        <p:txBody>
          <a:bodyPr lIns="92075" tIns="46038" rIns="92075" bIns="46038" anchor="ctr"/>
          <a:lstStyle/>
          <a:p>
            <a:pPr algn="ctr" eaLnBrk="0" fontAlgn="base" hangingPunct="0">
              <a:spcBef>
                <a:spcPct val="0"/>
              </a:spcBef>
              <a:spcAft>
                <a:spcPct val="0"/>
              </a:spcAft>
              <a:defRPr/>
            </a:pPr>
            <a:endParaRPr lang="en-US" sz="3200" b="1">
              <a:solidFill>
                <a:srgbClr val="000000"/>
              </a:solidFill>
              <a:effectLst>
                <a:outerShdw blurRad="38100" dist="38100" dir="2700000" algn="tl">
                  <a:srgbClr val="C0C0C0"/>
                </a:outerShdw>
              </a:effectLst>
              <a:latin typeface="Times New Roman" pitchFamily="18" charset="0"/>
            </a:endParaRPr>
          </a:p>
        </p:txBody>
      </p:sp>
      <p:sp>
        <p:nvSpPr>
          <p:cNvPr id="60422" name="Line 5">
            <a:extLst>
              <a:ext uri="{FF2B5EF4-FFF2-40B4-BE49-F238E27FC236}">
                <a16:creationId xmlns:a16="http://schemas.microsoft.com/office/drawing/2014/main" id="{7F488CBF-0F1B-D8ED-166F-722099C864F3}"/>
              </a:ext>
            </a:extLst>
          </p:cNvPr>
          <p:cNvSpPr>
            <a:spLocks noChangeShapeType="1"/>
          </p:cNvSpPr>
          <p:nvPr/>
        </p:nvSpPr>
        <p:spPr bwMode="auto">
          <a:xfrm>
            <a:off x="1524001" y="838200"/>
            <a:ext cx="9142413" cy="0"/>
          </a:xfrm>
          <a:prstGeom prst="line">
            <a:avLst/>
          </a:prstGeom>
          <a:noFill/>
          <a:ln w="57150" cmpd="tri">
            <a:solidFill>
              <a:schemeClr val="accent2"/>
            </a:solidFill>
            <a:round/>
            <a:headEnd type="none" w="sm" len="sm"/>
            <a:tailEnd type="none" w="sm" len="sm"/>
          </a:ln>
        </p:spPr>
        <p:txBody>
          <a:bodyPr wrap="none" anchor="ctr"/>
          <a:lstStyle/>
          <a:p>
            <a:pPr fontAlgn="base">
              <a:spcBef>
                <a:spcPct val="0"/>
              </a:spcBef>
              <a:spcAft>
                <a:spcPct val="0"/>
              </a:spcAft>
            </a:pPr>
            <a:endParaRPr lang="en-US" sz="2400" b="1">
              <a:solidFill>
                <a:srgbClr val="000000"/>
              </a:solidFill>
            </a:endParaRPr>
          </a:p>
        </p:txBody>
      </p:sp>
      <p:sp>
        <p:nvSpPr>
          <p:cNvPr id="11" name="Text Box 10">
            <a:extLst>
              <a:ext uri="{FF2B5EF4-FFF2-40B4-BE49-F238E27FC236}">
                <a16:creationId xmlns:a16="http://schemas.microsoft.com/office/drawing/2014/main" id="{AEDA610C-AE10-485B-C407-9C276FD222EE}"/>
              </a:ext>
            </a:extLst>
          </p:cNvPr>
          <p:cNvSpPr txBox="1">
            <a:spLocks noChangeArrowheads="1"/>
          </p:cNvSpPr>
          <p:nvPr/>
        </p:nvSpPr>
        <p:spPr bwMode="auto">
          <a:xfrm>
            <a:off x="1524000" y="96838"/>
            <a:ext cx="9144000" cy="641350"/>
          </a:xfrm>
          <a:prstGeom prst="rect">
            <a:avLst/>
          </a:prstGeom>
          <a:noFill/>
          <a:ln w="12700">
            <a:noFill/>
            <a:miter lim="800000"/>
            <a:headEnd type="none" w="sm" len="sm"/>
            <a:tailEnd type="none" w="sm" len="sm"/>
          </a:ln>
        </p:spPr>
        <p:txBody>
          <a:bodyPr lIns="91440" tIns="45720" rIns="91440" bIns="45720" anchor="t">
            <a:spAutoFit/>
          </a:bodyPr>
          <a:lstStyle/>
          <a:p>
            <a:pPr algn="ctr" eaLnBrk="0" fontAlgn="base" hangingPunct="0">
              <a:spcBef>
                <a:spcPct val="0"/>
              </a:spcBef>
              <a:spcAft>
                <a:spcPct val="0"/>
              </a:spcAft>
            </a:pPr>
            <a:r>
              <a:rPr lang="en-US" sz="3600" b="1" dirty="0">
                <a:cs typeface="Arial"/>
              </a:rPr>
              <a:t>CONTROLS AND INDICATORS</a:t>
            </a:r>
          </a:p>
        </p:txBody>
      </p:sp>
      <p:pic>
        <p:nvPicPr>
          <p:cNvPr id="3" name="Picture 33" descr="T:\01-DR-SKOv2\01 Training\00 DR-SKO v2 Lesson Plans\06 AN-UDR-14 Radiac Set\Photos\DSC_0038.JPG">
            <a:extLst>
              <a:ext uri="{FF2B5EF4-FFF2-40B4-BE49-F238E27FC236}">
                <a16:creationId xmlns:a16="http://schemas.microsoft.com/office/drawing/2014/main" id="{598D5235-572F-1B41-7DC0-FBFA195CA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1436688"/>
            <a:ext cx="38592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5194B183-326C-CBEF-5BFA-4885A670B17B}"/>
              </a:ext>
            </a:extLst>
          </p:cNvPr>
          <p:cNvSpPr txBox="1">
            <a:spLocks noChangeArrowheads="1"/>
          </p:cNvSpPr>
          <p:nvPr/>
        </p:nvSpPr>
        <p:spPr>
          <a:xfrm>
            <a:off x="3090863" y="1055689"/>
            <a:ext cx="3160712" cy="5462587"/>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347663" indent="-347663" algn="l" rtl="0" eaLnBrk="0" fontAlgn="base" hangingPunct="0">
              <a:spcBef>
                <a:spcPct val="20000"/>
              </a:spcBef>
              <a:spcAft>
                <a:spcPct val="0"/>
              </a:spcAft>
              <a:buClr>
                <a:schemeClr val="accent2"/>
              </a:buClr>
              <a:buFont typeface="Wingdings" panose="05000000000000000000" pitchFamily="2" charset="2"/>
              <a:buChar char="w"/>
              <a:defRPr sz="2800">
                <a:solidFill>
                  <a:schemeClr val="tx1"/>
                </a:solidFill>
                <a:effectLst>
                  <a:outerShdw blurRad="38100" dist="38100" dir="2700000" algn="tl">
                    <a:srgbClr val="FFFFFF"/>
                  </a:outerShdw>
                </a:effectLst>
                <a:latin typeface="+mn-lt"/>
                <a:ea typeface="+mn-ea"/>
                <a:cs typeface="+mn-cs"/>
              </a:defRPr>
            </a:lvl1pPr>
            <a:lvl2pPr marL="679450" indent="-217488" algn="l" rtl="0" eaLnBrk="0" fontAlgn="base" hangingPunct="0">
              <a:spcBef>
                <a:spcPct val="20000"/>
              </a:spcBef>
              <a:spcAft>
                <a:spcPct val="0"/>
              </a:spcAft>
              <a:buClr>
                <a:schemeClr val="accent2"/>
              </a:buClr>
              <a:buSzPct val="50000"/>
              <a:buFont typeface="Wingdings" panose="05000000000000000000" pitchFamily="2" charset="2"/>
              <a:buChar char="l"/>
              <a:defRPr sz="2400">
                <a:solidFill>
                  <a:schemeClr val="tx1"/>
                </a:solidFill>
                <a:effectLst>
                  <a:outerShdw blurRad="38100" dist="38100" dir="2700000" algn="tl">
                    <a:srgbClr val="FFFFFF"/>
                  </a:outerShdw>
                </a:effectLst>
                <a:latin typeface="+mn-lt"/>
              </a:defRPr>
            </a:lvl2pPr>
            <a:lvl3pPr marL="1012825" indent="-219075" algn="l" rtl="0" eaLnBrk="0" fontAlgn="base" hangingPunct="0">
              <a:spcBef>
                <a:spcPct val="20000"/>
              </a:spcBef>
              <a:spcAft>
                <a:spcPct val="0"/>
              </a:spcAft>
              <a:buClr>
                <a:schemeClr val="accent2"/>
              </a:buClr>
              <a:buSzPct val="75000"/>
              <a:buChar char="–"/>
              <a:defRPr sz="2000">
                <a:solidFill>
                  <a:schemeClr val="tx1"/>
                </a:solidFill>
                <a:effectLst>
                  <a:outerShdw blurRad="38100" dist="38100" dir="2700000" algn="tl">
                    <a:srgbClr val="FFFFFF"/>
                  </a:outerShdw>
                </a:effectLst>
                <a:latin typeface="+mn-lt"/>
              </a:defRPr>
            </a:lvl3pPr>
            <a:lvl4pPr marL="1370013" indent="-242888" algn="l" rtl="0" eaLnBrk="0" fontAlgn="base" hangingPunct="0">
              <a:spcBef>
                <a:spcPct val="20000"/>
              </a:spcBef>
              <a:spcAft>
                <a:spcPct val="0"/>
              </a:spcAft>
              <a:buClr>
                <a:schemeClr val="accent2"/>
              </a:buClr>
              <a:buSzPct val="75000"/>
              <a:buChar char="–"/>
              <a:defRPr sz="2000">
                <a:solidFill>
                  <a:schemeClr val="tx1"/>
                </a:solidFill>
                <a:effectLst>
                  <a:outerShdw blurRad="38100" dist="38100" dir="2700000" algn="tl">
                    <a:srgbClr val="FFFFFF"/>
                  </a:outerShdw>
                </a:effectLst>
                <a:latin typeface="+mn-lt"/>
              </a:defRPr>
            </a:lvl4pPr>
            <a:lvl5pPr marL="1693863" indent="-209550" algn="l" rtl="0" eaLnBrk="0" fontAlgn="base" hangingPunct="0">
              <a:spcBef>
                <a:spcPct val="20000"/>
              </a:spcBef>
              <a:spcAft>
                <a:spcPct val="0"/>
              </a:spcAft>
              <a:buClr>
                <a:schemeClr val="accent2"/>
              </a:buClr>
              <a:buSzPct val="75000"/>
              <a:buChar char="–"/>
              <a:defRPr sz="2000">
                <a:solidFill>
                  <a:schemeClr val="tx1"/>
                </a:solidFill>
                <a:effectLst>
                  <a:outerShdw blurRad="38100" dist="38100" dir="2700000" algn="tl">
                    <a:srgbClr val="FFFFFF"/>
                  </a:outerShdw>
                </a:effectLst>
                <a:latin typeface="+mn-lt"/>
              </a:defRPr>
            </a:lvl5pPr>
            <a:lvl6pPr marL="2114550" indent="-269875" algn="l" rtl="0" fontAlgn="base">
              <a:spcBef>
                <a:spcPct val="20000"/>
              </a:spcBef>
              <a:spcAft>
                <a:spcPct val="0"/>
              </a:spcAft>
              <a:buClr>
                <a:schemeClr val="accent2"/>
              </a:buClr>
              <a:buSzPct val="75000"/>
              <a:buChar char="–"/>
              <a:tabLst>
                <a:tab pos="341313" algn="l"/>
              </a:tabLst>
              <a:defRPr sz="2000" b="1">
                <a:solidFill>
                  <a:schemeClr val="tx1"/>
                </a:solidFill>
                <a:effectLst>
                  <a:outerShdw blurRad="38100" dist="38100" dir="2700000" algn="tl">
                    <a:srgbClr val="FFFFFF"/>
                  </a:outerShdw>
                </a:effectLst>
                <a:latin typeface="+mn-lt"/>
              </a:defRPr>
            </a:lvl6pPr>
            <a:lvl7pPr marL="2571750" indent="-269875" algn="l" rtl="0" fontAlgn="base">
              <a:spcBef>
                <a:spcPct val="20000"/>
              </a:spcBef>
              <a:spcAft>
                <a:spcPct val="0"/>
              </a:spcAft>
              <a:buClr>
                <a:schemeClr val="accent2"/>
              </a:buClr>
              <a:buSzPct val="75000"/>
              <a:buChar char="–"/>
              <a:tabLst>
                <a:tab pos="341313" algn="l"/>
              </a:tabLst>
              <a:defRPr sz="2000" b="1">
                <a:solidFill>
                  <a:schemeClr val="tx1"/>
                </a:solidFill>
                <a:effectLst>
                  <a:outerShdw blurRad="38100" dist="38100" dir="2700000" algn="tl">
                    <a:srgbClr val="FFFFFF"/>
                  </a:outerShdw>
                </a:effectLst>
                <a:latin typeface="+mn-lt"/>
              </a:defRPr>
            </a:lvl7pPr>
            <a:lvl8pPr marL="3028950" indent="-269875" algn="l" rtl="0" fontAlgn="base">
              <a:spcBef>
                <a:spcPct val="20000"/>
              </a:spcBef>
              <a:spcAft>
                <a:spcPct val="0"/>
              </a:spcAft>
              <a:buClr>
                <a:schemeClr val="accent2"/>
              </a:buClr>
              <a:buSzPct val="75000"/>
              <a:buChar char="–"/>
              <a:tabLst>
                <a:tab pos="341313" algn="l"/>
              </a:tabLst>
              <a:defRPr sz="2000" b="1">
                <a:solidFill>
                  <a:schemeClr val="tx1"/>
                </a:solidFill>
                <a:effectLst>
                  <a:outerShdw blurRad="38100" dist="38100" dir="2700000" algn="tl">
                    <a:srgbClr val="FFFFFF"/>
                  </a:outerShdw>
                </a:effectLst>
                <a:latin typeface="+mn-lt"/>
              </a:defRPr>
            </a:lvl8pPr>
            <a:lvl9pPr marL="3486150" indent="-269875" algn="l" rtl="0" fontAlgn="base">
              <a:spcBef>
                <a:spcPct val="20000"/>
              </a:spcBef>
              <a:spcAft>
                <a:spcPct val="0"/>
              </a:spcAft>
              <a:buClr>
                <a:schemeClr val="accent2"/>
              </a:buClr>
              <a:buSzPct val="75000"/>
              <a:buChar char="–"/>
              <a:tabLst>
                <a:tab pos="341313" algn="l"/>
              </a:tabLst>
              <a:defRPr sz="2000" b="1">
                <a:solidFill>
                  <a:schemeClr val="tx1"/>
                </a:solidFill>
                <a:effectLst>
                  <a:outerShdw blurRad="38100" dist="38100" dir="2700000" algn="tl">
                    <a:srgbClr val="FFFFFF"/>
                  </a:outerShdw>
                </a:effectLst>
                <a:latin typeface="+mn-lt"/>
              </a:defRPr>
            </a:lvl9pPr>
          </a:lstStyle>
          <a:p>
            <a:pPr marL="457200" indent="-457200"/>
            <a:r>
              <a:rPr lang="en-US" altLang="en-US" sz="2400" kern="0">
                <a:effectLst/>
              </a:rPr>
              <a:t>LCD</a:t>
            </a:r>
          </a:p>
          <a:p>
            <a:pPr marL="457200" indent="-457200">
              <a:lnSpc>
                <a:spcPct val="150000"/>
              </a:lnSpc>
            </a:pPr>
            <a:r>
              <a:rPr lang="en-US" altLang="en-US" sz="2400" kern="0">
                <a:effectLst/>
              </a:rPr>
              <a:t>Rate Alarm Light</a:t>
            </a:r>
          </a:p>
          <a:p>
            <a:pPr marL="457200" indent="-457200">
              <a:lnSpc>
                <a:spcPct val="150000"/>
              </a:lnSpc>
            </a:pPr>
            <a:r>
              <a:rPr lang="en-US" altLang="en-US" sz="2400" kern="0">
                <a:effectLst/>
              </a:rPr>
              <a:t>Dose Alarm Light</a:t>
            </a:r>
          </a:p>
          <a:p>
            <a:pPr marL="457200" indent="-457200">
              <a:lnSpc>
                <a:spcPct val="150000"/>
              </a:lnSpc>
            </a:pPr>
            <a:r>
              <a:rPr lang="en-US" altLang="en-US" sz="2400" kern="0">
                <a:effectLst/>
              </a:rPr>
              <a:t>RATE button</a:t>
            </a:r>
          </a:p>
          <a:p>
            <a:pPr marL="457200" indent="-457200">
              <a:lnSpc>
                <a:spcPct val="150000"/>
              </a:lnSpc>
            </a:pPr>
            <a:r>
              <a:rPr lang="en-US" altLang="en-US" sz="2400" kern="0">
                <a:effectLst/>
              </a:rPr>
              <a:t>ALARM button</a:t>
            </a:r>
          </a:p>
          <a:p>
            <a:pPr marL="457200" indent="-457200">
              <a:lnSpc>
                <a:spcPct val="150000"/>
              </a:lnSpc>
            </a:pPr>
            <a:r>
              <a:rPr lang="en-US" altLang="en-US" sz="2400" kern="0">
                <a:effectLst/>
              </a:rPr>
              <a:t>DOSE button</a:t>
            </a:r>
          </a:p>
          <a:p>
            <a:pPr marL="457200" indent="-457200">
              <a:lnSpc>
                <a:spcPct val="150000"/>
              </a:lnSpc>
            </a:pPr>
            <a:r>
              <a:rPr lang="en-US" altLang="en-US" sz="2400" kern="0">
                <a:effectLst/>
              </a:rPr>
              <a:t>LIGHT button</a:t>
            </a:r>
          </a:p>
          <a:p>
            <a:pPr marL="457200" indent="-457200">
              <a:lnSpc>
                <a:spcPct val="150000"/>
              </a:lnSpc>
            </a:pPr>
            <a:r>
              <a:rPr lang="en-US" altLang="en-US" sz="2400" kern="0">
                <a:effectLst/>
              </a:rPr>
              <a:t>CLR/TEST button</a:t>
            </a:r>
          </a:p>
          <a:p>
            <a:pPr marL="457200" indent="-457200">
              <a:lnSpc>
                <a:spcPct val="150000"/>
              </a:lnSpc>
            </a:pPr>
            <a:r>
              <a:rPr lang="en-US" altLang="en-US" sz="2400" kern="0">
                <a:effectLst/>
              </a:rPr>
              <a:t>ON/OFF button</a:t>
            </a:r>
          </a:p>
        </p:txBody>
      </p:sp>
      <p:sp>
        <p:nvSpPr>
          <p:cNvPr id="7" name="Line 11">
            <a:extLst>
              <a:ext uri="{FF2B5EF4-FFF2-40B4-BE49-F238E27FC236}">
                <a16:creationId xmlns:a16="http://schemas.microsoft.com/office/drawing/2014/main" id="{A1304054-C4FA-39C9-7068-CC3FE2F6823E}"/>
              </a:ext>
            </a:extLst>
          </p:cNvPr>
          <p:cNvSpPr>
            <a:spLocks noChangeShapeType="1"/>
          </p:cNvSpPr>
          <p:nvPr/>
        </p:nvSpPr>
        <p:spPr bwMode="auto">
          <a:xfrm>
            <a:off x="4430714" y="1250950"/>
            <a:ext cx="3419475" cy="768350"/>
          </a:xfrm>
          <a:prstGeom prst="line">
            <a:avLst/>
          </a:prstGeom>
          <a:noFill/>
          <a:ln w="28575">
            <a:solidFill>
              <a:srgbClr val="FF0000"/>
            </a:solidFill>
            <a:round/>
            <a:headEnd/>
            <a:tailEnd type="triangl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12" name="Line 13">
            <a:extLst>
              <a:ext uri="{FF2B5EF4-FFF2-40B4-BE49-F238E27FC236}">
                <a16:creationId xmlns:a16="http://schemas.microsoft.com/office/drawing/2014/main" id="{93ED3835-E1BB-6172-CAEB-E710491E825E}"/>
              </a:ext>
            </a:extLst>
          </p:cNvPr>
          <p:cNvSpPr>
            <a:spLocks noChangeShapeType="1"/>
          </p:cNvSpPr>
          <p:nvPr/>
        </p:nvSpPr>
        <p:spPr bwMode="auto">
          <a:xfrm>
            <a:off x="6037263" y="1917701"/>
            <a:ext cx="2124075" cy="1149350"/>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id="{53CD6E53-0405-BB7C-D3F0-0457B34B1F92}"/>
              </a:ext>
            </a:extLst>
          </p:cNvPr>
          <p:cNvSpPr>
            <a:spLocks noChangeShapeType="1"/>
          </p:cNvSpPr>
          <p:nvPr/>
        </p:nvSpPr>
        <p:spPr bwMode="auto">
          <a:xfrm>
            <a:off x="6132513" y="2508251"/>
            <a:ext cx="2709863" cy="639763"/>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8" name="Line 13">
            <a:extLst>
              <a:ext uri="{FF2B5EF4-FFF2-40B4-BE49-F238E27FC236}">
                <a16:creationId xmlns:a16="http://schemas.microsoft.com/office/drawing/2014/main" id="{F35E56B0-CB93-F4F0-D6D9-4DEF4138A1B9}"/>
              </a:ext>
            </a:extLst>
          </p:cNvPr>
          <p:cNvSpPr>
            <a:spLocks noChangeShapeType="1"/>
          </p:cNvSpPr>
          <p:nvPr/>
        </p:nvSpPr>
        <p:spPr bwMode="auto">
          <a:xfrm flipV="1">
            <a:off x="5700833" y="3478246"/>
            <a:ext cx="3159244" cy="245251"/>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30" name="Line 13">
            <a:extLst>
              <a:ext uri="{FF2B5EF4-FFF2-40B4-BE49-F238E27FC236}">
                <a16:creationId xmlns:a16="http://schemas.microsoft.com/office/drawing/2014/main" id="{FDAFCD5A-BA25-9DBE-6A32-6251069E3358}"/>
              </a:ext>
            </a:extLst>
          </p:cNvPr>
          <p:cNvSpPr>
            <a:spLocks noChangeShapeType="1"/>
          </p:cNvSpPr>
          <p:nvPr/>
        </p:nvSpPr>
        <p:spPr bwMode="auto">
          <a:xfrm>
            <a:off x="5508176" y="3099519"/>
            <a:ext cx="2138453" cy="257955"/>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grpSp>
        <p:nvGrpSpPr>
          <p:cNvPr id="48" name="Group 31">
            <a:extLst>
              <a:ext uri="{FF2B5EF4-FFF2-40B4-BE49-F238E27FC236}">
                <a16:creationId xmlns:a16="http://schemas.microsoft.com/office/drawing/2014/main" id="{DD4C9C06-3E2D-FE50-0ECA-CF615D648583}"/>
              </a:ext>
            </a:extLst>
          </p:cNvPr>
          <p:cNvGrpSpPr>
            <a:grpSpLocks/>
          </p:cNvGrpSpPr>
          <p:nvPr/>
        </p:nvGrpSpPr>
        <p:grpSpPr bwMode="auto">
          <a:xfrm>
            <a:off x="5543551" y="3252879"/>
            <a:ext cx="4210051" cy="1147763"/>
            <a:chOff x="2532" y="2040"/>
            <a:chExt cx="2652" cy="723"/>
          </a:xfrm>
        </p:grpSpPr>
        <p:sp>
          <p:nvSpPr>
            <p:cNvPr id="46" name="Line 30">
              <a:extLst>
                <a:ext uri="{FF2B5EF4-FFF2-40B4-BE49-F238E27FC236}">
                  <a16:creationId xmlns:a16="http://schemas.microsoft.com/office/drawing/2014/main" id="{45C5AFF1-2786-36D3-CA14-4FD1B80E90F2}"/>
                </a:ext>
              </a:extLst>
            </p:cNvPr>
            <p:cNvSpPr>
              <a:spLocks noChangeShapeType="1"/>
            </p:cNvSpPr>
            <p:nvPr/>
          </p:nvSpPr>
          <p:spPr bwMode="auto">
            <a:xfrm flipV="1">
              <a:off x="2532" y="2184"/>
              <a:ext cx="2247" cy="579"/>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47" name="Rectangle 22">
              <a:extLst>
                <a:ext uri="{FF2B5EF4-FFF2-40B4-BE49-F238E27FC236}">
                  <a16:creationId xmlns:a16="http://schemas.microsoft.com/office/drawing/2014/main" id="{BF2E3C61-23BE-39F9-0F2E-892391DF5E0C}"/>
                </a:ext>
              </a:extLst>
            </p:cNvPr>
            <p:cNvSpPr>
              <a:spLocks noChangeArrowheads="1"/>
            </p:cNvSpPr>
            <p:nvPr/>
          </p:nvSpPr>
          <p:spPr bwMode="auto">
            <a:xfrm>
              <a:off x="4782" y="2040"/>
              <a:ext cx="402" cy="249"/>
            </a:xfrm>
            <a:prstGeom prst="rect">
              <a:avLst/>
            </a:prstGeom>
            <a:noFill/>
            <a:ln w="28575">
              <a:solidFill>
                <a:srgbClr val="FF0000"/>
              </a:solidFill>
              <a:miter lim="800000"/>
              <a:headEnd/>
              <a:tailEnd type="none" w="lg" len="lg"/>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49" name="Group 48">
            <a:extLst>
              <a:ext uri="{FF2B5EF4-FFF2-40B4-BE49-F238E27FC236}">
                <a16:creationId xmlns:a16="http://schemas.microsoft.com/office/drawing/2014/main" id="{E77D9E60-BFC6-572D-7234-1280CFC7C4ED}"/>
              </a:ext>
            </a:extLst>
          </p:cNvPr>
          <p:cNvGrpSpPr>
            <a:grpSpLocks/>
          </p:cNvGrpSpPr>
          <p:nvPr/>
        </p:nvGrpSpPr>
        <p:grpSpPr bwMode="auto">
          <a:xfrm>
            <a:off x="6124576" y="3703508"/>
            <a:ext cx="2919413" cy="1928813"/>
            <a:chOff x="6124576" y="3700463"/>
            <a:chExt cx="1839" cy="1215"/>
          </a:xfrm>
        </p:grpSpPr>
        <p:sp>
          <p:nvSpPr>
            <p:cNvPr id="50" name="Line 34">
              <a:extLst>
                <a:ext uri="{FF2B5EF4-FFF2-40B4-BE49-F238E27FC236}">
                  <a16:creationId xmlns:a16="http://schemas.microsoft.com/office/drawing/2014/main" id="{BC778C13-BB2B-D3CE-89E3-6DCD16C932E8}"/>
                </a:ext>
              </a:extLst>
            </p:cNvPr>
            <p:cNvSpPr>
              <a:spLocks noChangeShapeType="1"/>
            </p:cNvSpPr>
            <p:nvPr/>
          </p:nvSpPr>
          <p:spPr bwMode="auto">
            <a:xfrm flipV="1">
              <a:off x="6124576" y="3700700"/>
              <a:ext cx="1434" cy="978"/>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Rectangle 50">
              <a:extLst>
                <a:ext uri="{FF2B5EF4-FFF2-40B4-BE49-F238E27FC236}">
                  <a16:creationId xmlns:a16="http://schemas.microsoft.com/office/drawing/2014/main" id="{1D716F61-AE9F-1294-B3D3-48C3F721E4AA}"/>
                </a:ext>
              </a:extLst>
            </p:cNvPr>
            <p:cNvSpPr>
              <a:spLocks noChangeArrowheads="1"/>
            </p:cNvSpPr>
            <p:nvPr/>
          </p:nvSpPr>
          <p:spPr bwMode="auto">
            <a:xfrm>
              <a:off x="6126013" y="3700463"/>
              <a:ext cx="402" cy="249"/>
            </a:xfrm>
            <a:prstGeom prst="rect">
              <a:avLst/>
            </a:prstGeom>
            <a:noFill/>
            <a:ln w="28575">
              <a:solidFill>
                <a:srgbClr val="FF0000"/>
              </a:solidFill>
              <a:miter lim="800000"/>
              <a:headEnd/>
              <a:tailEnd type="none" w="lg" len="lg"/>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2400"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eaLnBrk="1" hangingPunct="1"/>
              <a:endParaRPr lang="en-US" altLang="en-US"/>
            </a:p>
          </p:txBody>
        </p:sp>
      </p:grpSp>
      <p:grpSp>
        <p:nvGrpSpPr>
          <p:cNvPr id="58" name="Group 57">
            <a:extLst>
              <a:ext uri="{FF2B5EF4-FFF2-40B4-BE49-F238E27FC236}">
                <a16:creationId xmlns:a16="http://schemas.microsoft.com/office/drawing/2014/main" id="{4F171AA2-D040-40F9-B3A2-CA1F52EE0345}"/>
              </a:ext>
            </a:extLst>
          </p:cNvPr>
          <p:cNvGrpSpPr>
            <a:grpSpLocks/>
          </p:cNvGrpSpPr>
          <p:nvPr/>
        </p:nvGrpSpPr>
        <p:grpSpPr bwMode="auto">
          <a:xfrm>
            <a:off x="5819775" y="3702774"/>
            <a:ext cx="3938588" cy="2543176"/>
            <a:chOff x="5819775" y="3700464"/>
            <a:chExt cx="2481" cy="1602"/>
          </a:xfrm>
        </p:grpSpPr>
        <p:sp>
          <p:nvSpPr>
            <p:cNvPr id="59" name="Line 36">
              <a:extLst>
                <a:ext uri="{FF2B5EF4-FFF2-40B4-BE49-F238E27FC236}">
                  <a16:creationId xmlns:a16="http://schemas.microsoft.com/office/drawing/2014/main" id="{9E2F0DA2-3E30-5215-3F90-32907BDA57BC}"/>
                </a:ext>
              </a:extLst>
            </p:cNvPr>
            <p:cNvSpPr>
              <a:spLocks noChangeShapeType="1"/>
            </p:cNvSpPr>
            <p:nvPr/>
          </p:nvSpPr>
          <p:spPr bwMode="auto">
            <a:xfrm flipV="1">
              <a:off x="5819775" y="3700707"/>
              <a:ext cx="2076" cy="1359"/>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Rectangle 59">
              <a:extLst>
                <a:ext uri="{FF2B5EF4-FFF2-40B4-BE49-F238E27FC236}">
                  <a16:creationId xmlns:a16="http://schemas.microsoft.com/office/drawing/2014/main" id="{C35CDF32-ACC2-3FEA-E9A4-D67E0BF42260}"/>
                </a:ext>
              </a:extLst>
            </p:cNvPr>
            <p:cNvSpPr>
              <a:spLocks noChangeArrowheads="1"/>
            </p:cNvSpPr>
            <p:nvPr/>
          </p:nvSpPr>
          <p:spPr bwMode="auto">
            <a:xfrm>
              <a:off x="5821854" y="3700464"/>
              <a:ext cx="402" cy="249"/>
            </a:xfrm>
            <a:prstGeom prst="rect">
              <a:avLst/>
            </a:prstGeom>
            <a:noFill/>
            <a:ln w="28575">
              <a:solidFill>
                <a:srgbClr val="FF0000"/>
              </a:solidFill>
              <a:miter lim="800000"/>
              <a:headEnd/>
              <a:tailEnd type="none" w="lg" len="lg"/>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2400"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eaLnBrk="1" hangingPunct="1"/>
              <a:endParaRPr lang="en-US" altLang="en-US"/>
            </a:p>
          </p:txBody>
        </p:sp>
      </p:grpSp>
      <p:grpSp>
        <p:nvGrpSpPr>
          <p:cNvPr id="61" name="Group 60">
            <a:extLst>
              <a:ext uri="{FF2B5EF4-FFF2-40B4-BE49-F238E27FC236}">
                <a16:creationId xmlns:a16="http://schemas.microsoft.com/office/drawing/2014/main" id="{DB2CC124-635E-F01E-D2EC-1B8BE03A74C8}"/>
              </a:ext>
            </a:extLst>
          </p:cNvPr>
          <p:cNvGrpSpPr>
            <a:grpSpLocks/>
          </p:cNvGrpSpPr>
          <p:nvPr/>
        </p:nvGrpSpPr>
        <p:grpSpPr bwMode="auto">
          <a:xfrm>
            <a:off x="5572126" y="3705226"/>
            <a:ext cx="2747963" cy="1300163"/>
            <a:chOff x="5572126" y="3705226"/>
            <a:chExt cx="1731" cy="819"/>
          </a:xfrm>
        </p:grpSpPr>
        <p:sp>
          <p:nvSpPr>
            <p:cNvPr id="62" name="Line 32">
              <a:extLst>
                <a:ext uri="{FF2B5EF4-FFF2-40B4-BE49-F238E27FC236}">
                  <a16:creationId xmlns:a16="http://schemas.microsoft.com/office/drawing/2014/main" id="{6BE0EE4F-13D2-5126-6672-873A42634130}"/>
                </a:ext>
              </a:extLst>
            </p:cNvPr>
            <p:cNvSpPr>
              <a:spLocks noChangeShapeType="1"/>
            </p:cNvSpPr>
            <p:nvPr/>
          </p:nvSpPr>
          <p:spPr bwMode="auto">
            <a:xfrm flipV="1">
              <a:off x="5572126" y="3705466"/>
              <a:ext cx="1329" cy="579"/>
            </a:xfrm>
            <a:prstGeom prst="line">
              <a:avLst/>
            </a:prstGeom>
            <a:noFill/>
            <a:ln w="28575">
              <a:solidFill>
                <a:srgbClr val="FF0000"/>
              </a:solidFill>
              <a:round/>
              <a:headEnd/>
              <a:tailEnd type="none" w="lg" len="lg"/>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Rectangle 62">
              <a:extLst>
                <a:ext uri="{FF2B5EF4-FFF2-40B4-BE49-F238E27FC236}">
                  <a16:creationId xmlns:a16="http://schemas.microsoft.com/office/drawing/2014/main" id="{D0304E9B-DA97-FFCB-0E61-7735F25C9210}"/>
                </a:ext>
              </a:extLst>
            </p:cNvPr>
            <p:cNvSpPr>
              <a:spLocks noChangeArrowheads="1"/>
            </p:cNvSpPr>
            <p:nvPr/>
          </p:nvSpPr>
          <p:spPr bwMode="auto">
            <a:xfrm>
              <a:off x="5573455" y="3705226"/>
              <a:ext cx="402" cy="249"/>
            </a:xfrm>
            <a:prstGeom prst="rect">
              <a:avLst/>
            </a:prstGeom>
            <a:noFill/>
            <a:ln w="28575">
              <a:solidFill>
                <a:srgbClr val="FF0000"/>
              </a:solidFill>
              <a:miter lim="800000"/>
              <a:headEnd/>
              <a:tailEnd type="none" w="lg" len="lg"/>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2400"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eaLnBrk="1" hangingPunct="1"/>
              <a:endParaRPr lang="en-US" altLang="en-US"/>
            </a:p>
          </p:txBody>
        </p:sp>
      </p:grpSp>
    </p:spTree>
    <p:extLst>
      <p:ext uri="{BB962C8B-B14F-4D97-AF65-F5344CB8AC3E}">
        <p14:creationId xmlns:p14="http://schemas.microsoft.com/office/powerpoint/2010/main" val="310214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8" grpId="0" animBg="1"/>
      <p:bldP spid="28"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FEAD-F09B-CA69-74FA-CA31C142C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2024A-6642-F702-D134-20ACBF4FCE51}"/>
              </a:ext>
            </a:extLst>
          </p:cNvPr>
          <p:cNvSpPr>
            <a:spLocks noGrp="1"/>
          </p:cNvSpPr>
          <p:nvPr>
            <p:ph type="title"/>
          </p:nvPr>
        </p:nvSpPr>
        <p:spPr/>
        <p:txBody>
          <a:bodyPr>
            <a:normAutofit/>
          </a:bodyPr>
          <a:lstStyle/>
          <a:p>
            <a:pPr algn="ctr"/>
            <a:r>
              <a:rPr lang="en-US" sz="3200" b="1" dirty="0">
                <a:latin typeface="Times New Roman"/>
                <a:ea typeface="Calibri"/>
                <a:cs typeface="Times New Roman"/>
              </a:rPr>
              <a:t>batteries</a:t>
            </a:r>
          </a:p>
        </p:txBody>
      </p:sp>
      <p:sp>
        <p:nvSpPr>
          <p:cNvPr id="5" name="TextBox 4">
            <a:extLst>
              <a:ext uri="{FF2B5EF4-FFF2-40B4-BE49-F238E27FC236}">
                <a16:creationId xmlns:a16="http://schemas.microsoft.com/office/drawing/2014/main" id="{0FAC4C42-7D10-7AA3-9C62-7BFB83135E2D}"/>
              </a:ext>
            </a:extLst>
          </p:cNvPr>
          <p:cNvSpPr txBox="1"/>
          <p:nvPr/>
        </p:nvSpPr>
        <p:spPr>
          <a:xfrm>
            <a:off x="402630" y="2057047"/>
            <a:ext cx="11383991" cy="2200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marL="457200" indent="-457200">
              <a:spcBef>
                <a:spcPct val="20000"/>
              </a:spcBef>
              <a:spcAft>
                <a:spcPct val="0"/>
              </a:spcAft>
              <a:buAutoNum type="arabicPeriod"/>
            </a:pPr>
            <a:r>
              <a:rPr lang="en-US" sz="2000" dirty="0">
                <a:latin typeface="Times New Roman"/>
                <a:ea typeface="Calibri"/>
                <a:cs typeface="Arial"/>
              </a:rPr>
              <a:t>Clean and remove moisture and/or dirt on the outer surface of the </a:t>
            </a:r>
            <a:r>
              <a:rPr lang="en-US" sz="2000" dirty="0" err="1">
                <a:latin typeface="Times New Roman"/>
                <a:ea typeface="Calibri"/>
                <a:cs typeface="Arial"/>
              </a:rPr>
              <a:t>radiac</a:t>
            </a:r>
            <a:r>
              <a:rPr lang="en-US" sz="2000" dirty="0">
                <a:latin typeface="Times New Roman"/>
                <a:ea typeface="Calibri"/>
                <a:cs typeface="Arial"/>
              </a:rPr>
              <a:t> and soft case</a:t>
            </a:r>
          </a:p>
          <a:p>
            <a:pPr marL="457200" indent="-457200">
              <a:lnSpc>
                <a:spcPct val="40000"/>
              </a:lnSpc>
              <a:spcBef>
                <a:spcPct val="20000"/>
              </a:spcBef>
              <a:spcAft>
                <a:spcPct val="0"/>
              </a:spcAft>
              <a:buAutoNum type="arabicPeriod"/>
            </a:pPr>
            <a:endParaRPr lang="en-US" sz="2000" dirty="0">
              <a:latin typeface="Times New Roman"/>
              <a:ea typeface="Calibri"/>
              <a:cs typeface="Arial"/>
            </a:endParaRPr>
          </a:p>
          <a:p>
            <a:pPr marL="457200" indent="-457200">
              <a:spcBef>
                <a:spcPct val="20000"/>
              </a:spcBef>
              <a:spcAft>
                <a:spcPts val="600"/>
              </a:spcAft>
              <a:buAutoNum type="arabicPeriod"/>
            </a:pPr>
            <a:r>
              <a:rPr lang="en-US" sz="2000" dirty="0">
                <a:latin typeface="Times New Roman"/>
                <a:ea typeface="Calibri"/>
                <a:cs typeface="Arial"/>
              </a:rPr>
              <a:t>Inspect battery cover gasket</a:t>
            </a:r>
          </a:p>
          <a:p>
            <a:pPr marL="457200" indent="-457200">
              <a:lnSpc>
                <a:spcPct val="40000"/>
              </a:lnSpc>
              <a:spcBef>
                <a:spcPct val="20000"/>
              </a:spcBef>
              <a:spcAft>
                <a:spcPct val="0"/>
              </a:spcAft>
              <a:buAutoNum type="arabicPeriod"/>
            </a:pPr>
            <a:endParaRPr lang="en-US" sz="2000" dirty="0">
              <a:latin typeface="Times New Roman"/>
              <a:ea typeface="Calibri"/>
              <a:cs typeface="Arial"/>
            </a:endParaRPr>
          </a:p>
          <a:p>
            <a:pPr marL="457200" indent="-457200">
              <a:spcBef>
                <a:spcPct val="20000"/>
              </a:spcBef>
              <a:spcAft>
                <a:spcPct val="0"/>
              </a:spcAft>
              <a:buAutoNum type="arabicPeriod"/>
            </a:pPr>
            <a:r>
              <a:rPr lang="en-US" sz="2000" dirty="0">
                <a:latin typeface="Times New Roman"/>
                <a:ea typeface="Calibri"/>
                <a:cs typeface="Arial"/>
              </a:rPr>
              <a:t>Inspect battery contacts for corrosion</a:t>
            </a:r>
            <a:endParaRPr lang="en-US" sz="2000" dirty="0">
              <a:latin typeface="Times New Roman"/>
            </a:endParaRPr>
          </a:p>
          <a:p>
            <a:endParaRPr lang="en-US" b="1" dirty="0">
              <a:latin typeface="Times New Roman"/>
              <a:ea typeface="Calibri"/>
              <a:cs typeface="Arial"/>
            </a:endParaRPr>
          </a:p>
        </p:txBody>
      </p:sp>
      <p:pic>
        <p:nvPicPr>
          <p:cNvPr id="3" name="Picture 2" descr="07PPT1403">
            <a:extLst>
              <a:ext uri="{FF2B5EF4-FFF2-40B4-BE49-F238E27FC236}">
                <a16:creationId xmlns:a16="http://schemas.microsoft.com/office/drawing/2014/main" id="{4A841F03-2279-7218-0945-F1119D8CC2BD}"/>
              </a:ext>
            </a:extLst>
          </p:cNvPr>
          <p:cNvPicPr>
            <a:picLocks noChangeAspect="1"/>
          </p:cNvPicPr>
          <p:nvPr/>
        </p:nvPicPr>
        <p:blipFill>
          <a:blip r:embed="rId2"/>
          <a:stretch>
            <a:fillRect/>
          </a:stretch>
        </p:blipFill>
        <p:spPr>
          <a:xfrm>
            <a:off x="5811867" y="3425046"/>
            <a:ext cx="1085850" cy="3314700"/>
          </a:xfrm>
          <a:prstGeom prst="rect">
            <a:avLst/>
          </a:prstGeom>
        </p:spPr>
      </p:pic>
      <p:pic>
        <p:nvPicPr>
          <p:cNvPr id="4" name="Picture 3" descr="07PPT1402">
            <a:extLst>
              <a:ext uri="{FF2B5EF4-FFF2-40B4-BE49-F238E27FC236}">
                <a16:creationId xmlns:a16="http://schemas.microsoft.com/office/drawing/2014/main" id="{3A8B0FAF-EE99-2951-B4B2-1265BF193351}"/>
              </a:ext>
            </a:extLst>
          </p:cNvPr>
          <p:cNvPicPr>
            <a:picLocks noChangeAspect="1"/>
          </p:cNvPicPr>
          <p:nvPr/>
        </p:nvPicPr>
        <p:blipFill>
          <a:blip r:embed="rId3"/>
          <a:stretch>
            <a:fillRect/>
          </a:stretch>
        </p:blipFill>
        <p:spPr>
          <a:xfrm>
            <a:off x="7532388" y="3421811"/>
            <a:ext cx="1612959" cy="3321169"/>
          </a:xfrm>
          <a:prstGeom prst="rect">
            <a:avLst/>
          </a:prstGeom>
        </p:spPr>
      </p:pic>
      <p:pic>
        <p:nvPicPr>
          <p:cNvPr id="6" name="Picture 5" descr="07PPT1401">
            <a:extLst>
              <a:ext uri="{FF2B5EF4-FFF2-40B4-BE49-F238E27FC236}">
                <a16:creationId xmlns:a16="http://schemas.microsoft.com/office/drawing/2014/main" id="{C3F0B472-EFE8-2B3C-3170-C5274A07E1C1}"/>
              </a:ext>
            </a:extLst>
          </p:cNvPr>
          <p:cNvPicPr>
            <a:picLocks noChangeAspect="1"/>
          </p:cNvPicPr>
          <p:nvPr/>
        </p:nvPicPr>
        <p:blipFill>
          <a:blip r:embed="rId4"/>
          <a:stretch>
            <a:fillRect/>
          </a:stretch>
        </p:blipFill>
        <p:spPr>
          <a:xfrm>
            <a:off x="9718375" y="3420104"/>
            <a:ext cx="1295400" cy="3267075"/>
          </a:xfrm>
          <a:prstGeom prst="rect">
            <a:avLst/>
          </a:prstGeom>
        </p:spPr>
      </p:pic>
    </p:spTree>
    <p:extLst>
      <p:ext uri="{BB962C8B-B14F-4D97-AF65-F5344CB8AC3E}">
        <p14:creationId xmlns:p14="http://schemas.microsoft.com/office/powerpoint/2010/main" val="390466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3DF0-4663-DD40-0FE9-432346AD5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F1B00-38C8-6D84-A914-60D29CD54BF9}"/>
              </a:ext>
            </a:extLst>
          </p:cNvPr>
          <p:cNvSpPr>
            <a:spLocks noGrp="1"/>
          </p:cNvSpPr>
          <p:nvPr>
            <p:ph type="title"/>
          </p:nvPr>
        </p:nvSpPr>
        <p:spPr/>
        <p:txBody>
          <a:bodyPr>
            <a:normAutofit/>
          </a:bodyPr>
          <a:lstStyle/>
          <a:p>
            <a:pPr algn="ctr"/>
            <a:r>
              <a:rPr lang="en-US" sz="3200" b="1" dirty="0">
                <a:latin typeface="Times New Roman"/>
                <a:ea typeface="Calibri"/>
                <a:cs typeface="Times New Roman"/>
              </a:rPr>
              <a:t>batteries</a:t>
            </a:r>
          </a:p>
        </p:txBody>
      </p:sp>
      <p:sp>
        <p:nvSpPr>
          <p:cNvPr id="5" name="TextBox 4">
            <a:extLst>
              <a:ext uri="{FF2B5EF4-FFF2-40B4-BE49-F238E27FC236}">
                <a16:creationId xmlns:a16="http://schemas.microsoft.com/office/drawing/2014/main" id="{91E0E521-86B7-697B-EC83-2B79FD7DC64E}"/>
              </a:ext>
            </a:extLst>
          </p:cNvPr>
          <p:cNvSpPr txBox="1"/>
          <p:nvPr/>
        </p:nvSpPr>
        <p:spPr>
          <a:xfrm>
            <a:off x="948970" y="2589009"/>
            <a:ext cx="5690557"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a:spcBef>
                <a:spcPct val="20000"/>
              </a:spcBef>
              <a:spcAft>
                <a:spcPct val="0"/>
              </a:spcAft>
            </a:pPr>
            <a:r>
              <a:rPr lang="en-US" sz="2000" dirty="0">
                <a:latin typeface="Times New Roman"/>
                <a:ea typeface="Calibri"/>
                <a:cs typeface="Calibri"/>
              </a:rPr>
              <a:t>If "BAT" should appear in the upper left corner, it means the batteries have 600 minutes or less </a:t>
            </a:r>
            <a:r>
              <a:rPr lang="en-US" sz="2000">
                <a:latin typeface="Times New Roman"/>
                <a:ea typeface="Calibri"/>
                <a:cs typeface="Calibri"/>
              </a:rPr>
              <a:t>of life</a:t>
            </a:r>
            <a:r>
              <a:rPr lang="en-US" sz="2000" dirty="0">
                <a:latin typeface="Times New Roman"/>
                <a:ea typeface="Calibri"/>
                <a:cs typeface="Calibri"/>
              </a:rPr>
              <a:t> remaining.</a:t>
            </a:r>
          </a:p>
          <a:p>
            <a:pPr>
              <a:spcBef>
                <a:spcPct val="20000"/>
              </a:spcBef>
              <a:spcAft>
                <a:spcPct val="0"/>
              </a:spcAft>
            </a:pPr>
            <a:endParaRPr lang="en-US" sz="2000" dirty="0">
              <a:latin typeface="Times New Roman"/>
              <a:ea typeface="Calibri"/>
              <a:cs typeface="Calibri"/>
            </a:endParaRPr>
          </a:p>
          <a:p>
            <a:pPr>
              <a:spcBef>
                <a:spcPct val="20000"/>
              </a:spcBef>
              <a:spcAft>
                <a:spcPct val="0"/>
              </a:spcAft>
            </a:pPr>
            <a:r>
              <a:rPr lang="en-US" sz="2000" dirty="0">
                <a:latin typeface="Times New Roman"/>
                <a:ea typeface="Calibri"/>
                <a:cs typeface="Calibri"/>
              </a:rPr>
              <a:t>In the Rate Mode, press "CLR/TEST" button to get the approximate battery life in minutes. Replace the batteries as needed.</a:t>
            </a:r>
            <a:endParaRPr lang="en-US" sz="2000">
              <a:latin typeface="Times New Roman"/>
              <a:cs typeface="Times New Roman"/>
            </a:endParaRPr>
          </a:p>
          <a:p>
            <a:endParaRPr lang="en-US" b="1" dirty="0">
              <a:latin typeface="Times New Roman"/>
              <a:ea typeface="Calibri"/>
              <a:cs typeface="Arial"/>
            </a:endParaRPr>
          </a:p>
        </p:txBody>
      </p:sp>
      <p:pic>
        <p:nvPicPr>
          <p:cNvPr id="7" name="Picture 6" descr="T:\01-DR-SKOv2\01 Training\00 DR-SKO v2 Lesson Plans\Second Submittal\06 AN-UDR-14 Radiac Set\Graphics\UDR-14 Radiacmeter.jpg">
            <a:extLst>
              <a:ext uri="{FF2B5EF4-FFF2-40B4-BE49-F238E27FC236}">
                <a16:creationId xmlns:a16="http://schemas.microsoft.com/office/drawing/2014/main" id="{464FC1E6-00E0-8529-1721-810D8FB81456}"/>
              </a:ext>
            </a:extLst>
          </p:cNvPr>
          <p:cNvPicPr>
            <a:picLocks noChangeAspect="1"/>
          </p:cNvPicPr>
          <p:nvPr/>
        </p:nvPicPr>
        <p:blipFill>
          <a:blip r:embed="rId2"/>
          <a:stretch>
            <a:fillRect/>
          </a:stretch>
        </p:blipFill>
        <p:spPr>
          <a:xfrm>
            <a:off x="7529153" y="2184819"/>
            <a:ext cx="2697732" cy="4472437"/>
          </a:xfrm>
          <a:prstGeom prst="rect">
            <a:avLst/>
          </a:prstGeom>
        </p:spPr>
      </p:pic>
    </p:spTree>
    <p:extLst>
      <p:ext uri="{BB962C8B-B14F-4D97-AF65-F5344CB8AC3E}">
        <p14:creationId xmlns:p14="http://schemas.microsoft.com/office/powerpoint/2010/main" val="717185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8AC83-5F61-69B6-8907-7FC4D9FC5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89E00-9AE1-04A7-5F9B-0C46485F2784}"/>
              </a:ext>
            </a:extLst>
          </p:cNvPr>
          <p:cNvSpPr>
            <a:spLocks noGrp="1"/>
          </p:cNvSpPr>
          <p:nvPr>
            <p:ph type="title"/>
          </p:nvPr>
        </p:nvSpPr>
        <p:spPr/>
        <p:txBody>
          <a:bodyPr>
            <a:normAutofit/>
          </a:bodyPr>
          <a:lstStyle/>
          <a:p>
            <a:pPr algn="ctr"/>
            <a:r>
              <a:rPr lang="en-US" sz="3200" b="1" dirty="0">
                <a:latin typeface="Times New Roman"/>
                <a:ea typeface="Calibri"/>
                <a:cs typeface="Times New Roman"/>
              </a:rPr>
              <a:t>Preoperational test</a:t>
            </a:r>
          </a:p>
        </p:txBody>
      </p:sp>
      <p:sp>
        <p:nvSpPr>
          <p:cNvPr id="5" name="TextBox 4">
            <a:extLst>
              <a:ext uri="{FF2B5EF4-FFF2-40B4-BE49-F238E27FC236}">
                <a16:creationId xmlns:a16="http://schemas.microsoft.com/office/drawing/2014/main" id="{922290DB-DE08-873B-7B21-0220EB4CE345}"/>
              </a:ext>
            </a:extLst>
          </p:cNvPr>
          <p:cNvSpPr txBox="1"/>
          <p:nvPr/>
        </p:nvSpPr>
        <p:spPr>
          <a:xfrm>
            <a:off x="402630" y="2057047"/>
            <a:ext cx="1138399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a:spcBef>
                <a:spcPct val="20000"/>
              </a:spcBef>
              <a:spcAft>
                <a:spcPct val="0"/>
              </a:spcAft>
            </a:pPr>
            <a:r>
              <a:rPr lang="en-US" sz="2000" dirty="0">
                <a:latin typeface="Times New Roman"/>
                <a:ea typeface="Calibri"/>
                <a:cs typeface="Arial"/>
              </a:rPr>
              <a:t>To start the preoperational test, Press and hold CLR/TEST button until a complete display appears, then release. </a:t>
            </a:r>
            <a:endParaRPr lang="en-US" sz="2000" dirty="0">
              <a:latin typeface="Times New Roman"/>
            </a:endParaRPr>
          </a:p>
          <a:p>
            <a:pPr>
              <a:spcBef>
                <a:spcPct val="20000"/>
              </a:spcBef>
              <a:spcAft>
                <a:spcPct val="0"/>
              </a:spcAft>
            </a:pPr>
            <a:r>
              <a:rPr lang="en-US" sz="2000" dirty="0">
                <a:latin typeface="Times New Roman"/>
                <a:ea typeface="Calibri"/>
                <a:cs typeface="Arial"/>
              </a:rPr>
              <a:t>It will begin an internal test that will end with a blinking "9"</a:t>
            </a:r>
          </a:p>
          <a:p>
            <a:pPr>
              <a:spcBef>
                <a:spcPct val="20000"/>
              </a:spcBef>
              <a:spcAft>
                <a:spcPct val="0"/>
              </a:spcAft>
            </a:pPr>
            <a:endParaRPr lang="en-US" sz="2000" dirty="0">
              <a:latin typeface="Times New Roman"/>
              <a:ea typeface="Calibri"/>
              <a:cs typeface="Arial"/>
            </a:endParaRPr>
          </a:p>
          <a:p>
            <a:pPr>
              <a:spcBef>
                <a:spcPct val="20000"/>
              </a:spcBef>
              <a:spcAft>
                <a:spcPct val="0"/>
              </a:spcAft>
            </a:pPr>
            <a:r>
              <a:rPr lang="en-US" sz="2000" dirty="0">
                <a:latin typeface="Times New Roman"/>
                <a:ea typeface="Calibri"/>
                <a:cs typeface="Arial"/>
              </a:rPr>
              <a:t>Following sequence of numbers are displayed:</a:t>
            </a:r>
          </a:p>
          <a:p>
            <a:pPr marL="1524000" lvl="2" indent="-381000">
              <a:spcBef>
                <a:spcPct val="20000"/>
              </a:spcBef>
              <a:spcAft>
                <a:spcPct val="0"/>
              </a:spcAft>
            </a:pPr>
            <a:r>
              <a:rPr lang="en-US" sz="2000" dirty="0">
                <a:solidFill>
                  <a:schemeClr val="tx2"/>
                </a:solidFill>
                <a:latin typeface="Times New Roman"/>
                <a:ea typeface="Calibri"/>
                <a:cs typeface="Arial"/>
              </a:rPr>
              <a:t>● </a:t>
            </a:r>
            <a:r>
              <a:rPr lang="en-US" sz="2000" dirty="0">
                <a:latin typeface="Times New Roman"/>
                <a:ea typeface="Calibri"/>
                <a:cs typeface="Arial"/>
              </a:rPr>
              <a:t>.000 µGy </a:t>
            </a:r>
            <a:r>
              <a:rPr lang="en-US" sz="2000" dirty="0">
                <a:solidFill>
                  <a:srgbClr val="000000"/>
                </a:solidFill>
                <a:latin typeface="Times New Roman"/>
                <a:ea typeface="Calibri"/>
                <a:cs typeface="Arial"/>
              </a:rPr>
              <a:t>                       </a:t>
            </a:r>
            <a:r>
              <a:rPr lang="en-US" sz="2000" dirty="0">
                <a:solidFill>
                  <a:schemeClr val="tx2"/>
                </a:solidFill>
                <a:latin typeface="Times New Roman"/>
                <a:ea typeface="Calibri"/>
                <a:cs typeface="Arial"/>
              </a:rPr>
              <a:t>●</a:t>
            </a:r>
            <a:r>
              <a:rPr lang="en-US" sz="2000" dirty="0">
                <a:latin typeface="Times New Roman"/>
                <a:ea typeface="Calibri"/>
                <a:cs typeface="Arial"/>
              </a:rPr>
              <a:t> 66.6 </a:t>
            </a:r>
            <a:r>
              <a:rPr lang="en-US" sz="2000" dirty="0" err="1">
                <a:latin typeface="Times New Roman"/>
                <a:ea typeface="Calibri"/>
                <a:cs typeface="Arial"/>
              </a:rPr>
              <a:t>cGy</a:t>
            </a:r>
            <a:endParaRPr lang="en-US" sz="2000" dirty="0">
              <a:latin typeface="Times New Roman"/>
              <a:ea typeface="Calibri"/>
              <a:cs typeface="Arial"/>
            </a:endParaRPr>
          </a:p>
          <a:p>
            <a:pPr marL="1524000" lvl="2" indent="-381000">
              <a:spcBef>
                <a:spcPct val="20000"/>
              </a:spcBef>
              <a:spcAft>
                <a:spcPct val="0"/>
              </a:spcAft>
              <a:buFont typeface="Arial,Sans-Serif"/>
              <a:buChar char="●"/>
            </a:pPr>
            <a:r>
              <a:rPr lang="en-US" sz="2000" dirty="0">
                <a:latin typeface="Times New Roman"/>
                <a:ea typeface="Calibri"/>
                <a:cs typeface="Arial"/>
              </a:rPr>
              <a:t>1.11 µGy </a:t>
            </a:r>
            <a:r>
              <a:rPr lang="en-US" sz="2000" dirty="0">
                <a:solidFill>
                  <a:srgbClr val="000000"/>
                </a:solidFill>
                <a:latin typeface="Times New Roman"/>
                <a:ea typeface="Calibri"/>
                <a:cs typeface="Arial"/>
              </a:rPr>
              <a:t>                    </a:t>
            </a:r>
            <a:r>
              <a:rPr lang="en-US" sz="2000" dirty="0">
                <a:solidFill>
                  <a:schemeClr val="tx2"/>
                </a:solidFill>
                <a:latin typeface="Times New Roman"/>
                <a:ea typeface="Calibri"/>
                <a:cs typeface="Arial"/>
              </a:rPr>
              <a:t>● </a:t>
            </a:r>
            <a:r>
              <a:rPr lang="en-US" sz="2000" dirty="0">
                <a:latin typeface="Times New Roman"/>
                <a:ea typeface="Calibri"/>
                <a:cs typeface="Arial"/>
              </a:rPr>
              <a:t>777 </a:t>
            </a:r>
            <a:r>
              <a:rPr lang="en-US" sz="2000" dirty="0" err="1">
                <a:latin typeface="Times New Roman"/>
                <a:ea typeface="Calibri"/>
                <a:cs typeface="Arial"/>
              </a:rPr>
              <a:t>cGy</a:t>
            </a:r>
            <a:endParaRPr lang="en-US" sz="2000" dirty="0">
              <a:latin typeface="Times New Roman"/>
              <a:ea typeface="Calibri"/>
              <a:cs typeface="Arial"/>
            </a:endParaRPr>
          </a:p>
          <a:p>
            <a:pPr marL="1524000" lvl="2" indent="-381000">
              <a:spcBef>
                <a:spcPct val="20000"/>
              </a:spcBef>
              <a:spcAft>
                <a:spcPct val="0"/>
              </a:spcAft>
              <a:buFont typeface="Arial,Sans-Serif"/>
              <a:buChar char="●"/>
            </a:pPr>
            <a:r>
              <a:rPr lang="en-US" sz="2000" dirty="0">
                <a:latin typeface="Times New Roman"/>
                <a:ea typeface="Calibri"/>
                <a:cs typeface="Arial"/>
              </a:rPr>
              <a:t>22.2 µGy </a:t>
            </a:r>
            <a:r>
              <a:rPr lang="en-US" sz="2000" dirty="0">
                <a:solidFill>
                  <a:srgbClr val="000000"/>
                </a:solidFill>
                <a:latin typeface="Times New Roman"/>
                <a:ea typeface="Calibri"/>
                <a:cs typeface="Arial"/>
              </a:rPr>
              <a:t>                    </a:t>
            </a:r>
            <a:r>
              <a:rPr lang="en-US" sz="2000" dirty="0">
                <a:solidFill>
                  <a:schemeClr val="tx2"/>
                </a:solidFill>
                <a:latin typeface="Times New Roman"/>
                <a:ea typeface="Calibri"/>
                <a:cs typeface="Arial"/>
              </a:rPr>
              <a:t>●</a:t>
            </a:r>
            <a:r>
              <a:rPr lang="en-US" sz="2000" dirty="0">
                <a:latin typeface="Times New Roman"/>
                <a:ea typeface="Calibri"/>
                <a:cs typeface="Arial"/>
              </a:rPr>
              <a:t> 88.8 Gy</a:t>
            </a:r>
          </a:p>
          <a:p>
            <a:pPr marL="1524000" lvl="2" indent="-381000">
              <a:spcBef>
                <a:spcPct val="20000"/>
              </a:spcBef>
              <a:spcAft>
                <a:spcPct val="0"/>
              </a:spcAft>
              <a:buFont typeface="Arial,Sans-Serif"/>
              <a:buChar char="●"/>
            </a:pPr>
            <a:r>
              <a:rPr lang="en-US" sz="2000" dirty="0">
                <a:latin typeface="Times New Roman"/>
                <a:ea typeface="Calibri"/>
                <a:cs typeface="Arial"/>
              </a:rPr>
              <a:t>333 µGy   </a:t>
            </a:r>
            <a:r>
              <a:rPr lang="en-US" sz="2000" dirty="0">
                <a:solidFill>
                  <a:schemeClr val="tx2"/>
                </a:solidFill>
                <a:latin typeface="Times New Roman"/>
                <a:ea typeface="Calibri"/>
                <a:cs typeface="Arial"/>
              </a:rPr>
              <a:t>                   ●</a:t>
            </a:r>
            <a:r>
              <a:rPr lang="en-US" sz="2000" dirty="0">
                <a:latin typeface="Times New Roman"/>
                <a:ea typeface="Calibri"/>
                <a:cs typeface="Arial"/>
              </a:rPr>
              <a:t> 999 Gy</a:t>
            </a:r>
          </a:p>
          <a:p>
            <a:pPr marL="1524000" lvl="2" indent="-381000">
              <a:spcBef>
                <a:spcPct val="20000"/>
              </a:spcBef>
              <a:spcAft>
                <a:spcPct val="0"/>
              </a:spcAft>
              <a:buFont typeface="Arial,Sans-Serif"/>
              <a:buChar char="●"/>
            </a:pPr>
            <a:r>
              <a:rPr lang="en-US" sz="2000" dirty="0">
                <a:latin typeface="Times New Roman"/>
                <a:ea typeface="Calibri"/>
                <a:cs typeface="Arial"/>
              </a:rPr>
              <a:t>.444 </a:t>
            </a:r>
            <a:r>
              <a:rPr lang="en-US" sz="2000" dirty="0" err="1">
                <a:latin typeface="Times New Roman"/>
                <a:ea typeface="Calibri"/>
                <a:cs typeface="Arial"/>
              </a:rPr>
              <a:t>cGy</a:t>
            </a:r>
            <a:r>
              <a:rPr lang="en-US" sz="2000" dirty="0">
                <a:latin typeface="Times New Roman"/>
                <a:ea typeface="Calibri"/>
                <a:cs typeface="Arial"/>
              </a:rPr>
              <a:t> </a:t>
            </a:r>
            <a:r>
              <a:rPr lang="en-US" sz="2000" dirty="0">
                <a:solidFill>
                  <a:srgbClr val="000000"/>
                </a:solidFill>
                <a:latin typeface="Times New Roman"/>
                <a:ea typeface="Calibri"/>
                <a:cs typeface="Arial"/>
              </a:rPr>
              <a:t>                    </a:t>
            </a:r>
            <a:r>
              <a:rPr lang="en-US" sz="2000" dirty="0">
                <a:solidFill>
                  <a:schemeClr val="tx2"/>
                </a:solidFill>
                <a:latin typeface="Times New Roman"/>
                <a:ea typeface="Calibri"/>
                <a:cs typeface="Arial"/>
              </a:rPr>
              <a:t>●</a:t>
            </a:r>
            <a:r>
              <a:rPr lang="en-US" sz="2000" dirty="0">
                <a:latin typeface="Times New Roman"/>
                <a:ea typeface="Calibri"/>
                <a:cs typeface="Arial"/>
              </a:rPr>
              <a:t> 000</a:t>
            </a:r>
          </a:p>
          <a:p>
            <a:pPr marL="1524000" lvl="2" indent="-381000">
              <a:spcBef>
                <a:spcPct val="20000"/>
              </a:spcBef>
              <a:spcAft>
                <a:spcPct val="0"/>
              </a:spcAft>
              <a:buFont typeface="Arial,Sans-Serif"/>
              <a:buChar char="●"/>
            </a:pPr>
            <a:r>
              <a:rPr lang="en-US" sz="2000" dirty="0">
                <a:latin typeface="Times New Roman"/>
                <a:ea typeface="Calibri"/>
                <a:cs typeface="Arial"/>
              </a:rPr>
              <a:t>5.55 </a:t>
            </a:r>
            <a:r>
              <a:rPr lang="en-US" sz="2000" dirty="0" err="1">
                <a:latin typeface="Times New Roman"/>
                <a:ea typeface="Calibri"/>
                <a:cs typeface="Arial"/>
              </a:rPr>
              <a:t>cGy</a:t>
            </a:r>
            <a:r>
              <a:rPr lang="en-US" sz="2000" dirty="0">
                <a:latin typeface="Times New Roman"/>
                <a:ea typeface="Calibri"/>
                <a:cs typeface="Arial"/>
              </a:rPr>
              <a:t> </a:t>
            </a:r>
            <a:r>
              <a:rPr lang="en-US" sz="2000" dirty="0">
                <a:solidFill>
                  <a:srgbClr val="000000"/>
                </a:solidFill>
                <a:latin typeface="Times New Roman"/>
                <a:ea typeface="Calibri"/>
                <a:cs typeface="Arial"/>
              </a:rPr>
              <a:t>                    </a:t>
            </a:r>
            <a:r>
              <a:rPr lang="en-US" sz="2000" dirty="0">
                <a:solidFill>
                  <a:schemeClr val="tx2"/>
                </a:solidFill>
                <a:latin typeface="Times New Roman"/>
                <a:ea typeface="Calibri"/>
                <a:cs typeface="Arial"/>
              </a:rPr>
              <a:t>●</a:t>
            </a:r>
            <a:r>
              <a:rPr lang="en-US" sz="2000" dirty="0">
                <a:latin typeface="Times New Roman"/>
                <a:ea typeface="Calibri"/>
                <a:cs typeface="Arial"/>
              </a:rPr>
              <a:t> 9 (Blinking)</a:t>
            </a:r>
          </a:p>
          <a:p>
            <a:pPr>
              <a:spcBef>
                <a:spcPct val="20000"/>
              </a:spcBef>
              <a:spcAft>
                <a:spcPct val="0"/>
              </a:spcAft>
            </a:pPr>
            <a:endParaRPr lang="en-US" sz="2000" dirty="0">
              <a:latin typeface="Times New Roman"/>
              <a:ea typeface="Calibri"/>
              <a:cs typeface="Arial"/>
            </a:endParaRPr>
          </a:p>
          <a:p>
            <a:endParaRPr lang="en-US" b="1" dirty="0">
              <a:latin typeface="Times New Roman"/>
              <a:ea typeface="Calibri"/>
              <a:cs typeface="Arial"/>
            </a:endParaRPr>
          </a:p>
        </p:txBody>
      </p:sp>
      <p:pic>
        <p:nvPicPr>
          <p:cNvPr id="7" name="Picture 6" descr="T:\01-DR-SKOv2\01 Training\00 DR-SKO v2 Lesson Plans\06 AN-UDR-14 Radiac Set\Graphics\96 dpi\Slide 20.png">
            <a:extLst>
              <a:ext uri="{FF2B5EF4-FFF2-40B4-BE49-F238E27FC236}">
                <a16:creationId xmlns:a16="http://schemas.microsoft.com/office/drawing/2014/main" id="{74D99EB1-43EA-1344-54CC-3AC33D5441ED}"/>
              </a:ext>
            </a:extLst>
          </p:cNvPr>
          <p:cNvPicPr>
            <a:picLocks noChangeAspect="1"/>
          </p:cNvPicPr>
          <p:nvPr/>
        </p:nvPicPr>
        <p:blipFill>
          <a:blip r:embed="rId2"/>
          <a:stretch>
            <a:fillRect/>
          </a:stretch>
        </p:blipFill>
        <p:spPr>
          <a:xfrm>
            <a:off x="7665917" y="3375265"/>
            <a:ext cx="2409825" cy="1200150"/>
          </a:xfrm>
          <a:prstGeom prst="rect">
            <a:avLst/>
          </a:prstGeom>
        </p:spPr>
      </p:pic>
      <p:sp>
        <p:nvSpPr>
          <p:cNvPr id="8" name="TextBox 8">
            <a:extLst>
              <a:ext uri="{FF2B5EF4-FFF2-40B4-BE49-F238E27FC236}">
                <a16:creationId xmlns:a16="http://schemas.microsoft.com/office/drawing/2014/main" id="{5A208323-0E2E-2BF1-DAF7-D8437AAE484A}"/>
              </a:ext>
            </a:extLst>
          </p:cNvPr>
          <p:cNvSpPr txBox="1"/>
          <p:nvPr/>
        </p:nvSpPr>
        <p:spPr>
          <a:xfrm>
            <a:off x="6400408" y="5441481"/>
            <a:ext cx="5532407" cy="7017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7345" indent="-347345">
              <a:spcBef>
                <a:spcPct val="20000"/>
              </a:spcBef>
              <a:spcAft>
                <a:spcPct val="0"/>
              </a:spcAft>
            </a:pPr>
            <a:r>
              <a:rPr lang="en-US" dirty="0">
                <a:latin typeface="Times New Roman"/>
                <a:cs typeface="Arial"/>
              </a:rPr>
              <a:t>If a flashing “8” or a flashing “L” appears on the</a:t>
            </a:r>
            <a:endParaRPr lang="en-US" dirty="0">
              <a:latin typeface="Times New Roman"/>
              <a:cs typeface="Times New Roman"/>
            </a:endParaRPr>
          </a:p>
          <a:p>
            <a:pPr marL="347345" indent="-347345">
              <a:spcBef>
                <a:spcPct val="20000"/>
              </a:spcBef>
              <a:spcAft>
                <a:spcPct val="0"/>
              </a:spcAft>
            </a:pPr>
            <a:r>
              <a:rPr lang="en-US" dirty="0">
                <a:latin typeface="Times New Roman"/>
                <a:cs typeface="Arial"/>
              </a:rPr>
              <a:t>display, refer to the troubleshooting procedures.</a:t>
            </a:r>
            <a:endParaRPr lang="en-US" dirty="0">
              <a:latin typeface="Times New Roman"/>
              <a:cs typeface="Times New Roman"/>
            </a:endParaRPr>
          </a:p>
        </p:txBody>
      </p:sp>
    </p:spTree>
    <p:extLst>
      <p:ext uri="{BB962C8B-B14F-4D97-AF65-F5344CB8AC3E}">
        <p14:creationId xmlns:p14="http://schemas.microsoft.com/office/powerpoint/2010/main" val="1931521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1" name="AutoShape 2"/>
          <p:cNvSpPr>
            <a:spLocks noChangeArrowheads="1"/>
          </p:cNvSpPr>
          <p:nvPr/>
        </p:nvSpPr>
        <p:spPr bwMode="auto">
          <a:xfrm>
            <a:off x="2743200" y="1472241"/>
            <a:ext cx="7631501" cy="3999782"/>
          </a:xfrm>
          <a:prstGeom prst="roundRect">
            <a:avLst>
              <a:gd name="adj" fmla="val 16657"/>
            </a:avLst>
          </a:prstGeom>
          <a:solidFill>
            <a:schemeClr val="bg1"/>
          </a:solidFill>
          <a:ln w="25400">
            <a:solidFill>
              <a:schemeClr val="tx1"/>
            </a:solidFill>
            <a:round/>
            <a:headEnd/>
            <a:tailEnd/>
          </a:ln>
        </p:spPr>
        <p:txBody>
          <a:bodyPr wrap="none" lIns="92075" tIns="46038" rIns="92075" bIns="46038" anchor="ctr"/>
          <a:lstStyle/>
          <a:p>
            <a:pPr eaLnBrk="0" fontAlgn="base" hangingPunct="0">
              <a:spcBef>
                <a:spcPct val="0"/>
              </a:spcBef>
              <a:spcAft>
                <a:spcPct val="0"/>
              </a:spcAft>
            </a:pPr>
            <a:r>
              <a:rPr lang="en-US" sz="3200" b="1" dirty="0">
                <a:solidFill>
                  <a:srgbClr val="000000"/>
                </a:solidFill>
              </a:rPr>
              <a:t>RATE</a:t>
            </a:r>
          </a:p>
          <a:p>
            <a:pPr eaLnBrk="0" fontAlgn="base" hangingPunct="0">
              <a:spcBef>
                <a:spcPct val="0"/>
              </a:spcBef>
              <a:spcAft>
                <a:spcPct val="0"/>
              </a:spcAft>
            </a:pPr>
            <a:endParaRPr lang="en-US" sz="3200" b="1" dirty="0">
              <a:solidFill>
                <a:srgbClr val="000000"/>
              </a:solidFill>
            </a:endParaRPr>
          </a:p>
          <a:p>
            <a:pPr eaLnBrk="0" fontAlgn="base" hangingPunct="0">
              <a:spcBef>
                <a:spcPct val="0"/>
              </a:spcBef>
              <a:spcAft>
                <a:spcPct val="0"/>
              </a:spcAft>
            </a:pPr>
            <a:r>
              <a:rPr lang="en-US" sz="3200" b="1" dirty="0">
                <a:solidFill>
                  <a:srgbClr val="000000"/>
                </a:solidFill>
              </a:rPr>
              <a:t>ALARM</a:t>
            </a:r>
          </a:p>
          <a:p>
            <a:pPr eaLnBrk="0" fontAlgn="base" hangingPunct="0">
              <a:spcBef>
                <a:spcPct val="0"/>
              </a:spcBef>
              <a:spcAft>
                <a:spcPct val="0"/>
              </a:spcAft>
            </a:pPr>
            <a:r>
              <a:rPr lang="en-US" sz="3200" b="1" dirty="0">
                <a:solidFill>
                  <a:srgbClr val="000000"/>
                </a:solidFill>
              </a:rPr>
              <a:t>AUD      </a:t>
            </a:r>
            <a:r>
              <a:rPr lang="en-US" sz="9600" dirty="0">
                <a:solidFill>
                  <a:srgbClr val="000000"/>
                </a:solidFill>
              </a:rPr>
              <a:t>.455 </a:t>
            </a:r>
            <a:r>
              <a:rPr lang="en-US" sz="6000" b="1" baseline="60000" dirty="0" err="1">
                <a:solidFill>
                  <a:srgbClr val="000000"/>
                </a:solidFill>
              </a:rPr>
              <a:t>cGy</a:t>
            </a:r>
            <a:r>
              <a:rPr lang="en-US" sz="6000" dirty="0">
                <a:solidFill>
                  <a:srgbClr val="000000"/>
                </a:solidFill>
              </a:rPr>
              <a:t>/hr</a:t>
            </a:r>
          </a:p>
          <a:p>
            <a:pPr eaLnBrk="0" fontAlgn="base" hangingPunct="0">
              <a:spcBef>
                <a:spcPct val="0"/>
              </a:spcBef>
              <a:spcAft>
                <a:spcPct val="0"/>
              </a:spcAft>
            </a:pPr>
            <a:r>
              <a:rPr lang="en-US" sz="3200" b="1" dirty="0">
                <a:solidFill>
                  <a:srgbClr val="000000"/>
                </a:solidFill>
              </a:rPr>
              <a:t>VIS</a:t>
            </a:r>
          </a:p>
        </p:txBody>
      </p:sp>
      <p:sp>
        <p:nvSpPr>
          <p:cNvPr id="86023" name="Text Box 7"/>
          <p:cNvSpPr txBox="1">
            <a:spLocks noChangeArrowheads="1"/>
          </p:cNvSpPr>
          <p:nvPr/>
        </p:nvSpPr>
        <p:spPr bwMode="auto">
          <a:xfrm>
            <a:off x="1524000" y="5486400"/>
            <a:ext cx="9144000" cy="40011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000" b="1" dirty="0">
                <a:solidFill>
                  <a:srgbClr val="000000"/>
                </a:solidFill>
              </a:rPr>
              <a:t>Example Display</a:t>
            </a:r>
          </a:p>
        </p:txBody>
      </p:sp>
      <p:sp>
        <p:nvSpPr>
          <p:cNvPr id="86024" name="Rectangle 10"/>
          <p:cNvSpPr>
            <a:spLocks noChangeArrowheads="1"/>
          </p:cNvSpPr>
          <p:nvPr/>
        </p:nvSpPr>
        <p:spPr bwMode="auto">
          <a:xfrm>
            <a:off x="1524000" y="838201"/>
            <a:ext cx="9144000" cy="461665"/>
          </a:xfrm>
          <a:prstGeom prst="rect">
            <a:avLst/>
          </a:prstGeom>
          <a:noFill/>
          <a:ln w="12700">
            <a:noFill/>
            <a:miter lim="800000"/>
            <a:headEnd type="none" w="sm" len="sm"/>
            <a:tailEnd type="none" w="sm" len="sm"/>
          </a:ln>
        </p:spPr>
        <p:txBody>
          <a:bodyPr lIns="91440" tIns="45720" rIns="91440" bIns="45720" anchor="t">
            <a:spAutoFit/>
          </a:bodyPr>
          <a:lstStyle/>
          <a:p>
            <a:pPr algn="ctr" eaLnBrk="0" fontAlgn="base" hangingPunct="0">
              <a:spcBef>
                <a:spcPct val="0"/>
              </a:spcBef>
              <a:spcAft>
                <a:spcPct val="0"/>
              </a:spcAft>
            </a:pPr>
            <a:r>
              <a:rPr lang="en-US" sz="2400" b="1" dirty="0">
                <a:solidFill>
                  <a:srgbClr val="000000"/>
                </a:solidFill>
              </a:rPr>
              <a:t>Rate Mode</a:t>
            </a:r>
          </a:p>
        </p:txBody>
      </p:sp>
      <p:sp>
        <p:nvSpPr>
          <p:cNvPr id="11" name="Text Box 10"/>
          <p:cNvSpPr txBox="1">
            <a:spLocks noChangeArrowheads="1"/>
          </p:cNvSpPr>
          <p:nvPr/>
        </p:nvSpPr>
        <p:spPr bwMode="auto">
          <a:xfrm>
            <a:off x="1524000" y="96838"/>
            <a:ext cx="9144000" cy="641350"/>
          </a:xfrm>
          <a:prstGeom prst="rect">
            <a:avLst/>
          </a:prstGeom>
          <a:noFill/>
          <a:ln w="12700">
            <a:noFill/>
            <a:miter lim="800000"/>
            <a:headEnd type="none" w="sm" len="sm"/>
            <a:tailEnd type="none" w="sm" len="sm"/>
          </a:ln>
        </p:spPr>
        <p:txBody>
          <a:bodyPr lIns="91440" tIns="45720" rIns="91440" bIns="45720" anchor="t">
            <a:spAutoFit/>
          </a:bodyPr>
          <a:lstStyle/>
          <a:p>
            <a:pPr algn="ctr" eaLnBrk="0" fontAlgn="base" hangingPunct="0">
              <a:spcBef>
                <a:spcPct val="0"/>
              </a:spcBef>
              <a:spcAft>
                <a:spcPct val="0"/>
              </a:spcAft>
            </a:pPr>
            <a:r>
              <a:rPr lang="en-US" sz="3600" b="1" dirty="0">
                <a:solidFill>
                  <a:srgbClr val="000000"/>
                </a:solidFill>
                <a:cs typeface="Arial"/>
              </a:rPr>
              <a:t>RATE/DOSE MODE</a:t>
            </a:r>
            <a:endParaRPr lang="en-US" sz="3600" b="1" dirty="0">
              <a:solidFill>
                <a:srgbClr val="000000"/>
              </a:solidFill>
            </a:endParaRPr>
          </a:p>
        </p:txBody>
      </p:sp>
      <p:sp>
        <p:nvSpPr>
          <p:cNvPr id="8" name="Line 5"/>
          <p:cNvSpPr>
            <a:spLocks noChangeShapeType="1"/>
          </p:cNvSpPr>
          <p:nvPr/>
        </p:nvSpPr>
        <p:spPr bwMode="auto">
          <a:xfrm>
            <a:off x="1524001" y="838200"/>
            <a:ext cx="9142413" cy="0"/>
          </a:xfrm>
          <a:prstGeom prst="line">
            <a:avLst/>
          </a:prstGeom>
          <a:noFill/>
          <a:ln w="57150" cmpd="tri">
            <a:solidFill>
              <a:schemeClr val="accent2"/>
            </a:solidFill>
            <a:round/>
            <a:headEnd type="none" w="sm" len="sm"/>
            <a:tailEnd type="none" w="sm" len="sm"/>
          </a:ln>
        </p:spPr>
        <p:txBody>
          <a:bodyPr wrap="none" anchor="ctr"/>
          <a:lstStyle/>
          <a:p>
            <a:pPr fontAlgn="base">
              <a:spcBef>
                <a:spcPct val="0"/>
              </a:spcBef>
              <a:spcAft>
                <a:spcPct val="0"/>
              </a:spcAft>
            </a:pPr>
            <a:endParaRPr lang="en-US" sz="2400" b="1">
              <a:solidFill>
                <a:srgbClr val="000000"/>
              </a:solidFill>
            </a:endParaRPr>
          </a:p>
        </p:txBody>
      </p:sp>
      <p:sp>
        <p:nvSpPr>
          <p:cNvPr id="3" name="TextBox 2">
            <a:extLst>
              <a:ext uri="{FF2B5EF4-FFF2-40B4-BE49-F238E27FC236}">
                <a16:creationId xmlns:a16="http://schemas.microsoft.com/office/drawing/2014/main" id="{998C977D-A2AF-92F5-7828-2647D91DA77D}"/>
              </a:ext>
            </a:extLst>
          </p:cNvPr>
          <p:cNvSpPr txBox="1"/>
          <p:nvPr/>
        </p:nvSpPr>
        <p:spPr>
          <a:xfrm>
            <a:off x="2949222" y="1950155"/>
            <a:ext cx="1450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Arial"/>
              </a:rPr>
              <a:t>_________</a:t>
            </a:r>
            <a:endParaRPr lang="en-US" b="1" dirty="0"/>
          </a:p>
        </p:txBody>
      </p:sp>
    </p:spTree>
    <p:extLst>
      <p:ext uri="{BB962C8B-B14F-4D97-AF65-F5344CB8AC3E}">
        <p14:creationId xmlns:p14="http://schemas.microsoft.com/office/powerpoint/2010/main" val="1519023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9" name="AutoShape 2"/>
          <p:cNvSpPr>
            <a:spLocks noChangeArrowheads="1"/>
          </p:cNvSpPr>
          <p:nvPr/>
        </p:nvSpPr>
        <p:spPr bwMode="auto">
          <a:xfrm>
            <a:off x="2971801" y="1447800"/>
            <a:ext cx="6219825" cy="4083050"/>
          </a:xfrm>
          <a:prstGeom prst="roundRect">
            <a:avLst>
              <a:gd name="adj" fmla="val 16657"/>
            </a:avLst>
          </a:prstGeom>
          <a:solidFill>
            <a:schemeClr val="bg1"/>
          </a:solidFill>
          <a:ln w="25400">
            <a:solidFill>
              <a:schemeClr val="tx1"/>
            </a:solidFill>
            <a:round/>
            <a:headEnd/>
            <a:tailEnd/>
          </a:ln>
        </p:spPr>
        <p:txBody>
          <a:bodyPr wrap="none" lIns="92075" tIns="46038" rIns="92075" bIns="46038" anchor="ctr"/>
          <a:lstStyle/>
          <a:p>
            <a:pPr eaLnBrk="0" fontAlgn="base" hangingPunct="0">
              <a:spcBef>
                <a:spcPct val="0"/>
              </a:spcBef>
              <a:spcAft>
                <a:spcPct val="0"/>
              </a:spcAft>
            </a:pPr>
            <a:r>
              <a:rPr lang="en-US" sz="3200" b="1" dirty="0">
                <a:solidFill>
                  <a:srgbClr val="000000"/>
                </a:solidFill>
              </a:rPr>
              <a:t>                                        DOSE</a:t>
            </a:r>
          </a:p>
          <a:p>
            <a:pPr eaLnBrk="0" fontAlgn="base" hangingPunct="0">
              <a:spcBef>
                <a:spcPct val="0"/>
              </a:spcBef>
              <a:spcAft>
                <a:spcPct val="0"/>
              </a:spcAft>
            </a:pPr>
            <a:endParaRPr lang="en-US" sz="2400" b="1">
              <a:solidFill>
                <a:srgbClr val="000000"/>
              </a:solidFill>
            </a:endParaRPr>
          </a:p>
          <a:p>
            <a:pPr eaLnBrk="0" fontAlgn="base" hangingPunct="0">
              <a:spcBef>
                <a:spcPct val="0"/>
              </a:spcBef>
              <a:spcAft>
                <a:spcPct val="0"/>
              </a:spcAft>
            </a:pPr>
            <a:r>
              <a:rPr lang="en-US" sz="3200" b="1" dirty="0">
                <a:solidFill>
                  <a:srgbClr val="000000"/>
                </a:solidFill>
              </a:rPr>
              <a:t>ALARM</a:t>
            </a:r>
          </a:p>
          <a:p>
            <a:pPr eaLnBrk="0" fontAlgn="base" hangingPunct="0">
              <a:spcBef>
                <a:spcPct val="0"/>
              </a:spcBef>
              <a:spcAft>
                <a:spcPct val="0"/>
              </a:spcAft>
            </a:pPr>
            <a:r>
              <a:rPr lang="en-US" sz="3200" b="1" dirty="0">
                <a:solidFill>
                  <a:srgbClr val="000000"/>
                </a:solidFill>
              </a:rPr>
              <a:t>AUD     </a:t>
            </a:r>
            <a:r>
              <a:rPr lang="en-US" sz="9600" dirty="0">
                <a:solidFill>
                  <a:srgbClr val="000000"/>
                </a:solidFill>
              </a:rPr>
              <a:t>.665</a:t>
            </a:r>
            <a:r>
              <a:rPr lang="en-US" sz="6000" b="1" baseline="60000" dirty="0">
                <a:solidFill>
                  <a:srgbClr val="000000"/>
                </a:solidFill>
              </a:rPr>
              <a:t>cGy</a:t>
            </a:r>
            <a:r>
              <a:rPr lang="en-US" sz="6000" dirty="0">
                <a:solidFill>
                  <a:srgbClr val="000000"/>
                </a:solidFill>
              </a:rPr>
              <a:t>/</a:t>
            </a:r>
            <a:r>
              <a:rPr lang="en-US" sz="6000" dirty="0" err="1">
                <a:solidFill>
                  <a:srgbClr val="000000"/>
                </a:solidFill>
              </a:rPr>
              <a:t>hr</a:t>
            </a:r>
          </a:p>
          <a:p>
            <a:pPr eaLnBrk="0" fontAlgn="base" hangingPunct="0">
              <a:spcBef>
                <a:spcPct val="0"/>
              </a:spcBef>
              <a:spcAft>
                <a:spcPct val="0"/>
              </a:spcAft>
            </a:pPr>
            <a:r>
              <a:rPr lang="en-US" sz="3200" b="1" dirty="0">
                <a:solidFill>
                  <a:srgbClr val="000000"/>
                </a:solidFill>
              </a:rPr>
              <a:t>VIS</a:t>
            </a:r>
          </a:p>
        </p:txBody>
      </p:sp>
      <p:sp>
        <p:nvSpPr>
          <p:cNvPr id="88071" name="Text Box 7"/>
          <p:cNvSpPr txBox="1">
            <a:spLocks noChangeArrowheads="1"/>
          </p:cNvSpPr>
          <p:nvPr/>
        </p:nvSpPr>
        <p:spPr bwMode="auto">
          <a:xfrm>
            <a:off x="1524000" y="5562600"/>
            <a:ext cx="9144000" cy="400110"/>
          </a:xfrm>
          <a:prstGeom prst="rect">
            <a:avLst/>
          </a:prstGeom>
          <a:noFill/>
          <a:ln w="12700">
            <a:noFill/>
            <a:miter lim="800000"/>
            <a:headEnd type="none" w="sm" len="sm"/>
            <a:tailEnd type="none" w="sm" len="sm"/>
          </a:ln>
        </p:spPr>
        <p:txBody>
          <a:bodyPr>
            <a:spAutoFit/>
          </a:bodyPr>
          <a:lstStyle/>
          <a:p>
            <a:pPr algn="ctr" eaLnBrk="0" fontAlgn="base" hangingPunct="0">
              <a:spcBef>
                <a:spcPct val="50000"/>
              </a:spcBef>
              <a:spcAft>
                <a:spcPct val="0"/>
              </a:spcAft>
            </a:pPr>
            <a:r>
              <a:rPr lang="en-US" sz="2000" b="1" dirty="0">
                <a:solidFill>
                  <a:srgbClr val="000000"/>
                </a:solidFill>
              </a:rPr>
              <a:t>Example Display</a:t>
            </a:r>
          </a:p>
        </p:txBody>
      </p:sp>
      <p:sp>
        <p:nvSpPr>
          <p:cNvPr id="88072" name="Rectangle 8"/>
          <p:cNvSpPr>
            <a:spLocks noChangeArrowheads="1"/>
          </p:cNvSpPr>
          <p:nvPr/>
        </p:nvSpPr>
        <p:spPr bwMode="auto">
          <a:xfrm>
            <a:off x="1524000" y="838200"/>
            <a:ext cx="9144000" cy="523220"/>
          </a:xfrm>
          <a:prstGeom prst="rect">
            <a:avLst/>
          </a:prstGeom>
          <a:noFill/>
          <a:ln w="12700">
            <a:noFill/>
            <a:miter lim="800000"/>
            <a:headEnd type="none" w="sm" len="sm"/>
            <a:tailEnd type="none" w="sm" len="sm"/>
          </a:ln>
        </p:spPr>
        <p:txBody>
          <a:bodyPr lIns="91440" tIns="45720" rIns="91440" bIns="45720" anchor="t">
            <a:spAutoFit/>
          </a:bodyPr>
          <a:lstStyle/>
          <a:p>
            <a:pPr algn="ctr" eaLnBrk="0" fontAlgn="base" hangingPunct="0">
              <a:spcBef>
                <a:spcPct val="0"/>
              </a:spcBef>
              <a:spcAft>
                <a:spcPct val="0"/>
              </a:spcAft>
            </a:pPr>
            <a:r>
              <a:rPr lang="en-US" sz="2800" b="1" dirty="0">
                <a:solidFill>
                  <a:srgbClr val="000000"/>
                </a:solidFill>
              </a:rPr>
              <a:t>Dose Mode</a:t>
            </a:r>
          </a:p>
        </p:txBody>
      </p:sp>
      <p:sp>
        <p:nvSpPr>
          <p:cNvPr id="11" name="Text Box 10"/>
          <p:cNvSpPr txBox="1">
            <a:spLocks noChangeArrowheads="1"/>
          </p:cNvSpPr>
          <p:nvPr/>
        </p:nvSpPr>
        <p:spPr bwMode="auto">
          <a:xfrm>
            <a:off x="1524000" y="96838"/>
            <a:ext cx="9144000" cy="641350"/>
          </a:xfrm>
          <a:prstGeom prst="rect">
            <a:avLst/>
          </a:prstGeom>
          <a:noFill/>
          <a:ln w="12700">
            <a:noFill/>
            <a:miter lim="800000"/>
            <a:headEnd type="none" w="sm" len="sm"/>
            <a:tailEnd type="none" w="sm" len="sm"/>
          </a:ln>
        </p:spPr>
        <p:txBody>
          <a:bodyPr lIns="91440" tIns="45720" rIns="91440" bIns="45720" anchor="t">
            <a:spAutoFit/>
          </a:bodyPr>
          <a:lstStyle/>
          <a:p>
            <a:pPr algn="ctr" eaLnBrk="0" fontAlgn="base" hangingPunct="0">
              <a:spcBef>
                <a:spcPct val="0"/>
              </a:spcBef>
              <a:spcAft>
                <a:spcPct val="0"/>
              </a:spcAft>
            </a:pPr>
            <a:r>
              <a:rPr lang="en-US" sz="3600" b="1" dirty="0">
                <a:solidFill>
                  <a:srgbClr val="000000"/>
                </a:solidFill>
                <a:cs typeface="Arial"/>
              </a:rPr>
              <a:t>RATE/DOSE MODE</a:t>
            </a:r>
            <a:endParaRPr lang="en-US" sz="3600" b="1" dirty="0">
              <a:solidFill>
                <a:srgbClr val="000000"/>
              </a:solidFill>
            </a:endParaRPr>
          </a:p>
        </p:txBody>
      </p:sp>
      <p:sp>
        <p:nvSpPr>
          <p:cNvPr id="8" name="Line 5"/>
          <p:cNvSpPr>
            <a:spLocks noChangeShapeType="1"/>
          </p:cNvSpPr>
          <p:nvPr/>
        </p:nvSpPr>
        <p:spPr bwMode="auto">
          <a:xfrm>
            <a:off x="1524001" y="838200"/>
            <a:ext cx="9142413" cy="0"/>
          </a:xfrm>
          <a:prstGeom prst="line">
            <a:avLst/>
          </a:prstGeom>
          <a:noFill/>
          <a:ln w="57150" cmpd="tri">
            <a:solidFill>
              <a:schemeClr val="accent2"/>
            </a:solidFill>
            <a:round/>
            <a:headEnd type="none" w="sm" len="sm"/>
            <a:tailEnd type="none" w="sm" len="sm"/>
          </a:ln>
        </p:spPr>
        <p:txBody>
          <a:bodyPr wrap="none" anchor="ctr"/>
          <a:lstStyle/>
          <a:p>
            <a:pPr fontAlgn="base">
              <a:spcBef>
                <a:spcPct val="0"/>
              </a:spcBef>
              <a:spcAft>
                <a:spcPct val="0"/>
              </a:spcAft>
            </a:pPr>
            <a:endParaRPr lang="en-US" sz="2400" b="1">
              <a:solidFill>
                <a:srgbClr val="000000"/>
              </a:solidFill>
            </a:endParaRPr>
          </a:p>
        </p:txBody>
      </p:sp>
      <p:sp>
        <p:nvSpPr>
          <p:cNvPr id="3" name="TextBox 2">
            <a:extLst>
              <a:ext uri="{FF2B5EF4-FFF2-40B4-BE49-F238E27FC236}">
                <a16:creationId xmlns:a16="http://schemas.microsoft.com/office/drawing/2014/main" id="{A6E903AB-FC43-390F-1C11-683E0702D973}"/>
              </a:ext>
            </a:extLst>
          </p:cNvPr>
          <p:cNvSpPr txBox="1"/>
          <p:nvPr/>
        </p:nvSpPr>
        <p:spPr>
          <a:xfrm>
            <a:off x="7732889" y="2034822"/>
            <a:ext cx="1450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Arial"/>
              </a:rPr>
              <a:t>_________</a:t>
            </a:r>
            <a:endParaRPr lang="en-US" b="1" dirty="0"/>
          </a:p>
        </p:txBody>
      </p:sp>
    </p:spTree>
    <p:extLst>
      <p:ext uri="{BB962C8B-B14F-4D97-AF65-F5344CB8AC3E}">
        <p14:creationId xmlns:p14="http://schemas.microsoft.com/office/powerpoint/2010/main" val="4092534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A2263-99A6-0620-73C4-694887084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F785A-7670-DBC7-16C1-2600BD15B249}"/>
              </a:ext>
            </a:extLst>
          </p:cNvPr>
          <p:cNvSpPr>
            <a:spLocks noGrp="1"/>
          </p:cNvSpPr>
          <p:nvPr>
            <p:ph type="title"/>
          </p:nvPr>
        </p:nvSpPr>
        <p:spPr/>
        <p:txBody>
          <a:bodyPr>
            <a:normAutofit/>
          </a:bodyPr>
          <a:lstStyle/>
          <a:p>
            <a:pPr algn="ctr"/>
            <a:r>
              <a:rPr lang="en-US" sz="3200" b="1" dirty="0">
                <a:latin typeface="Times New Roman"/>
                <a:ea typeface="Calibri"/>
                <a:cs typeface="Times New Roman"/>
              </a:rPr>
              <a:t>Start preoperational test</a:t>
            </a:r>
          </a:p>
        </p:txBody>
      </p:sp>
      <p:sp>
        <p:nvSpPr>
          <p:cNvPr id="5" name="TextBox 4">
            <a:extLst>
              <a:ext uri="{FF2B5EF4-FFF2-40B4-BE49-F238E27FC236}">
                <a16:creationId xmlns:a16="http://schemas.microsoft.com/office/drawing/2014/main" id="{D9BA8D57-FF12-C68C-F940-9112C3831E72}"/>
              </a:ext>
            </a:extLst>
          </p:cNvPr>
          <p:cNvSpPr txBox="1"/>
          <p:nvPr/>
        </p:nvSpPr>
        <p:spPr>
          <a:xfrm>
            <a:off x="948970" y="2172066"/>
            <a:ext cx="5690557" cy="448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endParaRPr lang="en-US"/>
          </a:p>
          <a:p>
            <a:pPr>
              <a:spcBef>
                <a:spcPct val="20000"/>
              </a:spcBef>
              <a:spcAft>
                <a:spcPct val="0"/>
              </a:spcAft>
            </a:pPr>
            <a:r>
              <a:rPr lang="en-US" sz="2400" dirty="0">
                <a:latin typeface="Times New Roman"/>
                <a:ea typeface="Calibri"/>
                <a:cs typeface="Arial"/>
              </a:rPr>
              <a:t>1) Press " On/Off " button to turn on.</a:t>
            </a:r>
            <a:endParaRPr lang="en-US">
              <a:latin typeface="Times New Roman"/>
              <a:cs typeface="Times New Roman"/>
            </a:endParaRPr>
          </a:p>
          <a:p>
            <a:pPr>
              <a:spcBef>
                <a:spcPct val="20000"/>
              </a:spcBef>
              <a:spcAft>
                <a:spcPct val="0"/>
              </a:spcAft>
            </a:pPr>
            <a:endParaRPr lang="en-US" sz="2400" dirty="0">
              <a:latin typeface="Times New Roman"/>
              <a:ea typeface="Calibri"/>
              <a:cs typeface="Arial"/>
            </a:endParaRPr>
          </a:p>
          <a:p>
            <a:pPr>
              <a:spcBef>
                <a:spcPct val="20000"/>
              </a:spcBef>
              <a:spcAft>
                <a:spcPct val="0"/>
              </a:spcAft>
            </a:pPr>
            <a:r>
              <a:rPr lang="en-US" sz="2400" dirty="0">
                <a:latin typeface="Times New Roman"/>
                <a:ea typeface="Calibri"/>
                <a:cs typeface="Arial"/>
              </a:rPr>
              <a:t>2) Press and hold " </a:t>
            </a:r>
            <a:r>
              <a:rPr lang="en-US" sz="2400" err="1">
                <a:latin typeface="Times New Roman"/>
                <a:ea typeface="Calibri"/>
                <a:cs typeface="Arial"/>
              </a:rPr>
              <a:t>Clr</a:t>
            </a:r>
            <a:r>
              <a:rPr lang="en-US" sz="2400" dirty="0">
                <a:latin typeface="Times New Roman"/>
                <a:ea typeface="Calibri"/>
                <a:cs typeface="Arial"/>
              </a:rPr>
              <a:t>/Test " button for five seconds.</a:t>
            </a:r>
          </a:p>
          <a:p>
            <a:pPr>
              <a:spcBef>
                <a:spcPct val="20000"/>
              </a:spcBef>
              <a:spcAft>
                <a:spcPct val="0"/>
              </a:spcAft>
            </a:pPr>
            <a:endParaRPr lang="en-US" sz="2400" dirty="0">
              <a:latin typeface="Times New Roman"/>
              <a:ea typeface="Calibri"/>
              <a:cs typeface="Arial"/>
            </a:endParaRPr>
          </a:p>
          <a:p>
            <a:pPr>
              <a:spcBef>
                <a:spcPct val="20000"/>
              </a:spcBef>
              <a:spcAft>
                <a:spcPct val="0"/>
              </a:spcAft>
            </a:pPr>
            <a:r>
              <a:rPr lang="en-US" sz="2400" dirty="0">
                <a:latin typeface="Times New Roman"/>
                <a:ea typeface="Calibri"/>
                <a:cs typeface="Arial"/>
              </a:rPr>
              <a:t>3) It will begin internal test which will end with a blinking "9 "</a:t>
            </a:r>
            <a:endParaRPr lang="en-US" dirty="0">
              <a:latin typeface="Times New Roman"/>
              <a:cs typeface="Times New Roman"/>
            </a:endParaRPr>
          </a:p>
          <a:p>
            <a:pPr>
              <a:spcBef>
                <a:spcPct val="20000"/>
              </a:spcBef>
              <a:spcAft>
                <a:spcPct val="0"/>
              </a:spcAft>
            </a:pPr>
            <a:endParaRPr lang="en-US" sz="2400" dirty="0">
              <a:latin typeface="Times New Roman"/>
              <a:ea typeface="Calibri"/>
              <a:cs typeface="Arial"/>
            </a:endParaRPr>
          </a:p>
          <a:p>
            <a:pPr>
              <a:spcBef>
                <a:spcPct val="20000"/>
              </a:spcBef>
              <a:spcAft>
                <a:spcPct val="0"/>
              </a:spcAft>
            </a:pPr>
            <a:r>
              <a:rPr lang="en-US" sz="2400" dirty="0">
                <a:latin typeface="Times New Roman"/>
                <a:ea typeface="Calibri"/>
                <a:cs typeface="Arial"/>
              </a:rPr>
              <a:t>4) To turn off: Hold " on/off "</a:t>
            </a:r>
            <a:endParaRPr lang="en-US" dirty="0">
              <a:latin typeface="Times New Roman"/>
            </a:endParaRPr>
          </a:p>
          <a:p>
            <a:endParaRPr lang="en-US" b="1" dirty="0">
              <a:latin typeface="Times New Roman"/>
              <a:ea typeface="Calibri"/>
              <a:cs typeface="Arial"/>
            </a:endParaRPr>
          </a:p>
        </p:txBody>
      </p:sp>
      <p:pic>
        <p:nvPicPr>
          <p:cNvPr id="7" name="Picture 6" descr="T:\01-DR-SKOv2\01 Training\00 DR-SKO v2 Lesson Plans\Second Submittal\06 AN-UDR-14 Radiac Set\Graphics\UDR-14 Radiacmeter.jpg">
            <a:extLst>
              <a:ext uri="{FF2B5EF4-FFF2-40B4-BE49-F238E27FC236}">
                <a16:creationId xmlns:a16="http://schemas.microsoft.com/office/drawing/2014/main" id="{4743FEB8-A8EE-5F46-00AF-0AB58455BC88}"/>
              </a:ext>
            </a:extLst>
          </p:cNvPr>
          <p:cNvPicPr>
            <a:picLocks noChangeAspect="1"/>
          </p:cNvPicPr>
          <p:nvPr/>
        </p:nvPicPr>
        <p:blipFill>
          <a:blip r:embed="rId2"/>
          <a:stretch>
            <a:fillRect/>
          </a:stretch>
        </p:blipFill>
        <p:spPr>
          <a:xfrm>
            <a:off x="7529153" y="2184819"/>
            <a:ext cx="2697732" cy="4472437"/>
          </a:xfrm>
          <a:prstGeom prst="rect">
            <a:avLst/>
          </a:prstGeom>
        </p:spPr>
      </p:pic>
    </p:spTree>
    <p:extLst>
      <p:ext uri="{BB962C8B-B14F-4D97-AF65-F5344CB8AC3E}">
        <p14:creationId xmlns:p14="http://schemas.microsoft.com/office/powerpoint/2010/main" val="357400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4037-1670-C5D0-C763-68F16CED9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59AE0-B553-2A54-5793-4B9FCE487261}"/>
              </a:ext>
            </a:extLst>
          </p:cNvPr>
          <p:cNvSpPr>
            <a:spLocks noGrp="1"/>
          </p:cNvSpPr>
          <p:nvPr>
            <p:ph type="title"/>
          </p:nvPr>
        </p:nvSpPr>
        <p:spPr/>
        <p:txBody>
          <a:bodyPr>
            <a:normAutofit/>
          </a:bodyPr>
          <a:lstStyle/>
          <a:p>
            <a:pPr algn="ctr"/>
            <a:r>
              <a:rPr lang="en-US" sz="3200" b="1" dirty="0">
                <a:latin typeface="Times New Roman"/>
                <a:ea typeface="Calibri"/>
                <a:cs typeface="Times New Roman"/>
              </a:rPr>
              <a:t>Sleep mode</a:t>
            </a:r>
          </a:p>
        </p:txBody>
      </p:sp>
      <p:pic>
        <p:nvPicPr>
          <p:cNvPr id="7" name="Picture 6" descr="T:\01-DR-SKOv2\01 Training\00 DR-SKO v2 Lesson Plans\Second Submittal\06 AN-UDR-14 Radiac Set\Graphics\UDR-14 Radiacmeter.jpg">
            <a:extLst>
              <a:ext uri="{FF2B5EF4-FFF2-40B4-BE49-F238E27FC236}">
                <a16:creationId xmlns:a16="http://schemas.microsoft.com/office/drawing/2014/main" id="{05EDF217-FBC5-42C0-FA4E-85CD00019BA9}"/>
              </a:ext>
            </a:extLst>
          </p:cNvPr>
          <p:cNvPicPr>
            <a:picLocks noChangeAspect="1"/>
          </p:cNvPicPr>
          <p:nvPr/>
        </p:nvPicPr>
        <p:blipFill>
          <a:blip r:embed="rId2"/>
          <a:stretch>
            <a:fillRect/>
          </a:stretch>
        </p:blipFill>
        <p:spPr>
          <a:xfrm>
            <a:off x="7529153" y="2184819"/>
            <a:ext cx="2697732" cy="4472437"/>
          </a:xfrm>
          <a:prstGeom prst="rect">
            <a:avLst/>
          </a:prstGeom>
        </p:spPr>
      </p:pic>
      <p:sp>
        <p:nvSpPr>
          <p:cNvPr id="3" name="TextBox 2">
            <a:extLst>
              <a:ext uri="{FF2B5EF4-FFF2-40B4-BE49-F238E27FC236}">
                <a16:creationId xmlns:a16="http://schemas.microsoft.com/office/drawing/2014/main" id="{DC35229A-E158-B0DB-4EB2-DCC89E48FD72}"/>
              </a:ext>
            </a:extLst>
          </p:cNvPr>
          <p:cNvSpPr txBox="1"/>
          <p:nvPr/>
        </p:nvSpPr>
        <p:spPr>
          <a:xfrm>
            <a:off x="172528" y="2436962"/>
            <a:ext cx="6757358"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arenR"/>
            </a:pPr>
            <a:r>
              <a:rPr lang="en-US" sz="2000" dirty="0">
                <a:latin typeface="Times New Roman"/>
                <a:ea typeface="Arial"/>
                <a:cs typeface="Arial"/>
              </a:rPr>
              <a:t>While</a:t>
            </a:r>
            <a:r>
              <a:rPr lang="en-US" sz="2000" baseline="0" dirty="0">
                <a:latin typeface="Times New Roman"/>
                <a:ea typeface="Arial"/>
                <a:cs typeface="Arial"/>
              </a:rPr>
              <a:t> in rate mode hold " rate " + " on/off " for </a:t>
            </a:r>
            <a:r>
              <a:rPr lang="en-US" sz="2000" dirty="0">
                <a:latin typeface="Times New Roman"/>
                <a:ea typeface="Arial"/>
                <a:cs typeface="Arial"/>
              </a:rPr>
              <a:t>two seconds</a:t>
            </a:r>
            <a:r>
              <a:rPr lang="en-US" sz="2000" baseline="0" dirty="0">
                <a:latin typeface="Times New Roman"/>
                <a:ea typeface="Arial"/>
                <a:cs typeface="Arial"/>
              </a:rPr>
              <a:t>.</a:t>
            </a:r>
            <a:endParaRPr lang="en-US" dirty="0">
              <a:latin typeface="Times New Roman"/>
              <a:cs typeface="Times New Roman"/>
            </a:endParaRPr>
          </a:p>
          <a:p>
            <a:pPr algn="ctr"/>
            <a:endParaRPr lang="en-US"/>
          </a:p>
        </p:txBody>
      </p:sp>
      <p:sp>
        <p:nvSpPr>
          <p:cNvPr id="4" name="TextBox 5">
            <a:extLst>
              <a:ext uri="{FF2B5EF4-FFF2-40B4-BE49-F238E27FC236}">
                <a16:creationId xmlns:a16="http://schemas.microsoft.com/office/drawing/2014/main" id="{1DE72394-A717-1D0B-0527-E045DB7D3CA8}"/>
              </a:ext>
            </a:extLst>
          </p:cNvPr>
          <p:cNvSpPr txBox="1"/>
          <p:nvPr/>
        </p:nvSpPr>
        <p:spPr>
          <a:xfrm>
            <a:off x="580843" y="3431320"/>
            <a:ext cx="7957756"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a:cs typeface="Calibri"/>
              </a:rPr>
              <a:t>SLP will be displayed then --- then sleep.</a:t>
            </a:r>
          </a:p>
          <a:p>
            <a:endParaRPr lang="en-US" sz="2000" dirty="0">
              <a:latin typeface="Times New Roman"/>
              <a:cs typeface="Calibri"/>
            </a:endParaRPr>
          </a:p>
          <a:p>
            <a:endParaRPr lang="en-US" sz="2000" dirty="0">
              <a:latin typeface="Times New Roman"/>
              <a:cs typeface="Calibri"/>
            </a:endParaRPr>
          </a:p>
          <a:p>
            <a:endParaRPr lang="en-US" sz="2000" dirty="0">
              <a:latin typeface="Times New Roman"/>
              <a:cs typeface="Calibri"/>
            </a:endParaRPr>
          </a:p>
          <a:p>
            <a:endParaRPr lang="en-US" sz="2000" dirty="0">
              <a:latin typeface="Times New Roman"/>
              <a:cs typeface="Calibri"/>
            </a:endParaRPr>
          </a:p>
          <a:p>
            <a:r>
              <a:rPr lang="en-US" sz="2000" dirty="0">
                <a:latin typeface="Times New Roman"/>
                <a:cs typeface="Calibri"/>
              </a:rPr>
              <a:t>This will show you a rate in five minute intervals.</a:t>
            </a:r>
            <a:endParaRPr lang="en-US"/>
          </a:p>
          <a:p>
            <a:r>
              <a:rPr lang="en-US" sz="2000" dirty="0">
                <a:latin typeface="Times New Roman"/>
                <a:cs typeface="Calibri"/>
              </a:rPr>
              <a:t>This conserves batteries</a:t>
            </a:r>
          </a:p>
        </p:txBody>
      </p:sp>
      <p:pic>
        <p:nvPicPr>
          <p:cNvPr id="6" name="Picture 5" descr="T:\01-DR-SKOv2\01 Training\00 DR-SKO v2 Lesson Plans\06 AN-UDR-14 Radiac Set\Graphics\96 dpi\Slide 24B.png">
            <a:extLst>
              <a:ext uri="{FF2B5EF4-FFF2-40B4-BE49-F238E27FC236}">
                <a16:creationId xmlns:a16="http://schemas.microsoft.com/office/drawing/2014/main" id="{25383C89-6543-FA23-5F55-B29A71286DF1}"/>
              </a:ext>
            </a:extLst>
          </p:cNvPr>
          <p:cNvPicPr>
            <a:picLocks noChangeAspect="1"/>
          </p:cNvPicPr>
          <p:nvPr/>
        </p:nvPicPr>
        <p:blipFill>
          <a:blip r:embed="rId3"/>
          <a:stretch>
            <a:fillRect/>
          </a:stretch>
        </p:blipFill>
        <p:spPr>
          <a:xfrm>
            <a:off x="815377" y="4073376"/>
            <a:ext cx="4781550" cy="695325"/>
          </a:xfrm>
          <a:prstGeom prst="rect">
            <a:avLst/>
          </a:prstGeom>
        </p:spPr>
      </p:pic>
      <p:sp>
        <p:nvSpPr>
          <p:cNvPr id="8" name="TextBox 7">
            <a:extLst>
              <a:ext uri="{FF2B5EF4-FFF2-40B4-BE49-F238E27FC236}">
                <a16:creationId xmlns:a16="http://schemas.microsoft.com/office/drawing/2014/main" id="{40FA071B-C73A-701C-A502-ECFAEFE1468D}"/>
              </a:ext>
            </a:extLst>
          </p:cNvPr>
          <p:cNvSpPr txBox="1"/>
          <p:nvPr/>
        </p:nvSpPr>
        <p:spPr>
          <a:xfrm>
            <a:off x="178275" y="5932980"/>
            <a:ext cx="795775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a:cs typeface="Calibri"/>
              </a:rPr>
              <a:t>2) To return to rate mode hold the " on/off " button then release. </a:t>
            </a:r>
          </a:p>
        </p:txBody>
      </p:sp>
    </p:spTree>
    <p:extLst>
      <p:ext uri="{BB962C8B-B14F-4D97-AF65-F5344CB8AC3E}">
        <p14:creationId xmlns:p14="http://schemas.microsoft.com/office/powerpoint/2010/main" val="130815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E32FB-A3E6-008C-213C-074FD9561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F722E-B0F8-0391-B007-5D56F0E0B354}"/>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a:t>
            </a:r>
          </a:p>
        </p:txBody>
      </p:sp>
      <p:sp>
        <p:nvSpPr>
          <p:cNvPr id="5" name="TextBox 4">
            <a:extLst>
              <a:ext uri="{FF2B5EF4-FFF2-40B4-BE49-F238E27FC236}">
                <a16:creationId xmlns:a16="http://schemas.microsoft.com/office/drawing/2014/main" id="{82A4B3FD-C6D3-5DD1-3956-A46675178B7F}"/>
              </a:ext>
            </a:extLst>
          </p:cNvPr>
          <p:cNvSpPr txBox="1"/>
          <p:nvPr/>
        </p:nvSpPr>
        <p:spPr>
          <a:xfrm>
            <a:off x="402630" y="2186444"/>
            <a:ext cx="1138399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Arial"/>
              </a:rPr>
              <a:t>The high range detector contains 1 nanocurie of Thorium 232, and controlled disposal is required in accordance with AR 385-11. </a:t>
            </a:r>
          </a:p>
          <a:p>
            <a:endParaRPr lang="en-US" sz="2000" dirty="0">
              <a:latin typeface="Times New Roman"/>
              <a:cs typeface="Arial"/>
            </a:endParaRPr>
          </a:p>
          <a:p>
            <a:r>
              <a:rPr lang="en-US" sz="2000" dirty="0">
                <a:latin typeface="Times New Roman"/>
                <a:cs typeface="Arial"/>
              </a:rPr>
              <a:t>Do not hold probe by the high range detector because potential biological (human tissue damage) hazard may exist. </a:t>
            </a:r>
          </a:p>
          <a:p>
            <a:endParaRPr lang="en-US" sz="2000" dirty="0">
              <a:latin typeface="Times New Roman"/>
              <a:cs typeface="Arial"/>
            </a:endParaRPr>
          </a:p>
          <a:p>
            <a:r>
              <a:rPr lang="en-US" sz="2000" dirty="0">
                <a:latin typeface="Times New Roman"/>
                <a:cs typeface="Arial"/>
              </a:rPr>
              <a:t>When attaching probe to </a:t>
            </a:r>
            <a:r>
              <a:rPr lang="en-US" sz="2000" err="1">
                <a:latin typeface="Times New Roman"/>
                <a:cs typeface="Arial"/>
              </a:rPr>
              <a:t>radiac</a:t>
            </a:r>
            <a:r>
              <a:rPr lang="en-US" sz="2000" dirty="0">
                <a:latin typeface="Times New Roman"/>
                <a:cs typeface="Arial"/>
              </a:rPr>
              <a:t> meter, ensure that power switch is off. Damage may occur.</a:t>
            </a:r>
            <a:endParaRPr lang="en-US" sz="2000" dirty="0">
              <a:latin typeface="Times New Roman"/>
            </a:endParaRPr>
          </a:p>
          <a:p>
            <a:pPr>
              <a:spcBef>
                <a:spcPct val="50000"/>
              </a:spcBef>
              <a:spcAft>
                <a:spcPct val="0"/>
              </a:spcAft>
            </a:pPr>
            <a:endParaRPr lang="en-US" sz="2000" dirty="0">
              <a:latin typeface="Times New Roman"/>
              <a:cs typeface="Arial"/>
            </a:endParaRPr>
          </a:p>
        </p:txBody>
      </p:sp>
      <p:pic>
        <p:nvPicPr>
          <p:cNvPr id="4" name="Picture 3" descr="Picture5">
            <a:extLst>
              <a:ext uri="{FF2B5EF4-FFF2-40B4-BE49-F238E27FC236}">
                <a16:creationId xmlns:a16="http://schemas.microsoft.com/office/drawing/2014/main" id="{2A21543A-8D3F-CED6-41A6-FBEC380594A8}"/>
              </a:ext>
            </a:extLst>
          </p:cNvPr>
          <p:cNvPicPr>
            <a:picLocks noChangeAspect="1"/>
          </p:cNvPicPr>
          <p:nvPr/>
        </p:nvPicPr>
        <p:blipFill>
          <a:blip r:embed="rId2"/>
          <a:stretch>
            <a:fillRect/>
          </a:stretch>
        </p:blipFill>
        <p:spPr>
          <a:xfrm>
            <a:off x="1901406" y="4790985"/>
            <a:ext cx="4191000" cy="1819275"/>
          </a:xfrm>
          <a:prstGeom prst="rect">
            <a:avLst/>
          </a:prstGeom>
        </p:spPr>
      </p:pic>
      <p:sp>
        <p:nvSpPr>
          <p:cNvPr id="6" name="Line 11">
            <a:extLst>
              <a:ext uri="{FF2B5EF4-FFF2-40B4-BE49-F238E27FC236}">
                <a16:creationId xmlns:a16="http://schemas.microsoft.com/office/drawing/2014/main" id="{28E32743-5D0B-B9E4-DA03-137C5C7E1CDD}"/>
              </a:ext>
            </a:extLst>
          </p:cNvPr>
          <p:cNvSpPr>
            <a:spLocks noChangeShapeType="1"/>
          </p:cNvSpPr>
          <p:nvPr/>
        </p:nvSpPr>
        <p:spPr bwMode="auto">
          <a:xfrm>
            <a:off x="4423913" y="5894717"/>
            <a:ext cx="2286000" cy="0"/>
          </a:xfrm>
          <a:prstGeom prst="line">
            <a:avLst/>
          </a:prstGeom>
          <a:noFill/>
          <a:ln w="76200">
            <a:solidFill>
              <a:srgbClr val="FF0000"/>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Text Box 15">
            <a:extLst>
              <a:ext uri="{FF2B5EF4-FFF2-40B4-BE49-F238E27FC236}">
                <a16:creationId xmlns:a16="http://schemas.microsoft.com/office/drawing/2014/main" id="{807BA0DF-53D9-394A-3054-6E1B6279BC95}"/>
              </a:ext>
            </a:extLst>
          </p:cNvPr>
          <p:cNvSpPr txBox="1">
            <a:spLocks noChangeArrowheads="1"/>
          </p:cNvSpPr>
          <p:nvPr/>
        </p:nvSpPr>
        <p:spPr bwMode="auto">
          <a:xfrm>
            <a:off x="6757359" y="5680495"/>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pPr eaLnBrk="1" hangingPunct="1"/>
            <a:r>
              <a:rPr lang="en-US" altLang="en-US"/>
              <a:t>High Range Detector</a:t>
            </a:r>
          </a:p>
        </p:txBody>
      </p:sp>
    </p:spTree>
    <p:extLst>
      <p:ext uri="{BB962C8B-B14F-4D97-AF65-F5344CB8AC3E}">
        <p14:creationId xmlns:p14="http://schemas.microsoft.com/office/powerpoint/2010/main" val="292473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0F7D2-AB04-014A-CA4C-9CF55E950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8AC01-5916-361C-2612-46EB7EEBF3C6}"/>
              </a:ext>
            </a:extLst>
          </p:cNvPr>
          <p:cNvSpPr>
            <a:spLocks noGrp="1"/>
          </p:cNvSpPr>
          <p:nvPr>
            <p:ph type="title"/>
          </p:nvPr>
        </p:nvSpPr>
        <p:spPr/>
        <p:txBody>
          <a:bodyPr>
            <a:normAutofit/>
          </a:bodyPr>
          <a:lstStyle/>
          <a:p>
            <a:pPr algn="ctr"/>
            <a:r>
              <a:rPr lang="en-US" sz="3200" b="1" dirty="0">
                <a:latin typeface="Times New Roman"/>
                <a:ea typeface="Calibri"/>
                <a:cs typeface="Times New Roman"/>
              </a:rPr>
              <a:t>Dose/rate modes</a:t>
            </a:r>
          </a:p>
        </p:txBody>
      </p:sp>
      <p:pic>
        <p:nvPicPr>
          <p:cNvPr id="7" name="Picture 6" descr="T:\01-DR-SKOv2\01 Training\00 DR-SKO v2 Lesson Plans\Second Submittal\06 AN-UDR-14 Radiac Set\Graphics\UDR-14 Radiacmeter.jpg">
            <a:extLst>
              <a:ext uri="{FF2B5EF4-FFF2-40B4-BE49-F238E27FC236}">
                <a16:creationId xmlns:a16="http://schemas.microsoft.com/office/drawing/2014/main" id="{8D3489DE-F689-871A-913F-297CA0696E67}"/>
              </a:ext>
            </a:extLst>
          </p:cNvPr>
          <p:cNvPicPr>
            <a:picLocks noChangeAspect="1"/>
          </p:cNvPicPr>
          <p:nvPr/>
        </p:nvPicPr>
        <p:blipFill>
          <a:blip r:embed="rId2"/>
          <a:stretch>
            <a:fillRect/>
          </a:stretch>
        </p:blipFill>
        <p:spPr>
          <a:xfrm>
            <a:off x="7529153" y="2184819"/>
            <a:ext cx="2697732" cy="4472437"/>
          </a:xfrm>
          <a:prstGeom prst="rect">
            <a:avLst/>
          </a:prstGeom>
        </p:spPr>
      </p:pic>
      <p:sp>
        <p:nvSpPr>
          <p:cNvPr id="5" name="Title 1">
            <a:extLst>
              <a:ext uri="{FF2B5EF4-FFF2-40B4-BE49-F238E27FC236}">
                <a16:creationId xmlns:a16="http://schemas.microsoft.com/office/drawing/2014/main" id="{58CFF50B-BA32-E111-697D-AAA96C2EA9EF}"/>
              </a:ext>
            </a:extLst>
          </p:cNvPr>
          <p:cNvSpPr>
            <a:spLocks noGrp="1"/>
          </p:cNvSpPr>
          <p:nvPr/>
        </p:nvSpPr>
        <p:spPr bwMode="auto">
          <a:xfrm>
            <a:off x="-632604" y="1985004"/>
            <a:ext cx="8669548" cy="8060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6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u="sng" dirty="0">
                <a:solidFill>
                  <a:schemeClr val="tx1"/>
                </a:solidFill>
                <a:latin typeface="Times New Roman"/>
                <a:ea typeface="+mj-lt"/>
                <a:cs typeface="+mj-lt"/>
              </a:rPr>
              <a:t>Switch between Dose/Rate Modes</a:t>
            </a:r>
            <a:endParaRPr lang="en-US" sz="2400" b="1" dirty="0">
              <a:solidFill>
                <a:schemeClr val="tx1"/>
              </a:solidFill>
              <a:latin typeface="Times New Roman"/>
              <a:cs typeface="Calibri Light"/>
            </a:endParaRPr>
          </a:p>
        </p:txBody>
      </p:sp>
      <p:sp>
        <p:nvSpPr>
          <p:cNvPr id="9" name="TextBox 9">
            <a:extLst>
              <a:ext uri="{FF2B5EF4-FFF2-40B4-BE49-F238E27FC236}">
                <a16:creationId xmlns:a16="http://schemas.microsoft.com/office/drawing/2014/main" id="{FD0E884F-C976-2D22-8F90-BD11F875E199}"/>
              </a:ext>
            </a:extLst>
          </p:cNvPr>
          <p:cNvSpPr txBox="1"/>
          <p:nvPr/>
        </p:nvSpPr>
        <p:spPr>
          <a:xfrm>
            <a:off x="77633" y="2971244"/>
            <a:ext cx="795775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a:cs typeface="Calibri"/>
              </a:rPr>
              <a:t>Push Rate or Dose to switch modes.</a:t>
            </a:r>
          </a:p>
        </p:txBody>
      </p:sp>
      <p:sp>
        <p:nvSpPr>
          <p:cNvPr id="10" name="Title 1">
            <a:extLst>
              <a:ext uri="{FF2B5EF4-FFF2-40B4-BE49-F238E27FC236}">
                <a16:creationId xmlns:a16="http://schemas.microsoft.com/office/drawing/2014/main" id="{E525EB9D-78F0-9F77-3017-418A25204C91}"/>
              </a:ext>
            </a:extLst>
          </p:cNvPr>
          <p:cNvSpPr txBox="1">
            <a:spLocks/>
          </p:cNvSpPr>
          <p:nvPr/>
        </p:nvSpPr>
        <p:spPr bwMode="auto">
          <a:xfrm>
            <a:off x="-767751" y="3431366"/>
            <a:ext cx="8669548" cy="8060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defPPr>
              <a:defRPr lang="en-US"/>
            </a:defPPr>
            <a:lvl1pPr marL="0" algn="ctr" defTabSz="914400" rtl="0" eaLnBrk="0" fontAlgn="base" latinLnBrk="0" hangingPunct="0">
              <a:spcBef>
                <a:spcPct val="0"/>
              </a:spcBef>
              <a:spcAft>
                <a:spcPct val="0"/>
              </a:spcAft>
              <a:defRPr sz="6000" kern="1200">
                <a:solidFill>
                  <a:schemeClr val="tx2"/>
                </a:solidFill>
                <a:latin typeface="+mj-lt"/>
                <a:ea typeface="+mj-ea"/>
                <a:cs typeface="+mj-cs"/>
              </a:defRPr>
            </a:lvl1pPr>
            <a:lvl2pPr marL="457200" algn="ctr" defTabSz="914400" rtl="0" eaLnBrk="0" fontAlgn="base" latinLnBrk="0" hangingPunct="0">
              <a:spcBef>
                <a:spcPct val="0"/>
              </a:spcBef>
              <a:spcAft>
                <a:spcPct val="0"/>
              </a:spcAft>
              <a:defRPr sz="4400" kern="1200">
                <a:solidFill>
                  <a:schemeClr val="tx2"/>
                </a:solidFill>
                <a:latin typeface="Arial" charset="0"/>
                <a:ea typeface="+mn-ea"/>
                <a:cs typeface="+mn-cs"/>
              </a:defRPr>
            </a:lvl2pPr>
            <a:lvl3pPr marL="914400" algn="ctr" defTabSz="914400" rtl="0" eaLnBrk="0" fontAlgn="base" latinLnBrk="0" hangingPunct="0">
              <a:spcBef>
                <a:spcPct val="0"/>
              </a:spcBef>
              <a:spcAft>
                <a:spcPct val="0"/>
              </a:spcAft>
              <a:defRPr sz="4400" kern="1200">
                <a:solidFill>
                  <a:schemeClr val="tx2"/>
                </a:solidFill>
                <a:latin typeface="Arial" charset="0"/>
                <a:ea typeface="+mn-ea"/>
                <a:cs typeface="+mn-cs"/>
              </a:defRPr>
            </a:lvl3pPr>
            <a:lvl4pPr marL="1371600" algn="ctr" defTabSz="914400" rtl="0" eaLnBrk="0" fontAlgn="base" latinLnBrk="0" hangingPunct="0">
              <a:spcBef>
                <a:spcPct val="0"/>
              </a:spcBef>
              <a:spcAft>
                <a:spcPct val="0"/>
              </a:spcAft>
              <a:defRPr sz="4400" kern="1200">
                <a:solidFill>
                  <a:schemeClr val="tx2"/>
                </a:solidFill>
                <a:latin typeface="Arial" charset="0"/>
                <a:ea typeface="+mn-ea"/>
                <a:cs typeface="+mn-cs"/>
              </a:defRPr>
            </a:lvl4pPr>
            <a:lvl5pPr marL="1828800" algn="ctr" defTabSz="914400" rtl="0" eaLnBrk="0" fontAlgn="base" latinLnBrk="0" hangingPunct="0">
              <a:spcBef>
                <a:spcPct val="0"/>
              </a:spcBef>
              <a:spcAft>
                <a:spcPct val="0"/>
              </a:spcAft>
              <a:defRPr sz="4400" kern="1200">
                <a:solidFill>
                  <a:schemeClr val="tx2"/>
                </a:solidFill>
                <a:latin typeface="Arial" charset="0"/>
                <a:ea typeface="+mn-ea"/>
                <a:cs typeface="+mn-cs"/>
              </a:defRPr>
            </a:lvl5pPr>
            <a:lvl6pPr marL="457200" algn="ctr" defTabSz="914400" rtl="0" eaLnBrk="1" fontAlgn="base" latinLnBrk="0" hangingPunct="1">
              <a:spcBef>
                <a:spcPct val="0"/>
              </a:spcBef>
              <a:spcAft>
                <a:spcPct val="0"/>
              </a:spcAft>
              <a:defRPr sz="4400" kern="1200">
                <a:solidFill>
                  <a:schemeClr val="tx2"/>
                </a:solidFill>
                <a:latin typeface="Arial" charset="0"/>
                <a:ea typeface="+mn-ea"/>
                <a:cs typeface="+mn-cs"/>
              </a:defRPr>
            </a:lvl6pPr>
            <a:lvl7pPr marL="914400" algn="ctr" defTabSz="914400" rtl="0" eaLnBrk="1" fontAlgn="base" latinLnBrk="0" hangingPunct="1">
              <a:spcBef>
                <a:spcPct val="0"/>
              </a:spcBef>
              <a:spcAft>
                <a:spcPct val="0"/>
              </a:spcAft>
              <a:defRPr sz="4400" kern="1200">
                <a:solidFill>
                  <a:schemeClr val="tx2"/>
                </a:solidFill>
                <a:latin typeface="Arial" charset="0"/>
                <a:ea typeface="+mn-ea"/>
                <a:cs typeface="+mn-cs"/>
              </a:defRPr>
            </a:lvl7pPr>
            <a:lvl8pPr marL="1371600" algn="ctr" defTabSz="914400" rtl="0" eaLnBrk="1" fontAlgn="base" latinLnBrk="0" hangingPunct="1">
              <a:spcBef>
                <a:spcPct val="0"/>
              </a:spcBef>
              <a:spcAft>
                <a:spcPct val="0"/>
              </a:spcAft>
              <a:defRPr sz="4400" kern="1200">
                <a:solidFill>
                  <a:schemeClr val="tx2"/>
                </a:solidFill>
                <a:latin typeface="Arial" charset="0"/>
                <a:ea typeface="+mn-ea"/>
                <a:cs typeface="+mn-cs"/>
              </a:defRPr>
            </a:lvl8pPr>
            <a:lvl9pPr marL="1828800" algn="ctr" defTabSz="914400" rtl="0" eaLnBrk="1" fontAlgn="base" latinLnBrk="0" hangingPunct="1">
              <a:spcBef>
                <a:spcPct val="0"/>
              </a:spcBef>
              <a:spcAft>
                <a:spcPct val="0"/>
              </a:spcAft>
              <a:defRPr sz="4400" kern="1200">
                <a:solidFill>
                  <a:schemeClr val="tx2"/>
                </a:solidFill>
                <a:latin typeface="Arial" charset="0"/>
                <a:ea typeface="+mn-ea"/>
                <a:cs typeface="+mn-cs"/>
              </a:defRPr>
            </a:lvl9pPr>
          </a:lstStyle>
          <a:p>
            <a:r>
              <a:rPr lang="en-US" sz="2400" b="1" u="sng" kern="0" dirty="0">
                <a:solidFill>
                  <a:schemeClr val="tx1"/>
                </a:solidFill>
                <a:latin typeface="Times New Roman"/>
                <a:ea typeface="+mj-lt"/>
                <a:cs typeface="+mj-lt"/>
              </a:rPr>
              <a:t>Set Alarm audio/Visual</a:t>
            </a:r>
            <a:endParaRPr lang="en-US" sz="2400" kern="0" dirty="0">
              <a:solidFill>
                <a:schemeClr val="tx1"/>
              </a:solidFill>
              <a:latin typeface="Times New Roman"/>
              <a:cs typeface="Calibri Light"/>
            </a:endParaRPr>
          </a:p>
        </p:txBody>
      </p:sp>
      <p:sp>
        <p:nvSpPr>
          <p:cNvPr id="11" name="TextBox 12">
            <a:extLst>
              <a:ext uri="{FF2B5EF4-FFF2-40B4-BE49-F238E27FC236}">
                <a16:creationId xmlns:a16="http://schemas.microsoft.com/office/drawing/2014/main" id="{0EDBDDE7-545E-459E-8B22-4916F4129A62}"/>
              </a:ext>
            </a:extLst>
          </p:cNvPr>
          <p:cNvSpPr txBox="1"/>
          <p:nvPr/>
        </p:nvSpPr>
        <p:spPr>
          <a:xfrm>
            <a:off x="77632" y="4423357"/>
            <a:ext cx="8331567" cy="24314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a:cs typeface="Calibri"/>
              </a:rPr>
              <a:t>1: Press Rate + Alarm - numbers flash</a:t>
            </a:r>
          </a:p>
          <a:p>
            <a:endParaRPr lang="en-US" sz="2000" dirty="0">
              <a:latin typeface="Times New Roman"/>
              <a:cs typeface="Calibri"/>
            </a:endParaRPr>
          </a:p>
          <a:p>
            <a:r>
              <a:rPr lang="en-US" sz="2000" dirty="0">
                <a:latin typeface="Times New Roman"/>
                <a:cs typeface="Calibri"/>
              </a:rPr>
              <a:t>2: Press alarm to cycle through Audio/Visual</a:t>
            </a:r>
          </a:p>
          <a:p>
            <a:endParaRPr lang="en-US" sz="2000" dirty="0">
              <a:latin typeface="Times New Roman"/>
              <a:cs typeface="Calibri"/>
            </a:endParaRPr>
          </a:p>
          <a:p>
            <a:r>
              <a:rPr lang="en-US" sz="2000" dirty="0">
                <a:latin typeface="Times New Roman"/>
                <a:cs typeface="Calibri"/>
              </a:rPr>
              <a:t>You can cycle through flashing numbers pushing CLR/Test 6 times</a:t>
            </a:r>
            <a:r>
              <a:rPr lang="en-US" sz="2400" dirty="0">
                <a:cs typeface="Calibri"/>
              </a:rPr>
              <a:t>.</a:t>
            </a:r>
          </a:p>
          <a:p>
            <a:endParaRPr lang="en-US" sz="2400" dirty="0">
              <a:cs typeface="Calibri"/>
            </a:endParaRPr>
          </a:p>
          <a:p>
            <a:endParaRPr lang="en-US" sz="2400" dirty="0">
              <a:cs typeface="Calibri"/>
            </a:endParaRPr>
          </a:p>
        </p:txBody>
      </p:sp>
    </p:spTree>
    <p:extLst>
      <p:ext uri="{BB962C8B-B14F-4D97-AF65-F5344CB8AC3E}">
        <p14:creationId xmlns:p14="http://schemas.microsoft.com/office/powerpoint/2010/main" val="1459309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078F-4DDA-8354-024D-AB0B1EE5D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7C2AA-69CA-ED2C-136C-2322A93600A6}"/>
              </a:ext>
            </a:extLst>
          </p:cNvPr>
          <p:cNvSpPr>
            <a:spLocks noGrp="1"/>
          </p:cNvSpPr>
          <p:nvPr>
            <p:ph type="title"/>
          </p:nvPr>
        </p:nvSpPr>
        <p:spPr/>
        <p:txBody>
          <a:bodyPr>
            <a:normAutofit/>
          </a:bodyPr>
          <a:lstStyle/>
          <a:p>
            <a:pPr algn="ctr"/>
            <a:r>
              <a:rPr lang="en-US" sz="3200" b="1" dirty="0">
                <a:latin typeface="Times New Roman"/>
                <a:ea typeface="Calibri"/>
                <a:cs typeface="Times New Roman"/>
              </a:rPr>
              <a:t>Set rate alarm numbers</a:t>
            </a:r>
          </a:p>
        </p:txBody>
      </p:sp>
      <p:pic>
        <p:nvPicPr>
          <p:cNvPr id="7" name="Picture 6" descr="T:\01-DR-SKOv2\01 Training\00 DR-SKO v2 Lesson Plans\Second Submittal\06 AN-UDR-14 Radiac Set\Graphics\UDR-14 Radiacmeter.jpg">
            <a:extLst>
              <a:ext uri="{FF2B5EF4-FFF2-40B4-BE49-F238E27FC236}">
                <a16:creationId xmlns:a16="http://schemas.microsoft.com/office/drawing/2014/main" id="{3EBB9E74-9C76-DFF6-8929-BCC8F078F2E3}"/>
              </a:ext>
            </a:extLst>
          </p:cNvPr>
          <p:cNvPicPr>
            <a:picLocks noChangeAspect="1"/>
          </p:cNvPicPr>
          <p:nvPr/>
        </p:nvPicPr>
        <p:blipFill>
          <a:blip r:embed="rId2"/>
          <a:stretch>
            <a:fillRect/>
          </a:stretch>
        </p:blipFill>
        <p:spPr>
          <a:xfrm>
            <a:off x="7529153" y="2184819"/>
            <a:ext cx="2697732" cy="4472437"/>
          </a:xfrm>
          <a:prstGeom prst="rect">
            <a:avLst/>
          </a:prstGeom>
        </p:spPr>
      </p:pic>
      <p:sp>
        <p:nvSpPr>
          <p:cNvPr id="11" name="TextBox 12">
            <a:extLst>
              <a:ext uri="{FF2B5EF4-FFF2-40B4-BE49-F238E27FC236}">
                <a16:creationId xmlns:a16="http://schemas.microsoft.com/office/drawing/2014/main" id="{02677356-0D5C-8334-DB83-517F16A9B2EA}"/>
              </a:ext>
            </a:extLst>
          </p:cNvPr>
          <p:cNvSpPr txBox="1"/>
          <p:nvPr/>
        </p:nvSpPr>
        <p:spPr>
          <a:xfrm>
            <a:off x="580839" y="2180489"/>
            <a:ext cx="6189341" cy="42473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1: Press Rate + Alarm - Numbers Flash</a:t>
            </a:r>
          </a:p>
          <a:p>
            <a:endParaRPr lang="en-US" dirty="0">
              <a:latin typeface="Times New Roman"/>
              <a:cs typeface="Arial"/>
            </a:endParaRPr>
          </a:p>
          <a:p>
            <a:r>
              <a:rPr lang="en-US" dirty="0">
                <a:latin typeface="Times New Roman"/>
                <a:cs typeface="Arial"/>
              </a:rPr>
              <a:t>2: Press clear test once - decimal flashes</a:t>
            </a:r>
          </a:p>
          <a:p>
            <a:r>
              <a:rPr lang="en-US" dirty="0">
                <a:latin typeface="Times New Roman"/>
                <a:cs typeface="Arial"/>
              </a:rPr>
              <a:t>     To move decimal, push rate.</a:t>
            </a:r>
          </a:p>
          <a:p>
            <a:endParaRPr lang="en-US" dirty="0">
              <a:latin typeface="Times New Roman"/>
              <a:cs typeface="Arial"/>
            </a:endParaRPr>
          </a:p>
          <a:p>
            <a:r>
              <a:rPr lang="en-US" dirty="0">
                <a:latin typeface="Times New Roman"/>
                <a:cs typeface="Arial"/>
              </a:rPr>
              <a:t>3: Press Clear Test - Digit Flashes</a:t>
            </a:r>
          </a:p>
          <a:p>
            <a:r>
              <a:rPr lang="en-US" dirty="0">
                <a:latin typeface="Times New Roman"/>
                <a:cs typeface="Arial"/>
              </a:rPr>
              <a:t>    Rate - Cycles through 0-9.</a:t>
            </a:r>
          </a:p>
          <a:p>
            <a:endParaRPr lang="en-US" dirty="0">
              <a:latin typeface="Times New Roman"/>
              <a:cs typeface="Arial"/>
            </a:endParaRPr>
          </a:p>
          <a:p>
            <a:r>
              <a:rPr lang="en-US" dirty="0">
                <a:latin typeface="Times New Roman"/>
                <a:cs typeface="Arial"/>
              </a:rPr>
              <a:t>4: Press Clear Test - Next digit flashes.</a:t>
            </a:r>
          </a:p>
          <a:p>
            <a:r>
              <a:rPr lang="en-US" dirty="0">
                <a:latin typeface="Times New Roman"/>
                <a:cs typeface="Arial"/>
              </a:rPr>
              <a:t>    Rate - Cycles through 0-9.</a:t>
            </a:r>
          </a:p>
          <a:p>
            <a:endParaRPr lang="en-US" dirty="0">
              <a:latin typeface="Times New Roman"/>
              <a:cs typeface="Arial"/>
            </a:endParaRPr>
          </a:p>
          <a:p>
            <a:r>
              <a:rPr lang="en-US" dirty="0">
                <a:latin typeface="Times New Roman"/>
                <a:cs typeface="Arial"/>
              </a:rPr>
              <a:t>5: Press Clear test - Next digit flashes.</a:t>
            </a:r>
          </a:p>
          <a:p>
            <a:r>
              <a:rPr lang="en-US" dirty="0">
                <a:latin typeface="Times New Roman"/>
                <a:cs typeface="Arial"/>
              </a:rPr>
              <a:t>    Rate - Cycles through 0-9.</a:t>
            </a:r>
          </a:p>
          <a:p>
            <a:endParaRPr lang="en-US" dirty="0">
              <a:latin typeface="Times New Roman"/>
              <a:cs typeface="Arial"/>
            </a:endParaRPr>
          </a:p>
          <a:p>
            <a:r>
              <a:rPr lang="en-US" dirty="0">
                <a:latin typeface="Times New Roman"/>
                <a:cs typeface="Arial"/>
              </a:rPr>
              <a:t>6: CLR/Test cycles through flashing #'s</a:t>
            </a:r>
            <a:endParaRPr lang="en-US" dirty="0">
              <a:latin typeface="Times New Roman"/>
            </a:endParaRPr>
          </a:p>
        </p:txBody>
      </p:sp>
    </p:spTree>
    <p:extLst>
      <p:ext uri="{BB962C8B-B14F-4D97-AF65-F5344CB8AC3E}">
        <p14:creationId xmlns:p14="http://schemas.microsoft.com/office/powerpoint/2010/main" val="268543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1" name="AutoShape 2"/>
          <p:cNvSpPr>
            <a:spLocks noChangeArrowheads="1"/>
          </p:cNvSpPr>
          <p:nvPr/>
        </p:nvSpPr>
        <p:spPr bwMode="auto">
          <a:xfrm>
            <a:off x="3962400" y="1600200"/>
            <a:ext cx="4343400" cy="1905000"/>
          </a:xfrm>
          <a:prstGeom prst="roundRect">
            <a:avLst>
              <a:gd name="adj" fmla="val 16657"/>
            </a:avLst>
          </a:prstGeom>
          <a:solidFill>
            <a:schemeClr val="bg1"/>
          </a:solidFill>
          <a:ln w="25400">
            <a:solidFill>
              <a:schemeClr val="tx1"/>
            </a:solidFill>
            <a:round/>
            <a:headEnd/>
            <a:tailEnd/>
          </a:ln>
        </p:spPr>
        <p:txBody>
          <a:bodyPr wrap="none" lIns="92075" tIns="46038" rIns="92075" bIns="46038" anchor="ctr"/>
          <a:lstStyle/>
          <a:p>
            <a:pPr algn="ctr" eaLnBrk="0" fontAlgn="base" hangingPunct="0">
              <a:spcBef>
                <a:spcPct val="0"/>
              </a:spcBef>
              <a:spcAft>
                <a:spcPct val="0"/>
              </a:spcAft>
            </a:pPr>
            <a:r>
              <a:rPr lang="en-US" sz="9600" b="1" dirty="0">
                <a:solidFill>
                  <a:srgbClr val="000000"/>
                </a:solidFill>
              </a:rPr>
              <a:t>OFF</a:t>
            </a:r>
          </a:p>
        </p:txBody>
      </p:sp>
      <p:sp>
        <p:nvSpPr>
          <p:cNvPr id="80903" name="Rectangle 7"/>
          <p:cNvSpPr>
            <a:spLocks noChangeArrowheads="1"/>
          </p:cNvSpPr>
          <p:nvPr/>
        </p:nvSpPr>
        <p:spPr bwMode="auto">
          <a:xfrm>
            <a:off x="1676400" y="5486400"/>
            <a:ext cx="9144000" cy="45720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US" sz="2400" b="1" dirty="0">
                <a:solidFill>
                  <a:srgbClr val="000000"/>
                </a:solidFill>
              </a:rPr>
              <a:t>Example Displays</a:t>
            </a:r>
          </a:p>
        </p:txBody>
      </p:sp>
      <p:sp>
        <p:nvSpPr>
          <p:cNvPr id="11" name="Text Box 10"/>
          <p:cNvSpPr txBox="1">
            <a:spLocks noChangeArrowheads="1"/>
          </p:cNvSpPr>
          <p:nvPr/>
        </p:nvSpPr>
        <p:spPr bwMode="auto">
          <a:xfrm>
            <a:off x="1524000" y="96838"/>
            <a:ext cx="9144000" cy="641350"/>
          </a:xfrm>
          <a:prstGeom prst="rect">
            <a:avLst/>
          </a:prstGeom>
          <a:noFill/>
          <a:ln w="12700">
            <a:noFill/>
            <a:miter lim="800000"/>
            <a:headEnd type="none" w="sm" len="sm"/>
            <a:tailEnd type="none" w="sm" len="sm"/>
          </a:ln>
        </p:spPr>
        <p:txBody>
          <a:bodyPr lIns="91440" tIns="45720" rIns="91440" bIns="45720" anchor="t">
            <a:spAutoFit/>
          </a:bodyPr>
          <a:lstStyle/>
          <a:p>
            <a:pPr algn="ctr" eaLnBrk="0" fontAlgn="base" hangingPunct="0">
              <a:spcBef>
                <a:spcPct val="0"/>
              </a:spcBef>
              <a:spcAft>
                <a:spcPct val="0"/>
              </a:spcAft>
            </a:pPr>
            <a:r>
              <a:rPr lang="en-US" sz="3600" b="1" dirty="0">
                <a:solidFill>
                  <a:srgbClr val="000000"/>
                </a:solidFill>
              </a:rPr>
              <a:t>AN/UDR-13 &amp;14</a:t>
            </a:r>
          </a:p>
        </p:txBody>
      </p:sp>
      <p:sp>
        <p:nvSpPr>
          <p:cNvPr id="8" name="Line 5"/>
          <p:cNvSpPr>
            <a:spLocks noChangeShapeType="1"/>
          </p:cNvSpPr>
          <p:nvPr/>
        </p:nvSpPr>
        <p:spPr bwMode="auto">
          <a:xfrm>
            <a:off x="1524001" y="838200"/>
            <a:ext cx="9142413" cy="0"/>
          </a:xfrm>
          <a:prstGeom prst="line">
            <a:avLst/>
          </a:prstGeom>
          <a:noFill/>
          <a:ln w="57150" cmpd="tri">
            <a:solidFill>
              <a:schemeClr val="accent2"/>
            </a:solidFill>
            <a:round/>
            <a:headEnd type="none" w="sm" len="sm"/>
            <a:tailEnd type="none" w="sm" len="sm"/>
          </a:ln>
        </p:spPr>
        <p:txBody>
          <a:bodyPr wrap="none" anchor="ctr"/>
          <a:lstStyle/>
          <a:p>
            <a:pPr fontAlgn="base">
              <a:spcBef>
                <a:spcPct val="0"/>
              </a:spcBef>
              <a:spcAft>
                <a:spcPct val="0"/>
              </a:spcAft>
            </a:pPr>
            <a:endParaRPr lang="en-US" sz="2400" b="1">
              <a:solidFill>
                <a:srgbClr val="000000"/>
              </a:solidFill>
            </a:endParaRPr>
          </a:p>
        </p:txBody>
      </p:sp>
      <p:sp>
        <p:nvSpPr>
          <p:cNvPr id="9" name="AutoShape 2"/>
          <p:cNvSpPr>
            <a:spLocks noChangeArrowheads="1"/>
          </p:cNvSpPr>
          <p:nvPr/>
        </p:nvSpPr>
        <p:spPr bwMode="auto">
          <a:xfrm>
            <a:off x="3962400" y="3581400"/>
            <a:ext cx="4343400" cy="1905000"/>
          </a:xfrm>
          <a:prstGeom prst="roundRect">
            <a:avLst>
              <a:gd name="adj" fmla="val 16657"/>
            </a:avLst>
          </a:prstGeom>
          <a:solidFill>
            <a:schemeClr val="bg1"/>
          </a:solidFill>
          <a:ln w="25400">
            <a:solidFill>
              <a:schemeClr val="tx1"/>
            </a:solidFill>
            <a:round/>
            <a:headEnd/>
            <a:tailEnd/>
          </a:ln>
        </p:spPr>
        <p:txBody>
          <a:bodyPr wrap="none" lIns="92075" tIns="46038" rIns="92075" bIns="46038" anchor="ctr"/>
          <a:lstStyle/>
          <a:p>
            <a:pPr algn="ctr" eaLnBrk="0" fontAlgn="base" hangingPunct="0">
              <a:spcBef>
                <a:spcPct val="0"/>
              </a:spcBef>
              <a:spcAft>
                <a:spcPct val="0"/>
              </a:spcAft>
            </a:pPr>
            <a:endParaRPr lang="en-US" sz="3600" b="1" dirty="0">
              <a:solidFill>
                <a:srgbClr val="000000"/>
              </a:solidFill>
              <a:latin typeface="Times New Roman" pitchFamily="18" charset="0"/>
            </a:endParaRPr>
          </a:p>
          <a:p>
            <a:pPr algn="ctr" eaLnBrk="0" fontAlgn="base" hangingPunct="0">
              <a:spcBef>
                <a:spcPct val="0"/>
              </a:spcBef>
              <a:spcAft>
                <a:spcPct val="0"/>
              </a:spcAft>
            </a:pPr>
            <a:r>
              <a:rPr lang="en-US" sz="9600" dirty="0">
                <a:solidFill>
                  <a:srgbClr val="000000"/>
                </a:solidFill>
                <a:latin typeface="Times New Roman" pitchFamily="18" charset="0"/>
              </a:rPr>
              <a:t>---</a:t>
            </a:r>
          </a:p>
        </p:txBody>
      </p:sp>
      <p:sp>
        <p:nvSpPr>
          <p:cNvPr id="2" name="TextBox 1">
            <a:extLst>
              <a:ext uri="{FF2B5EF4-FFF2-40B4-BE49-F238E27FC236}">
                <a16:creationId xmlns:a16="http://schemas.microsoft.com/office/drawing/2014/main" id="{FA58D308-5DC4-979E-3ADE-9ADDE5C284B0}"/>
              </a:ext>
            </a:extLst>
          </p:cNvPr>
          <p:cNvSpPr txBox="1"/>
          <p:nvPr/>
        </p:nvSpPr>
        <p:spPr>
          <a:xfrm>
            <a:off x="152527" y="1135300"/>
            <a:ext cx="38215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To turn off: Hold "on/off"</a:t>
            </a:r>
          </a:p>
        </p:txBody>
      </p:sp>
    </p:spTree>
    <p:extLst>
      <p:ext uri="{BB962C8B-B14F-4D97-AF65-F5344CB8AC3E}">
        <p14:creationId xmlns:p14="http://schemas.microsoft.com/office/powerpoint/2010/main" val="2924574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49D7-D686-ED31-C122-DA86E0687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9CCBF-D9A0-24C2-DEDF-171CF72172E4}"/>
              </a:ext>
            </a:extLst>
          </p:cNvPr>
          <p:cNvSpPr>
            <a:spLocks noGrp="1"/>
          </p:cNvSpPr>
          <p:nvPr>
            <p:ph type="title"/>
          </p:nvPr>
        </p:nvSpPr>
        <p:spPr/>
        <p:txBody>
          <a:bodyPr>
            <a:normAutofit/>
          </a:bodyPr>
          <a:lstStyle/>
          <a:p>
            <a:pPr algn="ctr"/>
            <a:r>
              <a:rPr lang="en-US" sz="3200" b="1" dirty="0" err="1">
                <a:latin typeface="Times New Roman"/>
                <a:ea typeface="Calibri"/>
                <a:cs typeface="Times New Roman"/>
              </a:rPr>
              <a:t>Udr</a:t>
            </a:r>
            <a:r>
              <a:rPr lang="en-US" sz="3200" b="1" dirty="0">
                <a:latin typeface="Times New Roman"/>
                <a:ea typeface="Calibri"/>
                <a:cs typeface="Times New Roman"/>
              </a:rPr>
              <a:t> 13/14  </a:t>
            </a:r>
          </a:p>
        </p:txBody>
      </p:sp>
      <p:sp>
        <p:nvSpPr>
          <p:cNvPr id="4" name="Rectangle 3">
            <a:extLst>
              <a:ext uri="{FF2B5EF4-FFF2-40B4-BE49-F238E27FC236}">
                <a16:creationId xmlns:a16="http://schemas.microsoft.com/office/drawing/2014/main" id="{67975888-AA95-8265-D4B8-6DD7D76F8939}"/>
              </a:ext>
            </a:extLst>
          </p:cNvPr>
          <p:cNvSpPr>
            <a:spLocks noChangeArrowheads="1"/>
          </p:cNvSpPr>
          <p:nvPr/>
        </p:nvSpPr>
        <p:spPr bwMode="auto">
          <a:xfrm>
            <a:off x="4277264" y="3073879"/>
            <a:ext cx="404435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sz="4000" b="0" dirty="0">
                <a:latin typeface="Times New Roman"/>
                <a:cs typeface="Arial"/>
              </a:rPr>
              <a:t>UDR 13/14 PE</a:t>
            </a:r>
          </a:p>
        </p:txBody>
      </p:sp>
    </p:spTree>
    <p:extLst>
      <p:ext uri="{BB962C8B-B14F-4D97-AF65-F5344CB8AC3E}">
        <p14:creationId xmlns:p14="http://schemas.microsoft.com/office/powerpoint/2010/main" val="3940841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3BD83-3DB7-CBD8-1161-0E23786F6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78933-0E9F-D896-122C-3728D2FACE9A}"/>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a:t>
            </a:r>
            <a:r>
              <a:rPr lang="en-US" sz="3200" b="1" dirty="0" err="1">
                <a:latin typeface="Times New Roman"/>
                <a:ea typeface="Calibri"/>
                <a:cs typeface="Times New Roman"/>
              </a:rPr>
              <a:t>pdr</a:t>
            </a:r>
            <a:r>
              <a:rPr lang="en-US" sz="3200" b="1" dirty="0">
                <a:latin typeface="Times New Roman"/>
                <a:ea typeface="Calibri"/>
                <a:cs typeface="Times New Roman"/>
              </a:rPr>
              <a:t> 75</a:t>
            </a:r>
          </a:p>
        </p:txBody>
      </p:sp>
      <p:pic>
        <p:nvPicPr>
          <p:cNvPr id="3" name="Picture 2" descr="A close-up of a machine&#10;&#10;AI-generated content may be incorrect.">
            <a:extLst>
              <a:ext uri="{FF2B5EF4-FFF2-40B4-BE49-F238E27FC236}">
                <a16:creationId xmlns:a16="http://schemas.microsoft.com/office/drawing/2014/main" id="{FFCB182C-55CD-28E8-C326-342EA4658327}"/>
              </a:ext>
            </a:extLst>
          </p:cNvPr>
          <p:cNvPicPr>
            <a:picLocks noChangeAspect="1"/>
          </p:cNvPicPr>
          <p:nvPr/>
        </p:nvPicPr>
        <p:blipFill>
          <a:blip r:embed="rId2"/>
          <a:stretch>
            <a:fillRect/>
          </a:stretch>
        </p:blipFill>
        <p:spPr>
          <a:xfrm>
            <a:off x="1326402" y="2434446"/>
            <a:ext cx="4219575" cy="3771900"/>
          </a:xfrm>
          <a:prstGeom prst="rect">
            <a:avLst/>
          </a:prstGeom>
        </p:spPr>
      </p:pic>
      <p:pic>
        <p:nvPicPr>
          <p:cNvPr id="4" name="Picture 3" descr="A close-up of a case&#10;&#10;AI-generated content may be incorrect.">
            <a:extLst>
              <a:ext uri="{FF2B5EF4-FFF2-40B4-BE49-F238E27FC236}">
                <a16:creationId xmlns:a16="http://schemas.microsoft.com/office/drawing/2014/main" id="{078BD66D-D653-E29A-A997-950313E4A9C2}"/>
              </a:ext>
            </a:extLst>
          </p:cNvPr>
          <p:cNvPicPr>
            <a:picLocks noChangeAspect="1"/>
          </p:cNvPicPr>
          <p:nvPr/>
        </p:nvPicPr>
        <p:blipFill>
          <a:blip r:embed="rId3"/>
          <a:stretch>
            <a:fillRect/>
          </a:stretch>
        </p:blipFill>
        <p:spPr>
          <a:xfrm>
            <a:off x="6732737" y="2435614"/>
            <a:ext cx="4031771" cy="3769564"/>
          </a:xfrm>
          <a:prstGeom prst="rect">
            <a:avLst/>
          </a:prstGeom>
        </p:spPr>
      </p:pic>
    </p:spTree>
    <p:extLst>
      <p:ext uri="{BB962C8B-B14F-4D97-AF65-F5344CB8AC3E}">
        <p14:creationId xmlns:p14="http://schemas.microsoft.com/office/powerpoint/2010/main" val="3970624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90F54-CB1B-B649-F797-C58F4195F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70E15-D50C-D375-023B-B799224FC0DB}"/>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a:t>
            </a:r>
            <a:r>
              <a:rPr lang="en-US" sz="3200" b="1" dirty="0" err="1">
                <a:latin typeface="Times New Roman"/>
                <a:ea typeface="Calibri"/>
                <a:cs typeface="Times New Roman"/>
              </a:rPr>
              <a:t>pdr</a:t>
            </a:r>
            <a:r>
              <a:rPr lang="en-US" sz="3200" b="1" dirty="0">
                <a:latin typeface="Times New Roman"/>
                <a:ea typeface="Calibri"/>
                <a:cs typeface="Times New Roman"/>
              </a:rPr>
              <a:t> 75</a:t>
            </a:r>
          </a:p>
        </p:txBody>
      </p:sp>
      <p:sp>
        <p:nvSpPr>
          <p:cNvPr id="11" name="TextBox 12">
            <a:extLst>
              <a:ext uri="{FF2B5EF4-FFF2-40B4-BE49-F238E27FC236}">
                <a16:creationId xmlns:a16="http://schemas.microsoft.com/office/drawing/2014/main" id="{F19500EE-0DF0-3C08-2C2A-3A18662F41D6}"/>
              </a:ext>
            </a:extLst>
          </p:cNvPr>
          <p:cNvSpPr txBox="1"/>
          <p:nvPr/>
        </p:nvSpPr>
        <p:spPr>
          <a:xfrm>
            <a:off x="580839" y="2367395"/>
            <a:ext cx="7540812" cy="34163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Times New Roman"/>
                <a:cs typeface="Arial"/>
              </a:rPr>
              <a:t>The AN/PDR-75 Radiac Set is a tactical instrument that records total dose.</a:t>
            </a:r>
          </a:p>
          <a:p>
            <a:pPr marL="457200" indent="-457200"/>
            <a:endParaRPr lang="en-US" sz="2400" dirty="0">
              <a:latin typeface="Times New Roman"/>
              <a:cs typeface="Arial"/>
            </a:endParaRPr>
          </a:p>
          <a:p>
            <a:r>
              <a:rPr lang="en-US" sz="2400" dirty="0">
                <a:latin typeface="Times New Roman"/>
                <a:cs typeface="Arial"/>
              </a:rPr>
              <a:t>CP-696/PDR-75  (Reader) - measures neutron and gamma radiation dose absorbed by the Radiac Detector</a:t>
            </a:r>
          </a:p>
          <a:p>
            <a:endParaRPr lang="en-US" sz="2400" dirty="0">
              <a:latin typeface="Times New Roman"/>
              <a:cs typeface="Arial"/>
            </a:endParaRPr>
          </a:p>
          <a:p>
            <a:endParaRPr lang="en-US" sz="2400" dirty="0">
              <a:latin typeface="Times New Roman"/>
              <a:cs typeface="Arial"/>
            </a:endParaRPr>
          </a:p>
          <a:p>
            <a:endParaRPr lang="en-US" sz="2400" dirty="0">
              <a:latin typeface="Times New Roman"/>
              <a:cs typeface="Arial"/>
            </a:endParaRPr>
          </a:p>
          <a:p>
            <a:r>
              <a:rPr lang="en-US" sz="2400" dirty="0">
                <a:latin typeface="Times New Roman"/>
                <a:cs typeface="Arial"/>
              </a:rPr>
              <a:t> DT-236A/P (wrist watch).</a:t>
            </a:r>
            <a:endParaRPr lang="en-US" sz="2400">
              <a:latin typeface="Times New Roman"/>
              <a:cs typeface="Times New Roman"/>
            </a:endParaRPr>
          </a:p>
        </p:txBody>
      </p:sp>
      <p:pic>
        <p:nvPicPr>
          <p:cNvPr id="3" name="Picture 2" descr="A close-up of a case&#10;&#10;AI-generated content may be incorrect.">
            <a:extLst>
              <a:ext uri="{FF2B5EF4-FFF2-40B4-BE49-F238E27FC236}">
                <a16:creationId xmlns:a16="http://schemas.microsoft.com/office/drawing/2014/main" id="{E3030C56-535E-A89D-6E0A-571037FAEB79}"/>
              </a:ext>
            </a:extLst>
          </p:cNvPr>
          <p:cNvPicPr>
            <a:picLocks noChangeAspect="1"/>
          </p:cNvPicPr>
          <p:nvPr/>
        </p:nvPicPr>
        <p:blipFill>
          <a:blip r:embed="rId2"/>
          <a:stretch>
            <a:fillRect/>
          </a:stretch>
        </p:blipFill>
        <p:spPr>
          <a:xfrm>
            <a:off x="9003102" y="2113471"/>
            <a:ext cx="2438400" cy="2286000"/>
          </a:xfrm>
          <a:prstGeom prst="rect">
            <a:avLst/>
          </a:prstGeom>
        </p:spPr>
      </p:pic>
      <p:pic>
        <p:nvPicPr>
          <p:cNvPr id="4" name="Picture 3" descr="RADIAC DETECTOR DT236/PDR-75 軍用実物の商品詳細｜ミリタリーショップなら米軍放出品の専門店の沖縄ミリカジ">
            <a:extLst>
              <a:ext uri="{FF2B5EF4-FFF2-40B4-BE49-F238E27FC236}">
                <a16:creationId xmlns:a16="http://schemas.microsoft.com/office/drawing/2014/main" id="{C9059812-8C77-1BA6-AA63-9AF954B5E7E0}"/>
              </a:ext>
            </a:extLst>
          </p:cNvPr>
          <p:cNvPicPr>
            <a:picLocks noChangeAspect="1"/>
          </p:cNvPicPr>
          <p:nvPr/>
        </p:nvPicPr>
        <p:blipFill>
          <a:blip r:embed="rId3"/>
          <a:stretch>
            <a:fillRect/>
          </a:stretch>
        </p:blipFill>
        <p:spPr>
          <a:xfrm>
            <a:off x="8997172" y="4600216"/>
            <a:ext cx="2076450" cy="2114550"/>
          </a:xfrm>
          <a:prstGeom prst="rect">
            <a:avLst/>
          </a:prstGeom>
        </p:spPr>
      </p:pic>
    </p:spTree>
    <p:extLst>
      <p:ext uri="{BB962C8B-B14F-4D97-AF65-F5344CB8AC3E}">
        <p14:creationId xmlns:p14="http://schemas.microsoft.com/office/powerpoint/2010/main" val="3690950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28D2E-89A2-9C98-F969-768FFF57B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AD21A-AACF-D151-846E-3994FB334530}"/>
              </a:ext>
            </a:extLst>
          </p:cNvPr>
          <p:cNvSpPr>
            <a:spLocks noGrp="1"/>
          </p:cNvSpPr>
          <p:nvPr>
            <p:ph type="title"/>
          </p:nvPr>
        </p:nvSpPr>
        <p:spPr/>
        <p:txBody>
          <a:bodyPr>
            <a:normAutofit/>
          </a:bodyPr>
          <a:lstStyle/>
          <a:p>
            <a:pPr algn="ctr"/>
            <a:r>
              <a:rPr lang="en-US" sz="3200" b="1" dirty="0">
                <a:latin typeface="Times New Roman"/>
                <a:ea typeface="Calibri"/>
                <a:cs typeface="Times New Roman"/>
              </a:rPr>
              <a:t>Dosimeter capabilities</a:t>
            </a:r>
          </a:p>
        </p:txBody>
      </p:sp>
      <p:sp>
        <p:nvSpPr>
          <p:cNvPr id="5" name="Text Box 4">
            <a:extLst>
              <a:ext uri="{FF2B5EF4-FFF2-40B4-BE49-F238E27FC236}">
                <a16:creationId xmlns:a16="http://schemas.microsoft.com/office/drawing/2014/main" id="{EC61E0CE-C28A-DBE6-A757-953D13604D85}"/>
              </a:ext>
            </a:extLst>
          </p:cNvPr>
          <p:cNvSpPr txBox="1">
            <a:spLocks noChangeArrowheads="1"/>
          </p:cNvSpPr>
          <p:nvPr/>
        </p:nvSpPr>
        <p:spPr bwMode="auto">
          <a:xfrm>
            <a:off x="1981200" y="2133600"/>
            <a:ext cx="8938403"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buFontTx/>
              <a:buChar char="•"/>
            </a:pPr>
            <a:r>
              <a:rPr lang="en-US" altLang="en-US" sz="2000" dirty="0">
                <a:latin typeface="Times New Roman"/>
                <a:cs typeface="Times New Roman"/>
              </a:rPr>
              <a:t> </a:t>
            </a:r>
            <a:r>
              <a:rPr lang="en-US" altLang="en-US" sz="2000" b="0" dirty="0">
                <a:latin typeface="Times New Roman"/>
                <a:cs typeface="Times New Roman"/>
              </a:rPr>
              <a:t> Records any combination of neutron &amp; Gamma total doses from 0 to 999 </a:t>
            </a:r>
            <a:r>
              <a:rPr lang="en-US" altLang="en-US" sz="2000" b="0" err="1">
                <a:latin typeface="Times New Roman"/>
                <a:cs typeface="Times New Roman"/>
              </a:rPr>
              <a:t>cGy</a:t>
            </a:r>
            <a:r>
              <a:rPr lang="en-US" altLang="en-US" sz="2000" b="0" dirty="0">
                <a:latin typeface="Times New Roman"/>
                <a:cs typeface="Times New Roman"/>
              </a:rPr>
              <a:t>.</a:t>
            </a:r>
          </a:p>
          <a:p>
            <a:pPr eaLnBrk="0" hangingPunct="0">
              <a:spcBef>
                <a:spcPct val="50000"/>
              </a:spcBef>
              <a:buFontTx/>
              <a:buChar char="•"/>
            </a:pPr>
            <a:r>
              <a:rPr lang="en-US" altLang="en-US" sz="2000" dirty="0">
                <a:latin typeface="Times New Roman"/>
                <a:cs typeface="Times New Roman"/>
              </a:rPr>
              <a:t> </a:t>
            </a:r>
            <a:r>
              <a:rPr lang="en-US" altLang="en-US" sz="2000" b="0" dirty="0">
                <a:latin typeface="Times New Roman"/>
                <a:cs typeface="Times New Roman"/>
              </a:rPr>
              <a:t> The wrist watch will be issued to all soldiers.</a:t>
            </a:r>
            <a:r>
              <a:rPr lang="en-US" altLang="en-US" sz="2000" dirty="0">
                <a:latin typeface="Times New Roman"/>
                <a:cs typeface="Times New Roman"/>
              </a:rPr>
              <a:t> </a:t>
            </a:r>
            <a:endParaRPr lang="en-US" altLang="en-US" sz="2000" b="0">
              <a:latin typeface="Times New Roman"/>
              <a:cs typeface="Times New Roman"/>
            </a:endParaRPr>
          </a:p>
          <a:p>
            <a:pPr>
              <a:spcBef>
                <a:spcPct val="50000"/>
              </a:spcBef>
              <a:buFont typeface="Arial"/>
              <a:buChar char="•"/>
            </a:pPr>
            <a:r>
              <a:rPr lang="en-US" sz="2000" dirty="0">
                <a:latin typeface="Times New Roman"/>
                <a:ea typeface="+mn-lt"/>
                <a:cs typeface="+mn-lt"/>
              </a:rPr>
              <a:t>   Each person wears the wrist dosimeter on the outside of their garment </a:t>
            </a:r>
            <a:endParaRPr lang="en-US" sz="2000" b="0" dirty="0">
              <a:latin typeface="Times New Roman"/>
              <a:ea typeface="+mn-lt"/>
              <a:cs typeface="+mn-lt"/>
            </a:endParaRPr>
          </a:p>
          <a:p>
            <a:pPr eaLnBrk="0" hangingPunct="0">
              <a:spcBef>
                <a:spcPct val="50000"/>
              </a:spcBef>
            </a:pPr>
            <a:endParaRPr lang="en-US" altLang="en-US" dirty="0">
              <a:cs typeface="Arial"/>
            </a:endParaRPr>
          </a:p>
        </p:txBody>
      </p:sp>
      <p:pic>
        <p:nvPicPr>
          <p:cNvPr id="6" name="Picture 5" descr="A picture containing indoor&#10;&#10;Description automatically generated">
            <a:extLst>
              <a:ext uri="{FF2B5EF4-FFF2-40B4-BE49-F238E27FC236}">
                <a16:creationId xmlns:a16="http://schemas.microsoft.com/office/drawing/2014/main" id="{63860801-EF79-B20E-2CA5-2BABC2D3E7EF}"/>
              </a:ext>
            </a:extLst>
          </p:cNvPr>
          <p:cNvPicPr>
            <a:picLocks noChangeAspect="1"/>
          </p:cNvPicPr>
          <p:nvPr/>
        </p:nvPicPr>
        <p:blipFill>
          <a:blip r:embed="rId2"/>
          <a:stretch>
            <a:fillRect/>
          </a:stretch>
        </p:blipFill>
        <p:spPr>
          <a:xfrm>
            <a:off x="2558272" y="4053787"/>
            <a:ext cx="2762250" cy="2085975"/>
          </a:xfrm>
          <a:prstGeom prst="rect">
            <a:avLst/>
          </a:prstGeom>
        </p:spPr>
      </p:pic>
      <p:pic>
        <p:nvPicPr>
          <p:cNvPr id="7" name="Picture 6" descr="A black strap with a bar code on it&#10;&#10;AI-generated content may be incorrect.">
            <a:extLst>
              <a:ext uri="{FF2B5EF4-FFF2-40B4-BE49-F238E27FC236}">
                <a16:creationId xmlns:a16="http://schemas.microsoft.com/office/drawing/2014/main" id="{FFA74F9B-4B2C-B5E5-1094-4AA92B12C82C}"/>
              </a:ext>
            </a:extLst>
          </p:cNvPr>
          <p:cNvPicPr>
            <a:picLocks noChangeAspect="1"/>
          </p:cNvPicPr>
          <p:nvPr/>
        </p:nvPicPr>
        <p:blipFill>
          <a:blip r:embed="rId3"/>
          <a:stretch>
            <a:fillRect/>
          </a:stretch>
        </p:blipFill>
        <p:spPr>
          <a:xfrm>
            <a:off x="6652044" y="4082451"/>
            <a:ext cx="3086100" cy="2057400"/>
          </a:xfrm>
          <a:prstGeom prst="rect">
            <a:avLst/>
          </a:prstGeom>
        </p:spPr>
      </p:pic>
    </p:spTree>
    <p:extLst>
      <p:ext uri="{BB962C8B-B14F-4D97-AF65-F5344CB8AC3E}">
        <p14:creationId xmlns:p14="http://schemas.microsoft.com/office/powerpoint/2010/main" val="2676953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9B97-B3D2-300C-08CD-D00447B0CA5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EA16DDE-4637-EF75-E105-6385674782FA}"/>
              </a:ext>
            </a:extLst>
          </p:cNvPr>
          <p:cNvSpPr>
            <a:spLocks noGrp="1"/>
          </p:cNvSpPr>
          <p:nvPr>
            <p:ph type="dt" sz="half" idx="10"/>
          </p:nvPr>
        </p:nvSpPr>
        <p:spPr/>
        <p:txBody>
          <a:bodyPr/>
          <a:lstStyle/>
          <a:p>
            <a:r>
              <a:rPr lang="en-US" altLang="en-US"/>
              <a:t>Eff Date: 12 Sep 06</a:t>
            </a:r>
          </a:p>
        </p:txBody>
      </p:sp>
      <p:sp>
        <p:nvSpPr>
          <p:cNvPr id="835587" name="Rectangle 3">
            <a:extLst>
              <a:ext uri="{FF2B5EF4-FFF2-40B4-BE49-F238E27FC236}">
                <a16:creationId xmlns:a16="http://schemas.microsoft.com/office/drawing/2014/main" id="{9F4C0E78-8230-DC18-46D3-0ED920EADD3B}"/>
              </a:ext>
            </a:extLst>
          </p:cNvPr>
          <p:cNvSpPr>
            <a:spLocks noChangeArrowheads="1"/>
          </p:cNvSpPr>
          <p:nvPr/>
        </p:nvSpPr>
        <p:spPr bwMode="auto">
          <a:xfrm>
            <a:off x="1524000" y="1798639"/>
            <a:ext cx="20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593" name="Line 9">
            <a:extLst>
              <a:ext uri="{FF2B5EF4-FFF2-40B4-BE49-F238E27FC236}">
                <a16:creationId xmlns:a16="http://schemas.microsoft.com/office/drawing/2014/main" id="{B608D50C-E8C3-03EF-A42A-FACF38DF92EA}"/>
              </a:ext>
            </a:extLst>
          </p:cNvPr>
          <p:cNvSpPr>
            <a:spLocks noChangeShapeType="1"/>
          </p:cNvSpPr>
          <p:nvPr/>
        </p:nvSpPr>
        <p:spPr bwMode="auto">
          <a:xfrm>
            <a:off x="1524001" y="990600"/>
            <a:ext cx="9142413" cy="0"/>
          </a:xfrm>
          <a:prstGeom prst="line">
            <a:avLst/>
          </a:prstGeom>
          <a:noFill/>
          <a:ln w="57150" cmpd="tri">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597" name="Rectangle 13">
            <a:extLst>
              <a:ext uri="{FF2B5EF4-FFF2-40B4-BE49-F238E27FC236}">
                <a16:creationId xmlns:a16="http://schemas.microsoft.com/office/drawing/2014/main" id="{2BCE9C1C-80FD-8472-612A-B70A057093F6}"/>
              </a:ext>
            </a:extLst>
          </p:cNvPr>
          <p:cNvSpPr>
            <a:spLocks noChangeArrowheads="1"/>
          </p:cNvSpPr>
          <p:nvPr/>
        </p:nvSpPr>
        <p:spPr bwMode="auto">
          <a:xfrm>
            <a:off x="1524000" y="19843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3600"/>
              <a:t>AN/PDR-75</a:t>
            </a:r>
          </a:p>
        </p:txBody>
      </p:sp>
      <p:sp>
        <p:nvSpPr>
          <p:cNvPr id="3" name="Rectangle 2">
            <a:extLst>
              <a:ext uri="{FF2B5EF4-FFF2-40B4-BE49-F238E27FC236}">
                <a16:creationId xmlns:a16="http://schemas.microsoft.com/office/drawing/2014/main" id="{F84EC57F-5E0B-2D09-4FB7-9D7F945B1651}"/>
              </a:ext>
            </a:extLst>
          </p:cNvPr>
          <p:cNvSpPr>
            <a:spLocks noChangeArrowheads="1"/>
          </p:cNvSpPr>
          <p:nvPr/>
        </p:nvSpPr>
        <p:spPr bwMode="auto">
          <a:xfrm>
            <a:off x="1524001" y="1020763"/>
            <a:ext cx="914241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cs typeface="Arial"/>
              </a:rPr>
              <a:t>Front Panel</a:t>
            </a:r>
          </a:p>
        </p:txBody>
      </p:sp>
      <p:pic>
        <p:nvPicPr>
          <p:cNvPr id="7" name="Picture 6" descr="A close up of a device&#10;&#10;AI-generated content may be incorrect.">
            <a:extLst>
              <a:ext uri="{FF2B5EF4-FFF2-40B4-BE49-F238E27FC236}">
                <a16:creationId xmlns:a16="http://schemas.microsoft.com/office/drawing/2014/main" id="{B0D4A91B-8C75-7B63-0D3E-FC2CAD808C0F}"/>
              </a:ext>
            </a:extLst>
          </p:cNvPr>
          <p:cNvPicPr>
            <a:picLocks noChangeAspect="1"/>
          </p:cNvPicPr>
          <p:nvPr/>
        </p:nvPicPr>
        <p:blipFill>
          <a:blip r:embed="rId2"/>
          <a:stretch>
            <a:fillRect/>
          </a:stretch>
        </p:blipFill>
        <p:spPr>
          <a:xfrm>
            <a:off x="2449094" y="1797081"/>
            <a:ext cx="7293815" cy="4255878"/>
          </a:xfrm>
          <a:prstGeom prst="rect">
            <a:avLst/>
          </a:prstGeom>
        </p:spPr>
      </p:pic>
      <p:sp>
        <p:nvSpPr>
          <p:cNvPr id="8" name="Text Box 12">
            <a:extLst>
              <a:ext uri="{FF2B5EF4-FFF2-40B4-BE49-F238E27FC236}">
                <a16:creationId xmlns:a16="http://schemas.microsoft.com/office/drawing/2014/main" id="{48F31121-9935-CBE1-9DA3-EDF3A6A2380D}"/>
              </a:ext>
            </a:extLst>
          </p:cNvPr>
          <p:cNvSpPr txBox="1">
            <a:spLocks noChangeArrowheads="1"/>
          </p:cNvSpPr>
          <p:nvPr/>
        </p:nvSpPr>
        <p:spPr bwMode="auto">
          <a:xfrm>
            <a:off x="4940060" y="3055189"/>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altLang="en-US" dirty="0"/>
              <a:t> </a:t>
            </a:r>
            <a:r>
              <a:rPr lang="en-US" altLang="en-US" b="1" dirty="0"/>
              <a:t>Display</a:t>
            </a:r>
          </a:p>
        </p:txBody>
      </p:sp>
      <p:sp>
        <p:nvSpPr>
          <p:cNvPr id="9" name="Line 13">
            <a:extLst>
              <a:ext uri="{FF2B5EF4-FFF2-40B4-BE49-F238E27FC236}">
                <a16:creationId xmlns:a16="http://schemas.microsoft.com/office/drawing/2014/main" id="{CF8285AB-1CB2-435D-41A0-D5F61029C052}"/>
              </a:ext>
            </a:extLst>
          </p:cNvPr>
          <p:cNvSpPr>
            <a:spLocks noChangeShapeType="1"/>
          </p:cNvSpPr>
          <p:nvPr/>
        </p:nvSpPr>
        <p:spPr bwMode="auto">
          <a:xfrm>
            <a:off x="5440392" y="3480729"/>
            <a:ext cx="838200" cy="990600"/>
          </a:xfrm>
          <a:prstGeom prst="line">
            <a:avLst/>
          </a:prstGeom>
          <a:noFill/>
          <a:ln w="381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ext Box 8">
            <a:extLst>
              <a:ext uri="{FF2B5EF4-FFF2-40B4-BE49-F238E27FC236}">
                <a16:creationId xmlns:a16="http://schemas.microsoft.com/office/drawing/2014/main" id="{2E39C173-227D-1271-9475-D49EEABC7D2F}"/>
              </a:ext>
            </a:extLst>
          </p:cNvPr>
          <p:cNvSpPr txBox="1">
            <a:spLocks noChangeArrowheads="1"/>
          </p:cNvSpPr>
          <p:nvPr/>
        </p:nvSpPr>
        <p:spPr bwMode="auto">
          <a:xfrm>
            <a:off x="155275" y="4229789"/>
            <a:ext cx="1373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altLang="en-US" b="1" dirty="0"/>
              <a:t>Drawer</a:t>
            </a:r>
          </a:p>
        </p:txBody>
      </p:sp>
      <p:sp>
        <p:nvSpPr>
          <p:cNvPr id="13" name="Text Box 10">
            <a:extLst>
              <a:ext uri="{FF2B5EF4-FFF2-40B4-BE49-F238E27FC236}">
                <a16:creationId xmlns:a16="http://schemas.microsoft.com/office/drawing/2014/main" id="{57A7C5D3-2921-2B36-82E6-5F665A3B32E0}"/>
              </a:ext>
            </a:extLst>
          </p:cNvPr>
          <p:cNvSpPr txBox="1">
            <a:spLocks noChangeArrowheads="1"/>
          </p:cNvSpPr>
          <p:nvPr/>
        </p:nvSpPr>
        <p:spPr bwMode="auto">
          <a:xfrm>
            <a:off x="10397706" y="4520273"/>
            <a:ext cx="1794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altLang="en-US" b="1" dirty="0">
                <a:cs typeface="Arial"/>
              </a:rPr>
              <a:t>Battery Cover</a:t>
            </a:r>
          </a:p>
        </p:txBody>
      </p:sp>
      <p:sp>
        <p:nvSpPr>
          <p:cNvPr id="14" name="Line 11">
            <a:extLst>
              <a:ext uri="{FF2B5EF4-FFF2-40B4-BE49-F238E27FC236}">
                <a16:creationId xmlns:a16="http://schemas.microsoft.com/office/drawing/2014/main" id="{A356655F-9FC1-C227-281B-D07A32269B1F}"/>
              </a:ext>
            </a:extLst>
          </p:cNvPr>
          <p:cNvSpPr>
            <a:spLocks noChangeShapeType="1"/>
          </p:cNvSpPr>
          <p:nvPr/>
        </p:nvSpPr>
        <p:spPr bwMode="auto">
          <a:xfrm flipH="1" flipV="1">
            <a:off x="6384985" y="5829270"/>
            <a:ext cx="1046672" cy="603850"/>
          </a:xfrm>
          <a:prstGeom prst="line">
            <a:avLst/>
          </a:prstGeom>
          <a:noFill/>
          <a:ln w="381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8">
            <a:extLst>
              <a:ext uri="{FF2B5EF4-FFF2-40B4-BE49-F238E27FC236}">
                <a16:creationId xmlns:a16="http://schemas.microsoft.com/office/drawing/2014/main" id="{41E58BA0-8073-99CF-8F57-9E1CE4D272E4}"/>
              </a:ext>
            </a:extLst>
          </p:cNvPr>
          <p:cNvSpPr txBox="1">
            <a:spLocks noChangeArrowheads="1"/>
          </p:cNvSpPr>
          <p:nvPr/>
        </p:nvSpPr>
        <p:spPr bwMode="auto">
          <a:xfrm>
            <a:off x="2924354" y="6294378"/>
            <a:ext cx="1373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altLang="en-US" b="1" dirty="0">
                <a:cs typeface="Arial"/>
              </a:rPr>
              <a:t>On/Off</a:t>
            </a:r>
          </a:p>
        </p:txBody>
      </p:sp>
      <p:sp>
        <p:nvSpPr>
          <p:cNvPr id="18" name="Line 9">
            <a:extLst>
              <a:ext uri="{FF2B5EF4-FFF2-40B4-BE49-F238E27FC236}">
                <a16:creationId xmlns:a16="http://schemas.microsoft.com/office/drawing/2014/main" id="{8B2A5A7D-62A5-CADE-D19D-C35A19C8C22D}"/>
              </a:ext>
            </a:extLst>
          </p:cNvPr>
          <p:cNvSpPr>
            <a:spLocks noChangeShapeType="1"/>
          </p:cNvSpPr>
          <p:nvPr/>
        </p:nvSpPr>
        <p:spPr bwMode="auto">
          <a:xfrm>
            <a:off x="1383102" y="4567657"/>
            <a:ext cx="1905000" cy="0"/>
          </a:xfrm>
          <a:prstGeom prst="line">
            <a:avLst/>
          </a:prstGeom>
          <a:noFill/>
          <a:ln w="381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8">
            <a:extLst>
              <a:ext uri="{FF2B5EF4-FFF2-40B4-BE49-F238E27FC236}">
                <a16:creationId xmlns:a16="http://schemas.microsoft.com/office/drawing/2014/main" id="{CF50D140-8217-AF76-384C-2D560817CB88}"/>
              </a:ext>
            </a:extLst>
          </p:cNvPr>
          <p:cNvSpPr txBox="1">
            <a:spLocks noChangeArrowheads="1"/>
          </p:cNvSpPr>
          <p:nvPr/>
        </p:nvSpPr>
        <p:spPr bwMode="auto">
          <a:xfrm>
            <a:off x="7619999" y="6303004"/>
            <a:ext cx="1373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altLang="en-US" b="1" dirty="0">
                <a:cs typeface="Arial"/>
              </a:rPr>
              <a:t>Read</a:t>
            </a:r>
          </a:p>
        </p:txBody>
      </p:sp>
      <p:sp>
        <p:nvSpPr>
          <p:cNvPr id="24" name="Line 9">
            <a:extLst>
              <a:ext uri="{FF2B5EF4-FFF2-40B4-BE49-F238E27FC236}">
                <a16:creationId xmlns:a16="http://schemas.microsoft.com/office/drawing/2014/main" id="{E3E821EE-751E-24AD-B13D-A4BA1B0B0238}"/>
              </a:ext>
            </a:extLst>
          </p:cNvPr>
          <p:cNvSpPr>
            <a:spLocks noChangeShapeType="1"/>
          </p:cNvSpPr>
          <p:nvPr/>
        </p:nvSpPr>
        <p:spPr bwMode="auto">
          <a:xfrm flipV="1">
            <a:off x="3812875" y="5717847"/>
            <a:ext cx="1876246" cy="690112"/>
          </a:xfrm>
          <a:prstGeom prst="line">
            <a:avLst/>
          </a:prstGeom>
          <a:noFill/>
          <a:ln w="381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Line 11">
            <a:extLst>
              <a:ext uri="{FF2B5EF4-FFF2-40B4-BE49-F238E27FC236}">
                <a16:creationId xmlns:a16="http://schemas.microsoft.com/office/drawing/2014/main" id="{F9C799A9-C2AF-6680-F449-8B382FE17138}"/>
              </a:ext>
            </a:extLst>
          </p:cNvPr>
          <p:cNvSpPr>
            <a:spLocks noChangeShapeType="1"/>
          </p:cNvSpPr>
          <p:nvPr/>
        </p:nvSpPr>
        <p:spPr bwMode="auto">
          <a:xfrm flipH="1">
            <a:off x="9139687" y="4860237"/>
            <a:ext cx="1219200" cy="0"/>
          </a:xfrm>
          <a:prstGeom prst="line">
            <a:avLst/>
          </a:prstGeom>
          <a:noFill/>
          <a:ln w="381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0586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3" grpId="0"/>
      <p:bldP spid="14" grpId="0" animBg="1"/>
      <p:bldP spid="16" grpId="0"/>
      <p:bldP spid="18" grpId="0" animBg="1"/>
      <p:bldP spid="20" grpId="0"/>
      <p:bldP spid="24"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1A759-8100-1ED4-483B-1DD3EFEE6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09DBE-840F-8B00-A017-794C058CC185}"/>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3" name="Picture 2" descr="A close up of a device&#10;&#10;AI-generated content may be incorrect.">
            <a:extLst>
              <a:ext uri="{FF2B5EF4-FFF2-40B4-BE49-F238E27FC236}">
                <a16:creationId xmlns:a16="http://schemas.microsoft.com/office/drawing/2014/main" id="{B363CA89-4FC3-034E-8212-E8E8CFD4C7CA}"/>
              </a:ext>
            </a:extLst>
          </p:cNvPr>
          <p:cNvPicPr>
            <a:picLocks noChangeAspect="1"/>
          </p:cNvPicPr>
          <p:nvPr/>
        </p:nvPicPr>
        <p:blipFill>
          <a:blip r:embed="rId2"/>
          <a:stretch>
            <a:fillRect/>
          </a:stretch>
        </p:blipFill>
        <p:spPr>
          <a:xfrm>
            <a:off x="587405" y="2339646"/>
            <a:ext cx="8486775" cy="4105275"/>
          </a:xfrm>
          <a:prstGeom prst="rect">
            <a:avLst/>
          </a:prstGeom>
        </p:spPr>
      </p:pic>
      <p:sp>
        <p:nvSpPr>
          <p:cNvPr id="4" name="TextBox 4">
            <a:extLst>
              <a:ext uri="{FF2B5EF4-FFF2-40B4-BE49-F238E27FC236}">
                <a16:creationId xmlns:a16="http://schemas.microsoft.com/office/drawing/2014/main" id="{575AFC49-FE0E-0B5D-844D-B2780914C7B4}"/>
              </a:ext>
            </a:extLst>
          </p:cNvPr>
          <p:cNvSpPr txBox="1"/>
          <p:nvPr/>
        </p:nvSpPr>
        <p:spPr>
          <a:xfrm>
            <a:off x="9293780" y="4085917"/>
            <a:ext cx="2743200"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Install four AA Batteries</a:t>
            </a:r>
            <a:endParaRPr lang="en-US" dirty="0">
              <a:latin typeface="Times New Roman"/>
              <a:cs typeface="Times New Roman"/>
            </a:endParaRPr>
          </a:p>
          <a:p>
            <a:endParaRPr lang="en-US" dirty="0">
              <a:latin typeface="Times New Roman"/>
              <a:cs typeface="Arial"/>
            </a:endParaRPr>
          </a:p>
          <a:p>
            <a:endParaRPr lang="en-US" dirty="0">
              <a:latin typeface="Times New Roman"/>
              <a:cs typeface="Arial"/>
            </a:endParaRPr>
          </a:p>
          <a:p>
            <a:r>
              <a:rPr lang="en-US" dirty="0">
                <a:latin typeface="Times New Roman"/>
                <a:cs typeface="Arial"/>
              </a:rPr>
              <a:t>Close and lock the battery cover</a:t>
            </a:r>
            <a:endParaRPr lang="en-US" dirty="0">
              <a:latin typeface="Times New Roman"/>
            </a:endParaRPr>
          </a:p>
        </p:txBody>
      </p:sp>
    </p:spTree>
    <p:extLst>
      <p:ext uri="{BB962C8B-B14F-4D97-AF65-F5344CB8AC3E}">
        <p14:creationId xmlns:p14="http://schemas.microsoft.com/office/powerpoint/2010/main" val="3516594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CB71-97DF-1FF6-3871-AC6F6EA20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3EFDA-4693-18B7-A0DB-577EEAB26CEC}"/>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5" name="Picture 4" descr="A close up of a device&#10;&#10;AI-generated content may be incorrect.">
            <a:extLst>
              <a:ext uri="{FF2B5EF4-FFF2-40B4-BE49-F238E27FC236}">
                <a16:creationId xmlns:a16="http://schemas.microsoft.com/office/drawing/2014/main" id="{6EE0D9DB-685B-C1FF-DDAE-A29DC747D12A}"/>
              </a:ext>
            </a:extLst>
          </p:cNvPr>
          <p:cNvPicPr>
            <a:picLocks noChangeAspect="1"/>
          </p:cNvPicPr>
          <p:nvPr/>
        </p:nvPicPr>
        <p:blipFill>
          <a:blip r:embed="rId2"/>
          <a:stretch>
            <a:fillRect/>
          </a:stretch>
        </p:blipFill>
        <p:spPr>
          <a:xfrm>
            <a:off x="933450" y="1840122"/>
            <a:ext cx="10325100" cy="3752850"/>
          </a:xfrm>
          <a:prstGeom prst="rect">
            <a:avLst/>
          </a:prstGeom>
        </p:spPr>
      </p:pic>
      <p:sp>
        <p:nvSpPr>
          <p:cNvPr id="6" name="TextBox 4">
            <a:extLst>
              <a:ext uri="{FF2B5EF4-FFF2-40B4-BE49-F238E27FC236}">
                <a16:creationId xmlns:a16="http://schemas.microsoft.com/office/drawing/2014/main" id="{575AFC49-FE0E-0B5D-844D-B2780914C7B4}"/>
              </a:ext>
            </a:extLst>
          </p:cNvPr>
          <p:cNvSpPr txBox="1"/>
          <p:nvPr/>
        </p:nvSpPr>
        <p:spPr>
          <a:xfrm>
            <a:off x="926158" y="5811200"/>
            <a:ext cx="1046384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The AN/PDR - 75 will turn on and conduct a self-test.</a:t>
            </a:r>
          </a:p>
          <a:p>
            <a:endParaRPr lang="en-US" dirty="0">
              <a:latin typeface="Times New Roman"/>
              <a:cs typeface="Arial"/>
            </a:endParaRPr>
          </a:p>
          <a:p>
            <a:r>
              <a:rPr lang="en-US" dirty="0">
                <a:latin typeface="Times New Roman"/>
                <a:cs typeface="Arial"/>
              </a:rPr>
              <a:t>It will walk you through step by step what to do. Just follow the instructions.</a:t>
            </a:r>
            <a:endParaRPr lang="en-US" dirty="0">
              <a:latin typeface="Times New Roman"/>
            </a:endParaRPr>
          </a:p>
        </p:txBody>
      </p:sp>
    </p:spTree>
    <p:extLst>
      <p:ext uri="{BB962C8B-B14F-4D97-AF65-F5344CB8AC3E}">
        <p14:creationId xmlns:p14="http://schemas.microsoft.com/office/powerpoint/2010/main" val="137175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10D6-84AC-54D1-9EFB-53B09915A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40D04-AFC6-F899-9A7E-C3EA6CD00D01}"/>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components</a:t>
            </a:r>
          </a:p>
        </p:txBody>
      </p:sp>
      <p:sp>
        <p:nvSpPr>
          <p:cNvPr id="5" name="TextBox 4">
            <a:extLst>
              <a:ext uri="{FF2B5EF4-FFF2-40B4-BE49-F238E27FC236}">
                <a16:creationId xmlns:a16="http://schemas.microsoft.com/office/drawing/2014/main" id="{34E254C9-3F77-1468-0441-F98CE96DF755}"/>
              </a:ext>
            </a:extLst>
          </p:cNvPr>
          <p:cNvSpPr txBox="1"/>
          <p:nvPr/>
        </p:nvSpPr>
        <p:spPr>
          <a:xfrm>
            <a:off x="402630" y="5938934"/>
            <a:ext cx="113839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Times New Roman"/>
                <a:cs typeface="Arial"/>
              </a:rPr>
              <a:t>NOTE: </a:t>
            </a:r>
            <a:r>
              <a:rPr lang="en-US" sz="2400" dirty="0">
                <a:latin typeface="Times New Roman"/>
                <a:cs typeface="Arial"/>
              </a:rPr>
              <a:t>Radiac meter and Probe are serialized and must be kept together as a set.</a:t>
            </a:r>
            <a:endParaRPr lang="en-US" sz="2400">
              <a:latin typeface="Times New Roman"/>
              <a:cs typeface="Times New Roman"/>
            </a:endParaRPr>
          </a:p>
        </p:txBody>
      </p:sp>
      <p:pic>
        <p:nvPicPr>
          <p:cNvPr id="3" name="Picture 2" descr="Picture1">
            <a:extLst>
              <a:ext uri="{FF2B5EF4-FFF2-40B4-BE49-F238E27FC236}">
                <a16:creationId xmlns:a16="http://schemas.microsoft.com/office/drawing/2014/main" id="{E7B32CB1-E5B4-82FB-6EB5-A0788844C863}"/>
              </a:ext>
            </a:extLst>
          </p:cNvPr>
          <p:cNvPicPr>
            <a:picLocks noChangeAspect="1"/>
          </p:cNvPicPr>
          <p:nvPr/>
        </p:nvPicPr>
        <p:blipFill>
          <a:blip r:embed="rId2"/>
          <a:stretch>
            <a:fillRect/>
          </a:stretch>
        </p:blipFill>
        <p:spPr>
          <a:xfrm>
            <a:off x="3838575" y="2932622"/>
            <a:ext cx="4514850" cy="2171700"/>
          </a:xfrm>
          <a:prstGeom prst="rect">
            <a:avLst/>
          </a:prstGeom>
        </p:spPr>
      </p:pic>
      <p:sp>
        <p:nvSpPr>
          <p:cNvPr id="8" name="TextBox 4">
            <a:extLst>
              <a:ext uri="{FF2B5EF4-FFF2-40B4-BE49-F238E27FC236}">
                <a16:creationId xmlns:a16="http://schemas.microsoft.com/office/drawing/2014/main" id="{EDE7D3D6-CEB6-38FC-6484-565BCC6CF5AF}"/>
              </a:ext>
            </a:extLst>
          </p:cNvPr>
          <p:cNvSpPr txBox="1"/>
          <p:nvPr/>
        </p:nvSpPr>
        <p:spPr>
          <a:xfrm>
            <a:off x="2726268" y="3649133"/>
            <a:ext cx="126752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latin typeface="Times New Roman"/>
                <a:cs typeface="Calibri"/>
              </a:rPr>
              <a:t>Pouch</a:t>
            </a:r>
          </a:p>
        </p:txBody>
      </p:sp>
      <p:sp>
        <p:nvSpPr>
          <p:cNvPr id="9" name="Arrow: Right 8">
            <a:extLst>
              <a:ext uri="{FF2B5EF4-FFF2-40B4-BE49-F238E27FC236}">
                <a16:creationId xmlns:a16="http://schemas.microsoft.com/office/drawing/2014/main" id="{AB130310-1A21-AB30-8C48-0299F52DCDC4}"/>
              </a:ext>
            </a:extLst>
          </p:cNvPr>
          <p:cNvSpPr/>
          <p:nvPr/>
        </p:nvSpPr>
        <p:spPr>
          <a:xfrm rot="5400000" flipV="1">
            <a:off x="4788762" y="3201636"/>
            <a:ext cx="536222" cy="32695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3">
            <a:extLst>
              <a:ext uri="{FF2B5EF4-FFF2-40B4-BE49-F238E27FC236}">
                <a16:creationId xmlns:a16="http://schemas.microsoft.com/office/drawing/2014/main" id="{B5E59267-1E13-DE8D-19D3-0121CD729B9B}"/>
              </a:ext>
            </a:extLst>
          </p:cNvPr>
          <p:cNvSpPr txBox="1"/>
          <p:nvPr/>
        </p:nvSpPr>
        <p:spPr>
          <a:xfrm>
            <a:off x="8463098" y="3663509"/>
            <a:ext cx="105586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latin typeface="Times New Roman"/>
                <a:cs typeface="Calibri"/>
              </a:rPr>
              <a:t>Probe</a:t>
            </a:r>
          </a:p>
        </p:txBody>
      </p:sp>
      <p:sp>
        <p:nvSpPr>
          <p:cNvPr id="11" name="Arrow: Right 10">
            <a:extLst>
              <a:ext uri="{FF2B5EF4-FFF2-40B4-BE49-F238E27FC236}">
                <a16:creationId xmlns:a16="http://schemas.microsoft.com/office/drawing/2014/main" id="{69CF842B-F3ED-1603-C640-370728C30215}"/>
              </a:ext>
            </a:extLst>
          </p:cNvPr>
          <p:cNvSpPr/>
          <p:nvPr/>
        </p:nvSpPr>
        <p:spPr>
          <a:xfrm rot="5400000" flipV="1">
            <a:off x="6729705" y="3273522"/>
            <a:ext cx="536222" cy="32695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a:extLst>
              <a:ext uri="{FF2B5EF4-FFF2-40B4-BE49-F238E27FC236}">
                <a16:creationId xmlns:a16="http://schemas.microsoft.com/office/drawing/2014/main" id="{B518BF6C-2BDC-A348-DBFC-3C2406FBA7C8}"/>
              </a:ext>
            </a:extLst>
          </p:cNvPr>
          <p:cNvSpPr txBox="1"/>
          <p:nvPr/>
        </p:nvSpPr>
        <p:spPr>
          <a:xfrm>
            <a:off x="8463099" y="4371196"/>
            <a:ext cx="202952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Times New Roman"/>
                <a:ea typeface="+mn-lt"/>
                <a:cs typeface="+mn-lt"/>
              </a:rPr>
              <a:t>Radiac meter</a:t>
            </a:r>
            <a:endParaRPr lang="en-US" sz="2400" dirty="0">
              <a:latin typeface="Times New Roman"/>
              <a:cs typeface="Calibri"/>
            </a:endParaRPr>
          </a:p>
        </p:txBody>
      </p:sp>
      <p:sp>
        <p:nvSpPr>
          <p:cNvPr id="13" name="Arrow: Right 12">
            <a:extLst>
              <a:ext uri="{FF2B5EF4-FFF2-40B4-BE49-F238E27FC236}">
                <a16:creationId xmlns:a16="http://schemas.microsoft.com/office/drawing/2014/main" id="{26DB0A00-2F7C-4F8C-E675-FE310660F174}"/>
              </a:ext>
            </a:extLst>
          </p:cNvPr>
          <p:cNvSpPr/>
          <p:nvPr/>
        </p:nvSpPr>
        <p:spPr>
          <a:xfrm rot="16200000" flipV="1">
            <a:off x="6715328" y="5056314"/>
            <a:ext cx="550599" cy="31257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5">
            <a:extLst>
              <a:ext uri="{FF2B5EF4-FFF2-40B4-BE49-F238E27FC236}">
                <a16:creationId xmlns:a16="http://schemas.microsoft.com/office/drawing/2014/main" id="{118C7078-68D9-2DB1-8270-6A6A88281366}"/>
              </a:ext>
            </a:extLst>
          </p:cNvPr>
          <p:cNvSpPr txBox="1"/>
          <p:nvPr/>
        </p:nvSpPr>
        <p:spPr>
          <a:xfrm>
            <a:off x="2726267" y="4371195"/>
            <a:ext cx="110937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latin typeface="Times New Roman"/>
                <a:cs typeface="Calibri"/>
              </a:rPr>
              <a:t>Strap</a:t>
            </a:r>
          </a:p>
        </p:txBody>
      </p:sp>
      <p:sp>
        <p:nvSpPr>
          <p:cNvPr id="15" name="Arrow: Right 14">
            <a:extLst>
              <a:ext uri="{FF2B5EF4-FFF2-40B4-BE49-F238E27FC236}">
                <a16:creationId xmlns:a16="http://schemas.microsoft.com/office/drawing/2014/main" id="{AECF530C-7807-36AB-3774-59B52E2211CD}"/>
              </a:ext>
            </a:extLst>
          </p:cNvPr>
          <p:cNvSpPr/>
          <p:nvPr/>
        </p:nvSpPr>
        <p:spPr>
          <a:xfrm rot="16200000" flipV="1">
            <a:off x="4774385" y="5056314"/>
            <a:ext cx="550599" cy="31257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155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BEB3-C58D-6B39-DC35-EC4108CC0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BE8AD-C205-7595-90AB-B162AEF46090}"/>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sp>
        <p:nvSpPr>
          <p:cNvPr id="6" name="TextBox 4">
            <a:extLst>
              <a:ext uri="{FF2B5EF4-FFF2-40B4-BE49-F238E27FC236}">
                <a16:creationId xmlns:a16="http://schemas.microsoft.com/office/drawing/2014/main" id="{0A0CCD33-2413-910C-69B5-A99CF4EE25B1}"/>
              </a:ext>
            </a:extLst>
          </p:cNvPr>
          <p:cNvSpPr txBox="1"/>
          <p:nvPr/>
        </p:nvSpPr>
        <p:spPr>
          <a:xfrm>
            <a:off x="1558762" y="5149842"/>
            <a:ext cx="29876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Display reads open the drawer</a:t>
            </a:r>
            <a:endParaRPr lang="en-US" dirty="0">
              <a:latin typeface="Times New Roman"/>
            </a:endParaRPr>
          </a:p>
        </p:txBody>
      </p:sp>
      <p:pic>
        <p:nvPicPr>
          <p:cNvPr id="3" name="Picture 2" descr="A close up of a device&#10;&#10;AI-generated content may be incorrect.">
            <a:extLst>
              <a:ext uri="{FF2B5EF4-FFF2-40B4-BE49-F238E27FC236}">
                <a16:creationId xmlns:a16="http://schemas.microsoft.com/office/drawing/2014/main" id="{5453A240-7F1A-8748-A2FA-A81DE7B44EC8}"/>
              </a:ext>
            </a:extLst>
          </p:cNvPr>
          <p:cNvPicPr>
            <a:picLocks noChangeAspect="1"/>
          </p:cNvPicPr>
          <p:nvPr/>
        </p:nvPicPr>
        <p:blipFill>
          <a:blip r:embed="rId2"/>
          <a:stretch>
            <a:fillRect/>
          </a:stretch>
        </p:blipFill>
        <p:spPr>
          <a:xfrm>
            <a:off x="1552575" y="1909763"/>
            <a:ext cx="2990850" cy="3038475"/>
          </a:xfrm>
          <a:prstGeom prst="rect">
            <a:avLst/>
          </a:prstGeom>
        </p:spPr>
      </p:pic>
      <p:pic>
        <p:nvPicPr>
          <p:cNvPr id="4" name="Picture 3" descr="A close up of a machine&#10;&#10;AI-generated content may be incorrect.">
            <a:extLst>
              <a:ext uri="{FF2B5EF4-FFF2-40B4-BE49-F238E27FC236}">
                <a16:creationId xmlns:a16="http://schemas.microsoft.com/office/drawing/2014/main" id="{AE166872-6152-D37F-9315-A5C225CCC8B5}"/>
              </a:ext>
            </a:extLst>
          </p:cNvPr>
          <p:cNvPicPr>
            <a:picLocks noChangeAspect="1"/>
          </p:cNvPicPr>
          <p:nvPr/>
        </p:nvPicPr>
        <p:blipFill>
          <a:blip r:embed="rId3"/>
          <a:stretch>
            <a:fillRect/>
          </a:stretch>
        </p:blipFill>
        <p:spPr>
          <a:xfrm>
            <a:off x="6164652" y="1909763"/>
            <a:ext cx="5067300" cy="3038475"/>
          </a:xfrm>
          <a:prstGeom prst="rect">
            <a:avLst/>
          </a:prstGeom>
        </p:spPr>
      </p:pic>
      <p:sp>
        <p:nvSpPr>
          <p:cNvPr id="5" name="TextBox 5">
            <a:extLst>
              <a:ext uri="{FF2B5EF4-FFF2-40B4-BE49-F238E27FC236}">
                <a16:creationId xmlns:a16="http://schemas.microsoft.com/office/drawing/2014/main" id="{53CBCD1F-0786-A3F0-CEA5-D0CC1A110ABA}"/>
              </a:ext>
            </a:extLst>
          </p:cNvPr>
          <p:cNvSpPr txBox="1"/>
          <p:nvPr/>
        </p:nvSpPr>
        <p:spPr>
          <a:xfrm>
            <a:off x="7597251" y="5149841"/>
            <a:ext cx="218248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Open the drawer</a:t>
            </a:r>
          </a:p>
        </p:txBody>
      </p:sp>
    </p:spTree>
    <p:extLst>
      <p:ext uri="{BB962C8B-B14F-4D97-AF65-F5344CB8AC3E}">
        <p14:creationId xmlns:p14="http://schemas.microsoft.com/office/powerpoint/2010/main" val="1318583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165B-A1E2-8822-8BA4-F7D6F7F57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D2907-8182-89F7-C52D-542A9B52BB22}"/>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7" name="Picture 6" descr="A close up of a device&#10;&#10;AI-generated content may be incorrect.">
            <a:extLst>
              <a:ext uri="{FF2B5EF4-FFF2-40B4-BE49-F238E27FC236}">
                <a16:creationId xmlns:a16="http://schemas.microsoft.com/office/drawing/2014/main" id="{1CDA1A0C-DD32-5871-3AB7-F0535E65D28F}"/>
              </a:ext>
            </a:extLst>
          </p:cNvPr>
          <p:cNvPicPr>
            <a:picLocks noChangeAspect="1"/>
          </p:cNvPicPr>
          <p:nvPr/>
        </p:nvPicPr>
        <p:blipFill>
          <a:blip r:embed="rId2"/>
          <a:stretch>
            <a:fillRect/>
          </a:stretch>
        </p:blipFill>
        <p:spPr>
          <a:xfrm>
            <a:off x="3076575" y="2087144"/>
            <a:ext cx="6038850" cy="3057525"/>
          </a:xfrm>
          <a:prstGeom prst="rect">
            <a:avLst/>
          </a:prstGeom>
        </p:spPr>
      </p:pic>
      <p:sp>
        <p:nvSpPr>
          <p:cNvPr id="8" name="TextBox 4">
            <a:extLst>
              <a:ext uri="{FF2B5EF4-FFF2-40B4-BE49-F238E27FC236}">
                <a16:creationId xmlns:a16="http://schemas.microsoft.com/office/drawing/2014/main" id="{63D80C33-0DBD-2D0C-D8C8-1E9155EF00B6}"/>
              </a:ext>
            </a:extLst>
          </p:cNvPr>
          <p:cNvSpPr txBox="1"/>
          <p:nvPr/>
        </p:nvSpPr>
        <p:spPr>
          <a:xfrm>
            <a:off x="1271215" y="5552408"/>
            <a:ext cx="964432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Do not have the drawer open and read the Dosimeter at the same time.</a:t>
            </a:r>
          </a:p>
          <a:p>
            <a:endParaRPr lang="en-US" dirty="0">
              <a:latin typeface="Times New Roman"/>
              <a:cs typeface="Arial"/>
            </a:endParaRPr>
          </a:p>
          <a:p>
            <a:r>
              <a:rPr lang="en-US" dirty="0">
                <a:latin typeface="Times New Roman"/>
                <a:cs typeface="Arial"/>
              </a:rPr>
              <a:t>You could damage your eyes due to the ultra violet lightsource or you can damage the equipment.</a:t>
            </a:r>
          </a:p>
        </p:txBody>
      </p:sp>
    </p:spTree>
    <p:extLst>
      <p:ext uri="{BB962C8B-B14F-4D97-AF65-F5344CB8AC3E}">
        <p14:creationId xmlns:p14="http://schemas.microsoft.com/office/powerpoint/2010/main" val="906800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D937-0186-FC30-6E73-779FB568D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9F315-AC4F-5078-F3BF-94BC48D62C0A}"/>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3" name="Picture 2" descr="A hand holding a green round object&#10;&#10;AI-generated content may be incorrect.">
            <a:extLst>
              <a:ext uri="{FF2B5EF4-FFF2-40B4-BE49-F238E27FC236}">
                <a16:creationId xmlns:a16="http://schemas.microsoft.com/office/drawing/2014/main" id="{897588B9-8CD6-4221-B3F6-1F6E4A4D6318}"/>
              </a:ext>
            </a:extLst>
          </p:cNvPr>
          <p:cNvPicPr>
            <a:picLocks noChangeAspect="1"/>
          </p:cNvPicPr>
          <p:nvPr/>
        </p:nvPicPr>
        <p:blipFill>
          <a:blip r:embed="rId2"/>
          <a:stretch>
            <a:fillRect/>
          </a:stretch>
        </p:blipFill>
        <p:spPr>
          <a:xfrm>
            <a:off x="6624726" y="2139710"/>
            <a:ext cx="4549716" cy="3096165"/>
          </a:xfrm>
          <a:prstGeom prst="rect">
            <a:avLst/>
          </a:prstGeom>
        </p:spPr>
      </p:pic>
      <p:pic>
        <p:nvPicPr>
          <p:cNvPr id="4" name="Picture 3" descr="A hand holding a green device&#10;&#10;AI-generated content may be incorrect.">
            <a:extLst>
              <a:ext uri="{FF2B5EF4-FFF2-40B4-BE49-F238E27FC236}">
                <a16:creationId xmlns:a16="http://schemas.microsoft.com/office/drawing/2014/main" id="{7738D49F-693D-48CE-9EA6-A2DBE4D5D366}"/>
              </a:ext>
            </a:extLst>
          </p:cNvPr>
          <p:cNvPicPr>
            <a:picLocks noChangeAspect="1"/>
          </p:cNvPicPr>
          <p:nvPr/>
        </p:nvPicPr>
        <p:blipFill>
          <a:blip r:embed="rId3"/>
          <a:stretch>
            <a:fillRect/>
          </a:stretch>
        </p:blipFill>
        <p:spPr>
          <a:xfrm>
            <a:off x="1116762" y="2139980"/>
            <a:ext cx="3086100" cy="3095625"/>
          </a:xfrm>
          <a:prstGeom prst="rect">
            <a:avLst/>
          </a:prstGeom>
        </p:spPr>
      </p:pic>
      <p:sp>
        <p:nvSpPr>
          <p:cNvPr id="5" name="TextBox 4">
            <a:extLst>
              <a:ext uri="{FF2B5EF4-FFF2-40B4-BE49-F238E27FC236}">
                <a16:creationId xmlns:a16="http://schemas.microsoft.com/office/drawing/2014/main" id="{B8B58791-3103-EF18-7FC1-9824ECB01262}"/>
              </a:ext>
            </a:extLst>
          </p:cNvPr>
          <p:cNvSpPr txBox="1"/>
          <p:nvPr/>
        </p:nvSpPr>
        <p:spPr>
          <a:xfrm>
            <a:off x="2493290" y="5509275"/>
            <a:ext cx="720017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Make sure you are using DT-236A/P. The old versions are not compatible.</a:t>
            </a:r>
          </a:p>
          <a:p>
            <a:endParaRPr lang="en-US" dirty="0">
              <a:latin typeface="Times New Roman"/>
              <a:cs typeface="Arial"/>
            </a:endParaRPr>
          </a:p>
          <a:p>
            <a:r>
              <a:rPr lang="en-US" dirty="0">
                <a:latin typeface="Times New Roman"/>
                <a:cs typeface="Arial"/>
              </a:rPr>
              <a:t>Before you can put in the machine, line up the grooves with the drawer.</a:t>
            </a:r>
          </a:p>
        </p:txBody>
      </p:sp>
    </p:spTree>
    <p:extLst>
      <p:ext uri="{BB962C8B-B14F-4D97-AF65-F5344CB8AC3E}">
        <p14:creationId xmlns:p14="http://schemas.microsoft.com/office/powerpoint/2010/main" val="2478475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511CD-0E75-E9F2-9557-5341206FB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8582D-6364-49ED-FA00-56B5D47E8A0A}"/>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6" name="Picture 5" descr="A green container with text&#10;&#10;AI-generated content may be incorrect.">
            <a:extLst>
              <a:ext uri="{FF2B5EF4-FFF2-40B4-BE49-F238E27FC236}">
                <a16:creationId xmlns:a16="http://schemas.microsoft.com/office/drawing/2014/main" id="{5F2C9B57-50E1-9AF0-97DC-D23764941A8B}"/>
              </a:ext>
            </a:extLst>
          </p:cNvPr>
          <p:cNvPicPr>
            <a:picLocks noChangeAspect="1"/>
          </p:cNvPicPr>
          <p:nvPr/>
        </p:nvPicPr>
        <p:blipFill>
          <a:blip r:embed="rId2"/>
          <a:stretch>
            <a:fillRect/>
          </a:stretch>
        </p:blipFill>
        <p:spPr>
          <a:xfrm>
            <a:off x="1809661" y="2159120"/>
            <a:ext cx="3971925" cy="3086100"/>
          </a:xfrm>
          <a:prstGeom prst="rect">
            <a:avLst/>
          </a:prstGeom>
        </p:spPr>
      </p:pic>
      <p:pic>
        <p:nvPicPr>
          <p:cNvPr id="7" name="Picture 6" descr="A green object with a handle&#10;&#10;AI-generated content may be incorrect.">
            <a:extLst>
              <a:ext uri="{FF2B5EF4-FFF2-40B4-BE49-F238E27FC236}">
                <a16:creationId xmlns:a16="http://schemas.microsoft.com/office/drawing/2014/main" id="{F3ADB722-7425-F612-16CC-792DF3CDB322}"/>
              </a:ext>
            </a:extLst>
          </p:cNvPr>
          <p:cNvPicPr>
            <a:picLocks noChangeAspect="1"/>
          </p:cNvPicPr>
          <p:nvPr/>
        </p:nvPicPr>
        <p:blipFill>
          <a:blip r:embed="rId3"/>
          <a:stretch>
            <a:fillRect/>
          </a:stretch>
        </p:blipFill>
        <p:spPr>
          <a:xfrm>
            <a:off x="7313313" y="2159120"/>
            <a:ext cx="3057525" cy="3086100"/>
          </a:xfrm>
          <a:prstGeom prst="rect">
            <a:avLst/>
          </a:prstGeom>
        </p:spPr>
      </p:pic>
      <p:sp>
        <p:nvSpPr>
          <p:cNvPr id="8" name="TextBox 4">
            <a:extLst>
              <a:ext uri="{FF2B5EF4-FFF2-40B4-BE49-F238E27FC236}">
                <a16:creationId xmlns:a16="http://schemas.microsoft.com/office/drawing/2014/main" id="{294456C6-3237-4D3B-B56A-8B974F497FA3}"/>
              </a:ext>
            </a:extLst>
          </p:cNvPr>
          <p:cNvSpPr txBox="1"/>
          <p:nvPr/>
        </p:nvSpPr>
        <p:spPr>
          <a:xfrm>
            <a:off x="3054006" y="5566785"/>
            <a:ext cx="14779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Push in place.</a:t>
            </a:r>
          </a:p>
        </p:txBody>
      </p:sp>
      <p:sp>
        <p:nvSpPr>
          <p:cNvPr id="9" name="TextBox 7">
            <a:extLst>
              <a:ext uri="{FF2B5EF4-FFF2-40B4-BE49-F238E27FC236}">
                <a16:creationId xmlns:a16="http://schemas.microsoft.com/office/drawing/2014/main" id="{9DDA91AA-BF23-35DD-0C3C-0C70D63800A8}"/>
              </a:ext>
            </a:extLst>
          </p:cNvPr>
          <p:cNvSpPr txBox="1"/>
          <p:nvPr/>
        </p:nvSpPr>
        <p:spPr>
          <a:xfrm>
            <a:off x="6652116" y="5563527"/>
            <a:ext cx="438221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Lightly turn counter clock wise to lock it in.</a:t>
            </a:r>
            <a:endParaRPr lang="en-US" dirty="0">
              <a:latin typeface="Times New Roman"/>
            </a:endParaRPr>
          </a:p>
        </p:txBody>
      </p:sp>
    </p:spTree>
    <p:extLst>
      <p:ext uri="{BB962C8B-B14F-4D97-AF65-F5344CB8AC3E}">
        <p14:creationId xmlns:p14="http://schemas.microsoft.com/office/powerpoint/2010/main" val="3496618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E9C9-EC92-0C70-92B6-6C1236CBA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790A1-552B-0F46-9F12-0CEE5F0CB88A}"/>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3" name="Picture 2" descr="A close up of a machine&#10;&#10;AI-generated content may be incorrect.">
            <a:extLst>
              <a:ext uri="{FF2B5EF4-FFF2-40B4-BE49-F238E27FC236}">
                <a16:creationId xmlns:a16="http://schemas.microsoft.com/office/drawing/2014/main" id="{6565A465-58B6-7972-2A09-0C7A81038E40}"/>
              </a:ext>
            </a:extLst>
          </p:cNvPr>
          <p:cNvPicPr>
            <a:picLocks noChangeAspect="1"/>
          </p:cNvPicPr>
          <p:nvPr/>
        </p:nvPicPr>
        <p:blipFill>
          <a:blip r:embed="rId2"/>
          <a:stretch>
            <a:fillRect/>
          </a:stretch>
        </p:blipFill>
        <p:spPr>
          <a:xfrm>
            <a:off x="154376" y="2286000"/>
            <a:ext cx="3371850" cy="2286000"/>
          </a:xfrm>
          <a:prstGeom prst="rect">
            <a:avLst/>
          </a:prstGeom>
        </p:spPr>
      </p:pic>
      <p:pic>
        <p:nvPicPr>
          <p:cNvPr id="4" name="Picture 3" descr="A close up of a machine&#10;&#10;AI-generated content may be incorrect.">
            <a:extLst>
              <a:ext uri="{FF2B5EF4-FFF2-40B4-BE49-F238E27FC236}">
                <a16:creationId xmlns:a16="http://schemas.microsoft.com/office/drawing/2014/main" id="{99593F67-51DD-0DD9-C00E-F1F4942099F3}"/>
              </a:ext>
            </a:extLst>
          </p:cNvPr>
          <p:cNvPicPr>
            <a:picLocks noChangeAspect="1"/>
          </p:cNvPicPr>
          <p:nvPr/>
        </p:nvPicPr>
        <p:blipFill>
          <a:blip r:embed="rId3"/>
          <a:stretch>
            <a:fillRect/>
          </a:stretch>
        </p:blipFill>
        <p:spPr>
          <a:xfrm>
            <a:off x="3822131" y="2286000"/>
            <a:ext cx="3857625" cy="2286000"/>
          </a:xfrm>
          <a:prstGeom prst="rect">
            <a:avLst/>
          </a:prstGeom>
        </p:spPr>
      </p:pic>
      <p:pic>
        <p:nvPicPr>
          <p:cNvPr id="5" name="Picture 4" descr="A close up of a device&#10;&#10;AI-generated content may be incorrect.">
            <a:extLst>
              <a:ext uri="{FF2B5EF4-FFF2-40B4-BE49-F238E27FC236}">
                <a16:creationId xmlns:a16="http://schemas.microsoft.com/office/drawing/2014/main" id="{4841C06E-A57C-0A64-A172-3A6253317730}"/>
              </a:ext>
            </a:extLst>
          </p:cNvPr>
          <p:cNvPicPr>
            <a:picLocks noChangeAspect="1"/>
          </p:cNvPicPr>
          <p:nvPr/>
        </p:nvPicPr>
        <p:blipFill>
          <a:blip r:embed="rId4"/>
          <a:stretch>
            <a:fillRect/>
          </a:stretch>
        </p:blipFill>
        <p:spPr>
          <a:xfrm>
            <a:off x="8039999" y="2286000"/>
            <a:ext cx="4019550" cy="2286000"/>
          </a:xfrm>
          <a:prstGeom prst="rect">
            <a:avLst/>
          </a:prstGeom>
        </p:spPr>
      </p:pic>
      <p:sp>
        <p:nvSpPr>
          <p:cNvPr id="10" name="TextBox 4">
            <a:extLst>
              <a:ext uri="{FF2B5EF4-FFF2-40B4-BE49-F238E27FC236}">
                <a16:creationId xmlns:a16="http://schemas.microsoft.com/office/drawing/2014/main" id="{840673CF-9760-5445-74BE-4A129AF91E4E}"/>
              </a:ext>
            </a:extLst>
          </p:cNvPr>
          <p:cNvSpPr txBox="1"/>
          <p:nvPr/>
        </p:nvSpPr>
        <p:spPr>
          <a:xfrm>
            <a:off x="581101" y="5063577"/>
            <a:ext cx="8609160"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Close drawer.</a:t>
            </a:r>
          </a:p>
          <a:p>
            <a:endParaRPr lang="en-US" dirty="0">
              <a:latin typeface="Times New Roman"/>
              <a:cs typeface="Arial"/>
            </a:endParaRPr>
          </a:p>
          <a:p>
            <a:r>
              <a:rPr lang="en-US" dirty="0">
                <a:latin typeface="Times New Roman"/>
                <a:cs typeface="Arial"/>
              </a:rPr>
              <a:t>When display reads ready push the read button.</a:t>
            </a:r>
          </a:p>
          <a:p>
            <a:endParaRPr lang="en-US" dirty="0">
              <a:latin typeface="Times New Roman"/>
              <a:cs typeface="Arial"/>
            </a:endParaRPr>
          </a:p>
          <a:p>
            <a:r>
              <a:rPr lang="en-US" dirty="0">
                <a:latin typeface="Times New Roman"/>
                <a:cs typeface="Arial"/>
              </a:rPr>
              <a:t>It will go through its functioning</a:t>
            </a:r>
          </a:p>
        </p:txBody>
      </p:sp>
    </p:spTree>
    <p:extLst>
      <p:ext uri="{BB962C8B-B14F-4D97-AF65-F5344CB8AC3E}">
        <p14:creationId xmlns:p14="http://schemas.microsoft.com/office/powerpoint/2010/main" val="42157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E343-658C-8743-B5D5-796379304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6056D-D8B9-847A-E5BC-48BFDE04AB9E}"/>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6" name="Picture 5" descr="A close up of a device&#10;&#10;AI-generated content may be incorrect.">
            <a:extLst>
              <a:ext uri="{FF2B5EF4-FFF2-40B4-BE49-F238E27FC236}">
                <a16:creationId xmlns:a16="http://schemas.microsoft.com/office/drawing/2014/main" id="{1DD12A30-CF31-E5DB-7F43-1CE4AE2B9676}"/>
              </a:ext>
            </a:extLst>
          </p:cNvPr>
          <p:cNvPicPr>
            <a:picLocks noChangeAspect="1"/>
          </p:cNvPicPr>
          <p:nvPr/>
        </p:nvPicPr>
        <p:blipFill>
          <a:blip r:embed="rId2"/>
          <a:stretch>
            <a:fillRect/>
          </a:stretch>
        </p:blipFill>
        <p:spPr>
          <a:xfrm>
            <a:off x="2687667" y="2286000"/>
            <a:ext cx="2762250" cy="2286000"/>
          </a:xfrm>
          <a:prstGeom prst="rect">
            <a:avLst/>
          </a:prstGeom>
        </p:spPr>
      </p:pic>
      <p:pic>
        <p:nvPicPr>
          <p:cNvPr id="7" name="Picture 6" descr="A close up of a device&#10;&#10;AI-generated content may be incorrect.">
            <a:extLst>
              <a:ext uri="{FF2B5EF4-FFF2-40B4-BE49-F238E27FC236}">
                <a16:creationId xmlns:a16="http://schemas.microsoft.com/office/drawing/2014/main" id="{0C13DE99-96CD-EE85-6DD7-D7F79299D624}"/>
              </a:ext>
            </a:extLst>
          </p:cNvPr>
          <p:cNvPicPr>
            <a:picLocks noChangeAspect="1"/>
          </p:cNvPicPr>
          <p:nvPr/>
        </p:nvPicPr>
        <p:blipFill>
          <a:blip r:embed="rId3"/>
          <a:stretch>
            <a:fillRect/>
          </a:stretch>
        </p:blipFill>
        <p:spPr>
          <a:xfrm>
            <a:off x="6742082" y="2286000"/>
            <a:ext cx="2762250" cy="2286000"/>
          </a:xfrm>
          <a:prstGeom prst="rect">
            <a:avLst/>
          </a:prstGeom>
        </p:spPr>
      </p:pic>
      <p:sp>
        <p:nvSpPr>
          <p:cNvPr id="8" name="TextBox 4">
            <a:extLst>
              <a:ext uri="{FF2B5EF4-FFF2-40B4-BE49-F238E27FC236}">
                <a16:creationId xmlns:a16="http://schemas.microsoft.com/office/drawing/2014/main" id="{1B62F437-2C5B-21D3-55AA-500658015CFA}"/>
              </a:ext>
            </a:extLst>
          </p:cNvPr>
          <p:cNvSpPr txBox="1"/>
          <p:nvPr/>
        </p:nvSpPr>
        <p:spPr>
          <a:xfrm>
            <a:off x="1141818" y="4977313"/>
            <a:ext cx="860916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It will give you the dosimeter number that it is reading from. That number corresponds to the soldier the dosimeter is assigned to. </a:t>
            </a:r>
          </a:p>
          <a:p>
            <a:endParaRPr lang="en-US" dirty="0">
              <a:latin typeface="Times New Roman"/>
              <a:cs typeface="Arial"/>
            </a:endParaRPr>
          </a:p>
          <a:p>
            <a:r>
              <a:rPr lang="en-US" dirty="0">
                <a:latin typeface="Times New Roman"/>
                <a:cs typeface="Arial"/>
              </a:rPr>
              <a:t>After it completes its calculations it will give the reading measured.</a:t>
            </a:r>
          </a:p>
          <a:p>
            <a:endParaRPr lang="en-US" dirty="0">
              <a:latin typeface="Times New Roman"/>
              <a:cs typeface="Arial"/>
            </a:endParaRPr>
          </a:p>
          <a:p>
            <a:r>
              <a:rPr lang="en-US" dirty="0">
                <a:latin typeface="Times New Roman"/>
                <a:cs typeface="Arial"/>
              </a:rPr>
              <a:t>Keep Soldiers readings for your records in order to keep track of exposure status.</a:t>
            </a:r>
          </a:p>
        </p:txBody>
      </p:sp>
    </p:spTree>
    <p:extLst>
      <p:ext uri="{BB962C8B-B14F-4D97-AF65-F5344CB8AC3E}">
        <p14:creationId xmlns:p14="http://schemas.microsoft.com/office/powerpoint/2010/main" val="3603818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EEB05-998C-C483-D647-712BEF25D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631EA-E9DD-C054-4ABA-D1DBC11D5FBF}"/>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An/pdr-75</a:t>
            </a:r>
          </a:p>
        </p:txBody>
      </p:sp>
      <p:pic>
        <p:nvPicPr>
          <p:cNvPr id="3" name="Picture 2" descr="A close up of a device&#10;&#10;AI-generated content may be incorrect.">
            <a:extLst>
              <a:ext uri="{FF2B5EF4-FFF2-40B4-BE49-F238E27FC236}">
                <a16:creationId xmlns:a16="http://schemas.microsoft.com/office/drawing/2014/main" id="{94099955-6A5F-8CA7-64F6-E738F9D7D0AE}"/>
              </a:ext>
            </a:extLst>
          </p:cNvPr>
          <p:cNvPicPr>
            <a:picLocks noChangeAspect="1"/>
          </p:cNvPicPr>
          <p:nvPr/>
        </p:nvPicPr>
        <p:blipFill>
          <a:blip r:embed="rId2"/>
          <a:stretch>
            <a:fillRect/>
          </a:stretch>
        </p:blipFill>
        <p:spPr>
          <a:xfrm>
            <a:off x="2860196" y="2084717"/>
            <a:ext cx="2762250" cy="2286000"/>
          </a:xfrm>
          <a:prstGeom prst="rect">
            <a:avLst/>
          </a:prstGeom>
        </p:spPr>
      </p:pic>
      <p:pic>
        <p:nvPicPr>
          <p:cNvPr id="4" name="Picture 3" descr="A close up of a device&#10;&#10;AI-generated content may be incorrect.">
            <a:extLst>
              <a:ext uri="{FF2B5EF4-FFF2-40B4-BE49-F238E27FC236}">
                <a16:creationId xmlns:a16="http://schemas.microsoft.com/office/drawing/2014/main" id="{6286FAB2-23BD-0E5A-6E4D-81264175B1F8}"/>
              </a:ext>
            </a:extLst>
          </p:cNvPr>
          <p:cNvPicPr>
            <a:picLocks noChangeAspect="1"/>
          </p:cNvPicPr>
          <p:nvPr/>
        </p:nvPicPr>
        <p:blipFill>
          <a:blip r:embed="rId3"/>
          <a:stretch>
            <a:fillRect/>
          </a:stretch>
        </p:blipFill>
        <p:spPr>
          <a:xfrm>
            <a:off x="6540800" y="2084717"/>
            <a:ext cx="2762250" cy="2286000"/>
          </a:xfrm>
          <a:prstGeom prst="rect">
            <a:avLst/>
          </a:prstGeom>
        </p:spPr>
      </p:pic>
      <p:sp>
        <p:nvSpPr>
          <p:cNvPr id="5" name="TextBox 4">
            <a:extLst>
              <a:ext uri="{FF2B5EF4-FFF2-40B4-BE49-F238E27FC236}">
                <a16:creationId xmlns:a16="http://schemas.microsoft.com/office/drawing/2014/main" id="{A19E74F8-8CCD-E4A8-C452-9699385E4473}"/>
              </a:ext>
            </a:extLst>
          </p:cNvPr>
          <p:cNvSpPr txBox="1"/>
          <p:nvPr/>
        </p:nvSpPr>
        <p:spPr>
          <a:xfrm>
            <a:off x="1069931" y="4675388"/>
            <a:ext cx="8609160"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a:cs typeface="Arial"/>
              </a:rPr>
              <a:t>Hit the on/off button.</a:t>
            </a:r>
          </a:p>
          <a:p>
            <a:endParaRPr lang="en-US" dirty="0">
              <a:latin typeface="Times New Roman"/>
              <a:cs typeface="Arial"/>
            </a:endParaRPr>
          </a:p>
          <a:p>
            <a:r>
              <a:rPr lang="en-US" dirty="0">
                <a:latin typeface="Times New Roman"/>
                <a:cs typeface="Arial"/>
              </a:rPr>
              <a:t>It will tell you to pull the drawer.</a:t>
            </a:r>
          </a:p>
          <a:p>
            <a:endParaRPr lang="en-US" dirty="0">
              <a:latin typeface="Times New Roman"/>
              <a:cs typeface="Arial"/>
            </a:endParaRPr>
          </a:p>
          <a:p>
            <a:r>
              <a:rPr lang="en-US" dirty="0">
                <a:latin typeface="Times New Roman"/>
                <a:cs typeface="Arial"/>
              </a:rPr>
              <a:t>Remove dosimeter by turning clockwise.</a:t>
            </a:r>
          </a:p>
          <a:p>
            <a:endParaRPr lang="en-US" dirty="0">
              <a:latin typeface="Times New Roman"/>
              <a:cs typeface="Arial"/>
            </a:endParaRPr>
          </a:p>
          <a:p>
            <a:r>
              <a:rPr lang="en-US" dirty="0">
                <a:latin typeface="Times New Roman"/>
                <a:cs typeface="Arial"/>
              </a:rPr>
              <a:t>Continue with readings or turn off by pushing the on/off button.</a:t>
            </a:r>
            <a:endParaRPr lang="en-US" dirty="0">
              <a:latin typeface="Times New Roman"/>
            </a:endParaRPr>
          </a:p>
        </p:txBody>
      </p:sp>
    </p:spTree>
    <p:extLst>
      <p:ext uri="{BB962C8B-B14F-4D97-AF65-F5344CB8AC3E}">
        <p14:creationId xmlns:p14="http://schemas.microsoft.com/office/powerpoint/2010/main" val="306447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FAFE-455D-826C-3BE8-31B1CE1F8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C3583-7AF8-B203-06D2-E5B935D6CE0B}"/>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capabilities</a:t>
            </a:r>
          </a:p>
        </p:txBody>
      </p:sp>
      <p:sp>
        <p:nvSpPr>
          <p:cNvPr id="5" name="TextBox 4">
            <a:extLst>
              <a:ext uri="{FF2B5EF4-FFF2-40B4-BE49-F238E27FC236}">
                <a16:creationId xmlns:a16="http://schemas.microsoft.com/office/drawing/2014/main" id="{18B1048E-C4D3-FFE2-7977-47CA8F594EE8}"/>
              </a:ext>
            </a:extLst>
          </p:cNvPr>
          <p:cNvSpPr txBox="1"/>
          <p:nvPr/>
        </p:nvSpPr>
        <p:spPr>
          <a:xfrm>
            <a:off x="402630" y="2373349"/>
            <a:ext cx="1138399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 </a:t>
            </a:r>
            <a:r>
              <a:rPr lang="en-US" sz="2400" dirty="0">
                <a:latin typeface="Times New Roman"/>
                <a:cs typeface="Arial"/>
              </a:rPr>
              <a:t> Detects, measures, and displays gamma dose rates from .01Gy/</a:t>
            </a:r>
            <a:r>
              <a:rPr lang="en-US" sz="2400" dirty="0" err="1">
                <a:latin typeface="Times New Roman"/>
                <a:cs typeface="Arial"/>
              </a:rPr>
              <a:t>hr</a:t>
            </a:r>
            <a:r>
              <a:rPr lang="en-US" sz="2400" dirty="0">
                <a:latin typeface="Times New Roman"/>
                <a:cs typeface="Arial"/>
              </a:rPr>
              <a:t> to 100 Gy/hr. (Gray) </a:t>
            </a:r>
            <a:endParaRPr lang="en-US" dirty="0"/>
          </a:p>
          <a:p>
            <a:endParaRPr lang="en-US" sz="2400" dirty="0">
              <a:latin typeface="Times New Roman"/>
              <a:cs typeface="Arial"/>
            </a:endParaRPr>
          </a:p>
          <a:p>
            <a:r>
              <a:rPr lang="en-US" sz="2400" dirty="0">
                <a:latin typeface="Times New Roman"/>
                <a:cs typeface="Arial"/>
              </a:rPr>
              <a:t>  Detects, and displays beta dose-rates from .01 Gy/</a:t>
            </a:r>
            <a:r>
              <a:rPr lang="en-US" sz="2400" err="1">
                <a:latin typeface="Times New Roman"/>
                <a:cs typeface="Arial"/>
              </a:rPr>
              <a:t>hr</a:t>
            </a:r>
            <a:r>
              <a:rPr lang="en-US" sz="2400" dirty="0">
                <a:latin typeface="Times New Roman"/>
                <a:cs typeface="Arial"/>
              </a:rPr>
              <a:t> to 5cGy/hr. (</a:t>
            </a:r>
            <a:r>
              <a:rPr lang="en-US" sz="2400" err="1">
                <a:latin typeface="Times New Roman"/>
                <a:cs typeface="Arial"/>
              </a:rPr>
              <a:t>Centigray</a:t>
            </a:r>
            <a:r>
              <a:rPr lang="en-US" sz="2400" dirty="0">
                <a:latin typeface="Times New Roman"/>
                <a:cs typeface="Arial"/>
              </a:rPr>
              <a:t>)</a:t>
            </a:r>
          </a:p>
          <a:p>
            <a:endParaRPr lang="en-US" sz="2400" dirty="0">
              <a:latin typeface="Times New Roman"/>
              <a:cs typeface="Arial"/>
            </a:endParaRPr>
          </a:p>
          <a:p>
            <a:r>
              <a:rPr lang="en-US" sz="2400" dirty="0">
                <a:latin typeface="Times New Roman"/>
                <a:cs typeface="Arial"/>
              </a:rPr>
              <a:t>  Measures, stores, &amp; displays accumulated dose (total dose) from .01 Gy to 9.99Gy.</a:t>
            </a:r>
            <a:endParaRPr lang="en-US" dirty="0">
              <a:latin typeface="Times New Roman"/>
              <a:cs typeface="Times New Roman"/>
            </a:endParaRPr>
          </a:p>
        </p:txBody>
      </p:sp>
      <p:sp>
        <p:nvSpPr>
          <p:cNvPr id="4" name="TextBox 2">
            <a:extLst>
              <a:ext uri="{FF2B5EF4-FFF2-40B4-BE49-F238E27FC236}">
                <a16:creationId xmlns:a16="http://schemas.microsoft.com/office/drawing/2014/main" id="{DE2654AC-D3F6-A68F-A559-B7C6DE79C29D}"/>
              </a:ext>
            </a:extLst>
          </p:cNvPr>
          <p:cNvSpPr txBox="1"/>
          <p:nvPr/>
        </p:nvSpPr>
        <p:spPr>
          <a:xfrm>
            <a:off x="3768411" y="3150185"/>
            <a:ext cx="153564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cs typeface="Calibri"/>
              </a:rPr>
              <a:t>__________</a:t>
            </a:r>
          </a:p>
        </p:txBody>
      </p:sp>
      <p:sp>
        <p:nvSpPr>
          <p:cNvPr id="6" name="TextBox 5">
            <a:extLst>
              <a:ext uri="{FF2B5EF4-FFF2-40B4-BE49-F238E27FC236}">
                <a16:creationId xmlns:a16="http://schemas.microsoft.com/office/drawing/2014/main" id="{52069A06-FE1C-BC16-B5F5-F1F77AEF4181}"/>
              </a:ext>
            </a:extLst>
          </p:cNvPr>
          <p:cNvSpPr txBox="1"/>
          <p:nvPr/>
        </p:nvSpPr>
        <p:spPr>
          <a:xfrm>
            <a:off x="410446" y="4990062"/>
            <a:ext cx="1065807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a:ea typeface="+mn-lt"/>
                <a:cs typeface="+mn-lt"/>
              </a:rPr>
              <a:t>Dose Rate:</a:t>
            </a:r>
            <a:r>
              <a:rPr lang="en-US" dirty="0">
                <a:latin typeface="Times New Roman"/>
                <a:ea typeface="+mn-lt"/>
                <a:cs typeface="+mn-lt"/>
              </a:rPr>
              <a:t> How much radiation one can expect to absorb in 1 hour.  Useful for assessing immediate danger</a:t>
            </a:r>
            <a:endParaRPr lang="en-US" dirty="0">
              <a:latin typeface="Times New Roman"/>
              <a:cs typeface="Calibri"/>
            </a:endParaRPr>
          </a:p>
        </p:txBody>
      </p:sp>
      <p:sp>
        <p:nvSpPr>
          <p:cNvPr id="7" name="TextBox 6">
            <a:extLst>
              <a:ext uri="{FF2B5EF4-FFF2-40B4-BE49-F238E27FC236}">
                <a16:creationId xmlns:a16="http://schemas.microsoft.com/office/drawing/2014/main" id="{CFBA3AB5-F2F9-10DB-901D-F00402C4290A}"/>
              </a:ext>
            </a:extLst>
          </p:cNvPr>
          <p:cNvSpPr txBox="1"/>
          <p:nvPr/>
        </p:nvSpPr>
        <p:spPr>
          <a:xfrm>
            <a:off x="6358465" y="3942005"/>
            <a:ext cx="178964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cs typeface="Calibri"/>
              </a:rPr>
              <a:t>___________</a:t>
            </a:r>
          </a:p>
        </p:txBody>
      </p:sp>
      <p:sp>
        <p:nvSpPr>
          <p:cNvPr id="16" name="TextBox 3">
            <a:extLst>
              <a:ext uri="{FF2B5EF4-FFF2-40B4-BE49-F238E27FC236}">
                <a16:creationId xmlns:a16="http://schemas.microsoft.com/office/drawing/2014/main" id="{B9C93713-C11C-431C-7909-1A33CFEEA05E}"/>
              </a:ext>
            </a:extLst>
          </p:cNvPr>
          <p:cNvSpPr txBox="1"/>
          <p:nvPr/>
        </p:nvSpPr>
        <p:spPr>
          <a:xfrm>
            <a:off x="410446" y="5542257"/>
            <a:ext cx="1137933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a:ea typeface="+mn-lt"/>
                <a:cs typeface="+mn-lt"/>
              </a:rPr>
              <a:t>Total Dose:</a:t>
            </a:r>
            <a:r>
              <a:rPr lang="en-US" dirty="0">
                <a:latin typeface="Times New Roman"/>
                <a:ea typeface="+mn-lt"/>
                <a:cs typeface="+mn-lt"/>
              </a:rPr>
              <a:t> How much total radiation one has absorbed. Important for tracking exposure against safety limits (OEG) </a:t>
            </a:r>
            <a:endParaRPr lang="en-US">
              <a:latin typeface="Times New Roman"/>
              <a:cs typeface="Calibri"/>
            </a:endParaRPr>
          </a:p>
        </p:txBody>
      </p:sp>
    </p:spTree>
    <p:extLst>
      <p:ext uri="{BB962C8B-B14F-4D97-AF65-F5344CB8AC3E}">
        <p14:creationId xmlns:p14="http://schemas.microsoft.com/office/powerpoint/2010/main" val="4546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9215-6592-C5FE-860A-F3889EE59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1FCAA-F112-A578-AC5F-BFDE7C6FD351}"/>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features</a:t>
            </a:r>
          </a:p>
        </p:txBody>
      </p:sp>
      <p:sp>
        <p:nvSpPr>
          <p:cNvPr id="5" name="TextBox 4">
            <a:extLst>
              <a:ext uri="{FF2B5EF4-FFF2-40B4-BE49-F238E27FC236}">
                <a16:creationId xmlns:a16="http://schemas.microsoft.com/office/drawing/2014/main" id="{72F1230A-AEA1-454A-D15C-8C4145B65B6F}"/>
              </a:ext>
            </a:extLst>
          </p:cNvPr>
          <p:cNvSpPr txBox="1"/>
          <p:nvPr/>
        </p:nvSpPr>
        <p:spPr>
          <a:xfrm>
            <a:off x="402630" y="2100179"/>
            <a:ext cx="1138399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 </a:t>
            </a:r>
            <a:r>
              <a:rPr lang="en-US" sz="2400" dirty="0">
                <a:latin typeface="Times New Roman"/>
                <a:cs typeface="Arial"/>
              </a:rPr>
              <a:t> Liquid Crystal Display (LCD)</a:t>
            </a:r>
          </a:p>
          <a:p>
            <a:endParaRPr lang="en-US" sz="2400" dirty="0">
              <a:latin typeface="Times New Roman"/>
              <a:cs typeface="Arial"/>
            </a:endParaRPr>
          </a:p>
          <a:p>
            <a:pPr marL="285750" indent="-285750">
              <a:buFont typeface="Arial,Sans-Serif"/>
              <a:buChar char="•"/>
            </a:pPr>
            <a:r>
              <a:rPr lang="en-US" dirty="0">
                <a:latin typeface="Times New Roman"/>
                <a:cs typeface="Arial"/>
              </a:rPr>
              <a:t>Vehicle Mountable:</a:t>
            </a:r>
            <a:br>
              <a:rPr lang="en-US" dirty="0">
                <a:latin typeface="Times New Roman"/>
                <a:cs typeface="Arial"/>
              </a:rPr>
            </a:br>
            <a:r>
              <a:rPr lang="en-US" dirty="0">
                <a:latin typeface="Times New Roman"/>
                <a:cs typeface="Arial"/>
              </a:rPr>
              <a:t> Can be used as a portable or vehicle-mounted system.</a:t>
            </a:r>
          </a:p>
          <a:p>
            <a:pPr marL="285750" indent="-285750">
              <a:buFont typeface="Arial,Sans-Serif"/>
              <a:buChar char="•"/>
            </a:pPr>
            <a:endParaRPr lang="en-US" dirty="0">
              <a:latin typeface="Times New Roman"/>
              <a:cs typeface="Arial"/>
            </a:endParaRPr>
          </a:p>
          <a:p>
            <a:pPr marL="285750" indent="-285750">
              <a:buFont typeface="Arial,Sans-Serif"/>
              <a:buChar char="•"/>
            </a:pPr>
            <a:r>
              <a:rPr lang="en-US" dirty="0">
                <a:latin typeface="Times New Roman"/>
                <a:cs typeface="Arial"/>
              </a:rPr>
              <a:t>Display Functions:</a:t>
            </a:r>
          </a:p>
          <a:p>
            <a:pPr marL="1028700" lvl="1" indent="-285750">
              <a:buFont typeface="Arial,Sans-Serif"/>
              <a:buChar char="•"/>
            </a:pPr>
            <a:r>
              <a:rPr lang="en-US" dirty="0">
                <a:latin typeface="Times New Roman"/>
                <a:cs typeface="Arial"/>
              </a:rPr>
              <a:t>Shows dose rate and accumulated dose values.</a:t>
            </a:r>
          </a:p>
          <a:p>
            <a:pPr marL="1028700" lvl="1" indent="-285750">
              <a:buFont typeface="Arial,Sans-Serif"/>
              <a:buChar char="•"/>
            </a:pPr>
            <a:r>
              <a:rPr lang="en-US" dirty="0">
                <a:latin typeface="Times New Roman"/>
                <a:cs typeface="Arial"/>
              </a:rPr>
              <a:t>Displays battery condition, test information, and fault indicators.</a:t>
            </a:r>
          </a:p>
          <a:p>
            <a:pPr marL="1028700" lvl="1" indent="-285750">
              <a:buFont typeface="Arial,Sans-Serif"/>
              <a:buChar char="•"/>
            </a:pPr>
            <a:endParaRPr lang="en-US" dirty="0">
              <a:latin typeface="Times New Roman"/>
              <a:cs typeface="Arial"/>
            </a:endParaRPr>
          </a:p>
          <a:p>
            <a:pPr marL="285750" indent="-285750">
              <a:buFont typeface="Arial,Sans-Serif"/>
              <a:buChar char="•"/>
            </a:pPr>
            <a:r>
              <a:rPr lang="en-US" dirty="0">
                <a:latin typeface="Times New Roman"/>
                <a:cs typeface="Arial"/>
              </a:rPr>
              <a:t>Alarms:</a:t>
            </a:r>
          </a:p>
          <a:p>
            <a:pPr marL="1028700" lvl="1" indent="-285750">
              <a:buFont typeface="Arial,Sans-Serif"/>
              <a:buChar char="•"/>
            </a:pPr>
            <a:r>
              <a:rPr lang="en-US" dirty="0">
                <a:latin typeface="Times New Roman"/>
                <a:cs typeface="Arial"/>
              </a:rPr>
              <a:t>Equipped with audible and visual alarms.</a:t>
            </a:r>
          </a:p>
          <a:p>
            <a:pPr marL="1028700" lvl="1" indent="-285750">
              <a:buFont typeface="Arial,Sans-Serif"/>
              <a:buChar char="•"/>
            </a:pPr>
            <a:r>
              <a:rPr lang="en-US" dirty="0">
                <a:latin typeface="Times New Roman"/>
                <a:cs typeface="Arial"/>
              </a:rPr>
              <a:t>Independent preset levels for both dose rate and accumulated dose.</a:t>
            </a:r>
          </a:p>
          <a:p>
            <a:pPr marL="1028700" lvl="1" indent="-285750">
              <a:buFont typeface="Arial,Sans-Serif"/>
              <a:buChar char="•"/>
            </a:pPr>
            <a:r>
              <a:rPr lang="en-US" dirty="0">
                <a:latin typeface="Times New Roman"/>
                <a:cs typeface="Arial"/>
              </a:rPr>
              <a:t>Alarms activate when preset radiation thresholds are exceeded.</a:t>
            </a:r>
          </a:p>
          <a:p>
            <a:pPr marL="1028700" lvl="1" indent="-285750">
              <a:buFont typeface="Arial,Sans-Serif"/>
              <a:buChar char="•"/>
            </a:pPr>
            <a:endParaRPr lang="en-US" dirty="0">
              <a:latin typeface="Times New Roman"/>
              <a:cs typeface="Arial"/>
            </a:endParaRPr>
          </a:p>
          <a:p>
            <a:pPr marL="457200"/>
            <a:r>
              <a:rPr lang="en-US" b="1" dirty="0">
                <a:latin typeface="Calibri"/>
                <a:ea typeface="Calibri"/>
                <a:cs typeface="Calibri"/>
              </a:rPr>
              <a:t>Based on Operation Exposure Guidance (OEG)</a:t>
            </a:r>
            <a:endParaRPr lang="en-US" dirty="0">
              <a:latin typeface="Calibri"/>
              <a:ea typeface="Calibri"/>
              <a:cs typeface="Calibri"/>
            </a:endParaRPr>
          </a:p>
          <a:p>
            <a:pPr marL="457200"/>
            <a:r>
              <a:rPr lang="en-US" b="1" dirty="0">
                <a:latin typeface="Calibri"/>
                <a:ea typeface="Calibri"/>
                <a:cs typeface="Calibri"/>
              </a:rPr>
              <a:t>Turnback Dose Rate</a:t>
            </a:r>
            <a:endParaRPr lang="en-US" dirty="0"/>
          </a:p>
        </p:txBody>
      </p:sp>
      <p:pic>
        <p:nvPicPr>
          <p:cNvPr id="3" name="Picture 2" descr="A picture containing text&#10;&#10;Description automatically generated">
            <a:extLst>
              <a:ext uri="{FF2B5EF4-FFF2-40B4-BE49-F238E27FC236}">
                <a16:creationId xmlns:a16="http://schemas.microsoft.com/office/drawing/2014/main" id="{0444D9B4-8C80-72B1-753E-1B40050C3552}"/>
              </a:ext>
            </a:extLst>
          </p:cNvPr>
          <p:cNvPicPr>
            <a:picLocks noChangeAspect="1"/>
          </p:cNvPicPr>
          <p:nvPr/>
        </p:nvPicPr>
        <p:blipFill>
          <a:blip r:embed="rId2"/>
          <a:stretch>
            <a:fillRect/>
          </a:stretch>
        </p:blipFill>
        <p:spPr>
          <a:xfrm>
            <a:off x="7624762" y="2098915"/>
            <a:ext cx="4562475" cy="2228850"/>
          </a:xfrm>
          <a:prstGeom prst="rect">
            <a:avLst/>
          </a:prstGeom>
        </p:spPr>
      </p:pic>
    </p:spTree>
    <p:extLst>
      <p:ext uri="{BB962C8B-B14F-4D97-AF65-F5344CB8AC3E}">
        <p14:creationId xmlns:p14="http://schemas.microsoft.com/office/powerpoint/2010/main" val="418435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092C-3212-5EFF-93EB-15C7C9FEE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D7DD2-63A1-95C0-EC38-0F6969F965DE}"/>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power sources</a:t>
            </a:r>
          </a:p>
        </p:txBody>
      </p:sp>
      <p:sp>
        <p:nvSpPr>
          <p:cNvPr id="5" name="TextBox 4">
            <a:extLst>
              <a:ext uri="{FF2B5EF4-FFF2-40B4-BE49-F238E27FC236}">
                <a16:creationId xmlns:a16="http://schemas.microsoft.com/office/drawing/2014/main" id="{0178BB4D-7D33-DFEA-0E83-6E0FB906B25B}"/>
              </a:ext>
            </a:extLst>
          </p:cNvPr>
          <p:cNvSpPr txBox="1"/>
          <p:nvPr/>
        </p:nvSpPr>
        <p:spPr>
          <a:xfrm>
            <a:off x="402630" y="2100179"/>
            <a:ext cx="1138399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Arial"/>
              </a:rPr>
              <a:t>Main Power:</a:t>
            </a:r>
            <a:endParaRPr lang="en-US" dirty="0">
              <a:latin typeface="Times New Roman"/>
              <a:cs typeface="Arial"/>
            </a:endParaRPr>
          </a:p>
          <a:p>
            <a:pPr marL="285750" indent="-285750">
              <a:buFont typeface="Arial,Sans-Serif"/>
              <a:buChar char="•"/>
            </a:pPr>
            <a:endParaRPr lang="en-US" dirty="0">
              <a:latin typeface="Times New Roman"/>
              <a:cs typeface="Arial"/>
            </a:endParaRPr>
          </a:p>
          <a:p>
            <a:r>
              <a:rPr lang="en-US" dirty="0">
                <a:latin typeface="Times New Roman"/>
                <a:cs typeface="Arial"/>
              </a:rPr>
              <a:t>Uses three 9-volt batteries.</a:t>
            </a:r>
          </a:p>
          <a:p>
            <a:r>
              <a:rPr lang="en-US" dirty="0">
                <a:latin typeface="Times New Roman"/>
                <a:cs typeface="Arial"/>
              </a:rPr>
              <a:t>Provides approximately 100 hours of operating time under normal conditions.</a:t>
            </a:r>
          </a:p>
          <a:p>
            <a:pPr marL="285750" indent="-285750">
              <a:buFont typeface="Arial"/>
              <a:buChar char="•"/>
            </a:pPr>
            <a:endParaRPr lang="en-US" dirty="0">
              <a:latin typeface="Times New Roman"/>
              <a:cs typeface="Arial"/>
            </a:endParaRPr>
          </a:p>
          <a:p>
            <a:r>
              <a:rPr lang="en-US" b="1" dirty="0">
                <a:latin typeface="Times New Roman"/>
                <a:cs typeface="Arial"/>
              </a:rPr>
              <a:t>Vehicle Power:</a:t>
            </a:r>
            <a:endParaRPr lang="en-US" dirty="0">
              <a:latin typeface="Times New Roman"/>
              <a:cs typeface="Arial"/>
            </a:endParaRPr>
          </a:p>
          <a:p>
            <a:endParaRPr lang="en-US" dirty="0">
              <a:latin typeface="Times New Roman"/>
              <a:cs typeface="Arial"/>
            </a:endParaRPr>
          </a:p>
          <a:p>
            <a:r>
              <a:rPr lang="en-US" dirty="0">
                <a:latin typeface="Times New Roman"/>
                <a:cs typeface="Arial"/>
              </a:rPr>
              <a:t>Can also operate from 24 VDC vehicle power using the appropriate power cable connection.</a:t>
            </a:r>
          </a:p>
          <a:p>
            <a:pPr marL="285750" indent="-285750">
              <a:buFont typeface="Arial"/>
              <a:buChar char="•"/>
            </a:pPr>
            <a:endParaRPr lang="en-US" dirty="0">
              <a:latin typeface="Times New Roman"/>
              <a:cs typeface="Arial"/>
            </a:endParaRPr>
          </a:p>
          <a:p>
            <a:r>
              <a:rPr lang="en-US" dirty="0">
                <a:latin typeface="Times New Roman"/>
                <a:cs typeface="Arial"/>
              </a:rPr>
              <a:t>When battery life reaches about 10 hours remaining, the dose rate unit “/</a:t>
            </a:r>
            <a:r>
              <a:rPr lang="en-US" dirty="0" err="1">
                <a:latin typeface="Times New Roman"/>
                <a:cs typeface="Arial"/>
              </a:rPr>
              <a:t>hr</a:t>
            </a:r>
            <a:r>
              <a:rPr lang="en-US" dirty="0">
                <a:latin typeface="Times New Roman"/>
                <a:cs typeface="Arial"/>
              </a:rPr>
              <a:t>” on </a:t>
            </a:r>
          </a:p>
          <a:p>
            <a:r>
              <a:rPr lang="en-US" dirty="0">
                <a:latin typeface="Times New Roman"/>
                <a:cs typeface="Arial"/>
              </a:rPr>
              <a:t> the LCD will flash continuously.</a:t>
            </a:r>
            <a:endParaRPr lang="en-US" dirty="0"/>
          </a:p>
          <a:p>
            <a:pPr marL="285750" indent="-285750">
              <a:buFont typeface="Arial,Sans-Serif"/>
              <a:buChar char="•"/>
            </a:pPr>
            <a:endParaRPr lang="en-US" dirty="0">
              <a:latin typeface="Times New Roman"/>
              <a:cs typeface="Arial"/>
            </a:endParaRPr>
          </a:p>
          <a:p>
            <a:r>
              <a:rPr lang="en-US" dirty="0">
                <a:latin typeface="Times New Roman"/>
                <a:cs typeface="Arial"/>
              </a:rPr>
              <a:t>Flashing will continue until batteries are fully depleted.</a:t>
            </a:r>
          </a:p>
          <a:p>
            <a:pPr marL="285750" indent="-285750">
              <a:buFont typeface="Arial,Sans-Serif"/>
              <a:buChar char="•"/>
            </a:pPr>
            <a:endParaRPr lang="en-US" dirty="0">
              <a:latin typeface="Times New Roman"/>
              <a:cs typeface="Arial"/>
            </a:endParaRPr>
          </a:p>
          <a:p>
            <a:r>
              <a:rPr lang="en-US" dirty="0">
                <a:latin typeface="Times New Roman"/>
                <a:cs typeface="Arial"/>
              </a:rPr>
              <a:t>Will retain memory </a:t>
            </a:r>
            <a:r>
              <a:rPr lang="en-US" b="1" u="sng" dirty="0">
                <a:latin typeface="Times New Roman"/>
                <a:cs typeface="Arial"/>
              </a:rPr>
              <a:t>5 min.</a:t>
            </a:r>
            <a:r>
              <a:rPr lang="en-US" dirty="0">
                <a:latin typeface="Times New Roman"/>
                <a:cs typeface="Arial"/>
              </a:rPr>
              <a:t> after batteries are removed.</a:t>
            </a:r>
            <a:endParaRPr lang="en-US" dirty="0">
              <a:latin typeface="Times New Roman"/>
            </a:endParaRPr>
          </a:p>
          <a:p>
            <a:endParaRPr lang="en-US" sz="2400" dirty="0">
              <a:latin typeface="Times New Roman"/>
              <a:cs typeface="Arial"/>
            </a:endParaRPr>
          </a:p>
        </p:txBody>
      </p:sp>
      <p:pic>
        <p:nvPicPr>
          <p:cNvPr id="4" name="Picture 3" descr="Picture7">
            <a:extLst>
              <a:ext uri="{FF2B5EF4-FFF2-40B4-BE49-F238E27FC236}">
                <a16:creationId xmlns:a16="http://schemas.microsoft.com/office/drawing/2014/main" id="{94832B5A-9382-9A35-3D94-78AAF3D497B6}"/>
              </a:ext>
            </a:extLst>
          </p:cNvPr>
          <p:cNvPicPr>
            <a:picLocks noChangeAspect="1"/>
          </p:cNvPicPr>
          <p:nvPr/>
        </p:nvPicPr>
        <p:blipFill>
          <a:blip r:embed="rId2"/>
          <a:stretch>
            <a:fillRect/>
          </a:stretch>
        </p:blipFill>
        <p:spPr>
          <a:xfrm>
            <a:off x="8101013" y="4798173"/>
            <a:ext cx="4084428" cy="2063691"/>
          </a:xfrm>
          <a:prstGeom prst="rect">
            <a:avLst/>
          </a:prstGeom>
        </p:spPr>
      </p:pic>
    </p:spTree>
    <p:extLst>
      <p:ext uri="{BB962C8B-B14F-4D97-AF65-F5344CB8AC3E}">
        <p14:creationId xmlns:p14="http://schemas.microsoft.com/office/powerpoint/2010/main" val="195090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5C4D-E624-2EB2-E7E3-F2E8123F4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0F84D-B5ED-408F-8583-E231F8F12EE4}"/>
              </a:ext>
            </a:extLst>
          </p:cNvPr>
          <p:cNvSpPr>
            <a:spLocks noGrp="1"/>
          </p:cNvSpPr>
          <p:nvPr>
            <p:ph type="title"/>
          </p:nvPr>
        </p:nvSpPr>
        <p:spPr/>
        <p:txBody>
          <a:bodyPr>
            <a:normAutofit/>
          </a:bodyPr>
          <a:lstStyle/>
          <a:p>
            <a:pPr algn="ctr"/>
            <a:r>
              <a:rPr lang="en-US" sz="3200" b="1" dirty="0">
                <a:latin typeface="Times New Roman"/>
                <a:ea typeface="Calibri"/>
                <a:cs typeface="Times New Roman"/>
              </a:rPr>
              <a:t>An/vdr-2 controls and indicators</a:t>
            </a:r>
          </a:p>
        </p:txBody>
      </p:sp>
      <p:pic>
        <p:nvPicPr>
          <p:cNvPr id="3" name="Picture 2" descr="A close-up of a device&#10;&#10;AI-generated content may be incorrect.">
            <a:extLst>
              <a:ext uri="{FF2B5EF4-FFF2-40B4-BE49-F238E27FC236}">
                <a16:creationId xmlns:a16="http://schemas.microsoft.com/office/drawing/2014/main" id="{7572FC75-96EE-1D76-7CBD-9050A2C1CB58}"/>
              </a:ext>
            </a:extLst>
          </p:cNvPr>
          <p:cNvPicPr>
            <a:picLocks noChangeAspect="1"/>
          </p:cNvPicPr>
          <p:nvPr/>
        </p:nvPicPr>
        <p:blipFill>
          <a:blip r:embed="rId2"/>
          <a:stretch>
            <a:fillRect/>
          </a:stretch>
        </p:blipFill>
        <p:spPr>
          <a:xfrm>
            <a:off x="2800440" y="3111081"/>
            <a:ext cx="6619875" cy="2533650"/>
          </a:xfrm>
          <a:prstGeom prst="rect">
            <a:avLst/>
          </a:prstGeom>
        </p:spPr>
      </p:pic>
      <p:sp>
        <p:nvSpPr>
          <p:cNvPr id="6" name="Rectangle 5">
            <a:extLst>
              <a:ext uri="{FF2B5EF4-FFF2-40B4-BE49-F238E27FC236}">
                <a16:creationId xmlns:a16="http://schemas.microsoft.com/office/drawing/2014/main" id="{F350CA68-4CD0-658D-0A1B-29AF23357561}"/>
              </a:ext>
            </a:extLst>
          </p:cNvPr>
          <p:cNvSpPr>
            <a:spLocks noChangeArrowheads="1"/>
          </p:cNvSpPr>
          <p:nvPr/>
        </p:nvSpPr>
        <p:spPr bwMode="auto">
          <a:xfrm>
            <a:off x="4236200" y="2415397"/>
            <a:ext cx="371095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Dose and Dose Rate Lights</a:t>
            </a:r>
          </a:p>
        </p:txBody>
      </p:sp>
      <p:sp>
        <p:nvSpPr>
          <p:cNvPr id="7" name="Line 14">
            <a:extLst>
              <a:ext uri="{FF2B5EF4-FFF2-40B4-BE49-F238E27FC236}">
                <a16:creationId xmlns:a16="http://schemas.microsoft.com/office/drawing/2014/main" id="{029F2668-2C41-7615-6B33-3D839F276BDB}"/>
              </a:ext>
            </a:extLst>
          </p:cNvPr>
          <p:cNvSpPr>
            <a:spLocks noChangeShapeType="1"/>
          </p:cNvSpPr>
          <p:nvPr/>
        </p:nvSpPr>
        <p:spPr bwMode="auto">
          <a:xfrm flipH="1">
            <a:off x="4272951" y="2954547"/>
            <a:ext cx="1524000" cy="762000"/>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15">
            <a:extLst>
              <a:ext uri="{FF2B5EF4-FFF2-40B4-BE49-F238E27FC236}">
                <a16:creationId xmlns:a16="http://schemas.microsoft.com/office/drawing/2014/main" id="{F63CB38B-19C1-7A75-A947-BEBB1A5F0F2A}"/>
              </a:ext>
            </a:extLst>
          </p:cNvPr>
          <p:cNvSpPr>
            <a:spLocks noChangeShapeType="1"/>
          </p:cNvSpPr>
          <p:nvPr/>
        </p:nvSpPr>
        <p:spPr bwMode="auto">
          <a:xfrm>
            <a:off x="6315974" y="2897038"/>
            <a:ext cx="1143000" cy="762000"/>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20">
            <a:extLst>
              <a:ext uri="{FF2B5EF4-FFF2-40B4-BE49-F238E27FC236}">
                <a16:creationId xmlns:a16="http://schemas.microsoft.com/office/drawing/2014/main" id="{AD6A21CD-D3FF-3771-DC8E-B06304855573}"/>
              </a:ext>
            </a:extLst>
          </p:cNvPr>
          <p:cNvSpPr>
            <a:spLocks noChangeShapeType="1"/>
          </p:cNvSpPr>
          <p:nvPr/>
        </p:nvSpPr>
        <p:spPr bwMode="auto">
          <a:xfrm flipH="1" flipV="1">
            <a:off x="4048664" y="5384321"/>
            <a:ext cx="0" cy="533400"/>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ectangle 9">
            <a:extLst>
              <a:ext uri="{FF2B5EF4-FFF2-40B4-BE49-F238E27FC236}">
                <a16:creationId xmlns:a16="http://schemas.microsoft.com/office/drawing/2014/main" id="{596D9B4D-C304-B26E-CA63-689921D493E5}"/>
              </a:ext>
            </a:extLst>
          </p:cNvPr>
          <p:cNvSpPr>
            <a:spLocks noChangeArrowheads="1"/>
          </p:cNvSpPr>
          <p:nvPr/>
        </p:nvSpPr>
        <p:spPr bwMode="auto">
          <a:xfrm>
            <a:off x="2957364" y="5912510"/>
            <a:ext cx="203344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Power On/Off</a:t>
            </a:r>
          </a:p>
        </p:txBody>
      </p:sp>
      <p:sp>
        <p:nvSpPr>
          <p:cNvPr id="11" name="Line 19">
            <a:extLst>
              <a:ext uri="{FF2B5EF4-FFF2-40B4-BE49-F238E27FC236}">
                <a16:creationId xmlns:a16="http://schemas.microsoft.com/office/drawing/2014/main" id="{FA445AA3-D527-715F-71BC-7842C4D52CF1}"/>
              </a:ext>
            </a:extLst>
          </p:cNvPr>
          <p:cNvSpPr>
            <a:spLocks noChangeShapeType="1"/>
          </p:cNvSpPr>
          <p:nvPr/>
        </p:nvSpPr>
        <p:spPr bwMode="auto">
          <a:xfrm flipH="1" flipV="1">
            <a:off x="8202283" y="5365630"/>
            <a:ext cx="152400" cy="533400"/>
          </a:xfrm>
          <a:prstGeom prst="line">
            <a:avLst/>
          </a:prstGeom>
          <a:noFill/>
          <a:ln w="50800">
            <a:solidFill>
              <a:srgbClr val="4472C4"/>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Rectangle 11">
            <a:extLst>
              <a:ext uri="{FF2B5EF4-FFF2-40B4-BE49-F238E27FC236}">
                <a16:creationId xmlns:a16="http://schemas.microsoft.com/office/drawing/2014/main" id="{40E5A1AB-639F-8118-2C17-DBCF0FB5A7E9}"/>
              </a:ext>
            </a:extLst>
          </p:cNvPr>
          <p:cNvSpPr>
            <a:spLocks noChangeArrowheads="1"/>
          </p:cNvSpPr>
          <p:nvPr/>
        </p:nvSpPr>
        <p:spPr bwMode="auto">
          <a:xfrm>
            <a:off x="7283031" y="5922574"/>
            <a:ext cx="200696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t">
            <a:spAutoFit/>
          </a:bodyPr>
          <a:lstStyle>
            <a:defPPr>
              <a:defRPr lang="en-US"/>
            </a:defPPr>
            <a:lvl1pPr marL="0" algn="l" defTabSz="914400" rtl="0" eaLnBrk="0" latinLnBrk="0" hangingPunct="0">
              <a:defRPr sz="2400" b="1"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b="1"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b="1"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b="1"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b="1"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Arial" panose="020B0604020202020204" pitchFamily="34" charset="0"/>
                <a:ea typeface="+mn-ea"/>
                <a:cs typeface="+mn-cs"/>
              </a:defRPr>
            </a:lvl9pPr>
          </a:lstStyle>
          <a:p>
            <a:r>
              <a:rPr lang="en-US" altLang="en-US" dirty="0">
                <a:latin typeface="Times New Roman"/>
                <a:cs typeface="Times New Roman"/>
              </a:rPr>
              <a:t>Alarm Switch</a:t>
            </a:r>
          </a:p>
        </p:txBody>
      </p:sp>
    </p:spTree>
    <p:extLst>
      <p:ext uri="{BB962C8B-B14F-4D97-AF65-F5344CB8AC3E}">
        <p14:creationId xmlns:p14="http://schemas.microsoft.com/office/powerpoint/2010/main" val="36565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animBg="1"/>
      <p:bldP spid="12" grpId="0"/>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M33568355_Tech Dividend design_SL_V1.potx" id="{467224E0-F025-4A0A-AD92-512F9DFA538F}" vid="{0926D7DA-7D63-4ED6-A5D6-C16962467835}"/>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5C8BF1-B0E4-49A1-808F-40F2AD30E743}">
  <ds:schemaRefs>
    <ds:schemaRef ds:uri="71af3243-3dd4-4a8d-8c0d-dd76da1f02a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E2C2F66B-486F-47B1-BC58-6A0FC1A721CE}">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E3FC8A1C-A436-42C0-AC33-FAFFFAF219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TotalTime>
  <Words>16565</Words>
  <Application>Microsoft Office PowerPoint</Application>
  <PresentationFormat>Widescreen</PresentationFormat>
  <Paragraphs>2145</Paragraphs>
  <Slides>56</Slides>
  <Notes>5</Notes>
  <HiddenSlides>0</HiddenSlides>
  <MMClips>2</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Dividend</vt:lpstr>
      <vt:lpstr>Default Design</vt:lpstr>
      <vt:lpstr>Office Theme</vt:lpstr>
      <vt:lpstr>Radiological instruments</vt:lpstr>
      <vt:lpstr>An/vdr-2 radiac set</vt:lpstr>
      <vt:lpstr>An/vdr-2 description</vt:lpstr>
      <vt:lpstr>An/vdr-2 </vt:lpstr>
      <vt:lpstr>An/vdr-2 components</vt:lpstr>
      <vt:lpstr>An/vdr-2 capabilities</vt:lpstr>
      <vt:lpstr>An/vdr-2 features</vt:lpstr>
      <vt:lpstr>An/vdr-2 power sources</vt:lpstr>
      <vt:lpstr>An/vdr-2 controls and indicators</vt:lpstr>
      <vt:lpstr>An/vdr-2 controls and indicators</vt:lpstr>
      <vt:lpstr>An/vdr-2 features</vt:lpstr>
      <vt:lpstr>PowerPoint Presentation</vt:lpstr>
      <vt:lpstr>Purpose of Preoperational test</vt:lpstr>
      <vt:lpstr>Equipment application</vt:lpstr>
      <vt:lpstr>An/vdr-2 gamma survey</vt:lpstr>
      <vt:lpstr>An/vdr-2 beta monitoring</vt:lpstr>
      <vt:lpstr>Employment gamma survey</vt:lpstr>
      <vt:lpstr>monitoring</vt:lpstr>
      <vt:lpstr>Monitoring equipment &amp; supplies for beta &amp; gamma </vt:lpstr>
      <vt:lpstr>Monitoring equipment &amp; supplies for beta &amp; gamma </vt:lpstr>
      <vt:lpstr>Identifying types of radiation</vt:lpstr>
      <vt:lpstr>Identifying types of radiation</vt:lpstr>
      <vt:lpstr>Identifying types of radiation</vt:lpstr>
      <vt:lpstr>Identifying types of radiation</vt:lpstr>
      <vt:lpstr>Monitoring personnel</vt:lpstr>
      <vt:lpstr>Monitoring personnel</vt:lpstr>
      <vt:lpstr>An/vdr-2  </vt:lpstr>
      <vt:lpstr>An/udr-13 &amp; an/udr-14 radiac sets  </vt:lpstr>
      <vt:lpstr>Capabilities, characteristics &amp; features</vt:lpstr>
      <vt:lpstr>Capabilities, characteristics &amp; features</vt:lpstr>
      <vt:lpstr>Capabilities, characteristics &amp; features</vt:lpstr>
      <vt:lpstr>PowerPoint Presentation</vt:lpstr>
      <vt:lpstr>batteries</vt:lpstr>
      <vt:lpstr>batteries</vt:lpstr>
      <vt:lpstr>Preoperational test</vt:lpstr>
      <vt:lpstr>PowerPoint Presentation</vt:lpstr>
      <vt:lpstr>PowerPoint Presentation</vt:lpstr>
      <vt:lpstr>Start preoperational test</vt:lpstr>
      <vt:lpstr>Sleep mode</vt:lpstr>
      <vt:lpstr>Dose/rate modes</vt:lpstr>
      <vt:lpstr>Set rate alarm numbers</vt:lpstr>
      <vt:lpstr>PowerPoint Presentation</vt:lpstr>
      <vt:lpstr>Udr 13/14  </vt:lpstr>
      <vt:lpstr>An/pdr 75</vt:lpstr>
      <vt:lpstr>An/pdr 75</vt:lpstr>
      <vt:lpstr>Dosimeter capabilities</vt:lpstr>
      <vt:lpstr>PowerPoint Presentation</vt:lpstr>
      <vt:lpstr>An/pdr-75</vt:lpstr>
      <vt:lpstr>An/pdr-75</vt:lpstr>
      <vt:lpstr>An/pdr-75</vt:lpstr>
      <vt:lpstr>An/pdr-75</vt:lpstr>
      <vt:lpstr>An/pdr-75</vt:lpstr>
      <vt:lpstr>An/pdr-75</vt:lpstr>
      <vt:lpstr>An/pdr-75</vt:lpstr>
      <vt:lpstr>An/pdr-75</vt:lpstr>
      <vt:lpstr>An/pdr-75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PMCS of M50 chemical mask </dc:title>
  <dc:creator>Dion Godwin</dc:creator>
  <cp:lastModifiedBy>MOST</cp:lastModifiedBy>
  <cp:revision>6721</cp:revision>
  <dcterms:created xsi:type="dcterms:W3CDTF">2020-10-08T03:55:00Z</dcterms:created>
  <dcterms:modified xsi:type="dcterms:W3CDTF">2026-01-23T15:19:35Z</dcterms:modified>
</cp:coreProperties>
</file>