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6195" r:id="rId3"/>
  </p:sldMasterIdLst>
  <p:notesMasterIdLst>
    <p:notesMasterId r:id="rId65"/>
  </p:notesMasterIdLst>
  <p:handoutMasterIdLst>
    <p:handoutMasterId r:id="rId66"/>
  </p:handoutMasterIdLst>
  <p:sldIdLst>
    <p:sldId id="508" r:id="rId4"/>
    <p:sldId id="510" r:id="rId5"/>
    <p:sldId id="511" r:id="rId6"/>
    <p:sldId id="512" r:id="rId7"/>
    <p:sldId id="513" r:id="rId8"/>
    <p:sldId id="514" r:id="rId9"/>
    <p:sldId id="515" r:id="rId10"/>
    <p:sldId id="516" r:id="rId11"/>
    <p:sldId id="498" r:id="rId12"/>
    <p:sldId id="470" r:id="rId13"/>
    <p:sldId id="517" r:id="rId14"/>
    <p:sldId id="518" r:id="rId15"/>
    <p:sldId id="505" r:id="rId16"/>
    <p:sldId id="519" r:id="rId17"/>
    <p:sldId id="520" r:id="rId18"/>
    <p:sldId id="521" r:id="rId19"/>
    <p:sldId id="522" r:id="rId20"/>
    <p:sldId id="523" r:id="rId21"/>
    <p:sldId id="333" r:id="rId22"/>
    <p:sldId id="504" r:id="rId23"/>
    <p:sldId id="334" r:id="rId24"/>
    <p:sldId id="524" r:id="rId25"/>
    <p:sldId id="525" r:id="rId26"/>
    <p:sldId id="526" r:id="rId27"/>
    <p:sldId id="387" r:id="rId28"/>
    <p:sldId id="411" r:id="rId29"/>
    <p:sldId id="412" r:id="rId30"/>
    <p:sldId id="413" r:id="rId31"/>
    <p:sldId id="473" r:id="rId32"/>
    <p:sldId id="474" r:id="rId33"/>
    <p:sldId id="421" r:id="rId34"/>
    <p:sldId id="529" r:id="rId35"/>
    <p:sldId id="528" r:id="rId36"/>
    <p:sldId id="530" r:id="rId37"/>
    <p:sldId id="531" r:id="rId38"/>
    <p:sldId id="532" r:id="rId39"/>
    <p:sldId id="527" r:id="rId40"/>
    <p:sldId id="533" r:id="rId41"/>
    <p:sldId id="422" r:id="rId42"/>
    <p:sldId id="534" r:id="rId43"/>
    <p:sldId id="535" r:id="rId44"/>
    <p:sldId id="506" r:id="rId45"/>
    <p:sldId id="429" r:id="rId46"/>
    <p:sldId id="507" r:id="rId47"/>
    <p:sldId id="427" r:id="rId48"/>
    <p:sldId id="423" r:id="rId49"/>
    <p:sldId id="431" r:id="rId50"/>
    <p:sldId id="451" r:id="rId51"/>
    <p:sldId id="476" r:id="rId52"/>
    <p:sldId id="477" r:id="rId53"/>
    <p:sldId id="478" r:id="rId54"/>
    <p:sldId id="436" r:id="rId55"/>
    <p:sldId id="437" r:id="rId56"/>
    <p:sldId id="439" r:id="rId57"/>
    <p:sldId id="479" r:id="rId58"/>
    <p:sldId id="453" r:id="rId59"/>
    <p:sldId id="449" r:id="rId60"/>
    <p:sldId id="445" r:id="rId61"/>
    <p:sldId id="444" r:id="rId62"/>
    <p:sldId id="481" r:id="rId63"/>
    <p:sldId id="450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97016C-DC96-4010-05D4-301231DEABB1}" v="75" dt="2025-11-02T23:04:00.188"/>
    <p1510:client id="{D872AA0B-55E2-722C-522C-6E3A0E096399}" v="61" dt="2025-11-04T02:57:53.6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44" autoAdjust="0"/>
    <p:restoredTop sz="94660"/>
  </p:normalViewPr>
  <p:slideViewPr>
    <p:cSldViewPr>
      <p:cViewPr varScale="1">
        <p:scale>
          <a:sx n="109" d="100"/>
          <a:sy n="109" d="100"/>
        </p:scale>
        <p:origin x="200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230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71BFE-E9FE-4750-B02E-14757DE3520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D23FA-F286-4F24-98D0-FEB541FD6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07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55143-4C78-4021-908A-259EB6E4D323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B060B-7E08-4548-8503-9A5EED0373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55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4E538-18E8-E527-B2E5-195A09A1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D3D055-4E39-F634-1AAB-D0CAFE4621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38CAF0-A3BE-CC1A-74DA-9F11CD09D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Radiation monitoring is reported using CBRN 4 nuclear reports.  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E1FE0-4735-45F4-AC9D-4D86AC13B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B060B-7E08-4548-8503-9A5EED0373E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93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CB32E-AFF4-FC54-0937-987CD186A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DCB374-6C6C-1C55-5296-A2C04083AC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D800D1-60FA-9567-58EB-A2E61EBAC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Point. The team travels to a point and takes one reading for that location.</a:t>
            </a:r>
          </a:p>
          <a:p>
            <a:endParaRPr lang="en-US"/>
          </a:p>
          <a:p>
            <a:r>
              <a:rPr lang="en-US"/>
              <a:t>Route: The team takes dose rate readings inside the vehicle at selected intervals between checkpoints along a route.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84889-D40F-164A-0105-5E039F04E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9A1B-6E51-4E4D-9B8B-3D176BE4C3B4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17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4DFF8-1492-A761-8CDA-8EACFC14A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0542D9-262B-73AC-CEE8-2EB0FC9540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E90C5D-7260-A516-A668-A8502A840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Point. The team travels to a point and takes one reading for that location.</a:t>
            </a:r>
          </a:p>
          <a:p>
            <a:endParaRPr lang="en-US"/>
          </a:p>
          <a:p>
            <a:r>
              <a:rPr lang="en-US"/>
              <a:t>Route: The team takes dose rate readings inside the vehicle at selected intervals between checkpoints along a route.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54173-864E-7767-EB5F-BF0DD33E6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9A1B-6E51-4E4D-9B8B-3D176BE4C3B4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33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Point. The team travels to a point and takes one reading for that location.</a:t>
            </a:r>
          </a:p>
          <a:p>
            <a:endParaRPr lang="en-US"/>
          </a:p>
          <a:p>
            <a:r>
              <a:rPr lang="en-US"/>
              <a:t>Route: The team takes dose rate readings inside the vehicle at selected intervals between checkpoints along a route.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9A1B-6E51-4E4D-9B8B-3D176BE4C3B4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44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E2B70-0FBF-C3A7-D4A2-96C9F4EC1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37E8CF-74DD-6407-7871-3869EA90C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253B24-998A-E227-34DB-25DC7B914D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Point. The team travels to a point and takes one reading for that location.</a:t>
            </a:r>
          </a:p>
          <a:p>
            <a:endParaRPr lang="en-US"/>
          </a:p>
          <a:p>
            <a:r>
              <a:rPr lang="en-US"/>
              <a:t>Route: The team takes dose rate readings inside the vehicle at selected intervals between checkpoints along a route.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F5F91-B96B-7CC2-6A68-1884BFB350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9A1B-6E51-4E4D-9B8B-3D176BE4C3B4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18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/>
              <a:t>Correlation factors are required to convert inside dose rate readings to outside dose rate readings. They are calculated using the following formula:  Outside Dose (OD) divided by Inside Dose (ID) = CF</a:t>
            </a:r>
            <a:endParaRPr lang="en-US" dirty="0"/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dirty="0"/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/>
              <a:t>Correlation factors are always greater than 1.00 and are rounded to the nearest hundredth.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9A1B-6E51-4E4D-9B8B-3D176BE4C3B4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24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Correlation factors are required to convert inside dose rate readings to outside dose rate readings. They are calculated using the following formula:  Outside Dose (OD) divided by Inside Dose (ID) = CF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dirty="0"/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Correlation factors are always greater than 1.00 and are rounded to the nearest hundredth.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9A1B-6E51-4E4D-9B8B-3D176BE4C3B4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61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total dose determines potential </a:t>
            </a:r>
            <a:r>
              <a:rPr lang="en-US" b="1" dirty="0"/>
              <a:t>casualties</a:t>
            </a:r>
            <a:r>
              <a:rPr lang="en-US" dirty="0"/>
              <a:t>, </a:t>
            </a:r>
            <a:r>
              <a:rPr lang="en-US" b="1" dirty="0"/>
              <a:t>mission impact</a:t>
            </a:r>
            <a:r>
              <a:rPr lang="en-US" dirty="0"/>
              <a:t>, and </a:t>
            </a:r>
            <a:r>
              <a:rPr lang="en-US" b="1" dirty="0"/>
              <a:t>protective actions</a:t>
            </a:r>
            <a:r>
              <a:rPr lang="en-US" dirty="0"/>
              <a:t>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B060B-7E08-4548-8503-9A5EED0373E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18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FD410-1713-819E-ACAE-D30F529B0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486AD5-F162-1787-A410-4C0A30ACD0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93A70D-B168-1F88-A699-0BAAB6862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total dose determines potential </a:t>
            </a:r>
            <a:r>
              <a:rPr lang="en-US" b="1" dirty="0"/>
              <a:t>casualties</a:t>
            </a:r>
            <a:r>
              <a:rPr lang="en-US" dirty="0"/>
              <a:t>, </a:t>
            </a:r>
            <a:r>
              <a:rPr lang="en-US" b="1" dirty="0"/>
              <a:t>mission impact</a:t>
            </a:r>
            <a:r>
              <a:rPr lang="en-US" dirty="0"/>
              <a:t>, and </a:t>
            </a:r>
            <a:r>
              <a:rPr lang="en-US" b="1" dirty="0"/>
              <a:t>protective actions</a:t>
            </a:r>
            <a:r>
              <a:rPr lang="en-US" dirty="0"/>
              <a:t> required.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77593-C8EE-F471-491C-E4C09854D2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B060B-7E08-4548-8503-9A5EED0373E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28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3AFFF-D40A-40F0-9C2A-A38B63A98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ED9DD8-26FF-9147-16C7-A518D259F6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CF64B7-D16A-D9AB-5B96-36F68BAD1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Locate Contamination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dirty="0"/>
              <a:t>Use tactical </a:t>
            </a:r>
            <a:r>
              <a:rPr lang="en-US" dirty="0" err="1"/>
              <a:t>radiac</a:t>
            </a:r>
            <a:r>
              <a:rPr lang="en-US" dirty="0"/>
              <a:t> instruments (e.g., AN/VDR-2, AN/PDR-77, AN/PDR-75) to detect and measure radiation levels.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Mark contaminated areas with standard </a:t>
            </a:r>
            <a:r>
              <a:rPr lang="en-US" b="1" dirty="0"/>
              <a:t>CBRN markers</a:t>
            </a:r>
            <a:r>
              <a:rPr lang="en-US" dirty="0"/>
              <a:t> (yellow triangle with “ATOM” and dose rate/date/time).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/>
          </a:p>
          <a:p>
            <a:r>
              <a:rPr lang="en-US" dirty="0"/>
              <a:t>Radiation monitoring is reported using CBRN 4 nuclear reports.   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9AFB8-7CB7-F8C8-FF70-A946FEC7D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B060B-7E08-4548-8503-9A5EED0373E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83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C0604-B5B0-5CA9-F6D4-FF995B77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62487E-D6D1-42D8-41BD-0C72E24D5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EB9922-B091-E4DE-1E83-8D9060E71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Radiation monitoring is reported using CBRN 4 nuclear reports.   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C6C82-EBB9-8431-9705-BDB331B97E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B060B-7E08-4548-8503-9A5EED0373E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70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8A4D7-A841-ED85-A973-CA833EE6A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0DBF80-C64B-6BE0-F4B5-5D3F84E0F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E3A75D-13C5-DB29-BF2C-DBAF4AB48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Radiation monitoring is reported using CBRN 4 nuclear reports.   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FE344-48C6-2CE8-5317-D60D368AD6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B060B-7E08-4548-8503-9A5EED0373E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66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B1DC9-5E31-166B-EF37-48E7D1632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F0CC04-1695-A9FB-96DD-9C2DACD4CE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5775E6-9742-0135-9A82-6475D9DC9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Performed while in a stationary position.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C5E32-4C12-EEF5-F807-AEDF56B49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B060B-7E08-4548-8503-9A5EED0373E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14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Performed while in a stationary position.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B060B-7E08-4548-8503-9A5EED0373E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86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Radiation monitoring is reported using CBRN 4 nuclear reports.  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B060B-7E08-4548-8503-9A5EED0373E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0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Radiation monitoring is reported using CBRN 4 nuclear reports.  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B060B-7E08-4548-8503-9A5EED0373E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10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Point. The team travels to a point and takes one reading for that location.</a:t>
            </a:r>
          </a:p>
          <a:p>
            <a:endParaRPr lang="en-US"/>
          </a:p>
          <a:p>
            <a:r>
              <a:rPr lang="en-US"/>
              <a:t>Route: The team takes dose rate readings inside the vehicle at selected intervals between checkpoints along a route.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9A1B-6E51-4E4D-9B8B-3D176BE4C3B4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9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E05B-B599-4BCF-8B3F-79C4C2B7D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96984-9DE5-4E9F-B8C7-8B25E9A9E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0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E4668-C0BF-4876-8A7B-F7D191FBB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88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A69A6-856A-4871-9E65-4EDCE47F8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48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E8B0D-A21A-4CDF-AAD7-AB0807F6F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2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C901D-0F3A-4F84-B1B5-01C26F3A6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26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8A7C6-F8DD-46A1-AFDF-7C7128C95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26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EB584-DEFB-49D3-99D8-1220C51F3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7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1027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T0" fmla="*/ 25 w 21912"/>
                <a:gd name="T1" fmla="*/ 0 h 43200"/>
                <a:gd name="T2" fmla="*/ 0 w 21912"/>
                <a:gd name="T3" fmla="*/ 1008 h 43200"/>
                <a:gd name="T4" fmla="*/ 26 w 21912"/>
                <a:gd name="T5" fmla="*/ 504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rc 1028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T0" fmla="*/ 26 w 21924"/>
                <a:gd name="T1" fmla="*/ 0 h 43200"/>
                <a:gd name="T2" fmla="*/ 0 w 21924"/>
                <a:gd name="T3" fmla="*/ 800 h 43200"/>
                <a:gd name="T4" fmla="*/ 27 w 21924"/>
                <a:gd name="T5" fmla="*/ 4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rc 1029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T0" fmla="*/ 26 w 21925"/>
                <a:gd name="T1" fmla="*/ 0 h 43200"/>
                <a:gd name="T2" fmla="*/ 0 w 21925"/>
                <a:gd name="T3" fmla="*/ 522 h 43200"/>
                <a:gd name="T4" fmla="*/ 27 w 21925"/>
                <a:gd name="T5" fmla="*/ 261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1030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151" name="Rectangle 103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52" name="Rectangle 103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3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E4B31-38A0-4025-B565-BBBA76439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4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29867-D77D-4668-A462-F1C9A5D33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93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177E2-FB30-4D53-B504-3AAC1B015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2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E05B-B599-4BCF-8B3F-79C4C2B7D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E6321-227F-49AB-8F84-8DD4CA2E6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39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85194-C122-419C-A5B4-46C367D4D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26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752BE-7D44-4CFD-A64E-D583287D5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91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63E4E-BE83-4BCF-936F-8929158C7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17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98FE1-A863-4292-BF2B-89C0169D2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76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681AC-5527-4D40-BA05-2D2140E12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31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1DE42-7A3F-42DA-A6B5-6AD13645D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5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4AC21-319C-45C4-B082-94153AB98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17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E05B-B599-4BCF-8B3F-79C4C2B7D3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E05B-B599-4BCF-8B3F-79C4C2B7D3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18E05B-B599-4BCF-8B3F-79C4C2B7D3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2147483647 w 4128"/>
              <a:gd name="T1" fmla="*/ 2147483647 h 479"/>
              <a:gd name="T2" fmla="*/ 2147483647 w 4128"/>
              <a:gd name="T3" fmla="*/ 2147483647 h 479"/>
              <a:gd name="T4" fmla="*/ 2147483647 w 4128"/>
              <a:gd name="T5" fmla="*/ 2147483647 h 479"/>
              <a:gd name="T6" fmla="*/ 0 w 4128"/>
              <a:gd name="T7" fmla="*/ 2147483647 h 479"/>
              <a:gd name="T8" fmla="*/ 2147483647 w 4128"/>
              <a:gd name="T9" fmla="*/ 2147483647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fld id="{554D7D8B-E4B6-40CA-A0B8-98200DF55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37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1FFE5-F450-4E29-8892-89E4C3458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9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AD1E8-F196-4A07-813B-87FB7B87E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0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A913C-1C68-44AE-A1C8-ADF36B656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8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018E05B-B599-4BCF-8B3F-79C4C2B7D3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5" r:id="rId4"/>
    <p:sldLayoutId id="2147483660" r:id="rId5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A170FA7-B7C3-4A36-8DC9-3163B5185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57200" y="992188"/>
            <a:ext cx="8153400" cy="1600200"/>
            <a:chOff x="288" y="625"/>
            <a:chExt cx="5136" cy="1008"/>
          </a:xfrm>
        </p:grpSpPr>
        <p:sp>
          <p:nvSpPr>
            <p:cNvPr id="1032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T0" fmla="*/ 25 w 21912"/>
                <a:gd name="T1" fmla="*/ 0 h 43200"/>
                <a:gd name="T2" fmla="*/ 0 w 21912"/>
                <a:gd name="T3" fmla="*/ 1008 h 43200"/>
                <a:gd name="T4" fmla="*/ 26 w 21912"/>
                <a:gd name="T5" fmla="*/ 504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T0" fmla="*/ 26 w 21924"/>
                <a:gd name="T1" fmla="*/ 0 h 43200"/>
                <a:gd name="T2" fmla="*/ 0 w 21924"/>
                <a:gd name="T3" fmla="*/ 800 h 43200"/>
                <a:gd name="T4" fmla="*/ 27 w 21924"/>
                <a:gd name="T5" fmla="*/ 4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T0" fmla="*/ 26 w 21925"/>
                <a:gd name="T1" fmla="*/ 0 h 43200"/>
                <a:gd name="T2" fmla="*/ 0 w 21925"/>
                <a:gd name="T3" fmla="*/ 522 h 43200"/>
                <a:gd name="T4" fmla="*/ 27 w 21925"/>
                <a:gd name="T5" fmla="*/ 261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507124E-95DF-4208-AFCA-A3436FBC9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6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8C8ED-A252-3E3D-C601-F1F7EBEB9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E0183BD2-DC5C-3120-1CC0-04B1DE313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332E2C19-2014-DD04-BFA2-57EB148BC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B10DA7-C120-E234-B9E1-E36E5985CC4F}"/>
              </a:ext>
            </a:extLst>
          </p:cNvPr>
          <p:cNvSpPr txBox="1">
            <a:spLocks/>
          </p:cNvSpPr>
          <p:nvPr/>
        </p:nvSpPr>
        <p:spPr>
          <a:xfrm>
            <a:off x="685800" y="1905000"/>
            <a:ext cx="76962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Radiological Monitoring and Survey Operations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68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67735" y="1920824"/>
            <a:ext cx="15244759" cy="450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t">
            <a:spAutoFit/>
          </a:bodyPr>
          <a:lstStyle/>
          <a:p>
            <a:pPr marL="609600" indent="-6096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r>
              <a:rPr lang="en-US" sz="2400" dirty="0">
                <a:ea typeface="+mn-lt"/>
                <a:cs typeface="+mn-lt"/>
              </a:rPr>
              <a:t>1. Determine whether to use periodic or continuous monitoring.</a:t>
            </a:r>
          </a:p>
          <a:p>
            <a:pPr marL="609600" indent="-6096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endParaRPr lang="en-US" sz="2400" dirty="0">
              <a:ea typeface="+mn-lt"/>
              <a:cs typeface="+mn-lt"/>
            </a:endParaRPr>
          </a:p>
          <a:p>
            <a:pPr marL="609600" indent="-6096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r>
              <a:rPr lang="en-US" sz="2400" dirty="0">
                <a:ea typeface="+mn-lt"/>
                <a:cs typeface="+mn-lt"/>
              </a:rPr>
              <a:t>2. Select a central point in your area where operators will take readings. </a:t>
            </a:r>
          </a:p>
          <a:p>
            <a:pPr marL="609600" indent="-6096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r>
              <a:rPr lang="en-US" sz="2400" dirty="0">
                <a:ea typeface="+mn-lt"/>
                <a:cs typeface="+mn-lt"/>
              </a:rPr>
              <a:t>     Locate the grids on the map.</a:t>
            </a:r>
            <a:endParaRPr lang="en-US" dirty="0"/>
          </a:p>
          <a:p>
            <a:pPr marL="609600" indent="-6096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endParaRPr lang="en-US" sz="2400" dirty="0">
              <a:ea typeface="+mn-lt"/>
              <a:cs typeface="+mn-lt"/>
            </a:endParaRPr>
          </a:p>
          <a:p>
            <a:pPr marL="609600" indent="-6096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r>
              <a:rPr lang="en-US" sz="2400" dirty="0">
                <a:ea typeface="+mn-lt"/>
                <a:cs typeface="+mn-lt"/>
              </a:rPr>
              <a:t>3. Ensure the operators perform PMCS </a:t>
            </a:r>
            <a:r>
              <a:rPr lang="en-US" sz="2400" dirty="0" err="1">
                <a:ea typeface="+mn-lt"/>
                <a:cs typeface="+mn-lt"/>
              </a:rPr>
              <a:t>radiac</a:t>
            </a:r>
            <a:r>
              <a:rPr lang="en-US" sz="2400" dirty="0">
                <a:ea typeface="+mn-lt"/>
                <a:cs typeface="+mn-lt"/>
              </a:rPr>
              <a:t> set.</a:t>
            </a:r>
          </a:p>
          <a:p>
            <a:pPr marL="609600" indent="-6096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endParaRPr lang="en-US" sz="2400" dirty="0">
              <a:ea typeface="+mn-lt"/>
              <a:cs typeface="+mn-lt"/>
            </a:endParaRPr>
          </a:p>
          <a:p>
            <a:pPr marL="609600" indent="-6096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r>
              <a:rPr lang="en-US" sz="2400" dirty="0">
                <a:ea typeface="+mn-lt"/>
                <a:cs typeface="+mn-lt"/>
              </a:rPr>
              <a:t>4. Determine whether operators should use the direct (outside dose) or </a:t>
            </a:r>
          </a:p>
          <a:p>
            <a:pPr marL="609600" indent="-6096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r>
              <a:rPr lang="en-US" sz="2400" dirty="0">
                <a:ea typeface="+mn-lt"/>
                <a:cs typeface="+mn-lt"/>
              </a:rPr>
              <a:t>indirect (inside dose) technique while monitoring.</a:t>
            </a:r>
            <a:endParaRPr lang="en-US" sz="2400" dirty="0">
              <a:cs typeface="Calibri"/>
            </a:endParaRPr>
          </a:p>
          <a:p>
            <a:pPr>
              <a:buSzPct val="100000"/>
              <a:buFont typeface="Arial" pitchFamily="34" charset="0"/>
              <a:buChar char="•"/>
              <a:tabLst>
                <a:tab pos="520700" algn="l"/>
              </a:tabLst>
            </a:pPr>
            <a:endParaRPr lang="en-US" sz="3200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848928" y="911265"/>
            <a:ext cx="5838646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t">
            <a:spAutoFit/>
          </a:bodyPr>
          <a:lstStyle/>
          <a:p>
            <a:pPr>
              <a:tabLst>
                <a:tab pos="2228850" algn="l"/>
                <a:tab pos="3306763" algn="l"/>
              </a:tabLst>
            </a:pPr>
            <a:r>
              <a:rPr lang="en-US" sz="3200" b="1" u="sng" dirty="0">
                <a:ea typeface="+mn-lt"/>
                <a:cs typeface="+mn-lt"/>
              </a:rPr>
              <a:t>Supervise Radiation Monitoring</a:t>
            </a:r>
            <a:r>
              <a:rPr lang="en-US" sz="3200" dirty="0">
                <a:ea typeface="+mn-lt"/>
                <a:cs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2928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380107" y="559797"/>
            <a:ext cx="8386762" cy="637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t">
            <a:spAutoFit/>
          </a:bodyPr>
          <a:lstStyle/>
          <a:p>
            <a:pPr marL="609600" indent="-6096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r>
              <a:rPr lang="en-US" sz="2400" dirty="0">
                <a:ea typeface="+mn-lt"/>
                <a:cs typeface="+mn-lt"/>
              </a:rPr>
              <a:t>5. Direct the operators on how often to take readings.</a:t>
            </a:r>
          </a:p>
          <a:p>
            <a:pPr marL="609600" indent="-6096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endParaRPr lang="en-US" sz="2400" dirty="0">
              <a:ea typeface="+mn-lt"/>
              <a:cs typeface="+mn-lt"/>
            </a:endParaRPr>
          </a:p>
          <a:p>
            <a:pPr marL="342900" indent="-3429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r>
              <a:rPr lang="en-US" sz="2400" dirty="0">
                <a:ea typeface="+mn-lt"/>
                <a:cs typeface="+mn-lt"/>
              </a:rPr>
              <a:t>6.  Make sure the operators have a means of recording locations, readings and time. (Nuclear Data Sheet)</a:t>
            </a:r>
          </a:p>
          <a:p>
            <a:pPr marL="342900" indent="-3429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endParaRPr lang="en-US" sz="2400" dirty="0">
              <a:ea typeface="+mn-lt"/>
              <a:cs typeface="+mn-lt"/>
            </a:endParaRPr>
          </a:p>
          <a:p>
            <a:pPr marL="342900" indent="-3429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r>
              <a:rPr lang="en-US" sz="2400" dirty="0">
                <a:ea typeface="+mn-lt"/>
                <a:cs typeface="+mn-lt"/>
              </a:rPr>
              <a:t>7.  Spot check the operators. Periodically verify readings and procedures to ensure accuracy.</a:t>
            </a:r>
          </a:p>
          <a:p>
            <a:pPr marL="342900" indent="-3429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endParaRPr lang="en-US" sz="2400" dirty="0">
              <a:ea typeface="+mn-lt"/>
              <a:cs typeface="+mn-lt"/>
            </a:endParaRPr>
          </a:p>
          <a:p>
            <a:pPr marL="342900" indent="-3429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r>
              <a:rPr lang="en-US" sz="2400" dirty="0">
                <a:ea typeface="+mn-lt"/>
                <a:cs typeface="+mn-lt"/>
              </a:rPr>
              <a:t>8.  Send up the data.</a:t>
            </a:r>
          </a:p>
          <a:p>
            <a:pPr marL="342900" indent="-3429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endParaRPr lang="en-US" sz="2400" dirty="0">
              <a:cs typeface="Calibri"/>
            </a:endParaRPr>
          </a:p>
          <a:p>
            <a:pPr marL="342900" indent="-3429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r>
              <a:rPr lang="en-US" sz="2400" b="1" dirty="0">
                <a:cs typeface="Calibri"/>
              </a:rPr>
              <a:t>NOTE:</a:t>
            </a:r>
            <a:r>
              <a:rPr lang="en-US" sz="2400" dirty="0">
                <a:cs typeface="Calibri"/>
              </a:rPr>
              <a:t> Use the Nuclear Data Sheet samples provided in the back of FM 3-11.3. </a:t>
            </a:r>
            <a:endParaRPr lang="en-US" sz="2400">
              <a:ea typeface="Calibri"/>
              <a:cs typeface="Calibri"/>
            </a:endParaRPr>
          </a:p>
          <a:p>
            <a:pPr marL="342900" indent="-3429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endParaRPr lang="en-US" sz="2400" dirty="0">
              <a:ea typeface="+mn-lt"/>
              <a:cs typeface="+mn-lt"/>
            </a:endParaRPr>
          </a:p>
          <a:p>
            <a:pPr marL="342900" indent="-342900">
              <a:spcBef>
                <a:spcPct val="20000"/>
              </a:spcBef>
              <a:spcAft>
                <a:spcPct val="0"/>
              </a:spcAft>
              <a:tabLst>
                <a:tab pos="520700" algn="l"/>
              </a:tabLst>
            </a:pPr>
            <a:r>
              <a:rPr lang="en-US" sz="2400" dirty="0">
                <a:ea typeface="+mn-lt"/>
                <a:cs typeface="+mn-lt"/>
              </a:rPr>
              <a:t>Always maintain a backup </a:t>
            </a:r>
            <a:r>
              <a:rPr lang="en-US" sz="2400" dirty="0" err="1">
                <a:ea typeface="+mn-lt"/>
                <a:cs typeface="+mn-lt"/>
              </a:rPr>
              <a:t>radiacmeter</a:t>
            </a:r>
            <a:r>
              <a:rPr lang="en-US" sz="2400" dirty="0">
                <a:ea typeface="+mn-lt"/>
                <a:cs typeface="+mn-lt"/>
              </a:rPr>
              <a:t> and extra Nuclear Data Sheets in case equipment fails or contamination spreads</a:t>
            </a:r>
            <a:endParaRPr lang="en-US" sz="2400" dirty="0">
              <a:ea typeface="Calibri"/>
              <a:cs typeface="Calibri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005114" y="758"/>
            <a:ext cx="5838646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t">
            <a:spAutoFit/>
          </a:bodyPr>
          <a:lstStyle/>
          <a:p>
            <a:pPr>
              <a:tabLst>
                <a:tab pos="2228850" algn="l"/>
                <a:tab pos="3306763" algn="l"/>
              </a:tabLst>
            </a:pPr>
            <a:r>
              <a:rPr lang="en-US" sz="3200" b="1" u="sng" dirty="0">
                <a:ea typeface="+mn-lt"/>
                <a:cs typeface="+mn-lt"/>
              </a:rPr>
              <a:t>Supervise Radiation Monitoring</a:t>
            </a:r>
            <a:r>
              <a:rPr lang="en-US" sz="3200" dirty="0">
                <a:ea typeface="+mn-lt"/>
                <a:cs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79261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23102-943B-15E6-90B5-A992501F2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32EBB8C-68EE-36B0-2E0B-CE2591EA57E4}"/>
              </a:ext>
            </a:extLst>
          </p:cNvPr>
          <p:cNvSpPr txBox="1"/>
          <p:nvPr/>
        </p:nvSpPr>
        <p:spPr>
          <a:xfrm>
            <a:off x="372635" y="360840"/>
            <a:ext cx="8393501" cy="6370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ea typeface="+mn-lt"/>
                <a:cs typeface="+mn-lt"/>
              </a:rPr>
              <a:t>Use DA Form 1971-R or 1971-1-R (producible forms from FM 3-11.3, Appendix L).</a:t>
            </a:r>
            <a:endParaRPr lang="en-US" sz="2400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  <a:p>
            <a:r>
              <a:rPr lang="en-US" sz="2400" dirty="0"/>
              <a:t>Forms Purpose</a:t>
            </a:r>
            <a:endParaRPr lang="en-US" sz="2400" dirty="0">
              <a:ea typeface="Calibri"/>
              <a:cs typeface="Calibri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1971-R (Point Technique / Monitoring)</a:t>
            </a:r>
            <a:endParaRPr lang="en-US" sz="2400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Record radiation readings at individual points.</a:t>
            </a:r>
            <a:endParaRPr lang="en-US" sz="2400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Use for Periodic or Continuous Monitoring.</a:t>
            </a:r>
            <a:endParaRPr lang="en-US" sz="2400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1971-1-R (Route or Course Leg Technique)</a:t>
            </a:r>
            <a:endParaRPr lang="en-US" sz="2400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Record data collected along a route or area.</a:t>
            </a:r>
            <a:endParaRPr lang="en-US" sz="2400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Applicable for ground or aerial radiological surveys.</a:t>
            </a:r>
            <a:endParaRPr lang="en-US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Both forms serve as the official record for reporting radiation intensity, location, and time.</a:t>
            </a:r>
            <a:endParaRPr lang="en-US" sz="2400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6524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82ED0-05EC-BEF4-136F-08ACA8C5C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8DE1-C7DE-24E1-549B-700198FAB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63" y="0"/>
            <a:ext cx="6543675" cy="6858000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F27950C6-1985-52E0-4233-751C12778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200400"/>
            <a:ext cx="3352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en-US"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This form is located in FM 3-11.3, App L</a:t>
            </a:r>
            <a:endParaRPr lang="en-US" altLang="en-US" sz="2400" b="1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4130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6FB4EF-1084-4152-A6A4-2C52FDC1E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78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Nuclear Data Sheet for Radiological Monitoring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0D23BD-C0F0-45CB-A541-8603E39D2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4426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baseline="0">
                <a:latin typeface="+mn-lt"/>
                <a:cs typeface="Arial"/>
              </a:rPr>
              <a:t>Prepare Monitoring or Point Technique Data Sheet </a:t>
            </a:r>
            <a:endParaRPr kumimoji="0" lang="en-US" sz="2000" b="1" i="0" strike="noStrike" cap="none" normalizeH="0" baseline="0">
              <a:ln>
                <a:noFill/>
              </a:ln>
              <a:effectLst/>
              <a:latin typeface="+mn-lt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C6493-8C42-32EA-DAC5-7086458A5722}"/>
              </a:ext>
            </a:extLst>
          </p:cNvPr>
          <p:cNvSpPr txBox="1"/>
          <p:nvPr/>
        </p:nvSpPr>
        <p:spPr>
          <a:xfrm>
            <a:off x="127235" y="1231101"/>
            <a:ext cx="8896708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Steps to Complete the Data Sheet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1: Technique Type</a:t>
            </a:r>
            <a:endParaRPr lang="en-US" b="1" dirty="0">
              <a:ea typeface="Calibri"/>
              <a:cs typeface="Calibri"/>
            </a:endParaRPr>
          </a:p>
          <a:p>
            <a:endParaRPr lang="en-US" b="1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Record either “Monitoring” or “Point Technique”.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Draw a line through the one that doesn’t apply.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2: Date</a:t>
            </a:r>
            <a:endParaRPr lang="en-US" b="1" dirty="0">
              <a:ea typeface="Calibri"/>
              <a:cs typeface="Calibri"/>
            </a:endParaRPr>
          </a:p>
          <a:p>
            <a:endParaRPr lang="en-US" b="1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Enter the date the data was taken.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3: Page Number</a:t>
            </a:r>
            <a:endParaRPr lang="en-US" b="1" dirty="0">
              <a:ea typeface="Calibri"/>
              <a:cs typeface="Calibri"/>
            </a:endParaRPr>
          </a:p>
          <a:p>
            <a:endParaRPr lang="en-US" b="1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Record the page number and total number of pages.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4: Unit / Survey Party</a:t>
            </a:r>
            <a:endParaRPr lang="en-US" b="1" dirty="0">
              <a:ea typeface="Calibri"/>
              <a:cs typeface="Calibri"/>
            </a:endParaRPr>
          </a:p>
          <a:p>
            <a:endParaRPr lang="en-US" b="1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Enter the survey party or monitoring unit designation.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Indicate “Survey Party” or “Monitoring” (line through the one that doesn’t apply).</a:t>
            </a:r>
            <a:endParaRPr lang="en-US" dirty="0"/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0913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E9A32E5-0ED0-811D-AB73-12EB9A36D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68A46A-58BB-5DA3-14FC-4D3068EEA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78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Nuclear Data Sheet for Radiological Monitoring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6EB50E-3522-AA81-83AC-CE042D041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4426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baseline="0">
                <a:latin typeface="+mn-lt"/>
                <a:cs typeface="Arial"/>
              </a:rPr>
              <a:t>Prepare Monitoring or Point Technique Data Sheet </a:t>
            </a:r>
            <a:endParaRPr kumimoji="0" lang="en-US" sz="2000" b="1" i="0" strike="noStrike" cap="none" normalizeH="0" baseline="0">
              <a:ln>
                <a:noFill/>
              </a:ln>
              <a:effectLst/>
              <a:latin typeface="+mn-lt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5ED080-55BA-AF3D-8754-78C2306923FE}"/>
              </a:ext>
            </a:extLst>
          </p:cNvPr>
          <p:cNvSpPr txBox="1"/>
          <p:nvPr/>
        </p:nvSpPr>
        <p:spPr>
          <a:xfrm>
            <a:off x="127235" y="1231101"/>
            <a:ext cx="8896708" cy="5909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Steps to Complete the Data Sheet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5: Operator Name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Record the name of the Soldier conducting the monitoring.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6: Map Information</a:t>
            </a:r>
            <a:endParaRPr lang="en-US" b="1" dirty="0">
              <a:ea typeface="Calibri"/>
              <a:cs typeface="Calibri"/>
            </a:endParaRPr>
          </a:p>
          <a:p>
            <a:endParaRPr lang="en-US" b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Record the map title, sheet designation, and map scale used.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7: Vehicle / Shielding</a:t>
            </a:r>
            <a:endParaRPr lang="en-US" b="1" dirty="0">
              <a:ea typeface="Calibri"/>
              <a:cs typeface="Calibri"/>
            </a:endParaRPr>
          </a:p>
          <a:p>
            <a:endParaRPr lang="en-US" b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Record the type of vehicle or shielding used (if any).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Line through the one that doesn’t apply if not used.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8: Instrument Used</a:t>
            </a:r>
            <a:endParaRPr lang="en-US" b="1" dirty="0">
              <a:ea typeface="Calibri"/>
              <a:cs typeface="Calibri"/>
            </a:endParaRPr>
          </a:p>
          <a:p>
            <a:endParaRPr lang="en-US" b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Record the type of instrument used to take the dose rate readings.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endParaRPr lang="en-US" b="1" dirty="0">
              <a:ea typeface="Calibri"/>
              <a:cs typeface="Calibri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40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827A2D4-703C-4D01-1A52-45DCFCD63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16AFAB-A419-C3EB-032F-28805DCBB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78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Nuclear Data Sheet for Radiological Monitoring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044B7D-CF97-BA09-2E11-13E9D5781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4426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baseline="0">
                <a:latin typeface="+mn-lt"/>
                <a:cs typeface="Arial"/>
              </a:rPr>
              <a:t>Prepare Monitoring or Point Technique Data Sheet </a:t>
            </a:r>
            <a:endParaRPr kumimoji="0" lang="en-US" sz="2000" b="1" i="0" strike="noStrike" cap="none" normalizeH="0" baseline="0">
              <a:ln>
                <a:noFill/>
              </a:ln>
              <a:effectLst/>
              <a:latin typeface="+mn-lt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812DF-8B80-236C-0519-D50E2395C990}"/>
              </a:ext>
            </a:extLst>
          </p:cNvPr>
          <p:cNvSpPr txBox="1"/>
          <p:nvPr/>
        </p:nvSpPr>
        <p:spPr>
          <a:xfrm>
            <a:off x="127235" y="1231101"/>
            <a:ext cx="8896708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Steps to Complete the Data Sheet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9: Radiation Readings</a:t>
            </a:r>
            <a:endParaRPr lang="en-US" b="1" dirty="0">
              <a:ea typeface="Calibri"/>
              <a:cs typeface="Calibri"/>
            </a:endParaRP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    For each reading, record: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Reading number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Location (grid coordinates)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Time (local or Zulu)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Dose rate (</a:t>
            </a:r>
            <a:r>
              <a:rPr lang="en-US" err="1">
                <a:ea typeface="+mn-lt"/>
                <a:cs typeface="+mn-lt"/>
              </a:rPr>
              <a:t>cGyph</a:t>
            </a:r>
            <a:r>
              <a:rPr lang="en-US" dirty="0">
                <a:ea typeface="+mn-lt"/>
                <a:cs typeface="+mn-lt"/>
              </a:rPr>
              <a:t>)</a:t>
            </a:r>
            <a:endParaRPr lang="en-US" dirty="0"/>
          </a:p>
          <a:p>
            <a:endParaRPr lang="en-US" b="1" dirty="0">
              <a:ea typeface="Calibri"/>
              <a:cs typeface="Calibri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666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6FB4EF-1084-4152-A6A4-2C52FDC1E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78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Nuclear Data Sheet for Radiological Monitoring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0D23BD-C0F0-45CB-A541-8603E39D2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8162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baseline="0">
                <a:latin typeface="+mn-lt"/>
                <a:cs typeface="Arial"/>
              </a:rPr>
              <a:t>Prepare Monitoring or Point Technique Data Sheet </a:t>
            </a:r>
            <a:endParaRPr kumimoji="0" lang="en-US" sz="2000" b="1" i="0" strike="noStrike" cap="none" normalizeH="0" baseline="0">
              <a:ln>
                <a:noFill/>
              </a:ln>
              <a:effectLst/>
              <a:latin typeface="+mn-lt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251EBE-9B29-CDCC-13E5-DA21DEF34FE1}"/>
              </a:ext>
            </a:extLst>
          </p:cNvPr>
          <p:cNvSpPr txBox="1"/>
          <p:nvPr/>
        </p:nvSpPr>
        <p:spPr>
          <a:xfrm>
            <a:off x="1973" y="1509455"/>
            <a:ext cx="9141123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Additional Data and Correlation Factor (CF) Instructions</a:t>
            </a:r>
            <a:endParaRPr lang="en-US" dirty="0"/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1: Use Extra Sheets as Needed</a:t>
            </a:r>
            <a:endParaRPr lang="en-US" dirty="0">
              <a:ea typeface="Calibri"/>
              <a:cs typeface="Calibri"/>
            </a:endParaRPr>
          </a:p>
          <a:p>
            <a:endParaRPr lang="en-US" b="1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Add additional data sheets if the form runs out of space.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2: Record Extra Information</a:t>
            </a:r>
            <a:endParaRPr lang="en-US" dirty="0">
              <a:ea typeface="Calibri"/>
              <a:cs typeface="Calibri"/>
            </a:endParaRPr>
          </a:p>
          <a:p>
            <a:endParaRPr lang="en-US" b="1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Include any information useful to the control party, e.g., Time of Burst (TOB).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3: Indirect Technique / Shielded Readings</a:t>
            </a:r>
            <a:endParaRPr lang="en-US" dirty="0">
              <a:ea typeface="Calibri"/>
              <a:cs typeface="Calibri"/>
            </a:endParaRPr>
          </a:p>
          <a:p>
            <a:endParaRPr lang="en-US" b="1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If readings are taken from inside a vehicle or shielded position, include Correlation Factor (CF) data.</a:t>
            </a:r>
            <a:endParaRPr lang="en-US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ea typeface="Calibri"/>
              <a:cs typeface="Calibri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5877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B6369C3-5146-0DD6-6422-096C1D0B8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213B6EE-EB97-A619-9630-E57DDF4B4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78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Nuclear Data Sheet for Radiological Monitoring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C42CE2-B739-BB68-FC35-1A4076A5B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8162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baseline="0">
                <a:latin typeface="+mn-lt"/>
                <a:cs typeface="Arial"/>
              </a:rPr>
              <a:t>Prepare Monitoring or Point Technique Data Sheet </a:t>
            </a:r>
            <a:endParaRPr kumimoji="0" lang="en-US" sz="2000" b="1" i="0" strike="noStrike" cap="none" normalizeH="0" baseline="0">
              <a:ln>
                <a:noFill/>
              </a:ln>
              <a:effectLst/>
              <a:latin typeface="+mn-lt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636F89-185D-B66E-10F3-45FA1B845D2D}"/>
              </a:ext>
            </a:extLst>
          </p:cNvPr>
          <p:cNvSpPr txBox="1"/>
          <p:nvPr/>
        </p:nvSpPr>
        <p:spPr>
          <a:xfrm>
            <a:off x="1973" y="1164398"/>
            <a:ext cx="9141123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Additional Data and Correlation Factor (CF) Instructions</a:t>
            </a:r>
            <a:endParaRPr lang="en-US" dirty="0"/>
          </a:p>
          <a:p>
            <a:endParaRPr lang="en-US" b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ea typeface="Calibri"/>
              <a:cs typeface="Calibri"/>
            </a:endParaRPr>
          </a:p>
          <a:p>
            <a:r>
              <a:rPr lang="en-US" b="1" dirty="0">
                <a:ea typeface="+mn-lt"/>
                <a:cs typeface="+mn-lt"/>
              </a:rPr>
              <a:t>4: Correlation Factor Data to Record</a:t>
            </a:r>
            <a:endParaRPr lang="en-US" b="1" dirty="0">
              <a:ea typeface="Calibri"/>
              <a:cs typeface="Calibri"/>
            </a:endParaRPr>
          </a:p>
          <a:p>
            <a:endParaRPr lang="en-US" b="1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Location of the reading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Reading numbers (#1, #2, etc.)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Inside (shielded) dose rate (</a:t>
            </a:r>
            <a:r>
              <a:rPr lang="en-US" err="1">
                <a:ea typeface="+mn-lt"/>
                <a:cs typeface="+mn-lt"/>
              </a:rPr>
              <a:t>cGyph</a:t>
            </a:r>
            <a:r>
              <a:rPr lang="en-US" dirty="0">
                <a:ea typeface="+mn-lt"/>
                <a:cs typeface="+mn-lt"/>
              </a:rPr>
              <a:t>)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Outside (unshielded) dose rate (</a:t>
            </a:r>
            <a:r>
              <a:rPr lang="en-US" err="1">
                <a:ea typeface="+mn-lt"/>
                <a:cs typeface="+mn-lt"/>
              </a:rPr>
              <a:t>cGyph</a:t>
            </a:r>
            <a:r>
              <a:rPr lang="en-US" dirty="0">
                <a:ea typeface="+mn-lt"/>
                <a:cs typeface="+mn-lt"/>
              </a:rPr>
              <a:t>)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5: Submission</a:t>
            </a:r>
            <a:endParaRPr lang="en-US" b="1" dirty="0">
              <a:ea typeface="Calibri"/>
              <a:cs typeface="Calibri"/>
            </a:endParaRPr>
          </a:p>
          <a:p>
            <a:endParaRPr lang="en-US" b="1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Submit completed sheet(s) to the unit’s control party.</a:t>
            </a:r>
            <a:endParaRPr lang="en-US" dirty="0"/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4890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>
            <a:extLst>
              <a:ext uri="{FF2B5EF4-FFF2-40B4-BE49-F238E27FC236}">
                <a16:creationId xmlns:a16="http://schemas.microsoft.com/office/drawing/2014/main" id="{5A86E6B8-E800-4CCF-BADF-9B896832027B}"/>
              </a:ext>
            </a:extLst>
          </p:cNvPr>
          <p:cNvSpPr/>
          <p:nvPr/>
        </p:nvSpPr>
        <p:spPr bwMode="auto">
          <a:xfrm>
            <a:off x="257300" y="1935480"/>
            <a:ext cx="8734300" cy="164592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775" tIns="52388" rIns="104775" bIns="5238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174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77" name="Group 36">
            <a:extLst>
              <a:ext uri="{FF2B5EF4-FFF2-40B4-BE49-F238E27FC236}">
                <a16:creationId xmlns:a16="http://schemas.microsoft.com/office/drawing/2014/main" id="{ABF52656-5181-4823-8779-889F643D56DA}"/>
              </a:ext>
            </a:extLst>
          </p:cNvPr>
          <p:cNvGrpSpPr/>
          <p:nvPr/>
        </p:nvGrpSpPr>
        <p:grpSpPr>
          <a:xfrm>
            <a:off x="228600" y="1914843"/>
            <a:ext cx="8763001" cy="1709724"/>
            <a:chOff x="228600" y="1914843"/>
            <a:chExt cx="8763001" cy="1709724"/>
          </a:xfrm>
        </p:grpSpPr>
        <p:sp>
          <p:nvSpPr>
            <p:cNvPr id="147" name="Line 29">
              <a:extLst>
                <a:ext uri="{FF2B5EF4-FFF2-40B4-BE49-F238E27FC236}">
                  <a16:creationId xmlns:a16="http://schemas.microsoft.com/office/drawing/2014/main" id="{975A04E0-448F-4301-914F-1503DA8957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9200" y="2164080"/>
              <a:ext cx="1371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8" name="Rectangle 30">
              <a:extLst>
                <a:ext uri="{FF2B5EF4-FFF2-40B4-BE49-F238E27FC236}">
                  <a16:creationId xmlns:a16="http://schemas.microsoft.com/office/drawing/2014/main" id="{B1EB7202-3C29-4116-B45A-91AC504F3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125" y="2194243"/>
              <a:ext cx="1380186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chemeClr val="tx1"/>
                  </a:solidFill>
                  <a:latin typeface="Century Schoolbook" pitchFamily="18" charset="0"/>
                </a:rPr>
                <a:t>5 Nov XX</a:t>
              </a:r>
            </a:p>
          </p:txBody>
        </p:sp>
        <p:sp>
          <p:nvSpPr>
            <p:cNvPr id="149" name="Rectangle 31">
              <a:extLst>
                <a:ext uri="{FF2B5EF4-FFF2-40B4-BE49-F238E27FC236}">
                  <a16:creationId xmlns:a16="http://schemas.microsoft.com/office/drawing/2014/main" id="{C74512FE-5733-4BAF-A170-8E69619AF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2125" y="2194243"/>
              <a:ext cx="554639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chemeClr val="tx1"/>
                  </a:solidFill>
                  <a:latin typeface="Century Schoolbook" pitchFamily="18" charset="0"/>
                </a:rPr>
                <a:t>   1</a:t>
              </a:r>
            </a:p>
          </p:txBody>
        </p:sp>
        <p:sp>
          <p:nvSpPr>
            <p:cNvPr id="150" name="Rectangle 32">
              <a:extLst>
                <a:ext uri="{FF2B5EF4-FFF2-40B4-BE49-F238E27FC236}">
                  <a16:creationId xmlns:a16="http://schemas.microsoft.com/office/drawing/2014/main" id="{2717CF61-FB1E-4A40-BDCA-DA59C8169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3725" y="2194243"/>
              <a:ext cx="480901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chemeClr val="tx1"/>
                  </a:solidFill>
                  <a:latin typeface="Century Schoolbook" pitchFamily="18" charset="0"/>
                </a:rPr>
                <a:t>27</a:t>
              </a:r>
            </a:p>
          </p:txBody>
        </p:sp>
        <p:sp>
          <p:nvSpPr>
            <p:cNvPr id="151" name="Line 33">
              <a:extLst>
                <a:ext uri="{FF2B5EF4-FFF2-40B4-BE49-F238E27FC236}">
                  <a16:creationId xmlns:a16="http://schemas.microsoft.com/office/drawing/2014/main" id="{EE3DEABC-5D50-4D40-8A51-B71692B123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800" y="2697480"/>
              <a:ext cx="1066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2" name="Rectangle 34">
              <a:extLst>
                <a:ext uri="{FF2B5EF4-FFF2-40B4-BE49-F238E27FC236}">
                  <a16:creationId xmlns:a16="http://schemas.microsoft.com/office/drawing/2014/main" id="{5DB3216D-0750-401E-86BA-2C7F28A50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525" y="2727643"/>
              <a:ext cx="1045158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chemeClr val="tx1"/>
                  </a:solidFill>
                  <a:latin typeface="Century Schoolbook" pitchFamily="18" charset="0"/>
                </a:rPr>
                <a:t>A1H57</a:t>
              </a:r>
            </a:p>
          </p:txBody>
        </p:sp>
        <p:sp>
          <p:nvSpPr>
            <p:cNvPr id="153" name="Rectangle 35">
              <a:extLst>
                <a:ext uri="{FF2B5EF4-FFF2-40B4-BE49-F238E27FC236}">
                  <a16:creationId xmlns:a16="http://schemas.microsoft.com/office/drawing/2014/main" id="{FABBFADF-FE42-4E7C-B3CD-B1615E4D0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1600" y="2697480"/>
              <a:ext cx="2898229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chemeClr val="tx1"/>
                  </a:solidFill>
                  <a:latin typeface="Century Schoolbook" pitchFamily="18" charset="0"/>
                </a:rPr>
                <a:t>SPC James, Richard</a:t>
              </a:r>
            </a:p>
          </p:txBody>
        </p:sp>
        <p:sp>
          <p:nvSpPr>
            <p:cNvPr id="154" name="Rectangle 36">
              <a:extLst>
                <a:ext uri="{FF2B5EF4-FFF2-40B4-BE49-F238E27FC236}">
                  <a16:creationId xmlns:a16="http://schemas.microsoft.com/office/drawing/2014/main" id="{3E9177E0-2DB8-4396-8EE7-FE33F6660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725" y="3100705"/>
              <a:ext cx="1861087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400" b="1">
                  <a:solidFill>
                    <a:schemeClr val="tx1"/>
                  </a:solidFill>
                  <a:latin typeface="Century Schoolbook" pitchFamily="18" charset="0"/>
                </a:rPr>
                <a:t>PELL CITY, 3741, </a:t>
              </a:r>
            </a:p>
            <a:p>
              <a:r>
                <a:rPr lang="en-US" sz="1400" b="1">
                  <a:solidFill>
                    <a:schemeClr val="tx1"/>
                  </a:solidFill>
                  <a:latin typeface="Century Schoolbook" pitchFamily="18" charset="0"/>
                </a:rPr>
                <a:t>1/50,000</a:t>
              </a:r>
            </a:p>
          </p:txBody>
        </p:sp>
        <p:sp>
          <p:nvSpPr>
            <p:cNvPr id="155" name="Line 37">
              <a:extLst>
                <a:ext uri="{FF2B5EF4-FFF2-40B4-BE49-F238E27FC236}">
                  <a16:creationId xmlns:a16="http://schemas.microsoft.com/office/drawing/2014/main" id="{D6AB0A38-07CB-4A52-A7ED-54EEE962FD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0" y="3230880"/>
              <a:ext cx="914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6" name="Rectangle 38">
              <a:extLst>
                <a:ext uri="{FF2B5EF4-FFF2-40B4-BE49-F238E27FC236}">
                  <a16:creationId xmlns:a16="http://schemas.microsoft.com/office/drawing/2014/main" id="{4BDA00AF-CCF5-4BFF-9AEC-AFD1AE568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7525" y="3184843"/>
              <a:ext cx="1421864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chemeClr val="tx1"/>
                  </a:solidFill>
                  <a:latin typeface="Century Schoolbook" pitchFamily="18" charset="0"/>
                </a:rPr>
                <a:t>BUNKER</a:t>
              </a:r>
            </a:p>
          </p:txBody>
        </p:sp>
        <p:sp>
          <p:nvSpPr>
            <p:cNvPr id="157" name="Rectangle 39">
              <a:extLst>
                <a:ext uri="{FF2B5EF4-FFF2-40B4-BE49-F238E27FC236}">
                  <a16:creationId xmlns:a16="http://schemas.microsoft.com/office/drawing/2014/main" id="{B6D73EFF-EB37-4521-B2D8-2BBB933D3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925" y="3184843"/>
              <a:ext cx="1511632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chemeClr val="tx1"/>
                  </a:solidFill>
                  <a:latin typeface="Century Schoolbook" pitchFamily="18" charset="0"/>
                </a:rPr>
                <a:t>AN/VDR-2</a:t>
              </a:r>
            </a:p>
          </p:txBody>
        </p:sp>
        <p:sp>
          <p:nvSpPr>
            <p:cNvPr id="158" name="Line 6">
              <a:extLst>
                <a:ext uri="{FF2B5EF4-FFF2-40B4-BE49-F238E27FC236}">
                  <a16:creationId xmlns:a16="http://schemas.microsoft.com/office/drawing/2014/main" id="{23957643-C93C-4324-B1D1-141B461637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113" y="2597468"/>
              <a:ext cx="87264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9" name="Line 7">
              <a:extLst>
                <a:ext uri="{FF2B5EF4-FFF2-40B4-BE49-F238E27FC236}">
                  <a16:creationId xmlns:a16="http://schemas.microsoft.com/office/drawing/2014/main" id="{232CB0DF-1FA6-4B1F-B2AA-BF5C21A2EF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113" y="3143568"/>
              <a:ext cx="87264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0" name="Line 8">
              <a:extLst>
                <a:ext uri="{FF2B5EF4-FFF2-40B4-BE49-F238E27FC236}">
                  <a16:creationId xmlns:a16="http://schemas.microsoft.com/office/drawing/2014/main" id="{FE108FDF-F092-4102-9BB2-B35CEEB1E3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0000" y="1945006"/>
              <a:ext cx="0" cy="6524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1" name="Line 9">
              <a:extLst>
                <a:ext uri="{FF2B5EF4-FFF2-40B4-BE49-F238E27FC236}">
                  <a16:creationId xmlns:a16="http://schemas.microsoft.com/office/drawing/2014/main" id="{B3156B59-04AB-4828-9DBE-D36E54BF23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83375" y="1945006"/>
              <a:ext cx="0" cy="6524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2" name="Line 10">
              <a:extLst>
                <a:ext uri="{FF2B5EF4-FFF2-40B4-BE49-F238E27FC236}">
                  <a16:creationId xmlns:a16="http://schemas.microsoft.com/office/drawing/2014/main" id="{133705A0-D68A-4F5B-8578-F2C2DE1D5B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3400" y="3143568"/>
              <a:ext cx="0" cy="434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3" name="Rectangle 11">
              <a:extLst>
                <a:ext uri="{FF2B5EF4-FFF2-40B4-BE49-F238E27FC236}">
                  <a16:creationId xmlns:a16="http://schemas.microsoft.com/office/drawing/2014/main" id="{9AC9564F-23DF-411D-BE40-7B27D7A71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914843"/>
              <a:ext cx="3351815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400" b="1">
                  <a:solidFill>
                    <a:schemeClr val="tx1"/>
                  </a:solidFill>
                  <a:latin typeface="Arial" charset="0"/>
                </a:rPr>
                <a:t>NUCLEAR DATA SHEET-</a:t>
              </a:r>
            </a:p>
            <a:p>
              <a:r>
                <a:rPr lang="en-US" sz="1400" b="1">
                  <a:solidFill>
                    <a:schemeClr val="tx1"/>
                  </a:solidFill>
                  <a:latin typeface="Arial" charset="0"/>
                </a:rPr>
                <a:t>MONITORING OF POINT TECHNIQUE</a:t>
              </a:r>
              <a:endParaRPr lang="en-US" sz="1400" b="1">
                <a:solidFill>
                  <a:schemeClr val="tx1"/>
                </a:solidFill>
                <a:latin typeface="MS LineDraw" pitchFamily="49" charset="2"/>
              </a:endParaRPr>
            </a:p>
          </p:txBody>
        </p:sp>
        <p:sp>
          <p:nvSpPr>
            <p:cNvPr id="164" name="Rectangle 12">
              <a:extLst>
                <a:ext uri="{FF2B5EF4-FFF2-40B4-BE49-F238E27FC236}">
                  <a16:creationId xmlns:a16="http://schemas.microsoft.com/office/drawing/2014/main" id="{0451F1F8-099F-45CE-A09B-1C56CE0AD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2291081"/>
              <a:ext cx="2962349" cy="200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700">
                  <a:solidFill>
                    <a:schemeClr val="tx1"/>
                  </a:solidFill>
                  <a:latin typeface="Arial" charset="0"/>
                </a:rPr>
                <a:t>For use of this form, see FM 3-3-1; the proponent agency is TRADOC</a:t>
              </a:r>
            </a:p>
          </p:txBody>
        </p:sp>
        <p:sp>
          <p:nvSpPr>
            <p:cNvPr id="165" name="Rectangle 13">
              <a:extLst>
                <a:ext uri="{FF2B5EF4-FFF2-40B4-BE49-F238E27FC236}">
                  <a16:creationId xmlns:a16="http://schemas.microsoft.com/office/drawing/2014/main" id="{6A85A776-BD69-41F2-90F5-EF6BD81DF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3550" y="1930718"/>
              <a:ext cx="500137" cy="23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900" b="1">
                  <a:solidFill>
                    <a:schemeClr val="tx1"/>
                  </a:solidFill>
                  <a:latin typeface="Arial" charset="0"/>
                </a:rPr>
                <a:t>DATE</a:t>
              </a:r>
            </a:p>
          </p:txBody>
        </p:sp>
        <p:sp>
          <p:nvSpPr>
            <p:cNvPr id="166" name="Rectangle 14">
              <a:extLst>
                <a:ext uri="{FF2B5EF4-FFF2-40B4-BE49-F238E27FC236}">
                  <a16:creationId xmlns:a16="http://schemas.microsoft.com/office/drawing/2014/main" id="{F7954593-5663-44C1-9D8D-1D139E705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5275" y="1930718"/>
              <a:ext cx="750205" cy="23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900" b="1">
                  <a:solidFill>
                    <a:schemeClr val="tx1"/>
                  </a:solidFill>
                  <a:latin typeface="Arial" charset="0"/>
                </a:rPr>
                <a:t>PAGE NO.</a:t>
              </a:r>
              <a:endParaRPr lang="en-US" sz="900" b="1">
                <a:solidFill>
                  <a:schemeClr val="tx1"/>
                </a:solidFill>
                <a:latin typeface="MS LineDraw" pitchFamily="49" charset="2"/>
              </a:endParaRPr>
            </a:p>
          </p:txBody>
        </p:sp>
        <p:sp>
          <p:nvSpPr>
            <p:cNvPr id="167" name="Rectangle 15">
              <a:extLst>
                <a:ext uri="{FF2B5EF4-FFF2-40B4-BE49-F238E27FC236}">
                  <a16:creationId xmlns:a16="http://schemas.microsoft.com/office/drawing/2014/main" id="{D03A9B4A-57D5-44EF-856C-91FDC02E5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0150" y="1930718"/>
              <a:ext cx="1019510" cy="23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900" b="1">
                  <a:solidFill>
                    <a:schemeClr val="tx1"/>
                  </a:solidFill>
                  <a:latin typeface="Arial" charset="0"/>
                </a:rPr>
                <a:t>NO. OF PAGES</a:t>
              </a:r>
              <a:endParaRPr lang="en-US" sz="900" b="1">
                <a:solidFill>
                  <a:schemeClr val="tx1"/>
                </a:solidFill>
                <a:latin typeface="MS LineDraw" pitchFamily="49" charset="2"/>
              </a:endParaRPr>
            </a:p>
          </p:txBody>
        </p:sp>
        <p:sp>
          <p:nvSpPr>
            <p:cNvPr id="168" name="Rectangle 16">
              <a:extLst>
                <a:ext uri="{FF2B5EF4-FFF2-40B4-BE49-F238E27FC236}">
                  <a16:creationId xmlns:a16="http://schemas.microsoft.com/office/drawing/2014/main" id="{910CC585-5BEA-4A07-8E03-156484327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2584768"/>
              <a:ext cx="2103140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900" b="1">
                  <a:solidFill>
                    <a:schemeClr val="tx1"/>
                  </a:solidFill>
                  <a:latin typeface="Arial" charset="0"/>
                </a:rPr>
                <a:t>SURVEY PARTY OR MONITORING </a:t>
              </a:r>
            </a:p>
            <a:p>
              <a:r>
                <a:rPr lang="en-US" sz="900" b="1">
                  <a:solidFill>
                    <a:schemeClr val="tx1"/>
                  </a:solidFill>
                  <a:latin typeface="Arial" charset="0"/>
                </a:rPr>
                <a:t>UNIT DESIGNATION</a:t>
              </a:r>
            </a:p>
          </p:txBody>
        </p:sp>
        <p:sp>
          <p:nvSpPr>
            <p:cNvPr id="169" name="Rectangle 17">
              <a:extLst>
                <a:ext uri="{FF2B5EF4-FFF2-40B4-BE49-F238E27FC236}">
                  <a16:creationId xmlns:a16="http://schemas.microsoft.com/office/drawing/2014/main" id="{C4721A4C-F40F-4666-BC15-48603671B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2584768"/>
              <a:ext cx="751809" cy="354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900" b="1">
                  <a:solidFill>
                    <a:schemeClr val="tx1"/>
                  </a:solidFill>
                  <a:latin typeface="Arial" charset="0"/>
                </a:rPr>
                <a:t>MONITOR</a:t>
              </a:r>
              <a:endParaRPr lang="en-US" sz="900">
                <a:solidFill>
                  <a:schemeClr val="tx1"/>
                </a:solidFill>
                <a:latin typeface="Arial" charset="0"/>
              </a:endParaRPr>
            </a:p>
            <a:p>
              <a:r>
                <a:rPr lang="en-US" sz="800">
                  <a:solidFill>
                    <a:schemeClr val="tx1"/>
                  </a:solidFill>
                  <a:latin typeface="Arial" charset="0"/>
                </a:rPr>
                <a:t>(Print name)</a:t>
              </a:r>
              <a:endParaRPr lang="en-US" sz="800">
                <a:solidFill>
                  <a:schemeClr val="tx1"/>
                </a:solidFill>
                <a:latin typeface="MS LineDraw" pitchFamily="49" charset="2"/>
              </a:endParaRPr>
            </a:p>
          </p:txBody>
        </p:sp>
        <p:sp>
          <p:nvSpPr>
            <p:cNvPr id="170" name="Rectangle 18">
              <a:extLst>
                <a:ext uri="{FF2B5EF4-FFF2-40B4-BE49-F238E27FC236}">
                  <a16:creationId xmlns:a16="http://schemas.microsoft.com/office/drawing/2014/main" id="{02E77640-BCF9-4CEA-854D-33DC3AB7C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3129281"/>
              <a:ext cx="506549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900" b="1">
                  <a:solidFill>
                    <a:schemeClr val="tx1"/>
                  </a:solidFill>
                  <a:latin typeface="Arial" charset="0"/>
                </a:rPr>
                <a:t>MAP</a:t>
              </a:r>
            </a:p>
            <a:p>
              <a:r>
                <a:rPr lang="en-US" sz="900" b="1">
                  <a:solidFill>
                    <a:schemeClr val="tx1"/>
                  </a:solidFill>
                  <a:latin typeface="Arial" charset="0"/>
                </a:rPr>
                <a:t>USED</a:t>
              </a:r>
              <a:endParaRPr lang="en-US" sz="900" b="1">
                <a:solidFill>
                  <a:schemeClr val="tx1"/>
                </a:solidFill>
                <a:latin typeface="MS LineDraw" pitchFamily="49" charset="2"/>
              </a:endParaRPr>
            </a:p>
          </p:txBody>
        </p:sp>
        <p:sp>
          <p:nvSpPr>
            <p:cNvPr id="171" name="Rectangle 19">
              <a:extLst>
                <a:ext uri="{FF2B5EF4-FFF2-40B4-BE49-F238E27FC236}">
                  <a16:creationId xmlns:a16="http://schemas.microsoft.com/office/drawing/2014/main" id="{C0DFD6B0-B864-4B29-9934-98C1CC3A5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5300" y="3129281"/>
              <a:ext cx="1417055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900" b="1">
                  <a:solidFill>
                    <a:schemeClr val="tx1"/>
                  </a:solidFill>
                  <a:latin typeface="Arial" charset="0"/>
                </a:rPr>
                <a:t>TYPE OF VEHICLE OR</a:t>
              </a:r>
            </a:p>
            <a:p>
              <a:r>
                <a:rPr lang="en-US" sz="900" b="1">
                  <a:solidFill>
                    <a:schemeClr val="tx1"/>
                  </a:solidFill>
                  <a:latin typeface="Arial" charset="0"/>
                </a:rPr>
                <a:t>OTHER SHIELDING</a:t>
              </a:r>
            </a:p>
          </p:txBody>
        </p:sp>
        <p:sp>
          <p:nvSpPr>
            <p:cNvPr id="172" name="Rectangle 20">
              <a:extLst>
                <a:ext uri="{FF2B5EF4-FFF2-40B4-BE49-F238E27FC236}">
                  <a16:creationId xmlns:a16="http://schemas.microsoft.com/office/drawing/2014/main" id="{CD24C5E2-E1A3-4DCD-955E-7A19CA4F9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3129281"/>
              <a:ext cx="942566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900" b="1">
                  <a:solidFill>
                    <a:schemeClr val="tx1"/>
                  </a:solidFill>
                  <a:latin typeface="Arial" charset="0"/>
                </a:rPr>
                <a:t>INSTRUMENT</a:t>
              </a:r>
            </a:p>
            <a:p>
              <a:r>
                <a:rPr lang="en-US" sz="900" b="1">
                  <a:solidFill>
                    <a:schemeClr val="tx1"/>
                  </a:solidFill>
                  <a:latin typeface="Arial" charset="0"/>
                </a:rPr>
                <a:t>TYPE</a:t>
              </a:r>
              <a:endParaRPr lang="en-US" sz="900" b="1">
                <a:solidFill>
                  <a:schemeClr val="tx1"/>
                </a:solidFill>
                <a:latin typeface="MS LineDraw" pitchFamily="49" charset="2"/>
              </a:endParaRPr>
            </a:p>
          </p:txBody>
        </p:sp>
        <p:sp>
          <p:nvSpPr>
            <p:cNvPr id="173" name="Line 21">
              <a:extLst>
                <a:ext uri="{FF2B5EF4-FFF2-40B4-BE49-F238E27FC236}">
                  <a16:creationId xmlns:a16="http://schemas.microsoft.com/office/drawing/2014/main" id="{66963778-419F-4C7B-9259-694801F84A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83250" y="3143568"/>
              <a:ext cx="0" cy="434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4" name="Line 22">
              <a:extLst>
                <a:ext uri="{FF2B5EF4-FFF2-40B4-BE49-F238E27FC236}">
                  <a16:creationId xmlns:a16="http://schemas.microsoft.com/office/drawing/2014/main" id="{990B98EA-4756-4AF7-BE9A-2CC3A39449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88250" y="1945006"/>
              <a:ext cx="0" cy="65246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5" name="Line 23">
              <a:extLst>
                <a:ext uri="{FF2B5EF4-FFF2-40B4-BE49-F238E27FC236}">
                  <a16:creationId xmlns:a16="http://schemas.microsoft.com/office/drawing/2014/main" id="{F59A77F9-AA5F-40BF-B604-2687C05BA6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6750" y="2597468"/>
              <a:ext cx="0" cy="5461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D7D7C28-0872-47F4-B9A5-0841323640E8}"/>
                </a:ext>
              </a:extLst>
            </p:cNvPr>
            <p:cNvSpPr/>
            <p:nvPr/>
          </p:nvSpPr>
          <p:spPr bwMode="auto">
            <a:xfrm>
              <a:off x="257300" y="1935480"/>
              <a:ext cx="8734300" cy="164592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4775" tIns="52388" rIns="104775" bIns="5238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11747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5040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51EF0-04D4-D2C1-C3DB-0D132682C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35FDC4C2-12EA-27C3-6CF7-46AC4CE5E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867CB37C-F4FD-E5C5-0174-6809D0C37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E19CEE-797A-10D6-5781-328129E398CC}"/>
              </a:ext>
            </a:extLst>
          </p:cNvPr>
          <p:cNvSpPr txBox="1"/>
          <p:nvPr/>
        </p:nvSpPr>
        <p:spPr>
          <a:xfrm>
            <a:off x="94892" y="1518249"/>
            <a:ext cx="9773725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Nuclear fallout may contaminate a large portion of the battlefield.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To operate and survive in this environment, contamination must be:</a:t>
            </a:r>
            <a:endParaRPr lang="en-US" sz="2400">
              <a:ea typeface="Calibri"/>
              <a:cs typeface="Calibri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Located: Use </a:t>
            </a:r>
            <a:r>
              <a:rPr lang="en-US" sz="2400" dirty="0" err="1">
                <a:ea typeface="+mn-lt"/>
                <a:cs typeface="+mn-lt"/>
              </a:rPr>
              <a:t>radiac</a:t>
            </a:r>
            <a:r>
              <a:rPr lang="en-US" sz="2400" dirty="0">
                <a:ea typeface="+mn-lt"/>
                <a:cs typeface="+mn-lt"/>
              </a:rPr>
              <a:t> detectors to detect and measure radiation levels.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400" dirty="0">
                <a:ea typeface="+mn-lt"/>
                <a:cs typeface="+mn-lt"/>
              </a:rPr>
              <a:t>                    Mark contaminated </a:t>
            </a:r>
            <a:r>
              <a:rPr lang="en-US" sz="2400">
                <a:ea typeface="+mn-lt"/>
                <a:cs typeface="+mn-lt"/>
              </a:rPr>
              <a:t>areas.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Reported: Nuclear 4 reports.</a:t>
            </a:r>
            <a:endParaRPr lang="en-US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Avoided, if possible</a:t>
            </a:r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ea typeface="Calibri"/>
              <a:cs typeface="Calibri"/>
            </a:endParaRPr>
          </a:p>
          <a:p>
            <a:r>
              <a:rPr lang="en-US" sz="2400" dirty="0"/>
              <a:t>Impact on Mission Planning:</a:t>
            </a:r>
            <a:endParaRPr lang="en-US" sz="2400" dirty="0">
              <a:ea typeface="Calibri"/>
              <a:cs typeface="Calibri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Radioactive contamination requires commanders to reassess how to accomplish the mission using available resources.</a:t>
            </a:r>
            <a:br>
              <a:rPr lang="en-US" sz="2400" dirty="0">
                <a:ea typeface="+mn-lt"/>
                <a:cs typeface="+mn-lt"/>
              </a:rPr>
            </a:br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Commanders must adapt based on the level of contamination present.</a:t>
            </a:r>
            <a:endParaRPr lang="en-US" sz="2400" dirty="0">
              <a:ea typeface="Calibri"/>
              <a:cs typeface="Calibri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C6FF74D-65AD-CEE4-F787-4CA2D05E5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70449"/>
            <a:ext cx="8534400" cy="708528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2075" tIns="46038" rIns="92075" bIns="46038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 dirty="0">
                <a:solidFill>
                  <a:schemeClr val="tx1"/>
                </a:solidFill>
                <a:latin typeface="+mj-lt"/>
              </a:rPr>
              <a:t>Radiological Monitoring 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3169966-E22E-6E58-EA07-5923CC564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947" y="723182"/>
            <a:ext cx="2287002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t">
            <a:spAutoFit/>
          </a:bodyPr>
          <a:lstStyle/>
          <a:p>
            <a:r>
              <a:rPr lang="en-US" sz="3600" b="1" u="sng" dirty="0">
                <a:latin typeface="+mj-lt"/>
                <a:cs typeface="Calibri"/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2924279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2035F-615E-F63F-1692-63D1743D0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6">
            <a:extLst>
              <a:ext uri="{FF2B5EF4-FFF2-40B4-BE49-F238E27FC236}">
                <a16:creationId xmlns:a16="http://schemas.microsoft.com/office/drawing/2014/main" id="{ADFAC0DA-1181-9C8D-BF5D-D063E15ADEE5}"/>
              </a:ext>
            </a:extLst>
          </p:cNvPr>
          <p:cNvGrpSpPr/>
          <p:nvPr/>
        </p:nvGrpSpPr>
        <p:grpSpPr>
          <a:xfrm>
            <a:off x="134767" y="1524000"/>
            <a:ext cx="8931446" cy="4586726"/>
            <a:chOff x="134767" y="2133600"/>
            <a:chExt cx="8931446" cy="4586726"/>
          </a:xfrm>
        </p:grpSpPr>
        <p:sp>
          <p:nvSpPr>
            <p:cNvPr id="152579" name="Rectangle 3">
              <a:extLst>
                <a:ext uri="{FF2B5EF4-FFF2-40B4-BE49-F238E27FC236}">
                  <a16:creationId xmlns:a16="http://schemas.microsoft.com/office/drawing/2014/main" id="{27E4A4E6-6277-531A-C9E2-8C2B86C0E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767" y="2209800"/>
              <a:ext cx="753411" cy="444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algn="ctr" defTabSz="1174750"/>
              <a:r>
                <a:rPr lang="en-US" sz="1100" b="1" dirty="0">
                  <a:solidFill>
                    <a:schemeClr val="tx1"/>
                  </a:solidFill>
                </a:rPr>
                <a:t>READING</a:t>
              </a:r>
            </a:p>
            <a:p>
              <a:pPr algn="ctr" defTabSz="1174750"/>
              <a:r>
                <a:rPr lang="en-US" sz="1100" b="1" dirty="0">
                  <a:solidFill>
                    <a:schemeClr val="tx1"/>
                  </a:solidFill>
                </a:rPr>
                <a:t>NO.</a:t>
              </a:r>
            </a:p>
          </p:txBody>
        </p:sp>
        <p:sp>
          <p:nvSpPr>
            <p:cNvPr id="152580" name="Rectangle 4">
              <a:extLst>
                <a:ext uri="{FF2B5EF4-FFF2-40B4-BE49-F238E27FC236}">
                  <a16:creationId xmlns:a16="http://schemas.microsoft.com/office/drawing/2014/main" id="{5B5C33C1-3A65-6251-FE0B-7324E8B83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2251075"/>
              <a:ext cx="823944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 dirty="0">
                  <a:solidFill>
                    <a:schemeClr val="tx1"/>
                  </a:solidFill>
                </a:rPr>
                <a:t>LOCATION</a:t>
              </a:r>
            </a:p>
          </p:txBody>
        </p:sp>
        <p:sp>
          <p:nvSpPr>
            <p:cNvPr id="152581" name="Rectangle 5">
              <a:extLst>
                <a:ext uri="{FF2B5EF4-FFF2-40B4-BE49-F238E27FC236}">
                  <a16:creationId xmlns:a16="http://schemas.microsoft.com/office/drawing/2014/main" id="{A17E33B0-6372-78F2-94E5-ABC961D93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8" y="2251075"/>
              <a:ext cx="511358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TIME</a:t>
              </a:r>
            </a:p>
          </p:txBody>
        </p:sp>
        <p:sp>
          <p:nvSpPr>
            <p:cNvPr id="152582" name="Rectangle 6">
              <a:extLst>
                <a:ext uri="{FF2B5EF4-FFF2-40B4-BE49-F238E27FC236}">
                  <a16:creationId xmlns:a16="http://schemas.microsoft.com/office/drawing/2014/main" id="{E90B876A-1119-D59C-A05B-7394D86AA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4430" y="2251075"/>
              <a:ext cx="868828" cy="444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algn="ctr" defTabSz="1174750"/>
              <a:r>
                <a:rPr lang="en-US" sz="1100" b="1" dirty="0">
                  <a:solidFill>
                    <a:schemeClr val="tx1"/>
                  </a:solidFill>
                </a:rPr>
                <a:t>DOSE RATE</a:t>
              </a:r>
              <a:endParaRPr lang="en-US" sz="1100" dirty="0">
                <a:solidFill>
                  <a:schemeClr val="tx1"/>
                </a:solidFill>
              </a:endParaRPr>
            </a:p>
            <a:p>
              <a:pPr algn="ctr" defTabSz="1174750"/>
              <a:r>
                <a:rPr lang="en-US" sz="1100" dirty="0">
                  <a:solidFill>
                    <a:schemeClr val="tx1"/>
                  </a:solidFill>
                </a:rPr>
                <a:t>(</a:t>
              </a:r>
              <a:r>
                <a:rPr lang="en-US" sz="1100" dirty="0" err="1">
                  <a:solidFill>
                    <a:schemeClr val="tx1"/>
                  </a:solidFill>
                </a:rPr>
                <a:t>cGyph</a:t>
              </a:r>
              <a:r>
                <a:rPr lang="en-US" sz="110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152583" name="Rectangle 7">
              <a:extLst>
                <a:ext uri="{FF2B5EF4-FFF2-40B4-BE49-F238E27FC236}">
                  <a16:creationId xmlns:a16="http://schemas.microsoft.com/office/drawing/2014/main" id="{8057DCD6-00C1-A242-2635-222A994D2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600" y="2133600"/>
              <a:ext cx="698500" cy="613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DO</a:t>
              </a:r>
            </a:p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NOT</a:t>
              </a:r>
            </a:p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USE*</a:t>
              </a:r>
            </a:p>
          </p:txBody>
        </p:sp>
        <p:sp>
          <p:nvSpPr>
            <p:cNvPr id="152584" name="Rectangle 8">
              <a:extLst>
                <a:ext uri="{FF2B5EF4-FFF2-40B4-BE49-F238E27FC236}">
                  <a16:creationId xmlns:a16="http://schemas.microsoft.com/office/drawing/2014/main" id="{EF3526B2-76BA-500E-A076-992831D04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545" y="2251075"/>
              <a:ext cx="753411" cy="444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algn="ctr" defTabSz="1174750"/>
              <a:r>
                <a:rPr lang="en-US" sz="1100" b="1" dirty="0">
                  <a:solidFill>
                    <a:schemeClr val="tx1"/>
                  </a:solidFill>
                </a:rPr>
                <a:t>READING</a:t>
              </a:r>
            </a:p>
            <a:p>
              <a:pPr algn="ctr" defTabSz="1174750"/>
              <a:r>
                <a:rPr lang="en-US" sz="1100" b="1" dirty="0">
                  <a:solidFill>
                    <a:schemeClr val="tx1"/>
                  </a:solidFill>
                </a:rPr>
                <a:t>NO.</a:t>
              </a:r>
            </a:p>
          </p:txBody>
        </p:sp>
        <p:sp>
          <p:nvSpPr>
            <p:cNvPr id="152585" name="Rectangle 9">
              <a:extLst>
                <a:ext uri="{FF2B5EF4-FFF2-40B4-BE49-F238E27FC236}">
                  <a16:creationId xmlns:a16="http://schemas.microsoft.com/office/drawing/2014/main" id="{D958B9C5-0D98-BE66-0EE9-8A11D3DE3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3063" y="2251075"/>
              <a:ext cx="823944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 dirty="0">
                  <a:solidFill>
                    <a:schemeClr val="tx1"/>
                  </a:solidFill>
                </a:rPr>
                <a:t>LOCATION</a:t>
              </a:r>
            </a:p>
          </p:txBody>
        </p:sp>
        <p:sp>
          <p:nvSpPr>
            <p:cNvPr id="152586" name="Rectangle 10">
              <a:extLst>
                <a:ext uri="{FF2B5EF4-FFF2-40B4-BE49-F238E27FC236}">
                  <a16:creationId xmlns:a16="http://schemas.microsoft.com/office/drawing/2014/main" id="{4030C35E-2DFC-0C64-90CB-335296243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4950" y="2251075"/>
              <a:ext cx="511358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 dirty="0">
                  <a:solidFill>
                    <a:schemeClr val="tx1"/>
                  </a:solidFill>
                </a:rPr>
                <a:t>TIME</a:t>
              </a:r>
            </a:p>
          </p:txBody>
        </p:sp>
        <p:sp>
          <p:nvSpPr>
            <p:cNvPr id="152587" name="Rectangle 11">
              <a:extLst>
                <a:ext uri="{FF2B5EF4-FFF2-40B4-BE49-F238E27FC236}">
                  <a16:creationId xmlns:a16="http://schemas.microsoft.com/office/drawing/2014/main" id="{35A61583-69DB-E3AF-DA82-02F836E78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4017" y="2251075"/>
              <a:ext cx="868828" cy="444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algn="ctr" defTabSz="1174750"/>
              <a:r>
                <a:rPr lang="en-US" sz="1100" b="1">
                  <a:solidFill>
                    <a:schemeClr val="tx1"/>
                  </a:solidFill>
                </a:rPr>
                <a:t>DOSE RATE</a:t>
              </a:r>
              <a:endParaRPr lang="en-US" sz="1100">
                <a:solidFill>
                  <a:schemeClr val="tx1"/>
                </a:solidFill>
              </a:endParaRPr>
            </a:p>
            <a:p>
              <a:pPr algn="ctr" defTabSz="1174750"/>
              <a:r>
                <a:rPr lang="en-US" sz="1100">
                  <a:solidFill>
                    <a:schemeClr val="tx1"/>
                  </a:solidFill>
                </a:rPr>
                <a:t>(cGyph)</a:t>
              </a:r>
            </a:p>
          </p:txBody>
        </p:sp>
        <p:sp>
          <p:nvSpPr>
            <p:cNvPr id="152588" name="Rectangle 12">
              <a:extLst>
                <a:ext uri="{FF2B5EF4-FFF2-40B4-BE49-F238E27FC236}">
                  <a16:creationId xmlns:a16="http://schemas.microsoft.com/office/drawing/2014/main" id="{72E0FD9F-3F8E-137C-E7FA-8E5239126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0" y="2133600"/>
              <a:ext cx="509755" cy="613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DO</a:t>
              </a:r>
            </a:p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NOT</a:t>
              </a:r>
            </a:p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USE*</a:t>
              </a:r>
            </a:p>
          </p:txBody>
        </p:sp>
        <p:sp>
          <p:nvSpPr>
            <p:cNvPr id="152589" name="Rectangle 13">
              <a:extLst>
                <a:ext uri="{FF2B5EF4-FFF2-40B4-BE49-F238E27FC236}">
                  <a16:creationId xmlns:a16="http://schemas.microsoft.com/office/drawing/2014/main" id="{275E7638-098C-4081-4BF4-7C4346C2C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63" y="2667000"/>
              <a:ext cx="283732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2590" name="Rectangle 14">
              <a:extLst>
                <a:ext uri="{FF2B5EF4-FFF2-40B4-BE49-F238E27FC236}">
                  <a16:creationId xmlns:a16="http://schemas.microsoft.com/office/drawing/2014/main" id="{FE584096-3220-2B4F-446C-3258B10BE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63" y="2903538"/>
              <a:ext cx="283732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52591" name="Rectangle 15">
              <a:extLst>
                <a:ext uri="{FF2B5EF4-FFF2-40B4-BE49-F238E27FC236}">
                  <a16:creationId xmlns:a16="http://schemas.microsoft.com/office/drawing/2014/main" id="{B69AB66E-FCE4-2AEB-B2F6-87382C040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63" y="3140075"/>
              <a:ext cx="283732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52592" name="Rectangle 16">
              <a:extLst>
                <a:ext uri="{FF2B5EF4-FFF2-40B4-BE49-F238E27FC236}">
                  <a16:creationId xmlns:a16="http://schemas.microsoft.com/office/drawing/2014/main" id="{C6CC6E06-ADD6-7D81-6F59-C0D920C7C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63" y="3378200"/>
              <a:ext cx="283732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52593" name="Rectangle 17">
              <a:extLst>
                <a:ext uri="{FF2B5EF4-FFF2-40B4-BE49-F238E27FC236}">
                  <a16:creationId xmlns:a16="http://schemas.microsoft.com/office/drawing/2014/main" id="{663C7371-DE2C-656A-0747-43AD392F2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63" y="3616325"/>
              <a:ext cx="283732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52594" name="Rectangle 18">
              <a:extLst>
                <a:ext uri="{FF2B5EF4-FFF2-40B4-BE49-F238E27FC236}">
                  <a16:creationId xmlns:a16="http://schemas.microsoft.com/office/drawing/2014/main" id="{BE0FB39F-6FE2-142E-3A37-FEB06CF4F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63" y="3852863"/>
              <a:ext cx="283732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52595" name="Rectangle 19">
              <a:extLst>
                <a:ext uri="{FF2B5EF4-FFF2-40B4-BE49-F238E27FC236}">
                  <a16:creationId xmlns:a16="http://schemas.microsoft.com/office/drawing/2014/main" id="{7F46CEF0-0910-8562-465B-66770FFBF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63" y="4089400"/>
              <a:ext cx="283732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52596" name="Rectangle 20">
              <a:extLst>
                <a:ext uri="{FF2B5EF4-FFF2-40B4-BE49-F238E27FC236}">
                  <a16:creationId xmlns:a16="http://schemas.microsoft.com/office/drawing/2014/main" id="{C786B2BE-1BDC-2073-3AE5-27AAED150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63" y="4327525"/>
              <a:ext cx="283732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152597" name="Rectangle 21">
              <a:extLst>
                <a:ext uri="{FF2B5EF4-FFF2-40B4-BE49-F238E27FC236}">
                  <a16:creationId xmlns:a16="http://schemas.microsoft.com/office/drawing/2014/main" id="{39D201FB-6E95-34CA-319F-BB265C2AB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63" y="4564063"/>
              <a:ext cx="283732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152598" name="Rectangle 22">
              <a:extLst>
                <a:ext uri="{FF2B5EF4-FFF2-40B4-BE49-F238E27FC236}">
                  <a16:creationId xmlns:a16="http://schemas.microsoft.com/office/drawing/2014/main" id="{9D25CC3D-A92C-8EA6-BD9F-AB83AA6DA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25" y="4860925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152599" name="Rectangle 23">
              <a:extLst>
                <a:ext uri="{FF2B5EF4-FFF2-40B4-BE49-F238E27FC236}">
                  <a16:creationId xmlns:a16="http://schemas.microsoft.com/office/drawing/2014/main" id="{CB74E1B5-4C9E-2580-FE95-8B501A126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25" y="5099050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11</a:t>
              </a:r>
            </a:p>
          </p:txBody>
        </p:sp>
        <p:sp>
          <p:nvSpPr>
            <p:cNvPr id="152600" name="Rectangle 24">
              <a:extLst>
                <a:ext uri="{FF2B5EF4-FFF2-40B4-BE49-F238E27FC236}">
                  <a16:creationId xmlns:a16="http://schemas.microsoft.com/office/drawing/2014/main" id="{F0CA0305-6AFC-7955-EB13-AF5A12A48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25" y="5335588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12</a:t>
              </a:r>
            </a:p>
          </p:txBody>
        </p:sp>
        <p:sp>
          <p:nvSpPr>
            <p:cNvPr id="152601" name="Rectangle 25">
              <a:extLst>
                <a:ext uri="{FF2B5EF4-FFF2-40B4-BE49-F238E27FC236}">
                  <a16:creationId xmlns:a16="http://schemas.microsoft.com/office/drawing/2014/main" id="{A5CBC3CC-9387-406A-D271-236987289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25" y="5572125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152602" name="Rectangle 26">
              <a:extLst>
                <a:ext uri="{FF2B5EF4-FFF2-40B4-BE49-F238E27FC236}">
                  <a16:creationId xmlns:a16="http://schemas.microsoft.com/office/drawing/2014/main" id="{282E9FD1-2EA3-8EDA-AE41-2FB64CFB9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25" y="5808663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14</a:t>
              </a:r>
            </a:p>
          </p:txBody>
        </p:sp>
        <p:sp>
          <p:nvSpPr>
            <p:cNvPr id="152603" name="Rectangle 27">
              <a:extLst>
                <a:ext uri="{FF2B5EF4-FFF2-40B4-BE49-F238E27FC236}">
                  <a16:creationId xmlns:a16="http://schemas.microsoft.com/office/drawing/2014/main" id="{8B22ACF8-A58D-B3D5-1E95-121D09403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25" y="6046788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15</a:t>
              </a:r>
            </a:p>
          </p:txBody>
        </p:sp>
        <p:sp>
          <p:nvSpPr>
            <p:cNvPr id="152604" name="Rectangle 28">
              <a:extLst>
                <a:ext uri="{FF2B5EF4-FFF2-40B4-BE49-F238E27FC236}">
                  <a16:creationId xmlns:a16="http://schemas.microsoft.com/office/drawing/2014/main" id="{5612053E-2FD1-F33B-CE11-E1C4FE3A6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338" y="2667000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16</a:t>
              </a:r>
            </a:p>
          </p:txBody>
        </p:sp>
        <p:sp>
          <p:nvSpPr>
            <p:cNvPr id="152605" name="Rectangle 29">
              <a:extLst>
                <a:ext uri="{FF2B5EF4-FFF2-40B4-BE49-F238E27FC236}">
                  <a16:creationId xmlns:a16="http://schemas.microsoft.com/office/drawing/2014/main" id="{86EFC2D9-2E6D-EA83-F9F2-09B6EF697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338" y="2903538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152606" name="Rectangle 30">
              <a:extLst>
                <a:ext uri="{FF2B5EF4-FFF2-40B4-BE49-F238E27FC236}">
                  <a16:creationId xmlns:a16="http://schemas.microsoft.com/office/drawing/2014/main" id="{31ED6675-9FCD-6342-F18D-E06439757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338" y="3140075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52607" name="Rectangle 31">
              <a:extLst>
                <a:ext uri="{FF2B5EF4-FFF2-40B4-BE49-F238E27FC236}">
                  <a16:creationId xmlns:a16="http://schemas.microsoft.com/office/drawing/2014/main" id="{456F7283-B1C3-99E5-76F4-8FADA48FE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338" y="3378200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19</a:t>
              </a:r>
            </a:p>
          </p:txBody>
        </p:sp>
        <p:sp>
          <p:nvSpPr>
            <p:cNvPr id="152608" name="Rectangle 32">
              <a:extLst>
                <a:ext uri="{FF2B5EF4-FFF2-40B4-BE49-F238E27FC236}">
                  <a16:creationId xmlns:a16="http://schemas.microsoft.com/office/drawing/2014/main" id="{4C68C009-FFE2-4222-8055-4F8096095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338" y="3616325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20</a:t>
              </a:r>
            </a:p>
          </p:txBody>
        </p:sp>
        <p:sp>
          <p:nvSpPr>
            <p:cNvPr id="152609" name="Rectangle 33">
              <a:extLst>
                <a:ext uri="{FF2B5EF4-FFF2-40B4-BE49-F238E27FC236}">
                  <a16:creationId xmlns:a16="http://schemas.microsoft.com/office/drawing/2014/main" id="{3CF1C8BB-97BB-857E-0A4F-D55F77C3A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338" y="3852863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21</a:t>
              </a:r>
            </a:p>
          </p:txBody>
        </p:sp>
        <p:sp>
          <p:nvSpPr>
            <p:cNvPr id="152610" name="Rectangle 34">
              <a:extLst>
                <a:ext uri="{FF2B5EF4-FFF2-40B4-BE49-F238E27FC236}">
                  <a16:creationId xmlns:a16="http://schemas.microsoft.com/office/drawing/2014/main" id="{A2E1474E-68EB-0ECC-4511-E05B7534B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338" y="4089400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22</a:t>
              </a:r>
            </a:p>
          </p:txBody>
        </p:sp>
        <p:sp>
          <p:nvSpPr>
            <p:cNvPr id="152611" name="Rectangle 35">
              <a:extLst>
                <a:ext uri="{FF2B5EF4-FFF2-40B4-BE49-F238E27FC236}">
                  <a16:creationId xmlns:a16="http://schemas.microsoft.com/office/drawing/2014/main" id="{BF336E70-0902-6A58-4461-14F05F0BF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338" y="4327525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23</a:t>
              </a:r>
            </a:p>
          </p:txBody>
        </p:sp>
        <p:sp>
          <p:nvSpPr>
            <p:cNvPr id="152612" name="Rectangle 36">
              <a:extLst>
                <a:ext uri="{FF2B5EF4-FFF2-40B4-BE49-F238E27FC236}">
                  <a16:creationId xmlns:a16="http://schemas.microsoft.com/office/drawing/2014/main" id="{5086FFFC-BD0E-16C9-1A72-C3C8B5839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338" y="4564063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24</a:t>
              </a:r>
            </a:p>
          </p:txBody>
        </p:sp>
        <p:sp>
          <p:nvSpPr>
            <p:cNvPr id="152613" name="Rectangle 37">
              <a:extLst>
                <a:ext uri="{FF2B5EF4-FFF2-40B4-BE49-F238E27FC236}">
                  <a16:creationId xmlns:a16="http://schemas.microsoft.com/office/drawing/2014/main" id="{0F065EB2-F011-051A-6F28-0912B5DEB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338" y="4860925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25</a:t>
              </a:r>
            </a:p>
          </p:txBody>
        </p:sp>
        <p:sp>
          <p:nvSpPr>
            <p:cNvPr id="152614" name="Rectangle 38">
              <a:extLst>
                <a:ext uri="{FF2B5EF4-FFF2-40B4-BE49-F238E27FC236}">
                  <a16:creationId xmlns:a16="http://schemas.microsoft.com/office/drawing/2014/main" id="{FD7C3FA5-5AF2-1E45-1C57-EB9A88381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338" y="5099050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26</a:t>
              </a:r>
            </a:p>
          </p:txBody>
        </p:sp>
        <p:sp>
          <p:nvSpPr>
            <p:cNvPr id="152615" name="Rectangle 39">
              <a:extLst>
                <a:ext uri="{FF2B5EF4-FFF2-40B4-BE49-F238E27FC236}">
                  <a16:creationId xmlns:a16="http://schemas.microsoft.com/office/drawing/2014/main" id="{BD4ADCB1-AB9B-5C88-1D61-10969EF3F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338" y="5335588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27</a:t>
              </a:r>
            </a:p>
          </p:txBody>
        </p:sp>
        <p:sp>
          <p:nvSpPr>
            <p:cNvPr id="152616" name="Rectangle 40">
              <a:extLst>
                <a:ext uri="{FF2B5EF4-FFF2-40B4-BE49-F238E27FC236}">
                  <a16:creationId xmlns:a16="http://schemas.microsoft.com/office/drawing/2014/main" id="{B7B27F53-F062-1DD6-9227-457956C83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338" y="5572125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28</a:t>
              </a:r>
            </a:p>
          </p:txBody>
        </p:sp>
        <p:sp>
          <p:nvSpPr>
            <p:cNvPr id="152617" name="Rectangle 41">
              <a:extLst>
                <a:ext uri="{FF2B5EF4-FFF2-40B4-BE49-F238E27FC236}">
                  <a16:creationId xmlns:a16="http://schemas.microsoft.com/office/drawing/2014/main" id="{3767B935-8193-575F-E3BE-A71987376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338" y="5808663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29</a:t>
              </a:r>
            </a:p>
          </p:txBody>
        </p:sp>
        <p:sp>
          <p:nvSpPr>
            <p:cNvPr id="152618" name="Rectangle 42">
              <a:extLst>
                <a:ext uri="{FF2B5EF4-FFF2-40B4-BE49-F238E27FC236}">
                  <a16:creationId xmlns:a16="http://schemas.microsoft.com/office/drawing/2014/main" id="{BD2D04EF-C795-3033-B7E1-74E09D44A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338" y="6046788"/>
              <a:ext cx="35586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30</a:t>
              </a:r>
            </a:p>
          </p:txBody>
        </p:sp>
        <p:sp>
          <p:nvSpPr>
            <p:cNvPr id="152619" name="Rectangle 43">
              <a:extLst>
                <a:ext uri="{FF2B5EF4-FFF2-40B4-BE49-F238E27FC236}">
                  <a16:creationId xmlns:a16="http://schemas.microsoft.com/office/drawing/2014/main" id="{D8506FAB-A932-878E-C88F-895948722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475" y="6224588"/>
              <a:ext cx="793487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>
                  <a:solidFill>
                    <a:schemeClr val="tx1"/>
                  </a:solidFill>
                </a:rPr>
                <a:t>REMARKS</a:t>
              </a:r>
            </a:p>
          </p:txBody>
        </p:sp>
        <p:sp>
          <p:nvSpPr>
            <p:cNvPr id="152620" name="Rectangle 44">
              <a:extLst>
                <a:ext uri="{FF2B5EF4-FFF2-40B4-BE49-F238E27FC236}">
                  <a16:creationId xmlns:a16="http://schemas.microsoft.com/office/drawing/2014/main" id="{A06812A9-CD1C-2961-BA1E-9ACFAC630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475" y="6445250"/>
              <a:ext cx="1603003" cy="275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4775" tIns="52388" rIns="104775" bIns="52388">
              <a:spAutoFit/>
            </a:bodyPr>
            <a:lstStyle/>
            <a:p>
              <a:pPr defTabSz="1174750"/>
              <a:r>
                <a:rPr lang="en-US" sz="1100" b="1" dirty="0">
                  <a:solidFill>
                    <a:schemeClr val="tx1"/>
                  </a:solidFill>
                </a:rPr>
                <a:t>* DO NOT USE.  </a:t>
              </a:r>
              <a:r>
                <a:rPr lang="en-US" sz="400" dirty="0">
                  <a:solidFill>
                    <a:schemeClr val="tx1"/>
                  </a:solidFill>
                </a:rPr>
                <a:t>For control party only</a:t>
              </a:r>
            </a:p>
          </p:txBody>
        </p:sp>
        <p:grpSp>
          <p:nvGrpSpPr>
            <p:cNvPr id="3" name="Group 138">
              <a:extLst>
                <a:ext uri="{FF2B5EF4-FFF2-40B4-BE49-F238E27FC236}">
                  <a16:creationId xmlns:a16="http://schemas.microsoft.com/office/drawing/2014/main" id="{3A4AD964-0376-63A0-9621-AF7DDDBC7804}"/>
                </a:ext>
              </a:extLst>
            </p:cNvPr>
            <p:cNvGrpSpPr/>
            <p:nvPr/>
          </p:nvGrpSpPr>
          <p:grpSpPr>
            <a:xfrm>
              <a:off x="874713" y="2154238"/>
              <a:ext cx="7507287" cy="4095750"/>
              <a:chOff x="874713" y="2154238"/>
              <a:chExt cx="7507287" cy="4095750"/>
            </a:xfrm>
          </p:grpSpPr>
          <p:sp>
            <p:nvSpPr>
              <p:cNvPr id="152636" name="Line 60">
                <a:extLst>
                  <a:ext uri="{FF2B5EF4-FFF2-40B4-BE49-F238E27FC236}">
                    <a16:creationId xmlns:a16="http://schemas.microsoft.com/office/drawing/2014/main" id="{8F98F630-32DE-1EF5-542C-1818AC8D8F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4713" y="2154238"/>
                <a:ext cx="0" cy="409257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37" name="Line 61">
                <a:extLst>
                  <a:ext uri="{FF2B5EF4-FFF2-40B4-BE49-F238E27FC236}">
                    <a16:creationId xmlns:a16="http://schemas.microsoft.com/office/drawing/2014/main" id="{F84B78F8-87E7-4E67-CEA0-161FB23DA2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62413" y="2154238"/>
                <a:ext cx="0" cy="409257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38" name="Line 62">
                <a:extLst>
                  <a:ext uri="{FF2B5EF4-FFF2-40B4-BE49-F238E27FC236}">
                    <a16:creationId xmlns:a16="http://schemas.microsoft.com/office/drawing/2014/main" id="{06340A26-F87F-9B61-7ABF-98B30C49E4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99088" y="2154238"/>
                <a:ext cx="0" cy="409257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39" name="Line 63">
                <a:extLst>
                  <a:ext uri="{FF2B5EF4-FFF2-40B4-BE49-F238E27FC236}">
                    <a16:creationId xmlns:a16="http://schemas.microsoft.com/office/drawing/2014/main" id="{0103613D-358A-2D7A-8E1F-A019FDE14C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32575" y="2154238"/>
                <a:ext cx="0" cy="409257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40" name="Line 64">
                <a:extLst>
                  <a:ext uri="{FF2B5EF4-FFF2-40B4-BE49-F238E27FC236}">
                    <a16:creationId xmlns:a16="http://schemas.microsoft.com/office/drawing/2014/main" id="{A7A9BED7-F83C-8A1E-3F63-C77629DBCD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48525" y="2154238"/>
                <a:ext cx="0" cy="409257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41" name="Line 65">
                <a:extLst>
                  <a:ext uri="{FF2B5EF4-FFF2-40B4-BE49-F238E27FC236}">
                    <a16:creationId xmlns:a16="http://schemas.microsoft.com/office/drawing/2014/main" id="{94E21155-4576-85AB-13AF-C8E140CDD7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82000" y="2154238"/>
                <a:ext cx="0" cy="409257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42" name="Line 66">
                <a:extLst>
                  <a:ext uri="{FF2B5EF4-FFF2-40B4-BE49-F238E27FC236}">
                    <a16:creationId xmlns:a16="http://schemas.microsoft.com/office/drawing/2014/main" id="{A8F664FA-5CED-871E-AEAA-D61D92375A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1388" y="2154238"/>
                <a:ext cx="0" cy="409257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43" name="Line 67">
                <a:extLst>
                  <a:ext uri="{FF2B5EF4-FFF2-40B4-BE49-F238E27FC236}">
                    <a16:creationId xmlns:a16="http://schemas.microsoft.com/office/drawing/2014/main" id="{18B32538-9B7D-4207-EEB3-5577976FFB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78363" y="2154238"/>
                <a:ext cx="0" cy="409257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44" name="Line 68">
                <a:extLst>
                  <a:ext uri="{FF2B5EF4-FFF2-40B4-BE49-F238E27FC236}">
                    <a16:creationId xmlns:a16="http://schemas.microsoft.com/office/drawing/2014/main" id="{5400BD64-F268-18EE-6338-70CDB1C545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63863" y="2209800"/>
                <a:ext cx="7937" cy="40401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" name="Group 139">
              <a:extLst>
                <a:ext uri="{FF2B5EF4-FFF2-40B4-BE49-F238E27FC236}">
                  <a16:creationId xmlns:a16="http://schemas.microsoft.com/office/drawing/2014/main" id="{0EAD7584-0217-AAF5-6282-228229695125}"/>
                </a:ext>
              </a:extLst>
            </p:cNvPr>
            <p:cNvGrpSpPr/>
            <p:nvPr/>
          </p:nvGrpSpPr>
          <p:grpSpPr>
            <a:xfrm>
              <a:off x="152400" y="2667000"/>
              <a:ext cx="8913813" cy="3579813"/>
              <a:chOff x="152400" y="2667000"/>
              <a:chExt cx="8913813" cy="3579813"/>
            </a:xfrm>
          </p:grpSpPr>
          <p:sp>
            <p:nvSpPr>
              <p:cNvPr id="152621" name="Line 45">
                <a:extLst>
                  <a:ext uri="{FF2B5EF4-FFF2-40B4-BE49-F238E27FC236}">
                    <a16:creationId xmlns:a16="http://schemas.microsoft.com/office/drawing/2014/main" id="{3041ACB2-69A3-20D4-BED0-54E026D33A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988" y="2865438"/>
                <a:ext cx="88439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22" name="Line 46">
                <a:extLst>
                  <a:ext uri="{FF2B5EF4-FFF2-40B4-BE49-F238E27FC236}">
                    <a16:creationId xmlns:a16="http://schemas.microsoft.com/office/drawing/2014/main" id="{C04FC6CB-1130-B4DF-B5D1-87C9384B06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988" y="3103563"/>
                <a:ext cx="88439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23" name="Line 47">
                <a:extLst>
                  <a:ext uri="{FF2B5EF4-FFF2-40B4-BE49-F238E27FC236}">
                    <a16:creationId xmlns:a16="http://schemas.microsoft.com/office/drawing/2014/main" id="{3498266B-39DB-C50B-20FD-B080364C02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988" y="3340100"/>
                <a:ext cx="88439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24" name="Line 48">
                <a:extLst>
                  <a:ext uri="{FF2B5EF4-FFF2-40B4-BE49-F238E27FC236}">
                    <a16:creationId xmlns:a16="http://schemas.microsoft.com/office/drawing/2014/main" id="{C5B312A5-1230-E820-E2D9-164AD9242A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988" y="3578225"/>
                <a:ext cx="88439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25" name="Line 49">
                <a:extLst>
                  <a:ext uri="{FF2B5EF4-FFF2-40B4-BE49-F238E27FC236}">
                    <a16:creationId xmlns:a16="http://schemas.microsoft.com/office/drawing/2014/main" id="{43B73476-22E5-D132-8135-CC66D0392E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988" y="3814763"/>
                <a:ext cx="88439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26" name="Line 50">
                <a:extLst>
                  <a:ext uri="{FF2B5EF4-FFF2-40B4-BE49-F238E27FC236}">
                    <a16:creationId xmlns:a16="http://schemas.microsoft.com/office/drawing/2014/main" id="{E6066F48-4FAD-CF1A-5313-1C2B58A000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988" y="4052888"/>
                <a:ext cx="88439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27" name="Line 51">
                <a:extLst>
                  <a:ext uri="{FF2B5EF4-FFF2-40B4-BE49-F238E27FC236}">
                    <a16:creationId xmlns:a16="http://schemas.microsoft.com/office/drawing/2014/main" id="{B225AB67-9B87-22DB-44C0-51968476E8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988" y="4289425"/>
                <a:ext cx="88439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28" name="Line 52">
                <a:extLst>
                  <a:ext uri="{FF2B5EF4-FFF2-40B4-BE49-F238E27FC236}">
                    <a16:creationId xmlns:a16="http://schemas.microsoft.com/office/drawing/2014/main" id="{4A089BF9-3094-F5BF-A465-91446390AE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988" y="4525963"/>
                <a:ext cx="88439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29" name="Line 53">
                <a:extLst>
                  <a:ext uri="{FF2B5EF4-FFF2-40B4-BE49-F238E27FC236}">
                    <a16:creationId xmlns:a16="http://schemas.microsoft.com/office/drawing/2014/main" id="{BFB18B33-8504-B63C-59A0-A9BDD2EC9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988" y="4764088"/>
                <a:ext cx="88439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30" name="Line 54">
                <a:extLst>
                  <a:ext uri="{FF2B5EF4-FFF2-40B4-BE49-F238E27FC236}">
                    <a16:creationId xmlns:a16="http://schemas.microsoft.com/office/drawing/2014/main" id="{18710A9A-80CE-D62F-C496-E99CB401FE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988" y="5060950"/>
                <a:ext cx="88439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31" name="Line 55">
                <a:extLst>
                  <a:ext uri="{FF2B5EF4-FFF2-40B4-BE49-F238E27FC236}">
                    <a16:creationId xmlns:a16="http://schemas.microsoft.com/office/drawing/2014/main" id="{EE625762-F6E2-64D0-3532-5A6278F1F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988" y="5297488"/>
                <a:ext cx="88439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32" name="Line 56">
                <a:extLst>
                  <a:ext uri="{FF2B5EF4-FFF2-40B4-BE49-F238E27FC236}">
                    <a16:creationId xmlns:a16="http://schemas.microsoft.com/office/drawing/2014/main" id="{5CE7C91E-732F-9F0B-7640-2A97A69449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988" y="5534025"/>
                <a:ext cx="88439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33" name="Line 57">
                <a:extLst>
                  <a:ext uri="{FF2B5EF4-FFF2-40B4-BE49-F238E27FC236}">
                    <a16:creationId xmlns:a16="http://schemas.microsoft.com/office/drawing/2014/main" id="{71EC5DB4-7AFF-EF6C-86DD-41D05597BB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988" y="5772150"/>
                <a:ext cx="88439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34" name="Line 58">
                <a:extLst>
                  <a:ext uri="{FF2B5EF4-FFF2-40B4-BE49-F238E27FC236}">
                    <a16:creationId xmlns:a16="http://schemas.microsoft.com/office/drawing/2014/main" id="{90D8E227-661A-5620-E363-62E2454E23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988" y="6008688"/>
                <a:ext cx="88439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35" name="Line 59">
                <a:extLst>
                  <a:ext uri="{FF2B5EF4-FFF2-40B4-BE49-F238E27FC236}">
                    <a16:creationId xmlns:a16="http://schemas.microsoft.com/office/drawing/2014/main" id="{06CEF947-E529-B8C4-6C1B-723D987D14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988" y="6246813"/>
                <a:ext cx="88439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52645" name="Line 69">
                <a:extLst>
                  <a:ext uri="{FF2B5EF4-FFF2-40B4-BE49-F238E27FC236}">
                    <a16:creationId xmlns:a16="http://schemas.microsoft.com/office/drawing/2014/main" id="{23CB85BB-013D-D966-4CFA-E87A70363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400" y="2667000"/>
                <a:ext cx="891381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1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2651" name="Rectangle 75">
              <a:extLst>
                <a:ext uri="{FF2B5EF4-FFF2-40B4-BE49-F238E27FC236}">
                  <a16:creationId xmlns:a16="http://schemas.microsoft.com/office/drawing/2014/main" id="{53C75AB6-5BA9-672A-9BDB-C202AD832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525" y="2613025"/>
              <a:ext cx="856004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 dirty="0">
                  <a:solidFill>
                    <a:schemeClr val="tx1"/>
                  </a:solidFill>
                </a:rPr>
                <a:t>AY17649732</a:t>
              </a:r>
            </a:p>
          </p:txBody>
        </p:sp>
        <p:sp>
          <p:nvSpPr>
            <p:cNvPr id="152652" name="Rectangle 76">
              <a:extLst>
                <a:ext uri="{FF2B5EF4-FFF2-40B4-BE49-F238E27FC236}">
                  <a16:creationId xmlns:a16="http://schemas.microsoft.com/office/drawing/2014/main" id="{8CEF9E7A-F2D9-0AB2-6BFA-5EF63D2A8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225" y="2613025"/>
              <a:ext cx="44884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0830</a:t>
              </a:r>
            </a:p>
          </p:txBody>
        </p:sp>
        <p:sp>
          <p:nvSpPr>
            <p:cNvPr id="152653" name="Rectangle 77">
              <a:extLst>
                <a:ext uri="{FF2B5EF4-FFF2-40B4-BE49-F238E27FC236}">
                  <a16:creationId xmlns:a16="http://schemas.microsoft.com/office/drawing/2014/main" id="{362DF275-21DE-AAC3-D558-233AFD9DC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9625" y="2613025"/>
              <a:ext cx="285750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2654" name="Rectangle 78">
              <a:extLst>
                <a:ext uri="{FF2B5EF4-FFF2-40B4-BE49-F238E27FC236}">
                  <a16:creationId xmlns:a16="http://schemas.microsoft.com/office/drawing/2014/main" id="{73F70926-9A7C-E5F6-9C93-7507BFB28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225" y="2841625"/>
              <a:ext cx="44884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0900</a:t>
              </a:r>
            </a:p>
          </p:txBody>
        </p:sp>
        <p:sp>
          <p:nvSpPr>
            <p:cNvPr id="152655" name="Rectangle 79">
              <a:extLst>
                <a:ext uri="{FF2B5EF4-FFF2-40B4-BE49-F238E27FC236}">
                  <a16:creationId xmlns:a16="http://schemas.microsoft.com/office/drawing/2014/main" id="{47555A07-1BE4-C802-6B34-405DED44E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9625" y="2841625"/>
              <a:ext cx="285750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2656" name="Rectangle 80">
              <a:extLst>
                <a:ext uri="{FF2B5EF4-FFF2-40B4-BE49-F238E27FC236}">
                  <a16:creationId xmlns:a16="http://schemas.microsoft.com/office/drawing/2014/main" id="{D0193ABF-435E-9DB3-5804-F6E3C3ACE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225" y="3070225"/>
              <a:ext cx="44884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0930</a:t>
              </a:r>
            </a:p>
          </p:txBody>
        </p:sp>
        <p:sp>
          <p:nvSpPr>
            <p:cNvPr id="152657" name="Rectangle 81">
              <a:extLst>
                <a:ext uri="{FF2B5EF4-FFF2-40B4-BE49-F238E27FC236}">
                  <a16:creationId xmlns:a16="http://schemas.microsoft.com/office/drawing/2014/main" id="{CB710834-C137-AE97-3CB3-2193C2951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9625" y="3070225"/>
              <a:ext cx="285750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2658" name="Rectangle 82">
              <a:extLst>
                <a:ext uri="{FF2B5EF4-FFF2-40B4-BE49-F238E27FC236}">
                  <a16:creationId xmlns:a16="http://schemas.microsoft.com/office/drawing/2014/main" id="{C6D9FA25-D311-365D-E67F-B3D7E467D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225" y="3298825"/>
              <a:ext cx="44884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1000</a:t>
              </a:r>
            </a:p>
          </p:txBody>
        </p:sp>
        <p:sp>
          <p:nvSpPr>
            <p:cNvPr id="152659" name="Rectangle 83">
              <a:extLst>
                <a:ext uri="{FF2B5EF4-FFF2-40B4-BE49-F238E27FC236}">
                  <a16:creationId xmlns:a16="http://schemas.microsoft.com/office/drawing/2014/main" id="{EBE9637B-DEF7-CADF-E289-7ABCB2943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9625" y="3298825"/>
              <a:ext cx="285750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52660" name="Rectangle 84">
              <a:extLst>
                <a:ext uri="{FF2B5EF4-FFF2-40B4-BE49-F238E27FC236}">
                  <a16:creationId xmlns:a16="http://schemas.microsoft.com/office/drawing/2014/main" id="{631A5758-C550-7160-D90A-30BD7B7B8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225" y="3527425"/>
              <a:ext cx="44884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1010</a:t>
              </a:r>
            </a:p>
          </p:txBody>
        </p:sp>
        <p:sp>
          <p:nvSpPr>
            <p:cNvPr id="152661" name="Rectangle 85">
              <a:extLst>
                <a:ext uri="{FF2B5EF4-FFF2-40B4-BE49-F238E27FC236}">
                  <a16:creationId xmlns:a16="http://schemas.microsoft.com/office/drawing/2014/main" id="{0471DBAD-32E4-4C40-5E5B-A18D69548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825" y="3527425"/>
              <a:ext cx="3889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152662" name="Rectangle 86">
              <a:extLst>
                <a:ext uri="{FF2B5EF4-FFF2-40B4-BE49-F238E27FC236}">
                  <a16:creationId xmlns:a16="http://schemas.microsoft.com/office/drawing/2014/main" id="{228FFC24-62FA-E963-4338-1FB29359E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225" y="3756025"/>
              <a:ext cx="44884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1015</a:t>
              </a:r>
            </a:p>
          </p:txBody>
        </p:sp>
        <p:sp>
          <p:nvSpPr>
            <p:cNvPr id="152663" name="Rectangle 87">
              <a:extLst>
                <a:ext uri="{FF2B5EF4-FFF2-40B4-BE49-F238E27FC236}">
                  <a16:creationId xmlns:a16="http://schemas.microsoft.com/office/drawing/2014/main" id="{645880BE-BB81-106E-691B-7856E7302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825" y="3756025"/>
              <a:ext cx="3889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152664" name="Rectangle 88">
              <a:extLst>
                <a:ext uri="{FF2B5EF4-FFF2-40B4-BE49-F238E27FC236}">
                  <a16:creationId xmlns:a16="http://schemas.microsoft.com/office/drawing/2014/main" id="{2A6637DC-8708-DD36-F433-7C00B587D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225" y="3984625"/>
              <a:ext cx="44884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1020</a:t>
              </a:r>
            </a:p>
          </p:txBody>
        </p:sp>
        <p:sp>
          <p:nvSpPr>
            <p:cNvPr id="152665" name="Rectangle 89">
              <a:extLst>
                <a:ext uri="{FF2B5EF4-FFF2-40B4-BE49-F238E27FC236}">
                  <a16:creationId xmlns:a16="http://schemas.microsoft.com/office/drawing/2014/main" id="{A4E17F53-306D-0A59-B35F-182B3A6E4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825" y="4060825"/>
              <a:ext cx="3889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31</a:t>
              </a:r>
            </a:p>
          </p:txBody>
        </p:sp>
        <p:sp>
          <p:nvSpPr>
            <p:cNvPr id="152666" name="Rectangle 90">
              <a:extLst>
                <a:ext uri="{FF2B5EF4-FFF2-40B4-BE49-F238E27FC236}">
                  <a16:creationId xmlns:a16="http://schemas.microsoft.com/office/drawing/2014/main" id="{47599379-8D82-34CA-0A09-5D99D07F7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225" y="4289425"/>
              <a:ext cx="5921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1025</a:t>
              </a:r>
            </a:p>
          </p:txBody>
        </p:sp>
        <p:sp>
          <p:nvSpPr>
            <p:cNvPr id="152667" name="Rectangle 91">
              <a:extLst>
                <a:ext uri="{FF2B5EF4-FFF2-40B4-BE49-F238E27FC236}">
                  <a16:creationId xmlns:a16="http://schemas.microsoft.com/office/drawing/2014/main" id="{31F3FB9B-0147-C693-D34C-C17BA125F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825" y="4289425"/>
              <a:ext cx="3889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45</a:t>
              </a:r>
            </a:p>
          </p:txBody>
        </p:sp>
        <p:sp>
          <p:nvSpPr>
            <p:cNvPr id="152668" name="Rectangle 92">
              <a:extLst>
                <a:ext uri="{FF2B5EF4-FFF2-40B4-BE49-F238E27FC236}">
                  <a16:creationId xmlns:a16="http://schemas.microsoft.com/office/drawing/2014/main" id="{7BFA9095-C06B-A7B1-633C-BE23B5673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225" y="4518025"/>
              <a:ext cx="44884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1030</a:t>
              </a:r>
            </a:p>
          </p:txBody>
        </p:sp>
        <p:sp>
          <p:nvSpPr>
            <p:cNvPr id="152669" name="Rectangle 93">
              <a:extLst>
                <a:ext uri="{FF2B5EF4-FFF2-40B4-BE49-F238E27FC236}">
                  <a16:creationId xmlns:a16="http://schemas.microsoft.com/office/drawing/2014/main" id="{6F84D787-7B39-8F12-5889-A574DF54B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825" y="4518025"/>
              <a:ext cx="3889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53</a:t>
              </a:r>
            </a:p>
          </p:txBody>
        </p:sp>
        <p:sp>
          <p:nvSpPr>
            <p:cNvPr id="152670" name="Rectangle 94">
              <a:extLst>
                <a:ext uri="{FF2B5EF4-FFF2-40B4-BE49-F238E27FC236}">
                  <a16:creationId xmlns:a16="http://schemas.microsoft.com/office/drawing/2014/main" id="{BC0C1164-B73D-2AF0-1CBD-82DCE2E9A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225" y="4746625"/>
              <a:ext cx="44884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1035</a:t>
              </a:r>
            </a:p>
          </p:txBody>
        </p:sp>
        <p:sp>
          <p:nvSpPr>
            <p:cNvPr id="152671" name="Rectangle 95">
              <a:extLst>
                <a:ext uri="{FF2B5EF4-FFF2-40B4-BE49-F238E27FC236}">
                  <a16:creationId xmlns:a16="http://schemas.microsoft.com/office/drawing/2014/main" id="{9D5A20D5-7DA8-92F6-564B-F848E2B9D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825" y="4822825"/>
              <a:ext cx="3889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62</a:t>
              </a:r>
            </a:p>
          </p:txBody>
        </p:sp>
        <p:sp>
          <p:nvSpPr>
            <p:cNvPr id="152672" name="Rectangle 96">
              <a:extLst>
                <a:ext uri="{FF2B5EF4-FFF2-40B4-BE49-F238E27FC236}">
                  <a16:creationId xmlns:a16="http://schemas.microsoft.com/office/drawing/2014/main" id="{747B6700-3800-1726-4C16-8D89D1AA3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225" y="5051425"/>
              <a:ext cx="44884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1040</a:t>
              </a:r>
            </a:p>
          </p:txBody>
        </p:sp>
        <p:sp>
          <p:nvSpPr>
            <p:cNvPr id="152673" name="Rectangle 97">
              <a:extLst>
                <a:ext uri="{FF2B5EF4-FFF2-40B4-BE49-F238E27FC236}">
                  <a16:creationId xmlns:a16="http://schemas.microsoft.com/office/drawing/2014/main" id="{F2A9E2CF-6BD9-129D-D316-50EC87431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825" y="5051425"/>
              <a:ext cx="3889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69</a:t>
              </a:r>
            </a:p>
          </p:txBody>
        </p:sp>
        <p:sp>
          <p:nvSpPr>
            <p:cNvPr id="152674" name="Rectangle 98">
              <a:extLst>
                <a:ext uri="{FF2B5EF4-FFF2-40B4-BE49-F238E27FC236}">
                  <a16:creationId xmlns:a16="http://schemas.microsoft.com/office/drawing/2014/main" id="{60AE416C-6B23-1D8C-9634-4F9FC0C3B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225" y="5280025"/>
              <a:ext cx="44884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1045</a:t>
              </a:r>
            </a:p>
          </p:txBody>
        </p:sp>
        <p:sp>
          <p:nvSpPr>
            <p:cNvPr id="152675" name="Rectangle 99">
              <a:extLst>
                <a:ext uri="{FF2B5EF4-FFF2-40B4-BE49-F238E27FC236}">
                  <a16:creationId xmlns:a16="http://schemas.microsoft.com/office/drawing/2014/main" id="{C018551B-0F7E-FF64-D758-1EE010102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825" y="5280025"/>
              <a:ext cx="3889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78</a:t>
              </a:r>
            </a:p>
          </p:txBody>
        </p:sp>
        <p:sp>
          <p:nvSpPr>
            <p:cNvPr id="152676" name="Rectangle 100">
              <a:extLst>
                <a:ext uri="{FF2B5EF4-FFF2-40B4-BE49-F238E27FC236}">
                  <a16:creationId xmlns:a16="http://schemas.microsoft.com/office/drawing/2014/main" id="{4BB97D32-7B35-6453-3694-038882D05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225" y="5508625"/>
              <a:ext cx="44884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1050</a:t>
              </a:r>
            </a:p>
          </p:txBody>
        </p:sp>
        <p:sp>
          <p:nvSpPr>
            <p:cNvPr id="152677" name="Rectangle 101">
              <a:extLst>
                <a:ext uri="{FF2B5EF4-FFF2-40B4-BE49-F238E27FC236}">
                  <a16:creationId xmlns:a16="http://schemas.microsoft.com/office/drawing/2014/main" id="{9E6AA6BA-3203-5986-53D7-9C57E33B5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825" y="5508625"/>
              <a:ext cx="317395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78</a:t>
              </a:r>
            </a:p>
          </p:txBody>
        </p:sp>
        <p:sp>
          <p:nvSpPr>
            <p:cNvPr id="152678" name="Rectangle 102">
              <a:extLst>
                <a:ext uri="{FF2B5EF4-FFF2-40B4-BE49-F238E27FC236}">
                  <a16:creationId xmlns:a16="http://schemas.microsoft.com/office/drawing/2014/main" id="{93DF6FF4-63D4-D4B9-FA33-261A9DFF2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225" y="5737225"/>
              <a:ext cx="44884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1055</a:t>
              </a:r>
            </a:p>
          </p:txBody>
        </p:sp>
        <p:sp>
          <p:nvSpPr>
            <p:cNvPr id="152679" name="Rectangle 103">
              <a:extLst>
                <a:ext uri="{FF2B5EF4-FFF2-40B4-BE49-F238E27FC236}">
                  <a16:creationId xmlns:a16="http://schemas.microsoft.com/office/drawing/2014/main" id="{41DFF670-CD9F-ABE9-F8ED-15A135C2A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825" y="5737225"/>
              <a:ext cx="317395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76</a:t>
              </a:r>
            </a:p>
          </p:txBody>
        </p:sp>
        <p:sp>
          <p:nvSpPr>
            <p:cNvPr id="152680" name="Rectangle 104">
              <a:extLst>
                <a:ext uri="{FF2B5EF4-FFF2-40B4-BE49-F238E27FC236}">
                  <a16:creationId xmlns:a16="http://schemas.microsoft.com/office/drawing/2014/main" id="{9BD2A059-C16C-0EAE-795F-AB5364452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225" y="5965825"/>
              <a:ext cx="44884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1100</a:t>
              </a:r>
            </a:p>
          </p:txBody>
        </p:sp>
        <p:sp>
          <p:nvSpPr>
            <p:cNvPr id="152681" name="Rectangle 105">
              <a:extLst>
                <a:ext uri="{FF2B5EF4-FFF2-40B4-BE49-F238E27FC236}">
                  <a16:creationId xmlns:a16="http://schemas.microsoft.com/office/drawing/2014/main" id="{A7337E64-0FDD-CB03-D76C-D225EB73D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825" y="5965825"/>
              <a:ext cx="317395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67</a:t>
              </a:r>
            </a:p>
          </p:txBody>
        </p:sp>
        <p:sp>
          <p:nvSpPr>
            <p:cNvPr id="152682" name="Rectangle 106">
              <a:extLst>
                <a:ext uri="{FF2B5EF4-FFF2-40B4-BE49-F238E27FC236}">
                  <a16:creationId xmlns:a16="http://schemas.microsoft.com/office/drawing/2014/main" id="{D6982CA4-1B09-B05E-F792-D12BD3007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525" y="5965825"/>
              <a:ext cx="856004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AY17649732</a:t>
              </a:r>
            </a:p>
          </p:txBody>
        </p:sp>
        <p:sp>
          <p:nvSpPr>
            <p:cNvPr id="152683" name="Line 107">
              <a:extLst>
                <a:ext uri="{FF2B5EF4-FFF2-40B4-BE49-F238E27FC236}">
                  <a16:creationId xmlns:a16="http://schemas.microsoft.com/office/drawing/2014/main" id="{6FE6F079-3AD1-E8E1-37B6-9D478011F6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7800" y="2895600"/>
              <a:ext cx="0" cy="304800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152684" name="Rectangle 108">
              <a:extLst>
                <a:ext uri="{FF2B5EF4-FFF2-40B4-BE49-F238E27FC236}">
                  <a16:creationId xmlns:a16="http://schemas.microsoft.com/office/drawing/2014/main" id="{FE4155B1-E0D4-7E3A-0786-D7124837E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125" y="2613025"/>
              <a:ext cx="856004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AY17649732</a:t>
              </a:r>
            </a:p>
          </p:txBody>
        </p:sp>
        <p:sp>
          <p:nvSpPr>
            <p:cNvPr id="152685" name="Rectangle 109">
              <a:extLst>
                <a:ext uri="{FF2B5EF4-FFF2-40B4-BE49-F238E27FC236}">
                  <a16:creationId xmlns:a16="http://schemas.microsoft.com/office/drawing/2014/main" id="{EC41C5AA-990D-5B1F-6131-C40A1CD4F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3525" y="2613025"/>
              <a:ext cx="44884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 dirty="0">
                  <a:solidFill>
                    <a:schemeClr val="tx1"/>
                  </a:solidFill>
                </a:rPr>
                <a:t>1105</a:t>
              </a:r>
            </a:p>
          </p:txBody>
        </p:sp>
        <p:sp>
          <p:nvSpPr>
            <p:cNvPr id="152686" name="Rectangle 110">
              <a:extLst>
                <a:ext uri="{FF2B5EF4-FFF2-40B4-BE49-F238E27FC236}">
                  <a16:creationId xmlns:a16="http://schemas.microsoft.com/office/drawing/2014/main" id="{B345A6E2-7026-FDDA-44B8-95AECE6AA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5700" y="2590800"/>
              <a:ext cx="3889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54</a:t>
              </a:r>
            </a:p>
          </p:txBody>
        </p:sp>
        <p:sp>
          <p:nvSpPr>
            <p:cNvPr id="152687" name="Rectangle 111">
              <a:extLst>
                <a:ext uri="{FF2B5EF4-FFF2-40B4-BE49-F238E27FC236}">
                  <a16:creationId xmlns:a16="http://schemas.microsoft.com/office/drawing/2014/main" id="{ED906E59-444E-FB48-3711-67D911099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3525" y="2838450"/>
              <a:ext cx="596900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 dirty="0">
                  <a:solidFill>
                    <a:schemeClr val="tx1"/>
                  </a:solidFill>
                </a:rPr>
                <a:t>1110</a:t>
              </a:r>
            </a:p>
          </p:txBody>
        </p:sp>
        <p:sp>
          <p:nvSpPr>
            <p:cNvPr id="152688" name="Rectangle 112">
              <a:extLst>
                <a:ext uri="{FF2B5EF4-FFF2-40B4-BE49-F238E27FC236}">
                  <a16:creationId xmlns:a16="http://schemas.microsoft.com/office/drawing/2014/main" id="{99516E97-3EF6-CCCE-E2F9-89246C21C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5700" y="2819400"/>
              <a:ext cx="3889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47</a:t>
              </a:r>
            </a:p>
          </p:txBody>
        </p:sp>
        <p:sp>
          <p:nvSpPr>
            <p:cNvPr id="152689" name="Rectangle 113">
              <a:extLst>
                <a:ext uri="{FF2B5EF4-FFF2-40B4-BE49-F238E27FC236}">
                  <a16:creationId xmlns:a16="http://schemas.microsoft.com/office/drawing/2014/main" id="{440DA980-44BA-7CEC-43BC-8429C4A5A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3525" y="3070225"/>
              <a:ext cx="5921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1115</a:t>
              </a:r>
            </a:p>
          </p:txBody>
        </p:sp>
        <p:sp>
          <p:nvSpPr>
            <p:cNvPr id="152690" name="Rectangle 114">
              <a:extLst>
                <a:ext uri="{FF2B5EF4-FFF2-40B4-BE49-F238E27FC236}">
                  <a16:creationId xmlns:a16="http://schemas.microsoft.com/office/drawing/2014/main" id="{4570460C-BD2D-CD92-7997-5ECD635C9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5700" y="3048000"/>
              <a:ext cx="3889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25</a:t>
              </a:r>
            </a:p>
          </p:txBody>
        </p:sp>
        <p:sp>
          <p:nvSpPr>
            <p:cNvPr id="152691" name="Rectangle 115">
              <a:extLst>
                <a:ext uri="{FF2B5EF4-FFF2-40B4-BE49-F238E27FC236}">
                  <a16:creationId xmlns:a16="http://schemas.microsoft.com/office/drawing/2014/main" id="{98D48374-D88C-C360-7A1B-DABD1915D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3525" y="3298825"/>
              <a:ext cx="5921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1120</a:t>
              </a:r>
            </a:p>
          </p:txBody>
        </p:sp>
        <p:sp>
          <p:nvSpPr>
            <p:cNvPr id="152692" name="Rectangle 116">
              <a:extLst>
                <a:ext uri="{FF2B5EF4-FFF2-40B4-BE49-F238E27FC236}">
                  <a16:creationId xmlns:a16="http://schemas.microsoft.com/office/drawing/2014/main" id="{E8B9AF08-0962-450F-A561-706E080BE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5700" y="3276600"/>
              <a:ext cx="3889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52693" name="Rectangle 117">
              <a:extLst>
                <a:ext uri="{FF2B5EF4-FFF2-40B4-BE49-F238E27FC236}">
                  <a16:creationId xmlns:a16="http://schemas.microsoft.com/office/drawing/2014/main" id="{62E3E749-04C3-FB01-33C9-A4DA30742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3525" y="3527425"/>
              <a:ext cx="5921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 dirty="0">
                  <a:solidFill>
                    <a:schemeClr val="tx1"/>
                  </a:solidFill>
                </a:rPr>
                <a:t>1125</a:t>
              </a:r>
            </a:p>
          </p:txBody>
        </p:sp>
        <p:sp>
          <p:nvSpPr>
            <p:cNvPr id="152694" name="Rectangle 118">
              <a:extLst>
                <a:ext uri="{FF2B5EF4-FFF2-40B4-BE49-F238E27FC236}">
                  <a16:creationId xmlns:a16="http://schemas.microsoft.com/office/drawing/2014/main" id="{A2C6F33E-5794-9BA8-6AC1-23BE2E64C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5700" y="3505200"/>
              <a:ext cx="3889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152695" name="Rectangle 119">
              <a:extLst>
                <a:ext uri="{FF2B5EF4-FFF2-40B4-BE49-F238E27FC236}">
                  <a16:creationId xmlns:a16="http://schemas.microsoft.com/office/drawing/2014/main" id="{279D604C-A931-EFB3-D207-68FAC1AEF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3525" y="3832225"/>
              <a:ext cx="5921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1130</a:t>
              </a:r>
            </a:p>
          </p:txBody>
        </p:sp>
        <p:sp>
          <p:nvSpPr>
            <p:cNvPr id="152696" name="Rectangle 120">
              <a:extLst>
                <a:ext uri="{FF2B5EF4-FFF2-40B4-BE49-F238E27FC236}">
                  <a16:creationId xmlns:a16="http://schemas.microsoft.com/office/drawing/2014/main" id="{DA48005A-20A2-3D4E-199D-BFF2A1481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5700" y="3810000"/>
              <a:ext cx="3889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16</a:t>
              </a:r>
            </a:p>
          </p:txBody>
        </p:sp>
        <p:sp>
          <p:nvSpPr>
            <p:cNvPr id="152697" name="Rectangle 121">
              <a:extLst>
                <a:ext uri="{FF2B5EF4-FFF2-40B4-BE49-F238E27FC236}">
                  <a16:creationId xmlns:a16="http://schemas.microsoft.com/office/drawing/2014/main" id="{D4F91C68-414A-2D6F-423B-E85C680B4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3525" y="4060825"/>
              <a:ext cx="5921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1135</a:t>
              </a:r>
            </a:p>
          </p:txBody>
        </p:sp>
        <p:sp>
          <p:nvSpPr>
            <p:cNvPr id="152698" name="Rectangle 122">
              <a:extLst>
                <a:ext uri="{FF2B5EF4-FFF2-40B4-BE49-F238E27FC236}">
                  <a16:creationId xmlns:a16="http://schemas.microsoft.com/office/drawing/2014/main" id="{10EA5EDD-D9F5-1846-F920-902C31D80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5700" y="4038600"/>
              <a:ext cx="3889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15</a:t>
              </a:r>
            </a:p>
          </p:txBody>
        </p:sp>
        <p:sp>
          <p:nvSpPr>
            <p:cNvPr id="152699" name="Rectangle 123">
              <a:extLst>
                <a:ext uri="{FF2B5EF4-FFF2-40B4-BE49-F238E27FC236}">
                  <a16:creationId xmlns:a16="http://schemas.microsoft.com/office/drawing/2014/main" id="{E621E67B-99FB-3D90-3A3A-C1752BAC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3525" y="4289425"/>
              <a:ext cx="5921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1140</a:t>
              </a:r>
            </a:p>
          </p:txBody>
        </p:sp>
        <p:sp>
          <p:nvSpPr>
            <p:cNvPr id="152700" name="Rectangle 124">
              <a:extLst>
                <a:ext uri="{FF2B5EF4-FFF2-40B4-BE49-F238E27FC236}">
                  <a16:creationId xmlns:a16="http://schemas.microsoft.com/office/drawing/2014/main" id="{30D6CBDE-CA77-886E-2184-B066AFDE8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5700" y="4267200"/>
              <a:ext cx="3889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14</a:t>
              </a:r>
            </a:p>
          </p:txBody>
        </p:sp>
        <p:sp>
          <p:nvSpPr>
            <p:cNvPr id="152701" name="Rectangle 125">
              <a:extLst>
                <a:ext uri="{FF2B5EF4-FFF2-40B4-BE49-F238E27FC236}">
                  <a16:creationId xmlns:a16="http://schemas.microsoft.com/office/drawing/2014/main" id="{DE01A77B-B99E-7816-6903-780F3EF51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3525" y="4518025"/>
              <a:ext cx="44884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1145</a:t>
              </a:r>
            </a:p>
          </p:txBody>
        </p:sp>
        <p:sp>
          <p:nvSpPr>
            <p:cNvPr id="152702" name="Rectangle 126">
              <a:extLst>
                <a:ext uri="{FF2B5EF4-FFF2-40B4-BE49-F238E27FC236}">
                  <a16:creationId xmlns:a16="http://schemas.microsoft.com/office/drawing/2014/main" id="{F98C9DF3-94F9-D05F-586B-150ECDFF3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5700" y="4495800"/>
              <a:ext cx="388938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14</a:t>
              </a:r>
            </a:p>
          </p:txBody>
        </p:sp>
        <p:sp>
          <p:nvSpPr>
            <p:cNvPr id="152703" name="Rectangle 127">
              <a:extLst>
                <a:ext uri="{FF2B5EF4-FFF2-40B4-BE49-F238E27FC236}">
                  <a16:creationId xmlns:a16="http://schemas.microsoft.com/office/drawing/2014/main" id="{A825DDDE-B475-11E5-658F-45521B761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125" y="4518025"/>
              <a:ext cx="856004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AY17649732</a:t>
              </a:r>
            </a:p>
          </p:txBody>
        </p:sp>
        <p:sp>
          <p:nvSpPr>
            <p:cNvPr id="152704" name="Rectangle 128">
              <a:extLst>
                <a:ext uri="{FF2B5EF4-FFF2-40B4-BE49-F238E27FC236}">
                  <a16:creationId xmlns:a16="http://schemas.microsoft.com/office/drawing/2014/main" id="{33412A4E-9341-CEDB-D07A-2EF7DD44C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388" y="2841625"/>
              <a:ext cx="67326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“             “</a:t>
              </a:r>
            </a:p>
          </p:txBody>
        </p:sp>
        <p:sp>
          <p:nvSpPr>
            <p:cNvPr id="152705" name="Rectangle 129">
              <a:extLst>
                <a:ext uri="{FF2B5EF4-FFF2-40B4-BE49-F238E27FC236}">
                  <a16:creationId xmlns:a16="http://schemas.microsoft.com/office/drawing/2014/main" id="{39A8D38E-6282-3DA0-57F4-01BFF9CB2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388" y="3146425"/>
              <a:ext cx="67326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“             “</a:t>
              </a:r>
            </a:p>
          </p:txBody>
        </p:sp>
        <p:sp>
          <p:nvSpPr>
            <p:cNvPr id="152706" name="Rectangle 130">
              <a:extLst>
                <a:ext uri="{FF2B5EF4-FFF2-40B4-BE49-F238E27FC236}">
                  <a16:creationId xmlns:a16="http://schemas.microsoft.com/office/drawing/2014/main" id="{CDB52182-241B-1FF6-75E0-65DD9FEC1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388" y="3375025"/>
              <a:ext cx="67326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“             “</a:t>
              </a:r>
            </a:p>
          </p:txBody>
        </p:sp>
        <p:sp>
          <p:nvSpPr>
            <p:cNvPr id="152707" name="Rectangle 131">
              <a:extLst>
                <a:ext uri="{FF2B5EF4-FFF2-40B4-BE49-F238E27FC236}">
                  <a16:creationId xmlns:a16="http://schemas.microsoft.com/office/drawing/2014/main" id="{3B184F7C-AA72-AA2C-E783-2B3D1F259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388" y="3603625"/>
              <a:ext cx="67326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“             “</a:t>
              </a:r>
            </a:p>
          </p:txBody>
        </p:sp>
        <p:sp>
          <p:nvSpPr>
            <p:cNvPr id="152708" name="Rectangle 132">
              <a:extLst>
                <a:ext uri="{FF2B5EF4-FFF2-40B4-BE49-F238E27FC236}">
                  <a16:creationId xmlns:a16="http://schemas.microsoft.com/office/drawing/2014/main" id="{2182725B-F387-8169-3637-22E47407A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388" y="3832225"/>
              <a:ext cx="67326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“             “</a:t>
              </a:r>
            </a:p>
          </p:txBody>
        </p:sp>
        <p:sp>
          <p:nvSpPr>
            <p:cNvPr id="152709" name="Rectangle 133">
              <a:extLst>
                <a:ext uri="{FF2B5EF4-FFF2-40B4-BE49-F238E27FC236}">
                  <a16:creationId xmlns:a16="http://schemas.microsoft.com/office/drawing/2014/main" id="{F40CFF86-EB5B-4335-BD89-8036B4299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388" y="4060825"/>
              <a:ext cx="67326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“             “</a:t>
              </a:r>
            </a:p>
          </p:txBody>
        </p:sp>
        <p:sp>
          <p:nvSpPr>
            <p:cNvPr id="152710" name="Rectangle 134">
              <a:extLst>
                <a:ext uri="{FF2B5EF4-FFF2-40B4-BE49-F238E27FC236}">
                  <a16:creationId xmlns:a16="http://schemas.microsoft.com/office/drawing/2014/main" id="{5154D31D-EDD6-C970-D923-CFF4988CD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388" y="4289425"/>
              <a:ext cx="673261" cy="24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chemeClr val="tx1"/>
                  </a:solidFill>
                </a:rPr>
                <a:t>“             “</a:t>
              </a:r>
            </a:p>
          </p:txBody>
        </p:sp>
        <p:sp>
          <p:nvSpPr>
            <p:cNvPr id="152711" name="Rectangle 135">
              <a:extLst>
                <a:ext uri="{FF2B5EF4-FFF2-40B4-BE49-F238E27FC236}">
                  <a16:creationId xmlns:a16="http://schemas.microsoft.com/office/drawing/2014/main" id="{62774BBB-F7A1-C010-821B-91AB08DF2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6324600"/>
              <a:ext cx="1056379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All Times Zulu</a:t>
              </a:r>
            </a:p>
          </p:txBody>
        </p:sp>
        <p:sp>
          <p:nvSpPr>
            <p:cNvPr id="141" name="Line 59">
              <a:extLst>
                <a:ext uri="{FF2B5EF4-FFF2-40B4-BE49-F238E27FC236}">
                  <a16:creationId xmlns:a16="http://schemas.microsoft.com/office/drawing/2014/main" id="{4216617B-B72B-FEFD-8EFA-4B4420C15A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500" y="2133600"/>
              <a:ext cx="88439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sz="110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142">
            <a:extLst>
              <a:ext uri="{FF2B5EF4-FFF2-40B4-BE49-F238E27FC236}">
                <a16:creationId xmlns:a16="http://schemas.microsoft.com/office/drawing/2014/main" id="{54791F02-6EE1-C46D-056B-7557D4C2A088}"/>
              </a:ext>
            </a:extLst>
          </p:cNvPr>
          <p:cNvGrpSpPr/>
          <p:nvPr/>
        </p:nvGrpSpPr>
        <p:grpSpPr>
          <a:xfrm>
            <a:off x="0" y="335577"/>
            <a:ext cx="9144000" cy="902733"/>
            <a:chOff x="0" y="335577"/>
            <a:chExt cx="9144000" cy="902733"/>
          </a:xfrm>
        </p:grpSpPr>
        <p:sp>
          <p:nvSpPr>
            <p:cNvPr id="144" name="Rectangle 1">
              <a:extLst>
                <a:ext uri="{FF2B5EF4-FFF2-40B4-BE49-F238E27FC236}">
                  <a16:creationId xmlns:a16="http://schemas.microsoft.com/office/drawing/2014/main" id="{F5117A84-5041-F081-B9D3-F5F9FC143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38200"/>
              <a:ext cx="91440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  <a:cs typeface="Arial"/>
              </a:endParaRPr>
            </a:p>
          </p:txBody>
        </p:sp>
        <p:sp>
          <p:nvSpPr>
            <p:cNvPr id="145" name="Rectangle 1">
              <a:extLst>
                <a:ext uri="{FF2B5EF4-FFF2-40B4-BE49-F238E27FC236}">
                  <a16:creationId xmlns:a16="http://schemas.microsoft.com/office/drawing/2014/main" id="{7A6CA958-E392-E5FF-06B8-6D452E237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5577"/>
              <a:ext cx="9144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Times New Roman" pitchFamily="18" charset="0"/>
                  <a:cs typeface="Arial" pitchFamily="34" charset="0"/>
                </a:rPr>
                <a:t>Nuclear Data Sheet for Radiological Monitoring</a:t>
              </a:r>
              <a:endPara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117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Table&#10;&#10;Description automatically generated">
            <a:extLst>
              <a:ext uri="{FF2B5EF4-FFF2-40B4-BE49-F238E27FC236}">
                <a16:creationId xmlns:a16="http://schemas.microsoft.com/office/drawing/2014/main" id="{F42C4BD7-F01F-41EE-8FC7-082ACA4D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1" y="6928"/>
            <a:ext cx="5791199" cy="4845691"/>
          </a:xfrm>
          <a:prstGeom prst="rect">
            <a:avLst/>
          </a:prstGeom>
        </p:spPr>
      </p:pic>
      <p:pic>
        <p:nvPicPr>
          <p:cNvPr id="7" name="Picture 7" descr="Table&#10;&#10;Description automatically generated">
            <a:extLst>
              <a:ext uri="{FF2B5EF4-FFF2-40B4-BE49-F238E27FC236}">
                <a16:creationId xmlns:a16="http://schemas.microsoft.com/office/drawing/2014/main" id="{8FAE8712-1B76-4B42-A795-206D1521C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4871238"/>
            <a:ext cx="5791200" cy="20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67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27FDA-2885-A33A-501F-74246BACE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E5118FBE-99B7-87F1-306C-11308D056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F45A3C0A-2810-C3FA-5EB6-635A6BCB6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D3F1F02-0E10-08B5-973F-E6459D24C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-4228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>
                <a:ln>
                  <a:noFill/>
                </a:ln>
                <a:effectLst/>
                <a:latin typeface="+mn-lt"/>
                <a:ea typeface="Times New Roman" pitchFamily="18" charset="0"/>
                <a:cs typeface="Arial"/>
              </a:rPr>
              <a:t> </a:t>
            </a:r>
            <a:r>
              <a:rPr kumimoji="0" lang="en-US" sz="3600" b="1" i="0" u="none" strike="noStrike" cap="none" normalizeH="0" baseline="0">
                <a:ln>
                  <a:noFill/>
                </a:ln>
                <a:effectLst/>
                <a:latin typeface="+mn-lt"/>
                <a:ea typeface="Times New Roman" pitchFamily="18" charset="0"/>
                <a:cs typeface="Arial"/>
              </a:rPr>
              <a:t>Radiological</a:t>
            </a:r>
            <a:r>
              <a:rPr kumimoji="0" lang="en-US" sz="3600" b="1" i="0" u="none" strike="noStrike" cap="none" normalizeH="0">
                <a:ln>
                  <a:noFill/>
                </a:ln>
                <a:effectLst/>
                <a:latin typeface="+mn-lt"/>
                <a:ea typeface="Times New Roman" pitchFamily="18" charset="0"/>
                <a:cs typeface="Arial"/>
              </a:rPr>
              <a:t> </a:t>
            </a:r>
            <a:r>
              <a:rPr kumimoji="0" lang="en-US" sz="3600" b="1" i="0" u="none" strike="noStrike" cap="none" normalizeH="0" baseline="0">
                <a:ln>
                  <a:noFill/>
                </a:ln>
                <a:effectLst/>
                <a:latin typeface="+mn-lt"/>
                <a:ea typeface="Times New Roman" pitchFamily="18" charset="0"/>
                <a:cs typeface="Arial"/>
              </a:rPr>
              <a:t>Surveys</a:t>
            </a:r>
            <a:endParaRPr kumimoji="0" lang="en-US" sz="3600" b="1" i="0" u="none" strike="noStrike" cap="none" normalizeH="0" baseline="0">
              <a:ln>
                <a:noFill/>
              </a:ln>
              <a:effectLst/>
              <a:latin typeface="+mn-lt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4F69FF-24DC-53A6-4C3A-323C8C385C7C}"/>
              </a:ext>
            </a:extLst>
          </p:cNvPr>
          <p:cNvSpPr txBox="1"/>
          <p:nvPr/>
        </p:nvSpPr>
        <p:spPr>
          <a:xfrm>
            <a:off x="198071" y="898386"/>
            <a:ext cx="8738557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Calibri"/>
                <a:ea typeface="Calibri"/>
                <a:cs typeface="Arial"/>
              </a:rPr>
              <a:t>A survey is performed by a group comprised of a defense team and one </a:t>
            </a:r>
            <a:r>
              <a:rPr lang="en-US" sz="2000" dirty="0" err="1">
                <a:latin typeface="Calibri"/>
                <a:ea typeface="Calibri"/>
                <a:cs typeface="Arial"/>
              </a:rPr>
              <a:t>ormore</a:t>
            </a:r>
            <a:r>
              <a:rPr lang="en-US" sz="2000" dirty="0">
                <a:latin typeface="Calibri"/>
                <a:ea typeface="Calibri"/>
                <a:cs typeface="Arial"/>
              </a:rPr>
              <a:t> survey teams. </a:t>
            </a:r>
          </a:p>
          <a:p>
            <a:endParaRPr lang="en-US" sz="2000" dirty="0">
              <a:latin typeface="Calibri"/>
              <a:ea typeface="Calibri"/>
              <a:cs typeface="Arial"/>
            </a:endParaRPr>
          </a:p>
          <a:p>
            <a:r>
              <a:rPr lang="en-US" sz="2000" dirty="0">
                <a:latin typeface="Calibri"/>
                <a:ea typeface="Calibri"/>
                <a:cs typeface="Arial"/>
              </a:rPr>
              <a:t>The survey team, organized within the company/troop/battery NBC </a:t>
            </a:r>
            <a:r>
              <a:rPr lang="en-US" sz="2000" dirty="0" err="1">
                <a:latin typeface="Calibri"/>
                <a:ea typeface="Calibri"/>
                <a:cs typeface="Arial"/>
              </a:rPr>
              <a:t>team,consists</a:t>
            </a:r>
            <a:r>
              <a:rPr lang="en-US" sz="2000" dirty="0">
                <a:latin typeface="Calibri"/>
                <a:ea typeface="Calibri"/>
                <a:cs typeface="Arial"/>
              </a:rPr>
              <a:t> of a monitor and necessary support and security personnel.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b="1" dirty="0">
                <a:ea typeface="+mn-lt"/>
                <a:cs typeface="+mn-lt"/>
              </a:rPr>
              <a:t>Purpose:</a:t>
            </a:r>
            <a:r>
              <a:rPr lang="en-US" sz="2000" dirty="0">
                <a:ea typeface="+mn-lt"/>
                <a:cs typeface="+mn-lt"/>
              </a:rPr>
              <a:t> Determine the extent of contamination when routine monitoring does not provide a complete picture.</a:t>
            </a:r>
          </a:p>
          <a:p>
            <a:endParaRPr lang="en-US" sz="2000" dirty="0">
              <a:ea typeface="+mn-lt"/>
              <a:cs typeface="+mn-lt"/>
            </a:endParaRPr>
          </a:p>
          <a:p>
            <a:r>
              <a:rPr lang="en-US" sz="2000" b="1" dirty="0">
                <a:ea typeface="+mn-lt"/>
                <a:cs typeface="+mn-lt"/>
              </a:rPr>
              <a:t>When to Conduct a Survey:</a:t>
            </a:r>
            <a:endParaRPr lang="en-US" b="1">
              <a:ea typeface="+mn-lt"/>
              <a:cs typeface="+mn-lt"/>
            </a:endParaRPr>
          </a:p>
          <a:p>
            <a:endParaRPr lang="en-US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Only after fallout has ended.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Conducted only when directed by the CBRN CELL.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ea typeface="+mn-lt"/>
              <a:cs typeface="+mn-lt"/>
            </a:endParaRPr>
          </a:p>
          <a:p>
            <a:r>
              <a:rPr lang="en-US" sz="2000" b="1" dirty="0">
                <a:ea typeface="+mn-lt"/>
                <a:cs typeface="+mn-lt"/>
              </a:rPr>
              <a:t>Goal:</a:t>
            </a:r>
            <a:r>
              <a:rPr lang="en-US" sz="2000" dirty="0">
                <a:ea typeface="+mn-lt"/>
                <a:cs typeface="+mn-lt"/>
              </a:rPr>
              <a:t> Provide accurate information on how widespread contamination is in order to support mission planning and force protection.</a:t>
            </a:r>
            <a:endParaRPr lang="en-US" dirty="0">
              <a:ea typeface="+mn-lt"/>
              <a:cs typeface="+mn-lt"/>
            </a:endParaRPr>
          </a:p>
          <a:p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292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AE895-AB39-114C-2F85-2B4FC731F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8" name="Rectangle 6">
            <a:extLst>
              <a:ext uri="{FF2B5EF4-FFF2-40B4-BE49-F238E27FC236}">
                <a16:creationId xmlns:a16="http://schemas.microsoft.com/office/drawing/2014/main" id="{55F5138F-BB73-9E59-955E-29C47B179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1158875"/>
            <a:ext cx="1841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820972-567F-352F-D6AE-8A4C606AD671}"/>
              </a:ext>
            </a:extLst>
          </p:cNvPr>
          <p:cNvSpPr txBox="1"/>
          <p:nvPr/>
        </p:nvSpPr>
        <p:spPr>
          <a:xfrm>
            <a:off x="-41223" y="1277213"/>
            <a:ext cx="9241765" cy="55707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+mn-lt"/>
                <a:cs typeface="+mn-lt"/>
              </a:rPr>
              <a:t>Purpose:</a:t>
            </a:r>
            <a:r>
              <a:rPr lang="en-US" sz="2400" dirty="0">
                <a:ea typeface="+mn-lt"/>
                <a:cs typeface="+mn-lt"/>
              </a:rPr>
              <a:t> Take dose-rate readings during a ground survey along a route.</a:t>
            </a:r>
            <a:endParaRPr lang="en-US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ea typeface="+mn-lt"/>
              <a:cs typeface="+mn-lt"/>
            </a:endParaRPr>
          </a:p>
          <a:p>
            <a:r>
              <a:rPr lang="en-US" sz="2400" b="1" dirty="0">
                <a:ea typeface="+mn-lt"/>
                <a:cs typeface="+mn-lt"/>
              </a:rPr>
              <a:t>Who Performs:</a:t>
            </a:r>
            <a:r>
              <a:rPr lang="en-US" sz="2400" dirty="0">
                <a:ea typeface="+mn-lt"/>
                <a:cs typeface="+mn-lt"/>
              </a:rPr>
              <a:t> Mounted personnel in survey vehicles.</a:t>
            </a:r>
            <a:endParaRPr lang="en-US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ea typeface="+mn-lt"/>
              <a:cs typeface="+mn-lt"/>
            </a:endParaRPr>
          </a:p>
          <a:p>
            <a:r>
              <a:rPr lang="en-US" sz="2400" b="1" dirty="0">
                <a:ea typeface="+mn-lt"/>
                <a:cs typeface="+mn-lt"/>
              </a:rPr>
              <a:t>Technique:</a:t>
            </a:r>
            <a:endParaRPr lang="en-US" sz="2400" b="1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Readings are taken inside the vehicle (shielded).</a:t>
            </a:r>
            <a:endParaRPr lang="en-US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Convert readings to outside (unshielded) dose rates using a correlation factor (CF).</a:t>
            </a:r>
            <a:endParaRPr lang="en-US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ea typeface="+mn-lt"/>
              <a:cs typeface="+mn-lt"/>
            </a:endParaRPr>
          </a:p>
          <a:p>
            <a:r>
              <a:rPr lang="en-US" sz="2400" b="1" dirty="0">
                <a:ea typeface="+mn-lt"/>
                <a:cs typeface="+mn-lt"/>
              </a:rPr>
              <a:t>Speed &amp; Intervals:</a:t>
            </a:r>
            <a:endParaRPr lang="en-US" sz="2400" b="1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Average survey speed: 15 mph.</a:t>
            </a:r>
            <a:endParaRPr lang="en-US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Take readings at selected intervals along the designated route.</a:t>
            </a:r>
            <a:endParaRPr lang="en-US" sz="2400" dirty="0">
              <a:ea typeface="Calibri"/>
              <a:cs typeface="Calibri"/>
            </a:endParaRPr>
          </a:p>
          <a:p>
            <a:endParaRPr lang="en-US" sz="240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At least one reading must be taken outside the vehicle for reference.</a:t>
            </a:r>
            <a:endParaRPr lang="en-US" sz="2400" dirty="0">
              <a:ea typeface="Calibri"/>
              <a:cs typeface="Calibri"/>
            </a:endParaRPr>
          </a:p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813233-A53E-ACB0-82F2-F90D747F94F2}"/>
              </a:ext>
            </a:extLst>
          </p:cNvPr>
          <p:cNvSpPr txBox="1"/>
          <p:nvPr/>
        </p:nvSpPr>
        <p:spPr>
          <a:xfrm>
            <a:off x="381194" y="242705"/>
            <a:ext cx="876731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ea typeface="Calibri"/>
                <a:cs typeface="Calibri"/>
              </a:rPr>
              <a:t>Radiological</a:t>
            </a:r>
            <a:r>
              <a:rPr lang="en-US" sz="2800" b="1" dirty="0">
                <a:ea typeface="+mn-lt"/>
                <a:cs typeface="+mn-lt"/>
              </a:rPr>
              <a:t> Surveys – Ground Survey (Route Technique)</a:t>
            </a:r>
            <a:endParaRPr lang="en-US" sz="28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5515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9EBC8-F184-B831-5B3B-13F39CFFC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8" name="Rectangle 6">
            <a:extLst>
              <a:ext uri="{FF2B5EF4-FFF2-40B4-BE49-F238E27FC236}">
                <a16:creationId xmlns:a16="http://schemas.microsoft.com/office/drawing/2014/main" id="{680B8A4A-DA54-D718-1F77-EB92EF604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1158875"/>
            <a:ext cx="1841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1BD6F7-6536-3AEF-EBB6-E49A342A40FC}"/>
              </a:ext>
            </a:extLst>
          </p:cNvPr>
          <p:cNvSpPr txBox="1"/>
          <p:nvPr/>
        </p:nvSpPr>
        <p:spPr>
          <a:xfrm>
            <a:off x="-41223" y="1277213"/>
            <a:ext cx="9241765" cy="52014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+mn-lt"/>
                <a:cs typeface="+mn-lt"/>
              </a:rPr>
              <a:t>Purpose:</a:t>
            </a:r>
            <a:r>
              <a:rPr lang="en-US" sz="2400" dirty="0">
                <a:ea typeface="+mn-lt"/>
                <a:cs typeface="+mn-lt"/>
              </a:rPr>
              <a:t> Measure radiation at a specific point of operational concern.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ea typeface="+mn-lt"/>
              <a:cs typeface="+mn-lt"/>
            </a:endParaRPr>
          </a:p>
          <a:p>
            <a:r>
              <a:rPr lang="en-US" sz="2400" b="1" dirty="0">
                <a:ea typeface="+mn-lt"/>
                <a:cs typeface="+mn-lt"/>
              </a:rPr>
              <a:t>Technique:</a:t>
            </a:r>
            <a:endParaRPr lang="en-US" b="1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Move directly to the point.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Take readings using either:</a:t>
            </a:r>
            <a:endParaRPr lang="en-US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Direct monitoring (outside/unshielded), or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Indirect monitoring (inside/shielded).</a:t>
            </a:r>
            <a:endParaRPr lang="en-US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lvl="1"/>
            <a:r>
              <a:rPr lang="en-US" sz="2400" b="1" dirty="0">
                <a:ea typeface="+mn-lt"/>
                <a:cs typeface="+mn-lt"/>
              </a:rPr>
              <a:t>When to Use:</a:t>
            </a:r>
            <a:endParaRPr lang="en-US" b="1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  When a specific location needs evaluation for contamination.</a:t>
            </a:r>
            <a:endParaRPr lang="en-US" dirty="0"/>
          </a:p>
          <a:p>
            <a:endParaRPr lang="en-US" sz="2400" b="1" dirty="0">
              <a:ea typeface="Calibri"/>
              <a:cs typeface="Calibri"/>
            </a:endParaRPr>
          </a:p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82AA22-3BDA-D115-C45A-605D00EA1346}"/>
              </a:ext>
            </a:extLst>
          </p:cNvPr>
          <p:cNvSpPr txBox="1"/>
          <p:nvPr/>
        </p:nvSpPr>
        <p:spPr>
          <a:xfrm>
            <a:off x="381194" y="242705"/>
            <a:ext cx="876731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ea typeface="Calibri"/>
                <a:cs typeface="Calibri"/>
              </a:rPr>
              <a:t>Radiological</a:t>
            </a:r>
            <a:r>
              <a:rPr lang="en-US" sz="2800" b="1" dirty="0">
                <a:ea typeface="+mn-lt"/>
                <a:cs typeface="+mn-lt"/>
              </a:rPr>
              <a:t> Surveys – Ground Survey (Point Technique)</a:t>
            </a:r>
            <a:endParaRPr lang="en-US" sz="28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6988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6" name="Rectangle 8"/>
          <p:cNvSpPr>
            <a:spLocks noChangeArrowheads="1"/>
          </p:cNvSpPr>
          <p:nvPr/>
        </p:nvSpPr>
        <p:spPr bwMode="auto">
          <a:xfrm>
            <a:off x="2209800" y="688675"/>
            <a:ext cx="4773679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3200" b="1" u="sng" dirty="0">
                <a:latin typeface="+mj-lt"/>
              </a:rPr>
              <a:t>Equipment Requirements: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38031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effectLst/>
                <a:latin typeface="+mn-lt"/>
                <a:ea typeface="Times New Roman" pitchFamily="18" charset="0"/>
                <a:cs typeface="Arial" pitchFamily="34" charset="0"/>
              </a:rPr>
              <a:t>Plan a Radiological Survey</a:t>
            </a:r>
            <a:endParaRPr kumimoji="0"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As of: 12 Dec 2014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D67318-E339-567A-6BB3-DC78D42ED903}"/>
              </a:ext>
            </a:extLst>
          </p:cNvPr>
          <p:cNvSpPr txBox="1"/>
          <p:nvPr/>
        </p:nvSpPr>
        <p:spPr>
          <a:xfrm>
            <a:off x="1889" y="1707527"/>
            <a:ext cx="9486180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cs typeface="Calibri"/>
              </a:rPr>
              <a:t>Radiacmeter</a:t>
            </a:r>
            <a:r>
              <a:rPr lang="en-US" b="1" dirty="0">
                <a:cs typeface="Calibri"/>
              </a:rPr>
              <a:t> (AN-VDR 2, AN-PDR 77) </a:t>
            </a:r>
            <a:r>
              <a:rPr lang="en-US" dirty="0">
                <a:cs typeface="Calibri"/>
              </a:rPr>
              <a:t>for measuring dose rates (How much radiation one can </a:t>
            </a:r>
            <a:endParaRPr lang="en-US"/>
          </a:p>
          <a:p>
            <a:r>
              <a:rPr lang="en-US" dirty="0">
                <a:cs typeface="Calibri"/>
              </a:rPr>
              <a:t>expect to absorb in 1 </a:t>
            </a:r>
            <a:r>
              <a:rPr lang="en-US" dirty="0" err="1">
                <a:cs typeface="Calibri"/>
              </a:rPr>
              <a:t>Hr</a:t>
            </a:r>
            <a:r>
              <a:rPr lang="en-US" dirty="0">
                <a:cs typeface="Calibri"/>
              </a:rPr>
              <a:t>).</a:t>
            </a:r>
            <a:endParaRPr lang="en-US"/>
          </a:p>
          <a:p>
            <a:pPr algn="l"/>
            <a:endParaRPr lang="en-US" dirty="0">
              <a:cs typeface="Calibri"/>
            </a:endParaRPr>
          </a:p>
          <a:p>
            <a:r>
              <a:rPr lang="en-US" b="1" dirty="0">
                <a:cs typeface="Calibri"/>
              </a:rPr>
              <a:t>Dosimeter, (UDR-13, UDR-14)</a:t>
            </a:r>
            <a:r>
              <a:rPr lang="en-US" dirty="0">
                <a:cs typeface="Calibri"/>
              </a:rPr>
              <a:t> for purposes of radiation exposure control.</a:t>
            </a:r>
          </a:p>
          <a:p>
            <a:endParaRPr lang="en-US" dirty="0">
              <a:cs typeface="Calibri"/>
            </a:endParaRPr>
          </a:p>
          <a:p>
            <a:r>
              <a:rPr lang="en-US" b="1" dirty="0">
                <a:cs typeface="Calibri"/>
              </a:rPr>
              <a:t>Nuclear Radiation Data Sheet (</a:t>
            </a:r>
            <a:r>
              <a:rPr lang="en-US" b="1" dirty="0">
                <a:latin typeface="Calibri"/>
                <a:cs typeface="Calibri"/>
              </a:rPr>
              <a:t>DA Form 19-71R</a:t>
            </a:r>
            <a:r>
              <a:rPr lang="en-US" dirty="0">
                <a:latin typeface="Calibri"/>
                <a:cs typeface="Calibri"/>
              </a:rPr>
              <a:t> </a:t>
            </a:r>
            <a:r>
              <a:rPr lang="en-US" dirty="0">
                <a:latin typeface="Calibri"/>
                <a:cs typeface="Arial"/>
              </a:rPr>
              <a:t>used for recording information collected during </a:t>
            </a:r>
          </a:p>
          <a:p>
            <a:r>
              <a:rPr lang="en-US" dirty="0">
                <a:latin typeface="Calibri"/>
                <a:cs typeface="Arial"/>
              </a:rPr>
              <a:t>the survey.</a:t>
            </a:r>
            <a:endParaRPr lang="en-US"/>
          </a:p>
          <a:p>
            <a:endParaRPr lang="en-US" dirty="0">
              <a:cs typeface="Calibri"/>
            </a:endParaRPr>
          </a:p>
          <a:p>
            <a:r>
              <a:rPr lang="en-US" b="1" dirty="0">
                <a:cs typeface="Calibri"/>
              </a:rPr>
              <a:t>Watch </a:t>
            </a:r>
            <a:r>
              <a:rPr lang="en-US" dirty="0">
                <a:latin typeface="Calibri"/>
                <a:cs typeface="Arial"/>
              </a:rPr>
              <a:t>to determine the time when survey readings are taken.</a:t>
            </a:r>
          </a:p>
          <a:p>
            <a:endParaRPr lang="en-US" dirty="0">
              <a:cs typeface="Calibri"/>
            </a:endParaRPr>
          </a:p>
          <a:p>
            <a:r>
              <a:rPr lang="en-US" b="1" dirty="0">
                <a:latin typeface="Calibri"/>
                <a:cs typeface="Arial"/>
              </a:rPr>
              <a:t>Communications equipment</a:t>
            </a:r>
            <a:r>
              <a:rPr lang="en-US" dirty="0">
                <a:latin typeface="Calibri"/>
                <a:cs typeface="Arial"/>
              </a:rPr>
              <a:t> necessary for rapid reporting is required.</a:t>
            </a:r>
          </a:p>
          <a:p>
            <a:endParaRPr lang="en-US" dirty="0">
              <a:cs typeface="Arial"/>
            </a:endParaRPr>
          </a:p>
          <a:p>
            <a:r>
              <a:rPr lang="en-US" b="1" dirty="0">
                <a:latin typeface="Calibri"/>
                <a:cs typeface="Arial"/>
              </a:rPr>
              <a:t>Maps </a:t>
            </a:r>
            <a:r>
              <a:rPr lang="en-US" dirty="0">
                <a:latin typeface="Calibri"/>
                <a:cs typeface="Arial"/>
              </a:rPr>
              <a:t>of the land areas to be surveyed must be available to the survey team.</a:t>
            </a:r>
          </a:p>
          <a:p>
            <a:endParaRPr lang="en-US" dirty="0">
              <a:cs typeface="Arial"/>
            </a:endParaRPr>
          </a:p>
          <a:p>
            <a:r>
              <a:rPr lang="en-US" b="1" dirty="0">
                <a:latin typeface="Calibri"/>
                <a:cs typeface="Arial"/>
              </a:rPr>
              <a:t>Vehicles</a:t>
            </a:r>
            <a:r>
              <a:rPr lang="en-US" dirty="0">
                <a:latin typeface="Calibri"/>
                <a:cs typeface="Arial"/>
              </a:rPr>
              <a:t> that have high radiation shielding characteristics (high correlation factors)</a:t>
            </a:r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81001" y="1371600"/>
            <a:ext cx="8229600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t">
            <a:spAutoFit/>
          </a:bodyPr>
          <a:lstStyle/>
          <a:p>
            <a:pPr>
              <a:buSzPct val="100000"/>
              <a:buFont typeface="Arial" pitchFamily="34" charset="0"/>
              <a:buChar char="•"/>
            </a:pPr>
            <a:endParaRPr lang="en-US" sz="3200" dirty="0">
              <a:latin typeface="+mj-lt"/>
              <a:cs typeface="Calibri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81000" y="274022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cs typeface="Arial"/>
              </a:rPr>
              <a:t>CBRN 4 Nuclear Report</a:t>
            </a: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031A5-771D-49F9-83B6-20BD37B8172F}"/>
              </a:ext>
            </a:extLst>
          </p:cNvPr>
          <p:cNvSpPr txBox="1"/>
          <p:nvPr/>
        </p:nvSpPr>
        <p:spPr>
          <a:xfrm>
            <a:off x="382439" y="2050212"/>
            <a:ext cx="9054858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ea typeface="+mn-lt"/>
                <a:cs typeface="+mn-lt"/>
              </a:rPr>
              <a:t>When any unit detects Radiation Hazards through monitoring, survey or reconnaissance, this information is reported using an CBRN 4 Nuclear Report.</a:t>
            </a:r>
            <a:r>
              <a:rPr lang="en-US" dirty="0">
                <a:solidFill>
                  <a:srgbClr val="FFFFCC"/>
                </a:solidFill>
                <a:latin typeface="Times New Roman"/>
              </a:rPr>
              <a:t>, 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4730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81001" y="1371600"/>
            <a:ext cx="8229600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t">
            <a:spAutoFit/>
          </a:bodyPr>
          <a:lstStyle/>
          <a:p>
            <a:pPr>
              <a:buSzPct val="100000"/>
              <a:buFont typeface="Arial" pitchFamily="34" charset="0"/>
              <a:buChar char="•"/>
            </a:pPr>
            <a:endParaRPr lang="en-US" sz="3200" dirty="0">
              <a:latin typeface="+mj-lt"/>
              <a:cs typeface="Calibri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6623" y="662211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cs typeface="Arial"/>
              </a:rPr>
              <a:t>CBRN 5 Nuclear Report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E59690-6F9E-45BC-A3A5-6ADD9A4A9664}"/>
              </a:ext>
            </a:extLst>
          </p:cNvPr>
          <p:cNvSpPr txBox="1"/>
          <p:nvPr/>
        </p:nvSpPr>
        <p:spPr>
          <a:xfrm>
            <a:off x="1892061" y="2495909"/>
            <a:ext cx="5057953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Times New Roman"/>
                <a:cs typeface="Segoe UI"/>
              </a:rPr>
              <a:t>Actual Contamination​</a:t>
            </a:r>
          </a:p>
          <a:p>
            <a:r>
              <a:rPr lang="en-US" sz="3600">
                <a:solidFill>
                  <a:srgbClr val="333333"/>
                </a:solidFill>
                <a:latin typeface="Times New Roman"/>
                <a:cs typeface="Segoe UI"/>
              </a:rPr>
              <a:t>​</a:t>
            </a:r>
          </a:p>
          <a:p>
            <a:r>
              <a:rPr lang="en-US" sz="3600">
                <a:solidFill>
                  <a:srgbClr val="333333"/>
                </a:solidFill>
                <a:latin typeface="Times New Roman"/>
                <a:cs typeface="Segoe UI"/>
              </a:rPr>
              <a:t>Comes down from Div ​</a:t>
            </a:r>
          </a:p>
          <a:p>
            <a:r>
              <a:rPr lang="en-US" sz="3600">
                <a:solidFill>
                  <a:srgbClr val="333333"/>
                </a:solidFill>
                <a:latin typeface="Times New Roman"/>
                <a:cs typeface="Segoe UI"/>
              </a:rPr>
              <a:t>​</a:t>
            </a:r>
          </a:p>
          <a:p>
            <a:r>
              <a:rPr lang="en-US" sz="3600">
                <a:solidFill>
                  <a:srgbClr val="333333"/>
                </a:solidFill>
                <a:latin typeface="Times New Roman"/>
                <a:cs typeface="Segoe UI"/>
              </a:rPr>
              <a:t>It’s a Plot!​</a:t>
            </a:r>
          </a:p>
        </p:txBody>
      </p:sp>
    </p:spTree>
    <p:extLst>
      <p:ext uri="{BB962C8B-B14F-4D97-AF65-F5344CB8AC3E}">
        <p14:creationId xmlns:p14="http://schemas.microsoft.com/office/powerpoint/2010/main" val="729756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81001" y="1371600"/>
            <a:ext cx="8229600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t">
            <a:spAutoFit/>
          </a:bodyPr>
          <a:lstStyle/>
          <a:p>
            <a:pPr>
              <a:buSzPct val="100000"/>
              <a:buFont typeface="Arial" pitchFamily="34" charset="0"/>
              <a:buChar char="•"/>
            </a:pPr>
            <a:endParaRPr lang="en-US" sz="3200" dirty="0">
              <a:latin typeface="+mj-lt"/>
              <a:cs typeface="Calibri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6623" y="662211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cs typeface="Arial"/>
              </a:rPr>
              <a:t>CBRN 5 Nuclear Report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8447F-F292-4D44-806F-A32603DF1B32}"/>
              </a:ext>
            </a:extLst>
          </p:cNvPr>
          <p:cNvSpPr txBox="1"/>
          <p:nvPr/>
        </p:nvSpPr>
        <p:spPr>
          <a:xfrm>
            <a:off x="785006" y="1719532"/>
            <a:ext cx="6395046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Times New Roman"/>
                <a:cs typeface="Segoe UI"/>
              </a:rPr>
              <a:t>Line Items:​</a:t>
            </a:r>
          </a:p>
          <a:p>
            <a:r>
              <a:rPr lang="en-US" sz="3200">
                <a:solidFill>
                  <a:srgbClr val="333333"/>
                </a:solidFill>
                <a:latin typeface="Times New Roman"/>
                <a:cs typeface="Segoe UI"/>
              </a:rPr>
              <a:t>​</a:t>
            </a:r>
          </a:p>
          <a:p>
            <a:r>
              <a:rPr lang="en-US" sz="3200">
                <a:solidFill>
                  <a:srgbClr val="333333"/>
                </a:solidFill>
                <a:latin typeface="Times New Roman"/>
                <a:cs typeface="Segoe UI"/>
              </a:rPr>
              <a:t>Alfa: Strike serial number (O)​</a:t>
            </a:r>
          </a:p>
          <a:p>
            <a:endParaRPr lang="en-US" sz="3200" dirty="0">
              <a:solidFill>
                <a:srgbClr val="333333"/>
              </a:solidFill>
              <a:latin typeface="Times New Roman"/>
              <a:cs typeface="Segoe UI"/>
            </a:endParaRPr>
          </a:p>
          <a:p>
            <a:r>
              <a:rPr lang="en-US" sz="3200">
                <a:solidFill>
                  <a:srgbClr val="333333"/>
                </a:solidFill>
                <a:latin typeface="Times New Roman"/>
                <a:cs typeface="Segoe UI"/>
              </a:rPr>
              <a:t>Delta: Date/Time of detonation (O)</a:t>
            </a:r>
          </a:p>
          <a:p>
            <a:r>
              <a:rPr lang="en-US" sz="3200">
                <a:solidFill>
                  <a:srgbClr val="333333"/>
                </a:solidFill>
                <a:latin typeface="Times New Roman"/>
                <a:cs typeface="Segoe UI"/>
              </a:rPr>
              <a:t>​</a:t>
            </a:r>
            <a:endParaRPr lang="en-US"/>
          </a:p>
          <a:p>
            <a:r>
              <a:rPr lang="en-US" sz="3200">
                <a:solidFill>
                  <a:srgbClr val="333333"/>
                </a:solidFill>
                <a:latin typeface="Times New Roman"/>
                <a:cs typeface="Segoe UI"/>
              </a:rPr>
              <a:t>Oscar: Reference date/time (M)​</a:t>
            </a:r>
          </a:p>
          <a:p>
            <a:endParaRPr lang="en-US" sz="3200" dirty="0">
              <a:solidFill>
                <a:srgbClr val="333333"/>
              </a:solidFill>
              <a:latin typeface="Times New Roman"/>
              <a:cs typeface="Segoe UI"/>
            </a:endParaRPr>
          </a:p>
          <a:p>
            <a:r>
              <a:rPr lang="en-US" sz="3200">
                <a:solidFill>
                  <a:srgbClr val="333333"/>
                </a:solidFill>
                <a:latin typeface="Times New Roman"/>
                <a:cs typeface="Segoe UI"/>
              </a:rPr>
              <a:t>XrayA: Actual Contour (M)​</a:t>
            </a:r>
          </a:p>
        </p:txBody>
      </p:sp>
    </p:spTree>
    <p:extLst>
      <p:ext uri="{BB962C8B-B14F-4D97-AF65-F5344CB8AC3E}">
        <p14:creationId xmlns:p14="http://schemas.microsoft.com/office/powerpoint/2010/main" val="1417263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81001" y="1371600"/>
            <a:ext cx="8229600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t">
            <a:spAutoFit/>
          </a:bodyPr>
          <a:lstStyle/>
          <a:p>
            <a:pPr>
              <a:buSzPct val="100000"/>
              <a:buFont typeface="Arial" pitchFamily="34" charset="0"/>
              <a:buChar char="•"/>
            </a:pPr>
            <a:endParaRPr lang="en-US" sz="3200" dirty="0">
              <a:latin typeface="+mj-lt"/>
              <a:cs typeface="Calibri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6623" y="662211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cs typeface="Arial"/>
              </a:rPr>
              <a:t>CBRN 5 Nuclear Report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F68C08-3E82-4E63-8EE7-C5DCA05C95E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167640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altLang="en-US" dirty="0"/>
              <a:t>	XA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altLang="en-US" dirty="0"/>
              <a:t> Dose rate 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altLang="en-US" dirty="0"/>
              <a:t>grid coordinates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//</a:t>
            </a:r>
          </a:p>
          <a:p>
            <a:pPr algn="l"/>
            <a:r>
              <a:rPr lang="en-US" altLang="en-US" sz="1400" dirty="0"/>
              <a:t>  </a:t>
            </a:r>
          </a:p>
          <a:p>
            <a:pPr algn="l"/>
            <a:r>
              <a:rPr lang="en-US" altLang="en-US" dirty="0"/>
              <a:t>		</a:t>
            </a:r>
            <a:r>
              <a:rPr lang="en-US" altLang="en-US" dirty="0">
                <a:solidFill>
                  <a:srgbClr val="FF0000"/>
                </a:solidFill>
              </a:rPr>
              <a:t>1000 </a:t>
            </a:r>
            <a:r>
              <a:rPr lang="en-US" altLang="en-US" dirty="0" err="1">
                <a:solidFill>
                  <a:srgbClr val="FF0000"/>
                </a:solidFill>
              </a:rPr>
              <a:t>cGY</a:t>
            </a:r>
            <a:r>
              <a:rPr lang="en-US" altLang="en-US" dirty="0">
                <a:solidFill>
                  <a:srgbClr val="FF0000"/>
                </a:solidFill>
              </a:rPr>
              <a:t>/ </a:t>
            </a:r>
            <a:r>
              <a:rPr lang="en-US" altLang="en-US" dirty="0" err="1">
                <a:solidFill>
                  <a:srgbClr val="FF0000"/>
                </a:solidFill>
              </a:rPr>
              <a:t>hr</a:t>
            </a:r>
            <a:r>
              <a:rPr lang="en-US" altLang="en-US" dirty="0">
                <a:solidFill>
                  <a:srgbClr val="FF0000"/>
                </a:solidFill>
              </a:rPr>
              <a:t> contour line  (red)</a:t>
            </a:r>
          </a:p>
          <a:p>
            <a:pPr algn="l"/>
            <a:r>
              <a:rPr lang="en-US" altLang="en-US" dirty="0"/>
              <a:t>	</a:t>
            </a:r>
            <a:r>
              <a:rPr lang="en-US" altLang="en-US" dirty="0">
                <a:solidFill>
                  <a:srgbClr val="00B050"/>
                </a:solidFill>
              </a:rPr>
              <a:t>	300 </a:t>
            </a:r>
            <a:r>
              <a:rPr lang="en-US" altLang="en-US" dirty="0" err="1">
                <a:solidFill>
                  <a:srgbClr val="00B050"/>
                </a:solidFill>
              </a:rPr>
              <a:t>cGY</a:t>
            </a:r>
            <a:r>
              <a:rPr lang="en-US" altLang="en-US" dirty="0">
                <a:solidFill>
                  <a:srgbClr val="00B050"/>
                </a:solidFill>
              </a:rPr>
              <a:t>/</a:t>
            </a:r>
            <a:r>
              <a:rPr lang="en-US" altLang="en-US" dirty="0" err="1">
                <a:solidFill>
                  <a:srgbClr val="00B050"/>
                </a:solidFill>
              </a:rPr>
              <a:t>hr</a:t>
            </a:r>
            <a:r>
              <a:rPr lang="en-US" altLang="en-US" dirty="0">
                <a:solidFill>
                  <a:srgbClr val="00B050"/>
                </a:solidFill>
              </a:rPr>
              <a:t>   (green)</a:t>
            </a:r>
            <a:endParaRPr lang="en-US" altLang="en-US" dirty="0">
              <a:solidFill>
                <a:srgbClr val="00B050"/>
              </a:solidFill>
              <a:cs typeface="Calibri"/>
            </a:endParaRPr>
          </a:p>
          <a:p>
            <a:pPr algn="l"/>
            <a:r>
              <a:rPr lang="en-US" altLang="en-US" dirty="0"/>
              <a:t>		</a:t>
            </a:r>
            <a:r>
              <a:rPr lang="en-US" altLang="en-US" dirty="0">
                <a:solidFill>
                  <a:srgbClr val="000099"/>
                </a:solidFill>
              </a:rPr>
              <a:t>100 </a:t>
            </a:r>
            <a:r>
              <a:rPr lang="en-US" altLang="en-US" dirty="0" err="1">
                <a:solidFill>
                  <a:srgbClr val="000099"/>
                </a:solidFill>
              </a:rPr>
              <a:t>cGY</a:t>
            </a:r>
            <a:r>
              <a:rPr lang="en-US" altLang="en-US" dirty="0">
                <a:solidFill>
                  <a:srgbClr val="000099"/>
                </a:solidFill>
              </a:rPr>
              <a:t>/</a:t>
            </a:r>
            <a:r>
              <a:rPr lang="en-US" altLang="en-US" dirty="0" err="1">
                <a:solidFill>
                  <a:srgbClr val="000099"/>
                </a:solidFill>
              </a:rPr>
              <a:t>hr</a:t>
            </a:r>
            <a:r>
              <a:rPr lang="en-US" altLang="en-US" dirty="0">
                <a:solidFill>
                  <a:srgbClr val="000099"/>
                </a:solidFill>
              </a:rPr>
              <a:t>   (blue) </a:t>
            </a:r>
          </a:p>
          <a:p>
            <a:pPr algn="l"/>
            <a:r>
              <a:rPr lang="en-US" altLang="en-US" dirty="0"/>
              <a:t>		20 </a:t>
            </a:r>
            <a:r>
              <a:rPr lang="en-US" altLang="en-US" dirty="0" err="1"/>
              <a:t>cGY</a:t>
            </a:r>
            <a:r>
              <a:rPr lang="en-US" altLang="en-US" dirty="0"/>
              <a:t>/</a:t>
            </a:r>
            <a:r>
              <a:rPr lang="en-US" altLang="en-US" dirty="0" err="1"/>
              <a:t>hr</a:t>
            </a:r>
            <a:r>
              <a:rPr lang="en-US" altLang="en-US" dirty="0"/>
              <a:t>   (black)</a:t>
            </a:r>
          </a:p>
          <a:p>
            <a:pPr algn="l"/>
            <a:endParaRPr lang="en-US" altLang="en-US" dirty="0"/>
          </a:p>
          <a:p>
            <a:pPr algn="l"/>
            <a:r>
              <a:rPr lang="en-US" altLang="en-US" dirty="0"/>
              <a:t>	XA  and set 2 is repeatable up to 50 times!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93B5D-C0B7-1AD4-26C3-E9967BF5E952}"/>
              </a:ext>
            </a:extLst>
          </p:cNvPr>
          <p:cNvSpPr txBox="1"/>
          <p:nvPr/>
        </p:nvSpPr>
        <p:spPr>
          <a:xfrm>
            <a:off x="5155721" y="3933646"/>
            <a:ext cx="390776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sz="1400" dirty="0"/>
              <a:t>They </a:t>
            </a:r>
            <a:r>
              <a:rPr lang="en-US" sz="1400" b="1" dirty="0"/>
              <a:t>show radiation hazard zones</a:t>
            </a:r>
            <a:r>
              <a:rPr lang="en-US" sz="1400" dirty="0"/>
              <a:t> based on </a:t>
            </a:r>
            <a:r>
              <a:rPr lang="en-US" sz="1400" b="1" dirty="0"/>
              <a:t>dose rates</a:t>
            </a:r>
            <a:r>
              <a:rPr lang="en-US" sz="1400" dirty="0"/>
              <a:t>.</a:t>
            </a:r>
            <a:endParaRPr lang="en-US" sz="1400" dirty="0">
              <a:ea typeface="Calibri"/>
              <a:cs typeface="Calibri"/>
            </a:endParaRPr>
          </a:p>
          <a:p>
            <a:pPr marL="228600" indent="-228600">
              <a:buFont typeface=""/>
              <a:buChar char="•"/>
            </a:pPr>
            <a:r>
              <a:rPr lang="en-US" sz="1400" dirty="0"/>
              <a:t>Commanders can see </a:t>
            </a:r>
            <a:r>
              <a:rPr lang="en-US" sz="1400" b="1" dirty="0"/>
              <a:t>where it's safer</a:t>
            </a:r>
            <a:r>
              <a:rPr lang="en-US" sz="1400" dirty="0"/>
              <a:t> and </a:t>
            </a:r>
            <a:r>
              <a:rPr lang="en-US" sz="1400" b="1" dirty="0"/>
              <a:t>where it’s too dangerous</a:t>
            </a:r>
            <a:r>
              <a:rPr lang="en-US" sz="1400" dirty="0"/>
              <a:t> to operate.</a:t>
            </a:r>
            <a:endParaRPr lang="en-US" sz="1400" dirty="0">
              <a:ea typeface="Calibri"/>
              <a:cs typeface="Calibri"/>
            </a:endParaRPr>
          </a:p>
          <a:p>
            <a:pPr marL="228600" indent="-228600">
              <a:buFont typeface=""/>
              <a:buChar char="•"/>
            </a:pPr>
            <a:r>
              <a:rPr lang="en-US" sz="1400" dirty="0"/>
              <a:t>Helps plan </a:t>
            </a:r>
            <a:r>
              <a:rPr lang="en-US" sz="1400" b="1" dirty="0"/>
              <a:t>movement routes</a:t>
            </a:r>
            <a:r>
              <a:rPr lang="en-US" sz="1400" dirty="0"/>
              <a:t>, </a:t>
            </a:r>
            <a:r>
              <a:rPr lang="en-US" sz="1400" b="1" dirty="0"/>
              <a:t>mission timing</a:t>
            </a:r>
            <a:r>
              <a:rPr lang="en-US" sz="1400" dirty="0"/>
              <a:t>, and </a:t>
            </a:r>
            <a:r>
              <a:rPr lang="en-US" sz="1400" b="1" dirty="0"/>
              <a:t>protect troops</a:t>
            </a:r>
            <a:r>
              <a:rPr lang="en-US" sz="1400" dirty="0"/>
              <a:t>.</a:t>
            </a:r>
            <a:endParaRPr lang="en-US" sz="1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124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22C83-5489-47DE-1BF6-BC0D9085E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656618AD-4E18-1046-3688-1331A175F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1719FB5B-AC17-7B5D-AC05-B6784D7FE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5B2D3E7-4984-66D1-8DF1-BCD465D65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70449"/>
            <a:ext cx="8534400" cy="708528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2075" tIns="46038" rIns="92075" bIns="46038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 dirty="0">
                <a:solidFill>
                  <a:schemeClr val="tx1"/>
                </a:solidFill>
                <a:latin typeface="+mj-lt"/>
              </a:rPr>
              <a:t>Radiological Monitoring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4A988E-D3BA-223D-9DD6-6AF40547CCBF}"/>
              </a:ext>
            </a:extLst>
          </p:cNvPr>
          <p:cNvSpPr txBox="1"/>
          <p:nvPr/>
        </p:nvSpPr>
        <p:spPr>
          <a:xfrm>
            <a:off x="94892" y="1518249"/>
            <a:ext cx="9773725" cy="5693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Commander’s Options (In Order of Preference):</a:t>
            </a:r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1. Conduct the Mission in a Clean Area:</a:t>
            </a:r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The commander should first determine if the mission can be completed while    completely avoiding contaminated areas.</a:t>
            </a: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This is the preferred option to minimize exposure and maintain combat          effectiveness.</a:t>
            </a: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r>
              <a:rPr lang="en-US" sz="2000" dirty="0">
                <a:ea typeface="+mn-lt"/>
                <a:cs typeface="+mn-lt"/>
              </a:rPr>
              <a:t>2. Conduct the Mission in a Contaminated Area with Increased Resources:</a:t>
            </a:r>
            <a:endParaRPr lang="en-US" dirty="0"/>
          </a:p>
          <a:p>
            <a:endParaRPr lang="en-US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If contamination cannot be avoided, perform the mission using: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A higher risk level (accepting increased radiation exposure).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More soldiers and greater resources to complete the mission faster,           minimizing time spent in the hazardous environment.</a:t>
            </a:r>
            <a:endParaRPr lang="en-US" dirty="0"/>
          </a:p>
          <a:p>
            <a:endParaRPr lang="en-US" sz="2000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386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81001" y="1371600"/>
            <a:ext cx="8229600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t">
            <a:spAutoFit/>
          </a:bodyPr>
          <a:lstStyle/>
          <a:p>
            <a:pPr>
              <a:buSzPct val="100000"/>
              <a:buFont typeface="Arial" pitchFamily="34" charset="0"/>
              <a:buChar char="•"/>
            </a:pPr>
            <a:endParaRPr lang="en-US" sz="3200" dirty="0">
              <a:latin typeface="+mj-lt"/>
              <a:cs typeface="Calibri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6623" y="662211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cs typeface="Arial"/>
              </a:rPr>
              <a:t>CBRN 5 Nuclear Report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CFEAD9-9A41-42A7-89D9-F2DFB7BB1A6B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33400" y="1371600"/>
            <a:ext cx="8001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Monotype Sorts" pitchFamily="2" charset="2"/>
              <a:buNone/>
            </a:pPr>
            <a:r>
              <a:rPr lang="en-US" altLang="en-US" sz="2800" dirty="0"/>
              <a:t>	NBC-5 Nuclear Report</a:t>
            </a:r>
          </a:p>
          <a:p>
            <a:pPr>
              <a:buFont typeface="Monotype Sorts" pitchFamily="2" charset="2"/>
              <a:buNone/>
            </a:pPr>
            <a:r>
              <a:rPr lang="en-US" altLang="en-US" sz="2800" dirty="0"/>
              <a:t>	Immediate</a:t>
            </a:r>
            <a:endParaRPr lang="en-US" altLang="en-US" sz="2800" dirty="0">
              <a:cs typeface="Calibri"/>
            </a:endParaRPr>
          </a:p>
          <a:p>
            <a:pPr>
              <a:buFont typeface="Monotype Sorts" pitchFamily="2" charset="2"/>
              <a:buNone/>
            </a:pPr>
            <a:r>
              <a:rPr lang="en-US" altLang="en-US" sz="2800" dirty="0"/>
              <a:t>	A/US/G29/006/N//</a:t>
            </a:r>
            <a:endParaRPr lang="en-US" altLang="en-US" sz="2800" dirty="0">
              <a:cs typeface="Calibri"/>
            </a:endParaRPr>
          </a:p>
          <a:p>
            <a:pPr>
              <a:buFont typeface="Monotype Sorts" pitchFamily="2" charset="2"/>
              <a:buNone/>
            </a:pPr>
            <a:r>
              <a:rPr lang="en-US" altLang="en-US" sz="2800" dirty="0"/>
              <a:t>	D/241540ZMAR2011//</a:t>
            </a:r>
            <a:endParaRPr lang="en-US" altLang="en-US" sz="2800" dirty="0">
              <a:cs typeface="Calibri"/>
            </a:endParaRPr>
          </a:p>
          <a:p>
            <a:pPr>
              <a:buFont typeface="Monotype Sorts" pitchFamily="2" charset="2"/>
              <a:buNone/>
            </a:pPr>
            <a:r>
              <a:rPr lang="en-US" altLang="en-US" sz="2800" dirty="0"/>
              <a:t>	O/241640ZMAR2011//</a:t>
            </a:r>
            <a:endParaRPr lang="en-US" altLang="en-US" sz="2800" dirty="0">
              <a:cs typeface="Calibri"/>
            </a:endParaRPr>
          </a:p>
          <a:p>
            <a:pPr>
              <a:buFont typeface="Monotype Sorts" pitchFamily="2" charset="2"/>
              <a:buNone/>
            </a:pPr>
            <a:r>
              <a:rPr lang="en-US" altLang="en-US" sz="2800" dirty="0"/>
              <a:t>	XA/</a:t>
            </a:r>
            <a:r>
              <a:rPr lang="en-US" altLang="en-US" sz="2800" b="1" i="1" dirty="0">
                <a:solidFill>
                  <a:srgbClr val="0070C0"/>
                </a:solidFill>
              </a:rPr>
              <a:t>100</a:t>
            </a:r>
            <a:r>
              <a:rPr lang="en-US" altLang="en-US" sz="2800" b="1" dirty="0">
                <a:solidFill>
                  <a:srgbClr val="0070C0"/>
                </a:solidFill>
              </a:rPr>
              <a:t>CGH</a:t>
            </a:r>
            <a:r>
              <a:rPr lang="en-US" altLang="en-US" sz="2800" dirty="0"/>
              <a:t>/14SNB343255/14SNB339230/14SNB321228//</a:t>
            </a:r>
            <a:endParaRPr lang="en-US" altLang="en-US" sz="2800" dirty="0">
              <a:cs typeface="Calibri"/>
            </a:endParaRPr>
          </a:p>
          <a:p>
            <a:pPr>
              <a:buFont typeface="Monotype Sorts" pitchFamily="2" charset="2"/>
              <a:buNone/>
            </a:pPr>
            <a:r>
              <a:rPr lang="en-US" altLang="en-US" sz="2800" dirty="0"/>
              <a:t>	XA/</a:t>
            </a:r>
            <a:r>
              <a:rPr lang="en-US" altLang="en-US" sz="2800" b="1" i="1" dirty="0"/>
              <a:t>20</a:t>
            </a:r>
            <a:r>
              <a:rPr lang="en-US" altLang="en-US" sz="2800" b="1" dirty="0"/>
              <a:t>CGH</a:t>
            </a:r>
            <a:r>
              <a:rPr lang="en-US" altLang="en-US" sz="2800" dirty="0"/>
              <a:t>/14SNB291235/14SNB287230/</a:t>
            </a:r>
            <a:endParaRPr lang="en-US" altLang="en-US" sz="2800" dirty="0">
              <a:cs typeface="Calibri"/>
            </a:endParaRPr>
          </a:p>
          <a:p>
            <a:pPr>
              <a:buFont typeface="Monotype Sorts" pitchFamily="2" charset="2"/>
              <a:buNone/>
            </a:pPr>
            <a:r>
              <a:rPr lang="en-US" altLang="en-US" sz="2800" dirty="0"/>
              <a:t>	14SNB279226//</a:t>
            </a:r>
            <a:endParaRPr lang="en-US" altLang="en-US" sz="2800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FE48AE-D223-F4F3-9E0D-3CF9E3583083}"/>
              </a:ext>
            </a:extLst>
          </p:cNvPr>
          <p:cNvSpPr txBox="1"/>
          <p:nvPr/>
        </p:nvSpPr>
        <p:spPr>
          <a:xfrm>
            <a:off x="3502379" y="5548489"/>
            <a:ext cx="54585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Contour lines are color coded and by dose reading</a:t>
            </a:r>
            <a:endParaRPr lang="en-US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575E408-659C-8049-13E5-F6BD8B1222EE}"/>
              </a:ext>
            </a:extLst>
          </p:cNvPr>
          <p:cNvSpPr/>
          <p:nvPr/>
        </p:nvSpPr>
        <p:spPr>
          <a:xfrm>
            <a:off x="260449" y="4162113"/>
            <a:ext cx="550333" cy="1411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6B907AF-0FAC-4983-30D6-B9D11ACB0020}"/>
              </a:ext>
            </a:extLst>
          </p:cNvPr>
          <p:cNvSpPr/>
          <p:nvPr/>
        </p:nvSpPr>
        <p:spPr>
          <a:xfrm>
            <a:off x="260449" y="5093446"/>
            <a:ext cx="550333" cy="1411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F201A5-D566-A04A-FF83-ABB9FF26E7DD}"/>
              </a:ext>
            </a:extLst>
          </p:cNvPr>
          <p:cNvSpPr txBox="1"/>
          <p:nvPr/>
        </p:nvSpPr>
        <p:spPr>
          <a:xfrm>
            <a:off x="3499557" y="6025445"/>
            <a:ext cx="54585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Contour lines are always open or closed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07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81001" y="1371600"/>
            <a:ext cx="8229600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t">
            <a:spAutoFit/>
          </a:bodyPr>
          <a:lstStyle/>
          <a:p>
            <a:pPr>
              <a:buSzPct val="100000"/>
              <a:buFont typeface="Arial" pitchFamily="34" charset="0"/>
              <a:buChar char="•"/>
            </a:pPr>
            <a:endParaRPr lang="en-US" sz="3200" dirty="0">
              <a:latin typeface="+mj-lt"/>
              <a:cs typeface="Calibri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6623" y="662211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cs typeface="Arial"/>
              </a:rPr>
              <a:t>CBRN 5 Nuclear Report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031A5-771D-49F9-83B6-20BD37B8172F}"/>
              </a:ext>
            </a:extLst>
          </p:cNvPr>
          <p:cNvSpPr txBox="1"/>
          <p:nvPr/>
        </p:nvSpPr>
        <p:spPr>
          <a:xfrm>
            <a:off x="382439" y="2050212"/>
            <a:ext cx="905485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ea typeface="+mn-lt"/>
                <a:cs typeface="+mn-lt"/>
              </a:rPr>
              <a:t> </a:t>
            </a:r>
            <a:r>
              <a:rPr lang="en-US" sz="3200">
                <a:solidFill>
                  <a:srgbClr val="FFFFCC"/>
                </a:solidFill>
                <a:latin typeface="Times New Roman"/>
              </a:rPr>
              <a:t>o</a:t>
            </a:r>
            <a:r>
              <a:rPr lang="en-US">
                <a:solidFill>
                  <a:srgbClr val="FFFFCC"/>
                </a:solidFill>
                <a:latin typeface="Times New Roman"/>
              </a:rPr>
              <a:t>ring, </a:t>
            </a:r>
            <a:r>
              <a:rPr lang="en-US" dirty="0">
                <a:solidFill>
                  <a:srgbClr val="FFFFCC"/>
                </a:solidFill>
                <a:latin typeface="Times New Roman"/>
              </a:rPr>
              <a:t>survey or reconnaissance, this information is reported using an CBRN 4 Report. </a:t>
            </a:r>
            <a:endParaRPr lang="en-US" dirty="0">
              <a:cs typeface="Calibri"/>
            </a:endParaRPr>
          </a:p>
        </p:txBody>
      </p:sp>
      <p:pic>
        <p:nvPicPr>
          <p:cNvPr id="3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374493-6D11-471D-9240-156D422A2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10643" y="684956"/>
            <a:ext cx="5029199" cy="655489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5867401" y="4572000"/>
            <a:ext cx="533400" cy="179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800000">
            <a:off x="5600700" y="4096618"/>
            <a:ext cx="533400" cy="179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4038600" y="3788109"/>
            <a:ext cx="533400" cy="179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3771899" y="3079308"/>
            <a:ext cx="533400" cy="179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41184" y="4403501"/>
            <a:ext cx="76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72920" y="3974069"/>
            <a:ext cx="72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Blue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51078" y="3698268"/>
            <a:ext cx="76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Green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4963" y="2968397"/>
            <a:ext cx="76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</a:t>
            </a:r>
          </a:p>
        </p:txBody>
      </p:sp>
    </p:spTree>
    <p:extLst>
      <p:ext uri="{BB962C8B-B14F-4D97-AF65-F5344CB8AC3E}">
        <p14:creationId xmlns:p14="http://schemas.microsoft.com/office/powerpoint/2010/main" val="332884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9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945CBD-7E71-46D5-A1AF-2094910EFCDD}"/>
              </a:ext>
            </a:extLst>
          </p:cNvPr>
          <p:cNvSpPr txBox="1"/>
          <p:nvPr/>
        </p:nvSpPr>
        <p:spPr>
          <a:xfrm>
            <a:off x="828136" y="181155"/>
            <a:ext cx="73439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4C2B"/>
                </a:solidFill>
                <a:latin typeface="Times New Roman"/>
              </a:rPr>
              <a:t>Collect And Report Total Radiation  Dose</a:t>
            </a:r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A5EC99-0DE4-4DE2-820E-2B2444B91176}"/>
              </a:ext>
            </a:extLst>
          </p:cNvPr>
          <p:cNvSpPr txBox="1"/>
          <p:nvPr/>
        </p:nvSpPr>
        <p:spPr>
          <a:xfrm>
            <a:off x="123647" y="1201947"/>
            <a:ext cx="8839197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The dose rate of radiation does not directly determine whether or not personnel become casualties. Casualties depend on total dose received.</a:t>
            </a:r>
          </a:p>
          <a:p>
            <a:endParaRPr lang="en-US" sz="2400" dirty="0">
              <a:ea typeface="Calibri"/>
              <a:cs typeface="Calibri"/>
            </a:endParaRPr>
          </a:p>
          <a:p>
            <a:r>
              <a:rPr lang="en-US" sz="2400" dirty="0">
                <a:ea typeface="Calibri"/>
                <a:cs typeface="Calibri"/>
              </a:rPr>
              <a:t>This total dose determines potential casualties, mission impact, and protective actions required.</a:t>
            </a:r>
          </a:p>
          <a:p>
            <a:endParaRPr lang="en-US" sz="2400" dirty="0">
              <a:ea typeface="Calibri"/>
              <a:cs typeface="Calibri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ea typeface="+mn-lt"/>
                <a:cs typeface="+mn-lt"/>
              </a:rPr>
              <a:t>Starts with the dosimeters (AN/UDR-13) assigned to platoons.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dirty="0">
              <a:ea typeface="+mn-lt"/>
              <a:cs typeface="+mn-lt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ea typeface="+mn-lt"/>
                <a:cs typeface="+mn-lt"/>
              </a:rPr>
              <a:t>Getting the dose rates and reporting Exposures.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dirty="0">
              <a:ea typeface="+mn-lt"/>
              <a:cs typeface="+mn-lt"/>
            </a:endParaRP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ea typeface="+mn-lt"/>
                <a:cs typeface="+mn-lt"/>
              </a:rPr>
              <a:t>Used in conjunction with the Operational Exposure Guidance</a:t>
            </a:r>
            <a:endParaRPr lang="en-US" dirty="0"/>
          </a:p>
          <a:p>
            <a:endParaRPr lang="en-US" sz="2400" dirty="0">
              <a:cs typeface="Calibri"/>
            </a:endParaRPr>
          </a:p>
        </p:txBody>
      </p:sp>
      <p:pic>
        <p:nvPicPr>
          <p:cNvPr id="4" name="Picture 4" descr="A picture containing text, device, meter, gauge&#10;&#10;Description automatically generated">
            <a:extLst>
              <a:ext uri="{FF2B5EF4-FFF2-40B4-BE49-F238E27FC236}">
                <a16:creationId xmlns:a16="http://schemas.microsoft.com/office/drawing/2014/main" id="{8CD1214A-0786-24B8-8795-A12B9C80C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412" y="3429881"/>
            <a:ext cx="1089732" cy="13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00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7D7EF-DEB3-074C-BA35-0F400D768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B998705-72ED-7023-D9F7-BE323BAE4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1DB763-E8FD-07EE-CAD3-063AF7F33EED}"/>
              </a:ext>
            </a:extLst>
          </p:cNvPr>
          <p:cNvSpPr txBox="1"/>
          <p:nvPr/>
        </p:nvSpPr>
        <p:spPr>
          <a:xfrm>
            <a:off x="828136" y="-34505"/>
            <a:ext cx="73439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4C2B"/>
                </a:solidFill>
                <a:latin typeface="Times New Roman"/>
              </a:rPr>
              <a:t>Collect And Report Total Radiation  Dose</a:t>
            </a:r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4AD3BC-3E73-D1D0-1E54-BABEAC1E790D}"/>
              </a:ext>
            </a:extLst>
          </p:cNvPr>
          <p:cNvSpPr txBox="1"/>
          <p:nvPr/>
        </p:nvSpPr>
        <p:spPr>
          <a:xfrm>
            <a:off x="152402" y="1058174"/>
            <a:ext cx="8839197" cy="53860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1: Start with Assigned Dosimeters</a:t>
            </a:r>
            <a:endParaRPr lang="en-US" sz="2000" b="1" dirty="0">
              <a:ea typeface="Calibri"/>
              <a:cs typeface="Calibri"/>
            </a:endParaRPr>
          </a:p>
          <a:p>
            <a:endParaRPr lang="en-US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 Each individual or team carries a personal or tactical dosimeter, such as the AN/UDR-13 or AN/UDR-14.</a:t>
            </a: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These devices record both dose rate and accumulated total dose.</a:t>
            </a: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ea typeface="+mn-lt"/>
              <a:cs typeface="+mn-lt"/>
            </a:endParaRPr>
          </a:p>
          <a:p>
            <a:r>
              <a:rPr lang="en-US" sz="2000" b="1" dirty="0">
                <a:ea typeface="Calibri"/>
                <a:cs typeface="Calibri"/>
              </a:rPr>
              <a:t>2: Unit Control</a:t>
            </a:r>
          </a:p>
          <a:p>
            <a:endParaRPr lang="en-US" sz="2000" b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Each platoon or team leader maintains oversight of dosimeter readings.</a:t>
            </a: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Readings are collected periodically or at mission completion, whichever comes first.</a:t>
            </a: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ea typeface="+mn-lt"/>
              <a:cs typeface="+mn-lt"/>
            </a:endParaRPr>
          </a:p>
          <a:p>
            <a:r>
              <a:rPr lang="en-US" sz="2000" b="1" dirty="0">
                <a:ea typeface="+mn-lt"/>
                <a:cs typeface="+mn-lt"/>
              </a:rPr>
              <a:t>3: Record &amp; Report</a:t>
            </a:r>
            <a:endParaRPr lang="en-US" sz="2000" b="1" dirty="0">
              <a:ea typeface="Calibri"/>
              <a:cs typeface="Calibri"/>
            </a:endParaRPr>
          </a:p>
          <a:p>
            <a:endParaRPr lang="en-US" sz="2000" b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Record the current total dose from each dosimeter.</a:t>
            </a: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Compile data at platoon → company → battalion levels.</a:t>
            </a:r>
            <a:endParaRPr lang="en-US" sz="2000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9144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945CBD-7E71-46D5-A1AF-2094910EFCDD}"/>
              </a:ext>
            </a:extLst>
          </p:cNvPr>
          <p:cNvSpPr txBox="1"/>
          <p:nvPr/>
        </p:nvSpPr>
        <p:spPr>
          <a:xfrm>
            <a:off x="828136" y="181155"/>
            <a:ext cx="73439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4C2B"/>
                </a:solidFill>
                <a:latin typeface="Times New Roman"/>
              </a:rPr>
              <a:t>Collect And Report Total Radiation  Dose</a:t>
            </a:r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8298C-19DF-F554-5E9E-4FBF7BCFAA6B}"/>
              </a:ext>
            </a:extLst>
          </p:cNvPr>
          <p:cNvSpPr txBox="1"/>
          <p:nvPr/>
        </p:nvSpPr>
        <p:spPr>
          <a:xfrm>
            <a:off x="222733" y="1447810"/>
            <a:ext cx="8695426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                                    </a:t>
            </a:r>
            <a:r>
              <a:rPr lang="en-US" sz="2400" b="1" dirty="0"/>
              <a:t>Operational Exposure Guidance (OEG)</a:t>
            </a:r>
            <a:endParaRPr lang="en-US" sz="2400" b="1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  <a:p>
            <a:r>
              <a:rPr lang="en-US" sz="2400" dirty="0">
                <a:ea typeface="+mn-lt"/>
                <a:cs typeface="+mn-lt"/>
              </a:rPr>
              <a:t>OEG is a command tool that allows commanders to:</a:t>
            </a:r>
            <a:endParaRPr lang="en-US" sz="2400" dirty="0">
              <a:ea typeface="Calibri"/>
              <a:cs typeface="Calibri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Control radiation exposure among personnel.</a:t>
            </a:r>
            <a:endParaRPr lang="en-US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Maintain mission effectiveness by selecting units with the lowest accumulated or projected dose.</a:t>
            </a:r>
            <a:endParaRPr lang="en-US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Minimize casualties and long-term radiation effects.</a:t>
            </a:r>
            <a:endParaRPr lang="en-US" sz="2400" dirty="0">
              <a:ea typeface="Calibri"/>
              <a:cs typeface="Calibri"/>
            </a:endParaRPr>
          </a:p>
          <a:p>
            <a:pPr marL="285750" indent="-285750" algn="l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388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04DD5-8726-BCF1-C551-541740366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651D80BC-3A35-64DA-936C-A53466EEE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CE940B-0B1E-9219-CB07-EC6F7EB73F38}"/>
              </a:ext>
            </a:extLst>
          </p:cNvPr>
          <p:cNvSpPr txBox="1"/>
          <p:nvPr/>
        </p:nvSpPr>
        <p:spPr>
          <a:xfrm>
            <a:off x="828136" y="181155"/>
            <a:ext cx="73439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4C2B"/>
                </a:solidFill>
                <a:latin typeface="Times New Roman"/>
              </a:rPr>
              <a:t>Collect And Report Total Radiation  Dose</a:t>
            </a:r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03E6EF-368B-52F6-3294-EF18B9B3839D}"/>
              </a:ext>
            </a:extLst>
          </p:cNvPr>
          <p:cNvSpPr txBox="1"/>
          <p:nvPr/>
        </p:nvSpPr>
        <p:spPr>
          <a:xfrm>
            <a:off x="122092" y="915848"/>
            <a:ext cx="9026104" cy="59441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                                    </a:t>
            </a:r>
            <a:r>
              <a:rPr lang="en-US" sz="2400" b="1" dirty="0"/>
              <a:t>Integration with Total Dose Reporting</a:t>
            </a:r>
            <a:endParaRPr lang="en-US" sz="2400" b="1" dirty="0">
              <a:ea typeface="Calibri"/>
              <a:cs typeface="Calibri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1: Collect dosimeter data from units.</a:t>
            </a:r>
            <a:endParaRPr lang="en-US" sz="2400" dirty="0">
              <a:ea typeface="Calibri"/>
              <a:cs typeface="Calibri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2: Compile total accumulated doses for each unit.</a:t>
            </a:r>
            <a:endParaRPr lang="en-US" sz="2400" dirty="0">
              <a:ea typeface="Calibri"/>
              <a:cs typeface="Calibri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3: Compare doses to OEG thresholds for:</a:t>
            </a:r>
            <a:endParaRPr lang="en-US" sz="2400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Routine operations</a:t>
            </a:r>
            <a:endParaRPr lang="en-US" sz="2400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Critical operations</a:t>
            </a:r>
            <a:endParaRPr lang="en-US" sz="2400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Lifesaving or essential missions</a:t>
            </a:r>
            <a:endParaRPr lang="en-US" sz="2400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4: Commander decision-making:</a:t>
            </a:r>
            <a:endParaRPr lang="en-US" sz="2400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Select units with the lowest exposure for current missions.</a:t>
            </a:r>
            <a:endParaRPr lang="en-US" sz="2400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Rotate or pull higher-dose units out of high-radiation zones.</a:t>
            </a:r>
            <a:endParaRPr lang="en-US" sz="2400" dirty="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Adjust mission timelines to stay within OEG limits.</a:t>
            </a:r>
            <a:endParaRPr lang="en-US" sz="2400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0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ACD61-09FA-679C-E8DC-AAFEAA390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F1129EDB-6A5C-BF28-359B-F6B8C480F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AEEE5-6C10-CFD5-B84E-C524BE28FBC9}"/>
              </a:ext>
            </a:extLst>
          </p:cNvPr>
          <p:cNvSpPr txBox="1"/>
          <p:nvPr/>
        </p:nvSpPr>
        <p:spPr>
          <a:xfrm>
            <a:off x="828136" y="181155"/>
            <a:ext cx="73439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004C2B"/>
                </a:solidFill>
                <a:ea typeface="+mn-lt"/>
                <a:cs typeface="+mn-lt"/>
              </a:rPr>
              <a:t>Criteria for Establishing OEG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A85024-D1B2-9D50-0F80-5E2280C2C88B}"/>
              </a:ext>
            </a:extLst>
          </p:cNvPr>
          <p:cNvSpPr txBox="1"/>
          <p:nvPr/>
        </p:nvSpPr>
        <p:spPr>
          <a:xfrm>
            <a:off x="122092" y="915848"/>
            <a:ext cx="902610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                      </a:t>
            </a:r>
            <a:endParaRPr lang="en-US" sz="2400" b="1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AE657-7635-468C-187E-F9772CC5463F}"/>
              </a:ext>
            </a:extLst>
          </p:cNvPr>
          <p:cNvSpPr txBox="1"/>
          <p:nvPr/>
        </p:nvSpPr>
        <p:spPr>
          <a:xfrm>
            <a:off x="127108" y="1041088"/>
            <a:ext cx="10334444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1: </a:t>
            </a:r>
            <a:r>
              <a:rPr lang="en-US" b="1" dirty="0">
                <a:ea typeface="+mn-lt"/>
                <a:cs typeface="+mn-lt"/>
              </a:rPr>
              <a:t>Mission Type</a:t>
            </a:r>
            <a:endParaRPr lang="en-US" b="1" dirty="0">
              <a:ea typeface="Calibri"/>
              <a:cs typeface="Calibri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           Offensive vs. Defensive: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                   </a:t>
            </a:r>
            <a:r>
              <a:rPr lang="en-US" dirty="0">
                <a:ea typeface="+mn-lt"/>
                <a:cs typeface="+mn-lt"/>
              </a:rPr>
              <a:t>Offensive operations may require higher exposure risk if mission success is critical.</a:t>
            </a:r>
          </a:p>
          <a:p>
            <a:r>
              <a:rPr lang="en-US" dirty="0">
                <a:ea typeface="+mn-lt"/>
                <a:cs typeface="+mn-lt"/>
              </a:rPr>
              <a:t>                   Defensive or routine operations aim to minimize exposure.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2: </a:t>
            </a:r>
            <a:r>
              <a:rPr lang="en-US" b="1" dirty="0">
                <a:ea typeface="+mn-lt"/>
                <a:cs typeface="+mn-lt"/>
              </a:rPr>
              <a:t>Higher Command Guidance</a:t>
            </a:r>
            <a:endParaRPr lang="en-US" b="1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        Directives from brigade, division, or higher HQ on acceptable exposure levels,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        </a:t>
            </a:r>
            <a:r>
              <a:rPr lang="en-US" dirty="0">
                <a:ea typeface="+mn-lt"/>
                <a:cs typeface="+mn-lt"/>
              </a:rPr>
              <a:t>mission priorities, or protective measures.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3: </a:t>
            </a:r>
            <a:r>
              <a:rPr lang="en-US" b="1" dirty="0">
                <a:ea typeface="+mn-lt"/>
                <a:cs typeface="+mn-lt"/>
              </a:rPr>
              <a:t>Recommendations from Leaders</a:t>
            </a:r>
            <a:endParaRPr lang="en-US" b="1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          Platoon leader, platoon sergeant, squad leader provide ground-level insight: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                 </a:t>
            </a:r>
            <a:r>
              <a:rPr lang="en-US" dirty="0">
                <a:ea typeface="+mn-lt"/>
                <a:cs typeface="+mn-lt"/>
              </a:rPr>
              <a:t>Current operational status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                 Observed environmental hazards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972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59075-9050-71C4-1C1F-3D3D4DA3F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686114A9-4370-D94C-ED9A-3743C07D3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DB8541-F47B-EDBE-DC6F-6A4F9AEF82EE}"/>
              </a:ext>
            </a:extLst>
          </p:cNvPr>
          <p:cNvSpPr txBox="1"/>
          <p:nvPr/>
        </p:nvSpPr>
        <p:spPr>
          <a:xfrm>
            <a:off x="828136" y="181155"/>
            <a:ext cx="73439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004C2B"/>
                </a:solidFill>
                <a:ea typeface="+mn-lt"/>
                <a:cs typeface="+mn-lt"/>
              </a:rPr>
              <a:t>Criteria for Establishing OEG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965F3A-E35B-71F3-7F4C-7FEFD34C7AFF}"/>
              </a:ext>
            </a:extLst>
          </p:cNvPr>
          <p:cNvSpPr txBox="1"/>
          <p:nvPr/>
        </p:nvSpPr>
        <p:spPr>
          <a:xfrm>
            <a:off x="122092" y="915848"/>
            <a:ext cx="902610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                      </a:t>
            </a:r>
            <a:endParaRPr lang="en-US" sz="2400" b="1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5DEC40-533C-2BD0-FC37-B23AC5ACD003}"/>
              </a:ext>
            </a:extLst>
          </p:cNvPr>
          <p:cNvSpPr txBox="1"/>
          <p:nvPr/>
        </p:nvSpPr>
        <p:spPr>
          <a:xfrm>
            <a:off x="127108" y="1041088"/>
            <a:ext cx="10334444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4: </a:t>
            </a:r>
            <a:r>
              <a:rPr lang="en-US" b="1" dirty="0">
                <a:ea typeface="+mn-lt"/>
                <a:cs typeface="+mn-lt"/>
              </a:rPr>
              <a:t>Future Operations / Cumulative Exposure</a:t>
            </a:r>
            <a:endParaRPr lang="en-US" b="1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              </a:t>
            </a:r>
          </a:p>
          <a:p>
            <a:r>
              <a:rPr lang="en-US" dirty="0">
                <a:ea typeface="+mn-lt"/>
                <a:cs typeface="+mn-lt"/>
              </a:rPr>
              <a:t>             Consider planned missions that could increase total dose.</a:t>
            </a:r>
            <a:endParaRPr lang="en-US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             Factor in cumulative exposure to avoid exceeding safe limits.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5: </a:t>
            </a:r>
            <a:r>
              <a:rPr lang="en-US" b="1" dirty="0">
                <a:ea typeface="+mn-lt"/>
                <a:cs typeface="+mn-lt"/>
              </a:rPr>
              <a:t>Medical Advice</a:t>
            </a:r>
            <a:endParaRPr lang="en-US" b="1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         Unit surgeon or medical officer reviews health status of previously exposed personnel.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         Provides guidance to adjust OEG based on actual effects of radiation observed in the unit.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6: </a:t>
            </a:r>
            <a:r>
              <a:rPr lang="en-US" b="1" dirty="0">
                <a:ea typeface="+mn-lt"/>
                <a:cs typeface="+mn-lt"/>
              </a:rPr>
              <a:t>Degrees of Risk</a:t>
            </a:r>
            <a:endParaRPr lang="en-US" b="1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            Use a risk chart to define acceptable exposure levels: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                    Low Risk → routine operations</a:t>
            </a:r>
          </a:p>
          <a:p>
            <a:r>
              <a:rPr lang="en-US" dirty="0">
                <a:ea typeface="+mn-lt"/>
                <a:cs typeface="+mn-lt"/>
              </a:rPr>
              <a:t>                    Moderate Risk → mission-essential operations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                    High Risk → lifesaving or critical operations only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664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6CCD3-2307-8AB0-7819-37C32B76F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2FE8DC80-0A95-1107-277E-34A6A13CD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C364C8-FDA4-6E3C-A696-07346CDE980A}"/>
              </a:ext>
            </a:extLst>
          </p:cNvPr>
          <p:cNvSpPr txBox="1"/>
          <p:nvPr/>
        </p:nvSpPr>
        <p:spPr>
          <a:xfrm>
            <a:off x="828136" y="181155"/>
            <a:ext cx="73439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004C2B"/>
                </a:solidFill>
                <a:ea typeface="+mn-lt"/>
                <a:cs typeface="+mn-lt"/>
              </a:rPr>
              <a:t>Criteria for Establishing OEG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BD3A95-03FE-1670-B2E0-26A4D43EE25D}"/>
              </a:ext>
            </a:extLst>
          </p:cNvPr>
          <p:cNvSpPr txBox="1"/>
          <p:nvPr/>
        </p:nvSpPr>
        <p:spPr>
          <a:xfrm>
            <a:off x="122092" y="915848"/>
            <a:ext cx="902610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                      </a:t>
            </a:r>
            <a:endParaRPr lang="en-US" sz="2400" b="1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D4E30C-C363-FBF1-9D8D-FC3482FA345D}"/>
              </a:ext>
            </a:extLst>
          </p:cNvPr>
          <p:cNvSpPr txBox="1"/>
          <p:nvPr/>
        </p:nvSpPr>
        <p:spPr>
          <a:xfrm>
            <a:off x="127108" y="1041088"/>
            <a:ext cx="10334444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7: Radiation</a:t>
            </a:r>
            <a:r>
              <a:rPr lang="en-US" b="1" dirty="0">
                <a:ea typeface="+mn-lt"/>
                <a:cs typeface="+mn-lt"/>
              </a:rPr>
              <a:t> Exposure Status (RES) of Unit</a:t>
            </a:r>
            <a:endParaRPr lang="en-US" b="1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           Each unit’s current total dose (measured by dosimeters).</a:t>
            </a:r>
            <a:endParaRPr lang="en-US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           Helps commanders prioritize low-exposure units for high-risk missions.</a:t>
            </a:r>
            <a:endParaRPr lang="en-US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1: Collect total dose data from each unit’s dosimeters.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2: Consider mission type and guidance from higher command.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3: Consult leaders and medical personnel about unit readiness.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4: Use risk charts and current RES to select units.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5: Set OEG limits for the mission.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6: Update OEG as mission progresses or as more dose data becomes available.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sz="1600" dirty="0">
                <a:ea typeface="+mn-lt"/>
                <a:cs typeface="+mn-lt"/>
              </a:rPr>
              <a:t>OEG is not fixed—it’s dynamic. Commanders weigh mission requirements, cumulative radiation </a:t>
            </a:r>
          </a:p>
          <a:p>
            <a:r>
              <a:rPr lang="en-US" sz="1600" dirty="0">
                <a:ea typeface="+mn-lt"/>
                <a:cs typeface="+mn-lt"/>
              </a:rPr>
              <a:t>exposure, health status, and operational guidance to balance mission success with personnel safety.</a:t>
            </a:r>
            <a:endParaRPr lang="en-US" sz="1600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794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945CBD-7E71-46D5-A1AF-2094910EFCDD}"/>
              </a:ext>
            </a:extLst>
          </p:cNvPr>
          <p:cNvSpPr txBox="1"/>
          <p:nvPr/>
        </p:nvSpPr>
        <p:spPr>
          <a:xfrm>
            <a:off x="828136" y="51759"/>
            <a:ext cx="734395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ea typeface="+mn-lt"/>
                <a:cs typeface="+mn-lt"/>
              </a:rPr>
              <a:t>Degrees of risk: Affects of radiation exposure on combat personnel</a:t>
            </a:r>
            <a:endParaRPr lang="en-US" sz="2800"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6A1A8E-03A3-4374-A798-D7CB18524477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828675" y="1444026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Monotype Sorts" pitchFamily="2" charset="2"/>
              <a:buNone/>
            </a:pPr>
            <a:r>
              <a:rPr lang="en-US" altLang="en-US"/>
              <a:t>Degree of Risk Concept</a:t>
            </a:r>
          </a:p>
          <a:p>
            <a:pPr>
              <a:buFont typeface="Monotype Sorts" pitchFamily="2" charset="2"/>
              <a:buNone/>
            </a:pPr>
            <a:endParaRPr lang="en-US" altLang="en-US"/>
          </a:p>
          <a:p>
            <a:pPr>
              <a:buFont typeface="Monotype Sorts" pitchFamily="2" charset="2"/>
              <a:buNone/>
            </a:pPr>
            <a:r>
              <a:rPr lang="en-US" altLang="en-US"/>
              <a:t>	Is defined in percentages of either casualties or performance degradation.</a:t>
            </a:r>
          </a:p>
          <a:p>
            <a:pPr>
              <a:buFont typeface="Monotype Sorts" pitchFamily="2" charset="2"/>
              <a:buNone/>
            </a:pPr>
            <a:endParaRPr lang="en-US" altLang="en-US"/>
          </a:p>
          <a:p>
            <a:pPr>
              <a:buFont typeface="Monotype Sorts" pitchFamily="2" charset="2"/>
              <a:buNone/>
            </a:pPr>
            <a:r>
              <a:rPr lang="en-US" altLang="en-US"/>
              <a:t>	Based on total acute dose</a:t>
            </a:r>
          </a:p>
        </p:txBody>
      </p:sp>
    </p:spTree>
    <p:extLst>
      <p:ext uri="{BB962C8B-B14F-4D97-AF65-F5344CB8AC3E}">
        <p14:creationId xmlns:p14="http://schemas.microsoft.com/office/powerpoint/2010/main" val="761198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FDB08-E793-49F9-5796-0C6EA301C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85C44688-F8C7-4229-E5E4-6372BEA1C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B2FD35EB-73BF-1845-988A-53211EBF5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7D4CE42-3C7C-CA63-A088-CDC7479E3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70449"/>
            <a:ext cx="8534400" cy="708528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2075" tIns="46038" rIns="92075" bIns="46038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 dirty="0">
                <a:solidFill>
                  <a:schemeClr val="tx1"/>
                </a:solidFill>
                <a:latin typeface="+mj-lt"/>
              </a:rPr>
              <a:t>Radiological Monitoring 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0B67847C-6F9A-EF2C-C683-40F879C13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947" y="723182"/>
            <a:ext cx="2287002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t">
            <a:spAutoFit/>
          </a:bodyPr>
          <a:lstStyle/>
          <a:p>
            <a:r>
              <a:rPr lang="en-US" sz="3600" b="1" u="sng" dirty="0">
                <a:latin typeface="+mj-lt"/>
                <a:cs typeface="Calibri"/>
              </a:rPr>
              <a:t>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61874-93C4-30EA-5224-0FDD13A5C7E4}"/>
              </a:ext>
            </a:extLst>
          </p:cNvPr>
          <p:cNvSpPr txBox="1"/>
          <p:nvPr/>
        </p:nvSpPr>
        <p:spPr>
          <a:xfrm>
            <a:off x="94892" y="1518249"/>
            <a:ext cx="9773725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Commander’s Options (In Order of Preference):</a:t>
            </a:r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3. Delay the Mission to Allow for Natural Radioactive Decay:</a:t>
            </a:r>
            <a:endParaRPr lang="en-US" dirty="0"/>
          </a:p>
          <a:p>
            <a:endParaRPr lang="en-US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If additional resources are unavailable or faster completion is not feasible: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Delay the mission start time.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Allow natural radioactive decay to reduce radiation levels.</a:t>
            </a:r>
            <a:endParaRPr lang="en-US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lvl="1"/>
            <a:r>
              <a:rPr lang="en-US" sz="2000" dirty="0">
                <a:ea typeface="+mn-lt"/>
                <a:cs typeface="+mn-lt"/>
              </a:rPr>
              <a:t>     You can conduct the mission in the same amount of time with the same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 sz="2000" dirty="0">
                <a:ea typeface="+mn-lt"/>
                <a:cs typeface="+mn-lt"/>
              </a:rPr>
              <a:t>     number of      soldiers, but with less exposure.</a:t>
            </a:r>
            <a:endParaRPr lang="en-US" dirty="0">
              <a:ea typeface="Calibri"/>
              <a:cs typeface="Calibri"/>
            </a:endParaRPr>
          </a:p>
          <a:p>
            <a:endParaRPr lang="en-US" sz="2000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02A31-500E-975E-9A02-AA21300DE252}"/>
              </a:ext>
            </a:extLst>
          </p:cNvPr>
          <p:cNvSpPr txBox="1"/>
          <p:nvPr/>
        </p:nvSpPr>
        <p:spPr>
          <a:xfrm>
            <a:off x="-66914" y="5351819"/>
            <a:ext cx="93711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Minimize time in contaminated areas, maximize shielding, and maximize distance from the source.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146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945CBD-7E71-46D5-A1AF-2094910EFCDD}"/>
              </a:ext>
            </a:extLst>
          </p:cNvPr>
          <p:cNvSpPr txBox="1"/>
          <p:nvPr/>
        </p:nvSpPr>
        <p:spPr>
          <a:xfrm>
            <a:off x="166778" y="123646"/>
            <a:ext cx="899734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ea typeface="+mn-lt"/>
                <a:cs typeface="+mn-lt"/>
              </a:rPr>
              <a:t>Degrees of risk: Affects of radiation exposure on combat personnel</a:t>
            </a:r>
            <a:endParaRPr lang="en-US" sz="28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99546-DAFF-F2CA-6899-023067D3AF85}"/>
              </a:ext>
            </a:extLst>
          </p:cNvPr>
          <p:cNvSpPr txBox="1"/>
          <p:nvPr/>
        </p:nvSpPr>
        <p:spPr>
          <a:xfrm>
            <a:off x="161068" y="1596726"/>
            <a:ext cx="8839200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A measure of how radiation exposure affects combat personnel, expressed as a percentage of expected casualties or performance degradation.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1: </a:t>
            </a:r>
            <a:r>
              <a:rPr lang="en-US" b="1" dirty="0">
                <a:ea typeface="+mn-lt"/>
                <a:cs typeface="+mn-lt"/>
              </a:rPr>
              <a:t> Based on Total Acute Dose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             Total radiation absorbed over a short period (acute dose) determines risk.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2: </a:t>
            </a:r>
            <a:r>
              <a:rPr lang="en-US" b="1" dirty="0">
                <a:ea typeface="+mn-lt"/>
                <a:cs typeface="+mn-lt"/>
              </a:rPr>
              <a:t>Effects Considered</a:t>
            </a:r>
            <a:endParaRPr lang="en-US" b="1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+mn-lt"/>
                <a:cs typeface="+mn-lt"/>
              </a:rPr>
              <a:t>Casualties:</a:t>
            </a:r>
            <a:r>
              <a:rPr lang="en-US" dirty="0">
                <a:ea typeface="+mn-lt"/>
                <a:cs typeface="+mn-lt"/>
              </a:rPr>
              <a:t> Probability that personnel will suffer radiation sickness or incapacitation.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+mn-lt"/>
                <a:cs typeface="+mn-lt"/>
              </a:rPr>
              <a:t>Performance degradation:</a:t>
            </a:r>
            <a:r>
              <a:rPr lang="en-US" dirty="0">
                <a:ea typeface="+mn-lt"/>
                <a:cs typeface="+mn-lt"/>
              </a:rPr>
              <a:t> Reduced physical or cognitive effectiveness, even if personnel are not immediately sick.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8877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9DF52-1C06-3577-C977-1D651AA02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11E9E1B4-1252-F2D4-BBF8-BCAAC191A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BD2BA6-FA2F-2F3F-32F4-46EC1CCDBDB0}"/>
              </a:ext>
            </a:extLst>
          </p:cNvPr>
          <p:cNvSpPr txBox="1"/>
          <p:nvPr/>
        </p:nvSpPr>
        <p:spPr>
          <a:xfrm>
            <a:off x="166778" y="123646"/>
            <a:ext cx="899734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ea typeface="+mn-lt"/>
                <a:cs typeface="+mn-lt"/>
              </a:rPr>
              <a:t>Degrees of risk: Affects of radiation exposure on combat personnel</a:t>
            </a:r>
            <a:endParaRPr lang="en-US" sz="28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8AF2C-92E6-F425-AE91-63106258E81E}"/>
              </a:ext>
            </a:extLst>
          </p:cNvPr>
          <p:cNvSpPr txBox="1"/>
          <p:nvPr/>
        </p:nvSpPr>
        <p:spPr>
          <a:xfrm>
            <a:off x="161068" y="1596726"/>
            <a:ext cx="8839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8B23B0-9FD8-3CC6-E1F4-8E0E0D2EE961}"/>
              </a:ext>
            </a:extLst>
          </p:cNvPr>
          <p:cNvSpPr txBox="1"/>
          <p:nvPr/>
        </p:nvSpPr>
        <p:spPr>
          <a:xfrm>
            <a:off x="-8459" y="1359426"/>
            <a:ext cx="9155501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Degree of Risk                      Total Acute Dose (</a:t>
            </a:r>
            <a:r>
              <a:rPr lang="en-US" b="1" dirty="0" err="1">
                <a:ea typeface="+mn-lt"/>
                <a:cs typeface="+mn-lt"/>
              </a:rPr>
              <a:t>cGy</a:t>
            </a:r>
            <a:r>
              <a:rPr lang="en-US" b="1" dirty="0">
                <a:ea typeface="+mn-lt"/>
                <a:cs typeface="+mn-lt"/>
              </a:rPr>
              <a:t>)                            Expected Effects</a:t>
            </a:r>
          </a:p>
          <a:p>
            <a:endParaRPr lang="en-US" b="1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Negligible                                    &gt;0 but &lt;75           Acceptable for operating in a contaminated area.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                                                                                    Will not cause casualties. 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                                                                                    Maximum 2.5% nuisance effect 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                                                                                    (minor fatigue, temporary discomfort)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Moderate                                  &gt;75 but &lt;125        Generally will not cause casualties.</a:t>
            </a:r>
          </a:p>
          <a:p>
            <a:r>
              <a:rPr lang="en-US" dirty="0">
                <a:ea typeface="+mn-lt"/>
                <a:cs typeface="+mn-lt"/>
              </a:rPr>
              <a:t>                                                                                    Up to 5% nuisance effect</a:t>
            </a:r>
          </a:p>
          <a:p>
            <a:r>
              <a:rPr lang="en-US" dirty="0">
                <a:ea typeface="+mn-lt"/>
                <a:cs typeface="+mn-lt"/>
              </a:rPr>
              <a:t>                                                                                    (slight performance degradation)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Emergency   </a:t>
            </a:r>
            <a:r>
              <a:rPr lang="en-US" dirty="0">
                <a:ea typeface="+mn-lt"/>
                <a:cs typeface="+mn-lt"/>
              </a:rPr>
              <a:t>                            &gt;125                        Increased risk of performance degradation. </a:t>
            </a:r>
          </a:p>
          <a:p>
            <a:r>
              <a:rPr lang="en-US" dirty="0">
                <a:ea typeface="+mn-lt"/>
                <a:cs typeface="+mn-lt"/>
              </a:rPr>
              <a:t>                                                                                    Casualties possible under prolonged exposure.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Nuisance effects = minor symptoms (fatigue, mild nausea, temporary reduced efficiency).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These thresholds are used by commanders with OEG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to decide: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Which units can operate in contaminated areas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How long personnel can remain in the area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When to rotate, evacuate, or provide medical monitoring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005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47095-0C5C-2E0B-5C07-77C7568A9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C00AC952-0554-F077-8A57-A9489858F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040A2D-A484-73DD-894F-EC6A1F21063F}"/>
              </a:ext>
            </a:extLst>
          </p:cNvPr>
          <p:cNvSpPr txBox="1"/>
          <p:nvPr/>
        </p:nvSpPr>
        <p:spPr>
          <a:xfrm>
            <a:off x="828136" y="51759"/>
            <a:ext cx="73439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cs typeface="Calibri"/>
              </a:rPr>
              <a:t>Radiation Exposure Status</a:t>
            </a:r>
            <a:endParaRPr lang="en-US" sz="32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B7AEA-ED7D-273A-9EBA-4C216BF455BA}"/>
              </a:ext>
            </a:extLst>
          </p:cNvPr>
          <p:cNvSpPr txBox="1"/>
          <p:nvPr/>
        </p:nvSpPr>
        <p:spPr>
          <a:xfrm>
            <a:off x="2981" y="1173632"/>
            <a:ext cx="9141123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+mn-lt"/>
                <a:cs typeface="+mn-lt"/>
              </a:rPr>
              <a:t>Tracked continuously during operations where radiation is a threat.</a:t>
            </a:r>
          </a:p>
          <a:p>
            <a:endParaRPr lang="en-US" sz="2000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RES tracks the total amount of radiation that a unit or individual has received, and how much more exposure they can safely take before suffering serious effects.</a:t>
            </a:r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It helps commanders manage mission risk and prevent radiation injuries.</a:t>
            </a:r>
            <a:endParaRPr lang="en-US" sz="2000" dirty="0">
              <a:ea typeface="Calibri"/>
              <a:cs typeface="Calibri"/>
            </a:endParaRPr>
          </a:p>
          <a:p>
            <a:pPr algn="l"/>
            <a:endParaRPr lang="en-US" sz="2000" dirty="0">
              <a:ea typeface="Calibri"/>
              <a:cs typeface="Calibri"/>
            </a:endParaRPr>
          </a:p>
          <a:p>
            <a:r>
              <a:rPr lang="en-US" sz="2000" dirty="0">
                <a:ea typeface="+mn-lt"/>
                <a:cs typeface="+mn-lt"/>
              </a:rPr>
              <a:t>Determines who is available for future missions and who must be rested or evacuated.</a:t>
            </a:r>
          </a:p>
          <a:p>
            <a:endParaRPr lang="en-US" sz="2000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Commanders must balance: mission urgency vs. health risk to soldiers.</a:t>
            </a:r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Updated often: usually with daily radiation monitoring reports.</a:t>
            </a:r>
            <a:endParaRPr lang="en-US" sz="2000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6231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945CBD-7E71-46D5-A1AF-2094910EFCDD}"/>
              </a:ext>
            </a:extLst>
          </p:cNvPr>
          <p:cNvSpPr txBox="1"/>
          <p:nvPr/>
        </p:nvSpPr>
        <p:spPr>
          <a:xfrm>
            <a:off x="828136" y="51759"/>
            <a:ext cx="73439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cs typeface="Calibri"/>
              </a:rPr>
              <a:t>Radiation Exposure Status</a:t>
            </a:r>
            <a:endParaRPr lang="en-US" sz="3200" dirty="0"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344652-84F0-4128-B8F9-ED4E1AB6A4EA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" y="1213449"/>
            <a:ext cx="8839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800"/>
              <a:t>      Categories of Radiation Exposure Status: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800"/>
              <a:t>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800" b="1" u="sng"/>
              <a:t>Radiation Status Category</a:t>
            </a:r>
            <a:r>
              <a:rPr lang="en-US" altLang="en-US" sz="2800"/>
              <a:t>     </a:t>
            </a:r>
            <a:r>
              <a:rPr lang="en-US" altLang="en-US" sz="2800" b="1" u="sng"/>
              <a:t>Total Cumulative Dose</a:t>
            </a:r>
            <a:r>
              <a:rPr lang="en-US" altLang="en-US" sz="2800"/>
              <a:t>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800"/>
              <a:t>         RES 0                                  No previous exposure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1800"/>
              <a:t>       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800"/>
              <a:t>         RES 1                                  Greater than </a:t>
            </a:r>
            <a:r>
              <a:rPr lang="en-US" altLang="en-US" sz="2800" b="1"/>
              <a:t>0</a:t>
            </a:r>
            <a:r>
              <a:rPr lang="en-US" altLang="en-US" sz="2800"/>
              <a:t>, less than or     					  equal to </a:t>
            </a:r>
            <a:r>
              <a:rPr lang="en-US" altLang="en-US" sz="2800" b="1"/>
              <a:t>75 cGy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1800"/>
              <a:t>       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800"/>
              <a:t>         RES 2                                  Greater than </a:t>
            </a:r>
            <a:r>
              <a:rPr lang="en-US" altLang="en-US" sz="2800" b="1"/>
              <a:t>75</a:t>
            </a:r>
            <a:r>
              <a:rPr lang="en-US" altLang="en-US" sz="2800"/>
              <a:t>, less than 					  or equal to </a:t>
            </a:r>
            <a:r>
              <a:rPr lang="en-US" altLang="en-US" sz="2800" b="1"/>
              <a:t>125cGy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1800"/>
              <a:t>       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800"/>
              <a:t>        RES 3                                   Greater than </a:t>
            </a:r>
            <a:r>
              <a:rPr lang="en-US" altLang="en-US" sz="2800" b="1"/>
              <a:t>125 cGy</a:t>
            </a:r>
          </a:p>
        </p:txBody>
      </p:sp>
    </p:spTree>
    <p:extLst>
      <p:ext uri="{BB962C8B-B14F-4D97-AF65-F5344CB8AC3E}">
        <p14:creationId xmlns:p14="http://schemas.microsoft.com/office/powerpoint/2010/main" val="742393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87AB-C8FB-44D7-57C3-55B6DDB66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9C890989-3812-07FD-7A0D-821E9DD3C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CC2713-62FB-0B7D-19B8-D0C1D70F30DC}"/>
              </a:ext>
            </a:extLst>
          </p:cNvPr>
          <p:cNvSpPr txBox="1"/>
          <p:nvPr/>
        </p:nvSpPr>
        <p:spPr>
          <a:xfrm>
            <a:off x="828136" y="51759"/>
            <a:ext cx="73439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cs typeface="Calibri"/>
              </a:rPr>
              <a:t>Radiation Exposure Status</a:t>
            </a:r>
            <a:endParaRPr lang="en-US" sz="3200" dirty="0"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C955E3-4EC4-E0C1-4CF9-94D73224B69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" y="1213449"/>
            <a:ext cx="8839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800" dirty="0"/>
              <a:t>      Categories of Radiation Exposure Status: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800" dirty="0"/>
              <a:t> </a:t>
            </a:r>
            <a:endParaRPr lang="en-US" altLang="en-US" sz="2800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800" b="1" u="sng" dirty="0"/>
              <a:t>Radiation Status Category</a:t>
            </a:r>
            <a:r>
              <a:rPr lang="en-US" altLang="en-US" sz="2800" dirty="0"/>
              <a:t>     </a:t>
            </a:r>
            <a:endParaRPr lang="en-US" altLang="en-US" sz="2800" b="1" u="sng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buNone/>
            </a:pPr>
            <a:r>
              <a:rPr lang="en-US" altLang="en-US" sz="2800" dirty="0"/>
              <a:t>         RES 0                                 </a:t>
            </a:r>
            <a:r>
              <a:rPr lang="en-US" sz="2400" dirty="0">
                <a:ea typeface="+mn-lt"/>
                <a:cs typeface="+mn-lt"/>
              </a:rPr>
              <a:t>Full use in any mission.</a:t>
            </a:r>
            <a:r>
              <a:rPr lang="en-US" altLang="en-US" sz="2800" dirty="0"/>
              <a:t> </a:t>
            </a:r>
            <a:endParaRPr lang="en-US" altLang="en-US" sz="2800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1800" dirty="0"/>
              <a:t>        </a:t>
            </a:r>
            <a:endParaRPr lang="en-US" altLang="en-US" sz="1800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buNone/>
            </a:pPr>
            <a:r>
              <a:rPr lang="en-US" altLang="en-US" sz="2800" dirty="0"/>
              <a:t>         RES 1                                 </a:t>
            </a:r>
            <a:r>
              <a:rPr lang="en-US" sz="2400" dirty="0"/>
              <a:t>Full use in any mission.</a:t>
            </a:r>
            <a:endParaRPr lang="en-US" altLang="en-US" sz="2400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1800" dirty="0"/>
              <a:t>        </a:t>
            </a:r>
            <a:endParaRPr lang="en-US" altLang="en-US" sz="1800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buNone/>
            </a:pPr>
            <a:r>
              <a:rPr lang="en-US" altLang="en-US" sz="2800" dirty="0"/>
              <a:t>         RES 2                                 </a:t>
            </a:r>
            <a:r>
              <a:rPr lang="en-US" sz="2400" dirty="0">
                <a:ea typeface="+mn-lt"/>
                <a:cs typeface="+mn-lt"/>
              </a:rPr>
              <a:t>Use cautiously; limit high-risk tasks.</a:t>
            </a:r>
            <a:r>
              <a:rPr lang="en-US" altLang="en-US" sz="2400" dirty="0"/>
              <a:t> 					  </a:t>
            </a:r>
            <a:endParaRPr lang="en-US" altLang="en-US" sz="2400" b="1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1800" dirty="0"/>
              <a:t>        </a:t>
            </a:r>
            <a:endParaRPr lang="en-US" altLang="en-US" sz="1800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buNone/>
            </a:pPr>
            <a:r>
              <a:rPr lang="en-US" altLang="en-US" sz="2800" dirty="0"/>
              <a:t>        RES 3                                  </a:t>
            </a:r>
            <a:r>
              <a:rPr lang="en-US" altLang="en-US" sz="2400" dirty="0"/>
              <a:t> </a:t>
            </a:r>
            <a:endParaRPr lang="en-US" sz="24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D500B1-9C88-84DC-C888-0DEEBEECFD1F}"/>
              </a:ext>
            </a:extLst>
          </p:cNvPr>
          <p:cNvSpPr txBox="1"/>
          <p:nvPr/>
        </p:nvSpPr>
        <p:spPr>
          <a:xfrm>
            <a:off x="4294211" y="5295422"/>
            <a:ext cx="443972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Calibri"/>
                <a:cs typeface="Calibri"/>
              </a:rPr>
              <a:t>Use only if absolutely necessary;   expect degraded performance.</a:t>
            </a:r>
          </a:p>
          <a:p>
            <a:pPr algn="l"/>
            <a:endParaRPr lang="en-US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167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945CBD-7E71-46D5-A1AF-2094910EFCDD}"/>
              </a:ext>
            </a:extLst>
          </p:cNvPr>
          <p:cNvSpPr txBox="1"/>
          <p:nvPr/>
        </p:nvSpPr>
        <p:spPr>
          <a:xfrm>
            <a:off x="828136" y="51759"/>
            <a:ext cx="73439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ea typeface="+mn-lt"/>
                <a:cs typeface="+mn-lt"/>
              </a:rPr>
              <a:t>Degrees of risk: Affects of radiation exposure on combat personnel</a:t>
            </a:r>
            <a:endParaRPr lang="en-US" sz="2000">
              <a:cs typeface="Calibri"/>
            </a:endParaRPr>
          </a:p>
        </p:txBody>
      </p:sp>
      <p:pic>
        <p:nvPicPr>
          <p:cNvPr id="3" name="Picture 3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9A1FC38B-AD60-4F29-94E6-8ADEBC227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060" y="431914"/>
            <a:ext cx="5230482" cy="675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01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945CBD-7E71-46D5-A1AF-2094910EFCDD}"/>
              </a:ext>
            </a:extLst>
          </p:cNvPr>
          <p:cNvSpPr txBox="1"/>
          <p:nvPr/>
        </p:nvSpPr>
        <p:spPr>
          <a:xfrm>
            <a:off x="828136" y="51759"/>
            <a:ext cx="73439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ea typeface="+mn-lt"/>
                <a:cs typeface="+mn-lt"/>
              </a:rPr>
              <a:t>Degrees of risk: Affects of radiation exposure on combat personnel</a:t>
            </a:r>
            <a:endParaRPr lang="en-US" sz="2000">
              <a:cs typeface="Calibri"/>
            </a:endParaRPr>
          </a:p>
        </p:txBody>
      </p:sp>
      <p:pic>
        <p:nvPicPr>
          <p:cNvPr id="4" name="Picture 6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413B6CEB-B81A-4304-982E-39BB53F26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83" y="446291"/>
            <a:ext cx="6466935" cy="843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84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2A9DC37-19B2-4960-B0B3-92F9ADCBB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423" y="2438400"/>
            <a:ext cx="824397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en-US" sz="7200">
                <a:latin typeface="Times New Roman"/>
                <a:cs typeface="Times New Roman"/>
              </a:rPr>
              <a:t>RES Category PE</a:t>
            </a:r>
          </a:p>
        </p:txBody>
      </p:sp>
    </p:spTree>
    <p:extLst>
      <p:ext uri="{BB962C8B-B14F-4D97-AF65-F5344CB8AC3E}">
        <p14:creationId xmlns:p14="http://schemas.microsoft.com/office/powerpoint/2010/main" val="2248020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E05B-B599-4BCF-8B3F-79C4C2B7D36A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AA35C9D2-295A-49C8-B60B-7D1DAF66F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495" y="-919559"/>
            <a:ext cx="6711349" cy="8697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39A31A-E119-4057-9512-6E60D1C83115}"/>
              </a:ext>
            </a:extLst>
          </p:cNvPr>
          <p:cNvSpPr txBox="1"/>
          <p:nvPr/>
        </p:nvSpPr>
        <p:spPr>
          <a:xfrm>
            <a:off x="-5751" y="238664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1: Input Elements.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D1C475-A0AE-44A8-B01F-35CA7A0BB339}"/>
              </a:ext>
            </a:extLst>
          </p:cNvPr>
          <p:cNvSpPr txBox="1"/>
          <p:nvPr/>
        </p:nvSpPr>
        <p:spPr>
          <a:xfrm>
            <a:off x="-12400" y="490807"/>
            <a:ext cx="200995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2: Add the total of </a:t>
            </a:r>
            <a:r>
              <a:rPr lang="en-US" sz="1400" dirty="0">
                <a:cs typeface="Calibri"/>
              </a:rPr>
              <a:t>each Dosimeter reading of each section for the new exposure number.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E39A62-D41B-4CFC-840D-43C59E5EE104}"/>
              </a:ext>
            </a:extLst>
          </p:cNvPr>
          <p:cNvSpPr txBox="1"/>
          <p:nvPr/>
        </p:nvSpPr>
        <p:spPr>
          <a:xfrm>
            <a:off x="-18151" y="1405207"/>
            <a:ext cx="2124972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3: Divide the new exposure number by the number of readings taken for </a:t>
            </a:r>
            <a:r>
              <a:rPr lang="en-US" sz="1400">
                <a:cs typeface="Calibri"/>
              </a:rPr>
              <a:t>an average. This is the total exposure.</a:t>
            </a:r>
            <a:endParaRPr lang="en-US" sz="1400" dirty="0">
              <a:cs typeface="Calibri"/>
            </a:endParaRPr>
          </a:p>
          <a:p>
            <a:r>
              <a:rPr lang="en-US" sz="1400">
                <a:cs typeface="Calibri"/>
              </a:rPr>
              <a:t>(always a whole number. Round up or down as needed)</a:t>
            </a:r>
            <a:endParaRPr lang="en-US" sz="1400" dirty="0">
              <a:cs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7F23C4-27DE-411F-B689-EC9CB95DD3D2}"/>
              </a:ext>
            </a:extLst>
          </p:cNvPr>
          <p:cNvSpPr txBox="1"/>
          <p:nvPr/>
        </p:nvSpPr>
        <p:spPr>
          <a:xfrm>
            <a:off x="-21925" y="3184226"/>
            <a:ext cx="208184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4. RES Category. Is based </a:t>
            </a:r>
            <a:r>
              <a:rPr lang="en-US" sz="1400">
                <a:cs typeface="Calibri"/>
              </a:rPr>
              <a:t>off the total exposure </a:t>
            </a:r>
            <a:r>
              <a:rPr lang="en-US" sz="1400" dirty="0">
                <a:cs typeface="Calibri"/>
              </a:rPr>
              <a:t>number.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962F68-3B9A-4723-A730-AFEF7C8CFBD8}"/>
              </a:ext>
            </a:extLst>
          </p:cNvPr>
          <p:cNvSpPr txBox="1"/>
          <p:nvPr/>
        </p:nvSpPr>
        <p:spPr>
          <a:xfrm>
            <a:off x="8191319" y="5574640"/>
            <a:ext cx="147799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Calibri"/>
              </a:rPr>
              <a:t>RES Catagory</a:t>
            </a:r>
            <a:endParaRPr lang="en-US" sz="1200" dirty="0">
              <a:cs typeface="Calibri"/>
            </a:endParaRPr>
          </a:p>
        </p:txBody>
      </p:sp>
      <p:sp>
        <p:nvSpPr>
          <p:cNvPr id="42" name="Arrow: Left 41">
            <a:extLst>
              <a:ext uri="{FF2B5EF4-FFF2-40B4-BE49-F238E27FC236}">
                <a16:creationId xmlns:a16="http://schemas.microsoft.com/office/drawing/2014/main" id="{34E56F9A-7FBF-44B5-8484-D4C1B36EB1AD}"/>
              </a:ext>
            </a:extLst>
          </p:cNvPr>
          <p:cNvSpPr/>
          <p:nvPr/>
        </p:nvSpPr>
        <p:spPr>
          <a:xfrm>
            <a:off x="7731949" y="768593"/>
            <a:ext cx="460075" cy="2156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Left-Up 42">
            <a:extLst>
              <a:ext uri="{FF2B5EF4-FFF2-40B4-BE49-F238E27FC236}">
                <a16:creationId xmlns:a16="http://schemas.microsoft.com/office/drawing/2014/main" id="{80724D92-0E44-4310-B982-332C6747BE8F}"/>
              </a:ext>
            </a:extLst>
          </p:cNvPr>
          <p:cNvSpPr/>
          <p:nvPr/>
        </p:nvSpPr>
        <p:spPr>
          <a:xfrm>
            <a:off x="7866945" y="1073644"/>
            <a:ext cx="416944" cy="4701396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26D5F5-9D30-4F61-90DD-DAB3C3CA77E8}"/>
              </a:ext>
            </a:extLst>
          </p:cNvPr>
          <p:cNvSpPr txBox="1"/>
          <p:nvPr/>
        </p:nvSpPr>
        <p:spPr>
          <a:xfrm>
            <a:off x="5521985" y="3365381"/>
            <a:ext cx="22687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Sum of RES </a:t>
            </a:r>
            <a:r>
              <a:rPr lang="en-US" dirty="0" err="1">
                <a:cs typeface="Calibri"/>
              </a:rPr>
              <a:t>Catagories</a:t>
            </a:r>
          </a:p>
        </p:txBody>
      </p:sp>
      <p:sp>
        <p:nvSpPr>
          <p:cNvPr id="62" name="Arrow: Up 61">
            <a:extLst>
              <a:ext uri="{FF2B5EF4-FFF2-40B4-BE49-F238E27FC236}">
                <a16:creationId xmlns:a16="http://schemas.microsoft.com/office/drawing/2014/main" id="{EAEACE64-A8CC-46B2-BE67-4D778E7D22CF}"/>
              </a:ext>
            </a:extLst>
          </p:cNvPr>
          <p:cNvSpPr/>
          <p:nvPr/>
        </p:nvSpPr>
        <p:spPr>
          <a:xfrm>
            <a:off x="7128775" y="3021565"/>
            <a:ext cx="86266" cy="3306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E07A608-BCA7-4509-BC27-245C6E3CAB2A}"/>
              </a:ext>
            </a:extLst>
          </p:cNvPr>
          <p:cNvSpPr txBox="1"/>
          <p:nvPr/>
        </p:nvSpPr>
        <p:spPr>
          <a:xfrm>
            <a:off x="-13299" y="3868588"/>
            <a:ext cx="20818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5. Number of elements is seven.</a:t>
            </a:r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567157DB-B3D8-4D8F-9BA3-53CA79E82DF3}"/>
              </a:ext>
            </a:extLst>
          </p:cNvPr>
          <p:cNvSpPr/>
          <p:nvPr/>
        </p:nvSpPr>
        <p:spPr>
          <a:xfrm>
            <a:off x="5258820" y="4630933"/>
            <a:ext cx="86264" cy="3163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06A58F3-EA4C-4D9A-B494-A0F5A57A321A}"/>
              </a:ext>
            </a:extLst>
          </p:cNvPr>
          <p:cNvSpPr txBox="1"/>
          <p:nvPr/>
        </p:nvSpPr>
        <p:spPr>
          <a:xfrm>
            <a:off x="4251026" y="4207894"/>
            <a:ext cx="22687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Number of elements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56EF5F9-037B-45A8-80B9-16F536525C5C}"/>
              </a:ext>
            </a:extLst>
          </p:cNvPr>
          <p:cNvSpPr txBox="1"/>
          <p:nvPr/>
        </p:nvSpPr>
        <p:spPr>
          <a:xfrm>
            <a:off x="-4672" y="4322912"/>
            <a:ext cx="208184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6. Follow the </a:t>
            </a:r>
            <a:r>
              <a:rPr lang="en-US" sz="1400" dirty="0" err="1">
                <a:cs typeface="Calibri"/>
              </a:rPr>
              <a:t>collumn</a:t>
            </a:r>
            <a:r>
              <a:rPr lang="en-US" sz="1400" dirty="0">
                <a:cs typeface="Calibri"/>
              </a:rPr>
              <a:t> down until you find the range that your sum of RES </a:t>
            </a:r>
            <a:r>
              <a:rPr lang="en-US" sz="1400" dirty="0" err="1">
                <a:cs typeface="Calibri"/>
              </a:rPr>
              <a:t>catagories</a:t>
            </a:r>
            <a:r>
              <a:rPr lang="en-US" sz="1400" dirty="0">
                <a:cs typeface="Calibri"/>
              </a:rPr>
              <a:t> falls into.</a:t>
            </a:r>
          </a:p>
        </p:txBody>
      </p:sp>
      <p:sp>
        <p:nvSpPr>
          <p:cNvPr id="74" name="Arrow: Down 73">
            <a:extLst>
              <a:ext uri="{FF2B5EF4-FFF2-40B4-BE49-F238E27FC236}">
                <a16:creationId xmlns:a16="http://schemas.microsoft.com/office/drawing/2014/main" id="{C1BE1014-C5C3-4440-9DC5-3AA4CC0AE249}"/>
              </a:ext>
            </a:extLst>
          </p:cNvPr>
          <p:cNvSpPr/>
          <p:nvPr/>
        </p:nvSpPr>
        <p:spPr>
          <a:xfrm>
            <a:off x="5253069" y="5401559"/>
            <a:ext cx="86264" cy="3163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42099C0-6F17-4C0C-961F-E21FB447AD5D}"/>
              </a:ext>
            </a:extLst>
          </p:cNvPr>
          <p:cNvSpPr txBox="1"/>
          <p:nvPr/>
        </p:nvSpPr>
        <p:spPr>
          <a:xfrm>
            <a:off x="-10423" y="5179803"/>
            <a:ext cx="208184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7. Follow the row to the left or right end for the </a:t>
            </a:r>
            <a:r>
              <a:rPr lang="en-US" sz="1400" dirty="0" err="1">
                <a:cs typeface="Calibri"/>
              </a:rPr>
              <a:t>overal</a:t>
            </a:r>
            <a:r>
              <a:rPr lang="en-US" sz="1400" dirty="0">
                <a:cs typeface="Calibri"/>
              </a:rPr>
              <a:t> RES for the unit.</a:t>
            </a:r>
          </a:p>
        </p:txBody>
      </p:sp>
      <p:sp>
        <p:nvSpPr>
          <p:cNvPr id="78" name="Arrow: Left-Right 77">
            <a:extLst>
              <a:ext uri="{FF2B5EF4-FFF2-40B4-BE49-F238E27FC236}">
                <a16:creationId xmlns:a16="http://schemas.microsoft.com/office/drawing/2014/main" id="{CB20406E-C2EE-406F-9ABB-EC48C7E2C184}"/>
              </a:ext>
            </a:extLst>
          </p:cNvPr>
          <p:cNvSpPr/>
          <p:nvPr/>
        </p:nvSpPr>
        <p:spPr>
          <a:xfrm>
            <a:off x="2518100" y="5709012"/>
            <a:ext cx="1912188" cy="12939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F07713E-2D44-46A5-A5ED-81598298404B}"/>
              </a:ext>
            </a:extLst>
          </p:cNvPr>
          <p:cNvSpPr txBox="1"/>
          <p:nvPr/>
        </p:nvSpPr>
        <p:spPr>
          <a:xfrm>
            <a:off x="-1797" y="5921675"/>
            <a:ext cx="208184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8. Overall RES.</a:t>
            </a:r>
          </a:p>
        </p:txBody>
      </p:sp>
      <p:sp>
        <p:nvSpPr>
          <p:cNvPr id="85" name="Arrow: Left 84">
            <a:extLst>
              <a:ext uri="{FF2B5EF4-FFF2-40B4-BE49-F238E27FC236}">
                <a16:creationId xmlns:a16="http://schemas.microsoft.com/office/drawing/2014/main" id="{4C916648-825A-4B0E-BE3C-86FA2E33A3A6}"/>
              </a:ext>
            </a:extLst>
          </p:cNvPr>
          <p:cNvSpPr/>
          <p:nvPr/>
        </p:nvSpPr>
        <p:spPr>
          <a:xfrm>
            <a:off x="7380602" y="4917358"/>
            <a:ext cx="345057" cy="15815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5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31" grpId="0"/>
      <p:bldP spid="39" grpId="0"/>
      <p:bldP spid="41" grpId="0"/>
      <p:bldP spid="42" grpId="0" animBg="1"/>
      <p:bldP spid="43" grpId="0" animBg="1"/>
      <p:bldP spid="59" grpId="0"/>
      <p:bldP spid="62" grpId="0" animBg="1"/>
      <p:bldP spid="66" grpId="0"/>
      <p:bldP spid="67" grpId="0" animBg="1"/>
      <p:bldP spid="69" grpId="0"/>
      <p:bldP spid="71" grpId="0"/>
      <p:bldP spid="74" grpId="0" animBg="1"/>
      <p:bldP spid="76" grpId="0"/>
      <p:bldP spid="78" grpId="0" animBg="1"/>
      <p:bldP spid="84" grpId="0"/>
      <p:bldP spid="8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C71C35-5779-4ED9-8905-BE8012653E88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" y="1587421"/>
            <a:ext cx="1236049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Monotype Sorts" pitchFamily="2" charset="2"/>
              <a:buNone/>
            </a:pPr>
            <a:r>
              <a:rPr lang="en-US" altLang="en-US" u="sng" dirty="0"/>
              <a:t>Controlling Exposures :</a:t>
            </a:r>
          </a:p>
          <a:p>
            <a:pPr>
              <a:buNone/>
            </a:pPr>
            <a:r>
              <a:rPr lang="en-US" altLang="en-US" sz="2000" dirty="0"/>
              <a:t>          </a:t>
            </a:r>
          </a:p>
          <a:p>
            <a:pPr>
              <a:buNone/>
            </a:pPr>
            <a:r>
              <a:rPr lang="en-US" altLang="en-US" sz="2400" dirty="0"/>
              <a:t>1.  Delay entry time</a:t>
            </a:r>
            <a:endParaRPr lang="en-US" altLang="en-US" sz="2400" dirty="0">
              <a:cs typeface="Calibri"/>
            </a:endParaRPr>
          </a:p>
          <a:p>
            <a:pPr>
              <a:buNone/>
            </a:pPr>
            <a:endParaRPr lang="en-US" altLang="en-US" sz="2400" dirty="0">
              <a:cs typeface="Calibri"/>
            </a:endParaRPr>
          </a:p>
          <a:p>
            <a:pPr>
              <a:buNone/>
            </a:pPr>
            <a:r>
              <a:rPr lang="en-US" altLang="en-US" sz="2400" dirty="0"/>
              <a:t>2.  Increase shielding - Sandbag vehicles, tops, floors and sides.</a:t>
            </a:r>
            <a:endParaRPr lang="en-US" altLang="en-US" sz="2400" dirty="0">
              <a:cs typeface="Calibri"/>
            </a:endParaRPr>
          </a:p>
          <a:p>
            <a:pPr>
              <a:buNone/>
            </a:pPr>
            <a:endParaRPr lang="en-US" altLang="en-US" sz="2400" dirty="0">
              <a:cs typeface="Calibri"/>
            </a:endParaRPr>
          </a:p>
          <a:p>
            <a:pPr>
              <a:buNone/>
            </a:pPr>
            <a:r>
              <a:rPr lang="en-US" altLang="en-US" sz="2400" dirty="0"/>
              <a:t>3.  Select routes with lower dose rates and fastest route of travel.</a:t>
            </a:r>
            <a:endParaRPr lang="en-US" altLang="en-US" sz="2400" dirty="0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F0E589-D7D4-47DC-8BE4-825BCBA9C502}"/>
              </a:ext>
            </a:extLst>
          </p:cNvPr>
          <p:cNvSpPr txBox="1"/>
          <p:nvPr/>
        </p:nvSpPr>
        <p:spPr>
          <a:xfrm>
            <a:off x="2279351" y="108369"/>
            <a:ext cx="439659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cs typeface="Calibri"/>
              </a:rPr>
              <a:t>Protection measures</a:t>
            </a:r>
            <a:endParaRPr lang="en-US" sz="3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728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A352B-5835-7571-B8C3-629F4ECD2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BB27F89D-968B-8125-0C73-996F870BD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-15815"/>
            <a:ext cx="8534400" cy="708528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2075" tIns="46038" rIns="92075" bIns="46038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 dirty="0">
                <a:solidFill>
                  <a:schemeClr val="tx1"/>
                </a:solidFill>
                <a:latin typeface="+mj-lt"/>
              </a:rPr>
              <a:t>Radiological Monitoring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E3F6B3FF-16DC-CAA1-8F29-0761A0083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2777" y="1542690"/>
            <a:ext cx="275896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t">
            <a:spAutoFit/>
          </a:bodyPr>
          <a:lstStyle/>
          <a:p>
            <a:r>
              <a:rPr lang="en-US" sz="2400" b="1" u="sng" dirty="0">
                <a:latin typeface="+mj-lt"/>
              </a:rPr>
              <a:t>Types of Monitoring</a:t>
            </a:r>
            <a:endParaRPr lang="en-US" sz="2400" b="1" u="sng">
              <a:latin typeface="+mj-lt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D7B99E-95FE-BDB9-2239-2F4285B1A761}"/>
              </a:ext>
            </a:extLst>
          </p:cNvPr>
          <p:cNvSpPr txBox="1"/>
          <p:nvPr/>
        </p:nvSpPr>
        <p:spPr>
          <a:xfrm>
            <a:off x="51759" y="727494"/>
            <a:ext cx="911236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+mn-lt"/>
                <a:cs typeface="+mn-lt"/>
              </a:rPr>
              <a:t>Radiological monitoring is done to detect and measure residual radiation in an area. It helps determine if the environment is safe and alerts the unit to new contamination.</a:t>
            </a:r>
            <a:endParaRPr lang="en-US" sz="2000" dirty="0">
              <a:ea typeface="Calibri"/>
              <a:cs typeface="Calibri"/>
            </a:endParaRPr>
          </a:p>
        </p:txBody>
      </p:sp>
      <p:pic>
        <p:nvPicPr>
          <p:cNvPr id="5" name="Picture 5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76F005E0-C699-A118-4761-CEA0AF487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148" y="5572310"/>
            <a:ext cx="2726692" cy="14914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ADBE6E-2C1B-A0FF-5B3F-7056C9DDE6D4}"/>
              </a:ext>
            </a:extLst>
          </p:cNvPr>
          <p:cNvSpPr txBox="1"/>
          <p:nvPr/>
        </p:nvSpPr>
        <p:spPr>
          <a:xfrm>
            <a:off x="149797" y="2065869"/>
            <a:ext cx="11700294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Periodic Monitoring</a:t>
            </a:r>
            <a:endParaRPr lang="en-US" dirty="0"/>
          </a:p>
          <a:p>
            <a:endParaRPr lang="en-US" b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ea typeface="+mn-lt"/>
                <a:cs typeface="+mn-lt"/>
              </a:rPr>
              <a:t>Purpose:</a:t>
            </a:r>
            <a:r>
              <a:rPr lang="en-US" dirty="0">
                <a:ea typeface="+mn-lt"/>
                <a:cs typeface="+mn-lt"/>
              </a:rPr>
              <a:t> To check the unit area regularly for radiation.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Confirms the area is safe.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Warns if fallout or contamination arrives.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ea typeface="+mn-lt"/>
                <a:cs typeface="+mn-lt"/>
              </a:rPr>
              <a:t>When to Start: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After the first use of nuclear weapons in theater.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When ordered by higher headquarters.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When the unit stops continuous monitoring.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ea typeface="+mn-lt"/>
                <a:cs typeface="+mn-lt"/>
              </a:rPr>
              <a:t>How to Perform: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Take readings with an </a:t>
            </a:r>
            <a:r>
              <a:rPr lang="en-US" b="1" dirty="0">
                <a:ea typeface="+mn-lt"/>
                <a:cs typeface="+mn-lt"/>
              </a:rPr>
              <a:t>AN/VDR-2 </a:t>
            </a:r>
            <a:r>
              <a:rPr lang="en-US" b="1" dirty="0" err="1">
                <a:ea typeface="+mn-lt"/>
                <a:cs typeface="+mn-lt"/>
              </a:rPr>
              <a:t>Radiacmeter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b="1" dirty="0">
                <a:ea typeface="+mn-lt"/>
                <a:cs typeface="+mn-lt"/>
              </a:rPr>
              <a:t>at least once every hour.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Units may require more frequent checks based on their </a:t>
            </a:r>
            <a:r>
              <a:rPr lang="en-US" b="1" dirty="0">
                <a:ea typeface="+mn-lt"/>
                <a:cs typeface="+mn-lt"/>
              </a:rPr>
              <a:t>SOP.</a:t>
            </a:r>
            <a:endParaRPr lang="en-US" dirty="0"/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81566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F0E589-D7D4-47DC-8BE4-825BCBA9C502}"/>
              </a:ext>
            </a:extLst>
          </p:cNvPr>
          <p:cNvSpPr txBox="1"/>
          <p:nvPr/>
        </p:nvSpPr>
        <p:spPr>
          <a:xfrm>
            <a:off x="2279351" y="108369"/>
            <a:ext cx="439659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cs typeface="Calibri"/>
              </a:rPr>
              <a:t>Protection measures</a:t>
            </a:r>
            <a:endParaRPr lang="en-US" sz="3600" dirty="0"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98123A-E553-4612-B27A-2B9DAAEB50FA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7961" y="1170805"/>
            <a:ext cx="914542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400" dirty="0"/>
              <a:t>Use of OEG / RES</a:t>
            </a:r>
            <a:endParaRPr lang="en-US" altLang="en-US" sz="2400" dirty="0">
              <a:cs typeface="Calibri"/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US" altLang="en-US" sz="2400" dirty="0">
              <a:cs typeface="Calibri"/>
            </a:endParaRPr>
          </a:p>
          <a:p>
            <a:pPr>
              <a:lnSpc>
                <a:spcPct val="90000"/>
              </a:lnSpc>
              <a:buNone/>
            </a:pPr>
            <a:r>
              <a:rPr lang="en-US" altLang="en-US" sz="2400" dirty="0"/>
              <a:t>Fallout predictions Survey</a:t>
            </a:r>
          </a:p>
          <a:p>
            <a:pPr>
              <a:lnSpc>
                <a:spcPct val="90000"/>
              </a:lnSpc>
              <a:buNone/>
            </a:pPr>
            <a:endParaRPr lang="en-US" altLang="en-US" sz="2400" dirty="0"/>
          </a:p>
          <a:p>
            <a:pPr>
              <a:lnSpc>
                <a:spcPct val="90000"/>
              </a:lnSpc>
              <a:buNone/>
            </a:pPr>
            <a:r>
              <a:rPr lang="en-US" altLang="en-US" sz="2400" dirty="0"/>
              <a:t>Computation of turn back dose and dose rates:</a:t>
            </a:r>
            <a:endParaRPr lang="en-US" altLang="en-US" sz="2400">
              <a:cs typeface="Calibri"/>
            </a:endParaRPr>
          </a:p>
          <a:p>
            <a:pPr>
              <a:lnSpc>
                <a:spcPct val="90000"/>
              </a:lnSpc>
              <a:buNone/>
            </a:pPr>
            <a:r>
              <a:rPr lang="en-US" altLang="en-US" sz="2400" dirty="0"/>
              <a:t>			</a:t>
            </a:r>
          </a:p>
          <a:p>
            <a:pPr>
              <a:lnSpc>
                <a:spcPct val="90000"/>
              </a:lnSpc>
              <a:buNone/>
            </a:pPr>
            <a:r>
              <a:rPr lang="en-US" altLang="en-US" sz="2400" dirty="0"/>
              <a:t>OEG used to calculate turn back dose and dose rates</a:t>
            </a:r>
            <a:endParaRPr lang="en-US" altLang="en-US" sz="2400" dirty="0">
              <a:cs typeface="Calibri"/>
            </a:endParaRPr>
          </a:p>
          <a:p>
            <a:pPr>
              <a:lnSpc>
                <a:spcPct val="90000"/>
              </a:lnSpc>
              <a:buNone/>
            </a:pPr>
            <a:endParaRPr lang="en-US" altLang="en-US" sz="2400" dirty="0"/>
          </a:p>
          <a:p>
            <a:pPr>
              <a:lnSpc>
                <a:spcPct val="90000"/>
              </a:lnSpc>
              <a:buNone/>
            </a:pPr>
            <a:r>
              <a:rPr lang="en-US" altLang="en-US" sz="2400" dirty="0"/>
              <a:t>Computations help enforce commander’s OEG</a:t>
            </a:r>
            <a:endParaRPr lang="en-US" dirty="0"/>
          </a:p>
          <a:p>
            <a:pPr>
              <a:lnSpc>
                <a:spcPct val="90000"/>
              </a:lnSpc>
              <a:buNone/>
            </a:pPr>
            <a:endParaRPr lang="en-US" altLang="en-US" sz="2400" dirty="0"/>
          </a:p>
          <a:p>
            <a:pPr>
              <a:lnSpc>
                <a:spcPct val="90000"/>
              </a:lnSpc>
              <a:buNone/>
            </a:pPr>
            <a:r>
              <a:rPr lang="en-US" altLang="en-US" sz="2400" dirty="0"/>
              <a:t>Turn back dose (</a:t>
            </a:r>
            <a:r>
              <a:rPr lang="en-US" altLang="en-US" sz="2400" dirty="0" err="1"/>
              <a:t>Dtb</a:t>
            </a:r>
            <a:r>
              <a:rPr lang="en-US" altLang="en-US" sz="2400" dirty="0"/>
              <a:t>): OEG divided by 2</a:t>
            </a:r>
            <a:endParaRPr lang="en-US" dirty="0"/>
          </a:p>
          <a:p>
            <a:pPr>
              <a:lnSpc>
                <a:spcPct val="90000"/>
              </a:lnSpc>
              <a:buNone/>
            </a:pPr>
            <a:endParaRPr lang="en-US" altLang="en-US" sz="2400" dirty="0"/>
          </a:p>
          <a:p>
            <a:pPr>
              <a:lnSpc>
                <a:spcPct val="90000"/>
              </a:lnSpc>
              <a:buNone/>
            </a:pPr>
            <a:endParaRPr lang="en-US" alt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3566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F0E589-D7D4-47DC-8BE4-825BCBA9C502}"/>
              </a:ext>
            </a:extLst>
          </p:cNvPr>
          <p:cNvSpPr txBox="1"/>
          <p:nvPr/>
        </p:nvSpPr>
        <p:spPr>
          <a:xfrm>
            <a:off x="261699" y="94348"/>
            <a:ext cx="86236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cs typeface="Calibri"/>
              </a:rPr>
              <a:t>Terms for Dose and Total Dose calculations</a:t>
            </a:r>
            <a:endParaRPr lang="en-US" sz="3600" dirty="0"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678FF6-A601-464E-A055-66AC0786803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7208" y="1816503"/>
            <a:ext cx="11561575" cy="219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>
              <a:lnSpc>
                <a:spcPct val="90000"/>
              </a:lnSpc>
              <a:buNone/>
            </a:pPr>
            <a:r>
              <a:rPr lang="en-US" altLang="en-US" sz="2400" dirty="0"/>
              <a:t>TF is the measurement of the degree of protection or shielding afforded</a:t>
            </a:r>
            <a:endParaRPr lang="en-US" altLang="en-US" sz="2400" dirty="0">
              <a:cs typeface="Calibri"/>
            </a:endParaRPr>
          </a:p>
          <a:p>
            <a:pPr marL="609600" indent="-609600">
              <a:lnSpc>
                <a:spcPct val="90000"/>
              </a:lnSpc>
              <a:buNone/>
            </a:pPr>
            <a:r>
              <a:rPr lang="en-US" altLang="en-US" sz="2400" dirty="0"/>
              <a:t>to a soldier by a structure, vehicle or fortification. 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en-US" altLang="en-US" sz="2400" dirty="0"/>
              <a:t>Will always be less than 1</a:t>
            </a:r>
            <a:endParaRPr lang="en-US" altLang="en-US" sz="2400" dirty="0">
              <a:cs typeface="Calibri"/>
            </a:endParaRPr>
          </a:p>
          <a:p>
            <a:pPr marL="609600" indent="-609600">
              <a:lnSpc>
                <a:spcPct val="90000"/>
              </a:lnSpc>
              <a:buNone/>
            </a:pPr>
            <a:r>
              <a:rPr lang="en-US" altLang="en-US" sz="2400" dirty="0"/>
              <a:t>      </a:t>
            </a:r>
            <a:endParaRPr lang="en-US" altLang="en-US" sz="2400">
              <a:cs typeface="Calibri"/>
            </a:endParaRPr>
          </a:p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2400" dirty="0"/>
              <a:t>TFs can be calculated for all types of protection.</a:t>
            </a:r>
            <a:endParaRPr lang="en-US" altLang="en-US" sz="2400" dirty="0">
              <a:cs typeface="Calibri"/>
            </a:endParaRPr>
          </a:p>
          <a:p>
            <a:pPr marL="609600" indent="-609600">
              <a:lnSpc>
                <a:spcPct val="90000"/>
              </a:lnSpc>
              <a:buNone/>
            </a:pPr>
            <a:endParaRPr lang="en-US" altLang="en-US" sz="2400" b="1" dirty="0"/>
          </a:p>
          <a:p>
            <a:pPr marL="609600" indent="-609600">
              <a:lnSpc>
                <a:spcPct val="90000"/>
              </a:lnSpc>
              <a:buNone/>
            </a:pPr>
            <a:r>
              <a:rPr lang="en-US" altLang="en-US" sz="2400" dirty="0"/>
              <a:t>  </a:t>
            </a:r>
            <a:endParaRPr lang="en-US" altLang="en-US" sz="2400" dirty="0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E09BF9-FE5A-4A61-B86C-98BA83C8711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13913" y="78261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dirty="0">
                <a:solidFill>
                  <a:schemeClr val="tx1"/>
                </a:solidFill>
              </a:rPr>
              <a:t>Transmission Factors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7DF5FF-E20B-45EA-8EFE-B7424B3F6EAB}"/>
              </a:ext>
            </a:extLst>
          </p:cNvPr>
          <p:cNvSpPr txBox="1"/>
          <p:nvPr/>
        </p:nvSpPr>
        <p:spPr>
          <a:xfrm>
            <a:off x="2731842" y="4535082"/>
            <a:ext cx="2743200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333333"/>
                </a:solidFill>
                <a:latin typeface="Times New Roman"/>
                <a:cs typeface="Times New Roman"/>
              </a:rPr>
              <a:t>TF = ID / OD</a:t>
            </a:r>
            <a:r>
              <a:rPr lang="en-US" sz="3200" dirty="0">
                <a:solidFill>
                  <a:srgbClr val="333333"/>
                </a:solidFill>
                <a:latin typeface="Times New Roman"/>
                <a:cs typeface="Times New Roman"/>
              </a:rPr>
              <a:t> </a:t>
            </a:r>
            <a:endParaRPr lang="en-US" sz="3200">
              <a:ea typeface="+mn-lt"/>
              <a:cs typeface="+mn-lt"/>
            </a:endParaRPr>
          </a:p>
          <a:p>
            <a:r>
              <a:rPr lang="en-US" sz="3200" b="1" dirty="0">
                <a:solidFill>
                  <a:srgbClr val="333333"/>
                </a:solidFill>
                <a:latin typeface="Times New Roman"/>
                <a:cs typeface="Times New Roman"/>
              </a:rPr>
              <a:t>ID = OD x TF</a:t>
            </a:r>
            <a:r>
              <a:rPr lang="en-US" sz="3200" dirty="0">
                <a:solidFill>
                  <a:srgbClr val="333333"/>
                </a:solidFill>
                <a:latin typeface="Times New Roman"/>
                <a:cs typeface="Times New Roman"/>
              </a:rPr>
              <a:t> </a:t>
            </a:r>
            <a:endParaRPr lang="en-US" sz="320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3200" b="1" dirty="0">
                <a:solidFill>
                  <a:srgbClr val="333333"/>
                </a:solidFill>
                <a:latin typeface="Times New Roman"/>
                <a:cs typeface="Times New Roman"/>
              </a:rPr>
              <a:t>OD = ID/TF</a:t>
            </a:r>
            <a:r>
              <a:rPr lang="en-US" sz="3200" dirty="0">
                <a:solidFill>
                  <a:srgbClr val="333333"/>
                </a:solidFill>
                <a:latin typeface="Times New Roman"/>
                <a:cs typeface="Times New Roman"/>
              </a:rPr>
              <a:t> </a:t>
            </a:r>
            <a:endParaRPr lang="en-US" sz="3200">
              <a:ea typeface="+mn-lt"/>
              <a:cs typeface="+mn-lt"/>
            </a:endParaRPr>
          </a:p>
          <a:p>
            <a:pPr algn="l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16048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F0E589-D7D4-47DC-8BE4-825BCBA9C502}"/>
              </a:ext>
            </a:extLst>
          </p:cNvPr>
          <p:cNvSpPr txBox="1"/>
          <p:nvPr/>
        </p:nvSpPr>
        <p:spPr>
          <a:xfrm>
            <a:off x="2164332" y="122746"/>
            <a:ext cx="520172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cs typeface="Calibri"/>
              </a:rPr>
              <a:t>Terms for Dose and Total Dose calculations</a:t>
            </a:r>
            <a:endParaRPr lang="en-US" sz="3600" dirty="0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E09BF9-FE5A-4A61-B86C-98BA83C8711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13913" y="1506747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>
                <a:solidFill>
                  <a:schemeClr val="tx1"/>
                </a:solidFill>
              </a:rPr>
              <a:t>Correlation Factor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C8A571-23CE-4CEE-BE3F-0360072DA8C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09600" y="2925792"/>
            <a:ext cx="746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533400" indent="-533400">
              <a:lnSpc>
                <a:spcPct val="80000"/>
              </a:lnSpc>
              <a:buNone/>
            </a:pPr>
            <a:r>
              <a:rPr lang="en-US" altLang="en-US" b="1" u="sng"/>
              <a:t>Purpose of Correlation Factors:</a:t>
            </a:r>
            <a:r>
              <a:rPr lang="en-US" altLang="en-US" dirty="0"/>
              <a:t> </a:t>
            </a:r>
            <a:endParaRPr lang="en-US" altLang="en-US"/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en-US" altLang="en-US" sz="2800"/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en-US" altLang="en-US" sz="1400"/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altLang="en-US" sz="2800" dirty="0"/>
              <a:t>	</a:t>
            </a:r>
            <a:r>
              <a:rPr lang="en-US" altLang="en-US"/>
              <a:t>Correlation factors are used to convert inside dose rates to outside dose rates and vice versa.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en-US" altLang="en-US"/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altLang="en-US" b="1" dirty="0"/>
              <a:t>	</a:t>
            </a:r>
            <a:endParaRPr lang="en-US" altLang="en-US" dirty="0"/>
          </a:p>
          <a:p>
            <a:pPr marL="533400" indent="-533400">
              <a:lnSpc>
                <a:spcPct val="80000"/>
              </a:lnSpc>
            </a:pPr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32276814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F0E589-D7D4-47DC-8BE4-825BCBA9C502}"/>
              </a:ext>
            </a:extLst>
          </p:cNvPr>
          <p:cNvSpPr txBox="1"/>
          <p:nvPr/>
        </p:nvSpPr>
        <p:spPr>
          <a:xfrm>
            <a:off x="2164332" y="122746"/>
            <a:ext cx="520172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cs typeface="Calibri"/>
              </a:rPr>
              <a:t>Terms for Dose and Total Dose calculations</a:t>
            </a:r>
            <a:endParaRPr lang="en-US" sz="36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86C66-7141-48ED-9A1A-3341131D7845}"/>
              </a:ext>
            </a:extLst>
          </p:cNvPr>
          <p:cNvSpPr txBox="1"/>
          <p:nvPr/>
        </p:nvSpPr>
        <p:spPr>
          <a:xfrm>
            <a:off x="324930" y="2668437"/>
            <a:ext cx="835036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220011"/>
                </a:solidFill>
                <a:latin typeface="Times New Roman"/>
                <a:cs typeface="Segoe UI"/>
              </a:rPr>
              <a:t>CF = Outside Dose(OD) / Inside Dose (ID) </a:t>
            </a:r>
            <a:r>
              <a:rPr lang="en-US" sz="3200">
                <a:solidFill>
                  <a:srgbClr val="FFFFCC"/>
                </a:solidFill>
                <a:latin typeface="Times New Roman"/>
                <a:cs typeface="Segoe UI"/>
              </a:rPr>
              <a:t>​</a:t>
            </a:r>
          </a:p>
          <a:p>
            <a:r>
              <a:rPr lang="en-US" sz="3200">
                <a:solidFill>
                  <a:srgbClr val="220011"/>
                </a:solidFill>
                <a:latin typeface="Times New Roman"/>
                <a:cs typeface="Segoe UI"/>
              </a:rPr>
              <a:t>OD = ID x CF</a:t>
            </a:r>
            <a:r>
              <a:rPr lang="en-US" sz="3200">
                <a:solidFill>
                  <a:srgbClr val="FFFFCC"/>
                </a:solidFill>
                <a:latin typeface="Times New Roman"/>
                <a:cs typeface="Segoe UI"/>
              </a:rPr>
              <a:t>​</a:t>
            </a:r>
          </a:p>
          <a:p>
            <a:r>
              <a:rPr lang="en-US" sz="3200">
                <a:solidFill>
                  <a:srgbClr val="220011"/>
                </a:solidFill>
                <a:latin typeface="Times New Roman"/>
                <a:cs typeface="Segoe UI"/>
              </a:rPr>
              <a:t>ID = OD / CF</a:t>
            </a:r>
            <a:r>
              <a:rPr lang="en-US" sz="3200">
                <a:solidFill>
                  <a:srgbClr val="FFFFCC"/>
                </a:solidFill>
                <a:latin typeface="Times New Roman"/>
                <a:cs typeface="Segoe UI"/>
              </a:rPr>
              <a:t>​</a:t>
            </a:r>
          </a:p>
          <a:p>
            <a:r>
              <a:rPr lang="en-US" sz="3200" dirty="0">
                <a:solidFill>
                  <a:srgbClr val="220011"/>
                </a:solidFill>
                <a:latin typeface="Times New Roman"/>
                <a:cs typeface="Segoe UI"/>
              </a:rPr>
              <a:t>                                     </a:t>
            </a:r>
            <a:endParaRPr lang="en-US" sz="32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3200" dirty="0">
                <a:solidFill>
                  <a:srgbClr val="220011"/>
                </a:solidFill>
                <a:latin typeface="Times New Roman"/>
                <a:cs typeface="Segoe UI"/>
              </a:rPr>
              <a:t> </a:t>
            </a:r>
            <a:r>
              <a:rPr lang="en-US" sz="3200" b="1" u="sng">
                <a:latin typeface="Times New Roman"/>
                <a:cs typeface="Times New Roman"/>
              </a:rPr>
              <a:t>CF’s are always </a:t>
            </a:r>
            <a:r>
              <a:rPr lang="en-US" sz="3200" b="1" u="sng" dirty="0">
                <a:latin typeface="Times New Roman"/>
                <a:cs typeface="Times New Roman"/>
              </a:rPr>
              <a:t>greater than 1</a:t>
            </a:r>
            <a:endParaRPr lang="en-US" sz="3200">
              <a:ea typeface="+mn-lt"/>
              <a:cs typeface="+mn-lt"/>
            </a:endParaRPr>
          </a:p>
          <a:p>
            <a:r>
              <a:rPr lang="en-US" sz="3200" dirty="0">
                <a:solidFill>
                  <a:srgbClr val="220011"/>
                </a:solidFill>
                <a:latin typeface="Times New Roman"/>
                <a:cs typeface="Segoe UI"/>
              </a:rPr>
              <a:t> and are rounded to the nearest hundredth.</a:t>
            </a:r>
            <a:r>
              <a:rPr lang="en-US" sz="3200" dirty="0">
                <a:solidFill>
                  <a:srgbClr val="FFFFCC"/>
                </a:solidFill>
                <a:latin typeface="Times New Roman"/>
                <a:cs typeface="Segoe UI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801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F0E589-D7D4-47DC-8BE4-825BCBA9C502}"/>
              </a:ext>
            </a:extLst>
          </p:cNvPr>
          <p:cNvSpPr txBox="1"/>
          <p:nvPr/>
        </p:nvSpPr>
        <p:spPr>
          <a:xfrm>
            <a:off x="554068" y="122746"/>
            <a:ext cx="82497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cs typeface="Calibri"/>
              </a:rPr>
              <a:t>Terms for Dose and Total Dose calculations</a:t>
            </a:r>
            <a:endParaRPr lang="en-US" sz="3600" dirty="0"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A35A89-F5F7-4702-858D-12271424D3EB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920151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/>
              <a:t>CALCULATE DOSE RATE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93180-ECFB-4868-BB15-9E0A417F6F9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65981" y="2557253"/>
            <a:ext cx="8458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§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en-US" altLang="en-US" sz="2800" dirty="0"/>
              <a:t>              Values and Terminology for fallout/induced: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US" altLang="en-US" sz="1400"/>
          </a:p>
          <a:p>
            <a:pPr>
              <a:lnSpc>
                <a:spcPct val="90000"/>
              </a:lnSpc>
              <a:buNone/>
            </a:pPr>
            <a:r>
              <a:rPr lang="en-US" altLang="en-US" sz="2800" dirty="0"/>
              <a:t>            1.  </a:t>
            </a:r>
            <a:r>
              <a:rPr lang="en-US" altLang="en-US" sz="2800" b="1" dirty="0"/>
              <a:t>R1</a:t>
            </a:r>
            <a:r>
              <a:rPr lang="en-US" altLang="en-US" sz="2800" dirty="0"/>
              <a:t> - </a:t>
            </a:r>
            <a:r>
              <a:rPr lang="en-US" altLang="en-US" sz="2800" u="sng" dirty="0"/>
              <a:t>dose rate</a:t>
            </a:r>
            <a:r>
              <a:rPr lang="en-US" altLang="en-US" sz="2800" dirty="0"/>
              <a:t> taken </a:t>
            </a:r>
            <a:r>
              <a:rPr lang="en-US" altLang="en-US" sz="2800" u="sng" dirty="0"/>
              <a:t>one hour</a:t>
            </a:r>
            <a:r>
              <a:rPr lang="en-US" altLang="en-US" sz="2800" dirty="0"/>
              <a:t> after the burst (The dose rate </a:t>
            </a:r>
            <a:r>
              <a:rPr lang="en-US" altLang="en-US" sz="2800" b="1" i="1" u="sng" dirty="0"/>
              <a:t>at</a:t>
            </a:r>
            <a:r>
              <a:rPr lang="en-US" altLang="en-US" sz="2800" dirty="0"/>
              <a:t> H+1)</a:t>
            </a:r>
            <a:endParaRPr lang="en-US" altLang="en-US" sz="2800" dirty="0">
              <a:cs typeface="Calibri"/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US" altLang="en-US" sz="1800"/>
          </a:p>
          <a:p>
            <a:pPr>
              <a:lnSpc>
                <a:spcPct val="90000"/>
              </a:lnSpc>
              <a:buNone/>
            </a:pPr>
            <a:r>
              <a:rPr lang="en-US" altLang="en-US" sz="2800" dirty="0"/>
              <a:t>            2.  </a:t>
            </a:r>
            <a:r>
              <a:rPr lang="en-US" altLang="en-US" sz="2800" b="1" dirty="0"/>
              <a:t>Rt</a:t>
            </a:r>
            <a:r>
              <a:rPr lang="en-US" altLang="en-US" sz="2800" dirty="0"/>
              <a:t> - dose rate taken any time </a:t>
            </a:r>
            <a:r>
              <a:rPr lang="en-US" altLang="en-US" sz="2800" u="sng" dirty="0"/>
              <a:t>other than H+1</a:t>
            </a:r>
            <a:endParaRPr lang="en-US" altLang="en-US" sz="2800" u="sng" dirty="0">
              <a:cs typeface="Calibri"/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US" altLang="en-US" sz="1800" u="sng"/>
          </a:p>
          <a:p>
            <a:pPr>
              <a:lnSpc>
                <a:spcPct val="90000"/>
              </a:lnSpc>
              <a:buNone/>
            </a:pPr>
            <a:r>
              <a:rPr lang="en-US" altLang="en-US" sz="2800" dirty="0"/>
              <a:t>            3.  </a:t>
            </a:r>
            <a:r>
              <a:rPr lang="en-US" altLang="en-US" sz="2800" b="1" dirty="0"/>
              <a:t>t </a:t>
            </a:r>
            <a:r>
              <a:rPr lang="en-US" altLang="en-US" sz="2800" dirty="0"/>
              <a:t>– time (H+2, H+5, H+0.5, </a:t>
            </a:r>
            <a:r>
              <a:rPr lang="en-US" altLang="en-US" sz="2800" dirty="0" err="1"/>
              <a:t>etc</a:t>
            </a:r>
            <a:r>
              <a:rPr lang="en-US" altLang="en-US" sz="2800" dirty="0"/>
              <a:t>)</a:t>
            </a:r>
            <a:endParaRPr lang="en-US" altLang="en-US" sz="2800" dirty="0">
              <a:cs typeface="Calibri"/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US" altLang="en-US" sz="1800"/>
          </a:p>
          <a:p>
            <a:pPr>
              <a:lnSpc>
                <a:spcPct val="90000"/>
              </a:lnSpc>
              <a:buNone/>
            </a:pPr>
            <a:r>
              <a:rPr lang="en-US" altLang="en-US" sz="2800" dirty="0"/>
              <a:t>            </a:t>
            </a:r>
            <a:endParaRPr lang="en-US" altLang="en-US" sz="2800" b="1">
              <a:cs typeface="Calibri"/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US" altLang="en-US" sz="1800"/>
          </a:p>
          <a:p>
            <a:pPr>
              <a:lnSpc>
                <a:spcPct val="90000"/>
              </a:lnSpc>
              <a:buNone/>
            </a:pPr>
            <a:r>
              <a:rPr lang="en-US" altLang="en-US" sz="2800" dirty="0"/>
              <a:t>            </a:t>
            </a:r>
            <a:endParaRPr lang="en-US" alt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1987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F0E589-D7D4-47DC-8BE4-825BCBA9C502}"/>
              </a:ext>
            </a:extLst>
          </p:cNvPr>
          <p:cNvSpPr txBox="1"/>
          <p:nvPr/>
        </p:nvSpPr>
        <p:spPr>
          <a:xfrm>
            <a:off x="554068" y="122746"/>
            <a:ext cx="82497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cs typeface="Calibri"/>
              </a:rPr>
              <a:t>Terms for Dose and Total Dose calculations</a:t>
            </a:r>
            <a:endParaRPr lang="en-US" sz="3600" dirty="0">
              <a:cs typeface="Calibri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4EF77B5-C39B-4E43-BB47-3DAB9BFF8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15" y="1344613"/>
            <a:ext cx="79248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en-US" sz="4400" b="1"/>
              <a:t>Working problems.</a:t>
            </a:r>
          </a:p>
          <a:p>
            <a:endParaRPr lang="en-US" altLang="en-US" b="1"/>
          </a:p>
          <a:p>
            <a:r>
              <a:rPr lang="en-US" altLang="en-US" sz="3200" b="1"/>
              <a:t>	Figuring out word problems</a:t>
            </a:r>
          </a:p>
          <a:p>
            <a:endParaRPr lang="en-US" altLang="en-US" sz="3200" b="1"/>
          </a:p>
          <a:p>
            <a:r>
              <a:rPr lang="en-US" altLang="en-US" sz="3200" b="1"/>
              <a:t>	Extracting information</a:t>
            </a:r>
          </a:p>
          <a:p>
            <a:endParaRPr lang="en-US" altLang="en-US" sz="3200" b="1"/>
          </a:p>
          <a:p>
            <a:r>
              <a:rPr lang="en-US" altLang="en-US" sz="3200" b="1"/>
              <a:t>	Finding known values</a:t>
            </a:r>
          </a:p>
          <a:p>
            <a:endParaRPr lang="en-US" altLang="en-US" sz="3200" b="1"/>
          </a:p>
          <a:p>
            <a:r>
              <a:rPr lang="en-US" altLang="en-US" sz="3200" b="1"/>
              <a:t>	Determining values to “plug in”</a:t>
            </a:r>
          </a:p>
        </p:txBody>
      </p:sp>
    </p:spTree>
    <p:extLst>
      <p:ext uri="{BB962C8B-B14F-4D97-AF65-F5344CB8AC3E}">
        <p14:creationId xmlns:p14="http://schemas.microsoft.com/office/powerpoint/2010/main" val="19352329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26806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b="1" i="0" u="none" strike="noStrike" cap="none" normalizeH="0" baseline="0" dirty="0">
              <a:ln>
                <a:noFill/>
              </a:ln>
              <a:effectLst/>
              <a:latin typeface="+mn-lt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E05B-B599-4BCF-8B3F-79C4C2B7D36A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F0E589-D7D4-47DC-8BE4-825BCBA9C502}"/>
              </a:ext>
            </a:extLst>
          </p:cNvPr>
          <p:cNvSpPr txBox="1"/>
          <p:nvPr/>
        </p:nvSpPr>
        <p:spPr>
          <a:xfrm>
            <a:off x="1718634" y="194633"/>
            <a:ext cx="590621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cs typeface="Calibri"/>
              </a:rPr>
              <a:t>Total Dose Practical Exercise 1</a:t>
            </a:r>
            <a:endParaRPr lang="en-US" sz="3600" dirty="0">
              <a:cs typeface="Calibri"/>
            </a:endParaRPr>
          </a:p>
        </p:txBody>
      </p:sp>
      <p:pic>
        <p:nvPicPr>
          <p:cNvPr id="2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250B78-08F3-4395-9346-11C2159FD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40" y="-977068"/>
            <a:ext cx="7272067" cy="9415985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97C53856-07D5-4380-89D9-12999FC59489}"/>
              </a:ext>
            </a:extLst>
          </p:cNvPr>
          <p:cNvSpPr txBox="1"/>
          <p:nvPr/>
        </p:nvSpPr>
        <p:spPr>
          <a:xfrm>
            <a:off x="3775494" y="1647646"/>
            <a:ext cx="1334219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400">
                <a:latin typeface="Times New Roman"/>
                <a:cs typeface="Times New Roman"/>
              </a:rPr>
              <a:t>Work direction</a:t>
            </a:r>
            <a:endParaRPr lang="en-US" sz="1400">
              <a:cs typeface="Times New Roman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E2CC4E-6D4E-4082-A5DD-B7FF785C3239}"/>
              </a:ext>
            </a:extLst>
          </p:cNvPr>
          <p:cNvCxnSpPr/>
          <p:nvPr/>
        </p:nvCxnSpPr>
        <p:spPr>
          <a:xfrm flipV="1">
            <a:off x="3806226" y="1957837"/>
            <a:ext cx="1216324" cy="57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D9309AF-6F08-41B4-B0FE-D709C803E846}"/>
              </a:ext>
            </a:extLst>
          </p:cNvPr>
          <p:cNvSpPr txBox="1"/>
          <p:nvPr/>
        </p:nvSpPr>
        <p:spPr>
          <a:xfrm>
            <a:off x="6507912" y="129611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what is given in the </a:t>
            </a:r>
            <a:r>
              <a:rPr lang="en-US" sz="1400">
                <a:cs typeface="Calibri"/>
              </a:rPr>
              <a:t>equation? what is being asked?</a:t>
            </a:r>
            <a:endParaRPr lang="en-US" sz="1400" dirty="0">
              <a:cs typeface="Calibri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CA3A3307-B42D-416E-98B5-6146B4F7C497}"/>
              </a:ext>
            </a:extLst>
          </p:cNvPr>
          <p:cNvSpPr txBox="1"/>
          <p:nvPr/>
        </p:nvSpPr>
        <p:spPr>
          <a:xfrm>
            <a:off x="40259" y="4957313"/>
            <a:ext cx="2239992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>
                <a:latin typeface="Times New Roman"/>
                <a:cs typeface="Times New Roman"/>
              </a:rPr>
              <a:t>Example:</a:t>
            </a:r>
          </a:p>
          <a:p>
            <a:r>
              <a:rPr lang="en-US" sz="1200" b="1">
                <a:latin typeface="Times New Roman"/>
                <a:cs typeface="Times New Roman"/>
              </a:rPr>
              <a:t>R1 = 175 CGy/hr</a:t>
            </a:r>
          </a:p>
          <a:p>
            <a:r>
              <a:rPr lang="en-US" sz="1200" b="1">
                <a:latin typeface="Times New Roman"/>
                <a:cs typeface="Times New Roman"/>
              </a:rPr>
              <a:t>Time = </a:t>
            </a:r>
            <a:endParaRPr lang="en-US" sz="1200" b="1" dirty="0">
              <a:latin typeface="Times New Roman"/>
              <a:cs typeface="Times New Roman"/>
            </a:endParaRPr>
          </a:p>
          <a:p>
            <a:r>
              <a:rPr lang="en-US" sz="1200" b="1">
                <a:latin typeface="Times New Roman"/>
                <a:cs typeface="Times New Roman"/>
              </a:rPr>
              <a:t>Rt = 50 cGy/hr </a:t>
            </a:r>
            <a:endParaRPr lang="en-US" sz="1200" b="1" dirty="0">
              <a:latin typeface="Times New Roman"/>
              <a:cs typeface="Times New Roman"/>
            </a:endParaRPr>
          </a:p>
          <a:p>
            <a:endParaRPr lang="en-US" sz="1200">
              <a:cs typeface="Times New Roman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0DDE1D-EF61-4EF8-AAA3-A77D1BDF8771}"/>
              </a:ext>
            </a:extLst>
          </p:cNvPr>
          <p:cNvCxnSpPr/>
          <p:nvPr/>
        </p:nvCxnSpPr>
        <p:spPr bwMode="auto">
          <a:xfrm flipV="1">
            <a:off x="2253472" y="4108150"/>
            <a:ext cx="4295954" cy="49962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A556832-6173-4547-92AA-369C4F3126ED}"/>
              </a:ext>
            </a:extLst>
          </p:cNvPr>
          <p:cNvSpPr txBox="1"/>
          <p:nvPr/>
        </p:nvSpPr>
        <p:spPr>
          <a:xfrm>
            <a:off x="600075" y="5324475"/>
            <a:ext cx="43815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>
                <a:cs typeface="Calibri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3D1F45-C950-48D1-8FA8-11CAEC580F1F}"/>
              </a:ext>
            </a:extLst>
          </p:cNvPr>
          <p:cNvSpPr txBox="1"/>
          <p:nvPr/>
        </p:nvSpPr>
        <p:spPr>
          <a:xfrm>
            <a:off x="6953250" y="400050"/>
            <a:ext cx="2238375" cy="6961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>
                <a:ea typeface="+mn-lt"/>
                <a:cs typeface="+mn-lt"/>
              </a:rPr>
              <a:t>R1</a:t>
            </a:r>
            <a:r>
              <a:rPr lang="en-US" sz="1000">
                <a:ea typeface="+mn-lt"/>
                <a:cs typeface="+mn-lt"/>
              </a:rPr>
              <a:t> - </a:t>
            </a:r>
            <a:r>
              <a:rPr lang="en-US" sz="1000" u="sng">
                <a:ea typeface="+mn-lt"/>
                <a:cs typeface="+mn-lt"/>
              </a:rPr>
              <a:t>dose rate</a:t>
            </a:r>
            <a:r>
              <a:rPr lang="en-US" sz="1000">
                <a:ea typeface="+mn-lt"/>
                <a:cs typeface="+mn-lt"/>
              </a:rPr>
              <a:t> taken </a:t>
            </a:r>
            <a:r>
              <a:rPr lang="en-US" sz="1000" u="sng">
                <a:ea typeface="+mn-lt"/>
                <a:cs typeface="+mn-lt"/>
              </a:rPr>
              <a:t>one hour</a:t>
            </a:r>
            <a:r>
              <a:rPr lang="en-US" sz="1000">
                <a:ea typeface="+mn-lt"/>
                <a:cs typeface="+mn-lt"/>
              </a:rPr>
              <a:t> after the burst (The dose rate </a:t>
            </a:r>
            <a:r>
              <a:rPr lang="en-US" sz="1000" b="1" i="1" u="sng">
                <a:ea typeface="+mn-lt"/>
                <a:cs typeface="+mn-lt"/>
              </a:rPr>
              <a:t>at</a:t>
            </a:r>
            <a:r>
              <a:rPr lang="en-US" sz="1000">
                <a:ea typeface="+mn-lt"/>
                <a:cs typeface="+mn-lt"/>
              </a:rPr>
              <a:t> H+1)</a:t>
            </a:r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83FC3-2686-4200-B9E1-81910F31AC19}"/>
              </a:ext>
            </a:extLst>
          </p:cNvPr>
          <p:cNvSpPr txBox="1"/>
          <p:nvPr/>
        </p:nvSpPr>
        <p:spPr>
          <a:xfrm>
            <a:off x="342899" y="419100"/>
            <a:ext cx="1666875" cy="6961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>
                <a:ea typeface="+mn-lt"/>
                <a:cs typeface="+mn-lt"/>
              </a:rPr>
              <a:t>Rt</a:t>
            </a:r>
            <a:r>
              <a:rPr lang="en-US" sz="1000">
                <a:ea typeface="+mn-lt"/>
                <a:cs typeface="+mn-lt"/>
              </a:rPr>
              <a:t> - dose rate taken any time </a:t>
            </a:r>
            <a:r>
              <a:rPr lang="en-US" sz="1000" u="sng">
                <a:ea typeface="+mn-lt"/>
                <a:cs typeface="+mn-lt"/>
              </a:rPr>
              <a:t>other than H+1</a:t>
            </a:r>
            <a:endParaRPr lang="en-US"/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9A95995E-540F-4F0C-AE6B-0C654AF812CC}"/>
              </a:ext>
            </a:extLst>
          </p:cNvPr>
          <p:cNvSpPr txBox="1"/>
          <p:nvPr/>
        </p:nvSpPr>
        <p:spPr>
          <a:xfrm>
            <a:off x="7019027" y="1998094"/>
            <a:ext cx="2038709" cy="5539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Times New Roman"/>
                <a:cs typeface="Times New Roman"/>
              </a:rPr>
              <a:t>1: Line up the hairline on the value </a:t>
            </a:r>
            <a:r>
              <a:rPr lang="en-US" sz="1000">
                <a:latin typeface="Times New Roman"/>
                <a:cs typeface="Times New Roman"/>
              </a:rPr>
              <a:t>175 cGy in the R1 column. </a:t>
            </a:r>
            <a:endParaRPr lang="en-US" sz="1000">
              <a:cs typeface="Times New Roman"/>
            </a:endParaRPr>
          </a:p>
          <a:p>
            <a:endParaRPr lang="en-US" sz="1000" dirty="0"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636C55-F323-43C2-97BF-CE39FE8C2D85}"/>
              </a:ext>
            </a:extLst>
          </p:cNvPr>
          <p:cNvSpPr txBox="1"/>
          <p:nvPr/>
        </p:nvSpPr>
        <p:spPr>
          <a:xfrm>
            <a:off x="3352799" y="2943225"/>
            <a:ext cx="223837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</a:rPr>
              <a:t>Time - the time you took a Dose rate</a:t>
            </a:r>
            <a:endParaRPr lang="en-US" sz="1000" dirty="0">
              <a:ea typeface="+mn-lt"/>
              <a:cs typeface="+mn-lt"/>
            </a:endParaRPr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F3D1658C-D991-485C-99A1-AEC185631982}"/>
              </a:ext>
            </a:extLst>
          </p:cNvPr>
          <p:cNvSpPr txBox="1"/>
          <p:nvPr/>
        </p:nvSpPr>
        <p:spPr>
          <a:xfrm>
            <a:off x="7009501" y="3064894"/>
            <a:ext cx="2038709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000">
                <a:latin typeface="Times New Roman"/>
                <a:cs typeface="Times New Roman"/>
              </a:rPr>
              <a:t>2: The center scale is time.</a:t>
            </a:r>
            <a:endParaRPr lang="en-US" sz="1000">
              <a:cs typeface="Times New Roman"/>
            </a:endParaRPr>
          </a:p>
          <a:p>
            <a:endParaRPr lang="en-US" sz="1000" dirty="0">
              <a:cs typeface="Times New Roman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44712A8E-C56F-4321-95B6-83399A1F91F9}"/>
              </a:ext>
            </a:extLst>
          </p:cNvPr>
          <p:cNvSpPr txBox="1"/>
          <p:nvPr/>
        </p:nvSpPr>
        <p:spPr>
          <a:xfrm>
            <a:off x="6999976" y="3474469"/>
            <a:ext cx="2038709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000">
                <a:latin typeface="Times New Roman"/>
                <a:cs typeface="Times New Roman"/>
              </a:rPr>
              <a:t>3:  Read the time where the hairline </a:t>
            </a:r>
            <a:r>
              <a:rPr lang="en-US" sz="1000" dirty="0">
                <a:latin typeface="Times New Roman"/>
                <a:cs typeface="Times New Roman"/>
              </a:rPr>
              <a:t>crosses the Time (hours after Burst), scale. That is your answer.</a:t>
            </a:r>
            <a:endParaRPr lang="en-US" sz="1000" dirty="0">
              <a:cs typeface="Times New Roman"/>
            </a:endParaRPr>
          </a:p>
          <a:p>
            <a:endParaRPr lang="en-US" sz="1000" dirty="0">
              <a:cs typeface="Times New Roman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A01C5CCB-7D15-45F8-9FF0-CD0664095CDC}"/>
              </a:ext>
            </a:extLst>
          </p:cNvPr>
          <p:cNvSpPr txBox="1"/>
          <p:nvPr/>
        </p:nvSpPr>
        <p:spPr>
          <a:xfrm>
            <a:off x="3029850" y="3868409"/>
            <a:ext cx="1981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000">
                <a:latin typeface="Times New Roman"/>
                <a:cs typeface="Times New Roman"/>
              </a:rPr>
              <a:t>Time: </a:t>
            </a:r>
            <a:endParaRPr lang="en-US" sz="1000">
              <a:cs typeface="Times New Roman"/>
            </a:endParaRP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5CBC728C-03F2-4A42-BE06-ACDFE53CC292}"/>
              </a:ext>
            </a:extLst>
          </p:cNvPr>
          <p:cNvSpPr/>
          <p:nvPr/>
        </p:nvSpPr>
        <p:spPr>
          <a:xfrm rot="-10380000" flipV="1">
            <a:off x="3774402" y="4018595"/>
            <a:ext cx="416943" cy="86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5CBC728C-03F2-4A42-BE06-ACDFE53CC292}"/>
              </a:ext>
            </a:extLst>
          </p:cNvPr>
          <p:cNvSpPr/>
          <p:nvPr/>
        </p:nvSpPr>
        <p:spPr>
          <a:xfrm flipV="1">
            <a:off x="6498552" y="475295"/>
            <a:ext cx="416943" cy="86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5CBC728C-03F2-4A42-BE06-ACDFE53CC292}"/>
              </a:ext>
            </a:extLst>
          </p:cNvPr>
          <p:cNvSpPr/>
          <p:nvPr/>
        </p:nvSpPr>
        <p:spPr>
          <a:xfrm rot="-10800000" flipV="1">
            <a:off x="1831302" y="503870"/>
            <a:ext cx="416943" cy="86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F68A68-FA36-4F3F-ABAC-43F9AC116F62}"/>
              </a:ext>
            </a:extLst>
          </p:cNvPr>
          <p:cNvSpPr txBox="1"/>
          <p:nvPr/>
        </p:nvSpPr>
        <p:spPr>
          <a:xfrm>
            <a:off x="3371850" y="3886200"/>
            <a:ext cx="54292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>
                <a:cs typeface="Calibri"/>
              </a:rPr>
              <a:t>3 </a:t>
            </a:r>
            <a:r>
              <a:rPr lang="en-US" sz="1000">
                <a:cs typeface="Calibri"/>
              </a:rPr>
              <a:t>Hrs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D5ADEA-FB84-4D3F-A505-0A35349BE45B}"/>
              </a:ext>
            </a:extLst>
          </p:cNvPr>
          <p:cNvSpPr txBox="1"/>
          <p:nvPr/>
        </p:nvSpPr>
        <p:spPr>
          <a:xfrm>
            <a:off x="7019026" y="2407669"/>
            <a:ext cx="2038709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Times New Roman"/>
                <a:cs typeface="Times New Roman"/>
              </a:rPr>
              <a:t>Line up the other end of the hairline </a:t>
            </a:r>
            <a:r>
              <a:rPr lang="en-US" sz="1000">
                <a:latin typeface="Times New Roman"/>
                <a:cs typeface="Times New Roman"/>
              </a:rPr>
              <a:t>on the value 50 cGy in the Rt column.</a:t>
            </a:r>
            <a:endParaRPr lang="en-US" sz="1000" dirty="0">
              <a:cs typeface="Times New Roman"/>
            </a:endParaRPr>
          </a:p>
          <a:p>
            <a:endParaRPr lang="en-US" sz="1000" dirty="0">
              <a:cs typeface="Times New Roman"/>
            </a:endParaRP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11CD5EBB-9379-426D-862A-251485E91663}"/>
              </a:ext>
            </a:extLst>
          </p:cNvPr>
          <p:cNvSpPr/>
          <p:nvPr/>
        </p:nvSpPr>
        <p:spPr>
          <a:xfrm rot="1980000" flipV="1">
            <a:off x="6441402" y="4247195"/>
            <a:ext cx="416943" cy="86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5BF9DEEF-E9FD-4550-B011-407C7480CDA1}"/>
              </a:ext>
            </a:extLst>
          </p:cNvPr>
          <p:cNvSpPr/>
          <p:nvPr/>
        </p:nvSpPr>
        <p:spPr>
          <a:xfrm rot="9240000" flipV="1">
            <a:off x="1936077" y="4266245"/>
            <a:ext cx="416943" cy="86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B753A0-084A-4476-97DC-EF3077D728F9}"/>
              </a:ext>
            </a:extLst>
          </p:cNvPr>
          <p:cNvSpPr txBox="1"/>
          <p:nvPr/>
        </p:nvSpPr>
        <p:spPr>
          <a:xfrm>
            <a:off x="1400175" y="4381500"/>
            <a:ext cx="6858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cs typeface="Calibri"/>
              </a:rPr>
              <a:t>50 cGy</a:t>
            </a:r>
            <a:endParaRPr lang="en-US" sz="1200" b="1" dirty="0"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7429A7-8FD0-46B5-9B0A-8F71C2190BB7}"/>
              </a:ext>
            </a:extLst>
          </p:cNvPr>
          <p:cNvSpPr txBox="1"/>
          <p:nvPr/>
        </p:nvSpPr>
        <p:spPr>
          <a:xfrm>
            <a:off x="6781800" y="4381500"/>
            <a:ext cx="75247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cs typeface="Calibri"/>
              </a:rPr>
              <a:t>175 cGy</a:t>
            </a:r>
            <a:endParaRPr lang="en-US" sz="1200" b="1" dirty="0"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E2A4D2-01E6-18C9-81D6-67A8888BC059}"/>
              </a:ext>
            </a:extLst>
          </p:cNvPr>
          <p:cNvSpPr txBox="1"/>
          <p:nvPr/>
        </p:nvSpPr>
        <p:spPr>
          <a:xfrm>
            <a:off x="2940847" y="445779"/>
            <a:ext cx="371561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ea typeface="+mn-lt"/>
                <a:cs typeface="+mn-lt"/>
              </a:rPr>
              <a:t>How much radiation one can expect to absorb in 1 hour</a:t>
            </a:r>
            <a:endParaRPr lang="en-US" sz="1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14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3" grpId="0"/>
      <p:bldP spid="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8" grpId="0"/>
      <p:bldP spid="9" grpId="0"/>
      <p:bldP spid="26" grpId="0" animBg="1"/>
      <p:bldP spid="28" grpId="0" animBg="1"/>
      <p:bldP spid="30" grpId="0"/>
      <p:bldP spid="3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 altLang="en-US"/>
              <a:t>CALCULATE DOSE RATE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D9E8D5-1A22-494F-BBDD-BBECB46703F4}"/>
              </a:ext>
            </a:extLst>
          </p:cNvPr>
          <p:cNvSpPr txBox="1"/>
          <p:nvPr/>
        </p:nvSpPr>
        <p:spPr>
          <a:xfrm>
            <a:off x="1992702" y="1906438"/>
            <a:ext cx="515859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>
                <a:cs typeface="Times New Roman"/>
              </a:rPr>
              <a:t>Practical Exercise</a:t>
            </a:r>
            <a:endParaRPr lang="en-US" sz="54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93888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-609600" y="-76200"/>
            <a:ext cx="10668000" cy="838200"/>
          </a:xfrm>
        </p:spPr>
        <p:txBody>
          <a:bodyPr/>
          <a:lstStyle/>
          <a:p>
            <a:pPr algn="ctr"/>
            <a:r>
              <a:rPr lang="en-US" altLang="en-US" dirty="0"/>
              <a:t>Calculate Total dose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3340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b="1" dirty="0"/>
              <a:t>	</a:t>
            </a:r>
            <a:r>
              <a:rPr lang="en-US" altLang="en-US" b="1" u="sng" dirty="0"/>
              <a:t>Calculate Total dose.</a:t>
            </a:r>
          </a:p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endParaRPr lang="en-US" altLang="en-US" sz="1000" b="1" u="sng" dirty="0"/>
          </a:p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dirty="0"/>
              <a:t>	Terminology of values:</a:t>
            </a:r>
          </a:p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endParaRPr lang="en-US" altLang="en-US" sz="1400" dirty="0"/>
          </a:p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dirty="0"/>
              <a:t>           </a:t>
            </a:r>
            <a:r>
              <a:rPr lang="en-US" altLang="en-US" b="1" dirty="0"/>
              <a:t>D</a:t>
            </a:r>
            <a:r>
              <a:rPr lang="en-US" altLang="en-US" dirty="0"/>
              <a:t> – total dose (in </a:t>
            </a:r>
            <a:r>
              <a:rPr lang="en-US" altLang="en-US" b="1" dirty="0" err="1"/>
              <a:t>cGy</a:t>
            </a:r>
            <a:r>
              <a:rPr lang="en-US" altLang="en-US" dirty="0"/>
              <a:t>)</a:t>
            </a:r>
          </a:p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endParaRPr lang="en-US" altLang="en-US" sz="1400" dirty="0"/>
          </a:p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dirty="0"/>
              <a:t>           </a:t>
            </a:r>
            <a:r>
              <a:rPr lang="en-US" altLang="en-US" b="1" dirty="0"/>
              <a:t>R1</a:t>
            </a:r>
            <a:r>
              <a:rPr lang="en-US" altLang="en-US" dirty="0"/>
              <a:t> – dose rate taken </a:t>
            </a:r>
            <a:r>
              <a:rPr lang="en-US" altLang="en-US" u="sng" dirty="0"/>
              <a:t>one hour</a:t>
            </a:r>
            <a:r>
              <a:rPr lang="en-US" altLang="en-US" dirty="0"/>
              <a:t> after the burst         			(the dose rate </a:t>
            </a:r>
            <a:r>
              <a:rPr lang="en-US" altLang="en-US" b="1" i="1" u="sng" dirty="0"/>
              <a:t>at</a:t>
            </a:r>
            <a:r>
              <a:rPr lang="en-US" altLang="en-US" dirty="0"/>
              <a:t> H+1)</a:t>
            </a:r>
          </a:p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endParaRPr lang="en-US" altLang="en-US" sz="1400" dirty="0"/>
          </a:p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dirty="0"/>
              <a:t>           </a:t>
            </a:r>
            <a:r>
              <a:rPr lang="en-US" altLang="en-US" b="1" dirty="0" err="1"/>
              <a:t>Ts</a:t>
            </a:r>
            <a:r>
              <a:rPr lang="en-US" altLang="en-US" dirty="0"/>
              <a:t> – time of stay (in hours)</a:t>
            </a:r>
          </a:p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endParaRPr lang="en-US" altLang="en-US" sz="1600" dirty="0"/>
          </a:p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dirty="0"/>
              <a:t>           </a:t>
            </a:r>
            <a:r>
              <a:rPr lang="en-US" altLang="en-US" b="1" dirty="0" err="1"/>
              <a:t>Te</a:t>
            </a:r>
            <a:r>
              <a:rPr lang="en-US" altLang="en-US" dirty="0"/>
              <a:t> – time of entry – hours after burst 					(H+1, H+3, H+12, </a:t>
            </a:r>
            <a:r>
              <a:rPr lang="en-US" altLang="en-US" dirty="0" err="1"/>
              <a:t>etc</a:t>
            </a:r>
            <a:r>
              <a:rPr lang="en-US" altLang="en-US" dirty="0"/>
              <a:t>) </a:t>
            </a:r>
            <a:endParaRPr lang="en-US" altLang="en-US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F31E25-5B6C-00CE-CDA0-71735E96E400}"/>
              </a:ext>
            </a:extLst>
          </p:cNvPr>
          <p:cNvSpPr txBox="1"/>
          <p:nvPr/>
        </p:nvSpPr>
        <p:spPr>
          <a:xfrm>
            <a:off x="5029200" y="2590800"/>
            <a:ext cx="40386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ea typeface="+mn-lt"/>
                <a:cs typeface="+mn-lt"/>
              </a:rPr>
              <a:t>How much total radiation one has absorbed</a:t>
            </a:r>
            <a:endParaRPr lang="en-US" sz="16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9674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algn="ctr"/>
            <a:r>
              <a:rPr lang="en-US" altLang="en-US"/>
              <a:t>Calculate Total dose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334000"/>
          </a:xfrm>
        </p:spPr>
        <p:txBody>
          <a:bodyPr/>
          <a:lstStyle/>
          <a:p>
            <a:pPr>
              <a:buNone/>
            </a:pPr>
            <a:r>
              <a:rPr lang="en-US" altLang="en-US" dirty="0"/>
              <a:t>           </a:t>
            </a:r>
            <a:r>
              <a:rPr lang="en-US" altLang="en-US" b="1" dirty="0"/>
              <a:t>Rt</a:t>
            </a:r>
            <a:r>
              <a:rPr lang="en-US" altLang="en-US" dirty="0"/>
              <a:t> – dose rate taken at any other time 		than H+1 (ex: </a:t>
            </a:r>
            <a:r>
              <a:rPr lang="en-US" altLang="en-US" b="1" i="1" dirty="0"/>
              <a:t>55 </a:t>
            </a:r>
            <a:r>
              <a:rPr lang="en-US" altLang="en-US" b="1" i="1" dirty="0" err="1"/>
              <a:t>cGy</a:t>
            </a:r>
            <a:r>
              <a:rPr lang="en-US" altLang="en-US" b="1" i="1" dirty="0"/>
              <a:t>/</a:t>
            </a:r>
            <a:r>
              <a:rPr lang="en-US" altLang="en-US" b="1" i="1" dirty="0" err="1"/>
              <a:t>hr</a:t>
            </a:r>
            <a:r>
              <a:rPr lang="en-US" altLang="en-US" dirty="0"/>
              <a:t> at H+3)</a:t>
            </a:r>
          </a:p>
          <a:p>
            <a:pPr>
              <a:buFont typeface="Monotype Sorts" pitchFamily="2" charset="2"/>
              <a:buNone/>
            </a:pPr>
            <a:endParaRPr lang="en-US" altLang="en-US" sz="2000"/>
          </a:p>
          <a:p>
            <a:pPr>
              <a:buNone/>
            </a:pPr>
            <a:r>
              <a:rPr lang="en-US" altLang="en-US" dirty="0"/>
              <a:t>           </a:t>
            </a:r>
            <a:r>
              <a:rPr lang="en-US" altLang="en-US" b="1" dirty="0"/>
              <a:t>TF</a:t>
            </a:r>
            <a:r>
              <a:rPr lang="en-US" altLang="en-US" dirty="0"/>
              <a:t> – transmission factor</a:t>
            </a:r>
            <a:endParaRPr lang="en-US" altLang="en-US" dirty="0">
              <a:cs typeface="Times New Roman"/>
            </a:endParaRPr>
          </a:p>
          <a:p>
            <a:pPr>
              <a:buFont typeface="Monotype Sorts" pitchFamily="2" charset="2"/>
              <a:buNone/>
            </a:pPr>
            <a:endParaRPr lang="en-US" altLang="en-US" sz="1800"/>
          </a:p>
          <a:p>
            <a:pPr>
              <a:buNone/>
            </a:pPr>
            <a:r>
              <a:rPr lang="en-US" altLang="en-US" dirty="0"/>
              <a:t>            </a:t>
            </a:r>
            <a:endParaRPr lang="en-US" altLang="en-US" b="1"/>
          </a:p>
          <a:p>
            <a:pPr>
              <a:buNone/>
            </a:pPr>
            <a:endParaRPr lang="en-US" altLang="en-US" sz="2000">
              <a:cs typeface="Times New Roman"/>
            </a:endParaRPr>
          </a:p>
          <a:p>
            <a:pPr>
              <a:buNone/>
            </a:pPr>
            <a:r>
              <a:rPr lang="en-US" altLang="en-US" dirty="0"/>
              <a:t>		 </a:t>
            </a:r>
            <a:endParaRPr lang="en-US" altLang="en-US" dirty="0">
              <a:cs typeface="Times New Roman"/>
            </a:endParaRPr>
          </a:p>
          <a:p>
            <a:pPr>
              <a:buNone/>
            </a:pPr>
            <a:r>
              <a:rPr lang="en-US" altLang="en-US" dirty="0"/>
              <a:t>      Calculate the Total Dose!</a:t>
            </a:r>
            <a:endParaRPr lang="en-US" altLang="en-US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571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04800" y="84826"/>
            <a:ext cx="8534400" cy="708528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2075" tIns="46038" rIns="92075" bIns="46038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 dirty="0">
                <a:solidFill>
                  <a:schemeClr val="tx1"/>
                </a:solidFill>
                <a:latin typeface="+mj-lt"/>
              </a:rPr>
              <a:t>Radiological Monitoring 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826588" y="910086"/>
            <a:ext cx="275896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t">
            <a:spAutoFit/>
          </a:bodyPr>
          <a:lstStyle/>
          <a:p>
            <a:r>
              <a:rPr lang="en-US" sz="2400" b="1" u="sng" dirty="0">
                <a:latin typeface="+mj-lt"/>
              </a:rPr>
              <a:t>Types of Monitoring</a:t>
            </a:r>
            <a:endParaRPr lang="en-US" sz="2400" b="1" u="sng" dirty="0">
              <a:latin typeface="+mj-lt"/>
              <a:ea typeface="Calibri"/>
              <a:cs typeface="Calibri"/>
            </a:endParaRPr>
          </a:p>
        </p:txBody>
      </p:sp>
      <p:pic>
        <p:nvPicPr>
          <p:cNvPr id="5" name="Picture 5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4F64C5F3-2FDE-25B1-81B1-EC4AB7779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035" y="5140989"/>
            <a:ext cx="2726692" cy="14914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F62B6C-7AFB-A75E-4936-F0C756F1BFC5}"/>
              </a:ext>
            </a:extLst>
          </p:cNvPr>
          <p:cNvSpPr txBox="1"/>
          <p:nvPr/>
        </p:nvSpPr>
        <p:spPr>
          <a:xfrm>
            <a:off x="178615" y="1372606"/>
            <a:ext cx="8968596" cy="5816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Continuous monitoring means constant surveillance for radiation in the unit’s area or position. It is usually done using the indirect technique (from inside a vehicle or shelter).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The frequency of readings depends on the situation and the unit’s SOP.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b="1" dirty="0"/>
              <a:t>When to Start Continuous Monitoring</a:t>
            </a:r>
            <a:endParaRPr lang="en-US" dirty="0"/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Begin continuous monitoring when: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A nuclear detonation is seen, heard, or reported nearby.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An NBC 3 (Nuclear) report places the unit in Zone I or II.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A dose rate of 1 </a:t>
            </a:r>
            <a:r>
              <a:rPr lang="en-US" err="1">
                <a:ea typeface="+mn-lt"/>
                <a:cs typeface="+mn-lt"/>
              </a:rPr>
              <a:t>cGyph</a:t>
            </a:r>
            <a:r>
              <a:rPr lang="en-US" dirty="0">
                <a:ea typeface="+mn-lt"/>
                <a:cs typeface="+mn-lt"/>
              </a:rPr>
              <a:t> or higher is found during periodic monitoring.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Ordered by the unit commander.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The unit is moving or on patrol in a possible fallout area.</a:t>
            </a:r>
            <a:endParaRPr lang="en-US"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b="1" dirty="0"/>
              <a:t>When to Return to Periodic Monitoring</a:t>
            </a:r>
            <a:endParaRPr lang="en-US" dirty="0"/>
          </a:p>
          <a:p>
            <a:endParaRPr lang="en-US" b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When the unshielded dose rate drops below 1 </a:t>
            </a:r>
            <a:r>
              <a:rPr lang="en-US" err="1">
                <a:ea typeface="+mn-lt"/>
                <a:cs typeface="+mn-lt"/>
              </a:rPr>
              <a:t>cGyph</a:t>
            </a:r>
            <a:r>
              <a:rPr lang="en-US" dirty="0">
                <a:ea typeface="+mn-lt"/>
                <a:cs typeface="+mn-lt"/>
              </a:rPr>
              <a:t>,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 or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When ordered by the commander.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endParaRPr lang="en-US" sz="1600" dirty="0">
              <a:latin typeface="Arial"/>
              <a:ea typeface="Calibri"/>
              <a:cs typeface="Arial"/>
            </a:endParaRPr>
          </a:p>
          <a:p>
            <a:endParaRPr lang="en-US" sz="1400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469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>
            <a:extLst>
              <a:ext uri="{FF2B5EF4-FFF2-40B4-BE49-F238E27FC236}">
                <a16:creationId xmlns:a16="http://schemas.microsoft.com/office/drawing/2014/main" id="{8489F017-7797-4BF2-A38F-1509DE2CC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49896" y="-1242556"/>
            <a:ext cx="7726961" cy="998205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33AF783-4987-44CF-B5D9-E7E15F468B80}"/>
              </a:ext>
            </a:extLst>
          </p:cNvPr>
          <p:cNvSpPr txBox="1"/>
          <p:nvPr/>
        </p:nvSpPr>
        <p:spPr>
          <a:xfrm>
            <a:off x="6442095" y="2146497"/>
            <a:ext cx="1869208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dirty="0" err="1">
                <a:ea typeface="+mn-lt"/>
                <a:cs typeface="+mn-lt"/>
              </a:rPr>
              <a:t>Te</a:t>
            </a:r>
            <a:r>
              <a:rPr lang="en-US" sz="1000" dirty="0">
                <a:ea typeface="+mn-lt"/>
                <a:cs typeface="+mn-lt"/>
              </a:rPr>
              <a:t> – Time of entry </a:t>
            </a:r>
            <a:r>
              <a:rPr lang="en-US" sz="1000" u="sng" dirty="0">
                <a:ea typeface="+mn-lt"/>
                <a:cs typeface="+mn-lt"/>
              </a:rPr>
              <a:t>after burst</a:t>
            </a:r>
            <a:endParaRPr lang="en-US" u="sng" dirty="0"/>
          </a:p>
          <a:p>
            <a:r>
              <a:rPr lang="en-US" sz="1000" dirty="0">
                <a:ea typeface="+mn-lt"/>
                <a:cs typeface="+mn-lt"/>
              </a:rPr>
              <a:t> (H+1, H+2, H+12 </a:t>
            </a:r>
            <a:r>
              <a:rPr lang="en-US" sz="1000" dirty="0" err="1">
                <a:ea typeface="+mn-lt"/>
                <a:cs typeface="+mn-lt"/>
              </a:rPr>
              <a:t>etc</a:t>
            </a:r>
            <a:r>
              <a:rPr lang="en-US" sz="1000" dirty="0">
                <a:ea typeface="+mn-lt"/>
                <a:cs typeface="+mn-lt"/>
              </a:rPr>
              <a:t>)</a:t>
            </a:r>
            <a:endParaRPr lang="en-US" dirty="0"/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893C3B51-D495-4791-A476-769E04D99E14}"/>
              </a:ext>
            </a:extLst>
          </p:cNvPr>
          <p:cNvSpPr/>
          <p:nvPr/>
        </p:nvSpPr>
        <p:spPr>
          <a:xfrm flipV="1">
            <a:off x="6186179" y="2292736"/>
            <a:ext cx="317552" cy="86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874D02-706C-4CE2-8D19-A5F86AEA3A63}"/>
              </a:ext>
            </a:extLst>
          </p:cNvPr>
          <p:cNvSpPr txBox="1"/>
          <p:nvPr/>
        </p:nvSpPr>
        <p:spPr>
          <a:xfrm>
            <a:off x="4024519" y="2185307"/>
            <a:ext cx="1102476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ea typeface="+mn-lt"/>
                <a:cs typeface="+mn-lt"/>
              </a:rPr>
              <a:t>Ts</a:t>
            </a:r>
            <a:r>
              <a:rPr lang="en-US" sz="1000" dirty="0">
                <a:ea typeface="+mn-lt"/>
                <a:cs typeface="+mn-lt"/>
              </a:rPr>
              <a:t> – Time of stay</a:t>
            </a:r>
            <a:endParaRPr lang="en-US" dirty="0"/>
          </a:p>
          <a:p>
            <a:r>
              <a:rPr lang="en-US" sz="1000" dirty="0">
                <a:ea typeface="+mn-lt"/>
                <a:cs typeface="+mn-lt"/>
              </a:rPr>
              <a:t> (in hours)</a:t>
            </a:r>
            <a:endParaRPr lang="en-US" dirty="0"/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36" name="Arrow: Left 35">
            <a:extLst>
              <a:ext uri="{FF2B5EF4-FFF2-40B4-BE49-F238E27FC236}">
                <a16:creationId xmlns:a16="http://schemas.microsoft.com/office/drawing/2014/main" id="{E6677394-28B0-4148-9D41-13E61618C09D}"/>
              </a:ext>
            </a:extLst>
          </p:cNvPr>
          <p:cNvSpPr/>
          <p:nvPr/>
        </p:nvSpPr>
        <p:spPr>
          <a:xfrm rot="16200000" flipV="1">
            <a:off x="4476560" y="2643884"/>
            <a:ext cx="203962" cy="86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871DD9-1CEA-4AE5-9D68-1B85D7A0E68B}"/>
              </a:ext>
            </a:extLst>
          </p:cNvPr>
          <p:cNvSpPr txBox="1"/>
          <p:nvPr/>
        </p:nvSpPr>
        <p:spPr>
          <a:xfrm>
            <a:off x="4276309" y="1130813"/>
            <a:ext cx="79010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cs typeface="Calibri"/>
              </a:rPr>
              <a:t>Not used 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77266CA1-FDB1-4187-8CA2-8D3CD637B6ED}"/>
              </a:ext>
            </a:extLst>
          </p:cNvPr>
          <p:cNvSpPr/>
          <p:nvPr/>
        </p:nvSpPr>
        <p:spPr>
          <a:xfrm flipV="1">
            <a:off x="4024182" y="1209844"/>
            <a:ext cx="232360" cy="86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4EB1F2-59C8-46E3-91BA-B3C21DCCDE76}"/>
              </a:ext>
            </a:extLst>
          </p:cNvPr>
          <p:cNvSpPr txBox="1"/>
          <p:nvPr/>
        </p:nvSpPr>
        <p:spPr>
          <a:xfrm>
            <a:off x="1784902" y="286460"/>
            <a:ext cx="1684624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ea typeface="+mn-lt"/>
                <a:cs typeface="+mn-lt"/>
              </a:rPr>
              <a:t>R1</a:t>
            </a:r>
            <a:r>
              <a:rPr lang="en-US" sz="1000" dirty="0">
                <a:ea typeface="+mn-lt"/>
                <a:cs typeface="+mn-lt"/>
              </a:rPr>
              <a:t> - </a:t>
            </a:r>
            <a:r>
              <a:rPr lang="en-US" sz="1000" u="sng" dirty="0">
                <a:ea typeface="+mn-lt"/>
                <a:cs typeface="+mn-lt"/>
              </a:rPr>
              <a:t>dose rate</a:t>
            </a:r>
            <a:r>
              <a:rPr lang="en-US" sz="1000" dirty="0">
                <a:ea typeface="+mn-lt"/>
                <a:cs typeface="+mn-lt"/>
              </a:rPr>
              <a:t> taken </a:t>
            </a:r>
            <a:r>
              <a:rPr lang="en-US" sz="1000" u="sng" dirty="0">
                <a:ea typeface="+mn-lt"/>
                <a:cs typeface="+mn-lt"/>
              </a:rPr>
              <a:t>one hour</a:t>
            </a:r>
            <a:r>
              <a:rPr lang="en-US" sz="1000" dirty="0">
                <a:ea typeface="+mn-lt"/>
                <a:cs typeface="+mn-lt"/>
              </a:rPr>
              <a:t> after the burst (The dose rate </a:t>
            </a:r>
            <a:r>
              <a:rPr lang="en-US" sz="1000" b="1" i="1" u="sng" dirty="0">
                <a:ea typeface="+mn-lt"/>
                <a:cs typeface="+mn-lt"/>
              </a:rPr>
              <a:t>at</a:t>
            </a:r>
            <a:r>
              <a:rPr lang="en-US" sz="1000" dirty="0">
                <a:ea typeface="+mn-lt"/>
                <a:cs typeface="+mn-lt"/>
              </a:rPr>
              <a:t> H+1)</a:t>
            </a:r>
          </a:p>
        </p:txBody>
      </p:sp>
      <p:sp>
        <p:nvSpPr>
          <p:cNvPr id="44" name="Arrow: Left 43">
            <a:extLst>
              <a:ext uri="{FF2B5EF4-FFF2-40B4-BE49-F238E27FC236}">
                <a16:creationId xmlns:a16="http://schemas.microsoft.com/office/drawing/2014/main" id="{78D7FA18-B1A5-49AE-A9CA-2A92E1EE0B0F}"/>
              </a:ext>
            </a:extLst>
          </p:cNvPr>
          <p:cNvSpPr/>
          <p:nvPr/>
        </p:nvSpPr>
        <p:spPr>
          <a:xfrm rot="-5400000" flipV="1">
            <a:off x="2291933" y="1053657"/>
            <a:ext cx="317552" cy="86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43F21-1BA0-4364-B720-260C04ED479C}"/>
              </a:ext>
            </a:extLst>
          </p:cNvPr>
          <p:cNvSpPr txBox="1"/>
          <p:nvPr/>
        </p:nvSpPr>
        <p:spPr>
          <a:xfrm>
            <a:off x="489029" y="850624"/>
            <a:ext cx="186920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ea typeface="+mn-lt"/>
                <a:cs typeface="+mn-lt"/>
              </a:rPr>
              <a:t>D</a:t>
            </a:r>
            <a:r>
              <a:rPr lang="en-US" sz="1000" dirty="0">
                <a:ea typeface="+mn-lt"/>
                <a:cs typeface="+mn-lt"/>
              </a:rPr>
              <a:t> – total dose (in</a:t>
            </a:r>
            <a:r>
              <a:rPr lang="en-US" sz="1000" b="1" dirty="0">
                <a:ea typeface="+mn-lt"/>
                <a:cs typeface="+mn-lt"/>
              </a:rPr>
              <a:t> </a:t>
            </a:r>
            <a:r>
              <a:rPr lang="en-US" sz="1000" b="1" dirty="0" err="1">
                <a:ea typeface="+mn-lt"/>
                <a:cs typeface="+mn-lt"/>
              </a:rPr>
              <a:t>cGy</a:t>
            </a:r>
            <a:r>
              <a:rPr lang="en-US" sz="1000" dirty="0">
                <a:ea typeface="+mn-lt"/>
                <a:cs typeface="+mn-lt"/>
              </a:rPr>
              <a:t>)</a:t>
            </a:r>
            <a:endParaRPr lang="en-US" dirty="0">
              <a:cs typeface="Calibri"/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B7A77DD8-64DB-495D-A124-432EC9B4C8D8}"/>
              </a:ext>
            </a:extLst>
          </p:cNvPr>
          <p:cNvSpPr/>
          <p:nvPr/>
        </p:nvSpPr>
        <p:spPr>
          <a:xfrm rot="16200000" flipV="1">
            <a:off x="1050873" y="1149228"/>
            <a:ext cx="203962" cy="86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E94B6-1263-4E5E-8670-E9AB209E68FB}"/>
              </a:ext>
            </a:extLst>
          </p:cNvPr>
          <p:cNvSpPr txBox="1"/>
          <p:nvPr/>
        </p:nvSpPr>
        <p:spPr>
          <a:xfrm>
            <a:off x="4400239" y="1363670"/>
            <a:ext cx="1334219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400">
                <a:latin typeface="Times New Roman"/>
                <a:cs typeface="Times New Roman"/>
              </a:rPr>
              <a:t>Work direction</a:t>
            </a:r>
            <a:endParaRPr lang="en-US" sz="1400">
              <a:cs typeface="Times New Roman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EDCFB58-EAB1-478A-9588-F96B6C494A00}"/>
              </a:ext>
            </a:extLst>
          </p:cNvPr>
          <p:cNvCxnSpPr/>
          <p:nvPr/>
        </p:nvCxnSpPr>
        <p:spPr>
          <a:xfrm flipV="1">
            <a:off x="4430971" y="1645464"/>
            <a:ext cx="1216324" cy="57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AD042A8-6C5D-4E7D-B1BF-E6DFC5244FD2}"/>
              </a:ext>
            </a:extLst>
          </p:cNvPr>
          <p:cNvSpPr txBox="1"/>
          <p:nvPr/>
        </p:nvSpPr>
        <p:spPr>
          <a:xfrm>
            <a:off x="4063330" y="1712962"/>
            <a:ext cx="215318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cs typeface="Calibri"/>
              </a:rPr>
              <a:t>The side that you have both info in the equation is the side you start 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74BF8-26AB-488A-8D25-4C5BDF299388}"/>
              </a:ext>
            </a:extLst>
          </p:cNvPr>
          <p:cNvSpPr txBox="1"/>
          <p:nvPr/>
        </p:nvSpPr>
        <p:spPr>
          <a:xfrm>
            <a:off x="6193143" y="3658192"/>
            <a:ext cx="1102476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cs typeface="Calibri"/>
              </a:rPr>
              <a:t>If </a:t>
            </a:r>
            <a:r>
              <a:rPr lang="en-US" sz="1000" b="1" dirty="0" err="1">
                <a:cs typeface="Calibri"/>
              </a:rPr>
              <a:t>Te</a:t>
            </a:r>
            <a:r>
              <a:rPr lang="en-US" sz="1000" b="1" dirty="0">
                <a:cs typeface="Calibri"/>
              </a:rPr>
              <a:t> is after H=25, use formula to get dose</a:t>
            </a:r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E7E48246-E6F2-4297-AB1D-52F06193617D}"/>
              </a:ext>
            </a:extLst>
          </p:cNvPr>
          <p:cNvSpPr/>
          <p:nvPr/>
        </p:nvSpPr>
        <p:spPr>
          <a:xfrm rot="5400000" flipV="1">
            <a:off x="6453501" y="3513322"/>
            <a:ext cx="175565" cy="1004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7C70D5-3AD9-46AE-B551-CDB3B97B4712}"/>
              </a:ext>
            </a:extLst>
          </p:cNvPr>
          <p:cNvSpPr txBox="1"/>
          <p:nvPr/>
        </p:nvSpPr>
        <p:spPr>
          <a:xfrm>
            <a:off x="1786706" y="5369077"/>
            <a:ext cx="2239992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Times New Roman"/>
                <a:cs typeface="Times New Roman"/>
              </a:rPr>
              <a:t>Example:</a:t>
            </a:r>
          </a:p>
          <a:p>
            <a:r>
              <a:rPr lang="en-US" sz="1200" b="1" dirty="0">
                <a:latin typeface="Times New Roman"/>
                <a:cs typeface="Times New Roman"/>
              </a:rPr>
              <a:t>D = 25 </a:t>
            </a:r>
            <a:r>
              <a:rPr lang="en-US" sz="1200" b="1" dirty="0" err="1">
                <a:latin typeface="Times New Roman"/>
                <a:cs typeface="Times New Roman"/>
              </a:rPr>
              <a:t>CGy</a:t>
            </a:r>
            <a:r>
              <a:rPr lang="en-US" sz="1200" b="1" dirty="0">
                <a:latin typeface="Times New Roman"/>
                <a:cs typeface="Times New Roman"/>
              </a:rPr>
              <a:t>/</a:t>
            </a:r>
            <a:r>
              <a:rPr lang="en-US" sz="1200" b="1" dirty="0" err="1">
                <a:latin typeface="Times New Roman"/>
                <a:cs typeface="Times New Roman"/>
              </a:rPr>
              <a:t>hr</a:t>
            </a:r>
            <a:endParaRPr lang="en-US" sz="1200" b="1" dirty="0">
              <a:latin typeface="Times New Roman"/>
              <a:cs typeface="Times New Roman"/>
            </a:endParaRPr>
          </a:p>
          <a:p>
            <a:r>
              <a:rPr lang="en-US" sz="1200" b="1" dirty="0">
                <a:latin typeface="Times New Roman"/>
                <a:cs typeface="Times New Roman"/>
              </a:rPr>
              <a:t>R1 = 350 </a:t>
            </a:r>
            <a:r>
              <a:rPr lang="en-US" sz="1200" b="1" dirty="0" err="1">
                <a:latin typeface="Times New Roman"/>
                <a:cs typeface="Times New Roman"/>
              </a:rPr>
              <a:t>cGy</a:t>
            </a:r>
            <a:r>
              <a:rPr lang="en-US" sz="1200" b="1" dirty="0">
                <a:latin typeface="Times New Roman"/>
                <a:cs typeface="Times New Roman"/>
              </a:rPr>
              <a:t>/</a:t>
            </a:r>
            <a:r>
              <a:rPr lang="en-US" sz="1200" b="1" dirty="0" err="1">
                <a:latin typeface="Times New Roman"/>
                <a:cs typeface="Times New Roman"/>
              </a:rPr>
              <a:t>hr</a:t>
            </a:r>
            <a:endParaRPr lang="en-US" sz="1200" b="1" dirty="0">
              <a:latin typeface="Times New Roman"/>
              <a:cs typeface="Times New Roman"/>
            </a:endParaRPr>
          </a:p>
          <a:p>
            <a:r>
              <a:rPr lang="en-US" sz="1200" b="1" dirty="0" err="1">
                <a:latin typeface="Times New Roman"/>
                <a:cs typeface="Times New Roman"/>
              </a:rPr>
              <a:t>Te</a:t>
            </a:r>
            <a:r>
              <a:rPr lang="en-US" sz="1200" b="1" dirty="0">
                <a:latin typeface="Times New Roman"/>
                <a:cs typeface="Times New Roman"/>
              </a:rPr>
              <a:t> = H+10</a:t>
            </a:r>
            <a:endParaRPr lang="en-US" b="1" dirty="0" err="1">
              <a:cs typeface="Times New Roman"/>
            </a:endParaRPr>
          </a:p>
          <a:p>
            <a:r>
              <a:rPr lang="en-US" sz="1200" b="1" dirty="0">
                <a:latin typeface="Times New Roman"/>
                <a:cs typeface="Times New Roman"/>
              </a:rPr>
              <a:t>Ts = </a:t>
            </a:r>
            <a:endParaRPr lang="en-US" sz="1200" b="1" dirty="0">
              <a:cs typeface="Times New Roman"/>
            </a:endParaRPr>
          </a:p>
          <a:p>
            <a:endParaRPr lang="en-US" sz="1200"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0E8608-E972-4CFA-BF47-6D5E6E5E9E9A}"/>
              </a:ext>
            </a:extLst>
          </p:cNvPr>
          <p:cNvSpPr txBox="1"/>
          <p:nvPr/>
        </p:nvSpPr>
        <p:spPr>
          <a:xfrm>
            <a:off x="2105143" y="6091208"/>
            <a:ext cx="86411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cs typeface="Calibri"/>
              </a:rPr>
              <a:t>1.4 or 1.5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99133-3D88-4354-8986-A45D849EA0C5}"/>
              </a:ext>
            </a:extLst>
          </p:cNvPr>
          <p:cNvSpPr txBox="1"/>
          <p:nvPr/>
        </p:nvSpPr>
        <p:spPr>
          <a:xfrm>
            <a:off x="7118458" y="2588207"/>
            <a:ext cx="21468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cs typeface="Calibri"/>
              </a:rPr>
              <a:t>what is given in the equation? what is being asked?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76B39-B934-4884-80A7-ACDF6454CF77}"/>
              </a:ext>
            </a:extLst>
          </p:cNvPr>
          <p:cNvSpPr txBox="1"/>
          <p:nvPr/>
        </p:nvSpPr>
        <p:spPr>
          <a:xfrm>
            <a:off x="7104220" y="3290181"/>
            <a:ext cx="2038709" cy="5539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Times New Roman"/>
                <a:cs typeface="Times New Roman"/>
              </a:rPr>
              <a:t>1: Line up the hairline on the value 25 </a:t>
            </a:r>
            <a:r>
              <a:rPr lang="en-US" sz="1000" dirty="0" err="1">
                <a:latin typeface="Times New Roman"/>
                <a:cs typeface="Times New Roman"/>
              </a:rPr>
              <a:t>cGy</a:t>
            </a:r>
            <a:r>
              <a:rPr lang="en-US" sz="1000" dirty="0">
                <a:latin typeface="Times New Roman"/>
                <a:cs typeface="Times New Roman"/>
              </a:rPr>
              <a:t> in the D column. </a:t>
            </a:r>
            <a:endParaRPr lang="en-US" sz="1000" dirty="0">
              <a:cs typeface="Times New Roman"/>
            </a:endParaRPr>
          </a:p>
          <a:p>
            <a:endParaRPr lang="en-US" sz="1000" dirty="0">
              <a:cs typeface="Times New Roman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12BD17-2E88-4685-9B33-46D113F27A09}"/>
              </a:ext>
            </a:extLst>
          </p:cNvPr>
          <p:cNvCxnSpPr/>
          <p:nvPr/>
        </p:nvCxnSpPr>
        <p:spPr bwMode="auto">
          <a:xfrm>
            <a:off x="918789" y="2085094"/>
            <a:ext cx="3571819" cy="3670113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Arrow: Left 13">
            <a:extLst>
              <a:ext uri="{FF2B5EF4-FFF2-40B4-BE49-F238E27FC236}">
                <a16:creationId xmlns:a16="http://schemas.microsoft.com/office/drawing/2014/main" id="{3275B9CC-8467-4439-A596-BED1C7D41C67}"/>
              </a:ext>
            </a:extLst>
          </p:cNvPr>
          <p:cNvSpPr/>
          <p:nvPr/>
        </p:nvSpPr>
        <p:spPr>
          <a:xfrm rot="11160000" flipV="1">
            <a:off x="643401" y="2184579"/>
            <a:ext cx="360148" cy="1288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DB9646-058A-4F79-B750-C3BE2B682287}"/>
              </a:ext>
            </a:extLst>
          </p:cNvPr>
          <p:cNvSpPr txBox="1"/>
          <p:nvPr/>
        </p:nvSpPr>
        <p:spPr>
          <a:xfrm>
            <a:off x="37095" y="2109699"/>
            <a:ext cx="6858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cs typeface="Calibri"/>
              </a:rPr>
              <a:t>25 </a:t>
            </a:r>
            <a:r>
              <a:rPr lang="en-US" sz="1200" b="1" dirty="0" err="1">
                <a:cs typeface="Calibri"/>
              </a:rPr>
              <a:t>cGy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B178A2-646F-4033-9ADF-6371A91D6139}"/>
              </a:ext>
            </a:extLst>
          </p:cNvPr>
          <p:cNvSpPr txBox="1"/>
          <p:nvPr/>
        </p:nvSpPr>
        <p:spPr>
          <a:xfrm>
            <a:off x="7100434" y="3683960"/>
            <a:ext cx="2038709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Times New Roman"/>
                <a:cs typeface="Times New Roman"/>
              </a:rPr>
              <a:t>2: Also line up the hairline on the value 350 </a:t>
            </a:r>
            <a:r>
              <a:rPr lang="en-US" sz="1000" dirty="0" err="1">
                <a:latin typeface="Times New Roman"/>
                <a:cs typeface="Times New Roman"/>
              </a:rPr>
              <a:t>cGy</a:t>
            </a:r>
            <a:r>
              <a:rPr lang="en-US" sz="1000" dirty="0">
                <a:latin typeface="Times New Roman"/>
                <a:cs typeface="Times New Roman"/>
              </a:rPr>
              <a:t> in the R1 column. </a:t>
            </a:r>
            <a:endParaRPr lang="en-US" sz="1000" dirty="0">
              <a:cs typeface="Times New Roman"/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9831EFD5-FC26-47BF-A4A0-EDACFD685A9F}"/>
              </a:ext>
            </a:extLst>
          </p:cNvPr>
          <p:cNvSpPr/>
          <p:nvPr/>
        </p:nvSpPr>
        <p:spPr>
          <a:xfrm>
            <a:off x="2587653" y="3680992"/>
            <a:ext cx="374347" cy="557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4266C-E20F-4E08-ADDB-7D11EAEE2F9C}"/>
              </a:ext>
            </a:extLst>
          </p:cNvPr>
          <p:cNvSpPr txBox="1"/>
          <p:nvPr/>
        </p:nvSpPr>
        <p:spPr>
          <a:xfrm>
            <a:off x="2901458" y="3568384"/>
            <a:ext cx="6858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cs typeface="Calibri"/>
              </a:rPr>
              <a:t>350 </a:t>
            </a:r>
            <a:r>
              <a:rPr lang="en-US" sz="1200" b="1" dirty="0" err="1">
                <a:cs typeface="Calibri"/>
              </a:rPr>
              <a:t>cGy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8B5266-4F1F-4A21-8667-C1F728F9EB44}"/>
              </a:ext>
            </a:extLst>
          </p:cNvPr>
          <p:cNvSpPr txBox="1"/>
          <p:nvPr/>
        </p:nvSpPr>
        <p:spPr>
          <a:xfrm>
            <a:off x="7096648" y="4091938"/>
            <a:ext cx="2038709" cy="5539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Times New Roman"/>
                <a:cs typeface="Times New Roman"/>
              </a:rPr>
              <a:t>3: Pin hairline in the index column. Pivot hairline to begin working the other side of the nomogram.. </a:t>
            </a:r>
            <a:endParaRPr lang="en-US" sz="1000" dirty="0">
              <a:cs typeface="Times New Roman"/>
            </a:endParaRPr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79EE56C6-96D6-4711-8993-D1C444517D80}"/>
              </a:ext>
            </a:extLst>
          </p:cNvPr>
          <p:cNvSpPr/>
          <p:nvPr/>
        </p:nvSpPr>
        <p:spPr>
          <a:xfrm rot="10800000" flipH="1" flipV="1">
            <a:off x="3895821" y="5010299"/>
            <a:ext cx="534373" cy="86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47888A-60D2-48E0-9153-9B69F81FCCC1}"/>
              </a:ext>
            </a:extLst>
          </p:cNvPr>
          <p:cNvSpPr txBox="1"/>
          <p:nvPr/>
        </p:nvSpPr>
        <p:spPr>
          <a:xfrm>
            <a:off x="4437694" y="4954275"/>
            <a:ext cx="846014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Times New Roman"/>
                <a:cs typeface="Times New Roman"/>
              </a:rPr>
              <a:t>Pin hairline </a:t>
            </a:r>
            <a:endParaRPr lang="en-US" sz="1000" dirty="0">
              <a:cs typeface="Times New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7EB74D-1ACD-4A38-9F43-B2BC2D444306}"/>
              </a:ext>
            </a:extLst>
          </p:cNvPr>
          <p:cNvSpPr txBox="1"/>
          <p:nvPr/>
        </p:nvSpPr>
        <p:spPr>
          <a:xfrm>
            <a:off x="7086235" y="4592680"/>
            <a:ext cx="2038709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Times New Roman"/>
                <a:cs typeface="Times New Roman"/>
              </a:rPr>
              <a:t>4: Line up the hairline on the value H+10 in the </a:t>
            </a:r>
            <a:r>
              <a:rPr lang="en-US" sz="1000" dirty="0" err="1">
                <a:latin typeface="Times New Roman"/>
                <a:cs typeface="Times New Roman"/>
              </a:rPr>
              <a:t>Te</a:t>
            </a:r>
            <a:r>
              <a:rPr lang="en-US" sz="1000" dirty="0">
                <a:latin typeface="Times New Roman"/>
                <a:cs typeface="Times New Roman"/>
              </a:rPr>
              <a:t> column. </a:t>
            </a:r>
            <a:endParaRPr lang="en-US" sz="1000" dirty="0">
              <a:cs typeface="Times New Roman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1150DD1-5355-40C3-8A8B-42244483949F}"/>
              </a:ext>
            </a:extLst>
          </p:cNvPr>
          <p:cNvCxnSpPr/>
          <p:nvPr/>
        </p:nvCxnSpPr>
        <p:spPr bwMode="auto">
          <a:xfrm flipH="1">
            <a:off x="3805282" y="2876436"/>
            <a:ext cx="2192875" cy="2179244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2858E0A-772F-4C65-915F-D1E751150E51}"/>
              </a:ext>
            </a:extLst>
          </p:cNvPr>
          <p:cNvSpPr txBox="1"/>
          <p:nvPr/>
        </p:nvSpPr>
        <p:spPr>
          <a:xfrm>
            <a:off x="4786106" y="2939853"/>
            <a:ext cx="6858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cs typeface="Calibri"/>
              </a:rPr>
              <a:t>H+10</a:t>
            </a:r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114D8586-16F3-4F7A-9576-EE24D3E3F4F2}"/>
              </a:ext>
            </a:extLst>
          </p:cNvPr>
          <p:cNvSpPr/>
          <p:nvPr/>
        </p:nvSpPr>
        <p:spPr>
          <a:xfrm rot="13260000">
            <a:off x="5278833" y="3092673"/>
            <a:ext cx="161366" cy="8412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EA37F4-5230-4968-A577-917C0F396CAD}"/>
              </a:ext>
            </a:extLst>
          </p:cNvPr>
          <p:cNvSpPr txBox="1"/>
          <p:nvPr/>
        </p:nvSpPr>
        <p:spPr>
          <a:xfrm>
            <a:off x="7099367" y="5007935"/>
            <a:ext cx="2038709" cy="5539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Times New Roman"/>
                <a:cs typeface="Times New Roman"/>
              </a:rPr>
              <a:t>3:  Read the time where the hairline crosses the Time Ts, scale. That is your answer.</a:t>
            </a:r>
            <a:endParaRPr lang="en-US" sz="1000" dirty="0">
              <a:cs typeface="Times New Roman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30F6C8-4DD4-4DA3-AB3F-E98E2FB2C68B}"/>
              </a:ext>
            </a:extLst>
          </p:cNvPr>
          <p:cNvSpPr txBox="1"/>
          <p:nvPr/>
        </p:nvSpPr>
        <p:spPr>
          <a:xfrm>
            <a:off x="4384754" y="4370141"/>
            <a:ext cx="82778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cs typeface="Calibri"/>
              </a:rPr>
              <a:t>1.4 or 1.5</a:t>
            </a:r>
          </a:p>
        </p:txBody>
      </p:sp>
      <p:sp>
        <p:nvSpPr>
          <p:cNvPr id="32" name="Arrow: Left 31">
            <a:extLst>
              <a:ext uri="{FF2B5EF4-FFF2-40B4-BE49-F238E27FC236}">
                <a16:creationId xmlns:a16="http://schemas.microsoft.com/office/drawing/2014/main" id="{B44ACBC4-A4E0-46E0-A1D3-9A0BB8ED63FB}"/>
              </a:ext>
            </a:extLst>
          </p:cNvPr>
          <p:cNvSpPr/>
          <p:nvPr/>
        </p:nvSpPr>
        <p:spPr>
          <a:xfrm rot="5400000" flipV="1">
            <a:off x="4717466" y="4262070"/>
            <a:ext cx="175565" cy="1004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D41193E5-FD02-1E0B-3348-163656EC015D}"/>
              </a:ext>
            </a:extLst>
          </p:cNvPr>
          <p:cNvSpPr txBox="1"/>
          <p:nvPr/>
        </p:nvSpPr>
        <p:spPr>
          <a:xfrm>
            <a:off x="6144762" y="368023"/>
            <a:ext cx="1869208" cy="8617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cs typeface="Calibri"/>
              </a:rPr>
              <a:t>Need a D &amp; R1 in order to solve for </a:t>
            </a:r>
            <a:r>
              <a:rPr lang="en-US" sz="1000" dirty="0" err="1">
                <a:cs typeface="Calibri"/>
              </a:rPr>
              <a:t>Te</a:t>
            </a:r>
            <a:r>
              <a:rPr lang="en-US" sz="1000" dirty="0">
                <a:cs typeface="Calibri"/>
              </a:rPr>
              <a:t>, or Ts.  </a:t>
            </a:r>
          </a:p>
          <a:p>
            <a:endParaRPr lang="en-US" sz="1000" dirty="0">
              <a:cs typeface="Calibri"/>
            </a:endParaRPr>
          </a:p>
          <a:p>
            <a:r>
              <a:rPr lang="en-US" sz="1000" dirty="0">
                <a:cs typeface="Calibri"/>
              </a:rPr>
              <a:t>Need a </a:t>
            </a:r>
            <a:r>
              <a:rPr lang="en-US" sz="1000" dirty="0" err="1">
                <a:cs typeface="Calibri"/>
              </a:rPr>
              <a:t>Te</a:t>
            </a:r>
            <a:r>
              <a:rPr lang="en-US" sz="1000" dirty="0">
                <a:cs typeface="Calibri"/>
              </a:rPr>
              <a:t> &amp; Ts in order to solve for R1 or D.</a:t>
            </a: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D990CF39-A799-58CE-C53A-C5F417FBD98E}"/>
              </a:ext>
            </a:extLst>
          </p:cNvPr>
          <p:cNvSpPr txBox="1"/>
          <p:nvPr/>
        </p:nvSpPr>
        <p:spPr>
          <a:xfrm>
            <a:off x="6141940" y="1254201"/>
            <a:ext cx="1869208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cs typeface="Calibri"/>
              </a:rPr>
              <a:t>When you have an Rt &amp; T</a:t>
            </a:r>
            <a:endParaRPr lang="en-US" dirty="0"/>
          </a:p>
          <a:p>
            <a:r>
              <a:rPr lang="en-US" sz="1000" dirty="0">
                <a:cs typeface="Calibri"/>
              </a:rPr>
              <a:t>Use Fallout Nomogram to get R1. Then use Total dose Nomogram to finish  problem.  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F31E25-5B6C-00CE-CDA0-71735E96E400}"/>
              </a:ext>
            </a:extLst>
          </p:cNvPr>
          <p:cNvSpPr txBox="1"/>
          <p:nvPr/>
        </p:nvSpPr>
        <p:spPr>
          <a:xfrm>
            <a:off x="3375245" y="502910"/>
            <a:ext cx="281093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ea typeface="+mn-lt"/>
                <a:cs typeface="+mn-lt"/>
              </a:rPr>
              <a:t>How much total radiation one has absorbed</a:t>
            </a:r>
            <a:endParaRPr lang="en-US" sz="1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747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34" grpId="0"/>
      <p:bldP spid="36" grpId="0" animBg="1"/>
      <p:bldP spid="38" grpId="0"/>
      <p:bldP spid="40" grpId="0" animBg="1"/>
      <p:bldP spid="42" grpId="0"/>
      <p:bldP spid="44" grpId="0" animBg="1"/>
      <p:bldP spid="2" grpId="0"/>
      <p:bldP spid="3" grpId="0" animBg="1"/>
      <p:bldP spid="4" grpId="0"/>
      <p:bldP spid="6" grpId="0"/>
      <p:bldP spid="7" grpId="0"/>
      <p:bldP spid="8" grpId="0" animBg="1"/>
      <p:bldP spid="9" grpId="0"/>
      <p:bldP spid="10" grpId="0"/>
      <p:bldP spid="12" grpId="0"/>
      <p:bldP spid="11" grpId="0"/>
      <p:bldP spid="14" grpId="0" animBg="1"/>
      <p:bldP spid="15" grpId="0"/>
      <p:bldP spid="16" grpId="0"/>
      <p:bldP spid="17" grpId="0" animBg="1"/>
      <p:bldP spid="18" grpId="0"/>
      <p:bldP spid="19" grpId="0"/>
      <p:bldP spid="20" grpId="0" animBg="1"/>
      <p:bldP spid="22" grpId="0"/>
      <p:bldP spid="21" grpId="0"/>
      <p:bldP spid="26" grpId="0"/>
      <p:bldP spid="28" grpId="0" animBg="1"/>
      <p:bldP spid="29" grpId="0"/>
      <p:bldP spid="30" grpId="0"/>
      <p:bldP spid="32" grpId="0" animBg="1"/>
      <p:bldP spid="31" grpId="0"/>
      <p:bldP spid="3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2778"/>
            <a:ext cx="9144000" cy="1143000"/>
          </a:xfrm>
        </p:spPr>
        <p:txBody>
          <a:bodyPr/>
          <a:lstStyle/>
          <a:p>
            <a:pPr algn="ctr"/>
            <a:r>
              <a:rPr lang="en-US" altLang="en-US" dirty="0"/>
              <a:t>CALCULATE TOTAL DOSE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D9E8D5-1A22-494F-BBDD-BBECB46703F4}"/>
              </a:ext>
            </a:extLst>
          </p:cNvPr>
          <p:cNvSpPr txBox="1"/>
          <p:nvPr/>
        </p:nvSpPr>
        <p:spPr>
          <a:xfrm>
            <a:off x="1992702" y="1906438"/>
            <a:ext cx="515859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>
                <a:cs typeface="Times New Roman"/>
              </a:rPr>
              <a:t>Practical Exercise</a:t>
            </a:r>
            <a:endParaRPr lang="en-US" sz="54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180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A62C8-CC84-624A-8AD0-A499AD538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57288CDF-C021-A218-4189-B15E0F39B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BDD0E991-A36D-2C63-5FAA-E7136801C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407D232-FBB7-EEC7-DE29-1573AA94D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7958"/>
            <a:ext cx="8534400" cy="64697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2075" tIns="46038" rIns="92075" bIns="46038" anchor="t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Radiological Monitoring Direct/Indirect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B336E-789B-CE8E-1710-1EF978AB3F82}"/>
              </a:ext>
            </a:extLst>
          </p:cNvPr>
          <p:cNvSpPr txBox="1"/>
          <p:nvPr/>
        </p:nvSpPr>
        <p:spPr>
          <a:xfrm>
            <a:off x="80514" y="1230702"/>
            <a:ext cx="9097991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+mn-lt"/>
                <a:cs typeface="+mn-lt"/>
              </a:rPr>
              <a:t>Direct monitoring is the simplest and most accurate way to measure radiation.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It uses a </a:t>
            </a:r>
            <a:r>
              <a:rPr lang="en-US" sz="2000" dirty="0" err="1">
                <a:ea typeface="+mn-lt"/>
                <a:cs typeface="+mn-lt"/>
              </a:rPr>
              <a:t>radiacmeter</a:t>
            </a:r>
            <a:r>
              <a:rPr lang="en-US" sz="2000" dirty="0">
                <a:ea typeface="+mn-lt"/>
                <a:cs typeface="+mn-lt"/>
              </a:rPr>
              <a:t> to take an unshielded (outside) dose rate reading.</a:t>
            </a:r>
            <a:endParaRPr lang="en-US" dirty="0"/>
          </a:p>
          <a:p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2000" dirty="0"/>
              <a:t>Use Direct Monitoring When:</a:t>
            </a:r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Checking for the initial arrival of fallout.</a:t>
            </a: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Operating in low dose rate areas.</a:t>
            </a: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Taking an unshielded (outside) dose rate for transmission or correlation factors.</a:t>
            </a: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Verifying if a new position is contaminated.</a:t>
            </a: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Moving on foot through a contaminated area.</a:t>
            </a:r>
            <a:endParaRPr lang="en-US" sz="2000" dirty="0">
              <a:ea typeface="Calibri"/>
              <a:cs typeface="Calibri"/>
            </a:endParaRPr>
          </a:p>
          <a:p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dirty="0">
                <a:solidFill>
                  <a:srgbClr val="FFFFCC"/>
                </a:solidFill>
                <a:latin typeface="Times New Roman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974014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E05B-B599-4BCF-8B3F-79C4C2B7D36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EECC2-CC2F-4B1E-BF9F-65AF72137D1A}"/>
              </a:ext>
            </a:extLst>
          </p:cNvPr>
          <p:cNvSpPr txBox="1"/>
          <p:nvPr/>
        </p:nvSpPr>
        <p:spPr>
          <a:xfrm>
            <a:off x="238666" y="-5750"/>
            <a:ext cx="8695425" cy="50413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Unshielded (outside) Dose Rate Measurement</a:t>
            </a:r>
            <a:endParaRPr lang="en-US" sz="2400" dirty="0">
              <a:ea typeface="Calibri"/>
              <a:cs typeface="Calibri"/>
            </a:endParaRPr>
          </a:p>
          <a:p>
            <a:endParaRPr lang="en-US" sz="2400" b="1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1: Hold the instrument (VDR-2 or UDR-13) waist high or about 1 meter off the ground.</a:t>
            </a:r>
            <a:endParaRPr lang="en-US" sz="24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2: Rotate your body 360° to scan the area evenly.</a:t>
            </a:r>
            <a:endParaRPr lang="en-US" sz="2400" dirty="0">
              <a:ea typeface="Calibri"/>
              <a:cs typeface="Calibri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pPr>
              <a:buFont typeface="Arial"/>
            </a:pPr>
            <a:r>
              <a:rPr lang="en-US" sz="2400" dirty="0">
                <a:ea typeface="+mn-lt"/>
                <a:cs typeface="+mn-lt"/>
              </a:rPr>
              <a:t>3: Record the highest reading observed — this is the unshielded dose rate.</a:t>
            </a:r>
            <a:endParaRPr lang="en-US" sz="2400">
              <a:ea typeface="Calibri"/>
              <a:cs typeface="Calibri"/>
            </a:endParaRPr>
          </a:p>
          <a:p>
            <a:pPr>
              <a:spcBef>
                <a:spcPct val="20000"/>
              </a:spcBef>
              <a:spcAft>
                <a:spcPct val="0"/>
              </a:spcAft>
            </a:pPr>
            <a:endParaRPr lang="en-US" sz="2800" dirty="0">
              <a:ea typeface="+mn-lt"/>
              <a:cs typeface="+mn-lt"/>
            </a:endParaRPr>
          </a:p>
          <a:p>
            <a:r>
              <a:rPr lang="en-US" dirty="0">
                <a:solidFill>
                  <a:srgbClr val="FFFFCC"/>
                </a:solidFill>
                <a:latin typeface="Times New Roman"/>
                <a:cs typeface="Segoe UI"/>
              </a:rPr>
              <a:t>ide) dose rate by standing with the VDR-2 or UDR-13 held waist high or 1 meter off the ground and rotating your body 360 degrees. ​</a:t>
            </a:r>
            <a:endParaRPr lang="en-US" dirty="0"/>
          </a:p>
          <a:p>
            <a:r>
              <a:rPr lang="en-US" dirty="0">
                <a:solidFill>
                  <a:srgbClr val="FFFFCC"/>
                </a:solidFill>
                <a:latin typeface="Times New Roman"/>
                <a:cs typeface="Segoe UI"/>
              </a:rPr>
              <a:t>​</a:t>
            </a:r>
          </a:p>
          <a:p>
            <a:r>
              <a:rPr lang="en-US" dirty="0">
                <a:solidFill>
                  <a:srgbClr val="FFFFCC"/>
                </a:solidFill>
                <a:latin typeface="Times New Roman"/>
                <a:cs typeface="Segoe UI"/>
              </a:rPr>
              <a:t>The highest reading observed is recorded​</a:t>
            </a:r>
          </a:p>
        </p:txBody>
      </p:sp>
      <p:pic>
        <p:nvPicPr>
          <p:cNvPr id="4" name="Picture 4" descr="A picture containing tree, outdoor, military uniform&#10;&#10;Description automatically generated">
            <a:extLst>
              <a:ext uri="{FF2B5EF4-FFF2-40B4-BE49-F238E27FC236}">
                <a16:creationId xmlns:a16="http://schemas.microsoft.com/office/drawing/2014/main" id="{F2574E38-4E75-4119-B0D0-691434C95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249" y="3367717"/>
            <a:ext cx="4666710" cy="3486868"/>
          </a:xfrm>
          <a:prstGeom prst="rect">
            <a:avLst/>
          </a:prstGeom>
        </p:spPr>
      </p:pic>
      <p:pic>
        <p:nvPicPr>
          <p:cNvPr id="5" name="Picture 5" descr="A picture containing pile, military vehicle, stone, trash&#10;&#10;Description automatically generated">
            <a:extLst>
              <a:ext uri="{FF2B5EF4-FFF2-40B4-BE49-F238E27FC236}">
                <a16:creationId xmlns:a16="http://schemas.microsoft.com/office/drawing/2014/main" id="{BE08E00A-8F7A-472E-B72C-183323EE5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81" y="3371521"/>
            <a:ext cx="2340635" cy="350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57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885645" y="301612"/>
            <a:ext cx="7391400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tabLst>
                <a:tab pos="2228850" algn="l"/>
                <a:tab pos="3306763" algn="l"/>
              </a:tabLst>
            </a:pPr>
            <a:r>
              <a:rPr lang="en-US" sz="3200" b="1" u="sng" dirty="0">
                <a:solidFill>
                  <a:schemeClr val="tx1"/>
                </a:solidFill>
                <a:latin typeface="+mj-lt"/>
              </a:rPr>
              <a:t>Indirect Monitoring Technique: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B99F0A-79D5-43A0-9A51-373AB7A8C739}"/>
              </a:ext>
            </a:extLst>
          </p:cNvPr>
          <p:cNvSpPr txBox="1"/>
          <p:nvPr/>
        </p:nvSpPr>
        <p:spPr>
          <a:xfrm>
            <a:off x="37383" y="1591233"/>
            <a:ext cx="8537274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Calibri"/>
                <a:cs typeface="Arial"/>
              </a:rPr>
              <a:t>Indirect monitoring is done inside shelters or vehicles. This allows the unit to measure radiation levels and still keep exposure to a minimum. </a:t>
            </a:r>
            <a:endParaRPr lang="en-US" dirty="0"/>
          </a:p>
          <a:p>
            <a:endParaRPr lang="en-US" sz="2000" dirty="0">
              <a:latin typeface="Calibri"/>
              <a:cs typeface="Arial"/>
            </a:endParaRPr>
          </a:p>
          <a:p>
            <a:r>
              <a:rPr lang="en-US" sz="2000" dirty="0">
                <a:latin typeface="Calibri"/>
                <a:cs typeface="Calibri"/>
              </a:rPr>
              <a:t>Safest method, but more complicated. At least one outside reading is necessary to determine the correlation factor. (convert an ID to OD)</a:t>
            </a:r>
            <a:endParaRPr lang="en-US" sz="2000">
              <a:ea typeface="+mn-lt"/>
              <a:cs typeface="+mn-lt"/>
            </a:endParaRPr>
          </a:p>
          <a:p>
            <a:pPr marL="342900" indent="-34290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Done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b="1" u="sng" dirty="0">
                <a:ea typeface="+mn-lt"/>
                <a:cs typeface="+mn-lt"/>
              </a:rPr>
              <a:t>inside</a:t>
            </a:r>
            <a:r>
              <a:rPr lang="en-US" sz="2000" dirty="0">
                <a:ea typeface="+mn-lt"/>
                <a:cs typeface="+mn-lt"/>
              </a:rPr>
              <a:t> shelters or vehicles. </a:t>
            </a:r>
            <a:endParaRPr lang="en-US" sz="2000" dirty="0">
              <a:cs typeface="Calibri"/>
            </a:endParaRPr>
          </a:p>
          <a:p>
            <a:pPr marL="342900" indent="-34290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ea typeface="+mn-lt"/>
                <a:cs typeface="+mn-lt"/>
              </a:rPr>
              <a:t>Keeps exposures to a minimum. </a:t>
            </a:r>
          </a:p>
          <a:p>
            <a:pPr marL="342900" indent="-34290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ea typeface="+mn-lt"/>
                <a:cs typeface="+mn-lt"/>
              </a:rPr>
              <a:t>Preferred technique in a contaminated area.</a:t>
            </a:r>
          </a:p>
          <a:p>
            <a:r>
              <a:rPr lang="en-US" dirty="0">
                <a:solidFill>
                  <a:srgbClr val="FFFFCC"/>
                </a:solidFill>
                <a:latin typeface="Times New Roman"/>
                <a:cs typeface="Segoe UI"/>
              </a:rPr>
              <a:t> vehicles. ​</a:t>
            </a:r>
            <a:endParaRPr lang="en-US" dirty="0"/>
          </a:p>
          <a:p>
            <a:endParaRPr lang="en-US" dirty="0">
              <a:solidFill>
                <a:srgbClr val="FFFFCC"/>
              </a:solidFill>
              <a:latin typeface="Times New Roman"/>
              <a:cs typeface="Segoe UI"/>
            </a:endParaRPr>
          </a:p>
        </p:txBody>
      </p:sp>
      <p:pic>
        <p:nvPicPr>
          <p:cNvPr id="4" name="Picture 4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ABB27107-06F9-49E8-B3E9-AD26F9003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495" y="4096110"/>
            <a:ext cx="3462066" cy="228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68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rene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2522</TotalTime>
  <Words>12616</Words>
  <Application>Microsoft Office PowerPoint</Application>
  <PresentationFormat>On-screen Show (4:3)</PresentationFormat>
  <Paragraphs>1520</Paragraphs>
  <Slides>61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Office Theme</vt:lpstr>
      <vt:lpstr>Serene</vt:lpstr>
      <vt:lpstr>Fireball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CALCULATE DOSE RATE</vt:lpstr>
      <vt:lpstr>Calculate Total dose</vt:lpstr>
      <vt:lpstr>Calculate Total dose</vt:lpstr>
      <vt:lpstr>PowerPoint Presentation</vt:lpstr>
      <vt:lpstr>CALCULATE TOTAL DOSE </vt:lpstr>
    </vt:vector>
  </TitlesOfParts>
  <Company>United States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jason.spence</dc:creator>
  <cp:lastModifiedBy>MOST</cp:lastModifiedBy>
  <cp:revision>5919</cp:revision>
  <dcterms:created xsi:type="dcterms:W3CDTF">2012-08-13T19:01:21Z</dcterms:created>
  <dcterms:modified xsi:type="dcterms:W3CDTF">2025-11-04T03:00:04Z</dcterms:modified>
</cp:coreProperties>
</file>