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9"/>
  </p:notesMasterIdLst>
  <p:handoutMasterIdLst>
    <p:handoutMasterId r:id="rId50"/>
  </p:handoutMasterIdLst>
  <p:sldIdLst>
    <p:sldId id="256" r:id="rId2"/>
    <p:sldId id="313" r:id="rId3"/>
    <p:sldId id="305" r:id="rId4"/>
    <p:sldId id="314" r:id="rId5"/>
    <p:sldId id="297" r:id="rId6"/>
    <p:sldId id="302" r:id="rId7"/>
    <p:sldId id="311" r:id="rId8"/>
    <p:sldId id="300" r:id="rId9"/>
    <p:sldId id="301" r:id="rId10"/>
    <p:sldId id="306" r:id="rId11"/>
    <p:sldId id="309" r:id="rId12"/>
    <p:sldId id="304" r:id="rId13"/>
    <p:sldId id="299" r:id="rId14"/>
    <p:sldId id="261" r:id="rId15"/>
    <p:sldId id="262" r:id="rId16"/>
    <p:sldId id="263" r:id="rId17"/>
    <p:sldId id="265" r:id="rId18"/>
    <p:sldId id="266" r:id="rId19"/>
    <p:sldId id="291" r:id="rId20"/>
    <p:sldId id="298" r:id="rId21"/>
    <p:sldId id="312" r:id="rId22"/>
    <p:sldId id="267" r:id="rId23"/>
    <p:sldId id="292" r:id="rId24"/>
    <p:sldId id="293" r:id="rId25"/>
    <p:sldId id="296" r:id="rId26"/>
    <p:sldId id="268" r:id="rId27"/>
    <p:sldId id="269" r:id="rId28"/>
    <p:sldId id="303" r:id="rId29"/>
    <p:sldId id="307" r:id="rId30"/>
    <p:sldId id="308" r:id="rId31"/>
    <p:sldId id="277" r:id="rId32"/>
    <p:sldId id="278" r:id="rId33"/>
    <p:sldId id="294" r:id="rId34"/>
    <p:sldId id="295" r:id="rId35"/>
    <p:sldId id="279" r:id="rId36"/>
    <p:sldId id="287" r:id="rId37"/>
    <p:sldId id="280" r:id="rId38"/>
    <p:sldId id="286" r:id="rId39"/>
    <p:sldId id="321" r:id="rId40"/>
    <p:sldId id="316" r:id="rId41"/>
    <p:sldId id="270" r:id="rId42"/>
    <p:sldId id="315" r:id="rId43"/>
    <p:sldId id="272" r:id="rId44"/>
    <p:sldId id="273" r:id="rId45"/>
    <p:sldId id="317" r:id="rId46"/>
    <p:sldId id="319" r:id="rId47"/>
    <p:sldId id="320" r:id="rId48"/>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1" autoAdjust="0"/>
    <p:restoredTop sz="94660"/>
  </p:normalViewPr>
  <p:slideViewPr>
    <p:cSldViewPr>
      <p:cViewPr varScale="1">
        <p:scale>
          <a:sx n="69" d="100"/>
          <a:sy n="69" d="100"/>
        </p:scale>
        <p:origin x="-11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08"/>
    </p:cViewPr>
  </p:sorterViewPr>
  <p:notesViewPr>
    <p:cSldViewPr>
      <p:cViewPr varScale="1">
        <p:scale>
          <a:sx n="43" d="100"/>
          <a:sy n="43" d="100"/>
        </p:scale>
        <p:origin x="-1428" y="-96"/>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a:defRPr sz="1200"/>
            </a:lvl1pPr>
          </a:lstStyle>
          <a:p>
            <a:pPr>
              <a:defRPr/>
            </a:pPr>
            <a:fld id="{D9396E8D-CDB4-4B39-B71B-E7140230215E}" type="datetimeFigureOut">
              <a:rPr lang="en-US"/>
              <a:pPr>
                <a:defRPr/>
              </a:pPr>
              <a:t>7/23/2018</a:t>
            </a:fld>
            <a:endParaRPr lang="en-US"/>
          </a:p>
        </p:txBody>
      </p:sp>
      <p:sp>
        <p:nvSpPr>
          <p:cNvPr id="4" name="Footer Placeholder 3"/>
          <p:cNvSpPr>
            <a:spLocks noGrp="1"/>
          </p:cNvSpPr>
          <p:nvPr>
            <p:ph type="ftr" sz="quarter" idx="2"/>
          </p:nvPr>
        </p:nvSpPr>
        <p:spPr>
          <a:xfrm>
            <a:off x="0" y="8659813"/>
            <a:ext cx="2971800" cy="455612"/>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59813"/>
            <a:ext cx="2971800" cy="455612"/>
          </a:xfrm>
          <a:prstGeom prst="rect">
            <a:avLst/>
          </a:prstGeom>
        </p:spPr>
        <p:txBody>
          <a:bodyPr vert="horz" lIns="91440" tIns="45720" rIns="91440" bIns="45720" rtlCol="0" anchor="b"/>
          <a:lstStyle>
            <a:lvl1pPr algn="r">
              <a:defRPr sz="1200"/>
            </a:lvl1pPr>
          </a:lstStyle>
          <a:p>
            <a:pPr>
              <a:defRPr/>
            </a:pPr>
            <a:fld id="{CAC22DF9-97EF-437B-89EF-E2B0BC2199C2}" type="slidenum">
              <a:rPr lang="en-US"/>
              <a:pPr>
                <a:defRPr/>
              </a:pPr>
              <a:t>‹#›</a:t>
            </a:fld>
            <a:endParaRPr lang="en-US"/>
          </a:p>
        </p:txBody>
      </p:sp>
    </p:spTree>
    <p:extLst>
      <p:ext uri="{BB962C8B-B14F-4D97-AF65-F5344CB8AC3E}">
        <p14:creationId xmlns:p14="http://schemas.microsoft.com/office/powerpoint/2010/main" val="1754249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50938" y="684213"/>
            <a:ext cx="4556125"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215D2B6-B84E-4D62-BF2C-263EFE87B59A}" type="slidenum">
              <a:rPr lang="en-US"/>
              <a:pPr>
                <a:defRPr/>
              </a:pPr>
              <a:t>‹#›</a:t>
            </a:fld>
            <a:endParaRPr lang="en-US"/>
          </a:p>
        </p:txBody>
      </p:sp>
    </p:spTree>
    <p:extLst>
      <p:ext uri="{BB962C8B-B14F-4D97-AF65-F5344CB8AC3E}">
        <p14:creationId xmlns:p14="http://schemas.microsoft.com/office/powerpoint/2010/main" val="1397169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1122171-1F39-44F5-86D2-AF3519D1CA6A}"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43F5E4-CE49-4007-BFF1-FAE8BB06FCA8}" type="slidenum">
              <a:rPr lang="en-US" altLang="en-US" sz="1200" smtClean="0"/>
              <a:pPr/>
              <a:t>10</a:t>
            </a:fld>
            <a:endParaRPr lang="en-US" alt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C96B05-ABA1-4F0E-918A-71FF7ADF49D7}" type="slidenum">
              <a:rPr lang="en-US" altLang="en-US" sz="1200" smtClean="0"/>
              <a:pPr/>
              <a:t>11</a:t>
            </a:fld>
            <a:endParaRPr lang="en-US"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is another view of the Trinity fireball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176333-E8D3-4C5A-B385-792AD4F4F0F5}" type="slidenum">
              <a:rPr lang="en-US" altLang="en-US" sz="1200" smtClean="0"/>
              <a:pPr/>
              <a:t>12</a:t>
            </a:fld>
            <a:endParaRPr lang="en-US" altLang="en-US"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Next slide is the largest. 50 megatons. Done by the russians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527BAB6-412F-4CF5-902D-48927DA6607B}" type="slidenum">
              <a:rPr lang="en-US" altLang="en-US" sz="1200" smtClean="0"/>
              <a:pPr/>
              <a:t>19</a:t>
            </a:fld>
            <a:endParaRPr lang="en-US" alt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826C76-BB1E-43D5-871D-2B37E94D564A}" type="slidenum">
              <a:rPr lang="en-US" altLang="en-US" sz="1200" smtClean="0"/>
              <a:pPr/>
              <a:t>20</a:t>
            </a:fld>
            <a:endParaRPr lang="en-US" altLang="en-US"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A5FD217-B5C2-4D40-AD72-DC5A3366EE53}" type="slidenum">
              <a:rPr lang="en-US" altLang="en-US" sz="1200" smtClean="0"/>
              <a:pPr/>
              <a:t>21</a:t>
            </a:fld>
            <a:endParaRPr lang="en-US" alt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10.2 megaton blast on the bikini islands and the resulting crater. More than one mile wide and 300 feet deep.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9DD2C7F-34B4-44F4-B1FA-2D48667B4043}" type="slidenum">
              <a:rPr lang="en-US" altLang="en-US" sz="1200" smtClean="0"/>
              <a:pPr/>
              <a:t>23</a:t>
            </a:fld>
            <a:endParaRPr lang="en-US" alt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Subsurface burst that results in a surface burst when the fireball breaks through the earth.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30F9236-02A2-48FF-9CD1-CD97BE215AFC}" type="slidenum">
              <a:rPr lang="en-US" altLang="en-US" sz="1200" smtClean="0"/>
              <a:pPr/>
              <a:t>24</a:t>
            </a:fld>
            <a:endParaRPr lang="en-US" alt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AD83ECF-6C33-4D00-B5B9-A813E9D2BA3B}" type="slidenum">
              <a:rPr lang="en-US" altLang="en-US" sz="1200" smtClean="0"/>
              <a:pPr/>
              <a:t>25</a:t>
            </a:fld>
            <a:endParaRPr lang="en-US" alt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Subsurface burst in lagoon. 90 feet deep.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E8596F-8EB4-4B84-A2C6-B16E23DBC0DE}" type="slidenum">
              <a:rPr lang="en-US" altLang="en-US" sz="1200" smtClean="0"/>
              <a:pPr/>
              <a:t>28</a:t>
            </a:fld>
            <a:endParaRPr lang="en-US" alt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Video of representative fireballs. Watch the shock wave hit the ground from the last detonation, Climax.</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is the date of the first atomic test, Trinity. White Sands, New Mexico. Next slide is video of that test.</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345977-87B9-41DF-9DD6-202CA8822E4E}" type="slidenum">
              <a:rPr lang="en-US" altLang="en-US" sz="1200" smtClean="0"/>
              <a:pPr/>
              <a:t>2</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Damage to Hiroshima. Notice the guy standing at ground zero and the buildings that remain. They are completely gutted from the blast wave.</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15CA361-EB7E-4B0C-BB7B-117BB49DF4EE}" type="slidenum">
              <a:rPr lang="en-US" altLang="en-US" sz="1200" smtClean="0"/>
              <a:pPr/>
              <a:t>29</a:t>
            </a:fld>
            <a:endParaRPr lang="en-US"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Damage to Nagasaki.</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450A05A-CEA5-4506-9EF2-A4B572C3FCA2}" type="slidenum">
              <a:rPr lang="en-US" altLang="en-US" sz="1200" smtClean="0"/>
              <a:pPr/>
              <a:t>30</a:t>
            </a:fld>
            <a:endParaRPr lang="en-US"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2A5B0D2-BA8C-4190-A129-23C508736C98}" type="slidenum">
              <a:rPr lang="en-US" altLang="en-US" sz="1200" smtClean="0"/>
              <a:pPr/>
              <a:t>33</a:t>
            </a:fld>
            <a:endParaRPr lang="en-US"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Notice the “thermal pulse” in this vid. It heats up the outside of the house and catches it on fire long before the blast wave reaches it.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51297C-07B2-4D14-B10A-79A6C47E91AB}" type="slidenum">
              <a:rPr lang="en-US" altLang="en-US" sz="1200" smtClean="0"/>
              <a:pPr/>
              <a:t>34</a:t>
            </a:fld>
            <a:endParaRPr lang="en-US" alt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628E054-9D4A-47E9-ABBB-5919437384CB}" type="slidenum">
              <a:rPr lang="en-US" altLang="en-US" sz="1200" smtClean="0"/>
              <a:pPr/>
              <a:t>3</a:t>
            </a:fld>
            <a:endParaRPr lang="en-US"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Trivia: What weighs 47 tons, is located on this post and relates to this class. Answer: the Atomic cannon located on top the hill across from Marshall Airfield.  &amp; cannons like this exist. One is here at FR, one is at Ft Sill, one is at the Smithsonium in DC and others are around the world. Next slide shows cannon in action.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835E4E-F0D6-4C02-BA59-422B08097D07}" type="slidenum">
              <a:rPr lang="en-US" altLang="en-US" sz="1200" smtClean="0"/>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B5B4395-F5CE-4C83-B89E-30D9F6BF4829}" type="slidenum">
              <a:rPr lang="en-US" altLang="en-US" sz="1200" smtClean="0"/>
              <a:pPr/>
              <a:t>5</a:t>
            </a:fld>
            <a:endParaRPr lang="en-US" alt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67BF495-755F-4010-9785-3D17D98830D2}" type="slidenum">
              <a:rPr lang="en-US" altLang="en-US" sz="1200" smtClean="0"/>
              <a:pPr/>
              <a:t>6</a:t>
            </a:fld>
            <a:endParaRPr lang="en-US" alt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not shown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0A51BA1-B910-4F00-897F-AAD8BEC8A98E}" type="slidenum">
              <a:rPr lang="en-US" altLang="en-US" sz="1200" smtClean="0"/>
              <a:pPr/>
              <a:t>7</a:t>
            </a:fld>
            <a:endParaRPr lang="en-US" alt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not shown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02880BB-C4AD-4058-BA59-88DE404A05DC}" type="slidenum">
              <a:rPr lang="en-US" altLang="en-US" sz="1200" smtClean="0"/>
              <a:pPr/>
              <a:t>8</a:t>
            </a:fld>
            <a:endParaRPr lang="en-US" alt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next two slides show video of the intensity of a nuclear flash. The first slide and vid is real time, the next one is frame by frame to illustrate how far out the heat and light go.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90571F-D529-42D0-A134-13F8B7761F6D}" type="slidenum">
              <a:rPr lang="en-US" altLang="en-US" sz="1200" smtClean="0"/>
              <a:pPr/>
              <a:t>9</a:t>
            </a:fld>
            <a:endParaRPr lang="en-US" alt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665163"/>
            <a:ext cx="8153400" cy="1600200"/>
            <a:chOff x="288" y="1489"/>
            <a:chExt cx="5136" cy="1008"/>
          </a:xfrm>
        </p:grpSpPr>
        <p:sp>
          <p:nvSpPr>
            <p:cNvPr id="5" name="Arc 3"/>
            <p:cNvSpPr>
              <a:spLocks/>
            </p:cNvSpPr>
            <p:nvPr/>
          </p:nvSpPr>
          <p:spPr bwMode="invGray">
            <a:xfrm>
              <a:off x="3595" y="1489"/>
              <a:ext cx="1829" cy="1008"/>
            </a:xfrm>
            <a:custGeom>
              <a:avLst/>
              <a:gdLst>
                <a:gd name="T0" fmla="*/ 2 w 21912"/>
                <a:gd name="T1" fmla="*/ 0 h 43200"/>
                <a:gd name="T2" fmla="*/ 0 w 21912"/>
                <a:gd name="T3" fmla="*/ 24 h 43200"/>
                <a:gd name="T4" fmla="*/ 2 w 21912"/>
                <a:gd name="T5" fmla="*/ 12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2 w 21924"/>
                <a:gd name="T1" fmla="*/ 0 h 43200"/>
                <a:gd name="T2" fmla="*/ 0 w 21924"/>
                <a:gd name="T3" fmla="*/ 15 h 43200"/>
                <a:gd name="T4" fmla="*/ 2 w 21924"/>
                <a:gd name="T5" fmla="*/ 7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2 w 21925"/>
                <a:gd name="T1" fmla="*/ 0 h 43200"/>
                <a:gd name="T2" fmla="*/ 0 w 21925"/>
                <a:gd name="T3" fmla="*/ 6 h 43200"/>
                <a:gd name="T4" fmla="*/ 2 w 21925"/>
                <a:gd name="T5" fmla="*/ 3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4103"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4104"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5555131A-49E7-4B85-A355-24536A42DC2D}" type="slidenum">
              <a:rPr lang="en-US"/>
              <a:pPr>
                <a:defRPr/>
              </a:pPr>
              <a:t>‹#›</a:t>
            </a:fld>
            <a:endParaRPr lang="en-US"/>
          </a:p>
        </p:txBody>
      </p:sp>
    </p:spTree>
    <p:extLst>
      <p:ext uri="{BB962C8B-B14F-4D97-AF65-F5344CB8AC3E}">
        <p14:creationId xmlns:p14="http://schemas.microsoft.com/office/powerpoint/2010/main" val="41309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E53213B-2204-4CF1-A8C5-1FCC8157C06F}" type="slidenum">
              <a:rPr lang="en-US"/>
              <a:pPr>
                <a:defRPr/>
              </a:pPr>
              <a:t>‹#›</a:t>
            </a:fld>
            <a:endParaRPr lang="en-US"/>
          </a:p>
        </p:txBody>
      </p:sp>
    </p:spTree>
    <p:extLst>
      <p:ext uri="{BB962C8B-B14F-4D97-AF65-F5344CB8AC3E}">
        <p14:creationId xmlns:p14="http://schemas.microsoft.com/office/powerpoint/2010/main" val="342756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6870C61-1A0F-4212-8574-5E7FF7281E4A}" type="slidenum">
              <a:rPr lang="en-US"/>
              <a:pPr>
                <a:defRPr/>
              </a:pPr>
              <a:t>‹#›</a:t>
            </a:fld>
            <a:endParaRPr lang="en-US"/>
          </a:p>
        </p:txBody>
      </p:sp>
    </p:spTree>
    <p:extLst>
      <p:ext uri="{BB962C8B-B14F-4D97-AF65-F5344CB8AC3E}">
        <p14:creationId xmlns:p14="http://schemas.microsoft.com/office/powerpoint/2010/main" val="33131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DC8A600-292D-412C-A257-42F95528F9F3}" type="slidenum">
              <a:rPr lang="en-US"/>
              <a:pPr>
                <a:defRPr/>
              </a:pPr>
              <a:t>‹#›</a:t>
            </a:fld>
            <a:endParaRPr lang="en-US"/>
          </a:p>
        </p:txBody>
      </p:sp>
    </p:spTree>
    <p:extLst>
      <p:ext uri="{BB962C8B-B14F-4D97-AF65-F5344CB8AC3E}">
        <p14:creationId xmlns:p14="http://schemas.microsoft.com/office/powerpoint/2010/main" val="132117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15C0287-215F-4436-AE32-6F610901FDB0}" type="slidenum">
              <a:rPr lang="en-US"/>
              <a:pPr>
                <a:defRPr/>
              </a:pPr>
              <a:t>‹#›</a:t>
            </a:fld>
            <a:endParaRPr lang="en-US"/>
          </a:p>
        </p:txBody>
      </p:sp>
    </p:spTree>
    <p:extLst>
      <p:ext uri="{BB962C8B-B14F-4D97-AF65-F5344CB8AC3E}">
        <p14:creationId xmlns:p14="http://schemas.microsoft.com/office/powerpoint/2010/main" val="161356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4F73B4C-7898-4612-9166-A065AC95AB26}" type="slidenum">
              <a:rPr lang="en-US"/>
              <a:pPr>
                <a:defRPr/>
              </a:pPr>
              <a:t>‹#›</a:t>
            </a:fld>
            <a:endParaRPr lang="en-US"/>
          </a:p>
        </p:txBody>
      </p:sp>
    </p:spTree>
    <p:extLst>
      <p:ext uri="{BB962C8B-B14F-4D97-AF65-F5344CB8AC3E}">
        <p14:creationId xmlns:p14="http://schemas.microsoft.com/office/powerpoint/2010/main" val="412606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A01334D6-1223-4F53-A3C3-25B84ECE81A3}" type="slidenum">
              <a:rPr lang="en-US"/>
              <a:pPr>
                <a:defRPr/>
              </a:pPr>
              <a:t>‹#›</a:t>
            </a:fld>
            <a:endParaRPr lang="en-US"/>
          </a:p>
        </p:txBody>
      </p:sp>
    </p:spTree>
    <p:extLst>
      <p:ext uri="{BB962C8B-B14F-4D97-AF65-F5344CB8AC3E}">
        <p14:creationId xmlns:p14="http://schemas.microsoft.com/office/powerpoint/2010/main" val="272318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99F5B3F6-F0BB-4C40-AA5A-E1669A76657C}" type="slidenum">
              <a:rPr lang="en-US"/>
              <a:pPr>
                <a:defRPr/>
              </a:pPr>
              <a:t>‹#›</a:t>
            </a:fld>
            <a:endParaRPr lang="en-US"/>
          </a:p>
        </p:txBody>
      </p:sp>
    </p:spTree>
    <p:extLst>
      <p:ext uri="{BB962C8B-B14F-4D97-AF65-F5344CB8AC3E}">
        <p14:creationId xmlns:p14="http://schemas.microsoft.com/office/powerpoint/2010/main" val="109529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788797FA-EAE0-42E5-9784-7813C0BEB160}" type="slidenum">
              <a:rPr lang="en-US"/>
              <a:pPr>
                <a:defRPr/>
              </a:pPr>
              <a:t>‹#›</a:t>
            </a:fld>
            <a:endParaRPr lang="en-US"/>
          </a:p>
        </p:txBody>
      </p:sp>
    </p:spTree>
    <p:extLst>
      <p:ext uri="{BB962C8B-B14F-4D97-AF65-F5344CB8AC3E}">
        <p14:creationId xmlns:p14="http://schemas.microsoft.com/office/powerpoint/2010/main" val="129080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ECE1123-EBBE-40BC-B8A9-E3A6847EB6D3}" type="slidenum">
              <a:rPr lang="en-US"/>
              <a:pPr>
                <a:defRPr/>
              </a:pPr>
              <a:t>‹#›</a:t>
            </a:fld>
            <a:endParaRPr lang="en-US"/>
          </a:p>
        </p:txBody>
      </p:sp>
    </p:spTree>
    <p:extLst>
      <p:ext uri="{BB962C8B-B14F-4D97-AF65-F5344CB8AC3E}">
        <p14:creationId xmlns:p14="http://schemas.microsoft.com/office/powerpoint/2010/main" val="42415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D28BF86-BD8F-4AC3-B270-68D1120D6DDD}" type="slidenum">
              <a:rPr lang="en-US"/>
              <a:pPr>
                <a:defRPr/>
              </a:pPr>
              <a:t>‹#›</a:t>
            </a:fld>
            <a:endParaRPr lang="en-US"/>
          </a:p>
        </p:txBody>
      </p:sp>
    </p:spTree>
    <p:extLst>
      <p:ext uri="{BB962C8B-B14F-4D97-AF65-F5344CB8AC3E}">
        <p14:creationId xmlns:p14="http://schemas.microsoft.com/office/powerpoint/2010/main" val="274517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436563"/>
            <a:ext cx="8153400" cy="1600200"/>
            <a:chOff x="288" y="625"/>
            <a:chExt cx="5136" cy="1008"/>
          </a:xfrm>
        </p:grpSpPr>
        <p:sp>
          <p:nvSpPr>
            <p:cNvPr id="1032" name="Arc 3"/>
            <p:cNvSpPr>
              <a:spLocks/>
            </p:cNvSpPr>
            <p:nvPr/>
          </p:nvSpPr>
          <p:spPr bwMode="invGray">
            <a:xfrm>
              <a:off x="3595" y="625"/>
              <a:ext cx="1829" cy="1008"/>
            </a:xfrm>
            <a:custGeom>
              <a:avLst/>
              <a:gdLst>
                <a:gd name="T0" fmla="*/ 2 w 21912"/>
                <a:gd name="T1" fmla="*/ 0 h 43200"/>
                <a:gd name="T2" fmla="*/ 0 w 21912"/>
                <a:gd name="T3" fmla="*/ 24 h 43200"/>
                <a:gd name="T4" fmla="*/ 2 w 21912"/>
                <a:gd name="T5" fmla="*/ 12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3" name="Arc 4"/>
            <p:cNvSpPr>
              <a:spLocks/>
            </p:cNvSpPr>
            <p:nvPr/>
          </p:nvSpPr>
          <p:spPr bwMode="invGray">
            <a:xfrm>
              <a:off x="3548" y="729"/>
              <a:ext cx="1831" cy="800"/>
            </a:xfrm>
            <a:custGeom>
              <a:avLst/>
              <a:gdLst>
                <a:gd name="T0" fmla="*/ 2 w 21924"/>
                <a:gd name="T1" fmla="*/ 0 h 43200"/>
                <a:gd name="T2" fmla="*/ 0 w 21924"/>
                <a:gd name="T3" fmla="*/ 15 h 43200"/>
                <a:gd name="T4" fmla="*/ 2 w 21924"/>
                <a:gd name="T5" fmla="*/ 7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4" name="Arc 5"/>
            <p:cNvSpPr>
              <a:spLocks/>
            </p:cNvSpPr>
            <p:nvPr/>
          </p:nvSpPr>
          <p:spPr bwMode="invGray">
            <a:xfrm>
              <a:off x="3521" y="868"/>
              <a:ext cx="1830" cy="522"/>
            </a:xfrm>
            <a:custGeom>
              <a:avLst/>
              <a:gdLst>
                <a:gd name="T0" fmla="*/ 2 w 21925"/>
                <a:gd name="T1" fmla="*/ 0 h 43200"/>
                <a:gd name="T2" fmla="*/ 0 w 21925"/>
                <a:gd name="T3" fmla="*/ 6 h 43200"/>
                <a:gd name="T4" fmla="*/ 2 w 21925"/>
                <a:gd name="T5" fmla="*/ 3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1"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Arial" charset="0"/>
              </a:defRPr>
            </a:lvl1pPr>
          </a:lstStyle>
          <a:p>
            <a:pPr>
              <a:defRPr/>
            </a:pPr>
            <a:endParaRPr lang="en-US"/>
          </a:p>
        </p:txBody>
      </p:sp>
      <p:sp>
        <p:nvSpPr>
          <p:cNvPr id="3082"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Arial" charset="0"/>
              </a:defRPr>
            </a:lvl1pPr>
          </a:lstStyle>
          <a:p>
            <a:pPr>
              <a:defRPr/>
            </a:pPr>
            <a:endParaRPr lang="en-US"/>
          </a:p>
        </p:txBody>
      </p:sp>
      <p:sp>
        <p:nvSpPr>
          <p:cNvPr id="3083"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Arial" charset="0"/>
              </a:defRPr>
            </a:lvl1pPr>
          </a:lstStyle>
          <a:p>
            <a:pPr>
              <a:defRPr/>
            </a:pPr>
            <a:fld id="{BA67232F-B572-42E2-8999-77F103E3667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2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GrandView\Desktop\CBRN%20CLASS\NBC%20Graphics%20and%20Vids%20All\Nuc%20Test%20Videos\Desert%20Flash%20Slow.wmv" TargetMode="External"/><Relationship Id="rId1" Type="http://schemas.microsoft.com/office/2007/relationships/media" Target="file:///C:\Users\GrandView\Desktop\CBRN%20CLASS\NBC%20Graphics%20and%20Vids%20All\Nuc%20Test%20Videos\Desert%20Flash%20Slow.wmv" TargetMode="External"/><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GrandView\Desktop\CBRN%20CLASS\NBC%20Graphics%20and%20Vids%20All\Nuc%20Test%20Videos\First%20Nuke%20trinity.wmv" TargetMode="External"/><Relationship Id="rId1" Type="http://schemas.microsoft.com/office/2007/relationships/media" Target="file:///C:\Users\GrandView\Desktop\CBRN%20CLASS\NBC%20Graphics%20and%20Vids%20All\Nuc%20Test%20Videos\First%20Nuke%20trinity.wmv" TargetMode="External"/><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GrandView\Desktop\CBRN%20CLASS\NBC%20Graphics%20and%20Vids%20All\Nuc%20Test%20Videos\m7xJfv4G25kS.wmv" TargetMode="External"/><Relationship Id="rId1" Type="http://schemas.microsoft.com/office/2007/relationships/media" Target="file:///C:\Users\GrandView\Desktop\CBRN%20CLASS\NBC%20Graphics%20and%20Vids%20All\Nuc%20Test%20Videos\m7xJfv4G25kS.wmv"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GrandView\Desktop\CBRN%20CLASS\NBC%20Graphics%20and%20Vids%20All\Nuc%20Test%20Videos\Ivy%20King%20viewed%20from%20plane.mpeg" TargetMode="External"/><Relationship Id="rId1" Type="http://schemas.microsoft.com/office/2007/relationships/media" Target="file:///C:\Users\GrandView\Desktop\CBRN%20CLASS\NBC%20Graphics%20and%20Vids%20All\Nuc%20Test%20Videos\Ivy%20King%20viewed%20from%20plane.mpeg" TargetMode="External"/><Relationship Id="rId5" Type="http://schemas.openxmlformats.org/officeDocument/2006/relationships/image" Target="../media/image16.png"/><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GrandView\Desktop\CBRN%20CLASS\NBC%20Graphics%20and%20Vids%20All\Nuc%20Test%20Videos\Sedan%20Event%20short.mpeg" TargetMode="External"/><Relationship Id="rId1" Type="http://schemas.microsoft.com/office/2007/relationships/media" Target="file:///C:\Users\GrandView\Desktop\CBRN%20CLASS\NBC%20Graphics%20and%20Vids%20All\Nuc%20Test%20Videos\Sedan%20Event%20short.mpeg" TargetMode="External"/><Relationship Id="rId5" Type="http://schemas.openxmlformats.org/officeDocument/2006/relationships/image" Target="../media/image18.png"/><Relationship Id="rId4"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GrandView\Desktop\CBRN%20CLASS\NBC%20Graphics%20and%20Vids%20All\Nuc%20Test%20Videos\Hardtack%20Underwater%20Test.mpeg" TargetMode="External"/><Relationship Id="rId1" Type="http://schemas.microsoft.com/office/2007/relationships/media" Target="file:///C:\Users\GrandView\Desktop\CBRN%20CLASS\NBC%20Graphics%20and%20Vids%20All\Nuc%20Test%20Videos\Hardtack%20Underwater%20Test.mpeg" TargetMode="External"/><Relationship Id="rId5" Type="http://schemas.openxmlformats.org/officeDocument/2006/relationships/image" Target="../media/image19.png"/><Relationship Id="rId4"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BartonTS\Documents\NEW%20BCC%20FR%20NBC%20School\NBC%20Graphics%20and%20Vids%20All\Nuc%20Test%20Videos\nuclear_bomb_underwater.wmv" TargetMode="External"/><Relationship Id="rId1" Type="http://schemas.microsoft.com/office/2007/relationships/media" Target="file:///C:\Users\BartonTS\Documents\NEW%20BCC%20FR%20NBC%20School\NBC%20Graphics%20and%20Vids%20All\Nuc%20Test%20Videos\nuclear_bomb_underwater.wmv" TargetMode="External"/><Relationship Id="rId5" Type="http://schemas.openxmlformats.org/officeDocument/2006/relationships/image" Target="../media/image20.png"/><Relationship Id="rId4"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BartonTS\Documents\NEW%20BCC%20FR%20NBC%20School\NBC%20Graphics%20and%20Vids%20All\Nuc%20Test%20Videos\operation-greenhouse-upshot-knothole.wmv" TargetMode="External"/><Relationship Id="rId1" Type="http://schemas.microsoft.com/office/2007/relationships/media" Target="file:///C:\Users\BartonTS\Documents\NEW%20BCC%20FR%20NBC%20School\NBC%20Graphics%20and%20Vids%20All\Nuc%20Test%20Videos\operation-greenhouse-upshot-knothole.wmv" TargetMode="External"/><Relationship Id="rId5" Type="http://schemas.openxmlformats.org/officeDocument/2006/relationships/image" Target="../media/image21.png"/><Relationship Id="rId4"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GrandView\Desktop\CBRN%20CLASS\NBC%20Graphics%20and%20Vids%20All\Nuc%20Test%20Videos\Hiroshima%20Damage.wmv" TargetMode="External"/><Relationship Id="rId1" Type="http://schemas.microsoft.com/office/2007/relationships/media" Target="file:///C:\Users\GrandView\Desktop\CBRN%20CLASS\NBC%20Graphics%20and%20Vids%20All\Nuc%20Test%20Videos\Hiroshima%20Damage.wmv" TargetMode="External"/><Relationship Id="rId5" Type="http://schemas.openxmlformats.org/officeDocument/2006/relationships/image" Target="../media/image22.pn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GrandView\Desktop\CBRN%20CLASS\NBC%20Graphics%20and%20Vids%20All\Nuc%20Test%20Videos\Nagasaki%20Damage.wmv" TargetMode="External"/><Relationship Id="rId1" Type="http://schemas.microsoft.com/office/2007/relationships/media" Target="file:///C:\Users\GrandView\Desktop\CBRN%20CLASS\NBC%20Graphics%20and%20Vids%20All\Nuc%20Test%20Videos\Nagasaki%20Damage.wmv" TargetMode="External"/><Relationship Id="rId5" Type="http://schemas.openxmlformats.org/officeDocument/2006/relationships/image" Target="../media/image23.png"/><Relationship Id="rId4"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GrandView\Desktop\Blast%20with%20houses%20and%20structures.mpeg" TargetMode="External"/><Relationship Id="rId1" Type="http://schemas.microsoft.com/office/2007/relationships/media" Target="file:///C:\Users\GrandView\Desktop\Blast%20with%20houses%20and%20structures.mpeg" TargetMode="External"/><Relationship Id="rId5" Type="http://schemas.openxmlformats.org/officeDocument/2006/relationships/image" Target="../media/image24.png"/><Relationship Id="rId4"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GrandView\Desktop\CBRN%20CLASS\NBC%20Graphics%20and%20Vids%20All\Nuc%20Test%20Videos\damag014.mpeg" TargetMode="External"/><Relationship Id="rId1" Type="http://schemas.microsoft.com/office/2007/relationships/media" Target="file:///C:\Users\GrandView\Desktop\CBRN%20CLASS\NBC%20Graphics%20and%20Vids%20All\Nuc%20Test%20Videos\damag014.mpeg" TargetMode="External"/><Relationship Id="rId5" Type="http://schemas.openxmlformats.org/officeDocument/2006/relationships/image" Target="../media/image25.png"/><Relationship Id="rId4"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GrandView\Desktop\NBC%20Graphics%20and%20Vids%20All\Nuc%20Test%20Videos\Cloud%20Chamber%20to%20Observe%20Radioactivity.wmv" TargetMode="External"/><Relationship Id="rId1" Type="http://schemas.microsoft.com/office/2007/relationships/media" Target="file:///C:\Users\GrandView\Desktop\NBC%20Graphics%20and%20Vids%20All\Nuc%20Test%20Videos\Cloud%20Chamber%20to%20Observe%20Radioactivity.wmv" TargetMode="Externa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BartonTS\Documents\NEW%20BCC%20FR%20NBC%20School\NBC%20Graphics%20and%20Vids%20All\Nuc%20Test%20Videos\Atomic%20Cannon%20long.mpg" TargetMode="External"/><Relationship Id="rId1" Type="http://schemas.microsoft.com/office/2007/relationships/media" Target="file:///C:\Users\BartonTS\Documents\NEW%20BCC%20FR%20NBC%20School\NBC%20Graphics%20and%20Vids%20All\Nuc%20Test%20Videos\Atomic%20Cannon%20long.mpg" TargetMode="External"/><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GrandView\Desktop\CBRN%20CLASS\NBC%20Graphics%20and%20Vids%20All\Nuc%20Test%20Videos\Desert%20Flash%20Short.wmv" TargetMode="External"/><Relationship Id="rId1" Type="http://schemas.microsoft.com/office/2007/relationships/media" Target="file:///C:\Users\GrandView\Desktop\CBRN%20CLASS\NBC%20Graphics%20and%20Vids%20All\Nuc%20Test%20Videos\Desert%20Flash%20Short.wmv" TargetMode="External"/><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609600"/>
            <a:ext cx="9144000" cy="1143000"/>
          </a:xfrm>
        </p:spPr>
        <p:txBody>
          <a:bodyPr/>
          <a:lstStyle/>
          <a:p>
            <a:pPr algn="l"/>
            <a:r>
              <a:rPr lang="en-US" altLang="en-US" smtClean="0"/>
              <a:t>NUCLEAR WEAPONS EFFECTS</a:t>
            </a:r>
          </a:p>
        </p:txBody>
      </p:sp>
      <p:pic>
        <p:nvPicPr>
          <p:cNvPr id="30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438400"/>
            <a:ext cx="73914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400" i="1">
                <a:solidFill>
                  <a:schemeClr val="tx2"/>
                </a:solidFill>
              </a:rPr>
              <a:t>NUCLEAR WEAPONS EFFECTS</a:t>
            </a:r>
          </a:p>
        </p:txBody>
      </p:sp>
      <p:pic>
        <p:nvPicPr>
          <p:cNvPr id="4" name="Desert Flash Slow.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406400" y="304800"/>
            <a:ext cx="8356600"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63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rinity Fireball Fast.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304800" y="152400"/>
            <a:ext cx="8636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21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400" i="1">
                <a:solidFill>
                  <a:schemeClr val="tx2"/>
                </a:solidFill>
              </a:rPr>
              <a:t>NUCLEAR WEAPONS EFFECTS</a:t>
            </a:r>
          </a:p>
        </p:txBody>
      </p:sp>
      <p:sp>
        <p:nvSpPr>
          <p:cNvPr id="16387" name="Text Box 3"/>
          <p:cNvSpPr txBox="1">
            <a:spLocks noChangeArrowheads="1"/>
          </p:cNvSpPr>
          <p:nvPr/>
        </p:nvSpPr>
        <p:spPr bwMode="auto">
          <a:xfrm>
            <a:off x="2895600" y="3048000"/>
            <a:ext cx="3052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400"/>
              <a:t>Largest Ever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7xJfv4G25kS.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rcRect/>
          <a:stretch>
            <a:fillRect/>
          </a:stretch>
        </p:blipFill>
        <p:spPr>
          <a:xfrm>
            <a:off x="497114" y="76200"/>
            <a:ext cx="8302172" cy="67056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96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447800"/>
          </a:xfrm>
        </p:spPr>
        <p:txBody>
          <a:bodyPr/>
          <a:lstStyle/>
          <a:p>
            <a:r>
              <a:rPr lang="en-US" altLang="en-US" smtClean="0"/>
              <a:t>Characteristics and Effects of Nuclear Weapons</a:t>
            </a:r>
          </a:p>
        </p:txBody>
      </p:sp>
      <p:sp>
        <p:nvSpPr>
          <p:cNvPr id="18435" name="Rectangle 3"/>
          <p:cNvSpPr>
            <a:spLocks noGrp="1" noChangeArrowheads="1"/>
          </p:cNvSpPr>
          <p:nvPr>
            <p:ph type="body" idx="1"/>
          </p:nvPr>
        </p:nvSpPr>
        <p:spPr>
          <a:xfrm>
            <a:off x="152400" y="1447800"/>
            <a:ext cx="8839200" cy="4953000"/>
          </a:xfrm>
        </p:spPr>
        <p:txBody>
          <a:bodyPr/>
          <a:lstStyle/>
          <a:p>
            <a:pPr>
              <a:buFontTx/>
              <a:buNone/>
            </a:pPr>
            <a:r>
              <a:rPr lang="en-US" altLang="en-US" sz="2800" b="1" smtClean="0"/>
              <a:t>   </a:t>
            </a:r>
            <a:r>
              <a:rPr lang="en-US" altLang="en-US" sz="2800" b="1" u="sng" smtClean="0"/>
              <a:t>DIFFERENCES in EXPLOSIONS.</a:t>
            </a:r>
          </a:p>
          <a:p>
            <a:pPr>
              <a:buFontTx/>
              <a:buNone/>
            </a:pPr>
            <a:endParaRPr lang="en-US" altLang="en-US" sz="1000" smtClean="0"/>
          </a:p>
          <a:p>
            <a:pPr>
              <a:buFontTx/>
              <a:buNone/>
            </a:pPr>
            <a:r>
              <a:rPr lang="en-US" altLang="en-US" sz="2800" smtClean="0"/>
              <a:t>	CONVENTIONAL:</a:t>
            </a:r>
          </a:p>
          <a:p>
            <a:pPr>
              <a:buFontTx/>
              <a:buNone/>
            </a:pPr>
            <a:r>
              <a:rPr lang="en-US" altLang="en-US" sz="2800" smtClean="0"/>
              <a:t>			Fast chemical reaction</a:t>
            </a:r>
          </a:p>
          <a:p>
            <a:pPr>
              <a:buFontTx/>
              <a:buNone/>
            </a:pPr>
            <a:r>
              <a:rPr lang="en-US" altLang="en-US" sz="2800" smtClean="0"/>
              <a:t>			Creates heat, blast, light</a:t>
            </a:r>
          </a:p>
          <a:p>
            <a:pPr>
              <a:buFontTx/>
              <a:buNone/>
            </a:pPr>
            <a:endParaRPr lang="en-US" altLang="en-US" sz="1000" smtClean="0"/>
          </a:p>
          <a:p>
            <a:pPr>
              <a:buFontTx/>
              <a:buNone/>
            </a:pPr>
            <a:r>
              <a:rPr lang="en-US" altLang="en-US" sz="2800" smtClean="0"/>
              <a:t>	NUCLEAR:</a:t>
            </a:r>
          </a:p>
          <a:p>
            <a:pPr>
              <a:buFontTx/>
              <a:buNone/>
            </a:pPr>
            <a:r>
              <a:rPr lang="en-US" altLang="en-US" sz="2800" smtClean="0"/>
              <a:t>			Nuclear reaction, mass is converted to energy</a:t>
            </a:r>
          </a:p>
          <a:p>
            <a:pPr>
              <a:buFontTx/>
              <a:buNone/>
            </a:pPr>
            <a:r>
              <a:rPr lang="en-US" altLang="en-US" sz="2800" smtClean="0"/>
              <a:t>			Creates intense heat, blast, light</a:t>
            </a:r>
          </a:p>
          <a:p>
            <a:pPr>
              <a:buFontTx/>
              <a:buNone/>
            </a:pPr>
            <a:r>
              <a:rPr lang="en-US" altLang="en-US" sz="2800" smtClean="0"/>
              <a:t>			Creates nuclear radiation</a:t>
            </a:r>
          </a:p>
          <a:p>
            <a:pPr>
              <a:buFontTx/>
              <a:buNone/>
            </a:pPr>
            <a:r>
              <a:rPr lang="en-US" altLang="en-US" sz="2800" smtClean="0"/>
              <a:t>			Creates Electro-magnetic pulse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Characteristics and Effects of Nuclear Weapons</a:t>
            </a:r>
          </a:p>
        </p:txBody>
      </p:sp>
      <p:sp>
        <p:nvSpPr>
          <p:cNvPr id="19459" name="Rectangle 3"/>
          <p:cNvSpPr>
            <a:spLocks noGrp="1" noChangeArrowheads="1"/>
          </p:cNvSpPr>
          <p:nvPr>
            <p:ph type="body" idx="1"/>
          </p:nvPr>
        </p:nvSpPr>
        <p:spPr>
          <a:xfrm>
            <a:off x="0" y="1371600"/>
            <a:ext cx="9144000" cy="5486400"/>
          </a:xfrm>
        </p:spPr>
        <p:txBody>
          <a:bodyPr/>
          <a:lstStyle/>
          <a:p>
            <a:pPr>
              <a:buFontTx/>
              <a:buNone/>
            </a:pPr>
            <a:r>
              <a:rPr lang="en-US" altLang="en-US" smtClean="0"/>
              <a:t>		Fission</a:t>
            </a:r>
          </a:p>
          <a:p>
            <a:pPr>
              <a:buFontTx/>
              <a:buNone/>
            </a:pPr>
            <a:r>
              <a:rPr lang="en-US" altLang="en-US" smtClean="0"/>
              <a:t>		splits atoms</a:t>
            </a:r>
          </a:p>
          <a:p>
            <a:pPr>
              <a:buFontTx/>
              <a:buNone/>
            </a:pPr>
            <a:endParaRPr lang="en-US" altLang="en-US" smtClean="0"/>
          </a:p>
          <a:p>
            <a:pPr>
              <a:buFontTx/>
              <a:buNone/>
            </a:pPr>
            <a:endParaRPr lang="en-US" altLang="en-US" smtClean="0"/>
          </a:p>
          <a:p>
            <a:pPr>
              <a:buFontTx/>
              <a:buNone/>
            </a:pPr>
            <a:r>
              <a:rPr lang="en-US" altLang="en-US" smtClean="0"/>
              <a:t>							</a:t>
            </a:r>
          </a:p>
          <a:p>
            <a:pPr>
              <a:buFontTx/>
              <a:buNone/>
            </a:pPr>
            <a:r>
              <a:rPr lang="en-US" altLang="en-US" smtClean="0"/>
              <a:t>							</a:t>
            </a:r>
          </a:p>
          <a:p>
            <a:pPr>
              <a:buFontTx/>
              <a:buNone/>
            </a:pPr>
            <a:r>
              <a:rPr lang="en-US" altLang="en-US" smtClean="0"/>
              <a:t>							</a:t>
            </a:r>
          </a:p>
          <a:p>
            <a:pPr>
              <a:buFontTx/>
              <a:buNone/>
            </a:pPr>
            <a:r>
              <a:rPr lang="en-US" altLang="en-US" smtClean="0"/>
              <a:t>						    Fusion joins the atoms. 					Thermo –Nuclear reaction</a:t>
            </a:r>
          </a:p>
        </p:txBody>
      </p:sp>
      <p:pic>
        <p:nvPicPr>
          <p:cNvPr id="19460" name="Picture 3" descr="nuclear-fiss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2584450"/>
            <a:ext cx="447516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fu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2600"/>
            <a:ext cx="441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Characteristics and Effects of Nuclear Weapons</a:t>
            </a:r>
          </a:p>
        </p:txBody>
      </p:sp>
      <p:sp>
        <p:nvSpPr>
          <p:cNvPr id="20483" name="Rectangle 3"/>
          <p:cNvSpPr>
            <a:spLocks noGrp="1" noChangeArrowheads="1"/>
          </p:cNvSpPr>
          <p:nvPr>
            <p:ph type="body" idx="1"/>
          </p:nvPr>
        </p:nvSpPr>
        <p:spPr>
          <a:xfrm>
            <a:off x="0" y="1733550"/>
            <a:ext cx="9144000" cy="5486400"/>
          </a:xfrm>
        </p:spPr>
        <p:txBody>
          <a:bodyPr/>
          <a:lstStyle/>
          <a:p>
            <a:pPr>
              <a:buFontTx/>
              <a:buNone/>
              <a:defRPr/>
            </a:pPr>
            <a:r>
              <a:rPr lang="en-US" sz="3400" dirty="0" smtClean="0"/>
              <a:t>   How big is it?</a:t>
            </a:r>
          </a:p>
          <a:p>
            <a:pPr>
              <a:buFontTx/>
              <a:buNone/>
              <a:defRPr/>
            </a:pPr>
            <a:r>
              <a:rPr lang="en-US" sz="3400" dirty="0" smtClean="0"/>
              <a:t>	</a:t>
            </a:r>
            <a:r>
              <a:rPr lang="en-US" sz="3400" b="1" u="sng" dirty="0" smtClean="0"/>
              <a:t>Yield</a:t>
            </a:r>
            <a:r>
              <a:rPr lang="en-US" sz="3400" dirty="0" smtClean="0"/>
              <a:t> </a:t>
            </a:r>
          </a:p>
          <a:p>
            <a:pPr>
              <a:buFontTx/>
              <a:buNone/>
              <a:defRPr/>
            </a:pPr>
            <a:r>
              <a:rPr lang="en-US" sz="3400" dirty="0" smtClean="0"/>
              <a:t>		Kiloton (KT): Thousand TONS of TNT.</a:t>
            </a:r>
          </a:p>
          <a:p>
            <a:pPr>
              <a:buFontTx/>
              <a:buNone/>
              <a:defRPr/>
            </a:pPr>
            <a:endParaRPr lang="en-US" sz="900" dirty="0" smtClean="0"/>
          </a:p>
          <a:p>
            <a:pPr>
              <a:buFontTx/>
              <a:buNone/>
              <a:defRPr/>
            </a:pPr>
            <a:r>
              <a:rPr lang="en-US" sz="3400" dirty="0" smtClean="0"/>
              <a:t>		Megaton (MT): Million TONS of TNT.</a:t>
            </a:r>
          </a:p>
          <a:p>
            <a:pPr>
              <a:buFontTx/>
              <a:buNone/>
              <a:defRPr/>
            </a:pPr>
            <a:endParaRPr lang="en-US" sz="2000" dirty="0" smtClean="0"/>
          </a:p>
          <a:p>
            <a:pPr>
              <a:buFontTx/>
              <a:buNone/>
              <a:defRPr/>
            </a:pPr>
            <a:r>
              <a:rPr lang="en-US" sz="3400" dirty="0" smtClean="0"/>
              <a:t> HIROSHIMA: 12.5 KT(12.5 thousand tons/TNT)</a:t>
            </a:r>
          </a:p>
          <a:p>
            <a:pPr>
              <a:buFontTx/>
              <a:buNone/>
              <a:defRPr/>
            </a:pPr>
            <a:r>
              <a:rPr lang="en-US" sz="1050" dirty="0" smtClean="0"/>
              <a:t> </a:t>
            </a:r>
          </a:p>
          <a:p>
            <a:pPr>
              <a:buFontTx/>
              <a:buNone/>
              <a:defRPr/>
            </a:pPr>
            <a:r>
              <a:rPr lang="en-US" sz="3400" dirty="0" smtClean="0"/>
              <a:t>	NAGASAKI:  22 KT (22 thousand tons/TNT)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152400"/>
            <a:ext cx="7772400" cy="1295400"/>
          </a:xfrm>
        </p:spPr>
        <p:txBody>
          <a:bodyPr/>
          <a:lstStyle/>
          <a:p>
            <a:r>
              <a:rPr lang="en-US" altLang="en-US" smtClean="0"/>
              <a:t>Characteristics and Effects of Nuclear Weapons</a:t>
            </a:r>
          </a:p>
        </p:txBody>
      </p:sp>
      <p:sp>
        <p:nvSpPr>
          <p:cNvPr id="21507" name="Rectangle 3"/>
          <p:cNvSpPr>
            <a:spLocks noGrp="1" noChangeArrowheads="1"/>
          </p:cNvSpPr>
          <p:nvPr>
            <p:ph type="subTitle" idx="1"/>
          </p:nvPr>
        </p:nvSpPr>
        <p:spPr>
          <a:xfrm>
            <a:off x="0" y="1828800"/>
            <a:ext cx="9144000" cy="4800600"/>
          </a:xfrm>
        </p:spPr>
        <p:txBody>
          <a:bodyPr/>
          <a:lstStyle/>
          <a:p>
            <a:pPr marL="609600" indent="-609600" algn="l"/>
            <a:r>
              <a:rPr lang="en-US" altLang="en-US" sz="2800" smtClean="0"/>
              <a:t>        Types of Bursts: </a:t>
            </a:r>
          </a:p>
          <a:p>
            <a:pPr marL="609600" indent="-609600" algn="l"/>
            <a:r>
              <a:rPr lang="en-US" altLang="en-US" sz="2800" smtClean="0"/>
              <a:t>              </a:t>
            </a:r>
            <a:r>
              <a:rPr lang="en-US" altLang="en-US" sz="2800" b="1" u="sng" smtClean="0"/>
              <a:t>Airburst</a:t>
            </a:r>
            <a:r>
              <a:rPr lang="en-US" altLang="en-US" sz="2800" smtClean="0"/>
              <a:t>:</a:t>
            </a:r>
          </a:p>
          <a:p>
            <a:pPr marL="609600" indent="-609600" algn="l"/>
            <a:r>
              <a:rPr lang="en-US" altLang="en-US" sz="2800" smtClean="0"/>
              <a:t>			Clean white cloud.</a:t>
            </a:r>
          </a:p>
          <a:p>
            <a:pPr marL="609600" indent="-609600" algn="l"/>
            <a:r>
              <a:rPr lang="en-US" altLang="en-US" sz="2800" smtClean="0"/>
              <a:t>			Blast effects much stronger than surface bursts.</a:t>
            </a:r>
          </a:p>
          <a:p>
            <a:pPr marL="609600" indent="-609600" algn="l"/>
            <a:r>
              <a:rPr lang="en-US" altLang="en-US" sz="2800" smtClean="0"/>
              <a:t>			Does not produce fallout.</a:t>
            </a:r>
          </a:p>
          <a:p>
            <a:pPr marL="609600" indent="-609600" algn="l"/>
            <a:r>
              <a:rPr lang="en-US" altLang="en-US" sz="2800" smtClean="0"/>
              <a:t>			GZ is below point of detonation on ground</a:t>
            </a:r>
          </a:p>
          <a:p>
            <a:pPr marL="609600" indent="-609600" algn="l"/>
            <a:r>
              <a:rPr lang="en-US" altLang="en-US" sz="2800" smtClean="0"/>
              <a:t>			Fireball doesn’t touch ground</a:t>
            </a:r>
          </a:p>
          <a:p>
            <a:pPr marL="609600" indent="-609600" algn="l"/>
            <a:endParaRPr lang="en-US" altLang="en-US" sz="2800" smtClean="0"/>
          </a:p>
          <a:p>
            <a:pPr marL="609600" indent="-609600" algn="l"/>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152400"/>
            <a:ext cx="7772400" cy="1447800"/>
          </a:xfrm>
        </p:spPr>
        <p:txBody>
          <a:bodyPr/>
          <a:lstStyle/>
          <a:p>
            <a:r>
              <a:rPr lang="en-US" altLang="en-US" smtClean="0"/>
              <a:t>Characteristics and Effects of Nuclear Weapons</a:t>
            </a:r>
          </a:p>
        </p:txBody>
      </p:sp>
      <p:sp>
        <p:nvSpPr>
          <p:cNvPr id="22531" name="Rectangle 3"/>
          <p:cNvSpPr>
            <a:spLocks noGrp="1" noChangeArrowheads="1"/>
          </p:cNvSpPr>
          <p:nvPr>
            <p:ph type="subTitle" idx="1"/>
          </p:nvPr>
        </p:nvSpPr>
        <p:spPr>
          <a:xfrm>
            <a:off x="0" y="2133600"/>
            <a:ext cx="8001000" cy="4495800"/>
          </a:xfrm>
        </p:spPr>
        <p:txBody>
          <a:bodyPr/>
          <a:lstStyle/>
          <a:p>
            <a:pPr marL="609600" indent="-609600" algn="l"/>
            <a:r>
              <a:rPr lang="en-US" altLang="en-US" sz="2800" smtClean="0"/>
              <a:t>	</a:t>
            </a:r>
            <a:r>
              <a:rPr lang="en-US" altLang="en-US" sz="2800" b="1" u="sng" smtClean="0"/>
              <a:t>Surface Burst</a:t>
            </a:r>
            <a:r>
              <a:rPr lang="en-US" altLang="en-US" sz="2800" smtClean="0"/>
              <a:t>:  </a:t>
            </a:r>
          </a:p>
          <a:p>
            <a:pPr marL="609600" indent="-609600" algn="l"/>
            <a:endParaRPr lang="en-US" altLang="en-US" sz="1000" smtClean="0"/>
          </a:p>
          <a:p>
            <a:pPr marL="609600" indent="-609600" algn="l"/>
            <a:r>
              <a:rPr lang="en-US" altLang="en-US" sz="2800" smtClean="0"/>
              <a:t>			Dark mushroom cloud with a dark dirty 		stem</a:t>
            </a:r>
          </a:p>
          <a:p>
            <a:pPr marL="609600" indent="-609600" algn="l"/>
            <a:r>
              <a:rPr lang="en-US" altLang="en-US" sz="2800" smtClean="0"/>
              <a:t>			Produces fallout</a:t>
            </a:r>
          </a:p>
          <a:p>
            <a:pPr marL="609600" indent="-609600" algn="l"/>
            <a:r>
              <a:rPr lang="en-US" altLang="en-US" sz="2800" smtClean="0"/>
              <a:t>			Fireball touches earth</a:t>
            </a:r>
          </a:p>
          <a:p>
            <a:pPr marL="609600" indent="-609600" algn="l"/>
            <a:r>
              <a:rPr lang="en-US" altLang="en-US" sz="2800" smtClean="0"/>
              <a:t>			 Point of detonation is not always on the 		ground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52400"/>
            <a:ext cx="7772400" cy="1447800"/>
          </a:xfrm>
        </p:spPr>
        <p:txBody>
          <a:bodyPr/>
          <a:lstStyle/>
          <a:p>
            <a:r>
              <a:rPr lang="en-US" altLang="en-US" smtClean="0"/>
              <a:t>Characteristics and Effects of Nuclear Weapons</a:t>
            </a:r>
          </a:p>
        </p:txBody>
      </p:sp>
      <p:pic>
        <p:nvPicPr>
          <p:cNvPr id="23555" name="Picture 5" descr="Operation Buster J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1828800"/>
            <a:ext cx="464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fizeau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638" y="1828800"/>
            <a:ext cx="40036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609600"/>
            <a:ext cx="9144000" cy="1143000"/>
          </a:xfrm>
        </p:spPr>
        <p:txBody>
          <a:bodyPr/>
          <a:lstStyle/>
          <a:p>
            <a:pPr algn="l"/>
            <a:r>
              <a:rPr lang="en-US" altLang="en-US" smtClean="0"/>
              <a:t>NUCLEAR WEAPONS EFFECTS</a:t>
            </a:r>
          </a:p>
        </p:txBody>
      </p:sp>
      <p:sp>
        <p:nvSpPr>
          <p:cNvPr id="4099" name="Text Box 4"/>
          <p:cNvSpPr txBox="1">
            <a:spLocks noChangeArrowheads="1"/>
          </p:cNvSpPr>
          <p:nvPr/>
        </p:nvSpPr>
        <p:spPr bwMode="auto">
          <a:xfrm>
            <a:off x="2219325" y="3448050"/>
            <a:ext cx="44386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6000" b="1"/>
              <a:t>July 16, 1945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vy King viewed from plane.mpe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771525" y="304800"/>
            <a:ext cx="72294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37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6981">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400" i="1">
                <a:solidFill>
                  <a:schemeClr val="tx2"/>
                </a:solidFill>
              </a:rPr>
              <a:t>NUCLEAR WEAPONS EFFECTS</a:t>
            </a:r>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t="29138"/>
          <a:stretch>
            <a:fillRect/>
          </a:stretch>
        </p:blipFill>
        <p:spPr bwMode="auto">
          <a:xfrm>
            <a:off x="25400" y="1409700"/>
            <a:ext cx="91440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152400"/>
            <a:ext cx="7772400" cy="1371600"/>
          </a:xfrm>
        </p:spPr>
        <p:txBody>
          <a:bodyPr/>
          <a:lstStyle/>
          <a:p>
            <a:r>
              <a:rPr lang="en-US" altLang="en-US" smtClean="0"/>
              <a:t>Characteristics and Effects of Nuclear Weapons</a:t>
            </a:r>
          </a:p>
        </p:txBody>
      </p:sp>
      <p:sp>
        <p:nvSpPr>
          <p:cNvPr id="26627" name="Rectangle 3"/>
          <p:cNvSpPr>
            <a:spLocks noGrp="1" noChangeArrowheads="1"/>
          </p:cNvSpPr>
          <p:nvPr>
            <p:ph type="subTitle" idx="1"/>
          </p:nvPr>
        </p:nvSpPr>
        <p:spPr>
          <a:xfrm>
            <a:off x="0" y="1752600"/>
            <a:ext cx="9144000" cy="5105400"/>
          </a:xfrm>
        </p:spPr>
        <p:txBody>
          <a:bodyPr/>
          <a:lstStyle/>
          <a:p>
            <a:pPr marL="609600" indent="-609600" algn="l"/>
            <a:r>
              <a:rPr lang="en-US" altLang="en-US" sz="2800" smtClean="0"/>
              <a:t>	</a:t>
            </a:r>
            <a:r>
              <a:rPr lang="en-US" altLang="en-US" sz="2800" b="1" u="sng" smtClean="0"/>
              <a:t>Subsurface Burst</a:t>
            </a:r>
            <a:r>
              <a:rPr lang="en-US" altLang="en-US" sz="2800" smtClean="0"/>
              <a:t>: </a:t>
            </a:r>
          </a:p>
          <a:p>
            <a:pPr marL="609600" indent="-609600" algn="l"/>
            <a:endParaRPr lang="en-US" altLang="en-US" sz="1000" smtClean="0"/>
          </a:p>
          <a:p>
            <a:pPr marL="609600" indent="-609600" algn="l"/>
            <a:r>
              <a:rPr lang="en-US" altLang="en-US" sz="2800" smtClean="0"/>
              <a:t>		underground or water.</a:t>
            </a:r>
          </a:p>
          <a:p>
            <a:pPr marL="609600" indent="-609600" algn="l"/>
            <a:r>
              <a:rPr lang="en-US" altLang="en-US" sz="2800" smtClean="0"/>
              <a:t>		Causes earthquake effects and cratering.</a:t>
            </a:r>
          </a:p>
          <a:p>
            <a:pPr marL="609600" indent="-609600" algn="l"/>
            <a:r>
              <a:rPr lang="en-US" altLang="en-US" sz="2800" smtClean="0"/>
              <a:t>		If fireball breaks the plane of the earths surface, it’s no 	longer a subsurface burst.</a:t>
            </a:r>
          </a:p>
          <a:p>
            <a:pPr marL="609600" indent="-609600" algn="l"/>
            <a:r>
              <a:rPr lang="en-US" altLang="en-US" sz="2800" smtClean="0"/>
              <a:t>		Ground zero location is directly above the point of 	detonation on the earth’s surface.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dan Subsurface long.mpe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533400" y="304800"/>
            <a:ext cx="815816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6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ardtack Underwater Test.mpe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269875" y="457200"/>
            <a:ext cx="84931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29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nuclear_bomb_underwater.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304800" y="228600"/>
            <a:ext cx="84582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645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457200"/>
            <a:ext cx="8153400" cy="1371600"/>
          </a:xfrm>
        </p:spPr>
        <p:txBody>
          <a:bodyPr/>
          <a:lstStyle/>
          <a:p>
            <a:r>
              <a:rPr lang="en-US" altLang="en-US" smtClean="0"/>
              <a:t>Characteristics and Effects of Nuclear Weapons</a:t>
            </a:r>
          </a:p>
        </p:txBody>
      </p:sp>
      <p:sp>
        <p:nvSpPr>
          <p:cNvPr id="30723" name="Rectangle 4"/>
          <p:cNvSpPr>
            <a:spLocks noGrp="1" noChangeArrowheads="1"/>
          </p:cNvSpPr>
          <p:nvPr>
            <p:ph type="subTitle" idx="1"/>
          </p:nvPr>
        </p:nvSpPr>
        <p:spPr>
          <a:xfrm>
            <a:off x="152400" y="1905000"/>
            <a:ext cx="8534400" cy="4267200"/>
          </a:xfrm>
        </p:spPr>
        <p:txBody>
          <a:bodyPr/>
          <a:lstStyle/>
          <a:p>
            <a:pPr marL="609600" indent="-609600" algn="l"/>
            <a:r>
              <a:rPr lang="en-US" altLang="en-US" smtClean="0"/>
              <a:t>	</a:t>
            </a:r>
            <a:r>
              <a:rPr lang="en-US" altLang="en-US" u="sng" smtClean="0"/>
              <a:t>Distribution of Energy</a:t>
            </a:r>
            <a:r>
              <a:rPr lang="en-US" altLang="en-US" smtClean="0"/>
              <a:t>.</a:t>
            </a:r>
          </a:p>
          <a:p>
            <a:pPr marL="609600" indent="-609600" algn="l"/>
            <a:endParaRPr lang="en-US" altLang="en-US" sz="1400" smtClean="0"/>
          </a:p>
          <a:p>
            <a:pPr marL="609600" indent="-609600" algn="l"/>
            <a:r>
              <a:rPr lang="en-US" altLang="en-US" sz="2800" smtClean="0"/>
              <a:t>			Blast (or shock) = 50%</a:t>
            </a:r>
          </a:p>
          <a:p>
            <a:pPr marL="609600" indent="-609600" algn="l"/>
            <a:endParaRPr lang="en-US" altLang="en-US" sz="800" smtClean="0"/>
          </a:p>
          <a:p>
            <a:pPr marL="609600" indent="-609600" algn="l"/>
            <a:r>
              <a:rPr lang="en-US" altLang="en-US" sz="2800" smtClean="0"/>
              <a:t>			Thermal radiation (heat and light) = 35%</a:t>
            </a:r>
          </a:p>
          <a:p>
            <a:pPr marL="609600" indent="-609600" algn="l"/>
            <a:endParaRPr lang="en-US" altLang="en-US" sz="800" smtClean="0"/>
          </a:p>
          <a:p>
            <a:pPr marL="609600" indent="-609600" algn="l"/>
            <a:r>
              <a:rPr lang="en-US" altLang="en-US" sz="2800" smtClean="0"/>
              <a:t>			Total Nuclear radiation = 14% </a:t>
            </a:r>
          </a:p>
          <a:p>
            <a:pPr marL="609600" indent="-609600" algn="l"/>
            <a:r>
              <a:rPr lang="en-US" altLang="en-US" sz="2800" smtClean="0"/>
              <a:t>				(4% - initial, 10% residual)</a:t>
            </a:r>
          </a:p>
          <a:p>
            <a:pPr marL="609600" indent="-609600" algn="l"/>
            <a:endParaRPr lang="en-US" altLang="en-US" sz="800" smtClean="0"/>
          </a:p>
          <a:p>
            <a:pPr marL="609600" indent="-609600" algn="l"/>
            <a:r>
              <a:rPr lang="en-US" altLang="en-US" sz="2800" smtClean="0"/>
              <a:t>			Electromagnetic Pulse (EMP) = 1%</a:t>
            </a:r>
            <a:endParaRPr lang="en-US" altLang="en-US" smtClean="0"/>
          </a:p>
          <a:p>
            <a:pPr marL="609600" indent="-609600" algn="l"/>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Characteristics and Effects of Nuclear Weapons</a:t>
            </a:r>
          </a:p>
        </p:txBody>
      </p:sp>
      <p:sp>
        <p:nvSpPr>
          <p:cNvPr id="31747" name="Rectangle 3"/>
          <p:cNvSpPr>
            <a:spLocks noGrp="1" noChangeArrowheads="1"/>
          </p:cNvSpPr>
          <p:nvPr>
            <p:ph type="body" idx="1"/>
          </p:nvPr>
        </p:nvSpPr>
        <p:spPr>
          <a:xfrm>
            <a:off x="228600" y="2057400"/>
            <a:ext cx="8686800" cy="4648200"/>
          </a:xfrm>
        </p:spPr>
        <p:txBody>
          <a:bodyPr/>
          <a:lstStyle/>
          <a:p>
            <a:pPr marL="609600" indent="-609600">
              <a:lnSpc>
                <a:spcPct val="90000"/>
              </a:lnSpc>
              <a:buFontTx/>
              <a:buNone/>
            </a:pPr>
            <a:r>
              <a:rPr lang="en-US" altLang="en-US" sz="2800" b="1" u="sng" smtClean="0"/>
              <a:t>Blast Effects (50%)</a:t>
            </a:r>
          </a:p>
          <a:p>
            <a:pPr marL="609600" indent="-609600">
              <a:lnSpc>
                <a:spcPct val="90000"/>
              </a:lnSpc>
              <a:buFontTx/>
              <a:buNone/>
            </a:pPr>
            <a:r>
              <a:rPr lang="en-US" altLang="en-US" sz="2800" smtClean="0"/>
              <a:t>       </a:t>
            </a:r>
          </a:p>
          <a:p>
            <a:pPr marL="609600" indent="-609600">
              <a:lnSpc>
                <a:spcPct val="90000"/>
              </a:lnSpc>
              <a:buFontTx/>
              <a:buNone/>
            </a:pPr>
            <a:r>
              <a:rPr lang="en-US" altLang="en-US" sz="2800" smtClean="0"/>
              <a:t>	Produces a concussive shock wave in all directions</a:t>
            </a:r>
          </a:p>
          <a:p>
            <a:pPr marL="609600" indent="-609600">
              <a:lnSpc>
                <a:spcPct val="90000"/>
              </a:lnSpc>
              <a:buFontTx/>
              <a:buNone/>
            </a:pPr>
            <a:endParaRPr lang="en-US" altLang="en-US" sz="1000" smtClean="0"/>
          </a:p>
          <a:p>
            <a:pPr marL="609600" indent="-609600">
              <a:lnSpc>
                <a:spcPct val="90000"/>
              </a:lnSpc>
              <a:buFontTx/>
              <a:buNone/>
            </a:pPr>
            <a:r>
              <a:rPr lang="en-US" altLang="en-US" sz="2800" smtClean="0"/>
              <a:t>			Overpressure: Crushing effect. Normal 			pressure exceeded (14.7 PSI).</a:t>
            </a:r>
          </a:p>
          <a:p>
            <a:pPr marL="609600" indent="-609600">
              <a:lnSpc>
                <a:spcPct val="90000"/>
              </a:lnSpc>
            </a:pPr>
            <a:endParaRPr lang="en-US" altLang="en-US" sz="2800" smtClean="0"/>
          </a:p>
          <a:p>
            <a:pPr marL="609600" indent="-609600">
              <a:lnSpc>
                <a:spcPct val="90000"/>
              </a:lnSpc>
              <a:buFontTx/>
              <a:buNone/>
            </a:pPr>
            <a:r>
              <a:rPr lang="en-US" altLang="en-US" sz="2800" smtClean="0"/>
              <a:t>			Dynamic Pressure: the shock “wave” 600-			1000 mph </a:t>
            </a:r>
            <a:r>
              <a:rPr lang="en-US" altLang="en-US" sz="2800" i="1" smtClean="0"/>
              <a:t>wind</a:t>
            </a:r>
            <a:r>
              <a:rPr lang="en-US" altLang="en-US" sz="2800" smtClean="0"/>
              <a:t> out. 50-75 mph back.</a:t>
            </a:r>
          </a:p>
          <a:p>
            <a:pPr marL="609600" indent="-609600">
              <a:lnSpc>
                <a:spcPct val="90000"/>
              </a:lnSpc>
              <a:buFontTx/>
              <a:buNone/>
            </a:pPr>
            <a:endParaRPr lang="en-US" altLang="en-US" sz="2800" smtClean="0"/>
          </a:p>
          <a:p>
            <a:pPr marL="609600" indent="-609600">
              <a:lnSpc>
                <a:spcPct val="90000"/>
              </a:lnSpc>
              <a:buFontTx/>
              <a:buNone/>
            </a:pPr>
            <a:r>
              <a:rPr lang="en-US" altLang="en-US" sz="280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peration-greenhouse-upshot-knothole.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457200" y="304800"/>
            <a:ext cx="825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16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iroshima Damage.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srcRect/>
          <a:stretch>
            <a:fillRect/>
          </a:stretch>
        </p:blipFill>
        <p:spPr>
          <a:xfrm>
            <a:off x="482600" y="304800"/>
            <a:ext cx="8128000" cy="6096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03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400" i="1">
                <a:solidFill>
                  <a:schemeClr val="tx2"/>
                </a:solidFill>
              </a:rPr>
              <a:t>NUCLEAR WEAPONS EFFECTS</a:t>
            </a:r>
          </a:p>
        </p:txBody>
      </p:sp>
      <p:pic>
        <p:nvPicPr>
          <p:cNvPr id="5" name="First Nuke trinity.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1600" y="76200"/>
            <a:ext cx="8839200" cy="662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afterEffect">
                                  <p:stCondLst>
                                    <p:cond delay="0"/>
                                  </p:stCondLst>
                                  <p:childTnLst>
                                    <p:cmd type="call" cmd="togglePause">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9434">
                <p:cTn id="7" fill="hold" display="0">
                  <p:stCondLst>
                    <p:cond delay="indefinite"/>
                  </p:stCondLst>
                </p:cTn>
                <p:tgtEl>
                  <p:spTgt spid="5"/>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agasaki Damage.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srcRect/>
          <a:stretch>
            <a:fillRect/>
          </a:stretch>
        </p:blipFill>
        <p:spPr>
          <a:xfrm>
            <a:off x="381000" y="381000"/>
            <a:ext cx="8229600" cy="61722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93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7772400" cy="1371600"/>
          </a:xfrm>
        </p:spPr>
        <p:txBody>
          <a:bodyPr/>
          <a:lstStyle/>
          <a:p>
            <a:r>
              <a:rPr lang="en-US" altLang="en-US" smtClean="0"/>
              <a:t>Characteristics and Effects of Nuclear Weapons</a:t>
            </a:r>
          </a:p>
        </p:txBody>
      </p:sp>
      <p:sp>
        <p:nvSpPr>
          <p:cNvPr id="34819" name="Rectangle 3"/>
          <p:cNvSpPr>
            <a:spLocks noGrp="1" noChangeArrowheads="1"/>
          </p:cNvSpPr>
          <p:nvPr>
            <p:ph type="body" idx="1"/>
          </p:nvPr>
        </p:nvSpPr>
        <p:spPr>
          <a:xfrm>
            <a:off x="152400" y="1676400"/>
            <a:ext cx="8991600" cy="5029200"/>
          </a:xfrm>
        </p:spPr>
        <p:txBody>
          <a:bodyPr/>
          <a:lstStyle/>
          <a:p>
            <a:pPr>
              <a:buFontTx/>
              <a:buNone/>
            </a:pPr>
            <a:r>
              <a:rPr lang="en-US" altLang="en-US" sz="2800" b="1" u="sng" smtClean="0"/>
              <a:t>Thermal Radiation Effects</a:t>
            </a:r>
            <a:r>
              <a:rPr lang="en-US" altLang="en-US" b="1" u="sng" smtClean="0"/>
              <a:t> (35% heat and light). </a:t>
            </a:r>
          </a:p>
          <a:p>
            <a:pPr>
              <a:buFontTx/>
              <a:buNone/>
            </a:pPr>
            <a:endParaRPr lang="en-US" altLang="en-US" sz="1000" smtClean="0"/>
          </a:p>
          <a:p>
            <a:pPr>
              <a:buFontTx/>
              <a:buNone/>
            </a:pPr>
            <a:r>
              <a:rPr lang="en-US" altLang="en-US" smtClean="0"/>
              <a:t>	Effects on Personnel:</a:t>
            </a:r>
          </a:p>
          <a:p>
            <a:pPr>
              <a:buFontTx/>
              <a:buNone/>
            </a:pPr>
            <a:endParaRPr lang="en-US" altLang="en-US" sz="800" smtClean="0"/>
          </a:p>
          <a:p>
            <a:pPr>
              <a:buFontTx/>
              <a:buNone/>
            </a:pPr>
            <a:r>
              <a:rPr lang="en-US" altLang="en-US" smtClean="0"/>
              <a:t>			1st, 2nd and 3rd degree burns.</a:t>
            </a:r>
          </a:p>
          <a:p>
            <a:pPr>
              <a:buFontTx/>
              <a:buNone/>
            </a:pPr>
            <a:endParaRPr lang="en-US" altLang="en-US" smtClean="0"/>
          </a:p>
          <a:p>
            <a:pPr>
              <a:buFontTx/>
              <a:buNone/>
            </a:pPr>
            <a:r>
              <a:rPr lang="en-US" altLang="en-US" smtClean="0"/>
              <a:t>			Eye damage, temporary to permanent 			blindness.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152400"/>
            <a:ext cx="7772400" cy="1447800"/>
          </a:xfrm>
        </p:spPr>
        <p:txBody>
          <a:bodyPr/>
          <a:lstStyle/>
          <a:p>
            <a:r>
              <a:rPr lang="en-US" altLang="en-US" smtClean="0"/>
              <a:t>Characteristics and Effects of Nuclear Weapons</a:t>
            </a:r>
          </a:p>
        </p:txBody>
      </p:sp>
      <p:sp>
        <p:nvSpPr>
          <p:cNvPr id="35843" name="Rectangle 3"/>
          <p:cNvSpPr>
            <a:spLocks noGrp="1" noChangeArrowheads="1"/>
          </p:cNvSpPr>
          <p:nvPr>
            <p:ph type="body" idx="1"/>
          </p:nvPr>
        </p:nvSpPr>
        <p:spPr>
          <a:xfrm>
            <a:off x="304800" y="2057400"/>
            <a:ext cx="8153400" cy="4495800"/>
          </a:xfrm>
        </p:spPr>
        <p:txBody>
          <a:bodyPr/>
          <a:lstStyle/>
          <a:p>
            <a:pPr>
              <a:lnSpc>
                <a:spcPct val="90000"/>
              </a:lnSpc>
              <a:buFontTx/>
              <a:buNone/>
            </a:pPr>
            <a:r>
              <a:rPr lang="en-US" altLang="en-US" smtClean="0"/>
              <a:t>	Effects on Material: </a:t>
            </a:r>
          </a:p>
          <a:p>
            <a:pPr>
              <a:lnSpc>
                <a:spcPct val="90000"/>
              </a:lnSpc>
              <a:buFontTx/>
              <a:buNone/>
            </a:pPr>
            <a:r>
              <a:rPr lang="en-US" altLang="en-US" sz="800" smtClean="0"/>
              <a:t>    </a:t>
            </a:r>
          </a:p>
          <a:p>
            <a:pPr>
              <a:lnSpc>
                <a:spcPct val="90000"/>
              </a:lnSpc>
              <a:buFontTx/>
              <a:buNone/>
            </a:pPr>
            <a:endParaRPr lang="en-US" altLang="en-US" sz="800" smtClean="0"/>
          </a:p>
          <a:p>
            <a:pPr>
              <a:lnSpc>
                <a:spcPct val="90000"/>
              </a:lnSpc>
              <a:buFontTx/>
              <a:buNone/>
            </a:pPr>
            <a:r>
              <a:rPr lang="en-US" altLang="en-US" smtClean="0"/>
              <a:t>			Instant fire with 						combustable/flammable material</a:t>
            </a:r>
          </a:p>
          <a:p>
            <a:pPr>
              <a:lnSpc>
                <a:spcPct val="90000"/>
              </a:lnSpc>
              <a:buFontTx/>
              <a:buNone/>
            </a:pPr>
            <a:endParaRPr lang="en-US" altLang="en-US" sz="1400" smtClean="0"/>
          </a:p>
          <a:p>
            <a:pPr>
              <a:lnSpc>
                <a:spcPct val="90000"/>
              </a:lnSpc>
              <a:buFontTx/>
              <a:buNone/>
            </a:pPr>
            <a:r>
              <a:rPr lang="en-US" altLang="en-US" smtClean="0"/>
              <a:t>			Explosions</a:t>
            </a:r>
          </a:p>
          <a:p>
            <a:pPr>
              <a:lnSpc>
                <a:spcPct val="90000"/>
              </a:lnSpc>
              <a:buFontTx/>
              <a:buNone/>
            </a:pPr>
            <a:endParaRPr lang="en-US" altLang="en-US" sz="1400" smtClean="0"/>
          </a:p>
          <a:p>
            <a:pPr>
              <a:lnSpc>
                <a:spcPct val="90000"/>
              </a:lnSpc>
              <a:buFontTx/>
              <a:buNone/>
            </a:pPr>
            <a:r>
              <a:rPr lang="en-US" altLang="en-US" smtClean="0"/>
              <a:t>			Fire Storms</a:t>
            </a:r>
          </a:p>
          <a:p>
            <a:pPr>
              <a:lnSpc>
                <a:spcPct val="90000"/>
              </a:lnSpc>
              <a:buFontTx/>
              <a:buNone/>
            </a:pPr>
            <a:endParaRPr lang="en-US"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last with houses and structures.mpe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436563" y="609600"/>
            <a:ext cx="82708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41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amag014.mpe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609600" y="381000"/>
            <a:ext cx="8026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1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924800" cy="1219200"/>
          </a:xfrm>
        </p:spPr>
        <p:txBody>
          <a:bodyPr/>
          <a:lstStyle/>
          <a:p>
            <a:r>
              <a:rPr lang="en-US" altLang="en-US" smtClean="0"/>
              <a:t>Characteristics and Effects of Nuclear Weapons</a:t>
            </a:r>
          </a:p>
        </p:txBody>
      </p:sp>
      <p:sp>
        <p:nvSpPr>
          <p:cNvPr id="38915" name="Rectangle 3"/>
          <p:cNvSpPr>
            <a:spLocks noGrp="1" noChangeArrowheads="1"/>
          </p:cNvSpPr>
          <p:nvPr>
            <p:ph type="body" idx="1"/>
          </p:nvPr>
        </p:nvSpPr>
        <p:spPr>
          <a:xfrm>
            <a:off x="0" y="1905000"/>
            <a:ext cx="9144000" cy="4953000"/>
          </a:xfrm>
        </p:spPr>
        <p:txBody>
          <a:bodyPr/>
          <a:lstStyle/>
          <a:p>
            <a:pPr>
              <a:buFontTx/>
              <a:buNone/>
            </a:pPr>
            <a:r>
              <a:rPr lang="en-US" altLang="en-US" dirty="0" smtClean="0"/>
              <a:t>	</a:t>
            </a:r>
            <a:r>
              <a:rPr lang="en-US" altLang="en-US" b="1" u="sng" dirty="0" smtClean="0"/>
              <a:t>Total Nuclear Radiation (14%)</a:t>
            </a:r>
            <a:r>
              <a:rPr lang="en-US" altLang="en-US" dirty="0" smtClean="0"/>
              <a:t>: </a:t>
            </a:r>
          </a:p>
          <a:p>
            <a:pPr>
              <a:buFontTx/>
              <a:buNone/>
            </a:pPr>
            <a:endParaRPr lang="en-US" altLang="en-US" sz="1000" dirty="0" smtClean="0"/>
          </a:p>
          <a:p>
            <a:pPr>
              <a:buFontTx/>
              <a:buNone/>
            </a:pPr>
            <a:endParaRPr lang="en-US" altLang="en-US" sz="1000" dirty="0" smtClean="0"/>
          </a:p>
          <a:p>
            <a:pPr>
              <a:buFontTx/>
              <a:buNone/>
            </a:pPr>
            <a:r>
              <a:rPr lang="en-US" altLang="en-US" dirty="0" smtClean="0"/>
              <a:t>		1. </a:t>
            </a:r>
            <a:r>
              <a:rPr lang="en-US" altLang="en-US" u="sng" dirty="0" smtClean="0"/>
              <a:t>Initial Radiation (4%)</a:t>
            </a:r>
            <a:r>
              <a:rPr lang="en-US" altLang="en-US" dirty="0" smtClean="0"/>
              <a:t>- </a:t>
            </a:r>
          </a:p>
          <a:p>
            <a:pPr>
              <a:buFontTx/>
              <a:buNone/>
            </a:pPr>
            <a:endParaRPr lang="en-US" altLang="en-US" sz="900" dirty="0" smtClean="0"/>
          </a:p>
          <a:p>
            <a:pPr>
              <a:buFontTx/>
              <a:buNone/>
            </a:pPr>
            <a:r>
              <a:rPr lang="en-US" altLang="en-US" dirty="0" smtClean="0"/>
              <a:t>			Occurs during the </a:t>
            </a:r>
            <a:r>
              <a:rPr lang="en-US" altLang="en-US" b="1" u="sng" dirty="0" smtClean="0"/>
              <a:t>first minute</a:t>
            </a:r>
            <a:endParaRPr lang="en-US" altLang="en-US" dirty="0" smtClean="0"/>
          </a:p>
          <a:p>
            <a:pPr>
              <a:buFontTx/>
              <a:buNone/>
            </a:pPr>
            <a:r>
              <a:rPr lang="en-US" altLang="en-US" dirty="0" smtClean="0"/>
              <a:t>			Creates </a:t>
            </a:r>
            <a:r>
              <a:rPr lang="en-US" altLang="en-US" i="1" dirty="0" smtClean="0"/>
              <a:t>Gamma</a:t>
            </a:r>
            <a:r>
              <a:rPr lang="en-US" altLang="en-US" dirty="0" smtClean="0"/>
              <a:t> and </a:t>
            </a:r>
            <a:r>
              <a:rPr lang="en-US" altLang="en-US" i="1" dirty="0" smtClean="0"/>
              <a:t>Neutron</a:t>
            </a:r>
            <a:r>
              <a:rPr lang="en-US" altLang="en-US" dirty="0" smtClean="0"/>
              <a:t> Radiation.</a:t>
            </a:r>
          </a:p>
          <a:p>
            <a:pPr>
              <a:buFontTx/>
              <a:buNone/>
            </a:pPr>
            <a:endParaRPr lang="en-US" alt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924800" cy="1524000"/>
          </a:xfrm>
        </p:spPr>
        <p:txBody>
          <a:bodyPr/>
          <a:lstStyle/>
          <a:p>
            <a:r>
              <a:rPr lang="en-US" altLang="en-US" smtClean="0"/>
              <a:t>Characteristics and Effects of Nuclear Weapons</a:t>
            </a:r>
          </a:p>
        </p:txBody>
      </p:sp>
      <p:sp>
        <p:nvSpPr>
          <p:cNvPr id="39939" name="Rectangle 3"/>
          <p:cNvSpPr>
            <a:spLocks noGrp="1" noChangeArrowheads="1"/>
          </p:cNvSpPr>
          <p:nvPr>
            <p:ph type="body" idx="1"/>
          </p:nvPr>
        </p:nvSpPr>
        <p:spPr>
          <a:xfrm>
            <a:off x="0" y="2133600"/>
            <a:ext cx="9144000" cy="4038600"/>
          </a:xfrm>
        </p:spPr>
        <p:txBody>
          <a:bodyPr/>
          <a:lstStyle/>
          <a:p>
            <a:pPr>
              <a:buFontTx/>
              <a:buNone/>
            </a:pPr>
            <a:r>
              <a:rPr lang="en-US" altLang="en-US" smtClean="0"/>
              <a:t>		Gamma Radiation – </a:t>
            </a:r>
          </a:p>
          <a:p>
            <a:pPr>
              <a:buFontTx/>
              <a:buNone/>
            </a:pPr>
            <a:r>
              <a:rPr lang="en-US" altLang="en-US" smtClean="0"/>
              <a:t>			Pure energy, no mass, no weight</a:t>
            </a:r>
          </a:p>
          <a:p>
            <a:pPr>
              <a:buFontTx/>
              <a:buNone/>
            </a:pPr>
            <a:r>
              <a:rPr lang="en-US" altLang="en-US" smtClean="0"/>
              <a:t>			highly penetrating</a:t>
            </a:r>
          </a:p>
          <a:p>
            <a:pPr>
              <a:buFontTx/>
              <a:buNone/>
            </a:pPr>
            <a:r>
              <a:rPr lang="en-US" altLang="en-US" smtClean="0"/>
              <a:t>			damage living tissue</a:t>
            </a:r>
          </a:p>
          <a:p>
            <a:pPr>
              <a:buFontTx/>
              <a:buNone/>
            </a:pPr>
            <a:endParaRPr lang="en-US" altLang="en-US" sz="800" smtClean="0"/>
          </a:p>
          <a:p>
            <a:pPr>
              <a:buFontTx/>
              <a:buNone/>
            </a:pPr>
            <a:r>
              <a:rPr lang="en-US" altLang="en-US" smtClean="0"/>
              <a:t>		Neutron Radiation – </a:t>
            </a:r>
          </a:p>
          <a:p>
            <a:pPr>
              <a:buFontTx/>
              <a:buNone/>
            </a:pPr>
            <a:r>
              <a:rPr lang="en-US" altLang="en-US" smtClean="0"/>
              <a:t>			Make things radioactive</a:t>
            </a:r>
          </a:p>
          <a:p>
            <a:pPr>
              <a:buFontTx/>
              <a:buNone/>
            </a:pPr>
            <a:r>
              <a:rPr lang="en-US" altLang="en-US" smtClean="0"/>
              <a:t>			Then they emit gamma and beta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7772400" cy="1600200"/>
          </a:xfrm>
        </p:spPr>
        <p:txBody>
          <a:bodyPr/>
          <a:lstStyle/>
          <a:p>
            <a:r>
              <a:rPr lang="en-US" altLang="en-US" smtClean="0"/>
              <a:t>Characteristics and Effects of Nuclear Weapons</a:t>
            </a:r>
          </a:p>
        </p:txBody>
      </p:sp>
      <p:sp>
        <p:nvSpPr>
          <p:cNvPr id="40963" name="Rectangle 3"/>
          <p:cNvSpPr>
            <a:spLocks noGrp="1" noChangeArrowheads="1"/>
          </p:cNvSpPr>
          <p:nvPr>
            <p:ph type="body" idx="1"/>
          </p:nvPr>
        </p:nvSpPr>
        <p:spPr>
          <a:xfrm>
            <a:off x="381000" y="2057400"/>
            <a:ext cx="8763000" cy="4114800"/>
          </a:xfrm>
        </p:spPr>
        <p:txBody>
          <a:bodyPr/>
          <a:lstStyle/>
          <a:p>
            <a:pPr>
              <a:buFontTx/>
              <a:buNone/>
            </a:pPr>
            <a:r>
              <a:rPr lang="en-US" altLang="en-US" dirty="0" smtClean="0"/>
              <a:t>2. </a:t>
            </a:r>
            <a:r>
              <a:rPr lang="en-US" altLang="en-US" u="sng" dirty="0" smtClean="0"/>
              <a:t>Residual Radiation(10%): </a:t>
            </a:r>
          </a:p>
          <a:p>
            <a:pPr>
              <a:buFontTx/>
              <a:buNone/>
            </a:pPr>
            <a:endParaRPr lang="en-US" altLang="en-US" u="sng" dirty="0" smtClean="0"/>
          </a:p>
          <a:p>
            <a:pPr>
              <a:buFontTx/>
              <a:buNone/>
            </a:pPr>
            <a:r>
              <a:rPr lang="en-US" altLang="en-US" dirty="0" smtClean="0"/>
              <a:t>			Present </a:t>
            </a:r>
            <a:r>
              <a:rPr lang="en-US" altLang="en-US" i="1" dirty="0" smtClean="0"/>
              <a:t>after the first minute </a:t>
            </a:r>
          </a:p>
          <a:p>
            <a:pPr>
              <a:buFontTx/>
              <a:buNone/>
            </a:pPr>
            <a:r>
              <a:rPr lang="en-US" altLang="en-US" sz="1000" i="1" dirty="0" smtClean="0"/>
              <a:t>			</a:t>
            </a:r>
          </a:p>
          <a:p>
            <a:pPr>
              <a:buFontTx/>
              <a:buNone/>
            </a:pPr>
            <a:r>
              <a:rPr lang="en-US" altLang="en-US" i="1" dirty="0" smtClean="0"/>
              <a:t>			</a:t>
            </a:r>
            <a:r>
              <a:rPr lang="en-US" altLang="en-US" dirty="0" smtClean="0"/>
              <a:t>Includes </a:t>
            </a:r>
            <a:r>
              <a:rPr lang="en-US" altLang="en-US" b="1" u="sng" dirty="0" smtClean="0"/>
              <a:t>alpha</a:t>
            </a:r>
            <a:r>
              <a:rPr lang="en-US" altLang="en-US" u="sng" dirty="0" smtClean="0"/>
              <a:t>, </a:t>
            </a:r>
            <a:r>
              <a:rPr lang="en-US" altLang="en-US" b="1" u="sng" dirty="0" smtClean="0"/>
              <a:t>beta</a:t>
            </a:r>
            <a:r>
              <a:rPr lang="en-US" altLang="en-US" u="sng" dirty="0" smtClean="0"/>
              <a:t> and </a:t>
            </a:r>
            <a:r>
              <a:rPr lang="en-US" altLang="en-US" b="1" u="sng" dirty="0" smtClean="0"/>
              <a:t>gamma</a:t>
            </a:r>
            <a:r>
              <a:rPr lang="en-US" altLang="en-US" u="sng" dirty="0" smtClean="0"/>
              <a:t> </a:t>
            </a:r>
            <a:r>
              <a:rPr lang="en-US" altLang="en-US" dirty="0" smtClean="0"/>
              <a:t>				radiation</a:t>
            </a:r>
          </a:p>
          <a:p>
            <a:pPr>
              <a:buFontTx/>
              <a:buNone/>
            </a:pPr>
            <a:endParaRPr lang="en-US" altLang="en-US" sz="1000" dirty="0" smtClean="0"/>
          </a:p>
          <a:p>
            <a:pPr>
              <a:buFontTx/>
              <a:buNone/>
            </a:pPr>
            <a:r>
              <a:rPr lang="en-US" altLang="en-US" dirty="0" smtClean="0"/>
              <a:t>			Fallout</a:t>
            </a:r>
          </a:p>
          <a:p>
            <a:pPr>
              <a:buFontTx/>
              <a:buNone/>
            </a:pPr>
            <a:endParaRPr lang="en-US" alt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52400"/>
            <a:ext cx="7772400" cy="1676400"/>
          </a:xfrm>
        </p:spPr>
        <p:txBody>
          <a:bodyPr/>
          <a:lstStyle/>
          <a:p>
            <a:r>
              <a:rPr lang="en-US" altLang="en-US" smtClean="0"/>
              <a:t>Characteristics and Effects of Nuclear Weapons</a:t>
            </a:r>
          </a:p>
        </p:txBody>
      </p:sp>
      <p:sp>
        <p:nvSpPr>
          <p:cNvPr id="41987" name="Rectangle 3"/>
          <p:cNvSpPr>
            <a:spLocks noGrp="1" noChangeArrowheads="1"/>
          </p:cNvSpPr>
          <p:nvPr>
            <p:ph type="body" idx="1"/>
          </p:nvPr>
        </p:nvSpPr>
        <p:spPr>
          <a:xfrm>
            <a:off x="0" y="1676400"/>
            <a:ext cx="9144000" cy="5181600"/>
          </a:xfrm>
        </p:spPr>
        <p:txBody>
          <a:bodyPr/>
          <a:lstStyle/>
          <a:p>
            <a:pPr>
              <a:buFontTx/>
              <a:buNone/>
            </a:pPr>
            <a:r>
              <a:rPr lang="en-US" altLang="en-US" smtClean="0"/>
              <a:t>	Alpha Radiation- </a:t>
            </a:r>
          </a:p>
          <a:p>
            <a:pPr>
              <a:buFontTx/>
              <a:buNone/>
            </a:pPr>
            <a:r>
              <a:rPr lang="en-US" altLang="en-US" smtClean="0"/>
              <a:t>			Particulate radiation</a:t>
            </a:r>
          </a:p>
          <a:p>
            <a:pPr>
              <a:buFontTx/>
              <a:buNone/>
            </a:pPr>
            <a:r>
              <a:rPr lang="en-US" altLang="en-US" smtClean="0"/>
              <a:t>			limited penetrating powers</a:t>
            </a:r>
          </a:p>
          <a:p>
            <a:pPr>
              <a:buFontTx/>
              <a:buNone/>
            </a:pPr>
            <a:r>
              <a:rPr lang="en-US" altLang="en-US" smtClean="0"/>
              <a:t>			High </a:t>
            </a:r>
            <a:r>
              <a:rPr lang="en-US" altLang="en-US" i="1" smtClean="0"/>
              <a:t>internal</a:t>
            </a:r>
            <a:r>
              <a:rPr lang="en-US" altLang="en-US" smtClean="0"/>
              <a:t> hazard</a:t>
            </a:r>
          </a:p>
          <a:p>
            <a:pPr>
              <a:buFontTx/>
              <a:buNone/>
            </a:pPr>
            <a:endParaRPr lang="en-US" altLang="en-US" sz="800" smtClean="0"/>
          </a:p>
          <a:p>
            <a:pPr>
              <a:buFontTx/>
              <a:buNone/>
            </a:pPr>
            <a:r>
              <a:rPr lang="en-US" altLang="en-US" smtClean="0"/>
              <a:t>	Beta Radiation- </a:t>
            </a:r>
          </a:p>
          <a:p>
            <a:pPr>
              <a:buFontTx/>
              <a:buNone/>
            </a:pPr>
            <a:r>
              <a:rPr lang="en-US" altLang="en-US" smtClean="0"/>
              <a:t>			Some penetrating powers</a:t>
            </a:r>
          </a:p>
          <a:p>
            <a:pPr>
              <a:buFontTx/>
              <a:buNone/>
            </a:pPr>
            <a:r>
              <a:rPr lang="en-US" altLang="en-US" smtClean="0"/>
              <a:t>			Can cause burns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loud Chamber to Observe Radioactivity.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rcRect/>
          <a:stretch>
            <a:fillRect/>
          </a:stretch>
        </p:blipFill>
        <p:spPr bwMode="auto">
          <a:xfrm>
            <a:off x="1143000" y="407988"/>
            <a:ext cx="7010400" cy="545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67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24528">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609600"/>
            <a:ext cx="9144000" cy="1143000"/>
          </a:xfrm>
        </p:spPr>
        <p:txBody>
          <a:bodyPr/>
          <a:lstStyle/>
          <a:p>
            <a:pPr algn="l"/>
            <a:r>
              <a:rPr lang="en-US" altLang="en-US" smtClean="0"/>
              <a:t>NUCLEAR WEAPONS EFFECTS</a:t>
            </a:r>
          </a:p>
        </p:txBody>
      </p:sp>
      <p:sp>
        <p:nvSpPr>
          <p:cNvPr id="6147" name="Text Box 4"/>
          <p:cNvSpPr txBox="1">
            <a:spLocks noChangeArrowheads="1"/>
          </p:cNvSpPr>
          <p:nvPr/>
        </p:nvSpPr>
        <p:spPr bwMode="auto">
          <a:xfrm>
            <a:off x="1863725" y="3346450"/>
            <a:ext cx="56388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US" altLang="en-US" sz="6000" b="1"/>
              <a:t>Weight : 47 tons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52400"/>
            <a:ext cx="7772400" cy="1447800"/>
          </a:xfrm>
        </p:spPr>
        <p:txBody>
          <a:bodyPr/>
          <a:lstStyle/>
          <a:p>
            <a:r>
              <a:rPr lang="en-US" altLang="en-US" smtClean="0"/>
              <a:t>	 Characteristics and Effects of Nuclear Weapons</a:t>
            </a:r>
          </a:p>
        </p:txBody>
      </p:sp>
      <p:sp>
        <p:nvSpPr>
          <p:cNvPr id="44035" name="Rectangle 3"/>
          <p:cNvSpPr>
            <a:spLocks noGrp="1" noChangeArrowheads="1"/>
          </p:cNvSpPr>
          <p:nvPr>
            <p:ph type="subTitle" idx="1"/>
          </p:nvPr>
        </p:nvSpPr>
        <p:spPr>
          <a:xfrm>
            <a:off x="0" y="1524000"/>
            <a:ext cx="9144000" cy="5105400"/>
          </a:xfrm>
        </p:spPr>
        <p:txBody>
          <a:bodyPr/>
          <a:lstStyle/>
          <a:p>
            <a:pPr algn="l"/>
            <a:endParaRPr lang="en-US" altLang="en-US" dirty="0" smtClean="0"/>
          </a:p>
          <a:p>
            <a:pPr algn="l"/>
            <a:r>
              <a:rPr lang="en-US" altLang="en-US" dirty="0" smtClean="0"/>
              <a:t>	</a:t>
            </a:r>
            <a:r>
              <a:rPr lang="en-US" altLang="en-US" u="sng" dirty="0" smtClean="0"/>
              <a:t>Radiation Protection</a:t>
            </a:r>
          </a:p>
          <a:p>
            <a:pPr algn="l"/>
            <a:r>
              <a:rPr lang="en-US" altLang="en-US" sz="1400" dirty="0" smtClean="0"/>
              <a:t>	</a:t>
            </a:r>
          </a:p>
          <a:p>
            <a:pPr algn="l"/>
            <a:r>
              <a:rPr lang="en-US" altLang="en-US" dirty="0" smtClean="0"/>
              <a:t>	Gamma- limit exposure, stay back, shelter</a:t>
            </a:r>
          </a:p>
          <a:p>
            <a:pPr algn="l"/>
            <a:r>
              <a:rPr lang="en-US" altLang="en-US" sz="800" b="1" i="1" dirty="0" smtClean="0"/>
              <a:t>		</a:t>
            </a:r>
          </a:p>
          <a:p>
            <a:pPr algn="l"/>
            <a:r>
              <a:rPr lang="en-US" altLang="en-US" sz="4000" b="1" i="1" dirty="0"/>
              <a:t>	</a:t>
            </a:r>
            <a:r>
              <a:rPr lang="en-US" altLang="en-US" sz="4000" b="1" i="1" dirty="0" smtClean="0"/>
              <a:t>	Time</a:t>
            </a:r>
            <a:r>
              <a:rPr lang="en-US" altLang="en-US" sz="4000" i="1" dirty="0" smtClean="0"/>
              <a:t>, </a:t>
            </a:r>
            <a:r>
              <a:rPr lang="en-US" altLang="en-US" sz="4000" b="1" i="1" dirty="0" smtClean="0"/>
              <a:t>Distance</a:t>
            </a:r>
            <a:r>
              <a:rPr lang="en-US" altLang="en-US" sz="4000" i="1" dirty="0" smtClean="0"/>
              <a:t>, </a:t>
            </a:r>
            <a:r>
              <a:rPr lang="en-US" altLang="en-US" sz="4000" b="1" i="1" dirty="0" smtClean="0"/>
              <a:t>Shielding</a:t>
            </a:r>
          </a:p>
          <a:p>
            <a:pPr algn="l"/>
            <a:endParaRPr lang="en-US" altLang="en-US" sz="2400" dirty="0" smtClean="0"/>
          </a:p>
          <a:p>
            <a:pPr algn="l"/>
            <a:r>
              <a:rPr lang="en-US" altLang="en-US" dirty="0" smtClean="0"/>
              <a:t>	Alpha/Beta – cover mouth and nose</a:t>
            </a:r>
          </a:p>
          <a:p>
            <a:pPr algn="l"/>
            <a:endParaRPr lang="en-US" altLang="en-US" dirty="0" smtClean="0"/>
          </a:p>
          <a:p>
            <a:pPr algn="l"/>
            <a:r>
              <a:rPr lang="en-US" altLang="en-US" dirty="0" smtClean="0"/>
              <a:t>	</a:t>
            </a:r>
          </a:p>
          <a:p>
            <a:pPr algn="l"/>
            <a:endParaRPr lang="en-US" altLang="en-US" dirty="0" smtClean="0"/>
          </a:p>
          <a:p>
            <a:pPr algn="l"/>
            <a:r>
              <a:rPr lang="en-US" altLang="en-US" dirty="0" smtClean="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85800" y="-152400"/>
            <a:ext cx="7772400" cy="1447800"/>
          </a:xfrm>
        </p:spPr>
        <p:txBody>
          <a:bodyPr/>
          <a:lstStyle/>
          <a:p>
            <a:r>
              <a:rPr lang="en-US" altLang="en-US" smtClean="0"/>
              <a:t>	 Characteristics and Effects of Nuclear Weapons</a:t>
            </a:r>
          </a:p>
        </p:txBody>
      </p:sp>
      <p:sp>
        <p:nvSpPr>
          <p:cNvPr id="45059" name="Rectangle 3"/>
          <p:cNvSpPr>
            <a:spLocks noGrp="1" noChangeArrowheads="1"/>
          </p:cNvSpPr>
          <p:nvPr>
            <p:ph type="subTitle" idx="1"/>
          </p:nvPr>
        </p:nvSpPr>
        <p:spPr>
          <a:xfrm>
            <a:off x="0" y="1524000"/>
            <a:ext cx="9144000" cy="5105400"/>
          </a:xfrm>
        </p:spPr>
        <p:txBody>
          <a:bodyPr/>
          <a:lstStyle/>
          <a:p>
            <a:pPr algn="l"/>
            <a:endParaRPr lang="en-US" altLang="en-US" smtClean="0"/>
          </a:p>
          <a:p>
            <a:pPr algn="l"/>
            <a:r>
              <a:rPr lang="en-US" altLang="en-US" smtClean="0"/>
              <a:t>	</a:t>
            </a:r>
            <a:r>
              <a:rPr lang="en-US" altLang="en-US" u="sng" smtClean="0"/>
              <a:t>Electromagnetic Pulse (EMP, 1%)</a:t>
            </a:r>
          </a:p>
          <a:p>
            <a:pPr algn="l"/>
            <a:r>
              <a:rPr lang="en-US" altLang="en-US" sz="1400" smtClean="0"/>
              <a:t>	</a:t>
            </a:r>
          </a:p>
          <a:p>
            <a:pPr algn="l"/>
            <a:r>
              <a:rPr lang="en-US" altLang="en-US" smtClean="0"/>
              <a:t>			High intensity surge</a:t>
            </a:r>
          </a:p>
          <a:p>
            <a:pPr algn="l"/>
            <a:r>
              <a:rPr lang="en-US" altLang="en-US" smtClean="0"/>
              <a:t>			Long range</a:t>
            </a:r>
          </a:p>
          <a:p>
            <a:pPr algn="l"/>
            <a:r>
              <a:rPr lang="en-US" altLang="en-US" smtClean="0"/>
              <a:t>			Damages electronics</a:t>
            </a:r>
          </a:p>
          <a:p>
            <a:pPr algn="l"/>
            <a:endParaRPr lang="en-US" alt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152400"/>
            <a:ext cx="7772400" cy="1447800"/>
          </a:xfrm>
        </p:spPr>
        <p:txBody>
          <a:bodyPr/>
          <a:lstStyle/>
          <a:p>
            <a:r>
              <a:rPr lang="en-US" altLang="en-US" smtClean="0"/>
              <a:t>	 Characteristics and Effects of Nuclear Weapons</a:t>
            </a:r>
          </a:p>
        </p:txBody>
      </p:sp>
      <p:sp>
        <p:nvSpPr>
          <p:cNvPr id="46083" name="Rectangle 3"/>
          <p:cNvSpPr>
            <a:spLocks noGrp="1" noChangeArrowheads="1"/>
          </p:cNvSpPr>
          <p:nvPr>
            <p:ph type="subTitle" idx="1"/>
          </p:nvPr>
        </p:nvSpPr>
        <p:spPr>
          <a:xfrm>
            <a:off x="0" y="1524000"/>
            <a:ext cx="9144000" cy="5105400"/>
          </a:xfrm>
        </p:spPr>
        <p:txBody>
          <a:bodyPr/>
          <a:lstStyle/>
          <a:p>
            <a:pPr algn="l"/>
            <a:r>
              <a:rPr lang="en-US" altLang="en-US" smtClean="0"/>
              <a:t>	</a:t>
            </a:r>
            <a:r>
              <a:rPr lang="en-US" altLang="en-US" u="sng" smtClean="0"/>
              <a:t>Protection from EMP: </a:t>
            </a:r>
          </a:p>
          <a:p>
            <a:pPr algn="l"/>
            <a:endParaRPr lang="en-US" altLang="en-US" sz="800" smtClean="0"/>
          </a:p>
          <a:p>
            <a:pPr algn="l"/>
            <a:endParaRPr lang="en-US" altLang="en-US" sz="800" smtClean="0"/>
          </a:p>
          <a:p>
            <a:pPr algn="l"/>
            <a:endParaRPr lang="en-US" altLang="en-US" sz="800" smtClean="0"/>
          </a:p>
          <a:p>
            <a:pPr algn="l"/>
            <a:endParaRPr lang="en-US" altLang="en-US" sz="800" smtClean="0"/>
          </a:p>
          <a:p>
            <a:pPr algn="l"/>
            <a:r>
              <a:rPr lang="en-US" altLang="en-US" smtClean="0"/>
              <a:t>		Disconnect  cables and antenna.</a:t>
            </a:r>
          </a:p>
          <a:p>
            <a:pPr algn="l"/>
            <a:r>
              <a:rPr lang="en-US" altLang="en-US" smtClean="0"/>
              <a:t>		Place equipment in storage cases.</a:t>
            </a:r>
          </a:p>
          <a:p>
            <a:pPr algn="l"/>
            <a:r>
              <a:rPr lang="en-US" altLang="en-US" smtClean="0"/>
              <a:t>		Use mission essential equipment only.</a:t>
            </a:r>
          </a:p>
          <a:p>
            <a:pPr algn="l"/>
            <a:r>
              <a:rPr lang="en-US" altLang="en-US" smtClean="0"/>
              <a:t>		Ground equipment.</a:t>
            </a:r>
          </a:p>
          <a:p>
            <a:pPr algn="l"/>
            <a:endParaRPr lang="en-US" altLang="en-US" smtClean="0"/>
          </a:p>
          <a:p>
            <a:pPr algn="l"/>
            <a:r>
              <a:rPr lang="en-US" altLang="en-US" sz="2800" smtClean="0"/>
              <a:t>.</a:t>
            </a:r>
            <a:endParaRPr lang="en-US" altLang="en-US" smtClean="0"/>
          </a:p>
          <a:p>
            <a:pPr algn="l"/>
            <a:endParaRPr lang="en-US"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0"/>
            <a:ext cx="7772400" cy="2057400"/>
          </a:xfrm>
        </p:spPr>
        <p:txBody>
          <a:bodyPr/>
          <a:lstStyle/>
          <a:p>
            <a:r>
              <a:rPr lang="en-US" altLang="en-US" smtClean="0"/>
              <a:t>Characteristics and Effects of Nuclear Weapons </a:t>
            </a:r>
            <a:br>
              <a:rPr lang="en-US" altLang="en-US" smtClean="0"/>
            </a:br>
            <a:endParaRPr lang="en-US" altLang="en-US" smtClean="0"/>
          </a:p>
        </p:txBody>
      </p:sp>
      <p:sp>
        <p:nvSpPr>
          <p:cNvPr id="47107" name="Rectangle 3"/>
          <p:cNvSpPr>
            <a:spLocks noGrp="1" noChangeArrowheads="1"/>
          </p:cNvSpPr>
          <p:nvPr>
            <p:ph type="subTitle" idx="1"/>
          </p:nvPr>
        </p:nvSpPr>
        <p:spPr>
          <a:xfrm>
            <a:off x="0" y="1447800"/>
            <a:ext cx="9144000" cy="4800600"/>
          </a:xfrm>
        </p:spPr>
        <p:txBody>
          <a:bodyPr/>
          <a:lstStyle/>
          <a:p>
            <a:pPr marL="609600" indent="-609600" algn="l"/>
            <a:r>
              <a:rPr lang="en-US" altLang="en-US" b="1" smtClean="0"/>
              <a:t>	</a:t>
            </a:r>
            <a:r>
              <a:rPr lang="en-US" altLang="en-US" b="1" u="sng" smtClean="0"/>
              <a:t>Preattack:</a:t>
            </a:r>
          </a:p>
          <a:p>
            <a:pPr marL="609600" indent="-609600" algn="l"/>
            <a:r>
              <a:rPr lang="en-US" altLang="en-US" smtClean="0"/>
              <a:t>      		</a:t>
            </a:r>
          </a:p>
          <a:p>
            <a:pPr marL="609600" indent="-609600" algn="l"/>
            <a:r>
              <a:rPr lang="en-US" altLang="en-US" smtClean="0"/>
              <a:t>			Find shelter</a:t>
            </a:r>
          </a:p>
          <a:p>
            <a:pPr marL="609600" indent="-609600" algn="l"/>
            <a:r>
              <a:rPr lang="en-US" altLang="en-US" smtClean="0"/>
              <a:t>			Secure equipment</a:t>
            </a:r>
          </a:p>
          <a:p>
            <a:pPr marL="609600" indent="-609600" algn="l"/>
            <a:r>
              <a:rPr lang="en-US" altLang="en-US" smtClean="0"/>
              <a:t>			Cover skin</a:t>
            </a:r>
          </a:p>
          <a:p>
            <a:pPr marL="609600" indent="-609600" algn="l"/>
            <a:r>
              <a:rPr lang="en-US" altLang="en-US" smtClean="0"/>
              <a:t>			Protect electronics</a:t>
            </a:r>
          </a:p>
          <a:p>
            <a:pPr marL="609600" indent="-609600" algn="l"/>
            <a:r>
              <a:rPr lang="en-US" altLang="en-US" smtClean="0"/>
              <a:t>			Follow your SOP</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0"/>
            <a:ext cx="7772400" cy="1600200"/>
          </a:xfrm>
        </p:spPr>
        <p:txBody>
          <a:bodyPr/>
          <a:lstStyle/>
          <a:p>
            <a:r>
              <a:rPr lang="en-US" altLang="en-US" smtClean="0"/>
              <a:t>Characteristics and Effects of Nuclear Weapons</a:t>
            </a:r>
          </a:p>
        </p:txBody>
      </p:sp>
      <p:sp>
        <p:nvSpPr>
          <p:cNvPr id="48131" name="Rectangle 3"/>
          <p:cNvSpPr>
            <a:spLocks noGrp="1" noChangeArrowheads="1"/>
          </p:cNvSpPr>
          <p:nvPr>
            <p:ph type="subTitle" idx="1"/>
          </p:nvPr>
        </p:nvSpPr>
        <p:spPr>
          <a:xfrm>
            <a:off x="0" y="1828800"/>
            <a:ext cx="9144000" cy="5029200"/>
          </a:xfrm>
        </p:spPr>
        <p:txBody>
          <a:bodyPr/>
          <a:lstStyle/>
          <a:p>
            <a:pPr marL="609600" indent="-609600" algn="l"/>
            <a:r>
              <a:rPr lang="en-US" altLang="en-US" b="1" smtClean="0"/>
              <a:t>		</a:t>
            </a:r>
            <a:r>
              <a:rPr lang="en-US" altLang="en-US" b="1" u="sng" smtClean="0"/>
              <a:t>During-attack</a:t>
            </a:r>
          </a:p>
          <a:p>
            <a:pPr marL="609600" indent="-609600" algn="l"/>
            <a:endParaRPr lang="en-US" altLang="en-US" smtClean="0"/>
          </a:p>
          <a:p>
            <a:pPr marL="609600" indent="-609600" algn="l"/>
            <a:r>
              <a:rPr lang="en-US" altLang="en-US" smtClean="0"/>
              <a:t>			Drop face down/feet towards blast</a:t>
            </a:r>
          </a:p>
          <a:p>
            <a:pPr marL="609600" indent="-609600" algn="l"/>
            <a:r>
              <a:rPr lang="en-US" altLang="en-US" smtClean="0"/>
              <a:t>			Close eyes</a:t>
            </a:r>
          </a:p>
          <a:p>
            <a:pPr marL="609600" indent="-609600" algn="l"/>
            <a:r>
              <a:rPr lang="en-US" altLang="en-US" smtClean="0"/>
              <a:t>			Protect skin</a:t>
            </a:r>
          </a:p>
          <a:p>
            <a:pPr marL="609600" indent="-609600" algn="l"/>
            <a:r>
              <a:rPr lang="en-US" altLang="en-US" smtClean="0"/>
              <a:t>			Stay down</a:t>
            </a:r>
          </a:p>
          <a:p>
            <a:pPr marL="609600" indent="-609600" algn="l"/>
            <a:endParaRPr lang="en-US"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85800" y="0"/>
            <a:ext cx="7772400" cy="1600200"/>
          </a:xfrm>
        </p:spPr>
        <p:txBody>
          <a:bodyPr/>
          <a:lstStyle/>
          <a:p>
            <a:r>
              <a:rPr lang="en-US" altLang="en-US" smtClean="0"/>
              <a:t>Characteristics and Effects of Nuclear Weapons</a:t>
            </a:r>
          </a:p>
        </p:txBody>
      </p:sp>
      <p:sp>
        <p:nvSpPr>
          <p:cNvPr id="49155" name="Rectangle 3"/>
          <p:cNvSpPr>
            <a:spLocks noGrp="1" noChangeArrowheads="1"/>
          </p:cNvSpPr>
          <p:nvPr>
            <p:ph type="subTitle" idx="1"/>
          </p:nvPr>
        </p:nvSpPr>
        <p:spPr>
          <a:xfrm>
            <a:off x="0" y="1828800"/>
            <a:ext cx="9144000" cy="5029200"/>
          </a:xfrm>
        </p:spPr>
        <p:txBody>
          <a:bodyPr/>
          <a:lstStyle/>
          <a:p>
            <a:pPr marL="609600" indent="-609600" algn="l"/>
            <a:r>
              <a:rPr lang="en-US" altLang="en-US" b="1" smtClean="0"/>
              <a:t>	</a:t>
            </a:r>
            <a:r>
              <a:rPr lang="en-US" altLang="en-US" b="1" u="sng" smtClean="0"/>
              <a:t>During-attack</a:t>
            </a:r>
          </a:p>
          <a:p>
            <a:pPr marL="609600" indent="-609600" algn="l"/>
            <a:endParaRPr lang="en-US" altLang="en-US" smtClean="0"/>
          </a:p>
          <a:p>
            <a:pPr marL="609600" indent="-609600" algn="l"/>
            <a:r>
              <a:rPr lang="en-US" altLang="en-US" smtClean="0"/>
              <a:t>			Stay calm</a:t>
            </a:r>
          </a:p>
          <a:p>
            <a:pPr marL="609600" indent="-609600" algn="l"/>
            <a:r>
              <a:rPr lang="en-US" altLang="en-US" smtClean="0"/>
              <a:t>			Check injuries</a:t>
            </a:r>
          </a:p>
          <a:p>
            <a:pPr marL="609600" indent="-609600" algn="l"/>
            <a:r>
              <a:rPr lang="en-US" altLang="en-US" smtClean="0"/>
              <a:t>		Inside Shelters:</a:t>
            </a:r>
          </a:p>
          <a:p>
            <a:pPr marL="609600" indent="-609600" algn="l"/>
            <a:r>
              <a:rPr lang="en-US" altLang="en-US" smtClean="0"/>
              <a:t>			Stay away from windows/doors</a:t>
            </a:r>
          </a:p>
          <a:p>
            <a:pPr marL="609600" indent="-609600" algn="l"/>
            <a:r>
              <a:rPr lang="en-US" altLang="en-US" smtClean="0"/>
              <a:t>			Face down in center of room</a:t>
            </a:r>
          </a:p>
          <a:p>
            <a:pPr marL="609600" indent="-609600" algn="l"/>
            <a:endParaRPr lang="en-US"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0"/>
            <a:ext cx="7772400" cy="1600200"/>
          </a:xfrm>
        </p:spPr>
        <p:txBody>
          <a:bodyPr/>
          <a:lstStyle/>
          <a:p>
            <a:r>
              <a:rPr lang="en-US" altLang="en-US" smtClean="0"/>
              <a:t>Characteristics and Effects of Nuclear Weapons</a:t>
            </a:r>
          </a:p>
        </p:txBody>
      </p:sp>
      <p:sp>
        <p:nvSpPr>
          <p:cNvPr id="50179" name="Rectangle 3"/>
          <p:cNvSpPr>
            <a:spLocks noGrp="1" noChangeArrowheads="1"/>
          </p:cNvSpPr>
          <p:nvPr>
            <p:ph type="subTitle" idx="1"/>
          </p:nvPr>
        </p:nvSpPr>
        <p:spPr>
          <a:xfrm>
            <a:off x="0" y="1828800"/>
            <a:ext cx="9144000" cy="5029200"/>
          </a:xfrm>
        </p:spPr>
        <p:txBody>
          <a:bodyPr/>
          <a:lstStyle/>
          <a:p>
            <a:pPr marL="609600" indent="-609600" algn="l"/>
            <a:r>
              <a:rPr lang="en-US" altLang="en-US" b="1" smtClean="0"/>
              <a:t>	</a:t>
            </a:r>
            <a:r>
              <a:rPr lang="en-US" altLang="en-US" b="1" u="sng" smtClean="0"/>
              <a:t>Postattack</a:t>
            </a:r>
          </a:p>
          <a:p>
            <a:pPr marL="609600" indent="-609600" algn="l"/>
            <a:endParaRPr lang="en-US" altLang="en-US" smtClean="0"/>
          </a:p>
          <a:p>
            <a:pPr marL="609600" indent="-609600" algn="l"/>
            <a:r>
              <a:rPr lang="en-US" altLang="en-US" smtClean="0"/>
              <a:t>			Report the attack</a:t>
            </a:r>
          </a:p>
          <a:p>
            <a:pPr marL="609600" indent="-609600" algn="l"/>
            <a:r>
              <a:rPr lang="en-US" altLang="en-US" smtClean="0"/>
              <a:t>			Assess casualties</a:t>
            </a:r>
          </a:p>
          <a:p>
            <a:pPr marL="609600" indent="-609600" algn="l"/>
            <a:r>
              <a:rPr lang="en-US" altLang="en-US" smtClean="0"/>
              <a:t>			Check for radiation</a:t>
            </a:r>
          </a:p>
          <a:p>
            <a:pPr marL="609600" indent="-609600" algn="l"/>
            <a:r>
              <a:rPr lang="en-US" altLang="en-US" smtClean="0"/>
              <a:t>			Decon</a:t>
            </a:r>
          </a:p>
          <a:p>
            <a:pPr marL="609600" indent="-609600" algn="l"/>
            <a:r>
              <a:rPr lang="en-US" altLang="en-US" smtClean="0"/>
              <a:t>			Prepare for fallout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685800" y="0"/>
            <a:ext cx="7772400" cy="1600200"/>
          </a:xfrm>
        </p:spPr>
        <p:txBody>
          <a:bodyPr/>
          <a:lstStyle/>
          <a:p>
            <a:r>
              <a:rPr lang="en-US" altLang="en-US" smtClean="0"/>
              <a:t>Characteristics and Effects of Nuclear Weapons</a:t>
            </a:r>
          </a:p>
        </p:txBody>
      </p:sp>
      <p:sp>
        <p:nvSpPr>
          <p:cNvPr id="51203" name="Rectangle 3"/>
          <p:cNvSpPr>
            <a:spLocks noGrp="1" noChangeArrowheads="1"/>
          </p:cNvSpPr>
          <p:nvPr>
            <p:ph type="subTitle" idx="1"/>
          </p:nvPr>
        </p:nvSpPr>
        <p:spPr>
          <a:xfrm>
            <a:off x="0" y="2667000"/>
            <a:ext cx="9144000" cy="1905000"/>
          </a:xfrm>
        </p:spPr>
        <p:txBody>
          <a:bodyPr/>
          <a:lstStyle/>
          <a:p>
            <a:pPr marL="609600" indent="-609600"/>
            <a:r>
              <a:rPr lang="en-US" altLang="en-US" sz="8000" b="1" smtClean="0"/>
              <a:t>QUESTIONS?</a:t>
            </a:r>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400" i="1">
                <a:solidFill>
                  <a:schemeClr val="tx2"/>
                </a:solidFill>
              </a:rPr>
              <a:t>NUCLEAR WEAPONS EFFECTS</a:t>
            </a:r>
          </a:p>
        </p:txBody>
      </p:sp>
      <p:pic>
        <p:nvPicPr>
          <p:cNvPr id="4" name="Atomic Cannon long.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109950" y="0"/>
            <a:ext cx="9034050" cy="667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15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400" i="1">
                <a:solidFill>
                  <a:schemeClr val="tx2"/>
                </a:solidFill>
              </a:rPr>
              <a:t>NUCLEAR WEAPONS EFFECTS</a:t>
            </a:r>
          </a:p>
        </p:txBody>
      </p:sp>
      <p:sp>
        <p:nvSpPr>
          <p:cNvPr id="8195" name="Text Box 3"/>
          <p:cNvSpPr txBox="1">
            <a:spLocks noChangeArrowheads="1"/>
          </p:cNvSpPr>
          <p:nvPr/>
        </p:nvSpPr>
        <p:spPr bwMode="auto">
          <a:xfrm>
            <a:off x="508000" y="2438400"/>
            <a:ext cx="7162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600"/>
              <a:t>The</a:t>
            </a:r>
            <a:br>
              <a:rPr lang="en-US" altLang="en-US" sz="3600"/>
            </a:br>
            <a:r>
              <a:rPr lang="en-US" altLang="en-US" sz="3600"/>
              <a:t> Fireballs</a:t>
            </a:r>
          </a:p>
        </p:txBody>
      </p:sp>
      <p:pic>
        <p:nvPicPr>
          <p:cNvPr id="8196" name="Picture 4" descr="firebal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7125"/>
            <a:ext cx="28956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firebal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117975"/>
            <a:ext cx="35052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fireba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2800" y="1598613"/>
            <a:ext cx="32766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400" i="1">
                <a:solidFill>
                  <a:schemeClr val="tx2"/>
                </a:solidFill>
              </a:rPr>
              <a:t>NUCLEAR WEAPONS EFFECTS</a:t>
            </a:r>
          </a:p>
        </p:txBody>
      </p:sp>
      <p:pic>
        <p:nvPicPr>
          <p:cNvPr id="9219" name="Picture 7" descr="fireball towe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3200"/>
            <a:ext cx="50292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8" descr="fireball tower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75" y="1295400"/>
            <a:ext cx="387032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400" i="1">
                <a:solidFill>
                  <a:schemeClr val="tx2"/>
                </a:solidFill>
              </a:rPr>
              <a:t>NUCLEAR WEAPONS EFFECTS</a:t>
            </a:r>
          </a:p>
        </p:txBody>
      </p:sp>
      <p:sp>
        <p:nvSpPr>
          <p:cNvPr id="10243" name="Text Box 4"/>
          <p:cNvSpPr txBox="1">
            <a:spLocks noChangeArrowheads="1"/>
          </p:cNvSpPr>
          <p:nvPr/>
        </p:nvSpPr>
        <p:spPr bwMode="auto">
          <a:xfrm>
            <a:off x="2438400" y="3124200"/>
            <a:ext cx="3852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7200"/>
              <a:t>The Flash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400" i="1">
                <a:solidFill>
                  <a:schemeClr val="tx2"/>
                </a:solidFill>
              </a:rPr>
              <a:t>NUCLEAR WEAPONS EFFECTS</a:t>
            </a:r>
          </a:p>
        </p:txBody>
      </p:sp>
      <p:pic>
        <p:nvPicPr>
          <p:cNvPr id="4" name="Desert Flash Short.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381000" y="285750"/>
            <a:ext cx="83820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1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1537</TotalTime>
  <Words>530</Words>
  <Application>Microsoft Office PowerPoint</Application>
  <PresentationFormat>On-screen Show (4:3)</PresentationFormat>
  <Paragraphs>245</Paragraphs>
  <Slides>47</Slides>
  <Notes>23</Notes>
  <HiddenSlides>5</HiddenSlides>
  <MMClips>16</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Fireball</vt:lpstr>
      <vt:lpstr>NUCLEAR WEAPONS EFFECTS</vt:lpstr>
      <vt:lpstr>NUCLEAR WEAPONS EFFECTS</vt:lpstr>
      <vt:lpstr>PowerPoint Presentation</vt:lpstr>
      <vt:lpstr>NUCLEAR WEAPONS EFFECTS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Characteristics and Effects of Nuclear Weapons</vt:lpstr>
      <vt:lpstr>Characteristics and Effects of Nuclear Weapons</vt:lpstr>
      <vt:lpstr>Characteristics and Effects of Nuclear Weapons</vt:lpstr>
      <vt:lpstr>Characteristics and Effects of Nuclear Weapons</vt:lpstr>
      <vt:lpstr>Characteristics and Effects of Nuclear Weapons</vt:lpstr>
      <vt:lpstr>Characteristics and Effects of Nuclear Weapons</vt:lpstr>
      <vt:lpstr>PowerPoint Presentation</vt:lpstr>
      <vt:lpstr>PowerPoint Presentation</vt:lpstr>
      <vt:lpstr>Characteristics and Effects of Nuclear Weapons</vt:lpstr>
      <vt:lpstr>PowerPoint Presentation</vt:lpstr>
      <vt:lpstr>PowerPoint Presentation</vt:lpstr>
      <vt:lpstr>PowerPoint Presentation</vt:lpstr>
      <vt:lpstr>Characteristics and Effects of Nuclear Weapons</vt:lpstr>
      <vt:lpstr>Characteristics and Effects of Nuclear Weapons</vt:lpstr>
      <vt:lpstr>PowerPoint Presentation</vt:lpstr>
      <vt:lpstr>PowerPoint Presentation</vt:lpstr>
      <vt:lpstr>PowerPoint Presentation</vt:lpstr>
      <vt:lpstr>Characteristics and Effects of Nuclear Weapons</vt:lpstr>
      <vt:lpstr>Characteristics and Effects of Nuclear Weapons</vt:lpstr>
      <vt:lpstr>PowerPoint Presentation</vt:lpstr>
      <vt:lpstr>PowerPoint Presentation</vt:lpstr>
      <vt:lpstr>Characteristics and Effects of Nuclear Weapons</vt:lpstr>
      <vt:lpstr>Characteristics and Effects of Nuclear Weapons</vt:lpstr>
      <vt:lpstr>Characteristics and Effects of Nuclear Weapons</vt:lpstr>
      <vt:lpstr>Characteristics and Effects of Nuclear Weapons</vt:lpstr>
      <vt:lpstr>PowerPoint Presentation</vt:lpstr>
      <vt:lpstr>  Characteristics and Effects of Nuclear Weapons</vt:lpstr>
      <vt:lpstr>  Characteristics and Effects of Nuclear Weapons</vt:lpstr>
      <vt:lpstr>  Characteristics and Effects of Nuclear Weapons</vt:lpstr>
      <vt:lpstr>Characteristics and Effects of Nuclear Weapons  </vt:lpstr>
      <vt:lpstr>Characteristics and Effects of Nuclear Weapons</vt:lpstr>
      <vt:lpstr>Characteristics and Effects of Nuclear Weapons</vt:lpstr>
      <vt:lpstr>Characteristics and Effects of Nuclear Weapons</vt:lpstr>
      <vt:lpstr>Characteristics and Effects of Nuclear Weapons</vt:lpstr>
    </vt:vector>
  </TitlesOfParts>
  <Company>BCCC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WEAPONS EFFECTS</dc:title>
  <dc:creator>Director, Military Prgrams</dc:creator>
  <cp:lastModifiedBy>GrandView</cp:lastModifiedBy>
  <cp:revision>106</cp:revision>
  <dcterms:created xsi:type="dcterms:W3CDTF">2002-07-09T14:48:26Z</dcterms:created>
  <dcterms:modified xsi:type="dcterms:W3CDTF">2018-07-23T20:50:40Z</dcterms:modified>
</cp:coreProperties>
</file>