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8"/>
  </p:notesMasterIdLst>
  <p:sldIdLst>
    <p:sldId id="256" r:id="rId2"/>
    <p:sldId id="272" r:id="rId3"/>
    <p:sldId id="273" r:id="rId4"/>
    <p:sldId id="274" r:id="rId5"/>
    <p:sldId id="259" r:id="rId6"/>
    <p:sldId id="275" r:id="rId7"/>
    <p:sldId id="260" r:id="rId8"/>
    <p:sldId id="310" r:id="rId9"/>
    <p:sldId id="276" r:id="rId10"/>
    <p:sldId id="296" r:id="rId11"/>
    <p:sldId id="278" r:id="rId12"/>
    <p:sldId id="279" r:id="rId13"/>
    <p:sldId id="280" r:id="rId14"/>
    <p:sldId id="281" r:id="rId15"/>
    <p:sldId id="311" r:id="rId16"/>
    <p:sldId id="306" r:id="rId17"/>
    <p:sldId id="307" r:id="rId18"/>
    <p:sldId id="282" r:id="rId19"/>
    <p:sldId id="308" r:id="rId20"/>
    <p:sldId id="283" r:id="rId21"/>
    <p:sldId id="284" r:id="rId22"/>
    <p:sldId id="285" r:id="rId23"/>
    <p:sldId id="286" r:id="rId24"/>
    <p:sldId id="287" r:id="rId25"/>
    <p:sldId id="262" r:id="rId26"/>
    <p:sldId id="300" r:id="rId27"/>
    <p:sldId id="288" r:id="rId28"/>
    <p:sldId id="289" r:id="rId29"/>
    <p:sldId id="290" r:id="rId30"/>
    <p:sldId id="261" r:id="rId31"/>
    <p:sldId id="309" r:id="rId32"/>
    <p:sldId id="266" r:id="rId33"/>
    <p:sldId id="267" r:id="rId34"/>
    <p:sldId id="268" r:id="rId35"/>
    <p:sldId id="291" r:id="rId36"/>
    <p:sldId id="292" r:id="rId37"/>
    <p:sldId id="302" r:id="rId38"/>
    <p:sldId id="293" r:id="rId39"/>
    <p:sldId id="303" r:id="rId40"/>
    <p:sldId id="301" r:id="rId41"/>
    <p:sldId id="294" r:id="rId42"/>
    <p:sldId id="304" r:id="rId43"/>
    <p:sldId id="270" r:id="rId44"/>
    <p:sldId id="305" r:id="rId45"/>
    <p:sldId id="295" r:id="rId46"/>
    <p:sldId id="312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43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761" autoAdjust="0"/>
  </p:normalViewPr>
  <p:slideViewPr>
    <p:cSldViewPr>
      <p:cViewPr varScale="1">
        <p:scale>
          <a:sx n="70" d="100"/>
          <a:sy n="70" d="100"/>
        </p:scale>
        <p:origin x="-11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82"/>
    </p:cViewPr>
  </p:sorterViewPr>
  <p:notesViewPr>
    <p:cSldViewPr>
      <p:cViewPr varScale="1">
        <p:scale>
          <a:sx n="34" d="100"/>
          <a:sy n="34" d="100"/>
        </p:scale>
        <p:origin x="-162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B604E31-DD9F-420B-8CE6-FB0FA5FCE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71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4FA7CF7-8A2C-421F-AE47-6D50295021E7}" type="slidenum">
              <a:rPr lang="en-US" altLang="en-US" sz="1200" smtClean="0"/>
              <a:pPr/>
              <a:t>30</a:t>
            </a:fld>
            <a:endParaRPr lang="en-US" altLang="en-US" sz="1200" smtClean="0"/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7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8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9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30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6151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2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E4B31-38A0-4025-B565-BBBA76439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8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1DE42-7A3F-42DA-A6B5-6AD13645D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4AC21-319C-45C4-B082-94153AB98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41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29867-D77D-4668-A462-F1C9A5D33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9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177E2-FB30-4D53-B504-3AAC1B015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E6321-227F-49AB-8F84-8DD4CA2E6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3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85194-C122-419C-A5B4-46C367D4D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26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752BE-7D44-4CFD-A64E-D583287D5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9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63E4E-BE83-4BCF-936F-8929158C78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17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98FE1-A863-4292-BF2B-89C0169D2D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7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681AC-5527-4D40-BA05-2D2140E12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3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1032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7507124E-95DF-4208-AFCA-A3436FBC9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altLang="en-US" smtClean="0"/>
              <a:t>NUCLEAR REPORTS</a:t>
            </a:r>
          </a:p>
        </p:txBody>
      </p:sp>
      <p:sp>
        <p:nvSpPr>
          <p:cNvPr id="3075" name="TextBox 4"/>
          <p:cNvSpPr txBox="1">
            <a:spLocks noChangeArrowheads="1"/>
          </p:cNvSpPr>
          <p:nvPr/>
        </p:nvSpPr>
        <p:spPr bwMode="auto">
          <a:xfrm>
            <a:off x="2590800" y="3276600"/>
            <a:ext cx="5105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3600"/>
              <a:t>FM 3-11.3,  App 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r>
              <a:rPr lang="en-US" altLang="en-US" sz="4000" smtClean="0"/>
              <a:t>AERIAL DESIGNATED OBSERVER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4676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Aviators have the advantage of height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	May be able to see and  report the location of ground zero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	They also may see and estimate crater width</a:t>
            </a:r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NON- DESIGNATED OBSERVERS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b="1" smtClean="0"/>
              <a:t>Non-Designated Observers</a:t>
            </a:r>
            <a:r>
              <a:rPr lang="en-US" altLang="en-US" smtClean="0"/>
              <a:t>:</a:t>
            </a:r>
          </a:p>
          <a:p>
            <a:pPr>
              <a:lnSpc>
                <a:spcPct val="90000"/>
              </a:lnSpc>
            </a:pPr>
            <a:endParaRPr lang="en-US" altLang="en-US" sz="1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Will record nuclear attacks in the prescribed format.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Will not send a report unless asked to do so.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They will gather information for their own use.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CBRN 1 NUCLEAR REPORT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791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 sz="2400" smtClean="0"/>
              <a:t>		Sample report pg G-10,   Template pg L-11</a:t>
            </a:r>
            <a:r>
              <a:rPr lang="en-US" altLang="en-US" smtClean="0"/>
              <a:t>	</a:t>
            </a:r>
          </a:p>
          <a:p>
            <a:pPr marL="609600" indent="-609600">
              <a:buFontTx/>
              <a:buNone/>
            </a:pPr>
            <a:endParaRPr lang="en-US" altLang="en-US" sz="1000" smtClean="0"/>
          </a:p>
          <a:p>
            <a:pPr marL="609600" indent="-609600">
              <a:buFontTx/>
              <a:buNone/>
            </a:pPr>
            <a:r>
              <a:rPr lang="en-US" altLang="en-US" smtClean="0"/>
              <a:t>Report Information:</a:t>
            </a:r>
          </a:p>
          <a:p>
            <a:pPr marL="609600" indent="-609600">
              <a:buFontTx/>
              <a:buNone/>
            </a:pPr>
            <a:endParaRPr lang="en-US" altLang="en-US" sz="1000" smtClean="0"/>
          </a:p>
          <a:p>
            <a:pPr marL="609600" indent="-609600">
              <a:buFontTx/>
              <a:buNone/>
            </a:pPr>
            <a:r>
              <a:rPr lang="en-US" altLang="en-US" smtClean="0"/>
              <a:t>				From/To</a:t>
            </a:r>
          </a:p>
          <a:p>
            <a:pPr marL="609600" indent="-609600">
              <a:buFontTx/>
              <a:buNone/>
            </a:pPr>
            <a:r>
              <a:rPr lang="en-US" altLang="en-US" smtClean="0"/>
              <a:t>				Precedence</a:t>
            </a:r>
          </a:p>
          <a:p>
            <a:pPr marL="609600" indent="-609600">
              <a:buFontTx/>
              <a:buNone/>
            </a:pPr>
            <a:r>
              <a:rPr lang="en-US" altLang="en-US" smtClean="0"/>
              <a:t>				Sec Class</a:t>
            </a:r>
          </a:p>
          <a:p>
            <a:pPr marL="609600" indent="-609600">
              <a:buFontTx/>
              <a:buNone/>
            </a:pPr>
            <a:r>
              <a:rPr lang="en-US" altLang="en-US" smtClean="0"/>
              <a:t>				DTG Sent</a:t>
            </a:r>
          </a:p>
          <a:p>
            <a:pPr marL="609600" indent="-609600">
              <a:buFontTx/>
              <a:buNone/>
            </a:pPr>
            <a:r>
              <a:rPr lang="en-US" altLang="en-US" smtClean="0"/>
              <a:t>				Category (Initial/Follow up)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altLang="en-US" smtClean="0"/>
              <a:t>CBRN 1 NUCLEAR REPORT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7630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B/	Position of Observer/Direction to Attack (M)</a:t>
            </a:r>
          </a:p>
          <a:p>
            <a:pPr>
              <a:buFontTx/>
              <a:buNone/>
            </a:pPr>
            <a:r>
              <a:rPr lang="en-US" altLang="en-US" smtClean="0"/>
              <a:t>D/	Date -Time of Detonation (M)</a:t>
            </a:r>
          </a:p>
          <a:p>
            <a:pPr>
              <a:buFontTx/>
              <a:buNone/>
            </a:pPr>
            <a:r>
              <a:rPr lang="en-US" altLang="en-US" smtClean="0"/>
              <a:t>F/		Location of Area Attacked (O) (</a:t>
            </a:r>
            <a:r>
              <a:rPr lang="en-US" altLang="en-US" u="sng" smtClean="0"/>
              <a:t>Ground Zero</a:t>
            </a:r>
            <a:r>
              <a:rPr lang="en-US" altLang="en-US" smtClean="0"/>
              <a:t>)</a:t>
            </a:r>
          </a:p>
          <a:p>
            <a:pPr>
              <a:buFontTx/>
              <a:buNone/>
            </a:pPr>
            <a:r>
              <a:rPr lang="en-US" altLang="en-US" smtClean="0"/>
              <a:t>G/	Delivery Info (M)</a:t>
            </a:r>
          </a:p>
          <a:p>
            <a:pPr>
              <a:buFontTx/>
              <a:buNone/>
            </a:pPr>
            <a:r>
              <a:rPr lang="en-US" altLang="en-US" smtClean="0"/>
              <a:t>H/ 	Type of Burst (M) (Surface, Air)</a:t>
            </a:r>
          </a:p>
          <a:p>
            <a:pPr>
              <a:buFontTx/>
              <a:buNone/>
            </a:pPr>
            <a:r>
              <a:rPr lang="en-US" altLang="en-US" smtClean="0"/>
              <a:t>J/   	Flash to Bang Time in seconds (O)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		</a:t>
            </a:r>
            <a:r>
              <a:rPr lang="en-US" altLang="en-US" sz="2400" smtClean="0"/>
              <a:t>(hint: This Info in GTA 03-06-08!)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 1 NUCLEAR REPORT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L/	Cloud Width at H+5 min (O)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M/ 	Stabilized Cloud Top or Bottom Angle 	or Cloud Top or Bottom height at H+10 	min</a:t>
            </a:r>
          </a:p>
          <a:p>
            <a:endParaRPr lang="en-US" altLang="en-US" smtClean="0"/>
          </a:p>
          <a:p>
            <a:pPr>
              <a:buFontTx/>
              <a:buNone/>
            </a:pPr>
            <a:r>
              <a:rPr lang="en-US" altLang="en-US" sz="2400" smtClean="0"/>
              <a:t>			(hint: This Info in GTA 03-06-08!)</a:t>
            </a:r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CBRN 1 NUCLEAR REPORT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9248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		NBC-1 Nuclear Report</a:t>
            </a:r>
          </a:p>
          <a:p>
            <a:pPr>
              <a:buFontTx/>
              <a:buNone/>
            </a:pPr>
            <a:r>
              <a:rPr lang="en-US" altLang="en-US" smtClean="0"/>
              <a:t>			FLASH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			B/ 14SNB123456/087DGG//</a:t>
            </a:r>
          </a:p>
          <a:p>
            <a:pPr>
              <a:buFontTx/>
              <a:buNone/>
            </a:pPr>
            <a:r>
              <a:rPr lang="en-US" altLang="en-US" smtClean="0"/>
              <a:t>			D/211520ZMAR2011//</a:t>
            </a:r>
          </a:p>
          <a:p>
            <a:pPr>
              <a:buFontTx/>
              <a:buNone/>
            </a:pPr>
            <a:r>
              <a:rPr lang="en-US" altLang="en-US" smtClean="0"/>
              <a:t>			G/OBS/UNK/-/UNK/-//</a:t>
            </a:r>
          </a:p>
          <a:p>
            <a:pPr>
              <a:buFontTx/>
              <a:buNone/>
            </a:pPr>
            <a:r>
              <a:rPr lang="en-US" altLang="en-US" smtClean="0"/>
              <a:t>			H/SURF//</a:t>
            </a:r>
          </a:p>
          <a:p>
            <a:pPr>
              <a:buFontTx/>
              <a:buNone/>
            </a:pPr>
            <a:r>
              <a:rPr lang="en-US" altLang="en-US" smtClean="0"/>
              <a:t>			J/78//</a:t>
            </a:r>
          </a:p>
          <a:p>
            <a:pPr>
              <a:buFontTx/>
              <a:buNone/>
            </a:pP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 1 NUCLEAR REPORT</a:t>
            </a:r>
          </a:p>
        </p:txBody>
      </p:sp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 1 NUCLEAR REPORT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88" y="1524000"/>
            <a:ext cx="5078412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METHODS OF LOCATING GROUND ZERO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0"/>
            <a:ext cx="8763000" cy="4343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Use the information from the CBRN 1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		Intersection  (2 or more azimuths)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		Polar Plot</a:t>
            </a:r>
          </a:p>
          <a:p>
            <a:pPr>
              <a:buFontTx/>
              <a:buNone/>
            </a:pPr>
            <a:r>
              <a:rPr lang="en-US" altLang="en-US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METHODS OF LOCATING GROUND ZERO</a:t>
            </a:r>
          </a:p>
        </p:txBody>
      </p:sp>
      <p:pic>
        <p:nvPicPr>
          <p:cNvPr id="2150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981200"/>
            <a:ext cx="5257800" cy="416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3259138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800" b="1"/>
              <a:t>LINE J  X  0.35 =</a:t>
            </a:r>
          </a:p>
          <a:p>
            <a:endParaRPr lang="en-US" altLang="en-US" sz="1800" b="1"/>
          </a:p>
          <a:p>
            <a:r>
              <a:rPr lang="en-US" altLang="en-US" sz="2800" b="1"/>
              <a:t>Distance to Ground</a:t>
            </a:r>
          </a:p>
          <a:p>
            <a:r>
              <a:rPr lang="en-US" altLang="en-US" sz="2800" b="1"/>
              <a:t>Zero (DGZ) in Km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CBRN1 NUCLEAR REPORT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657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	Used by the observing unit to provide 	CBRN attack data to higher 	headquarters.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	</a:t>
            </a:r>
          </a:p>
          <a:p>
            <a:pPr>
              <a:buFontTx/>
              <a:buNone/>
            </a:pP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CALCULATE NUCLEAR WEAPONS YIELD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	Needed for downwind predictions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	Use info from NBC-1 Nuclear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WEAPONS YIELD MEASUREMENTS </a:t>
            </a:r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968500"/>
            <a:ext cx="8305800" cy="4648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	Yield can be determined by using the following measurements:  </a:t>
            </a:r>
          </a:p>
          <a:p>
            <a:pPr>
              <a:lnSpc>
                <a:spcPct val="80000"/>
              </a:lnSpc>
            </a:pPr>
            <a:endParaRPr lang="en-US" altLang="en-US" sz="28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1.		L – Cloud Width at H+5 min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			or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2.		M – Cloud Top or Bottom Angle at H+10 min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			AND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3.		J – Flash to Bang Time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			or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4. 	Distance to Ground Zero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676400"/>
            <a:ext cx="7772400" cy="1676400"/>
          </a:xfrm>
        </p:spPr>
        <p:txBody>
          <a:bodyPr/>
          <a:lstStyle/>
          <a:p>
            <a:r>
              <a:rPr lang="en-US" altLang="en-US" smtClean="0"/>
              <a:t>SIMPLIFIED FALLOUT PREDICTION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3716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For Simplified Predictions you need:	</a:t>
            </a:r>
          </a:p>
          <a:p>
            <a:pPr>
              <a:buFontTx/>
              <a:buNone/>
            </a:pPr>
            <a:r>
              <a:rPr lang="en-US" altLang="en-US" sz="2400" smtClean="0"/>
              <a:t>	</a:t>
            </a:r>
          </a:p>
          <a:p>
            <a:pPr>
              <a:buFontTx/>
              <a:buNone/>
            </a:pPr>
            <a:r>
              <a:rPr lang="en-US" altLang="en-US" smtClean="0"/>
              <a:t>	A CBRN 2 Nuclear Report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	Effective Downwind Message </a:t>
            </a:r>
          </a:p>
          <a:p>
            <a:pPr>
              <a:buFontTx/>
              <a:buNone/>
            </a:pPr>
            <a:r>
              <a:rPr lang="en-US" altLang="en-US" smtClean="0"/>
              <a:t>				(Good for 6 hours)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EFFECTIVE DOWNWIND MESSAGE</a:t>
            </a:r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543800" cy="434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	ZULUM/  Date-Time winds observed/ 		     	      Date-Time effective/Date-Time expires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	Remaining lines provide data for the 7 preselected yield groups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	Sample report on pg D-31, FM 3-11.3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US" altLang="en-US" smtClean="0"/>
              <a:t>Effective Downwind Message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00200"/>
            <a:ext cx="7848600" cy="5257800"/>
          </a:xfrm>
        </p:spPr>
        <p:txBody>
          <a:bodyPr/>
          <a:lstStyle/>
          <a:p>
            <a:pPr algn="l"/>
            <a:r>
              <a:rPr lang="en-US" altLang="en-US" sz="2600" smtClean="0"/>
              <a:t>	ZULUM/231030ZMAR2011/</a:t>
            </a:r>
          </a:p>
          <a:p>
            <a:pPr algn="l"/>
            <a:r>
              <a:rPr lang="en-US" altLang="en-US" sz="2600" smtClean="0"/>
              <a:t>		231200ZMAR2011/231800ZMAR2011</a:t>
            </a:r>
          </a:p>
          <a:p>
            <a:pPr algn="l"/>
            <a:r>
              <a:rPr lang="en-US" altLang="en-US" sz="1400" smtClean="0"/>
              <a:t>		</a:t>
            </a:r>
          </a:p>
          <a:p>
            <a:pPr algn="l"/>
            <a:r>
              <a:rPr lang="en-US" altLang="en-US" sz="2600" smtClean="0"/>
              <a:t>			AM/009/-/-/-//</a:t>
            </a:r>
          </a:p>
          <a:p>
            <a:pPr algn="l"/>
            <a:r>
              <a:rPr lang="en-US" altLang="en-US" sz="2600" smtClean="0"/>
              <a:t>			BM/-/240/015/6//</a:t>
            </a:r>
          </a:p>
          <a:p>
            <a:pPr algn="l"/>
            <a:r>
              <a:rPr lang="en-US" altLang="en-US" sz="2600" smtClean="0"/>
              <a:t>			CM/-/220/015/-//</a:t>
            </a:r>
          </a:p>
          <a:p>
            <a:pPr algn="l"/>
            <a:r>
              <a:rPr lang="en-US" altLang="en-US" sz="2600" smtClean="0"/>
              <a:t>			DM/-/210/015/-//</a:t>
            </a:r>
          </a:p>
          <a:p>
            <a:pPr algn="l"/>
            <a:r>
              <a:rPr lang="en-US" altLang="en-US" sz="2600" smtClean="0"/>
              <a:t>			EM/-/235/010/-//</a:t>
            </a:r>
          </a:p>
          <a:p>
            <a:pPr algn="l"/>
            <a:r>
              <a:rPr lang="en-US" altLang="en-US" sz="2600" smtClean="0"/>
              <a:t>			FM/-/245/014/-//</a:t>
            </a:r>
          </a:p>
          <a:p>
            <a:pPr algn="l"/>
            <a:r>
              <a:rPr lang="en-US" altLang="en-US" sz="2600" smtClean="0"/>
              <a:t>			GM/-/225/020/-//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EFFECTIVE DOWNWIND MESSAGE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343400"/>
          </a:xfrm>
        </p:spPr>
        <p:txBody>
          <a:bodyPr/>
          <a:lstStyle/>
          <a:p>
            <a:r>
              <a:rPr lang="en-US" altLang="en-US" smtClean="0"/>
              <a:t>AM		over 0 thru 2 KT</a:t>
            </a:r>
          </a:p>
          <a:p>
            <a:r>
              <a:rPr lang="en-US" altLang="en-US" smtClean="0"/>
              <a:t>BM		over 2 thru 5 KT</a:t>
            </a:r>
          </a:p>
          <a:p>
            <a:r>
              <a:rPr lang="en-US" altLang="en-US" smtClean="0"/>
              <a:t>CM		over 5 thru 30 KT</a:t>
            </a:r>
          </a:p>
          <a:p>
            <a:r>
              <a:rPr lang="en-US" altLang="en-US" smtClean="0"/>
              <a:t>DM		over 30 thru 100 KT</a:t>
            </a:r>
          </a:p>
          <a:p>
            <a:r>
              <a:rPr lang="en-US" altLang="en-US" smtClean="0"/>
              <a:t>EM		over 100 thru 300 KT</a:t>
            </a:r>
          </a:p>
          <a:p>
            <a:r>
              <a:rPr lang="en-US" altLang="en-US" smtClean="0"/>
              <a:t>FM		over 300KT thru 1MT</a:t>
            </a:r>
          </a:p>
          <a:p>
            <a:r>
              <a:rPr lang="en-US" altLang="en-US" smtClean="0"/>
              <a:t>GM		over 1 thru 3 MT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M5A2 AREA PREDICTOR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839200" cy="4953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Semi-Transparent flexible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Scaled 1/50,000 or 1/250,000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Azimuth dial, center represents ground zero.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2 radial lines, 40 degrees apart, STANDARD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Marked in kilometers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M5A2 AREA PREDICTOR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810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	Semicircles (A, B, C, D, E, F) representing cloud radius for pre-selected yield groups (2, 5, 30, 100, 300kt, and 1MT)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smtClean="0"/>
              <a:t>	Nomogram, Downwind Distance Zone of Immediate Concern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TYPE OF SIMPLIFIED FALLOUT PREDICTION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810000"/>
          </a:xfrm>
        </p:spPr>
        <p:txBody>
          <a:bodyPr/>
          <a:lstStyle/>
          <a:p>
            <a:r>
              <a:rPr lang="en-US" altLang="en-US" smtClean="0"/>
              <a:t>1.  Normal Case – 6 Digits EDM line</a:t>
            </a:r>
          </a:p>
          <a:p>
            <a:r>
              <a:rPr lang="en-US" altLang="en-US" smtClean="0"/>
              <a:t>2.  Expanded Case – 9 Digits EDM line</a:t>
            </a:r>
          </a:p>
          <a:p>
            <a:r>
              <a:rPr lang="en-US" altLang="en-US" smtClean="0"/>
              <a:t>3.  Circular Case – 3 Digits EDM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CBRN1 NUCLEAR REPORT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763000" cy="3810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 smtClean="0"/>
              <a:t>Types Of Observers Gathering Information:</a:t>
            </a:r>
          </a:p>
          <a:p>
            <a:pPr>
              <a:buFontTx/>
              <a:buNone/>
            </a:pPr>
            <a:endParaRPr lang="en-US" altLang="en-US" b="1" smtClean="0"/>
          </a:p>
          <a:p>
            <a:pPr>
              <a:buFontTx/>
              <a:buNone/>
            </a:pPr>
            <a:r>
              <a:rPr lang="en-US" altLang="en-US" smtClean="0"/>
              <a:t>They are </a:t>
            </a:r>
            <a:r>
              <a:rPr lang="en-US" altLang="en-US" b="1" u="sng" smtClean="0"/>
              <a:t>designated observer</a:t>
            </a:r>
            <a:r>
              <a:rPr lang="en-US" altLang="en-US" smtClean="0"/>
              <a:t>, </a:t>
            </a:r>
            <a:r>
              <a:rPr lang="en-US" altLang="en-US" b="1" u="sng" smtClean="0"/>
              <a:t>aerial designated</a:t>
            </a:r>
            <a:r>
              <a:rPr lang="en-US" altLang="en-US" smtClean="0"/>
              <a:t> </a:t>
            </a:r>
            <a:r>
              <a:rPr lang="en-US" altLang="en-US" b="1" u="sng" smtClean="0"/>
              <a:t>observer</a:t>
            </a:r>
            <a:r>
              <a:rPr lang="en-US" altLang="en-US" smtClean="0"/>
              <a:t> and the </a:t>
            </a:r>
            <a:r>
              <a:rPr lang="en-US" altLang="en-US" b="1" u="sng" smtClean="0"/>
              <a:t>non-designated observer</a:t>
            </a:r>
            <a:r>
              <a:rPr lang="en-US" altLang="en-US" smtClean="0"/>
              <a:t>.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							App g, pg G-6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CBRN 2 (NUC) REPORT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2057400"/>
            <a:ext cx="6781800" cy="3657600"/>
          </a:xfrm>
        </p:spPr>
        <p:txBody>
          <a:bodyPr/>
          <a:lstStyle/>
          <a:p>
            <a:pPr algn="l"/>
            <a:r>
              <a:rPr lang="en-US" altLang="en-US" smtClean="0"/>
              <a:t>A/US/B14/003/N//</a:t>
            </a:r>
          </a:p>
          <a:p>
            <a:pPr algn="l"/>
            <a:r>
              <a:rPr lang="en-US" altLang="en-US" smtClean="0"/>
              <a:t>D/231400ZMAR2010//</a:t>
            </a:r>
          </a:p>
          <a:p>
            <a:pPr algn="l"/>
            <a:r>
              <a:rPr lang="en-US" altLang="en-US" smtClean="0"/>
              <a:t>F/25RPA550612/EE//</a:t>
            </a:r>
          </a:p>
          <a:p>
            <a:pPr algn="l"/>
            <a:r>
              <a:rPr lang="en-US" altLang="en-US" smtClean="0"/>
              <a:t>G/SUS/MSL/1/BOM/1//</a:t>
            </a:r>
          </a:p>
          <a:p>
            <a:pPr algn="l"/>
            <a:r>
              <a:rPr lang="en-US" altLang="en-US" smtClean="0"/>
              <a:t>H/SURF//</a:t>
            </a:r>
          </a:p>
          <a:p>
            <a:pPr algn="l"/>
            <a:r>
              <a:rPr lang="en-US" altLang="en-US" smtClean="0"/>
              <a:t>N/20KT//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9050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9144000" cy="1524000"/>
          </a:xfrm>
        </p:spPr>
        <p:txBody>
          <a:bodyPr/>
          <a:lstStyle/>
          <a:p>
            <a:pPr algn="ctr"/>
            <a:r>
              <a:rPr lang="en-US" altLang="en-US" sz="6600" smtClean="0"/>
              <a:t>Practical Exercise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9812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0"/>
            <a:ext cx="9144000" cy="4572000"/>
          </a:xfrm>
        </p:spPr>
        <p:txBody>
          <a:bodyPr/>
          <a:lstStyle/>
          <a:p>
            <a:pPr algn="l"/>
            <a:r>
              <a:rPr lang="en-US" altLang="en-US" smtClean="0"/>
              <a:t>	Significance of zones :</a:t>
            </a:r>
          </a:p>
          <a:p>
            <a:pPr algn="l"/>
            <a:r>
              <a:rPr lang="en-US" altLang="en-US" sz="1400" smtClean="0"/>
              <a:t>    </a:t>
            </a:r>
          </a:p>
          <a:p>
            <a:pPr algn="l"/>
            <a:r>
              <a:rPr lang="en-US" altLang="en-US" smtClean="0"/>
              <a:t>   	Zone 1 is the zone of Immediate Operational 	Concern. </a:t>
            </a:r>
          </a:p>
          <a:p>
            <a:pPr algn="l"/>
            <a:endParaRPr lang="en-US" altLang="en-US" sz="1400" smtClean="0"/>
          </a:p>
          <a:p>
            <a:pPr algn="l"/>
            <a:r>
              <a:rPr lang="en-US" altLang="en-US" smtClean="0"/>
              <a:t>	Areas where exposed, unprotected personnel 	may receive doses of 125 cGy</a:t>
            </a:r>
          </a:p>
          <a:p>
            <a:pPr algn="l"/>
            <a:endParaRPr lang="en-US" altLang="en-US" smtClean="0"/>
          </a:p>
          <a:p>
            <a:pPr algn="l"/>
            <a:r>
              <a:rPr lang="en-US" altLang="en-US" smtClean="0"/>
              <a:t>						</a:t>
            </a:r>
            <a:r>
              <a:rPr lang="en-US" altLang="en-US" sz="2400" smtClean="0"/>
              <a:t>FM 3-11.3, pg G-23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28600"/>
            <a:ext cx="9144000" cy="16764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905000"/>
            <a:ext cx="8915400" cy="4724400"/>
          </a:xfrm>
        </p:spPr>
        <p:txBody>
          <a:bodyPr/>
          <a:lstStyle/>
          <a:p>
            <a:pPr algn="l"/>
            <a:r>
              <a:rPr lang="en-US" altLang="en-US" smtClean="0"/>
              <a:t>   Zone II</a:t>
            </a:r>
          </a:p>
          <a:p>
            <a:pPr algn="l"/>
            <a:r>
              <a:rPr lang="en-US" altLang="en-US" smtClean="0"/>
              <a:t>	The zone of secondary hazard.</a:t>
            </a:r>
          </a:p>
          <a:p>
            <a:pPr algn="l"/>
            <a:endParaRPr lang="en-US" altLang="en-US" sz="1400" smtClean="0"/>
          </a:p>
          <a:p>
            <a:pPr algn="l"/>
            <a:r>
              <a:rPr lang="en-US" altLang="en-US" smtClean="0"/>
              <a:t>	Total dose received by exposed unprotected 	personnel is not expected to reach 125 cGy 	within 4 hrs after the arrival of fallout</a:t>
            </a:r>
          </a:p>
          <a:p>
            <a:pPr algn="l"/>
            <a:endParaRPr lang="en-US" altLang="en-US" sz="1400" smtClean="0"/>
          </a:p>
          <a:p>
            <a:pPr algn="l"/>
            <a:r>
              <a:rPr lang="en-US" altLang="en-US" smtClean="0"/>
              <a:t>	May receive a total dose of 75 cGy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772400" cy="18288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057400"/>
            <a:ext cx="9144000" cy="4724400"/>
          </a:xfrm>
        </p:spPr>
        <p:txBody>
          <a:bodyPr/>
          <a:lstStyle/>
          <a:p>
            <a:pPr algn="l"/>
            <a:r>
              <a:rPr lang="en-US" altLang="en-US" smtClean="0"/>
              <a:t>   Outside the predicted area:</a:t>
            </a:r>
          </a:p>
          <a:p>
            <a:pPr algn="l"/>
            <a:endParaRPr lang="en-US" altLang="en-US" sz="2400" smtClean="0"/>
          </a:p>
          <a:p>
            <a:pPr algn="l"/>
            <a:r>
              <a:rPr lang="en-US" altLang="en-US" smtClean="0"/>
              <a:t>	Exposed, unprotected may receive a total dose 	that does not reach 50 cGy in the first day after 	actual arrival of fallout. </a:t>
            </a:r>
          </a:p>
          <a:p>
            <a:pPr algn="l"/>
            <a:endParaRPr lang="en-US" altLang="en-US" sz="1400" smtClean="0"/>
          </a:p>
          <a:p>
            <a:pPr algn="l"/>
            <a:r>
              <a:rPr lang="en-US" altLang="en-US" smtClean="0"/>
              <a:t>	The total dose for an infinite time of stay outside 	the predicted area should not reach 125 cGy. </a:t>
            </a:r>
          </a:p>
          <a:p>
            <a:pPr algn="l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9050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667000"/>
            <a:ext cx="7086600" cy="3200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Arrival of fallout: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z="1400" smtClean="0"/>
              <a:t>	</a:t>
            </a:r>
            <a:r>
              <a:rPr lang="en-US" altLang="en-US" smtClean="0"/>
              <a:t> Commander needs to know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	Use info to plan and avoid it</a:t>
            </a:r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22098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438400"/>
            <a:ext cx="8991600" cy="4267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smtClean="0"/>
              <a:t>   Calculating ETA for fallout:</a:t>
            </a:r>
          </a:p>
          <a:p>
            <a:pPr>
              <a:buFontTx/>
              <a:buNone/>
            </a:pPr>
            <a:endParaRPr lang="en-US" altLang="en-US" sz="2800" smtClean="0"/>
          </a:p>
          <a:p>
            <a:pPr>
              <a:buFontTx/>
              <a:buNone/>
            </a:pPr>
            <a:r>
              <a:rPr lang="en-US" altLang="en-US" sz="2800" smtClean="0"/>
              <a:t>   Step 1.  Measure the distance from the given location to GZ.</a:t>
            </a:r>
          </a:p>
          <a:p>
            <a:pPr>
              <a:buFontTx/>
              <a:buNone/>
            </a:pPr>
            <a:endParaRPr lang="en-US" altLang="en-US" sz="2800" smtClean="0"/>
          </a:p>
          <a:p>
            <a:pPr>
              <a:buFontTx/>
              <a:buNone/>
            </a:pPr>
            <a:r>
              <a:rPr lang="en-US" altLang="en-US" sz="2800" smtClean="0"/>
              <a:t>   Step 2.  Determine the effective wind speed from the EDM.</a:t>
            </a:r>
          </a:p>
          <a:p>
            <a:pPr>
              <a:buFontTx/>
              <a:buNone/>
            </a:pPr>
            <a:r>
              <a:rPr lang="en-US" altLang="en-US" sz="280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21336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819400"/>
            <a:ext cx="8991600" cy="3886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Step 3.  Then divide the distance from ground zero by the effective wind speed.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   Time of arrival(hr) = </a:t>
            </a:r>
            <a:r>
              <a:rPr lang="en-US" altLang="en-US" u="sng" smtClean="0"/>
              <a:t>distance from GZ(km)</a:t>
            </a:r>
            <a:endParaRPr lang="en-US" altLang="en-US" smtClean="0"/>
          </a:p>
          <a:p>
            <a:pPr>
              <a:buFontTx/>
              <a:buNone/>
            </a:pPr>
            <a:r>
              <a:rPr lang="en-US" altLang="en-US" smtClean="0"/>
              <a:t>                                    Effective wind speed (kmph)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9812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362200"/>
            <a:ext cx="8839200" cy="4495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3 Rules For Fallout:</a:t>
            </a:r>
          </a:p>
          <a:p>
            <a:pPr>
              <a:lnSpc>
                <a:spcPct val="90000"/>
              </a:lnSpc>
            </a:pPr>
            <a:endParaRPr lang="en-US" alt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   Rule 1. Fallout may arrive as early as one-half of the estimated time of arrival (ETA).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   Rule 2. If fallout has not arrived by twice the ETA or H+12 (whichever is earliest) fallout  is not expected to fall on that location.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905000"/>
          </a:xfrm>
        </p:spPr>
        <p:txBody>
          <a:bodyPr/>
          <a:lstStyle/>
          <a:p>
            <a:r>
              <a:rPr lang="en-US" altLang="en-US" smtClean="0"/>
              <a:t>PREPARATION OF SIMPLIFIED FALLOUT PREDICTION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763000" cy="4572000"/>
          </a:xfrm>
        </p:spPr>
        <p:txBody>
          <a:bodyPr/>
          <a:lstStyle/>
          <a:p>
            <a:pPr>
              <a:buFontTx/>
              <a:buNone/>
            </a:pPr>
            <a:endParaRPr lang="en-US" altLang="en-US" sz="2800" smtClean="0"/>
          </a:p>
          <a:p>
            <a:pPr>
              <a:buFontTx/>
              <a:buNone/>
            </a:pPr>
            <a:r>
              <a:rPr lang="en-US" altLang="en-US" sz="2800" smtClean="0"/>
              <a:t>   Rule 3. Fallout may not cover the entire predicted area. </a:t>
            </a:r>
          </a:p>
          <a:p>
            <a:pPr>
              <a:buFontTx/>
              <a:buNone/>
            </a:pPr>
            <a:endParaRPr lang="en-US" altLang="en-US" sz="2800" smtClean="0"/>
          </a:p>
          <a:p>
            <a:pPr>
              <a:buFontTx/>
              <a:buNone/>
            </a:pPr>
            <a:r>
              <a:rPr lang="en-US" altLang="en-US" sz="2800" smtClean="0"/>
              <a:t>   Protection from fallout:  When a unit is in an area predicted to receive fallout, it must take action to reduce the potential threat. These actions must be listed in the unit SOP.</a:t>
            </a:r>
          </a:p>
          <a:p>
            <a:pPr>
              <a:buFontTx/>
              <a:buNone/>
            </a:pPr>
            <a:r>
              <a:rPr lang="en-US" altLang="en-US" sz="280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DESIGNATED OBSERVERS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Selected by the Division CBRNC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000" smtClean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They provide the essential data for hazard locations and damage assessment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The CBRNC specifies precedence and primary and alternate means of forwarding data.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Observers report the first nuclear burst in the theater with a </a:t>
            </a:r>
            <a:r>
              <a:rPr lang="en-US" altLang="en-US" b="1" smtClean="0"/>
              <a:t>flash precedence</a:t>
            </a:r>
            <a:r>
              <a:rPr lang="en-US" altLang="en-US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828800"/>
            <a:ext cx="7772400" cy="1905000"/>
          </a:xfrm>
        </p:spPr>
        <p:txBody>
          <a:bodyPr/>
          <a:lstStyle/>
          <a:p>
            <a:r>
              <a:rPr lang="en-US" altLang="en-US" smtClean="0"/>
              <a:t>CBRN 3 NUCLEAR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447800"/>
          </a:xfrm>
        </p:spPr>
        <p:txBody>
          <a:bodyPr/>
          <a:lstStyle/>
          <a:p>
            <a:r>
              <a:rPr lang="en-US" altLang="en-US" smtClean="0"/>
              <a:t>PLOT AN CBRN 3 NUCLEAR REPORT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86800" cy="4648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 b="1" smtClean="0"/>
              <a:t>	</a:t>
            </a:r>
            <a:r>
              <a:rPr lang="en-US" altLang="en-US" b="1" u="sng" smtClean="0"/>
              <a:t>Plot a CBRN 3 Nuclear Report.</a:t>
            </a:r>
          </a:p>
          <a:p>
            <a:pPr marL="609600" indent="-609600">
              <a:buFontTx/>
              <a:buNone/>
            </a:pPr>
            <a:r>
              <a:rPr lang="en-US" altLang="en-US" smtClean="0"/>
              <a:t>	</a:t>
            </a:r>
          </a:p>
          <a:p>
            <a:pPr marL="609600" indent="-609600">
              <a:buFontTx/>
              <a:buNone/>
            </a:pPr>
            <a:r>
              <a:rPr lang="en-US" altLang="en-US" smtClean="0"/>
              <a:t>	The CBRN 3 nuclear report is needed to plot a </a:t>
            </a:r>
            <a:r>
              <a:rPr lang="en-US" altLang="en-US" i="1" smtClean="0"/>
              <a:t>detailed fallout prediction</a:t>
            </a:r>
            <a:r>
              <a:rPr lang="en-US" altLang="en-US" smtClean="0"/>
              <a:t>. </a:t>
            </a:r>
          </a:p>
          <a:p>
            <a:pPr marL="609600" indent="-609600">
              <a:buFontTx/>
              <a:buNone/>
            </a:pPr>
            <a:endParaRPr lang="en-US" altLang="en-US" smtClean="0"/>
          </a:p>
          <a:p>
            <a:pPr marL="609600" indent="-609600">
              <a:buFontTx/>
              <a:buNone/>
            </a:pPr>
            <a:r>
              <a:rPr lang="en-US" altLang="en-US" smtClean="0"/>
              <a:t>	Immediate Warning of Expected Contamination resulting from a nuclear detonation.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371600"/>
          </a:xfrm>
        </p:spPr>
        <p:txBody>
          <a:bodyPr/>
          <a:lstStyle/>
          <a:p>
            <a:r>
              <a:rPr lang="en-US" altLang="en-US" u="sng" smtClean="0"/>
              <a:t>CBRN-3 (NUCLEAR REPORT)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438400"/>
            <a:ext cx="6781800" cy="42672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A/US/B29/001/N//</a:t>
            </a:r>
          </a:p>
          <a:p>
            <a:pPr>
              <a:buFontTx/>
              <a:buNone/>
            </a:pPr>
            <a:r>
              <a:rPr lang="en-US" altLang="en-US" smtClean="0"/>
              <a:t>	D/211000ZMAR2011//</a:t>
            </a:r>
          </a:p>
          <a:p>
            <a:pPr>
              <a:buFontTx/>
              <a:buNone/>
            </a:pPr>
            <a:r>
              <a:rPr lang="en-US" altLang="en-US" smtClean="0"/>
              <a:t>	F/14SNB355255/EE//</a:t>
            </a:r>
          </a:p>
          <a:p>
            <a:pPr>
              <a:buFontTx/>
              <a:buNone/>
            </a:pPr>
            <a:r>
              <a:rPr lang="en-US" altLang="en-US" smtClean="0"/>
              <a:t>	PB/015KPH/010KM/02KM/</a:t>
            </a:r>
          </a:p>
          <a:p>
            <a:pPr>
              <a:buFontTx/>
              <a:buNone/>
            </a:pPr>
            <a:r>
              <a:rPr lang="en-US" altLang="en-US" smtClean="0"/>
              <a:t>		150DGG/210DGG// </a:t>
            </a:r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524000"/>
          </a:xfrm>
        </p:spPr>
        <p:txBody>
          <a:bodyPr/>
          <a:lstStyle/>
          <a:p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 PLOT A CBRN 3 NUCLEAR REPORT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286000"/>
            <a:ext cx="8991600" cy="4572000"/>
          </a:xfrm>
        </p:spPr>
        <p:txBody>
          <a:bodyPr/>
          <a:lstStyle/>
          <a:p>
            <a:pPr algn="l"/>
            <a:r>
              <a:rPr lang="en-US" altLang="en-US" smtClean="0"/>
              <a:t>   </a:t>
            </a:r>
            <a:r>
              <a:rPr lang="en-US" altLang="en-US" b="1" smtClean="0"/>
              <a:t>Line Items on NBC-3 Nuclear Report</a:t>
            </a:r>
          </a:p>
          <a:p>
            <a:pPr algn="l"/>
            <a:endParaRPr lang="en-US" altLang="en-US" b="1" smtClean="0"/>
          </a:p>
          <a:p>
            <a:pPr algn="l"/>
            <a:r>
              <a:rPr lang="en-US" altLang="en-US" smtClean="0"/>
              <a:t>ALFA - Strike serial number</a:t>
            </a:r>
          </a:p>
          <a:p>
            <a:pPr algn="l"/>
            <a:endParaRPr lang="en-US" altLang="en-US" smtClean="0"/>
          </a:p>
          <a:p>
            <a:pPr algn="l"/>
            <a:r>
              <a:rPr lang="en-US" altLang="en-US" smtClean="0"/>
              <a:t>DELTA - date/time of attack (L or Z)</a:t>
            </a:r>
          </a:p>
          <a:p>
            <a:pPr algn="l"/>
            <a:endParaRPr lang="en-US" altLang="en-US" smtClean="0"/>
          </a:p>
          <a:p>
            <a:pPr algn="l"/>
            <a:r>
              <a:rPr lang="en-US" altLang="en-US" smtClean="0"/>
              <a:t>FOXTROT - location of area attacked (ground zero)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524000"/>
          </a:xfrm>
        </p:spPr>
        <p:txBody>
          <a:bodyPr/>
          <a:lstStyle/>
          <a:p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 PLOT AN CBRN 3 NUCLEAR REPORT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8991600" cy="4572000"/>
          </a:xfrm>
        </p:spPr>
        <p:txBody>
          <a:bodyPr/>
          <a:lstStyle/>
          <a:p>
            <a:pPr algn="l"/>
            <a:r>
              <a:rPr lang="en-US" altLang="en-US" smtClean="0"/>
              <a:t>PAPAB - 	</a:t>
            </a:r>
            <a:r>
              <a:rPr lang="en-US" altLang="en-US" u="sng" smtClean="0"/>
              <a:t>Effective wind speed, </a:t>
            </a:r>
          </a:p>
          <a:p>
            <a:pPr algn="l"/>
            <a:endParaRPr lang="en-US" altLang="en-US" sz="800" u="sng" smtClean="0"/>
          </a:p>
          <a:p>
            <a:pPr algn="l"/>
            <a:r>
              <a:rPr lang="en-US" altLang="en-US" smtClean="0"/>
              <a:t>		</a:t>
            </a:r>
            <a:r>
              <a:rPr lang="en-US" altLang="en-US" u="sng" smtClean="0"/>
              <a:t>Downwind distance of zone 1, </a:t>
            </a:r>
          </a:p>
          <a:p>
            <a:pPr algn="l"/>
            <a:endParaRPr lang="en-US" altLang="en-US" sz="800" u="sng" smtClean="0"/>
          </a:p>
          <a:p>
            <a:pPr algn="l"/>
            <a:r>
              <a:rPr lang="en-US" altLang="en-US" smtClean="0"/>
              <a:t>		</a:t>
            </a:r>
            <a:r>
              <a:rPr lang="en-US" altLang="en-US" u="sng" smtClean="0"/>
              <a:t>Stabilized cloud radius,  </a:t>
            </a:r>
          </a:p>
          <a:p>
            <a:pPr algn="l"/>
            <a:endParaRPr lang="en-US" altLang="en-US" sz="800" u="sng" smtClean="0"/>
          </a:p>
          <a:p>
            <a:pPr algn="l"/>
            <a:r>
              <a:rPr lang="en-US" altLang="en-US" smtClean="0"/>
              <a:t>		Direction measured clockwise 				</a:t>
            </a:r>
            <a:r>
              <a:rPr lang="en-US" altLang="en-US" u="sng" smtClean="0"/>
              <a:t>from grid north to the left radial line,</a:t>
            </a:r>
          </a:p>
          <a:p>
            <a:pPr algn="l"/>
            <a:endParaRPr lang="en-US" altLang="en-US" sz="800" u="sng" smtClean="0"/>
          </a:p>
          <a:p>
            <a:pPr algn="l"/>
            <a:r>
              <a:rPr lang="en-US" altLang="en-US" smtClean="0"/>
              <a:t>		 Direction measured clockwise 				</a:t>
            </a:r>
            <a:r>
              <a:rPr lang="en-US" altLang="en-US" u="sng" smtClean="0"/>
              <a:t>from grid north to the right radial line</a:t>
            </a:r>
          </a:p>
          <a:p>
            <a:pPr algn="l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752600"/>
          </a:xfrm>
        </p:spPr>
        <p:txBody>
          <a:bodyPr/>
          <a:lstStyle/>
          <a:p>
            <a:r>
              <a:rPr lang="en-US" altLang="en-US" smtClean="0"/>
              <a:t>PLOT AN CBRN 3 NUCLEAR REPORT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534400" cy="48768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3000" smtClean="0"/>
              <a:t>	Types of CBRN 3 Nuclear Reports (2 cases) 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1400" smtClean="0"/>
              <a:t>      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3000" smtClean="0"/>
              <a:t>      Standard case: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3000" smtClean="0"/>
              <a:t>	PB has w/s,Z1,Cloud Radius, L &amp; R radial lines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z="1000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2400" smtClean="0"/>
              <a:t>		</a:t>
            </a:r>
            <a:r>
              <a:rPr lang="en-US" altLang="en-US" sz="2400" u="sng" smtClean="0"/>
              <a:t>PB/012KPH/018KM/02KM/040DGG/080DGG//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z="1000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3000" smtClean="0"/>
              <a:t>	Special case: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3000" smtClean="0"/>
              <a:t>	PB has only a Z1 distance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z="1000" u="sng" smtClean="0"/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2400" smtClean="0"/>
              <a:t>		</a:t>
            </a:r>
            <a:r>
              <a:rPr lang="en-US" altLang="en-US" sz="2400" u="sng" smtClean="0"/>
              <a:t>PB/-/004km/-/-/-//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752600"/>
          </a:xfrm>
        </p:spPr>
        <p:txBody>
          <a:bodyPr/>
          <a:lstStyle/>
          <a:p>
            <a:r>
              <a:rPr lang="en-US" altLang="en-US" smtClean="0"/>
              <a:t>PLOT AN CBRN 3 NUCLEAR REPORT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971800"/>
            <a:ext cx="7772400" cy="13716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None/>
            </a:pPr>
            <a:r>
              <a:rPr lang="en-US" altLang="en-US" sz="7200" smtClean="0"/>
              <a:t>	Practical Exercise</a:t>
            </a:r>
            <a:endParaRPr lang="en-US" altLang="en-US" sz="7200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"/>
            <a:ext cx="7848600" cy="1143000"/>
          </a:xfrm>
        </p:spPr>
        <p:txBody>
          <a:bodyPr/>
          <a:lstStyle/>
          <a:p>
            <a:r>
              <a:rPr lang="en-US" altLang="en-US" smtClean="0"/>
              <a:t>SELECTION OF UNITS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295400"/>
            <a:ext cx="8763000" cy="4724400"/>
          </a:xfrm>
        </p:spPr>
        <p:txBody>
          <a:bodyPr/>
          <a:lstStyle/>
          <a:p>
            <a:pPr marL="609600" indent="-609600" algn="l">
              <a:lnSpc>
                <a:spcPct val="90000"/>
              </a:lnSpc>
            </a:pPr>
            <a:r>
              <a:rPr lang="en-US" altLang="en-US" b="1" smtClean="0"/>
              <a:t>Designated Ground-Based observers</a:t>
            </a:r>
          </a:p>
          <a:p>
            <a:pPr marL="609600" indent="-609600" algn="l">
              <a:lnSpc>
                <a:spcPct val="90000"/>
              </a:lnSpc>
            </a:pPr>
            <a:endParaRPr lang="en-US" altLang="en-US" sz="1000" smtClean="0"/>
          </a:p>
          <a:p>
            <a:pPr marL="609600" indent="-609600" algn="l">
              <a:lnSpc>
                <a:spcPct val="90000"/>
              </a:lnSpc>
            </a:pPr>
            <a:r>
              <a:rPr lang="en-US" altLang="en-US" smtClean="0"/>
              <a:t>Selected based on the following factors:</a:t>
            </a:r>
          </a:p>
          <a:p>
            <a:pPr marL="609600" indent="-609600" algn="l">
              <a:lnSpc>
                <a:spcPct val="90000"/>
              </a:lnSpc>
            </a:pPr>
            <a:endParaRPr lang="en-US" altLang="en-US" sz="1000" smtClean="0"/>
          </a:p>
          <a:p>
            <a:pPr marL="609600" indent="-609600" algn="l">
              <a:lnSpc>
                <a:spcPct val="90000"/>
              </a:lnSpc>
            </a:pPr>
            <a:r>
              <a:rPr lang="en-US" altLang="en-US" smtClean="0"/>
              <a:t>		Location</a:t>
            </a:r>
          </a:p>
          <a:p>
            <a:pPr marL="609600" indent="-609600" algn="l">
              <a:lnSpc>
                <a:spcPct val="90000"/>
              </a:lnSpc>
            </a:pPr>
            <a:r>
              <a:rPr lang="en-US" altLang="en-US" smtClean="0"/>
              <a:t>		Commo</a:t>
            </a:r>
          </a:p>
          <a:p>
            <a:pPr marL="609600" indent="-609600" algn="l">
              <a:lnSpc>
                <a:spcPct val="90000"/>
              </a:lnSpc>
            </a:pPr>
            <a:r>
              <a:rPr lang="en-US" altLang="en-US" smtClean="0"/>
              <a:t>		Mission (present/ future)</a:t>
            </a:r>
          </a:p>
          <a:p>
            <a:pPr marL="609600" indent="-609600" algn="l">
              <a:lnSpc>
                <a:spcPct val="90000"/>
              </a:lnSpc>
            </a:pPr>
            <a:r>
              <a:rPr lang="en-US" altLang="en-US" smtClean="0"/>
              <a:t>		Training &amp; experience </a:t>
            </a:r>
          </a:p>
          <a:p>
            <a:pPr marL="609600" indent="-609600" algn="l">
              <a:lnSpc>
                <a:spcPct val="90000"/>
              </a:lnSpc>
            </a:pPr>
            <a:r>
              <a:rPr lang="en-US" altLang="en-US" smtClean="0"/>
              <a:t>		Anticipated reliability of data </a:t>
            </a:r>
          </a:p>
          <a:p>
            <a:pPr marL="609600" indent="-609600" algn="l">
              <a:lnSpc>
                <a:spcPct val="90000"/>
              </a:lnSpc>
            </a:pPr>
            <a:r>
              <a:rPr lang="en-US" altLang="en-US" smtClean="0"/>
              <a:t>		Possession of organic angle measuring 	equipment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r>
              <a:rPr lang="en-US" altLang="en-US" smtClean="0"/>
              <a:t>DESIGNATED UNITS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514600"/>
            <a:ext cx="7315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				Field Artillery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				Air Defense Artillery</a:t>
            </a:r>
          </a:p>
          <a:p>
            <a:pPr>
              <a:buFontTx/>
              <a:buNone/>
            </a:pPr>
            <a:endParaRPr lang="en-US" altLang="en-US" sz="1400" smtClean="0"/>
          </a:p>
          <a:p>
            <a:pPr>
              <a:buFontTx/>
              <a:buNone/>
            </a:pPr>
            <a:r>
              <a:rPr lang="en-US" altLang="en-US" smtClean="0"/>
              <a:t>				Engineers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1676400"/>
          </a:xfrm>
        </p:spPr>
        <p:txBody>
          <a:bodyPr/>
          <a:lstStyle/>
          <a:p>
            <a:r>
              <a:rPr lang="en-US" altLang="en-US" smtClean="0"/>
              <a:t>ANGLE MEASURING EQUIPMENT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8305800" cy="4724400"/>
          </a:xfrm>
        </p:spPr>
        <p:txBody>
          <a:bodyPr/>
          <a:lstStyle/>
          <a:p>
            <a:pPr algn="l"/>
            <a:r>
              <a:rPr lang="en-US" altLang="en-US" smtClean="0"/>
              <a:t>M2 Aiming Circle – Cloud angles up and down</a:t>
            </a:r>
          </a:p>
        </p:txBody>
      </p:sp>
      <p:pic>
        <p:nvPicPr>
          <p:cNvPr id="9220" name="Picture 4" descr="M2 Aiming Circ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590800"/>
            <a:ext cx="6172200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1676400"/>
          </a:xfrm>
        </p:spPr>
        <p:txBody>
          <a:bodyPr/>
          <a:lstStyle/>
          <a:p>
            <a:r>
              <a:rPr lang="en-US" altLang="en-US" smtClean="0"/>
              <a:t>ANGLE MEASURING EQUIPMENT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8610600" cy="4419600"/>
          </a:xfrm>
        </p:spPr>
        <p:txBody>
          <a:bodyPr/>
          <a:lstStyle/>
          <a:p>
            <a:pPr algn="l"/>
            <a:r>
              <a:rPr lang="en-US" altLang="en-US" sz="2800" b="1" smtClean="0"/>
              <a:t>BC Periscope -  Cloud angles up and down (M65 or M43)</a:t>
            </a:r>
          </a:p>
          <a:p>
            <a:pPr algn="l"/>
            <a:r>
              <a:rPr lang="en-US" altLang="en-US" sz="2800" b="1" smtClean="0"/>
              <a:t>Theodolite – Horizontal and vertical angles (T16 or T2) </a:t>
            </a:r>
          </a:p>
        </p:txBody>
      </p:sp>
      <p:pic>
        <p:nvPicPr>
          <p:cNvPr id="10244" name="Picture 4" descr="theodol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486150"/>
            <a:ext cx="44958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ANGLE MEASURING EQUIPMENT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05000"/>
            <a:ext cx="7391400" cy="4724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	</a:t>
            </a:r>
            <a:r>
              <a:rPr lang="en-US" altLang="en-US" b="1" smtClean="0"/>
              <a:t>Pocket transit (M2)</a:t>
            </a:r>
            <a:r>
              <a:rPr lang="en-US" altLang="en-US" smtClean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	</a:t>
            </a:r>
            <a:r>
              <a:rPr lang="en-US" altLang="en-US" b="1" smtClean="0"/>
              <a:t>Radar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	</a:t>
            </a:r>
            <a:r>
              <a:rPr lang="en-US" altLang="en-US" b="1" smtClean="0"/>
              <a:t>Lensatic Compass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mtClean="0"/>
              <a:t>	M2 Aiming Circle is preferred because it is set to grid north and measures in mils.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2049</TotalTime>
  <Words>475</Words>
  <Application>Microsoft Office PowerPoint</Application>
  <PresentationFormat>On-screen Show (4:3)</PresentationFormat>
  <Paragraphs>286</Paragraphs>
  <Slides>46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9" baseType="lpstr">
      <vt:lpstr>Times New Roman</vt:lpstr>
      <vt:lpstr>Arial</vt:lpstr>
      <vt:lpstr>Fireball</vt:lpstr>
      <vt:lpstr>NUCLEAR REPORTS</vt:lpstr>
      <vt:lpstr>CBRN1 NUCLEAR REPORT</vt:lpstr>
      <vt:lpstr>CBRN1 NUCLEAR REPORT</vt:lpstr>
      <vt:lpstr>DESIGNATED OBSERVERS</vt:lpstr>
      <vt:lpstr>SELECTION OF UNITS</vt:lpstr>
      <vt:lpstr>DESIGNATED UNITS </vt:lpstr>
      <vt:lpstr>ANGLE MEASURING EQUIPMENT</vt:lpstr>
      <vt:lpstr>ANGLE MEASURING EQUIPMENT</vt:lpstr>
      <vt:lpstr>ANGLE MEASURING EQUIPMENT</vt:lpstr>
      <vt:lpstr>AERIAL DESIGNATED OBSERVER</vt:lpstr>
      <vt:lpstr>NON- DESIGNATED OBSERVERS</vt:lpstr>
      <vt:lpstr>CBRN 1 NUCLEAR REPORT</vt:lpstr>
      <vt:lpstr>CBRN 1 NUCLEAR REPORT</vt:lpstr>
      <vt:lpstr>CBRN 1 NUCLEAR REPORT</vt:lpstr>
      <vt:lpstr>CBRN 1 NUCLEAR REPORT</vt:lpstr>
      <vt:lpstr>CBRN 1 NUCLEAR REPORT</vt:lpstr>
      <vt:lpstr>CBRN 1 NUCLEAR REPORT</vt:lpstr>
      <vt:lpstr>METHODS OF LOCATING GROUND ZERO</vt:lpstr>
      <vt:lpstr>METHODS OF LOCATING GROUND ZERO</vt:lpstr>
      <vt:lpstr>CALCULATE NUCLEAR WEAPONS YIELD</vt:lpstr>
      <vt:lpstr>WEAPONS YIELD MEASUREMENTS </vt:lpstr>
      <vt:lpstr>SIMPLIFIED FALLOUT PREDICTION</vt:lpstr>
      <vt:lpstr>PREPARATION OF SIMPLIFIED FALLOUT PREDICTION</vt:lpstr>
      <vt:lpstr>EFFECTIVE DOWNWIND MESSAGE</vt:lpstr>
      <vt:lpstr>Effective Downwind Message</vt:lpstr>
      <vt:lpstr>EFFECTIVE DOWNWIND MESSAGE</vt:lpstr>
      <vt:lpstr>M5A2 AREA PREDICTOR</vt:lpstr>
      <vt:lpstr>M5A2 AREA PREDICTOR</vt:lpstr>
      <vt:lpstr>TYPE OF SIMPLIFIED FALLOUT PREDICTION</vt:lpstr>
      <vt:lpstr>CBRN 2 (NUC) REPORT</vt:lpstr>
      <vt:lpstr>PREPARATION OF SIMPLIFIED FALLOUT PREDICTION</vt:lpstr>
      <vt:lpstr>PREPARATION OF SIMPLIFIED FALLOUT PREDICTION</vt:lpstr>
      <vt:lpstr>PREPARATION OF SIMPLIFIED FALLOUT PREDICTION</vt:lpstr>
      <vt:lpstr>PREPARATION OF SIMPLIFIED FALLOUT PREDICTION</vt:lpstr>
      <vt:lpstr>PREPARATION OF SIMPLIFIED FALLOUT PREDICTION</vt:lpstr>
      <vt:lpstr>PREPARATION OF SIMPLIFIED FALLOUT PREDICTION</vt:lpstr>
      <vt:lpstr>PREPARATION OF SIMPLIFIED FALLOUT PREDICTION</vt:lpstr>
      <vt:lpstr>PREPARATION OF SIMPLIFIED FALLOUT PREDICTION</vt:lpstr>
      <vt:lpstr>PREPARATION OF SIMPLIFIED FALLOUT PREDICTION</vt:lpstr>
      <vt:lpstr>CBRN 3 NUCLEAR REPORT</vt:lpstr>
      <vt:lpstr>PLOT AN CBRN 3 NUCLEAR REPORT</vt:lpstr>
      <vt:lpstr>CBRN-3 (NUCLEAR REPORT)</vt:lpstr>
      <vt:lpstr>  PLOT A CBRN 3 NUCLEAR REPORT</vt:lpstr>
      <vt:lpstr>  PLOT AN CBRN 3 NUCLEAR REPORT</vt:lpstr>
      <vt:lpstr>PLOT AN CBRN 3 NUCLEAR REPORT</vt:lpstr>
      <vt:lpstr>PLOT AN CBRN 3 NUCLEAR REPORT</vt:lpstr>
    </vt:vector>
  </TitlesOfParts>
  <Company>BCCC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Director, Military Prgrams</dc:creator>
  <cp:lastModifiedBy>GrandView</cp:lastModifiedBy>
  <cp:revision>81</cp:revision>
  <dcterms:created xsi:type="dcterms:W3CDTF">2002-07-09T16:02:18Z</dcterms:created>
  <dcterms:modified xsi:type="dcterms:W3CDTF">2014-07-14T16:45:27Z</dcterms:modified>
</cp:coreProperties>
</file>