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5"/>
    <p:sldMasterId id="2147483663" r:id="rId6"/>
    <p:sldMasterId id="214748366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y="6858000" cx="9144000"/>
  <p:notesSz cx="7010400" cy="9296400"/>
  <p:embeddedFontLst>
    <p:embeddedFont>
      <p:font typeface="Garamond"/>
      <p:regular r:id="rId37"/>
      <p:bold r:id="rId38"/>
      <p:italic r:id="rId39"/>
      <p:boldItalic r:id="rId40"/>
    </p:embeddedFont>
    <p:embeddedFont>
      <p:font typeface="Noto Sans Symbols"/>
      <p:regular r:id="rId41"/>
      <p:bold r:id="rId42"/>
    </p:embeddedFont>
    <p:embeddedFont>
      <p:font typeface="Arial Black"/>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8">
          <p15:clr>
            <a:srgbClr val="A4A3A4"/>
          </p15:clr>
        </p15:guide>
        <p15:guide id="2" pos="2880">
          <p15:clr>
            <a:srgbClr val="A4A3A4"/>
          </p15:clr>
        </p15:guide>
      </p15:sldGuideLst>
    </p:ext>
    <p:ext uri="{2D200454-40CA-4A62-9FC3-DE9A4176ACB9}">
      <p15:notesGuideLst>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A57DFF-A8CD-4781-8F4A-38CBFCB02F1E}">
  <a:tblStyle styleId="{2BA57DFF-A8CD-4781-8F4A-38CBFCB02F1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8" orient="horz"/>
        <p:guide pos="2880"/>
      </p:guideLst>
    </p:cSldViewPr>
  </p:slideViewPr>
  <p:notesViewPr>
    <p:cSldViewPr snapToGrid="0">
      <p:cViewPr varScale="1">
        <p:scale>
          <a:sx n="100" d="100"/>
          <a:sy n="100" d="100"/>
        </p:scale>
        <p:origin x="0" y="0"/>
      </p:cViewPr>
      <p:guideLst>
        <p:guide pos="2928" orient="horz"/>
        <p:guide pos="2209"/>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Garamond-boldItalic.fntdata"/><Relationship Id="rId20" Type="http://schemas.openxmlformats.org/officeDocument/2006/relationships/slide" Target="slides/slide12.xml"/><Relationship Id="rId42" Type="http://schemas.openxmlformats.org/officeDocument/2006/relationships/font" Target="fonts/NotoSansSymbols-bold.fntdata"/><Relationship Id="rId41" Type="http://schemas.openxmlformats.org/officeDocument/2006/relationships/font" Target="fonts/NotoSansSymbols-regular.fntdata"/><Relationship Id="rId22" Type="http://schemas.openxmlformats.org/officeDocument/2006/relationships/slide" Target="slides/slide14.xml"/><Relationship Id="rId21" Type="http://schemas.openxmlformats.org/officeDocument/2006/relationships/slide" Target="slides/slide13.xml"/><Relationship Id="rId43" Type="http://schemas.openxmlformats.org/officeDocument/2006/relationships/font" Target="fonts/ArialBlack-regular.fnt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Garamond-regular.fntdata"/><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font" Target="fonts/Garamond-italic.fntdata"/><Relationship Id="rId16" Type="http://schemas.openxmlformats.org/officeDocument/2006/relationships/slide" Target="slides/slide8.xml"/><Relationship Id="rId38" Type="http://schemas.openxmlformats.org/officeDocument/2006/relationships/font" Target="fonts/Garamond-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38475" cy="465138"/>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9pPr>
          </a:lstStyle>
          <a:p/>
        </p:txBody>
      </p:sp>
      <p:sp>
        <p:nvSpPr>
          <p:cNvPr id="4" name="Google Shape;4;n"/>
          <p:cNvSpPr txBox="1"/>
          <p:nvPr>
            <p:ph idx="10" type="dt"/>
          </p:nvPr>
        </p:nvSpPr>
        <p:spPr>
          <a:xfrm>
            <a:off x="3971925" y="0"/>
            <a:ext cx="3038475" cy="465138"/>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265"/>
            <a:ext cx="3038475" cy="465137"/>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9pPr>
          </a:lstStyle>
          <a:p/>
        </p:txBody>
      </p:sp>
      <p:sp>
        <p:nvSpPr>
          <p:cNvPr id="8" name="Google Shape;8;n"/>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usarmy.badenwur.usareur.mbx.g33-ops-watch-officer@mail.mil"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usarmy.badenwur.usareur.mbx.g33-ops-watch-officer@mail.mil"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myrangemapper.eur.army.mil/tapi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1: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9" name="Google Shape;129;p1:notes"/>
          <p:cNvSpPr txBox="1"/>
          <p:nvPr/>
        </p:nvSpPr>
        <p:spPr>
          <a:xfrm>
            <a:off x="757238" y="4876800"/>
            <a:ext cx="5800725" cy="954088"/>
          </a:xfrm>
          <a:prstGeom prst="rect">
            <a:avLst/>
          </a:prstGeom>
          <a:noFill/>
          <a:ln>
            <a:noFill/>
          </a:ln>
        </p:spPr>
        <p:txBody>
          <a:bodyPr anchorCtr="0" anchor="t" bIns="45825" lIns="91650" spcFirstLastPara="1" rIns="91650" wrap="square" tIns="45825">
            <a:no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Hello and welcome to the GTA Range Operations Capabilities Brief.  I am CPT Brian Middleton, Chief of Operations at the Grafenwoehr Training Area.  Today I will be giving you a short overview of the Grafenwohr Training Area, some of its Ranges, and other capabilities.</a:t>
            </a:r>
            <a:endParaRPr/>
          </a:p>
        </p:txBody>
      </p:sp>
      <p:sp>
        <p:nvSpPr>
          <p:cNvPr id="130" name="Google Shape;130;p1: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FDO reviewed on 08/04/2025 for JMTG-U course.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10: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Arial"/>
                <a:ea typeface="Arial"/>
                <a:cs typeface="Arial"/>
                <a:sym typeface="Arial"/>
              </a:rPr>
              <a:t>In addition to Air weapons training the GTA has 3 on Drop zones and 1 available in the Maneuver rights area.</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On average we do 2-3 air drops on the GTA primarily from units based on Ramstein AB.</a:t>
            </a:r>
            <a:endParaRPr/>
          </a:p>
        </p:txBody>
      </p:sp>
      <p:sp>
        <p:nvSpPr>
          <p:cNvPr id="200" name="Google Shape;200;p10: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935038" y="4416427"/>
            <a:ext cx="5140325" cy="4183063"/>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215" name="Google Shape;215;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8" name="Google Shape;228;p12: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Rotary Wing:  Flights entering and exiting the established Entry/Exit (E/E) Points and remaining on the Admin Route for the duration of the flight are authorized when Graf Radio is operational. There are no free training areas within GTA. Due to hunting, range maintenance, and German Forestry operations, all flights operating outside of the Admin Route or the landing zones authorized in paragraph 1-5 must be coordinated with GTA Aviation Branch, DSN 475-7941, NLT 14 days prior to the event.</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Fixed Wing:  Operations must be scheduled NLT 14 days prior to the event through the 7</a:t>
            </a:r>
            <a:r>
              <a:rPr baseline="30000" lang="en-US" sz="1200">
                <a:solidFill>
                  <a:schemeClr val="dk1"/>
                </a:solidFill>
                <a:latin typeface="Arial"/>
                <a:ea typeface="Arial"/>
                <a:cs typeface="Arial"/>
                <a:sym typeface="Arial"/>
              </a:rPr>
              <a:t>TH</a:t>
            </a:r>
            <a:r>
              <a:rPr lang="en-US" sz="1200">
                <a:solidFill>
                  <a:schemeClr val="dk1"/>
                </a:solidFill>
                <a:latin typeface="Arial"/>
                <a:ea typeface="Arial"/>
                <a:cs typeface="Arial"/>
                <a:sym typeface="Arial"/>
              </a:rPr>
              <a:t> Army Center Air Force Liaison Office (7ATC ALO), DSN 475-6108, or the Aviation Branch.</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UAS:  All UAS operations must be scheduled NLT 14 days prior to the event through the Aviation Branch.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spcBef>
                <a:spcPts val="360"/>
              </a:spcBef>
              <a:spcAft>
                <a:spcPts val="0"/>
              </a:spcAft>
              <a:buNone/>
            </a:pPr>
            <a:r>
              <a:rPr lang="en-US" sz="1200">
                <a:solidFill>
                  <a:schemeClr val="dk1"/>
                </a:solidFill>
                <a:latin typeface="Arial"/>
                <a:ea typeface="Arial"/>
                <a:cs typeface="Arial"/>
                <a:sym typeface="Arial"/>
              </a:rPr>
              <a:t>Tactical UAS (TUAS) Shadow and Hunter systems need only reserve the land required for launch and recovery. Reservations for Vilseck Army Airfield (VAAF) and the CW2 Ed Balli UAS Facility (Balli Strip) will be through Grafenwoehr Army Airfield (GAAF) Operations.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spcBef>
                <a:spcPts val="360"/>
              </a:spcBef>
              <a:spcAft>
                <a:spcPts val="0"/>
              </a:spcAft>
              <a:buNone/>
            </a:pPr>
            <a:r>
              <a:rPr lang="en-US" sz="1200">
                <a:solidFill>
                  <a:schemeClr val="dk1"/>
                </a:solidFill>
                <a:latin typeface="Arial"/>
                <a:ea typeface="Arial"/>
                <a:cs typeface="Arial"/>
                <a:sym typeface="Arial"/>
              </a:rPr>
              <a:t>Aviation Branch will approve/assign keypads and altitudes for TUAS operations and notify Graf Radio for visibility and real-time de-confliction.</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spcBef>
                <a:spcPts val="360"/>
              </a:spcBef>
              <a:spcAft>
                <a:spcPts val="0"/>
              </a:spcAft>
              <a:buNone/>
            </a:pPr>
            <a:r>
              <a:rPr lang="en-US" sz="1200">
                <a:solidFill>
                  <a:schemeClr val="dk1"/>
                </a:solidFill>
                <a:latin typeface="Arial"/>
                <a:ea typeface="Arial"/>
                <a:cs typeface="Arial"/>
                <a:sym typeface="Arial"/>
              </a:rPr>
              <a:t>Land being utilized for small UAS (SUAS) operations must be reserved, occupied, and cleared in accordance with GTA SOP 1.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spcBef>
                <a:spcPts val="360"/>
              </a:spcBef>
              <a:spcAft>
                <a:spcPts val="0"/>
              </a:spcAft>
              <a:buNone/>
            </a:pPr>
            <a:r>
              <a:rPr lang="en-US" sz="1200">
                <a:solidFill>
                  <a:schemeClr val="dk1"/>
                </a:solidFill>
                <a:latin typeface="Arial"/>
                <a:ea typeface="Arial"/>
                <a:cs typeface="Arial"/>
                <a:sym typeface="Arial"/>
              </a:rPr>
              <a:t>SUAS operations will schedule land through the Range Facility Management Support System (RFMSS) IAW GTA SOP 1. Recommend units contact Aviation Branch prior to scheduling, as not all areas support SUAS operations.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GAAF usage and PPRs will be in accordance with DOD Flight Information Publication (FLIPs). Due to noise avoidance considerations, GAAF will not be used for aviation training that can be accomplished in other training areas within GTA.</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VAAF usage will be scheduled through GAAF Base Operations, but Aviation Branch must be notified of any air activities. VAAF will not be used for non-aviation training without approval from the 7</a:t>
            </a:r>
            <a:r>
              <a:rPr baseline="30000" lang="en-US" sz="1200">
                <a:solidFill>
                  <a:schemeClr val="dk1"/>
                </a:solidFill>
                <a:latin typeface="Arial"/>
                <a:ea typeface="Arial"/>
                <a:cs typeface="Arial"/>
                <a:sym typeface="Arial"/>
              </a:rPr>
              <a:t>th</a:t>
            </a:r>
            <a:r>
              <a:rPr lang="en-US" sz="1200">
                <a:solidFill>
                  <a:schemeClr val="dk1"/>
                </a:solidFill>
                <a:latin typeface="Arial"/>
                <a:ea typeface="Arial"/>
                <a:cs typeface="Arial"/>
                <a:sym typeface="Arial"/>
              </a:rPr>
              <a:t> ATC Commanding General.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Ground units requesting non-organic aviation asset support must submit an Air Mission Request and concept of the operation overlay through their Brigade Aviation Element for submission to the United States Army Europe (USAREUR) G-3 Air 60 day prior to training.</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Non-military use of ED-R 136 requires special approval. Agencies desiring to enter ED-R 136 may contact Aviation Branch NLT 14 days prior to coordinate.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Recreational airspace usage (e.g. model rockets, model airplanes, drones, quad copters) is prohibited. Individuals may pursue a waiver to this by contacting Aviation Branch. </a:t>
            </a:r>
            <a:endParaRPr sz="1100">
              <a:solidFill>
                <a:schemeClr val="dk1"/>
              </a:solidFill>
              <a:latin typeface="Arial"/>
              <a:ea typeface="Arial"/>
              <a:cs typeface="Arial"/>
              <a:sym typeface="Arial"/>
            </a:endParaRPr>
          </a:p>
        </p:txBody>
      </p:sp>
      <p:sp>
        <p:nvSpPr>
          <p:cNvPr id="229" name="Google Shape;229;p12: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13: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Arial"/>
                <a:ea typeface="Arial"/>
                <a:cs typeface="Arial"/>
                <a:sym typeface="Arial"/>
              </a:rPr>
              <a:t>In addition to Air weapons training the GTA has 3 on Drop zones and 1 available in the Maneuver rights area.</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On average we do 2-3 air drops on the GTA primarily from units based on Ramstein AB.</a:t>
            </a:r>
            <a:endParaRPr/>
          </a:p>
        </p:txBody>
      </p:sp>
      <p:sp>
        <p:nvSpPr>
          <p:cNvPr id="236" name="Google Shape;236;p13: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3" name="Google Shape;243;p14: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Arial"/>
                <a:ea typeface="Arial"/>
                <a:cs typeface="Arial"/>
                <a:sym typeface="Arial"/>
              </a:rPr>
              <a:t>In addition to Air weapons training the GTA has 3 on Drop zones and 1 available in the Maneuver rights area.</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On average we do 2-3 air drops on the GTA primarily from units based on Ramstein AB.</a:t>
            </a:r>
            <a:endParaRPr/>
          </a:p>
        </p:txBody>
      </p:sp>
      <p:sp>
        <p:nvSpPr>
          <p:cNvPr id="244" name="Google Shape;244;p14: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 name="Google Shape;252;p15: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Arial"/>
                <a:ea typeface="Arial"/>
                <a:cs typeface="Arial"/>
                <a:sym typeface="Arial"/>
              </a:rPr>
              <a:t>In addition to Air weapons training the GTA has 3 on Drop zones and 1 available in the Maneuver rights area.</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On average we do 2-3 air drops on the GTA primarily from units based on Ramstein AB.</a:t>
            </a:r>
            <a:endParaRPr/>
          </a:p>
        </p:txBody>
      </p:sp>
      <p:sp>
        <p:nvSpPr>
          <p:cNvPr id="253" name="Google Shape;253;p15: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16: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Arial"/>
                <a:ea typeface="Arial"/>
                <a:cs typeface="Arial"/>
                <a:sym typeface="Arial"/>
              </a:rPr>
              <a:t>In addition to Air weapons training the GTA has 3 on Drop zones and 1 available in the Maneuver rights area.</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On average we do 2-3 air drops on the GTA primarily from units based on Ramstein AB.</a:t>
            </a:r>
            <a:endParaRPr/>
          </a:p>
        </p:txBody>
      </p:sp>
      <p:sp>
        <p:nvSpPr>
          <p:cNvPr id="261" name="Google Shape;261;p16: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17: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Arial"/>
                <a:ea typeface="Arial"/>
                <a:cs typeface="Arial"/>
                <a:sym typeface="Arial"/>
              </a:rPr>
              <a:t>In addition to Air weapons training the GTA has 3 on Drop zones and 1 available in the Maneuver rights area.</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On average we do 2-3 air drops on the GTA primarily from units based on Ramstein AB.</a:t>
            </a:r>
            <a:endParaRPr/>
          </a:p>
        </p:txBody>
      </p:sp>
      <p:sp>
        <p:nvSpPr>
          <p:cNvPr id="269" name="Google Shape;269;p17: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18: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Arial"/>
                <a:ea typeface="Arial"/>
                <a:cs typeface="Arial"/>
                <a:sym typeface="Arial"/>
              </a:rPr>
              <a:t>In addition to Air weapons training the GTA has 3 on Drop zones and 1 available in the Maneuver rights area.</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On average we do 2-3 air drops on the GTA primarily from units based on Ramstein AB.</a:t>
            </a:r>
            <a:endParaRPr/>
          </a:p>
        </p:txBody>
      </p:sp>
      <p:sp>
        <p:nvSpPr>
          <p:cNvPr id="276" name="Google Shape;276;p18: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19:notes"/>
          <p:cNvSpPr txBox="1"/>
          <p:nvPr>
            <p:ph idx="1" type="body"/>
          </p:nvPr>
        </p:nvSpPr>
        <p:spPr>
          <a:xfrm>
            <a:off x="609601" y="4416427"/>
            <a:ext cx="5791200" cy="4183063"/>
          </a:xfrm>
          <a:prstGeom prst="rect">
            <a:avLst/>
          </a:prstGeom>
          <a:noFill/>
          <a:ln>
            <a:noFill/>
          </a:ln>
        </p:spPr>
        <p:txBody>
          <a:bodyPr anchorCtr="0" anchor="t" bIns="46575" lIns="93150" spcFirstLastPara="1" rIns="93150" wrap="square" tIns="46575">
            <a:noAutofit/>
          </a:bodyPr>
          <a:lstStyle/>
          <a:p>
            <a:pPr indent="0" lvl="0" marL="0" rtl="0" algn="l">
              <a:lnSpc>
                <a:spcPct val="90000"/>
              </a:lnSpc>
              <a:spcBef>
                <a:spcPts val="0"/>
              </a:spcBef>
              <a:spcAft>
                <a:spcPts val="0"/>
              </a:spcAft>
              <a:buNone/>
            </a:pPr>
            <a:r>
              <a:rPr b="1" lang="en-US" sz="1200">
                <a:solidFill>
                  <a:schemeClr val="dk1"/>
                </a:solidFill>
                <a:latin typeface="Arial"/>
                <a:ea typeface="Arial"/>
                <a:cs typeface="Arial"/>
                <a:sym typeface="Arial"/>
              </a:rPr>
              <a:t>1-6. No-Fly Areas</a:t>
            </a:r>
            <a:endParaRPr sz="1100">
              <a:solidFill>
                <a:schemeClr val="dk1"/>
              </a:solidFill>
              <a:latin typeface="Arial"/>
              <a:ea typeface="Arial"/>
              <a:cs typeface="Arial"/>
              <a:sym typeface="Arial"/>
            </a:endParaRPr>
          </a:p>
          <a:p>
            <a:pPr indent="0" lvl="0" marL="0" rtl="0" algn="l">
              <a:lnSpc>
                <a:spcPct val="90000"/>
              </a:lnSpc>
              <a:spcBef>
                <a:spcPts val="360"/>
              </a:spcBef>
              <a:spcAft>
                <a:spcPts val="0"/>
              </a:spcAft>
              <a:buNone/>
            </a:pPr>
            <a:r>
              <a:rPr b="1"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90000"/>
              </a:lnSpc>
              <a:spcBef>
                <a:spcPts val="360"/>
              </a:spcBef>
              <a:spcAft>
                <a:spcPts val="0"/>
              </a:spcAft>
              <a:buNone/>
            </a:pPr>
            <a:r>
              <a:rPr lang="en-US" sz="1200">
                <a:solidFill>
                  <a:schemeClr val="dk1"/>
                </a:solidFill>
                <a:latin typeface="Arial"/>
                <a:ea typeface="Arial"/>
                <a:cs typeface="Arial"/>
                <a:sym typeface="Arial"/>
              </a:rPr>
              <a:t>The following areas are No-Fly areas within the ED-R 136 from surface to 1,000 feet AGL:</a:t>
            </a:r>
            <a:endParaRPr sz="1100">
              <a:solidFill>
                <a:schemeClr val="dk1"/>
              </a:solidFill>
              <a:latin typeface="Arial"/>
              <a:ea typeface="Arial"/>
              <a:cs typeface="Arial"/>
              <a:sym typeface="Arial"/>
            </a:endParaRPr>
          </a:p>
          <a:p>
            <a:pPr indent="0" lvl="0" marL="0" rtl="0" algn="l">
              <a:lnSpc>
                <a:spcPct val="90000"/>
              </a:lnSpc>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lnSpc>
                <a:spcPct val="90000"/>
              </a:lnSpc>
              <a:spcBef>
                <a:spcPts val="360"/>
              </a:spcBef>
              <a:spcAft>
                <a:spcPts val="0"/>
              </a:spcAft>
              <a:buNone/>
            </a:pPr>
            <a:r>
              <a:rPr lang="en-US" sz="1200">
                <a:solidFill>
                  <a:schemeClr val="dk1"/>
                </a:solidFill>
                <a:latin typeface="Arial"/>
                <a:ea typeface="Arial"/>
                <a:cs typeface="Arial"/>
                <a:sym typeface="Arial"/>
              </a:rPr>
              <a:t>Ammunition Storage Point (ASP) (center point QA 0330 0275)</a:t>
            </a:r>
            <a:endParaRPr sz="1100">
              <a:solidFill>
                <a:schemeClr val="dk1"/>
              </a:solidFill>
              <a:latin typeface="Arial"/>
              <a:ea typeface="Arial"/>
              <a:cs typeface="Arial"/>
              <a:sym typeface="Arial"/>
            </a:endParaRPr>
          </a:p>
          <a:p>
            <a:pPr indent="0" lvl="0" marL="0" rtl="0" algn="l">
              <a:lnSpc>
                <a:spcPct val="90000"/>
              </a:lnSpc>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lnSpc>
                <a:spcPct val="90000"/>
              </a:lnSpc>
              <a:spcBef>
                <a:spcPts val="360"/>
              </a:spcBef>
              <a:spcAft>
                <a:spcPts val="0"/>
              </a:spcAft>
              <a:buNone/>
            </a:pPr>
            <a:r>
              <a:rPr lang="en-US" sz="1200">
                <a:solidFill>
                  <a:schemeClr val="dk1"/>
                </a:solidFill>
                <a:latin typeface="Arial"/>
                <a:ea typeface="Arial"/>
                <a:cs typeface="Arial"/>
                <a:sym typeface="Arial"/>
              </a:rPr>
              <a:t>Northern Ammunition Holding Area (NAHA) (center point QA 0510 1280)</a:t>
            </a:r>
            <a:endParaRPr sz="1100">
              <a:solidFill>
                <a:schemeClr val="dk1"/>
              </a:solidFill>
              <a:latin typeface="Arial"/>
              <a:ea typeface="Arial"/>
              <a:cs typeface="Arial"/>
              <a:sym typeface="Arial"/>
            </a:endParaRPr>
          </a:p>
          <a:p>
            <a:pPr indent="0" lvl="0" marL="0" rtl="0" algn="l">
              <a:lnSpc>
                <a:spcPct val="90000"/>
              </a:lnSpc>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lnSpc>
                <a:spcPct val="90000"/>
              </a:lnSpc>
              <a:spcBef>
                <a:spcPts val="360"/>
              </a:spcBef>
              <a:spcAft>
                <a:spcPts val="0"/>
              </a:spcAft>
              <a:buNone/>
            </a:pPr>
            <a:r>
              <a:rPr lang="en-US" sz="1200">
                <a:solidFill>
                  <a:schemeClr val="dk1"/>
                </a:solidFill>
                <a:latin typeface="Arial"/>
                <a:ea typeface="Arial"/>
                <a:cs typeface="Arial"/>
                <a:sym typeface="Arial"/>
              </a:rPr>
              <a:t>Southern Ammunition Holding Area (SAHA) (center point QA 0400 0350)</a:t>
            </a:r>
            <a:endParaRPr sz="1100">
              <a:solidFill>
                <a:schemeClr val="dk1"/>
              </a:solidFill>
              <a:latin typeface="Arial"/>
              <a:ea typeface="Arial"/>
              <a:cs typeface="Arial"/>
              <a:sym typeface="Arial"/>
            </a:endParaRPr>
          </a:p>
          <a:p>
            <a:pPr indent="0" lvl="0" marL="0" rtl="0" algn="l">
              <a:lnSpc>
                <a:spcPct val="90000"/>
              </a:lnSpc>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lnSpc>
                <a:spcPct val="90000"/>
              </a:lnSpc>
              <a:spcBef>
                <a:spcPts val="360"/>
              </a:spcBef>
              <a:spcAft>
                <a:spcPts val="0"/>
              </a:spcAft>
              <a:buNone/>
            </a:pPr>
            <a:r>
              <a:rPr lang="en-US" sz="1200">
                <a:solidFill>
                  <a:schemeClr val="dk1"/>
                </a:solidFill>
                <a:latin typeface="Arial"/>
                <a:ea typeface="Arial"/>
                <a:cs typeface="Arial"/>
                <a:sym typeface="Arial"/>
              </a:rPr>
              <a:t>PA 160 Ammunition Holding Area (AHA) (center point QA 0500 0410)</a:t>
            </a:r>
            <a:endParaRPr sz="1100">
              <a:solidFill>
                <a:schemeClr val="dk1"/>
              </a:solidFill>
              <a:latin typeface="Arial"/>
              <a:ea typeface="Arial"/>
              <a:cs typeface="Arial"/>
              <a:sym typeface="Arial"/>
            </a:endParaRPr>
          </a:p>
          <a:p>
            <a:pPr indent="0" lvl="0" marL="0" rtl="0" algn="l">
              <a:lnSpc>
                <a:spcPct val="90000"/>
              </a:lnSpc>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90000"/>
              </a:lnSpc>
              <a:spcBef>
                <a:spcPts val="360"/>
              </a:spcBef>
              <a:spcAft>
                <a:spcPts val="0"/>
              </a:spcAft>
              <a:buNone/>
            </a:pPr>
            <a:r>
              <a:rPr lang="en-US" sz="1200">
                <a:solidFill>
                  <a:schemeClr val="dk1"/>
                </a:solidFill>
                <a:latin typeface="Arial"/>
                <a:ea typeface="Arial"/>
                <a:cs typeface="Arial"/>
                <a:sym typeface="Arial"/>
              </a:rPr>
              <a:t>The training area has multiple environmentally sensitive areas that will not be over flown less than 500 feet AGL. Aviation Branch will notify the unit of these areas when approving off route flights. </a:t>
            </a:r>
            <a:endParaRPr sz="1100">
              <a:solidFill>
                <a:schemeClr val="dk1"/>
              </a:solidFill>
              <a:latin typeface="Arial"/>
              <a:ea typeface="Arial"/>
              <a:cs typeface="Arial"/>
              <a:sym typeface="Arial"/>
            </a:endParaRPr>
          </a:p>
          <a:p>
            <a:pPr indent="0" lvl="0" marL="0" rtl="0" algn="l">
              <a:lnSpc>
                <a:spcPct val="90000"/>
              </a:lnSpc>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90000"/>
              </a:lnSpc>
              <a:spcBef>
                <a:spcPts val="360"/>
              </a:spcBef>
              <a:spcAft>
                <a:spcPts val="0"/>
              </a:spcAft>
              <a:buNone/>
            </a:pPr>
            <a:r>
              <a:rPr lang="en-US" sz="1200">
                <a:solidFill>
                  <a:schemeClr val="dk1"/>
                </a:solidFill>
                <a:latin typeface="Arial"/>
                <a:ea typeface="Arial"/>
                <a:cs typeface="Arial"/>
                <a:sym typeface="Arial"/>
              </a:rPr>
              <a:t>All populated areas outside GTA but within ED-R 136 will not be over-flown at altitudes less than 1,000 feet AGL.</a:t>
            </a:r>
            <a:endParaRPr sz="1100">
              <a:solidFill>
                <a:schemeClr val="dk1"/>
              </a:solidFill>
              <a:latin typeface="Arial"/>
              <a:ea typeface="Arial"/>
              <a:cs typeface="Arial"/>
              <a:sym typeface="Arial"/>
            </a:endParaRPr>
          </a:p>
        </p:txBody>
      </p:sp>
      <p:sp>
        <p:nvSpPr>
          <p:cNvPr id="283" name="Google Shape;283;p19: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4" name="Google Shape;144;p2: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45" name="Google Shape;145;p2: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20:notes"/>
          <p:cNvSpPr txBox="1"/>
          <p:nvPr>
            <p:ph idx="1" type="body"/>
          </p:nvPr>
        </p:nvSpPr>
        <p:spPr>
          <a:xfrm>
            <a:off x="609601" y="4416427"/>
            <a:ext cx="5791200" cy="4183063"/>
          </a:xfrm>
          <a:prstGeom prst="rect">
            <a:avLst/>
          </a:prstGeom>
          <a:noFill/>
          <a:ln>
            <a:noFill/>
          </a:ln>
        </p:spPr>
        <p:txBody>
          <a:bodyPr anchorCtr="0" anchor="t" bIns="46575" lIns="93150" spcFirstLastPara="1" rIns="93150" wrap="square" tIns="46575">
            <a:noAutofit/>
          </a:bodyPr>
          <a:lstStyle/>
          <a:p>
            <a:pPr indent="0" lvl="0" marL="0" rtl="0" algn="l">
              <a:lnSpc>
                <a:spcPct val="80000"/>
              </a:lnSpc>
              <a:spcBef>
                <a:spcPts val="0"/>
              </a:spcBef>
              <a:spcAft>
                <a:spcPts val="0"/>
              </a:spcAft>
              <a:buNone/>
            </a:pPr>
            <a:r>
              <a:rPr lang="en-US" sz="480">
                <a:solidFill>
                  <a:schemeClr val="dk1"/>
                </a:solidFill>
                <a:latin typeface="Arial"/>
                <a:ea typeface="Arial"/>
                <a:cs typeface="Arial"/>
                <a:sym typeface="Arial"/>
              </a:rPr>
              <a:t>The only approved flight following agency is Graf Radio. Aircraft will monitor Graf Radio and the Range Ops Firing Desk (FM 60.0) when operating in the training area, outside of a ROZ or live fire range.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Initial Contact - Rotary Wing.  On initial contact, aircraft will provide Graf Radio with:</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Aircraft call sign  and five digit tail number</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Number and type of aircraft in flight</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Number of personnel on board</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Location</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Destination</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Any other pertinent information (Code or VIP on board, approved non-standard flight route, etc.)</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Initial Contact - UAS.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Request permission 15 minutes prior to launch/recovery operations</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On initial contact, operators will provide Graf Radio with:</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Aircraft identification, location, and telephonic contact information (landline or cellphone)</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Direction of departure/recovery</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Requested operating area (Killbox/Keypad(s))</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Requested block altitudes</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GTA has a published air-to-air frequency, but there is no requirement to monitor it. Aviation Branch has the authority to mandate its use on a case by case basis. </a:t>
            </a:r>
            <a:endParaRPr/>
          </a:p>
          <a:p>
            <a:pPr indent="0" lvl="0" marL="0" rtl="0" algn="l">
              <a:lnSpc>
                <a:spcPct val="80000"/>
              </a:lnSpc>
              <a:spcBef>
                <a:spcPts val="144"/>
              </a:spcBef>
              <a:spcAft>
                <a:spcPts val="0"/>
              </a:spcAft>
              <a:buNone/>
            </a:pPr>
            <a:r>
              <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NOTE</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The GTA Firing Desk is not authorized to flight-follow aircraft within ED-R 136.  Aviators/UAS operators may contact the Firing Desk if unable </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to communicate with Graf Radio during an emergency.</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Operating when Graf Radio is closed requires approval from Aviation Branch and a Battalion Commander-approved memorandum (or a DD Form 2977 with a Medium residual risk that addresses operations without flight following). During these times utilize Graf Radio frequency VHF 139.40 as a CTAF and check in and out with the Firing Desk. See paragraph 1-10a for normal hours of operation.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GTA’s MEDEVAC support unit is the only unit pre-approved to operate outside of Graf Radio’s hours.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The controlling agency for ED-R 136 is the GTA AT&amp;A Officer, delegated to Graf Radio. Graf Radio is the only approval authority for ED-R entry and exit.  Graf Radio is the only flight-following agency for GTA during day or night operations.  </a:t>
            </a:r>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 </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All ACPs are mandatory reporting points to Graf Radio.  Aircraft will also report arrival at ranges or training areas.</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Aircraft will contact Graf Radio with an “operations normal” call every 30 minutes or as requested by Graf Radio while established within a training area. </a:t>
            </a:r>
            <a:endParaRPr/>
          </a:p>
          <a:p>
            <a:pPr indent="0" lvl="0" marL="0" rtl="0" algn="l">
              <a:lnSpc>
                <a:spcPct val="80000"/>
              </a:lnSpc>
              <a:spcBef>
                <a:spcPts val="132"/>
              </a:spcBef>
              <a:spcAft>
                <a:spcPts val="0"/>
              </a:spcAft>
              <a:buNone/>
            </a:pPr>
            <a:r>
              <a:t/>
            </a:r>
            <a:endParaRPr sz="440">
              <a:solidFill>
                <a:schemeClr val="dk1"/>
              </a:solidFill>
              <a:latin typeface="Arial"/>
              <a:ea typeface="Arial"/>
              <a:cs typeface="Arial"/>
              <a:sym typeface="Arial"/>
            </a:endParaRPr>
          </a:p>
        </p:txBody>
      </p:sp>
      <p:sp>
        <p:nvSpPr>
          <p:cNvPr id="290" name="Google Shape;290;p20: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p21:notes"/>
          <p:cNvSpPr txBox="1"/>
          <p:nvPr>
            <p:ph idx="1" type="body"/>
          </p:nvPr>
        </p:nvSpPr>
        <p:spPr>
          <a:xfrm>
            <a:off x="609601" y="4416427"/>
            <a:ext cx="5791200" cy="4183063"/>
          </a:xfrm>
          <a:prstGeom prst="rect">
            <a:avLst/>
          </a:prstGeom>
          <a:noFill/>
          <a:ln>
            <a:noFill/>
          </a:ln>
        </p:spPr>
        <p:txBody>
          <a:bodyPr anchorCtr="0" anchor="t" bIns="46575" lIns="93150" spcFirstLastPara="1" rIns="93150" wrap="square" tIns="46575">
            <a:noAutofit/>
          </a:bodyPr>
          <a:lstStyle/>
          <a:p>
            <a:pPr indent="0" lvl="0" marL="0" rtl="0" algn="l">
              <a:lnSpc>
                <a:spcPct val="80000"/>
              </a:lnSpc>
              <a:spcBef>
                <a:spcPts val="0"/>
              </a:spcBef>
              <a:spcAft>
                <a:spcPts val="0"/>
              </a:spcAft>
              <a:buNone/>
            </a:pPr>
            <a:r>
              <a:rPr lang="en-US" sz="480">
                <a:solidFill>
                  <a:schemeClr val="dk1"/>
                </a:solidFill>
                <a:latin typeface="Arial"/>
                <a:ea typeface="Arial"/>
                <a:cs typeface="Arial"/>
                <a:sym typeface="Arial"/>
              </a:rPr>
              <a:t>The only approved flight following agency is Graf Radio. Aircraft will monitor Graf Radio and the Range Ops Firing Desk (FM 60.0) when operating in the training area, outside of a ROZ or live fire range.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Initial Contact - Rotary Wing.  On initial contact, aircraft will provide Graf Radio with:</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Aircraft call sign  and five digit tail number</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Number and type of aircraft in flight</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Number of personnel on board</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Location</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Destination</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Any other pertinent information (Code or VIP on board, approved non-standard flight route, etc.)</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Initial Contact - UAS.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Request permission 15 minutes prior to launch/recovery operations</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On initial contact, operators will provide Graf Radio with:</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Aircraft identification, location, and telephonic contact information (landline or cellphone)</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Direction of departure/recovery</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Requested operating area (Killbox/Keypad(s))</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Requested block altitudes</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NOTE</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The GTA Firing Desk is not authorized to flight-follow aircraft within ED-R 136.  Aviators/UAS operators may contact the Firing Desk if unable </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to communicate with Graf Radio during an emergency.</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Operating when Graf Radio is closed requires approval from Aviation Branch and a Battalion Commander-approved memorandum (or a DD Form 2977 with a Medium residual risk that addresses operations without flight following). During these times utilize Graf Radio frequency VHF 139.4 as a CTAF and check in and out with the Firing Desk FM 60.00. See paragraph 1-10a for normal hours of operation.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GTA’s MEDEVAC support unit is the only unit pre-approved to operate outside of Graf Radio’s hours.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The controlling agency for ED-R 136 is the GTA AT&amp;A Officer, delegated to Graf Radio. Graf Radio is the only approval authority for ED-R entry and exit.  Graf Radio is the only flight-following agency for GTA during day or night operations.  </a:t>
            </a:r>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 </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All ACPs are mandatory reporting points to Graf Radio.  Aircraft will also report arrival at ranges or training areas.</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Aircraft will contact Graf Radio with an “operations normal” call every 30 minutes or as requested by Graf Radio while established within a training area. </a:t>
            </a:r>
            <a:endParaRPr/>
          </a:p>
          <a:p>
            <a:pPr indent="0" lvl="0" marL="0" rtl="0" algn="l">
              <a:lnSpc>
                <a:spcPct val="80000"/>
              </a:lnSpc>
              <a:spcBef>
                <a:spcPts val="132"/>
              </a:spcBef>
              <a:spcAft>
                <a:spcPts val="0"/>
              </a:spcAft>
              <a:buNone/>
            </a:pPr>
            <a:r>
              <a:t/>
            </a:r>
            <a:endParaRPr sz="440">
              <a:solidFill>
                <a:schemeClr val="dk1"/>
              </a:solidFill>
              <a:latin typeface="Arial"/>
              <a:ea typeface="Arial"/>
              <a:cs typeface="Arial"/>
              <a:sym typeface="Arial"/>
            </a:endParaRPr>
          </a:p>
        </p:txBody>
      </p:sp>
      <p:sp>
        <p:nvSpPr>
          <p:cNvPr id="297" name="Google Shape;297;p21: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p22:notes"/>
          <p:cNvSpPr txBox="1"/>
          <p:nvPr>
            <p:ph idx="1" type="body"/>
          </p:nvPr>
        </p:nvSpPr>
        <p:spPr>
          <a:xfrm>
            <a:off x="609601" y="4416427"/>
            <a:ext cx="5791200" cy="4183063"/>
          </a:xfrm>
          <a:prstGeom prst="rect">
            <a:avLst/>
          </a:prstGeom>
          <a:noFill/>
          <a:ln>
            <a:noFill/>
          </a:ln>
        </p:spPr>
        <p:txBody>
          <a:bodyPr anchorCtr="0" anchor="t" bIns="46575" lIns="93150" spcFirstLastPara="1" rIns="93150" wrap="square" tIns="46575">
            <a:noAutofit/>
          </a:bodyPr>
          <a:lstStyle/>
          <a:p>
            <a:pPr indent="0" lvl="0" marL="0" rtl="0" algn="l">
              <a:lnSpc>
                <a:spcPct val="80000"/>
              </a:lnSpc>
              <a:spcBef>
                <a:spcPts val="0"/>
              </a:spcBef>
              <a:spcAft>
                <a:spcPts val="0"/>
              </a:spcAft>
              <a:buNone/>
            </a:pPr>
            <a:r>
              <a:rPr lang="en-US" sz="480">
                <a:solidFill>
                  <a:schemeClr val="dk1"/>
                </a:solidFill>
                <a:latin typeface="Arial"/>
                <a:ea typeface="Arial"/>
                <a:cs typeface="Arial"/>
                <a:sym typeface="Arial"/>
              </a:rPr>
              <a:t>The only approved flight following agency is Graf Radio. Aircraft will monitor Graf Radio and the Range Ops Firing Desk (FM 60.0) when operating in the training area, outside of a ROZ or live fire range.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Initial Contact - Rotary Wing.  On initial contact, aircraft will provide Graf Radio with:</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Aircraft call sign  and five digit tail number</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Number and type of aircraft in flight</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Number of personnel on board</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Location</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Destination</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Any other pertinent information (Code or VIP on board, approved non-standard flight route, etc.)</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Initial Contact - UAS.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Request permission 15 minutes prior to launch/recovery operations</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1" marL="457200" rtl="0" algn="l">
              <a:lnSpc>
                <a:spcPct val="80000"/>
              </a:lnSpc>
              <a:spcBef>
                <a:spcPts val="144"/>
              </a:spcBef>
              <a:spcAft>
                <a:spcPts val="0"/>
              </a:spcAft>
              <a:buNone/>
            </a:pPr>
            <a:r>
              <a:rPr lang="en-US" sz="480">
                <a:solidFill>
                  <a:schemeClr val="dk1"/>
                </a:solidFill>
                <a:latin typeface="Arial"/>
                <a:ea typeface="Arial"/>
                <a:cs typeface="Arial"/>
                <a:sym typeface="Arial"/>
              </a:rPr>
              <a:t>On initial contact, operators will provide Graf Radio with:</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Aircraft identification, location, and telephonic contact information (landline or cellphone)</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Direction of departure/recovery</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Requested operating area (Killbox/Keypad(s))</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2" marL="914400" rtl="0" algn="l">
              <a:lnSpc>
                <a:spcPct val="80000"/>
              </a:lnSpc>
              <a:spcBef>
                <a:spcPts val="144"/>
              </a:spcBef>
              <a:spcAft>
                <a:spcPts val="0"/>
              </a:spcAft>
              <a:buNone/>
            </a:pPr>
            <a:r>
              <a:rPr lang="en-US" sz="480">
                <a:solidFill>
                  <a:schemeClr val="dk1"/>
                </a:solidFill>
                <a:latin typeface="Arial"/>
                <a:ea typeface="Arial"/>
                <a:cs typeface="Arial"/>
                <a:sym typeface="Arial"/>
              </a:rPr>
              <a:t>Requested block altitudes</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sz="44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GTA has a published air-to-air frequency, but there is no requirement to monitor it. Aviation Branch has the authority to mandate its use on a case by case basis. </a:t>
            </a:r>
            <a:endParaRPr/>
          </a:p>
          <a:p>
            <a:pPr indent="0" lvl="0" marL="0" rtl="0" algn="l">
              <a:lnSpc>
                <a:spcPct val="80000"/>
              </a:lnSpc>
              <a:spcBef>
                <a:spcPts val="144"/>
              </a:spcBef>
              <a:spcAft>
                <a:spcPts val="0"/>
              </a:spcAft>
              <a:buNone/>
            </a:pPr>
            <a:r>
              <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NOTE</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The GTA Firing Desk is not authorized to flight-follow aircraft within ED-R 136.  Aviators/UAS operators may contact the Firing Desk if unable </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to communicate with Graf Radio during an emergency.</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Operating when Graf Radio is closed requires approval from Aviation Branch and a Battalion Commander-approved memorandum (or a DD Form 2977 with a Medium residual risk that addresses operations without flight following). During these times utilize Graf Radio frequency VHF 139.40 as a CTAF and check in and out with the Firing Desk. See paragraph 1-10a for normal hours of operation.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GTA’s MEDEVAC support unit is the only unit pre-approved to operate outside of Graf Radio’s hours.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The controlling agency for ED-R 136 is the GTA AT&amp;A Officer, delegated to Graf Radio. Graf Radio is the only approval authority for ED-R entry and exit.  Graf Radio is the only flight-following agency for GTA during day or night operations.  </a:t>
            </a:r>
            <a:endParaRPr/>
          </a:p>
          <a:p>
            <a:pPr indent="0" lvl="0" marL="0" rtl="0" algn="l">
              <a:lnSpc>
                <a:spcPct val="80000"/>
              </a:lnSpc>
              <a:spcBef>
                <a:spcPts val="144"/>
              </a:spcBef>
              <a:spcAft>
                <a:spcPts val="0"/>
              </a:spcAft>
              <a:buNone/>
            </a:pPr>
            <a:r>
              <a:rPr b="1" lang="en-US" sz="480">
                <a:solidFill>
                  <a:schemeClr val="dk1"/>
                </a:solidFill>
                <a:latin typeface="Arial"/>
                <a:ea typeface="Arial"/>
                <a:cs typeface="Arial"/>
                <a:sym typeface="Arial"/>
              </a:rPr>
              <a:t> </a:t>
            </a:r>
            <a:endParaRPr sz="480">
              <a:solidFill>
                <a:schemeClr val="dk1"/>
              </a:solidFill>
              <a:latin typeface="Arial"/>
              <a:ea typeface="Arial"/>
              <a:cs typeface="Arial"/>
              <a:sym typeface="Arial"/>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All ACPs are mandatory reporting points to Graf Radio.  Aircraft will also report arrival at ranges or training areas.</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 </a:t>
            </a:r>
            <a:endParaRPr/>
          </a:p>
          <a:p>
            <a:pPr indent="0" lvl="0" marL="0" rtl="0" algn="l">
              <a:lnSpc>
                <a:spcPct val="80000"/>
              </a:lnSpc>
              <a:spcBef>
                <a:spcPts val="144"/>
              </a:spcBef>
              <a:spcAft>
                <a:spcPts val="0"/>
              </a:spcAft>
              <a:buNone/>
            </a:pPr>
            <a:r>
              <a:rPr lang="en-US" sz="480">
                <a:solidFill>
                  <a:schemeClr val="dk1"/>
                </a:solidFill>
                <a:latin typeface="Arial"/>
                <a:ea typeface="Arial"/>
                <a:cs typeface="Arial"/>
                <a:sym typeface="Arial"/>
              </a:rPr>
              <a:t>Aircraft will contact Graf Radio with an “operations normal” call every 30 minutes or as requested by Graf Radio while established within a training area. </a:t>
            </a:r>
            <a:endParaRPr/>
          </a:p>
          <a:p>
            <a:pPr indent="0" lvl="0" marL="0" rtl="0" algn="l">
              <a:lnSpc>
                <a:spcPct val="80000"/>
              </a:lnSpc>
              <a:spcBef>
                <a:spcPts val="132"/>
              </a:spcBef>
              <a:spcAft>
                <a:spcPts val="0"/>
              </a:spcAft>
              <a:buNone/>
            </a:pPr>
            <a:r>
              <a:t/>
            </a:r>
            <a:endParaRPr sz="440">
              <a:solidFill>
                <a:schemeClr val="dk1"/>
              </a:solidFill>
              <a:latin typeface="Arial"/>
              <a:ea typeface="Arial"/>
              <a:cs typeface="Arial"/>
              <a:sym typeface="Arial"/>
            </a:endParaRPr>
          </a:p>
        </p:txBody>
      </p:sp>
      <p:sp>
        <p:nvSpPr>
          <p:cNvPr id="304" name="Google Shape;304;p22: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 name="Google Shape;310;p23:notes"/>
          <p:cNvSpPr txBox="1"/>
          <p:nvPr>
            <p:ph idx="1" type="body"/>
          </p:nvPr>
        </p:nvSpPr>
        <p:spPr>
          <a:xfrm>
            <a:off x="609601" y="4416427"/>
            <a:ext cx="5791200" cy="4183063"/>
          </a:xfrm>
          <a:prstGeom prst="rect">
            <a:avLst/>
          </a:prstGeom>
          <a:noFill/>
          <a:ln>
            <a:noFill/>
          </a:ln>
        </p:spPr>
        <p:txBody>
          <a:bodyPr anchorCtr="0" anchor="t" bIns="46575" lIns="93150" spcFirstLastPara="1" rIns="93150" wrap="square" tIns="46575">
            <a:noAutofit/>
          </a:bodyPr>
          <a:lstStyle/>
          <a:p>
            <a:pPr indent="-19050" lvl="0" marL="0" rtl="0" algn="l">
              <a:lnSpc>
                <a:spcPct val="80000"/>
              </a:lnSpc>
              <a:spcBef>
                <a:spcPts val="0"/>
              </a:spcBef>
              <a:spcAft>
                <a:spcPts val="0"/>
              </a:spcAft>
              <a:buClr>
                <a:srgbClr val="000000"/>
              </a:buClr>
              <a:buSzPts val="300"/>
              <a:buFont typeface="Arial"/>
              <a:buChar char="•"/>
            </a:pPr>
            <a:r>
              <a:rPr b="1" lang="en-US" sz="300">
                <a:solidFill>
                  <a:srgbClr val="000000"/>
                </a:solidFill>
                <a:latin typeface="Arial"/>
                <a:ea typeface="Arial"/>
                <a:cs typeface="Arial"/>
                <a:sym typeface="Arial"/>
              </a:rPr>
              <a:t> In the event of an emergency, immediate notification of Graf Radio/GAAF Tower, Base Operations, and GTA Range Operations will activate the 7ATC Aviation Pre-Accident Plan.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Emergency operations.  Aviators/UAS operators experiencing in-flight emergencies will report the following to Graf Radio:</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Identification/Aircraft Type</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Nature of the emergency</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Location (or last known)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Pilot/Operator intentions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Number of personnel on board</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Fuel remaining (hours/minutes)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Ammunition on board</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Other pertinent data</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In the event of an emergency, immediate notification of Graf Radio/GAAF Tower, Base Operations, and GTA Range Operations will activate the 7ATC Aviation Pre-Accident Plan.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Notify the GTA Range Operations Firing Desk as soon as possible after landing.  All accidents must be reported to Range Operations IAW GTA SOP #1. Additionally, per AE Suppl 1 to AR 95-1, any unit involved in a Class A, B, or C aviation accident will immediately notify the USAREUR Watch Officer (537-3192/3186/3189, CIV: 0611-143-537-3189) and submit the AE Form 95-23A within two hours to </a:t>
            </a:r>
            <a:r>
              <a:rPr i="1" lang="en-US" sz="300" u="sng">
                <a:solidFill>
                  <a:schemeClr val="hlink"/>
                </a:solidFill>
                <a:latin typeface="Arial"/>
                <a:ea typeface="Arial"/>
                <a:cs typeface="Arial"/>
                <a:sym typeface="Arial"/>
                <a:hlinkClick r:id="rId2"/>
              </a:rPr>
              <a:t>usarmy.badenwur.usareur.mbx.g33-ops-watch-officer@mail.mil</a:t>
            </a:r>
            <a:r>
              <a:rPr i="1" lang="en-US" sz="300">
                <a:solidFill>
                  <a:schemeClr val="dk1"/>
                </a:solidFill>
                <a:latin typeface="Arial"/>
                <a:ea typeface="Arial"/>
                <a:cs typeface="Arial"/>
                <a:sym typeface="Arial"/>
              </a:rPr>
              <a:t>. </a:t>
            </a:r>
            <a:endParaRPr sz="300">
              <a:solidFill>
                <a:schemeClr val="dk1"/>
              </a:solidFill>
              <a:latin typeface="Arial"/>
              <a:ea typeface="Arial"/>
              <a:cs typeface="Arial"/>
              <a:sym typeface="Arial"/>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Emergency landing areas.  Aviators required to perform precautionary or forced landings may choose a landing area as necessary to ensure the safety of occupants and the flight crew. Flight crews should consider the location of active ranges and permanently dudded areas before landing.</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Primary. GAAF is the primary emergency recovery location for aircraft requiring adequate maneuver area for run-on or roll-on landings. Depending on the nature of the emergency, aircraft with munitions on board will:</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Hover taxi onto the taxiway between parking pads 7 &amp; 11 and continue straight ahead toward the berm west of Pad 99.</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Position the aircraft in the center of Pad 99 oriented west.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Aircraft unable to taxi will shut down in place and immediately notify unit to download aircraft.</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Alternate.  VAAF serves as a secondary recovery location for aircraft requiring run-on or roll-on landings.  The bulletin will note if VAAF is occupied with ground operations.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Aviators shall ensure that the runway environment is free of obstructions before landing.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Depending on the nature of the emergency, aircraft with munitions on board will position the aircraft at a heading of 330 degrees and notify unit to download aircraft following shutdown.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Lost Communication.  Lost communication procedures will be accomplished IAW the FIH, Army Regulations, applicable ATM, and unit SOPs.  In the event of lost communications and/or lost link of UAS for more than one minute, the pilot/UAS operator will accomplish the following:</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Cease fire and place armament switches to the safe position.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Return aircraft to authorized landing area and land. For UAS, land the UAS or provide the Firing Desk and Graf Radio with last known location.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Notify OIC/Range Safety Officer (RSO) of the situation.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Contact Graf Radio and the Firing Desk by alternate means to advise them of the status of the aircraft.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Aircraft returning to GAAF under lost communications will follow published DoD procedures. For UAS, notify the Firing Desk and Graf Radio once UAS has landed in the designated area or lands outside of the designated landing area for further assistance.</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Inadvertent Instrument Meteorological Conditions (IIMC) Recovery Procedures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IIMC recovery procedures will be accomplished IAW Army Regulations, ATMs, and unit SOPs.  The Minimum Sector Altitude for GTA is 3700’ MSL, but the Minimum Vectoring Altitude for ARAC is 5300’ MSL.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Flight procedures are IAW AE Suppl 1 to AR 95-1 and AR 95-1.  In addition, aviators must immediately call Graf Radio to declare an emergency. Graf Radio will forward the information to the Firing Desk. The call must include, "Mayday, Mayday, Mayday, call sign, inadvertent IMC, cease fire due to aircraft over the restricted area."  This call may be directly from the crew or from the unit/airborne controller supervising the flight.</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Aircraft north of the 09 gridline will (once a positive climb is established) turn to the north to exit the concentration of firing and climb to 3700’ MSL, but should continue to 5300’ MSL to receive radar vectors.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Aircraft south of the 09 gridline will (once a positive climb is established) turn to the south to exit the concentration of firing and climb to 3700’ MSL, but should continue to 5300’ MSL to receive radar vectors.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After established in straight-and-level flight, contact the appropriate Grafenwoehr Air Traffic Service (ATS) facility or the local enroute Air Traffic Service Facility if Grafenwoehr ATS is closed.  Set transponder to emergency mode (code 7700) after establishing the climb.  Units are responsible for establishing a multi-ship procedure for each flight.</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The primary recovery airfield is GAAF.  Normal operating hours of the Ground Controlled Approach are IAW the DoD FLIP, unless coordination is made with ARAC prior to mission execution.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Ammunition or Weapons Malfunction Procedures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b="1" lang="en-US" sz="300">
                <a:solidFill>
                  <a:schemeClr val="dk1"/>
                </a:solidFill>
                <a:latin typeface="Arial"/>
                <a:ea typeface="Arial"/>
                <a:cs typeface="Arial"/>
                <a:sym typeface="Arial"/>
              </a:rPr>
              <a:t>WARNING</a:t>
            </a:r>
            <a:endParaRPr sz="300">
              <a:solidFill>
                <a:schemeClr val="dk1"/>
              </a:solidFill>
              <a:latin typeface="Arial"/>
              <a:ea typeface="Arial"/>
              <a:cs typeface="Arial"/>
              <a:sym typeface="Arial"/>
            </a:endParaRPr>
          </a:p>
          <a:p>
            <a:pPr indent="0" lvl="0" marL="0" rtl="0" algn="l">
              <a:lnSpc>
                <a:spcPct val="80000"/>
              </a:lnSpc>
              <a:spcBef>
                <a:spcPts val="90"/>
              </a:spcBef>
              <a:spcAft>
                <a:spcPts val="0"/>
              </a:spcAft>
              <a:buNone/>
            </a:pPr>
            <a:r>
              <a:rPr b="1" lang="en-US" sz="300">
                <a:solidFill>
                  <a:schemeClr val="dk1"/>
                </a:solidFill>
                <a:latin typeface="Arial"/>
                <a:ea typeface="Arial"/>
                <a:cs typeface="Arial"/>
                <a:sym typeface="Arial"/>
              </a:rPr>
              <a:t>Perform all immediate action procedures per the aircraft/weapon operator’s manual.</a:t>
            </a:r>
            <a:endParaRPr sz="300">
              <a:solidFill>
                <a:schemeClr val="dk1"/>
              </a:solidFill>
              <a:latin typeface="Arial"/>
              <a:ea typeface="Arial"/>
              <a:cs typeface="Arial"/>
              <a:sym typeface="Arial"/>
            </a:endParaRPr>
          </a:p>
          <a:p>
            <a:pPr indent="0" lvl="0" marL="0" rtl="0" algn="l">
              <a:lnSpc>
                <a:spcPct val="80000"/>
              </a:lnSpc>
              <a:spcBef>
                <a:spcPts val="90"/>
              </a:spcBef>
              <a:spcAft>
                <a:spcPts val="0"/>
              </a:spcAft>
              <a:buNone/>
            </a:pPr>
            <a:r>
              <a:rPr b="1" lang="en-US" sz="300">
                <a:solidFill>
                  <a:schemeClr val="dk1"/>
                </a:solidFill>
                <a:latin typeface="Arial"/>
                <a:ea typeface="Arial"/>
                <a:cs typeface="Arial"/>
                <a:sym typeface="Arial"/>
              </a:rPr>
              <a:t> </a:t>
            </a:r>
            <a:endParaRPr sz="300">
              <a:solidFill>
                <a:schemeClr val="dk1"/>
              </a:solidFill>
              <a:latin typeface="Arial"/>
              <a:ea typeface="Arial"/>
              <a:cs typeface="Arial"/>
              <a:sym typeface="Arial"/>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In the event of a major weapon malfunction, round out of impact, or accidental discharge, the OIC must immediately put the range into a “CEASE FIRE” status.  Contact the Firing Desk as soon as the incident occurs and request an investigation.  The OIC must quarantine any flight recorder tapes that are available. Have individuals prepared to give the Range Operations representative detailed written statements on the circumstances of the incident. Training can resume once Range Operation’s investigation is complete.</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7.62, .50 Caliber, 30mm Cannon (Jam, Runaway Gun)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Keep weapon pointed in a safe direction (downrange, between the limit markers.  If necessary, land the aircraft in a safe location, with the weapon oriented downrange.</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Clear the weapon/aircraft prior to leaving the range.  Malfunctions that cannot be immediately cleared shall be SAFED to the extent possible, and the aircraft shall land at a safe place on the range with the weapon pointed downrange.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Once the weapon has been cleared (or in the event weapon cannot be cleared and no safe place exists to land), return the aircraft to the FARP re-arm pads and orient the weapon toward the berm in front of the pad.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Radio the FARP OIC to provide notification of the malfunction.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2.75” (70mm) Folding Fin Aerial Rockets (FFAR) (Malfunction, Misfires)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Perform hang-fire procedures IAW aircraft TM.</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Failure to fire. Inspect for damage and clean/dry rockets and connections.  If there is visible damage or if the rocket fails to fire after three attempts, secure the ground safety/foil wrap and notify QASAS for turn-in.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After a failure to fire, the rocket may be transferred to a different tube to validate the cause of the fault, but the three attempt restriction still remains.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Aircraft without an occupied FARP requiring a bermed landing area shall proceed to Pad 99, the bermed pad at GAAF.</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Report dangerous or damaged ammunition or damage to aircraft/weapons to the Firing Desk immediately.  EOD/LAR support will be initiated by the Firing Desk.</a:t>
            </a:r>
            <a:endParaRPr/>
          </a:p>
        </p:txBody>
      </p:sp>
      <p:sp>
        <p:nvSpPr>
          <p:cNvPr id="311" name="Google Shape;311;p23: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7" name="Google Shape;317;p24: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18" name="Google Shape;318;p24: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 name="Google Shape;330;p25:notes"/>
          <p:cNvSpPr txBox="1"/>
          <p:nvPr>
            <p:ph idx="1" type="body"/>
          </p:nvPr>
        </p:nvSpPr>
        <p:spPr>
          <a:xfrm>
            <a:off x="609601" y="4416427"/>
            <a:ext cx="5791200" cy="4183063"/>
          </a:xfrm>
          <a:prstGeom prst="rect">
            <a:avLst/>
          </a:prstGeom>
          <a:noFill/>
          <a:ln>
            <a:noFill/>
          </a:ln>
        </p:spPr>
        <p:txBody>
          <a:bodyPr anchorCtr="0" anchor="t" bIns="46575" lIns="93150" spcFirstLastPara="1" rIns="93150" wrap="square" tIns="46575">
            <a:noAutofit/>
          </a:bodyPr>
          <a:lstStyle/>
          <a:p>
            <a:pPr indent="-19050" lvl="0" marL="0" rtl="0" algn="l">
              <a:lnSpc>
                <a:spcPct val="80000"/>
              </a:lnSpc>
              <a:spcBef>
                <a:spcPts val="0"/>
              </a:spcBef>
              <a:spcAft>
                <a:spcPts val="0"/>
              </a:spcAft>
              <a:buClr>
                <a:srgbClr val="000000"/>
              </a:buClr>
              <a:buSzPts val="300"/>
              <a:buFont typeface="Arial"/>
              <a:buChar char="•"/>
            </a:pPr>
            <a:r>
              <a:rPr b="1" lang="en-US" sz="300">
                <a:solidFill>
                  <a:srgbClr val="000000"/>
                </a:solidFill>
                <a:latin typeface="Arial"/>
                <a:ea typeface="Arial"/>
                <a:cs typeface="Arial"/>
                <a:sym typeface="Arial"/>
              </a:rPr>
              <a:t> In the event of an emergency, immediate notification of Graf Radio/GAAF Tower, Base Operations, and GTA Range Operations will activate the 7ATC Aviation Pre-Accident Plan.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Emergency operations.  Aviators/UAS operators experiencing in-flight emergencies will report the following to Graf Radio:</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Identification/Aircraft Type</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Nature of the emergency</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Location (or last known)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Pilot/Operator intentions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Number of personnel on board</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Fuel remaining (hours/minutes)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Ammunition on board</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Other pertinent data</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In the event of an emergency, immediate notification of Graf Radio/GAAF Tower, Base Operations, and GTA Range Operations will activate the 7ATC Aviation Pre-Accident Plan.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Notify the GTA Range Operations Firing Desk as soon as possible after landing.  All accidents must be reported to Range Operations IAW GTA SOP #1. Additionally, per AE Suppl 1 to AR 95-1, any unit involved in a Class A, B, or C aviation accident will immediately notify the USAREUR Watch Officer (537-3192/3186/3189, CIV: 0611-143-537-3189) and submit the AE Form 95-23A within two hours to </a:t>
            </a:r>
            <a:r>
              <a:rPr i="1" lang="en-US" sz="300" u="sng">
                <a:solidFill>
                  <a:schemeClr val="hlink"/>
                </a:solidFill>
                <a:latin typeface="Arial"/>
                <a:ea typeface="Arial"/>
                <a:cs typeface="Arial"/>
                <a:sym typeface="Arial"/>
                <a:hlinkClick r:id="rId2"/>
              </a:rPr>
              <a:t>usarmy.badenwur.usareur.mbx.g33-ops-watch-officer@mail.mil</a:t>
            </a:r>
            <a:r>
              <a:rPr i="1" lang="en-US" sz="300">
                <a:solidFill>
                  <a:schemeClr val="dk1"/>
                </a:solidFill>
                <a:latin typeface="Arial"/>
                <a:ea typeface="Arial"/>
                <a:cs typeface="Arial"/>
                <a:sym typeface="Arial"/>
              </a:rPr>
              <a:t>. </a:t>
            </a:r>
            <a:endParaRPr sz="300">
              <a:solidFill>
                <a:schemeClr val="dk1"/>
              </a:solidFill>
              <a:latin typeface="Arial"/>
              <a:ea typeface="Arial"/>
              <a:cs typeface="Arial"/>
              <a:sym typeface="Arial"/>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Emergency landing areas.  Aviators required to perform precautionary or forced landings may choose a landing area as necessary to ensure the safety of occupants and the flight crew. Flight crews should consider the location of active ranges and permanently dudded areas before landing.</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Primary. GAAF is the primary emergency recovery location for aircraft requiring adequate maneuver area for run-on or roll-on landings. Depending on the nature of the emergency, aircraft with munitions on board will:</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Hover taxi onto the taxiway between parking pads 7 &amp; 11 and continue straight ahead toward the berm west of Pad 99.</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Position the aircraft in the center of Pad 99 oriented west.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Aircraft unable to taxi will shut down in place and immediately notify unit to download aircraft.</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Alternate.  VAAF serves as a secondary recovery location for aircraft requiring run-on or roll-on landings.  The bulletin will note if VAAF is occupied with ground operations.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Aviators shall ensure that the runway environment is free of obstructions before landing.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Depending on the nature of the emergency, aircraft with munitions on board will position the aircraft at a heading of 330 degrees and notify unit to download aircraft following shutdown.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Lost Communication.  Lost communication procedures will be accomplished IAW the FIH, Army Regulations, applicable ATM, and unit SOPs.  In the event of lost communications and/or lost link of UAS for more than one minute, the pilot/UAS operator will accomplish the following:</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Cease fire and place armament switches to the safe position.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Return aircraft to authorized landing area and land. For UAS, land the UAS or provide the Firing Desk and Graf Radio with last known location.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Notify OIC/Range Safety Officer (RSO) of the situation.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Contact Graf Radio and the Firing Desk by alternate means to advise them of the status of the aircraft.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Aircraft returning to GAAF under lost communications will follow published DoD procedures. For UAS, notify the Firing Desk and Graf Radio once UAS has landed in the designated area or lands outside of the designated landing area for further assistance.</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Inadvertent Instrument Meteorological Conditions (IIMC) Recovery Procedures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IIMC recovery procedures will be accomplished IAW Army Regulations, ATMs, and unit SOPs.  The Minimum Sector Altitude for GTA is 3700’ MSL, but the Minimum Vectoring Altitude for ARAC is 5300’ MSL.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Flight procedures are IAW AE Suppl 1 to AR 95-1 and AR 95-1.  In addition, aviators must immediately call Graf Radio to declare an emergency. Graf Radio will forward the information to the Firing Desk. The call must include, "Mayday, Mayday, Mayday, call sign, inadvertent IMC, cease fire due to aircraft over the restricted area."  This call may be directly from the crew or from the unit/airborne controller supervising the flight.</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Aircraft north of the 09 gridline will (once a positive climb is established) turn to the north to exit the concentration of firing and climb to 3700’ MSL, but should continue to 5300’ MSL to receive radar vectors.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Aircraft south of the 09 gridline will (once a positive climb is established) turn to the south to exit the concentration of firing and climb to 3700’ MSL, but should continue to 5300’ MSL to receive radar vectors.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After established in straight-and-level flight, contact the appropriate Grafenwoehr Air Traffic Service (ATS) facility or the local enroute Air Traffic Service Facility if Grafenwoehr ATS is closed.  Set transponder to emergency mode (code 7700) after establishing the climb.  Units are responsible for establishing a multi-ship procedure for each flight.</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The primary recovery airfield is GAAF.  Normal operating hours of the Ground Controlled Approach are IAW the DoD FLIP, unless coordination is made with ARAC prior to mission execution.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Ammunition or Weapons Malfunction Procedures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0" marL="0" rtl="0" algn="l">
              <a:lnSpc>
                <a:spcPct val="80000"/>
              </a:lnSpc>
              <a:spcBef>
                <a:spcPts val="90"/>
              </a:spcBef>
              <a:spcAft>
                <a:spcPts val="0"/>
              </a:spcAft>
              <a:buNone/>
            </a:pPr>
            <a:r>
              <a:rPr b="1" lang="en-US" sz="300">
                <a:solidFill>
                  <a:schemeClr val="dk1"/>
                </a:solidFill>
                <a:latin typeface="Arial"/>
                <a:ea typeface="Arial"/>
                <a:cs typeface="Arial"/>
                <a:sym typeface="Arial"/>
              </a:rPr>
              <a:t>WARNING</a:t>
            </a:r>
            <a:endParaRPr sz="300">
              <a:solidFill>
                <a:schemeClr val="dk1"/>
              </a:solidFill>
              <a:latin typeface="Arial"/>
              <a:ea typeface="Arial"/>
              <a:cs typeface="Arial"/>
              <a:sym typeface="Arial"/>
            </a:endParaRPr>
          </a:p>
          <a:p>
            <a:pPr indent="0" lvl="0" marL="0" rtl="0" algn="l">
              <a:lnSpc>
                <a:spcPct val="80000"/>
              </a:lnSpc>
              <a:spcBef>
                <a:spcPts val="90"/>
              </a:spcBef>
              <a:spcAft>
                <a:spcPts val="0"/>
              </a:spcAft>
              <a:buNone/>
            </a:pPr>
            <a:r>
              <a:rPr b="1" lang="en-US" sz="300">
                <a:solidFill>
                  <a:schemeClr val="dk1"/>
                </a:solidFill>
                <a:latin typeface="Arial"/>
                <a:ea typeface="Arial"/>
                <a:cs typeface="Arial"/>
                <a:sym typeface="Arial"/>
              </a:rPr>
              <a:t>Perform all immediate action procedures per the aircraft/weapon operator’s manual.</a:t>
            </a:r>
            <a:endParaRPr sz="300">
              <a:solidFill>
                <a:schemeClr val="dk1"/>
              </a:solidFill>
              <a:latin typeface="Arial"/>
              <a:ea typeface="Arial"/>
              <a:cs typeface="Arial"/>
              <a:sym typeface="Arial"/>
            </a:endParaRPr>
          </a:p>
          <a:p>
            <a:pPr indent="0" lvl="0" marL="0" rtl="0" algn="l">
              <a:lnSpc>
                <a:spcPct val="80000"/>
              </a:lnSpc>
              <a:spcBef>
                <a:spcPts val="90"/>
              </a:spcBef>
              <a:spcAft>
                <a:spcPts val="0"/>
              </a:spcAft>
              <a:buNone/>
            </a:pPr>
            <a:r>
              <a:rPr b="1" lang="en-US" sz="300">
                <a:solidFill>
                  <a:schemeClr val="dk1"/>
                </a:solidFill>
                <a:latin typeface="Arial"/>
                <a:ea typeface="Arial"/>
                <a:cs typeface="Arial"/>
                <a:sym typeface="Arial"/>
              </a:rPr>
              <a:t> </a:t>
            </a:r>
            <a:endParaRPr sz="300">
              <a:solidFill>
                <a:schemeClr val="dk1"/>
              </a:solidFill>
              <a:latin typeface="Arial"/>
              <a:ea typeface="Arial"/>
              <a:cs typeface="Arial"/>
              <a:sym typeface="Arial"/>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In the event of a major weapon malfunction, round out of impact, or accidental discharge, the OIC must immediately put the range into a “CEASE FIRE” status.  Contact the Firing Desk as soon as the incident occurs and request an investigation.  The OIC must quarantine any flight recorder tapes that are available. Have individuals prepared to give the Range Operations representative detailed written statements on the circumstances of the incident. Training can resume once Range Operation’s investigation is complete.</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7.62, .50 Caliber, 30mm Cannon (Jam, Runaway Gun)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Keep weapon pointed in a safe direction (downrange, between the limit markers.  If necessary, land the aircraft in a safe location, with the weapon oriented downrange.</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Clear the weapon/aircraft prior to leaving the range.  Malfunctions that cannot be immediately cleared shall be SAFED to the extent possible, and the aircraft shall land at a safe place on the range with the weapon pointed downrange.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Once the weapon has been cleared (or in the event weapon cannot be cleared and no safe place exists to land), return the aircraft to the FARP re-arm pads and orient the weapon toward the berm in front of the pad.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Radio the FARP OIC to provide notification of the malfunction.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2.75” (70mm) Folding Fin Aerial Rockets (FFAR) (Malfunction, Misfires)</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Perform hang-fire procedures IAW aircraft TM.</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Failure to fire. Inspect for damage and clean/dry rockets and connections.  If there is visible damage or if the rocket fails to fire after three attempts, secure the ground safety/foil wrap and notify QASAS for turn-in.</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2" marL="914400" rtl="0" algn="l">
              <a:lnSpc>
                <a:spcPct val="80000"/>
              </a:lnSpc>
              <a:spcBef>
                <a:spcPts val="90"/>
              </a:spcBef>
              <a:spcAft>
                <a:spcPts val="0"/>
              </a:spcAft>
              <a:buNone/>
            </a:pPr>
            <a:r>
              <a:rPr lang="en-US" sz="300">
                <a:solidFill>
                  <a:schemeClr val="dk1"/>
                </a:solidFill>
                <a:latin typeface="Arial"/>
                <a:ea typeface="Arial"/>
                <a:cs typeface="Arial"/>
                <a:sym typeface="Arial"/>
              </a:rPr>
              <a:t>After a failure to fire, the rocket may be transferred to a different tube to validate the cause of the fault, but the three attempt restriction still remains. </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Aircraft without an occupied FARP requiring a bermed landing area shall proceed to Pad 99, the bermed pad at GAAF.</a:t>
            </a:r>
            <a:endParaRPr/>
          </a:p>
          <a:p>
            <a:pPr indent="0" lvl="0" marL="0" rtl="0" algn="l">
              <a:lnSpc>
                <a:spcPct val="80000"/>
              </a:lnSpc>
              <a:spcBef>
                <a:spcPts val="90"/>
              </a:spcBef>
              <a:spcAft>
                <a:spcPts val="0"/>
              </a:spcAft>
              <a:buNone/>
            </a:pPr>
            <a:r>
              <a:rPr lang="en-US" sz="300">
                <a:solidFill>
                  <a:schemeClr val="dk1"/>
                </a:solidFill>
                <a:latin typeface="Arial"/>
                <a:ea typeface="Arial"/>
                <a:cs typeface="Arial"/>
                <a:sym typeface="Arial"/>
              </a:rPr>
              <a:t> </a:t>
            </a:r>
            <a:endParaRPr/>
          </a:p>
          <a:p>
            <a:pPr indent="0" lvl="1" marL="457200" rtl="0" algn="l">
              <a:lnSpc>
                <a:spcPct val="80000"/>
              </a:lnSpc>
              <a:spcBef>
                <a:spcPts val="90"/>
              </a:spcBef>
              <a:spcAft>
                <a:spcPts val="0"/>
              </a:spcAft>
              <a:buNone/>
            </a:pPr>
            <a:r>
              <a:rPr lang="en-US" sz="300">
                <a:solidFill>
                  <a:schemeClr val="dk1"/>
                </a:solidFill>
                <a:latin typeface="Arial"/>
                <a:ea typeface="Arial"/>
                <a:cs typeface="Arial"/>
                <a:sym typeface="Arial"/>
              </a:rPr>
              <a:t>Report dangerous or damaged ammunition or damage to aircraft/weapons to the Firing Desk immediately.  EOD/LAR support will be initiated by the Firing Desk.</a:t>
            </a:r>
            <a:endParaRPr/>
          </a:p>
        </p:txBody>
      </p:sp>
      <p:sp>
        <p:nvSpPr>
          <p:cNvPr id="331" name="Google Shape;331;p25: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txBox="1"/>
          <p:nvPr>
            <p:ph idx="1" type="body"/>
          </p:nvPr>
        </p:nvSpPr>
        <p:spPr>
          <a:xfrm>
            <a:off x="935038" y="4416427"/>
            <a:ext cx="5140325" cy="4183063"/>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337" name="Google Shape;337;p2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7:notes"/>
          <p:cNvSpPr txBox="1"/>
          <p:nvPr>
            <p:ph idx="1" type="body"/>
          </p:nvPr>
        </p:nvSpPr>
        <p:spPr>
          <a:xfrm>
            <a:off x="935038" y="4416427"/>
            <a:ext cx="5140325" cy="4183063"/>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351" name="Google Shape;351;p2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8: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66" name="Google Shape;366;p28:notes"/>
          <p:cNvSpPr/>
          <p:nvPr>
            <p:ph idx="2" type="sldImg"/>
          </p:nvPr>
        </p:nvSpPr>
        <p:spPr>
          <a:xfrm>
            <a:off x="1192213" y="703263"/>
            <a:ext cx="4630737" cy="3473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28:notes"/>
          <p:cNvSpPr txBox="1"/>
          <p:nvPr>
            <p:ph idx="1" type="body"/>
          </p:nvPr>
        </p:nvSpPr>
        <p:spPr>
          <a:xfrm>
            <a:off x="935038" y="4413250"/>
            <a:ext cx="5140325" cy="4184650"/>
          </a:xfrm>
          <a:prstGeom prst="rect">
            <a:avLst/>
          </a:prstGeom>
          <a:noFill/>
          <a:ln>
            <a:noFill/>
          </a:ln>
        </p:spPr>
        <p:txBody>
          <a:bodyPr anchorCtr="0" anchor="t" bIns="46725" lIns="93475" spcFirstLastPara="1" rIns="93475" wrap="square" tIns="46725">
            <a:noAutofit/>
          </a:bodyPr>
          <a:lstStyle/>
          <a:p>
            <a:pPr indent="0" lvl="0" marL="0" rtl="0" algn="l">
              <a:spcBef>
                <a:spcPts val="0"/>
              </a:spcBef>
              <a:spcAft>
                <a:spcPts val="0"/>
              </a:spcAft>
              <a:buNone/>
            </a:pPr>
            <a:r>
              <a:rPr lang="en-US">
                <a:latin typeface="Arial"/>
                <a:ea typeface="Arial"/>
                <a:cs typeface="Arial"/>
                <a:sym typeface="Arial"/>
              </a:rPr>
              <a:t>Sir Pending your questions.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1" name="Google Shape;151;p3: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52" name="Google Shape;152;p3: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4:notes"/>
          <p:cNvSpPr txBox="1"/>
          <p:nvPr>
            <p:ph idx="1" type="body"/>
          </p:nvPr>
        </p:nvSpPr>
        <p:spPr>
          <a:xfrm>
            <a:off x="381000" y="4267202"/>
            <a:ext cx="6324600" cy="4498975"/>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Europe Deutschland-Restricted Area (ED-R) 136 extends from the surface to 30,000 feet mean sea level (MSL).  Sector A is for all rotary-wing, fixed-wing, and Unmanned Aircraft Systems (UAS) operations.  Sector B is extended airspace to the west of Sector A from surface to 10,000 feet MSL and is primarily for fixed-wing platforms performing airborne operations and Close Air Support (CAS) missions.  Sector C is above Sector B from 10,000 to 30,000 feet MSL and is primarily for high-performance CAS platforms.  Sector A is permanently active with Sectors B and C activated and deactivated by the Airspace Usage Plan.</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Grafenwoehr Air Traffic Control Services (ATCS) maintains Local Flying Rules for areas outside ED-R 136. The Local Flying Rules include Maintenance Test Flight Areas. Contact Aviation Branch or Grafenwoehr ATCS for Local Flying Rules.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The only approved flight following agency is provided by Grafenwoehr Army Radar Approach Control (ARAC), call sign henceforth referred to as “Graf Radio”.</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Current maps, HLZ diagrams, SOPs, and range diagrams are available by contacting the Aviation Branch. US military units may also log in to: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spcBef>
                <a:spcPts val="360"/>
              </a:spcBef>
              <a:spcAft>
                <a:spcPts val="0"/>
              </a:spcAft>
              <a:buNone/>
            </a:pPr>
            <a:r>
              <a:rPr lang="en-US" sz="1200" u="sng">
                <a:solidFill>
                  <a:schemeClr val="hlink"/>
                </a:solidFill>
                <a:latin typeface="Arial"/>
                <a:ea typeface="Arial"/>
                <a:cs typeface="Arial"/>
                <a:sym typeface="Arial"/>
                <a:hlinkClick r:id="rId2"/>
              </a:rPr>
              <a:t>https://armyrangemapper.eur.army.mil/tapin</a:t>
            </a: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spcBef>
                <a:spcPts val="360"/>
              </a:spcBef>
              <a:spcAft>
                <a:spcPts val="0"/>
              </a:spcAft>
              <a:buNone/>
            </a:pPr>
            <a:r>
              <a:rPr lang="en-US" sz="1200">
                <a:solidFill>
                  <a:schemeClr val="dk1"/>
                </a:solidFill>
                <a:latin typeface="Arial"/>
                <a:ea typeface="Arial"/>
                <a:cs typeface="Arial"/>
                <a:sym typeface="Arial"/>
              </a:rPr>
              <a:t>Search for “GTA Range Operations” and click on “Training Resources” then “Resource Library.”</a:t>
            </a:r>
            <a:endParaRPr sz="1100">
              <a:solidFill>
                <a:schemeClr val="dk1"/>
              </a:solidFill>
              <a:latin typeface="Arial"/>
              <a:ea typeface="Arial"/>
              <a:cs typeface="Arial"/>
              <a:sym typeface="Arial"/>
            </a:endParaRPr>
          </a:p>
        </p:txBody>
      </p:sp>
      <p:sp>
        <p:nvSpPr>
          <p:cNvPr id="159" name="Google Shape;159;p4: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5" name="Google Shape;165;p5: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Rotary Wing:  Flights entering and exiting the established Entry/Exit (E/E) Points and remaining on the Admin Route for the duration of the flight are authorized when Graf Radio is operational. There are no free training areas within GTA. Due to hunting, range maintenance, and German Forestry operations, all flights operating outside of the Admin Route or the landing zones authorized in paragraph 1-5 c must be coordinated with GTA Aviation Branch, DSN 475-7941 or usarmy.bavaria.7atc-gta.list.gta-avn-branch@mail.mil, NLT 14 days prior to the event.</a:t>
            </a:r>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Fixed Wing:  Operations must be scheduled NLT 21 days prior to the event through the 7</a:t>
            </a:r>
            <a:r>
              <a:rPr baseline="30000" lang="en-US" sz="1200">
                <a:solidFill>
                  <a:schemeClr val="dk1"/>
                </a:solidFill>
                <a:latin typeface="Arial"/>
                <a:ea typeface="Arial"/>
                <a:cs typeface="Arial"/>
                <a:sym typeface="Arial"/>
              </a:rPr>
              <a:t>TH</a:t>
            </a:r>
            <a:r>
              <a:rPr lang="en-US" sz="1200">
                <a:solidFill>
                  <a:schemeClr val="dk1"/>
                </a:solidFill>
                <a:latin typeface="Arial"/>
                <a:ea typeface="Arial"/>
                <a:cs typeface="Arial"/>
                <a:sym typeface="Arial"/>
              </a:rPr>
              <a:t> Army Center Air Force Liaison Office (7ATC ALO), DSN 475-6108, or the Aviation Branch.</a:t>
            </a:r>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UAS:  All UAS operations must be scheduled NLT 21 days prior to the event through the Aviation Branch.  See Chapter 5 for further details on scheduling UAS land and airspace.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GAAF usage and PPRs will be in accordance with DOD Flight Information Publication (FLIPs). Due to noise avoidance considerations, GAAF will not be used for aviation training that can be accomplished in other training areas within GTA.</a:t>
            </a:r>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VAAF usage will be scheduled through GAAF Base Operations, but Aviation Branch must be notified of any air activities. VAAF will not be used for non-aviation training without approval from the 7</a:t>
            </a:r>
            <a:r>
              <a:rPr baseline="30000" lang="en-US" sz="1200">
                <a:solidFill>
                  <a:schemeClr val="dk1"/>
                </a:solidFill>
                <a:latin typeface="Arial"/>
                <a:ea typeface="Arial"/>
                <a:cs typeface="Arial"/>
                <a:sym typeface="Arial"/>
              </a:rPr>
              <a:t>th</a:t>
            </a:r>
            <a:r>
              <a:rPr lang="en-US" sz="1200">
                <a:solidFill>
                  <a:schemeClr val="dk1"/>
                </a:solidFill>
                <a:latin typeface="Arial"/>
                <a:ea typeface="Arial"/>
                <a:cs typeface="Arial"/>
                <a:sym typeface="Arial"/>
              </a:rPr>
              <a:t> ATC Commanding General.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Ground units requesting non-organic aviation asset support must submit an Air Mission Request and concept of the operation overlay through their Brigade Aviation Element for submission to the United States Army Europe (USAREUR) G-3 Air 60 day prior to training.</a:t>
            </a:r>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Non-military use of ED-R 136 requires special approval. Agencies desiring to enter ED-R 136 may contact Aviation Branch NLT 21 days prior to coordinate.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Recreational airspace usage (e.g. model rockets, model airplanes, drones, quad copters) is prohibited. Individuals may pursue a waiver to this by contacting Aviation Branch.</a:t>
            </a:r>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a:p>
          <a:p>
            <a:pPr indent="0" lvl="0" marL="0" rtl="0" algn="l">
              <a:spcBef>
                <a:spcPts val="360"/>
              </a:spcBef>
              <a:spcAft>
                <a:spcPts val="0"/>
              </a:spcAft>
              <a:buNone/>
            </a:pPr>
            <a:r>
              <a:rPr lang="en-US" sz="1200">
                <a:solidFill>
                  <a:schemeClr val="dk1"/>
                </a:solidFill>
                <a:latin typeface="Arial"/>
                <a:ea typeface="Arial"/>
                <a:cs typeface="Arial"/>
                <a:sym typeface="Arial"/>
              </a:rPr>
              <a:t>Weather balloons (less than 500g) can be released on GTA. Units must contact GAAF Base Operations 1 hour prior to launch and Graf Radio 15 minutes prior to launch. See Table 1-3 for frequencies and phone numbers. </a:t>
            </a:r>
            <a:endParaRPr/>
          </a:p>
        </p:txBody>
      </p:sp>
      <p:sp>
        <p:nvSpPr>
          <p:cNvPr id="166" name="Google Shape;166;p5: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6:notes"/>
          <p:cNvSpPr txBox="1"/>
          <p:nvPr>
            <p:ph idx="1" type="body"/>
          </p:nvPr>
        </p:nvSpPr>
        <p:spPr>
          <a:xfrm>
            <a:off x="609601" y="4416427"/>
            <a:ext cx="5791200" cy="4183063"/>
          </a:xfrm>
          <a:prstGeom prst="rect">
            <a:avLst/>
          </a:prstGeom>
          <a:noFill/>
          <a:ln>
            <a:noFill/>
          </a:ln>
        </p:spPr>
        <p:txBody>
          <a:bodyPr anchorCtr="0" anchor="t" bIns="46575" lIns="93150" spcFirstLastPara="1" rIns="93150" wrap="square" tIns="46575">
            <a:noAutofit/>
          </a:bodyPr>
          <a:lstStyle/>
          <a:p>
            <a:pPr indent="0" lvl="0" marL="0" rtl="0" algn="l">
              <a:lnSpc>
                <a:spcPct val="80000"/>
              </a:lnSpc>
              <a:spcBef>
                <a:spcPts val="0"/>
              </a:spcBef>
              <a:spcAft>
                <a:spcPts val="0"/>
              </a:spcAft>
              <a:buNone/>
            </a:pPr>
            <a:r>
              <a:rPr lang="en-US" sz="1020">
                <a:solidFill>
                  <a:schemeClr val="dk1"/>
                </a:solidFill>
                <a:latin typeface="Arial"/>
                <a:ea typeface="Arial"/>
                <a:cs typeface="Arial"/>
                <a:sym typeface="Arial"/>
              </a:rPr>
              <a:t>Regardless of aircraft type, all pilots and UAS operators must obtain an Aircrew Procedures Guide (APG) REDLINE briefing prior to operating within ED-R 136.  REDLINE briefings are valid for 120 calendar days.  The GTA Air Traffic and Airspace (AT&amp;A) Officer is the only default authorized briefer.</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1" marL="457200" rtl="0" algn="l">
              <a:lnSpc>
                <a:spcPct val="80000"/>
              </a:lnSpc>
              <a:spcBef>
                <a:spcPts val="306"/>
              </a:spcBef>
              <a:spcAft>
                <a:spcPts val="0"/>
              </a:spcAft>
              <a:buNone/>
            </a:pPr>
            <a:r>
              <a:rPr lang="en-US" sz="1020">
                <a:solidFill>
                  <a:schemeClr val="dk1"/>
                </a:solidFill>
                <a:latin typeface="Arial"/>
                <a:ea typeface="Arial"/>
                <a:cs typeface="Arial"/>
                <a:sym typeface="Arial"/>
              </a:rPr>
              <a:t>After a local REDLINE Brief is conducted for SP’s, units will submit a Memorandum for Record listing all locally briefed pilots and UAS operators.  The memorandum will be signed by the briefer and submitted to the Aviation Branch prior to conducting training within ED-R 136. Example memorandums can be found in Appendix A.</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1" marL="457200" rtl="0" algn="l">
              <a:lnSpc>
                <a:spcPct val="80000"/>
              </a:lnSpc>
              <a:spcBef>
                <a:spcPts val="306"/>
              </a:spcBef>
              <a:spcAft>
                <a:spcPts val="0"/>
              </a:spcAft>
              <a:buNone/>
            </a:pPr>
            <a:r>
              <a:rPr lang="en-US" sz="1020">
                <a:solidFill>
                  <a:schemeClr val="dk1"/>
                </a:solidFill>
                <a:latin typeface="Arial"/>
                <a:ea typeface="Arial"/>
                <a:cs typeface="Arial"/>
                <a:sym typeface="Arial"/>
              </a:rPr>
              <a:t>Self-briefing (i.e., reviewing the REDLINE Brief at Base Operations) is not authorized.  Only the approved unit representative or the GTA AT&amp;A may give the REDLINE Briefing.</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All Aviators, UAS Operators, and Range OICs must have a current copy of and be familiar with the Daily Range Bulletin.  Range Bulletins are published NLT 72 hours prior to the training day and will be utilized when conducting final mission planning. Graf Radio will receive any subsequent updates from Aviation Branch and will brief aircrews any changes amendments as needed.</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The Daily Range Bulletin is the final authorization for aviation operations outside of the Admin Route and those facilities listed in paragraph 1-5 (Admin Route flights will not be listed on the bulletin). Supported ground units may coordinate for aviation operations, but Aviators and UAS Operators are ultimately responsible to ensure their operations are listed on the bulletin. In the event a flight is not listed, contact Aviation Branch prior to operations to request approval.</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Units must comply with all requirements/restrictions in GTA SOP 1 and SOP 4.  Violations will result in loss of flight privileges within ED-R 136</a:t>
            </a:r>
            <a:endParaRPr sz="935">
              <a:solidFill>
                <a:schemeClr val="dk1"/>
              </a:solidFill>
              <a:latin typeface="Arial"/>
              <a:ea typeface="Arial"/>
              <a:cs typeface="Arial"/>
              <a:sym typeface="Arial"/>
            </a:endParaRPr>
          </a:p>
        </p:txBody>
      </p:sp>
      <p:sp>
        <p:nvSpPr>
          <p:cNvPr id="173" name="Google Shape;173;p6: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7:notes"/>
          <p:cNvSpPr txBox="1"/>
          <p:nvPr>
            <p:ph idx="1" type="body"/>
          </p:nvPr>
        </p:nvSpPr>
        <p:spPr>
          <a:xfrm>
            <a:off x="609601" y="4416427"/>
            <a:ext cx="5791200" cy="4183063"/>
          </a:xfrm>
          <a:prstGeom prst="rect">
            <a:avLst/>
          </a:prstGeom>
          <a:noFill/>
          <a:ln>
            <a:noFill/>
          </a:ln>
        </p:spPr>
        <p:txBody>
          <a:bodyPr anchorCtr="0" anchor="t" bIns="46575" lIns="93150" spcFirstLastPara="1" rIns="93150" wrap="square" tIns="46575">
            <a:noAutofit/>
          </a:bodyPr>
          <a:lstStyle/>
          <a:p>
            <a:pPr indent="0" lvl="0" marL="0" rtl="0" algn="l">
              <a:lnSpc>
                <a:spcPct val="80000"/>
              </a:lnSpc>
              <a:spcBef>
                <a:spcPts val="0"/>
              </a:spcBef>
              <a:spcAft>
                <a:spcPts val="0"/>
              </a:spcAft>
              <a:buNone/>
            </a:pPr>
            <a:r>
              <a:rPr lang="en-US" sz="1020">
                <a:solidFill>
                  <a:schemeClr val="dk1"/>
                </a:solidFill>
                <a:latin typeface="Arial"/>
                <a:ea typeface="Arial"/>
                <a:cs typeface="Arial"/>
                <a:sym typeface="Arial"/>
              </a:rPr>
              <a:t>Regardless of aircraft type, all pilots and UAS operators must obtain an Aircrew Procedures Guide (APG) REDLINE briefing prior to operating within ED-R 136.  REDLINE briefings are valid for 120 calendar days.  The GTA Air Traffic and Airspace (AT&amp;A) Officer is the only default authorized briefer.</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1" marL="457200" rtl="0" algn="l">
              <a:lnSpc>
                <a:spcPct val="80000"/>
              </a:lnSpc>
              <a:spcBef>
                <a:spcPts val="306"/>
              </a:spcBef>
              <a:spcAft>
                <a:spcPts val="0"/>
              </a:spcAft>
              <a:buNone/>
            </a:pPr>
            <a:r>
              <a:rPr lang="en-US" sz="1020">
                <a:solidFill>
                  <a:schemeClr val="dk1"/>
                </a:solidFill>
                <a:latin typeface="Arial"/>
                <a:ea typeface="Arial"/>
                <a:cs typeface="Arial"/>
                <a:sym typeface="Arial"/>
              </a:rPr>
              <a:t>After a local REDLINE Brief is conducted for SP’s, units will submit a Memorandum for Record listing all locally briefed pilots and UAS operators.  The memorandum will be signed by the briefer and submitted to the Aviation Branch prior to conducting training within ED-R 136. Example memorandums can be found in Appendix A.</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1" marL="457200" rtl="0" algn="l">
              <a:lnSpc>
                <a:spcPct val="80000"/>
              </a:lnSpc>
              <a:spcBef>
                <a:spcPts val="306"/>
              </a:spcBef>
              <a:spcAft>
                <a:spcPts val="0"/>
              </a:spcAft>
              <a:buNone/>
            </a:pPr>
            <a:r>
              <a:rPr lang="en-US" sz="1020">
                <a:solidFill>
                  <a:schemeClr val="dk1"/>
                </a:solidFill>
                <a:latin typeface="Arial"/>
                <a:ea typeface="Arial"/>
                <a:cs typeface="Arial"/>
                <a:sym typeface="Arial"/>
              </a:rPr>
              <a:t>Self-briefing (i.e., reviewing the REDLINE Brief at Base Operations) is not authorized.  Only the approved unit representative or the GTA AT&amp;A may give the REDLINE Briefing.</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All Aviators, UAS Operators, and Range OICs must have a current copy of and be familiar with the Daily Range Bulletin.  Range Bulletins are published NLT 72 hours prior to the training day and will be utilized when conducting final mission planning. Graf Radio will receive any subsequent updates from Aviation Branch and will brief aircrews any changes amendments as needed.</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The Daily Range Bulletin is the final authorization for aviation operations outside of the Admin Route and those facilities listed in paragraph 1-5 (Admin Route flights will not be listed on the bulletin). Supported ground units may coordinate for aviation operations, but Aviators and UAS Operators are ultimately responsible to ensure their operations are listed on the bulletin. In the event a flight is not listed, contact Aviation Branch prior to operations to request approval.</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 </a:t>
            </a:r>
            <a:endParaRPr sz="935">
              <a:solidFill>
                <a:schemeClr val="dk1"/>
              </a:solidFill>
              <a:latin typeface="Arial"/>
              <a:ea typeface="Arial"/>
              <a:cs typeface="Arial"/>
              <a:sym typeface="Arial"/>
            </a:endParaRPr>
          </a:p>
          <a:p>
            <a:pPr indent="0" lvl="0" marL="0" rtl="0" algn="l">
              <a:lnSpc>
                <a:spcPct val="80000"/>
              </a:lnSpc>
              <a:spcBef>
                <a:spcPts val="306"/>
              </a:spcBef>
              <a:spcAft>
                <a:spcPts val="0"/>
              </a:spcAft>
              <a:buNone/>
            </a:pPr>
            <a:r>
              <a:rPr lang="en-US" sz="1020">
                <a:solidFill>
                  <a:schemeClr val="dk1"/>
                </a:solidFill>
                <a:latin typeface="Arial"/>
                <a:ea typeface="Arial"/>
                <a:cs typeface="Arial"/>
                <a:sym typeface="Arial"/>
              </a:rPr>
              <a:t>Units must comply with all requirements/restrictions in GTA SOP 1 and SOP 4.  Violations will result in loss of flight privileges within ED-R 136</a:t>
            </a:r>
            <a:endParaRPr sz="935">
              <a:solidFill>
                <a:schemeClr val="dk1"/>
              </a:solidFill>
              <a:latin typeface="Arial"/>
              <a:ea typeface="Arial"/>
              <a:cs typeface="Arial"/>
              <a:sym typeface="Arial"/>
            </a:endParaRPr>
          </a:p>
        </p:txBody>
      </p:sp>
      <p:sp>
        <p:nvSpPr>
          <p:cNvPr id="180" name="Google Shape;180;p7: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935038" y="4416427"/>
            <a:ext cx="5140325" cy="4183063"/>
          </a:xfrm>
          <a:prstGeom prst="rect">
            <a:avLst/>
          </a:prstGeom>
        </p:spPr>
        <p:txBody>
          <a:bodyPr anchorCtr="0" anchor="t" bIns="46575" lIns="93150" spcFirstLastPara="1" rIns="93150" wrap="square" tIns="46575">
            <a:noAutofit/>
          </a:bodyPr>
          <a:lstStyle/>
          <a:p>
            <a:pPr indent="0" lvl="0" marL="0" rtl="0" algn="l">
              <a:spcBef>
                <a:spcPts val="360"/>
              </a:spcBef>
              <a:spcAft>
                <a:spcPts val="0"/>
              </a:spcAft>
              <a:buNone/>
            </a:pPr>
            <a:r>
              <a:t/>
            </a:r>
            <a:endParaRPr/>
          </a:p>
        </p:txBody>
      </p:sp>
      <p:sp>
        <p:nvSpPr>
          <p:cNvPr id="186" name="Google Shape;186;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p9:notes"/>
          <p:cNvSpPr txBox="1"/>
          <p:nvPr>
            <p:ph idx="1" type="body"/>
          </p:nvPr>
        </p:nvSpPr>
        <p:spPr>
          <a:xfrm>
            <a:off x="935038" y="4416427"/>
            <a:ext cx="5140325" cy="4183063"/>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Rotary Wing:  Flights entering and exiting the established Entry/Exit (E/E) Points and remaining on the Admin Route for the duration of the flight are authorized when Graf Radio is operational. There are no free training areas within GTA. Due to hunting, range maintenance, and German Forestry operations, all flights operating outside of the Admin Route or the landing zones authorized in paragraph 1-5 must be coordinated with GTA Aviation Branch, DSN 475-7941, NLT 14 days prior to the event.</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Fixed Wing:  Operations must be scheduled NLT 14 days prior to the event through the 7</a:t>
            </a:r>
            <a:r>
              <a:rPr baseline="30000" lang="en-US" sz="1200">
                <a:solidFill>
                  <a:schemeClr val="dk1"/>
                </a:solidFill>
                <a:latin typeface="Arial"/>
                <a:ea typeface="Arial"/>
                <a:cs typeface="Arial"/>
                <a:sym typeface="Arial"/>
              </a:rPr>
              <a:t>TH</a:t>
            </a:r>
            <a:r>
              <a:rPr lang="en-US" sz="1200">
                <a:solidFill>
                  <a:schemeClr val="dk1"/>
                </a:solidFill>
                <a:latin typeface="Arial"/>
                <a:ea typeface="Arial"/>
                <a:cs typeface="Arial"/>
                <a:sym typeface="Arial"/>
              </a:rPr>
              <a:t> Army Center Air Force Liaison Office (7ATC ALO), DSN 475-6108, or the Aviation Branch.</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UAS:  All UAS operations must be scheduled NLT 14 days prior to the event through the Aviation Branch.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spcBef>
                <a:spcPts val="360"/>
              </a:spcBef>
              <a:spcAft>
                <a:spcPts val="0"/>
              </a:spcAft>
              <a:buNone/>
            </a:pPr>
            <a:r>
              <a:rPr lang="en-US" sz="1200">
                <a:solidFill>
                  <a:schemeClr val="dk1"/>
                </a:solidFill>
                <a:latin typeface="Arial"/>
                <a:ea typeface="Arial"/>
                <a:cs typeface="Arial"/>
                <a:sym typeface="Arial"/>
              </a:rPr>
              <a:t>Tactical UAS (TUAS) Shadow and Hunter systems need only reserve the land required for launch and recovery. Reservations for Vilseck Army Airfield (VAAF) and the CW2 Ed Balli UAS Facility (Balli Strip) will be through Grafenwoehr Army Airfield (GAAF) Operations.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spcBef>
                <a:spcPts val="360"/>
              </a:spcBef>
              <a:spcAft>
                <a:spcPts val="0"/>
              </a:spcAft>
              <a:buNone/>
            </a:pPr>
            <a:r>
              <a:rPr lang="en-US" sz="1200">
                <a:solidFill>
                  <a:schemeClr val="dk1"/>
                </a:solidFill>
                <a:latin typeface="Arial"/>
                <a:ea typeface="Arial"/>
                <a:cs typeface="Arial"/>
                <a:sym typeface="Arial"/>
              </a:rPr>
              <a:t>Aviation Branch will approve/assign keypads and altitudes for TUAS operations and notify Graf Radio for visibility and real-time de-confliction.</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spcBef>
                <a:spcPts val="360"/>
              </a:spcBef>
              <a:spcAft>
                <a:spcPts val="0"/>
              </a:spcAft>
              <a:buNone/>
            </a:pPr>
            <a:r>
              <a:rPr lang="en-US" sz="1200">
                <a:solidFill>
                  <a:schemeClr val="dk1"/>
                </a:solidFill>
                <a:latin typeface="Arial"/>
                <a:ea typeface="Arial"/>
                <a:cs typeface="Arial"/>
                <a:sym typeface="Arial"/>
              </a:rPr>
              <a:t>Land being utilized for small UAS (SUAS) operations must be reserved, occupied, and cleared in accordance with GTA SOP 1.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1" marL="457200" rtl="0" algn="l">
              <a:spcBef>
                <a:spcPts val="360"/>
              </a:spcBef>
              <a:spcAft>
                <a:spcPts val="0"/>
              </a:spcAft>
              <a:buNone/>
            </a:pPr>
            <a:r>
              <a:rPr lang="en-US" sz="1200">
                <a:solidFill>
                  <a:schemeClr val="dk1"/>
                </a:solidFill>
                <a:latin typeface="Arial"/>
                <a:ea typeface="Arial"/>
                <a:cs typeface="Arial"/>
                <a:sym typeface="Arial"/>
              </a:rPr>
              <a:t>SUAS operations will schedule land through the Range Facility Management Support System (RFMSS) IAW GTA SOP 1. Recommend units contact Aviation Branch prior to scheduling, as not all areas support SUAS operations.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GAAF usage and PPRs will be in accordance with DOD Flight Information Publication (FLIPs). Due to noise avoidance considerations, GAAF will not be used for aviation training that can be accomplished in other training areas within GTA.</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VAAF usage will be scheduled through GAAF Base Operations, but Aviation Branch must be notified of any air activities. VAAF will not be used for non-aviation training without approval from the 7</a:t>
            </a:r>
            <a:r>
              <a:rPr baseline="30000" lang="en-US" sz="1200">
                <a:solidFill>
                  <a:schemeClr val="dk1"/>
                </a:solidFill>
                <a:latin typeface="Arial"/>
                <a:ea typeface="Arial"/>
                <a:cs typeface="Arial"/>
                <a:sym typeface="Arial"/>
              </a:rPr>
              <a:t>th</a:t>
            </a:r>
            <a:r>
              <a:rPr lang="en-US" sz="1200">
                <a:solidFill>
                  <a:schemeClr val="dk1"/>
                </a:solidFill>
                <a:latin typeface="Arial"/>
                <a:ea typeface="Arial"/>
                <a:cs typeface="Arial"/>
                <a:sym typeface="Arial"/>
              </a:rPr>
              <a:t> ATC Commanding General.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Ground units requesting non-organic aviation asset support must submit an Air Mission Request and concept of the operation overlay through their Brigade Aviation Element for submission to the United States Army Europe (USAREUR) G-3 Air 60 day prior to training.</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Non-military use of ED-R 136 requires special approval. Agencies desiring to enter ED-R 136 may contact Aviation Branch NLT 14 days prior to coordinate.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spcBef>
                <a:spcPts val="360"/>
              </a:spcBef>
              <a:spcAft>
                <a:spcPts val="0"/>
              </a:spcAft>
              <a:buNone/>
            </a:pPr>
            <a:r>
              <a:rPr lang="en-US" sz="1200">
                <a:solidFill>
                  <a:schemeClr val="dk1"/>
                </a:solidFill>
                <a:latin typeface="Arial"/>
                <a:ea typeface="Arial"/>
                <a:cs typeface="Arial"/>
                <a:sym typeface="Arial"/>
              </a:rPr>
              <a:t>Recreational airspace usage (e.g. model rockets, model airplanes, drones, quad copters) is prohibited. Individuals may pursue a waiver to this by contacting Aviation Branch. </a:t>
            </a:r>
            <a:endParaRPr sz="1100">
              <a:solidFill>
                <a:schemeClr val="dk1"/>
              </a:solidFill>
              <a:latin typeface="Arial"/>
              <a:ea typeface="Arial"/>
              <a:cs typeface="Arial"/>
              <a:sym typeface="Arial"/>
            </a:endParaRPr>
          </a:p>
        </p:txBody>
      </p:sp>
      <p:sp>
        <p:nvSpPr>
          <p:cNvPr id="193" name="Google Shape;193;p9:notes"/>
          <p:cNvSpPr txBox="1"/>
          <p:nvPr>
            <p:ph idx="12" type="sldNum"/>
          </p:nvPr>
        </p:nvSpPr>
        <p:spPr>
          <a:xfrm>
            <a:off x="3971925" y="8831265"/>
            <a:ext cx="3038475" cy="465137"/>
          </a:xfrm>
          <a:prstGeom prst="rect">
            <a:avLst/>
          </a:prstGeom>
          <a:noFill/>
          <a:ln>
            <a:noFill/>
          </a:ln>
        </p:spPr>
        <p:txBody>
          <a:bodyPr anchorCtr="0" anchor="b" bIns="46575" lIns="93150" spcFirstLastPara="1" rIns="93150"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 name="Shape 37"/>
        <p:cNvGrpSpPr/>
        <p:nvPr/>
      </p:nvGrpSpPr>
      <p:grpSpPr>
        <a:xfrm>
          <a:off x="0" y="0"/>
          <a:ext cx="0" cy="0"/>
          <a:chOff x="0" y="0"/>
          <a:chExt cx="0" cy="0"/>
        </a:xfrm>
      </p:grpSpPr>
      <p:sp>
        <p:nvSpPr>
          <p:cNvPr id="38" name="Google Shape;38;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560"/>
              </a:spcBef>
              <a:spcAft>
                <a:spcPts val="0"/>
              </a:spcAft>
              <a:buClr>
                <a:schemeClr val="dk1"/>
              </a:buClr>
              <a:buSzPts val="3080"/>
              <a:buFont typeface="Noto Sans Symbols"/>
              <a:buNone/>
              <a:defRPr b="1" i="0" sz="2800" u="none" cap="none" strike="noStrike">
                <a:solidFill>
                  <a:schemeClr val="dk1"/>
                </a:solidFill>
                <a:latin typeface="Arial"/>
                <a:ea typeface="Arial"/>
                <a:cs typeface="Arial"/>
                <a:sym typeface="Arial"/>
              </a:defRPr>
            </a:lvl1pPr>
            <a:lvl2pPr lvl="1" marR="0" rtl="0" algn="ctr">
              <a:spcBef>
                <a:spcPts val="560"/>
              </a:spcBef>
              <a:spcAft>
                <a:spcPts val="0"/>
              </a:spcAft>
              <a:buClr>
                <a:srgbClr val="663300"/>
              </a:buClr>
              <a:buSzPts val="2520"/>
              <a:buFont typeface="Noto Sans Symbols"/>
              <a:buNone/>
              <a:defRPr b="1" i="0" sz="2800" u="none" cap="none" strike="noStrike">
                <a:solidFill>
                  <a:srgbClr val="663300"/>
                </a:solidFill>
                <a:latin typeface="Arial"/>
                <a:ea typeface="Arial"/>
                <a:cs typeface="Arial"/>
                <a:sym typeface="Arial"/>
              </a:defRPr>
            </a:lvl2pPr>
            <a:lvl3pPr lvl="2" marR="0" rtl="0" algn="ctr">
              <a:spcBef>
                <a:spcPts val="480"/>
              </a:spcBef>
              <a:spcAft>
                <a:spcPts val="0"/>
              </a:spcAft>
              <a:buClr>
                <a:srgbClr val="006600"/>
              </a:buClr>
              <a:buSzPts val="1560"/>
              <a:buFont typeface="Noto Sans Symbols"/>
              <a:buNone/>
              <a:defRPr b="1" i="0" sz="2400" u="none" cap="none" strike="noStrike">
                <a:solidFill>
                  <a:srgbClr val="006600"/>
                </a:solidFill>
                <a:latin typeface="Arial"/>
                <a:ea typeface="Arial"/>
                <a:cs typeface="Arial"/>
                <a:sym typeface="Arial"/>
              </a:defRPr>
            </a:lvl3pPr>
            <a:lvl4pPr lvl="3" marR="0" rtl="0" algn="ctr">
              <a:spcBef>
                <a:spcPts val="400"/>
              </a:spcBef>
              <a:spcAft>
                <a:spcPts val="0"/>
              </a:spcAft>
              <a:buClr>
                <a:srgbClr val="006600"/>
              </a:buClr>
              <a:buSzPts val="1300"/>
              <a:buFont typeface="Noto Sans Symbols"/>
              <a:buNone/>
              <a:defRPr b="1" i="0" sz="2000" u="none" cap="none" strike="noStrike">
                <a:solidFill>
                  <a:srgbClr val="006600"/>
                </a:solidFill>
                <a:latin typeface="Arial"/>
                <a:ea typeface="Arial"/>
                <a:cs typeface="Arial"/>
                <a:sym typeface="Arial"/>
              </a:defRPr>
            </a:lvl4pPr>
            <a:lvl5pPr lvl="4" marR="0" rtl="0" algn="ctr">
              <a:spcBef>
                <a:spcPts val="400"/>
              </a:spcBef>
              <a:spcAft>
                <a:spcPts val="0"/>
              </a:spcAft>
              <a:buClr>
                <a:srgbClr val="006600"/>
              </a:buClr>
              <a:buSzPts val="1200"/>
              <a:buFont typeface="Noto Sans Symbols"/>
              <a:buNone/>
              <a:defRPr b="1" i="0" sz="2000" u="none" cap="none" strike="noStrike">
                <a:solidFill>
                  <a:srgbClr val="006600"/>
                </a:solidFill>
                <a:latin typeface="Arial"/>
                <a:ea typeface="Arial"/>
                <a:cs typeface="Arial"/>
                <a:sym typeface="Arial"/>
              </a:defRPr>
            </a:lvl5pPr>
            <a:lvl6pPr lvl="5" marR="0" rtl="0" algn="ctr">
              <a:spcBef>
                <a:spcPts val="400"/>
              </a:spcBef>
              <a:spcAft>
                <a:spcPts val="0"/>
              </a:spcAft>
              <a:buClr>
                <a:srgbClr val="006600"/>
              </a:buClr>
              <a:buSzPts val="1200"/>
              <a:buFont typeface="Noto Sans Symbols"/>
              <a:buNone/>
              <a:defRPr b="1" i="0" sz="2000" u="none" cap="none" strike="noStrike">
                <a:solidFill>
                  <a:srgbClr val="006600"/>
                </a:solidFill>
                <a:latin typeface="Arial"/>
                <a:ea typeface="Arial"/>
                <a:cs typeface="Arial"/>
                <a:sym typeface="Arial"/>
              </a:defRPr>
            </a:lvl6pPr>
            <a:lvl7pPr lvl="6" marR="0" rtl="0" algn="ctr">
              <a:spcBef>
                <a:spcPts val="400"/>
              </a:spcBef>
              <a:spcAft>
                <a:spcPts val="0"/>
              </a:spcAft>
              <a:buClr>
                <a:srgbClr val="006600"/>
              </a:buClr>
              <a:buSzPts val="1200"/>
              <a:buFont typeface="Noto Sans Symbols"/>
              <a:buNone/>
              <a:defRPr b="1" i="0" sz="2000" u="none" cap="none" strike="noStrike">
                <a:solidFill>
                  <a:srgbClr val="006600"/>
                </a:solidFill>
                <a:latin typeface="Arial"/>
                <a:ea typeface="Arial"/>
                <a:cs typeface="Arial"/>
                <a:sym typeface="Arial"/>
              </a:defRPr>
            </a:lvl7pPr>
            <a:lvl8pPr lvl="7" marR="0" rtl="0" algn="ctr">
              <a:spcBef>
                <a:spcPts val="400"/>
              </a:spcBef>
              <a:spcAft>
                <a:spcPts val="0"/>
              </a:spcAft>
              <a:buClr>
                <a:srgbClr val="006600"/>
              </a:buClr>
              <a:buSzPts val="1200"/>
              <a:buFont typeface="Noto Sans Symbols"/>
              <a:buNone/>
              <a:defRPr b="1" i="0" sz="2000" u="none" cap="none" strike="noStrike">
                <a:solidFill>
                  <a:srgbClr val="006600"/>
                </a:solidFill>
                <a:latin typeface="Arial"/>
                <a:ea typeface="Arial"/>
                <a:cs typeface="Arial"/>
                <a:sym typeface="Arial"/>
              </a:defRPr>
            </a:lvl8pPr>
            <a:lvl9pPr lvl="8" marR="0" rtl="0" algn="ctr">
              <a:spcBef>
                <a:spcPts val="400"/>
              </a:spcBef>
              <a:spcAft>
                <a:spcPts val="0"/>
              </a:spcAft>
              <a:buClr>
                <a:srgbClr val="006600"/>
              </a:buClr>
              <a:buSzPts val="1200"/>
              <a:buFont typeface="Noto Sans Symbols"/>
              <a:buNone/>
              <a:defRPr b="1" i="0" sz="2000" u="none" cap="none" strike="noStrike">
                <a:solidFill>
                  <a:srgbClr val="006600"/>
                </a:solidFill>
                <a:latin typeface="Arial"/>
                <a:ea typeface="Arial"/>
                <a:cs typeface="Arial"/>
                <a:sym typeface="Arial"/>
              </a:defRPr>
            </a:lvl9pPr>
          </a:lstStyle>
          <a:p/>
        </p:txBody>
      </p:sp>
      <p:sp>
        <p:nvSpPr>
          <p:cNvPr id="39" name="Google Shape;39;p2"/>
          <p:cNvSpPr txBox="1"/>
          <p:nvPr>
            <p:ph type="title"/>
          </p:nvPr>
        </p:nvSpPr>
        <p:spPr>
          <a:xfrm>
            <a:off x="762000" y="228600"/>
            <a:ext cx="7620000" cy="492125"/>
          </a:xfrm>
          <a:prstGeom prst="rect">
            <a:avLst/>
          </a:prstGeom>
          <a:noFill/>
          <a:ln>
            <a:noFill/>
          </a:ln>
        </p:spPr>
        <p:txBody>
          <a:bodyPr anchorCtr="0" anchor="ctr" bIns="0" lIns="91425" spcFirstLastPara="1" rIns="91425" wrap="square" tIns="0">
            <a:sp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13"/>
          <p:cNvSpPr txBox="1"/>
          <p:nvPr>
            <p:ph type="title"/>
          </p:nvPr>
        </p:nvSpPr>
        <p:spPr>
          <a:xfrm>
            <a:off x="2123874" y="162528"/>
            <a:ext cx="5073650" cy="65341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
          <p:cNvSpPr txBox="1"/>
          <p:nvPr>
            <p:ph idx="1" type="body"/>
          </p:nvPr>
        </p:nvSpPr>
        <p:spPr>
          <a:xfrm>
            <a:off x="278234" y="1819496"/>
            <a:ext cx="3820160" cy="379602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15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1" name="Google Shape;101;p13"/>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4" name="Shape 104"/>
        <p:cNvGrpSpPr/>
        <p:nvPr/>
      </p:nvGrpSpPr>
      <p:grpSpPr>
        <a:xfrm>
          <a:off x="0" y="0"/>
          <a:ext cx="0" cy="0"/>
          <a:chOff x="0" y="0"/>
          <a:chExt cx="0" cy="0"/>
        </a:xfrm>
      </p:grpSpPr>
      <p:sp>
        <p:nvSpPr>
          <p:cNvPr id="105" name="Google Shape;105;p14"/>
          <p:cNvSpPr txBox="1"/>
          <p:nvPr>
            <p:ph type="title"/>
          </p:nvPr>
        </p:nvSpPr>
        <p:spPr>
          <a:xfrm>
            <a:off x="2123874" y="162528"/>
            <a:ext cx="5073650" cy="65341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a:off x="278234" y="1111383"/>
            <a:ext cx="3979545" cy="40011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2700" u="sng">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14"/>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14"/>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4"/>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1" name="Shape 111"/>
        <p:cNvGrpSpPr/>
        <p:nvPr/>
      </p:nvGrpSpPr>
      <p:grpSpPr>
        <a:xfrm>
          <a:off x="0" y="0"/>
          <a:ext cx="0" cy="0"/>
          <a:chOff x="0" y="0"/>
          <a:chExt cx="0" cy="0"/>
        </a:xfrm>
      </p:grpSpPr>
      <p:sp>
        <p:nvSpPr>
          <p:cNvPr id="112" name="Google Shape;112;p15"/>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5"/>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5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5"/>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5"/>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7" name="Shape 117"/>
        <p:cNvGrpSpPr/>
        <p:nvPr/>
      </p:nvGrpSpPr>
      <p:grpSpPr>
        <a:xfrm>
          <a:off x="0" y="0"/>
          <a:ext cx="0" cy="0"/>
          <a:chOff x="0" y="0"/>
          <a:chExt cx="0" cy="0"/>
        </a:xfrm>
      </p:grpSpPr>
      <p:sp>
        <p:nvSpPr>
          <p:cNvPr id="118" name="Google Shape;118;p16"/>
          <p:cNvSpPr txBox="1"/>
          <p:nvPr>
            <p:ph type="title"/>
          </p:nvPr>
        </p:nvSpPr>
        <p:spPr>
          <a:xfrm>
            <a:off x="2123874" y="162528"/>
            <a:ext cx="5073650" cy="65341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6"/>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6"/>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2" name="Shape 122"/>
        <p:cNvGrpSpPr/>
        <p:nvPr/>
      </p:nvGrpSpPr>
      <p:grpSpPr>
        <a:xfrm>
          <a:off x="0" y="0"/>
          <a:ext cx="0" cy="0"/>
          <a:chOff x="0" y="0"/>
          <a:chExt cx="0" cy="0"/>
        </a:xfrm>
      </p:grpSpPr>
      <p:sp>
        <p:nvSpPr>
          <p:cNvPr id="123" name="Google Shape;123;p17"/>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7"/>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sp>
        <p:nvSpPr>
          <p:cNvPr id="41" name="Google Shape;41;p3"/>
          <p:cNvSpPr txBox="1"/>
          <p:nvPr/>
        </p:nvSpPr>
        <p:spPr>
          <a:xfrm>
            <a:off x="8640763" y="6583363"/>
            <a:ext cx="457200" cy="228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900" u="none" cap="none" strike="noStrike">
                <a:solidFill>
                  <a:schemeClr val="dk1"/>
                </a:solidFill>
                <a:latin typeface="Arial"/>
                <a:ea typeface="Arial"/>
                <a:cs typeface="Arial"/>
                <a:sym typeface="Arial"/>
              </a:rPr>
              <a:t>‹#›</a:t>
            </a:fld>
            <a:endParaRPr b="0" i="0" sz="900" u="none" cap="none" strike="noStrike">
              <a:solidFill>
                <a:schemeClr val="dk1"/>
              </a:solidFill>
              <a:latin typeface="Arial"/>
              <a:ea typeface="Arial"/>
              <a:cs typeface="Arial"/>
              <a:sym typeface="Arial"/>
            </a:endParaRPr>
          </a:p>
        </p:txBody>
      </p:sp>
      <p:sp>
        <p:nvSpPr>
          <p:cNvPr id="42" name="Google Shape;42;p3"/>
          <p:cNvSpPr txBox="1"/>
          <p:nvPr>
            <p:ph idx="1" type="body"/>
          </p:nvPr>
        </p:nvSpPr>
        <p:spPr>
          <a:xfrm>
            <a:off x="457200" y="1600201"/>
            <a:ext cx="8229600" cy="4525963"/>
          </a:xfrm>
          <a:prstGeom prst="rect">
            <a:avLst/>
          </a:prstGeom>
          <a:noFill/>
          <a:ln>
            <a:noFill/>
          </a:ln>
        </p:spPr>
        <p:txBody>
          <a:bodyPr anchorCtr="0" anchor="t" bIns="45700" lIns="91425" spcFirstLastPara="1" rIns="91425" wrap="square" tIns="45700">
            <a:noAutofit/>
          </a:bodyPr>
          <a:lstStyle>
            <a:lvl1pPr indent="-396240" lvl="0" marL="457200" marR="0" rtl="0" algn="l">
              <a:spcBef>
                <a:spcPts val="480"/>
              </a:spcBef>
              <a:spcAft>
                <a:spcPts val="0"/>
              </a:spcAft>
              <a:buClr>
                <a:schemeClr val="dk1"/>
              </a:buClr>
              <a:buSzPts val="2640"/>
              <a:buFont typeface="Arial"/>
              <a:buChar char="•"/>
              <a:defRPr b="1" i="0" sz="2400" u="none" cap="none" strike="noStrike">
                <a:solidFill>
                  <a:schemeClr val="dk1"/>
                </a:solidFill>
                <a:latin typeface="Arial"/>
                <a:ea typeface="Arial"/>
                <a:cs typeface="Arial"/>
                <a:sym typeface="Arial"/>
              </a:defRPr>
            </a:lvl1pPr>
            <a:lvl2pPr indent="-331469" lvl="1" marL="914400" marR="0" rtl="0" algn="l">
              <a:spcBef>
                <a:spcPts val="360"/>
              </a:spcBef>
              <a:spcAft>
                <a:spcPts val="0"/>
              </a:spcAft>
              <a:buClr>
                <a:schemeClr val="dk1"/>
              </a:buClr>
              <a:buSzPts val="1620"/>
              <a:buFont typeface="Arial"/>
              <a:buChar char="−"/>
              <a:defRPr b="1" i="0" sz="1800" u="none" cap="none" strike="noStrike">
                <a:solidFill>
                  <a:schemeClr val="dk1"/>
                </a:solidFill>
                <a:latin typeface="Arial"/>
                <a:ea typeface="Arial"/>
                <a:cs typeface="Arial"/>
                <a:sym typeface="Arial"/>
              </a:defRPr>
            </a:lvl2pPr>
            <a:lvl3pPr indent="-302894" lvl="2" marL="1371600" marR="0" rtl="0" algn="l">
              <a:spcBef>
                <a:spcPts val="360"/>
              </a:spcBef>
              <a:spcAft>
                <a:spcPts val="0"/>
              </a:spcAft>
              <a:buClr>
                <a:schemeClr val="dk1"/>
              </a:buClr>
              <a:buSzPts val="1170"/>
              <a:buFont typeface="Arial"/>
              <a:buChar char="−"/>
              <a:defRPr b="1" i="0" sz="1800" u="none" cap="none" strike="noStrike">
                <a:solidFill>
                  <a:schemeClr val="dk1"/>
                </a:solidFill>
                <a:latin typeface="Arial"/>
                <a:ea typeface="Arial"/>
                <a:cs typeface="Arial"/>
                <a:sym typeface="Arial"/>
              </a:defRPr>
            </a:lvl3pPr>
            <a:lvl4pPr indent="-302894" lvl="3" marL="1828800" marR="0" rtl="0" algn="l">
              <a:spcBef>
                <a:spcPts val="360"/>
              </a:spcBef>
              <a:spcAft>
                <a:spcPts val="0"/>
              </a:spcAft>
              <a:buClr>
                <a:schemeClr val="dk1"/>
              </a:buClr>
              <a:buSzPts val="1170"/>
              <a:buFont typeface="Arial"/>
              <a:buChar char="−"/>
              <a:defRPr b="1" i="0" sz="1800" u="none" cap="none" strike="noStrike">
                <a:solidFill>
                  <a:schemeClr val="dk1"/>
                </a:solidFill>
                <a:latin typeface="Arial"/>
                <a:ea typeface="Arial"/>
                <a:cs typeface="Arial"/>
                <a:sym typeface="Arial"/>
              </a:defRPr>
            </a:lvl4pPr>
            <a:lvl5pPr indent="-297179" lvl="4" marL="2286000" marR="0" rtl="0" algn="l">
              <a:spcBef>
                <a:spcPts val="360"/>
              </a:spcBef>
              <a:spcAft>
                <a:spcPts val="0"/>
              </a:spcAft>
              <a:buClr>
                <a:schemeClr val="dk1"/>
              </a:buClr>
              <a:buSzPts val="1080"/>
              <a:buFont typeface="Arial"/>
              <a:buChar char="−"/>
              <a:defRPr b="1" i="0" sz="1800" u="none" cap="none" strike="noStrike">
                <a:solidFill>
                  <a:schemeClr val="dk1"/>
                </a:solidFill>
                <a:latin typeface="Arial"/>
                <a:ea typeface="Arial"/>
                <a:cs typeface="Arial"/>
                <a:sym typeface="Arial"/>
              </a:defRPr>
            </a:lvl5pPr>
            <a:lvl6pPr indent="-304800" lvl="5" marL="2743200" marR="0" rtl="0" algn="l">
              <a:spcBef>
                <a:spcPts val="400"/>
              </a:spcBef>
              <a:spcAft>
                <a:spcPts val="0"/>
              </a:spcAft>
              <a:buClr>
                <a:srgbClr val="006600"/>
              </a:buClr>
              <a:buSzPts val="1200"/>
              <a:buFont typeface="Noto Sans Symbols"/>
              <a:buChar char="🞈"/>
              <a:defRPr b="1" i="0" sz="2000" u="none" cap="none" strike="noStrike">
                <a:solidFill>
                  <a:srgbClr val="006600"/>
                </a:solidFill>
                <a:latin typeface="Arial"/>
                <a:ea typeface="Arial"/>
                <a:cs typeface="Arial"/>
                <a:sym typeface="Arial"/>
              </a:defRPr>
            </a:lvl6pPr>
            <a:lvl7pPr indent="-304800" lvl="6" marL="3200400" marR="0" rtl="0" algn="l">
              <a:spcBef>
                <a:spcPts val="400"/>
              </a:spcBef>
              <a:spcAft>
                <a:spcPts val="0"/>
              </a:spcAft>
              <a:buClr>
                <a:srgbClr val="006600"/>
              </a:buClr>
              <a:buSzPts val="1200"/>
              <a:buFont typeface="Noto Sans Symbols"/>
              <a:buChar char="🞈"/>
              <a:defRPr b="1" i="0" sz="2000" u="none" cap="none" strike="noStrike">
                <a:solidFill>
                  <a:srgbClr val="006600"/>
                </a:solidFill>
                <a:latin typeface="Arial"/>
                <a:ea typeface="Arial"/>
                <a:cs typeface="Arial"/>
                <a:sym typeface="Arial"/>
              </a:defRPr>
            </a:lvl7pPr>
            <a:lvl8pPr indent="-304800" lvl="7" marL="3657600" marR="0" rtl="0" algn="l">
              <a:spcBef>
                <a:spcPts val="400"/>
              </a:spcBef>
              <a:spcAft>
                <a:spcPts val="0"/>
              </a:spcAft>
              <a:buClr>
                <a:srgbClr val="006600"/>
              </a:buClr>
              <a:buSzPts val="1200"/>
              <a:buFont typeface="Noto Sans Symbols"/>
              <a:buChar char="🞈"/>
              <a:defRPr b="1" i="0" sz="2000" u="none" cap="none" strike="noStrike">
                <a:solidFill>
                  <a:srgbClr val="006600"/>
                </a:solidFill>
                <a:latin typeface="Arial"/>
                <a:ea typeface="Arial"/>
                <a:cs typeface="Arial"/>
                <a:sym typeface="Arial"/>
              </a:defRPr>
            </a:lvl8pPr>
            <a:lvl9pPr indent="-304800" lvl="8" marL="4114800" marR="0" rtl="0" algn="l">
              <a:spcBef>
                <a:spcPts val="400"/>
              </a:spcBef>
              <a:spcAft>
                <a:spcPts val="0"/>
              </a:spcAft>
              <a:buClr>
                <a:srgbClr val="006600"/>
              </a:buClr>
              <a:buSzPts val="1200"/>
              <a:buFont typeface="Noto Sans Symbols"/>
              <a:buChar char="🞈"/>
              <a:defRPr b="1" i="0" sz="2000" u="none" cap="none" strike="noStrike">
                <a:solidFill>
                  <a:srgbClr val="006600"/>
                </a:solidFill>
                <a:latin typeface="Arial"/>
                <a:ea typeface="Arial"/>
                <a:cs typeface="Arial"/>
                <a:sym typeface="Arial"/>
              </a:defRPr>
            </a:lvl9pPr>
          </a:lstStyle>
          <a:p/>
        </p:txBody>
      </p:sp>
      <p:sp>
        <p:nvSpPr>
          <p:cNvPr id="43" name="Google Shape;43;p3"/>
          <p:cNvSpPr txBox="1"/>
          <p:nvPr>
            <p:ph type="title"/>
          </p:nvPr>
        </p:nvSpPr>
        <p:spPr>
          <a:xfrm>
            <a:off x="762000" y="304800"/>
            <a:ext cx="7620000" cy="492443"/>
          </a:xfrm>
          <a:prstGeom prst="rect">
            <a:avLst/>
          </a:prstGeom>
          <a:noFill/>
          <a:ln>
            <a:noFill/>
          </a:ln>
        </p:spPr>
        <p:txBody>
          <a:bodyPr anchorCtr="0" anchor="ctr" bIns="0" lIns="91425" spcFirstLastPara="1" rIns="91425" wrap="square" tIns="0">
            <a:spAutoFit/>
          </a:bodyPr>
          <a:lstStyle>
            <a:lvl1pPr lvl="0" algn="ctr">
              <a:spcBef>
                <a:spcPts val="0"/>
              </a:spcBef>
              <a:spcAft>
                <a:spcPts val="0"/>
              </a:spcAft>
              <a:buSzPts val="1400"/>
              <a:buNone/>
              <a:defRPr>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4" name="Shape 44"/>
        <p:cNvGrpSpPr/>
        <p:nvPr/>
      </p:nvGrpSpPr>
      <p:grpSpPr>
        <a:xfrm>
          <a:off x="0" y="0"/>
          <a:ext cx="0" cy="0"/>
          <a:chOff x="0" y="0"/>
          <a:chExt cx="0" cy="0"/>
        </a:xfrm>
      </p:grpSpPr>
      <p:sp>
        <p:nvSpPr>
          <p:cNvPr id="45" name="Google Shape;45;p4"/>
          <p:cNvSpPr txBox="1"/>
          <p:nvPr/>
        </p:nvSpPr>
        <p:spPr>
          <a:xfrm>
            <a:off x="8640763" y="6583363"/>
            <a:ext cx="457200" cy="228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900" u="none" cap="none" strike="noStrike">
                <a:solidFill>
                  <a:schemeClr val="dk1"/>
                </a:solidFill>
                <a:latin typeface="Arial"/>
                <a:ea typeface="Arial"/>
                <a:cs typeface="Arial"/>
                <a:sym typeface="Arial"/>
              </a:rPr>
              <a:t>‹#›</a:t>
            </a:fld>
            <a:endParaRPr b="0" i="0" sz="900" u="none" cap="none" strike="noStrike">
              <a:solidFill>
                <a:schemeClr val="dk1"/>
              </a:solidFill>
              <a:latin typeface="Arial"/>
              <a:ea typeface="Arial"/>
              <a:cs typeface="Arial"/>
              <a:sym typeface="Arial"/>
            </a:endParaRPr>
          </a:p>
        </p:txBody>
      </p:sp>
      <p:sp>
        <p:nvSpPr>
          <p:cNvPr id="46" name="Google Shape;46;p4"/>
          <p:cNvSpPr txBox="1"/>
          <p:nvPr>
            <p:ph type="title"/>
          </p:nvPr>
        </p:nvSpPr>
        <p:spPr>
          <a:xfrm>
            <a:off x="904875" y="392750"/>
            <a:ext cx="7334251" cy="492443"/>
          </a:xfrm>
          <a:prstGeom prst="rect">
            <a:avLst/>
          </a:prstGeom>
          <a:noFill/>
          <a:ln>
            <a:noFill/>
          </a:ln>
        </p:spPr>
        <p:txBody>
          <a:bodyPr anchorCtr="0" anchor="ctr" bIns="0" lIns="91425" spcFirstLastPara="1" rIns="91425" wrap="square" tIns="0">
            <a:spAutoFit/>
          </a:bodyPr>
          <a:lstStyle>
            <a:lvl1pPr lvl="0" algn="ctr">
              <a:spcBef>
                <a:spcPts val="0"/>
              </a:spcBef>
              <a:spcAft>
                <a:spcPts val="0"/>
              </a:spcAft>
              <a:buSzPts val="1400"/>
              <a:buNone/>
              <a:defRPr>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7"/>
          <p:cNvSpPr txBox="1"/>
          <p:nvPr>
            <p:ph type="title"/>
          </p:nvPr>
        </p:nvSpPr>
        <p:spPr>
          <a:xfrm>
            <a:off x="1414872" y="332328"/>
            <a:ext cx="6314254" cy="45339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7"/>
          <p:cNvSpPr txBox="1"/>
          <p:nvPr>
            <p:ph idx="1" type="body"/>
          </p:nvPr>
        </p:nvSpPr>
        <p:spPr>
          <a:xfrm>
            <a:off x="457200" y="1577340"/>
            <a:ext cx="822960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7"/>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6" name="Shape 66"/>
        <p:cNvGrpSpPr/>
        <p:nvPr/>
      </p:nvGrpSpPr>
      <p:grpSpPr>
        <a:xfrm>
          <a:off x="0" y="0"/>
          <a:ext cx="0" cy="0"/>
          <a:chOff x="0" y="0"/>
          <a:chExt cx="0" cy="0"/>
        </a:xfrm>
      </p:grpSpPr>
      <p:sp>
        <p:nvSpPr>
          <p:cNvPr id="67" name="Google Shape;67;p8"/>
          <p:cNvSpPr txBox="1"/>
          <p:nvPr>
            <p:ph type="title"/>
          </p:nvPr>
        </p:nvSpPr>
        <p:spPr>
          <a:xfrm>
            <a:off x="1414872" y="332328"/>
            <a:ext cx="6314254" cy="45339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8"/>
          <p:cNvSpPr txBox="1"/>
          <p:nvPr>
            <p:ph idx="1" type="body"/>
          </p:nvPr>
        </p:nvSpPr>
        <p:spPr>
          <a:xfrm>
            <a:off x="707567" y="1147305"/>
            <a:ext cx="3756660" cy="405828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1" sz="19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9" name="Google Shape;69;p8"/>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0" name="Google Shape;70;p8"/>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3" name="Shape 73"/>
        <p:cNvGrpSpPr/>
        <p:nvPr/>
      </p:nvGrpSpPr>
      <p:grpSpPr>
        <a:xfrm>
          <a:off x="0" y="0"/>
          <a:ext cx="0" cy="0"/>
          <a:chOff x="0" y="0"/>
          <a:chExt cx="0" cy="0"/>
        </a:xfrm>
      </p:grpSpPr>
      <p:sp>
        <p:nvSpPr>
          <p:cNvPr id="74" name="Google Shape;74;p9"/>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9"/>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9" name="Shape 79"/>
        <p:cNvGrpSpPr/>
        <p:nvPr/>
      </p:nvGrpSpPr>
      <p:grpSpPr>
        <a:xfrm>
          <a:off x="0" y="0"/>
          <a:ext cx="0" cy="0"/>
          <a:chOff x="0" y="0"/>
          <a:chExt cx="0" cy="0"/>
        </a:xfrm>
      </p:grpSpPr>
      <p:sp>
        <p:nvSpPr>
          <p:cNvPr id="80" name="Google Shape;80;p10"/>
          <p:cNvSpPr txBox="1"/>
          <p:nvPr>
            <p:ph type="title"/>
          </p:nvPr>
        </p:nvSpPr>
        <p:spPr>
          <a:xfrm>
            <a:off x="1414872" y="332328"/>
            <a:ext cx="6314254" cy="45339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0"/>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4" name="Shape 84"/>
        <p:cNvGrpSpPr/>
        <p:nvPr/>
      </p:nvGrpSpPr>
      <p:grpSpPr>
        <a:xfrm>
          <a:off x="0" y="0"/>
          <a:ext cx="0" cy="0"/>
          <a:chOff x="0" y="0"/>
          <a:chExt cx="0" cy="0"/>
        </a:xfrm>
      </p:grpSpPr>
      <p:sp>
        <p:nvSpPr>
          <p:cNvPr id="85" name="Google Shape;85;p11"/>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6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15.png"/><Relationship Id="rId10" Type="http://schemas.openxmlformats.org/officeDocument/2006/relationships/theme" Target="../theme/theme2.xml"/><Relationship Id="rId9" Type="http://schemas.openxmlformats.org/officeDocument/2006/relationships/slideLayout" Target="../slideLayouts/slideLayout4.xml"/><Relationship Id="rId5" Type="http://schemas.openxmlformats.org/officeDocument/2006/relationships/image" Target="../media/image2.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12.png"/><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12.png"/><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62000" y="228600"/>
            <a:ext cx="7620000" cy="492125"/>
          </a:xfrm>
          <a:prstGeom prst="rect">
            <a:avLst/>
          </a:prstGeom>
          <a:noFill/>
          <a:ln>
            <a:noFill/>
          </a:ln>
        </p:spPr>
        <p:txBody>
          <a:bodyPr anchorCtr="0" anchor="ctr" bIns="0" lIns="91425" spcFirstLastPara="1" rIns="91425" wrap="square" tIns="0">
            <a:spAutoFit/>
          </a:bodyPr>
          <a:lstStyle>
            <a:lvl1pPr lv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rtl="0" algn="r">
              <a:spcBef>
                <a:spcPts val="0"/>
              </a:spcBef>
              <a:spcAft>
                <a:spcPts val="0"/>
              </a:spcAft>
              <a:buSzPts val="1400"/>
              <a:buNone/>
              <a:defRPr b="1" i="0" sz="3200" u="none" cap="none" strike="noStrike">
                <a:solidFill>
                  <a:schemeClr val="lt1"/>
                </a:solidFill>
                <a:latin typeface="Arial"/>
                <a:ea typeface="Arial"/>
                <a:cs typeface="Arial"/>
                <a:sym typeface="Arial"/>
              </a:defRPr>
            </a:lvl6pPr>
            <a:lvl7pPr lvl="6" marR="0" rtl="0" algn="r">
              <a:spcBef>
                <a:spcPts val="0"/>
              </a:spcBef>
              <a:spcAft>
                <a:spcPts val="0"/>
              </a:spcAft>
              <a:buSzPts val="1400"/>
              <a:buNone/>
              <a:defRPr b="1" i="0" sz="3200" u="none" cap="none" strike="noStrike">
                <a:solidFill>
                  <a:schemeClr val="lt1"/>
                </a:solidFill>
                <a:latin typeface="Arial"/>
                <a:ea typeface="Arial"/>
                <a:cs typeface="Arial"/>
                <a:sym typeface="Arial"/>
              </a:defRPr>
            </a:lvl7pPr>
            <a:lvl8pPr lvl="7" marR="0" rtl="0" algn="r">
              <a:spcBef>
                <a:spcPts val="0"/>
              </a:spcBef>
              <a:spcAft>
                <a:spcPts val="0"/>
              </a:spcAft>
              <a:buSzPts val="1400"/>
              <a:buNone/>
              <a:defRPr b="1" i="0" sz="3200" u="none" cap="none" strike="noStrike">
                <a:solidFill>
                  <a:schemeClr val="lt1"/>
                </a:solidFill>
                <a:latin typeface="Arial"/>
                <a:ea typeface="Arial"/>
                <a:cs typeface="Arial"/>
                <a:sym typeface="Arial"/>
              </a:defRPr>
            </a:lvl8pPr>
            <a:lvl9pPr lvl="8" marR="0" rtl="0" algn="r">
              <a:spcBef>
                <a:spcPts val="0"/>
              </a:spcBef>
              <a:spcAft>
                <a:spcPts val="0"/>
              </a:spcAft>
              <a:buSzPts val="1400"/>
              <a:buNone/>
              <a:defRPr b="1" i="0" sz="3200" u="none" cap="none" strike="noStrike">
                <a:solidFill>
                  <a:schemeClr val="lt1"/>
                </a:solidFill>
                <a:latin typeface="Arial"/>
                <a:ea typeface="Arial"/>
                <a:cs typeface="Arial"/>
                <a:sym typeface="Arial"/>
              </a:defRPr>
            </a:lvl9pPr>
          </a:lstStyle>
          <a:p/>
        </p:txBody>
      </p:sp>
      <p:sp>
        <p:nvSpPr>
          <p:cNvPr id="11" name="Google Shape;11;p1"/>
          <p:cNvSpPr txBox="1"/>
          <p:nvPr/>
        </p:nvSpPr>
        <p:spPr>
          <a:xfrm>
            <a:off x="482600" y="6581775"/>
            <a:ext cx="2151063" cy="261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100" u="none" cap="none" strike="noStrike">
                <a:solidFill>
                  <a:schemeClr val="dk1"/>
                </a:solidFill>
                <a:latin typeface="Arial"/>
                <a:ea typeface="Arial"/>
                <a:cs typeface="Arial"/>
                <a:sym typeface="Arial"/>
              </a:rPr>
              <a:t>Army Strong! Strong Europe!</a:t>
            </a:r>
            <a:endParaRPr b="0" i="1" sz="1100" u="none" cap="none" strike="noStrike">
              <a:solidFill>
                <a:schemeClr val="dk1"/>
              </a:solidFill>
              <a:latin typeface="Arial"/>
              <a:ea typeface="Arial"/>
              <a:cs typeface="Arial"/>
              <a:sym typeface="Arial"/>
            </a:endParaRPr>
          </a:p>
        </p:txBody>
      </p:sp>
      <p:cxnSp>
        <p:nvCxnSpPr>
          <p:cNvPr id="12" name="Google Shape;12;p1"/>
          <p:cNvCxnSpPr/>
          <p:nvPr/>
        </p:nvCxnSpPr>
        <p:spPr>
          <a:xfrm>
            <a:off x="914400" y="838200"/>
            <a:ext cx="7315200" cy="0"/>
          </a:xfrm>
          <a:prstGeom prst="straightConnector1">
            <a:avLst/>
          </a:prstGeom>
          <a:noFill/>
          <a:ln cap="flat" cmpd="sng" w="25400">
            <a:solidFill>
              <a:schemeClr val="dk1"/>
            </a:solidFill>
            <a:prstDash val="solid"/>
            <a:round/>
            <a:headEnd len="med" w="med" type="none"/>
            <a:tailEnd len="med" w="med" type="none"/>
          </a:ln>
        </p:spPr>
      </p:cxnSp>
      <p:cxnSp>
        <p:nvCxnSpPr>
          <p:cNvPr id="13" name="Google Shape;13;p1"/>
          <p:cNvCxnSpPr/>
          <p:nvPr/>
        </p:nvCxnSpPr>
        <p:spPr>
          <a:xfrm>
            <a:off x="1066800" y="914400"/>
            <a:ext cx="7315200" cy="0"/>
          </a:xfrm>
          <a:prstGeom prst="straightConnector1">
            <a:avLst/>
          </a:prstGeom>
          <a:noFill/>
          <a:ln cap="flat" cmpd="sng" w="25400">
            <a:solidFill>
              <a:srgbClr val="FFC000"/>
            </a:solidFill>
            <a:prstDash val="solid"/>
            <a:round/>
            <a:headEnd len="med" w="med" type="none"/>
            <a:tailEnd len="med" w="med" type="none"/>
          </a:ln>
        </p:spPr>
      </p:cxnSp>
      <p:sp>
        <p:nvSpPr>
          <p:cNvPr id="14" name="Google Shape;14;p1"/>
          <p:cNvSpPr txBox="1"/>
          <p:nvPr/>
        </p:nvSpPr>
        <p:spPr>
          <a:xfrm>
            <a:off x="0" y="0"/>
            <a:ext cx="9143999" cy="271869"/>
          </a:xfrm>
          <a:prstGeom prst="rect">
            <a:avLst/>
          </a:prstGeom>
          <a:noFill/>
          <a:ln>
            <a:noFill/>
          </a:ln>
        </p:spPr>
        <p:txBody>
          <a:bodyPr anchorCtr="0" anchor="t" bIns="45700" lIns="91425" spcFirstLastPara="1" rIns="91425" wrap="square" tIns="45700">
            <a:spAutoFit/>
          </a:bodyPr>
          <a:lstStyle/>
          <a:p>
            <a:pPr indent="0" lvl="0" marL="12700" marR="0" rtl="0" algn="ctr">
              <a:lnSpc>
                <a:spcPct val="118750"/>
              </a:lnSpc>
              <a:spcBef>
                <a:spcPts val="0"/>
              </a:spcBef>
              <a:spcAft>
                <a:spcPts val="0"/>
              </a:spcAft>
              <a:buNone/>
            </a:pPr>
            <a:r>
              <a:rPr b="1" i="0" lang="en-US" sz="1200" u="none" cap="none" strike="noStrike">
                <a:solidFill>
                  <a:srgbClr val="6F2F9F"/>
                </a:solidFill>
                <a:latin typeface="Arial"/>
                <a:ea typeface="Arial"/>
                <a:cs typeface="Arial"/>
                <a:sym typeface="Arial"/>
              </a:rPr>
              <a:t>CUI//REL USA, UKR, FVEY, NATO</a:t>
            </a:r>
            <a:endParaRPr b="0" i="0" sz="1200" u="none" cap="none" strike="noStrike">
              <a:solidFill>
                <a:schemeClr val="dk1"/>
              </a:solidFill>
              <a:latin typeface="Arial"/>
              <a:ea typeface="Arial"/>
              <a:cs typeface="Arial"/>
              <a:sym typeface="Arial"/>
            </a:endParaRPr>
          </a:p>
        </p:txBody>
      </p:sp>
      <p:cxnSp>
        <p:nvCxnSpPr>
          <p:cNvPr id="15" name="Google Shape;15;p1"/>
          <p:cNvCxnSpPr/>
          <p:nvPr/>
        </p:nvCxnSpPr>
        <p:spPr>
          <a:xfrm>
            <a:off x="914400" y="6553200"/>
            <a:ext cx="7315200" cy="0"/>
          </a:xfrm>
          <a:prstGeom prst="straightConnector1">
            <a:avLst/>
          </a:prstGeom>
          <a:noFill/>
          <a:ln cap="flat" cmpd="sng" w="25400">
            <a:solidFill>
              <a:schemeClr val="dk1"/>
            </a:solidFill>
            <a:prstDash val="solid"/>
            <a:round/>
            <a:headEnd len="med" w="med" type="none"/>
            <a:tailEnd len="med" w="med" type="none"/>
          </a:ln>
        </p:spPr>
      </p:cxnSp>
      <p:cxnSp>
        <p:nvCxnSpPr>
          <p:cNvPr id="16" name="Google Shape;16;p1"/>
          <p:cNvCxnSpPr/>
          <p:nvPr/>
        </p:nvCxnSpPr>
        <p:spPr>
          <a:xfrm>
            <a:off x="1066800" y="6477000"/>
            <a:ext cx="7315200" cy="0"/>
          </a:xfrm>
          <a:prstGeom prst="straightConnector1">
            <a:avLst/>
          </a:prstGeom>
          <a:noFill/>
          <a:ln cap="flat" cmpd="sng" w="25400">
            <a:solidFill>
              <a:srgbClr val="FFC000"/>
            </a:solidFill>
            <a:prstDash val="solid"/>
            <a:round/>
            <a:headEnd len="med" w="med" type="none"/>
            <a:tailEnd len="med" w="med" type="none"/>
          </a:ln>
        </p:spPr>
      </p:cxnSp>
      <p:sp>
        <p:nvSpPr>
          <p:cNvPr id="17" name="Google Shape;17;p1"/>
          <p:cNvSpPr txBox="1"/>
          <p:nvPr/>
        </p:nvSpPr>
        <p:spPr>
          <a:xfrm>
            <a:off x="7397750" y="6581775"/>
            <a:ext cx="1574800" cy="2301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900" u="none" cap="none" strike="noStrike">
                <a:solidFill>
                  <a:schemeClr val="dk1"/>
                </a:solidFill>
                <a:latin typeface="Arial"/>
                <a:ea typeface="Arial"/>
                <a:cs typeface="Arial"/>
                <a:sym typeface="Arial"/>
              </a:rPr>
              <a:t>MAY 2024</a:t>
            </a:r>
            <a:endParaRPr b="1" i="0" sz="900" u="none" cap="none" strike="noStrike">
              <a:solidFill>
                <a:schemeClr val="dk1"/>
              </a:solidFill>
              <a:latin typeface="Arial"/>
              <a:ea typeface="Arial"/>
              <a:cs typeface="Arial"/>
              <a:sym typeface="Arial"/>
            </a:endParaRPr>
          </a:p>
        </p:txBody>
      </p:sp>
      <p:sp>
        <p:nvSpPr>
          <p:cNvPr id="18" name="Google Shape;18;p1"/>
          <p:cNvSpPr txBox="1"/>
          <p:nvPr/>
        </p:nvSpPr>
        <p:spPr>
          <a:xfrm>
            <a:off x="5410200" y="6581775"/>
            <a:ext cx="24384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900" u="none" cap="none" strike="noStrike">
                <a:solidFill>
                  <a:schemeClr val="dk1"/>
                </a:solidFill>
                <a:latin typeface="Arial"/>
                <a:ea typeface="Arial"/>
                <a:cs typeface="Arial"/>
                <a:sym typeface="Arial"/>
              </a:rPr>
              <a:t>GTA SUAS REDLINE BRIEF</a:t>
            </a:r>
            <a:endParaRPr b="0" i="1" sz="900" u="none" cap="none" strike="noStrike">
              <a:solidFill>
                <a:schemeClr val="dk1"/>
              </a:solidFill>
              <a:latin typeface="Arial"/>
              <a:ea typeface="Arial"/>
              <a:cs typeface="Arial"/>
              <a:sym typeface="Arial"/>
            </a:endParaRPr>
          </a:p>
        </p:txBody>
      </p:sp>
      <p:pic>
        <p:nvPicPr>
          <p:cNvPr descr="7th-Army_official_logo.png" id="19" name="Google Shape;19;p1"/>
          <p:cNvPicPr preferRelativeResize="0"/>
          <p:nvPr/>
        </p:nvPicPr>
        <p:blipFill rotWithShape="1">
          <a:blip r:embed="rId1">
            <a:alphaModFix/>
          </a:blip>
          <a:srcRect b="0" l="0" r="0" t="0"/>
          <a:stretch/>
        </p:blipFill>
        <p:spPr>
          <a:xfrm>
            <a:off x="4068" y="28575"/>
            <a:ext cx="1298378" cy="857250"/>
          </a:xfrm>
          <a:prstGeom prst="rect">
            <a:avLst/>
          </a:prstGeom>
          <a:noFill/>
          <a:ln>
            <a:noFill/>
          </a:ln>
        </p:spPr>
      </p:pic>
      <p:sp>
        <p:nvSpPr>
          <p:cNvPr id="20" name="Google Shape;20;p1"/>
          <p:cNvSpPr txBox="1"/>
          <p:nvPr/>
        </p:nvSpPr>
        <p:spPr>
          <a:xfrm>
            <a:off x="8640763" y="6583363"/>
            <a:ext cx="457200" cy="228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900" u="none" cap="none" strike="noStrike">
                <a:solidFill>
                  <a:schemeClr val="dk1"/>
                </a:solidFill>
                <a:latin typeface="Arial"/>
                <a:ea typeface="Arial"/>
                <a:cs typeface="Arial"/>
                <a:sym typeface="Arial"/>
              </a:rPr>
              <a:t>‹#›</a:t>
            </a:fld>
            <a:endParaRPr b="0" i="0" sz="900" u="none" cap="none" strike="noStrike">
              <a:solidFill>
                <a:schemeClr val="dk1"/>
              </a:solidFill>
              <a:latin typeface="Arial"/>
              <a:ea typeface="Arial"/>
              <a:cs typeface="Arial"/>
              <a:sym typeface="Arial"/>
            </a:endParaRPr>
          </a:p>
        </p:txBody>
      </p:sp>
      <p:grpSp>
        <p:nvGrpSpPr>
          <p:cNvPr id="21" name="Google Shape;21;p1"/>
          <p:cNvGrpSpPr/>
          <p:nvPr/>
        </p:nvGrpSpPr>
        <p:grpSpPr>
          <a:xfrm>
            <a:off x="8323486" y="94829"/>
            <a:ext cx="744314" cy="818256"/>
            <a:chOff x="3354982" y="1773071"/>
            <a:chExt cx="2961855" cy="3603389"/>
          </a:xfrm>
        </p:grpSpPr>
        <p:grpSp>
          <p:nvGrpSpPr>
            <p:cNvPr id="22" name="Google Shape;22;p1"/>
            <p:cNvGrpSpPr/>
            <p:nvPr/>
          </p:nvGrpSpPr>
          <p:grpSpPr>
            <a:xfrm>
              <a:off x="3354982" y="1773071"/>
              <a:ext cx="2961855" cy="3603389"/>
              <a:chOff x="5080231" y="4107021"/>
              <a:chExt cx="2063784" cy="2452396"/>
            </a:xfrm>
          </p:grpSpPr>
          <p:grpSp>
            <p:nvGrpSpPr>
              <p:cNvPr id="23" name="Google Shape;23;p1"/>
              <p:cNvGrpSpPr/>
              <p:nvPr/>
            </p:nvGrpSpPr>
            <p:grpSpPr>
              <a:xfrm>
                <a:off x="5080231" y="4107021"/>
                <a:ext cx="2063784" cy="2251745"/>
                <a:chOff x="1256679" y="4132522"/>
                <a:chExt cx="2063784" cy="2251745"/>
              </a:xfrm>
            </p:grpSpPr>
            <p:grpSp>
              <p:nvGrpSpPr>
                <p:cNvPr id="24" name="Google Shape;24;p1"/>
                <p:cNvGrpSpPr/>
                <p:nvPr/>
              </p:nvGrpSpPr>
              <p:grpSpPr>
                <a:xfrm>
                  <a:off x="1256679" y="4132522"/>
                  <a:ext cx="2063784" cy="2251745"/>
                  <a:chOff x="1256679" y="4132522"/>
                  <a:chExt cx="2063784" cy="2251745"/>
                </a:xfrm>
              </p:grpSpPr>
              <p:grpSp>
                <p:nvGrpSpPr>
                  <p:cNvPr id="25" name="Google Shape;25;p1"/>
                  <p:cNvGrpSpPr/>
                  <p:nvPr/>
                </p:nvGrpSpPr>
                <p:grpSpPr>
                  <a:xfrm>
                    <a:off x="1256679" y="4132522"/>
                    <a:ext cx="2063784" cy="2251745"/>
                    <a:chOff x="526899" y="3595745"/>
                    <a:chExt cx="2063784" cy="2251745"/>
                  </a:xfrm>
                </p:grpSpPr>
                <p:pic>
                  <p:nvPicPr>
                    <p:cNvPr descr="Logo&#10;&#10;Description automatically generated with low confidence" id="26" name="Google Shape;26;p1"/>
                    <p:cNvPicPr preferRelativeResize="0"/>
                    <p:nvPr/>
                  </p:nvPicPr>
                  <p:blipFill rotWithShape="1">
                    <a:blip r:embed="rId2">
                      <a:alphaModFix/>
                    </a:blip>
                    <a:srcRect b="0" l="0" r="0" t="0"/>
                    <a:stretch/>
                  </p:blipFill>
                  <p:spPr>
                    <a:xfrm>
                      <a:off x="526899" y="3595745"/>
                      <a:ext cx="2063784" cy="2251745"/>
                    </a:xfrm>
                    <a:prstGeom prst="rect">
                      <a:avLst/>
                    </a:prstGeom>
                    <a:noFill/>
                    <a:ln>
                      <a:noFill/>
                    </a:ln>
                  </p:spPr>
                </p:pic>
                <p:sp>
                  <p:nvSpPr>
                    <p:cNvPr id="27" name="Google Shape;27;p1"/>
                    <p:cNvSpPr/>
                    <p:nvPr/>
                  </p:nvSpPr>
                  <p:spPr>
                    <a:xfrm>
                      <a:off x="794654" y="4495799"/>
                      <a:ext cx="1495956" cy="937261"/>
                    </a:xfrm>
                    <a:prstGeom prst="triangle">
                      <a:avLst>
                        <a:gd fmla="val 50000" name="adj"/>
                      </a:avLst>
                    </a:prstGeom>
                    <a:solidFill>
                      <a:srgbClr val="FFFFFF"/>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FFFFFF"/>
                        </a:solidFill>
                        <a:latin typeface="Calibri"/>
                        <a:ea typeface="Calibri"/>
                        <a:cs typeface="Calibri"/>
                        <a:sym typeface="Calibri"/>
                      </a:endParaRPr>
                    </a:p>
                  </p:txBody>
                </p:sp>
                <p:sp>
                  <p:nvSpPr>
                    <p:cNvPr id="28" name="Google Shape;28;p1"/>
                    <p:cNvSpPr/>
                    <p:nvPr/>
                  </p:nvSpPr>
                  <p:spPr>
                    <a:xfrm>
                      <a:off x="708025" y="4372251"/>
                      <a:ext cx="1701800" cy="1434824"/>
                    </a:xfrm>
                    <a:prstGeom prst="pie">
                      <a:avLst>
                        <a:gd fmla="val 1553040" name="adj1"/>
                        <a:gd fmla="val 9316319"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000000"/>
                        </a:solidFill>
                        <a:latin typeface="Calibri"/>
                        <a:ea typeface="Calibri"/>
                        <a:cs typeface="Calibri"/>
                        <a:sym typeface="Calibri"/>
                      </a:endParaRPr>
                    </a:p>
                  </p:txBody>
                </p:sp>
              </p:grpSp>
              <p:sp>
                <p:nvSpPr>
                  <p:cNvPr id="29" name="Google Shape;29;p1"/>
                  <p:cNvSpPr/>
                  <p:nvPr/>
                </p:nvSpPr>
                <p:spPr>
                  <a:xfrm>
                    <a:off x="2275257" y="4150886"/>
                    <a:ext cx="1019685" cy="1832078"/>
                  </a:xfrm>
                  <a:custGeom>
                    <a:rect b="b" l="l" r="r" t="t"/>
                    <a:pathLst>
                      <a:path extrusionOk="0" h="1812925" w="1000125">
                        <a:moveTo>
                          <a:pt x="15875" y="0"/>
                        </a:moveTo>
                        <a:lnTo>
                          <a:pt x="1000125" y="12700"/>
                        </a:lnTo>
                        <a:lnTo>
                          <a:pt x="977900" y="136525"/>
                        </a:lnTo>
                        <a:lnTo>
                          <a:pt x="920750" y="1235075"/>
                        </a:lnTo>
                        <a:lnTo>
                          <a:pt x="904875" y="1393825"/>
                        </a:lnTo>
                        <a:lnTo>
                          <a:pt x="873125" y="1524000"/>
                        </a:lnTo>
                        <a:lnTo>
                          <a:pt x="831850" y="1657350"/>
                        </a:lnTo>
                        <a:lnTo>
                          <a:pt x="774700" y="1793875"/>
                        </a:lnTo>
                        <a:lnTo>
                          <a:pt x="749300" y="1812925"/>
                        </a:lnTo>
                        <a:lnTo>
                          <a:pt x="0" y="866775"/>
                        </a:lnTo>
                        <a:lnTo>
                          <a:pt x="15875" y="0"/>
                        </a:lnTo>
                        <a:close/>
                      </a:path>
                    </a:pathLst>
                  </a:custGeom>
                  <a:solidFill>
                    <a:srgbClr val="548135"/>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FFFFFF"/>
                      </a:solidFill>
                      <a:latin typeface="Calibri"/>
                      <a:ea typeface="Calibri"/>
                      <a:cs typeface="Calibri"/>
                      <a:sym typeface="Calibri"/>
                    </a:endParaRPr>
                  </a:p>
                </p:txBody>
              </p:sp>
            </p:grpSp>
            <p:pic>
              <p:nvPicPr>
                <p:cNvPr id="30" name="Google Shape;30;p1"/>
                <p:cNvPicPr preferRelativeResize="0"/>
                <p:nvPr/>
              </p:nvPicPr>
              <p:blipFill rotWithShape="1">
                <a:blip r:embed="rId3">
                  <a:alphaModFix/>
                </a:blip>
                <a:srcRect b="0" l="0" r="0" t="0"/>
                <a:stretch/>
              </p:blipFill>
              <p:spPr>
                <a:xfrm>
                  <a:off x="1764524" y="5678134"/>
                  <a:ext cx="954646" cy="421883"/>
                </a:xfrm>
                <a:prstGeom prst="rect">
                  <a:avLst/>
                </a:prstGeom>
                <a:noFill/>
                <a:ln>
                  <a:noFill/>
                </a:ln>
              </p:spPr>
            </p:pic>
          </p:grpSp>
          <p:sp>
            <p:nvSpPr>
              <p:cNvPr id="31" name="Google Shape;31;p1"/>
              <p:cNvSpPr/>
              <p:nvPr/>
            </p:nvSpPr>
            <p:spPr>
              <a:xfrm rot="1922661">
                <a:off x="5112059" y="5938829"/>
                <a:ext cx="966716" cy="394157"/>
              </a:xfrm>
              <a:prstGeom prst="rect">
                <a:avLst/>
              </a:prstGeom>
            </p:spPr>
            <p:txBody>
              <a:bodyPr>
                <a:prstTxWarp prst="textPlain"/>
              </a:bodyPr>
              <a:lstStyle/>
              <a:p>
                <a:pPr lvl="0" algn="l"/>
                <a:r>
                  <a:rPr b="0" i="0">
                    <a:ln>
                      <a:noFill/>
                    </a:ln>
                    <a:solidFill>
                      <a:srgbClr val="000000"/>
                    </a:solidFill>
                    <a:latin typeface="Century"/>
                  </a:rPr>
                  <a:t>Seit 1910</a:t>
                </a:r>
              </a:p>
            </p:txBody>
          </p:sp>
          <p:sp>
            <p:nvSpPr>
              <p:cNvPr id="32" name="Google Shape;32;p1"/>
              <p:cNvSpPr/>
              <p:nvPr/>
            </p:nvSpPr>
            <p:spPr>
              <a:xfrm>
                <a:off x="5119688" y="4136036"/>
                <a:ext cx="976682" cy="1790895"/>
              </a:xfrm>
              <a:custGeom>
                <a:rect b="b" l="l" r="r" t="t"/>
                <a:pathLst>
                  <a:path extrusionOk="0" h="1783556" w="969168">
                    <a:moveTo>
                      <a:pt x="0" y="0"/>
                    </a:moveTo>
                    <a:lnTo>
                      <a:pt x="969168" y="2381"/>
                    </a:lnTo>
                    <a:lnTo>
                      <a:pt x="969168" y="859631"/>
                    </a:lnTo>
                    <a:lnTo>
                      <a:pt x="233362" y="1783556"/>
                    </a:lnTo>
                    <a:lnTo>
                      <a:pt x="216693" y="1766888"/>
                    </a:lnTo>
                    <a:lnTo>
                      <a:pt x="211931" y="1754981"/>
                    </a:lnTo>
                    <a:lnTo>
                      <a:pt x="202406" y="1738313"/>
                    </a:lnTo>
                    <a:lnTo>
                      <a:pt x="192881" y="1716881"/>
                    </a:lnTo>
                    <a:lnTo>
                      <a:pt x="183356" y="1695450"/>
                    </a:lnTo>
                    <a:lnTo>
                      <a:pt x="178593" y="1676400"/>
                    </a:lnTo>
                    <a:lnTo>
                      <a:pt x="166687" y="1659731"/>
                    </a:lnTo>
                    <a:lnTo>
                      <a:pt x="166687" y="1647825"/>
                    </a:lnTo>
                    <a:lnTo>
                      <a:pt x="161925" y="1635919"/>
                    </a:lnTo>
                    <a:lnTo>
                      <a:pt x="154781" y="1619250"/>
                    </a:lnTo>
                    <a:lnTo>
                      <a:pt x="145256" y="1595438"/>
                    </a:lnTo>
                    <a:lnTo>
                      <a:pt x="140493" y="1576388"/>
                    </a:lnTo>
                    <a:lnTo>
                      <a:pt x="138112" y="1562100"/>
                    </a:lnTo>
                    <a:lnTo>
                      <a:pt x="123825" y="1519238"/>
                    </a:lnTo>
                    <a:lnTo>
                      <a:pt x="114300" y="1478756"/>
                    </a:lnTo>
                    <a:lnTo>
                      <a:pt x="107156" y="1447800"/>
                    </a:lnTo>
                    <a:lnTo>
                      <a:pt x="104775" y="1421606"/>
                    </a:lnTo>
                    <a:lnTo>
                      <a:pt x="97631" y="1393031"/>
                    </a:lnTo>
                    <a:lnTo>
                      <a:pt x="92868" y="1362075"/>
                    </a:lnTo>
                    <a:lnTo>
                      <a:pt x="85725" y="1345406"/>
                    </a:lnTo>
                    <a:lnTo>
                      <a:pt x="85725" y="1328738"/>
                    </a:lnTo>
                    <a:lnTo>
                      <a:pt x="14287" y="161925"/>
                    </a:lnTo>
                    <a:lnTo>
                      <a:pt x="9525" y="111919"/>
                    </a:lnTo>
                    <a:lnTo>
                      <a:pt x="4762" y="52388"/>
                    </a:lnTo>
                    <a:lnTo>
                      <a:pt x="0" y="0"/>
                    </a:lnTo>
                    <a:close/>
                  </a:path>
                </a:pathLst>
              </a:custGeom>
              <a:blipFill rotWithShape="1">
                <a:blip r:embed="rId4">
                  <a:alphaModFix/>
                </a:blip>
                <a:stretch>
                  <a:fillRect b="0" l="0" r="0" t="0"/>
                </a:stretch>
              </a:blip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FFFFFF"/>
                  </a:solidFill>
                  <a:latin typeface="Calibri"/>
                  <a:ea typeface="Calibri"/>
                  <a:cs typeface="Calibri"/>
                  <a:sym typeface="Calibri"/>
                </a:endParaRPr>
              </a:p>
            </p:txBody>
          </p:sp>
          <p:pic>
            <p:nvPicPr>
              <p:cNvPr descr="A picture containing hanger&#10;&#10;Description automatically generated" id="33" name="Google Shape;33;p1"/>
              <p:cNvPicPr preferRelativeResize="0"/>
              <p:nvPr/>
            </p:nvPicPr>
            <p:blipFill rotWithShape="1">
              <a:blip r:embed="rId5">
                <a:alphaModFix/>
              </a:blip>
              <a:srcRect b="0" l="0" r="0" t="0"/>
              <a:stretch/>
            </p:blipFill>
            <p:spPr>
              <a:xfrm>
                <a:off x="6319731" y="4438856"/>
                <a:ext cx="568219" cy="568219"/>
              </a:xfrm>
              <a:prstGeom prst="rect">
                <a:avLst/>
              </a:prstGeom>
              <a:noFill/>
              <a:ln>
                <a:noFill/>
              </a:ln>
            </p:spPr>
          </p:pic>
          <p:sp>
            <p:nvSpPr>
              <p:cNvPr id="34" name="Google Shape;34;p1"/>
              <p:cNvSpPr/>
              <p:nvPr/>
            </p:nvSpPr>
            <p:spPr>
              <a:xfrm>
                <a:off x="5085042" y="4116600"/>
                <a:ext cx="2028825" cy="2224088"/>
              </a:xfrm>
              <a:custGeom>
                <a:rect b="b" l="l" r="r" t="t"/>
                <a:pathLst>
                  <a:path extrusionOk="0" h="2224088" w="2028825">
                    <a:moveTo>
                      <a:pt x="0" y="0"/>
                    </a:moveTo>
                    <a:lnTo>
                      <a:pt x="2028825" y="4763"/>
                    </a:lnTo>
                    <a:lnTo>
                      <a:pt x="2019300" y="114300"/>
                    </a:lnTo>
                    <a:lnTo>
                      <a:pt x="2009775" y="238125"/>
                    </a:lnTo>
                    <a:lnTo>
                      <a:pt x="1943100" y="1338263"/>
                    </a:lnTo>
                    <a:lnTo>
                      <a:pt x="1933575" y="1419225"/>
                    </a:lnTo>
                    <a:lnTo>
                      <a:pt x="1928812" y="1466850"/>
                    </a:lnTo>
                    <a:lnTo>
                      <a:pt x="1914525" y="1504950"/>
                    </a:lnTo>
                    <a:lnTo>
                      <a:pt x="1914525" y="1538288"/>
                    </a:lnTo>
                    <a:lnTo>
                      <a:pt x="1900237" y="1557338"/>
                    </a:lnTo>
                    <a:lnTo>
                      <a:pt x="1881187" y="1614488"/>
                    </a:lnTo>
                    <a:lnTo>
                      <a:pt x="1866900" y="1657350"/>
                    </a:lnTo>
                    <a:lnTo>
                      <a:pt x="1852612" y="1704975"/>
                    </a:lnTo>
                    <a:lnTo>
                      <a:pt x="1828800" y="1738313"/>
                    </a:lnTo>
                    <a:lnTo>
                      <a:pt x="1809750" y="1785938"/>
                    </a:lnTo>
                    <a:lnTo>
                      <a:pt x="1785937" y="1838325"/>
                    </a:lnTo>
                    <a:lnTo>
                      <a:pt x="1766887" y="1862138"/>
                    </a:lnTo>
                    <a:lnTo>
                      <a:pt x="1733550" y="1900238"/>
                    </a:lnTo>
                    <a:lnTo>
                      <a:pt x="1714500" y="1924050"/>
                    </a:lnTo>
                    <a:lnTo>
                      <a:pt x="1685925" y="1943101"/>
                    </a:lnTo>
                    <a:lnTo>
                      <a:pt x="1647825" y="1981200"/>
                    </a:lnTo>
                    <a:lnTo>
                      <a:pt x="1614487" y="2019300"/>
                    </a:lnTo>
                    <a:lnTo>
                      <a:pt x="1576387" y="2047875"/>
                    </a:lnTo>
                    <a:lnTo>
                      <a:pt x="1557337" y="2062163"/>
                    </a:lnTo>
                    <a:lnTo>
                      <a:pt x="1524000" y="2081213"/>
                    </a:lnTo>
                    <a:lnTo>
                      <a:pt x="1500187" y="2095500"/>
                    </a:lnTo>
                    <a:lnTo>
                      <a:pt x="1457325" y="2114550"/>
                    </a:lnTo>
                    <a:lnTo>
                      <a:pt x="1409700" y="2133600"/>
                    </a:lnTo>
                    <a:lnTo>
                      <a:pt x="1352550" y="2157413"/>
                    </a:lnTo>
                    <a:lnTo>
                      <a:pt x="1309687" y="2176463"/>
                    </a:lnTo>
                    <a:lnTo>
                      <a:pt x="1276350" y="2185988"/>
                    </a:lnTo>
                    <a:lnTo>
                      <a:pt x="1219200" y="2200275"/>
                    </a:lnTo>
                    <a:lnTo>
                      <a:pt x="1171575" y="2209800"/>
                    </a:lnTo>
                    <a:lnTo>
                      <a:pt x="1095375" y="2219325"/>
                    </a:lnTo>
                    <a:lnTo>
                      <a:pt x="1028700" y="2224088"/>
                    </a:lnTo>
                    <a:lnTo>
                      <a:pt x="981075" y="2224088"/>
                    </a:lnTo>
                    <a:lnTo>
                      <a:pt x="914400" y="2219325"/>
                    </a:lnTo>
                    <a:lnTo>
                      <a:pt x="833437" y="2209800"/>
                    </a:lnTo>
                    <a:lnTo>
                      <a:pt x="781050" y="2190750"/>
                    </a:lnTo>
                    <a:lnTo>
                      <a:pt x="676275" y="2162175"/>
                    </a:lnTo>
                    <a:lnTo>
                      <a:pt x="590550" y="2128838"/>
                    </a:lnTo>
                    <a:lnTo>
                      <a:pt x="514350" y="2085975"/>
                    </a:lnTo>
                    <a:lnTo>
                      <a:pt x="461962" y="2052638"/>
                    </a:lnTo>
                    <a:lnTo>
                      <a:pt x="404812" y="2005013"/>
                    </a:lnTo>
                    <a:lnTo>
                      <a:pt x="361950" y="1971675"/>
                    </a:lnTo>
                    <a:lnTo>
                      <a:pt x="323850" y="1938338"/>
                    </a:lnTo>
                    <a:lnTo>
                      <a:pt x="290512" y="1890713"/>
                    </a:lnTo>
                    <a:lnTo>
                      <a:pt x="266700" y="1852613"/>
                    </a:lnTo>
                    <a:lnTo>
                      <a:pt x="233362" y="1795463"/>
                    </a:lnTo>
                    <a:lnTo>
                      <a:pt x="209550" y="1757363"/>
                    </a:lnTo>
                    <a:lnTo>
                      <a:pt x="176212" y="1676400"/>
                    </a:lnTo>
                    <a:lnTo>
                      <a:pt x="142875" y="1585913"/>
                    </a:lnTo>
                    <a:lnTo>
                      <a:pt x="123825" y="1509713"/>
                    </a:lnTo>
                    <a:lnTo>
                      <a:pt x="114300" y="1447800"/>
                    </a:lnTo>
                    <a:lnTo>
                      <a:pt x="100012" y="1395413"/>
                    </a:lnTo>
                    <a:lnTo>
                      <a:pt x="95250" y="1347788"/>
                    </a:lnTo>
                    <a:lnTo>
                      <a:pt x="28575" y="223838"/>
                    </a:lnTo>
                    <a:lnTo>
                      <a:pt x="23812" y="133350"/>
                    </a:lnTo>
                    <a:lnTo>
                      <a:pt x="14287" y="80963"/>
                    </a:lnTo>
                    <a:lnTo>
                      <a:pt x="0" y="0"/>
                    </a:lnTo>
                    <a:close/>
                  </a:path>
                </a:pathLst>
              </a:custGeom>
              <a:no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FFFFFF"/>
                  </a:solidFill>
                  <a:latin typeface="Calibri"/>
                  <a:ea typeface="Calibri"/>
                  <a:cs typeface="Calibri"/>
                  <a:sym typeface="Calibri"/>
                </a:endParaRPr>
              </a:p>
            </p:txBody>
          </p:sp>
        </p:grpSp>
        <p:cxnSp>
          <p:nvCxnSpPr>
            <p:cNvPr id="35" name="Google Shape;35;p1"/>
            <p:cNvCxnSpPr/>
            <p:nvPr/>
          </p:nvCxnSpPr>
          <p:spPr>
            <a:xfrm flipH="1">
              <a:off x="4801846" y="1774082"/>
              <a:ext cx="18208" cy="1329203"/>
            </a:xfrm>
            <a:prstGeom prst="straightConnector1">
              <a:avLst/>
            </a:prstGeom>
            <a:noFill/>
            <a:ln cap="flat" cmpd="sng" w="28575">
              <a:solidFill>
                <a:schemeClr val="dk1"/>
              </a:solidFill>
              <a:prstDash val="solid"/>
              <a:round/>
              <a:headEnd len="sm" w="sm" type="none"/>
              <a:tailEnd len="sm" w="sm" type="none"/>
            </a:ln>
          </p:spPr>
        </p:cxnSp>
      </p:grpSp>
      <p:sp>
        <p:nvSpPr>
          <p:cNvPr id="36" name="Google Shape;36;p1"/>
          <p:cNvSpPr txBox="1"/>
          <p:nvPr/>
        </p:nvSpPr>
        <p:spPr>
          <a:xfrm>
            <a:off x="-6717" y="6580119"/>
            <a:ext cx="9143999" cy="271869"/>
          </a:xfrm>
          <a:prstGeom prst="rect">
            <a:avLst/>
          </a:prstGeom>
          <a:noFill/>
          <a:ln>
            <a:noFill/>
          </a:ln>
        </p:spPr>
        <p:txBody>
          <a:bodyPr anchorCtr="0" anchor="t" bIns="45700" lIns="91425" spcFirstLastPara="1" rIns="91425" wrap="square" tIns="45700">
            <a:spAutoFit/>
          </a:bodyPr>
          <a:lstStyle/>
          <a:p>
            <a:pPr indent="0" lvl="0" marL="12700" marR="0" rtl="0" algn="ctr">
              <a:lnSpc>
                <a:spcPct val="118750"/>
              </a:lnSpc>
              <a:spcBef>
                <a:spcPts val="0"/>
              </a:spcBef>
              <a:spcAft>
                <a:spcPts val="0"/>
              </a:spcAft>
              <a:buNone/>
            </a:pPr>
            <a:r>
              <a:rPr b="1" i="0" lang="en-US" sz="1200" u="none" cap="none" strike="noStrike">
                <a:solidFill>
                  <a:srgbClr val="6F2F9F"/>
                </a:solidFill>
                <a:latin typeface="Arial"/>
                <a:ea typeface="Arial"/>
                <a:cs typeface="Arial"/>
                <a:sym typeface="Arial"/>
              </a:rPr>
              <a:t>CUI//REL USA, UKR, FVEY, NATO</a:t>
            </a:r>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sp>
        <p:nvSpPr>
          <p:cNvPr id="49" name="Google Shape;49;p6"/>
          <p:cNvSpPr/>
          <p:nvPr/>
        </p:nvSpPr>
        <p:spPr>
          <a:xfrm>
            <a:off x="914400" y="825500"/>
            <a:ext cx="7315200" cy="25400"/>
          </a:xfrm>
          <a:custGeom>
            <a:rect b="b" l="l" r="r" t="t"/>
            <a:pathLst>
              <a:path extrusionOk="0" h="25400" w="7315200">
                <a:moveTo>
                  <a:pt x="0" y="25400"/>
                </a:moveTo>
                <a:lnTo>
                  <a:pt x="7315200" y="25400"/>
                </a:lnTo>
                <a:lnTo>
                  <a:pt x="7315200" y="0"/>
                </a:lnTo>
                <a:lnTo>
                  <a:pt x="0" y="0"/>
                </a:lnTo>
                <a:lnTo>
                  <a:pt x="0" y="2540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50" name="Google Shape;50;p6"/>
          <p:cNvSpPr/>
          <p:nvPr/>
        </p:nvSpPr>
        <p:spPr>
          <a:xfrm>
            <a:off x="1066799" y="914400"/>
            <a:ext cx="7315200" cy="0"/>
          </a:xfrm>
          <a:custGeom>
            <a:rect b="b" l="l" r="r" t="t"/>
            <a:pathLst>
              <a:path extrusionOk="0" h="120000" w="7315200">
                <a:moveTo>
                  <a:pt x="0" y="0"/>
                </a:moveTo>
                <a:lnTo>
                  <a:pt x="7315200" y="0"/>
                </a:lnTo>
              </a:path>
            </a:pathLst>
          </a:custGeom>
          <a:noFill/>
          <a:ln cap="flat" cmpd="sng" w="25400">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pic>
        <p:nvPicPr>
          <p:cNvPr id="51" name="Google Shape;51;p6"/>
          <p:cNvPicPr preferRelativeResize="0"/>
          <p:nvPr/>
        </p:nvPicPr>
        <p:blipFill rotWithShape="1">
          <a:blip r:embed="rId1">
            <a:alphaModFix/>
          </a:blip>
          <a:srcRect b="0" l="0" r="0" t="0"/>
          <a:stretch/>
        </p:blipFill>
        <p:spPr>
          <a:xfrm>
            <a:off x="8229600" y="67056"/>
            <a:ext cx="853439" cy="859535"/>
          </a:xfrm>
          <a:prstGeom prst="rect">
            <a:avLst/>
          </a:prstGeom>
          <a:noFill/>
          <a:ln>
            <a:noFill/>
          </a:ln>
        </p:spPr>
      </p:pic>
      <p:pic>
        <p:nvPicPr>
          <p:cNvPr id="52" name="Google Shape;52;p6"/>
          <p:cNvPicPr preferRelativeResize="0"/>
          <p:nvPr/>
        </p:nvPicPr>
        <p:blipFill rotWithShape="1">
          <a:blip r:embed="rId2">
            <a:alphaModFix/>
          </a:blip>
          <a:srcRect b="0" l="0" r="0" t="0"/>
          <a:stretch/>
        </p:blipFill>
        <p:spPr>
          <a:xfrm>
            <a:off x="9144" y="33528"/>
            <a:ext cx="1027175" cy="515111"/>
          </a:xfrm>
          <a:prstGeom prst="rect">
            <a:avLst/>
          </a:prstGeom>
          <a:noFill/>
          <a:ln>
            <a:noFill/>
          </a:ln>
        </p:spPr>
      </p:pic>
      <p:sp>
        <p:nvSpPr>
          <p:cNvPr id="53" name="Google Shape;53;p6"/>
          <p:cNvSpPr/>
          <p:nvPr/>
        </p:nvSpPr>
        <p:spPr>
          <a:xfrm>
            <a:off x="915924" y="826769"/>
            <a:ext cx="7315200" cy="26034"/>
          </a:xfrm>
          <a:custGeom>
            <a:rect b="b" l="l" r="r" t="t"/>
            <a:pathLst>
              <a:path extrusionOk="0" h="26034" w="7315200">
                <a:moveTo>
                  <a:pt x="0" y="25907"/>
                </a:moveTo>
                <a:lnTo>
                  <a:pt x="7315200" y="25907"/>
                </a:lnTo>
                <a:lnTo>
                  <a:pt x="7315200" y="0"/>
                </a:lnTo>
                <a:lnTo>
                  <a:pt x="0" y="0"/>
                </a:lnTo>
                <a:lnTo>
                  <a:pt x="0" y="25907"/>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54" name="Google Shape;54;p6"/>
          <p:cNvSpPr/>
          <p:nvPr/>
        </p:nvSpPr>
        <p:spPr>
          <a:xfrm>
            <a:off x="1056132" y="961644"/>
            <a:ext cx="7315200" cy="0"/>
          </a:xfrm>
          <a:custGeom>
            <a:rect b="b" l="l" r="r" t="t"/>
            <a:pathLst>
              <a:path extrusionOk="0" h="120000" w="7315200">
                <a:moveTo>
                  <a:pt x="0" y="0"/>
                </a:moveTo>
                <a:lnTo>
                  <a:pt x="7315200" y="0"/>
                </a:lnTo>
              </a:path>
            </a:pathLst>
          </a:custGeom>
          <a:noFill/>
          <a:ln cap="flat" cmpd="sng" w="25900">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55" name="Google Shape;55;p6"/>
          <p:cNvSpPr txBox="1"/>
          <p:nvPr>
            <p:ph type="title"/>
          </p:nvPr>
        </p:nvSpPr>
        <p:spPr>
          <a:xfrm>
            <a:off x="1414872" y="332328"/>
            <a:ext cx="6314254" cy="45339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6"/>
          <p:cNvSpPr txBox="1"/>
          <p:nvPr>
            <p:ph idx="1" type="body"/>
          </p:nvPr>
        </p:nvSpPr>
        <p:spPr>
          <a:xfrm>
            <a:off x="457200" y="1577340"/>
            <a:ext cx="8229600" cy="452628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57" name="Google Shape;57;p6"/>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1" sz="800">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9pPr>
          </a:lstStyle>
          <a:p/>
        </p:txBody>
      </p:sp>
      <p:sp>
        <p:nvSpPr>
          <p:cNvPr id="58" name="Google Shape;58;p6"/>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650">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9pPr>
          </a:lstStyle>
          <a:p/>
        </p:txBody>
      </p:sp>
      <p:sp>
        <p:nvSpPr>
          <p:cNvPr id="59" name="Google Shape;59;p6"/>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rtl="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rtl="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rtl="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rtl="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rtl="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rtl="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rtl="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rtl="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3"/>
    <p:sldLayoutId id="2147483653" r:id="rId4"/>
    <p:sldLayoutId id="2147483654" r:id="rId5"/>
    <p:sldLayoutId id="2147483655" r:id="rId6"/>
    <p:sldLayoutId id="214748365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2"/>
          <p:cNvSpPr/>
          <p:nvPr/>
        </p:nvSpPr>
        <p:spPr>
          <a:xfrm>
            <a:off x="914400" y="838200"/>
            <a:ext cx="7315200" cy="0"/>
          </a:xfrm>
          <a:custGeom>
            <a:rect b="b" l="l" r="r" t="t"/>
            <a:pathLst>
              <a:path extrusionOk="0" h="120000" w="7315200">
                <a:moveTo>
                  <a:pt x="0" y="0"/>
                </a:moveTo>
                <a:lnTo>
                  <a:pt x="7315200" y="0"/>
                </a:lnTo>
              </a:path>
            </a:pathLst>
          </a:custGeom>
          <a:noFill/>
          <a:ln cap="flat" cmpd="sng" w="254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90" name="Google Shape;90;p12"/>
          <p:cNvSpPr/>
          <p:nvPr/>
        </p:nvSpPr>
        <p:spPr>
          <a:xfrm>
            <a:off x="1066799" y="914400"/>
            <a:ext cx="7315200" cy="0"/>
          </a:xfrm>
          <a:custGeom>
            <a:rect b="b" l="l" r="r" t="t"/>
            <a:pathLst>
              <a:path extrusionOk="0" h="120000" w="7315200">
                <a:moveTo>
                  <a:pt x="0" y="0"/>
                </a:moveTo>
                <a:lnTo>
                  <a:pt x="7315200" y="0"/>
                </a:lnTo>
              </a:path>
            </a:pathLst>
          </a:custGeom>
          <a:noFill/>
          <a:ln cap="flat" cmpd="sng" w="25400">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pic>
        <p:nvPicPr>
          <p:cNvPr id="91" name="Google Shape;91;p12"/>
          <p:cNvPicPr preferRelativeResize="0"/>
          <p:nvPr/>
        </p:nvPicPr>
        <p:blipFill rotWithShape="1">
          <a:blip r:embed="rId1">
            <a:alphaModFix/>
          </a:blip>
          <a:srcRect b="0" l="0" r="0" t="0"/>
          <a:stretch/>
        </p:blipFill>
        <p:spPr>
          <a:xfrm>
            <a:off x="8229600" y="67056"/>
            <a:ext cx="853439" cy="859535"/>
          </a:xfrm>
          <a:prstGeom prst="rect">
            <a:avLst/>
          </a:prstGeom>
          <a:noFill/>
          <a:ln>
            <a:noFill/>
          </a:ln>
        </p:spPr>
      </p:pic>
      <p:pic>
        <p:nvPicPr>
          <p:cNvPr id="92" name="Google Shape;92;p12"/>
          <p:cNvPicPr preferRelativeResize="0"/>
          <p:nvPr/>
        </p:nvPicPr>
        <p:blipFill rotWithShape="1">
          <a:blip r:embed="rId2">
            <a:alphaModFix/>
          </a:blip>
          <a:srcRect b="0" l="0" r="0" t="0"/>
          <a:stretch/>
        </p:blipFill>
        <p:spPr>
          <a:xfrm>
            <a:off x="9144" y="33528"/>
            <a:ext cx="1027175" cy="515111"/>
          </a:xfrm>
          <a:prstGeom prst="rect">
            <a:avLst/>
          </a:prstGeom>
          <a:noFill/>
          <a:ln>
            <a:noFill/>
          </a:ln>
        </p:spPr>
      </p:pic>
      <p:sp>
        <p:nvSpPr>
          <p:cNvPr id="93" name="Google Shape;93;p12"/>
          <p:cNvSpPr txBox="1"/>
          <p:nvPr>
            <p:ph type="title"/>
          </p:nvPr>
        </p:nvSpPr>
        <p:spPr>
          <a:xfrm>
            <a:off x="2123874" y="162528"/>
            <a:ext cx="5073650" cy="65341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12"/>
          <p:cNvSpPr txBox="1"/>
          <p:nvPr>
            <p:ph idx="1" type="body"/>
          </p:nvPr>
        </p:nvSpPr>
        <p:spPr>
          <a:xfrm>
            <a:off x="278234" y="1819496"/>
            <a:ext cx="3820160" cy="3796029"/>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15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5" name="Google Shape;95;p12"/>
          <p:cNvSpPr txBox="1"/>
          <p:nvPr>
            <p:ph idx="11" type="ftr"/>
          </p:nvPr>
        </p:nvSpPr>
        <p:spPr>
          <a:xfrm>
            <a:off x="78739" y="6636178"/>
            <a:ext cx="1821814" cy="14160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1" sz="800">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9pPr>
          </a:lstStyle>
          <a:p/>
        </p:txBody>
      </p:sp>
      <p:sp>
        <p:nvSpPr>
          <p:cNvPr id="96" name="Google Shape;96;p12"/>
          <p:cNvSpPr txBox="1"/>
          <p:nvPr>
            <p:ph idx="10" type="dt"/>
          </p:nvPr>
        </p:nvSpPr>
        <p:spPr>
          <a:xfrm>
            <a:off x="7507609" y="6619056"/>
            <a:ext cx="702309" cy="121284"/>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650">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2400" u="none" cap="none" strike="noStrike">
                <a:solidFill>
                  <a:schemeClr val="dk1"/>
                </a:solidFill>
                <a:latin typeface="Garamond"/>
                <a:ea typeface="Garamond"/>
                <a:cs typeface="Garamond"/>
                <a:sym typeface="Garamond"/>
              </a:defRPr>
            </a:lvl9pPr>
          </a:lstStyle>
          <a:p/>
        </p:txBody>
      </p:sp>
      <p:sp>
        <p:nvSpPr>
          <p:cNvPr id="97" name="Google Shape;97;p12"/>
          <p:cNvSpPr txBox="1"/>
          <p:nvPr>
            <p:ph idx="12" type="sldNum"/>
          </p:nvPr>
        </p:nvSpPr>
        <p:spPr>
          <a:xfrm>
            <a:off x="8855578" y="6650704"/>
            <a:ext cx="193040" cy="13144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spcAft>
                <a:spcPts val="0"/>
              </a:spcAft>
              <a:buNone/>
              <a:defRPr b="0" i="0" sz="750">
                <a:solidFill>
                  <a:schemeClr val="dk1"/>
                </a:solidFill>
                <a:latin typeface="Arial"/>
                <a:ea typeface="Arial"/>
                <a:cs typeface="Arial"/>
                <a:sym typeface="Arial"/>
              </a:defRPr>
            </a:lvl1pPr>
            <a:lvl2pPr indent="0" lvl="1" marL="38100" marR="0" rtl="0" algn="l">
              <a:lnSpc>
                <a:spcPct val="100000"/>
              </a:lnSpc>
              <a:spcBef>
                <a:spcPts val="0"/>
              </a:spcBef>
              <a:spcAft>
                <a:spcPts val="0"/>
              </a:spcAft>
              <a:buNone/>
              <a:defRPr b="0" i="0" sz="750">
                <a:solidFill>
                  <a:schemeClr val="dk1"/>
                </a:solidFill>
                <a:latin typeface="Arial"/>
                <a:ea typeface="Arial"/>
                <a:cs typeface="Arial"/>
                <a:sym typeface="Arial"/>
              </a:defRPr>
            </a:lvl2pPr>
            <a:lvl3pPr indent="0" lvl="2" marL="38100" marR="0" rtl="0" algn="l">
              <a:lnSpc>
                <a:spcPct val="100000"/>
              </a:lnSpc>
              <a:spcBef>
                <a:spcPts val="0"/>
              </a:spcBef>
              <a:spcAft>
                <a:spcPts val="0"/>
              </a:spcAft>
              <a:buNone/>
              <a:defRPr b="0" i="0" sz="750">
                <a:solidFill>
                  <a:schemeClr val="dk1"/>
                </a:solidFill>
                <a:latin typeface="Arial"/>
                <a:ea typeface="Arial"/>
                <a:cs typeface="Arial"/>
                <a:sym typeface="Arial"/>
              </a:defRPr>
            </a:lvl3pPr>
            <a:lvl4pPr indent="0" lvl="3" marL="38100" marR="0" rtl="0" algn="l">
              <a:lnSpc>
                <a:spcPct val="100000"/>
              </a:lnSpc>
              <a:spcBef>
                <a:spcPts val="0"/>
              </a:spcBef>
              <a:spcAft>
                <a:spcPts val="0"/>
              </a:spcAft>
              <a:buNone/>
              <a:defRPr b="0" i="0" sz="750">
                <a:solidFill>
                  <a:schemeClr val="dk1"/>
                </a:solidFill>
                <a:latin typeface="Arial"/>
                <a:ea typeface="Arial"/>
                <a:cs typeface="Arial"/>
                <a:sym typeface="Arial"/>
              </a:defRPr>
            </a:lvl4pPr>
            <a:lvl5pPr indent="0" lvl="4" marL="38100" marR="0" rtl="0" algn="l">
              <a:lnSpc>
                <a:spcPct val="100000"/>
              </a:lnSpc>
              <a:spcBef>
                <a:spcPts val="0"/>
              </a:spcBef>
              <a:spcAft>
                <a:spcPts val="0"/>
              </a:spcAft>
              <a:buNone/>
              <a:defRPr b="0" i="0" sz="750">
                <a:solidFill>
                  <a:schemeClr val="dk1"/>
                </a:solidFill>
                <a:latin typeface="Arial"/>
                <a:ea typeface="Arial"/>
                <a:cs typeface="Arial"/>
                <a:sym typeface="Arial"/>
              </a:defRPr>
            </a:lvl5pPr>
            <a:lvl6pPr indent="0" lvl="5" marL="38100" marR="0" rtl="0" algn="l">
              <a:lnSpc>
                <a:spcPct val="100000"/>
              </a:lnSpc>
              <a:spcBef>
                <a:spcPts val="0"/>
              </a:spcBef>
              <a:spcAft>
                <a:spcPts val="0"/>
              </a:spcAft>
              <a:buNone/>
              <a:defRPr b="0" i="0" sz="750">
                <a:solidFill>
                  <a:schemeClr val="dk1"/>
                </a:solidFill>
                <a:latin typeface="Arial"/>
                <a:ea typeface="Arial"/>
                <a:cs typeface="Arial"/>
                <a:sym typeface="Arial"/>
              </a:defRPr>
            </a:lvl6pPr>
            <a:lvl7pPr indent="0" lvl="6" marL="38100" marR="0" rtl="0" algn="l">
              <a:lnSpc>
                <a:spcPct val="100000"/>
              </a:lnSpc>
              <a:spcBef>
                <a:spcPts val="0"/>
              </a:spcBef>
              <a:spcAft>
                <a:spcPts val="0"/>
              </a:spcAft>
              <a:buNone/>
              <a:defRPr b="0" i="0" sz="750">
                <a:solidFill>
                  <a:schemeClr val="dk1"/>
                </a:solidFill>
                <a:latin typeface="Arial"/>
                <a:ea typeface="Arial"/>
                <a:cs typeface="Arial"/>
                <a:sym typeface="Arial"/>
              </a:defRPr>
            </a:lvl7pPr>
            <a:lvl8pPr indent="0" lvl="7" marL="38100" marR="0" rtl="0" algn="l">
              <a:lnSpc>
                <a:spcPct val="100000"/>
              </a:lnSpc>
              <a:spcBef>
                <a:spcPts val="0"/>
              </a:spcBef>
              <a:spcAft>
                <a:spcPts val="0"/>
              </a:spcAft>
              <a:buNone/>
              <a:defRPr b="0" i="0" sz="750">
                <a:solidFill>
                  <a:schemeClr val="dk1"/>
                </a:solidFill>
                <a:latin typeface="Arial"/>
                <a:ea typeface="Arial"/>
                <a:cs typeface="Arial"/>
                <a:sym typeface="Arial"/>
              </a:defRPr>
            </a:lvl8pPr>
            <a:lvl9pPr indent="0" lvl="8" marL="38100" marR="0" rtl="0" algn="l">
              <a:lnSpc>
                <a:spcPct val="100000"/>
              </a:lnSpc>
              <a:spcBef>
                <a:spcPts val="0"/>
              </a:spcBef>
              <a:spcAft>
                <a:spcPts val="0"/>
              </a:spcAft>
              <a:buNone/>
              <a:defRPr b="0" i="0" sz="750">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3"/>
    <p:sldLayoutId id="2147483658" r:id="rId4"/>
    <p:sldLayoutId id="2147483659" r:id="rId5"/>
    <p:sldLayoutId id="2147483660" r:id="rId6"/>
    <p:sldLayoutId id="2147483661"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21.jpg"/><Relationship Id="rId6" Type="http://schemas.openxmlformats.org/officeDocument/2006/relationships/image" Target="../media/image9.png"/><Relationship Id="rId7" Type="http://schemas.openxmlformats.org/officeDocument/2006/relationships/image" Target="../media/image10.jpg"/><Relationship Id="rId8"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s://forms.osi.apps.mil/r/yJRgSpz69W" TargetMode="External"/><Relationship Id="rId4" Type="http://schemas.openxmlformats.org/officeDocument/2006/relationships/image" Target="../media/image23.jpg"/><Relationship Id="rId5" Type="http://schemas.openxmlformats.org/officeDocument/2006/relationships/hyperlink" Target="https://forms.osi.apps.mil/r/yJRgSpz69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armyeitaas.sharepoint-mil.us/:f:/r/teams/GTARangeOperations/Shared%20Documents/General/03.%20Range%20Bulletins?csf=1&amp;web=1&amp;e=8SqnJ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nvSpPr>
        <p:spPr>
          <a:xfrm>
            <a:off x="0" y="5878513"/>
            <a:ext cx="1524000"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900" u="none" cap="none" strike="noStrike">
                <a:solidFill>
                  <a:schemeClr val="lt1"/>
                </a:solidFill>
                <a:latin typeface="Arial"/>
                <a:ea typeface="Arial"/>
                <a:cs typeface="Arial"/>
                <a:sym typeface="Arial"/>
              </a:rPr>
              <a:t>GTA Aviation Branch</a:t>
            </a:r>
            <a:endParaRPr/>
          </a:p>
          <a:p>
            <a:pPr indent="0" lvl="0" marL="0" marR="0" rtl="0" algn="l">
              <a:spcBef>
                <a:spcPts val="0"/>
              </a:spcBef>
              <a:spcAft>
                <a:spcPts val="0"/>
              </a:spcAft>
              <a:buNone/>
            </a:pPr>
            <a:r>
              <a:rPr b="1" i="1" lang="en-US" sz="900" u="none" cap="none" strike="noStrike">
                <a:solidFill>
                  <a:schemeClr val="lt1"/>
                </a:solidFill>
                <a:latin typeface="Arial"/>
                <a:ea typeface="Arial"/>
                <a:cs typeface="Arial"/>
                <a:sym typeface="Arial"/>
              </a:rPr>
              <a:t>475-7941</a:t>
            </a:r>
            <a:endParaRPr/>
          </a:p>
          <a:p>
            <a:pPr indent="0" lvl="0" marL="0" marR="0" rtl="0" algn="l">
              <a:spcBef>
                <a:spcPts val="0"/>
              </a:spcBef>
              <a:spcAft>
                <a:spcPts val="0"/>
              </a:spcAft>
              <a:buNone/>
            </a:pPr>
            <a:r>
              <a:rPr b="1" i="1" lang="en-US" sz="900" u="none" cap="none" strike="noStrike">
                <a:solidFill>
                  <a:schemeClr val="lt1"/>
                </a:solidFill>
                <a:latin typeface="Arial"/>
                <a:ea typeface="Arial"/>
                <a:cs typeface="Arial"/>
                <a:sym typeface="Arial"/>
              </a:rPr>
              <a:t>09641837941</a:t>
            </a:r>
            <a:endParaRPr/>
          </a:p>
        </p:txBody>
      </p:sp>
      <p:sp>
        <p:nvSpPr>
          <p:cNvPr id="133" name="Google Shape;133;p18"/>
          <p:cNvSpPr txBox="1"/>
          <p:nvPr/>
        </p:nvSpPr>
        <p:spPr>
          <a:xfrm>
            <a:off x="-3048" y="5878513"/>
            <a:ext cx="9144000" cy="523875"/>
          </a:xfrm>
          <a:prstGeom prst="rect">
            <a:avLst/>
          </a:prstGeom>
          <a:solidFill>
            <a:schemeClr val="dk1">
              <a:alpha val="41568"/>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u="none" cap="none" strike="noStrike">
                <a:solidFill>
                  <a:srgbClr val="FFCC00"/>
                </a:solidFill>
                <a:latin typeface="Arial Black"/>
                <a:ea typeface="Arial Black"/>
                <a:cs typeface="Arial Black"/>
                <a:sym typeface="Arial Black"/>
              </a:rPr>
              <a:t>WORLD’S GREATEST TRAINING AREA</a:t>
            </a:r>
            <a:r>
              <a:rPr b="1" i="1" lang="en-US" sz="2800" u="none" cap="none" strike="noStrike">
                <a:solidFill>
                  <a:schemeClr val="dk1"/>
                </a:solidFill>
                <a:latin typeface="Arial Black"/>
                <a:ea typeface="Arial Black"/>
                <a:cs typeface="Arial Black"/>
                <a:sym typeface="Arial Black"/>
              </a:rPr>
              <a:t> </a:t>
            </a:r>
            <a:endParaRPr/>
          </a:p>
        </p:txBody>
      </p:sp>
      <p:sp>
        <p:nvSpPr>
          <p:cNvPr id="134" name="Google Shape;134;p18"/>
          <p:cNvSpPr txBox="1"/>
          <p:nvPr/>
        </p:nvSpPr>
        <p:spPr>
          <a:xfrm>
            <a:off x="0" y="908050"/>
            <a:ext cx="9144000" cy="1077913"/>
          </a:xfrm>
          <a:prstGeom prst="rect">
            <a:avLst/>
          </a:prstGeom>
          <a:solidFill>
            <a:schemeClr val="dk1">
              <a:alpha val="41568"/>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CC00"/>
                </a:solidFill>
                <a:latin typeface="Arial Black"/>
                <a:ea typeface="Arial Black"/>
                <a:cs typeface="Arial Black"/>
                <a:sym typeface="Arial Black"/>
              </a:rPr>
              <a:t>7</a:t>
            </a:r>
            <a:r>
              <a:rPr b="1" baseline="30000" i="0" lang="en-US" sz="3200" u="none" cap="none" strike="noStrike">
                <a:solidFill>
                  <a:srgbClr val="FFCC00"/>
                </a:solidFill>
                <a:latin typeface="Arial Black"/>
                <a:ea typeface="Arial Black"/>
                <a:cs typeface="Arial Black"/>
                <a:sym typeface="Arial Black"/>
              </a:rPr>
              <a:t>th</a:t>
            </a:r>
            <a:r>
              <a:rPr b="1" i="0" lang="en-US" sz="3200" u="none" cap="none" strike="noStrike">
                <a:solidFill>
                  <a:srgbClr val="FFCC00"/>
                </a:solidFill>
                <a:latin typeface="Arial Black"/>
                <a:ea typeface="Arial Black"/>
                <a:cs typeface="Arial Black"/>
                <a:sym typeface="Arial Black"/>
              </a:rPr>
              <a:t> ARMY TRAINING COMMAND</a:t>
            </a:r>
            <a:endParaRPr/>
          </a:p>
          <a:p>
            <a:pPr indent="0" lvl="0" marL="0" marR="0" rtl="0" algn="ctr">
              <a:spcBef>
                <a:spcPts val="0"/>
              </a:spcBef>
              <a:spcAft>
                <a:spcPts val="0"/>
              </a:spcAft>
              <a:buNone/>
            </a:pPr>
            <a:r>
              <a:rPr b="1" i="0" lang="en-US" sz="3200" u="none" cap="none" strike="noStrike">
                <a:solidFill>
                  <a:srgbClr val="FFCC00"/>
                </a:solidFill>
                <a:latin typeface="Arial Black"/>
                <a:ea typeface="Arial Black"/>
                <a:cs typeface="Arial Black"/>
                <a:sym typeface="Arial Black"/>
              </a:rPr>
              <a:t>GRAFENWOEHR TRAINING AREA</a:t>
            </a:r>
            <a:endParaRPr b="1" i="0" sz="3200" u="none" cap="none" strike="noStrike">
              <a:solidFill>
                <a:schemeClr val="dk1"/>
              </a:solidFill>
              <a:latin typeface="Arial Black"/>
              <a:ea typeface="Arial Black"/>
              <a:cs typeface="Arial Black"/>
              <a:sym typeface="Arial Black"/>
            </a:endParaRPr>
          </a:p>
        </p:txBody>
      </p:sp>
      <p:sp>
        <p:nvSpPr>
          <p:cNvPr id="135" name="Google Shape;135;p18"/>
          <p:cNvSpPr txBox="1"/>
          <p:nvPr/>
        </p:nvSpPr>
        <p:spPr>
          <a:xfrm>
            <a:off x="685800" y="228600"/>
            <a:ext cx="7772400" cy="5064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dk1"/>
                </a:solidFill>
                <a:latin typeface="Arial"/>
                <a:ea typeface="Arial"/>
                <a:cs typeface="Arial"/>
                <a:sym typeface="Arial"/>
              </a:rPr>
              <a:t>GTA REDLINE BRIEF – SUAS</a:t>
            </a:r>
            <a:endParaRPr/>
          </a:p>
        </p:txBody>
      </p:sp>
      <p:pic>
        <p:nvPicPr>
          <p:cNvPr id="136" name="Google Shape;136;p18"/>
          <p:cNvPicPr preferRelativeResize="0"/>
          <p:nvPr/>
        </p:nvPicPr>
        <p:blipFill rotWithShape="1">
          <a:blip r:embed="rId3">
            <a:alphaModFix/>
          </a:blip>
          <a:srcRect b="0" l="0" r="0" t="0"/>
          <a:stretch/>
        </p:blipFill>
        <p:spPr>
          <a:xfrm>
            <a:off x="5867401" y="3703923"/>
            <a:ext cx="3276600" cy="2187304"/>
          </a:xfrm>
          <a:prstGeom prst="rect">
            <a:avLst/>
          </a:prstGeom>
          <a:noFill/>
          <a:ln>
            <a:noFill/>
          </a:ln>
        </p:spPr>
      </p:pic>
      <p:pic>
        <p:nvPicPr>
          <p:cNvPr id="137" name="Google Shape;137;p18"/>
          <p:cNvPicPr preferRelativeResize="0"/>
          <p:nvPr/>
        </p:nvPicPr>
        <p:blipFill rotWithShape="1">
          <a:blip r:embed="rId4">
            <a:alphaModFix/>
          </a:blip>
          <a:srcRect b="0" l="0" r="0" t="0"/>
          <a:stretch/>
        </p:blipFill>
        <p:spPr>
          <a:xfrm>
            <a:off x="0" y="3771452"/>
            <a:ext cx="3204153" cy="2136102"/>
          </a:xfrm>
          <a:prstGeom prst="rect">
            <a:avLst/>
          </a:prstGeom>
          <a:noFill/>
          <a:ln>
            <a:noFill/>
          </a:ln>
        </p:spPr>
      </p:pic>
      <p:pic>
        <p:nvPicPr>
          <p:cNvPr id="138" name="Google Shape;138;p18"/>
          <p:cNvPicPr preferRelativeResize="0"/>
          <p:nvPr/>
        </p:nvPicPr>
        <p:blipFill rotWithShape="1">
          <a:blip r:embed="rId5">
            <a:alphaModFix/>
          </a:blip>
          <a:srcRect b="-1789" l="0" r="0" t="-4134"/>
          <a:stretch/>
        </p:blipFill>
        <p:spPr>
          <a:xfrm>
            <a:off x="3071324" y="3771452"/>
            <a:ext cx="3033942" cy="2172148"/>
          </a:xfrm>
          <a:prstGeom prst="rect">
            <a:avLst/>
          </a:prstGeom>
          <a:noFill/>
          <a:ln>
            <a:noFill/>
          </a:ln>
        </p:spPr>
      </p:pic>
      <p:pic>
        <p:nvPicPr>
          <p:cNvPr id="139" name="Google Shape;139;p18"/>
          <p:cNvPicPr preferRelativeResize="0"/>
          <p:nvPr/>
        </p:nvPicPr>
        <p:blipFill rotWithShape="1">
          <a:blip r:embed="rId6">
            <a:alphaModFix/>
          </a:blip>
          <a:srcRect b="1521" l="0" r="0" t="-1"/>
          <a:stretch/>
        </p:blipFill>
        <p:spPr>
          <a:xfrm>
            <a:off x="0" y="1981200"/>
            <a:ext cx="3591606" cy="1905000"/>
          </a:xfrm>
          <a:prstGeom prst="rect">
            <a:avLst/>
          </a:prstGeom>
          <a:noFill/>
          <a:ln>
            <a:noFill/>
          </a:ln>
        </p:spPr>
      </p:pic>
      <p:pic>
        <p:nvPicPr>
          <p:cNvPr descr="C:\Users\john.mailman\Desktop\Soldiers Training at GTA\Belgian F16 Fighting Falcon.jpg" id="140" name="Google Shape;140;p18"/>
          <p:cNvPicPr preferRelativeResize="0"/>
          <p:nvPr/>
        </p:nvPicPr>
        <p:blipFill rotWithShape="1">
          <a:blip r:embed="rId7">
            <a:alphaModFix/>
          </a:blip>
          <a:srcRect b="4792" l="0" r="-3525" t="0"/>
          <a:stretch/>
        </p:blipFill>
        <p:spPr>
          <a:xfrm>
            <a:off x="3071324" y="1995421"/>
            <a:ext cx="3183530" cy="1890779"/>
          </a:xfrm>
          <a:prstGeom prst="rect">
            <a:avLst/>
          </a:prstGeom>
          <a:noFill/>
          <a:ln>
            <a:noFill/>
          </a:ln>
          <a:effectLst>
            <a:outerShdw blurRad="50800" rotWithShape="0" algn="bl" dir="18900000" dist="38100">
              <a:srgbClr val="000000">
                <a:alpha val="40000"/>
              </a:srgbClr>
            </a:outerShdw>
          </a:effectLst>
        </p:spPr>
      </p:pic>
      <p:pic>
        <p:nvPicPr>
          <p:cNvPr id="141" name="Google Shape;141;p18"/>
          <p:cNvPicPr preferRelativeResize="0"/>
          <p:nvPr/>
        </p:nvPicPr>
        <p:blipFill rotWithShape="1">
          <a:blip r:embed="rId8">
            <a:alphaModFix/>
          </a:blip>
          <a:srcRect b="10741" l="0" r="4761" t="0"/>
          <a:stretch/>
        </p:blipFill>
        <p:spPr>
          <a:xfrm>
            <a:off x="6096001" y="1986636"/>
            <a:ext cx="3047999" cy="18995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marR="0" rtl="0" algn="ctr">
              <a:spcBef>
                <a:spcPts val="0"/>
              </a:spcBef>
              <a:spcAft>
                <a:spcPts val="0"/>
              </a:spcAft>
              <a:buNone/>
            </a:pPr>
            <a:r>
              <a:rPr b="1" i="0" lang="en-US" sz="3200" u="none" cap="none" strike="noStrike">
                <a:solidFill>
                  <a:schemeClr val="dk1"/>
                </a:solidFill>
                <a:latin typeface="Arial"/>
                <a:ea typeface="Arial"/>
                <a:cs typeface="Arial"/>
                <a:sym typeface="Arial"/>
              </a:rPr>
              <a:t>AIRBORNE OPS</a:t>
            </a:r>
            <a:endParaRPr/>
          </a:p>
        </p:txBody>
      </p:sp>
      <p:grpSp>
        <p:nvGrpSpPr>
          <p:cNvPr id="203" name="Google Shape;203;p27"/>
          <p:cNvGrpSpPr/>
          <p:nvPr/>
        </p:nvGrpSpPr>
        <p:grpSpPr>
          <a:xfrm>
            <a:off x="47243" y="1166842"/>
            <a:ext cx="6526978" cy="4833310"/>
            <a:chOff x="349250" y="992187"/>
            <a:chExt cx="5570537" cy="3488213"/>
          </a:xfrm>
        </p:grpSpPr>
        <p:pic>
          <p:nvPicPr>
            <p:cNvPr descr="Slide1.JPG" id="204" name="Google Shape;204;p27"/>
            <p:cNvPicPr preferRelativeResize="0"/>
            <p:nvPr/>
          </p:nvPicPr>
          <p:blipFill rotWithShape="1">
            <a:blip r:embed="rId3">
              <a:alphaModFix/>
            </a:blip>
            <a:srcRect b="0" l="0" r="0" t="0"/>
            <a:stretch/>
          </p:blipFill>
          <p:spPr>
            <a:xfrm>
              <a:off x="349250" y="992187"/>
              <a:ext cx="5570537" cy="3488213"/>
            </a:xfrm>
            <a:prstGeom prst="rect">
              <a:avLst/>
            </a:prstGeom>
            <a:noFill/>
            <a:ln cap="flat" cmpd="sng" w="9525">
              <a:solidFill>
                <a:srgbClr val="000000"/>
              </a:solidFill>
              <a:prstDash val="solid"/>
              <a:miter lim="800000"/>
              <a:headEnd len="sm" w="sm" type="none"/>
              <a:tailEnd len="sm" w="sm" type="none"/>
            </a:ln>
          </p:spPr>
        </p:pic>
        <p:grpSp>
          <p:nvGrpSpPr>
            <p:cNvPr id="205" name="Google Shape;205;p27"/>
            <p:cNvGrpSpPr/>
            <p:nvPr/>
          </p:nvGrpSpPr>
          <p:grpSpPr>
            <a:xfrm>
              <a:off x="5413375" y="1751013"/>
              <a:ext cx="263525" cy="260350"/>
              <a:chOff x="5413526" y="1750262"/>
              <a:chExt cx="263214" cy="261610"/>
            </a:xfrm>
          </p:grpSpPr>
          <p:sp>
            <p:nvSpPr>
              <p:cNvPr id="206" name="Google Shape;206;p27"/>
              <p:cNvSpPr/>
              <p:nvPr/>
            </p:nvSpPr>
            <p:spPr>
              <a:xfrm>
                <a:off x="5451894" y="1794293"/>
                <a:ext cx="181155" cy="181155"/>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207" name="Google Shape;207;p27"/>
              <p:cNvSpPr txBox="1"/>
              <p:nvPr/>
            </p:nvSpPr>
            <p:spPr>
              <a:xfrm>
                <a:off x="5413526" y="1750262"/>
                <a:ext cx="26321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100" u="none" cap="none" strike="noStrike">
                    <a:solidFill>
                      <a:schemeClr val="dk1"/>
                    </a:solidFill>
                    <a:latin typeface="Arial"/>
                    <a:ea typeface="Arial"/>
                    <a:cs typeface="Arial"/>
                    <a:sym typeface="Arial"/>
                  </a:rPr>
                  <a:t>1</a:t>
                </a:r>
                <a:endParaRPr/>
              </a:p>
            </p:txBody>
          </p:sp>
        </p:grpSp>
        <p:grpSp>
          <p:nvGrpSpPr>
            <p:cNvPr id="208" name="Google Shape;208;p27"/>
            <p:cNvGrpSpPr/>
            <p:nvPr/>
          </p:nvGrpSpPr>
          <p:grpSpPr>
            <a:xfrm>
              <a:off x="2122488" y="3925888"/>
              <a:ext cx="263525" cy="260350"/>
              <a:chOff x="2123086" y="3925107"/>
              <a:chExt cx="263214" cy="261610"/>
            </a:xfrm>
          </p:grpSpPr>
          <p:sp>
            <p:nvSpPr>
              <p:cNvPr id="209" name="Google Shape;209;p27"/>
              <p:cNvSpPr/>
              <p:nvPr/>
            </p:nvSpPr>
            <p:spPr>
              <a:xfrm>
                <a:off x="2162355" y="3973901"/>
                <a:ext cx="181155" cy="181155"/>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210" name="Google Shape;210;p27"/>
              <p:cNvSpPr txBox="1"/>
              <p:nvPr/>
            </p:nvSpPr>
            <p:spPr>
              <a:xfrm>
                <a:off x="2123086" y="3925107"/>
                <a:ext cx="26321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100" u="none" cap="none" strike="noStrike">
                    <a:solidFill>
                      <a:schemeClr val="dk1"/>
                    </a:solidFill>
                    <a:latin typeface="Arial"/>
                    <a:ea typeface="Arial"/>
                    <a:cs typeface="Arial"/>
                    <a:sym typeface="Arial"/>
                  </a:rPr>
                  <a:t>2</a:t>
                </a:r>
                <a:endParaRPr/>
              </a:p>
            </p:txBody>
          </p:sp>
        </p:grpSp>
        <p:pic>
          <p:nvPicPr>
            <p:cNvPr descr="DSC_0616.JPG" id="211" name="Google Shape;211;p27"/>
            <p:cNvPicPr preferRelativeResize="0"/>
            <p:nvPr/>
          </p:nvPicPr>
          <p:blipFill rotWithShape="1">
            <a:blip r:embed="rId4">
              <a:alphaModFix/>
            </a:blip>
            <a:srcRect b="0" l="0" r="0" t="0"/>
            <a:stretch/>
          </p:blipFill>
          <p:spPr>
            <a:xfrm>
              <a:off x="2819400" y="3200400"/>
              <a:ext cx="1825625" cy="1212850"/>
            </a:xfrm>
            <a:prstGeom prst="rect">
              <a:avLst/>
            </a:prstGeom>
            <a:noFill/>
            <a:ln>
              <a:noFill/>
            </a:ln>
          </p:spPr>
        </p:pic>
      </p:grpSp>
      <p:sp>
        <p:nvSpPr>
          <p:cNvPr id="212" name="Google Shape;212;p27"/>
          <p:cNvSpPr txBox="1"/>
          <p:nvPr/>
        </p:nvSpPr>
        <p:spPr>
          <a:xfrm>
            <a:off x="6574221" y="1321340"/>
            <a:ext cx="2569779"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The activation of Bunker DZ may effect your training by placing all ranges within GTA to “dry status” until airborne operations complete.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This is only for Fixed Wing Airborne Operations.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Rotary Wing Airborne Operations have no effect on UAS operations.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txBox="1"/>
          <p:nvPr/>
        </p:nvSpPr>
        <p:spPr>
          <a:xfrm>
            <a:off x="4428902" y="-17731"/>
            <a:ext cx="28702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6F2F9F"/>
              </a:buClr>
              <a:buSzPts val="1200"/>
              <a:buFont typeface="Arial"/>
              <a:buNone/>
            </a:pPr>
            <a:r>
              <a:rPr b="1" i="0" lang="en-US" sz="1200" u="none" cap="none" strike="noStrike">
                <a:solidFill>
                  <a:srgbClr val="6F2F9F"/>
                </a:solidFill>
                <a:latin typeface="Arial"/>
                <a:ea typeface="Arial"/>
                <a:cs typeface="Arial"/>
                <a:sym typeface="Arial"/>
              </a:rPr>
              <a:t>CUI</a:t>
            </a:r>
            <a:endParaRPr b="0" i="0" sz="1200" u="none" cap="none" strike="noStrike">
              <a:solidFill>
                <a:srgbClr val="000000"/>
              </a:solidFill>
              <a:latin typeface="Arial"/>
              <a:ea typeface="Arial"/>
              <a:cs typeface="Arial"/>
              <a:sym typeface="Arial"/>
            </a:endParaRPr>
          </a:p>
        </p:txBody>
      </p:sp>
      <p:sp>
        <p:nvSpPr>
          <p:cNvPr id="218" name="Google Shape;218;p28"/>
          <p:cNvSpPr txBox="1"/>
          <p:nvPr>
            <p:ph idx="10" type="dt"/>
          </p:nvPr>
        </p:nvSpPr>
        <p:spPr>
          <a:xfrm>
            <a:off x="7507609" y="6619056"/>
            <a:ext cx="702309" cy="121284"/>
          </a:xfrm>
          <a:prstGeom prst="rect">
            <a:avLst/>
          </a:prstGeom>
          <a:noFill/>
          <a:ln>
            <a:noFill/>
          </a:ln>
        </p:spPr>
        <p:txBody>
          <a:bodyPr anchorCtr="0" anchor="t" bIns="0" lIns="0" spcFirstLastPara="1" rIns="0" wrap="square" tIns="6975">
            <a:spAutoFit/>
          </a:bodyPr>
          <a:lstStyle/>
          <a:p>
            <a:pPr indent="0" lvl="0" marL="12700" marR="0" rtl="0" algn="l">
              <a:lnSpc>
                <a:spcPct val="100000"/>
              </a:lnSpc>
              <a:spcBef>
                <a:spcPts val="0"/>
              </a:spcBef>
              <a:spcAft>
                <a:spcPts val="0"/>
              </a:spcAft>
              <a:buClr>
                <a:srgbClr val="000000"/>
              </a:buClr>
              <a:buSzPts val="650"/>
              <a:buFont typeface="Arial"/>
              <a:buNone/>
            </a:pPr>
            <a:r>
              <a:rPr b="1" i="0" lang="en-US" sz="650" u="none" cap="none" strike="noStrike">
                <a:solidFill>
                  <a:srgbClr val="000000"/>
                </a:solidFill>
                <a:latin typeface="Arial"/>
                <a:ea typeface="Arial"/>
                <a:cs typeface="Arial"/>
                <a:sym typeface="Arial"/>
              </a:rPr>
              <a:t>As of: 26-Mar-24</a:t>
            </a:r>
            <a:endParaRPr/>
          </a:p>
        </p:txBody>
      </p:sp>
      <p:sp>
        <p:nvSpPr>
          <p:cNvPr id="219" name="Google Shape;219;p28"/>
          <p:cNvSpPr txBox="1"/>
          <p:nvPr>
            <p:ph idx="11" type="ftr"/>
          </p:nvPr>
        </p:nvSpPr>
        <p:spPr>
          <a:xfrm>
            <a:off x="78739" y="6636178"/>
            <a:ext cx="1821814" cy="141604"/>
          </a:xfrm>
          <a:prstGeom prst="rect">
            <a:avLst/>
          </a:prstGeom>
          <a:noFill/>
          <a:ln>
            <a:noFill/>
          </a:ln>
        </p:spPr>
        <p:txBody>
          <a:bodyPr anchorCtr="0" anchor="t" bIns="0" lIns="0" spcFirstLastPara="1" rIns="0" wrap="square" tIns="4425">
            <a:spAutoFit/>
          </a:bodyPr>
          <a:lstStyle/>
          <a:p>
            <a:pPr indent="0" lvl="0" marL="12700" marR="0" rtl="0" algn="l">
              <a:lnSpc>
                <a:spcPct val="100000"/>
              </a:lnSpc>
              <a:spcBef>
                <a:spcPts val="0"/>
              </a:spcBef>
              <a:spcAft>
                <a:spcPts val="0"/>
              </a:spcAft>
              <a:buClr>
                <a:srgbClr val="000000"/>
              </a:buClr>
              <a:buSzPts val="800"/>
              <a:buFont typeface="Arial"/>
              <a:buNone/>
            </a:pPr>
            <a:r>
              <a:rPr b="1" i="1" lang="en-US" sz="800" u="none" cap="none" strike="noStrike">
                <a:solidFill>
                  <a:srgbClr val="000000"/>
                </a:solidFill>
                <a:latin typeface="Arial"/>
                <a:ea typeface="Arial"/>
                <a:cs typeface="Arial"/>
                <a:sym typeface="Arial"/>
              </a:rPr>
              <a:t>ARMY STRONG, STRONG EUROPE!</a:t>
            </a:r>
            <a:endParaRPr/>
          </a:p>
        </p:txBody>
      </p:sp>
      <p:sp>
        <p:nvSpPr>
          <p:cNvPr id="220" name="Google Shape;220;p28"/>
          <p:cNvSpPr txBox="1"/>
          <p:nvPr>
            <p:ph idx="12" type="sldNum"/>
          </p:nvPr>
        </p:nvSpPr>
        <p:spPr>
          <a:xfrm>
            <a:off x="8855578" y="6650704"/>
            <a:ext cx="193040" cy="131445"/>
          </a:xfrm>
          <a:prstGeom prst="rect">
            <a:avLst/>
          </a:prstGeom>
          <a:noFill/>
          <a:ln>
            <a:noFill/>
          </a:ln>
        </p:spPr>
        <p:txBody>
          <a:bodyPr anchorCtr="0" anchor="t" bIns="0" lIns="0" spcFirstLastPara="1" rIns="0" wrap="square" tIns="2525">
            <a:spAutoFit/>
          </a:bodyPr>
          <a:lstStyle/>
          <a:p>
            <a:pPr indent="0" lvl="0" marL="38100" marR="0" rtl="0" algn="l">
              <a:lnSpc>
                <a:spcPct val="100000"/>
              </a:lnSpc>
              <a:spcBef>
                <a:spcPts val="0"/>
              </a:spcBef>
              <a:spcAft>
                <a:spcPts val="0"/>
              </a:spcAft>
              <a:buClr>
                <a:srgbClr val="000000"/>
              </a:buClr>
              <a:buSzPts val="750"/>
              <a:buFont typeface="Arial"/>
              <a:buNone/>
            </a:pPr>
            <a:r>
              <a:rPr b="0" i="0" lang="en-US" sz="750" u="none" cap="none" strike="noStrike">
                <a:solidFill>
                  <a:srgbClr val="000000"/>
                </a:solidFill>
                <a:latin typeface="Arial"/>
                <a:ea typeface="Arial"/>
                <a:cs typeface="Arial"/>
                <a:sym typeface="Arial"/>
              </a:rPr>
              <a:t>18</a:t>
            </a:r>
            <a:endParaRPr/>
          </a:p>
        </p:txBody>
      </p:sp>
      <p:sp>
        <p:nvSpPr>
          <p:cNvPr id="221" name="Google Shape;221;p28"/>
          <p:cNvSpPr txBox="1"/>
          <p:nvPr/>
        </p:nvSpPr>
        <p:spPr>
          <a:xfrm>
            <a:off x="4433249" y="6697188"/>
            <a:ext cx="287020" cy="196215"/>
          </a:xfrm>
          <a:prstGeom prst="rect">
            <a:avLst/>
          </a:prstGeom>
          <a:noFill/>
          <a:ln>
            <a:noFill/>
          </a:ln>
        </p:spPr>
        <p:txBody>
          <a:bodyPr anchorCtr="0" anchor="t" bIns="0" lIns="0" spcFirstLastPara="1" rIns="0" wrap="square" tIns="0">
            <a:spAutoFit/>
          </a:bodyPr>
          <a:lstStyle/>
          <a:p>
            <a:pPr indent="0" lvl="0" marL="12700" marR="0" rtl="0" algn="l">
              <a:lnSpc>
                <a:spcPct val="118750"/>
              </a:lnSpc>
              <a:spcBef>
                <a:spcPts val="0"/>
              </a:spcBef>
              <a:spcAft>
                <a:spcPts val="0"/>
              </a:spcAft>
              <a:buClr>
                <a:srgbClr val="6F2F9F"/>
              </a:buClr>
              <a:buSzPts val="1200"/>
              <a:buFont typeface="Arial"/>
              <a:buNone/>
            </a:pPr>
            <a:r>
              <a:rPr b="1" i="0" lang="en-US" sz="1200" u="none" cap="none" strike="noStrike">
                <a:solidFill>
                  <a:srgbClr val="6F2F9F"/>
                </a:solidFill>
                <a:latin typeface="Arial"/>
                <a:ea typeface="Arial"/>
                <a:cs typeface="Arial"/>
                <a:sym typeface="Arial"/>
              </a:rPr>
              <a:t>CUI</a:t>
            </a:r>
            <a:endParaRPr b="0" i="0" sz="1200" u="none" cap="none" strike="noStrike">
              <a:solidFill>
                <a:srgbClr val="000000"/>
              </a:solidFill>
              <a:latin typeface="Arial"/>
              <a:ea typeface="Arial"/>
              <a:cs typeface="Arial"/>
              <a:sym typeface="Arial"/>
            </a:endParaRPr>
          </a:p>
        </p:txBody>
      </p:sp>
      <p:sp>
        <p:nvSpPr>
          <p:cNvPr id="222" name="Google Shape;222;p28"/>
          <p:cNvSpPr txBox="1"/>
          <p:nvPr>
            <p:ph type="title"/>
          </p:nvPr>
        </p:nvSpPr>
        <p:spPr>
          <a:xfrm>
            <a:off x="1202737" y="341586"/>
            <a:ext cx="6738526" cy="44435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a:t>GTA ROZ / AIRSPACE DECONFLICTION</a:t>
            </a:r>
            <a:endParaRPr/>
          </a:p>
        </p:txBody>
      </p:sp>
      <p:sp>
        <p:nvSpPr>
          <p:cNvPr id="223" name="Google Shape;223;p28"/>
          <p:cNvSpPr txBox="1"/>
          <p:nvPr/>
        </p:nvSpPr>
        <p:spPr>
          <a:xfrm>
            <a:off x="394983" y="1205223"/>
            <a:ext cx="3952875" cy="4902200"/>
          </a:xfrm>
          <a:prstGeom prst="rect">
            <a:avLst/>
          </a:prstGeom>
          <a:noFill/>
          <a:ln>
            <a:noFill/>
          </a:ln>
        </p:spPr>
        <p:txBody>
          <a:bodyPr anchorCtr="0" anchor="t" bIns="0" lIns="0" spcFirstLastPara="1" rIns="0" wrap="square" tIns="11425">
            <a:spAutoFit/>
          </a:bodyPr>
          <a:lstStyle/>
          <a:p>
            <a:pPr indent="-255269" lvl="0" marL="292735" marR="172720" rtl="0" algn="l">
              <a:lnSpc>
                <a:spcPct val="100000"/>
              </a:lnSpc>
              <a:spcBef>
                <a:spcPts val="0"/>
              </a:spcBef>
              <a:spcAft>
                <a:spcPts val="0"/>
              </a:spcAft>
              <a:buClr>
                <a:srgbClr val="000000"/>
              </a:buClr>
              <a:buSzPts val="2200"/>
              <a:buFont typeface="Noto Sans Symbols"/>
              <a:buChar char="✔"/>
            </a:pPr>
            <a:r>
              <a:rPr b="1" i="1" lang="en-US" sz="2000" u="none" cap="none" strike="noStrike">
                <a:solidFill>
                  <a:srgbClr val="000000"/>
                </a:solidFill>
                <a:latin typeface="Arial"/>
                <a:ea typeface="Arial"/>
                <a:cs typeface="Arial"/>
                <a:sym typeface="Arial"/>
              </a:rPr>
              <a:t>ROZ Utilization and Airspace 	deconfliction.</a:t>
            </a:r>
            <a:endParaRPr b="0" i="0" sz="2000" u="none" cap="none" strike="noStrike">
              <a:solidFill>
                <a:srgbClr val="000000"/>
              </a:solidFill>
              <a:latin typeface="Arial"/>
              <a:ea typeface="Arial"/>
              <a:cs typeface="Arial"/>
              <a:sym typeface="Arial"/>
            </a:endParaRPr>
          </a:p>
          <a:p>
            <a:pPr indent="-213360" lvl="0" marL="595630" marR="30480" rtl="0" algn="l">
              <a:lnSpc>
                <a:spcPct val="100000"/>
              </a:lnSpc>
              <a:spcBef>
                <a:spcPts val="15"/>
              </a:spcBef>
              <a:spcAft>
                <a:spcPts val="0"/>
              </a:spcAft>
              <a:buClr>
                <a:srgbClr val="663300"/>
              </a:buClr>
              <a:buSzPts val="1450"/>
              <a:buFont typeface="Noto Sans Symbols"/>
              <a:buNone/>
            </a:pPr>
            <a:r>
              <a:rPr b="0" i="0" lang="en-US" sz="1450" u="none" cap="none" strike="noStrike">
                <a:solidFill>
                  <a:srgbClr val="663300"/>
                </a:solidFill>
                <a:latin typeface="Noto Sans Symbols"/>
                <a:ea typeface="Noto Sans Symbols"/>
                <a:cs typeface="Noto Sans Symbols"/>
                <a:sym typeface="Noto Sans Symbols"/>
              </a:rPr>
              <a:t>🡺</a:t>
            </a:r>
            <a:r>
              <a:rPr b="0" i="0" lang="en-US" sz="1450" u="none" cap="none" strike="noStrike">
                <a:solidFill>
                  <a:srgbClr val="663300"/>
                </a:solidFill>
                <a:latin typeface="Times New Roman"/>
                <a:ea typeface="Times New Roman"/>
                <a:cs typeface="Times New Roman"/>
                <a:sym typeface="Times New Roman"/>
              </a:rPr>
              <a:t> </a:t>
            </a:r>
            <a:r>
              <a:rPr b="1" i="0" lang="en-US" sz="1600" u="none" cap="none" strike="noStrike">
                <a:solidFill>
                  <a:srgbClr val="000000"/>
                </a:solidFill>
                <a:latin typeface="Arial"/>
                <a:ea typeface="Arial"/>
                <a:cs typeface="Arial"/>
                <a:sym typeface="Arial"/>
              </a:rPr>
              <a:t>When a ROZ begins and ceases to be utilized, the OIC for the ROZ Request must notify GTA Range hotline and ARAC:</a:t>
            </a:r>
            <a:endParaRPr b="0" i="0" sz="1600" u="none" cap="none" strike="noStrike">
              <a:solidFill>
                <a:srgbClr val="000000"/>
              </a:solidFill>
              <a:latin typeface="Arial"/>
              <a:ea typeface="Arial"/>
              <a:cs typeface="Arial"/>
              <a:sym typeface="Arial"/>
            </a:endParaRPr>
          </a:p>
          <a:p>
            <a:pPr indent="-170180" lvl="1" marL="894080" marR="0" rtl="0" algn="l">
              <a:lnSpc>
                <a:spcPct val="100000"/>
              </a:lnSpc>
              <a:spcBef>
                <a:spcPts val="385"/>
              </a:spcBef>
              <a:spcAft>
                <a:spcPts val="0"/>
              </a:spcAft>
              <a:buClr>
                <a:srgbClr val="000000"/>
              </a:buClr>
              <a:buSzPts val="1000"/>
              <a:buFont typeface="Noto Sans Symbols"/>
              <a:buChar char="◆"/>
            </a:pPr>
            <a:r>
              <a:rPr b="1" i="0" lang="en-US" sz="1600" u="none" cap="none" strike="noStrike">
                <a:solidFill>
                  <a:srgbClr val="000000"/>
                </a:solidFill>
                <a:latin typeface="Arial"/>
                <a:ea typeface="Arial"/>
                <a:cs typeface="Arial"/>
                <a:sym typeface="Arial"/>
              </a:rPr>
              <a:t>Firing Desk:</a:t>
            </a:r>
            <a:endParaRPr b="0" i="0" sz="1600" u="none" cap="none" strike="noStrike">
              <a:solidFill>
                <a:srgbClr val="000000"/>
              </a:solidFill>
              <a:latin typeface="Arial"/>
              <a:ea typeface="Arial"/>
              <a:cs typeface="Arial"/>
              <a:sym typeface="Arial"/>
            </a:endParaRPr>
          </a:p>
          <a:p>
            <a:pPr indent="0" lvl="0" marL="1068070" marR="0" rtl="0" algn="l">
              <a:lnSpc>
                <a:spcPct val="100000"/>
              </a:lnSpc>
              <a:spcBef>
                <a:spcPts val="385"/>
              </a:spcBef>
              <a:spcAft>
                <a:spcPts val="0"/>
              </a:spcAft>
              <a:buClr>
                <a:srgbClr val="000000"/>
              </a:buClr>
              <a:buSzPts val="1000"/>
              <a:buFont typeface="Noto Sans Symbols"/>
              <a:buNone/>
            </a:pPr>
            <a:r>
              <a:rPr b="0" i="0" lang="en-US" sz="1000" u="none" cap="none" strike="noStrike">
                <a:solidFill>
                  <a:srgbClr val="000000"/>
                </a:solidFill>
                <a:latin typeface="Noto Sans Symbols"/>
                <a:ea typeface="Noto Sans Symbols"/>
                <a:cs typeface="Noto Sans Symbols"/>
                <a:sym typeface="Noto Sans Symbols"/>
              </a:rPr>
              <a:t>◆</a:t>
            </a:r>
            <a:r>
              <a:rPr b="0" i="0" lang="en-US" sz="1000" u="none" cap="none" strike="noStrike">
                <a:solidFill>
                  <a:srgbClr val="000000"/>
                </a:solidFill>
                <a:latin typeface="Times New Roman"/>
                <a:ea typeface="Times New Roman"/>
                <a:cs typeface="Times New Roman"/>
                <a:sym typeface="Times New Roman"/>
              </a:rPr>
              <a:t> </a:t>
            </a:r>
            <a:r>
              <a:rPr b="1" i="0" lang="en-US" sz="1600" u="none" cap="none" strike="noStrike">
                <a:solidFill>
                  <a:srgbClr val="000000"/>
                </a:solidFill>
                <a:latin typeface="Arial"/>
                <a:ea typeface="Arial"/>
                <a:cs typeface="Arial"/>
                <a:sym typeface="Arial"/>
              </a:rPr>
              <a:t>+49 (0) 9641 70 526 1200</a:t>
            </a:r>
            <a:endParaRPr b="0" i="0" sz="1600" u="none" cap="none" strike="noStrike">
              <a:solidFill>
                <a:srgbClr val="000000"/>
              </a:solidFill>
              <a:latin typeface="Arial"/>
              <a:ea typeface="Arial"/>
              <a:cs typeface="Arial"/>
              <a:sym typeface="Arial"/>
            </a:endParaRPr>
          </a:p>
          <a:p>
            <a:pPr indent="-170180" lvl="2" marL="1238250" marR="0" rtl="0" algn="l">
              <a:lnSpc>
                <a:spcPct val="100000"/>
              </a:lnSpc>
              <a:spcBef>
                <a:spcPts val="384"/>
              </a:spcBef>
              <a:spcAft>
                <a:spcPts val="0"/>
              </a:spcAft>
              <a:buClr>
                <a:srgbClr val="000000"/>
              </a:buClr>
              <a:buSzPts val="1000"/>
              <a:buFont typeface="Noto Sans Symbols"/>
              <a:buChar char="◆"/>
            </a:pPr>
            <a:r>
              <a:rPr b="1" i="0" lang="en-US" sz="1600" u="none" cap="none" strike="noStrike">
                <a:solidFill>
                  <a:srgbClr val="000000"/>
                </a:solidFill>
                <a:latin typeface="Arial"/>
                <a:ea typeface="Arial"/>
                <a:cs typeface="Arial"/>
                <a:sym typeface="Arial"/>
              </a:rPr>
              <a:t>DSN: 526-1200</a:t>
            </a:r>
            <a:endParaRPr b="0" i="0" sz="1600" u="none" cap="none" strike="noStrike">
              <a:solidFill>
                <a:srgbClr val="000000"/>
              </a:solidFill>
              <a:latin typeface="Arial"/>
              <a:ea typeface="Arial"/>
              <a:cs typeface="Arial"/>
              <a:sym typeface="Arial"/>
            </a:endParaRPr>
          </a:p>
          <a:p>
            <a:pPr indent="-170180" lvl="2" marL="1242695" marR="0" rtl="0" algn="l">
              <a:lnSpc>
                <a:spcPct val="100000"/>
              </a:lnSpc>
              <a:spcBef>
                <a:spcPts val="310"/>
              </a:spcBef>
              <a:spcAft>
                <a:spcPts val="0"/>
              </a:spcAft>
              <a:buClr>
                <a:srgbClr val="000000"/>
              </a:buClr>
              <a:buSzPts val="1000"/>
              <a:buFont typeface="Noto Sans Symbols"/>
              <a:buChar char="◆"/>
            </a:pPr>
            <a:r>
              <a:rPr b="1" i="0" lang="en-US" sz="1600" u="none" cap="none" strike="noStrike">
                <a:solidFill>
                  <a:srgbClr val="000000"/>
                </a:solidFill>
                <a:latin typeface="Arial"/>
                <a:ea typeface="Arial"/>
                <a:cs typeface="Arial"/>
                <a:sym typeface="Arial"/>
              </a:rPr>
              <a:t>FM: 60.000</a:t>
            </a:r>
            <a:endParaRPr b="0" i="0" sz="1600" u="none" cap="none" strike="noStrike">
              <a:solidFill>
                <a:srgbClr val="000000"/>
              </a:solidFill>
              <a:latin typeface="Arial"/>
              <a:ea typeface="Arial"/>
              <a:cs typeface="Arial"/>
              <a:sym typeface="Arial"/>
            </a:endParaRPr>
          </a:p>
          <a:p>
            <a:pPr indent="-170179" lvl="1" marL="888364" marR="0" rtl="0" algn="l">
              <a:lnSpc>
                <a:spcPct val="100000"/>
              </a:lnSpc>
              <a:spcBef>
                <a:spcPts val="215"/>
              </a:spcBef>
              <a:spcAft>
                <a:spcPts val="0"/>
              </a:spcAft>
              <a:buClr>
                <a:srgbClr val="000000"/>
              </a:buClr>
              <a:buSzPts val="1000"/>
              <a:buFont typeface="Noto Sans Symbols"/>
              <a:buChar char="◆"/>
            </a:pPr>
            <a:r>
              <a:rPr b="1" i="0" lang="en-US" sz="1600" u="none" cap="none" strike="noStrike">
                <a:solidFill>
                  <a:srgbClr val="000000"/>
                </a:solidFill>
                <a:latin typeface="Arial"/>
                <a:ea typeface="Arial"/>
                <a:cs typeface="Arial"/>
                <a:sym typeface="Arial"/>
              </a:rPr>
              <a:t>ARAC:</a:t>
            </a:r>
            <a:endParaRPr b="0" i="0" sz="1600" u="none" cap="none" strike="noStrike">
              <a:solidFill>
                <a:srgbClr val="000000"/>
              </a:solidFill>
              <a:latin typeface="Arial"/>
              <a:ea typeface="Arial"/>
              <a:cs typeface="Arial"/>
              <a:sym typeface="Arial"/>
            </a:endParaRPr>
          </a:p>
          <a:p>
            <a:pPr indent="0" lvl="0" marL="1062355" marR="0" rtl="0" algn="l">
              <a:lnSpc>
                <a:spcPct val="100000"/>
              </a:lnSpc>
              <a:spcBef>
                <a:spcPts val="384"/>
              </a:spcBef>
              <a:spcAft>
                <a:spcPts val="0"/>
              </a:spcAft>
              <a:buClr>
                <a:srgbClr val="000000"/>
              </a:buClr>
              <a:buSzPts val="1000"/>
              <a:buFont typeface="Noto Sans Symbols"/>
              <a:buNone/>
            </a:pPr>
            <a:r>
              <a:rPr b="0" i="0" lang="en-US" sz="1000" u="none" cap="none" strike="noStrike">
                <a:solidFill>
                  <a:srgbClr val="000000"/>
                </a:solidFill>
                <a:latin typeface="Noto Sans Symbols"/>
                <a:ea typeface="Noto Sans Symbols"/>
                <a:cs typeface="Noto Sans Symbols"/>
                <a:sym typeface="Noto Sans Symbols"/>
              </a:rPr>
              <a:t>◆</a:t>
            </a:r>
            <a:r>
              <a:rPr b="0" i="0" lang="en-US" sz="1000" u="none" cap="none" strike="noStrike">
                <a:solidFill>
                  <a:srgbClr val="000000"/>
                </a:solidFill>
                <a:latin typeface="Times New Roman"/>
                <a:ea typeface="Times New Roman"/>
                <a:cs typeface="Times New Roman"/>
                <a:sym typeface="Times New Roman"/>
              </a:rPr>
              <a:t> </a:t>
            </a:r>
            <a:r>
              <a:rPr b="1" i="0" lang="en-US" sz="1600" u="none" cap="none" strike="noStrike">
                <a:solidFill>
                  <a:srgbClr val="000000"/>
                </a:solidFill>
                <a:latin typeface="Arial"/>
                <a:ea typeface="Arial"/>
                <a:cs typeface="Arial"/>
                <a:sym typeface="Arial"/>
              </a:rPr>
              <a:t>+49 (0) 9641 70 526 8333</a:t>
            </a:r>
            <a:endParaRPr b="0" i="0" sz="1600" u="none" cap="none" strike="noStrike">
              <a:solidFill>
                <a:srgbClr val="000000"/>
              </a:solidFill>
              <a:latin typeface="Arial"/>
              <a:ea typeface="Arial"/>
              <a:cs typeface="Arial"/>
              <a:sym typeface="Arial"/>
            </a:endParaRPr>
          </a:p>
          <a:p>
            <a:pPr indent="0" lvl="0" marL="1233170" marR="0" rtl="0" algn="l">
              <a:lnSpc>
                <a:spcPct val="100000"/>
              </a:lnSpc>
              <a:spcBef>
                <a:spcPts val="1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(alt: 8334)</a:t>
            </a:r>
            <a:endParaRPr b="0" i="0" sz="1600" u="none" cap="none" strike="noStrike">
              <a:solidFill>
                <a:srgbClr val="000000"/>
              </a:solidFill>
              <a:latin typeface="Arial"/>
              <a:ea typeface="Arial"/>
              <a:cs typeface="Arial"/>
              <a:sym typeface="Arial"/>
            </a:endParaRPr>
          </a:p>
          <a:p>
            <a:pPr indent="-170180" lvl="2" marL="1232535" marR="0" rtl="0" algn="l">
              <a:lnSpc>
                <a:spcPct val="100000"/>
              </a:lnSpc>
              <a:spcBef>
                <a:spcPts val="5"/>
              </a:spcBef>
              <a:spcAft>
                <a:spcPts val="0"/>
              </a:spcAft>
              <a:buClr>
                <a:srgbClr val="000000"/>
              </a:buClr>
              <a:buSzPts val="1000"/>
              <a:buFont typeface="Noto Sans Symbols"/>
              <a:buChar char="◆"/>
            </a:pPr>
            <a:r>
              <a:rPr b="1" i="0" lang="en-US" sz="1600" u="none" cap="none" strike="noStrike">
                <a:solidFill>
                  <a:srgbClr val="000000"/>
                </a:solidFill>
                <a:latin typeface="Arial"/>
                <a:ea typeface="Arial"/>
                <a:cs typeface="Arial"/>
                <a:sym typeface="Arial"/>
              </a:rPr>
              <a:t>DSN: 526-8333 (alt: 8334)</a:t>
            </a:r>
            <a:endParaRPr b="0" i="0" sz="1600" u="none" cap="none" strike="noStrike">
              <a:solidFill>
                <a:srgbClr val="000000"/>
              </a:solidFill>
              <a:latin typeface="Arial"/>
              <a:ea typeface="Arial"/>
              <a:cs typeface="Arial"/>
              <a:sym typeface="Arial"/>
            </a:endParaRPr>
          </a:p>
          <a:p>
            <a:pPr indent="-170180" lvl="2" marL="1232535" marR="0" rtl="0" algn="l">
              <a:lnSpc>
                <a:spcPct val="100000"/>
              </a:lnSpc>
              <a:spcBef>
                <a:spcPts val="10"/>
              </a:spcBef>
              <a:spcAft>
                <a:spcPts val="0"/>
              </a:spcAft>
              <a:buClr>
                <a:srgbClr val="000000"/>
              </a:buClr>
              <a:buSzPts val="1000"/>
              <a:buFont typeface="Noto Sans Symbols"/>
              <a:buChar char="◆"/>
            </a:pPr>
            <a:r>
              <a:rPr b="1" i="0" lang="en-US" sz="1600" u="none" cap="none" strike="noStrike">
                <a:solidFill>
                  <a:srgbClr val="000000"/>
                </a:solidFill>
                <a:latin typeface="Arial"/>
                <a:ea typeface="Arial"/>
                <a:cs typeface="Arial"/>
                <a:sym typeface="Arial"/>
              </a:rPr>
              <a:t>FM: 33.225</a:t>
            </a:r>
            <a:endParaRPr b="0" i="0" sz="1600" u="none" cap="none" strike="noStrike">
              <a:solidFill>
                <a:srgbClr val="000000"/>
              </a:solidFill>
              <a:latin typeface="Arial"/>
              <a:ea typeface="Arial"/>
              <a:cs typeface="Arial"/>
              <a:sym typeface="Arial"/>
            </a:endParaRPr>
          </a:p>
          <a:p>
            <a:pPr indent="-159384" lvl="0" marL="607060" marR="120650" rtl="0" algn="l">
              <a:lnSpc>
                <a:spcPct val="118333"/>
              </a:lnSpc>
              <a:spcBef>
                <a:spcPts val="900"/>
              </a:spcBef>
              <a:spcAft>
                <a:spcPts val="0"/>
              </a:spcAft>
              <a:buClr>
                <a:srgbClr val="663300"/>
              </a:buClr>
              <a:buSzPts val="1050"/>
              <a:buFont typeface="Noto Sans Symbols"/>
              <a:buNone/>
            </a:pPr>
            <a:r>
              <a:rPr b="0" i="0" lang="en-US" sz="1050" u="none" cap="none" strike="noStrike">
                <a:solidFill>
                  <a:srgbClr val="663300"/>
                </a:solidFill>
                <a:latin typeface="Noto Sans Symbols"/>
                <a:ea typeface="Noto Sans Symbols"/>
                <a:cs typeface="Noto Sans Symbols"/>
                <a:sym typeface="Noto Sans Symbols"/>
              </a:rPr>
              <a:t>🡺</a:t>
            </a:r>
            <a:r>
              <a:rPr b="0" i="0" lang="en-US" sz="1050" u="none" cap="none" strike="noStrike">
                <a:solidFill>
                  <a:srgbClr val="663300"/>
                </a:solidFill>
                <a:latin typeface="Times New Roman"/>
                <a:ea typeface="Times New Roman"/>
                <a:cs typeface="Times New Roman"/>
                <a:sym typeface="Times New Roman"/>
              </a:rPr>
              <a:t> </a:t>
            </a:r>
            <a:r>
              <a:rPr b="1" i="0" lang="en-US" sz="1200" u="none" cap="none" strike="noStrike">
                <a:solidFill>
                  <a:srgbClr val="000000"/>
                </a:solidFill>
                <a:latin typeface="Arial"/>
                <a:ea typeface="Arial"/>
                <a:cs typeface="Arial"/>
                <a:sym typeface="Arial"/>
              </a:rPr>
              <a:t>Failure to report usage will result in a non- usage flag from Range at a minimum, </a:t>
            </a:r>
            <a:r>
              <a:rPr b="1" i="0" lang="en-US" sz="1200" u="none" cap="none" strike="noStrike">
                <a:solidFill>
                  <a:srgbClr val="FF0000"/>
                </a:solidFill>
                <a:latin typeface="Arial"/>
                <a:ea typeface="Arial"/>
                <a:cs typeface="Arial"/>
                <a:sym typeface="Arial"/>
              </a:rPr>
              <a:t>and an unintended AVN safety incident in the worst case.</a:t>
            </a:r>
            <a:endParaRPr b="0" i="0" sz="1200" u="none" cap="none" strike="noStrike">
              <a:solidFill>
                <a:srgbClr val="000000"/>
              </a:solidFill>
              <a:latin typeface="Arial"/>
              <a:ea typeface="Arial"/>
              <a:cs typeface="Arial"/>
              <a:sym typeface="Arial"/>
            </a:endParaRPr>
          </a:p>
        </p:txBody>
      </p:sp>
      <p:sp>
        <p:nvSpPr>
          <p:cNvPr id="224" name="Google Shape;224;p28"/>
          <p:cNvSpPr txBox="1"/>
          <p:nvPr/>
        </p:nvSpPr>
        <p:spPr>
          <a:xfrm>
            <a:off x="178761" y="6197235"/>
            <a:ext cx="8791575" cy="451484"/>
          </a:xfrm>
          <a:prstGeom prst="rect">
            <a:avLst/>
          </a:prstGeom>
          <a:noFill/>
          <a:ln>
            <a:noFill/>
          </a:ln>
        </p:spPr>
        <p:txBody>
          <a:bodyPr anchorCtr="0" anchor="t" bIns="0" lIns="0" spcFirstLastPara="1" rIns="0" wrap="square" tIns="12700">
            <a:spAutoFit/>
          </a:bodyPr>
          <a:lstStyle/>
          <a:p>
            <a:pPr indent="-3728084" lvl="0" marL="3740150" marR="5080" rtl="0" algn="l">
              <a:lnSpc>
                <a:spcPct val="100000"/>
              </a:lnSpc>
              <a:spcBef>
                <a:spcPts val="0"/>
              </a:spcBef>
              <a:spcAft>
                <a:spcPts val="0"/>
              </a:spcAft>
              <a:buClr>
                <a:srgbClr val="006FC0"/>
              </a:buClr>
              <a:buSzPts val="1400"/>
              <a:buFont typeface="Arial"/>
              <a:buNone/>
            </a:pPr>
            <a:r>
              <a:rPr b="1" i="0" lang="en-US" sz="1400" u="none" cap="none" strike="noStrike">
                <a:solidFill>
                  <a:srgbClr val="006FC0"/>
                </a:solidFill>
                <a:latin typeface="Arial"/>
                <a:ea typeface="Arial"/>
                <a:cs typeface="Arial"/>
                <a:sym typeface="Arial"/>
              </a:rPr>
              <a:t>A ROZ is defined as a </a:t>
            </a:r>
            <a:r>
              <a:rPr b="1" i="1" lang="en-US" sz="1400" u="none" cap="none" strike="noStrike">
                <a:solidFill>
                  <a:srgbClr val="006FC0"/>
                </a:solidFill>
                <a:latin typeface="Arial"/>
                <a:ea typeface="Arial"/>
                <a:cs typeface="Arial"/>
                <a:sym typeface="Arial"/>
              </a:rPr>
              <a:t>Restricted Operating Zone </a:t>
            </a:r>
            <a:r>
              <a:rPr b="1" i="0" lang="en-US" sz="1400" u="none" cap="none" strike="noStrike">
                <a:solidFill>
                  <a:srgbClr val="006FC0"/>
                </a:solidFill>
                <a:latin typeface="Arial"/>
                <a:ea typeface="Arial"/>
                <a:cs typeface="Arial"/>
                <a:sym typeface="Arial"/>
              </a:rPr>
              <a:t>and incorporates both crewed and non-crewed aviation platform usage.</a:t>
            </a:r>
            <a:endParaRPr b="0" i="0" sz="1400" u="none" cap="none" strike="noStrike">
              <a:solidFill>
                <a:srgbClr val="000000"/>
              </a:solidFill>
              <a:latin typeface="Arial"/>
              <a:ea typeface="Arial"/>
              <a:cs typeface="Arial"/>
              <a:sym typeface="Arial"/>
            </a:endParaRPr>
          </a:p>
        </p:txBody>
      </p:sp>
      <p:sp>
        <p:nvSpPr>
          <p:cNvPr id="225" name="Google Shape;225;p28"/>
          <p:cNvSpPr txBox="1"/>
          <p:nvPr/>
        </p:nvSpPr>
        <p:spPr>
          <a:xfrm>
            <a:off x="4707890" y="1136472"/>
            <a:ext cx="3874135" cy="5080000"/>
          </a:xfrm>
          <a:prstGeom prst="rect">
            <a:avLst/>
          </a:prstGeom>
          <a:noFill/>
          <a:ln>
            <a:noFill/>
          </a:ln>
        </p:spPr>
        <p:txBody>
          <a:bodyPr anchorCtr="0" anchor="t" bIns="0" lIns="0" spcFirstLastPara="1" rIns="0" wrap="square" tIns="77450">
            <a:spAutoFit/>
          </a:bodyPr>
          <a:lstStyle/>
          <a:p>
            <a:pPr indent="-255270" lvl="0" marL="267970" marR="0" rtl="0" algn="l">
              <a:lnSpc>
                <a:spcPct val="100000"/>
              </a:lnSpc>
              <a:spcBef>
                <a:spcPts val="0"/>
              </a:spcBef>
              <a:spcAft>
                <a:spcPts val="0"/>
              </a:spcAft>
              <a:buClr>
                <a:srgbClr val="000000"/>
              </a:buClr>
              <a:buSzPts val="2200"/>
              <a:buFont typeface="Noto Sans Symbols"/>
              <a:buChar char="✔"/>
            </a:pPr>
            <a:r>
              <a:rPr b="1" i="1" lang="en-US" sz="2000" u="none" cap="none" strike="noStrike">
                <a:solidFill>
                  <a:srgbClr val="000000"/>
                </a:solidFill>
                <a:latin typeface="Arial"/>
                <a:ea typeface="Arial"/>
                <a:cs typeface="Arial"/>
                <a:sym typeface="Arial"/>
              </a:rPr>
              <a:t>Lost link-UAS</a:t>
            </a:r>
            <a:r>
              <a:rPr b="1" i="1" lang="en-US" sz="1800" u="none" cap="none" strike="noStrike">
                <a:solidFill>
                  <a:srgbClr val="000000"/>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a:p>
            <a:pPr indent="-213360" lvl="0" marL="570230" marR="146685" rtl="0" algn="l">
              <a:lnSpc>
                <a:spcPct val="100000"/>
              </a:lnSpc>
              <a:spcBef>
                <a:spcPts val="420"/>
              </a:spcBef>
              <a:spcAft>
                <a:spcPts val="0"/>
              </a:spcAft>
              <a:buClr>
                <a:srgbClr val="663300"/>
              </a:buClr>
              <a:buSzPts val="1450"/>
              <a:buFont typeface="Noto Sans Symbols"/>
              <a:buNone/>
            </a:pPr>
            <a:r>
              <a:rPr b="0" i="0" lang="en-US" sz="1450" u="none" cap="none" strike="noStrike">
                <a:solidFill>
                  <a:srgbClr val="663300"/>
                </a:solidFill>
                <a:latin typeface="Noto Sans Symbols"/>
                <a:ea typeface="Noto Sans Symbols"/>
                <a:cs typeface="Noto Sans Symbols"/>
                <a:sym typeface="Noto Sans Symbols"/>
              </a:rPr>
              <a:t>🡺</a:t>
            </a:r>
            <a:r>
              <a:rPr b="0" i="0" lang="en-US" sz="1450" u="none" cap="none" strike="noStrike">
                <a:solidFill>
                  <a:srgbClr val="663300"/>
                </a:solidFill>
                <a:latin typeface="Times New Roman"/>
                <a:ea typeface="Times New Roman"/>
                <a:cs typeface="Times New Roman"/>
                <a:sym typeface="Times New Roman"/>
              </a:rPr>
              <a:t> </a:t>
            </a:r>
            <a:r>
              <a:rPr b="1" i="0" lang="en-US" sz="1600" u="none" cap="none" strike="noStrike">
                <a:solidFill>
                  <a:srgbClr val="000000"/>
                </a:solidFill>
                <a:latin typeface="Arial"/>
                <a:ea typeface="Arial"/>
                <a:cs typeface="Arial"/>
                <a:sym typeface="Arial"/>
              </a:rPr>
              <a:t>If there’s a lost link for signal for (S)UAS, and the location of the aircraft is either unknown or known to have exited their ROZ, the operator must immediately notify GTA Range hotline and ARAC:</a:t>
            </a:r>
            <a:endParaRPr b="0" i="0" sz="1600" u="none" cap="none" strike="noStrike">
              <a:solidFill>
                <a:srgbClr val="000000"/>
              </a:solidFill>
              <a:latin typeface="Arial"/>
              <a:ea typeface="Arial"/>
              <a:cs typeface="Arial"/>
              <a:sym typeface="Arial"/>
            </a:endParaRPr>
          </a:p>
          <a:p>
            <a:pPr indent="-151130" lvl="1" marL="865505" marR="0" rtl="0" algn="l">
              <a:lnSpc>
                <a:spcPct val="100000"/>
              </a:lnSpc>
              <a:spcBef>
                <a:spcPts val="470"/>
              </a:spcBef>
              <a:spcAft>
                <a:spcPts val="0"/>
              </a:spcAft>
              <a:buClr>
                <a:srgbClr val="000000"/>
              </a:buClr>
              <a:buSzPts val="1050"/>
              <a:buFont typeface="Noto Sans Symbols"/>
              <a:buChar char="◆"/>
            </a:pPr>
            <a:r>
              <a:rPr b="1" i="0" lang="en-US" sz="1600" u="none" cap="none" strike="noStrike">
                <a:solidFill>
                  <a:srgbClr val="000000"/>
                </a:solidFill>
                <a:latin typeface="Arial"/>
                <a:ea typeface="Arial"/>
                <a:cs typeface="Arial"/>
                <a:sym typeface="Arial"/>
              </a:rPr>
              <a:t>Firing Desk:</a:t>
            </a:r>
            <a:endParaRPr b="0" i="0" sz="1600" u="none" cap="none" strike="noStrike">
              <a:solidFill>
                <a:srgbClr val="000000"/>
              </a:solidFill>
              <a:latin typeface="Arial"/>
              <a:ea typeface="Arial"/>
              <a:cs typeface="Arial"/>
              <a:sym typeface="Arial"/>
            </a:endParaRPr>
          </a:p>
          <a:p>
            <a:pPr indent="0" lvl="0" marL="1052830" marR="0" rtl="0" algn="l">
              <a:lnSpc>
                <a:spcPct val="100000"/>
              </a:lnSpc>
              <a:spcBef>
                <a:spcPts val="430"/>
              </a:spcBef>
              <a:spcAft>
                <a:spcPts val="0"/>
              </a:spcAft>
              <a:buClr>
                <a:srgbClr val="000000"/>
              </a:buClr>
              <a:buSzPts val="1000"/>
              <a:buFont typeface="Noto Sans Symbols"/>
              <a:buNone/>
            </a:pPr>
            <a:r>
              <a:rPr b="0" i="0" lang="en-US" sz="1000" u="none" cap="none" strike="noStrike">
                <a:solidFill>
                  <a:srgbClr val="000000"/>
                </a:solidFill>
                <a:latin typeface="Noto Sans Symbols"/>
                <a:ea typeface="Noto Sans Symbols"/>
                <a:cs typeface="Noto Sans Symbols"/>
                <a:sym typeface="Noto Sans Symbols"/>
              </a:rPr>
              <a:t>◆</a:t>
            </a:r>
            <a:r>
              <a:rPr b="0" i="0" lang="en-US" sz="1000" u="none" cap="none" strike="noStrike">
                <a:solidFill>
                  <a:srgbClr val="000000"/>
                </a:solidFill>
                <a:latin typeface="Times New Roman"/>
                <a:ea typeface="Times New Roman"/>
                <a:cs typeface="Times New Roman"/>
                <a:sym typeface="Times New Roman"/>
              </a:rPr>
              <a:t> </a:t>
            </a:r>
            <a:r>
              <a:rPr b="1" i="0" lang="en-US" sz="1600" u="none" cap="none" strike="noStrike">
                <a:solidFill>
                  <a:srgbClr val="000000"/>
                </a:solidFill>
                <a:latin typeface="Arial"/>
                <a:ea typeface="Arial"/>
                <a:cs typeface="Arial"/>
                <a:sym typeface="Arial"/>
              </a:rPr>
              <a:t>+49 (0) 9641 70 526 1200</a:t>
            </a:r>
            <a:endParaRPr b="0" i="0" sz="1600" u="none" cap="none" strike="noStrike">
              <a:solidFill>
                <a:srgbClr val="000000"/>
              </a:solidFill>
              <a:latin typeface="Arial"/>
              <a:ea typeface="Arial"/>
              <a:cs typeface="Arial"/>
              <a:sym typeface="Arial"/>
            </a:endParaRPr>
          </a:p>
          <a:p>
            <a:pPr indent="-159384" lvl="2" marL="1212215" marR="0" rtl="0" algn="l">
              <a:lnSpc>
                <a:spcPct val="100000"/>
              </a:lnSpc>
              <a:spcBef>
                <a:spcPts val="0"/>
              </a:spcBef>
              <a:spcAft>
                <a:spcPts val="0"/>
              </a:spcAft>
              <a:buClr>
                <a:srgbClr val="000000"/>
              </a:buClr>
              <a:buSzPts val="1000"/>
              <a:buFont typeface="Noto Sans Symbols"/>
              <a:buChar char="◆"/>
            </a:pPr>
            <a:r>
              <a:rPr b="1" i="0" lang="en-US" sz="1600" u="none" cap="none" strike="noStrike">
                <a:solidFill>
                  <a:srgbClr val="000000"/>
                </a:solidFill>
                <a:latin typeface="Arial"/>
                <a:ea typeface="Arial"/>
                <a:cs typeface="Arial"/>
                <a:sym typeface="Arial"/>
              </a:rPr>
              <a:t>DSN: 526-1200</a:t>
            </a:r>
            <a:endParaRPr b="0" i="0" sz="1600" u="none" cap="none" strike="noStrike">
              <a:solidFill>
                <a:srgbClr val="000000"/>
              </a:solidFill>
              <a:latin typeface="Arial"/>
              <a:ea typeface="Arial"/>
              <a:cs typeface="Arial"/>
              <a:sym typeface="Arial"/>
            </a:endParaRPr>
          </a:p>
          <a:p>
            <a:pPr indent="-159384" lvl="2" marL="1212215" marR="0" rtl="0" algn="l">
              <a:lnSpc>
                <a:spcPct val="100000"/>
              </a:lnSpc>
              <a:spcBef>
                <a:spcPts val="0"/>
              </a:spcBef>
              <a:spcAft>
                <a:spcPts val="0"/>
              </a:spcAft>
              <a:buClr>
                <a:srgbClr val="000000"/>
              </a:buClr>
              <a:buSzPts val="1000"/>
              <a:buFont typeface="Noto Sans Symbols"/>
              <a:buChar char="◆"/>
            </a:pPr>
            <a:r>
              <a:rPr b="1" i="0" lang="en-US" sz="1600" u="none" cap="none" strike="noStrike">
                <a:solidFill>
                  <a:srgbClr val="000000"/>
                </a:solidFill>
                <a:latin typeface="Arial"/>
                <a:ea typeface="Arial"/>
                <a:cs typeface="Arial"/>
                <a:sym typeface="Arial"/>
              </a:rPr>
              <a:t>FM: 60.000</a:t>
            </a:r>
            <a:endParaRPr b="0" i="0" sz="1600" u="none" cap="none" strike="noStrike">
              <a:solidFill>
                <a:srgbClr val="000000"/>
              </a:solidFill>
              <a:latin typeface="Arial"/>
              <a:ea typeface="Arial"/>
              <a:cs typeface="Arial"/>
              <a:sym typeface="Arial"/>
            </a:endParaRPr>
          </a:p>
          <a:p>
            <a:pPr indent="-159384" lvl="1" marL="866139" marR="0" rtl="0" algn="l">
              <a:lnSpc>
                <a:spcPct val="100000"/>
              </a:lnSpc>
              <a:spcBef>
                <a:spcPts val="450"/>
              </a:spcBef>
              <a:spcAft>
                <a:spcPts val="0"/>
              </a:spcAft>
              <a:buClr>
                <a:srgbClr val="000000"/>
              </a:buClr>
              <a:buSzPts val="1100"/>
              <a:buFont typeface="Noto Sans Symbols"/>
              <a:buChar char="◆"/>
            </a:pPr>
            <a:r>
              <a:rPr b="1" i="0" lang="en-US" sz="1600" u="none" cap="none" strike="noStrike">
                <a:solidFill>
                  <a:srgbClr val="000000"/>
                </a:solidFill>
                <a:latin typeface="Arial"/>
                <a:ea typeface="Arial"/>
                <a:cs typeface="Arial"/>
                <a:sym typeface="Arial"/>
              </a:rPr>
              <a:t>ARAC:</a:t>
            </a:r>
            <a:endParaRPr b="0" i="0" sz="1600" u="none" cap="none" strike="noStrike">
              <a:solidFill>
                <a:srgbClr val="000000"/>
              </a:solidFill>
              <a:latin typeface="Arial"/>
              <a:ea typeface="Arial"/>
              <a:cs typeface="Arial"/>
              <a:sym typeface="Arial"/>
            </a:endParaRPr>
          </a:p>
          <a:p>
            <a:pPr indent="0" lvl="0" marL="1042035" marR="0" rtl="0" algn="l">
              <a:lnSpc>
                <a:spcPct val="100000"/>
              </a:lnSpc>
              <a:spcBef>
                <a:spcPts val="20"/>
              </a:spcBef>
              <a:spcAft>
                <a:spcPts val="0"/>
              </a:spcAft>
              <a:buClr>
                <a:srgbClr val="000000"/>
              </a:buClr>
              <a:buSzPts val="1000"/>
              <a:buFont typeface="Noto Sans Symbols"/>
              <a:buNone/>
            </a:pPr>
            <a:r>
              <a:rPr b="0" i="0" lang="en-US" sz="1000" u="none" cap="none" strike="noStrike">
                <a:solidFill>
                  <a:srgbClr val="000000"/>
                </a:solidFill>
                <a:latin typeface="Noto Sans Symbols"/>
                <a:ea typeface="Noto Sans Symbols"/>
                <a:cs typeface="Noto Sans Symbols"/>
                <a:sym typeface="Noto Sans Symbols"/>
              </a:rPr>
              <a:t>◆</a:t>
            </a:r>
            <a:r>
              <a:rPr b="0" i="0" lang="en-US" sz="1000" u="none" cap="none" strike="noStrike">
                <a:solidFill>
                  <a:srgbClr val="000000"/>
                </a:solidFill>
                <a:latin typeface="Times New Roman"/>
                <a:ea typeface="Times New Roman"/>
                <a:cs typeface="Times New Roman"/>
                <a:sym typeface="Times New Roman"/>
              </a:rPr>
              <a:t> </a:t>
            </a:r>
            <a:r>
              <a:rPr b="1" i="0" lang="en-US" sz="1600" u="none" cap="none" strike="noStrike">
                <a:solidFill>
                  <a:srgbClr val="000000"/>
                </a:solidFill>
                <a:latin typeface="Arial"/>
                <a:ea typeface="Arial"/>
                <a:cs typeface="Arial"/>
                <a:sym typeface="Arial"/>
              </a:rPr>
              <a:t>+49 (0) 9641 70 526 8333</a:t>
            </a:r>
            <a:endParaRPr b="0" i="0" sz="1600" u="none" cap="none" strike="noStrike">
              <a:solidFill>
                <a:srgbClr val="000000"/>
              </a:solidFill>
              <a:latin typeface="Arial"/>
              <a:ea typeface="Arial"/>
              <a:cs typeface="Arial"/>
              <a:sym typeface="Arial"/>
            </a:endParaRPr>
          </a:p>
          <a:p>
            <a:pPr indent="0" lvl="0" marL="1212850" marR="0" rtl="0" algn="l">
              <a:lnSpc>
                <a:spcPct val="100000"/>
              </a:lnSpc>
              <a:spcBef>
                <a:spcPts val="1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(alt. 8334)</a:t>
            </a:r>
            <a:endParaRPr b="0" i="0" sz="1600" u="none" cap="none" strike="noStrike">
              <a:solidFill>
                <a:srgbClr val="000000"/>
              </a:solidFill>
              <a:latin typeface="Arial"/>
              <a:ea typeface="Arial"/>
              <a:cs typeface="Arial"/>
              <a:sym typeface="Arial"/>
            </a:endParaRPr>
          </a:p>
          <a:p>
            <a:pPr indent="-170179" lvl="2" marL="1212215" marR="0" rtl="0" algn="l">
              <a:lnSpc>
                <a:spcPct val="100000"/>
              </a:lnSpc>
              <a:spcBef>
                <a:spcPts val="10"/>
              </a:spcBef>
              <a:spcAft>
                <a:spcPts val="0"/>
              </a:spcAft>
              <a:buClr>
                <a:srgbClr val="000000"/>
              </a:buClr>
              <a:buSzPts val="1000"/>
              <a:buFont typeface="Noto Sans Symbols"/>
              <a:buChar char="◆"/>
            </a:pPr>
            <a:r>
              <a:rPr b="1" i="0" lang="en-US" sz="1600" u="none" cap="none" strike="noStrike">
                <a:solidFill>
                  <a:srgbClr val="000000"/>
                </a:solidFill>
                <a:latin typeface="Arial"/>
                <a:ea typeface="Arial"/>
                <a:cs typeface="Arial"/>
                <a:sym typeface="Arial"/>
              </a:rPr>
              <a:t>DSN: 526-8333 (alt: 8334)</a:t>
            </a:r>
            <a:endParaRPr b="0" i="0" sz="1600" u="none" cap="none" strike="noStrike">
              <a:solidFill>
                <a:srgbClr val="000000"/>
              </a:solidFill>
              <a:latin typeface="Arial"/>
              <a:ea typeface="Arial"/>
              <a:cs typeface="Arial"/>
              <a:sym typeface="Arial"/>
            </a:endParaRPr>
          </a:p>
          <a:p>
            <a:pPr indent="-170179" lvl="2" marL="1212215" marR="0" rtl="0" algn="l">
              <a:lnSpc>
                <a:spcPct val="114937"/>
              </a:lnSpc>
              <a:spcBef>
                <a:spcPts val="10"/>
              </a:spcBef>
              <a:spcAft>
                <a:spcPts val="0"/>
              </a:spcAft>
              <a:buClr>
                <a:srgbClr val="000000"/>
              </a:buClr>
              <a:buSzPts val="1000"/>
              <a:buFont typeface="Noto Sans Symbols"/>
              <a:buChar char="◆"/>
            </a:pPr>
            <a:r>
              <a:rPr b="1" i="0" lang="en-US" sz="1600" u="none" cap="none" strike="noStrike">
                <a:solidFill>
                  <a:srgbClr val="000000"/>
                </a:solidFill>
                <a:latin typeface="Arial"/>
                <a:ea typeface="Arial"/>
                <a:cs typeface="Arial"/>
                <a:sym typeface="Arial"/>
              </a:rPr>
              <a:t>FM: 33.225</a:t>
            </a:r>
            <a:endParaRPr b="0" i="0" sz="1600" u="none" cap="none" strike="noStrike">
              <a:solidFill>
                <a:srgbClr val="000000"/>
              </a:solidFill>
              <a:latin typeface="Arial"/>
              <a:ea typeface="Arial"/>
              <a:cs typeface="Arial"/>
              <a:sym typeface="Arial"/>
            </a:endParaRPr>
          </a:p>
          <a:p>
            <a:pPr indent="-186055" lvl="0" marL="543560" marR="5080" rtl="0" algn="l">
              <a:lnSpc>
                <a:spcPct val="114400"/>
              </a:lnSpc>
              <a:spcBef>
                <a:spcPts val="20"/>
              </a:spcBef>
              <a:spcAft>
                <a:spcPts val="0"/>
              </a:spcAft>
              <a:buClr>
                <a:srgbClr val="663300"/>
              </a:buClr>
              <a:buSzPts val="1250"/>
              <a:buFont typeface="Noto Sans Symbols"/>
              <a:buNone/>
            </a:pPr>
            <a:r>
              <a:rPr b="0" i="0" lang="en-US" sz="1250" u="none" cap="none" strike="noStrike">
                <a:solidFill>
                  <a:srgbClr val="663300"/>
                </a:solidFill>
                <a:latin typeface="Noto Sans Symbols"/>
                <a:ea typeface="Noto Sans Symbols"/>
                <a:cs typeface="Noto Sans Symbols"/>
                <a:sym typeface="Noto Sans Symbols"/>
              </a:rPr>
              <a:t>🡺</a:t>
            </a:r>
            <a:r>
              <a:rPr b="0" i="0" lang="en-US" sz="1250" u="none" cap="none" strike="noStrike">
                <a:solidFill>
                  <a:srgbClr val="663300"/>
                </a:solidFill>
                <a:latin typeface="Times New Roman"/>
                <a:ea typeface="Times New Roman"/>
                <a:cs typeface="Times New Roman"/>
                <a:sym typeface="Times New Roman"/>
              </a:rPr>
              <a:t> </a:t>
            </a:r>
            <a:r>
              <a:rPr b="1" i="0" lang="en-US" sz="1200" u="none" cap="none" strike="noStrike">
                <a:solidFill>
                  <a:srgbClr val="000000"/>
                </a:solidFill>
                <a:latin typeface="Arial"/>
                <a:ea typeface="Arial"/>
                <a:cs typeface="Arial"/>
                <a:sym typeface="Arial"/>
              </a:rPr>
              <a:t>Failure to report lost link could result in property loss at minimum, </a:t>
            </a:r>
            <a:r>
              <a:rPr b="1" i="0" lang="en-US" sz="1200" u="none" cap="none" strike="noStrike">
                <a:solidFill>
                  <a:srgbClr val="FF0000"/>
                </a:solidFill>
                <a:latin typeface="Arial"/>
                <a:ea typeface="Arial"/>
                <a:cs typeface="Arial"/>
                <a:sym typeface="Arial"/>
              </a:rPr>
              <a:t>and an unintended</a:t>
            </a:r>
            <a:endParaRPr b="0" i="0" sz="1200" u="none" cap="none" strike="noStrike">
              <a:solidFill>
                <a:srgbClr val="000000"/>
              </a:solidFill>
              <a:latin typeface="Arial"/>
              <a:ea typeface="Arial"/>
              <a:cs typeface="Arial"/>
              <a:sym typeface="Arial"/>
            </a:endParaRPr>
          </a:p>
          <a:p>
            <a:pPr indent="0" lvl="0" marL="543560" marR="0" rtl="0" algn="l">
              <a:lnSpc>
                <a:spcPct val="100000"/>
              </a:lnSpc>
              <a:spcBef>
                <a:spcPts val="110"/>
              </a:spcBef>
              <a:spcAft>
                <a:spcPts val="0"/>
              </a:spcAft>
              <a:buClr>
                <a:srgbClr val="FF0000"/>
              </a:buClr>
              <a:buSzPts val="1200"/>
              <a:buFont typeface="Arial"/>
              <a:buNone/>
            </a:pPr>
            <a:r>
              <a:rPr b="1" i="0" lang="en-US" sz="1200" u="none" cap="none" strike="noStrike">
                <a:solidFill>
                  <a:srgbClr val="FF0000"/>
                </a:solidFill>
                <a:latin typeface="Arial"/>
                <a:ea typeface="Arial"/>
                <a:cs typeface="Arial"/>
                <a:sym typeface="Arial"/>
              </a:rPr>
              <a:t>AVN safety incident in the worst case.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idx="1" type="body"/>
          </p:nvPr>
        </p:nvSpPr>
        <p:spPr>
          <a:xfrm>
            <a:off x="457200" y="1066800"/>
            <a:ext cx="8229600" cy="5029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80"/>
              <a:buChar char="•"/>
            </a:pPr>
            <a:r>
              <a:rPr lang="en-US" sz="1800"/>
              <a:t>These are quick turn on ROZs for Unit Training events, familiarization training, certification or currency flights that do not fall within the 21-day window.</a:t>
            </a:r>
            <a:endParaRPr/>
          </a:p>
          <a:p>
            <a:pPr indent="0" lvl="0" marL="0" rtl="0" algn="l">
              <a:spcBef>
                <a:spcPts val="360"/>
              </a:spcBef>
              <a:spcAft>
                <a:spcPts val="0"/>
              </a:spcAft>
              <a:buSzPts val="1980"/>
              <a:buNone/>
            </a:pPr>
            <a:r>
              <a:t/>
            </a:r>
            <a:endParaRPr sz="1800"/>
          </a:p>
          <a:p>
            <a:pPr indent="-342900" lvl="0" marL="342900" rtl="0" algn="l">
              <a:spcBef>
                <a:spcPts val="360"/>
              </a:spcBef>
              <a:spcAft>
                <a:spcPts val="0"/>
              </a:spcAft>
              <a:buSzPts val="1980"/>
              <a:buChar char="•"/>
            </a:pPr>
            <a:r>
              <a:rPr lang="en-US" sz="1800"/>
              <a:t>The breakdown of these ROZs are as follows:</a:t>
            </a:r>
            <a:endParaRPr/>
          </a:p>
          <a:p>
            <a:pPr indent="0" lvl="0" marL="0" rtl="0" algn="l">
              <a:spcBef>
                <a:spcPts val="360"/>
              </a:spcBef>
              <a:spcAft>
                <a:spcPts val="0"/>
              </a:spcAft>
              <a:buSzPts val="1980"/>
              <a:buNone/>
            </a:pPr>
            <a:r>
              <a:t/>
            </a:r>
            <a:endParaRPr sz="1800"/>
          </a:p>
          <a:p>
            <a:pPr indent="-342900" lvl="1" marL="800100" rtl="0" algn="l">
              <a:spcBef>
                <a:spcPts val="360"/>
              </a:spcBef>
              <a:spcAft>
                <a:spcPts val="0"/>
              </a:spcAft>
              <a:buSzPts val="1620"/>
              <a:buFont typeface="Arial"/>
              <a:buAutoNum type="alphaLcPeriod"/>
            </a:pPr>
            <a:r>
              <a:rPr lang="en-US"/>
              <a:t>173D: BUNKER DZ / TA06</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2CR: PA252 / PA251</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7ATC: BALLI UAS CENTER (BALLI AIRSPACE) / RZ F</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RAF UNITS: TA04</a:t>
            </a:r>
            <a:endParaRPr/>
          </a:p>
          <a:p>
            <a:pPr indent="-182880" lvl="1" marL="742950" rtl="0" algn="l">
              <a:spcBef>
                <a:spcPts val="360"/>
              </a:spcBef>
              <a:spcAft>
                <a:spcPts val="0"/>
              </a:spcAft>
              <a:buSzPts val="1620"/>
              <a:buNone/>
            </a:pPr>
            <a:r>
              <a:t/>
            </a:r>
            <a:endParaRPr/>
          </a:p>
          <a:p>
            <a:pPr indent="-342900" lvl="0" marL="342900" rtl="0" algn="l">
              <a:spcBef>
                <a:spcPts val="360"/>
              </a:spcBef>
              <a:spcAft>
                <a:spcPts val="0"/>
              </a:spcAft>
              <a:buSzPts val="1980"/>
              <a:buFont typeface="Arial"/>
              <a:buChar char="•"/>
            </a:pPr>
            <a:r>
              <a:rPr lang="en-US" sz="1800"/>
              <a:t>Non tenant units and multinational partners can use any of the available Snap ROZs as well. </a:t>
            </a:r>
            <a:endParaRPr/>
          </a:p>
          <a:p>
            <a:pPr indent="-217170" lvl="0" marL="342900" rtl="0" algn="l">
              <a:spcBef>
                <a:spcPts val="360"/>
              </a:spcBef>
              <a:spcAft>
                <a:spcPts val="0"/>
              </a:spcAft>
              <a:buSzPts val="1980"/>
              <a:buFont typeface="Arial"/>
              <a:buNone/>
            </a:pPr>
            <a:r>
              <a:t/>
            </a:r>
            <a:endParaRPr sz="1800"/>
          </a:p>
        </p:txBody>
      </p:sp>
      <p:sp>
        <p:nvSpPr>
          <p:cNvPr id="232" name="Google Shape;232;p29"/>
          <p:cNvSpPr txBox="1"/>
          <p:nvPr>
            <p:ph type="title"/>
          </p:nvPr>
        </p:nvSpPr>
        <p:spPr>
          <a:xfrm>
            <a:off x="762000" y="304800"/>
            <a:ext cx="7620000" cy="492443"/>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SNAP ROZ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BUNKER DZ</a:t>
            </a:r>
            <a:endParaRPr/>
          </a:p>
        </p:txBody>
      </p:sp>
      <p:sp>
        <p:nvSpPr>
          <p:cNvPr id="239" name="Google Shape;239;p30"/>
          <p:cNvSpPr txBox="1"/>
          <p:nvPr/>
        </p:nvSpPr>
        <p:spPr>
          <a:xfrm>
            <a:off x="6485051" y="1845665"/>
            <a:ext cx="2569779"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The entirety of Bunker DZ is not permitted for Snap ROZ UAS operations. </a:t>
            </a:r>
            <a:endParaRPr/>
          </a:p>
          <a:p>
            <a:pPr indent="0" lvl="0" marL="0" marR="0" rtl="0" algn="l">
              <a:spcBef>
                <a:spcPts val="0"/>
              </a:spcBef>
              <a:spcAft>
                <a:spcPts val="0"/>
              </a:spcAft>
              <a:buNone/>
            </a:pPr>
            <a:r>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Units will not fly outside the specified ROZ boundaries on Bunker DZ due to potential conflicts with approach procedures with GAAF and the risk of crossing into the Class Delta Airspace.</a:t>
            </a:r>
            <a:endParaRPr/>
          </a:p>
        </p:txBody>
      </p:sp>
      <p:pic>
        <p:nvPicPr>
          <p:cNvPr descr="Map&#10;&#10;Description automatically generated" id="240" name="Google Shape;240;p30"/>
          <p:cNvPicPr preferRelativeResize="0"/>
          <p:nvPr/>
        </p:nvPicPr>
        <p:blipFill rotWithShape="1">
          <a:blip r:embed="rId3">
            <a:alphaModFix/>
          </a:blip>
          <a:srcRect b="0" l="0" r="0" t="0"/>
          <a:stretch/>
        </p:blipFill>
        <p:spPr>
          <a:xfrm>
            <a:off x="187619" y="1524000"/>
            <a:ext cx="6310402" cy="46136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BUNKER DZ</a:t>
            </a:r>
            <a:endParaRPr/>
          </a:p>
        </p:txBody>
      </p:sp>
      <p:sp>
        <p:nvSpPr>
          <p:cNvPr id="247" name="Google Shape;247;p31"/>
          <p:cNvSpPr txBox="1"/>
          <p:nvPr/>
        </p:nvSpPr>
        <p:spPr>
          <a:xfrm>
            <a:off x="6481808" y="1444557"/>
            <a:ext cx="2569779"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Return to home point with be placed in the vicinity of 32UQA106770624.</a:t>
            </a:r>
            <a:endParaRPr/>
          </a:p>
          <a:p>
            <a:pPr indent="0" lvl="0" marL="0" marR="0" rtl="0" algn="l">
              <a:spcBef>
                <a:spcPts val="0"/>
              </a:spcBef>
              <a:spcAft>
                <a:spcPts val="0"/>
              </a:spcAft>
              <a:buNone/>
            </a:pPr>
            <a:r>
              <a:t/>
            </a:r>
            <a:endParaRPr sz="1600">
              <a:solidFill>
                <a:srgbClr val="000000"/>
              </a:solidFill>
              <a:latin typeface="Arial"/>
              <a:ea typeface="Arial"/>
              <a:cs typeface="Arial"/>
              <a:sym typeface="Arial"/>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During an aircraft emergency or Medical Evacuation (MEDEVAC), Graf Radio will notify UAS operator for UAS to go flat pitched (placed on the ground) to deconflict with the emergency situation.</a:t>
            </a:r>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 </a:t>
            </a:r>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At no time will a </a:t>
            </a:r>
            <a:endParaRPr/>
          </a:p>
          <a:p>
            <a:pPr indent="0" lvl="0" marL="0" marR="0" rtl="0" algn="l">
              <a:spcBef>
                <a:spcPts val="0"/>
              </a:spcBef>
              <a:spcAft>
                <a:spcPts val="0"/>
              </a:spcAft>
              <a:buNone/>
            </a:pPr>
            <a:r>
              <a:rPr b="0" i="0" lang="en-US" sz="1600" u="none" strike="noStrike">
                <a:solidFill>
                  <a:srgbClr val="000000"/>
                </a:solidFill>
                <a:latin typeface="Arial"/>
                <a:ea typeface="Arial"/>
                <a:cs typeface="Arial"/>
                <a:sym typeface="Arial"/>
              </a:rPr>
              <a:t>UAS operate during an emergency without authorization from </a:t>
            </a:r>
            <a:r>
              <a:rPr lang="en-US" sz="1600">
                <a:solidFill>
                  <a:srgbClr val="000000"/>
                </a:solidFill>
                <a:latin typeface="Arial"/>
                <a:ea typeface="Arial"/>
                <a:cs typeface="Arial"/>
                <a:sym typeface="Arial"/>
              </a:rPr>
              <a:t>Firing Desk</a:t>
            </a:r>
            <a:r>
              <a:rPr b="0" i="0" lang="en-US" sz="1600" u="none" strike="noStrike">
                <a:solidFill>
                  <a:srgbClr val="000000"/>
                </a:solidFill>
                <a:latin typeface="Arial"/>
                <a:ea typeface="Arial"/>
                <a:cs typeface="Arial"/>
                <a:sym typeface="Arial"/>
              </a:rPr>
              <a:t>. </a:t>
            </a:r>
            <a:endParaRPr b="0" i="0" sz="1800" u="none" strike="noStrike">
              <a:solidFill>
                <a:srgbClr val="000000"/>
              </a:solidFill>
              <a:latin typeface="Arial"/>
              <a:ea typeface="Arial"/>
              <a:cs typeface="Arial"/>
              <a:sym typeface="Arial"/>
            </a:endParaRPr>
          </a:p>
        </p:txBody>
      </p:sp>
      <p:pic>
        <p:nvPicPr>
          <p:cNvPr descr="Map&#10;&#10;Description automatically generated" id="248" name="Google Shape;248;p31"/>
          <p:cNvPicPr preferRelativeResize="0"/>
          <p:nvPr/>
        </p:nvPicPr>
        <p:blipFill rotWithShape="1">
          <a:blip r:embed="rId3">
            <a:alphaModFix/>
          </a:blip>
          <a:srcRect b="0" l="0" r="0" t="0"/>
          <a:stretch/>
        </p:blipFill>
        <p:spPr>
          <a:xfrm>
            <a:off x="76200" y="1447800"/>
            <a:ext cx="6388798" cy="4530354"/>
          </a:xfrm>
          <a:prstGeom prst="rect">
            <a:avLst/>
          </a:prstGeom>
          <a:noFill/>
          <a:ln>
            <a:noFill/>
          </a:ln>
        </p:spPr>
      </p:pic>
      <p:sp>
        <p:nvSpPr>
          <p:cNvPr id="249" name="Google Shape;249;p31"/>
          <p:cNvSpPr/>
          <p:nvPr/>
        </p:nvSpPr>
        <p:spPr>
          <a:xfrm>
            <a:off x="3041999" y="3429000"/>
            <a:ext cx="228600" cy="228600"/>
          </a:xfrm>
          <a:prstGeom prst="star5">
            <a:avLst>
              <a:gd fmla="val 19098" name="adj"/>
              <a:gd fmla="val 105146" name="hf"/>
              <a:gd fmla="val 110557" name="vf"/>
            </a:avLst>
          </a:prstGeom>
          <a:solidFill>
            <a:schemeClr val="accent3"/>
          </a:solidFill>
          <a:ln cap="flat" cmpd="sng" w="25400">
            <a:solidFill>
              <a:srgbClr val="FFD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Garamond"/>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000000"/>
                </a:solidFill>
                <a:latin typeface="Arial"/>
                <a:ea typeface="Arial"/>
                <a:cs typeface="Arial"/>
                <a:sym typeface="Arial"/>
              </a:rPr>
              <a:t>BALLI UAS FACILITY</a:t>
            </a:r>
            <a:endParaRPr b="1" i="0" sz="3200" u="none" cap="none" strike="noStrike">
              <a:solidFill>
                <a:srgbClr val="000000"/>
              </a:solidFill>
              <a:latin typeface="Arial"/>
              <a:ea typeface="Arial"/>
              <a:cs typeface="Arial"/>
              <a:sym typeface="Arial"/>
            </a:endParaRPr>
          </a:p>
        </p:txBody>
      </p:sp>
      <p:sp>
        <p:nvSpPr>
          <p:cNvPr id="256" name="Google Shape;256;p32"/>
          <p:cNvSpPr txBox="1"/>
          <p:nvPr/>
        </p:nvSpPr>
        <p:spPr>
          <a:xfrm>
            <a:off x="6481808" y="1444557"/>
            <a:ext cx="2569779"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Balli UAS Facility will have dedicated airspace above Balli AAF and Rendezvous Zone (RZ) F on GTA to operate at or below 500’ AGL. </a:t>
            </a:r>
            <a:endParaRPr/>
          </a:p>
          <a:p>
            <a:pPr indent="0" lvl="0" marL="0" marR="0" rtl="0" algn="l">
              <a:spcBef>
                <a:spcPts val="0"/>
              </a:spcBef>
              <a:spcAft>
                <a:spcPts val="0"/>
              </a:spcAft>
              <a:buNone/>
            </a:pPr>
            <a:r>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Operators will contact GRAF </a:t>
            </a:r>
            <a:r>
              <a:rPr lang="en-US" sz="1800">
                <a:solidFill>
                  <a:srgbClr val="000000"/>
                </a:solidFill>
                <a:latin typeface="Arial"/>
                <a:ea typeface="Arial"/>
                <a:cs typeface="Arial"/>
                <a:sym typeface="Arial"/>
              </a:rPr>
              <a:t>Radio</a:t>
            </a:r>
            <a:r>
              <a:rPr b="0" i="0" lang="en-US" sz="1800" u="none" strike="noStrike">
                <a:solidFill>
                  <a:srgbClr val="000000"/>
                </a:solidFill>
                <a:latin typeface="Arial"/>
                <a:ea typeface="Arial"/>
                <a:cs typeface="Arial"/>
                <a:sym typeface="Arial"/>
              </a:rPr>
              <a:t> and the </a:t>
            </a:r>
            <a:r>
              <a:rPr lang="en-US" sz="1800">
                <a:solidFill>
                  <a:srgbClr val="000000"/>
                </a:solidFill>
                <a:latin typeface="Arial"/>
                <a:ea typeface="Arial"/>
                <a:cs typeface="Arial"/>
                <a:sym typeface="Arial"/>
              </a:rPr>
              <a:t>Firing Desk</a:t>
            </a:r>
            <a:r>
              <a:rPr b="0" i="0" lang="en-US" sz="1800" u="none" strike="noStrike">
                <a:solidFill>
                  <a:srgbClr val="000000"/>
                </a:solidFill>
                <a:latin typeface="Arial"/>
                <a:ea typeface="Arial"/>
                <a:cs typeface="Arial"/>
                <a:sym typeface="Arial"/>
              </a:rPr>
              <a:t> prior to launching from the paved areas of the facility to ensure there is no conflict with rotary wing traffic on the aviation route. </a:t>
            </a:r>
            <a:endParaRPr/>
          </a:p>
        </p:txBody>
      </p:sp>
      <p:pic>
        <p:nvPicPr>
          <p:cNvPr descr="Map&#10;&#10;Description automatically generated" id="257" name="Google Shape;257;p32"/>
          <p:cNvPicPr preferRelativeResize="0"/>
          <p:nvPr/>
        </p:nvPicPr>
        <p:blipFill rotWithShape="1">
          <a:blip r:embed="rId3">
            <a:alphaModFix/>
          </a:blip>
          <a:srcRect b="0" l="0" r="0" t="0"/>
          <a:stretch/>
        </p:blipFill>
        <p:spPr>
          <a:xfrm>
            <a:off x="92413" y="1524000"/>
            <a:ext cx="6408448" cy="4604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3"/>
          <p:cNvSpPr txBox="1"/>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BALLI UAS FACILITY</a:t>
            </a:r>
            <a:endParaRPr/>
          </a:p>
        </p:txBody>
      </p:sp>
      <p:sp>
        <p:nvSpPr>
          <p:cNvPr id="264" name="Google Shape;264;p33"/>
          <p:cNvSpPr txBox="1"/>
          <p:nvPr/>
        </p:nvSpPr>
        <p:spPr>
          <a:xfrm>
            <a:off x="6481808" y="1444557"/>
            <a:ext cx="2569779"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While operating in the Balli AAF and RZ F airspace, operators will ensure the UAS is not flying within 300 meters of the tank trail without prior coordination with the firing desk and Graf Radio.</a:t>
            </a:r>
            <a:endParaRPr/>
          </a:p>
          <a:p>
            <a:pPr indent="0" lvl="0" marL="0" marR="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UAS Operator is solely responsible to ensure their UAS remains 1NM clear of all aircraft operating at or below 1000FT AGL. </a:t>
            </a:r>
            <a:endParaRPr/>
          </a:p>
          <a:p>
            <a:pPr indent="0" lvl="0" marL="0" marR="0" rtl="0" algn="l">
              <a:spcBef>
                <a:spcPts val="0"/>
              </a:spcBef>
              <a:spcAft>
                <a:spcPts val="0"/>
              </a:spcAft>
              <a:buNone/>
            </a:pPr>
            <a:r>
              <a:t/>
            </a:r>
            <a:endParaRPr b="0" i="0" sz="1800" u="none" strike="noStrike">
              <a:solidFill>
                <a:srgbClr val="000000"/>
              </a:solidFill>
              <a:latin typeface="Arial"/>
              <a:ea typeface="Arial"/>
              <a:cs typeface="Arial"/>
              <a:sym typeface="Arial"/>
            </a:endParaRPr>
          </a:p>
        </p:txBody>
      </p:sp>
      <p:pic>
        <p:nvPicPr>
          <p:cNvPr descr="Map&#10;&#10;Description automatically generated" id="265" name="Google Shape;265;p33"/>
          <p:cNvPicPr preferRelativeResize="0"/>
          <p:nvPr/>
        </p:nvPicPr>
        <p:blipFill rotWithShape="1">
          <a:blip r:embed="rId3">
            <a:alphaModFix/>
          </a:blip>
          <a:srcRect b="0" l="0" r="0" t="0"/>
          <a:stretch/>
        </p:blipFill>
        <p:spPr>
          <a:xfrm>
            <a:off x="92413" y="1524000"/>
            <a:ext cx="6408448" cy="4604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4"/>
          <p:cNvSpPr txBox="1"/>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2CR SNAP ROZ</a:t>
            </a:r>
            <a:endParaRPr/>
          </a:p>
        </p:txBody>
      </p:sp>
      <p:pic>
        <p:nvPicPr>
          <p:cNvPr descr="Map&#10;&#10;Description automatically generated" id="272" name="Google Shape;272;p34"/>
          <p:cNvPicPr preferRelativeResize="0"/>
          <p:nvPr/>
        </p:nvPicPr>
        <p:blipFill rotWithShape="1">
          <a:blip r:embed="rId3">
            <a:alphaModFix/>
          </a:blip>
          <a:srcRect b="0" l="0" r="0" t="0"/>
          <a:stretch/>
        </p:blipFill>
        <p:spPr>
          <a:xfrm>
            <a:off x="1371600" y="990600"/>
            <a:ext cx="6705600" cy="54005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000000"/>
                </a:solidFill>
                <a:latin typeface="Arial"/>
                <a:ea typeface="Arial"/>
                <a:cs typeface="Arial"/>
                <a:sym typeface="Arial"/>
              </a:rPr>
              <a:t>RAF</a:t>
            </a:r>
            <a:r>
              <a:rPr b="1" i="0" lang="en-US" sz="3200" u="none" cap="none" strike="noStrike">
                <a:solidFill>
                  <a:srgbClr val="000000"/>
                </a:solidFill>
                <a:latin typeface="Arial"/>
                <a:ea typeface="Arial"/>
                <a:cs typeface="Arial"/>
                <a:sym typeface="Arial"/>
              </a:rPr>
              <a:t> SNAP ROZ</a:t>
            </a:r>
            <a:endParaRPr/>
          </a:p>
        </p:txBody>
      </p:sp>
      <p:pic>
        <p:nvPicPr>
          <p:cNvPr descr="Map&#10;&#10;Description automatically generated" id="279" name="Google Shape;279;p35"/>
          <p:cNvPicPr preferRelativeResize="0"/>
          <p:nvPr/>
        </p:nvPicPr>
        <p:blipFill rotWithShape="1">
          <a:blip r:embed="rId3">
            <a:alphaModFix/>
          </a:blip>
          <a:srcRect b="0" l="0" r="0" t="0"/>
          <a:stretch/>
        </p:blipFill>
        <p:spPr>
          <a:xfrm>
            <a:off x="1447800" y="1066800"/>
            <a:ext cx="6248400" cy="53408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6"/>
          <p:cNvSpPr txBox="1"/>
          <p:nvPr>
            <p:ph type="title"/>
          </p:nvPr>
        </p:nvSpPr>
        <p:spPr>
          <a:xfrm>
            <a:off x="762000" y="304641"/>
            <a:ext cx="7620000" cy="492443"/>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NO-FLY AREAS</a:t>
            </a:r>
            <a:endParaRPr/>
          </a:p>
        </p:txBody>
      </p:sp>
      <p:sp>
        <p:nvSpPr>
          <p:cNvPr id="286" name="Google Shape;286;p36"/>
          <p:cNvSpPr txBox="1"/>
          <p:nvPr>
            <p:ph idx="1" type="body"/>
          </p:nvPr>
        </p:nvSpPr>
        <p:spPr>
          <a:xfrm>
            <a:off x="457200" y="11430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Font typeface="Arial"/>
              <a:buChar char="•"/>
            </a:pPr>
            <a:r>
              <a:rPr lang="en-US" sz="2000"/>
              <a:t>The following areas are No-Fly areas within the ED-R 136 from surface to 1,000FT AGL:</a:t>
            </a:r>
            <a:endParaRPr/>
          </a:p>
          <a:p>
            <a:pPr indent="-203200" lvl="0" marL="342900" rtl="0" algn="l">
              <a:spcBef>
                <a:spcPts val="400"/>
              </a:spcBef>
              <a:spcAft>
                <a:spcPts val="0"/>
              </a:spcAft>
              <a:buSzPts val="2200"/>
              <a:buFont typeface="Arial"/>
              <a:buNone/>
            </a:pPr>
            <a:r>
              <a:t/>
            </a:r>
            <a:endParaRPr sz="2000"/>
          </a:p>
          <a:p>
            <a:pPr indent="-342900" lvl="1" marL="800100" rtl="0" algn="l">
              <a:spcBef>
                <a:spcPts val="360"/>
              </a:spcBef>
              <a:spcAft>
                <a:spcPts val="0"/>
              </a:spcAft>
              <a:buSzPts val="1620"/>
              <a:buFont typeface="Arial"/>
              <a:buAutoNum type="alphaLcPeriod"/>
            </a:pPr>
            <a:r>
              <a:rPr lang="en-US"/>
              <a:t>Ammunition Storage Point (ASP) (center point QA 0330 0275)</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Northern Ammunition Holding Area (NAHA) (center point QA 0510 1280)</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Southern Ammunition Holding Area (SAHA) (center point QA 0400 0350)</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PA 160 Ammunition Holding Area (AHA) (center point QA 0500 0410)</a:t>
            </a:r>
            <a:endParaRPr/>
          </a:p>
          <a:p>
            <a:pPr indent="-203200" lvl="0" marL="342900" rtl="0" algn="l">
              <a:spcBef>
                <a:spcPts val="400"/>
              </a:spcBef>
              <a:spcAft>
                <a:spcPts val="0"/>
              </a:spcAft>
              <a:buSzPts val="2200"/>
              <a:buFont typeface="Arial"/>
              <a:buNone/>
            </a:pPr>
            <a:r>
              <a:t/>
            </a:r>
            <a:endParaRPr sz="2000"/>
          </a:p>
          <a:p>
            <a:pPr indent="0" lvl="0" marL="0" rtl="0" algn="l">
              <a:spcBef>
                <a:spcPts val="400"/>
              </a:spcBef>
              <a:spcAft>
                <a:spcPts val="0"/>
              </a:spcAft>
              <a:buSzPts val="2200"/>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idx="1" type="body"/>
          </p:nvPr>
        </p:nvSpPr>
        <p:spPr>
          <a:xfrm>
            <a:off x="457200" y="990600"/>
            <a:ext cx="8229600" cy="5486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80"/>
              <a:buFont typeface="Arial"/>
              <a:buChar char="•"/>
            </a:pPr>
            <a:r>
              <a:rPr lang="en-US" sz="1800"/>
              <a:t>References</a:t>
            </a:r>
            <a:endParaRPr/>
          </a:p>
          <a:p>
            <a:pPr indent="-342900" lvl="0" marL="342900" rtl="0" algn="l">
              <a:spcBef>
                <a:spcPts val="360"/>
              </a:spcBef>
              <a:spcAft>
                <a:spcPts val="0"/>
              </a:spcAft>
              <a:buSzPts val="1980"/>
              <a:buFont typeface="Arial"/>
              <a:buChar char="•"/>
            </a:pPr>
            <a:r>
              <a:rPr lang="en-US" sz="1800"/>
              <a:t>Airspace Overview </a:t>
            </a:r>
            <a:endParaRPr/>
          </a:p>
          <a:p>
            <a:pPr indent="-342900" lvl="0" marL="342900" rtl="0" algn="l">
              <a:spcBef>
                <a:spcPts val="360"/>
              </a:spcBef>
              <a:spcAft>
                <a:spcPts val="0"/>
              </a:spcAft>
              <a:buSzPts val="1980"/>
              <a:buFont typeface="Arial"/>
              <a:buChar char="•"/>
            </a:pPr>
            <a:r>
              <a:rPr lang="en-US" sz="1800"/>
              <a:t>Scheduling</a:t>
            </a:r>
            <a:endParaRPr/>
          </a:p>
          <a:p>
            <a:pPr indent="-342900" lvl="0" marL="342900" rtl="0" algn="l">
              <a:spcBef>
                <a:spcPts val="360"/>
              </a:spcBef>
              <a:spcAft>
                <a:spcPts val="0"/>
              </a:spcAft>
              <a:buSzPts val="1980"/>
              <a:buFont typeface="Arial"/>
              <a:buChar char="•"/>
            </a:pPr>
            <a:r>
              <a:rPr lang="en-US" sz="1800"/>
              <a:t>Redline Briefing</a:t>
            </a:r>
            <a:endParaRPr/>
          </a:p>
          <a:p>
            <a:pPr indent="-342900" lvl="0" marL="342900" rtl="0" algn="l">
              <a:spcBef>
                <a:spcPts val="360"/>
              </a:spcBef>
              <a:spcAft>
                <a:spcPts val="0"/>
              </a:spcAft>
              <a:buSzPts val="1980"/>
              <a:buFont typeface="Arial"/>
              <a:buChar char="•"/>
            </a:pPr>
            <a:r>
              <a:rPr lang="en-US" sz="1800"/>
              <a:t>Restrictions</a:t>
            </a:r>
            <a:endParaRPr/>
          </a:p>
          <a:p>
            <a:pPr indent="-342900" lvl="0" marL="342900" rtl="0" algn="l">
              <a:spcBef>
                <a:spcPts val="360"/>
              </a:spcBef>
              <a:spcAft>
                <a:spcPts val="0"/>
              </a:spcAft>
              <a:buSzPts val="1980"/>
              <a:buFont typeface="Arial"/>
              <a:buChar char="•"/>
            </a:pPr>
            <a:r>
              <a:rPr lang="en-US" sz="1800"/>
              <a:t>Airborne Operations</a:t>
            </a:r>
            <a:endParaRPr/>
          </a:p>
          <a:p>
            <a:pPr indent="-342900" lvl="0" marL="342900" rtl="0" algn="l">
              <a:spcBef>
                <a:spcPts val="360"/>
              </a:spcBef>
              <a:spcAft>
                <a:spcPts val="0"/>
              </a:spcAft>
              <a:buSzPts val="1980"/>
              <a:buFont typeface="Arial"/>
              <a:buChar char="•"/>
            </a:pPr>
            <a:r>
              <a:rPr lang="en-US" sz="1800"/>
              <a:t>GTA ROZ / Airspace Deconfliction</a:t>
            </a:r>
            <a:endParaRPr/>
          </a:p>
          <a:p>
            <a:pPr indent="-342900" lvl="0" marL="342900" rtl="0" algn="l">
              <a:spcBef>
                <a:spcPts val="360"/>
              </a:spcBef>
              <a:spcAft>
                <a:spcPts val="0"/>
              </a:spcAft>
              <a:buSzPts val="1980"/>
              <a:buFont typeface="Arial"/>
              <a:buChar char="•"/>
            </a:pPr>
            <a:r>
              <a:rPr lang="en-US" sz="1800"/>
              <a:t>SNAP ROZ</a:t>
            </a:r>
            <a:endParaRPr/>
          </a:p>
          <a:p>
            <a:pPr indent="-342900" lvl="0" marL="342900" rtl="0" algn="l">
              <a:spcBef>
                <a:spcPts val="360"/>
              </a:spcBef>
              <a:spcAft>
                <a:spcPts val="0"/>
              </a:spcAft>
              <a:buSzPts val="1980"/>
              <a:buFont typeface="Arial"/>
              <a:buChar char="•"/>
            </a:pPr>
            <a:r>
              <a:rPr lang="en-US" sz="1800"/>
              <a:t>Bunker DZ / Balli UAS Facility</a:t>
            </a:r>
            <a:endParaRPr/>
          </a:p>
          <a:p>
            <a:pPr indent="-342900" lvl="0" marL="342900" rtl="0" algn="l">
              <a:spcBef>
                <a:spcPts val="360"/>
              </a:spcBef>
              <a:spcAft>
                <a:spcPts val="0"/>
              </a:spcAft>
              <a:buSzPts val="1980"/>
              <a:buFont typeface="Arial"/>
              <a:buChar char="•"/>
            </a:pPr>
            <a:r>
              <a:rPr lang="en-US" sz="1800"/>
              <a:t>No-Fly Areas</a:t>
            </a:r>
            <a:endParaRPr/>
          </a:p>
          <a:p>
            <a:pPr indent="-342900" lvl="0" marL="342900" rtl="0" algn="l">
              <a:spcBef>
                <a:spcPts val="360"/>
              </a:spcBef>
              <a:spcAft>
                <a:spcPts val="0"/>
              </a:spcAft>
              <a:buSzPts val="1980"/>
              <a:buFont typeface="Arial"/>
              <a:buChar char="•"/>
            </a:pPr>
            <a:r>
              <a:rPr lang="en-US" sz="1800"/>
              <a:t>Communication</a:t>
            </a:r>
            <a:endParaRPr/>
          </a:p>
          <a:p>
            <a:pPr indent="-342900" lvl="0" marL="342900" rtl="0" algn="l">
              <a:spcBef>
                <a:spcPts val="360"/>
              </a:spcBef>
              <a:spcAft>
                <a:spcPts val="0"/>
              </a:spcAft>
              <a:buSzPts val="1980"/>
              <a:buFont typeface="Arial"/>
              <a:buChar char="•"/>
            </a:pPr>
            <a:r>
              <a:rPr lang="en-US" sz="1800"/>
              <a:t>Lost Comms / Link</a:t>
            </a:r>
            <a:endParaRPr/>
          </a:p>
          <a:p>
            <a:pPr indent="-342900" lvl="0" marL="342900" rtl="0" algn="l">
              <a:spcBef>
                <a:spcPts val="360"/>
              </a:spcBef>
              <a:spcAft>
                <a:spcPts val="0"/>
              </a:spcAft>
              <a:buSzPts val="1980"/>
              <a:buFont typeface="Arial"/>
              <a:buChar char="•"/>
            </a:pPr>
            <a:r>
              <a:rPr lang="en-US" sz="1800"/>
              <a:t>GTA AVN Incident Reporting</a:t>
            </a:r>
            <a:endParaRPr/>
          </a:p>
          <a:p>
            <a:pPr indent="-342900" lvl="0" marL="342900" rtl="0" algn="l">
              <a:spcBef>
                <a:spcPts val="360"/>
              </a:spcBef>
              <a:spcAft>
                <a:spcPts val="0"/>
              </a:spcAft>
              <a:buSzPts val="1980"/>
              <a:buFont typeface="Arial"/>
              <a:buChar char="•"/>
            </a:pPr>
            <a:r>
              <a:rPr lang="en-US" sz="1800"/>
              <a:t>Emergency</a:t>
            </a:r>
            <a:endParaRPr/>
          </a:p>
          <a:p>
            <a:pPr indent="-342900" lvl="0" marL="342900" rtl="0" algn="l">
              <a:spcBef>
                <a:spcPts val="360"/>
              </a:spcBef>
              <a:spcAft>
                <a:spcPts val="0"/>
              </a:spcAft>
              <a:buSzPts val="1980"/>
              <a:buFont typeface="Arial"/>
              <a:buChar char="•"/>
            </a:pPr>
            <a:r>
              <a:rPr lang="en-US" sz="1800"/>
              <a:t>COTS SUAS Quick Reference Card</a:t>
            </a:r>
            <a:endParaRPr/>
          </a:p>
          <a:p>
            <a:pPr indent="-342900" lvl="0" marL="342900" rtl="0" algn="l">
              <a:spcBef>
                <a:spcPts val="360"/>
              </a:spcBef>
              <a:spcAft>
                <a:spcPts val="0"/>
              </a:spcAft>
              <a:buSzPts val="1980"/>
              <a:buFont typeface="Arial"/>
              <a:buChar char="•"/>
            </a:pPr>
            <a:r>
              <a:rPr lang="en-US" sz="1800"/>
              <a:t>Questions</a:t>
            </a:r>
            <a:endParaRPr/>
          </a:p>
        </p:txBody>
      </p:sp>
      <p:sp>
        <p:nvSpPr>
          <p:cNvPr id="148" name="Google Shape;148;p19"/>
          <p:cNvSpPr txBox="1"/>
          <p:nvPr>
            <p:ph type="title"/>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type="title"/>
          </p:nvPr>
        </p:nvSpPr>
        <p:spPr>
          <a:xfrm>
            <a:off x="342900" y="334963"/>
            <a:ext cx="8458200" cy="4318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sz="2800"/>
              <a:t>COMMUNICATION</a:t>
            </a:r>
            <a:endParaRPr/>
          </a:p>
        </p:txBody>
      </p:sp>
      <p:sp>
        <p:nvSpPr>
          <p:cNvPr id="293" name="Google Shape;293;p37"/>
          <p:cNvSpPr txBox="1"/>
          <p:nvPr>
            <p:ph idx="1" type="body"/>
          </p:nvPr>
        </p:nvSpPr>
        <p:spPr>
          <a:xfrm>
            <a:off x="457200" y="10668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80"/>
              <a:buFont typeface="Arial"/>
              <a:buChar char="•"/>
            </a:pPr>
            <a:r>
              <a:rPr lang="en-US" sz="1800"/>
              <a:t>Initial Contact:</a:t>
            </a:r>
            <a:endParaRPr/>
          </a:p>
          <a:p>
            <a:pPr indent="0" lvl="0" marL="0" rtl="0" algn="l">
              <a:spcBef>
                <a:spcPts val="360"/>
              </a:spcBef>
              <a:spcAft>
                <a:spcPts val="0"/>
              </a:spcAft>
              <a:buSzPts val="1980"/>
              <a:buNone/>
            </a:pPr>
            <a:r>
              <a:t/>
            </a:r>
            <a:endParaRPr sz="1800"/>
          </a:p>
          <a:p>
            <a:pPr indent="-342900" lvl="1" marL="800100" rtl="0" algn="l">
              <a:spcBef>
                <a:spcPts val="360"/>
              </a:spcBef>
              <a:spcAft>
                <a:spcPts val="0"/>
              </a:spcAft>
              <a:buSzPts val="1620"/>
              <a:buFont typeface="Arial"/>
              <a:buAutoNum type="alphaLcPeriod"/>
            </a:pPr>
            <a:r>
              <a:rPr lang="en-US"/>
              <a:t>Request permission 15 minutes prior to launch/recovery operations.</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Aircraft identification, location, and telephonic contact information.</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Direction of departure/recovery.</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Requested operating area(s) and altitude.</a:t>
            </a:r>
            <a:endParaRPr/>
          </a:p>
          <a:p>
            <a:pPr indent="0" lvl="1" marL="457200" rtl="0" algn="l">
              <a:spcBef>
                <a:spcPts val="360"/>
              </a:spcBef>
              <a:spcAft>
                <a:spcPts val="0"/>
              </a:spcAft>
              <a:buSzPts val="1620"/>
              <a:buNone/>
            </a:pPr>
            <a:r>
              <a:t/>
            </a:r>
            <a:endParaRPr/>
          </a:p>
          <a:p>
            <a:pPr indent="-342900" lvl="0" marL="342900" rtl="0" algn="l">
              <a:spcBef>
                <a:spcPts val="360"/>
              </a:spcBef>
              <a:spcAft>
                <a:spcPts val="0"/>
              </a:spcAft>
              <a:buSzPts val="1980"/>
              <a:buFont typeface="Arial"/>
              <a:buChar char="•"/>
            </a:pPr>
            <a:r>
              <a:rPr i="0" lang="en-US" sz="1800" u="none" strike="noStrike">
                <a:solidFill>
                  <a:srgbClr val="000000"/>
                </a:solidFill>
                <a:latin typeface="Arial"/>
                <a:ea typeface="Arial"/>
                <a:cs typeface="Arial"/>
                <a:sym typeface="Arial"/>
              </a:rPr>
              <a:t>For Snap ROZs initial coordination must be made with the firing desk, in advance of the UAS launch time. </a:t>
            </a:r>
            <a:endParaRPr/>
          </a:p>
          <a:p>
            <a:pPr indent="-194309" lvl="1" marL="742950" rtl="0" algn="l">
              <a:spcBef>
                <a:spcPts val="320"/>
              </a:spcBef>
              <a:spcAft>
                <a:spcPts val="0"/>
              </a:spcAft>
              <a:buSzPts val="1440"/>
              <a:buNone/>
            </a:pPr>
            <a:r>
              <a:t/>
            </a:r>
            <a:endParaRPr sz="1600"/>
          </a:p>
          <a:p>
            <a:pPr indent="0" lvl="1" marL="457200" rtl="0" algn="l">
              <a:spcBef>
                <a:spcPts val="400"/>
              </a:spcBef>
              <a:spcAft>
                <a:spcPts val="0"/>
              </a:spcAft>
              <a:buSzPts val="1800"/>
              <a:buNone/>
            </a:pPr>
            <a:r>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type="title"/>
          </p:nvPr>
        </p:nvSpPr>
        <p:spPr>
          <a:xfrm>
            <a:off x="342900" y="334963"/>
            <a:ext cx="8458200" cy="4318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sz="2800"/>
              <a:t>COMMUNICATION</a:t>
            </a:r>
            <a:endParaRPr/>
          </a:p>
        </p:txBody>
      </p:sp>
      <p:sp>
        <p:nvSpPr>
          <p:cNvPr id="300" name="Google Shape;300;p38"/>
          <p:cNvSpPr txBox="1"/>
          <p:nvPr>
            <p:ph idx="1" type="body"/>
          </p:nvPr>
        </p:nvSpPr>
        <p:spPr>
          <a:xfrm>
            <a:off x="457200" y="10668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80"/>
              <a:buFont typeface="Arial"/>
              <a:buChar char="•"/>
            </a:pPr>
            <a:r>
              <a:rPr lang="en-US" sz="1800"/>
              <a:t>The only approved flight following agency is provided by Grafenwoehr Army Radar Approach Control (ARAC), call sign “Graf Radio”.</a:t>
            </a:r>
            <a:endParaRPr/>
          </a:p>
          <a:p>
            <a:pPr indent="-217170" lvl="0" marL="342900" rtl="0" algn="l">
              <a:spcBef>
                <a:spcPts val="360"/>
              </a:spcBef>
              <a:spcAft>
                <a:spcPts val="0"/>
              </a:spcAft>
              <a:buSzPts val="1980"/>
              <a:buFont typeface="Arial"/>
              <a:buNone/>
            </a:pPr>
            <a:r>
              <a:t/>
            </a:r>
            <a:endParaRPr sz="1800"/>
          </a:p>
          <a:p>
            <a:pPr indent="-342900" lvl="0" marL="342900" rtl="0" algn="l">
              <a:spcBef>
                <a:spcPts val="360"/>
              </a:spcBef>
              <a:spcAft>
                <a:spcPts val="0"/>
              </a:spcAft>
              <a:buSzPts val="1980"/>
              <a:buFont typeface="Arial"/>
              <a:buChar char="•"/>
            </a:pPr>
            <a:r>
              <a:rPr lang="en-US" sz="1800"/>
              <a:t>The Firing Desk is not authorized to flight-follow aircraft.  Aviators/UAS operators may contact the Firing Desk if unable to communicate with Graf Radio during an emergency.</a:t>
            </a:r>
            <a:endParaRPr/>
          </a:p>
          <a:p>
            <a:pPr indent="-217170" lvl="0" marL="342900" rtl="0" algn="l">
              <a:spcBef>
                <a:spcPts val="360"/>
              </a:spcBef>
              <a:spcAft>
                <a:spcPts val="0"/>
              </a:spcAft>
              <a:buSzPts val="1980"/>
              <a:buNone/>
            </a:pPr>
            <a:r>
              <a:t/>
            </a:r>
            <a:endParaRPr sz="1800"/>
          </a:p>
          <a:p>
            <a:pPr indent="-342900" lvl="0" marL="342900" rtl="0" algn="l">
              <a:spcBef>
                <a:spcPts val="360"/>
              </a:spcBef>
              <a:spcAft>
                <a:spcPts val="0"/>
              </a:spcAft>
              <a:buSzPts val="1980"/>
              <a:buChar char="•"/>
            </a:pPr>
            <a:r>
              <a:rPr lang="en-US" sz="1800"/>
              <a:t>Graf Radio and the Firing Desk will be notified 15 minutes prior to any Launch/Recovery Operations.</a:t>
            </a:r>
            <a:endParaRPr/>
          </a:p>
          <a:p>
            <a:pPr indent="0" lvl="0" marL="0" rtl="0" algn="l">
              <a:spcBef>
                <a:spcPts val="360"/>
              </a:spcBef>
              <a:spcAft>
                <a:spcPts val="0"/>
              </a:spcAft>
              <a:buSzPts val="1980"/>
              <a:buNone/>
            </a:pPr>
            <a:r>
              <a:t/>
            </a:r>
            <a:endParaRPr sz="1800"/>
          </a:p>
          <a:p>
            <a:pPr indent="-342900" lvl="0" marL="342900" rtl="0" algn="l">
              <a:spcBef>
                <a:spcPts val="360"/>
              </a:spcBef>
              <a:spcAft>
                <a:spcPts val="0"/>
              </a:spcAft>
              <a:buSzPts val="1980"/>
              <a:buChar char="•"/>
            </a:pPr>
            <a:r>
              <a:rPr lang="en-US" sz="1800"/>
              <a:t>Operators will contact Graf Radio with an “operations normal” call every 30 minutes or as requested by Graf Radio while established within a training area. </a:t>
            </a:r>
            <a:endParaRPr/>
          </a:p>
          <a:p>
            <a:pPr indent="-203200" lvl="0" marL="342900" rtl="0" algn="l">
              <a:spcBef>
                <a:spcPts val="400"/>
              </a:spcBef>
              <a:spcAft>
                <a:spcPts val="0"/>
              </a:spcAft>
              <a:buSzPts val="2200"/>
              <a:buFont typeface="Arial"/>
              <a:buNone/>
            </a:pPr>
            <a:r>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9"/>
          <p:cNvSpPr txBox="1"/>
          <p:nvPr>
            <p:ph type="title"/>
          </p:nvPr>
        </p:nvSpPr>
        <p:spPr>
          <a:xfrm>
            <a:off x="342900" y="334963"/>
            <a:ext cx="8458200" cy="431800"/>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sz="2800"/>
              <a:t>COMMUNICATION</a:t>
            </a:r>
            <a:endParaRPr/>
          </a:p>
        </p:txBody>
      </p:sp>
      <p:graphicFrame>
        <p:nvGraphicFramePr>
          <p:cNvPr id="307" name="Google Shape;307;p39"/>
          <p:cNvGraphicFramePr/>
          <p:nvPr/>
        </p:nvGraphicFramePr>
        <p:xfrm>
          <a:off x="1219200" y="1219200"/>
          <a:ext cx="3000000" cy="3000000"/>
        </p:xfrm>
        <a:graphic>
          <a:graphicData uri="http://schemas.openxmlformats.org/drawingml/2006/table">
            <a:tbl>
              <a:tblPr>
                <a:noFill/>
                <a:tableStyleId>{2BA57DFF-A8CD-4781-8F4A-38CBFCB02F1E}</a:tableStyleId>
              </a:tblPr>
              <a:tblGrid>
                <a:gridCol w="1006050"/>
                <a:gridCol w="775100"/>
                <a:gridCol w="1251300"/>
                <a:gridCol w="926675"/>
                <a:gridCol w="1194825"/>
                <a:gridCol w="1551625"/>
              </a:tblGrid>
              <a:tr h="390650">
                <a:tc>
                  <a:txBody>
                    <a:bodyPr/>
                    <a:lstStyle/>
                    <a:p>
                      <a:pPr indent="0" lvl="0" marL="0" marR="0" rtl="0" algn="ctr">
                        <a:lnSpc>
                          <a:spcPct val="115000"/>
                        </a:lnSpc>
                        <a:spcBef>
                          <a:spcPts val="0"/>
                        </a:spcBef>
                        <a:spcAft>
                          <a:spcPts val="0"/>
                        </a:spcAft>
                        <a:buNone/>
                      </a:pPr>
                      <a:r>
                        <a:rPr b="1" lang="en-US" sz="1100" u="none" cap="none" strike="noStrike">
                          <a:solidFill>
                            <a:srgbClr val="000000"/>
                          </a:solidFill>
                          <a:latin typeface="Arial"/>
                          <a:ea typeface="Arial"/>
                          <a:cs typeface="Arial"/>
                          <a:sym typeface="Arial"/>
                        </a:rPr>
                        <a:t>Station</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
                  <a:txBody>
                    <a:bodyPr/>
                    <a:lstStyle/>
                    <a:p>
                      <a:pPr indent="0" lvl="0" marL="0" marR="0" rtl="0" algn="ctr">
                        <a:lnSpc>
                          <a:spcPct val="115000"/>
                        </a:lnSpc>
                        <a:spcBef>
                          <a:spcPts val="0"/>
                        </a:spcBef>
                        <a:spcAft>
                          <a:spcPts val="0"/>
                        </a:spcAft>
                        <a:buNone/>
                      </a:pPr>
                      <a:r>
                        <a:rPr b="1" lang="en-US" sz="1100" u="none" cap="none" strike="noStrike">
                          <a:solidFill>
                            <a:srgbClr val="000000"/>
                          </a:solidFill>
                          <a:latin typeface="Arial"/>
                          <a:ea typeface="Arial"/>
                          <a:cs typeface="Arial"/>
                          <a:sym typeface="Arial"/>
                        </a:rPr>
                        <a:t>Primary</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gridSpan="2">
                  <a:txBody>
                    <a:bodyPr/>
                    <a:lstStyle/>
                    <a:p>
                      <a:pPr indent="0" lvl="0" marL="0" marR="0" rtl="0" algn="ctr">
                        <a:lnSpc>
                          <a:spcPct val="115000"/>
                        </a:lnSpc>
                        <a:spcBef>
                          <a:spcPts val="0"/>
                        </a:spcBef>
                        <a:spcAft>
                          <a:spcPts val="0"/>
                        </a:spcAft>
                        <a:buNone/>
                      </a:pPr>
                      <a:r>
                        <a:rPr b="1" lang="en-US" sz="1100" u="none" cap="none" strike="noStrike">
                          <a:solidFill>
                            <a:srgbClr val="000000"/>
                          </a:solidFill>
                          <a:latin typeface="Arial"/>
                          <a:ea typeface="Arial"/>
                          <a:cs typeface="Arial"/>
                          <a:sym typeface="Arial"/>
                        </a:rPr>
                        <a:t>Secondary</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90650">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 </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UHF</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VHF </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FM</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DSN </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CIV</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56625">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Graf Radio</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398.5</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139.40</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33.225</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526-8333/8334</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09641-70- 526-8333/8334</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34950">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Range Ops Firing Desk</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60.0</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526-1200</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09641-70-526-1200</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0650">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MEDEVAC</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48.0/83.8</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62050">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CTAF/ When Graf Radio is closed  </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139.40</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  </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0650">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Metro</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140.3</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526-8307</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100" u="none" cap="none" strike="noStrike">
                          <a:solidFill>
                            <a:srgbClr val="000000"/>
                          </a:solidFill>
                          <a:latin typeface="Arial"/>
                          <a:ea typeface="Arial"/>
                          <a:cs typeface="Arial"/>
                          <a:sym typeface="Arial"/>
                        </a:rPr>
                        <a:t>-</a:t>
                      </a:r>
                      <a:endParaRPr sz="1000" u="none" cap="none" strike="noStrike">
                        <a:latin typeface="Calibri"/>
                        <a:ea typeface="Calibri"/>
                        <a:cs typeface="Calibri"/>
                        <a:sym typeface="Calibri"/>
                      </a:endParaRPr>
                    </a:p>
                  </a:txBody>
                  <a:tcPr marT="0" marB="0" marR="64025" marL="64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txBox="1"/>
          <p:nvPr>
            <p:ph type="title"/>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LOST COMMS / LINK</a:t>
            </a:r>
            <a:endParaRPr/>
          </a:p>
        </p:txBody>
      </p:sp>
      <p:sp>
        <p:nvSpPr>
          <p:cNvPr id="314" name="Google Shape;314;p40"/>
          <p:cNvSpPr txBox="1"/>
          <p:nvPr/>
        </p:nvSpPr>
        <p:spPr>
          <a:xfrm>
            <a:off x="457200" y="1066800"/>
            <a:ext cx="8229600" cy="4648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1980"/>
              <a:buFont typeface="Arial"/>
              <a:buChar char="•"/>
            </a:pPr>
            <a:r>
              <a:rPr b="1" lang="en-US" sz="1800">
                <a:solidFill>
                  <a:srgbClr val="000000"/>
                </a:solidFill>
                <a:latin typeface="Arial"/>
                <a:ea typeface="Arial"/>
                <a:cs typeface="Arial"/>
                <a:sym typeface="Arial"/>
              </a:rPr>
              <a:t>In the event of lost communications/or lost link of UAS for more than one minute, the operator will accomplish the following:</a:t>
            </a:r>
            <a:endParaRPr/>
          </a:p>
          <a:p>
            <a:pPr indent="0" lvl="0" marL="0" marR="0" rtl="0" algn="l">
              <a:spcBef>
                <a:spcPts val="360"/>
              </a:spcBef>
              <a:spcAft>
                <a:spcPts val="0"/>
              </a:spcAft>
              <a:buNone/>
            </a:pPr>
            <a:r>
              <a:t/>
            </a:r>
            <a:endParaRPr b="1" sz="1800">
              <a:solidFill>
                <a:srgbClr val="000000"/>
              </a:solidFill>
              <a:latin typeface="Arial"/>
              <a:ea typeface="Arial"/>
              <a:cs typeface="Arial"/>
              <a:sym typeface="Arial"/>
            </a:endParaRPr>
          </a:p>
          <a:p>
            <a:pPr indent="0" lvl="0" marL="0" marR="0" rtl="0" algn="l">
              <a:spcBef>
                <a:spcPts val="360"/>
              </a:spcBef>
              <a:spcAft>
                <a:spcPts val="0"/>
              </a:spcAft>
              <a:buNone/>
            </a:pPr>
            <a:r>
              <a:rPr b="1" lang="en-US" sz="1800">
                <a:solidFill>
                  <a:srgbClr val="000000"/>
                </a:solidFill>
                <a:latin typeface="Arial"/>
                <a:ea typeface="Arial"/>
                <a:cs typeface="Arial"/>
                <a:sym typeface="Arial"/>
              </a:rPr>
              <a:t>	a.  Return aircraft to authorized landing area and land.  For lost 	link provide the Firing Desk and Graf Radio with the last known 	position.</a:t>
            </a:r>
            <a:endParaRPr/>
          </a:p>
          <a:p>
            <a:pPr indent="0" lvl="0" marL="0" marR="0" rtl="0" algn="l">
              <a:spcBef>
                <a:spcPts val="360"/>
              </a:spcBef>
              <a:spcAft>
                <a:spcPts val="0"/>
              </a:spcAft>
              <a:buNone/>
            </a:pPr>
            <a:r>
              <a:t/>
            </a:r>
            <a:endParaRPr b="1" sz="1800">
              <a:solidFill>
                <a:srgbClr val="000000"/>
              </a:solidFill>
              <a:latin typeface="Arial"/>
              <a:ea typeface="Arial"/>
              <a:cs typeface="Arial"/>
              <a:sym typeface="Arial"/>
            </a:endParaRPr>
          </a:p>
          <a:p>
            <a:pPr indent="0" lvl="0" marL="0" marR="0" rtl="0" algn="l">
              <a:spcBef>
                <a:spcPts val="360"/>
              </a:spcBef>
              <a:spcAft>
                <a:spcPts val="0"/>
              </a:spcAft>
              <a:buNone/>
            </a:pPr>
            <a:r>
              <a:rPr b="1" lang="en-US" sz="1800">
                <a:solidFill>
                  <a:srgbClr val="000000"/>
                </a:solidFill>
                <a:latin typeface="Arial"/>
                <a:ea typeface="Arial"/>
                <a:cs typeface="Arial"/>
                <a:sym typeface="Arial"/>
              </a:rPr>
              <a:t>	b.  Notify ground safety officer or OIC of situation.</a:t>
            </a:r>
            <a:endParaRPr/>
          </a:p>
          <a:p>
            <a:pPr indent="0" lvl="0" marL="0" marR="0" rtl="0" algn="l">
              <a:spcBef>
                <a:spcPts val="360"/>
              </a:spcBef>
              <a:spcAft>
                <a:spcPts val="0"/>
              </a:spcAft>
              <a:buNone/>
            </a:pPr>
            <a:r>
              <a:t/>
            </a:r>
            <a:endParaRPr b="1" sz="1800">
              <a:solidFill>
                <a:srgbClr val="000000"/>
              </a:solidFill>
              <a:latin typeface="Arial"/>
              <a:ea typeface="Arial"/>
              <a:cs typeface="Arial"/>
              <a:sym typeface="Arial"/>
            </a:endParaRPr>
          </a:p>
          <a:p>
            <a:pPr indent="0" lvl="0" marL="0" marR="0" rtl="0" algn="l">
              <a:spcBef>
                <a:spcPts val="360"/>
              </a:spcBef>
              <a:spcAft>
                <a:spcPts val="0"/>
              </a:spcAft>
              <a:buNone/>
            </a:pPr>
            <a:r>
              <a:rPr b="1" lang="en-US" sz="1800">
                <a:solidFill>
                  <a:srgbClr val="000000"/>
                </a:solidFill>
                <a:latin typeface="Arial"/>
                <a:ea typeface="Arial"/>
                <a:cs typeface="Arial"/>
                <a:sym typeface="Arial"/>
              </a:rPr>
              <a:t>	c.  Make a telephone/radio call to Graf Radio and the Firing Desk 	to advise them of the status of the aircraft.</a:t>
            </a:r>
            <a:endParaRPr/>
          </a:p>
          <a:p>
            <a:pPr indent="0" lvl="0" marL="0" marR="0" rtl="0" algn="l">
              <a:spcBef>
                <a:spcPts val="360"/>
              </a:spcBef>
              <a:spcAft>
                <a:spcPts val="0"/>
              </a:spcAft>
              <a:buNone/>
            </a:pPr>
            <a:r>
              <a:t/>
            </a:r>
            <a:endParaRPr b="1" sz="1800">
              <a:solidFill>
                <a:srgbClr val="000000"/>
              </a:solidFill>
              <a:latin typeface="Arial"/>
              <a:ea typeface="Arial"/>
              <a:cs typeface="Arial"/>
              <a:sym typeface="Arial"/>
            </a:endParaRPr>
          </a:p>
          <a:p>
            <a:pPr indent="0" lvl="0" marL="0" marR="0" rtl="0" algn="l">
              <a:spcBef>
                <a:spcPts val="360"/>
              </a:spcBef>
              <a:spcAft>
                <a:spcPts val="0"/>
              </a:spcAft>
              <a:buNone/>
            </a:pPr>
            <a:r>
              <a:rPr b="1" lang="en-US" sz="1800">
                <a:solidFill>
                  <a:srgbClr val="000000"/>
                </a:solidFill>
                <a:latin typeface="Arial"/>
                <a:ea typeface="Arial"/>
                <a:cs typeface="Arial"/>
                <a:sym typeface="Arial"/>
              </a:rPr>
              <a:t>	d. Advise the Firing Desk and Graf Radio once the UAS has 	landed in the designated area or lands outside of the designated 	landing area for further assistance.</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Arial"/>
              <a:buNone/>
            </a:pPr>
            <a:r>
              <a:t/>
            </a:r>
            <a:endParaRPr b="1" sz="20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1"/>
          <p:cNvSpPr txBox="1"/>
          <p:nvPr/>
        </p:nvSpPr>
        <p:spPr>
          <a:xfrm>
            <a:off x="4428902" y="-17731"/>
            <a:ext cx="28702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6F2F9F"/>
              </a:buClr>
              <a:buSzPts val="1200"/>
              <a:buFont typeface="Arial"/>
              <a:buNone/>
            </a:pPr>
            <a:r>
              <a:rPr b="1" i="0" lang="en-US" sz="1200" u="none" cap="none" strike="noStrike">
                <a:solidFill>
                  <a:srgbClr val="6F2F9F"/>
                </a:solidFill>
                <a:latin typeface="Arial"/>
                <a:ea typeface="Arial"/>
                <a:cs typeface="Arial"/>
                <a:sym typeface="Arial"/>
              </a:rPr>
              <a:t>CUI</a:t>
            </a:r>
            <a:endParaRPr b="0" i="0" sz="1200" u="none" cap="none" strike="noStrike">
              <a:solidFill>
                <a:srgbClr val="000000"/>
              </a:solidFill>
              <a:latin typeface="Arial"/>
              <a:ea typeface="Arial"/>
              <a:cs typeface="Arial"/>
              <a:sym typeface="Arial"/>
            </a:endParaRPr>
          </a:p>
        </p:txBody>
      </p:sp>
      <p:sp>
        <p:nvSpPr>
          <p:cNvPr id="321" name="Google Shape;321;p41"/>
          <p:cNvSpPr txBox="1"/>
          <p:nvPr>
            <p:ph idx="10" type="dt"/>
          </p:nvPr>
        </p:nvSpPr>
        <p:spPr>
          <a:xfrm>
            <a:off x="7507609" y="6619056"/>
            <a:ext cx="702309" cy="121284"/>
          </a:xfrm>
          <a:prstGeom prst="rect">
            <a:avLst/>
          </a:prstGeom>
          <a:noFill/>
          <a:ln>
            <a:noFill/>
          </a:ln>
        </p:spPr>
        <p:txBody>
          <a:bodyPr anchorCtr="0" anchor="t" bIns="0" lIns="0" spcFirstLastPara="1" rIns="0" wrap="square" tIns="6975">
            <a:spAutoFit/>
          </a:bodyPr>
          <a:lstStyle/>
          <a:p>
            <a:pPr indent="0" lvl="0" marL="12700" marR="0" rtl="0" algn="l">
              <a:lnSpc>
                <a:spcPct val="100000"/>
              </a:lnSpc>
              <a:spcBef>
                <a:spcPts val="0"/>
              </a:spcBef>
              <a:spcAft>
                <a:spcPts val="0"/>
              </a:spcAft>
              <a:buClr>
                <a:srgbClr val="000000"/>
              </a:buClr>
              <a:buSzPts val="650"/>
              <a:buFont typeface="Arial"/>
              <a:buNone/>
            </a:pPr>
            <a:r>
              <a:rPr b="1" i="0" lang="en-US" sz="650" u="none" cap="none" strike="noStrike">
                <a:solidFill>
                  <a:srgbClr val="000000"/>
                </a:solidFill>
                <a:latin typeface="Arial"/>
                <a:ea typeface="Arial"/>
                <a:cs typeface="Arial"/>
                <a:sym typeface="Arial"/>
              </a:rPr>
              <a:t>As of: 26-Mar-24</a:t>
            </a:r>
            <a:endParaRPr/>
          </a:p>
        </p:txBody>
      </p:sp>
      <p:sp>
        <p:nvSpPr>
          <p:cNvPr id="322" name="Google Shape;322;p41"/>
          <p:cNvSpPr txBox="1"/>
          <p:nvPr>
            <p:ph idx="12" type="sldNum"/>
          </p:nvPr>
        </p:nvSpPr>
        <p:spPr>
          <a:xfrm>
            <a:off x="8855578" y="6650704"/>
            <a:ext cx="193040" cy="131445"/>
          </a:xfrm>
          <a:prstGeom prst="rect">
            <a:avLst/>
          </a:prstGeom>
          <a:noFill/>
          <a:ln>
            <a:noFill/>
          </a:ln>
        </p:spPr>
        <p:txBody>
          <a:bodyPr anchorCtr="0" anchor="t" bIns="0" lIns="0" spcFirstLastPara="1" rIns="0" wrap="square" tIns="2525">
            <a:spAutoFit/>
          </a:bodyPr>
          <a:lstStyle/>
          <a:p>
            <a:pPr indent="0" lvl="0" marL="38100" marR="0" rtl="0" algn="l">
              <a:lnSpc>
                <a:spcPct val="100000"/>
              </a:lnSpc>
              <a:spcBef>
                <a:spcPts val="0"/>
              </a:spcBef>
              <a:spcAft>
                <a:spcPts val="0"/>
              </a:spcAft>
              <a:buClr>
                <a:srgbClr val="000000"/>
              </a:buClr>
              <a:buSzPts val="750"/>
              <a:buFont typeface="Arial"/>
              <a:buNone/>
            </a:pPr>
            <a:r>
              <a:rPr b="0" i="0" lang="en-US" sz="750" u="none" cap="none" strike="noStrike">
                <a:solidFill>
                  <a:srgbClr val="000000"/>
                </a:solidFill>
                <a:latin typeface="Arial"/>
                <a:ea typeface="Arial"/>
                <a:cs typeface="Arial"/>
                <a:sym typeface="Arial"/>
              </a:rPr>
              <a:t>17</a:t>
            </a:r>
            <a:endParaRPr/>
          </a:p>
        </p:txBody>
      </p:sp>
      <p:sp>
        <p:nvSpPr>
          <p:cNvPr id="323" name="Google Shape;323;p41"/>
          <p:cNvSpPr txBox="1"/>
          <p:nvPr>
            <p:ph idx="11" type="ftr"/>
          </p:nvPr>
        </p:nvSpPr>
        <p:spPr>
          <a:xfrm>
            <a:off x="78739" y="6636178"/>
            <a:ext cx="1821814" cy="141604"/>
          </a:xfrm>
          <a:prstGeom prst="rect">
            <a:avLst/>
          </a:prstGeom>
          <a:noFill/>
          <a:ln>
            <a:noFill/>
          </a:ln>
        </p:spPr>
        <p:txBody>
          <a:bodyPr anchorCtr="0" anchor="t" bIns="0" lIns="0" spcFirstLastPara="1" rIns="0" wrap="square" tIns="4425">
            <a:spAutoFit/>
          </a:bodyPr>
          <a:lstStyle/>
          <a:p>
            <a:pPr indent="0" lvl="0" marL="12700" marR="0" rtl="0" algn="l">
              <a:lnSpc>
                <a:spcPct val="100000"/>
              </a:lnSpc>
              <a:spcBef>
                <a:spcPts val="0"/>
              </a:spcBef>
              <a:spcAft>
                <a:spcPts val="0"/>
              </a:spcAft>
              <a:buClr>
                <a:srgbClr val="000000"/>
              </a:buClr>
              <a:buSzPts val="800"/>
              <a:buFont typeface="Arial"/>
              <a:buNone/>
            </a:pPr>
            <a:r>
              <a:rPr b="1" i="1" lang="en-US" sz="800" u="none" cap="none" strike="noStrike">
                <a:solidFill>
                  <a:srgbClr val="000000"/>
                </a:solidFill>
                <a:latin typeface="Arial"/>
                <a:ea typeface="Arial"/>
                <a:cs typeface="Arial"/>
                <a:sym typeface="Arial"/>
              </a:rPr>
              <a:t>ARMY STRONG, STRONG EUROPE!</a:t>
            </a:r>
            <a:endParaRPr/>
          </a:p>
        </p:txBody>
      </p:sp>
      <p:sp>
        <p:nvSpPr>
          <p:cNvPr id="324" name="Google Shape;324;p41"/>
          <p:cNvSpPr txBox="1"/>
          <p:nvPr/>
        </p:nvSpPr>
        <p:spPr>
          <a:xfrm>
            <a:off x="4433249" y="6697188"/>
            <a:ext cx="287020" cy="196215"/>
          </a:xfrm>
          <a:prstGeom prst="rect">
            <a:avLst/>
          </a:prstGeom>
          <a:noFill/>
          <a:ln>
            <a:noFill/>
          </a:ln>
        </p:spPr>
        <p:txBody>
          <a:bodyPr anchorCtr="0" anchor="t" bIns="0" lIns="0" spcFirstLastPara="1" rIns="0" wrap="square" tIns="0">
            <a:spAutoFit/>
          </a:bodyPr>
          <a:lstStyle/>
          <a:p>
            <a:pPr indent="0" lvl="0" marL="12700" marR="0" rtl="0" algn="l">
              <a:lnSpc>
                <a:spcPct val="118750"/>
              </a:lnSpc>
              <a:spcBef>
                <a:spcPts val="0"/>
              </a:spcBef>
              <a:spcAft>
                <a:spcPts val="0"/>
              </a:spcAft>
              <a:buClr>
                <a:srgbClr val="6F2F9F"/>
              </a:buClr>
              <a:buSzPts val="1200"/>
              <a:buFont typeface="Arial"/>
              <a:buNone/>
            </a:pPr>
            <a:r>
              <a:rPr b="1" i="0" lang="en-US" sz="1200" u="none" cap="none" strike="noStrike">
                <a:solidFill>
                  <a:srgbClr val="6F2F9F"/>
                </a:solidFill>
                <a:latin typeface="Arial"/>
                <a:ea typeface="Arial"/>
                <a:cs typeface="Arial"/>
                <a:sym typeface="Arial"/>
              </a:rPr>
              <a:t>CUI</a:t>
            </a:r>
            <a:endParaRPr b="0" i="0" sz="1200" u="none" cap="none" strike="noStrike">
              <a:solidFill>
                <a:srgbClr val="000000"/>
              </a:solidFill>
              <a:latin typeface="Arial"/>
              <a:ea typeface="Arial"/>
              <a:cs typeface="Arial"/>
              <a:sym typeface="Arial"/>
            </a:endParaRPr>
          </a:p>
        </p:txBody>
      </p:sp>
      <p:sp>
        <p:nvSpPr>
          <p:cNvPr id="325" name="Google Shape;325;p41"/>
          <p:cNvSpPr txBox="1"/>
          <p:nvPr>
            <p:ph type="title"/>
          </p:nvPr>
        </p:nvSpPr>
        <p:spPr>
          <a:xfrm>
            <a:off x="1467737" y="158404"/>
            <a:ext cx="6285865" cy="512445"/>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lang="en-US" sz="3200"/>
              <a:t>GTA Aviation Incident Reporting</a:t>
            </a:r>
            <a:endParaRPr sz="3200"/>
          </a:p>
        </p:txBody>
      </p:sp>
      <p:sp>
        <p:nvSpPr>
          <p:cNvPr id="326" name="Google Shape;326;p41"/>
          <p:cNvSpPr txBox="1"/>
          <p:nvPr>
            <p:ph idx="1" type="body"/>
          </p:nvPr>
        </p:nvSpPr>
        <p:spPr>
          <a:xfrm>
            <a:off x="707567" y="1147305"/>
            <a:ext cx="3756660" cy="4058285"/>
          </a:xfrm>
          <a:prstGeom prst="rect">
            <a:avLst/>
          </a:prstGeom>
          <a:noFill/>
          <a:ln>
            <a:noFill/>
          </a:ln>
        </p:spPr>
        <p:txBody>
          <a:bodyPr anchorCtr="0" anchor="t" bIns="0" lIns="0" spcFirstLastPara="1" rIns="0" wrap="square" tIns="69850">
            <a:spAutoFit/>
          </a:bodyPr>
          <a:lstStyle/>
          <a:p>
            <a:pPr indent="-255904" lvl="0" marL="267970" marR="683895" rtl="0" algn="l">
              <a:lnSpc>
                <a:spcPct val="80000"/>
              </a:lnSpc>
              <a:spcBef>
                <a:spcPts val="0"/>
              </a:spcBef>
              <a:spcAft>
                <a:spcPts val="0"/>
              </a:spcAft>
              <a:buClr>
                <a:schemeClr val="dk1"/>
              </a:buClr>
              <a:buSzPts val="2050"/>
              <a:buFont typeface="Noto Sans Symbols"/>
              <a:buChar char="✔"/>
            </a:pPr>
            <a:r>
              <a:rPr lang="en-US"/>
              <a:t>Crewed Aircraft Incident</a:t>
            </a:r>
            <a:r>
              <a:rPr i="1" lang="en-US"/>
              <a:t> Reporting on GTA:</a:t>
            </a:r>
            <a:endParaRPr/>
          </a:p>
          <a:p>
            <a:pPr indent="-213995" lvl="0" marL="570230" marR="37465" rtl="0" algn="l">
              <a:lnSpc>
                <a:spcPct val="95789"/>
              </a:lnSpc>
              <a:spcBef>
                <a:spcPts val="445"/>
              </a:spcBef>
              <a:spcAft>
                <a:spcPts val="0"/>
              </a:spcAft>
              <a:buNone/>
            </a:pPr>
            <a:r>
              <a:rPr b="0" i="0" lang="en-US" sz="1700">
                <a:solidFill>
                  <a:srgbClr val="663300"/>
                </a:solidFill>
                <a:latin typeface="Noto Sans Symbols"/>
                <a:ea typeface="Noto Sans Symbols"/>
                <a:cs typeface="Noto Sans Symbols"/>
                <a:sym typeface="Noto Sans Symbols"/>
              </a:rPr>
              <a:t>🡺</a:t>
            </a:r>
            <a:r>
              <a:rPr i="0" lang="en-US">
                <a:latin typeface="Arial"/>
                <a:ea typeface="Arial"/>
                <a:cs typeface="Arial"/>
                <a:sym typeface="Arial"/>
              </a:rPr>
              <a:t>Report Immediately to GTA Range Hotline and ARAC:</a:t>
            </a:r>
            <a:endParaRPr sz="1700">
              <a:latin typeface="Arial"/>
              <a:ea typeface="Arial"/>
              <a:cs typeface="Arial"/>
              <a:sym typeface="Arial"/>
            </a:endParaRPr>
          </a:p>
          <a:p>
            <a:pPr indent="-170180" lvl="1" marL="868044" rtl="0" algn="l">
              <a:lnSpc>
                <a:spcPct val="100000"/>
              </a:lnSpc>
              <a:spcBef>
                <a:spcPts val="30"/>
              </a:spcBef>
              <a:spcAft>
                <a:spcPts val="0"/>
              </a:spcAft>
              <a:buSzPts val="1100"/>
              <a:buFont typeface="Noto Sans Symbols"/>
              <a:buChar char="◆"/>
            </a:pPr>
            <a:r>
              <a:rPr b="1" lang="en-US" sz="1700">
                <a:latin typeface="Arial"/>
                <a:ea typeface="Arial"/>
                <a:cs typeface="Arial"/>
                <a:sym typeface="Arial"/>
              </a:rPr>
              <a:t>Firing Desk:</a:t>
            </a:r>
            <a:endParaRPr sz="1700">
              <a:latin typeface="Arial"/>
              <a:ea typeface="Arial"/>
              <a:cs typeface="Arial"/>
              <a:sym typeface="Arial"/>
            </a:endParaRPr>
          </a:p>
          <a:p>
            <a:pPr indent="0" lvl="0" marL="1042669" rtl="0" algn="l">
              <a:lnSpc>
                <a:spcPct val="100000"/>
              </a:lnSpc>
              <a:spcBef>
                <a:spcPts val="0"/>
              </a:spcBef>
              <a:spcAft>
                <a:spcPts val="0"/>
              </a:spcAft>
              <a:buNone/>
            </a:pPr>
            <a:r>
              <a:rPr b="0" i="0" lang="en-US" sz="1000">
                <a:latin typeface="Noto Sans Symbols"/>
                <a:ea typeface="Noto Sans Symbols"/>
                <a:cs typeface="Noto Sans Symbols"/>
                <a:sym typeface="Noto Sans Symbols"/>
              </a:rPr>
              <a:t>◆</a:t>
            </a:r>
            <a:r>
              <a:rPr b="0" i="0" lang="en-US" sz="1000">
                <a:latin typeface="Times New Roman"/>
                <a:ea typeface="Times New Roman"/>
                <a:cs typeface="Times New Roman"/>
                <a:sym typeface="Times New Roman"/>
              </a:rPr>
              <a:t> </a:t>
            </a:r>
            <a:r>
              <a:rPr i="0" lang="en-US" sz="1600">
                <a:latin typeface="Arial"/>
                <a:ea typeface="Arial"/>
                <a:cs typeface="Arial"/>
                <a:sym typeface="Arial"/>
              </a:rPr>
              <a:t>+49 (0) 9641 70 526 1200</a:t>
            </a:r>
            <a:endParaRPr sz="1600">
              <a:latin typeface="Arial"/>
              <a:ea typeface="Arial"/>
              <a:cs typeface="Arial"/>
              <a:sym typeface="Arial"/>
            </a:endParaRPr>
          </a:p>
          <a:p>
            <a:pPr indent="-170180" lvl="2" marL="1212850" rtl="0" algn="l">
              <a:lnSpc>
                <a:spcPct val="100000"/>
              </a:lnSpc>
              <a:spcBef>
                <a:spcPts val="0"/>
              </a:spcBef>
              <a:spcAft>
                <a:spcPts val="0"/>
              </a:spcAft>
              <a:buSzPts val="1000"/>
              <a:buFont typeface="Noto Sans Symbols"/>
              <a:buChar char="◆"/>
            </a:pPr>
            <a:r>
              <a:rPr b="1" lang="en-US" sz="1600">
                <a:latin typeface="Arial"/>
                <a:ea typeface="Arial"/>
                <a:cs typeface="Arial"/>
                <a:sym typeface="Arial"/>
              </a:rPr>
              <a:t>DSN: 526-1200</a:t>
            </a:r>
            <a:endParaRPr sz="1600">
              <a:latin typeface="Arial"/>
              <a:ea typeface="Arial"/>
              <a:cs typeface="Arial"/>
              <a:sym typeface="Arial"/>
            </a:endParaRPr>
          </a:p>
          <a:p>
            <a:pPr indent="-170180" lvl="2" marL="1212850" rtl="0" algn="l">
              <a:lnSpc>
                <a:spcPct val="100000"/>
              </a:lnSpc>
              <a:spcBef>
                <a:spcPts val="10"/>
              </a:spcBef>
              <a:spcAft>
                <a:spcPts val="0"/>
              </a:spcAft>
              <a:buSzPts val="1000"/>
              <a:buFont typeface="Noto Sans Symbols"/>
              <a:buChar char="◆"/>
            </a:pPr>
            <a:r>
              <a:rPr b="1" lang="en-US" sz="1600">
                <a:latin typeface="Arial"/>
                <a:ea typeface="Arial"/>
                <a:cs typeface="Arial"/>
                <a:sym typeface="Arial"/>
              </a:rPr>
              <a:t>FM: 60.000</a:t>
            </a:r>
            <a:endParaRPr sz="1600">
              <a:latin typeface="Arial"/>
              <a:ea typeface="Arial"/>
              <a:cs typeface="Arial"/>
              <a:sym typeface="Arial"/>
            </a:endParaRPr>
          </a:p>
          <a:p>
            <a:pPr indent="-170180" lvl="1" marL="868044" rtl="0" algn="l">
              <a:lnSpc>
                <a:spcPct val="100000"/>
              </a:lnSpc>
              <a:spcBef>
                <a:spcPts val="20"/>
              </a:spcBef>
              <a:spcAft>
                <a:spcPts val="0"/>
              </a:spcAft>
              <a:buSzPts val="1100"/>
              <a:buFont typeface="Noto Sans Symbols"/>
              <a:buChar char="◆"/>
            </a:pPr>
            <a:r>
              <a:rPr b="1" lang="en-US" sz="1600">
                <a:latin typeface="Arial"/>
                <a:ea typeface="Arial"/>
                <a:cs typeface="Arial"/>
                <a:sym typeface="Arial"/>
              </a:rPr>
              <a:t>ARAC:</a:t>
            </a:r>
            <a:endParaRPr sz="1600">
              <a:latin typeface="Arial"/>
              <a:ea typeface="Arial"/>
              <a:cs typeface="Arial"/>
              <a:sym typeface="Arial"/>
            </a:endParaRPr>
          </a:p>
          <a:p>
            <a:pPr indent="0" lvl="0" marL="1042669" rtl="0" algn="l">
              <a:lnSpc>
                <a:spcPct val="100000"/>
              </a:lnSpc>
              <a:spcBef>
                <a:spcPts val="60"/>
              </a:spcBef>
              <a:spcAft>
                <a:spcPts val="0"/>
              </a:spcAft>
              <a:buNone/>
            </a:pPr>
            <a:r>
              <a:rPr b="0" i="0" lang="en-US" sz="1000">
                <a:latin typeface="Noto Sans Symbols"/>
                <a:ea typeface="Noto Sans Symbols"/>
                <a:cs typeface="Noto Sans Symbols"/>
                <a:sym typeface="Noto Sans Symbols"/>
              </a:rPr>
              <a:t>◆</a:t>
            </a:r>
            <a:r>
              <a:rPr b="0" i="0" lang="en-US" sz="1000">
                <a:latin typeface="Times New Roman"/>
                <a:ea typeface="Times New Roman"/>
                <a:cs typeface="Times New Roman"/>
                <a:sym typeface="Times New Roman"/>
              </a:rPr>
              <a:t> </a:t>
            </a:r>
            <a:r>
              <a:rPr i="0" lang="en-US" sz="1600">
                <a:latin typeface="Arial"/>
                <a:ea typeface="Arial"/>
                <a:cs typeface="Arial"/>
                <a:sym typeface="Arial"/>
              </a:rPr>
              <a:t>+49 (0) 9641 70 526 8333</a:t>
            </a:r>
            <a:endParaRPr sz="1600">
              <a:latin typeface="Arial"/>
              <a:ea typeface="Arial"/>
              <a:cs typeface="Arial"/>
              <a:sym typeface="Arial"/>
            </a:endParaRPr>
          </a:p>
          <a:p>
            <a:pPr indent="0" lvl="0" marL="1212850" rtl="0" algn="l">
              <a:lnSpc>
                <a:spcPct val="100000"/>
              </a:lnSpc>
              <a:spcBef>
                <a:spcPts val="10"/>
              </a:spcBef>
              <a:spcAft>
                <a:spcPts val="0"/>
              </a:spcAft>
              <a:buNone/>
            </a:pPr>
            <a:r>
              <a:rPr i="0" lang="en-US" sz="1600">
                <a:latin typeface="Arial"/>
                <a:ea typeface="Arial"/>
                <a:cs typeface="Arial"/>
                <a:sym typeface="Arial"/>
              </a:rPr>
              <a:t>(alt: 8334)</a:t>
            </a:r>
            <a:endParaRPr sz="1600">
              <a:latin typeface="Arial"/>
              <a:ea typeface="Arial"/>
              <a:cs typeface="Arial"/>
              <a:sym typeface="Arial"/>
            </a:endParaRPr>
          </a:p>
          <a:p>
            <a:pPr indent="-170180" lvl="2" marL="1212850" rtl="0" algn="l">
              <a:lnSpc>
                <a:spcPct val="100000"/>
              </a:lnSpc>
              <a:spcBef>
                <a:spcPts val="60"/>
              </a:spcBef>
              <a:spcAft>
                <a:spcPts val="0"/>
              </a:spcAft>
              <a:buSzPts val="1000"/>
              <a:buFont typeface="Noto Sans Symbols"/>
              <a:buChar char="◆"/>
            </a:pPr>
            <a:r>
              <a:rPr b="1" lang="en-US" sz="1600">
                <a:latin typeface="Arial"/>
                <a:ea typeface="Arial"/>
                <a:cs typeface="Arial"/>
                <a:sym typeface="Arial"/>
              </a:rPr>
              <a:t>DSN: 526-8333 (alt: 8334)</a:t>
            </a:r>
            <a:endParaRPr sz="1600">
              <a:latin typeface="Arial"/>
              <a:ea typeface="Arial"/>
              <a:cs typeface="Arial"/>
              <a:sym typeface="Arial"/>
            </a:endParaRPr>
          </a:p>
          <a:p>
            <a:pPr indent="-170180" lvl="2" marL="1212850" rtl="0" algn="l">
              <a:lnSpc>
                <a:spcPct val="119625"/>
              </a:lnSpc>
              <a:spcBef>
                <a:spcPts val="65"/>
              </a:spcBef>
              <a:spcAft>
                <a:spcPts val="0"/>
              </a:spcAft>
              <a:buSzPts val="1000"/>
              <a:buFont typeface="Noto Sans Symbols"/>
              <a:buChar char="◆"/>
            </a:pPr>
            <a:r>
              <a:rPr b="1" lang="en-US" sz="1600">
                <a:latin typeface="Arial"/>
                <a:ea typeface="Arial"/>
                <a:cs typeface="Arial"/>
                <a:sym typeface="Arial"/>
              </a:rPr>
              <a:t>FM: 33.225</a:t>
            </a:r>
            <a:endParaRPr sz="1600">
              <a:latin typeface="Arial"/>
              <a:ea typeface="Arial"/>
              <a:cs typeface="Arial"/>
              <a:sym typeface="Arial"/>
            </a:endParaRPr>
          </a:p>
          <a:p>
            <a:pPr indent="-213995" lvl="0" marL="570230" marR="5080" rtl="0" algn="l">
              <a:lnSpc>
                <a:spcPct val="80000"/>
              </a:lnSpc>
              <a:spcBef>
                <a:spcPts val="450"/>
              </a:spcBef>
              <a:spcAft>
                <a:spcPts val="0"/>
              </a:spcAft>
              <a:buNone/>
            </a:pPr>
            <a:r>
              <a:rPr b="0" i="0" lang="en-US" sz="1700">
                <a:solidFill>
                  <a:srgbClr val="663300"/>
                </a:solidFill>
                <a:latin typeface="Noto Sans Symbols"/>
                <a:ea typeface="Noto Sans Symbols"/>
                <a:cs typeface="Noto Sans Symbols"/>
                <a:sym typeface="Noto Sans Symbols"/>
              </a:rPr>
              <a:t>🡺</a:t>
            </a:r>
            <a:r>
              <a:rPr i="0" lang="en-US">
                <a:latin typeface="Arial"/>
                <a:ea typeface="Arial"/>
                <a:cs typeface="Arial"/>
                <a:sym typeface="Arial"/>
              </a:rPr>
              <a:t>GTA Range Hotline number is also provided on the range bulletin.</a:t>
            </a:r>
            <a:endParaRPr sz="1700">
              <a:latin typeface="Arial"/>
              <a:ea typeface="Arial"/>
              <a:cs typeface="Arial"/>
              <a:sym typeface="Arial"/>
            </a:endParaRPr>
          </a:p>
        </p:txBody>
      </p:sp>
      <p:sp>
        <p:nvSpPr>
          <p:cNvPr id="327" name="Google Shape;327;p41"/>
          <p:cNvSpPr txBox="1"/>
          <p:nvPr/>
        </p:nvSpPr>
        <p:spPr>
          <a:xfrm>
            <a:off x="4707978" y="1147305"/>
            <a:ext cx="3597275" cy="5024196"/>
          </a:xfrm>
          <a:prstGeom prst="rect">
            <a:avLst/>
          </a:prstGeom>
          <a:noFill/>
          <a:ln>
            <a:noFill/>
          </a:ln>
        </p:spPr>
        <p:txBody>
          <a:bodyPr anchorCtr="0" anchor="t" bIns="0" lIns="0" spcFirstLastPara="1" rIns="0" wrap="square" tIns="69850">
            <a:spAutoFit/>
          </a:bodyPr>
          <a:lstStyle/>
          <a:p>
            <a:pPr indent="-255269" lvl="0" marL="267335" marR="535940" rtl="0" algn="l">
              <a:lnSpc>
                <a:spcPct val="80000"/>
              </a:lnSpc>
              <a:spcBef>
                <a:spcPts val="0"/>
              </a:spcBef>
              <a:spcAft>
                <a:spcPts val="0"/>
              </a:spcAft>
              <a:buClr>
                <a:schemeClr val="dk1"/>
              </a:buClr>
              <a:buSzPts val="2050"/>
              <a:buFont typeface="Noto Sans Symbols"/>
              <a:buChar char="✔"/>
            </a:pPr>
            <a:r>
              <a:rPr b="1" i="1" lang="en-US" sz="1900" u="none" cap="none" strike="noStrike">
                <a:solidFill>
                  <a:schemeClr val="dk1"/>
                </a:solidFill>
                <a:latin typeface="Arial"/>
                <a:ea typeface="Arial"/>
                <a:cs typeface="Arial"/>
                <a:sym typeface="Arial"/>
              </a:rPr>
              <a:t>Un-Crewed OTR Aircraft 	Incident Reporting:</a:t>
            </a:r>
            <a:endParaRPr b="0" i="0" sz="1900" u="none" cap="none" strike="noStrike">
              <a:solidFill>
                <a:schemeClr val="dk1"/>
              </a:solidFill>
              <a:latin typeface="Arial"/>
              <a:ea typeface="Arial"/>
              <a:cs typeface="Arial"/>
              <a:sym typeface="Arial"/>
            </a:endParaRPr>
          </a:p>
          <a:p>
            <a:pPr indent="-213995" lvl="0" marL="570230" marR="248284" rtl="0" algn="l">
              <a:lnSpc>
                <a:spcPct val="95789"/>
              </a:lnSpc>
              <a:spcBef>
                <a:spcPts val="445"/>
              </a:spcBef>
              <a:spcAft>
                <a:spcPts val="0"/>
              </a:spcAft>
              <a:buClr>
                <a:schemeClr val="dk1"/>
              </a:buClr>
              <a:buSzPts val="1700"/>
              <a:buFont typeface="Noto Sans Symbols"/>
              <a:buNone/>
            </a:pPr>
            <a:r>
              <a:rPr b="0" i="0" lang="en-US" sz="1700" u="none" cap="none" strike="noStrike">
                <a:solidFill>
                  <a:schemeClr val="dk1"/>
                </a:solidFill>
                <a:latin typeface="Noto Sans Symbols"/>
                <a:ea typeface="Noto Sans Symbols"/>
                <a:cs typeface="Noto Sans Symbols"/>
                <a:sym typeface="Noto Sans Symbols"/>
              </a:rPr>
              <a:t>🡺</a:t>
            </a:r>
            <a:r>
              <a:rPr b="1" i="0" lang="en-US" sz="1900" u="none" cap="none" strike="noStrike">
                <a:solidFill>
                  <a:schemeClr val="dk1"/>
                </a:solidFill>
                <a:latin typeface="Arial"/>
                <a:ea typeface="Arial"/>
                <a:cs typeface="Arial"/>
                <a:sym typeface="Arial"/>
              </a:rPr>
              <a:t>Does this also involve a crewed aircraft?</a:t>
            </a:r>
            <a:endParaRPr b="0" i="0" sz="1900" u="none" cap="none" strike="noStrike">
              <a:solidFill>
                <a:schemeClr val="dk1"/>
              </a:solidFill>
              <a:latin typeface="Arial"/>
              <a:ea typeface="Arial"/>
              <a:cs typeface="Arial"/>
              <a:sym typeface="Arial"/>
            </a:endParaRPr>
          </a:p>
          <a:p>
            <a:pPr indent="-170815" lvl="1" marL="868680" marR="248284" rtl="0" algn="l">
              <a:lnSpc>
                <a:spcPct val="95882"/>
              </a:lnSpc>
              <a:spcBef>
                <a:spcPts val="425"/>
              </a:spcBef>
              <a:spcAft>
                <a:spcPts val="0"/>
              </a:spcAft>
              <a:buClr>
                <a:schemeClr val="dk1"/>
              </a:buClr>
              <a:buSzPts val="1100"/>
              <a:buFont typeface="Noto Sans Symbols"/>
              <a:buChar char="◆"/>
            </a:pPr>
            <a:r>
              <a:rPr b="1" i="1" lang="en-US" sz="1700" u="none" cap="none" strike="noStrike">
                <a:solidFill>
                  <a:schemeClr val="dk1"/>
                </a:solidFill>
                <a:latin typeface="Arial"/>
                <a:ea typeface="Arial"/>
                <a:cs typeface="Arial"/>
                <a:sym typeface="Arial"/>
              </a:rPr>
              <a:t>Yes</a:t>
            </a:r>
            <a:r>
              <a:rPr b="1" i="0" lang="en-US" sz="1700" u="none" cap="none" strike="noStrike">
                <a:solidFill>
                  <a:schemeClr val="dk1"/>
                </a:solidFill>
                <a:latin typeface="Arial"/>
                <a:ea typeface="Arial"/>
                <a:cs typeface="Arial"/>
                <a:sym typeface="Arial"/>
              </a:rPr>
              <a:t>, see instructions on left and then continue below.</a:t>
            </a:r>
            <a:endParaRPr b="0" i="0" sz="1700" u="none" cap="none" strike="noStrike">
              <a:solidFill>
                <a:schemeClr val="dk1"/>
              </a:solidFill>
              <a:latin typeface="Arial"/>
              <a:ea typeface="Arial"/>
              <a:cs typeface="Arial"/>
              <a:sym typeface="Arial"/>
            </a:endParaRPr>
          </a:p>
          <a:p>
            <a:pPr indent="-170180" lvl="1" marL="868044" marR="0" rtl="0" algn="l">
              <a:lnSpc>
                <a:spcPct val="119705"/>
              </a:lnSpc>
              <a:spcBef>
                <a:spcPts val="15"/>
              </a:spcBef>
              <a:spcAft>
                <a:spcPts val="0"/>
              </a:spcAft>
              <a:buClr>
                <a:schemeClr val="dk1"/>
              </a:buClr>
              <a:buSzPts val="1100"/>
              <a:buFont typeface="Noto Sans Symbols"/>
              <a:buChar char="◆"/>
            </a:pPr>
            <a:r>
              <a:rPr b="1" i="1" lang="en-US" sz="1700" u="none" cap="none" strike="noStrike">
                <a:solidFill>
                  <a:schemeClr val="dk1"/>
                </a:solidFill>
                <a:latin typeface="Arial"/>
                <a:ea typeface="Arial"/>
                <a:cs typeface="Arial"/>
                <a:sym typeface="Arial"/>
              </a:rPr>
              <a:t>No</a:t>
            </a:r>
            <a:r>
              <a:rPr b="1" i="0" lang="en-US" sz="1700" u="none" cap="none" strike="noStrike">
                <a:solidFill>
                  <a:schemeClr val="dk1"/>
                </a:solidFill>
                <a:latin typeface="Arial"/>
                <a:ea typeface="Arial"/>
                <a:cs typeface="Arial"/>
                <a:sym typeface="Arial"/>
              </a:rPr>
              <a:t>, continue below.</a:t>
            </a:r>
            <a:endParaRPr b="0" i="0" sz="1700" u="none" cap="none" strike="noStrike">
              <a:solidFill>
                <a:schemeClr val="dk1"/>
              </a:solidFill>
              <a:latin typeface="Arial"/>
              <a:ea typeface="Arial"/>
              <a:cs typeface="Arial"/>
              <a:sym typeface="Arial"/>
            </a:endParaRPr>
          </a:p>
          <a:p>
            <a:pPr indent="0" lvl="0" marL="356870" marR="0" rtl="0" algn="l">
              <a:lnSpc>
                <a:spcPct val="119736"/>
              </a:lnSpc>
              <a:spcBef>
                <a:spcPts val="0"/>
              </a:spcBef>
              <a:spcAft>
                <a:spcPts val="0"/>
              </a:spcAft>
              <a:buClr>
                <a:schemeClr val="dk1"/>
              </a:buClr>
              <a:buSzPts val="1700"/>
              <a:buFont typeface="Noto Sans Symbols"/>
              <a:buNone/>
            </a:pPr>
            <a:r>
              <a:rPr b="0" i="0" lang="en-US" sz="1700" u="none" cap="none" strike="noStrike">
                <a:solidFill>
                  <a:schemeClr val="dk1"/>
                </a:solidFill>
                <a:latin typeface="Noto Sans Symbols"/>
                <a:ea typeface="Noto Sans Symbols"/>
                <a:cs typeface="Noto Sans Symbols"/>
                <a:sym typeface="Noto Sans Symbols"/>
              </a:rPr>
              <a:t>🡺</a:t>
            </a:r>
            <a:r>
              <a:rPr b="1" i="0" lang="en-US" sz="1900" u="none" cap="none" strike="noStrike">
                <a:solidFill>
                  <a:schemeClr val="dk1"/>
                </a:solidFill>
                <a:latin typeface="Arial"/>
                <a:ea typeface="Arial"/>
                <a:cs typeface="Arial"/>
                <a:sym typeface="Arial"/>
              </a:rPr>
              <a:t>Report to these three:</a:t>
            </a:r>
            <a:endParaRPr b="0" i="0" sz="1900" u="none" cap="none" strike="noStrike">
              <a:solidFill>
                <a:schemeClr val="dk1"/>
              </a:solidFill>
              <a:latin typeface="Arial"/>
              <a:ea typeface="Arial"/>
              <a:cs typeface="Arial"/>
              <a:sym typeface="Arial"/>
            </a:endParaRPr>
          </a:p>
          <a:p>
            <a:pPr indent="-170815" lvl="1" marL="868680" marR="397510" rtl="0" algn="l">
              <a:lnSpc>
                <a:spcPct val="95882"/>
              </a:lnSpc>
              <a:spcBef>
                <a:spcPts val="405"/>
              </a:spcBef>
              <a:spcAft>
                <a:spcPts val="0"/>
              </a:spcAft>
              <a:buClr>
                <a:schemeClr val="dk1"/>
              </a:buClr>
              <a:buSzPts val="1100"/>
              <a:buFont typeface="Noto Sans Symbols"/>
              <a:buChar char="◆"/>
            </a:pPr>
            <a:r>
              <a:rPr b="1" i="0" lang="en-US" sz="1700" u="none" cap="none" strike="noStrike">
                <a:solidFill>
                  <a:schemeClr val="dk1"/>
                </a:solidFill>
                <a:latin typeface="Arial"/>
                <a:ea typeface="Arial"/>
                <a:cs typeface="Arial"/>
                <a:sym typeface="Arial"/>
              </a:rPr>
              <a:t>CPT Kacey Tyra, 7ATC UAS PM.</a:t>
            </a:r>
            <a:endParaRPr b="0" i="0" sz="1700" u="none" cap="none" strike="noStrike">
              <a:solidFill>
                <a:schemeClr val="dk1"/>
              </a:solidFill>
              <a:latin typeface="Arial"/>
              <a:ea typeface="Arial"/>
              <a:cs typeface="Arial"/>
              <a:sym typeface="Arial"/>
            </a:endParaRPr>
          </a:p>
          <a:p>
            <a:pPr indent="-170180" lvl="2" marL="1212850" marR="0" rtl="0" algn="l">
              <a:lnSpc>
                <a:spcPct val="100000"/>
              </a:lnSpc>
              <a:spcBef>
                <a:spcPts val="0"/>
              </a:spcBef>
              <a:spcAft>
                <a:spcPts val="0"/>
              </a:spcAft>
              <a:buClr>
                <a:schemeClr val="dk1"/>
              </a:buClr>
              <a:buSzPts val="1100"/>
              <a:buFont typeface="Noto Sans Symbols"/>
              <a:buChar char="◆"/>
            </a:pPr>
            <a:r>
              <a:rPr b="1" i="0" lang="en-US" sz="1700" u="none" cap="none" strike="noStrike">
                <a:solidFill>
                  <a:schemeClr val="dk1"/>
                </a:solidFill>
                <a:latin typeface="Calibri"/>
                <a:ea typeface="Calibri"/>
                <a:cs typeface="Calibri"/>
                <a:sym typeface="Calibri"/>
              </a:rPr>
              <a:t>DSN: 314-569-2693</a:t>
            </a:r>
            <a:endParaRPr b="1" i="0" sz="1700" u="none" cap="none" strike="noStrike">
              <a:solidFill>
                <a:schemeClr val="dk1"/>
              </a:solidFill>
              <a:latin typeface="Calibri"/>
              <a:ea typeface="Calibri"/>
              <a:cs typeface="Calibri"/>
              <a:sym typeface="Calibri"/>
            </a:endParaRPr>
          </a:p>
          <a:p>
            <a:pPr indent="-170180" lvl="2" marL="1212850" marR="0" rtl="0" algn="l">
              <a:lnSpc>
                <a:spcPct val="100000"/>
              </a:lnSpc>
              <a:spcBef>
                <a:spcPts val="0"/>
              </a:spcBef>
              <a:spcAft>
                <a:spcPts val="0"/>
              </a:spcAft>
              <a:buClr>
                <a:schemeClr val="dk1"/>
              </a:buClr>
              <a:buSzPts val="1100"/>
              <a:buFont typeface="Noto Sans Symbols"/>
              <a:buChar char="◆"/>
            </a:pPr>
            <a:r>
              <a:rPr b="1" i="0" lang="en-US" sz="1700" u="none" cap="none" strike="noStrike">
                <a:solidFill>
                  <a:schemeClr val="dk1"/>
                </a:solidFill>
                <a:latin typeface="Calibri"/>
                <a:ea typeface="Calibri"/>
                <a:cs typeface="Calibri"/>
                <a:sym typeface="Calibri"/>
              </a:rPr>
              <a:t>Cell: +49 (0) 9641 70 569 2693</a:t>
            </a:r>
            <a:endParaRPr b="0" i="0" sz="1700" u="none" cap="none" strike="noStrike">
              <a:solidFill>
                <a:schemeClr val="dk1"/>
              </a:solidFill>
              <a:latin typeface="Calibri"/>
              <a:ea typeface="Calibri"/>
              <a:cs typeface="Calibri"/>
              <a:sym typeface="Calibri"/>
            </a:endParaRPr>
          </a:p>
          <a:p>
            <a:pPr indent="-170815" lvl="1" marL="868680" marR="559435" rtl="0" algn="l">
              <a:lnSpc>
                <a:spcPct val="95882"/>
              </a:lnSpc>
              <a:spcBef>
                <a:spcPts val="420"/>
              </a:spcBef>
              <a:spcAft>
                <a:spcPts val="0"/>
              </a:spcAft>
              <a:buClr>
                <a:schemeClr val="dk1"/>
              </a:buClr>
              <a:buSzPts val="1100"/>
              <a:buFont typeface="Noto Sans Symbols"/>
              <a:buChar char="◆"/>
            </a:pPr>
            <a:r>
              <a:rPr b="1" i="0" lang="en-US" sz="1700" u="none" cap="none" strike="noStrike">
                <a:solidFill>
                  <a:schemeClr val="dk1"/>
                </a:solidFill>
                <a:latin typeface="Arial"/>
                <a:ea typeface="Arial"/>
                <a:cs typeface="Arial"/>
                <a:sym typeface="Arial"/>
              </a:rPr>
              <a:t>CW3 Crystal Hackett, JMTG-U, S3 Air</a:t>
            </a:r>
            <a:endParaRPr b="0" i="0" sz="1700" u="none" cap="none" strike="noStrike">
              <a:solidFill>
                <a:schemeClr val="dk1"/>
              </a:solidFill>
              <a:latin typeface="Arial"/>
              <a:ea typeface="Arial"/>
              <a:cs typeface="Arial"/>
              <a:sym typeface="Arial"/>
            </a:endParaRPr>
          </a:p>
          <a:p>
            <a:pPr indent="-170180" lvl="2" marL="1212850" marR="0" rtl="0" algn="l">
              <a:lnSpc>
                <a:spcPct val="100000"/>
              </a:lnSpc>
              <a:spcBef>
                <a:spcPts val="0"/>
              </a:spcBef>
              <a:spcAft>
                <a:spcPts val="0"/>
              </a:spcAft>
              <a:buClr>
                <a:schemeClr val="dk1"/>
              </a:buClr>
              <a:buSzPts val="1100"/>
              <a:buFont typeface="Noto Sans Symbols"/>
              <a:buChar char="◆"/>
            </a:pPr>
            <a:r>
              <a:rPr b="1" i="0" lang="en-US" sz="1700" u="none" cap="none" strike="noStrike">
                <a:solidFill>
                  <a:schemeClr val="dk1"/>
                </a:solidFill>
                <a:latin typeface="Calibri"/>
                <a:ea typeface="Calibri"/>
                <a:cs typeface="Calibri"/>
                <a:sym typeface="Calibri"/>
              </a:rPr>
              <a:t>DSN: 526-2133</a:t>
            </a:r>
            <a:endParaRPr b="1" i="0" sz="1700" u="none" cap="none" strike="noStrike">
              <a:solidFill>
                <a:schemeClr val="dk1"/>
              </a:solidFill>
              <a:latin typeface="Calibri"/>
              <a:ea typeface="Calibri"/>
              <a:cs typeface="Calibri"/>
              <a:sym typeface="Calibri"/>
            </a:endParaRPr>
          </a:p>
          <a:p>
            <a:pPr indent="-170180" lvl="2" marL="1212850" marR="0" rtl="0" algn="l">
              <a:lnSpc>
                <a:spcPct val="100000"/>
              </a:lnSpc>
              <a:spcBef>
                <a:spcPts val="0"/>
              </a:spcBef>
              <a:spcAft>
                <a:spcPts val="0"/>
              </a:spcAft>
              <a:buClr>
                <a:schemeClr val="dk1"/>
              </a:buClr>
              <a:buSzPts val="1100"/>
              <a:buFont typeface="Noto Sans Symbols"/>
              <a:buChar char="◆"/>
            </a:pPr>
            <a:r>
              <a:rPr b="1" i="0" lang="en-US" sz="1700" u="none" cap="none" strike="noStrike">
                <a:solidFill>
                  <a:schemeClr val="dk1"/>
                </a:solidFill>
                <a:latin typeface="Calibri"/>
                <a:ea typeface="Calibri"/>
                <a:cs typeface="Calibri"/>
                <a:sym typeface="Calibri"/>
              </a:rPr>
              <a:t>Cell: +49 (0) 9641 70 526 2133</a:t>
            </a:r>
            <a:endParaRPr b="0" i="0" sz="1700" u="none" cap="none" strike="noStrike">
              <a:solidFill>
                <a:schemeClr val="dk1"/>
              </a:solidFill>
              <a:latin typeface="Calibri"/>
              <a:ea typeface="Calibri"/>
              <a:cs typeface="Calibri"/>
              <a:sym typeface="Calibri"/>
            </a:endParaRPr>
          </a:p>
          <a:p>
            <a:pPr indent="-170180" lvl="1" marL="868044" marR="0" rtl="0" algn="l">
              <a:lnSpc>
                <a:spcPct val="100000"/>
              </a:lnSpc>
              <a:spcBef>
                <a:spcPts val="25"/>
              </a:spcBef>
              <a:spcAft>
                <a:spcPts val="0"/>
              </a:spcAft>
              <a:buClr>
                <a:schemeClr val="dk1"/>
              </a:buClr>
              <a:buSzPts val="1100"/>
              <a:buFont typeface="Noto Sans Symbols"/>
              <a:buChar char="◆"/>
            </a:pPr>
            <a:r>
              <a:rPr b="1" i="0" lang="en-US" sz="1700" u="none" cap="none" strike="noStrike">
                <a:solidFill>
                  <a:schemeClr val="dk1"/>
                </a:solidFill>
                <a:latin typeface="Arial"/>
                <a:ea typeface="Arial"/>
                <a:cs typeface="Arial"/>
                <a:sym typeface="Arial"/>
              </a:rPr>
              <a:t>Internal unit’s COC.</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2"/>
          <p:cNvSpPr txBox="1"/>
          <p:nvPr>
            <p:ph type="title"/>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EMERGENCY OPERATIONS</a:t>
            </a:r>
            <a:endParaRPr/>
          </a:p>
        </p:txBody>
      </p:sp>
      <p:sp>
        <p:nvSpPr>
          <p:cNvPr id="334" name="Google Shape;334;p42"/>
          <p:cNvSpPr txBox="1"/>
          <p:nvPr/>
        </p:nvSpPr>
        <p:spPr>
          <a:xfrm>
            <a:off x="457200" y="1104900"/>
            <a:ext cx="8229600" cy="4648200"/>
          </a:xfrm>
          <a:prstGeom prst="rect">
            <a:avLst/>
          </a:prstGeom>
          <a:noFill/>
          <a:ln>
            <a:noFill/>
          </a:ln>
        </p:spPr>
        <p:txBody>
          <a:bodyPr anchorCtr="0" anchor="t" bIns="45700" lIns="91425" spcFirstLastPara="1" rIns="91425" wrap="square" tIns="45700">
            <a:noAutofit/>
          </a:bodyPr>
          <a:lstStyle/>
          <a:p>
            <a:pPr indent="-114300" lvl="0" marL="0" marR="0" rtl="0" algn="l">
              <a:spcBef>
                <a:spcPts val="0"/>
              </a:spcBef>
              <a:spcAft>
                <a:spcPts val="0"/>
              </a:spcAft>
              <a:buClr>
                <a:srgbClr val="000000"/>
              </a:buClr>
              <a:buSzPts val="1800"/>
              <a:buFont typeface="Arial"/>
              <a:buChar char="•"/>
            </a:pPr>
            <a:r>
              <a:rPr b="1" lang="en-US" sz="1800">
                <a:solidFill>
                  <a:srgbClr val="000000"/>
                </a:solidFill>
                <a:latin typeface="Arial"/>
                <a:ea typeface="Arial"/>
                <a:cs typeface="Arial"/>
                <a:sym typeface="Arial"/>
              </a:rPr>
              <a:t> In the event of an emergency, immediate notification of Graf Radio/GAAF Tower, Base Operations, and GTA Range Operations will activate the 7ATC Aviation Pre-Accident Plan.</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a:p>
            <a:pPr indent="-114300" lvl="0" marL="0"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 Per AE Suppl 1 to AR 95-1, any unit involved in an aviation accident will immediately notify the USAREUR Watch Officer:</a:t>
            </a:r>
            <a:endParaRPr/>
          </a:p>
          <a:p>
            <a:pPr indent="0" lvl="1" marL="457200" marR="0" rtl="0" algn="l">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Noto Sans Symbols"/>
              <a:buChar char="❖"/>
            </a:pPr>
            <a:r>
              <a:rPr b="1" i="0" lang="en-US" sz="1800" u="none" cap="none" strike="noStrike">
                <a:solidFill>
                  <a:schemeClr val="dk1"/>
                </a:solidFill>
                <a:latin typeface="Arial"/>
                <a:ea typeface="Arial"/>
                <a:cs typeface="Arial"/>
                <a:sym typeface="Arial"/>
              </a:rPr>
              <a:t> 537-3192/3186/3189, CIV: 0611-143-537-3189</a:t>
            </a:r>
            <a:endParaRPr/>
          </a:p>
          <a:p>
            <a:pPr indent="0" lvl="0" marL="0" marR="0" rtl="0" algn="l">
              <a:spcBef>
                <a:spcPts val="0"/>
              </a:spcBef>
              <a:spcAft>
                <a:spcPts val="0"/>
              </a:spcAft>
              <a:buClr>
                <a:schemeClr val="dk1"/>
              </a:buClr>
              <a:buSzPts val="1800"/>
              <a:buFont typeface="Arial"/>
              <a:buNone/>
            </a:pPr>
            <a:r>
              <a:t/>
            </a:r>
            <a:endParaRPr b="1" sz="1800">
              <a:solidFill>
                <a:schemeClr val="dk1"/>
              </a:solidFill>
              <a:latin typeface="Arial"/>
              <a:ea typeface="Arial"/>
              <a:cs typeface="Arial"/>
              <a:sym typeface="Arial"/>
            </a:endParaRPr>
          </a:p>
          <a:p>
            <a:pPr indent="-114300" lvl="0" marL="0"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 Submit the AE Form 95-23A within two hours to:</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285750" lvl="1" marL="742950" marR="0" rtl="0" algn="l">
              <a:spcBef>
                <a:spcPts val="0"/>
              </a:spcBef>
              <a:spcAft>
                <a:spcPts val="0"/>
              </a:spcAft>
              <a:buClr>
                <a:srgbClr val="0000FF"/>
              </a:buClr>
              <a:buSzPts val="1800"/>
              <a:buFont typeface="Noto Sans Symbols"/>
              <a:buChar char="❖"/>
            </a:pPr>
            <a:r>
              <a:rPr b="1" i="0" lang="en-US" sz="1800" u="sng" cap="none" strike="noStrike">
                <a:solidFill>
                  <a:srgbClr val="0000FF"/>
                </a:solidFill>
                <a:latin typeface="Arial"/>
                <a:ea typeface="Arial"/>
                <a:cs typeface="Arial"/>
                <a:sym typeface="Arial"/>
              </a:rPr>
              <a:t>usarmy.badenwur.usareur.mbx.g33-ops-watch-officer@mail.mil</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000"/>
              <a:buFont typeface="Arial"/>
              <a:buNone/>
            </a:pPr>
            <a:r>
              <a:t/>
            </a:r>
            <a:endParaRPr b="1" sz="20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3"/>
          <p:cNvSpPr txBox="1"/>
          <p:nvPr/>
        </p:nvSpPr>
        <p:spPr>
          <a:xfrm>
            <a:off x="4428902" y="-17731"/>
            <a:ext cx="28702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6F2F9F"/>
              </a:buClr>
              <a:buSzPts val="1200"/>
              <a:buFont typeface="Arial"/>
              <a:buNone/>
            </a:pPr>
            <a:r>
              <a:rPr b="1" i="0" lang="en-US" sz="1200" u="none" cap="none" strike="noStrike">
                <a:solidFill>
                  <a:srgbClr val="6F2F9F"/>
                </a:solidFill>
                <a:latin typeface="Arial"/>
                <a:ea typeface="Arial"/>
                <a:cs typeface="Arial"/>
                <a:sym typeface="Arial"/>
              </a:rPr>
              <a:t>CUI</a:t>
            </a:r>
            <a:endParaRPr b="0" i="0" sz="1200" u="none" cap="none" strike="noStrike">
              <a:solidFill>
                <a:srgbClr val="000000"/>
              </a:solidFill>
              <a:latin typeface="Arial"/>
              <a:ea typeface="Arial"/>
              <a:cs typeface="Arial"/>
              <a:sym typeface="Arial"/>
            </a:endParaRPr>
          </a:p>
        </p:txBody>
      </p:sp>
      <p:sp>
        <p:nvSpPr>
          <p:cNvPr id="340" name="Google Shape;340;p43"/>
          <p:cNvSpPr txBox="1"/>
          <p:nvPr>
            <p:ph idx="10" type="dt"/>
          </p:nvPr>
        </p:nvSpPr>
        <p:spPr>
          <a:xfrm>
            <a:off x="7507609" y="6619056"/>
            <a:ext cx="702309" cy="121284"/>
          </a:xfrm>
          <a:prstGeom prst="rect">
            <a:avLst/>
          </a:prstGeom>
          <a:noFill/>
          <a:ln>
            <a:noFill/>
          </a:ln>
        </p:spPr>
        <p:txBody>
          <a:bodyPr anchorCtr="0" anchor="t" bIns="0" lIns="0" spcFirstLastPara="1" rIns="0" wrap="square" tIns="6975">
            <a:spAutoFit/>
          </a:bodyPr>
          <a:lstStyle/>
          <a:p>
            <a:pPr indent="0" lvl="0" marL="12700" marR="0" rtl="0" algn="l">
              <a:lnSpc>
                <a:spcPct val="100000"/>
              </a:lnSpc>
              <a:spcBef>
                <a:spcPts val="0"/>
              </a:spcBef>
              <a:spcAft>
                <a:spcPts val="0"/>
              </a:spcAft>
              <a:buClr>
                <a:srgbClr val="000000"/>
              </a:buClr>
              <a:buSzPts val="650"/>
              <a:buFont typeface="Arial"/>
              <a:buNone/>
            </a:pPr>
            <a:r>
              <a:rPr b="1" i="0" lang="en-US" sz="650" u="none" cap="none" strike="noStrike">
                <a:solidFill>
                  <a:srgbClr val="000000"/>
                </a:solidFill>
                <a:latin typeface="Arial"/>
                <a:ea typeface="Arial"/>
                <a:cs typeface="Arial"/>
                <a:sym typeface="Arial"/>
              </a:rPr>
              <a:t>As of: 26-Mar-24</a:t>
            </a:r>
            <a:endParaRPr/>
          </a:p>
        </p:txBody>
      </p:sp>
      <p:sp>
        <p:nvSpPr>
          <p:cNvPr id="341" name="Google Shape;341;p43"/>
          <p:cNvSpPr txBox="1"/>
          <p:nvPr>
            <p:ph idx="12" type="sldNum"/>
          </p:nvPr>
        </p:nvSpPr>
        <p:spPr>
          <a:xfrm>
            <a:off x="8855578" y="6650704"/>
            <a:ext cx="193040" cy="131445"/>
          </a:xfrm>
          <a:prstGeom prst="rect">
            <a:avLst/>
          </a:prstGeom>
          <a:noFill/>
          <a:ln>
            <a:noFill/>
          </a:ln>
        </p:spPr>
        <p:txBody>
          <a:bodyPr anchorCtr="0" anchor="t" bIns="0" lIns="0" spcFirstLastPara="1" rIns="0" wrap="square" tIns="2525">
            <a:spAutoFit/>
          </a:bodyPr>
          <a:lstStyle/>
          <a:p>
            <a:pPr indent="0" lvl="0" marL="38100" marR="0" rtl="0" algn="l">
              <a:lnSpc>
                <a:spcPct val="100000"/>
              </a:lnSpc>
              <a:spcBef>
                <a:spcPts val="0"/>
              </a:spcBef>
              <a:spcAft>
                <a:spcPts val="0"/>
              </a:spcAft>
              <a:buClr>
                <a:srgbClr val="000000"/>
              </a:buClr>
              <a:buSzPts val="750"/>
              <a:buFont typeface="Arial"/>
              <a:buNone/>
            </a:pPr>
            <a:r>
              <a:rPr b="0" i="0" lang="en-US" sz="750" u="none" cap="none" strike="noStrike">
                <a:solidFill>
                  <a:srgbClr val="000000"/>
                </a:solidFill>
                <a:latin typeface="Arial"/>
                <a:ea typeface="Arial"/>
                <a:cs typeface="Arial"/>
                <a:sym typeface="Arial"/>
              </a:rPr>
              <a:t>14</a:t>
            </a:r>
            <a:endParaRPr/>
          </a:p>
        </p:txBody>
      </p:sp>
      <p:sp>
        <p:nvSpPr>
          <p:cNvPr id="342" name="Google Shape;342;p43"/>
          <p:cNvSpPr txBox="1"/>
          <p:nvPr>
            <p:ph idx="11" type="ftr"/>
          </p:nvPr>
        </p:nvSpPr>
        <p:spPr>
          <a:xfrm>
            <a:off x="78739" y="6636178"/>
            <a:ext cx="1821814" cy="141604"/>
          </a:xfrm>
          <a:prstGeom prst="rect">
            <a:avLst/>
          </a:prstGeom>
          <a:noFill/>
          <a:ln>
            <a:noFill/>
          </a:ln>
        </p:spPr>
        <p:txBody>
          <a:bodyPr anchorCtr="0" anchor="t" bIns="0" lIns="0" spcFirstLastPara="1" rIns="0" wrap="square" tIns="4425">
            <a:spAutoFit/>
          </a:bodyPr>
          <a:lstStyle/>
          <a:p>
            <a:pPr indent="0" lvl="0" marL="12700" marR="0" rtl="0" algn="l">
              <a:lnSpc>
                <a:spcPct val="100000"/>
              </a:lnSpc>
              <a:spcBef>
                <a:spcPts val="0"/>
              </a:spcBef>
              <a:spcAft>
                <a:spcPts val="0"/>
              </a:spcAft>
              <a:buClr>
                <a:srgbClr val="000000"/>
              </a:buClr>
              <a:buSzPts val="800"/>
              <a:buFont typeface="Arial"/>
              <a:buNone/>
            </a:pPr>
            <a:r>
              <a:rPr b="1" i="1" lang="en-US" sz="800" u="none" cap="none" strike="noStrike">
                <a:solidFill>
                  <a:srgbClr val="000000"/>
                </a:solidFill>
                <a:latin typeface="Arial"/>
                <a:ea typeface="Arial"/>
                <a:cs typeface="Arial"/>
                <a:sym typeface="Arial"/>
              </a:rPr>
              <a:t>ARMY STRONG, STRONG EUROPE!</a:t>
            </a:r>
            <a:endParaRPr/>
          </a:p>
        </p:txBody>
      </p:sp>
      <p:sp>
        <p:nvSpPr>
          <p:cNvPr id="343" name="Google Shape;343;p43"/>
          <p:cNvSpPr txBox="1"/>
          <p:nvPr/>
        </p:nvSpPr>
        <p:spPr>
          <a:xfrm>
            <a:off x="4433249" y="6697188"/>
            <a:ext cx="287020" cy="196215"/>
          </a:xfrm>
          <a:prstGeom prst="rect">
            <a:avLst/>
          </a:prstGeom>
          <a:noFill/>
          <a:ln>
            <a:noFill/>
          </a:ln>
        </p:spPr>
        <p:txBody>
          <a:bodyPr anchorCtr="0" anchor="t" bIns="0" lIns="0" spcFirstLastPara="1" rIns="0" wrap="square" tIns="0">
            <a:spAutoFit/>
          </a:bodyPr>
          <a:lstStyle/>
          <a:p>
            <a:pPr indent="0" lvl="0" marL="12700" marR="0" rtl="0" algn="l">
              <a:lnSpc>
                <a:spcPct val="118750"/>
              </a:lnSpc>
              <a:spcBef>
                <a:spcPts val="0"/>
              </a:spcBef>
              <a:spcAft>
                <a:spcPts val="0"/>
              </a:spcAft>
              <a:buClr>
                <a:srgbClr val="6F2F9F"/>
              </a:buClr>
              <a:buSzPts val="1200"/>
              <a:buFont typeface="Arial"/>
              <a:buNone/>
            </a:pPr>
            <a:r>
              <a:rPr b="1" i="0" lang="en-US" sz="1200" u="none" cap="none" strike="noStrike">
                <a:solidFill>
                  <a:srgbClr val="6F2F9F"/>
                </a:solidFill>
                <a:latin typeface="Arial"/>
                <a:ea typeface="Arial"/>
                <a:cs typeface="Arial"/>
                <a:sym typeface="Arial"/>
              </a:rPr>
              <a:t>CUI</a:t>
            </a:r>
            <a:endParaRPr b="0" i="0" sz="1200" u="none" cap="none" strike="noStrike">
              <a:solidFill>
                <a:srgbClr val="000000"/>
              </a:solidFill>
              <a:latin typeface="Arial"/>
              <a:ea typeface="Arial"/>
              <a:cs typeface="Arial"/>
              <a:sym typeface="Arial"/>
            </a:endParaRPr>
          </a:p>
        </p:txBody>
      </p:sp>
      <p:sp>
        <p:nvSpPr>
          <p:cNvPr id="344" name="Google Shape;344;p43"/>
          <p:cNvSpPr txBox="1"/>
          <p:nvPr/>
        </p:nvSpPr>
        <p:spPr>
          <a:xfrm>
            <a:off x="614372" y="988500"/>
            <a:ext cx="3368675" cy="43878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2700"/>
              <a:buFont typeface="Arial"/>
              <a:buNone/>
            </a:pPr>
            <a:r>
              <a:rPr b="1" i="0" lang="en-US" sz="2700" u="sng" cap="none" strike="noStrike">
                <a:solidFill>
                  <a:srgbClr val="000000"/>
                </a:solidFill>
                <a:latin typeface="Arial"/>
                <a:ea typeface="Arial"/>
                <a:cs typeface="Arial"/>
                <a:sym typeface="Arial"/>
              </a:rPr>
              <a:t>Pre-Flight Checklist:</a:t>
            </a:r>
            <a:endParaRPr b="0" i="0" sz="2700" u="none" cap="none" strike="noStrike">
              <a:solidFill>
                <a:srgbClr val="000000"/>
              </a:solidFill>
              <a:latin typeface="Arial"/>
              <a:ea typeface="Arial"/>
              <a:cs typeface="Arial"/>
              <a:sym typeface="Arial"/>
            </a:endParaRPr>
          </a:p>
        </p:txBody>
      </p:sp>
      <p:sp>
        <p:nvSpPr>
          <p:cNvPr id="345" name="Google Shape;345;p43"/>
          <p:cNvSpPr txBox="1"/>
          <p:nvPr>
            <p:ph idx="1" type="body"/>
          </p:nvPr>
        </p:nvSpPr>
        <p:spPr>
          <a:xfrm>
            <a:off x="278234" y="1819496"/>
            <a:ext cx="3820160" cy="3796029"/>
          </a:xfrm>
          <a:prstGeom prst="rect">
            <a:avLst/>
          </a:prstGeom>
          <a:noFill/>
          <a:ln>
            <a:noFill/>
          </a:ln>
        </p:spPr>
        <p:txBody>
          <a:bodyPr anchorCtr="0" anchor="t" bIns="0" lIns="0" spcFirstLastPara="1" rIns="0" wrap="square" tIns="12050">
            <a:spAutoFit/>
          </a:bodyPr>
          <a:lstStyle/>
          <a:p>
            <a:pPr indent="-256540" lvl="0" marL="268605" marR="5080" rtl="0" algn="l">
              <a:lnSpc>
                <a:spcPct val="109400"/>
              </a:lnSpc>
              <a:spcBef>
                <a:spcPts val="0"/>
              </a:spcBef>
              <a:spcAft>
                <a:spcPts val="0"/>
              </a:spcAft>
              <a:buClr>
                <a:schemeClr val="dk1"/>
              </a:buClr>
              <a:buSzPts val="1650"/>
              <a:buFont typeface="Noto Sans Symbols"/>
              <a:buChar char="✔"/>
            </a:pPr>
            <a:r>
              <a:rPr lang="en-US"/>
              <a:t>Battery, Controller, and Phone are fully charged.</a:t>
            </a:r>
            <a:endParaRPr/>
          </a:p>
          <a:p>
            <a:pPr indent="-255904" lvl="0" marL="268605" rtl="0" algn="l">
              <a:lnSpc>
                <a:spcPct val="100000"/>
              </a:lnSpc>
              <a:spcBef>
                <a:spcPts val="190"/>
              </a:spcBef>
              <a:spcAft>
                <a:spcPts val="0"/>
              </a:spcAft>
              <a:buClr>
                <a:schemeClr val="dk1"/>
              </a:buClr>
              <a:buSzPts val="1650"/>
              <a:buFont typeface="Noto Sans Symbols"/>
              <a:buChar char="✔"/>
            </a:pPr>
            <a:r>
              <a:rPr lang="en-US"/>
              <a:t>No warning messages.</a:t>
            </a:r>
            <a:endParaRPr/>
          </a:p>
          <a:p>
            <a:pPr indent="-255904" lvl="0" marL="268605" rtl="0" algn="l">
              <a:lnSpc>
                <a:spcPct val="100000"/>
              </a:lnSpc>
              <a:spcBef>
                <a:spcPts val="170"/>
              </a:spcBef>
              <a:spcAft>
                <a:spcPts val="0"/>
              </a:spcAft>
              <a:buClr>
                <a:schemeClr val="dk1"/>
              </a:buClr>
              <a:buSzPts val="1650"/>
              <a:buFont typeface="Noto Sans Symbols"/>
              <a:buChar char="✔"/>
            </a:pPr>
            <a:r>
              <a:rPr lang="en-US"/>
              <a:t>Temperature is between -5C and 40C.</a:t>
            </a:r>
            <a:endParaRPr/>
          </a:p>
          <a:p>
            <a:pPr indent="-255904" lvl="0" marL="268605" rtl="0" algn="l">
              <a:lnSpc>
                <a:spcPct val="100000"/>
              </a:lnSpc>
              <a:spcBef>
                <a:spcPts val="190"/>
              </a:spcBef>
              <a:spcAft>
                <a:spcPts val="0"/>
              </a:spcAft>
              <a:buClr>
                <a:schemeClr val="dk1"/>
              </a:buClr>
              <a:buSzPts val="1650"/>
              <a:buFont typeface="Noto Sans Symbols"/>
              <a:buChar char="✔"/>
            </a:pPr>
            <a:r>
              <a:rPr lang="en-US"/>
              <a:t>No precipitation in flight path.</a:t>
            </a:r>
            <a:endParaRPr/>
          </a:p>
          <a:p>
            <a:pPr indent="-255904" lvl="0" marL="268605" rtl="0" algn="l">
              <a:lnSpc>
                <a:spcPct val="100000"/>
              </a:lnSpc>
              <a:spcBef>
                <a:spcPts val="170"/>
              </a:spcBef>
              <a:spcAft>
                <a:spcPts val="0"/>
              </a:spcAft>
              <a:buClr>
                <a:schemeClr val="dk1"/>
              </a:buClr>
              <a:buSzPts val="1650"/>
              <a:buFont typeface="Noto Sans Symbols"/>
              <a:buChar char="✔"/>
            </a:pPr>
            <a:r>
              <a:rPr lang="en-US"/>
              <a:t>Propellers are fully attached.</a:t>
            </a:r>
            <a:endParaRPr/>
          </a:p>
          <a:p>
            <a:pPr indent="-255904" lvl="0" marL="268605" rtl="0" algn="l">
              <a:lnSpc>
                <a:spcPct val="100000"/>
              </a:lnSpc>
              <a:spcBef>
                <a:spcPts val="190"/>
              </a:spcBef>
              <a:spcAft>
                <a:spcPts val="0"/>
              </a:spcAft>
              <a:buClr>
                <a:schemeClr val="dk1"/>
              </a:buClr>
              <a:buSzPts val="1650"/>
              <a:buFont typeface="Noto Sans Symbols"/>
              <a:buChar char="✔"/>
            </a:pPr>
            <a:r>
              <a:rPr lang="en-US"/>
              <a:t>"Lens Cover" removed.</a:t>
            </a:r>
            <a:endParaRPr/>
          </a:p>
          <a:p>
            <a:pPr indent="-255904" lvl="0" marL="268605" rtl="0" algn="l">
              <a:lnSpc>
                <a:spcPct val="100000"/>
              </a:lnSpc>
              <a:spcBef>
                <a:spcPts val="170"/>
              </a:spcBef>
              <a:spcAft>
                <a:spcPts val="0"/>
              </a:spcAft>
              <a:buClr>
                <a:schemeClr val="dk1"/>
              </a:buClr>
              <a:buSzPts val="1650"/>
              <a:buFont typeface="Noto Sans Symbols"/>
              <a:buChar char="✔"/>
            </a:pPr>
            <a:r>
              <a:rPr lang="en-US"/>
              <a:t>Max Altitude set to 160m.</a:t>
            </a:r>
            <a:endParaRPr/>
          </a:p>
          <a:p>
            <a:pPr indent="-256540" lvl="0" marL="268605" marR="219075" rtl="0" algn="l">
              <a:lnSpc>
                <a:spcPct val="109400"/>
              </a:lnSpc>
              <a:spcBef>
                <a:spcPts val="25"/>
              </a:spcBef>
              <a:spcAft>
                <a:spcPts val="0"/>
              </a:spcAft>
              <a:buClr>
                <a:schemeClr val="dk1"/>
              </a:buClr>
              <a:buSzPts val="1650"/>
              <a:buFont typeface="Noto Sans Symbols"/>
              <a:buChar char="✔"/>
            </a:pPr>
            <a:r>
              <a:rPr lang="en-US"/>
              <a:t>Low Battery Warning Message set to 30%, Extreme Low-15%.</a:t>
            </a:r>
            <a:endParaRPr/>
          </a:p>
          <a:p>
            <a:pPr indent="-256540" lvl="0" marL="268605" marR="6350" rtl="0" algn="l">
              <a:lnSpc>
                <a:spcPct val="109400"/>
              </a:lnSpc>
              <a:spcBef>
                <a:spcPts val="20"/>
              </a:spcBef>
              <a:spcAft>
                <a:spcPts val="0"/>
              </a:spcAft>
              <a:buClr>
                <a:schemeClr val="dk1"/>
              </a:buClr>
              <a:buSzPts val="1650"/>
              <a:buFont typeface="Noto Sans Symbols"/>
              <a:buChar char="✔"/>
            </a:pPr>
            <a:r>
              <a:rPr lang="en-US"/>
              <a:t>RTH altitude set to 100m or 10m higher than the highest point at range.</a:t>
            </a:r>
            <a:endParaRPr/>
          </a:p>
          <a:p>
            <a:pPr indent="-256540" lvl="0" marL="268605" marR="29209" rtl="0" algn="l">
              <a:lnSpc>
                <a:spcPct val="110000"/>
              </a:lnSpc>
              <a:spcBef>
                <a:spcPts val="10"/>
              </a:spcBef>
              <a:spcAft>
                <a:spcPts val="0"/>
              </a:spcAft>
              <a:buClr>
                <a:schemeClr val="dk1"/>
              </a:buClr>
              <a:buSzPts val="1650"/>
              <a:buFont typeface="Noto Sans Symbols"/>
              <a:buChar char="✔"/>
            </a:pPr>
            <a:r>
              <a:rPr i="1" lang="en-US">
                <a:latin typeface="Arial"/>
                <a:ea typeface="Arial"/>
                <a:cs typeface="Arial"/>
                <a:sym typeface="Arial"/>
              </a:rPr>
              <a:t>If flying tandem with MN partner, verify they have received authorized SUAS qualification training.</a:t>
            </a:r>
            <a:endParaRPr/>
          </a:p>
        </p:txBody>
      </p:sp>
      <p:sp>
        <p:nvSpPr>
          <p:cNvPr id="346" name="Google Shape;346;p43"/>
          <p:cNvSpPr txBox="1"/>
          <p:nvPr/>
        </p:nvSpPr>
        <p:spPr>
          <a:xfrm>
            <a:off x="4570859" y="782237"/>
            <a:ext cx="4192270" cy="5446395"/>
          </a:xfrm>
          <a:prstGeom prst="rect">
            <a:avLst/>
          </a:prstGeom>
          <a:noFill/>
          <a:ln>
            <a:noFill/>
          </a:ln>
        </p:spPr>
        <p:txBody>
          <a:bodyPr anchorCtr="0" anchor="t" bIns="0" lIns="0" spcFirstLastPara="1" rIns="0" wrap="square" tIns="213350">
            <a:spAutoFit/>
          </a:bodyPr>
          <a:lstStyle/>
          <a:p>
            <a:pPr indent="0" lvl="0" marL="226695" marR="0" rtl="0" algn="l">
              <a:lnSpc>
                <a:spcPct val="100000"/>
              </a:lnSpc>
              <a:spcBef>
                <a:spcPts val="0"/>
              </a:spcBef>
              <a:spcAft>
                <a:spcPts val="0"/>
              </a:spcAft>
              <a:buClr>
                <a:srgbClr val="000000"/>
              </a:buClr>
              <a:buSzPts val="2700"/>
              <a:buFont typeface="Arial"/>
              <a:buNone/>
            </a:pPr>
            <a:r>
              <a:rPr b="1" i="0" lang="en-US" sz="2700" u="sng" cap="none" strike="noStrike">
                <a:solidFill>
                  <a:srgbClr val="000000"/>
                </a:solidFill>
                <a:latin typeface="Arial"/>
                <a:ea typeface="Arial"/>
                <a:cs typeface="Arial"/>
                <a:sym typeface="Arial"/>
              </a:rPr>
              <a:t>Emergency Procedures:</a:t>
            </a:r>
            <a:endParaRPr b="0" i="0" sz="2700" u="none" cap="none" strike="noStrike">
              <a:solidFill>
                <a:srgbClr val="000000"/>
              </a:solidFill>
              <a:latin typeface="Arial"/>
              <a:ea typeface="Arial"/>
              <a:cs typeface="Arial"/>
              <a:sym typeface="Arial"/>
            </a:endParaRPr>
          </a:p>
          <a:p>
            <a:pPr indent="0" lvl="0" marL="371475" marR="0" rtl="0" algn="l">
              <a:lnSpc>
                <a:spcPct val="100000"/>
              </a:lnSpc>
              <a:spcBef>
                <a:spcPts val="775"/>
              </a:spcBef>
              <a:spcAft>
                <a:spcPts val="0"/>
              </a:spcAft>
              <a:buClr>
                <a:srgbClr val="000000"/>
              </a:buClr>
              <a:buSzPts val="1350"/>
              <a:buFont typeface="Arial"/>
              <a:buNone/>
            </a:pPr>
            <a:r>
              <a:rPr b="0" i="1" lang="en-US" sz="1350" u="sng" cap="none" strike="noStrike">
                <a:solidFill>
                  <a:srgbClr val="000000"/>
                </a:solidFill>
                <a:latin typeface="Arial"/>
                <a:ea typeface="Arial"/>
                <a:cs typeface="Arial"/>
                <a:sym typeface="Arial"/>
              </a:rPr>
              <a:t>(Warning Messages)</a:t>
            </a:r>
            <a:r>
              <a:rPr b="0" i="1" lang="en-US" sz="1350" u="none" cap="none" strike="noStrike">
                <a:solidFill>
                  <a:srgbClr val="000000"/>
                </a:solidFill>
                <a:latin typeface="Arial"/>
                <a:ea typeface="Arial"/>
                <a:cs typeface="Arial"/>
                <a:sym typeface="Arial"/>
              </a:rPr>
              <a:t> </a:t>
            </a:r>
            <a:r>
              <a:rPr b="0" i="0" lang="en-US" sz="1350" u="none" cap="none" strike="noStrike">
                <a:solidFill>
                  <a:srgbClr val="000000"/>
                </a:solidFill>
                <a:latin typeface="Arial"/>
                <a:ea typeface="Arial"/>
                <a:cs typeface="Arial"/>
                <a:sym typeface="Arial"/>
              </a:rPr>
              <a:t>and procedures to execute.</a:t>
            </a:r>
            <a:endParaRPr b="0" i="0" sz="1350" u="none" cap="none" strike="noStrike">
              <a:solidFill>
                <a:srgbClr val="000000"/>
              </a:solidFill>
              <a:latin typeface="Arial"/>
              <a:ea typeface="Arial"/>
              <a:cs typeface="Arial"/>
              <a:sym typeface="Arial"/>
            </a:endParaRPr>
          </a:p>
          <a:p>
            <a:pPr indent="-256540" lvl="0" marL="268605" marR="839469" rtl="0" algn="l">
              <a:lnSpc>
                <a:spcPct val="120000"/>
              </a:lnSpc>
              <a:spcBef>
                <a:spcPts val="900"/>
              </a:spcBef>
              <a:spcAft>
                <a:spcPts val="0"/>
              </a:spcAft>
              <a:buClr>
                <a:srgbClr val="000000"/>
              </a:buClr>
              <a:buSzPts val="1650"/>
              <a:buFont typeface="Noto Sans Symbols"/>
              <a:buChar char="✔"/>
            </a:pPr>
            <a:r>
              <a:rPr b="1" i="0" lang="en-US" sz="1500" u="sng" cap="none" strike="noStrike">
                <a:solidFill>
                  <a:srgbClr val="000000"/>
                </a:solidFill>
                <a:latin typeface="Arial"/>
                <a:ea typeface="Arial"/>
                <a:cs typeface="Arial"/>
                <a:sym typeface="Arial"/>
              </a:rPr>
              <a:t>Battery Voltage</a:t>
            </a:r>
            <a:r>
              <a:rPr b="1" i="0" lang="en-US" sz="1500" u="none" cap="none" strike="noStrike">
                <a:solidFill>
                  <a:srgbClr val="000000"/>
                </a:solidFill>
                <a:latin typeface="Arial"/>
                <a:ea typeface="Arial"/>
                <a:cs typeface="Arial"/>
                <a:sym typeface="Arial"/>
              </a:rPr>
              <a:t> - Land safest area immediately.</a:t>
            </a:r>
            <a:endParaRPr b="0" i="0" sz="1500" u="none" cap="none" strike="noStrike">
              <a:solidFill>
                <a:srgbClr val="000000"/>
              </a:solidFill>
              <a:latin typeface="Arial"/>
              <a:ea typeface="Arial"/>
              <a:cs typeface="Arial"/>
              <a:sym typeface="Arial"/>
            </a:endParaRPr>
          </a:p>
          <a:p>
            <a:pPr indent="-255904" lvl="0" marL="268605" marR="0" rtl="0" algn="l">
              <a:lnSpc>
                <a:spcPct val="100000"/>
              </a:lnSpc>
              <a:spcBef>
                <a:spcPts val="360"/>
              </a:spcBef>
              <a:spcAft>
                <a:spcPts val="0"/>
              </a:spcAft>
              <a:buClr>
                <a:srgbClr val="000000"/>
              </a:buClr>
              <a:buSzPts val="1650"/>
              <a:buFont typeface="Noto Sans Symbols"/>
              <a:buChar char="✔"/>
            </a:pPr>
            <a:r>
              <a:rPr b="1" i="0" lang="en-US" sz="1500" u="sng" cap="none" strike="noStrike">
                <a:solidFill>
                  <a:srgbClr val="000000"/>
                </a:solidFill>
                <a:latin typeface="Arial"/>
                <a:ea typeface="Arial"/>
                <a:cs typeface="Arial"/>
                <a:sym typeface="Arial"/>
              </a:rPr>
              <a:t>Video Signal Lost</a:t>
            </a:r>
            <a:r>
              <a:rPr b="1" i="0" lang="en-US" sz="1500" u="none" cap="none" strike="noStrike">
                <a:solidFill>
                  <a:srgbClr val="000000"/>
                </a:solidFill>
                <a:latin typeface="Arial"/>
                <a:ea typeface="Arial"/>
                <a:cs typeface="Arial"/>
                <a:sym typeface="Arial"/>
              </a:rPr>
              <a:t> - fly back</a:t>
            </a:r>
            <a:endParaRPr b="0" i="0" sz="1500" u="none" cap="none" strike="noStrike">
              <a:solidFill>
                <a:srgbClr val="000000"/>
              </a:solidFill>
              <a:latin typeface="Arial"/>
              <a:ea typeface="Arial"/>
              <a:cs typeface="Arial"/>
              <a:sym typeface="Arial"/>
            </a:endParaRPr>
          </a:p>
          <a:p>
            <a:pPr indent="0" lvl="0" marL="268605" marR="274320" rtl="0" algn="l">
              <a:lnSpc>
                <a:spcPct val="120000"/>
              </a:lnSpc>
              <a:spcBef>
                <a:spcPts val="0"/>
              </a:spcBef>
              <a:spcAft>
                <a:spcPts val="0"/>
              </a:spcAft>
              <a:buClr>
                <a:srgbClr val="000000"/>
              </a:buClr>
              <a:buSzPts val="1500"/>
              <a:buFont typeface="Arial"/>
              <a:buNone/>
            </a:pPr>
            <a:r>
              <a:rPr b="1" i="0" lang="en-US" sz="1500" u="none" cap="none" strike="noStrike">
                <a:solidFill>
                  <a:srgbClr val="000000"/>
                </a:solidFill>
                <a:latin typeface="Arial"/>
                <a:ea typeface="Arial"/>
                <a:cs typeface="Arial"/>
                <a:sym typeface="Arial"/>
              </a:rPr>
              <a:t>to "Home Location" immediately or until reconnection.</a:t>
            </a:r>
            <a:endParaRPr b="0" i="0" sz="1500" u="none" cap="none" strike="noStrike">
              <a:solidFill>
                <a:srgbClr val="000000"/>
              </a:solidFill>
              <a:latin typeface="Arial"/>
              <a:ea typeface="Arial"/>
              <a:cs typeface="Arial"/>
              <a:sym typeface="Arial"/>
            </a:endParaRPr>
          </a:p>
          <a:p>
            <a:pPr indent="-256540" lvl="0" marL="268605" marR="59689" rtl="0" algn="l">
              <a:lnSpc>
                <a:spcPct val="144000"/>
              </a:lnSpc>
              <a:spcBef>
                <a:spcPts val="130"/>
              </a:spcBef>
              <a:spcAft>
                <a:spcPts val="0"/>
              </a:spcAft>
              <a:buClr>
                <a:srgbClr val="000000"/>
              </a:buClr>
              <a:buSzPts val="1650"/>
              <a:buFont typeface="Noto Sans Symbols"/>
              <a:buChar char="✔"/>
            </a:pPr>
            <a:r>
              <a:rPr b="1" i="0" lang="en-US" sz="1500" u="sng" cap="none" strike="noStrike">
                <a:solidFill>
                  <a:srgbClr val="000000"/>
                </a:solidFill>
                <a:latin typeface="Arial"/>
                <a:ea typeface="Arial"/>
                <a:cs typeface="Arial"/>
                <a:sym typeface="Arial"/>
              </a:rPr>
              <a:t>Strong Wind Warning</a:t>
            </a:r>
            <a:r>
              <a:rPr b="1" i="0" lang="en-US" sz="1500" u="none" cap="none" strike="noStrike">
                <a:solidFill>
                  <a:srgbClr val="000000"/>
                </a:solidFill>
                <a:latin typeface="Arial"/>
                <a:ea typeface="Arial"/>
                <a:cs typeface="Arial"/>
                <a:sym typeface="Arial"/>
              </a:rPr>
              <a:t> - reduce altitude and fly back to "Home Location".</a:t>
            </a:r>
            <a:endParaRPr b="0" i="0" sz="1500" u="none" cap="none" strike="noStrike">
              <a:solidFill>
                <a:srgbClr val="000000"/>
              </a:solidFill>
              <a:latin typeface="Arial"/>
              <a:ea typeface="Arial"/>
              <a:cs typeface="Arial"/>
              <a:sym typeface="Arial"/>
            </a:endParaRPr>
          </a:p>
          <a:p>
            <a:pPr indent="-255904" lvl="0" marL="268605" marR="0" rtl="0" algn="l">
              <a:lnSpc>
                <a:spcPct val="100000"/>
              </a:lnSpc>
              <a:spcBef>
                <a:spcPts val="229"/>
              </a:spcBef>
              <a:spcAft>
                <a:spcPts val="0"/>
              </a:spcAft>
              <a:buClr>
                <a:srgbClr val="000000"/>
              </a:buClr>
              <a:buSzPts val="1650"/>
              <a:buFont typeface="Noto Sans Symbols"/>
              <a:buChar char="✔"/>
            </a:pPr>
            <a:r>
              <a:rPr b="1" i="0" lang="en-US" sz="1500" u="sng" cap="none" strike="noStrike">
                <a:solidFill>
                  <a:srgbClr val="000000"/>
                </a:solidFill>
                <a:latin typeface="Arial"/>
                <a:ea typeface="Arial"/>
                <a:cs typeface="Arial"/>
                <a:sym typeface="Arial"/>
              </a:rPr>
              <a:t>Low Battery</a:t>
            </a:r>
            <a:r>
              <a:rPr b="1" i="0" lang="en-US" sz="1500" u="none" cap="none" strike="noStrike">
                <a:solidFill>
                  <a:srgbClr val="000000"/>
                </a:solidFill>
                <a:latin typeface="Arial"/>
                <a:ea typeface="Arial"/>
                <a:cs typeface="Arial"/>
                <a:sym typeface="Arial"/>
              </a:rPr>
              <a:t> - fly back to "Home Location".</a:t>
            </a:r>
            <a:endParaRPr b="0" i="0" sz="1500" u="none" cap="none" strike="noStrike">
              <a:solidFill>
                <a:srgbClr val="000000"/>
              </a:solidFill>
              <a:latin typeface="Arial"/>
              <a:ea typeface="Arial"/>
              <a:cs typeface="Arial"/>
              <a:sym typeface="Arial"/>
            </a:endParaRPr>
          </a:p>
          <a:p>
            <a:pPr indent="-256540" lvl="0" marL="268605" marR="1394460" rtl="0" algn="l">
              <a:lnSpc>
                <a:spcPct val="120000"/>
              </a:lnSpc>
              <a:spcBef>
                <a:spcPts val="0"/>
              </a:spcBef>
              <a:spcAft>
                <a:spcPts val="0"/>
              </a:spcAft>
              <a:buClr>
                <a:srgbClr val="000000"/>
              </a:buClr>
              <a:buSzPts val="1650"/>
              <a:buFont typeface="Noto Sans Symbols"/>
              <a:buChar char="✔"/>
            </a:pPr>
            <a:r>
              <a:rPr b="1" i="0" lang="en-US" sz="1500" u="sng" cap="none" strike="noStrike">
                <a:solidFill>
                  <a:srgbClr val="000000"/>
                </a:solidFill>
                <a:latin typeface="Arial"/>
                <a:ea typeface="Arial"/>
                <a:cs typeface="Arial"/>
                <a:sym typeface="Arial"/>
              </a:rPr>
              <a:t>Extreme Low Battery</a:t>
            </a:r>
            <a:r>
              <a:rPr b="1" i="0" lang="en-US" sz="1500" u="none" cap="none" strike="noStrike">
                <a:solidFill>
                  <a:srgbClr val="000000"/>
                </a:solidFill>
                <a:latin typeface="Arial"/>
                <a:ea typeface="Arial"/>
                <a:cs typeface="Arial"/>
                <a:sym typeface="Arial"/>
              </a:rPr>
              <a:t> - Land safest area immediately.</a:t>
            </a:r>
            <a:endParaRPr b="0" i="0" sz="1500" u="none" cap="none" strike="noStrike">
              <a:solidFill>
                <a:srgbClr val="000000"/>
              </a:solidFill>
              <a:latin typeface="Arial"/>
              <a:ea typeface="Arial"/>
              <a:cs typeface="Arial"/>
              <a:sym typeface="Arial"/>
            </a:endParaRPr>
          </a:p>
          <a:p>
            <a:pPr indent="-256540" lvl="0" marL="268605" marR="287020" rtl="0" algn="l">
              <a:lnSpc>
                <a:spcPct val="120000"/>
              </a:lnSpc>
              <a:spcBef>
                <a:spcPts val="0"/>
              </a:spcBef>
              <a:spcAft>
                <a:spcPts val="0"/>
              </a:spcAft>
              <a:buClr>
                <a:srgbClr val="000000"/>
              </a:buClr>
              <a:buSzPts val="1650"/>
              <a:buFont typeface="Noto Sans Symbols"/>
              <a:buChar char="✔"/>
            </a:pPr>
            <a:r>
              <a:rPr b="1" i="0" lang="en-US" sz="1500" u="sng" cap="none" strike="noStrike">
                <a:solidFill>
                  <a:srgbClr val="000000"/>
                </a:solidFill>
                <a:latin typeface="Arial"/>
                <a:ea typeface="Arial"/>
                <a:cs typeface="Arial"/>
                <a:sym typeface="Arial"/>
              </a:rPr>
              <a:t>Lost of GPS</a:t>
            </a:r>
            <a:r>
              <a:rPr b="1" i="0" lang="en-US" sz="1500" u="none" cap="none" strike="noStrike">
                <a:solidFill>
                  <a:srgbClr val="000000"/>
                </a:solidFill>
                <a:latin typeface="Arial"/>
                <a:ea typeface="Arial"/>
                <a:cs typeface="Arial"/>
                <a:sym typeface="Arial"/>
              </a:rPr>
              <a:t> - Record UAS’s last known location, attempt to manually fly back to “Home Location”. Contact Range Operations Hotline found in GTA AVN incident reporting instructions Quick Reference Cards.</a:t>
            </a:r>
            <a:endParaRPr b="0" i="0" sz="1500" u="none" cap="none" strike="noStrike">
              <a:solidFill>
                <a:srgbClr val="000000"/>
              </a:solidFill>
              <a:latin typeface="Arial"/>
              <a:ea typeface="Arial"/>
              <a:cs typeface="Arial"/>
              <a:sym typeface="Arial"/>
            </a:endParaRPr>
          </a:p>
        </p:txBody>
      </p:sp>
      <p:sp>
        <p:nvSpPr>
          <p:cNvPr id="347" name="Google Shape;347;p43"/>
          <p:cNvSpPr txBox="1"/>
          <p:nvPr>
            <p:ph type="title"/>
          </p:nvPr>
        </p:nvSpPr>
        <p:spPr>
          <a:xfrm>
            <a:off x="2123874" y="162528"/>
            <a:ext cx="507365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COTS SUAS Quick Reference Card</a:t>
            </a:r>
            <a:endParaRPr/>
          </a:p>
        </p:txBody>
      </p:sp>
      <p:sp>
        <p:nvSpPr>
          <p:cNvPr id="348" name="Google Shape;348;p43"/>
          <p:cNvSpPr txBox="1"/>
          <p:nvPr/>
        </p:nvSpPr>
        <p:spPr>
          <a:xfrm>
            <a:off x="3793040" y="515786"/>
            <a:ext cx="183197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For US Operators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4"/>
          <p:cNvSpPr txBox="1"/>
          <p:nvPr/>
        </p:nvSpPr>
        <p:spPr>
          <a:xfrm>
            <a:off x="4428902" y="-17731"/>
            <a:ext cx="28702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6F2F9F"/>
              </a:buClr>
              <a:buSzPts val="1200"/>
              <a:buFont typeface="Arial"/>
              <a:buNone/>
            </a:pPr>
            <a:r>
              <a:rPr b="1" i="0" lang="en-US" sz="1200" u="none" cap="none" strike="noStrike">
                <a:solidFill>
                  <a:srgbClr val="6F2F9F"/>
                </a:solidFill>
                <a:latin typeface="Arial"/>
                <a:ea typeface="Arial"/>
                <a:cs typeface="Arial"/>
                <a:sym typeface="Arial"/>
              </a:rPr>
              <a:t>CUI</a:t>
            </a:r>
            <a:endParaRPr b="0" i="0" sz="1200" u="none" cap="none" strike="noStrike">
              <a:solidFill>
                <a:srgbClr val="000000"/>
              </a:solidFill>
              <a:latin typeface="Arial"/>
              <a:ea typeface="Arial"/>
              <a:cs typeface="Arial"/>
              <a:sym typeface="Arial"/>
            </a:endParaRPr>
          </a:p>
        </p:txBody>
      </p:sp>
      <p:sp>
        <p:nvSpPr>
          <p:cNvPr id="354" name="Google Shape;354;p44"/>
          <p:cNvSpPr txBox="1"/>
          <p:nvPr>
            <p:ph idx="1" type="body"/>
          </p:nvPr>
        </p:nvSpPr>
        <p:spPr>
          <a:xfrm>
            <a:off x="278234" y="1111383"/>
            <a:ext cx="3979545" cy="4001135"/>
          </a:xfrm>
          <a:prstGeom prst="rect">
            <a:avLst/>
          </a:prstGeom>
          <a:noFill/>
          <a:ln>
            <a:noFill/>
          </a:ln>
        </p:spPr>
        <p:txBody>
          <a:bodyPr anchorCtr="0" anchor="t" bIns="0" lIns="0" spcFirstLastPara="1" rIns="0" wrap="square" tIns="13950">
            <a:spAutoFit/>
          </a:bodyPr>
          <a:lstStyle/>
          <a:p>
            <a:pPr indent="0" lvl="0" marL="268605" rtl="0" algn="l">
              <a:lnSpc>
                <a:spcPct val="100000"/>
              </a:lnSpc>
              <a:spcBef>
                <a:spcPts val="0"/>
              </a:spcBef>
              <a:spcAft>
                <a:spcPts val="0"/>
              </a:spcAft>
              <a:buNone/>
            </a:pPr>
            <a:r>
              <a:rPr lang="en-US"/>
              <a:t>Post-Flight Checklist:</a:t>
            </a:r>
            <a:endParaRPr/>
          </a:p>
          <a:p>
            <a:pPr indent="-256540" lvl="0" marL="268605" marR="164465" rtl="0" algn="l">
              <a:lnSpc>
                <a:spcPct val="110000"/>
              </a:lnSpc>
              <a:spcBef>
                <a:spcPts val="2310"/>
              </a:spcBef>
              <a:spcAft>
                <a:spcPts val="0"/>
              </a:spcAft>
              <a:buClr>
                <a:schemeClr val="dk1"/>
              </a:buClr>
              <a:buSzPts val="1650"/>
              <a:buFont typeface="Noto Sans Symbols"/>
              <a:buChar char="✔"/>
            </a:pPr>
            <a:r>
              <a:rPr lang="en-US" sz="1500" u="none"/>
              <a:t>Battery, Controller, and Phone are fully recharged are placed back in their proper configuration.</a:t>
            </a:r>
            <a:endParaRPr sz="1500"/>
          </a:p>
          <a:p>
            <a:pPr indent="-255904" lvl="0" marL="268605" rtl="0" algn="l">
              <a:lnSpc>
                <a:spcPct val="100000"/>
              </a:lnSpc>
              <a:spcBef>
                <a:spcPts val="170"/>
              </a:spcBef>
              <a:spcAft>
                <a:spcPts val="0"/>
              </a:spcAft>
              <a:buClr>
                <a:schemeClr val="dk1"/>
              </a:buClr>
              <a:buSzPts val="1650"/>
              <a:buFont typeface="Noto Sans Symbols"/>
              <a:buChar char="✔"/>
            </a:pPr>
            <a:r>
              <a:rPr lang="en-US" sz="1500" u="none"/>
              <a:t>Document flight and maintenance</a:t>
            </a:r>
            <a:endParaRPr sz="1500"/>
          </a:p>
          <a:p>
            <a:pPr indent="0" lvl="0" marL="268605" marR="5080" rtl="0" algn="l">
              <a:lnSpc>
                <a:spcPct val="109400"/>
              </a:lnSpc>
              <a:spcBef>
                <a:spcPts val="20"/>
              </a:spcBef>
              <a:spcAft>
                <a:spcPts val="0"/>
              </a:spcAft>
              <a:buNone/>
            </a:pPr>
            <a:r>
              <a:rPr lang="en-US" sz="1500" u="none"/>
              <a:t>information using provided form: </a:t>
            </a:r>
            <a:r>
              <a:rPr lang="en-US" sz="1500" u="sng">
                <a:solidFill>
                  <a:schemeClr val="hlink"/>
                </a:solidFill>
                <a:hlinkClick r:id="rId3"/>
              </a:rPr>
              <a:t>https://forms.osi.apps.mil/r/yJRgSpz69W</a:t>
            </a:r>
            <a:endParaRPr sz="1500"/>
          </a:p>
          <a:p>
            <a:pPr indent="-256540" lvl="0" marL="268605" marR="396240" rtl="0" algn="l">
              <a:lnSpc>
                <a:spcPct val="110000"/>
              </a:lnSpc>
              <a:spcBef>
                <a:spcPts val="15"/>
              </a:spcBef>
              <a:spcAft>
                <a:spcPts val="0"/>
              </a:spcAft>
              <a:buClr>
                <a:schemeClr val="dk1"/>
              </a:buClr>
              <a:buSzPts val="1650"/>
              <a:buFont typeface="Noto Sans Symbols"/>
              <a:buChar char="✔"/>
            </a:pPr>
            <a:r>
              <a:rPr lang="en-US" sz="1500" u="none"/>
              <a:t>Document flight and maintenance information internally through Troop SUASMAN account.</a:t>
            </a:r>
            <a:endParaRPr sz="1500"/>
          </a:p>
          <a:p>
            <a:pPr indent="-256540" lvl="0" marL="268605" marR="45720" rtl="0" algn="l">
              <a:lnSpc>
                <a:spcPct val="132599"/>
              </a:lnSpc>
              <a:spcBef>
                <a:spcPts val="75"/>
              </a:spcBef>
              <a:spcAft>
                <a:spcPts val="0"/>
              </a:spcAft>
              <a:buClr>
                <a:schemeClr val="dk1"/>
              </a:buClr>
              <a:buSzPts val="1650"/>
              <a:buFont typeface="Noto Sans Symbols"/>
              <a:buChar char="✔"/>
            </a:pPr>
            <a:r>
              <a:rPr lang="en-US" sz="1500" u="none"/>
              <a:t>Notify JMTG-U if property is damaged or lost.</a:t>
            </a:r>
            <a:endParaRPr sz="1500"/>
          </a:p>
          <a:p>
            <a:pPr indent="-255904" lvl="0" marL="268605" rtl="0" algn="l">
              <a:lnSpc>
                <a:spcPct val="100000"/>
              </a:lnSpc>
              <a:spcBef>
                <a:spcPts val="70"/>
              </a:spcBef>
              <a:spcAft>
                <a:spcPts val="0"/>
              </a:spcAft>
              <a:buClr>
                <a:schemeClr val="dk1"/>
              </a:buClr>
              <a:buSzPts val="1650"/>
              <a:buFont typeface="Noto Sans Symbols"/>
              <a:buChar char="✔"/>
            </a:pPr>
            <a:r>
              <a:rPr lang="en-US" sz="1500" u="none"/>
              <a:t>Return SUAS to property holder</a:t>
            </a:r>
            <a:endParaRPr sz="1500"/>
          </a:p>
          <a:p>
            <a:pPr indent="0" lvl="0" marL="268605" rtl="0" algn="l">
              <a:lnSpc>
                <a:spcPct val="100000"/>
              </a:lnSpc>
              <a:spcBef>
                <a:spcPts val="190"/>
              </a:spcBef>
              <a:spcAft>
                <a:spcPts val="0"/>
              </a:spcAft>
              <a:buNone/>
            </a:pPr>
            <a:r>
              <a:rPr lang="en-US" sz="1500" u="none"/>
              <a:t>promptly upon completion of mission.</a:t>
            </a:r>
            <a:endParaRPr sz="1500"/>
          </a:p>
        </p:txBody>
      </p:sp>
      <p:grpSp>
        <p:nvGrpSpPr>
          <p:cNvPr id="355" name="Google Shape;355;p44"/>
          <p:cNvGrpSpPr/>
          <p:nvPr/>
        </p:nvGrpSpPr>
        <p:grpSpPr>
          <a:xfrm>
            <a:off x="4582477" y="2043493"/>
            <a:ext cx="4374515" cy="3375025"/>
            <a:chOff x="4582477" y="2043493"/>
            <a:chExt cx="4374515" cy="3375025"/>
          </a:xfrm>
        </p:grpSpPr>
        <p:pic>
          <p:nvPicPr>
            <p:cNvPr id="356" name="Google Shape;356;p44"/>
            <p:cNvPicPr preferRelativeResize="0"/>
            <p:nvPr/>
          </p:nvPicPr>
          <p:blipFill rotWithShape="1">
            <a:blip r:embed="rId4">
              <a:alphaModFix/>
            </a:blip>
            <a:srcRect b="0" l="0" r="0" t="0"/>
            <a:stretch/>
          </p:blipFill>
          <p:spPr>
            <a:xfrm>
              <a:off x="4587240" y="2048255"/>
              <a:ext cx="4364735" cy="3364991"/>
            </a:xfrm>
            <a:prstGeom prst="rect">
              <a:avLst/>
            </a:prstGeom>
            <a:noFill/>
            <a:ln>
              <a:noFill/>
            </a:ln>
          </p:spPr>
        </p:pic>
        <p:sp>
          <p:nvSpPr>
            <p:cNvPr id="357" name="Google Shape;357;p44"/>
            <p:cNvSpPr/>
            <p:nvPr/>
          </p:nvSpPr>
          <p:spPr>
            <a:xfrm>
              <a:off x="4582477" y="2043493"/>
              <a:ext cx="4374515" cy="3375025"/>
            </a:xfrm>
            <a:custGeom>
              <a:rect b="b" l="l" r="r" t="t"/>
              <a:pathLst>
                <a:path extrusionOk="0" h="3375025" w="4374515">
                  <a:moveTo>
                    <a:pt x="0" y="0"/>
                  </a:moveTo>
                  <a:lnTo>
                    <a:pt x="4374261" y="0"/>
                  </a:lnTo>
                  <a:lnTo>
                    <a:pt x="4374261" y="3374516"/>
                  </a:lnTo>
                  <a:lnTo>
                    <a:pt x="0" y="3374516"/>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Garamond"/>
                <a:buNone/>
              </a:pPr>
              <a:r>
                <a:t/>
              </a:r>
              <a:endParaRPr b="0" i="0" sz="1800" u="none" cap="none" strike="noStrike">
                <a:solidFill>
                  <a:srgbClr val="000000"/>
                </a:solidFill>
                <a:latin typeface="Garamond"/>
                <a:ea typeface="Garamond"/>
                <a:cs typeface="Garamond"/>
                <a:sym typeface="Garamond"/>
              </a:endParaRPr>
            </a:p>
          </p:txBody>
        </p:sp>
      </p:grpSp>
      <p:sp>
        <p:nvSpPr>
          <p:cNvPr id="358" name="Google Shape;358;p44"/>
          <p:cNvSpPr txBox="1"/>
          <p:nvPr/>
        </p:nvSpPr>
        <p:spPr>
          <a:xfrm>
            <a:off x="4875570" y="951208"/>
            <a:ext cx="3724910" cy="902969"/>
          </a:xfrm>
          <a:prstGeom prst="rect">
            <a:avLst/>
          </a:prstGeom>
          <a:noFill/>
          <a:ln>
            <a:noFill/>
          </a:ln>
        </p:spPr>
        <p:txBody>
          <a:bodyPr anchorCtr="0" anchor="t" bIns="0" lIns="0" spcFirstLastPara="1" rIns="0" wrap="square" tIns="187325">
            <a:spAutoFit/>
          </a:bodyPr>
          <a:lstStyle/>
          <a:p>
            <a:pPr indent="0" lvl="0" marL="12700" marR="0" rtl="0" algn="l">
              <a:lnSpc>
                <a:spcPct val="100000"/>
              </a:lnSpc>
              <a:spcBef>
                <a:spcPts val="0"/>
              </a:spcBef>
              <a:spcAft>
                <a:spcPts val="0"/>
              </a:spcAft>
              <a:buClr>
                <a:srgbClr val="000000"/>
              </a:buClr>
              <a:buSzPts val="2700"/>
              <a:buFont typeface="Arial"/>
              <a:buNone/>
            </a:pPr>
            <a:r>
              <a:rPr b="1" i="0" lang="en-US" sz="2700" u="sng" cap="none" strike="noStrike">
                <a:solidFill>
                  <a:srgbClr val="000000"/>
                </a:solidFill>
                <a:latin typeface="Arial"/>
                <a:ea typeface="Arial"/>
                <a:cs typeface="Arial"/>
                <a:sym typeface="Arial"/>
              </a:rPr>
              <a:t>Post-Flight Data Form:</a:t>
            </a:r>
            <a:endParaRPr b="0" i="0" sz="2700" u="none" cap="none" strike="noStrike">
              <a:solidFill>
                <a:srgbClr val="000000"/>
              </a:solidFill>
              <a:latin typeface="Arial"/>
              <a:ea typeface="Arial"/>
              <a:cs typeface="Arial"/>
              <a:sym typeface="Arial"/>
            </a:endParaRPr>
          </a:p>
          <a:p>
            <a:pPr indent="0" lvl="0" marL="199390" marR="0" rtl="0" algn="l">
              <a:lnSpc>
                <a:spcPct val="100000"/>
              </a:lnSpc>
              <a:spcBef>
                <a:spcPts val="670"/>
              </a:spcBef>
              <a:spcAft>
                <a:spcPts val="0"/>
              </a:spcAft>
              <a:buClr>
                <a:srgbClr val="4D4D4D"/>
              </a:buClr>
              <a:buSzPts val="1350"/>
              <a:buFont typeface="Arial"/>
              <a:buNone/>
            </a:pPr>
            <a:r>
              <a:rPr b="0" i="0" lang="en-US" sz="1350" u="sng" cap="none" strike="noStrike">
                <a:solidFill>
                  <a:schemeClr val="hlink"/>
                </a:solidFill>
                <a:latin typeface="Arial"/>
                <a:ea typeface="Arial"/>
                <a:cs typeface="Arial"/>
                <a:sym typeface="Arial"/>
                <a:hlinkClick r:id="rId5"/>
              </a:rPr>
              <a:t>https://forms.osi.apps.mil/r/yJRgSpz69W</a:t>
            </a:r>
            <a:endParaRPr b="0" i="0" sz="1350" u="none" cap="none" strike="noStrike">
              <a:solidFill>
                <a:srgbClr val="000000"/>
              </a:solidFill>
              <a:latin typeface="Arial"/>
              <a:ea typeface="Arial"/>
              <a:cs typeface="Arial"/>
              <a:sym typeface="Arial"/>
            </a:endParaRPr>
          </a:p>
        </p:txBody>
      </p:sp>
      <p:sp>
        <p:nvSpPr>
          <p:cNvPr id="359" name="Google Shape;359;p44"/>
          <p:cNvSpPr txBox="1"/>
          <p:nvPr>
            <p:ph idx="10" type="dt"/>
          </p:nvPr>
        </p:nvSpPr>
        <p:spPr>
          <a:xfrm>
            <a:off x="7507609" y="6619056"/>
            <a:ext cx="702309" cy="121284"/>
          </a:xfrm>
          <a:prstGeom prst="rect">
            <a:avLst/>
          </a:prstGeom>
          <a:noFill/>
          <a:ln>
            <a:noFill/>
          </a:ln>
        </p:spPr>
        <p:txBody>
          <a:bodyPr anchorCtr="0" anchor="t" bIns="0" lIns="0" spcFirstLastPara="1" rIns="0" wrap="square" tIns="6975">
            <a:spAutoFit/>
          </a:bodyPr>
          <a:lstStyle/>
          <a:p>
            <a:pPr indent="0" lvl="0" marL="12700" marR="0" rtl="0" algn="l">
              <a:lnSpc>
                <a:spcPct val="100000"/>
              </a:lnSpc>
              <a:spcBef>
                <a:spcPts val="0"/>
              </a:spcBef>
              <a:spcAft>
                <a:spcPts val="0"/>
              </a:spcAft>
              <a:buClr>
                <a:srgbClr val="000000"/>
              </a:buClr>
              <a:buSzPts val="650"/>
              <a:buFont typeface="Arial"/>
              <a:buNone/>
            </a:pPr>
            <a:r>
              <a:rPr b="1" i="0" lang="en-US" sz="650" u="none" cap="none" strike="noStrike">
                <a:solidFill>
                  <a:srgbClr val="000000"/>
                </a:solidFill>
                <a:latin typeface="Arial"/>
                <a:ea typeface="Arial"/>
                <a:cs typeface="Arial"/>
                <a:sym typeface="Arial"/>
              </a:rPr>
              <a:t>As of: 26-Mar-24</a:t>
            </a:r>
            <a:endParaRPr/>
          </a:p>
        </p:txBody>
      </p:sp>
      <p:sp>
        <p:nvSpPr>
          <p:cNvPr id="360" name="Google Shape;360;p44"/>
          <p:cNvSpPr txBox="1"/>
          <p:nvPr>
            <p:ph idx="11" type="ftr"/>
          </p:nvPr>
        </p:nvSpPr>
        <p:spPr>
          <a:xfrm>
            <a:off x="78739" y="6636178"/>
            <a:ext cx="1821814" cy="141604"/>
          </a:xfrm>
          <a:prstGeom prst="rect">
            <a:avLst/>
          </a:prstGeom>
          <a:noFill/>
          <a:ln>
            <a:noFill/>
          </a:ln>
        </p:spPr>
        <p:txBody>
          <a:bodyPr anchorCtr="0" anchor="t" bIns="0" lIns="0" spcFirstLastPara="1" rIns="0" wrap="square" tIns="4425">
            <a:spAutoFit/>
          </a:bodyPr>
          <a:lstStyle/>
          <a:p>
            <a:pPr indent="0" lvl="0" marL="12700" marR="0" rtl="0" algn="l">
              <a:lnSpc>
                <a:spcPct val="100000"/>
              </a:lnSpc>
              <a:spcBef>
                <a:spcPts val="0"/>
              </a:spcBef>
              <a:spcAft>
                <a:spcPts val="0"/>
              </a:spcAft>
              <a:buClr>
                <a:srgbClr val="000000"/>
              </a:buClr>
              <a:buSzPts val="800"/>
              <a:buFont typeface="Arial"/>
              <a:buNone/>
            </a:pPr>
            <a:r>
              <a:rPr b="1" i="1" lang="en-US" sz="800" u="none" cap="none" strike="noStrike">
                <a:solidFill>
                  <a:srgbClr val="000000"/>
                </a:solidFill>
                <a:latin typeface="Arial"/>
                <a:ea typeface="Arial"/>
                <a:cs typeface="Arial"/>
                <a:sym typeface="Arial"/>
              </a:rPr>
              <a:t>ARMY STRONG, STRONG EUROPE!</a:t>
            </a:r>
            <a:endParaRPr/>
          </a:p>
        </p:txBody>
      </p:sp>
      <p:sp>
        <p:nvSpPr>
          <p:cNvPr id="361" name="Google Shape;361;p44"/>
          <p:cNvSpPr txBox="1"/>
          <p:nvPr>
            <p:ph idx="12" type="sldNum"/>
          </p:nvPr>
        </p:nvSpPr>
        <p:spPr>
          <a:xfrm>
            <a:off x="8855578" y="6650704"/>
            <a:ext cx="193040" cy="131445"/>
          </a:xfrm>
          <a:prstGeom prst="rect">
            <a:avLst/>
          </a:prstGeom>
          <a:noFill/>
          <a:ln>
            <a:noFill/>
          </a:ln>
        </p:spPr>
        <p:txBody>
          <a:bodyPr anchorCtr="0" anchor="t" bIns="0" lIns="0" spcFirstLastPara="1" rIns="0" wrap="square" tIns="2525">
            <a:spAutoFit/>
          </a:bodyPr>
          <a:lstStyle/>
          <a:p>
            <a:pPr indent="0" lvl="0" marL="38100" marR="0" rtl="0" algn="l">
              <a:lnSpc>
                <a:spcPct val="100000"/>
              </a:lnSpc>
              <a:spcBef>
                <a:spcPts val="0"/>
              </a:spcBef>
              <a:spcAft>
                <a:spcPts val="0"/>
              </a:spcAft>
              <a:buClr>
                <a:srgbClr val="000000"/>
              </a:buClr>
              <a:buSzPts val="750"/>
              <a:buFont typeface="Arial"/>
              <a:buNone/>
            </a:pPr>
            <a:r>
              <a:rPr b="0" i="0" lang="en-US" sz="750" u="none" cap="none" strike="noStrike">
                <a:solidFill>
                  <a:srgbClr val="000000"/>
                </a:solidFill>
                <a:latin typeface="Arial"/>
                <a:ea typeface="Arial"/>
                <a:cs typeface="Arial"/>
                <a:sym typeface="Arial"/>
              </a:rPr>
              <a:t>15</a:t>
            </a:r>
            <a:endParaRPr/>
          </a:p>
        </p:txBody>
      </p:sp>
      <p:sp>
        <p:nvSpPr>
          <p:cNvPr id="362" name="Google Shape;362;p44"/>
          <p:cNvSpPr txBox="1"/>
          <p:nvPr/>
        </p:nvSpPr>
        <p:spPr>
          <a:xfrm>
            <a:off x="4433249" y="6697188"/>
            <a:ext cx="287020" cy="196215"/>
          </a:xfrm>
          <a:prstGeom prst="rect">
            <a:avLst/>
          </a:prstGeom>
          <a:noFill/>
          <a:ln>
            <a:noFill/>
          </a:ln>
        </p:spPr>
        <p:txBody>
          <a:bodyPr anchorCtr="0" anchor="t" bIns="0" lIns="0" spcFirstLastPara="1" rIns="0" wrap="square" tIns="0">
            <a:spAutoFit/>
          </a:bodyPr>
          <a:lstStyle/>
          <a:p>
            <a:pPr indent="0" lvl="0" marL="12700" marR="0" rtl="0" algn="l">
              <a:lnSpc>
                <a:spcPct val="118750"/>
              </a:lnSpc>
              <a:spcBef>
                <a:spcPts val="0"/>
              </a:spcBef>
              <a:spcAft>
                <a:spcPts val="0"/>
              </a:spcAft>
              <a:buClr>
                <a:srgbClr val="6F2F9F"/>
              </a:buClr>
              <a:buSzPts val="1200"/>
              <a:buFont typeface="Arial"/>
              <a:buNone/>
            </a:pPr>
            <a:r>
              <a:rPr b="1" i="0" lang="en-US" sz="1200" u="none" cap="none" strike="noStrike">
                <a:solidFill>
                  <a:srgbClr val="6F2F9F"/>
                </a:solidFill>
                <a:latin typeface="Arial"/>
                <a:ea typeface="Arial"/>
                <a:cs typeface="Arial"/>
                <a:sym typeface="Arial"/>
              </a:rPr>
              <a:t>CUI</a:t>
            </a:r>
            <a:endParaRPr b="0" i="0" sz="1200" u="none" cap="none" strike="noStrike">
              <a:solidFill>
                <a:srgbClr val="000000"/>
              </a:solidFill>
              <a:latin typeface="Arial"/>
              <a:ea typeface="Arial"/>
              <a:cs typeface="Arial"/>
              <a:sym typeface="Arial"/>
            </a:endParaRPr>
          </a:p>
        </p:txBody>
      </p:sp>
      <p:sp>
        <p:nvSpPr>
          <p:cNvPr id="363" name="Google Shape;363;p44"/>
          <p:cNvSpPr txBox="1"/>
          <p:nvPr>
            <p:ph type="title"/>
          </p:nvPr>
        </p:nvSpPr>
        <p:spPr>
          <a:xfrm>
            <a:off x="2123874" y="162528"/>
            <a:ext cx="5073650" cy="653415"/>
          </a:xfrm>
          <a:prstGeom prst="rect">
            <a:avLst/>
          </a:prstGeom>
          <a:noFill/>
          <a:ln>
            <a:noFill/>
          </a:ln>
        </p:spPr>
        <p:txBody>
          <a:bodyPr anchorCtr="0" anchor="t" bIns="0" lIns="0" spcFirstLastPara="1" rIns="0" wrap="square" tIns="12700">
            <a:spAutoFit/>
          </a:bodyPr>
          <a:lstStyle/>
          <a:p>
            <a:pPr indent="0" lvl="0" marL="12700" rtl="0" algn="l">
              <a:lnSpc>
                <a:spcPct val="117916"/>
              </a:lnSpc>
              <a:spcBef>
                <a:spcPts val="0"/>
              </a:spcBef>
              <a:spcAft>
                <a:spcPts val="0"/>
              </a:spcAft>
              <a:buNone/>
            </a:pPr>
            <a:r>
              <a:rPr lang="en-US"/>
              <a:t>COTS SUAS Quick Reference Card</a:t>
            </a:r>
            <a:endParaRPr/>
          </a:p>
          <a:p>
            <a:pPr indent="0" lvl="0" marL="96520" rtl="0" algn="ctr">
              <a:lnSpc>
                <a:spcPct val="117222"/>
              </a:lnSpc>
              <a:spcBef>
                <a:spcPts val="0"/>
              </a:spcBef>
              <a:spcAft>
                <a:spcPts val="0"/>
              </a:spcAft>
              <a:buNone/>
            </a:pPr>
            <a:r>
              <a:rPr b="0" lang="en-US" sz="1800">
                <a:latin typeface="Arial"/>
                <a:ea typeface="Arial"/>
                <a:cs typeface="Arial"/>
                <a:sym typeface="Arial"/>
              </a:rPr>
              <a:t>For US Operators</a:t>
            </a:r>
            <a:endParaRPr sz="18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5"/>
          <p:cNvSpPr/>
          <p:nvPr/>
        </p:nvSpPr>
        <p:spPr>
          <a:xfrm>
            <a:off x="3322638" y="6253163"/>
            <a:ext cx="3451225" cy="4286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370" name="Google Shape;370;p45"/>
          <p:cNvSpPr/>
          <p:nvPr/>
        </p:nvSpPr>
        <p:spPr>
          <a:xfrm>
            <a:off x="2876550" y="319088"/>
            <a:ext cx="3603625" cy="1041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371" name="Google Shape;371;p45"/>
          <p:cNvSpPr/>
          <p:nvPr/>
        </p:nvSpPr>
        <p:spPr>
          <a:xfrm>
            <a:off x="2376488" y="2112963"/>
            <a:ext cx="4067175" cy="14382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372" name="Google Shape;372;p45"/>
          <p:cNvSpPr/>
          <p:nvPr/>
        </p:nvSpPr>
        <p:spPr>
          <a:xfrm>
            <a:off x="620713" y="5227638"/>
            <a:ext cx="7937500" cy="6413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Garamond"/>
              <a:ea typeface="Garamond"/>
              <a:cs typeface="Garamond"/>
              <a:sym typeface="Garamond"/>
            </a:endParaRPr>
          </a:p>
        </p:txBody>
      </p:sp>
      <p:sp>
        <p:nvSpPr>
          <p:cNvPr id="373" name="Google Shape;373;p45"/>
          <p:cNvSpPr txBox="1"/>
          <p:nvPr/>
        </p:nvSpPr>
        <p:spPr>
          <a:xfrm>
            <a:off x="1524000" y="304800"/>
            <a:ext cx="6096000" cy="5064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QUESTIONS</a:t>
            </a:r>
            <a:endParaRPr/>
          </a:p>
        </p:txBody>
      </p:sp>
      <p:sp>
        <p:nvSpPr>
          <p:cNvPr id="374" name="Google Shape;374;p45"/>
          <p:cNvSpPr/>
          <p:nvPr/>
        </p:nvSpPr>
        <p:spPr>
          <a:xfrm>
            <a:off x="2743200" y="3200400"/>
            <a:ext cx="2905125" cy="838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grpSp>
        <p:nvGrpSpPr>
          <p:cNvPr id="375" name="Google Shape;375;p45"/>
          <p:cNvGrpSpPr/>
          <p:nvPr/>
        </p:nvGrpSpPr>
        <p:grpSpPr>
          <a:xfrm>
            <a:off x="3116857" y="2154071"/>
            <a:ext cx="2961855" cy="3603389"/>
            <a:chOff x="5080231" y="4107021"/>
            <a:chExt cx="2063784" cy="2452396"/>
          </a:xfrm>
        </p:grpSpPr>
        <p:grpSp>
          <p:nvGrpSpPr>
            <p:cNvPr id="376" name="Google Shape;376;p45"/>
            <p:cNvGrpSpPr/>
            <p:nvPr/>
          </p:nvGrpSpPr>
          <p:grpSpPr>
            <a:xfrm>
              <a:off x="5080231" y="4107021"/>
              <a:ext cx="2063784" cy="2251745"/>
              <a:chOff x="1256679" y="4132522"/>
              <a:chExt cx="2063784" cy="2251745"/>
            </a:xfrm>
          </p:grpSpPr>
          <p:grpSp>
            <p:nvGrpSpPr>
              <p:cNvPr id="377" name="Google Shape;377;p45"/>
              <p:cNvGrpSpPr/>
              <p:nvPr/>
            </p:nvGrpSpPr>
            <p:grpSpPr>
              <a:xfrm>
                <a:off x="1256679" y="4132522"/>
                <a:ext cx="2063784" cy="2251745"/>
                <a:chOff x="1256679" y="4132522"/>
                <a:chExt cx="2063784" cy="2251745"/>
              </a:xfrm>
            </p:grpSpPr>
            <p:grpSp>
              <p:nvGrpSpPr>
                <p:cNvPr id="378" name="Google Shape;378;p45"/>
                <p:cNvGrpSpPr/>
                <p:nvPr/>
              </p:nvGrpSpPr>
              <p:grpSpPr>
                <a:xfrm>
                  <a:off x="1256679" y="4132522"/>
                  <a:ext cx="2063784" cy="2251745"/>
                  <a:chOff x="526899" y="3595745"/>
                  <a:chExt cx="2063784" cy="2251745"/>
                </a:xfrm>
              </p:grpSpPr>
              <p:pic>
                <p:nvPicPr>
                  <p:cNvPr descr="Logo&#10;&#10;Description automatically generated with low confidence" id="379" name="Google Shape;379;p45"/>
                  <p:cNvPicPr preferRelativeResize="0"/>
                  <p:nvPr/>
                </p:nvPicPr>
                <p:blipFill rotWithShape="1">
                  <a:blip r:embed="rId3">
                    <a:alphaModFix/>
                  </a:blip>
                  <a:srcRect b="0" l="0" r="0" t="0"/>
                  <a:stretch/>
                </p:blipFill>
                <p:spPr>
                  <a:xfrm>
                    <a:off x="526899" y="3595745"/>
                    <a:ext cx="2063784" cy="2251745"/>
                  </a:xfrm>
                  <a:prstGeom prst="rect">
                    <a:avLst/>
                  </a:prstGeom>
                  <a:noFill/>
                  <a:ln>
                    <a:noFill/>
                  </a:ln>
                </p:spPr>
              </p:pic>
              <p:sp>
                <p:nvSpPr>
                  <p:cNvPr id="380" name="Google Shape;380;p45"/>
                  <p:cNvSpPr/>
                  <p:nvPr/>
                </p:nvSpPr>
                <p:spPr>
                  <a:xfrm>
                    <a:off x="794654" y="4495799"/>
                    <a:ext cx="1495956" cy="937261"/>
                  </a:xfrm>
                  <a:prstGeom prst="triangle">
                    <a:avLst>
                      <a:gd fmla="val 50000" name="adj"/>
                    </a:avLst>
                  </a:prstGeom>
                  <a:solidFill>
                    <a:srgbClr val="FFFFFF"/>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FFFFFF"/>
                      </a:solidFill>
                      <a:latin typeface="Calibri"/>
                      <a:ea typeface="Calibri"/>
                      <a:cs typeface="Calibri"/>
                      <a:sym typeface="Calibri"/>
                    </a:endParaRPr>
                  </a:p>
                </p:txBody>
              </p:sp>
              <p:sp>
                <p:nvSpPr>
                  <p:cNvPr id="381" name="Google Shape;381;p45"/>
                  <p:cNvSpPr/>
                  <p:nvPr/>
                </p:nvSpPr>
                <p:spPr>
                  <a:xfrm>
                    <a:off x="708025" y="4372251"/>
                    <a:ext cx="1701800" cy="1434824"/>
                  </a:xfrm>
                  <a:prstGeom prst="pie">
                    <a:avLst>
                      <a:gd fmla="val 1553040" name="adj1"/>
                      <a:gd fmla="val 9316319"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000000"/>
                      </a:solidFill>
                      <a:latin typeface="Calibri"/>
                      <a:ea typeface="Calibri"/>
                      <a:cs typeface="Calibri"/>
                      <a:sym typeface="Calibri"/>
                    </a:endParaRPr>
                  </a:p>
                </p:txBody>
              </p:sp>
            </p:grpSp>
            <p:sp>
              <p:nvSpPr>
                <p:cNvPr id="382" name="Google Shape;382;p45"/>
                <p:cNvSpPr/>
                <p:nvPr/>
              </p:nvSpPr>
              <p:spPr>
                <a:xfrm>
                  <a:off x="2275257" y="4150886"/>
                  <a:ext cx="1019685" cy="1832078"/>
                </a:xfrm>
                <a:custGeom>
                  <a:rect b="b" l="l" r="r" t="t"/>
                  <a:pathLst>
                    <a:path extrusionOk="0" h="1812925" w="1000125">
                      <a:moveTo>
                        <a:pt x="15875" y="0"/>
                      </a:moveTo>
                      <a:lnTo>
                        <a:pt x="1000125" y="12700"/>
                      </a:lnTo>
                      <a:lnTo>
                        <a:pt x="977900" y="136525"/>
                      </a:lnTo>
                      <a:lnTo>
                        <a:pt x="920750" y="1235075"/>
                      </a:lnTo>
                      <a:lnTo>
                        <a:pt x="904875" y="1393825"/>
                      </a:lnTo>
                      <a:lnTo>
                        <a:pt x="873125" y="1524000"/>
                      </a:lnTo>
                      <a:lnTo>
                        <a:pt x="831850" y="1657350"/>
                      </a:lnTo>
                      <a:lnTo>
                        <a:pt x="774700" y="1793875"/>
                      </a:lnTo>
                      <a:lnTo>
                        <a:pt x="749300" y="1812925"/>
                      </a:lnTo>
                      <a:lnTo>
                        <a:pt x="0" y="866775"/>
                      </a:lnTo>
                      <a:lnTo>
                        <a:pt x="15875" y="0"/>
                      </a:lnTo>
                      <a:close/>
                    </a:path>
                  </a:pathLst>
                </a:custGeom>
                <a:solidFill>
                  <a:srgbClr val="548135"/>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FFFFFF"/>
                    </a:solidFill>
                    <a:latin typeface="Calibri"/>
                    <a:ea typeface="Calibri"/>
                    <a:cs typeface="Calibri"/>
                    <a:sym typeface="Calibri"/>
                  </a:endParaRPr>
                </a:p>
              </p:txBody>
            </p:sp>
          </p:grpSp>
          <p:pic>
            <p:nvPicPr>
              <p:cNvPr id="383" name="Google Shape;383;p45"/>
              <p:cNvPicPr preferRelativeResize="0"/>
              <p:nvPr/>
            </p:nvPicPr>
            <p:blipFill rotWithShape="1">
              <a:blip r:embed="rId4">
                <a:alphaModFix/>
              </a:blip>
              <a:srcRect b="0" l="0" r="0" t="0"/>
              <a:stretch/>
            </p:blipFill>
            <p:spPr>
              <a:xfrm>
                <a:off x="1764524" y="5678134"/>
                <a:ext cx="954646" cy="421883"/>
              </a:xfrm>
              <a:prstGeom prst="rect">
                <a:avLst/>
              </a:prstGeom>
              <a:noFill/>
              <a:ln>
                <a:noFill/>
              </a:ln>
            </p:spPr>
          </p:pic>
        </p:grpSp>
        <p:sp>
          <p:nvSpPr>
            <p:cNvPr id="384" name="Google Shape;384;p45"/>
            <p:cNvSpPr/>
            <p:nvPr/>
          </p:nvSpPr>
          <p:spPr>
            <a:xfrm rot="1922661">
              <a:off x="5112059" y="5938829"/>
              <a:ext cx="966716" cy="394157"/>
            </a:xfrm>
            <a:prstGeom prst="rect">
              <a:avLst/>
            </a:prstGeom>
          </p:spPr>
          <p:txBody>
            <a:bodyPr>
              <a:prstTxWarp prst="textPlain"/>
            </a:bodyPr>
            <a:lstStyle/>
            <a:p>
              <a:pPr lvl="0" algn="l"/>
              <a:r>
                <a:rPr b="0" i="0">
                  <a:ln>
                    <a:noFill/>
                  </a:ln>
                  <a:solidFill>
                    <a:srgbClr val="000000"/>
                  </a:solidFill>
                  <a:latin typeface="Century"/>
                </a:rPr>
                <a:t>Seit 1910</a:t>
              </a:r>
            </a:p>
          </p:txBody>
        </p:sp>
        <p:sp>
          <p:nvSpPr>
            <p:cNvPr id="385" name="Google Shape;385;p45"/>
            <p:cNvSpPr/>
            <p:nvPr/>
          </p:nvSpPr>
          <p:spPr>
            <a:xfrm>
              <a:off x="5119688" y="4136036"/>
              <a:ext cx="976682" cy="1790895"/>
            </a:xfrm>
            <a:custGeom>
              <a:rect b="b" l="l" r="r" t="t"/>
              <a:pathLst>
                <a:path extrusionOk="0" h="1783556" w="969168">
                  <a:moveTo>
                    <a:pt x="0" y="0"/>
                  </a:moveTo>
                  <a:lnTo>
                    <a:pt x="969168" y="2381"/>
                  </a:lnTo>
                  <a:lnTo>
                    <a:pt x="969168" y="859631"/>
                  </a:lnTo>
                  <a:lnTo>
                    <a:pt x="233362" y="1783556"/>
                  </a:lnTo>
                  <a:lnTo>
                    <a:pt x="216693" y="1766888"/>
                  </a:lnTo>
                  <a:lnTo>
                    <a:pt x="211931" y="1754981"/>
                  </a:lnTo>
                  <a:lnTo>
                    <a:pt x="202406" y="1738313"/>
                  </a:lnTo>
                  <a:lnTo>
                    <a:pt x="192881" y="1716881"/>
                  </a:lnTo>
                  <a:lnTo>
                    <a:pt x="183356" y="1695450"/>
                  </a:lnTo>
                  <a:lnTo>
                    <a:pt x="178593" y="1676400"/>
                  </a:lnTo>
                  <a:lnTo>
                    <a:pt x="166687" y="1659731"/>
                  </a:lnTo>
                  <a:lnTo>
                    <a:pt x="166687" y="1647825"/>
                  </a:lnTo>
                  <a:lnTo>
                    <a:pt x="161925" y="1635919"/>
                  </a:lnTo>
                  <a:lnTo>
                    <a:pt x="154781" y="1619250"/>
                  </a:lnTo>
                  <a:lnTo>
                    <a:pt x="145256" y="1595438"/>
                  </a:lnTo>
                  <a:lnTo>
                    <a:pt x="140493" y="1576388"/>
                  </a:lnTo>
                  <a:lnTo>
                    <a:pt x="138112" y="1562100"/>
                  </a:lnTo>
                  <a:lnTo>
                    <a:pt x="123825" y="1519238"/>
                  </a:lnTo>
                  <a:lnTo>
                    <a:pt x="114300" y="1478756"/>
                  </a:lnTo>
                  <a:lnTo>
                    <a:pt x="107156" y="1447800"/>
                  </a:lnTo>
                  <a:lnTo>
                    <a:pt x="104775" y="1421606"/>
                  </a:lnTo>
                  <a:lnTo>
                    <a:pt x="97631" y="1393031"/>
                  </a:lnTo>
                  <a:lnTo>
                    <a:pt x="92868" y="1362075"/>
                  </a:lnTo>
                  <a:lnTo>
                    <a:pt x="85725" y="1345406"/>
                  </a:lnTo>
                  <a:lnTo>
                    <a:pt x="85725" y="1328738"/>
                  </a:lnTo>
                  <a:lnTo>
                    <a:pt x="14287" y="161925"/>
                  </a:lnTo>
                  <a:lnTo>
                    <a:pt x="9525" y="111919"/>
                  </a:lnTo>
                  <a:lnTo>
                    <a:pt x="4762" y="52388"/>
                  </a:lnTo>
                  <a:lnTo>
                    <a:pt x="0" y="0"/>
                  </a:lnTo>
                  <a:close/>
                </a:path>
              </a:pathLst>
            </a:custGeom>
            <a:blipFill rotWithShape="1">
              <a:blip r:embed="rId5">
                <a:alphaModFix/>
              </a:blip>
              <a:stretch>
                <a:fillRect b="0" l="0" r="0" t="0"/>
              </a:stretch>
            </a:blip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FFFFFF"/>
                </a:solidFill>
                <a:latin typeface="Calibri"/>
                <a:ea typeface="Calibri"/>
                <a:cs typeface="Calibri"/>
                <a:sym typeface="Calibri"/>
              </a:endParaRPr>
            </a:p>
          </p:txBody>
        </p:sp>
        <p:pic>
          <p:nvPicPr>
            <p:cNvPr descr="A picture containing hanger&#10;&#10;Description automatically generated" id="386" name="Google Shape;386;p45"/>
            <p:cNvPicPr preferRelativeResize="0"/>
            <p:nvPr/>
          </p:nvPicPr>
          <p:blipFill rotWithShape="1">
            <a:blip r:embed="rId6">
              <a:alphaModFix/>
            </a:blip>
            <a:srcRect b="0" l="0" r="0" t="0"/>
            <a:stretch/>
          </p:blipFill>
          <p:spPr>
            <a:xfrm>
              <a:off x="6319731" y="4438856"/>
              <a:ext cx="568219" cy="568219"/>
            </a:xfrm>
            <a:prstGeom prst="rect">
              <a:avLst/>
            </a:prstGeom>
            <a:noFill/>
            <a:ln>
              <a:noFill/>
            </a:ln>
          </p:spPr>
        </p:pic>
        <p:sp>
          <p:nvSpPr>
            <p:cNvPr id="387" name="Google Shape;387;p45"/>
            <p:cNvSpPr/>
            <p:nvPr/>
          </p:nvSpPr>
          <p:spPr>
            <a:xfrm>
              <a:off x="5085042" y="4116600"/>
              <a:ext cx="2028825" cy="2224088"/>
            </a:xfrm>
            <a:custGeom>
              <a:rect b="b" l="l" r="r" t="t"/>
              <a:pathLst>
                <a:path extrusionOk="0" h="2224088" w="2028825">
                  <a:moveTo>
                    <a:pt x="0" y="0"/>
                  </a:moveTo>
                  <a:lnTo>
                    <a:pt x="2028825" y="4763"/>
                  </a:lnTo>
                  <a:lnTo>
                    <a:pt x="2019300" y="114300"/>
                  </a:lnTo>
                  <a:lnTo>
                    <a:pt x="2009775" y="238125"/>
                  </a:lnTo>
                  <a:lnTo>
                    <a:pt x="1943100" y="1338263"/>
                  </a:lnTo>
                  <a:lnTo>
                    <a:pt x="1933575" y="1419225"/>
                  </a:lnTo>
                  <a:lnTo>
                    <a:pt x="1928812" y="1466850"/>
                  </a:lnTo>
                  <a:lnTo>
                    <a:pt x="1914525" y="1504950"/>
                  </a:lnTo>
                  <a:lnTo>
                    <a:pt x="1914525" y="1538288"/>
                  </a:lnTo>
                  <a:lnTo>
                    <a:pt x="1900237" y="1557338"/>
                  </a:lnTo>
                  <a:lnTo>
                    <a:pt x="1881187" y="1614488"/>
                  </a:lnTo>
                  <a:lnTo>
                    <a:pt x="1866900" y="1657350"/>
                  </a:lnTo>
                  <a:lnTo>
                    <a:pt x="1852612" y="1704975"/>
                  </a:lnTo>
                  <a:lnTo>
                    <a:pt x="1828800" y="1738313"/>
                  </a:lnTo>
                  <a:lnTo>
                    <a:pt x="1809750" y="1785938"/>
                  </a:lnTo>
                  <a:lnTo>
                    <a:pt x="1785937" y="1838325"/>
                  </a:lnTo>
                  <a:lnTo>
                    <a:pt x="1766887" y="1862138"/>
                  </a:lnTo>
                  <a:lnTo>
                    <a:pt x="1733550" y="1900238"/>
                  </a:lnTo>
                  <a:lnTo>
                    <a:pt x="1714500" y="1924050"/>
                  </a:lnTo>
                  <a:lnTo>
                    <a:pt x="1685925" y="1943101"/>
                  </a:lnTo>
                  <a:lnTo>
                    <a:pt x="1647825" y="1981200"/>
                  </a:lnTo>
                  <a:lnTo>
                    <a:pt x="1614487" y="2019300"/>
                  </a:lnTo>
                  <a:lnTo>
                    <a:pt x="1576387" y="2047875"/>
                  </a:lnTo>
                  <a:lnTo>
                    <a:pt x="1557337" y="2062163"/>
                  </a:lnTo>
                  <a:lnTo>
                    <a:pt x="1524000" y="2081213"/>
                  </a:lnTo>
                  <a:lnTo>
                    <a:pt x="1500187" y="2095500"/>
                  </a:lnTo>
                  <a:lnTo>
                    <a:pt x="1457325" y="2114550"/>
                  </a:lnTo>
                  <a:lnTo>
                    <a:pt x="1409700" y="2133600"/>
                  </a:lnTo>
                  <a:lnTo>
                    <a:pt x="1352550" y="2157413"/>
                  </a:lnTo>
                  <a:lnTo>
                    <a:pt x="1309687" y="2176463"/>
                  </a:lnTo>
                  <a:lnTo>
                    <a:pt x="1276350" y="2185988"/>
                  </a:lnTo>
                  <a:lnTo>
                    <a:pt x="1219200" y="2200275"/>
                  </a:lnTo>
                  <a:lnTo>
                    <a:pt x="1171575" y="2209800"/>
                  </a:lnTo>
                  <a:lnTo>
                    <a:pt x="1095375" y="2219325"/>
                  </a:lnTo>
                  <a:lnTo>
                    <a:pt x="1028700" y="2224088"/>
                  </a:lnTo>
                  <a:lnTo>
                    <a:pt x="981075" y="2224088"/>
                  </a:lnTo>
                  <a:lnTo>
                    <a:pt x="914400" y="2219325"/>
                  </a:lnTo>
                  <a:lnTo>
                    <a:pt x="833437" y="2209800"/>
                  </a:lnTo>
                  <a:lnTo>
                    <a:pt x="781050" y="2190750"/>
                  </a:lnTo>
                  <a:lnTo>
                    <a:pt x="676275" y="2162175"/>
                  </a:lnTo>
                  <a:lnTo>
                    <a:pt x="590550" y="2128838"/>
                  </a:lnTo>
                  <a:lnTo>
                    <a:pt x="514350" y="2085975"/>
                  </a:lnTo>
                  <a:lnTo>
                    <a:pt x="461962" y="2052638"/>
                  </a:lnTo>
                  <a:lnTo>
                    <a:pt x="404812" y="2005013"/>
                  </a:lnTo>
                  <a:lnTo>
                    <a:pt x="361950" y="1971675"/>
                  </a:lnTo>
                  <a:lnTo>
                    <a:pt x="323850" y="1938338"/>
                  </a:lnTo>
                  <a:lnTo>
                    <a:pt x="290512" y="1890713"/>
                  </a:lnTo>
                  <a:lnTo>
                    <a:pt x="266700" y="1852613"/>
                  </a:lnTo>
                  <a:lnTo>
                    <a:pt x="233362" y="1795463"/>
                  </a:lnTo>
                  <a:lnTo>
                    <a:pt x="209550" y="1757363"/>
                  </a:lnTo>
                  <a:lnTo>
                    <a:pt x="176212" y="1676400"/>
                  </a:lnTo>
                  <a:lnTo>
                    <a:pt x="142875" y="1585913"/>
                  </a:lnTo>
                  <a:lnTo>
                    <a:pt x="123825" y="1509713"/>
                  </a:lnTo>
                  <a:lnTo>
                    <a:pt x="114300" y="1447800"/>
                  </a:lnTo>
                  <a:lnTo>
                    <a:pt x="100012" y="1395413"/>
                  </a:lnTo>
                  <a:lnTo>
                    <a:pt x="95250" y="1347788"/>
                  </a:lnTo>
                  <a:lnTo>
                    <a:pt x="28575" y="223838"/>
                  </a:lnTo>
                  <a:lnTo>
                    <a:pt x="23812" y="133350"/>
                  </a:lnTo>
                  <a:lnTo>
                    <a:pt x="14287" y="80963"/>
                  </a:lnTo>
                  <a:lnTo>
                    <a:pt x="0" y="0"/>
                  </a:lnTo>
                  <a:close/>
                </a:path>
              </a:pathLst>
            </a:custGeom>
            <a:no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aramond"/>
                <a:buNone/>
              </a:pPr>
              <a:r>
                <a:t/>
              </a:r>
              <a:endParaRPr b="0" i="0" sz="1800" u="none" cap="none" strike="noStrike">
                <a:solidFill>
                  <a:srgbClr val="FFFFFF"/>
                </a:solidFill>
                <a:latin typeface="Calibri"/>
                <a:ea typeface="Calibri"/>
                <a:cs typeface="Calibri"/>
                <a:sym typeface="Calibri"/>
              </a:endParaRPr>
            </a:p>
          </p:txBody>
        </p:sp>
      </p:grpSp>
      <p:cxnSp>
        <p:nvCxnSpPr>
          <p:cNvPr id="388" name="Google Shape;388;p45"/>
          <p:cNvCxnSpPr/>
          <p:nvPr/>
        </p:nvCxnSpPr>
        <p:spPr>
          <a:xfrm flipH="1">
            <a:off x="4563721" y="2155082"/>
            <a:ext cx="18208" cy="1329203"/>
          </a:xfrm>
          <a:prstGeom prst="straightConnector1">
            <a:avLst/>
          </a:prstGeom>
          <a:noFill/>
          <a:ln cap="flat" cmpd="sng" w="28575">
            <a:solidFill>
              <a:schemeClr val="dk1"/>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idx="1" type="body"/>
          </p:nvPr>
        </p:nvSpPr>
        <p:spPr>
          <a:xfrm>
            <a:off x="457200" y="990600"/>
            <a:ext cx="8229600" cy="5486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80"/>
              <a:buFont typeface="Arial"/>
              <a:buChar char="•"/>
            </a:pPr>
            <a:r>
              <a:rPr lang="en-US" sz="1800"/>
              <a:t>Memorandum of Agreement: Small Unmanned Aerial System Operations within the Grafenwoehr Training Area, 1 June 2024.</a:t>
            </a:r>
            <a:endParaRPr/>
          </a:p>
          <a:p>
            <a:pPr indent="0" lvl="0" marL="0" rtl="0" algn="l">
              <a:spcBef>
                <a:spcPts val="360"/>
              </a:spcBef>
              <a:spcAft>
                <a:spcPts val="0"/>
              </a:spcAft>
              <a:buSzPts val="1980"/>
              <a:buNone/>
            </a:pPr>
            <a:r>
              <a:t/>
            </a:r>
            <a:endParaRPr i="0" sz="1800" u="none" strike="noStrike">
              <a:solidFill>
                <a:srgbClr val="000000"/>
              </a:solidFill>
              <a:latin typeface="Arial"/>
              <a:ea typeface="Arial"/>
              <a:cs typeface="Arial"/>
              <a:sym typeface="Arial"/>
            </a:endParaRPr>
          </a:p>
          <a:p>
            <a:pPr indent="-342900" lvl="0" marL="342900" rtl="0" algn="l">
              <a:spcBef>
                <a:spcPts val="360"/>
              </a:spcBef>
              <a:spcAft>
                <a:spcPts val="0"/>
              </a:spcAft>
              <a:buSzPts val="1980"/>
              <a:buFont typeface="Arial"/>
              <a:buChar char="•"/>
            </a:pPr>
            <a:r>
              <a:rPr i="0" lang="en-US" sz="1800" u="none" strike="noStrike">
                <a:solidFill>
                  <a:srgbClr val="000000"/>
                </a:solidFill>
                <a:latin typeface="Arial"/>
                <a:ea typeface="Arial"/>
                <a:cs typeface="Arial"/>
                <a:sym typeface="Arial"/>
              </a:rPr>
              <a:t>Grafenwoehr Training Area Range Operations (GTA-RO) Standard Operating Procedure, 1 August 2023. </a:t>
            </a:r>
            <a:endParaRPr/>
          </a:p>
          <a:p>
            <a:pPr indent="0" lvl="0" marL="0" rtl="0" algn="l">
              <a:spcBef>
                <a:spcPts val="360"/>
              </a:spcBef>
              <a:spcAft>
                <a:spcPts val="0"/>
              </a:spcAft>
              <a:buSzPts val="1980"/>
              <a:buNone/>
            </a:pPr>
            <a:r>
              <a:t/>
            </a:r>
            <a:endParaRPr i="0" sz="1800" u="none" strike="noStrike">
              <a:solidFill>
                <a:srgbClr val="000000"/>
              </a:solidFill>
              <a:latin typeface="Arial"/>
              <a:ea typeface="Arial"/>
              <a:cs typeface="Arial"/>
              <a:sym typeface="Arial"/>
            </a:endParaRPr>
          </a:p>
          <a:p>
            <a:pPr indent="-342900" lvl="0" marL="342900" rtl="0" algn="l">
              <a:spcBef>
                <a:spcPts val="360"/>
              </a:spcBef>
              <a:spcAft>
                <a:spcPts val="0"/>
              </a:spcAft>
              <a:buSzPts val="1980"/>
              <a:buFont typeface="Arial"/>
              <a:buChar char="•"/>
            </a:pPr>
            <a:r>
              <a:rPr i="0" lang="en-US" sz="1800" u="none" strike="noStrike">
                <a:solidFill>
                  <a:srgbClr val="000000"/>
                </a:solidFill>
                <a:latin typeface="Arial"/>
                <a:ea typeface="Arial"/>
                <a:cs typeface="Arial"/>
                <a:sym typeface="Arial"/>
              </a:rPr>
              <a:t>Army Regulation 385-63, Range Safety, 30 January 2012. </a:t>
            </a:r>
            <a:endParaRPr/>
          </a:p>
          <a:p>
            <a:pPr indent="0" lvl="0" marL="0" rtl="0" algn="l">
              <a:spcBef>
                <a:spcPts val="360"/>
              </a:spcBef>
              <a:spcAft>
                <a:spcPts val="0"/>
              </a:spcAft>
              <a:buSzPts val="1980"/>
              <a:buNone/>
            </a:pPr>
            <a:r>
              <a:t/>
            </a:r>
            <a:endParaRPr i="0" sz="1800" u="none" strike="noStrike">
              <a:solidFill>
                <a:srgbClr val="000000"/>
              </a:solidFill>
              <a:latin typeface="Arial"/>
              <a:ea typeface="Arial"/>
              <a:cs typeface="Arial"/>
              <a:sym typeface="Arial"/>
            </a:endParaRPr>
          </a:p>
          <a:p>
            <a:pPr indent="-342900" lvl="0" marL="342900" rtl="0" algn="l">
              <a:spcBef>
                <a:spcPts val="360"/>
              </a:spcBef>
              <a:spcAft>
                <a:spcPts val="0"/>
              </a:spcAft>
              <a:buSzPts val="1980"/>
              <a:buFont typeface="Arial"/>
              <a:buChar char="•"/>
            </a:pPr>
            <a:r>
              <a:rPr i="0" lang="en-US" sz="1800" u="none" strike="noStrike">
                <a:solidFill>
                  <a:srgbClr val="000000"/>
                </a:solidFill>
                <a:latin typeface="Arial"/>
                <a:ea typeface="Arial"/>
                <a:cs typeface="Arial"/>
                <a:sym typeface="Arial"/>
              </a:rPr>
              <a:t>Department of the Army Pamphlet 385-63, Range Safety, 16 April 2014. </a:t>
            </a:r>
            <a:endParaRPr/>
          </a:p>
          <a:p>
            <a:pPr indent="-217170" lvl="0" marL="342900" rtl="0" algn="l">
              <a:spcBef>
                <a:spcPts val="360"/>
              </a:spcBef>
              <a:spcAft>
                <a:spcPts val="0"/>
              </a:spcAft>
              <a:buSzPts val="1980"/>
              <a:buFont typeface="Arial"/>
              <a:buNone/>
            </a:pPr>
            <a:r>
              <a:t/>
            </a:r>
            <a:endParaRPr b="0" i="0" sz="1800" u="none" strike="noStrike">
              <a:solidFill>
                <a:srgbClr val="000000"/>
              </a:solidFill>
              <a:latin typeface="Arial"/>
              <a:ea typeface="Arial"/>
              <a:cs typeface="Arial"/>
              <a:sym typeface="Arial"/>
            </a:endParaRPr>
          </a:p>
        </p:txBody>
      </p:sp>
      <p:sp>
        <p:nvSpPr>
          <p:cNvPr id="155" name="Google Shape;155;p20"/>
          <p:cNvSpPr txBox="1"/>
          <p:nvPr>
            <p:ph type="title"/>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REFERENCES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marR="0" rtl="0" algn="ctr">
              <a:spcBef>
                <a:spcPts val="0"/>
              </a:spcBef>
              <a:spcAft>
                <a:spcPts val="0"/>
              </a:spcAft>
              <a:buNone/>
            </a:pPr>
            <a:r>
              <a:rPr b="1" i="0" lang="en-US" sz="3200" u="none" cap="none" strike="noStrike">
                <a:solidFill>
                  <a:schemeClr val="dk1"/>
                </a:solidFill>
                <a:latin typeface="Arial"/>
                <a:ea typeface="Arial"/>
                <a:cs typeface="Arial"/>
                <a:sym typeface="Arial"/>
              </a:rPr>
              <a:t>GRAFENWOER TRAINING AREA  </a:t>
            </a:r>
            <a:endParaRPr/>
          </a:p>
        </p:txBody>
      </p:sp>
      <p:pic>
        <p:nvPicPr>
          <p:cNvPr descr="Screen Clipping" id="162" name="Google Shape;162;p21"/>
          <p:cNvPicPr preferRelativeResize="0"/>
          <p:nvPr/>
        </p:nvPicPr>
        <p:blipFill rotWithShape="1">
          <a:blip r:embed="rId3">
            <a:alphaModFix/>
          </a:blip>
          <a:srcRect b="0" l="0" r="0" t="0"/>
          <a:stretch/>
        </p:blipFill>
        <p:spPr>
          <a:xfrm>
            <a:off x="448303" y="1081331"/>
            <a:ext cx="8247394" cy="5257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idx="1" type="body"/>
          </p:nvPr>
        </p:nvSpPr>
        <p:spPr>
          <a:xfrm>
            <a:off x="152400" y="1066800"/>
            <a:ext cx="891540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80"/>
              <a:buChar char="•"/>
            </a:pPr>
            <a:r>
              <a:rPr lang="en-US" sz="1800"/>
              <a:t>Unless pre-approved per the GTA SOP, all operations require coordination with Aviation Live Fire Branch 21 days prior. </a:t>
            </a:r>
            <a:endParaRPr/>
          </a:p>
          <a:p>
            <a:pPr indent="-217170" lvl="0" marL="342900" rtl="0" algn="l">
              <a:spcBef>
                <a:spcPts val="360"/>
              </a:spcBef>
              <a:spcAft>
                <a:spcPts val="0"/>
              </a:spcAft>
              <a:buSzPts val="1980"/>
              <a:buNone/>
            </a:pPr>
            <a:r>
              <a:t/>
            </a:r>
            <a:endParaRPr sz="1800"/>
          </a:p>
          <a:p>
            <a:pPr indent="-285750" lvl="1" marL="742950" rtl="0" algn="l">
              <a:spcBef>
                <a:spcPts val="360"/>
              </a:spcBef>
              <a:spcAft>
                <a:spcPts val="0"/>
              </a:spcAft>
              <a:buSzPts val="1620"/>
              <a:buFont typeface="Noto Sans Symbols"/>
              <a:buChar char="❖"/>
            </a:pPr>
            <a:r>
              <a:rPr lang="en-US">
                <a:solidFill>
                  <a:srgbClr val="0000FF"/>
                </a:solidFill>
              </a:rPr>
              <a:t>usarmy.bavaria.7atc-gta.list.gta-avn-branch@army.mil</a:t>
            </a:r>
            <a:endParaRPr/>
          </a:p>
          <a:p>
            <a:pPr indent="0" lvl="0" marL="0" rtl="0" algn="l">
              <a:spcBef>
                <a:spcPts val="360"/>
              </a:spcBef>
              <a:spcAft>
                <a:spcPts val="0"/>
              </a:spcAft>
              <a:buSzPts val="1980"/>
              <a:buNone/>
            </a:pPr>
            <a:r>
              <a:t/>
            </a:r>
            <a:endParaRPr sz="1800"/>
          </a:p>
          <a:p>
            <a:pPr indent="-342900" lvl="0" marL="342900" rtl="0" algn="l">
              <a:spcBef>
                <a:spcPts val="360"/>
              </a:spcBef>
              <a:spcAft>
                <a:spcPts val="0"/>
              </a:spcAft>
              <a:buSzPts val="1980"/>
              <a:buChar char="•"/>
            </a:pPr>
            <a:r>
              <a:rPr lang="en-US" sz="1800"/>
              <a:t>There are no free training areas within GTA due to hunting, range maintenance, and German Forestry operations.</a:t>
            </a:r>
            <a:endParaRPr/>
          </a:p>
          <a:p>
            <a:pPr indent="-217170" lvl="0" marL="342900" rtl="0" algn="l">
              <a:spcBef>
                <a:spcPts val="360"/>
              </a:spcBef>
              <a:spcAft>
                <a:spcPts val="0"/>
              </a:spcAft>
              <a:buSzPts val="1980"/>
              <a:buNone/>
            </a:pPr>
            <a:r>
              <a:t/>
            </a:r>
            <a:endParaRPr sz="1800"/>
          </a:p>
          <a:p>
            <a:pPr indent="-342900" lvl="0" marL="342900" rtl="0" algn="l">
              <a:spcBef>
                <a:spcPts val="360"/>
              </a:spcBef>
              <a:spcAft>
                <a:spcPts val="0"/>
              </a:spcAft>
              <a:buSzPts val="1980"/>
              <a:buChar char="•"/>
            </a:pPr>
            <a:r>
              <a:rPr lang="en-US" sz="1800"/>
              <a:t>Graf Radio will not be used for aviation training that can be accomplished in other training areas within GTA.</a:t>
            </a:r>
            <a:endParaRPr/>
          </a:p>
          <a:p>
            <a:pPr indent="-217170" lvl="0" marL="342900" rtl="0" algn="l">
              <a:spcBef>
                <a:spcPts val="360"/>
              </a:spcBef>
              <a:spcAft>
                <a:spcPts val="0"/>
              </a:spcAft>
              <a:buSzPts val="1980"/>
              <a:buNone/>
            </a:pPr>
            <a:r>
              <a:t/>
            </a:r>
            <a:endParaRPr sz="1800"/>
          </a:p>
          <a:p>
            <a:pPr indent="-342900" lvl="0" marL="342900" rtl="0" algn="l">
              <a:spcBef>
                <a:spcPts val="360"/>
              </a:spcBef>
              <a:spcAft>
                <a:spcPts val="0"/>
              </a:spcAft>
              <a:buSzPts val="1980"/>
              <a:buFont typeface="Arial"/>
              <a:buChar char="•"/>
            </a:pPr>
            <a:r>
              <a:rPr lang="en-US" sz="1800"/>
              <a:t>Recreational airspace usage (e.g. model rockets, model airplanes, commercial off the self SUAS, etc…) is prohibited. </a:t>
            </a:r>
            <a:endParaRPr/>
          </a:p>
          <a:p>
            <a:pPr indent="0" lvl="0" marL="0" rtl="0" algn="l">
              <a:spcBef>
                <a:spcPts val="400"/>
              </a:spcBef>
              <a:spcAft>
                <a:spcPts val="0"/>
              </a:spcAft>
              <a:buSzPts val="2200"/>
              <a:buNone/>
            </a:pPr>
            <a:r>
              <a:t/>
            </a:r>
            <a:endParaRPr sz="2000"/>
          </a:p>
        </p:txBody>
      </p:sp>
      <p:sp>
        <p:nvSpPr>
          <p:cNvPr id="169" name="Google Shape;169;p22"/>
          <p:cNvSpPr txBox="1"/>
          <p:nvPr>
            <p:ph type="title"/>
          </p:nvPr>
        </p:nvSpPr>
        <p:spPr>
          <a:xfrm>
            <a:off x="762000" y="304800"/>
            <a:ext cx="7620000" cy="492443"/>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SCHEDULING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REDLINE BRIEFING</a:t>
            </a:r>
            <a:endParaRPr/>
          </a:p>
        </p:txBody>
      </p:sp>
      <p:sp>
        <p:nvSpPr>
          <p:cNvPr id="176" name="Google Shape;176;p23"/>
          <p:cNvSpPr txBox="1"/>
          <p:nvPr>
            <p:ph idx="1" type="body"/>
          </p:nvPr>
        </p:nvSpPr>
        <p:spPr>
          <a:xfrm>
            <a:off x="457200" y="1143000"/>
            <a:ext cx="8229600" cy="5715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80"/>
              <a:buFont typeface="Arial"/>
              <a:buChar char="•"/>
            </a:pPr>
            <a:r>
              <a:rPr lang="en-US" sz="1800"/>
              <a:t>Requirements to fly in GTA (ED-R 136):</a:t>
            </a:r>
            <a:endParaRPr/>
          </a:p>
          <a:p>
            <a:pPr indent="-217170" lvl="0" marL="342900" rtl="0" algn="l">
              <a:spcBef>
                <a:spcPts val="360"/>
              </a:spcBef>
              <a:spcAft>
                <a:spcPts val="0"/>
              </a:spcAft>
              <a:buSzPts val="1980"/>
              <a:buFont typeface="Arial"/>
              <a:buNone/>
            </a:pPr>
            <a:r>
              <a:t/>
            </a:r>
            <a:endParaRPr sz="1800"/>
          </a:p>
          <a:p>
            <a:pPr indent="-342900" lvl="1" marL="800100" rtl="0" algn="l">
              <a:spcBef>
                <a:spcPts val="360"/>
              </a:spcBef>
              <a:spcAft>
                <a:spcPts val="0"/>
              </a:spcAft>
              <a:buSzPts val="1620"/>
              <a:buFont typeface="Arial"/>
              <a:buAutoNum type="alphaLcPeriod"/>
            </a:pPr>
            <a:r>
              <a:rPr lang="en-US"/>
              <a:t>Must have an Aircrew Procedures Guide (APG) REDLINE Brief prior to operating in ED-R 136.  Operators are required to validate their REDLINE briefing with the GTA firing desk prior to entering the airspace.</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Unit must submit a memorandum signed by briefer on file with GTA Aviation Branch. Briefs are valid for 365 calendar days.</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RSO/OIC must have a copy of the current map, GTA SOP, and Daily Range Bulletin during operations.</a:t>
            </a:r>
            <a:endParaRPr/>
          </a:p>
          <a:p>
            <a:pPr indent="0" lvl="1" marL="457200" rtl="0" algn="l">
              <a:spcBef>
                <a:spcPts val="360"/>
              </a:spcBef>
              <a:spcAft>
                <a:spcPts val="0"/>
              </a:spcAft>
              <a:buSzPts val="1620"/>
              <a:buNone/>
            </a:pPr>
            <a:r>
              <a:t/>
            </a:r>
            <a:endParaRPr/>
          </a:p>
          <a:p>
            <a:pPr indent="-342900" lvl="2" marL="1200150" rtl="0" algn="l">
              <a:spcBef>
                <a:spcPts val="360"/>
              </a:spcBef>
              <a:spcAft>
                <a:spcPts val="0"/>
              </a:spcAft>
              <a:buClr>
                <a:srgbClr val="0000FF"/>
              </a:buClr>
              <a:buSzPts val="1170"/>
              <a:buFont typeface="Noto Sans Symbols"/>
              <a:buChar char="❖"/>
            </a:pPr>
            <a:r>
              <a:rPr lang="en-US" u="sng">
                <a:solidFill>
                  <a:schemeClr val="hlink"/>
                </a:solidFill>
                <a:hlinkClick r:id="rId3"/>
              </a:rPr>
              <a:t>https://armyeitaas.sharepoint-mil.us/:f:/r/teams/GTARangeOperations/Shared%20Documents/General/03.%20Range%20Bulletins?csf=1&amp;web=1&amp;e=8SqnJ6</a:t>
            </a:r>
            <a:endParaRPr>
              <a:solidFill>
                <a:srgbClr val="0000FF"/>
              </a:solidFill>
            </a:endParaRPr>
          </a:p>
          <a:p>
            <a:pPr indent="-268605" lvl="2" marL="1200150" rtl="0" algn="l">
              <a:spcBef>
                <a:spcPts val="360"/>
              </a:spcBef>
              <a:spcAft>
                <a:spcPts val="0"/>
              </a:spcAft>
              <a:buClr>
                <a:schemeClr val="dk1"/>
              </a:buClr>
              <a:buSzPts val="1170"/>
              <a:buFont typeface="Arial"/>
              <a:buNone/>
            </a:pPr>
            <a:r>
              <a:t/>
            </a:r>
            <a:endParaRPr>
              <a:solidFill>
                <a:srgbClr val="FF0000"/>
              </a:solidFill>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762000" y="304800"/>
            <a:ext cx="7620000" cy="492125"/>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REDLINE BRIEFING</a:t>
            </a:r>
            <a:endParaRPr/>
          </a:p>
        </p:txBody>
      </p:sp>
      <p:sp>
        <p:nvSpPr>
          <p:cNvPr id="183" name="Google Shape;183;p24"/>
          <p:cNvSpPr txBox="1"/>
          <p:nvPr>
            <p:ph idx="1" type="body"/>
          </p:nvPr>
        </p:nvSpPr>
        <p:spPr>
          <a:xfrm>
            <a:off x="457200" y="1143000"/>
            <a:ext cx="8229600" cy="5715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80"/>
              <a:buFont typeface="Arial"/>
              <a:buChar char="•"/>
            </a:pPr>
            <a:r>
              <a:rPr lang="en-US" sz="1800"/>
              <a:t>Flights may operate only when Graf Radio is open</a:t>
            </a:r>
            <a:endParaRPr/>
          </a:p>
          <a:p>
            <a:pPr indent="-217170" lvl="0" marL="342900" rtl="0" algn="l">
              <a:spcBef>
                <a:spcPts val="360"/>
              </a:spcBef>
              <a:spcAft>
                <a:spcPts val="0"/>
              </a:spcAft>
              <a:buSzPts val="1980"/>
              <a:buFont typeface="Arial"/>
              <a:buNone/>
            </a:pPr>
            <a:r>
              <a:t/>
            </a:r>
            <a:endParaRPr sz="1800"/>
          </a:p>
          <a:p>
            <a:pPr indent="-342900" lvl="1" marL="800100" rtl="0" algn="l">
              <a:spcBef>
                <a:spcPts val="360"/>
              </a:spcBef>
              <a:spcAft>
                <a:spcPts val="0"/>
              </a:spcAft>
              <a:buSzPts val="1620"/>
              <a:buFont typeface="Arial"/>
              <a:buAutoNum type="alphaLcPeriod"/>
            </a:pPr>
            <a:r>
              <a:rPr lang="en-US"/>
              <a:t>Normal Graf Radio hours are 0800-2300L Monday-Friday.</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UAS flights outside of these hours require an extension memo for Graf Radio hours. This extension memo must be submitted through the Aviation Live Fire Branch for approval from the RMA.  </a:t>
            </a:r>
            <a:endParaRPr/>
          </a:p>
          <a:p>
            <a:pPr indent="-240030" lvl="1" marL="800100" rtl="0" algn="l">
              <a:spcBef>
                <a:spcPts val="360"/>
              </a:spcBef>
              <a:spcAft>
                <a:spcPts val="0"/>
              </a:spcAft>
              <a:buSzPts val="1620"/>
              <a:buFont typeface="Arial"/>
              <a:buNone/>
            </a:pPr>
            <a:r>
              <a:t/>
            </a:r>
            <a:endParaRPr/>
          </a:p>
          <a:p>
            <a:pPr indent="-342900" lvl="1" marL="800100" rtl="0" algn="l">
              <a:spcBef>
                <a:spcPts val="360"/>
              </a:spcBef>
              <a:spcAft>
                <a:spcPts val="0"/>
              </a:spcAft>
              <a:buSzPts val="1620"/>
              <a:buFont typeface="Arial"/>
              <a:buAutoNum type="alphaLcPeriod"/>
            </a:pPr>
            <a:r>
              <a:rPr lang="en-US"/>
              <a:t>With Graf Radio open, we have the potential to operate 24 hours a day, 365 days a year.</a:t>
            </a:r>
            <a:endParaRPr/>
          </a:p>
          <a:p>
            <a:pPr indent="-203200" lvl="0" marL="342900" rtl="0" algn="l">
              <a:spcBef>
                <a:spcPts val="400"/>
              </a:spcBef>
              <a:spcAft>
                <a:spcPts val="0"/>
              </a:spcAft>
              <a:buSzPts val="2200"/>
              <a:buFont typeface="Arial"/>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idx="1" type="subTitle"/>
          </p:nvPr>
        </p:nvSpPr>
        <p:spPr>
          <a:xfrm>
            <a:off x="228600" y="990600"/>
            <a:ext cx="8763000" cy="5410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640"/>
              <a:buNone/>
            </a:pPr>
            <a:r>
              <a:rPr lang="en-US" sz="2400" u="sng"/>
              <a:t>Violations of Redline Brief </a:t>
            </a:r>
            <a:endParaRPr/>
          </a:p>
          <a:p>
            <a:pPr indent="0" lvl="0" marL="0" rtl="0" algn="ctr">
              <a:spcBef>
                <a:spcPts val="360"/>
              </a:spcBef>
              <a:spcAft>
                <a:spcPts val="0"/>
              </a:spcAft>
              <a:buSzPts val="1980"/>
              <a:buNone/>
            </a:pPr>
            <a:r>
              <a:t/>
            </a:r>
            <a:endParaRPr sz="1800"/>
          </a:p>
          <a:p>
            <a:pPr indent="-285750" lvl="0" marL="285750" rtl="0" algn="l">
              <a:spcBef>
                <a:spcPts val="360"/>
              </a:spcBef>
              <a:spcAft>
                <a:spcPts val="0"/>
              </a:spcAft>
              <a:buSzPts val="1980"/>
              <a:buFont typeface="Arial"/>
              <a:buChar char="•"/>
            </a:pPr>
            <a:r>
              <a:rPr lang="en-US" sz="1800"/>
              <a:t>Any Violation of procedures within GTA results in loss of flight privileges within EDR-136 for 14 days. Once APG privileges are removed, the aviators must be re-briefed by Aviation Branch for re-certification before reentering EDR-136. IAW SOP #1, violations also require a GTA to submit Command Incident Report (CIR) to 7ATC. </a:t>
            </a:r>
            <a:endParaRPr/>
          </a:p>
          <a:p>
            <a:pPr indent="-160020" lvl="0" marL="285750" rtl="0" algn="l">
              <a:spcBef>
                <a:spcPts val="360"/>
              </a:spcBef>
              <a:spcAft>
                <a:spcPts val="0"/>
              </a:spcAft>
              <a:buSzPts val="1980"/>
              <a:buFont typeface="Arial"/>
              <a:buNone/>
            </a:pPr>
            <a:r>
              <a:t/>
            </a:r>
            <a:endParaRPr sz="1800"/>
          </a:p>
          <a:p>
            <a:pPr indent="-285750" lvl="0" marL="285750" rtl="0" algn="l">
              <a:spcBef>
                <a:spcPts val="360"/>
              </a:spcBef>
              <a:spcAft>
                <a:spcPts val="0"/>
              </a:spcAft>
              <a:buSzPts val="1980"/>
              <a:buFont typeface="Arial"/>
              <a:buChar char="•"/>
            </a:pPr>
            <a:r>
              <a:rPr lang="en-US" sz="1800"/>
              <a:t>Violations within EDR-136 will be considered violations of restricted airspace and will be reported by an OHR or filed as violations to AFOD. </a:t>
            </a:r>
            <a:endParaRPr/>
          </a:p>
          <a:p>
            <a:pPr indent="-180975" lvl="0" marL="285750" rtl="0" algn="l">
              <a:spcBef>
                <a:spcPts val="300"/>
              </a:spcBef>
              <a:spcAft>
                <a:spcPts val="0"/>
              </a:spcAft>
              <a:buSzPts val="1650"/>
              <a:buFont typeface="Arial"/>
              <a:buNone/>
            </a:pPr>
            <a:r>
              <a:t/>
            </a:r>
            <a:endParaRPr sz="1500"/>
          </a:p>
        </p:txBody>
      </p:sp>
      <p:sp>
        <p:nvSpPr>
          <p:cNvPr id="189" name="Google Shape;189;p25"/>
          <p:cNvSpPr txBox="1"/>
          <p:nvPr>
            <p:ph type="title"/>
          </p:nvPr>
        </p:nvSpPr>
        <p:spPr>
          <a:xfrm>
            <a:off x="762000" y="228600"/>
            <a:ext cx="7620000" cy="492125"/>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REDLINE BRIEFING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idx="1" type="body"/>
          </p:nvPr>
        </p:nvSpPr>
        <p:spPr>
          <a:xfrm>
            <a:off x="457200" y="1066800"/>
            <a:ext cx="8229600" cy="5029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80"/>
              <a:buChar char="•"/>
            </a:pPr>
            <a:r>
              <a:rPr lang="en-US" sz="1800"/>
              <a:t>Surface to 500 FT AGL.</a:t>
            </a:r>
            <a:endParaRPr/>
          </a:p>
          <a:p>
            <a:pPr indent="0" lvl="0" marL="0" rtl="0" algn="l">
              <a:spcBef>
                <a:spcPts val="360"/>
              </a:spcBef>
              <a:spcAft>
                <a:spcPts val="0"/>
              </a:spcAft>
              <a:buSzPts val="1980"/>
              <a:buNone/>
            </a:pPr>
            <a:r>
              <a:t/>
            </a:r>
            <a:endParaRPr sz="1800"/>
          </a:p>
          <a:p>
            <a:pPr indent="-342900" lvl="0" marL="342900" rtl="0" algn="l">
              <a:spcBef>
                <a:spcPts val="360"/>
              </a:spcBef>
              <a:spcAft>
                <a:spcPts val="0"/>
              </a:spcAft>
              <a:buSzPts val="1980"/>
              <a:buChar char="•"/>
            </a:pPr>
            <a:r>
              <a:rPr lang="en-US" sz="1800"/>
              <a:t>Maintain 300m from helicopter routes / Tank Trail.</a:t>
            </a:r>
            <a:endParaRPr/>
          </a:p>
          <a:p>
            <a:pPr indent="0" lvl="0" marL="0" rtl="0" algn="l">
              <a:spcBef>
                <a:spcPts val="360"/>
              </a:spcBef>
              <a:spcAft>
                <a:spcPts val="0"/>
              </a:spcAft>
              <a:buSzPts val="1980"/>
              <a:buNone/>
            </a:pPr>
            <a:r>
              <a:t/>
            </a:r>
            <a:endParaRPr sz="1800"/>
          </a:p>
          <a:p>
            <a:pPr indent="-342900" lvl="0" marL="342900" rtl="0" algn="l">
              <a:spcBef>
                <a:spcPts val="360"/>
              </a:spcBef>
              <a:spcAft>
                <a:spcPts val="0"/>
              </a:spcAft>
              <a:buSzPts val="1980"/>
              <a:buChar char="•"/>
            </a:pPr>
            <a:r>
              <a:rPr lang="en-US" sz="1800"/>
              <a:t>Maintain 300m from training area boundary lines.</a:t>
            </a:r>
            <a:endParaRPr/>
          </a:p>
          <a:p>
            <a:pPr indent="-217170" lvl="0" marL="342900" rtl="0" algn="l">
              <a:spcBef>
                <a:spcPts val="360"/>
              </a:spcBef>
              <a:spcAft>
                <a:spcPts val="0"/>
              </a:spcAft>
              <a:buSzPts val="1980"/>
              <a:buNone/>
            </a:pPr>
            <a:r>
              <a:t/>
            </a:r>
            <a:endParaRPr sz="1800"/>
          </a:p>
          <a:p>
            <a:pPr indent="-342900" lvl="0" marL="342900" rtl="0" algn="l">
              <a:spcBef>
                <a:spcPts val="360"/>
              </a:spcBef>
              <a:spcAft>
                <a:spcPts val="0"/>
              </a:spcAft>
              <a:buSzPts val="1980"/>
              <a:buChar char="•"/>
            </a:pPr>
            <a:r>
              <a:rPr lang="en-US" sz="1800"/>
              <a:t>Will not operate beyond 1.5KM of the control station and will remain within line of sight.</a:t>
            </a:r>
            <a:endParaRPr/>
          </a:p>
          <a:p>
            <a:pPr indent="-217170" lvl="0" marL="342900" rtl="0" algn="l">
              <a:spcBef>
                <a:spcPts val="360"/>
              </a:spcBef>
              <a:spcAft>
                <a:spcPts val="0"/>
              </a:spcAft>
              <a:buSzPts val="1980"/>
              <a:buNone/>
            </a:pPr>
            <a:r>
              <a:t/>
            </a:r>
            <a:endParaRPr sz="1800"/>
          </a:p>
          <a:p>
            <a:pPr indent="-342900" lvl="0" marL="342900" rtl="0" algn="l">
              <a:spcBef>
                <a:spcPts val="360"/>
              </a:spcBef>
              <a:spcAft>
                <a:spcPts val="0"/>
              </a:spcAft>
              <a:buSzPts val="1980"/>
              <a:buChar char="•"/>
            </a:pPr>
            <a:r>
              <a:rPr lang="en-US" sz="1800"/>
              <a:t>Exceptions to these restrictions will need to be approved by the Aviation Live Fire Branch. </a:t>
            </a:r>
            <a:endParaRPr/>
          </a:p>
          <a:p>
            <a:pPr indent="-217170" lvl="0" marL="342900" rtl="0" algn="l">
              <a:spcBef>
                <a:spcPts val="360"/>
              </a:spcBef>
              <a:spcAft>
                <a:spcPts val="0"/>
              </a:spcAft>
              <a:buSzPts val="1980"/>
              <a:buFont typeface="Arial"/>
              <a:buNone/>
            </a:pPr>
            <a:r>
              <a:t/>
            </a:r>
            <a:endParaRPr sz="1800"/>
          </a:p>
        </p:txBody>
      </p:sp>
      <p:sp>
        <p:nvSpPr>
          <p:cNvPr id="196" name="Google Shape;196;p26"/>
          <p:cNvSpPr txBox="1"/>
          <p:nvPr>
            <p:ph type="title"/>
          </p:nvPr>
        </p:nvSpPr>
        <p:spPr>
          <a:xfrm>
            <a:off x="762000" y="304800"/>
            <a:ext cx="7620000" cy="492443"/>
          </a:xfrm>
          <a:prstGeom prst="rect">
            <a:avLst/>
          </a:prstGeom>
          <a:noFill/>
          <a:ln>
            <a:noFill/>
          </a:ln>
        </p:spPr>
        <p:txBody>
          <a:bodyPr anchorCtr="0" anchor="ctr" bIns="0" lIns="91425" spcFirstLastPara="1" rIns="91425" wrap="square" tIns="0">
            <a:spAutoFit/>
          </a:bodyPr>
          <a:lstStyle/>
          <a:p>
            <a:pPr indent="0" lvl="0" marL="0" rtl="0" algn="ctr">
              <a:spcBef>
                <a:spcPts val="0"/>
              </a:spcBef>
              <a:spcAft>
                <a:spcPts val="0"/>
              </a:spcAft>
              <a:buNone/>
            </a:pPr>
            <a:r>
              <a:rPr lang="en-US"/>
              <a:t>RESTRICTIONS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2003 03 CG Unclassified Master">
  <a:themeElements>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D4D4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