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667500" cy="8686800"/>
  <p:embeddedFontLst>
    <p:embeddedFont>
      <p:font typeface="Cambria Math"/>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font" Target="fonts/CambriaMath-regular.fnt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889250" cy="435848"/>
          </a:xfrm>
          <a:prstGeom prst="rect">
            <a:avLst/>
          </a:prstGeom>
          <a:noFill/>
          <a:ln>
            <a:noFill/>
          </a:ln>
        </p:spPr>
        <p:txBody>
          <a:bodyPr anchorCtr="0" anchor="t" bIns="44600" lIns="89200" spcFirstLastPara="1" rIns="89200" wrap="square" tIns="44600">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6707" y="1"/>
            <a:ext cx="2889250" cy="435848"/>
          </a:xfrm>
          <a:prstGeom prst="rect">
            <a:avLst/>
          </a:prstGeom>
          <a:noFill/>
          <a:ln>
            <a:noFill/>
          </a:ln>
        </p:spPr>
        <p:txBody>
          <a:bodyPr anchorCtr="0" anchor="t" bIns="44600" lIns="89200" spcFirstLastPara="1" rIns="89200" wrap="square" tIns="44600">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250958"/>
            <a:ext cx="2889250" cy="435847"/>
          </a:xfrm>
          <a:prstGeom prst="rect">
            <a:avLst/>
          </a:prstGeom>
          <a:noFill/>
          <a:ln>
            <a:noFill/>
          </a:ln>
        </p:spPr>
        <p:txBody>
          <a:bodyPr anchorCtr="0" anchor="b" bIns="44600" lIns="89200" spcFirstLastPara="1" rIns="89200" wrap="square" tIns="44600">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gate.net/figure/Forces-acting-on-a-drone_fig1_330477358"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66750" y="4180522"/>
            <a:ext cx="5334000" cy="3420428"/>
          </a:xfrm>
          <a:prstGeom prst="rect">
            <a:avLst/>
          </a:prstGeom>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218" name="Google Shape;218;p10: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1: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229" name="Google Shape;229;p11: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2: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240" name="Google Shape;240;p12: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3: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rPr lang="en-US"/>
              <a:t>https://forum.dji.com/forum.php?mod=viewthread&amp;tid=246779</a:t>
            </a:r>
            <a:endParaRPr/>
          </a:p>
        </p:txBody>
      </p:sp>
      <p:sp>
        <p:nvSpPr>
          <p:cNvPr id="249" name="Google Shape;249;p13: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4: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261" name="Google Shape;261;p14: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5: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rPr lang="en-US"/>
              <a:t>Hand the controller to them and let them get that touch with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www.expresslrs.org</a:t>
            </a:r>
            <a:endParaRPr/>
          </a:p>
          <a:p>
            <a:pPr indent="0" lvl="0" marL="0" rtl="0" algn="l">
              <a:spcBef>
                <a:spcPts val="0"/>
              </a:spcBef>
              <a:spcAft>
                <a:spcPts val="0"/>
              </a:spcAft>
              <a:buNone/>
            </a:pPr>
            <a:r>
              <a:rPr lang="en-US"/>
              <a:t>https://www.team-blacksheep.com/products/prod:crossfire_tx</a:t>
            </a:r>
            <a:endParaRPr/>
          </a:p>
        </p:txBody>
      </p:sp>
      <p:sp>
        <p:nvSpPr>
          <p:cNvPr id="270" name="Google Shape;270;p15: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66750" y="4180522"/>
            <a:ext cx="5334000" cy="3420428"/>
          </a:xfrm>
          <a:prstGeom prst="rect">
            <a:avLst/>
          </a:prstGeom>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281" name="Google Shape;281;p16: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7: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rPr lang="en-US" u="sng">
                <a:solidFill>
                  <a:schemeClr val="hlink"/>
                </a:solidFill>
                <a:hlinkClick r:id="rId2"/>
              </a:rPr>
              <a:t>Forces acting on a drone. | Download Scientific Diagram (researchgate.net)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a:t>
            </a:r>
            <a:endParaRPr/>
          </a:p>
        </p:txBody>
      </p:sp>
      <p:sp>
        <p:nvSpPr>
          <p:cNvPr id="288" name="Google Shape;288;p17: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8: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rPr lang="en-US"/>
              <a:t>https://www.google.com/search?sca_esv=5009c1303de011b0&amp;sca_upv=1&amp;q=drone+roll+pitch+yaw&amp;udm=2&amp;fbs=AEQNm0A6bwEop21ehxKWq5cj-cHa02QUie7apaStVTrDAEoT1A_pRBhSGXWPGL0_xk71SHFUmHSJWGPXoD9Kj5_rnHbWKxXBDKIYTLNVNouz_AS-xz-ZPATflliqW6OYoDueccnjkPVzeMNn3wsWVBjrHjDnKz-XPgEqtr1bYTmgd-jdmuZ2Fcl_Bc2RhyP0I0JcZ5RRzCFv&amp;sa=X&amp;ved=2ahUKEwiTh9_lreOIAxXi-AIHHaypC1kQtKgLegQIEhAB&amp;biw=1528&amp;bih=736&amp;dpr=1&amp;safe=active&amp;ssui=on#vhid=79Z_NYMijMCeAM&amp;vssid=mosaic</a:t>
            </a:r>
            <a:endParaRPr/>
          </a:p>
        </p:txBody>
      </p:sp>
      <p:sp>
        <p:nvSpPr>
          <p:cNvPr id="296" name="Google Shape;296;p18: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666750" y="4180522"/>
            <a:ext cx="5334000" cy="3420428"/>
          </a:xfrm>
          <a:prstGeom prst="rect">
            <a:avLst/>
          </a:prstGeom>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304" name="Google Shape;304;p19: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66750" y="4180522"/>
            <a:ext cx="5334000" cy="3420428"/>
          </a:xfrm>
          <a:prstGeom prst="rect">
            <a:avLst/>
          </a:prstGeom>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66750" y="4180522"/>
            <a:ext cx="5334000" cy="3420428"/>
          </a:xfrm>
          <a:prstGeom prst="rect">
            <a:avLst/>
          </a:prstGeom>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rPr lang="en-US"/>
              <a:t>Here’s how the fpv looks assembled without the top plate and then another picture showing the breakout</a:t>
            </a:r>
            <a:endParaRPr/>
          </a:p>
        </p:txBody>
      </p:sp>
      <p:sp>
        <p:nvSpPr>
          <p:cNvPr id="138" name="Google Shape;138;p4: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146" name="Google Shape;146;p5: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168" name="Google Shape;168;p6: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7: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rPr lang="en-US"/>
              <a:t>https://safe.menlosecurity.com/doc/docview/viewer/docNDB62B70D368C2f22474000485ca0e368d63e28533d5da3948f7be058107430111ae33b51800f</a:t>
            </a:r>
            <a:endParaRPr/>
          </a:p>
        </p:txBody>
      </p:sp>
      <p:sp>
        <p:nvSpPr>
          <p:cNvPr id="176" name="Google Shape;176;p7: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8: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186" name="Google Shape;186;p8: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p:nvPr>
            <p:ph idx="2" type="sldImg"/>
          </p:nvPr>
        </p:nvSpPr>
        <p:spPr>
          <a:xfrm>
            <a:off x="730250" y="1085850"/>
            <a:ext cx="5207000" cy="2930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9:notes"/>
          <p:cNvSpPr txBox="1"/>
          <p:nvPr>
            <p:ph idx="1" type="body"/>
          </p:nvPr>
        </p:nvSpPr>
        <p:spPr>
          <a:xfrm>
            <a:off x="666750" y="4180522"/>
            <a:ext cx="5334000" cy="3420428"/>
          </a:xfrm>
          <a:prstGeom prst="rect">
            <a:avLst/>
          </a:prstGeom>
          <a:noFill/>
          <a:ln>
            <a:noFill/>
          </a:ln>
        </p:spPr>
        <p:txBody>
          <a:bodyPr anchorCtr="0" anchor="t" bIns="44600" lIns="89200" spcFirstLastPara="1" rIns="89200" wrap="square" tIns="44600">
            <a:noAutofit/>
          </a:bodyPr>
          <a:lstStyle/>
          <a:p>
            <a:pPr indent="0" lvl="0" marL="0" rtl="0" algn="l">
              <a:spcBef>
                <a:spcPts val="0"/>
              </a:spcBef>
              <a:spcAft>
                <a:spcPts val="0"/>
              </a:spcAft>
              <a:buNone/>
            </a:pPr>
            <a:r>
              <a:t/>
            </a:r>
            <a:endParaRPr/>
          </a:p>
        </p:txBody>
      </p:sp>
      <p:sp>
        <p:nvSpPr>
          <p:cNvPr id="207" name="Google Shape;207;p9:notes"/>
          <p:cNvSpPr txBox="1"/>
          <p:nvPr>
            <p:ph idx="12" type="sldNum"/>
          </p:nvPr>
        </p:nvSpPr>
        <p:spPr>
          <a:xfrm>
            <a:off x="3776707" y="8250958"/>
            <a:ext cx="2889250" cy="435847"/>
          </a:xfrm>
          <a:prstGeom prst="rect">
            <a:avLst/>
          </a:prstGeom>
          <a:noFill/>
          <a:ln>
            <a:noFill/>
          </a:ln>
        </p:spPr>
        <p:txBody>
          <a:bodyPr anchorCtr="0" anchor="b" bIns="44600" lIns="89200" spcFirstLastPara="1" rIns="89200" wrap="square" tIns="44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89" name="Shape 89"/>
        <p:cNvGrpSpPr/>
        <p:nvPr/>
      </p:nvGrpSpPr>
      <p:grpSpPr>
        <a:xfrm>
          <a:off x="0" y="0"/>
          <a:ext cx="0" cy="0"/>
          <a:chOff x="0" y="0"/>
          <a:chExt cx="0" cy="0"/>
        </a:xfrm>
      </p:grpSpPr>
      <p:sp>
        <p:nvSpPr>
          <p:cNvPr id="90" name="Google Shape;90;p13"/>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2" name="Google Shape;92;p13"/>
          <p:cNvSpPr txBox="1"/>
          <p:nvPr>
            <p:ph idx="11" type="ftr"/>
          </p:nvPr>
        </p:nvSpPr>
        <p:spPr>
          <a:xfrm>
            <a:off x="4148192" y="54419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S_Two_Content">
  <p:cSld name="GS_Two_Content">
    <p:spTree>
      <p:nvGrpSpPr>
        <p:cNvPr id="94" name="Shape 94"/>
        <p:cNvGrpSpPr/>
        <p:nvPr/>
      </p:nvGrpSpPr>
      <p:grpSpPr>
        <a:xfrm>
          <a:off x="0" y="0"/>
          <a:ext cx="0" cy="0"/>
          <a:chOff x="0" y="0"/>
          <a:chExt cx="0" cy="0"/>
        </a:xfrm>
      </p:grpSpPr>
      <p:sp>
        <p:nvSpPr>
          <p:cNvPr id="95" name="Google Shape;9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4"/>
          <p:cNvSpPr txBox="1"/>
          <p:nvPr/>
        </p:nvSpPr>
        <p:spPr>
          <a:xfrm>
            <a:off x="11192632" y="6593989"/>
            <a:ext cx="650240" cy="33528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900">
                <a:solidFill>
                  <a:schemeClr val="dk1"/>
                </a:solidFill>
                <a:latin typeface="Arial"/>
                <a:ea typeface="Arial"/>
                <a:cs typeface="Arial"/>
                <a:sym typeface="Arial"/>
              </a:rPr>
              <a:t>‹#›</a:t>
            </a:fld>
            <a:endParaRPr b="1" sz="9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Empty">
    <p:spTree>
      <p:nvGrpSpPr>
        <p:cNvPr id="97" name="Shape 97"/>
        <p:cNvGrpSpPr/>
        <p:nvPr/>
      </p:nvGrpSpPr>
      <p:grpSpPr>
        <a:xfrm>
          <a:off x="0" y="0"/>
          <a:ext cx="0" cy="0"/>
          <a:chOff x="0" y="0"/>
          <a:chExt cx="0" cy="0"/>
        </a:xfrm>
      </p:grpSpPr>
      <p:sp>
        <p:nvSpPr>
          <p:cNvPr id="98" name="Google Shape;98;p15"/>
          <p:cNvSpPr/>
          <p:nvPr/>
        </p:nvSpPr>
        <p:spPr>
          <a:xfrm>
            <a:off x="0" y="0"/>
            <a:ext cx="12192000" cy="6858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99" name="Shape 99"/>
        <p:cNvGrpSpPr/>
        <p:nvPr/>
      </p:nvGrpSpPr>
      <p:grpSpPr>
        <a:xfrm>
          <a:off x="0" y="0"/>
          <a:ext cx="0" cy="0"/>
          <a:chOff x="0" y="0"/>
          <a:chExt cx="0" cy="0"/>
        </a:xfrm>
      </p:grpSpPr>
      <p:sp>
        <p:nvSpPr>
          <p:cNvPr id="100" name="Google Shape;100;p16"/>
          <p:cNvSpPr txBox="1"/>
          <p:nvPr/>
        </p:nvSpPr>
        <p:spPr>
          <a:xfrm>
            <a:off x="609600" y="15240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spcBef>
                <a:spcPts val="0"/>
              </a:spcBef>
              <a:spcAft>
                <a:spcPts val="0"/>
              </a:spcAft>
              <a:buClr>
                <a:schemeClr val="dk1"/>
              </a:buClr>
              <a:buSzPts val="1500"/>
              <a:buFont typeface="Arial"/>
              <a:buNone/>
            </a:pPr>
            <a:r>
              <a:t/>
            </a:r>
            <a:endParaRPr b="1" sz="1500">
              <a:solidFill>
                <a:srgbClr val="000000"/>
              </a:solidFill>
              <a:latin typeface="Calibri"/>
              <a:ea typeface="Calibri"/>
              <a:cs typeface="Calibri"/>
              <a:sym typeface="Calibri"/>
            </a:endParaRPr>
          </a:p>
        </p:txBody>
      </p:sp>
      <p:sp>
        <p:nvSpPr>
          <p:cNvPr id="101" name="Google Shape;101;p16"/>
          <p:cNvSpPr txBox="1"/>
          <p:nvPr/>
        </p:nvSpPr>
        <p:spPr>
          <a:xfrm>
            <a:off x="6197600" y="41148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spcBef>
                <a:spcPts val="0"/>
              </a:spcBef>
              <a:spcAft>
                <a:spcPts val="0"/>
              </a:spcAft>
              <a:buClr>
                <a:schemeClr val="dk1"/>
              </a:buClr>
              <a:buSzPts val="1500"/>
              <a:buFont typeface="Arial"/>
              <a:buNone/>
            </a:pPr>
            <a:r>
              <a:t/>
            </a:r>
            <a:endParaRPr b="1" sz="1500">
              <a:solidFill>
                <a:srgbClr val="000000"/>
              </a:solidFill>
              <a:latin typeface="Calibri"/>
              <a:ea typeface="Calibri"/>
              <a:cs typeface="Calibri"/>
              <a:sym typeface="Calibri"/>
            </a:endParaRPr>
          </a:p>
        </p:txBody>
      </p:sp>
      <p:sp>
        <p:nvSpPr>
          <p:cNvPr id="102" name="Google Shape;102;p16"/>
          <p:cNvSpPr txBox="1"/>
          <p:nvPr/>
        </p:nvSpPr>
        <p:spPr>
          <a:xfrm>
            <a:off x="609600" y="41148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spcBef>
                <a:spcPts val="0"/>
              </a:spcBef>
              <a:spcAft>
                <a:spcPts val="0"/>
              </a:spcAft>
              <a:buClr>
                <a:schemeClr val="dk1"/>
              </a:buClr>
              <a:buSzPts val="1500"/>
              <a:buFont typeface="Arial"/>
              <a:buNone/>
            </a:pPr>
            <a:r>
              <a:t/>
            </a:r>
            <a:endParaRPr b="1" sz="15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1"/>
          <p:cNvSpPr/>
          <p:nvPr/>
        </p:nvSpPr>
        <p:spPr>
          <a:xfrm>
            <a:off x="101602" y="77328"/>
            <a:ext cx="12018433" cy="6643687"/>
          </a:xfrm>
          <a:prstGeom prst="rect">
            <a:avLst/>
          </a:prstGeom>
          <a:noFill/>
          <a:ln cap="flat" cmpd="sng" w="254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351" u="none" cap="none" strike="noStrike">
              <a:solidFill>
                <a:srgbClr val="000000"/>
              </a:solidFill>
              <a:latin typeface="Arial"/>
              <a:ea typeface="Arial"/>
              <a:cs typeface="Arial"/>
              <a:sym typeface="Arial"/>
            </a:endParaRPr>
          </a:p>
        </p:txBody>
      </p:sp>
      <p:sp>
        <p:nvSpPr>
          <p:cNvPr id="15" name="Google Shape;15;p1"/>
          <p:cNvSpPr txBox="1"/>
          <p:nvPr/>
        </p:nvSpPr>
        <p:spPr>
          <a:xfrm>
            <a:off x="4343441" y="98708"/>
            <a:ext cx="337114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B050"/>
                </a:solidFill>
                <a:latin typeface="Arial"/>
                <a:ea typeface="Arial"/>
                <a:cs typeface="Arial"/>
                <a:sym typeface="Arial"/>
              </a:rPr>
              <a:t>UNCLASSIFIED</a:t>
            </a:r>
            <a:endParaRPr/>
          </a:p>
        </p:txBody>
      </p:sp>
      <p:sp>
        <p:nvSpPr>
          <p:cNvPr id="16" name="Google Shape;16;p1"/>
          <p:cNvSpPr/>
          <p:nvPr/>
        </p:nvSpPr>
        <p:spPr>
          <a:xfrm>
            <a:off x="4467191" y="6568409"/>
            <a:ext cx="3257619" cy="305206"/>
          </a:xfrm>
          <a:prstGeom prst="rect">
            <a:avLst/>
          </a:prstGeom>
          <a:solidFill>
            <a:schemeClr val="lt1"/>
          </a:solidFill>
          <a:ln>
            <a:noFill/>
          </a:ln>
        </p:spPr>
        <p:txBody>
          <a:bodyPr anchorCtr="0" anchor="t" bIns="44425" lIns="90475" spcFirstLastPara="1" rIns="90475" wrap="square" tIns="44425">
            <a:noAutofit/>
          </a:bodyPr>
          <a:lstStyle/>
          <a:p>
            <a:pPr indent="0" lvl="0" marL="0" marR="0" rtl="0" algn="ctr">
              <a:spcBef>
                <a:spcPts val="0"/>
              </a:spcBef>
              <a:spcAft>
                <a:spcPts val="0"/>
              </a:spcAft>
              <a:buNone/>
            </a:pPr>
            <a:r>
              <a:rPr b="1" i="1" lang="en-US" sz="1400" u="none" cap="none" strike="noStrike">
                <a:solidFill>
                  <a:srgbClr val="000000"/>
                </a:solidFill>
                <a:latin typeface="Arial"/>
                <a:ea typeface="Arial"/>
                <a:cs typeface="Arial"/>
                <a:sym typeface="Arial"/>
              </a:rPr>
              <a:t>Volunteers!</a:t>
            </a:r>
            <a:endParaRPr/>
          </a:p>
        </p:txBody>
      </p:sp>
      <p:pic>
        <p:nvPicPr>
          <p:cNvPr id="17" name="Google Shape;17;p1"/>
          <p:cNvPicPr preferRelativeResize="0"/>
          <p:nvPr/>
        </p:nvPicPr>
        <p:blipFill rotWithShape="1">
          <a:blip r:embed="rId1">
            <a:alphaModFix/>
          </a:blip>
          <a:srcRect b="0" l="0" r="0" t="0"/>
          <a:stretch/>
        </p:blipFill>
        <p:spPr>
          <a:xfrm>
            <a:off x="183572" y="121568"/>
            <a:ext cx="852055" cy="852055"/>
          </a:xfrm>
          <a:prstGeom prst="rect">
            <a:avLst/>
          </a:prstGeom>
          <a:noFill/>
          <a:ln>
            <a:noFill/>
          </a:ln>
        </p:spPr>
      </p:pic>
      <p:sp>
        <p:nvSpPr>
          <p:cNvPr id="18" name="Google Shape;18;p1"/>
          <p:cNvSpPr txBox="1"/>
          <p:nvPr/>
        </p:nvSpPr>
        <p:spPr>
          <a:xfrm>
            <a:off x="101602" y="6452993"/>
            <a:ext cx="263260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chemeClr val="dk1"/>
                </a:solidFill>
                <a:latin typeface="Arial"/>
                <a:ea typeface="Arial"/>
                <a:cs typeface="Arial"/>
                <a:sym typeface="Arial"/>
              </a:rPr>
              <a:t>DTG UPDATED: 231433JUN2025</a:t>
            </a:r>
            <a:endParaRPr/>
          </a:p>
        </p:txBody>
      </p:sp>
      <p:pic>
        <p:nvPicPr>
          <p:cNvPr id="19" name="Google Shape;19;p1"/>
          <p:cNvPicPr preferRelativeResize="0"/>
          <p:nvPr/>
        </p:nvPicPr>
        <p:blipFill rotWithShape="1">
          <a:blip r:embed="rId2">
            <a:alphaModFix/>
          </a:blip>
          <a:srcRect b="0" l="0" r="0" t="0"/>
          <a:stretch/>
        </p:blipFill>
        <p:spPr>
          <a:xfrm>
            <a:off x="11131330" y="134840"/>
            <a:ext cx="959068" cy="9590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6.png"/><Relationship Id="rId4" Type="http://schemas.openxmlformats.org/officeDocument/2006/relationships/image" Target="../media/image33.png"/><Relationship Id="rId5" Type="http://schemas.openxmlformats.org/officeDocument/2006/relationships/image" Target="../media/image39.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31.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15.jpg"/><Relationship Id="rId5" Type="http://schemas.openxmlformats.org/officeDocument/2006/relationships/image" Target="../media/image9.jpg"/><Relationship Id="rId6" Type="http://schemas.openxmlformats.org/officeDocument/2006/relationships/image" Target="../media/image8.png"/><Relationship Id="rId7"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5.jpg"/><Relationship Id="rId9" Type="http://schemas.openxmlformats.org/officeDocument/2006/relationships/image" Target="../media/image8.png"/><Relationship Id="rId5" Type="http://schemas.openxmlformats.org/officeDocument/2006/relationships/image" Target="../media/image15.jpg"/><Relationship Id="rId6" Type="http://schemas.openxmlformats.org/officeDocument/2006/relationships/image" Target="../media/image7.jpg"/><Relationship Id="rId7" Type="http://schemas.openxmlformats.org/officeDocument/2006/relationships/image" Target="../media/image9.jpg"/><Relationship Id="rId8"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21.jpg"/><Relationship Id="rId5"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jp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20.jp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ctrTitle"/>
          </p:nvPr>
        </p:nvSpPr>
        <p:spPr>
          <a:xfrm>
            <a:off x="2078294" y="2539780"/>
            <a:ext cx="8035413" cy="17784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
              <a:buNone/>
            </a:pPr>
            <a:r>
              <a:rPr b="1" lang="en-US">
                <a:latin typeface="Arial "/>
                <a:ea typeface="Arial "/>
                <a:cs typeface="Arial "/>
                <a:sym typeface="Arial "/>
              </a:rPr>
              <a:t>First Person View (FPV)</a:t>
            </a:r>
            <a:br>
              <a:rPr b="1" lang="en-US">
                <a:latin typeface="Arial "/>
                <a:ea typeface="Arial "/>
                <a:cs typeface="Arial "/>
                <a:sym typeface="Arial "/>
              </a:rPr>
            </a:br>
            <a:r>
              <a:rPr b="1" lang="en-US">
                <a:latin typeface="Arial "/>
                <a:ea typeface="Arial "/>
                <a:cs typeface="Arial "/>
                <a:sym typeface="Arial "/>
              </a:rPr>
              <a:t>Drones Overview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a:latin typeface="Arial "/>
                <a:ea typeface="Arial "/>
                <a:cs typeface="Arial "/>
                <a:sym typeface="Arial "/>
              </a:rPr>
              <a:t>Batteries cont.</a:t>
            </a:r>
            <a:endParaRPr/>
          </a:p>
        </p:txBody>
      </p:sp>
      <p:sp>
        <p:nvSpPr>
          <p:cNvPr id="221" name="Google Shape;221;p26"/>
          <p:cNvSpPr txBox="1"/>
          <p:nvPr/>
        </p:nvSpPr>
        <p:spPr>
          <a:xfrm>
            <a:off x="438728" y="1689613"/>
            <a:ext cx="2826350" cy="518604"/>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2" name="Google Shape;222;p26"/>
          <p:cNvSpPr txBox="1"/>
          <p:nvPr/>
        </p:nvSpPr>
        <p:spPr>
          <a:xfrm>
            <a:off x="438728" y="2349163"/>
            <a:ext cx="1488164" cy="51674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3" name="Google Shape;223;p26"/>
          <p:cNvSpPr txBox="1"/>
          <p:nvPr/>
        </p:nvSpPr>
        <p:spPr>
          <a:xfrm>
            <a:off x="438728" y="3244142"/>
            <a:ext cx="4992254" cy="203132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C</a:t>
            </a:r>
            <a:r>
              <a:rPr lang="en-US" sz="1800">
                <a:solidFill>
                  <a:schemeClr val="dk1"/>
                </a:solidFill>
                <a:latin typeface="Cambria Math"/>
                <a:ea typeface="Cambria Math"/>
                <a:cs typeface="Cambria Math"/>
                <a:sym typeface="Cambria Math"/>
              </a:rPr>
              <a:t> – capacity of the battery [Ah]</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D</a:t>
            </a:r>
            <a:r>
              <a:rPr lang="en-US" sz="1800">
                <a:solidFill>
                  <a:schemeClr val="dk1"/>
                </a:solidFill>
                <a:latin typeface="Cambria Math"/>
                <a:ea typeface="Cambria Math"/>
                <a:cs typeface="Cambria Math"/>
                <a:sym typeface="Cambria Math"/>
              </a:rPr>
              <a:t> – Discharge limit for battery protection [80%]</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AAD</a:t>
            </a:r>
            <a:r>
              <a:rPr lang="en-US" sz="1800">
                <a:solidFill>
                  <a:schemeClr val="dk1"/>
                </a:solidFill>
                <a:latin typeface="Cambria Math"/>
                <a:ea typeface="Cambria Math"/>
                <a:cs typeface="Cambria Math"/>
                <a:sym typeface="Cambria Math"/>
              </a:rPr>
              <a:t> – Average Amperage Draw [A]</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M</a:t>
            </a:r>
            <a:r>
              <a:rPr lang="en-US" sz="1800">
                <a:solidFill>
                  <a:schemeClr val="dk1"/>
                </a:solidFill>
                <a:latin typeface="Cambria Math"/>
                <a:ea typeface="Cambria Math"/>
                <a:cs typeface="Cambria Math"/>
                <a:sym typeface="Cambria Math"/>
              </a:rPr>
              <a:t> – Mass of the Drone and Payload [Kg]</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E</a:t>
            </a:r>
            <a:r>
              <a:rPr lang="en-US" sz="1800">
                <a:solidFill>
                  <a:schemeClr val="dk1"/>
                </a:solidFill>
                <a:latin typeface="Cambria Math"/>
                <a:ea typeface="Cambria Math"/>
                <a:cs typeface="Cambria Math"/>
                <a:sym typeface="Cambria Math"/>
              </a:rPr>
              <a:t> – Power required to lift 1 Kg of weight [W/Kg]</a:t>
            </a:r>
            <a:endParaRPr/>
          </a:p>
          <a:p>
            <a:pPr indent="0" lvl="0" marL="0" marR="0" rtl="0" algn="l">
              <a:spcBef>
                <a:spcPts val="0"/>
              </a:spcBef>
              <a:spcAft>
                <a:spcPts val="0"/>
              </a:spcAft>
              <a:buNone/>
            </a:pPr>
            <a:r>
              <a:rPr lang="en-US" sz="1800">
                <a:solidFill>
                  <a:schemeClr val="dk1"/>
                </a:solidFill>
                <a:latin typeface="Cambria Math"/>
                <a:ea typeface="Cambria Math"/>
                <a:cs typeface="Cambria Math"/>
                <a:sym typeface="Cambria Math"/>
              </a:rPr>
              <a:t>	Conservative value: 170 W/Kg</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V</a:t>
            </a:r>
            <a:r>
              <a:rPr lang="en-US" sz="1800">
                <a:solidFill>
                  <a:schemeClr val="dk1"/>
                </a:solidFill>
                <a:latin typeface="Cambria Math"/>
                <a:ea typeface="Cambria Math"/>
                <a:cs typeface="Cambria Math"/>
                <a:sym typeface="Cambria Math"/>
              </a:rPr>
              <a:t> – Battery Voltage [V]</a:t>
            </a:r>
            <a:endParaRPr/>
          </a:p>
        </p:txBody>
      </p:sp>
      <p:cxnSp>
        <p:nvCxnSpPr>
          <p:cNvPr id="224" name="Google Shape;224;p26"/>
          <p:cNvCxnSpPr/>
          <p:nvPr/>
        </p:nvCxnSpPr>
        <p:spPr>
          <a:xfrm>
            <a:off x="6096000" y="1125682"/>
            <a:ext cx="0" cy="4606636"/>
          </a:xfrm>
          <a:prstGeom prst="straightConnector1">
            <a:avLst/>
          </a:prstGeom>
          <a:noFill/>
          <a:ln cap="flat" cmpd="sng" w="9525">
            <a:solidFill>
              <a:schemeClr val="dk1"/>
            </a:solidFill>
            <a:prstDash val="solid"/>
            <a:miter lim="800000"/>
            <a:headEnd len="sm" w="sm" type="none"/>
            <a:tailEnd len="sm" w="sm" type="none"/>
          </a:ln>
        </p:spPr>
      </p:cxnSp>
      <p:sp>
        <p:nvSpPr>
          <p:cNvPr id="225" name="Google Shape;225;p26"/>
          <p:cNvSpPr txBox="1"/>
          <p:nvPr/>
        </p:nvSpPr>
        <p:spPr>
          <a:xfrm>
            <a:off x="6243783" y="1348509"/>
            <a:ext cx="581890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rPr>
              <a:t>Exercise: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 drone needs to deliver a 5 Kg payload of C4 with detonator. The drone itself weighs .7 Kg without a battery. The specifications for the battery are as follows:</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6s (22.2 V)</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8000 mAh</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1.1 Kg</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What is the flight time of the drone?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If the drone has a cruising speed of 65 KM/h, what is its range if not limited by video / control signal?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a:latin typeface="Arial "/>
                <a:ea typeface="Arial "/>
                <a:cs typeface="Arial "/>
                <a:sym typeface="Arial "/>
              </a:rPr>
              <a:t>Stack (FC and ESC)</a:t>
            </a:r>
            <a:endParaRPr/>
          </a:p>
        </p:txBody>
      </p:sp>
      <p:sp>
        <p:nvSpPr>
          <p:cNvPr id="232" name="Google Shape;232;p27"/>
          <p:cNvSpPr txBox="1"/>
          <p:nvPr/>
        </p:nvSpPr>
        <p:spPr>
          <a:xfrm>
            <a:off x="476919" y="1119333"/>
            <a:ext cx="6094378"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
                <a:ea typeface="Arial "/>
                <a:cs typeface="Arial "/>
                <a:sym typeface="Arial "/>
              </a:rPr>
              <a:t>Flight Controller</a:t>
            </a:r>
            <a:r>
              <a:rPr b="1" lang="en-US" sz="1800">
                <a:solidFill>
                  <a:schemeClr val="dk1"/>
                </a:solidFill>
                <a:latin typeface="Arial "/>
                <a:ea typeface="Arial "/>
                <a:cs typeface="Arial "/>
                <a:sym typeface="Arial "/>
              </a:rPr>
              <a:t>:</a:t>
            </a:r>
            <a:endParaRPr/>
          </a:p>
          <a:p>
            <a:pPr indent="0" lvl="0" marL="0" marR="0" rtl="0" algn="l">
              <a:spcBef>
                <a:spcPts val="0"/>
              </a:spcBef>
              <a:spcAft>
                <a:spcPts val="0"/>
              </a:spcAft>
              <a:buNone/>
            </a:pPr>
            <a:r>
              <a:rPr b="0" i="0" lang="en-US" sz="1800">
                <a:solidFill>
                  <a:schemeClr val="dk1"/>
                </a:solidFill>
                <a:latin typeface="Arial "/>
                <a:ea typeface="Arial "/>
                <a:cs typeface="Arial "/>
                <a:sym typeface="Arial "/>
              </a:rPr>
              <a:t>A circuit board with sensors to detect the drone's movements/attitude using accelerometers.</a:t>
            </a:r>
            <a:r>
              <a:rPr lang="en-US" sz="1800">
                <a:solidFill>
                  <a:schemeClr val="dk1"/>
                </a:solidFill>
                <a:latin typeface="Arial "/>
                <a:ea typeface="Arial "/>
                <a:cs typeface="Arial "/>
                <a:sym typeface="Arial "/>
              </a:rPr>
              <a:t> This is the “brain” of the drone doing the following: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Contains the firmware that makes the drone operable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Receiving commands from the transmitter via a receiver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Controlling the speed and direction of the motors via the ESC</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Overlaying data onto an on-screen display (OSD) with in the goggles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Interfaces with other accessories like GPS/Magnetometer Modules.</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0" lvl="0" marL="0" marR="0" rtl="0" algn="l">
              <a:spcBef>
                <a:spcPts val="0"/>
              </a:spcBef>
              <a:spcAft>
                <a:spcPts val="0"/>
              </a:spcAft>
              <a:buNone/>
            </a:pPr>
            <a:r>
              <a:rPr b="1" lang="en-US" sz="1800" u="sng">
                <a:solidFill>
                  <a:schemeClr val="dk1"/>
                </a:solidFill>
                <a:latin typeface="Arial "/>
                <a:ea typeface="Arial "/>
                <a:cs typeface="Arial "/>
                <a:sym typeface="Arial "/>
              </a:rPr>
              <a:t>Electronic Speed Controller</a:t>
            </a:r>
            <a:r>
              <a:rPr b="1" lang="en-US" sz="1800">
                <a:solidFill>
                  <a:schemeClr val="dk1"/>
                </a:solidFill>
                <a:latin typeface="Arial "/>
                <a:ea typeface="Arial "/>
                <a:cs typeface="Arial "/>
                <a:sym typeface="Arial "/>
              </a:rPr>
              <a:t>:</a:t>
            </a:r>
            <a:endParaRPr/>
          </a:p>
          <a:p>
            <a:pPr indent="0" lvl="0" marL="0" marR="0" rtl="0" algn="l">
              <a:spcBef>
                <a:spcPts val="0"/>
              </a:spcBef>
              <a:spcAft>
                <a:spcPts val="0"/>
              </a:spcAft>
              <a:buNone/>
            </a:pPr>
            <a:r>
              <a:rPr b="0" i="0" lang="en-US" sz="1800">
                <a:solidFill>
                  <a:schemeClr val="dk1"/>
                </a:solidFill>
                <a:latin typeface="Arial "/>
                <a:ea typeface="Arial "/>
                <a:cs typeface="Arial "/>
                <a:sym typeface="Arial "/>
              </a:rPr>
              <a:t>An ESC is responsible for controlling the speed and direction of motors in an FPV drone. The ESC receives speed signals from the flight controller and amplifies it to drive the brushless motor at the desired speed.</a:t>
            </a:r>
            <a:endParaRPr/>
          </a:p>
        </p:txBody>
      </p:sp>
      <p:pic>
        <p:nvPicPr>
          <p:cNvPr id="233" name="Google Shape;233;p27"/>
          <p:cNvPicPr preferRelativeResize="0"/>
          <p:nvPr/>
        </p:nvPicPr>
        <p:blipFill rotWithShape="1">
          <a:blip r:embed="rId3">
            <a:alphaModFix/>
          </a:blip>
          <a:srcRect b="0" l="0" r="0" t="0"/>
          <a:stretch/>
        </p:blipFill>
        <p:spPr>
          <a:xfrm>
            <a:off x="9260641" y="1256706"/>
            <a:ext cx="2654884" cy="2500659"/>
          </a:xfrm>
          <a:prstGeom prst="rect">
            <a:avLst/>
          </a:prstGeom>
          <a:noFill/>
          <a:ln>
            <a:noFill/>
          </a:ln>
        </p:spPr>
      </p:pic>
      <p:pic>
        <p:nvPicPr>
          <p:cNvPr id="234" name="Google Shape;234;p27"/>
          <p:cNvPicPr preferRelativeResize="0"/>
          <p:nvPr/>
        </p:nvPicPr>
        <p:blipFill rotWithShape="1">
          <a:blip r:embed="rId4">
            <a:alphaModFix/>
          </a:blip>
          <a:srcRect b="0" l="0" r="0" t="0"/>
          <a:stretch/>
        </p:blipFill>
        <p:spPr>
          <a:xfrm>
            <a:off x="6799934" y="1494025"/>
            <a:ext cx="2214781" cy="2026021"/>
          </a:xfrm>
          <a:prstGeom prst="rect">
            <a:avLst/>
          </a:prstGeom>
          <a:noFill/>
          <a:ln>
            <a:noFill/>
          </a:ln>
        </p:spPr>
      </p:pic>
      <p:pic>
        <p:nvPicPr>
          <p:cNvPr id="235" name="Google Shape;235;p27"/>
          <p:cNvPicPr preferRelativeResize="0"/>
          <p:nvPr/>
        </p:nvPicPr>
        <p:blipFill rotWithShape="1">
          <a:blip r:embed="rId5">
            <a:alphaModFix/>
          </a:blip>
          <a:srcRect b="0" l="0" r="0" t="0"/>
          <a:stretch/>
        </p:blipFill>
        <p:spPr>
          <a:xfrm>
            <a:off x="6694260" y="3955530"/>
            <a:ext cx="2426129" cy="2519115"/>
          </a:xfrm>
          <a:prstGeom prst="rect">
            <a:avLst/>
          </a:prstGeom>
          <a:noFill/>
          <a:ln>
            <a:noFill/>
          </a:ln>
        </p:spPr>
      </p:pic>
      <p:pic>
        <p:nvPicPr>
          <p:cNvPr id="236" name="Google Shape;236;p27"/>
          <p:cNvPicPr preferRelativeResize="0"/>
          <p:nvPr/>
        </p:nvPicPr>
        <p:blipFill rotWithShape="1">
          <a:blip r:embed="rId6">
            <a:alphaModFix/>
          </a:blip>
          <a:srcRect b="26528" l="6528" r="8472" t="16467"/>
          <a:stretch/>
        </p:blipFill>
        <p:spPr>
          <a:xfrm>
            <a:off x="9120389" y="4338390"/>
            <a:ext cx="2735742" cy="1834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Video Transmitter (VTX)</a:t>
            </a:r>
            <a:endParaRPr>
              <a:latin typeface="Arial "/>
              <a:ea typeface="Arial "/>
              <a:cs typeface="Arial "/>
              <a:sym typeface="Arial "/>
            </a:endParaRPr>
          </a:p>
        </p:txBody>
      </p:sp>
      <p:pic>
        <p:nvPicPr>
          <p:cNvPr id="243" name="Google Shape;243;p28"/>
          <p:cNvPicPr preferRelativeResize="0"/>
          <p:nvPr/>
        </p:nvPicPr>
        <p:blipFill rotWithShape="1">
          <a:blip r:embed="rId3">
            <a:alphaModFix/>
          </a:blip>
          <a:srcRect b="0" l="0" r="0" t="0"/>
          <a:stretch/>
        </p:blipFill>
        <p:spPr>
          <a:xfrm>
            <a:off x="6803247" y="1303503"/>
            <a:ext cx="4978788" cy="2225446"/>
          </a:xfrm>
          <a:prstGeom prst="rect">
            <a:avLst/>
          </a:prstGeom>
          <a:noFill/>
          <a:ln>
            <a:noFill/>
          </a:ln>
        </p:spPr>
      </p:pic>
      <p:pic>
        <p:nvPicPr>
          <p:cNvPr id="244" name="Google Shape;244;p28"/>
          <p:cNvPicPr preferRelativeResize="0"/>
          <p:nvPr/>
        </p:nvPicPr>
        <p:blipFill rotWithShape="1">
          <a:blip r:embed="rId4">
            <a:alphaModFix/>
          </a:blip>
          <a:srcRect b="0" l="0" r="0" t="0"/>
          <a:stretch/>
        </p:blipFill>
        <p:spPr>
          <a:xfrm>
            <a:off x="6742607" y="3772144"/>
            <a:ext cx="5039428" cy="2705478"/>
          </a:xfrm>
          <a:prstGeom prst="rect">
            <a:avLst/>
          </a:prstGeom>
          <a:noFill/>
          <a:ln>
            <a:noFill/>
          </a:ln>
        </p:spPr>
      </p:pic>
      <p:sp>
        <p:nvSpPr>
          <p:cNvPr id="245" name="Google Shape;245;p28"/>
          <p:cNvSpPr txBox="1"/>
          <p:nvPr/>
        </p:nvSpPr>
        <p:spPr>
          <a:xfrm>
            <a:off x="569068" y="2236287"/>
            <a:ext cx="6006830"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
                <a:ea typeface="Arial "/>
                <a:cs typeface="Arial "/>
                <a:sym typeface="Arial "/>
              </a:rPr>
              <a:t>The Video Transmitter (VTX) is </a:t>
            </a:r>
            <a:r>
              <a:rPr b="0" i="0" lang="en-US" sz="1800">
                <a:solidFill>
                  <a:schemeClr val="dk1"/>
                </a:solidFill>
                <a:latin typeface="Arial "/>
                <a:ea typeface="Arial "/>
                <a:cs typeface="Arial "/>
                <a:sym typeface="Arial "/>
              </a:rPr>
              <a:t>a device that sends video </a:t>
            </a:r>
            <a:r>
              <a:rPr i="0" lang="en-US" sz="1800">
                <a:solidFill>
                  <a:schemeClr val="dk1"/>
                </a:solidFill>
                <a:latin typeface="Arial "/>
                <a:ea typeface="Arial "/>
                <a:cs typeface="Arial "/>
                <a:sym typeface="Arial "/>
              </a:rPr>
              <a:t>from the FPV </a:t>
            </a:r>
            <a:r>
              <a:rPr b="0" i="0" lang="en-US" sz="1800">
                <a:solidFill>
                  <a:schemeClr val="dk1"/>
                </a:solidFill>
                <a:latin typeface="Arial "/>
                <a:ea typeface="Arial "/>
                <a:cs typeface="Arial "/>
                <a:sym typeface="Arial "/>
              </a:rPr>
              <a:t>camera to a video receiver.</a:t>
            </a:r>
            <a:endParaRPr/>
          </a:p>
          <a:p>
            <a:pPr indent="0" lvl="0" marL="0" marR="0" rtl="0" algn="l">
              <a:spcBef>
                <a:spcPts val="0"/>
              </a:spcBef>
              <a:spcAft>
                <a:spcPts val="0"/>
              </a:spcAft>
              <a:buNone/>
            </a:pPr>
            <a:r>
              <a:t/>
            </a:r>
            <a:endParaRPr b="0" i="0" sz="1800">
              <a:solidFill>
                <a:schemeClr val="dk1"/>
              </a:solidFill>
              <a:latin typeface="Arial "/>
              <a:ea typeface="Arial "/>
              <a:cs typeface="Arial "/>
              <a:sym typeface="Arial "/>
            </a:endParaRPr>
          </a:p>
          <a:p>
            <a:pPr indent="0" lvl="0" marL="0" marR="0" rtl="0" algn="l">
              <a:spcBef>
                <a:spcPts val="0"/>
              </a:spcBef>
              <a:spcAft>
                <a:spcPts val="0"/>
              </a:spcAft>
              <a:buNone/>
            </a:pPr>
            <a:r>
              <a:rPr lang="en-US" sz="1800">
                <a:solidFill>
                  <a:schemeClr val="dk1"/>
                </a:solidFill>
                <a:latin typeface="Arial "/>
                <a:ea typeface="Arial "/>
                <a:cs typeface="Arial "/>
                <a:sym typeface="Arial "/>
              </a:rPr>
              <a:t>-Two Types:</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u="sng">
                <a:solidFill>
                  <a:schemeClr val="dk1"/>
                </a:solidFill>
                <a:latin typeface="Arial "/>
                <a:ea typeface="Arial "/>
                <a:cs typeface="Arial "/>
                <a:sym typeface="Arial "/>
              </a:rPr>
              <a:t>Analog</a:t>
            </a:r>
            <a:r>
              <a:rPr lang="en-US" sz="1800">
                <a:solidFill>
                  <a:schemeClr val="dk1"/>
                </a:solidFill>
                <a:latin typeface="Arial "/>
                <a:ea typeface="Arial "/>
                <a:cs typeface="Arial "/>
                <a:sym typeface="Arial "/>
              </a:rPr>
              <a:t> - </a:t>
            </a:r>
            <a:r>
              <a:rPr b="0" i="0" lang="en-US" sz="1800">
                <a:solidFill>
                  <a:schemeClr val="dk1"/>
                </a:solidFill>
                <a:latin typeface="Arial "/>
                <a:ea typeface="Arial "/>
                <a:cs typeface="Arial "/>
                <a:sym typeface="Arial "/>
              </a:rPr>
              <a:t>works by continuously varying the amplitude or frequency of the wave</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u="sng">
                <a:solidFill>
                  <a:schemeClr val="dk1"/>
                </a:solidFill>
                <a:latin typeface="Arial "/>
                <a:ea typeface="Arial "/>
                <a:cs typeface="Arial "/>
                <a:sym typeface="Arial "/>
              </a:rPr>
              <a:t>Digital</a:t>
            </a:r>
            <a:r>
              <a:rPr lang="en-US" sz="1800">
                <a:solidFill>
                  <a:schemeClr val="dk1"/>
                </a:solidFill>
                <a:latin typeface="Arial "/>
                <a:ea typeface="Arial "/>
                <a:cs typeface="Arial "/>
                <a:sym typeface="Arial "/>
              </a:rPr>
              <a:t> - works by taking the video image and coding it into binary to send to the receiver</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0" lvl="0" marL="0" marR="0" rtl="0" algn="l">
              <a:spcBef>
                <a:spcPts val="0"/>
              </a:spcBef>
              <a:spcAft>
                <a:spcPts val="0"/>
              </a:spcAft>
              <a:buNone/>
            </a:pPr>
            <a:r>
              <a:rPr lang="en-US" sz="1200">
                <a:solidFill>
                  <a:schemeClr val="dk1"/>
                </a:solidFill>
                <a:latin typeface="Arial "/>
                <a:ea typeface="Arial "/>
                <a:cs typeface="Arial "/>
                <a:sym typeface="Arial "/>
              </a:rPr>
              <a:t>**Antenna selection is covered in an antenna theory class later in the course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9"/>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Goggles</a:t>
            </a:r>
            <a:endParaRPr>
              <a:latin typeface="Arial "/>
              <a:ea typeface="Arial "/>
              <a:cs typeface="Arial "/>
              <a:sym typeface="Arial "/>
            </a:endParaRPr>
          </a:p>
        </p:txBody>
      </p:sp>
      <p:pic>
        <p:nvPicPr>
          <p:cNvPr id="252" name="Google Shape;252;p29"/>
          <p:cNvPicPr preferRelativeResize="0"/>
          <p:nvPr/>
        </p:nvPicPr>
        <p:blipFill rotWithShape="1">
          <a:blip r:embed="rId3">
            <a:alphaModFix/>
          </a:blip>
          <a:srcRect b="12321" l="0" r="1456" t="0"/>
          <a:stretch/>
        </p:blipFill>
        <p:spPr>
          <a:xfrm>
            <a:off x="7177466" y="1359234"/>
            <a:ext cx="4399020" cy="2641242"/>
          </a:xfrm>
          <a:prstGeom prst="rect">
            <a:avLst/>
          </a:prstGeom>
          <a:noFill/>
          <a:ln>
            <a:noFill/>
          </a:ln>
        </p:spPr>
      </p:pic>
      <p:sp>
        <p:nvSpPr>
          <p:cNvPr id="253" name="Google Shape;253;p29"/>
          <p:cNvSpPr txBox="1"/>
          <p:nvPr/>
        </p:nvSpPr>
        <p:spPr>
          <a:xfrm>
            <a:off x="7696723" y="4000476"/>
            <a:ext cx="9383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Digital</a:t>
            </a:r>
            <a:endParaRPr/>
          </a:p>
        </p:txBody>
      </p:sp>
      <p:sp>
        <p:nvSpPr>
          <p:cNvPr id="254" name="Google Shape;254;p29"/>
          <p:cNvSpPr txBox="1"/>
          <p:nvPr/>
        </p:nvSpPr>
        <p:spPr>
          <a:xfrm>
            <a:off x="10216318" y="4000476"/>
            <a:ext cx="9383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Analog</a:t>
            </a:r>
            <a:endParaRPr/>
          </a:p>
        </p:txBody>
      </p:sp>
      <p:sp>
        <p:nvSpPr>
          <p:cNvPr id="255" name="Google Shape;255;p29"/>
          <p:cNvSpPr txBox="1"/>
          <p:nvPr/>
        </p:nvSpPr>
        <p:spPr>
          <a:xfrm>
            <a:off x="663944" y="1397514"/>
            <a:ext cx="6094378"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
                <a:ea typeface="Arial "/>
                <a:cs typeface="Arial "/>
                <a:sym typeface="Arial "/>
              </a:rPr>
              <a:t>Goggles must be paired with the appropriate type of VTX utilized on the drone.</a:t>
            </a:r>
            <a:endParaRPr/>
          </a:p>
          <a:p>
            <a:pPr indent="-171450" lvl="0" marL="285750" marR="0" rtl="0" algn="l">
              <a:spcBef>
                <a:spcPts val="0"/>
              </a:spcBef>
              <a:spcAft>
                <a:spcPts val="0"/>
              </a:spcAft>
              <a:buClr>
                <a:schemeClr val="dk1"/>
              </a:buClr>
              <a:buSzPts val="1800"/>
              <a:buFont typeface="Arial"/>
              <a:buNone/>
            </a:pPr>
            <a:r>
              <a:t/>
            </a:r>
            <a:endParaRPr sz="1800" u="sng">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u="sng">
                <a:solidFill>
                  <a:schemeClr val="dk1"/>
                </a:solidFill>
                <a:latin typeface="Arial "/>
                <a:ea typeface="Arial "/>
                <a:cs typeface="Arial "/>
                <a:sym typeface="Arial "/>
              </a:rPr>
              <a:t>Analog</a:t>
            </a:r>
            <a:r>
              <a:rPr lang="en-US" sz="1800">
                <a:solidFill>
                  <a:schemeClr val="dk1"/>
                </a:solidFill>
                <a:latin typeface="Arial "/>
                <a:ea typeface="Arial "/>
                <a:cs typeface="Arial "/>
                <a:sym typeface="Arial "/>
              </a:rPr>
              <a:t> - Currently analog video has lower latency, develops static in the picture that breaks up gradually when the signal gets weaker, and is more difficult to jam. This may change in the future as the technology develops.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u="sng">
                <a:solidFill>
                  <a:schemeClr val="dk1"/>
                </a:solidFill>
                <a:latin typeface="Arial "/>
                <a:ea typeface="Arial "/>
                <a:cs typeface="Arial "/>
                <a:sym typeface="Arial "/>
              </a:rPr>
              <a:t>Digital</a:t>
            </a:r>
            <a:r>
              <a:rPr lang="en-US" sz="1800">
                <a:solidFill>
                  <a:schemeClr val="dk1"/>
                </a:solidFill>
                <a:latin typeface="Arial "/>
                <a:ea typeface="Arial "/>
                <a:cs typeface="Arial "/>
                <a:sym typeface="Arial "/>
              </a:rPr>
              <a:t> – Stays much clearer and will not display any static during the flight. It is significantly easier to jam and will go “black screen” when signal is lost without warning. Digital systems are not cross compatible like analog systems and will require proprietary hardware to work correctly.</a:t>
            </a:r>
            <a:endParaRPr/>
          </a:p>
          <a:p>
            <a:pPr indent="-171450" lvl="0" marL="285750" marR="0" rtl="0" algn="l">
              <a:spcBef>
                <a:spcPts val="0"/>
              </a:spcBef>
              <a:spcAft>
                <a:spcPts val="0"/>
              </a:spcAft>
              <a:buClr>
                <a:schemeClr val="dk1"/>
              </a:buClr>
              <a:buSzPts val="1800"/>
              <a:buFont typeface="Arial"/>
              <a:buNone/>
            </a:pPr>
            <a:r>
              <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rPr b="1" i="1" lang="en-US" sz="1800" u="sng">
                <a:solidFill>
                  <a:schemeClr val="dk1"/>
                </a:solidFill>
                <a:latin typeface="Arial "/>
                <a:ea typeface="Arial "/>
                <a:cs typeface="Arial "/>
                <a:sym typeface="Arial "/>
              </a:rPr>
              <a:t>Note</a:t>
            </a:r>
            <a:r>
              <a:rPr lang="en-US" sz="1800" u="sng">
                <a:solidFill>
                  <a:schemeClr val="dk1"/>
                </a:solidFill>
                <a:latin typeface="Arial "/>
                <a:ea typeface="Arial "/>
                <a:cs typeface="Arial "/>
                <a:sym typeface="Arial "/>
              </a:rPr>
              <a:t>:</a:t>
            </a:r>
            <a:r>
              <a:rPr lang="en-US" sz="1800">
                <a:solidFill>
                  <a:schemeClr val="dk1"/>
                </a:solidFill>
                <a:latin typeface="Arial "/>
                <a:ea typeface="Arial "/>
                <a:cs typeface="Arial "/>
                <a:sym typeface="Arial "/>
              </a:rPr>
              <a:t> </a:t>
            </a:r>
            <a:r>
              <a:rPr i="1" lang="en-US" sz="1800">
                <a:solidFill>
                  <a:schemeClr val="dk1"/>
                </a:solidFill>
                <a:latin typeface="Arial "/>
                <a:ea typeface="Arial "/>
                <a:cs typeface="Arial "/>
                <a:sym typeface="Arial "/>
              </a:rPr>
              <a:t>DJI digital goggles may only be utilized with DJI systems unless modified to fit an analog receiver.</a:t>
            </a:r>
            <a:endParaRPr b="1" i="1" sz="1800" u="sng">
              <a:solidFill>
                <a:schemeClr val="dk1"/>
              </a:solidFill>
              <a:latin typeface="Calibri"/>
              <a:ea typeface="Calibri"/>
              <a:cs typeface="Calibri"/>
              <a:sym typeface="Calibri"/>
            </a:endParaRPr>
          </a:p>
        </p:txBody>
      </p:sp>
      <p:pic>
        <p:nvPicPr>
          <p:cNvPr id="256" name="Google Shape;256;p29"/>
          <p:cNvPicPr preferRelativeResize="0"/>
          <p:nvPr/>
        </p:nvPicPr>
        <p:blipFill rotWithShape="1">
          <a:blip r:embed="rId4">
            <a:alphaModFix/>
          </a:blip>
          <a:srcRect b="0" l="0" r="0" t="0"/>
          <a:stretch/>
        </p:blipFill>
        <p:spPr>
          <a:xfrm>
            <a:off x="6877821" y="4513401"/>
            <a:ext cx="2572109" cy="1676634"/>
          </a:xfrm>
          <a:prstGeom prst="rect">
            <a:avLst/>
          </a:prstGeom>
          <a:noFill/>
          <a:ln>
            <a:noFill/>
          </a:ln>
        </p:spPr>
      </p:pic>
      <p:pic>
        <p:nvPicPr>
          <p:cNvPr id="257" name="Google Shape;257;p29"/>
          <p:cNvPicPr preferRelativeResize="0"/>
          <p:nvPr/>
        </p:nvPicPr>
        <p:blipFill rotWithShape="1">
          <a:blip r:embed="rId5">
            <a:alphaModFix/>
          </a:blip>
          <a:srcRect b="0" l="0" r="0" t="0"/>
          <a:stretch/>
        </p:blipFill>
        <p:spPr>
          <a:xfrm>
            <a:off x="9569429" y="4565810"/>
            <a:ext cx="2514951" cy="16766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On Screen Display (OSD)</a:t>
            </a:r>
            <a:endParaRPr>
              <a:latin typeface="Arial "/>
              <a:ea typeface="Arial "/>
              <a:cs typeface="Arial "/>
              <a:sym typeface="Arial "/>
            </a:endParaRPr>
          </a:p>
        </p:txBody>
      </p:sp>
      <p:pic>
        <p:nvPicPr>
          <p:cNvPr id="264" name="Google Shape;264;p30"/>
          <p:cNvPicPr preferRelativeResize="0"/>
          <p:nvPr/>
        </p:nvPicPr>
        <p:blipFill rotWithShape="1">
          <a:blip r:embed="rId3">
            <a:alphaModFix/>
          </a:blip>
          <a:srcRect b="0" l="0" r="0" t="0"/>
          <a:stretch/>
        </p:blipFill>
        <p:spPr>
          <a:xfrm>
            <a:off x="7700614" y="3589626"/>
            <a:ext cx="4191102" cy="3004169"/>
          </a:xfrm>
          <a:prstGeom prst="rect">
            <a:avLst/>
          </a:prstGeom>
          <a:noFill/>
          <a:ln>
            <a:noFill/>
          </a:ln>
        </p:spPr>
      </p:pic>
      <p:pic>
        <p:nvPicPr>
          <p:cNvPr descr="How to set up OSD – GetFPV Learn" id="265" name="Google Shape;265;p30"/>
          <p:cNvPicPr preferRelativeResize="0"/>
          <p:nvPr/>
        </p:nvPicPr>
        <p:blipFill rotWithShape="1">
          <a:blip r:embed="rId4">
            <a:alphaModFix/>
          </a:blip>
          <a:srcRect b="0" l="0" r="0" t="0"/>
          <a:stretch/>
        </p:blipFill>
        <p:spPr>
          <a:xfrm>
            <a:off x="7761872" y="1314134"/>
            <a:ext cx="4068585" cy="2034293"/>
          </a:xfrm>
          <a:prstGeom prst="rect">
            <a:avLst/>
          </a:prstGeom>
          <a:noFill/>
          <a:ln>
            <a:noFill/>
          </a:ln>
        </p:spPr>
      </p:pic>
      <p:sp>
        <p:nvSpPr>
          <p:cNvPr id="266" name="Google Shape;266;p30"/>
          <p:cNvSpPr txBox="1"/>
          <p:nvPr/>
        </p:nvSpPr>
        <p:spPr>
          <a:xfrm>
            <a:off x="556909" y="1528161"/>
            <a:ext cx="6777746"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The On Screen Display overlays flight information onto your FPV video feed.</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OSD allows you to monitor your quadcopter status and navigate in real-time while flying FPV.</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You can display flight data of your choice on your FPV goggles, such as battery voltage, current draw, aircraft attitude, altitude, direction of flight, GPS coordinates, etc.</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Extremely useful tool for navigation and mission decision making.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31"/>
          <p:cNvPicPr preferRelativeResize="0"/>
          <p:nvPr/>
        </p:nvPicPr>
        <p:blipFill rotWithShape="1">
          <a:blip r:embed="rId3">
            <a:alphaModFix/>
          </a:blip>
          <a:srcRect b="0" l="0" r="0" t="0"/>
          <a:stretch/>
        </p:blipFill>
        <p:spPr>
          <a:xfrm>
            <a:off x="6473372" y="1144143"/>
            <a:ext cx="3433140" cy="3191309"/>
          </a:xfrm>
          <a:prstGeom prst="rect">
            <a:avLst/>
          </a:prstGeom>
          <a:noFill/>
          <a:ln>
            <a:noFill/>
          </a:ln>
        </p:spPr>
      </p:pic>
      <p:sp>
        <p:nvSpPr>
          <p:cNvPr id="273" name="Google Shape;273;p31"/>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Radio Receiver</a:t>
            </a:r>
            <a:endParaRPr>
              <a:latin typeface="Arial "/>
              <a:ea typeface="Arial "/>
              <a:cs typeface="Arial "/>
              <a:sym typeface="Arial "/>
            </a:endParaRPr>
          </a:p>
        </p:txBody>
      </p:sp>
      <p:sp>
        <p:nvSpPr>
          <p:cNvPr id="274" name="Google Shape;274;p31"/>
          <p:cNvSpPr txBox="1"/>
          <p:nvPr/>
        </p:nvSpPr>
        <p:spPr>
          <a:xfrm>
            <a:off x="378994" y="923072"/>
            <a:ext cx="6094378"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
                <a:ea typeface="Arial "/>
                <a:cs typeface="Arial "/>
                <a:sym typeface="Arial "/>
              </a:rPr>
              <a:t>Radio Receiver</a:t>
            </a:r>
            <a:endParaRPr/>
          </a:p>
          <a:p>
            <a:pPr indent="-285750" lvl="0" marL="285750" marR="0" rtl="0" algn="l">
              <a:spcBef>
                <a:spcPts val="0"/>
              </a:spcBef>
              <a:spcAft>
                <a:spcPts val="0"/>
              </a:spcAft>
              <a:buClr>
                <a:schemeClr val="dk1"/>
              </a:buClr>
              <a:buSzPts val="1800"/>
              <a:buFont typeface="Arial"/>
              <a:buChar char="•"/>
            </a:pPr>
            <a:r>
              <a:rPr b="0" i="0" lang="en-US" sz="1800">
                <a:solidFill>
                  <a:schemeClr val="dk1"/>
                </a:solidFill>
                <a:latin typeface="Arial "/>
                <a:ea typeface="Arial "/>
                <a:cs typeface="Arial "/>
                <a:sym typeface="Arial "/>
              </a:rPr>
              <a:t>Circuit board and antenna that receives commands from a radio transmitter and sends the signal </a:t>
            </a:r>
            <a:r>
              <a:rPr lang="en-US" sz="1800">
                <a:solidFill>
                  <a:schemeClr val="dk1"/>
                </a:solidFill>
                <a:latin typeface="Arial "/>
                <a:ea typeface="Arial "/>
                <a:cs typeface="Arial "/>
                <a:sym typeface="Arial "/>
              </a:rPr>
              <a:t>to</a:t>
            </a:r>
            <a:r>
              <a:rPr b="0" i="0" lang="en-US" sz="1800">
                <a:solidFill>
                  <a:schemeClr val="dk1"/>
                </a:solidFill>
                <a:latin typeface="Arial "/>
                <a:ea typeface="Arial "/>
                <a:cs typeface="Arial "/>
                <a:sym typeface="Arial "/>
              </a:rPr>
              <a:t> the flight controller. Can also send telemetry data to the radio transmitter utilizing a two-way connection.</a:t>
            </a:r>
            <a:endParaRPr/>
          </a:p>
          <a:p>
            <a:pPr indent="-171450" lvl="0" marL="285750" marR="0" rtl="0" algn="l">
              <a:spcBef>
                <a:spcPts val="0"/>
              </a:spcBef>
              <a:spcAft>
                <a:spcPts val="0"/>
              </a:spcAft>
              <a:buClr>
                <a:schemeClr val="dk1"/>
              </a:buClr>
              <a:buSzPts val="1800"/>
              <a:buFont typeface="Arial"/>
              <a:buNone/>
            </a:pPr>
            <a:r>
              <a:t/>
            </a:r>
            <a:endParaRPr b="0" i="0" sz="1800">
              <a:solidFill>
                <a:schemeClr val="dk1"/>
              </a:solidFill>
              <a:latin typeface="Arial "/>
              <a:ea typeface="Arial "/>
              <a:cs typeface="Arial "/>
              <a:sym typeface="Arial "/>
            </a:endParaRPr>
          </a:p>
          <a:p>
            <a:pPr indent="0" lvl="0" marL="0" marR="0" rtl="0" algn="l">
              <a:spcBef>
                <a:spcPts val="0"/>
              </a:spcBef>
              <a:spcAft>
                <a:spcPts val="0"/>
              </a:spcAft>
              <a:buNone/>
            </a:pPr>
            <a:r>
              <a:rPr lang="en-US" sz="1800" u="sng">
                <a:solidFill>
                  <a:schemeClr val="dk1"/>
                </a:solidFill>
                <a:latin typeface="Arial "/>
                <a:ea typeface="Arial "/>
                <a:cs typeface="Arial "/>
                <a:sym typeface="Arial "/>
              </a:rPr>
              <a:t>Remote Transmitter</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Device that uses radio signals to transmit commands wirelessly via a pre-determined frequencies to a radio Receiver integrated into the multirotor hardware.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Precision gimbals allow pilot to provide extremely precise control inputs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Radio transmitters come equipped with an array of switches that you can use to arm your drone, activate flight modes, and perform other functions based on configuration and program of </a:t>
            </a:r>
            <a:r>
              <a:rPr b="0" i="0" lang="en-US" sz="1800">
                <a:solidFill>
                  <a:schemeClr val="dk1"/>
                </a:solidFill>
                <a:latin typeface="Arial "/>
                <a:ea typeface="Arial "/>
                <a:cs typeface="Arial "/>
                <a:sym typeface="Arial "/>
              </a:rPr>
              <a:t>universal asynchronous receiver / transmitters (UARTs)</a:t>
            </a:r>
            <a:r>
              <a:rPr lang="en-US" sz="1800">
                <a:solidFill>
                  <a:schemeClr val="dk1"/>
                </a:solidFill>
                <a:latin typeface="Arial "/>
                <a:ea typeface="Arial "/>
                <a:cs typeface="Arial "/>
                <a:sym typeface="Arial "/>
              </a:rPr>
              <a:t>.</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ExpressLRS</a:t>
            </a:r>
            <a:r>
              <a:rPr b="0" i="0" lang="en-US" sz="1800">
                <a:solidFill>
                  <a:srgbClr val="313131"/>
                </a:solidFill>
                <a:latin typeface="Arial"/>
                <a:ea typeface="Arial"/>
                <a:cs typeface="Arial"/>
                <a:sym typeface="Arial"/>
              </a:rPr>
              <a:t> </a:t>
            </a:r>
            <a:r>
              <a:rPr lang="en-US" sz="1800">
                <a:solidFill>
                  <a:srgbClr val="313131"/>
                </a:solidFill>
                <a:latin typeface="Arial"/>
                <a:ea typeface="Arial"/>
                <a:cs typeface="Arial"/>
                <a:sym typeface="Arial"/>
              </a:rPr>
              <a:t>(</a:t>
            </a:r>
            <a:r>
              <a:rPr b="0" i="0" lang="en-US" sz="1800">
                <a:solidFill>
                  <a:srgbClr val="313131"/>
                </a:solidFill>
                <a:latin typeface="Arial"/>
                <a:ea typeface="Arial"/>
                <a:cs typeface="Arial"/>
                <a:sym typeface="Arial"/>
              </a:rPr>
              <a:t>ELRS) </a:t>
            </a:r>
            <a:r>
              <a:rPr lang="en-US" sz="1800">
                <a:solidFill>
                  <a:srgbClr val="313131"/>
                </a:solidFill>
                <a:latin typeface="Arial"/>
                <a:ea typeface="Arial"/>
                <a:cs typeface="Arial"/>
                <a:sym typeface="Arial"/>
              </a:rPr>
              <a:t>- </a:t>
            </a:r>
            <a:r>
              <a:rPr b="0" i="0" lang="en-US" sz="1800">
                <a:solidFill>
                  <a:srgbClr val="313131"/>
                </a:solidFill>
                <a:latin typeface="Arial"/>
                <a:ea typeface="Arial"/>
                <a:cs typeface="Arial"/>
                <a:sym typeface="Arial"/>
              </a:rPr>
              <a:t>2.4GHz and 868MHz/915MHz</a:t>
            </a:r>
            <a:endParaRPr/>
          </a:p>
          <a:p>
            <a:pPr indent="-285750" lvl="0" marL="285750" marR="0" rtl="0" algn="l">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TBS Crossfire</a:t>
            </a:r>
            <a:r>
              <a:rPr b="0" i="0" lang="en-US" sz="1800">
                <a:solidFill>
                  <a:schemeClr val="dk1"/>
                </a:solidFill>
                <a:latin typeface="Arial"/>
                <a:ea typeface="Arial"/>
                <a:cs typeface="Arial"/>
                <a:sym typeface="Arial"/>
              </a:rPr>
              <a:t> </a:t>
            </a:r>
            <a:r>
              <a:rPr b="0" i="0" lang="en-US" sz="1800">
                <a:solidFill>
                  <a:srgbClr val="313131"/>
                </a:solidFill>
                <a:latin typeface="Arial"/>
                <a:ea typeface="Arial"/>
                <a:cs typeface="Arial"/>
                <a:sym typeface="Arial"/>
              </a:rPr>
              <a:t>- 868MHz/915MHz</a:t>
            </a:r>
            <a:endParaRPr/>
          </a:p>
        </p:txBody>
      </p:sp>
      <p:pic>
        <p:nvPicPr>
          <p:cNvPr descr="Radiomaster TX16S MKII 4v1 | Rotorama" id="275" name="Google Shape;275;p31"/>
          <p:cNvPicPr preferRelativeResize="0"/>
          <p:nvPr/>
        </p:nvPicPr>
        <p:blipFill rotWithShape="1">
          <a:blip r:embed="rId4">
            <a:alphaModFix/>
          </a:blip>
          <a:srcRect b="0" l="0" r="0" t="0"/>
          <a:stretch/>
        </p:blipFill>
        <p:spPr>
          <a:xfrm>
            <a:off x="10143305" y="4204699"/>
            <a:ext cx="1903167" cy="1903167"/>
          </a:xfrm>
          <a:prstGeom prst="rect">
            <a:avLst/>
          </a:prstGeom>
          <a:noFill/>
          <a:ln>
            <a:noFill/>
          </a:ln>
        </p:spPr>
      </p:pic>
      <p:pic>
        <p:nvPicPr>
          <p:cNvPr descr="ORQA Radio Control Transmitter FPV Ctrl User Manual" id="276" name="Google Shape;276;p31"/>
          <p:cNvPicPr preferRelativeResize="0"/>
          <p:nvPr/>
        </p:nvPicPr>
        <p:blipFill rotWithShape="1">
          <a:blip r:embed="rId5">
            <a:alphaModFix/>
          </a:blip>
          <a:srcRect b="0" l="0" r="0" t="0"/>
          <a:stretch/>
        </p:blipFill>
        <p:spPr>
          <a:xfrm>
            <a:off x="6738680" y="4600575"/>
            <a:ext cx="1336890" cy="1113282"/>
          </a:xfrm>
          <a:prstGeom prst="rect">
            <a:avLst/>
          </a:prstGeom>
          <a:noFill/>
          <a:ln>
            <a:noFill/>
          </a:ln>
        </p:spPr>
      </p:pic>
      <p:pic>
        <p:nvPicPr>
          <p:cNvPr id="277" name="Google Shape;277;p31"/>
          <p:cNvPicPr preferRelativeResize="0"/>
          <p:nvPr/>
        </p:nvPicPr>
        <p:blipFill rotWithShape="1">
          <a:blip r:embed="rId6">
            <a:alphaModFix/>
          </a:blip>
          <a:srcRect b="0" l="0" r="0" t="0"/>
          <a:stretch/>
        </p:blipFill>
        <p:spPr>
          <a:xfrm>
            <a:off x="8437455" y="4320617"/>
            <a:ext cx="1596837" cy="1662550"/>
          </a:xfrm>
          <a:prstGeom prst="rect">
            <a:avLst/>
          </a:prstGeom>
          <a:noFill/>
          <a:ln>
            <a:noFill/>
          </a:ln>
        </p:spPr>
      </p:pic>
      <p:pic>
        <p:nvPicPr>
          <p:cNvPr id="278" name="Google Shape;278;p31"/>
          <p:cNvPicPr preferRelativeResize="0"/>
          <p:nvPr/>
        </p:nvPicPr>
        <p:blipFill rotWithShape="1">
          <a:blip r:embed="rId7">
            <a:alphaModFix/>
          </a:blip>
          <a:srcRect b="0" l="0" r="0" t="0"/>
          <a:stretch/>
        </p:blipFill>
        <p:spPr>
          <a:xfrm>
            <a:off x="9744075" y="1830322"/>
            <a:ext cx="2219325" cy="221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2"/>
          <p:cNvSpPr txBox="1"/>
          <p:nvPr/>
        </p:nvSpPr>
        <p:spPr>
          <a:xfrm>
            <a:off x="878449" y="1997839"/>
            <a:ext cx="10435101"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
                <a:ea typeface="Arial "/>
                <a:cs typeface="Arial "/>
                <a:sym typeface="Arial "/>
              </a:rPr>
              <a:t>Acro</a:t>
            </a:r>
            <a:r>
              <a:rPr lang="en-US" sz="2000">
                <a:solidFill>
                  <a:schemeClr val="dk1"/>
                </a:solidFill>
                <a:latin typeface="Arial "/>
                <a:ea typeface="Arial "/>
                <a:cs typeface="Arial "/>
                <a:sym typeface="Arial "/>
              </a:rPr>
              <a:t> – Our primary flight mode, completely manual inputs that require the operator to manually level and orient the drone.</a:t>
            </a:r>
            <a:endParaRPr/>
          </a:p>
          <a:p>
            <a:pPr indent="0" lvl="0" marL="0" marR="0" rtl="0" algn="l">
              <a:spcBef>
                <a:spcPts val="0"/>
              </a:spcBef>
              <a:spcAft>
                <a:spcPts val="0"/>
              </a:spcAft>
              <a:buNone/>
            </a:pPr>
            <a:r>
              <a:t/>
            </a:r>
            <a:endParaRPr sz="20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Arial "/>
                <a:ea typeface="Arial "/>
                <a:cs typeface="Arial "/>
                <a:sym typeface="Arial "/>
              </a:rPr>
              <a:t>Angle</a:t>
            </a:r>
            <a:r>
              <a:rPr lang="en-US" sz="2000">
                <a:solidFill>
                  <a:schemeClr val="dk1"/>
                </a:solidFill>
                <a:latin typeface="Arial "/>
                <a:ea typeface="Arial "/>
                <a:cs typeface="Arial "/>
                <a:sym typeface="Arial "/>
              </a:rPr>
              <a:t> – Auto-levels the drone allowing for easy forward flight with less maneuverability.</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
              <a:ea typeface="Arial "/>
              <a:cs typeface="Arial "/>
              <a:sym typeface="Arial "/>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Arial "/>
                <a:ea typeface="Arial "/>
                <a:cs typeface="Arial "/>
                <a:sym typeface="Arial "/>
              </a:rPr>
              <a:t>Position Hold / Altitude Hold </a:t>
            </a:r>
            <a:r>
              <a:rPr lang="en-US" sz="2000">
                <a:solidFill>
                  <a:schemeClr val="dk1"/>
                </a:solidFill>
                <a:latin typeface="Arial "/>
                <a:ea typeface="Arial "/>
                <a:cs typeface="Arial "/>
                <a:sym typeface="Arial "/>
              </a:rPr>
              <a:t>– A GPS enabled flight mode that, like angle mode, allows the aircraft to auto-level with the added benefit of holding its altitude and/or holding its position in 3D space. Requires advanced firmware programming.</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
              <a:ea typeface="Arial "/>
              <a:cs typeface="Arial "/>
              <a:sym typeface="Arial "/>
            </a:endParaRPr>
          </a:p>
        </p:txBody>
      </p:sp>
      <p:sp>
        <p:nvSpPr>
          <p:cNvPr id="284" name="Google Shape;284;p32"/>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FPV Flight Modes</a:t>
            </a:r>
            <a:endParaRPr>
              <a:latin typeface="Arial "/>
              <a:ea typeface="Arial "/>
              <a:cs typeface="Arial "/>
              <a:sym typeface="Arial "/>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In Flight Forces</a:t>
            </a:r>
            <a:endParaRPr>
              <a:latin typeface="Arial "/>
              <a:ea typeface="Arial "/>
              <a:cs typeface="Arial "/>
              <a:sym typeface="Arial "/>
            </a:endParaRPr>
          </a:p>
        </p:txBody>
      </p:sp>
      <p:pic>
        <p:nvPicPr>
          <p:cNvPr id="291" name="Google Shape;291;p33"/>
          <p:cNvPicPr preferRelativeResize="0"/>
          <p:nvPr/>
        </p:nvPicPr>
        <p:blipFill rotWithShape="1">
          <a:blip r:embed="rId3">
            <a:alphaModFix/>
          </a:blip>
          <a:srcRect b="0" l="0" r="0" t="0"/>
          <a:stretch/>
        </p:blipFill>
        <p:spPr>
          <a:xfrm>
            <a:off x="6648451" y="2234938"/>
            <a:ext cx="5324272" cy="2711896"/>
          </a:xfrm>
          <a:prstGeom prst="rect">
            <a:avLst/>
          </a:prstGeom>
          <a:noFill/>
          <a:ln>
            <a:noFill/>
          </a:ln>
        </p:spPr>
      </p:pic>
      <p:sp>
        <p:nvSpPr>
          <p:cNvPr id="292" name="Google Shape;292;p33"/>
          <p:cNvSpPr txBox="1"/>
          <p:nvPr/>
        </p:nvSpPr>
        <p:spPr>
          <a:xfrm>
            <a:off x="196985" y="1391956"/>
            <a:ext cx="6451466"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dk1"/>
                </a:solidFill>
                <a:highlight>
                  <a:srgbClr val="FFFFFF"/>
                </a:highlight>
                <a:latin typeface="Arial "/>
                <a:ea typeface="Arial "/>
                <a:cs typeface="Arial "/>
                <a:sym typeface="Arial "/>
              </a:rPr>
              <a:t>Weight - </a:t>
            </a:r>
            <a:r>
              <a:rPr b="0" i="0" lang="en-US" sz="1800">
                <a:solidFill>
                  <a:schemeClr val="dk1"/>
                </a:solidFill>
                <a:highlight>
                  <a:srgbClr val="FFFFFF"/>
                </a:highlight>
                <a:latin typeface="Arial "/>
                <a:ea typeface="Arial "/>
                <a:cs typeface="Arial "/>
                <a:sym typeface="Arial "/>
              </a:rPr>
              <a:t>The total weight of the drone and its payload, which pulls down on the drone due to gravity.</a:t>
            </a:r>
            <a:endParaRPr/>
          </a:p>
          <a:p>
            <a:pPr indent="0" lvl="0" marL="0" marR="0" rtl="0" algn="l">
              <a:spcBef>
                <a:spcPts val="0"/>
              </a:spcBef>
              <a:spcAft>
                <a:spcPts val="0"/>
              </a:spcAft>
              <a:buNone/>
            </a:pPr>
            <a:r>
              <a:t/>
            </a:r>
            <a:endParaRPr b="0" i="0" sz="1800">
              <a:solidFill>
                <a:schemeClr val="dk1"/>
              </a:solidFill>
              <a:highlight>
                <a:srgbClr val="FFFFFF"/>
              </a:highlight>
              <a:latin typeface="Arial "/>
              <a:ea typeface="Arial "/>
              <a:cs typeface="Arial "/>
              <a:sym typeface="Arial "/>
            </a:endParaRPr>
          </a:p>
          <a:p>
            <a:pPr indent="0" lvl="0" marL="0" marR="0" rtl="0" algn="l">
              <a:spcBef>
                <a:spcPts val="0"/>
              </a:spcBef>
              <a:spcAft>
                <a:spcPts val="0"/>
              </a:spcAft>
              <a:buNone/>
            </a:pPr>
            <a:r>
              <a:rPr b="1" i="0" lang="en-US" sz="1800">
                <a:solidFill>
                  <a:schemeClr val="dk1"/>
                </a:solidFill>
                <a:highlight>
                  <a:srgbClr val="FFFFFF"/>
                </a:highlight>
                <a:latin typeface="Arial "/>
                <a:ea typeface="Arial "/>
                <a:cs typeface="Arial "/>
                <a:sym typeface="Arial "/>
              </a:rPr>
              <a:t>Drag - </a:t>
            </a:r>
            <a:r>
              <a:rPr b="0" i="0" lang="en-US" sz="1800">
                <a:solidFill>
                  <a:schemeClr val="dk1"/>
                </a:solidFill>
                <a:highlight>
                  <a:srgbClr val="FFFFFF"/>
                </a:highlight>
                <a:latin typeface="Arial "/>
                <a:ea typeface="Arial "/>
                <a:cs typeface="Arial "/>
                <a:sym typeface="Arial "/>
              </a:rPr>
              <a:t>The force caused by disrupted airflow that acts in both the horizontal and vertical directions, opposing the drone's movement.</a:t>
            </a:r>
            <a:endParaRPr/>
          </a:p>
          <a:p>
            <a:pPr indent="0" lvl="0" marL="0" marR="0" rtl="0" algn="l">
              <a:spcBef>
                <a:spcPts val="0"/>
              </a:spcBef>
              <a:spcAft>
                <a:spcPts val="0"/>
              </a:spcAft>
              <a:buNone/>
            </a:pPr>
            <a:r>
              <a:t/>
            </a:r>
            <a:endParaRPr b="0" i="0" sz="1800">
              <a:solidFill>
                <a:schemeClr val="dk1"/>
              </a:solidFill>
              <a:highlight>
                <a:srgbClr val="FFFFFF"/>
              </a:highlight>
              <a:latin typeface="Arial "/>
              <a:ea typeface="Arial "/>
              <a:cs typeface="Arial "/>
              <a:sym typeface="Arial "/>
            </a:endParaRPr>
          </a:p>
          <a:p>
            <a:pPr indent="0" lvl="0" marL="0" marR="0" rtl="0" algn="l">
              <a:spcBef>
                <a:spcPts val="0"/>
              </a:spcBef>
              <a:spcAft>
                <a:spcPts val="0"/>
              </a:spcAft>
              <a:buNone/>
            </a:pPr>
            <a:r>
              <a:rPr b="1" i="0" lang="en-US" sz="1800">
                <a:solidFill>
                  <a:schemeClr val="dk1"/>
                </a:solidFill>
                <a:highlight>
                  <a:srgbClr val="FFFFFF"/>
                </a:highlight>
                <a:latin typeface="Arial "/>
                <a:ea typeface="Arial "/>
                <a:cs typeface="Arial "/>
                <a:sym typeface="Arial "/>
              </a:rPr>
              <a:t>Thrust - </a:t>
            </a:r>
            <a:r>
              <a:rPr b="0" i="0" lang="en-US" sz="1800">
                <a:solidFill>
                  <a:schemeClr val="dk1"/>
                </a:solidFill>
                <a:highlight>
                  <a:srgbClr val="FFFFFF"/>
                </a:highlight>
                <a:latin typeface="Arial "/>
                <a:ea typeface="Arial "/>
                <a:cs typeface="Arial "/>
                <a:sym typeface="Arial "/>
              </a:rPr>
              <a:t>The force produced by the drone's rotating propellers, which opposes the weight and drag to maintain the drone's height and speed.</a:t>
            </a:r>
            <a:endParaRPr/>
          </a:p>
          <a:p>
            <a:pPr indent="0" lvl="0" marL="0" marR="0" rtl="0" algn="l">
              <a:spcBef>
                <a:spcPts val="0"/>
              </a:spcBef>
              <a:spcAft>
                <a:spcPts val="0"/>
              </a:spcAft>
              <a:buNone/>
            </a:pPr>
            <a:r>
              <a:t/>
            </a:r>
            <a:endParaRPr b="0" i="0" sz="1800">
              <a:solidFill>
                <a:schemeClr val="dk1"/>
              </a:solidFill>
              <a:highlight>
                <a:srgbClr val="FFFFFF"/>
              </a:highlight>
              <a:latin typeface="Arial "/>
              <a:ea typeface="Arial "/>
              <a:cs typeface="Arial "/>
              <a:sym typeface="Arial "/>
            </a:endParaRPr>
          </a:p>
          <a:p>
            <a:pPr indent="0" lvl="0" marL="0" marR="0" rtl="0" algn="l">
              <a:spcBef>
                <a:spcPts val="0"/>
              </a:spcBef>
              <a:spcAft>
                <a:spcPts val="0"/>
              </a:spcAft>
              <a:buNone/>
            </a:pPr>
            <a:r>
              <a:rPr b="1" i="0" lang="en-US" sz="1800">
                <a:solidFill>
                  <a:schemeClr val="dk1"/>
                </a:solidFill>
                <a:highlight>
                  <a:srgbClr val="FFFFFF"/>
                </a:highlight>
                <a:latin typeface="Arial "/>
                <a:ea typeface="Arial "/>
                <a:cs typeface="Arial "/>
                <a:sym typeface="Arial "/>
              </a:rPr>
              <a:t>Lift - </a:t>
            </a:r>
            <a:r>
              <a:rPr b="0" i="0" lang="en-US" sz="1800">
                <a:solidFill>
                  <a:schemeClr val="dk1"/>
                </a:solidFill>
                <a:highlight>
                  <a:srgbClr val="FFFFFF"/>
                </a:highlight>
                <a:latin typeface="Arial "/>
                <a:ea typeface="Arial "/>
                <a:cs typeface="Arial "/>
                <a:sym typeface="Arial "/>
              </a:rPr>
              <a:t>The upward force created by the drone's propellers, which opposes gravity.</a:t>
            </a:r>
            <a:endParaRPr/>
          </a:p>
          <a:p>
            <a:pPr indent="0" lvl="0" marL="0" marR="0" rtl="0" algn="l">
              <a:spcBef>
                <a:spcPts val="0"/>
              </a:spcBef>
              <a:spcAft>
                <a:spcPts val="0"/>
              </a:spcAft>
              <a:buNone/>
            </a:pPr>
            <a:r>
              <a:t/>
            </a:r>
            <a:endParaRPr b="0" i="0" sz="1800">
              <a:solidFill>
                <a:schemeClr val="dk1"/>
              </a:solidFill>
              <a:highlight>
                <a:srgbClr val="FFFFFF"/>
              </a:highlight>
              <a:latin typeface="Arial "/>
              <a:ea typeface="Arial "/>
              <a:cs typeface="Arial "/>
              <a:sym typeface="Arial "/>
            </a:endParaRPr>
          </a:p>
          <a:p>
            <a:pPr indent="0" lvl="0" marL="0" marR="0" rtl="0" algn="l">
              <a:spcBef>
                <a:spcPts val="0"/>
              </a:spcBef>
              <a:spcAft>
                <a:spcPts val="0"/>
              </a:spcAft>
              <a:buNone/>
            </a:pPr>
            <a:r>
              <a:rPr b="1" i="0" lang="en-US" sz="1800">
                <a:solidFill>
                  <a:schemeClr val="dk1"/>
                </a:solidFill>
                <a:highlight>
                  <a:srgbClr val="FFFFFF"/>
                </a:highlight>
                <a:latin typeface="Arial "/>
                <a:ea typeface="Arial "/>
                <a:cs typeface="Arial "/>
                <a:sym typeface="Arial "/>
              </a:rPr>
              <a:t>Torque - </a:t>
            </a:r>
            <a:r>
              <a:rPr b="0" i="0" lang="en-US" sz="1800">
                <a:solidFill>
                  <a:schemeClr val="dk1"/>
                </a:solidFill>
                <a:highlight>
                  <a:srgbClr val="FFFFFF"/>
                </a:highlight>
                <a:latin typeface="Arial "/>
                <a:ea typeface="Arial "/>
                <a:cs typeface="Arial "/>
                <a:sym typeface="Arial "/>
              </a:rPr>
              <a:t>The force created by each propeller as it rotates, which is added up with the other three torques to determine the total torque on the quadcopter.</a:t>
            </a:r>
            <a:endParaRPr sz="1800">
              <a:solidFill>
                <a:schemeClr val="dk1"/>
              </a:solidFill>
              <a:latin typeface="Arial "/>
              <a:ea typeface="Arial "/>
              <a:cs typeface="Arial "/>
              <a:sym typeface="Arial "/>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4"/>
          <p:cNvPicPr preferRelativeResize="0"/>
          <p:nvPr/>
        </p:nvPicPr>
        <p:blipFill rotWithShape="1">
          <a:blip r:embed="rId3">
            <a:alphaModFix/>
          </a:blip>
          <a:srcRect b="0" l="0" r="0" t="0"/>
          <a:stretch/>
        </p:blipFill>
        <p:spPr>
          <a:xfrm>
            <a:off x="8923767" y="1295115"/>
            <a:ext cx="3038438" cy="2385417"/>
          </a:xfrm>
          <a:prstGeom prst="rect">
            <a:avLst/>
          </a:prstGeom>
          <a:noFill/>
          <a:ln>
            <a:noFill/>
          </a:ln>
        </p:spPr>
      </p:pic>
      <p:pic>
        <p:nvPicPr>
          <p:cNvPr descr="Learn How to Fly FPV Drones - Tips and Practice - Oscar Liang" id="299" name="Google Shape;299;p34"/>
          <p:cNvPicPr preferRelativeResize="0"/>
          <p:nvPr/>
        </p:nvPicPr>
        <p:blipFill rotWithShape="1">
          <a:blip r:embed="rId4">
            <a:alphaModFix/>
          </a:blip>
          <a:srcRect b="0" l="0" r="0" t="0"/>
          <a:stretch/>
        </p:blipFill>
        <p:spPr>
          <a:xfrm>
            <a:off x="4598534" y="2264839"/>
            <a:ext cx="4325233" cy="4228036"/>
          </a:xfrm>
          <a:prstGeom prst="rect">
            <a:avLst/>
          </a:prstGeom>
          <a:noFill/>
          <a:ln>
            <a:noFill/>
          </a:ln>
        </p:spPr>
      </p:pic>
      <p:sp>
        <p:nvSpPr>
          <p:cNvPr id="300" name="Google Shape;300;p34"/>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Attitudes and Inputs</a:t>
            </a:r>
            <a:endParaRPr>
              <a:latin typeface="Arial "/>
              <a:ea typeface="Arial "/>
              <a:cs typeface="Arial "/>
              <a:sym typeface="Arial "/>
            </a:endParaRPr>
          </a:p>
        </p:txBody>
      </p:sp>
      <p:sp>
        <p:nvSpPr>
          <p:cNvPr id="301" name="Google Shape;301;p34"/>
          <p:cNvSpPr txBox="1"/>
          <p:nvPr/>
        </p:nvSpPr>
        <p:spPr>
          <a:xfrm>
            <a:off x="355046" y="1695373"/>
            <a:ext cx="4740677"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
                <a:ea typeface="Arial "/>
                <a:cs typeface="Arial "/>
                <a:sym typeface="Arial "/>
              </a:rPr>
              <a:t>Aircraft:</a:t>
            </a:r>
            <a:endParaRPr/>
          </a:p>
          <a:p>
            <a:pPr indent="0" lvl="0" marL="0" marR="0" rtl="0" algn="l">
              <a:spcBef>
                <a:spcPts val="0"/>
              </a:spcBef>
              <a:spcAft>
                <a:spcPts val="0"/>
              </a:spcAft>
              <a:buNone/>
            </a:pPr>
            <a:r>
              <a:rPr lang="en-US" sz="1800" u="sng">
                <a:solidFill>
                  <a:schemeClr val="dk1"/>
                </a:solidFill>
                <a:latin typeface="Arial "/>
                <a:ea typeface="Arial "/>
                <a:cs typeface="Arial "/>
                <a:sym typeface="Arial "/>
              </a:rPr>
              <a:t>Pitch:</a:t>
            </a:r>
            <a:r>
              <a:rPr lang="en-US" sz="1800">
                <a:solidFill>
                  <a:schemeClr val="dk1"/>
                </a:solidFill>
                <a:latin typeface="Arial "/>
                <a:ea typeface="Arial "/>
                <a:cs typeface="Arial "/>
                <a:sym typeface="Arial "/>
              </a:rPr>
              <a:t> Rotation around the axis from wing tip to wing tip of the aircraft</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rPr lang="en-US" sz="1800" u="sng">
                <a:solidFill>
                  <a:schemeClr val="dk1"/>
                </a:solidFill>
                <a:latin typeface="Arial "/>
                <a:ea typeface="Arial "/>
                <a:cs typeface="Arial "/>
                <a:sym typeface="Arial "/>
              </a:rPr>
              <a:t>Roll:</a:t>
            </a:r>
            <a:r>
              <a:rPr lang="en-US" sz="1800">
                <a:solidFill>
                  <a:schemeClr val="dk1"/>
                </a:solidFill>
                <a:latin typeface="Arial "/>
                <a:ea typeface="Arial "/>
                <a:cs typeface="Arial "/>
                <a:sym typeface="Arial "/>
              </a:rPr>
              <a:t> Rotation around the axis from the nose to tail of the aircraft</a:t>
            </a:r>
            <a:endParaRPr/>
          </a:p>
          <a:p>
            <a:pPr indent="0" lvl="0" marL="0" marR="0" rtl="0" algn="l">
              <a:spcBef>
                <a:spcPts val="0"/>
              </a:spcBef>
              <a:spcAft>
                <a:spcPts val="0"/>
              </a:spcAft>
              <a:buNone/>
            </a:pPr>
            <a:r>
              <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rPr lang="en-US" sz="1800" u="sng">
                <a:solidFill>
                  <a:schemeClr val="dk1"/>
                </a:solidFill>
                <a:latin typeface="Arial "/>
                <a:ea typeface="Arial "/>
                <a:cs typeface="Arial "/>
                <a:sym typeface="Arial "/>
              </a:rPr>
              <a:t>Yaw:</a:t>
            </a:r>
            <a:r>
              <a:rPr lang="en-US" sz="1800">
                <a:solidFill>
                  <a:schemeClr val="dk1"/>
                </a:solidFill>
                <a:latin typeface="Arial "/>
                <a:ea typeface="Arial "/>
                <a:cs typeface="Arial "/>
                <a:sym typeface="Arial "/>
              </a:rPr>
              <a:t> Rotation around the vertical axis through the aircraft</a:t>
            </a:r>
            <a:endParaRPr/>
          </a:p>
          <a:p>
            <a:pPr indent="0" lvl="0" marL="0" marR="0" rtl="0" algn="l">
              <a:spcBef>
                <a:spcPts val="0"/>
              </a:spcBef>
              <a:spcAft>
                <a:spcPts val="0"/>
              </a:spcAft>
              <a:buNone/>
            </a:pPr>
            <a:r>
              <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rPr b="1" lang="en-US" sz="1800" u="sng">
                <a:solidFill>
                  <a:schemeClr val="dk1"/>
                </a:solidFill>
                <a:latin typeface="Arial "/>
                <a:ea typeface="Arial "/>
                <a:cs typeface="Arial "/>
                <a:sym typeface="Arial "/>
              </a:rPr>
              <a:t>Radio Controller:</a:t>
            </a:r>
            <a:endParaRPr/>
          </a:p>
          <a:p>
            <a:pPr indent="0" lvl="0" marL="0" marR="0" rtl="0" algn="l">
              <a:spcBef>
                <a:spcPts val="0"/>
              </a:spcBef>
              <a:spcAft>
                <a:spcPts val="0"/>
              </a:spcAft>
              <a:buNone/>
            </a:pPr>
            <a:r>
              <a:rPr lang="en-US" sz="1800" u="sng">
                <a:solidFill>
                  <a:schemeClr val="dk1"/>
                </a:solidFill>
                <a:latin typeface="Arial "/>
                <a:ea typeface="Arial "/>
                <a:cs typeface="Arial "/>
                <a:sym typeface="Arial "/>
              </a:rPr>
              <a:t>Left Stick:</a:t>
            </a:r>
            <a:r>
              <a:rPr lang="en-US" sz="1800">
                <a:solidFill>
                  <a:schemeClr val="dk1"/>
                </a:solidFill>
                <a:latin typeface="Arial "/>
                <a:ea typeface="Arial "/>
                <a:cs typeface="Arial "/>
                <a:sym typeface="Arial "/>
              </a:rPr>
              <a:t> Adjusts total thrust and yaw</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rPr lang="en-US" sz="1800" u="sng">
                <a:solidFill>
                  <a:schemeClr val="dk1"/>
                </a:solidFill>
                <a:latin typeface="Arial "/>
                <a:ea typeface="Arial "/>
                <a:cs typeface="Arial "/>
                <a:sym typeface="Arial "/>
              </a:rPr>
              <a:t>Right Stick:</a:t>
            </a:r>
            <a:r>
              <a:rPr lang="en-US" sz="1800">
                <a:solidFill>
                  <a:schemeClr val="dk1"/>
                </a:solidFill>
                <a:latin typeface="Arial "/>
                <a:ea typeface="Arial "/>
                <a:cs typeface="Arial "/>
                <a:sym typeface="Arial "/>
              </a:rPr>
              <a:t> Adjusts attitude</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t>Simulator Demo</a:t>
            </a:r>
            <a:endParaRPr/>
          </a:p>
        </p:txBody>
      </p:sp>
      <p:sp>
        <p:nvSpPr>
          <p:cNvPr id="307" name="Google Shape;30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
        <p:nvSpPr>
          <p:cNvPr id="308" name="Google Shape;308;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December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8"/>
          <p:cNvPicPr preferRelativeResize="0"/>
          <p:nvPr/>
        </p:nvPicPr>
        <p:blipFill rotWithShape="1">
          <a:blip r:embed="rId3">
            <a:alphaModFix/>
          </a:blip>
          <a:srcRect b="0" l="0" r="0" t="0"/>
          <a:stretch/>
        </p:blipFill>
        <p:spPr>
          <a:xfrm>
            <a:off x="8763194" y="1005795"/>
            <a:ext cx="1794154" cy="1800175"/>
          </a:xfrm>
          <a:prstGeom prst="rect">
            <a:avLst/>
          </a:prstGeom>
          <a:noFill/>
          <a:ln>
            <a:noFill/>
          </a:ln>
        </p:spPr>
      </p:pic>
      <p:sp>
        <p:nvSpPr>
          <p:cNvPr id="113" name="Google Shape;113;p18"/>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sz="4400">
                <a:latin typeface="Arial "/>
                <a:ea typeface="Arial "/>
                <a:cs typeface="Arial "/>
                <a:sym typeface="Arial "/>
              </a:rPr>
              <a:t>System Components</a:t>
            </a:r>
            <a:endParaRPr/>
          </a:p>
        </p:txBody>
      </p:sp>
      <p:pic>
        <p:nvPicPr>
          <p:cNvPr descr="GEPRC MOZ7 Analog Long Range FPV - GEPRC" id="114" name="Google Shape;114;p18"/>
          <p:cNvPicPr preferRelativeResize="0"/>
          <p:nvPr/>
        </p:nvPicPr>
        <p:blipFill rotWithShape="1">
          <a:blip r:embed="rId4">
            <a:alphaModFix/>
          </a:blip>
          <a:srcRect b="21224" l="8041" r="7272" t="19231"/>
          <a:stretch/>
        </p:blipFill>
        <p:spPr>
          <a:xfrm>
            <a:off x="5183963" y="4724183"/>
            <a:ext cx="2280003" cy="1603129"/>
          </a:xfrm>
          <a:prstGeom prst="rect">
            <a:avLst/>
          </a:prstGeom>
          <a:noFill/>
          <a:ln>
            <a:noFill/>
          </a:ln>
        </p:spPr>
      </p:pic>
      <p:pic>
        <p:nvPicPr>
          <p:cNvPr descr="Radiomaster TX16S MKII 4v1 | Rotorama" id="115" name="Google Shape;115;p18"/>
          <p:cNvPicPr preferRelativeResize="0"/>
          <p:nvPr/>
        </p:nvPicPr>
        <p:blipFill rotWithShape="1">
          <a:blip r:embed="rId5">
            <a:alphaModFix/>
          </a:blip>
          <a:srcRect b="0" l="0" r="0" t="0"/>
          <a:stretch/>
        </p:blipFill>
        <p:spPr>
          <a:xfrm>
            <a:off x="9278829" y="3033124"/>
            <a:ext cx="1903167" cy="1903167"/>
          </a:xfrm>
          <a:prstGeom prst="rect">
            <a:avLst/>
          </a:prstGeom>
          <a:noFill/>
          <a:ln>
            <a:noFill/>
          </a:ln>
        </p:spPr>
      </p:pic>
      <p:pic>
        <p:nvPicPr>
          <p:cNvPr descr="Orqa FPV.One MK2 Pilot Goggles + 5 Free NewBeeDrone Goggle Strap!" id="116" name="Google Shape;116;p18"/>
          <p:cNvPicPr preferRelativeResize="0"/>
          <p:nvPr/>
        </p:nvPicPr>
        <p:blipFill rotWithShape="1">
          <a:blip r:embed="rId6">
            <a:alphaModFix/>
          </a:blip>
          <a:srcRect b="15525" l="0" r="0" t="25477"/>
          <a:stretch/>
        </p:blipFill>
        <p:spPr>
          <a:xfrm>
            <a:off x="5675160" y="1655021"/>
            <a:ext cx="2565647" cy="1008868"/>
          </a:xfrm>
          <a:prstGeom prst="rect">
            <a:avLst/>
          </a:prstGeom>
          <a:noFill/>
          <a:ln>
            <a:noFill/>
          </a:ln>
        </p:spPr>
      </p:pic>
      <p:sp>
        <p:nvSpPr>
          <p:cNvPr id="117" name="Google Shape;117;p18"/>
          <p:cNvSpPr txBox="1"/>
          <p:nvPr/>
        </p:nvSpPr>
        <p:spPr>
          <a:xfrm>
            <a:off x="349863" y="1766191"/>
            <a:ext cx="4954310"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
                <a:ea typeface="Arial "/>
                <a:cs typeface="Arial "/>
                <a:sym typeface="Arial "/>
              </a:rPr>
              <a:t>Goggles / Video Receiver:</a:t>
            </a:r>
            <a:endParaRPr/>
          </a:p>
          <a:p>
            <a:pPr indent="0" lvl="0" marL="0" marR="0" rtl="0" algn="l">
              <a:spcBef>
                <a:spcPts val="0"/>
              </a:spcBef>
              <a:spcAft>
                <a:spcPts val="0"/>
              </a:spcAft>
              <a:buNone/>
            </a:pPr>
            <a:r>
              <a:rPr lang="en-US" sz="1800">
                <a:solidFill>
                  <a:schemeClr val="dk1"/>
                </a:solidFill>
                <a:latin typeface="Arial "/>
                <a:ea typeface="Arial "/>
                <a:cs typeface="Arial "/>
                <a:sym typeface="Arial "/>
              </a:rPr>
              <a:t>Device used by drone operator to observe the live video feed transmitted from the Multirotor</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0" lvl="0" marL="0" marR="0" rtl="0" algn="l">
              <a:spcBef>
                <a:spcPts val="0"/>
              </a:spcBef>
              <a:spcAft>
                <a:spcPts val="0"/>
              </a:spcAft>
              <a:buNone/>
            </a:pPr>
            <a:r>
              <a:rPr b="1" lang="en-US" sz="1800" u="sng">
                <a:solidFill>
                  <a:schemeClr val="dk1"/>
                </a:solidFill>
                <a:latin typeface="Arial "/>
                <a:ea typeface="Arial "/>
                <a:cs typeface="Arial "/>
                <a:sym typeface="Arial "/>
              </a:rPr>
              <a:t>Radio Transmitter:</a:t>
            </a:r>
            <a:endParaRPr/>
          </a:p>
          <a:p>
            <a:pPr indent="0" lvl="0" marL="0" marR="0" rtl="0" algn="l">
              <a:spcBef>
                <a:spcPts val="0"/>
              </a:spcBef>
              <a:spcAft>
                <a:spcPts val="0"/>
              </a:spcAft>
              <a:buNone/>
            </a:pPr>
            <a:r>
              <a:rPr lang="en-US" sz="1800">
                <a:solidFill>
                  <a:schemeClr val="dk1"/>
                </a:solidFill>
                <a:latin typeface="Arial "/>
                <a:ea typeface="Arial "/>
                <a:cs typeface="Arial "/>
                <a:sym typeface="Arial "/>
              </a:rPr>
              <a:t>Device that uses radio signals to transmit commands wirelessly via a pre-determined frequencies to a Radio Receiver integrated into the Multi-rotor’s hardware.</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0" lvl="0" marL="0" marR="0" rtl="0" algn="l">
              <a:spcBef>
                <a:spcPts val="0"/>
              </a:spcBef>
              <a:spcAft>
                <a:spcPts val="0"/>
              </a:spcAft>
              <a:buNone/>
            </a:pPr>
            <a:r>
              <a:rPr b="1" lang="en-US" sz="1800" u="sng">
                <a:solidFill>
                  <a:schemeClr val="dk1"/>
                </a:solidFill>
                <a:latin typeface="Arial "/>
                <a:ea typeface="Arial "/>
                <a:cs typeface="Arial "/>
                <a:sym typeface="Arial "/>
              </a:rPr>
              <a:t>FPV Multirotor:</a:t>
            </a:r>
            <a:endParaRPr/>
          </a:p>
          <a:p>
            <a:pPr indent="0" lvl="0" marL="0" marR="0" rtl="0" algn="l">
              <a:spcBef>
                <a:spcPts val="0"/>
              </a:spcBef>
              <a:spcAft>
                <a:spcPts val="0"/>
              </a:spcAft>
              <a:buNone/>
            </a:pPr>
            <a:r>
              <a:rPr lang="en-US" sz="1800">
                <a:solidFill>
                  <a:schemeClr val="dk1"/>
                </a:solidFill>
                <a:latin typeface="Arial "/>
                <a:ea typeface="Arial "/>
                <a:cs typeface="Arial "/>
                <a:sym typeface="Arial "/>
              </a:rPr>
              <a:t>A fast, agile, and precise battery powered flying machine that is </a:t>
            </a:r>
            <a:endParaRPr/>
          </a:p>
          <a:p>
            <a:pPr indent="-342900" lvl="0" marL="342900" marR="0" rtl="0" algn="l">
              <a:spcBef>
                <a:spcPts val="0"/>
              </a:spcBef>
              <a:spcAft>
                <a:spcPts val="0"/>
              </a:spcAft>
              <a:buClr>
                <a:schemeClr val="dk1"/>
              </a:buClr>
              <a:buSzPts val="1800"/>
              <a:buFont typeface="Arial "/>
              <a:buAutoNum type="arabicParenR"/>
            </a:pPr>
            <a:r>
              <a:rPr lang="en-US" sz="1800">
                <a:solidFill>
                  <a:schemeClr val="dk1"/>
                </a:solidFill>
                <a:latin typeface="Arial "/>
                <a:ea typeface="Arial "/>
                <a:cs typeface="Arial "/>
                <a:sym typeface="Arial "/>
              </a:rPr>
              <a:t>Controlled remotely by a pilot.</a:t>
            </a:r>
            <a:endParaRPr/>
          </a:p>
          <a:p>
            <a:pPr indent="-342900" lvl="0" marL="342900" marR="0" rtl="0" algn="l">
              <a:spcBef>
                <a:spcPts val="0"/>
              </a:spcBef>
              <a:spcAft>
                <a:spcPts val="0"/>
              </a:spcAft>
              <a:buClr>
                <a:schemeClr val="dk1"/>
              </a:buClr>
              <a:buSzPts val="1800"/>
              <a:buFont typeface="Arial "/>
              <a:buAutoNum type="arabicParenR"/>
            </a:pPr>
            <a:r>
              <a:rPr lang="en-US" sz="1800">
                <a:solidFill>
                  <a:schemeClr val="dk1"/>
                </a:solidFill>
                <a:latin typeface="Arial "/>
                <a:ea typeface="Arial "/>
                <a:cs typeface="Arial "/>
                <a:sym typeface="Arial "/>
              </a:rPr>
              <a:t>Transmits a live feed from the camera mounted on the front of the aircraft.</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p:txBody>
      </p:sp>
      <p:pic>
        <p:nvPicPr>
          <p:cNvPr descr="ORQA Radio Control Transmitter FPV Ctrl User Manual" id="118" name="Google Shape;118;p18"/>
          <p:cNvPicPr preferRelativeResize="0"/>
          <p:nvPr/>
        </p:nvPicPr>
        <p:blipFill rotWithShape="1">
          <a:blip r:embed="rId7">
            <a:alphaModFix/>
          </a:blip>
          <a:srcRect b="0" l="0" r="0" t="0"/>
          <a:stretch/>
        </p:blipFill>
        <p:spPr>
          <a:xfrm>
            <a:off x="5874204" y="3429000"/>
            <a:ext cx="1336890" cy="1113282"/>
          </a:xfrm>
          <a:prstGeom prst="rect">
            <a:avLst/>
          </a:prstGeom>
          <a:noFill/>
          <a:ln>
            <a:noFill/>
          </a:ln>
        </p:spPr>
      </p:pic>
      <p:pic>
        <p:nvPicPr>
          <p:cNvPr descr="GEPRC Cinebot30 HD O3 FPV Drone - GEPRC" id="119" name="Google Shape;119;p18"/>
          <p:cNvPicPr preferRelativeResize="0"/>
          <p:nvPr/>
        </p:nvPicPr>
        <p:blipFill rotWithShape="1">
          <a:blip r:embed="rId8">
            <a:alphaModFix/>
          </a:blip>
          <a:srcRect b="13248" l="7320" r="8091" t="23466"/>
          <a:stretch/>
        </p:blipFill>
        <p:spPr>
          <a:xfrm>
            <a:off x="7343756" y="5012584"/>
            <a:ext cx="1794101" cy="1342308"/>
          </a:xfrm>
          <a:prstGeom prst="rect">
            <a:avLst/>
          </a:prstGeom>
          <a:noFill/>
          <a:ln>
            <a:noFill/>
          </a:ln>
        </p:spPr>
      </p:pic>
      <p:pic>
        <p:nvPicPr>
          <p:cNvPr id="120" name="Google Shape;120;p18"/>
          <p:cNvPicPr preferRelativeResize="0"/>
          <p:nvPr/>
        </p:nvPicPr>
        <p:blipFill rotWithShape="1">
          <a:blip r:embed="rId9">
            <a:alphaModFix/>
          </a:blip>
          <a:srcRect b="0" l="0" r="0" t="0"/>
          <a:stretch/>
        </p:blipFill>
        <p:spPr>
          <a:xfrm>
            <a:off x="7572979" y="3149042"/>
            <a:ext cx="1596837" cy="1662550"/>
          </a:xfrm>
          <a:prstGeom prst="rect">
            <a:avLst/>
          </a:prstGeom>
          <a:noFill/>
          <a:ln>
            <a:noFill/>
          </a:ln>
        </p:spPr>
      </p:pic>
      <p:pic>
        <p:nvPicPr>
          <p:cNvPr id="121" name="Google Shape;121;p18"/>
          <p:cNvPicPr preferRelativeResize="0"/>
          <p:nvPr/>
        </p:nvPicPr>
        <p:blipFill rotWithShape="1">
          <a:blip r:embed="rId10">
            <a:alphaModFix/>
          </a:blip>
          <a:srcRect b="0" l="0" r="0" t="0"/>
          <a:stretch/>
        </p:blipFill>
        <p:spPr>
          <a:xfrm>
            <a:off x="9278829" y="5012584"/>
            <a:ext cx="1794154" cy="12980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9"/>
          <p:cNvPicPr preferRelativeResize="0"/>
          <p:nvPr/>
        </p:nvPicPr>
        <p:blipFill rotWithShape="1">
          <a:blip r:embed="rId3">
            <a:alphaModFix/>
          </a:blip>
          <a:srcRect b="0" l="0" r="0" t="0"/>
          <a:stretch/>
        </p:blipFill>
        <p:spPr>
          <a:xfrm>
            <a:off x="7019412" y="4382147"/>
            <a:ext cx="1478429" cy="1478429"/>
          </a:xfrm>
          <a:prstGeom prst="rect">
            <a:avLst/>
          </a:prstGeom>
          <a:noFill/>
          <a:ln>
            <a:noFill/>
          </a:ln>
        </p:spPr>
      </p:pic>
      <p:pic>
        <p:nvPicPr>
          <p:cNvPr descr="Ultimate FPV Goggles Guide: Find the Best FPV Headset for Every FPV System  - Oscar Liang" id="127" name="Google Shape;127;p19"/>
          <p:cNvPicPr preferRelativeResize="0"/>
          <p:nvPr/>
        </p:nvPicPr>
        <p:blipFill rotWithShape="1">
          <a:blip r:embed="rId4">
            <a:alphaModFix/>
          </a:blip>
          <a:srcRect b="7241" l="0" r="11399" t="0"/>
          <a:stretch/>
        </p:blipFill>
        <p:spPr>
          <a:xfrm>
            <a:off x="6801095" y="3222601"/>
            <a:ext cx="1696746" cy="1331066"/>
          </a:xfrm>
          <a:prstGeom prst="rect">
            <a:avLst/>
          </a:prstGeom>
          <a:noFill/>
          <a:ln>
            <a:noFill/>
          </a:ln>
        </p:spPr>
      </p:pic>
      <p:pic>
        <p:nvPicPr>
          <p:cNvPr descr="Drones" id="128" name="Google Shape;128;p19"/>
          <p:cNvPicPr preferRelativeResize="0"/>
          <p:nvPr/>
        </p:nvPicPr>
        <p:blipFill rotWithShape="1">
          <a:blip r:embed="rId5">
            <a:alphaModFix/>
          </a:blip>
          <a:srcRect b="0" l="0" r="0" t="0"/>
          <a:stretch/>
        </p:blipFill>
        <p:spPr>
          <a:xfrm>
            <a:off x="2444367" y="1535427"/>
            <a:ext cx="2838560" cy="2838560"/>
          </a:xfrm>
          <a:prstGeom prst="rect">
            <a:avLst/>
          </a:prstGeom>
          <a:noFill/>
          <a:ln>
            <a:noFill/>
          </a:ln>
        </p:spPr>
      </p:pic>
      <p:cxnSp>
        <p:nvCxnSpPr>
          <p:cNvPr id="129" name="Google Shape;129;p19"/>
          <p:cNvCxnSpPr/>
          <p:nvPr/>
        </p:nvCxnSpPr>
        <p:spPr>
          <a:xfrm>
            <a:off x="4782514" y="2005269"/>
            <a:ext cx="2320506" cy="1388852"/>
          </a:xfrm>
          <a:prstGeom prst="straightConnector1">
            <a:avLst/>
          </a:prstGeom>
          <a:noFill/>
          <a:ln cap="flat" cmpd="sng" w="38100">
            <a:solidFill>
              <a:srgbClr val="0070C0"/>
            </a:solidFill>
            <a:prstDash val="dash"/>
            <a:round/>
            <a:headEnd len="sm" w="sm" type="none"/>
            <a:tailEnd len="med" w="med" type="stealth"/>
          </a:ln>
        </p:spPr>
      </p:cxnSp>
      <p:sp>
        <p:nvSpPr>
          <p:cNvPr id="130" name="Google Shape;130;p19"/>
          <p:cNvSpPr txBox="1"/>
          <p:nvPr/>
        </p:nvSpPr>
        <p:spPr>
          <a:xfrm>
            <a:off x="6447316" y="2185969"/>
            <a:ext cx="214406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Video transmitting on 5.8Ghz from </a:t>
            </a:r>
            <a:r>
              <a:rPr b="1" lang="en-US" sz="1600">
                <a:solidFill>
                  <a:schemeClr val="dk1"/>
                </a:solidFill>
                <a:latin typeface="Arial"/>
                <a:ea typeface="Arial"/>
                <a:cs typeface="Arial"/>
                <a:sym typeface="Arial"/>
              </a:rPr>
              <a:t>DRONE</a:t>
            </a:r>
            <a:r>
              <a:rPr lang="en-US" sz="1600">
                <a:solidFill>
                  <a:schemeClr val="dk1"/>
                </a:solidFill>
                <a:latin typeface="Arial"/>
                <a:ea typeface="Arial"/>
                <a:cs typeface="Arial"/>
                <a:sym typeface="Arial"/>
              </a:rPr>
              <a:t> to </a:t>
            </a:r>
            <a:r>
              <a:rPr b="1" lang="en-US" sz="1600">
                <a:solidFill>
                  <a:schemeClr val="dk1"/>
                </a:solidFill>
                <a:latin typeface="Arial"/>
                <a:ea typeface="Arial"/>
                <a:cs typeface="Arial"/>
                <a:sym typeface="Arial"/>
              </a:rPr>
              <a:t>OPERATOR</a:t>
            </a:r>
            <a:endParaRPr/>
          </a:p>
        </p:txBody>
      </p:sp>
      <p:sp>
        <p:nvSpPr>
          <p:cNvPr id="131" name="Google Shape;131;p19"/>
          <p:cNvSpPr txBox="1"/>
          <p:nvPr/>
        </p:nvSpPr>
        <p:spPr>
          <a:xfrm>
            <a:off x="3817865" y="4213420"/>
            <a:ext cx="2838043"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Inputs from Radio transmitting on 2.4Ghz from </a:t>
            </a:r>
            <a:r>
              <a:rPr b="1" lang="en-US" sz="1600">
                <a:solidFill>
                  <a:schemeClr val="dk1"/>
                </a:solidFill>
                <a:latin typeface="Arial"/>
                <a:ea typeface="Arial"/>
                <a:cs typeface="Arial"/>
                <a:sym typeface="Arial"/>
              </a:rPr>
              <a:t>OPERATOR</a:t>
            </a:r>
            <a:r>
              <a:rPr lang="en-US" sz="1600">
                <a:solidFill>
                  <a:schemeClr val="dk1"/>
                </a:solidFill>
                <a:latin typeface="Arial"/>
                <a:ea typeface="Arial"/>
                <a:cs typeface="Arial"/>
                <a:sym typeface="Arial"/>
              </a:rPr>
              <a:t> to </a:t>
            </a:r>
            <a:r>
              <a:rPr b="1" lang="en-US" sz="1600">
                <a:solidFill>
                  <a:schemeClr val="dk1"/>
                </a:solidFill>
                <a:latin typeface="Arial"/>
                <a:ea typeface="Arial"/>
                <a:cs typeface="Arial"/>
                <a:sym typeface="Arial"/>
              </a:rPr>
              <a:t>DRONE</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Feedback from Radio transmitting on 2.4Ghz from </a:t>
            </a:r>
            <a:r>
              <a:rPr b="1" lang="en-US" sz="1600">
                <a:solidFill>
                  <a:schemeClr val="dk1"/>
                </a:solidFill>
                <a:latin typeface="Arial"/>
                <a:ea typeface="Arial"/>
                <a:cs typeface="Arial"/>
                <a:sym typeface="Arial"/>
              </a:rPr>
              <a:t>DRONE</a:t>
            </a:r>
            <a:r>
              <a:rPr lang="en-US" sz="1600">
                <a:solidFill>
                  <a:schemeClr val="dk1"/>
                </a:solidFill>
                <a:latin typeface="Arial"/>
                <a:ea typeface="Arial"/>
                <a:cs typeface="Arial"/>
                <a:sym typeface="Arial"/>
              </a:rPr>
              <a:t> to </a:t>
            </a:r>
            <a:r>
              <a:rPr b="1" lang="en-US" sz="1600">
                <a:solidFill>
                  <a:schemeClr val="dk1"/>
                </a:solidFill>
                <a:latin typeface="Arial"/>
                <a:ea typeface="Arial"/>
                <a:cs typeface="Arial"/>
                <a:sym typeface="Arial"/>
              </a:rPr>
              <a:t>OPERATOR</a:t>
            </a:r>
            <a:endParaRPr/>
          </a:p>
        </p:txBody>
      </p:sp>
      <p:sp>
        <p:nvSpPr>
          <p:cNvPr id="132" name="Google Shape;132;p19"/>
          <p:cNvSpPr txBox="1"/>
          <p:nvPr/>
        </p:nvSpPr>
        <p:spPr>
          <a:xfrm>
            <a:off x="8392393" y="5114131"/>
            <a:ext cx="27493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Telemetry Display &amp; Operator Inputs</a:t>
            </a:r>
            <a:endParaRPr/>
          </a:p>
        </p:txBody>
      </p:sp>
      <p:sp>
        <p:nvSpPr>
          <p:cNvPr id="133" name="Google Shape;133;p19"/>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sz="4400"/>
              <a:t>Wireless FPV Drone Communication</a:t>
            </a:r>
            <a:endParaRPr/>
          </a:p>
        </p:txBody>
      </p:sp>
      <p:cxnSp>
        <p:nvCxnSpPr>
          <p:cNvPr id="134" name="Google Shape;134;p19"/>
          <p:cNvCxnSpPr/>
          <p:nvPr/>
        </p:nvCxnSpPr>
        <p:spPr>
          <a:xfrm>
            <a:off x="4865637" y="3429000"/>
            <a:ext cx="2455700" cy="1414829"/>
          </a:xfrm>
          <a:prstGeom prst="straightConnector1">
            <a:avLst/>
          </a:prstGeom>
          <a:noFill/>
          <a:ln cap="flat" cmpd="sng" w="38100">
            <a:solidFill>
              <a:srgbClr val="FF0000"/>
            </a:solidFill>
            <a:prstDash val="dash"/>
            <a:miter lim="800000"/>
            <a:headEnd len="med" w="med" type="triangl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a:latin typeface="Arial "/>
                <a:ea typeface="Arial "/>
                <a:cs typeface="Arial "/>
                <a:sym typeface="Arial "/>
              </a:rPr>
              <a:t>Components of an FPV</a:t>
            </a:r>
            <a:endParaRPr/>
          </a:p>
        </p:txBody>
      </p:sp>
      <p:pic>
        <p:nvPicPr>
          <p:cNvPr descr="Premium Vector | Fpv drone racing freestyle rc drone parts diagram pro  sport flight system hobby toys isometric" id="141" name="Google Shape;141;p20"/>
          <p:cNvPicPr preferRelativeResize="0"/>
          <p:nvPr/>
        </p:nvPicPr>
        <p:blipFill rotWithShape="1">
          <a:blip r:embed="rId3">
            <a:alphaModFix/>
          </a:blip>
          <a:srcRect b="0" l="0" r="0" t="0"/>
          <a:stretch/>
        </p:blipFill>
        <p:spPr>
          <a:xfrm>
            <a:off x="7023370" y="1144931"/>
            <a:ext cx="4840882" cy="4840882"/>
          </a:xfrm>
          <a:prstGeom prst="rect">
            <a:avLst/>
          </a:prstGeom>
          <a:noFill/>
          <a:ln>
            <a:noFill/>
          </a:ln>
        </p:spPr>
      </p:pic>
      <p:pic>
        <p:nvPicPr>
          <p:cNvPr descr="A drone with blue propellers&#10;&#10;Description automatically generated" id="142" name="Google Shape;142;p20"/>
          <p:cNvPicPr preferRelativeResize="0"/>
          <p:nvPr/>
        </p:nvPicPr>
        <p:blipFill rotWithShape="1">
          <a:blip r:embed="rId4">
            <a:alphaModFix/>
          </a:blip>
          <a:srcRect b="0" l="0" r="0" t="0"/>
          <a:stretch/>
        </p:blipFill>
        <p:spPr>
          <a:xfrm>
            <a:off x="327748" y="1500986"/>
            <a:ext cx="6172200" cy="4128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sz="4400"/>
              <a:t>Frames</a:t>
            </a:r>
            <a:endParaRPr/>
          </a:p>
        </p:txBody>
      </p:sp>
      <p:pic>
        <p:nvPicPr>
          <p:cNvPr id="149" name="Google Shape;149;p21"/>
          <p:cNvPicPr preferRelativeResize="0"/>
          <p:nvPr/>
        </p:nvPicPr>
        <p:blipFill rotWithShape="1">
          <a:blip r:embed="rId3">
            <a:alphaModFix/>
          </a:blip>
          <a:srcRect b="0" l="0" r="0" t="0"/>
          <a:stretch/>
        </p:blipFill>
        <p:spPr>
          <a:xfrm>
            <a:off x="6403008" y="1224858"/>
            <a:ext cx="4658375" cy="3143689"/>
          </a:xfrm>
          <a:prstGeom prst="rect">
            <a:avLst/>
          </a:prstGeom>
          <a:noFill/>
          <a:ln>
            <a:noFill/>
          </a:ln>
        </p:spPr>
      </p:pic>
      <p:pic>
        <p:nvPicPr>
          <p:cNvPr descr="GEPRC Cinebot30 HD O3 FPV Drone - GEPRC" id="150" name="Google Shape;150;p21"/>
          <p:cNvPicPr preferRelativeResize="0"/>
          <p:nvPr/>
        </p:nvPicPr>
        <p:blipFill rotWithShape="1">
          <a:blip r:embed="rId4">
            <a:alphaModFix/>
          </a:blip>
          <a:srcRect b="13248" l="7320" r="8091" t="23466"/>
          <a:stretch/>
        </p:blipFill>
        <p:spPr>
          <a:xfrm>
            <a:off x="7148095" y="4122496"/>
            <a:ext cx="3168200" cy="2370379"/>
          </a:xfrm>
          <a:prstGeom prst="rect">
            <a:avLst/>
          </a:prstGeom>
          <a:noFill/>
          <a:ln>
            <a:noFill/>
          </a:ln>
        </p:spPr>
      </p:pic>
      <p:sp>
        <p:nvSpPr>
          <p:cNvPr id="151" name="Google Shape;151;p21"/>
          <p:cNvSpPr txBox="1"/>
          <p:nvPr/>
        </p:nvSpPr>
        <p:spPr>
          <a:xfrm>
            <a:off x="401266" y="1506225"/>
            <a:ext cx="6094378"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Thermoplastic</a:t>
            </a:r>
            <a:r>
              <a:rPr b="1"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Cheap, light weight frame material, not as strong as carbon fiber, Ideal for complex parts with minimal load bearing such as antenna mounting brackets.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u="sng">
                <a:solidFill>
                  <a:schemeClr val="dk1"/>
                </a:solidFill>
                <a:latin typeface="Arial"/>
                <a:ea typeface="Arial"/>
                <a:cs typeface="Arial"/>
                <a:sym typeface="Arial"/>
              </a:rPr>
              <a:t>Carbon Fiber</a:t>
            </a:r>
            <a:r>
              <a:rPr b="1"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Extremely ridged, high tensile strength, low density, material fatigue under flexing cycles best overall material for the frame and motor arms.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u="sng">
                <a:solidFill>
                  <a:schemeClr val="dk1"/>
                </a:solidFill>
                <a:latin typeface="Arial"/>
                <a:ea typeface="Arial"/>
                <a:cs typeface="Arial"/>
                <a:sym typeface="Arial"/>
              </a:rPr>
              <a:t>Metals</a:t>
            </a:r>
            <a:r>
              <a:rPr b="1"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Steel is strong and dense. Aluminum is relatively strong and much lighter. Titanium has the best properties of both aluminum and steel but is more expensive. Metal is rarely used in FPV drones as a frame material.</a:t>
            </a:r>
            <a:endParaRPr/>
          </a:p>
        </p:txBody>
      </p:sp>
      <p:sp>
        <p:nvSpPr>
          <p:cNvPr id="152" name="Google Shape;152;p21"/>
          <p:cNvSpPr txBox="1"/>
          <p:nvPr/>
        </p:nvSpPr>
        <p:spPr>
          <a:xfrm>
            <a:off x="10314208" y="3658602"/>
            <a:ext cx="175490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Carbon Fiber</a:t>
            </a:r>
            <a:endParaRPr/>
          </a:p>
        </p:txBody>
      </p:sp>
      <p:cxnSp>
        <p:nvCxnSpPr>
          <p:cNvPr id="153" name="Google Shape;153;p21"/>
          <p:cNvCxnSpPr>
            <a:stCxn id="152" idx="1"/>
          </p:cNvCxnSpPr>
          <p:nvPr/>
        </p:nvCxnSpPr>
        <p:spPr>
          <a:xfrm rot="10800000">
            <a:off x="10314208" y="2622479"/>
            <a:ext cx="0" cy="1205400"/>
          </a:xfrm>
          <a:prstGeom prst="straightConnector1">
            <a:avLst/>
          </a:prstGeom>
          <a:noFill/>
          <a:ln cap="flat" cmpd="sng" w="38100">
            <a:solidFill>
              <a:srgbClr val="FF0000"/>
            </a:solidFill>
            <a:prstDash val="solid"/>
            <a:miter lim="800000"/>
            <a:headEnd len="sm" w="sm" type="none"/>
            <a:tailEnd len="med" w="med" type="triangle"/>
          </a:ln>
        </p:spPr>
      </p:cxnSp>
      <p:cxnSp>
        <p:nvCxnSpPr>
          <p:cNvPr id="154" name="Google Shape;154;p21"/>
          <p:cNvCxnSpPr>
            <a:stCxn id="152" idx="1"/>
          </p:cNvCxnSpPr>
          <p:nvPr/>
        </p:nvCxnSpPr>
        <p:spPr>
          <a:xfrm flipH="1">
            <a:off x="9501508" y="3827879"/>
            <a:ext cx="812700" cy="993000"/>
          </a:xfrm>
          <a:prstGeom prst="straightConnector1">
            <a:avLst/>
          </a:prstGeom>
          <a:noFill/>
          <a:ln cap="flat" cmpd="sng" w="38100">
            <a:solidFill>
              <a:srgbClr val="FF0000"/>
            </a:solidFill>
            <a:prstDash val="solid"/>
            <a:miter lim="800000"/>
            <a:headEnd len="sm" w="sm" type="none"/>
            <a:tailEnd len="med" w="med" type="triangle"/>
          </a:ln>
        </p:spPr>
      </p:cxnSp>
      <p:cxnSp>
        <p:nvCxnSpPr>
          <p:cNvPr id="155" name="Google Shape;155;p21"/>
          <p:cNvCxnSpPr>
            <a:stCxn id="152" idx="1"/>
          </p:cNvCxnSpPr>
          <p:nvPr/>
        </p:nvCxnSpPr>
        <p:spPr>
          <a:xfrm rot="10800000">
            <a:off x="8903908" y="2401379"/>
            <a:ext cx="1410300" cy="1426500"/>
          </a:xfrm>
          <a:prstGeom prst="straightConnector1">
            <a:avLst/>
          </a:prstGeom>
          <a:noFill/>
          <a:ln cap="flat" cmpd="sng" w="38100">
            <a:solidFill>
              <a:srgbClr val="FF0000"/>
            </a:solidFill>
            <a:prstDash val="solid"/>
            <a:miter lim="800000"/>
            <a:headEnd len="sm" w="sm" type="none"/>
            <a:tailEnd len="med" w="med" type="triangle"/>
          </a:ln>
        </p:spPr>
      </p:cxnSp>
      <p:sp>
        <p:nvSpPr>
          <p:cNvPr id="156" name="Google Shape;156;p21"/>
          <p:cNvSpPr txBox="1"/>
          <p:nvPr/>
        </p:nvSpPr>
        <p:spPr>
          <a:xfrm>
            <a:off x="10316295" y="5584265"/>
            <a:ext cx="165331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Thermoplastic</a:t>
            </a:r>
            <a:endParaRPr/>
          </a:p>
        </p:txBody>
      </p:sp>
      <p:cxnSp>
        <p:nvCxnSpPr>
          <p:cNvPr id="157" name="Google Shape;157;p21"/>
          <p:cNvCxnSpPr>
            <a:stCxn id="156" idx="1"/>
          </p:cNvCxnSpPr>
          <p:nvPr/>
        </p:nvCxnSpPr>
        <p:spPr>
          <a:xfrm rot="10800000">
            <a:off x="9762795" y="5477242"/>
            <a:ext cx="553500" cy="276300"/>
          </a:xfrm>
          <a:prstGeom prst="straightConnector1">
            <a:avLst/>
          </a:prstGeom>
          <a:noFill/>
          <a:ln cap="flat" cmpd="sng" w="38100">
            <a:solidFill>
              <a:srgbClr val="FF0000"/>
            </a:solidFill>
            <a:prstDash val="solid"/>
            <a:miter lim="800000"/>
            <a:headEnd len="sm" w="sm" type="none"/>
            <a:tailEnd len="med" w="med" type="triangle"/>
          </a:ln>
        </p:spPr>
      </p:cxnSp>
      <p:sp>
        <p:nvSpPr>
          <p:cNvPr id="158" name="Google Shape;158;p21"/>
          <p:cNvSpPr txBox="1"/>
          <p:nvPr/>
        </p:nvSpPr>
        <p:spPr>
          <a:xfrm>
            <a:off x="10389378" y="1831399"/>
            <a:ext cx="165331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Thermoplastic</a:t>
            </a:r>
            <a:endParaRPr/>
          </a:p>
        </p:txBody>
      </p:sp>
      <p:cxnSp>
        <p:nvCxnSpPr>
          <p:cNvPr id="159" name="Google Shape;159;p21"/>
          <p:cNvCxnSpPr>
            <a:stCxn id="158" idx="1"/>
          </p:cNvCxnSpPr>
          <p:nvPr/>
        </p:nvCxnSpPr>
        <p:spPr>
          <a:xfrm flipH="1">
            <a:off x="9522678" y="2000676"/>
            <a:ext cx="866700" cy="68400"/>
          </a:xfrm>
          <a:prstGeom prst="straightConnector1">
            <a:avLst/>
          </a:prstGeom>
          <a:noFill/>
          <a:ln cap="flat" cmpd="sng" w="38100">
            <a:solidFill>
              <a:srgbClr val="FF0000"/>
            </a:solidFill>
            <a:prstDash val="solid"/>
            <a:miter lim="800000"/>
            <a:headEnd len="sm" w="sm" type="none"/>
            <a:tailEnd len="med" w="med" type="triangle"/>
          </a:ln>
        </p:spPr>
      </p:cxnSp>
      <p:cxnSp>
        <p:nvCxnSpPr>
          <p:cNvPr id="160" name="Google Shape;160;p21"/>
          <p:cNvCxnSpPr>
            <a:stCxn id="158" idx="1"/>
          </p:cNvCxnSpPr>
          <p:nvPr/>
        </p:nvCxnSpPr>
        <p:spPr>
          <a:xfrm flipH="1">
            <a:off x="8903778" y="2000676"/>
            <a:ext cx="1485600" cy="816300"/>
          </a:xfrm>
          <a:prstGeom prst="straightConnector1">
            <a:avLst/>
          </a:prstGeom>
          <a:noFill/>
          <a:ln cap="flat" cmpd="sng" w="38100">
            <a:solidFill>
              <a:srgbClr val="FF0000"/>
            </a:solidFill>
            <a:prstDash val="solid"/>
            <a:miter lim="800000"/>
            <a:headEnd len="sm" w="sm" type="none"/>
            <a:tailEnd len="med" w="med" type="triangle"/>
          </a:ln>
        </p:spPr>
      </p:cxnSp>
      <p:sp>
        <p:nvSpPr>
          <p:cNvPr id="161" name="Google Shape;161;p21"/>
          <p:cNvSpPr txBox="1"/>
          <p:nvPr/>
        </p:nvSpPr>
        <p:spPr>
          <a:xfrm>
            <a:off x="6272730" y="3913943"/>
            <a:ext cx="165331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Thermoplastic</a:t>
            </a:r>
            <a:endParaRPr/>
          </a:p>
        </p:txBody>
      </p:sp>
      <p:cxnSp>
        <p:nvCxnSpPr>
          <p:cNvPr id="162" name="Google Shape;162;p21"/>
          <p:cNvCxnSpPr>
            <a:stCxn id="161" idx="0"/>
          </p:cNvCxnSpPr>
          <p:nvPr/>
        </p:nvCxnSpPr>
        <p:spPr>
          <a:xfrm flipH="1" rot="10800000">
            <a:off x="7099385" y="3528143"/>
            <a:ext cx="511500" cy="385800"/>
          </a:xfrm>
          <a:prstGeom prst="straightConnector1">
            <a:avLst/>
          </a:prstGeom>
          <a:noFill/>
          <a:ln cap="flat" cmpd="sng" w="38100">
            <a:solidFill>
              <a:srgbClr val="FF0000"/>
            </a:solidFill>
            <a:prstDash val="solid"/>
            <a:miter lim="800000"/>
            <a:headEnd len="sm" w="sm" type="none"/>
            <a:tailEnd len="med" w="med" type="triangle"/>
          </a:ln>
        </p:spPr>
      </p:cxnSp>
      <p:sp>
        <p:nvSpPr>
          <p:cNvPr id="163" name="Google Shape;163;p21"/>
          <p:cNvSpPr txBox="1"/>
          <p:nvPr/>
        </p:nvSpPr>
        <p:spPr>
          <a:xfrm>
            <a:off x="6286584" y="4326135"/>
            <a:ext cx="8128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Metal</a:t>
            </a:r>
            <a:endParaRPr/>
          </a:p>
        </p:txBody>
      </p:sp>
      <p:cxnSp>
        <p:nvCxnSpPr>
          <p:cNvPr id="164" name="Google Shape;164;p21"/>
          <p:cNvCxnSpPr>
            <a:stCxn id="163" idx="3"/>
          </p:cNvCxnSpPr>
          <p:nvPr/>
        </p:nvCxnSpPr>
        <p:spPr>
          <a:xfrm>
            <a:off x="7099385" y="4495412"/>
            <a:ext cx="1000800" cy="981900"/>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t>Motors</a:t>
            </a:r>
            <a:endParaRPr/>
          </a:p>
        </p:txBody>
      </p:sp>
      <p:sp>
        <p:nvSpPr>
          <p:cNvPr id="171" name="Google Shape;171;p22"/>
          <p:cNvSpPr txBox="1"/>
          <p:nvPr>
            <p:ph idx="1" type="body"/>
          </p:nvPr>
        </p:nvSpPr>
        <p:spPr>
          <a:xfrm>
            <a:off x="241045" y="1166738"/>
            <a:ext cx="6864604" cy="452452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02124"/>
              </a:buClr>
              <a:buSzPts val="1800"/>
              <a:buChar char="•"/>
            </a:pPr>
            <a:r>
              <a:rPr b="0" lang="en-US" sz="1800">
                <a:solidFill>
                  <a:srgbClr val="202124"/>
                </a:solidFill>
                <a:highlight>
                  <a:srgbClr val="FFFFFF"/>
                </a:highlight>
              </a:rPr>
              <a:t>FPV drones utilize brushless motors almost exclusively due to their high-power output, durability/longevity, and energy efficiency.</a:t>
            </a:r>
            <a:endParaRPr/>
          </a:p>
          <a:p>
            <a:pPr indent="-228600" lvl="0" marL="228600" rtl="0" algn="l">
              <a:lnSpc>
                <a:spcPct val="90000"/>
              </a:lnSpc>
              <a:spcBef>
                <a:spcPts val="1000"/>
              </a:spcBef>
              <a:spcAft>
                <a:spcPts val="0"/>
              </a:spcAft>
              <a:buClr>
                <a:srgbClr val="202124"/>
              </a:buClr>
              <a:buSzPts val="1800"/>
              <a:buChar char="•"/>
            </a:pPr>
            <a:r>
              <a:rPr lang="en-US" sz="1800">
                <a:solidFill>
                  <a:srgbClr val="202124"/>
                </a:solidFill>
                <a:highlight>
                  <a:srgbClr val="FFFFFF"/>
                </a:highlight>
              </a:rPr>
              <a:t>These motors operate by sending a series of 3 electrical pulses from the electronic speed controller (ESC) that charge the copper coils (windings).</a:t>
            </a:r>
            <a:endParaRPr/>
          </a:p>
          <a:p>
            <a:pPr indent="-228600" lvl="0" marL="228600" rtl="0" algn="l">
              <a:lnSpc>
                <a:spcPct val="90000"/>
              </a:lnSpc>
              <a:spcBef>
                <a:spcPts val="1000"/>
              </a:spcBef>
              <a:spcAft>
                <a:spcPts val="0"/>
              </a:spcAft>
              <a:buClr>
                <a:srgbClr val="202124"/>
              </a:buClr>
              <a:buSzPts val="1800"/>
              <a:buChar char="•"/>
            </a:pPr>
            <a:r>
              <a:rPr b="0" lang="en-US" sz="1800">
                <a:solidFill>
                  <a:srgbClr val="202124"/>
                </a:solidFill>
                <a:highlight>
                  <a:srgbClr val="FFFFFF"/>
                </a:highlight>
              </a:rPr>
              <a:t>This action causes the copper windings to become magnetized. This interacts with the permanent magnets in the motor bell causing the motor to spin.</a:t>
            </a:r>
            <a:endParaRPr/>
          </a:p>
          <a:p>
            <a:pPr indent="-228600" lvl="0" marL="228600" rtl="0" algn="l">
              <a:lnSpc>
                <a:spcPct val="90000"/>
              </a:lnSpc>
              <a:spcBef>
                <a:spcPts val="1000"/>
              </a:spcBef>
              <a:spcAft>
                <a:spcPts val="0"/>
              </a:spcAft>
              <a:buClr>
                <a:srgbClr val="202124"/>
              </a:buClr>
              <a:buSzPts val="1800"/>
              <a:buChar char="•"/>
            </a:pPr>
            <a:r>
              <a:rPr lang="en-US" sz="1800">
                <a:solidFill>
                  <a:srgbClr val="202124"/>
                </a:solidFill>
                <a:highlight>
                  <a:srgbClr val="FFFFFF"/>
                </a:highlight>
              </a:rPr>
              <a:t>The rate at which these electrical pulses are sent to the motor and the order in which they are sent controls the speed and direction of the motors rotation.</a:t>
            </a:r>
            <a:endParaRPr/>
          </a:p>
          <a:p>
            <a:pPr indent="-228600" lvl="0" marL="228600" rtl="0" algn="l">
              <a:lnSpc>
                <a:spcPct val="90000"/>
              </a:lnSpc>
              <a:spcBef>
                <a:spcPts val="1000"/>
              </a:spcBef>
              <a:spcAft>
                <a:spcPts val="0"/>
              </a:spcAft>
              <a:buClr>
                <a:srgbClr val="202124"/>
              </a:buClr>
              <a:buSzPts val="1800"/>
              <a:buChar char="•"/>
            </a:pPr>
            <a:r>
              <a:rPr lang="en-US" sz="1800">
                <a:solidFill>
                  <a:srgbClr val="202124"/>
                </a:solidFill>
                <a:highlight>
                  <a:srgbClr val="FFFFFF"/>
                </a:highlight>
              </a:rPr>
              <a:t>Motors are listed with a “KV” rating. This rating determines how fast the motor will spin in RPM for every volt applied.</a:t>
            </a:r>
            <a:endParaRPr/>
          </a:p>
          <a:p>
            <a:pPr indent="-228600" lvl="1" marL="685800" rtl="0" algn="l">
              <a:lnSpc>
                <a:spcPct val="90000"/>
              </a:lnSpc>
              <a:spcBef>
                <a:spcPts val="500"/>
              </a:spcBef>
              <a:spcAft>
                <a:spcPts val="0"/>
              </a:spcAft>
              <a:buClr>
                <a:srgbClr val="202124"/>
              </a:buClr>
              <a:buSzPts val="1400"/>
              <a:buChar char="•"/>
            </a:pPr>
            <a:r>
              <a:rPr lang="en-US" sz="1400">
                <a:solidFill>
                  <a:srgbClr val="202124"/>
                </a:solidFill>
                <a:highlight>
                  <a:srgbClr val="FFFFFF"/>
                </a:highlight>
              </a:rPr>
              <a:t>EX: a 2004 KV motor is powered using a 4S (16.8 V) battery. By multiplying the KV rating and the battery voltage, you get </a:t>
            </a:r>
            <a:r>
              <a:rPr lang="en-US" sz="1400">
                <a:solidFill>
                  <a:srgbClr val="202124"/>
                </a:solidFill>
              </a:rPr>
              <a:t>33,667.2 RPM.</a:t>
            </a:r>
            <a:endParaRPr sz="1400">
              <a:solidFill>
                <a:srgbClr val="202124"/>
              </a:solidFill>
              <a:highlight>
                <a:srgbClr val="FFFFFF"/>
              </a:highlight>
            </a:endParaRPr>
          </a:p>
        </p:txBody>
      </p:sp>
      <p:pic>
        <p:nvPicPr>
          <p:cNvPr id="172" name="Google Shape;172;p22"/>
          <p:cNvPicPr preferRelativeResize="0"/>
          <p:nvPr/>
        </p:nvPicPr>
        <p:blipFill rotWithShape="1">
          <a:blip r:embed="rId3">
            <a:alphaModFix/>
          </a:blip>
          <a:srcRect b="0" l="0" r="0" t="0"/>
          <a:stretch/>
        </p:blipFill>
        <p:spPr>
          <a:xfrm>
            <a:off x="7105649" y="1543049"/>
            <a:ext cx="4805609" cy="36042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t>Propellers</a:t>
            </a:r>
            <a:endParaRPr/>
          </a:p>
        </p:txBody>
      </p:sp>
      <p:pic>
        <p:nvPicPr>
          <p:cNvPr id="179" name="Google Shape;179;p23"/>
          <p:cNvPicPr preferRelativeResize="0"/>
          <p:nvPr/>
        </p:nvPicPr>
        <p:blipFill rotWithShape="1">
          <a:blip r:embed="rId3">
            <a:alphaModFix/>
          </a:blip>
          <a:srcRect b="0" l="0" r="0" t="0"/>
          <a:stretch/>
        </p:blipFill>
        <p:spPr>
          <a:xfrm>
            <a:off x="6850424" y="1418890"/>
            <a:ext cx="5018081" cy="2794880"/>
          </a:xfrm>
          <a:prstGeom prst="rect">
            <a:avLst/>
          </a:prstGeom>
          <a:noFill/>
          <a:ln>
            <a:noFill/>
          </a:ln>
        </p:spPr>
      </p:pic>
      <p:sp>
        <p:nvSpPr>
          <p:cNvPr id="180" name="Google Shape;180;p23"/>
          <p:cNvSpPr txBox="1"/>
          <p:nvPr/>
        </p:nvSpPr>
        <p:spPr>
          <a:xfrm>
            <a:off x="323495" y="1418890"/>
            <a:ext cx="6705600"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Spin</a:t>
            </a:r>
            <a:r>
              <a:rPr lang="en-US" sz="1600">
                <a:solidFill>
                  <a:schemeClr val="dk1"/>
                </a:solidFill>
                <a:latin typeface="Arial"/>
                <a:ea typeface="Arial"/>
                <a:cs typeface="Arial"/>
                <a:sym typeface="Arial"/>
              </a:rPr>
              <a:t> – Counterclockwise and Clockwise</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Size</a:t>
            </a:r>
            <a:r>
              <a:rPr lang="en-US" sz="1600">
                <a:solidFill>
                  <a:schemeClr val="dk1"/>
                </a:solidFill>
                <a:latin typeface="Arial"/>
                <a:ea typeface="Arial"/>
                <a:cs typeface="Arial"/>
                <a:sym typeface="Arial"/>
              </a:rPr>
              <a:t> – Larger diameter propellers will provide increased efficiency but are less responsive and more ‘floaty’</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Pitch</a:t>
            </a:r>
            <a:r>
              <a:rPr lang="en-US" sz="1600">
                <a:solidFill>
                  <a:schemeClr val="dk1"/>
                </a:solidFill>
                <a:latin typeface="Arial"/>
                <a:ea typeface="Arial"/>
                <a:cs typeface="Arial"/>
                <a:sym typeface="Arial"/>
              </a:rPr>
              <a:t> – the distance a propeller travels during one revolution, measured in inches. Higher pitch equates to more lift and drag.</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Blade count </a:t>
            </a:r>
            <a:r>
              <a:rPr lang="en-US" sz="1600">
                <a:solidFill>
                  <a:schemeClr val="dk1"/>
                </a:solidFill>
                <a:latin typeface="Arial"/>
                <a:ea typeface="Arial"/>
                <a:cs typeface="Arial"/>
                <a:sym typeface="Arial"/>
              </a:rPr>
              <a:t>- </a:t>
            </a:r>
            <a:r>
              <a:rPr b="0" i="0" lang="en-US" sz="1600">
                <a:solidFill>
                  <a:srgbClr val="313131"/>
                </a:solidFill>
                <a:latin typeface="Arial"/>
                <a:ea typeface="Arial"/>
                <a:cs typeface="Arial"/>
                <a:sym typeface="Arial"/>
              </a:rPr>
              <a:t>Adding blades increases the surface area and therefore creates more thrust. Adding blades </a:t>
            </a:r>
            <a:r>
              <a:rPr lang="en-US" sz="1600">
                <a:solidFill>
                  <a:srgbClr val="313131"/>
                </a:solidFill>
                <a:latin typeface="Arial"/>
                <a:ea typeface="Arial"/>
                <a:cs typeface="Arial"/>
                <a:sym typeface="Arial"/>
              </a:rPr>
              <a:t>decreases efficiency and puts more strain on the motor. More blades typically results in quieter operation.</a:t>
            </a:r>
            <a:endParaRPr/>
          </a:p>
          <a:p>
            <a:pPr indent="0" lvl="0" marL="0" marR="0" rtl="0" algn="l">
              <a:spcBef>
                <a:spcPts val="0"/>
              </a:spcBef>
              <a:spcAft>
                <a:spcPts val="0"/>
              </a:spcAft>
              <a:buNone/>
            </a:pPr>
            <a:r>
              <a:t/>
            </a:r>
            <a:endParaRPr sz="1600">
              <a:solidFill>
                <a:srgbClr val="313131"/>
              </a:solidFill>
              <a:latin typeface="Arial"/>
              <a:ea typeface="Arial"/>
              <a:cs typeface="Arial"/>
              <a:sym typeface="Arial"/>
            </a:endParaRPr>
          </a:p>
          <a:p>
            <a:pPr indent="-285750" lvl="0" marL="285750" marR="0" rtl="0" algn="l">
              <a:spcBef>
                <a:spcPts val="0"/>
              </a:spcBef>
              <a:spcAft>
                <a:spcPts val="0"/>
              </a:spcAft>
              <a:buClr>
                <a:srgbClr val="313131"/>
              </a:buClr>
              <a:buSzPts val="1600"/>
              <a:buFont typeface="Arial"/>
              <a:buChar char="•"/>
            </a:pPr>
            <a:r>
              <a:rPr lang="en-US" sz="1600">
                <a:solidFill>
                  <a:srgbClr val="313131"/>
                </a:solidFill>
                <a:latin typeface="Arial"/>
                <a:ea typeface="Arial"/>
                <a:cs typeface="Arial"/>
                <a:sym typeface="Arial"/>
              </a:rPr>
              <a:t>Length x Pitch x number of blades (5x3x3 has a diameter of 5 inches, will travel 3 inches per rotation, and has 3 blades)</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rgbClr val="313131"/>
              </a:solidFill>
              <a:latin typeface="Arial"/>
              <a:ea typeface="Arial"/>
              <a:cs typeface="Arial"/>
              <a:sym typeface="Arial"/>
            </a:endParaRPr>
          </a:p>
          <a:p>
            <a:pPr indent="0" lvl="0" marL="0" marR="0" rtl="0" algn="l">
              <a:spcBef>
                <a:spcPts val="0"/>
              </a:spcBef>
              <a:spcAft>
                <a:spcPts val="0"/>
              </a:spcAft>
              <a:buNone/>
            </a:pPr>
            <a:r>
              <a:rPr lang="en-US" sz="1600">
                <a:solidFill>
                  <a:srgbClr val="313131"/>
                </a:solidFill>
                <a:latin typeface="Arial"/>
                <a:ea typeface="Arial"/>
                <a:cs typeface="Arial"/>
                <a:sym typeface="Arial"/>
              </a:rPr>
              <a:t>Pairing propellers to mission / use is critically important to ensure the drone can complete the mission and fly at peak efficiency.</a:t>
            </a:r>
            <a:endParaRPr sz="1600">
              <a:solidFill>
                <a:schemeClr val="dk1"/>
              </a:solidFill>
              <a:latin typeface="Arial"/>
              <a:ea typeface="Arial"/>
              <a:cs typeface="Arial"/>
              <a:sym typeface="Arial"/>
            </a:endParaRPr>
          </a:p>
        </p:txBody>
      </p:sp>
      <p:pic>
        <p:nvPicPr>
          <p:cNvPr id="181" name="Google Shape;181;p23"/>
          <p:cNvPicPr preferRelativeResize="0"/>
          <p:nvPr/>
        </p:nvPicPr>
        <p:blipFill rotWithShape="1">
          <a:blip r:embed="rId4">
            <a:alphaModFix/>
          </a:blip>
          <a:srcRect b="0" l="0" r="0" t="0"/>
          <a:stretch/>
        </p:blipFill>
        <p:spPr>
          <a:xfrm>
            <a:off x="8414425" y="4991587"/>
            <a:ext cx="1488983" cy="1501288"/>
          </a:xfrm>
          <a:prstGeom prst="rect">
            <a:avLst/>
          </a:prstGeom>
          <a:noFill/>
          <a:ln>
            <a:noFill/>
          </a:ln>
        </p:spPr>
      </p:pic>
      <p:sp>
        <p:nvSpPr>
          <p:cNvPr id="182" name="Google Shape;182;p23"/>
          <p:cNvSpPr/>
          <p:nvPr/>
        </p:nvSpPr>
        <p:spPr>
          <a:xfrm>
            <a:off x="7456367" y="4591477"/>
            <a:ext cx="340509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2000" cap="none">
                <a:solidFill>
                  <a:schemeClr val="dk1"/>
                </a:solidFill>
                <a:latin typeface="Arial"/>
                <a:ea typeface="Arial"/>
                <a:cs typeface="Arial"/>
                <a:sym typeface="Arial"/>
              </a:rPr>
              <a:t>Propeller rotation orientation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24"/>
          <p:cNvGrpSpPr/>
          <p:nvPr/>
        </p:nvGrpSpPr>
        <p:grpSpPr>
          <a:xfrm>
            <a:off x="5339091" y="886187"/>
            <a:ext cx="2798240" cy="2798240"/>
            <a:chOff x="5527923" y="961661"/>
            <a:chExt cx="2798240" cy="2798240"/>
          </a:xfrm>
        </p:grpSpPr>
        <p:pic>
          <p:nvPicPr>
            <p:cNvPr descr="A black battery with wires&#10;&#10;Description automatically generated" id="189" name="Google Shape;189;p24"/>
            <p:cNvPicPr preferRelativeResize="0"/>
            <p:nvPr/>
          </p:nvPicPr>
          <p:blipFill rotWithShape="1">
            <a:blip r:embed="rId3">
              <a:alphaModFix/>
            </a:blip>
            <a:srcRect b="0" l="0" r="0" t="0"/>
            <a:stretch/>
          </p:blipFill>
          <p:spPr>
            <a:xfrm>
              <a:off x="5527923" y="961661"/>
              <a:ext cx="2798240" cy="2798240"/>
            </a:xfrm>
            <a:prstGeom prst="rect">
              <a:avLst/>
            </a:prstGeom>
            <a:noFill/>
            <a:ln>
              <a:noFill/>
            </a:ln>
          </p:spPr>
        </p:pic>
        <p:sp>
          <p:nvSpPr>
            <p:cNvPr id="190" name="Google Shape;190;p24"/>
            <p:cNvSpPr txBox="1"/>
            <p:nvPr/>
          </p:nvSpPr>
          <p:spPr>
            <a:xfrm>
              <a:off x="6427486" y="3057525"/>
              <a:ext cx="14401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Li-ion Battery</a:t>
              </a:r>
              <a:endParaRPr/>
            </a:p>
          </p:txBody>
        </p:sp>
      </p:grpSp>
      <p:sp>
        <p:nvSpPr>
          <p:cNvPr id="191" name="Google Shape;191;p24"/>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a:latin typeface="Arial "/>
                <a:ea typeface="Arial "/>
                <a:cs typeface="Arial "/>
                <a:sym typeface="Arial "/>
              </a:rPr>
              <a:t>Batteries</a:t>
            </a:r>
            <a:endParaRPr/>
          </a:p>
        </p:txBody>
      </p:sp>
      <p:sp>
        <p:nvSpPr>
          <p:cNvPr id="192" name="Google Shape;192;p24"/>
          <p:cNvSpPr txBox="1"/>
          <p:nvPr/>
        </p:nvSpPr>
        <p:spPr>
          <a:xfrm>
            <a:off x="452477" y="1113632"/>
            <a:ext cx="4740677"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
                <a:ea typeface="Arial "/>
                <a:cs typeface="Arial "/>
                <a:sym typeface="Arial "/>
              </a:rPr>
              <a:t>Lithium Ion (Li-ion)</a:t>
            </a:r>
            <a:r>
              <a:rPr b="1" lang="en-US" sz="1800">
                <a:solidFill>
                  <a:schemeClr val="dk1"/>
                </a:solidFill>
                <a:latin typeface="Arial "/>
                <a:ea typeface="Arial "/>
                <a:cs typeface="Arial "/>
                <a:sym typeface="Arial "/>
              </a:rPr>
              <a: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3.0-4.2v per cell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Greater energy density (high mAh by weight)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Lower C rating (rate of charge and discharge)</a:t>
            </a:r>
            <a:endParaRPr/>
          </a:p>
          <a:p>
            <a:pPr indent="0" lvl="0" marL="0" marR="0" rtl="0" algn="l">
              <a:spcBef>
                <a:spcPts val="0"/>
              </a:spcBef>
              <a:spcAft>
                <a:spcPts val="0"/>
              </a:spcAft>
              <a:buNone/>
            </a:pPr>
            <a:r>
              <a:t/>
            </a:r>
            <a:endParaRPr sz="1800" u="sng">
              <a:solidFill>
                <a:schemeClr val="dk1"/>
              </a:solidFill>
              <a:latin typeface="Arial "/>
              <a:ea typeface="Arial "/>
              <a:cs typeface="Arial "/>
              <a:sym typeface="Arial "/>
            </a:endParaRPr>
          </a:p>
          <a:p>
            <a:pPr indent="0" lvl="0" marL="0" marR="0" rtl="0" algn="l">
              <a:spcBef>
                <a:spcPts val="0"/>
              </a:spcBef>
              <a:spcAft>
                <a:spcPts val="0"/>
              </a:spcAft>
              <a:buNone/>
            </a:pPr>
            <a:r>
              <a:rPr b="1" lang="en-US" sz="1800" u="sng">
                <a:solidFill>
                  <a:schemeClr val="dk1"/>
                </a:solidFill>
                <a:latin typeface="Arial "/>
                <a:ea typeface="Arial "/>
                <a:cs typeface="Arial "/>
                <a:sym typeface="Arial "/>
              </a:rPr>
              <a:t>Lithium Polymer (LiPo)</a:t>
            </a:r>
            <a:r>
              <a:rPr b="1" lang="en-US" sz="1800">
                <a:solidFill>
                  <a:schemeClr val="dk1"/>
                </a:solidFill>
                <a:latin typeface="Arial "/>
                <a:ea typeface="Arial "/>
                <a:cs typeface="Arial "/>
                <a:sym typeface="Arial "/>
              </a:rPr>
              <a: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3.5-4.2v per cell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Lower energy density (low mAh by weight)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Higher C rating, results in fast battery charging and peak performance</a:t>
            </a:r>
            <a:endParaRPr/>
          </a:p>
          <a:p>
            <a:pPr indent="0" lvl="0" marL="0" marR="0" rtl="0" algn="l">
              <a:spcBef>
                <a:spcPts val="0"/>
              </a:spcBef>
              <a:spcAft>
                <a:spcPts val="0"/>
              </a:spcAft>
              <a:buNone/>
            </a:pPr>
            <a:r>
              <a:t/>
            </a:r>
            <a:endParaRPr sz="1800">
              <a:solidFill>
                <a:schemeClr val="dk1"/>
              </a:solidFill>
              <a:latin typeface="Arial "/>
              <a:ea typeface="Arial "/>
              <a:cs typeface="Arial "/>
              <a:sym typeface="Arial "/>
            </a:endParaRPr>
          </a:p>
          <a:p>
            <a:pPr indent="0" lvl="0" marL="0" marR="0" rtl="0" algn="l">
              <a:spcBef>
                <a:spcPts val="0"/>
              </a:spcBef>
              <a:spcAft>
                <a:spcPts val="0"/>
              </a:spcAft>
              <a:buNone/>
            </a:pPr>
            <a:r>
              <a:rPr b="1" lang="en-US" sz="1800" u="sng">
                <a:solidFill>
                  <a:schemeClr val="dk1"/>
                </a:solidFill>
                <a:latin typeface="Arial "/>
                <a:ea typeface="Arial "/>
                <a:cs typeface="Arial "/>
                <a:sym typeface="Arial "/>
              </a:rPr>
              <a:t>Number of Cells</a:t>
            </a:r>
            <a:r>
              <a:rPr b="1" lang="en-US" sz="1800">
                <a:solidFill>
                  <a:schemeClr val="dk1"/>
                </a:solidFill>
                <a:latin typeface="Arial "/>
                <a:ea typeface="Arial "/>
                <a:cs typeface="Arial "/>
                <a:sym typeface="Arial "/>
              </a:rPr>
              <a: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Cells connected in series add voltages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Cells connected in parallel add capacity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
                <a:ea typeface="Arial "/>
                <a:cs typeface="Arial "/>
                <a:sym typeface="Arial "/>
              </a:rPr>
              <a:t>Usually either 4s (16.8v max) or 6s (25.2v max)</a:t>
            </a:r>
            <a:endParaRPr sz="1800">
              <a:solidFill>
                <a:schemeClr val="dk1"/>
              </a:solidFill>
              <a:latin typeface="Calibri"/>
              <a:ea typeface="Calibri"/>
              <a:cs typeface="Calibri"/>
              <a:sym typeface="Calibri"/>
            </a:endParaRPr>
          </a:p>
        </p:txBody>
      </p:sp>
      <p:grpSp>
        <p:nvGrpSpPr>
          <p:cNvPr id="193" name="Google Shape;193;p24"/>
          <p:cNvGrpSpPr/>
          <p:nvPr/>
        </p:nvGrpSpPr>
        <p:grpSpPr>
          <a:xfrm>
            <a:off x="8180226" y="833159"/>
            <a:ext cx="3027637" cy="3027637"/>
            <a:chOff x="8451001" y="846963"/>
            <a:chExt cx="3027637" cy="3027637"/>
          </a:xfrm>
        </p:grpSpPr>
        <p:pic>
          <p:nvPicPr>
            <p:cNvPr descr="A battery with red and black wires&#10;&#10;Description automatically generated" id="194" name="Google Shape;194;p24"/>
            <p:cNvPicPr preferRelativeResize="0"/>
            <p:nvPr/>
          </p:nvPicPr>
          <p:blipFill rotWithShape="1">
            <a:blip r:embed="rId4">
              <a:alphaModFix/>
            </a:blip>
            <a:srcRect b="0" l="0" r="0" t="0"/>
            <a:stretch/>
          </p:blipFill>
          <p:spPr>
            <a:xfrm>
              <a:off x="8451001" y="846963"/>
              <a:ext cx="3027637" cy="3027637"/>
            </a:xfrm>
            <a:prstGeom prst="rect">
              <a:avLst/>
            </a:prstGeom>
            <a:noFill/>
            <a:ln>
              <a:noFill/>
            </a:ln>
          </p:spPr>
        </p:pic>
        <p:sp>
          <p:nvSpPr>
            <p:cNvPr id="195" name="Google Shape;195;p24"/>
            <p:cNvSpPr txBox="1"/>
            <p:nvPr/>
          </p:nvSpPr>
          <p:spPr>
            <a:xfrm>
              <a:off x="9484790" y="3057525"/>
              <a:ext cx="13144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LiPo Battery</a:t>
              </a:r>
              <a:endParaRPr/>
            </a:p>
          </p:txBody>
        </p:sp>
      </p:grpSp>
      <p:grpSp>
        <p:nvGrpSpPr>
          <p:cNvPr id="196" name="Google Shape;196;p24"/>
          <p:cNvGrpSpPr/>
          <p:nvPr/>
        </p:nvGrpSpPr>
        <p:grpSpPr>
          <a:xfrm>
            <a:off x="6008254" y="3598951"/>
            <a:ext cx="4945246" cy="2807992"/>
            <a:chOff x="838200" y="2390410"/>
            <a:chExt cx="4945246" cy="2807992"/>
          </a:xfrm>
        </p:grpSpPr>
        <p:pic>
          <p:nvPicPr>
            <p:cNvPr id="197" name="Google Shape;197;p24"/>
            <p:cNvPicPr preferRelativeResize="0"/>
            <p:nvPr/>
          </p:nvPicPr>
          <p:blipFill rotWithShape="1">
            <a:blip r:embed="rId5">
              <a:alphaModFix/>
            </a:blip>
            <a:srcRect b="0" l="0" r="0" t="0"/>
            <a:stretch/>
          </p:blipFill>
          <p:spPr>
            <a:xfrm>
              <a:off x="911447" y="2390410"/>
              <a:ext cx="4871999" cy="2458681"/>
            </a:xfrm>
            <a:prstGeom prst="rect">
              <a:avLst/>
            </a:prstGeom>
            <a:noFill/>
            <a:ln>
              <a:noFill/>
            </a:ln>
          </p:spPr>
        </p:pic>
        <p:sp>
          <p:nvSpPr>
            <p:cNvPr id="198" name="Google Shape;198;p24"/>
            <p:cNvSpPr txBox="1"/>
            <p:nvPr/>
          </p:nvSpPr>
          <p:spPr>
            <a:xfrm>
              <a:off x="3825337" y="3971636"/>
              <a:ext cx="195810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2850 mAh</a:t>
              </a:r>
              <a:endParaRPr/>
            </a:p>
          </p:txBody>
        </p:sp>
        <p:sp>
          <p:nvSpPr>
            <p:cNvPr id="199" name="Google Shape;199;p24"/>
            <p:cNvSpPr txBox="1"/>
            <p:nvPr/>
          </p:nvSpPr>
          <p:spPr>
            <a:xfrm>
              <a:off x="3825336" y="3121223"/>
              <a:ext cx="195810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2850 mAh</a:t>
              </a:r>
              <a:endParaRPr/>
            </a:p>
          </p:txBody>
        </p:sp>
        <p:sp>
          <p:nvSpPr>
            <p:cNvPr id="200" name="Google Shape;200;p24"/>
            <p:cNvSpPr txBox="1"/>
            <p:nvPr/>
          </p:nvSpPr>
          <p:spPr>
            <a:xfrm>
              <a:off x="838200" y="3121223"/>
              <a:ext cx="195810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2850 mAh</a:t>
              </a:r>
              <a:endParaRPr/>
            </a:p>
          </p:txBody>
        </p:sp>
        <p:sp>
          <p:nvSpPr>
            <p:cNvPr id="201" name="Google Shape;201;p24"/>
            <p:cNvSpPr txBox="1"/>
            <p:nvPr/>
          </p:nvSpPr>
          <p:spPr>
            <a:xfrm>
              <a:off x="1389338" y="4005924"/>
              <a:ext cx="195810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2850 mAh</a:t>
              </a:r>
              <a:endParaRPr/>
            </a:p>
          </p:txBody>
        </p:sp>
        <p:sp>
          <p:nvSpPr>
            <p:cNvPr id="202" name="Google Shape;202;p24"/>
            <p:cNvSpPr txBox="1"/>
            <p:nvPr/>
          </p:nvSpPr>
          <p:spPr>
            <a:xfrm>
              <a:off x="1130720" y="4890625"/>
              <a:ext cx="195810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2850 mAh</a:t>
              </a:r>
              <a:endParaRPr/>
            </a:p>
          </p:txBody>
        </p:sp>
        <p:sp>
          <p:nvSpPr>
            <p:cNvPr id="203" name="Google Shape;203;p24"/>
            <p:cNvSpPr txBox="1"/>
            <p:nvPr/>
          </p:nvSpPr>
          <p:spPr>
            <a:xfrm>
              <a:off x="3606065" y="4890625"/>
              <a:ext cx="195810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5700 mAh</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838200" y="365125"/>
            <a:ext cx="10515600" cy="764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
              <a:buNone/>
            </a:pPr>
            <a:r>
              <a:rPr b="1" lang="en-US">
                <a:latin typeface="Arial "/>
                <a:ea typeface="Arial "/>
                <a:cs typeface="Arial "/>
                <a:sym typeface="Arial "/>
              </a:rPr>
              <a:t>Batteries cont.</a:t>
            </a:r>
            <a:endParaRPr/>
          </a:p>
        </p:txBody>
      </p:sp>
      <p:sp>
        <p:nvSpPr>
          <p:cNvPr id="210" name="Google Shape;210;p25"/>
          <p:cNvSpPr txBox="1"/>
          <p:nvPr/>
        </p:nvSpPr>
        <p:spPr>
          <a:xfrm>
            <a:off x="438728" y="1689613"/>
            <a:ext cx="2826350" cy="518604"/>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11" name="Google Shape;211;p25"/>
          <p:cNvSpPr txBox="1"/>
          <p:nvPr/>
        </p:nvSpPr>
        <p:spPr>
          <a:xfrm>
            <a:off x="438728" y="2349163"/>
            <a:ext cx="1488164" cy="51674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12" name="Google Shape;212;p25"/>
          <p:cNvSpPr txBox="1"/>
          <p:nvPr/>
        </p:nvSpPr>
        <p:spPr>
          <a:xfrm>
            <a:off x="438728" y="3244142"/>
            <a:ext cx="4992254" cy="203132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C</a:t>
            </a:r>
            <a:r>
              <a:rPr lang="en-US" sz="1800">
                <a:solidFill>
                  <a:schemeClr val="dk1"/>
                </a:solidFill>
                <a:latin typeface="Cambria Math"/>
                <a:ea typeface="Cambria Math"/>
                <a:cs typeface="Cambria Math"/>
                <a:sym typeface="Cambria Math"/>
              </a:rPr>
              <a:t> – capacity of the battery [Ah]</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D</a:t>
            </a:r>
            <a:r>
              <a:rPr lang="en-US" sz="1800">
                <a:solidFill>
                  <a:schemeClr val="dk1"/>
                </a:solidFill>
                <a:latin typeface="Cambria Math"/>
                <a:ea typeface="Cambria Math"/>
                <a:cs typeface="Cambria Math"/>
                <a:sym typeface="Cambria Math"/>
              </a:rPr>
              <a:t> – Discharge limit for battery protection [80%]</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AAD</a:t>
            </a:r>
            <a:r>
              <a:rPr lang="en-US" sz="1800">
                <a:solidFill>
                  <a:schemeClr val="dk1"/>
                </a:solidFill>
                <a:latin typeface="Cambria Math"/>
                <a:ea typeface="Cambria Math"/>
                <a:cs typeface="Cambria Math"/>
                <a:sym typeface="Cambria Math"/>
              </a:rPr>
              <a:t> – Average Amperage Draw [A]</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M</a:t>
            </a:r>
            <a:r>
              <a:rPr lang="en-US" sz="1800">
                <a:solidFill>
                  <a:schemeClr val="dk1"/>
                </a:solidFill>
                <a:latin typeface="Cambria Math"/>
                <a:ea typeface="Cambria Math"/>
                <a:cs typeface="Cambria Math"/>
                <a:sym typeface="Cambria Math"/>
              </a:rPr>
              <a:t> – Mass of the Drone and Payload [Kg]</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E</a:t>
            </a:r>
            <a:r>
              <a:rPr lang="en-US" sz="1800">
                <a:solidFill>
                  <a:schemeClr val="dk1"/>
                </a:solidFill>
                <a:latin typeface="Cambria Math"/>
                <a:ea typeface="Cambria Math"/>
                <a:cs typeface="Cambria Math"/>
                <a:sym typeface="Cambria Math"/>
              </a:rPr>
              <a:t> – Power required to lift 1 Kg of weight [W/Kg]</a:t>
            </a:r>
            <a:endParaRPr/>
          </a:p>
          <a:p>
            <a:pPr indent="0" lvl="0" marL="0" marR="0" rtl="0" algn="l">
              <a:spcBef>
                <a:spcPts val="0"/>
              </a:spcBef>
              <a:spcAft>
                <a:spcPts val="0"/>
              </a:spcAft>
              <a:buNone/>
            </a:pPr>
            <a:r>
              <a:rPr lang="en-US" sz="1800">
                <a:solidFill>
                  <a:schemeClr val="dk1"/>
                </a:solidFill>
                <a:latin typeface="Cambria Math"/>
                <a:ea typeface="Cambria Math"/>
                <a:cs typeface="Cambria Math"/>
                <a:sym typeface="Cambria Math"/>
              </a:rPr>
              <a:t>	Conservative value: 170 W/Kg</a:t>
            </a:r>
            <a:endParaRPr/>
          </a:p>
          <a:p>
            <a:pPr indent="0" lvl="0" marL="0" marR="0" rtl="0" algn="l">
              <a:spcBef>
                <a:spcPts val="0"/>
              </a:spcBef>
              <a:spcAft>
                <a:spcPts val="0"/>
              </a:spcAft>
              <a:buNone/>
            </a:pPr>
            <a:r>
              <a:rPr b="1" lang="en-US" sz="1800">
                <a:solidFill>
                  <a:schemeClr val="dk1"/>
                </a:solidFill>
                <a:latin typeface="Cambria Math"/>
                <a:ea typeface="Cambria Math"/>
                <a:cs typeface="Cambria Math"/>
                <a:sym typeface="Cambria Math"/>
              </a:rPr>
              <a:t>V</a:t>
            </a:r>
            <a:r>
              <a:rPr lang="en-US" sz="1800">
                <a:solidFill>
                  <a:schemeClr val="dk1"/>
                </a:solidFill>
                <a:latin typeface="Cambria Math"/>
                <a:ea typeface="Cambria Math"/>
                <a:cs typeface="Cambria Math"/>
                <a:sym typeface="Cambria Math"/>
              </a:rPr>
              <a:t> – Battery Voltage [V]</a:t>
            </a:r>
            <a:endParaRPr/>
          </a:p>
        </p:txBody>
      </p:sp>
      <p:cxnSp>
        <p:nvCxnSpPr>
          <p:cNvPr id="213" name="Google Shape;213;p25"/>
          <p:cNvCxnSpPr/>
          <p:nvPr/>
        </p:nvCxnSpPr>
        <p:spPr>
          <a:xfrm>
            <a:off x="6096000" y="1125682"/>
            <a:ext cx="0" cy="4606636"/>
          </a:xfrm>
          <a:prstGeom prst="straightConnector1">
            <a:avLst/>
          </a:prstGeom>
          <a:noFill/>
          <a:ln cap="flat" cmpd="sng" w="9525">
            <a:solidFill>
              <a:schemeClr val="dk1"/>
            </a:solidFill>
            <a:prstDash val="solid"/>
            <a:miter lim="800000"/>
            <a:headEnd len="sm" w="sm" type="none"/>
            <a:tailEnd len="sm" w="sm" type="none"/>
          </a:ln>
        </p:spPr>
      </p:cxnSp>
      <p:sp>
        <p:nvSpPr>
          <p:cNvPr id="214" name="Google Shape;214;p25"/>
          <p:cNvSpPr txBox="1"/>
          <p:nvPr/>
        </p:nvSpPr>
        <p:spPr>
          <a:xfrm>
            <a:off x="6243783" y="1348509"/>
            <a:ext cx="581890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rPr>
              <a:t>Example: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 drone needs to deliver a 1.5 Kg payload of C4 with detonator. The drone itself weighs .65 Kg without a battery. The specifications for the battery are as follows:</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6s (22.2 V)</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7500 mAh</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.95 Kg</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What is the flight time of the drone?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If the drone has a cruising speed of 80 KM/h, what is its range if not limited by video / control signal?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