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3"/>
    <p:sldMasterId id="214748366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09" name="Google Shape;109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7" name="Google Shape;6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8" name="Google Shape;6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5" name="Google Shape;7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101602" y="77328"/>
            <a:ext cx="12018433" cy="6643687"/>
          </a:xfrm>
          <a:prstGeom prst="rect">
            <a:avLst/>
          </a:prstGeom>
          <a:noFill/>
          <a:ln cap="flat" cmpd="sng" w="25400">
            <a:solidFill>
              <a:srgbClr val="7030A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None/>
            </a:pPr>
            <a:r>
              <a:t/>
            </a:r>
            <a:endParaRPr b="0" i="0" sz="1351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"/>
          <p:cNvSpPr txBox="1"/>
          <p:nvPr/>
        </p:nvSpPr>
        <p:spPr>
          <a:xfrm>
            <a:off x="4343441" y="98708"/>
            <a:ext cx="337114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UNCLASSIFIED</a:t>
            </a: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4756224" y="6568409"/>
            <a:ext cx="3257619" cy="30520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4425" lIns="90475" spcFirstLastPara="1" rIns="90475" wrap="square" tIns="44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1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Volunteers!</a:t>
            </a:r>
            <a:endParaRPr/>
          </a:p>
        </p:txBody>
      </p:sp>
      <p:pic>
        <p:nvPicPr>
          <p:cNvPr id="18" name="Google Shape;18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83572" y="121568"/>
            <a:ext cx="852055" cy="85205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"/>
          <p:cNvSpPr txBox="1"/>
          <p:nvPr/>
        </p:nvSpPr>
        <p:spPr>
          <a:xfrm>
            <a:off x="101602" y="6452993"/>
            <a:ext cx="263260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DTG UPDATED: 231433JUN2025</a:t>
            </a:r>
            <a:endParaRPr/>
          </a:p>
        </p:txBody>
      </p:sp>
      <p:pic>
        <p:nvPicPr>
          <p:cNvPr id="20" name="Google Shape;20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131330" y="134840"/>
            <a:ext cx="959068" cy="95906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2" name="Google Shape;92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3" name="Google Shape;9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4" name="Google Shape;9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6" name="Google Shape;96;p13"/>
          <p:cNvSpPr/>
          <p:nvPr/>
        </p:nvSpPr>
        <p:spPr>
          <a:xfrm>
            <a:off x="101602" y="77328"/>
            <a:ext cx="12018433" cy="6643687"/>
          </a:xfrm>
          <a:prstGeom prst="rect">
            <a:avLst/>
          </a:prstGeom>
          <a:noFill/>
          <a:ln cap="flat" cmpd="sng" w="25400">
            <a:solidFill>
              <a:srgbClr val="7030A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1"/>
              <a:buFont typeface="Arial"/>
              <a:buNone/>
            </a:pPr>
            <a:r>
              <a:t/>
            </a:r>
            <a:endParaRPr b="0" i="0" sz="1351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3"/>
          <p:cNvSpPr txBox="1"/>
          <p:nvPr/>
        </p:nvSpPr>
        <p:spPr>
          <a:xfrm>
            <a:off x="4343441" y="98708"/>
            <a:ext cx="337114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UNCLASSIFIED</a:t>
            </a:r>
            <a:endParaRPr/>
          </a:p>
        </p:txBody>
      </p:sp>
      <p:sp>
        <p:nvSpPr>
          <p:cNvPr id="98" name="Google Shape;98;p13"/>
          <p:cNvSpPr/>
          <p:nvPr/>
        </p:nvSpPr>
        <p:spPr>
          <a:xfrm>
            <a:off x="4756224" y="6568409"/>
            <a:ext cx="3257619" cy="30520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4425" lIns="90475" spcFirstLastPara="1" rIns="90475" wrap="square" tIns="44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1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Volunteers!</a:t>
            </a:r>
            <a:endParaRPr/>
          </a:p>
        </p:txBody>
      </p:sp>
      <p:pic>
        <p:nvPicPr>
          <p:cNvPr id="99" name="Google Shape;99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83572" y="121568"/>
            <a:ext cx="852055" cy="85205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3"/>
          <p:cNvSpPr txBox="1"/>
          <p:nvPr/>
        </p:nvSpPr>
        <p:spPr>
          <a:xfrm>
            <a:off x="101602" y="6452993"/>
            <a:ext cx="263260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DTG UPDATED: 231433JUN2025</a:t>
            </a:r>
            <a:endParaRPr/>
          </a:p>
        </p:txBody>
      </p:sp>
      <p:pic>
        <p:nvPicPr>
          <p:cNvPr id="101" name="Google Shape;101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131330" y="134840"/>
            <a:ext cx="959068" cy="95906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3"/>
    <p:sldLayoutId id="2147483660" r:id="rId4"/>
    <p:sldLayoutId id="2147483661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jpg"/><Relationship Id="rId4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12/2/2025</a:t>
            </a:r>
            <a:endParaRPr/>
          </a:p>
        </p:txBody>
      </p:sp>
      <p:sp>
        <p:nvSpPr>
          <p:cNvPr id="123" name="Google Shape;123;p17"/>
          <p:cNvSpPr txBox="1"/>
          <p:nvPr/>
        </p:nvSpPr>
        <p:spPr>
          <a:xfrm>
            <a:off x="2078294" y="2539780"/>
            <a:ext cx="8035413" cy="17784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7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 Arial"/>
              <a:buNone/>
            </a:pPr>
            <a:r>
              <a:rPr b="1" i="0" lang="en-US" sz="6000" u="none" cap="none" strike="noStrike">
                <a:solidFill>
                  <a:schemeClr val="dk1"/>
                </a:solidFill>
                <a:latin typeface=" Arial"/>
                <a:ea typeface=" Arial"/>
                <a:cs typeface=" Arial"/>
                <a:sym typeface=" Arial"/>
              </a:rPr>
              <a:t>Weather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Cloud Coverage </a:t>
            </a:r>
            <a:endParaRPr/>
          </a:p>
        </p:txBody>
      </p:sp>
      <p:sp>
        <p:nvSpPr>
          <p:cNvPr id="181" name="Google Shape;181;p2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Few (FEW): 0% - 25%</a:t>
            </a:r>
            <a:r>
              <a:rPr b="0" i="0" lang="en-US" sz="2200">
                <a:latin typeface="Arial"/>
                <a:ea typeface="Arial"/>
                <a:cs typeface="Arial"/>
                <a:sym typeface="Arial"/>
              </a:rPr>
              <a:t>​</a:t>
            </a:r>
            <a:endParaRPr/>
          </a:p>
          <a:p>
            <a:pPr indent="-889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b="0" i="0" sz="22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Scatter (SCT): 25% - 50% </a:t>
            </a:r>
            <a:r>
              <a:rPr b="0" i="0" lang="en-US" sz="2200">
                <a:latin typeface="Arial"/>
                <a:ea typeface="Arial"/>
                <a:cs typeface="Arial"/>
                <a:sym typeface="Arial"/>
              </a:rPr>
              <a:t>​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b="0" i="0" sz="22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Broken (BKN): 50% - 75%</a:t>
            </a:r>
            <a:r>
              <a:rPr b="0" i="0" lang="en-US" sz="2200">
                <a:latin typeface="Arial"/>
                <a:ea typeface="Arial"/>
                <a:cs typeface="Arial"/>
                <a:sym typeface="Arial"/>
              </a:rPr>
              <a:t>​</a:t>
            </a:r>
            <a:r>
              <a:rPr lang="en-US" sz="2200">
                <a:latin typeface="Arial"/>
                <a:ea typeface="Arial"/>
                <a:cs typeface="Arial"/>
                <a:sym typeface="Arial"/>
              </a:rPr>
              <a:t> (ceiling)</a:t>
            </a:r>
            <a:endParaRPr b="0" i="0" sz="2200">
              <a:latin typeface="Arial"/>
              <a:ea typeface="Arial"/>
              <a:cs typeface="Arial"/>
              <a:sym typeface="Arial"/>
            </a:endParaRPr>
          </a:p>
          <a:p>
            <a:pPr indent="-889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b="0" i="0" sz="22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Overcast (OVC): 75% - 100%</a:t>
            </a:r>
            <a:r>
              <a:rPr lang="en-US" sz="2200">
                <a:latin typeface="Arial"/>
                <a:ea typeface="Arial"/>
                <a:cs typeface="Arial"/>
                <a:sym typeface="Arial"/>
              </a:rPr>
              <a:t> (ceiling)</a:t>
            </a:r>
            <a:endParaRPr b="0" i="0" sz="2200">
              <a:latin typeface="Arial"/>
              <a:ea typeface="Arial"/>
              <a:cs typeface="Arial"/>
              <a:sym typeface="Arial"/>
            </a:endParaRPr>
          </a:p>
          <a:p>
            <a:pPr indent="-889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able&#10;&#10;Description automatically generated" id="186" name="Google Shape;186;p2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4552" y="2174656"/>
            <a:ext cx="11370751" cy="2513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Temperature</a:t>
            </a:r>
            <a:endParaRPr/>
          </a:p>
        </p:txBody>
      </p:sp>
      <p:sp>
        <p:nvSpPr>
          <p:cNvPr id="192" name="Google Shape;192;p2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Important to the aircrew because it enters the computation of most aircraft performance parameters.</a:t>
            </a:r>
            <a:r>
              <a:rPr b="0" i="0" lang="en-US" sz="2200">
                <a:latin typeface="Arial"/>
                <a:ea typeface="Arial"/>
                <a:cs typeface="Arial"/>
                <a:sym typeface="Arial"/>
              </a:rPr>
              <a:t>​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b="0" i="0" sz="22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In aviation, temperature is given in Celsius </a:t>
            </a:r>
            <a:r>
              <a:rPr b="0" i="0" lang="en-US" sz="2200">
                <a:latin typeface="Arial"/>
                <a:ea typeface="Arial"/>
                <a:cs typeface="Arial"/>
                <a:sym typeface="Arial"/>
              </a:rPr>
              <a:t>​</a:t>
            </a:r>
            <a:endParaRPr/>
          </a:p>
          <a:p>
            <a:pPr indent="-889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3" name="Google Shape;193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78604" y="3794261"/>
            <a:ext cx="6634792" cy="27877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0" lang="en-US" u="none" strike="noStrike">
                <a:latin typeface="Arial"/>
                <a:ea typeface="Arial"/>
                <a:cs typeface="Arial"/>
                <a:sym typeface="Arial"/>
              </a:rPr>
              <a:t>Precipitation</a:t>
            </a:r>
            <a:r>
              <a:rPr b="1" i="0" lang="en-US">
                <a:latin typeface="Arial"/>
                <a:ea typeface="Arial"/>
                <a:cs typeface="Arial"/>
                <a:sym typeface="Arial"/>
              </a:rPr>
              <a:t>​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i="0" lang="en-US" sz="2200" u="none" strike="noStrike">
                <a:latin typeface="Arial"/>
                <a:ea typeface="Arial"/>
                <a:cs typeface="Arial"/>
                <a:sym typeface="Arial"/>
              </a:rPr>
              <a:t>Liquid or solid moisture that falls from the atmosphere as rain, freezing rain, drizzle, freezing drizzle, ice pellets, snow, hail, or a combination of these</a:t>
            </a:r>
            <a:endParaRPr i="0" sz="2200">
              <a:latin typeface="Arial"/>
              <a:ea typeface="Arial"/>
              <a:cs typeface="Arial"/>
              <a:sym typeface="Arial"/>
            </a:endParaRPr>
          </a:p>
          <a:p>
            <a:pPr indent="-889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i="0" lang="en-US" sz="2200" u="none" strike="noStrike">
                <a:latin typeface="Arial"/>
                <a:ea typeface="Arial"/>
                <a:cs typeface="Arial"/>
                <a:sym typeface="Arial"/>
              </a:rPr>
              <a:t>Depending on the form of precipitation, it can reduce visibility, create icing situations, and affect landing and takeoff lift performance of an aircraft</a:t>
            </a:r>
            <a:endParaRPr i="0"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0"/>
          <p:cNvSpPr txBox="1"/>
          <p:nvPr>
            <p:ph type="title"/>
          </p:nvPr>
        </p:nvSpPr>
        <p:spPr>
          <a:xfrm>
            <a:off x="747553" y="27058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Weather Apps</a:t>
            </a:r>
            <a:endParaRPr/>
          </a:p>
        </p:txBody>
      </p:sp>
      <p:sp>
        <p:nvSpPr>
          <p:cNvPr id="205" name="Google Shape;205;p3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METAR       </a:t>
            </a:r>
            <a:endParaRPr/>
          </a:p>
          <a:p>
            <a:pPr indent="-889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Avia Weather</a:t>
            </a:r>
            <a:endParaRPr/>
          </a:p>
          <a:p>
            <a:pPr indent="-889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Aviation Weather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METAR / MEF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31"/>
          <p:cNvSpPr txBox="1"/>
          <p:nvPr>
            <p:ph idx="1" type="body"/>
          </p:nvPr>
        </p:nvSpPr>
        <p:spPr>
          <a:xfrm>
            <a:off x="838200" y="158717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Meteorological Aerodrome Report </a:t>
            </a: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(METAR</a:t>
            </a:r>
            <a:r>
              <a:rPr lang="en-US" sz="2200"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An</a:t>
            </a:r>
            <a:r>
              <a:rPr b="0" i="0" lang="en-US" sz="1800" u="none" strike="noStrike">
                <a:latin typeface="Arial"/>
                <a:ea typeface="Arial"/>
                <a:cs typeface="Arial"/>
                <a:sym typeface="Arial"/>
              </a:rPr>
              <a:t> observation of current surface weather reported in a standard international format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Mission Execution Forecast (MEF)</a:t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Predict and assess the execution of aviation missions, taking an account factors like weather, operational  readiness, and resource availability.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Can also give weather predictions and conditions at predetermined altitude.    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RAW METAR </a:t>
            </a:r>
            <a:endParaRPr/>
          </a:p>
        </p:txBody>
      </p:sp>
      <p:pic>
        <p:nvPicPr>
          <p:cNvPr descr="METAR and TAF of Hong Kong during Typhoon Kompasu. At least the wind  doesn't blow perpendicular to the runways... : r/aviation" id="217" name="Google Shape;217;p3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6847" y="1385551"/>
            <a:ext cx="4262120" cy="501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28174" y="1897257"/>
            <a:ext cx="5513196" cy="30634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Classification: UNCLASSIFIED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Risk Assessment: Low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Safety: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Exits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Fire Extinguisher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Tripping Hazards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Smoking Area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Restrooms</a:t>
            </a:r>
            <a:endParaRPr/>
          </a:p>
        </p:txBody>
      </p:sp>
      <p:sp>
        <p:nvSpPr>
          <p:cNvPr id="129" name="Google Shape;12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 December 2025</a:t>
            </a:r>
            <a:endParaRPr/>
          </a:p>
        </p:txBody>
      </p:sp>
      <p:sp>
        <p:nvSpPr>
          <p:cNvPr id="130" name="Google Shape;13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 Arial"/>
              <a:buNone/>
            </a:pPr>
            <a:r>
              <a:rPr b="1" lang="en-US">
                <a:latin typeface=" Arial"/>
                <a:ea typeface=" Arial"/>
                <a:cs typeface=" Arial"/>
                <a:sym typeface=" Arial"/>
              </a:rPr>
              <a:t>Admin Information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Agenda</a:t>
            </a:r>
            <a:endParaRPr/>
          </a:p>
        </p:txBody>
      </p:sp>
      <p:sp>
        <p:nvSpPr>
          <p:cNvPr id="136" name="Google Shape;136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Flight Hazards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Winds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Clouds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Cloud Coverage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Temperature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Precipitation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Weather Apps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METAR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Action: Discuss and learn how weather conditions effect sUAS operations and planning.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Condition: In a classroom environment, utilizing a PowerPoint hold discussions on how weather effects sUAS operations planning.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Standard: Fully involved class discussions.</a:t>
            </a:r>
            <a:endParaRPr/>
          </a:p>
        </p:txBody>
      </p:sp>
      <p:sp>
        <p:nvSpPr>
          <p:cNvPr id="142" name="Google Shape;142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 December 2025</a:t>
            </a:r>
            <a:endParaRPr/>
          </a:p>
        </p:txBody>
      </p:sp>
      <p:sp>
        <p:nvSpPr>
          <p:cNvPr id="143" name="Google Shape;143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 Arial"/>
              <a:buNone/>
            </a:pPr>
            <a:r>
              <a:rPr b="1" lang="en-US">
                <a:latin typeface=" Arial"/>
                <a:ea typeface=" Arial"/>
                <a:cs typeface=" Arial"/>
                <a:sym typeface=" Arial"/>
              </a:rPr>
              <a:t>Terminal</a:t>
            </a:r>
            <a:r>
              <a:rPr lang="en-US">
                <a:latin typeface=" Arial"/>
                <a:ea typeface=" Arial"/>
                <a:cs typeface=" Arial"/>
                <a:sym typeface=" Arial"/>
              </a:rPr>
              <a:t> </a:t>
            </a:r>
            <a:r>
              <a:rPr b="1" lang="en-US">
                <a:latin typeface=" Arial"/>
                <a:ea typeface=" Arial"/>
                <a:cs typeface=" Arial"/>
                <a:sym typeface=" Arial"/>
              </a:rPr>
              <a:t>Learning</a:t>
            </a:r>
            <a:r>
              <a:rPr lang="en-US">
                <a:latin typeface=" Arial"/>
                <a:ea typeface=" Arial"/>
                <a:cs typeface=" Arial"/>
                <a:sym typeface=" Arial"/>
              </a:rPr>
              <a:t> </a:t>
            </a:r>
            <a:r>
              <a:rPr b="1" lang="en-US">
                <a:latin typeface=" Arial"/>
                <a:ea typeface=" Arial"/>
                <a:cs typeface=" Arial"/>
                <a:sym typeface=" Arial"/>
              </a:rPr>
              <a:t>Objectives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References</a:t>
            </a:r>
            <a:endParaRPr/>
          </a:p>
        </p:txBody>
      </p:sp>
      <p:sp>
        <p:nvSpPr>
          <p:cNvPr id="149" name="Google Shape;149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TC 3-04.11</a:t>
            </a:r>
            <a:endParaRPr b="0" i="0" sz="22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AR 95-1</a:t>
            </a:r>
            <a:endParaRPr b="0" i="0" sz="2200">
              <a:latin typeface="Arial"/>
              <a:ea typeface="Arial"/>
              <a:cs typeface="Arial"/>
              <a:sym typeface="Arial"/>
            </a:endParaRPr>
          </a:p>
          <a:p>
            <a:pPr indent="-889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CAUTION!!!</a:t>
            </a:r>
            <a:endParaRPr/>
          </a:p>
        </p:txBody>
      </p:sp>
      <p:sp>
        <p:nvSpPr>
          <p:cNvPr id="155" name="Google Shape;155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Weather is a factor to consider when planning your flight operation and for the limitations for the sUAS 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Flight Hazards</a:t>
            </a:r>
            <a:endParaRPr/>
          </a:p>
        </p:txBody>
      </p:sp>
      <p:sp>
        <p:nvSpPr>
          <p:cNvPr id="161" name="Google Shape;161;p23"/>
          <p:cNvSpPr txBox="1"/>
          <p:nvPr>
            <p:ph idx="1" type="body"/>
          </p:nvPr>
        </p:nvSpPr>
        <p:spPr>
          <a:xfrm>
            <a:off x="838200" y="1825625"/>
            <a:ext cx="447235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       </a:t>
            </a: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3"/>
          <p:cNvSpPr txBox="1"/>
          <p:nvPr/>
        </p:nvSpPr>
        <p:spPr>
          <a:xfrm>
            <a:off x="905772" y="1690688"/>
            <a:ext cx="7272069" cy="38164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Precipitation</a:t>
            </a:r>
            <a:endParaRPr/>
          </a:p>
          <a:p>
            <a:pPr indent="-457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Wind</a:t>
            </a:r>
            <a:endParaRPr/>
          </a:p>
          <a:p>
            <a:pPr indent="-457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Temperature</a:t>
            </a:r>
            <a:endParaRPr/>
          </a:p>
          <a:p>
            <a:pPr indent="-457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Visibility</a:t>
            </a:r>
            <a:endParaRPr/>
          </a:p>
          <a:p>
            <a:pPr indent="-3175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72167" y="2045633"/>
            <a:ext cx="5850945" cy="2429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Winds</a:t>
            </a:r>
            <a:endParaRPr/>
          </a:p>
        </p:txBody>
      </p:sp>
      <p:sp>
        <p:nvSpPr>
          <p:cNvPr id="169" name="Google Shape;169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Winds are important as they affect takeoff, landing, and cruise flight operations. 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Headwind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Against</a:t>
            </a:r>
            <a:r>
              <a:rPr b="0" i="0" lang="en-US" sz="1800" u="none" strike="noStrike">
                <a:latin typeface="Arial"/>
                <a:ea typeface="Arial"/>
                <a:cs typeface="Arial"/>
                <a:sym typeface="Arial"/>
              </a:rPr>
              <a:t> the direction of travel.</a:t>
            </a:r>
            <a:endParaRPr b="0" i="0" sz="180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Tailwind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Blows</a:t>
            </a:r>
            <a:r>
              <a:rPr b="0" i="0" lang="en-US" sz="1800" u="none" strike="noStrike">
                <a:latin typeface="Arial"/>
                <a:ea typeface="Arial"/>
                <a:cs typeface="Arial"/>
                <a:sym typeface="Arial"/>
              </a:rPr>
              <a:t> in the direction of travel of an object. </a:t>
            </a:r>
            <a:endParaRPr sz="1800"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Crosswind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Any</a:t>
            </a:r>
            <a:r>
              <a:rPr b="0" i="0" lang="en-US" sz="1800" u="none" strike="noStrike">
                <a:latin typeface="Arial"/>
                <a:ea typeface="Arial"/>
                <a:cs typeface="Arial"/>
                <a:sym typeface="Arial"/>
              </a:rPr>
              <a:t> wind that has a perpendicular component to the line or direction of travel.</a:t>
            </a:r>
            <a:endParaRPr sz="1800"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Low-level </a:t>
            </a:r>
            <a:r>
              <a:rPr lang="en-US" sz="2200">
                <a:latin typeface="Arial"/>
                <a:ea typeface="Arial"/>
                <a:cs typeface="Arial"/>
                <a:sym typeface="Arial"/>
              </a:rPr>
              <a:t>Wind</a:t>
            </a: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00">
                <a:latin typeface="Arial"/>
                <a:ea typeface="Arial"/>
                <a:cs typeface="Arial"/>
                <a:sym typeface="Arial"/>
              </a:rPr>
              <a:t>Shear</a:t>
            </a:r>
            <a:r>
              <a:rPr b="0" i="0" lang="en-US" sz="2200" u="none" strike="noStrike">
                <a:latin typeface="Arial"/>
                <a:ea typeface="Arial"/>
                <a:cs typeface="Arial"/>
                <a:sym typeface="Arial"/>
              </a:rPr>
              <a:t>/</a:t>
            </a:r>
            <a:r>
              <a:rPr lang="en-US" sz="2200">
                <a:latin typeface="Arial"/>
                <a:ea typeface="Arial"/>
                <a:cs typeface="Arial"/>
                <a:sym typeface="Arial"/>
              </a:rPr>
              <a:t>Microburst</a:t>
            </a:r>
            <a:endParaRPr/>
          </a:p>
          <a:p>
            <a:pPr indent="-228600" lvl="1" marL="68580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0" i="0" lang="en-US" sz="1800" u="none" strike="noStrike">
                <a:latin typeface="Arial"/>
                <a:ea typeface="Arial"/>
                <a:cs typeface="Arial"/>
                <a:sym typeface="Arial"/>
              </a:rPr>
              <a:t> sudden, drastic change in wind speed and/or direction over a very small area and is dangerous to flight operations. </a:t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Clouds </a:t>
            </a:r>
            <a:endParaRPr/>
          </a:p>
        </p:txBody>
      </p:sp>
      <p:sp>
        <p:nvSpPr>
          <p:cNvPr id="175" name="Google Shape;175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Clouds: Conditions are described by the amount of cloud cover and the height of the base of the cloud above ground level (Ceiling)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Amount of cloud cover: Overcast (OVC), Scattered (SCT), Broken (BKN), and FEW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Ceiling: Expressed in feet above ground level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  <a:p>
            <a:pPr indent="-146050" lvl="0" marL="2857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2013 - 2022 Theme">
  <a:themeElements>
    <a:clrScheme name="Office 2013 - 2022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_Office 2013 - 2022 Theme">
  <a:themeElements>
    <a:clrScheme name="Office 2013 - 2022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