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6858000" cx="12192000"/>
  <p:notesSz cx="6667500" cy="86868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21" Type="http://schemas.openxmlformats.org/officeDocument/2006/relationships/slide" Target="slides/slide17.xml"/><Relationship Id="rId43" Type="http://schemas.openxmlformats.org/officeDocument/2006/relationships/slide" Target="slides/slide39.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2889250" cy="435848"/>
          </a:xfrm>
          <a:prstGeom prst="rect">
            <a:avLst/>
          </a:prstGeom>
          <a:noFill/>
          <a:ln>
            <a:noFill/>
          </a:ln>
        </p:spPr>
        <p:txBody>
          <a:bodyPr anchorCtr="0" anchor="t" bIns="44600" lIns="89200" spcFirstLastPara="1" rIns="89200" wrap="square" tIns="44600">
            <a:noAutofit/>
          </a:bodyPr>
          <a:lstStyle>
            <a:lvl1pPr lvl="0" marR="0" rtl="0" algn="l">
              <a:spcBef>
                <a:spcPts val="0"/>
              </a:spcBef>
              <a:spcAft>
                <a:spcPts val="0"/>
              </a:spcAft>
              <a:buSzPts val="1400"/>
              <a:buNone/>
              <a:defRPr b="0" i="0" sz="11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776707" y="1"/>
            <a:ext cx="2889250" cy="435848"/>
          </a:xfrm>
          <a:prstGeom prst="rect">
            <a:avLst/>
          </a:prstGeom>
          <a:noFill/>
          <a:ln>
            <a:noFill/>
          </a:ln>
        </p:spPr>
        <p:txBody>
          <a:bodyPr anchorCtr="0" anchor="t" bIns="44600" lIns="89200" spcFirstLastPara="1" rIns="89200" wrap="square" tIns="44600">
            <a:noAutofit/>
          </a:bodyPr>
          <a:lstStyle>
            <a:lvl1pPr lvl="0" marR="0" rtl="0" algn="r">
              <a:spcBef>
                <a:spcPts val="0"/>
              </a:spcBef>
              <a:spcAft>
                <a:spcPts val="0"/>
              </a:spcAft>
              <a:buSzPts val="1400"/>
              <a:buNone/>
              <a:defRPr b="0" i="0" sz="11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250958"/>
            <a:ext cx="2889250" cy="435847"/>
          </a:xfrm>
          <a:prstGeom prst="rect">
            <a:avLst/>
          </a:prstGeom>
          <a:noFill/>
          <a:ln>
            <a:noFill/>
          </a:ln>
        </p:spPr>
        <p:txBody>
          <a:bodyPr anchorCtr="0" anchor="b" bIns="44600" lIns="89200" spcFirstLastPara="1" rIns="89200" wrap="square" tIns="44600">
            <a:noAutofit/>
          </a:bodyPr>
          <a:lstStyle>
            <a:lvl1pPr lvl="0" marR="0" rtl="0" algn="l">
              <a:spcBef>
                <a:spcPts val="0"/>
              </a:spcBef>
              <a:spcAft>
                <a:spcPts val="0"/>
              </a:spcAft>
              <a:buSzPts val="1400"/>
              <a:buNone/>
              <a:defRPr b="0" i="0" sz="11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marR="0" rtl="0" algn="r">
              <a:spcBef>
                <a:spcPts val="0"/>
              </a:spcBef>
              <a:spcAft>
                <a:spcPts val="0"/>
              </a:spcAft>
              <a:buNone/>
            </a:pPr>
            <a:fld id="{00000000-1234-1234-1234-123412341234}" type="slidenum">
              <a:rPr b="0" i="0" lang="en-US" sz="1100" u="none" cap="none" strike="noStrike">
                <a:solidFill>
                  <a:schemeClr val="dk1"/>
                </a:solidFill>
                <a:latin typeface="Calibri"/>
                <a:ea typeface="Calibri"/>
                <a:cs typeface="Calibri"/>
                <a:sym typeface="Calibri"/>
              </a:rPr>
              <a:t>‹#›</a:t>
            </a:fld>
            <a:endParaRPr b="0" i="0" sz="11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1: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00" name="Google Shape;100;p1: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0: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70" name="Google Shape;170;p10: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1: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79" name="Google Shape;179;p11: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2: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84" name="Google Shape;184;p12: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3: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93" name="Google Shape;193;p13: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4: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4: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rPr lang="en-US"/>
              <a:t>https://www.youtube.com/shorts/cosqPgrg9vE?feature=share</a:t>
            </a:r>
            <a:endParaRPr/>
          </a:p>
        </p:txBody>
      </p:sp>
      <p:sp>
        <p:nvSpPr>
          <p:cNvPr id="199" name="Google Shape;199;p14: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5: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5: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rPr lang="en-US"/>
              <a:t>https://www.youtube.com/shorts/cwP6P9dfLUM?feature=share</a:t>
            </a:r>
            <a:endParaRPr/>
          </a:p>
        </p:txBody>
      </p:sp>
      <p:sp>
        <p:nvSpPr>
          <p:cNvPr id="206" name="Google Shape;206;p15: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6: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6: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rPr lang="en-US"/>
              <a:t>https://www.youtube.com/shorts/eITcGuMOEsM?feature=share</a:t>
            </a:r>
            <a:endParaRPr/>
          </a:p>
        </p:txBody>
      </p:sp>
      <p:sp>
        <p:nvSpPr>
          <p:cNvPr id="215" name="Google Shape;215;p16: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7: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7: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rPr lang="en-US"/>
              <a:t>https://www.youtube.com/shorts/myj0Yz8B0h8?feature=share</a:t>
            </a:r>
            <a:endParaRPr/>
          </a:p>
          <a:p>
            <a:pPr indent="0" lvl="0" marL="0" rtl="0" algn="l">
              <a:spcBef>
                <a:spcPts val="0"/>
              </a:spcBef>
              <a:spcAft>
                <a:spcPts val="0"/>
              </a:spcAft>
              <a:buNone/>
            </a:pPr>
            <a:r>
              <a:t/>
            </a:r>
            <a:endParaRPr/>
          </a:p>
        </p:txBody>
      </p:sp>
      <p:sp>
        <p:nvSpPr>
          <p:cNvPr id="222" name="Google Shape;222;p17: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8: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8: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rPr lang="en-US"/>
              <a:t>https://www.youtube.com/shorts/WQdtAur-MZI?feature=share</a:t>
            </a:r>
            <a:endParaRPr/>
          </a:p>
        </p:txBody>
      </p:sp>
      <p:sp>
        <p:nvSpPr>
          <p:cNvPr id="230" name="Google Shape;230;p18: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9: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9: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rPr lang="en-US"/>
              <a:t>https://www.youtube.com/shorts/2oJwKZnCl6I?feature=share</a:t>
            </a:r>
            <a:endParaRPr/>
          </a:p>
        </p:txBody>
      </p:sp>
      <p:sp>
        <p:nvSpPr>
          <p:cNvPr id="238" name="Google Shape;238;p19: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05" name="Google Shape;105;p2: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0: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20: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rPr lang="en-US"/>
              <a:t>https://www.youtube.com/watch?v=q1NvH0Hyp1Q&amp;pp=ygUhSURGIGZwdiBkcm9uZSAgZmluZHMgaGFtYXMgbGVhZGVy</a:t>
            </a:r>
            <a:endParaRPr/>
          </a:p>
        </p:txBody>
      </p:sp>
      <p:sp>
        <p:nvSpPr>
          <p:cNvPr id="245" name="Google Shape;245;p20: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1: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21: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rPr lang="en-US"/>
              <a:t>https://youtu.be/RUCndq9WVTk</a:t>
            </a:r>
            <a:endParaRPr/>
          </a:p>
        </p:txBody>
      </p:sp>
      <p:sp>
        <p:nvSpPr>
          <p:cNvPr id="252" name="Google Shape;252;p21: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2: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259" name="Google Shape;259;p22: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5" name="Google Shape;265;p23:notes"/>
          <p:cNvSpPr txBox="1"/>
          <p:nvPr>
            <p:ph idx="1" type="body"/>
          </p:nvPr>
        </p:nvSpPr>
        <p:spPr>
          <a:xfrm>
            <a:off x="685800" y="4400640"/>
            <a:ext cx="5486040" cy="3600000"/>
          </a:xfrm>
          <a:prstGeom prst="rect">
            <a:avLst/>
          </a:prstGeom>
          <a:noFill/>
          <a:ln>
            <a:noFill/>
          </a:ln>
        </p:spPr>
        <p:txBody>
          <a:bodyPr anchorCtr="0" anchor="t" bIns="45700" lIns="91425" spcFirstLastPara="1" rIns="91425" wrap="square" tIns="45700">
            <a:noAutofit/>
          </a:bodyPr>
          <a:lstStyle/>
          <a:p>
            <a:pPr indent="-216000" lvl="0" marL="216000" rtl="0" algn="l">
              <a:spcBef>
                <a:spcPts val="0"/>
              </a:spcBef>
              <a:spcAft>
                <a:spcPts val="0"/>
              </a:spcAft>
              <a:buClr>
                <a:schemeClr val="dk1"/>
              </a:buClr>
              <a:buSzPts val="1200"/>
              <a:buFont typeface="Calibri"/>
              <a:buNone/>
            </a:pPr>
            <a:r>
              <a:t/>
            </a:r>
            <a:endParaRPr b="0" sz="1200" strike="noStrike">
              <a:solidFill>
                <a:schemeClr val="dk1"/>
              </a:solidFill>
              <a:latin typeface="Arial"/>
              <a:ea typeface="Arial"/>
              <a:cs typeface="Arial"/>
              <a:sym typeface="Arial"/>
            </a:endParaRPr>
          </a:p>
        </p:txBody>
      </p:sp>
      <p:sp>
        <p:nvSpPr>
          <p:cNvPr id="266" name="Google Shape;266;p23:notes"/>
          <p:cNvSpPr txBox="1"/>
          <p:nvPr>
            <p:ph idx="12" type="sldNum"/>
          </p:nvPr>
        </p:nvSpPr>
        <p:spPr>
          <a:xfrm>
            <a:off x="3884760" y="8685360"/>
            <a:ext cx="2971440" cy="45828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b="0" lang="en-US" sz="1200" strike="noStrike">
                <a:solidFill>
                  <a:schemeClr val="dk1"/>
                </a:solidFill>
                <a:latin typeface="Arial"/>
                <a:ea typeface="Arial"/>
                <a:cs typeface="Arial"/>
                <a:sym typeface="Arial"/>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4: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275" name="Google Shape;275;p24: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Fun fact: ATC using vertical separation based on heading. If your heading is 0-179 degree, you fly at an odd thousand's altitude (3,000/5,000/7,000). If your heading is 180-359, then you fly at an even thousand's altitude (4,000/6,000/8,000).</a:t>
            </a:r>
            <a:endParaRPr/>
          </a:p>
        </p:txBody>
      </p:sp>
      <p:sp>
        <p:nvSpPr>
          <p:cNvPr id="281" name="Google Shape;28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90" name="Google Shape;29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99" name="Google Shape;29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8: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307" name="Google Shape;307;p28: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9: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313" name="Google Shape;313;p29: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11" name="Google Shape;111;p3: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0: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319" name="Google Shape;319;p30: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31: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326" name="Google Shape;326;p31: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32: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333" name="Google Shape;333;p32: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3: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340" name="Google Shape;340;p33: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34: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347" name="Google Shape;347;p34: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35: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354" name="Google Shape;354;p35: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36: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36: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rPr lang="en-US"/>
              <a:t>https://www.youtube.com/shorts/yOdvTSwutLs?feature=share</a:t>
            </a:r>
            <a:endParaRPr/>
          </a:p>
        </p:txBody>
      </p:sp>
      <p:sp>
        <p:nvSpPr>
          <p:cNvPr id="361" name="Google Shape;361;p36: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37: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367" name="Google Shape;367;p37: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8: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38: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rPr lang="en-US"/>
              <a:t>https://www.youtube.com/shorts/55bWk2gKass?feature=share</a:t>
            </a:r>
            <a:endParaRPr/>
          </a:p>
        </p:txBody>
      </p:sp>
      <p:sp>
        <p:nvSpPr>
          <p:cNvPr id="374" name="Google Shape;374;p38: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9: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380" name="Google Shape;380;p39: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18" name="Google Shape;118;p4: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25" name="Google Shape;125;p5: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6: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36" name="Google Shape;136;p6: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43" name="Google Shape;143;p7: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49" name="Google Shape;149;p8: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9: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61" name="Google Shape;161;p9: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3" name="Google Shape;23;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p:nvPr>
            <p:ph idx="2" type="pic"/>
          </p:nvPr>
        </p:nvSpPr>
        <p:spPr>
          <a:xfrm>
            <a:off x="5183188" y="987425"/>
            <a:ext cx="6172200" cy="4873625"/>
          </a:xfrm>
          <a:prstGeom prst="rect">
            <a:avLst/>
          </a:prstGeom>
          <a:noFill/>
          <a:ln>
            <a:noFill/>
          </a:ln>
        </p:spPr>
      </p:sp>
      <p:sp>
        <p:nvSpPr>
          <p:cNvPr id="71" name="Google Shape;71;p1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79" name="Shape 79"/>
        <p:cNvGrpSpPr/>
        <p:nvPr/>
      </p:nvGrpSpPr>
      <p:grpSpPr>
        <a:xfrm>
          <a:off x="0" y="0"/>
          <a:ext cx="0" cy="0"/>
          <a:chOff x="0" y="0"/>
          <a:chExt cx="0" cy="0"/>
        </a:xfrm>
      </p:grpSpPr>
      <p:sp>
        <p:nvSpPr>
          <p:cNvPr id="80" name="Google Shape;80;p1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84" name="Shape 84"/>
        <p:cNvGrpSpPr/>
        <p:nvPr/>
      </p:nvGrpSpPr>
      <p:grpSpPr>
        <a:xfrm>
          <a:off x="0" y="0"/>
          <a:ext cx="0" cy="0"/>
          <a:chOff x="0" y="0"/>
          <a:chExt cx="0" cy="0"/>
        </a:xfrm>
      </p:grpSpPr>
      <p:sp>
        <p:nvSpPr>
          <p:cNvPr id="85" name="Google Shape;85;p14"/>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7" name="Google Shape;87;p14"/>
          <p:cNvSpPr txBox="1"/>
          <p:nvPr>
            <p:ph idx="11" type="ftr"/>
          </p:nvPr>
        </p:nvSpPr>
        <p:spPr>
          <a:xfrm>
            <a:off x="4148192" y="54419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S_Two_Content">
  <p:cSld name="GS_Two_Content">
    <p:spTree>
      <p:nvGrpSpPr>
        <p:cNvPr id="89" name="Shape 89"/>
        <p:cNvGrpSpPr/>
        <p:nvPr/>
      </p:nvGrpSpPr>
      <p:grpSpPr>
        <a:xfrm>
          <a:off x="0" y="0"/>
          <a:ext cx="0" cy="0"/>
          <a:chOff x="0" y="0"/>
          <a:chExt cx="0" cy="0"/>
        </a:xfrm>
      </p:grpSpPr>
      <p:sp>
        <p:nvSpPr>
          <p:cNvPr id="90" name="Google Shape;9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15"/>
          <p:cNvSpPr txBox="1"/>
          <p:nvPr/>
        </p:nvSpPr>
        <p:spPr>
          <a:xfrm>
            <a:off x="11192632" y="6593989"/>
            <a:ext cx="650240" cy="33528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US" sz="900">
                <a:solidFill>
                  <a:schemeClr val="dk1"/>
                </a:solidFill>
                <a:latin typeface="Arial"/>
                <a:ea typeface="Arial"/>
                <a:cs typeface="Arial"/>
                <a:sym typeface="Arial"/>
              </a:rPr>
              <a:t>‹#›</a:t>
            </a:fld>
            <a:endParaRPr b="1" sz="900">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Empty">
    <p:spTree>
      <p:nvGrpSpPr>
        <p:cNvPr id="92" name="Shape 92"/>
        <p:cNvGrpSpPr/>
        <p:nvPr/>
      </p:nvGrpSpPr>
      <p:grpSpPr>
        <a:xfrm>
          <a:off x="0" y="0"/>
          <a:ext cx="0" cy="0"/>
          <a:chOff x="0" y="0"/>
          <a:chExt cx="0" cy="0"/>
        </a:xfrm>
      </p:grpSpPr>
      <p:sp>
        <p:nvSpPr>
          <p:cNvPr id="93" name="Google Shape;93;p16"/>
          <p:cNvSpPr/>
          <p:nvPr/>
        </p:nvSpPr>
        <p:spPr>
          <a:xfrm>
            <a:off x="0" y="0"/>
            <a:ext cx="12192000" cy="685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94" name="Shape 94"/>
        <p:cNvGrpSpPr/>
        <p:nvPr/>
      </p:nvGrpSpPr>
      <p:grpSpPr>
        <a:xfrm>
          <a:off x="0" y="0"/>
          <a:ext cx="0" cy="0"/>
          <a:chOff x="0" y="0"/>
          <a:chExt cx="0" cy="0"/>
        </a:xfrm>
      </p:grpSpPr>
      <p:sp>
        <p:nvSpPr>
          <p:cNvPr id="95" name="Google Shape;95;p17"/>
          <p:cNvSpPr txBox="1"/>
          <p:nvPr/>
        </p:nvSpPr>
        <p:spPr>
          <a:xfrm>
            <a:off x="609600" y="15240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
        <p:nvSpPr>
          <p:cNvPr id="96" name="Google Shape;96;p17"/>
          <p:cNvSpPr txBox="1"/>
          <p:nvPr/>
        </p:nvSpPr>
        <p:spPr>
          <a:xfrm>
            <a:off x="6197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
        <p:nvSpPr>
          <p:cNvPr id="97" name="Google Shape;97;p17"/>
          <p:cNvSpPr txBox="1"/>
          <p:nvPr/>
        </p:nvSpPr>
        <p:spPr>
          <a:xfrm>
            <a:off x="609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sp>
        <p:nvSpPr>
          <p:cNvPr id="31" name="Google Shape;31;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type="tx">
  <p:cSld name="TITLE_AND_BODY">
    <p:spTree>
      <p:nvGrpSpPr>
        <p:cNvPr id="36" name="Shape 36"/>
        <p:cNvGrpSpPr/>
        <p:nvPr/>
      </p:nvGrpSpPr>
      <p:grpSpPr>
        <a:xfrm>
          <a:off x="0" y="0"/>
          <a:ext cx="0" cy="0"/>
          <a:chOff x="0" y="0"/>
          <a:chExt cx="0" cy="0"/>
        </a:xfrm>
      </p:grpSpPr>
      <p:sp>
        <p:nvSpPr>
          <p:cNvPr id="37" name="Google Shape;37;p5"/>
          <p:cNvSpPr txBox="1"/>
          <p:nvPr>
            <p:ph type="title"/>
          </p:nvPr>
        </p:nvSpPr>
        <p:spPr>
          <a:xfrm>
            <a:off x="609480" y="88920"/>
            <a:ext cx="10972440" cy="114264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5"/>
          <p:cNvSpPr txBox="1"/>
          <p:nvPr>
            <p:ph idx="1" type="subTitle"/>
          </p:nvPr>
        </p:nvSpPr>
        <p:spPr>
          <a:xfrm>
            <a:off x="609480" y="1600200"/>
            <a:ext cx="10972440" cy="452556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39" name="Google Shape;39;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1" name="Google Shape;41;p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p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9" name="Google Shape;49;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5" name="Google Shape;65;p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1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theme" Target="../theme/theme1.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 name="Google Shape;14;p1"/>
          <p:cNvSpPr/>
          <p:nvPr/>
        </p:nvSpPr>
        <p:spPr>
          <a:xfrm>
            <a:off x="101602" y="77328"/>
            <a:ext cx="12018433" cy="6643687"/>
          </a:xfrm>
          <a:prstGeom prst="rect">
            <a:avLst/>
          </a:prstGeom>
          <a:noFill/>
          <a:ln cap="flat" cmpd="sng" w="254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351" u="none" cap="none" strike="noStrike">
              <a:solidFill>
                <a:srgbClr val="000000"/>
              </a:solidFill>
              <a:latin typeface="Arial"/>
              <a:ea typeface="Arial"/>
              <a:cs typeface="Arial"/>
              <a:sym typeface="Arial"/>
            </a:endParaRPr>
          </a:p>
        </p:txBody>
      </p:sp>
      <p:sp>
        <p:nvSpPr>
          <p:cNvPr id="15" name="Google Shape;15;p1"/>
          <p:cNvSpPr txBox="1"/>
          <p:nvPr/>
        </p:nvSpPr>
        <p:spPr>
          <a:xfrm>
            <a:off x="4343441" y="98708"/>
            <a:ext cx="337114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rgbClr val="00B050"/>
                </a:solidFill>
                <a:latin typeface="Arial"/>
                <a:ea typeface="Arial"/>
                <a:cs typeface="Arial"/>
                <a:sym typeface="Arial"/>
              </a:rPr>
              <a:t>UNCLASSIFIED</a:t>
            </a:r>
            <a:endParaRPr/>
          </a:p>
        </p:txBody>
      </p:sp>
      <p:sp>
        <p:nvSpPr>
          <p:cNvPr id="16" name="Google Shape;16;p1"/>
          <p:cNvSpPr/>
          <p:nvPr/>
        </p:nvSpPr>
        <p:spPr>
          <a:xfrm>
            <a:off x="4467191" y="6568409"/>
            <a:ext cx="3257619" cy="305206"/>
          </a:xfrm>
          <a:prstGeom prst="rect">
            <a:avLst/>
          </a:prstGeom>
          <a:solidFill>
            <a:schemeClr val="lt1"/>
          </a:solidFill>
          <a:ln>
            <a:noFill/>
          </a:ln>
        </p:spPr>
        <p:txBody>
          <a:bodyPr anchorCtr="0" anchor="t" bIns="44425" lIns="90475" spcFirstLastPara="1" rIns="90475" wrap="square" tIns="44425">
            <a:noAutofit/>
          </a:bodyPr>
          <a:lstStyle/>
          <a:p>
            <a:pPr indent="0" lvl="0" marL="0" marR="0" rtl="0" algn="ctr">
              <a:spcBef>
                <a:spcPts val="0"/>
              </a:spcBef>
              <a:spcAft>
                <a:spcPts val="0"/>
              </a:spcAft>
              <a:buNone/>
            </a:pPr>
            <a:r>
              <a:rPr b="1" i="1" lang="en-US" sz="1400" u="none" cap="none" strike="noStrike">
                <a:solidFill>
                  <a:srgbClr val="000000"/>
                </a:solidFill>
                <a:latin typeface="Arial"/>
                <a:ea typeface="Arial"/>
                <a:cs typeface="Arial"/>
                <a:sym typeface="Arial"/>
              </a:rPr>
              <a:t>Volunteers!</a:t>
            </a:r>
            <a:endParaRPr/>
          </a:p>
        </p:txBody>
      </p:sp>
      <p:pic>
        <p:nvPicPr>
          <p:cNvPr id="17" name="Google Shape;17;p1"/>
          <p:cNvPicPr preferRelativeResize="0"/>
          <p:nvPr/>
        </p:nvPicPr>
        <p:blipFill rotWithShape="1">
          <a:blip r:embed="rId1">
            <a:alphaModFix/>
          </a:blip>
          <a:srcRect b="0" l="0" r="0" t="0"/>
          <a:stretch/>
        </p:blipFill>
        <p:spPr>
          <a:xfrm>
            <a:off x="183572" y="121568"/>
            <a:ext cx="852055" cy="852055"/>
          </a:xfrm>
          <a:prstGeom prst="rect">
            <a:avLst/>
          </a:prstGeom>
          <a:noFill/>
          <a:ln>
            <a:noFill/>
          </a:ln>
        </p:spPr>
      </p:pic>
      <p:sp>
        <p:nvSpPr>
          <p:cNvPr id="18" name="Google Shape;18;p1"/>
          <p:cNvSpPr txBox="1"/>
          <p:nvPr/>
        </p:nvSpPr>
        <p:spPr>
          <a:xfrm>
            <a:off x="101602" y="6452993"/>
            <a:ext cx="2632606"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900" u="none" cap="none" strike="noStrike">
                <a:solidFill>
                  <a:schemeClr val="dk1"/>
                </a:solidFill>
                <a:latin typeface="Arial"/>
                <a:ea typeface="Arial"/>
                <a:cs typeface="Arial"/>
                <a:sym typeface="Arial"/>
              </a:rPr>
              <a:t>DTG UPDATED: 231433JUN2025</a:t>
            </a:r>
            <a:endParaRPr/>
          </a:p>
        </p:txBody>
      </p:sp>
      <p:pic>
        <p:nvPicPr>
          <p:cNvPr id="19" name="Google Shape;19;p1"/>
          <p:cNvPicPr preferRelativeResize="0"/>
          <p:nvPr/>
        </p:nvPicPr>
        <p:blipFill rotWithShape="1">
          <a:blip r:embed="rId2">
            <a:alphaModFix/>
          </a:blip>
          <a:srcRect b="0" l="0" r="0" t="0"/>
          <a:stretch/>
        </p:blipFill>
        <p:spPr>
          <a:xfrm>
            <a:off x="11131330" y="134840"/>
            <a:ext cx="959068" cy="95906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6.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7.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4.jpg"/><Relationship Id="rId5" Type="http://schemas.openxmlformats.org/officeDocument/2006/relationships/image" Target="../media/image39.png"/><Relationship Id="rId6"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2.png"/><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8"/>
          <p:cNvSpPr txBox="1"/>
          <p:nvPr>
            <p:ph type="ctrTitle"/>
          </p:nvPr>
        </p:nvSpPr>
        <p:spPr>
          <a:xfrm>
            <a:off x="2078294" y="2539780"/>
            <a:ext cx="8035413" cy="177843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b="1" lang="en-US">
                <a:latin typeface="Arial"/>
                <a:ea typeface="Arial"/>
                <a:cs typeface="Arial"/>
                <a:sym typeface="Arial"/>
              </a:rPr>
              <a:t>Tactical Kinetic Drone Employment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7"/>
          <p:cNvPicPr preferRelativeResize="0"/>
          <p:nvPr>
            <p:ph idx="1" type="body"/>
          </p:nvPr>
        </p:nvPicPr>
        <p:blipFill rotWithShape="1">
          <a:blip r:embed="rId3">
            <a:alphaModFix/>
          </a:blip>
          <a:srcRect b="6723" l="10476" r="6473" t="24318"/>
          <a:stretch/>
        </p:blipFill>
        <p:spPr>
          <a:xfrm>
            <a:off x="3581401" y="461865"/>
            <a:ext cx="5029201" cy="5934269"/>
          </a:xfrm>
          <a:prstGeom prst="rect">
            <a:avLst/>
          </a:prstGeom>
          <a:noFill/>
          <a:ln>
            <a:noFill/>
          </a:ln>
        </p:spPr>
      </p:pic>
      <p:sp>
        <p:nvSpPr>
          <p:cNvPr id="173" name="Google Shape;173;p27"/>
          <p:cNvSpPr txBox="1"/>
          <p:nvPr/>
        </p:nvSpPr>
        <p:spPr>
          <a:xfrm>
            <a:off x="2013857" y="2921197"/>
            <a:ext cx="156754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FPV “Killer” Aircraft</a:t>
            </a:r>
            <a:endParaRPr/>
          </a:p>
        </p:txBody>
      </p:sp>
      <p:sp>
        <p:nvSpPr>
          <p:cNvPr id="174" name="Google Shape;174;p27"/>
          <p:cNvSpPr txBox="1"/>
          <p:nvPr/>
        </p:nvSpPr>
        <p:spPr>
          <a:xfrm>
            <a:off x="8610602" y="3655654"/>
            <a:ext cx="185834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Recon “Hunter” Aircraft</a:t>
            </a:r>
            <a:endParaRPr/>
          </a:p>
        </p:txBody>
      </p:sp>
      <p:cxnSp>
        <p:nvCxnSpPr>
          <p:cNvPr id="175" name="Google Shape;175;p27"/>
          <p:cNvCxnSpPr>
            <a:stCxn id="173" idx="3"/>
          </p:cNvCxnSpPr>
          <p:nvPr/>
        </p:nvCxnSpPr>
        <p:spPr>
          <a:xfrm>
            <a:off x="3581400" y="3244363"/>
            <a:ext cx="953400" cy="184500"/>
          </a:xfrm>
          <a:prstGeom prst="curvedConnector3">
            <a:avLst>
              <a:gd fmla="val 49994" name="adj1"/>
            </a:avLst>
          </a:prstGeom>
          <a:noFill/>
          <a:ln cap="flat" cmpd="sng" w="28575">
            <a:solidFill>
              <a:srgbClr val="FF0000"/>
            </a:solidFill>
            <a:prstDash val="solid"/>
            <a:miter lim="800000"/>
            <a:headEnd len="sm" w="sm" type="none"/>
            <a:tailEnd len="med" w="med" type="triangle"/>
          </a:ln>
        </p:spPr>
      </p:cxnSp>
      <p:cxnSp>
        <p:nvCxnSpPr>
          <p:cNvPr id="176" name="Google Shape;176;p27"/>
          <p:cNvCxnSpPr>
            <a:stCxn id="174" idx="1"/>
          </p:cNvCxnSpPr>
          <p:nvPr/>
        </p:nvCxnSpPr>
        <p:spPr>
          <a:xfrm flipH="1">
            <a:off x="7511102" y="3978820"/>
            <a:ext cx="1099500" cy="369300"/>
          </a:xfrm>
          <a:prstGeom prst="curvedConnector3">
            <a:avLst>
              <a:gd fmla="val 49998" name="adj1"/>
            </a:avLst>
          </a:prstGeom>
          <a:noFill/>
          <a:ln cap="flat" cmpd="sng" w="28575">
            <a:solidFill>
              <a:srgbClr val="FF0000"/>
            </a:solidFill>
            <a:prstDash val="solid"/>
            <a:miter lim="800000"/>
            <a:headEnd len="sm" w="sm"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8"/>
          <p:cNvPicPr preferRelativeResize="0"/>
          <p:nvPr>
            <p:ph idx="1" type="body"/>
          </p:nvPr>
        </p:nvPicPr>
        <p:blipFill rotWithShape="1">
          <a:blip r:embed="rId3">
            <a:alphaModFix/>
          </a:blip>
          <a:srcRect b="5363" l="11446" r="4736" t="21743"/>
          <a:stretch/>
        </p:blipFill>
        <p:spPr>
          <a:xfrm>
            <a:off x="3679371" y="442356"/>
            <a:ext cx="4833257" cy="597328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9"/>
          <p:cNvPicPr preferRelativeResize="0"/>
          <p:nvPr>
            <p:ph idx="1" type="body"/>
          </p:nvPr>
        </p:nvPicPr>
        <p:blipFill rotWithShape="1">
          <a:blip r:embed="rId3">
            <a:alphaModFix/>
          </a:blip>
          <a:srcRect b="6864" l="10843" r="6814" t="26026"/>
          <a:stretch/>
        </p:blipFill>
        <p:spPr>
          <a:xfrm>
            <a:off x="1018914" y="346957"/>
            <a:ext cx="5322290" cy="6164086"/>
          </a:xfrm>
          <a:prstGeom prst="rect">
            <a:avLst/>
          </a:prstGeom>
          <a:noFill/>
          <a:ln>
            <a:noFill/>
          </a:ln>
        </p:spPr>
      </p:pic>
      <p:sp>
        <p:nvSpPr>
          <p:cNvPr id="187" name="Google Shape;187;p29"/>
          <p:cNvSpPr txBox="1"/>
          <p:nvPr/>
        </p:nvSpPr>
        <p:spPr>
          <a:xfrm>
            <a:off x="0" y="1976486"/>
            <a:ext cx="104621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Bomber Aircraft</a:t>
            </a:r>
            <a:endParaRPr/>
          </a:p>
        </p:txBody>
      </p:sp>
      <p:cxnSp>
        <p:nvCxnSpPr>
          <p:cNvPr id="188" name="Google Shape;188;p29"/>
          <p:cNvCxnSpPr>
            <a:stCxn id="187" idx="3"/>
          </p:cNvCxnSpPr>
          <p:nvPr/>
        </p:nvCxnSpPr>
        <p:spPr>
          <a:xfrm>
            <a:off x="1046218" y="2299652"/>
            <a:ext cx="1368300" cy="484500"/>
          </a:xfrm>
          <a:prstGeom prst="curvedConnector3">
            <a:avLst>
              <a:gd fmla="val 49997" name="adj1"/>
            </a:avLst>
          </a:prstGeom>
          <a:noFill/>
          <a:ln cap="flat" cmpd="sng" w="28575">
            <a:solidFill>
              <a:srgbClr val="FF0000"/>
            </a:solidFill>
            <a:prstDash val="solid"/>
            <a:miter lim="800000"/>
            <a:headEnd len="sm" w="sm" type="none"/>
            <a:tailEnd len="med" w="med" type="triangle"/>
          </a:ln>
        </p:spPr>
      </p:cxnSp>
      <p:pic>
        <p:nvPicPr>
          <p:cNvPr descr="Ukraine Is Fielding A ‘Heinz 57’ Fleet Of Heavy Drone Bombers Against ..." id="189" name="Google Shape;189;p29"/>
          <p:cNvPicPr preferRelativeResize="0"/>
          <p:nvPr/>
        </p:nvPicPr>
        <p:blipFill rotWithShape="1">
          <a:blip r:embed="rId4">
            <a:alphaModFix/>
          </a:blip>
          <a:srcRect b="0" l="0" r="0" t="0"/>
          <a:stretch/>
        </p:blipFill>
        <p:spPr>
          <a:xfrm>
            <a:off x="6940294" y="1979114"/>
            <a:ext cx="4633045" cy="2625392"/>
          </a:xfrm>
          <a:prstGeom prst="rect">
            <a:avLst/>
          </a:prstGeom>
          <a:noFill/>
          <a:ln>
            <a:noFill/>
          </a:ln>
        </p:spPr>
      </p:pic>
      <p:sp>
        <p:nvSpPr>
          <p:cNvPr id="190" name="Google Shape;190;p29"/>
          <p:cNvSpPr txBox="1"/>
          <p:nvPr/>
        </p:nvSpPr>
        <p:spPr>
          <a:xfrm>
            <a:off x="6940294" y="4604506"/>
            <a:ext cx="463304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200">
                <a:solidFill>
                  <a:schemeClr val="dk1"/>
                </a:solidFill>
                <a:latin typeface="Calibri"/>
                <a:ea typeface="Calibri"/>
                <a:cs typeface="Calibri"/>
                <a:sym typeface="Calibri"/>
              </a:rPr>
              <a:t>Heinz 57 heavy bomber with 6 separate droppers.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Methods of Engagement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31"/>
          <p:cNvPicPr preferRelativeResize="0"/>
          <p:nvPr>
            <p:ph idx="1" type="body"/>
          </p:nvPr>
        </p:nvPicPr>
        <p:blipFill rotWithShape="1">
          <a:blip r:embed="rId3">
            <a:alphaModFix/>
          </a:blip>
          <a:srcRect b="8579" l="11757" r="6577" t="16370"/>
          <a:stretch/>
        </p:blipFill>
        <p:spPr>
          <a:xfrm>
            <a:off x="3787451" y="414105"/>
            <a:ext cx="4617097" cy="6029790"/>
          </a:xfrm>
          <a:prstGeom prst="rect">
            <a:avLst/>
          </a:prstGeom>
          <a:noFill/>
          <a:ln>
            <a:noFill/>
          </a:ln>
        </p:spPr>
      </p:pic>
      <p:sp>
        <p:nvSpPr>
          <p:cNvPr id="202" name="Google Shape;202;p31"/>
          <p:cNvSpPr txBox="1"/>
          <p:nvPr/>
        </p:nvSpPr>
        <p:spPr>
          <a:xfrm>
            <a:off x="304800" y="1334277"/>
            <a:ext cx="3390122"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chemeClr val="dk1"/>
                </a:solidFill>
                <a:latin typeface="Calibri"/>
                <a:ea typeface="Calibri"/>
                <a:cs typeface="Calibri"/>
                <a:sym typeface="Calibri"/>
              </a:rPr>
              <a:t>Movement to Contact: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FPV pilots conduct flights to identify and engage targets of opportunity in regions of suspected enemy presence/activity without the aid of recon aircraft.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2"/>
          <p:cNvPicPr preferRelativeResize="0"/>
          <p:nvPr>
            <p:ph idx="1" type="body"/>
          </p:nvPr>
        </p:nvPicPr>
        <p:blipFill rotWithShape="1">
          <a:blip r:embed="rId3">
            <a:alphaModFix/>
          </a:blip>
          <a:srcRect b="6220" l="10233" r="8099" t="26233"/>
          <a:stretch/>
        </p:blipFill>
        <p:spPr>
          <a:xfrm>
            <a:off x="3544077" y="429538"/>
            <a:ext cx="5103846" cy="5998924"/>
          </a:xfrm>
          <a:prstGeom prst="rect">
            <a:avLst/>
          </a:prstGeom>
          <a:noFill/>
          <a:ln>
            <a:noFill/>
          </a:ln>
        </p:spPr>
      </p:pic>
      <p:sp>
        <p:nvSpPr>
          <p:cNvPr id="209" name="Google Shape;209;p32"/>
          <p:cNvSpPr txBox="1"/>
          <p:nvPr/>
        </p:nvSpPr>
        <p:spPr>
          <a:xfrm>
            <a:off x="304800" y="1334277"/>
            <a:ext cx="3390122"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chemeClr val="dk1"/>
                </a:solidFill>
                <a:latin typeface="Calibri"/>
                <a:ea typeface="Calibri"/>
                <a:cs typeface="Calibri"/>
                <a:sym typeface="Calibri"/>
              </a:rPr>
              <a:t>Ambush:</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FPV pilots perch drones in positions to observe enemy avenues of approach. Upon identification of enemy entering the kill zone, operators arm their aircraft and engage.</a:t>
            </a:r>
            <a:endParaRPr/>
          </a:p>
        </p:txBody>
      </p:sp>
      <p:sp>
        <p:nvSpPr>
          <p:cNvPr id="210" name="Google Shape;210;p32"/>
          <p:cNvSpPr txBox="1"/>
          <p:nvPr/>
        </p:nvSpPr>
        <p:spPr>
          <a:xfrm>
            <a:off x="8647923" y="3819071"/>
            <a:ext cx="176504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Repeater / Recon Drone</a:t>
            </a:r>
            <a:endParaRPr/>
          </a:p>
        </p:txBody>
      </p:sp>
      <p:cxnSp>
        <p:nvCxnSpPr>
          <p:cNvPr id="211" name="Google Shape;211;p32"/>
          <p:cNvCxnSpPr>
            <a:stCxn id="210" idx="1"/>
          </p:cNvCxnSpPr>
          <p:nvPr/>
        </p:nvCxnSpPr>
        <p:spPr>
          <a:xfrm flipH="1">
            <a:off x="6876723" y="4142237"/>
            <a:ext cx="1771200" cy="560400"/>
          </a:xfrm>
          <a:prstGeom prst="curvedConnector3">
            <a:avLst>
              <a:gd fmla="val 50002" name="adj1"/>
            </a:avLst>
          </a:prstGeom>
          <a:noFill/>
          <a:ln cap="flat" cmpd="sng" w="28575">
            <a:solidFill>
              <a:srgbClr val="FF0000"/>
            </a:solidFill>
            <a:prstDash val="solid"/>
            <a:miter lim="800000"/>
            <a:headEnd len="sm" w="sm"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3"/>
          <p:cNvPicPr preferRelativeResize="0"/>
          <p:nvPr>
            <p:ph idx="1" type="body"/>
          </p:nvPr>
        </p:nvPicPr>
        <p:blipFill rotWithShape="1">
          <a:blip r:embed="rId3">
            <a:alphaModFix/>
          </a:blip>
          <a:srcRect b="6221" l="11757" r="6577" t="24302"/>
          <a:stretch/>
        </p:blipFill>
        <p:spPr>
          <a:xfrm>
            <a:off x="3707363" y="541244"/>
            <a:ext cx="4777273" cy="5775511"/>
          </a:xfrm>
          <a:prstGeom prst="rect">
            <a:avLst/>
          </a:prstGeom>
          <a:noFill/>
          <a:ln>
            <a:noFill/>
          </a:ln>
        </p:spPr>
      </p:pic>
      <p:sp>
        <p:nvSpPr>
          <p:cNvPr id="218" name="Google Shape;218;p33"/>
          <p:cNvSpPr txBox="1"/>
          <p:nvPr/>
        </p:nvSpPr>
        <p:spPr>
          <a:xfrm>
            <a:off x="304800" y="1334277"/>
            <a:ext cx="3390122"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chemeClr val="dk1"/>
                </a:solidFill>
                <a:latin typeface="Calibri"/>
                <a:ea typeface="Calibri"/>
                <a:cs typeface="Calibri"/>
                <a:sym typeface="Calibri"/>
              </a:rPr>
              <a:t>Wire-Attack:</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FPV pilots launch fiber-optic enabled FPV drones to attack targets with EW capabilities.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34"/>
          <p:cNvPicPr preferRelativeResize="0"/>
          <p:nvPr>
            <p:ph idx="1" type="body"/>
          </p:nvPr>
        </p:nvPicPr>
        <p:blipFill rotWithShape="1">
          <a:blip r:embed="rId3">
            <a:alphaModFix/>
          </a:blip>
          <a:srcRect b="6435" l="10844" r="7793" t="22374"/>
          <a:stretch/>
        </p:blipFill>
        <p:spPr>
          <a:xfrm>
            <a:off x="3715916" y="469495"/>
            <a:ext cx="4760167" cy="5919009"/>
          </a:xfrm>
          <a:prstGeom prst="rect">
            <a:avLst/>
          </a:prstGeom>
          <a:noFill/>
          <a:ln>
            <a:noFill/>
          </a:ln>
        </p:spPr>
      </p:pic>
      <p:sp>
        <p:nvSpPr>
          <p:cNvPr id="225" name="Google Shape;225;p34"/>
          <p:cNvSpPr txBox="1"/>
          <p:nvPr/>
        </p:nvSpPr>
        <p:spPr>
          <a:xfrm>
            <a:off x="304800" y="1334277"/>
            <a:ext cx="3390122"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chemeClr val="dk1"/>
                </a:solidFill>
                <a:latin typeface="Calibri"/>
                <a:ea typeface="Calibri"/>
                <a:cs typeface="Calibri"/>
                <a:sym typeface="Calibri"/>
              </a:rPr>
              <a:t>Break and Bake: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FPV drone 1 is armed with an obstacle reducing round designed to penetrate protecting obstacles.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FPV drone 2 is armed with a thermobaric charge that then enters the enemy position and is detonated.</a:t>
            </a:r>
            <a:endParaRPr/>
          </a:p>
        </p:txBody>
      </p:sp>
      <p:sp>
        <p:nvSpPr>
          <p:cNvPr id="226" name="Google Shape;226;p34"/>
          <p:cNvSpPr txBox="1"/>
          <p:nvPr/>
        </p:nvSpPr>
        <p:spPr>
          <a:xfrm>
            <a:off x="6494106" y="2855167"/>
            <a:ext cx="40121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1</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35"/>
          <p:cNvPicPr preferRelativeResize="0"/>
          <p:nvPr>
            <p:ph idx="1" type="body"/>
          </p:nvPr>
        </p:nvPicPr>
        <p:blipFill rotWithShape="1">
          <a:blip r:embed="rId3">
            <a:alphaModFix/>
          </a:blip>
          <a:srcRect b="6435" l="10842" r="6882" t="23875"/>
          <a:stretch/>
        </p:blipFill>
        <p:spPr>
          <a:xfrm>
            <a:off x="3499225" y="798309"/>
            <a:ext cx="3925728" cy="4725414"/>
          </a:xfrm>
          <a:prstGeom prst="rect">
            <a:avLst/>
          </a:prstGeom>
          <a:noFill/>
          <a:ln>
            <a:noFill/>
          </a:ln>
        </p:spPr>
      </p:pic>
      <p:sp>
        <p:nvSpPr>
          <p:cNvPr id="233" name="Google Shape;233;p35"/>
          <p:cNvSpPr txBox="1"/>
          <p:nvPr/>
        </p:nvSpPr>
        <p:spPr>
          <a:xfrm>
            <a:off x="304800" y="1334277"/>
            <a:ext cx="3390122"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chemeClr val="dk1"/>
                </a:solidFill>
                <a:latin typeface="Calibri"/>
                <a:ea typeface="Calibri"/>
                <a:cs typeface="Calibri"/>
                <a:sym typeface="Calibri"/>
              </a:rPr>
              <a:t>Air Intercept: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FPV pilot identifies and intercepts enemy UAS system or rotary / fixed-wing aircraft.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FPV-Drones Are Used by russians, too, And They Have Some Ideas to Take ..." id="234" name="Google Shape;234;p35"/>
          <p:cNvPicPr preferRelativeResize="0"/>
          <p:nvPr/>
        </p:nvPicPr>
        <p:blipFill rotWithShape="1">
          <a:blip r:embed="rId4">
            <a:alphaModFix/>
          </a:blip>
          <a:srcRect b="0" l="0" r="0" t="0"/>
          <a:stretch/>
        </p:blipFill>
        <p:spPr>
          <a:xfrm>
            <a:off x="7424953" y="1857676"/>
            <a:ext cx="4433313" cy="240137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36"/>
          <p:cNvPicPr preferRelativeResize="0"/>
          <p:nvPr>
            <p:ph idx="1" type="body"/>
          </p:nvPr>
        </p:nvPicPr>
        <p:blipFill rotWithShape="1">
          <a:blip r:embed="rId3">
            <a:alphaModFix/>
          </a:blip>
          <a:srcRect b="5791" l="10538" r="6880" t="23874"/>
          <a:stretch/>
        </p:blipFill>
        <p:spPr>
          <a:xfrm>
            <a:off x="3618721" y="430669"/>
            <a:ext cx="4954557" cy="5996662"/>
          </a:xfrm>
          <a:prstGeom prst="rect">
            <a:avLst/>
          </a:prstGeom>
          <a:noFill/>
          <a:ln>
            <a:noFill/>
          </a:ln>
        </p:spPr>
      </p:pic>
      <p:sp>
        <p:nvSpPr>
          <p:cNvPr id="241" name="Google Shape;241;p36"/>
          <p:cNvSpPr txBox="1"/>
          <p:nvPr/>
        </p:nvSpPr>
        <p:spPr>
          <a:xfrm>
            <a:off x="304800" y="1334277"/>
            <a:ext cx="3390122"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chemeClr val="dk1"/>
                </a:solidFill>
                <a:latin typeface="Calibri"/>
                <a:ea typeface="Calibri"/>
                <a:cs typeface="Calibri"/>
                <a:sym typeface="Calibri"/>
              </a:rPr>
              <a:t>Mothership:</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Mothership drone transports multiple FPV drones to an objective. Once in position, the FPV drones are released, and the mothership drone serves are recon and retransition.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References</a:t>
            </a:r>
            <a:endParaRPr/>
          </a:p>
        </p:txBody>
      </p:sp>
      <p:sp>
        <p:nvSpPr>
          <p:cNvPr id="108" name="Google Shape;108;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ATP 3-21.10</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37"/>
          <p:cNvPicPr preferRelativeResize="0"/>
          <p:nvPr>
            <p:ph idx="1" type="body"/>
          </p:nvPr>
        </p:nvPicPr>
        <p:blipFill rotWithShape="1">
          <a:blip r:embed="rId3">
            <a:alphaModFix/>
          </a:blip>
          <a:srcRect b="7936" l="10842" r="6882" t="20229"/>
          <a:stretch/>
        </p:blipFill>
        <p:spPr>
          <a:xfrm>
            <a:off x="3735355" y="500051"/>
            <a:ext cx="4721290" cy="5857897"/>
          </a:xfrm>
          <a:prstGeom prst="rect">
            <a:avLst/>
          </a:prstGeom>
          <a:noFill/>
          <a:ln>
            <a:noFill/>
          </a:ln>
        </p:spPr>
      </p:pic>
      <p:sp>
        <p:nvSpPr>
          <p:cNvPr id="248" name="Google Shape;248;p37"/>
          <p:cNvSpPr txBox="1"/>
          <p:nvPr/>
        </p:nvSpPr>
        <p:spPr>
          <a:xfrm>
            <a:off x="304800" y="1334277"/>
            <a:ext cx="3390122"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chemeClr val="dk1"/>
                </a:solidFill>
                <a:latin typeface="Calibri"/>
                <a:ea typeface="Calibri"/>
                <a:cs typeface="Calibri"/>
                <a:sym typeface="Calibri"/>
              </a:rPr>
              <a:t>Urban Operations: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Small form factor FPV drones can be utilized to enter and clear buildings in conjunction with Soldiers on ground. This offers early detection and visual clearing of the vast amount of dead-space present in urban environment.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8"/>
          <p:cNvPicPr preferRelativeResize="0"/>
          <p:nvPr>
            <p:ph idx="1" type="body"/>
          </p:nvPr>
        </p:nvPicPr>
        <p:blipFill rotWithShape="1">
          <a:blip r:embed="rId3">
            <a:alphaModFix/>
          </a:blip>
          <a:srcRect b="5578" l="10234" r="6576" t="22374"/>
          <a:stretch/>
        </p:blipFill>
        <p:spPr>
          <a:xfrm>
            <a:off x="3692590" y="470957"/>
            <a:ext cx="4806820" cy="5916085"/>
          </a:xfrm>
          <a:prstGeom prst="rect">
            <a:avLst/>
          </a:prstGeom>
          <a:noFill/>
          <a:ln>
            <a:noFill/>
          </a:ln>
        </p:spPr>
      </p:pic>
      <p:sp>
        <p:nvSpPr>
          <p:cNvPr id="255" name="Google Shape;255;p38"/>
          <p:cNvSpPr txBox="1"/>
          <p:nvPr/>
        </p:nvSpPr>
        <p:spPr>
          <a:xfrm>
            <a:off x="304800" y="1334277"/>
            <a:ext cx="339012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u="sng">
                <a:solidFill>
                  <a:schemeClr val="dk1"/>
                </a:solidFill>
                <a:latin typeface="Calibri"/>
                <a:ea typeface="Calibri"/>
                <a:cs typeface="Calibri"/>
                <a:sym typeface="Calibri"/>
              </a:rPr>
              <a:t>Limited Mine Placement</a:t>
            </a:r>
            <a:endParaRPr/>
          </a:p>
        </p:txBody>
      </p:sp>
      <p:sp>
        <p:nvSpPr>
          <p:cNvPr id="256" name="Google Shape;256;p38"/>
          <p:cNvSpPr/>
          <p:nvPr/>
        </p:nvSpPr>
        <p:spPr>
          <a:xfrm>
            <a:off x="4096137" y="3428999"/>
            <a:ext cx="1408923" cy="760446"/>
          </a:xfrm>
          <a:prstGeom prst="rect">
            <a:avLst/>
          </a:prstGeom>
          <a:solidFill>
            <a:srgbClr val="E4E3D8"/>
          </a:solidFill>
          <a:ln cap="flat" cmpd="sng" w="12700">
            <a:solidFill>
              <a:srgbClr val="E4E3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39"/>
          <p:cNvPicPr preferRelativeResize="0"/>
          <p:nvPr>
            <p:ph idx="1" type="body"/>
          </p:nvPr>
        </p:nvPicPr>
        <p:blipFill rotWithShape="1">
          <a:blip r:embed="rId3">
            <a:alphaModFix/>
          </a:blip>
          <a:srcRect b="5578" l="10233" r="7492" t="20444"/>
          <a:stretch/>
        </p:blipFill>
        <p:spPr>
          <a:xfrm>
            <a:off x="3760237" y="531843"/>
            <a:ext cx="4534678" cy="5794313"/>
          </a:xfrm>
          <a:prstGeom prst="rect">
            <a:avLst/>
          </a:prstGeom>
          <a:noFill/>
          <a:ln>
            <a:noFill/>
          </a:ln>
        </p:spPr>
      </p:pic>
      <p:sp>
        <p:nvSpPr>
          <p:cNvPr id="262" name="Google Shape;262;p39"/>
          <p:cNvSpPr txBox="1"/>
          <p:nvPr/>
        </p:nvSpPr>
        <p:spPr>
          <a:xfrm>
            <a:off x="304800" y="1334277"/>
            <a:ext cx="339012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u="sng">
                <a:solidFill>
                  <a:schemeClr val="dk1"/>
                </a:solidFill>
                <a:latin typeface="Calibri"/>
                <a:ea typeface="Calibri"/>
                <a:cs typeface="Calibri"/>
                <a:sym typeface="Calibri"/>
              </a:rPr>
              <a:t>Limited Mine Reducing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0"/>
          <p:cNvSpPr txBox="1"/>
          <p:nvPr>
            <p:ph type="title"/>
          </p:nvPr>
        </p:nvSpPr>
        <p:spPr>
          <a:xfrm>
            <a:off x="609480" y="88920"/>
            <a:ext cx="10972440" cy="114264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Arial"/>
              <a:buNone/>
            </a:pPr>
            <a:r>
              <a:rPr b="0" lang="en-US" sz="3600" strike="noStrike">
                <a:solidFill>
                  <a:schemeClr val="dk1"/>
                </a:solidFill>
                <a:latin typeface="Arial"/>
                <a:ea typeface="Arial"/>
                <a:cs typeface="Arial"/>
                <a:sym typeface="Arial"/>
              </a:rPr>
              <a:t>Route Planning</a:t>
            </a:r>
            <a:endParaRPr b="0" sz="3600" strike="noStrike">
              <a:solidFill>
                <a:srgbClr val="000000"/>
              </a:solidFill>
              <a:latin typeface="Arial"/>
              <a:ea typeface="Arial"/>
              <a:cs typeface="Arial"/>
              <a:sym typeface="Arial"/>
            </a:endParaRPr>
          </a:p>
        </p:txBody>
      </p:sp>
      <p:sp>
        <p:nvSpPr>
          <p:cNvPr id="269" name="Google Shape;269;p40"/>
          <p:cNvSpPr txBox="1"/>
          <p:nvPr>
            <p:ph idx="4294967295" type="body"/>
          </p:nvPr>
        </p:nvSpPr>
        <p:spPr>
          <a:xfrm>
            <a:off x="609480" y="1535040"/>
            <a:ext cx="5386680" cy="63936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Flight Techniques</a:t>
            </a:r>
            <a:endParaRPr/>
          </a:p>
        </p:txBody>
      </p:sp>
      <p:sp>
        <p:nvSpPr>
          <p:cNvPr id="270" name="Google Shape;270;p40"/>
          <p:cNvSpPr txBox="1"/>
          <p:nvPr>
            <p:ph idx="4294967295" type="body"/>
          </p:nvPr>
        </p:nvSpPr>
        <p:spPr>
          <a:xfrm>
            <a:off x="6193440" y="1535040"/>
            <a:ext cx="5388840" cy="63936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Launch Site Considerations</a:t>
            </a:r>
            <a:endParaRPr b="0" i="0" sz="2400" u="none" cap="none" strike="noStrike">
              <a:solidFill>
                <a:schemeClr val="dk1"/>
              </a:solidFill>
              <a:latin typeface="Arial"/>
              <a:ea typeface="Arial"/>
              <a:cs typeface="Arial"/>
              <a:sym typeface="Arial"/>
            </a:endParaRPr>
          </a:p>
        </p:txBody>
      </p:sp>
      <p:sp>
        <p:nvSpPr>
          <p:cNvPr id="271" name="Google Shape;271;p40"/>
          <p:cNvSpPr txBox="1"/>
          <p:nvPr>
            <p:ph idx="4294967295" type="body"/>
          </p:nvPr>
        </p:nvSpPr>
        <p:spPr>
          <a:xfrm>
            <a:off x="6193440" y="2174760"/>
            <a:ext cx="5388840" cy="3951000"/>
          </a:xfrm>
          <a:prstGeom prst="rect">
            <a:avLst/>
          </a:prstGeom>
          <a:noFill/>
          <a:ln>
            <a:noFill/>
          </a:ln>
        </p:spPr>
        <p:txBody>
          <a:bodyPr anchorCtr="0" anchor="t" bIns="45700" lIns="91425" spcFirstLastPara="1" rIns="91425" wrap="square" tIns="45700">
            <a:noAutofit/>
          </a:bodyPr>
          <a:lstStyle/>
          <a:p>
            <a:pPr indent="-343080" lvl="0" marL="343080" marR="0" rtl="0" algn="l">
              <a:lnSpc>
                <a:spcPct val="10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Separate from operator/hide-site or adjacent units</a:t>
            </a:r>
            <a:endParaRPr/>
          </a:p>
          <a:p>
            <a:pPr indent="-343080" lvl="0" marL="343080" marR="0" rtl="0" algn="l">
              <a:lnSpc>
                <a:spcPct val="100000"/>
              </a:lnSpc>
              <a:spcBef>
                <a:spcPts val="479"/>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Behind cover and concealment</a:t>
            </a:r>
            <a:endParaRPr/>
          </a:p>
          <a:p>
            <a:pPr indent="-343080" lvl="0" marL="343080" marR="0" rtl="0" algn="l">
              <a:lnSpc>
                <a:spcPct val="100000"/>
              </a:lnSpc>
              <a:spcBef>
                <a:spcPts val="479"/>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Minimizes exposure</a:t>
            </a:r>
            <a:endParaRPr/>
          </a:p>
          <a:p>
            <a:pPr indent="0" lvl="1" marL="0" rtl="0" algn="l">
              <a:spcBef>
                <a:spcPts val="479"/>
              </a:spcBef>
              <a:spcAft>
                <a:spcPts val="0"/>
              </a:spcAft>
              <a:buNone/>
            </a:pPr>
            <a:r>
              <a:t/>
            </a:r>
            <a:endParaRPr sz="100">
              <a:solidFill>
                <a:schemeClr val="dk1"/>
              </a:solidFill>
              <a:latin typeface="Arial"/>
              <a:ea typeface="Arial"/>
              <a:cs typeface="Arial"/>
              <a:sym typeface="Arial"/>
            </a:endParaRPr>
          </a:p>
          <a:p>
            <a:pPr indent="-342900" lvl="0" marL="625475" marR="0" rtl="0" algn="l">
              <a:lnSpc>
                <a:spcPct val="100000"/>
              </a:lnSpc>
              <a:spcBef>
                <a:spcPts val="479"/>
              </a:spcBef>
              <a:spcAft>
                <a:spcPts val="0"/>
              </a:spcAft>
              <a:buClr>
                <a:srgbClr val="000000"/>
              </a:buClr>
              <a:buSzPts val="1200"/>
              <a:buFont typeface="Arial"/>
              <a:buChar char="-"/>
            </a:pPr>
            <a:r>
              <a:rPr b="0" i="0" lang="en-US" sz="1200" u="none" cap="none" strike="noStrike">
                <a:solidFill>
                  <a:schemeClr val="dk1"/>
                </a:solidFill>
                <a:latin typeface="Arial"/>
                <a:ea typeface="Arial"/>
                <a:cs typeface="Arial"/>
                <a:sym typeface="Arial"/>
              </a:rPr>
              <a:t>Avoid Open Terrain</a:t>
            </a:r>
            <a:endParaRPr/>
          </a:p>
          <a:p>
            <a:pPr indent="-342900" lvl="0" marL="625475" marR="0" rtl="0" algn="l">
              <a:lnSpc>
                <a:spcPct val="100000"/>
              </a:lnSpc>
              <a:spcBef>
                <a:spcPts val="479"/>
              </a:spcBef>
              <a:spcAft>
                <a:spcPts val="0"/>
              </a:spcAft>
              <a:buClr>
                <a:srgbClr val="000000"/>
              </a:buClr>
              <a:buSzPts val="1200"/>
              <a:buFont typeface="Arial"/>
              <a:buChar char="-"/>
            </a:pPr>
            <a:r>
              <a:rPr b="0" i="0" lang="en-US" sz="1200" u="none" cap="none" strike="noStrike">
                <a:solidFill>
                  <a:schemeClr val="dk1"/>
                </a:solidFill>
                <a:latin typeface="Arial"/>
                <a:ea typeface="Arial"/>
                <a:cs typeface="Arial"/>
                <a:sym typeface="Arial"/>
              </a:rPr>
              <a:t>Mask EM Signature</a:t>
            </a:r>
            <a:endParaRPr/>
          </a:p>
          <a:p>
            <a:pPr indent="-342900" lvl="0" marL="342900" marR="0" rtl="0" algn="l">
              <a:lnSpc>
                <a:spcPct val="100000"/>
              </a:lnSpc>
              <a:spcBef>
                <a:spcPts val="479"/>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LOS for Aircraft C2 at launch</a:t>
            </a:r>
            <a:endParaRPr/>
          </a:p>
          <a:p>
            <a:pPr indent="0" lvl="0" marL="0" marR="0" rtl="0" algn="l">
              <a:lnSpc>
                <a:spcPct val="100000"/>
              </a:lnSpc>
              <a:spcBef>
                <a:spcPts val="479"/>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479"/>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Recovery Site (if applicable)</a:t>
            </a:r>
            <a:endParaRPr/>
          </a:p>
          <a:p>
            <a:pPr indent="0" lvl="0" marL="0" marR="0" rtl="0" algn="l">
              <a:lnSpc>
                <a:spcPct val="100000"/>
              </a:lnSpc>
              <a:spcBef>
                <a:spcPts val="479"/>
              </a:spcBef>
              <a:spcAft>
                <a:spcPts val="0"/>
              </a:spcAft>
              <a:buClr>
                <a:srgbClr val="000000"/>
              </a:buClr>
              <a:buSzPts val="2400"/>
              <a:buFont typeface="Arial"/>
              <a:buNone/>
            </a:pPr>
            <a:r>
              <a:rPr b="0" i="1" lang="en-US" sz="2400" u="none" cap="none" strike="noStrike">
                <a:solidFill>
                  <a:schemeClr val="dk1"/>
                </a:solidFill>
                <a:latin typeface="Arial"/>
                <a:ea typeface="Arial"/>
                <a:cs typeface="Arial"/>
                <a:sym typeface="Arial"/>
              </a:rPr>
              <a:t>Same considerations as launch site</a:t>
            </a:r>
            <a:endParaRPr b="0" i="1" sz="2400" u="none" cap="none" strike="noStrike">
              <a:solidFill>
                <a:schemeClr val="dk1"/>
              </a:solidFill>
              <a:latin typeface="Arial"/>
              <a:ea typeface="Arial"/>
              <a:cs typeface="Arial"/>
              <a:sym typeface="Arial"/>
            </a:endParaRPr>
          </a:p>
          <a:p>
            <a:pPr indent="-190500" lvl="0" marL="342900" marR="0" rtl="0" algn="l">
              <a:lnSpc>
                <a:spcPct val="100000"/>
              </a:lnSpc>
              <a:spcBef>
                <a:spcPts val="479"/>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2" name="Google Shape;272;p40"/>
          <p:cNvSpPr txBox="1"/>
          <p:nvPr/>
        </p:nvSpPr>
        <p:spPr>
          <a:xfrm>
            <a:off x="607320" y="2174400"/>
            <a:ext cx="5388840" cy="3951000"/>
          </a:xfrm>
          <a:prstGeom prst="rect">
            <a:avLst/>
          </a:prstGeom>
          <a:noFill/>
          <a:ln>
            <a:noFill/>
          </a:ln>
        </p:spPr>
        <p:txBody>
          <a:bodyPr anchorCtr="0" anchor="t" bIns="45700" lIns="91425" spcFirstLastPara="1" rIns="91425" wrap="square" tIns="45700">
            <a:noAutofit/>
          </a:bodyPr>
          <a:lstStyle/>
          <a:p>
            <a:pPr indent="-343080" lvl="0" marL="343080" marR="0" rtl="0" algn="l">
              <a:lnSpc>
                <a:spcPct val="100000"/>
              </a:lnSpc>
              <a:spcBef>
                <a:spcPts val="0"/>
              </a:spcBef>
              <a:spcAft>
                <a:spcPts val="0"/>
              </a:spcAft>
              <a:buClr>
                <a:srgbClr val="000000"/>
              </a:buClr>
              <a:buSzPts val="2400"/>
              <a:buFont typeface="Arial"/>
              <a:buChar char="•"/>
            </a:pPr>
            <a:r>
              <a:rPr lang="en-US" sz="2400">
                <a:solidFill>
                  <a:schemeClr val="dk1"/>
                </a:solidFill>
                <a:latin typeface="Arial"/>
                <a:ea typeface="Arial"/>
                <a:cs typeface="Arial"/>
                <a:sym typeface="Arial"/>
              </a:rPr>
              <a:t>Nap-of-the-Earth</a:t>
            </a:r>
            <a:endParaRPr/>
          </a:p>
          <a:p>
            <a:pPr indent="-171450" lvl="0" marL="404813" marR="0" rtl="0" algn="l">
              <a:lnSpc>
                <a:spcPct val="100000"/>
              </a:lnSpc>
              <a:spcBef>
                <a:spcPts val="479"/>
              </a:spcBef>
              <a:spcAft>
                <a:spcPts val="0"/>
              </a:spcAft>
              <a:buClr>
                <a:srgbClr val="000000"/>
              </a:buClr>
              <a:buSzPts val="1200"/>
              <a:buFont typeface="Arial"/>
              <a:buChar char="-"/>
            </a:pPr>
            <a:r>
              <a:rPr lang="en-US" sz="1200">
                <a:solidFill>
                  <a:schemeClr val="dk1"/>
                </a:solidFill>
                <a:latin typeface="Arial"/>
                <a:ea typeface="Arial"/>
                <a:cs typeface="Arial"/>
                <a:sym typeface="Arial"/>
              </a:rPr>
              <a:t>During NOE flight, geographical features are used as cover, exploiting valleys and folds in the terrain by flying in, rather than over, them. This keeps the aircraft below enemy air defense radar coverage, avoiding being silhouetted against the sky.</a:t>
            </a:r>
            <a:endParaRPr/>
          </a:p>
          <a:p>
            <a:pPr indent="-171450" lvl="0" marL="404813" marR="0" rtl="0" algn="l">
              <a:lnSpc>
                <a:spcPct val="100000"/>
              </a:lnSpc>
              <a:spcBef>
                <a:spcPts val="479"/>
              </a:spcBef>
              <a:spcAft>
                <a:spcPts val="0"/>
              </a:spcAft>
              <a:buClr>
                <a:srgbClr val="000000"/>
              </a:buClr>
              <a:buSzPts val="1200"/>
              <a:buFont typeface="Arial"/>
              <a:buChar char="-"/>
            </a:pPr>
            <a:r>
              <a:rPr lang="en-US" sz="1200">
                <a:solidFill>
                  <a:schemeClr val="dk1"/>
                </a:solidFill>
                <a:latin typeface="Arial"/>
                <a:ea typeface="Arial"/>
                <a:cs typeface="Arial"/>
                <a:sym typeface="Arial"/>
              </a:rPr>
              <a:t>What are issues with this technique?</a:t>
            </a:r>
            <a:endParaRPr/>
          </a:p>
          <a:p>
            <a:pPr indent="0" lvl="0" marL="0" marR="0" rtl="0" algn="l">
              <a:lnSpc>
                <a:spcPct val="100000"/>
              </a:lnSpc>
              <a:spcBef>
                <a:spcPts val="479"/>
              </a:spcBef>
              <a:spcAft>
                <a:spcPts val="0"/>
              </a:spcAft>
              <a:buClr>
                <a:srgbClr val="000000"/>
              </a:buClr>
              <a:buSzPts val="1200"/>
              <a:buFont typeface="Arial"/>
              <a:buNone/>
            </a:pPr>
            <a:r>
              <a:t/>
            </a:r>
            <a:endParaRPr sz="1200">
              <a:solidFill>
                <a:schemeClr val="dk1"/>
              </a:solidFill>
              <a:latin typeface="Arial"/>
              <a:ea typeface="Arial"/>
              <a:cs typeface="Arial"/>
              <a:sym typeface="Arial"/>
            </a:endParaRPr>
          </a:p>
          <a:p>
            <a:pPr indent="-171450" lvl="0" marL="171450" marR="0" rtl="0" algn="l">
              <a:lnSpc>
                <a:spcPct val="100000"/>
              </a:lnSpc>
              <a:spcBef>
                <a:spcPts val="479"/>
              </a:spcBef>
              <a:spcAft>
                <a:spcPts val="0"/>
              </a:spcAft>
              <a:buClr>
                <a:srgbClr val="000000"/>
              </a:buClr>
              <a:buSzPts val="2400"/>
              <a:buFont typeface="Arial"/>
              <a:buChar char="•"/>
            </a:pPr>
            <a:r>
              <a:rPr lang="en-US" sz="2400">
                <a:solidFill>
                  <a:schemeClr val="dk1"/>
                </a:solidFill>
                <a:latin typeface="Arial"/>
                <a:ea typeface="Arial"/>
                <a:cs typeface="Arial"/>
                <a:sym typeface="Arial"/>
              </a:rPr>
              <a:t>High(er) Altitude Approach</a:t>
            </a:r>
            <a:endParaRPr/>
          </a:p>
          <a:p>
            <a:pPr indent="-171450" lvl="0" marL="404813" marR="0" rtl="0" algn="l">
              <a:lnSpc>
                <a:spcPct val="100000"/>
              </a:lnSpc>
              <a:spcBef>
                <a:spcPts val="479"/>
              </a:spcBef>
              <a:spcAft>
                <a:spcPts val="0"/>
              </a:spcAft>
              <a:buClr>
                <a:srgbClr val="000000"/>
              </a:buClr>
              <a:buSzPts val="1200"/>
              <a:buFont typeface="Arial"/>
              <a:buChar char="-"/>
            </a:pPr>
            <a:r>
              <a:rPr lang="en-US" sz="1200">
                <a:solidFill>
                  <a:schemeClr val="dk1"/>
                </a:solidFill>
                <a:latin typeface="Arial"/>
                <a:ea typeface="Arial"/>
                <a:cs typeface="Arial"/>
                <a:sym typeface="Arial"/>
              </a:rPr>
              <a:t>Flights conducted at the upper-limits of the ROZ utilized to maintain LOS to the aircraft to ensure high fidelity communications. Outranges shortrange EW systems and avoids detection by soldiers and systems through sheer distance.</a:t>
            </a:r>
            <a:endParaRPr/>
          </a:p>
          <a:p>
            <a:pPr indent="-171450" lvl="0" marL="404813" marR="0" rtl="0" algn="l">
              <a:lnSpc>
                <a:spcPct val="100000"/>
              </a:lnSpc>
              <a:spcBef>
                <a:spcPts val="479"/>
              </a:spcBef>
              <a:spcAft>
                <a:spcPts val="0"/>
              </a:spcAft>
              <a:buClr>
                <a:srgbClr val="000000"/>
              </a:buClr>
              <a:buSzPts val="1200"/>
              <a:buFont typeface="Arial"/>
              <a:buChar char="-"/>
            </a:pPr>
            <a:r>
              <a:rPr lang="en-US" sz="1200">
                <a:solidFill>
                  <a:schemeClr val="dk1"/>
                </a:solidFill>
                <a:latin typeface="Arial"/>
                <a:ea typeface="Arial"/>
                <a:cs typeface="Arial"/>
                <a:sym typeface="Arial"/>
              </a:rPr>
              <a:t>What are issues with this technique?</a:t>
            </a:r>
            <a:endParaRPr/>
          </a:p>
          <a:p>
            <a:pPr indent="0" lvl="0" marL="0" marR="0" rtl="0" algn="l">
              <a:lnSpc>
                <a:spcPct val="100000"/>
              </a:lnSpc>
              <a:spcBef>
                <a:spcPts val="479"/>
              </a:spcBef>
              <a:spcAft>
                <a:spcPts val="0"/>
              </a:spcAft>
              <a:buClr>
                <a:srgbClr val="000000"/>
              </a:buClr>
              <a:buSzPts val="1200"/>
              <a:buFont typeface="Arial"/>
              <a:buNone/>
            </a:pPr>
            <a:r>
              <a:t/>
            </a:r>
            <a:endParaRPr sz="1200">
              <a:solidFill>
                <a:schemeClr val="dk1"/>
              </a:solidFill>
              <a:latin typeface="Arial"/>
              <a:ea typeface="Arial"/>
              <a:cs typeface="Arial"/>
              <a:sym typeface="Arial"/>
            </a:endParaRPr>
          </a:p>
          <a:p>
            <a:pPr indent="0" lvl="0" marL="0" marR="0" rtl="0" algn="l">
              <a:lnSpc>
                <a:spcPct val="100000"/>
              </a:lnSpc>
              <a:spcBef>
                <a:spcPts val="479"/>
              </a:spcBef>
              <a:spcAft>
                <a:spcPts val="0"/>
              </a:spcAft>
              <a:buClr>
                <a:srgbClr val="000000"/>
              </a:buClr>
              <a:buSzPts val="1200"/>
              <a:buFont typeface="Arial"/>
              <a:buNone/>
            </a:pPr>
            <a:r>
              <a:t/>
            </a:r>
            <a:endParaRPr sz="1200">
              <a:solidFill>
                <a:schemeClr val="dk1"/>
              </a:solidFill>
              <a:latin typeface="Arial"/>
              <a:ea typeface="Arial"/>
              <a:cs typeface="Arial"/>
              <a:sym typeface="Arial"/>
            </a:endParaRPr>
          </a:p>
          <a:p>
            <a:pPr indent="0" lvl="1" marL="457200" marR="0" rtl="0" algn="l">
              <a:spcBef>
                <a:spcPts val="479"/>
              </a:spcBef>
              <a:spcAft>
                <a:spcPts val="0"/>
              </a:spcAft>
              <a:buNone/>
            </a:pPr>
            <a:r>
              <a:t/>
            </a:r>
            <a:endParaRPr b="0" i="0" sz="100" u="none" cap="none"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Airspace Considerations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2"/>
          <p:cNvSpPr txBox="1"/>
          <p:nvPr>
            <p:ph type="title"/>
          </p:nvPr>
        </p:nvSpPr>
        <p:spPr>
          <a:xfrm>
            <a:off x="962025" y="3175"/>
            <a:ext cx="10515600" cy="1325563"/>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US">
                <a:latin typeface="Arial"/>
                <a:ea typeface="Arial"/>
                <a:cs typeface="Arial"/>
                <a:sym typeface="Arial"/>
              </a:rPr>
              <a:t>Vertical</a:t>
            </a:r>
            <a:r>
              <a:rPr b="1" lang="en-US" sz="4400">
                <a:latin typeface="Arial"/>
                <a:ea typeface="Arial"/>
                <a:cs typeface="Arial"/>
                <a:sym typeface="Arial"/>
              </a:rPr>
              <a:t> Separation</a:t>
            </a:r>
            <a:endParaRPr/>
          </a:p>
        </p:txBody>
      </p:sp>
      <p:sp>
        <p:nvSpPr>
          <p:cNvPr id="284" name="Google Shape;284;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285" name="Google Shape;285;p42"/>
          <p:cNvSpPr txBox="1"/>
          <p:nvPr>
            <p:ph idx="4294967295" type="body"/>
          </p:nvPr>
        </p:nvSpPr>
        <p:spPr>
          <a:xfrm>
            <a:off x="5781675" y="1331913"/>
            <a:ext cx="6410325" cy="56038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b="1" lang="en-US" sz="1800" u="sng">
                <a:latin typeface="Arial"/>
                <a:ea typeface="Arial"/>
                <a:cs typeface="Arial"/>
                <a:sym typeface="Arial"/>
              </a:rPr>
              <a:t>Same space and/or time, separated by altitude</a:t>
            </a:r>
            <a:r>
              <a:rPr lang="en-US" sz="1800">
                <a:latin typeface="Arial"/>
                <a:ea typeface="Arial"/>
                <a:cs typeface="Arial"/>
                <a:sym typeface="Arial"/>
              </a:rPr>
              <a:t> </a:t>
            </a:r>
            <a:endParaRPr/>
          </a:p>
        </p:txBody>
      </p:sp>
      <p:pic>
        <p:nvPicPr>
          <p:cNvPr id="286" name="Google Shape;286;p42"/>
          <p:cNvPicPr preferRelativeResize="0"/>
          <p:nvPr/>
        </p:nvPicPr>
        <p:blipFill rotWithShape="1">
          <a:blip r:embed="rId3">
            <a:alphaModFix/>
          </a:blip>
          <a:srcRect b="0" l="0" r="0" t="0"/>
          <a:stretch/>
        </p:blipFill>
        <p:spPr>
          <a:xfrm>
            <a:off x="3200400" y="2109787"/>
            <a:ext cx="6257925" cy="3943350"/>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a:effectLst>
            <a:reflection blurRad="0" dir="5400000" dist="5000" endA="0" endPos="28000" kx="0" rotWithShape="0" algn="bl" stA="33000" stPos="0" sy="-100000" ky="0"/>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3"/>
          <p:cNvSpPr txBox="1"/>
          <p:nvPr>
            <p:ph type="title"/>
          </p:nvPr>
        </p:nvSpPr>
        <p:spPr>
          <a:xfrm>
            <a:off x="962025" y="3175"/>
            <a:ext cx="10515600" cy="1325563"/>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b="1" lang="en-US">
                <a:latin typeface="Arial"/>
                <a:ea typeface="Arial"/>
                <a:cs typeface="Arial"/>
                <a:sym typeface="Arial"/>
              </a:rPr>
              <a:t>Lateral Separation</a:t>
            </a:r>
            <a:endParaRPr/>
          </a:p>
        </p:txBody>
      </p:sp>
      <p:sp>
        <p:nvSpPr>
          <p:cNvPr id="293" name="Google Shape;293;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294" name="Google Shape;294;p43"/>
          <p:cNvSpPr txBox="1"/>
          <p:nvPr>
            <p:ph idx="4294967295" type="body"/>
          </p:nvPr>
        </p:nvSpPr>
        <p:spPr>
          <a:xfrm>
            <a:off x="5781675" y="1331913"/>
            <a:ext cx="6410325" cy="56038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b="1" lang="en-US" sz="1800" u="sng">
                <a:latin typeface="Arial"/>
                <a:ea typeface="Arial"/>
                <a:cs typeface="Arial"/>
                <a:sym typeface="Arial"/>
              </a:rPr>
              <a:t>Same altitude and/or time, separated by distance/terrain </a:t>
            </a:r>
            <a:r>
              <a:rPr lang="en-US" sz="1800">
                <a:latin typeface="Arial"/>
                <a:ea typeface="Arial"/>
                <a:cs typeface="Arial"/>
                <a:sym typeface="Arial"/>
              </a:rPr>
              <a:t> </a:t>
            </a:r>
            <a:endParaRPr/>
          </a:p>
        </p:txBody>
      </p:sp>
      <p:pic>
        <p:nvPicPr>
          <p:cNvPr id="295" name="Google Shape;295;p43"/>
          <p:cNvPicPr preferRelativeResize="0"/>
          <p:nvPr/>
        </p:nvPicPr>
        <p:blipFill rotWithShape="1">
          <a:blip r:embed="rId3">
            <a:alphaModFix/>
          </a:blip>
          <a:srcRect b="0" l="0" r="0" t="0"/>
          <a:stretch/>
        </p:blipFill>
        <p:spPr>
          <a:xfrm>
            <a:off x="3371850" y="1981200"/>
            <a:ext cx="5695950" cy="3714750"/>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a:effectLst>
            <a:reflection blurRad="0" dir="5400000" dist="5000" endA="0" endPos="28000" kx="0" rotWithShape="0" algn="bl" stA="33000" stPos="0" sy="-100000" ky="0"/>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4"/>
          <p:cNvSpPr txBox="1"/>
          <p:nvPr>
            <p:ph type="title"/>
          </p:nvPr>
        </p:nvSpPr>
        <p:spPr>
          <a:xfrm>
            <a:off x="962025" y="3175"/>
            <a:ext cx="10515600" cy="1325563"/>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b="1" lang="en-US">
                <a:latin typeface="Arial"/>
                <a:ea typeface="Arial"/>
                <a:cs typeface="Arial"/>
                <a:sym typeface="Arial"/>
              </a:rPr>
              <a:t>Time Separation</a:t>
            </a:r>
            <a:endParaRPr/>
          </a:p>
        </p:txBody>
      </p:sp>
      <p:sp>
        <p:nvSpPr>
          <p:cNvPr id="302" name="Google Shape;302;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303" name="Google Shape;303;p44"/>
          <p:cNvSpPr txBox="1"/>
          <p:nvPr>
            <p:ph idx="4294967295" type="body"/>
          </p:nvPr>
        </p:nvSpPr>
        <p:spPr>
          <a:xfrm>
            <a:off x="5781675" y="1331913"/>
            <a:ext cx="6410325" cy="56038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b="1" lang="en-US" sz="1800" u="sng">
                <a:latin typeface="Arial"/>
                <a:ea typeface="Arial"/>
                <a:cs typeface="Arial"/>
                <a:sym typeface="Arial"/>
              </a:rPr>
              <a:t>Same altitude and/or space, separated by time </a:t>
            </a:r>
            <a:r>
              <a:rPr lang="en-US" sz="1800">
                <a:latin typeface="Arial"/>
                <a:ea typeface="Arial"/>
                <a:cs typeface="Arial"/>
                <a:sym typeface="Arial"/>
              </a:rPr>
              <a:t> </a:t>
            </a:r>
            <a:endParaRPr>
              <a:latin typeface="Arial"/>
              <a:ea typeface="Arial"/>
              <a:cs typeface="Arial"/>
              <a:sym typeface="Arial"/>
            </a:endParaRPr>
          </a:p>
        </p:txBody>
      </p:sp>
      <p:pic>
        <p:nvPicPr>
          <p:cNvPr id="304" name="Google Shape;304;p44"/>
          <p:cNvPicPr preferRelativeResize="0"/>
          <p:nvPr/>
        </p:nvPicPr>
        <p:blipFill rotWithShape="1">
          <a:blip r:embed="rId3">
            <a:alphaModFix/>
          </a:blip>
          <a:srcRect b="0" l="0" r="0" t="0"/>
          <a:stretch/>
        </p:blipFill>
        <p:spPr>
          <a:xfrm>
            <a:off x="3290888" y="1809750"/>
            <a:ext cx="5924550" cy="3790950"/>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a:effectLst>
            <a:reflection blurRad="0" dir="5400000" dist="5000" endA="0" endPos="28000" kx="0" rotWithShape="0" algn="bl" stA="33000" stPos="0" sy="-100000" ky="0"/>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Drones as Part of Combined Arms</a:t>
            </a:r>
            <a:endParaRPr/>
          </a:p>
        </p:txBody>
      </p:sp>
      <p:pic>
        <p:nvPicPr>
          <p:cNvPr descr="A picture containing arthropod, invertebrate, close&#10;&#10;AI-generated content may be incorrect." id="310" name="Google Shape;310;p45"/>
          <p:cNvPicPr preferRelativeResize="0"/>
          <p:nvPr/>
        </p:nvPicPr>
        <p:blipFill rotWithShape="1">
          <a:blip r:embed="rId3">
            <a:alphaModFix/>
          </a:blip>
          <a:srcRect b="0" l="0" r="0" t="0"/>
          <a:stretch/>
        </p:blipFill>
        <p:spPr>
          <a:xfrm>
            <a:off x="1730051" y="1444657"/>
            <a:ext cx="8731898" cy="49116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46"/>
          <p:cNvPicPr preferRelativeResize="0"/>
          <p:nvPr>
            <p:ph idx="1" type="body"/>
          </p:nvPr>
        </p:nvPicPr>
        <p:blipFill rotWithShape="1">
          <a:blip r:embed="rId3">
            <a:alphaModFix/>
          </a:blip>
          <a:srcRect b="7937" l="11148" r="7491" t="22588"/>
          <a:stretch/>
        </p:blipFill>
        <p:spPr>
          <a:xfrm>
            <a:off x="5951375" y="445508"/>
            <a:ext cx="4917233" cy="5966984"/>
          </a:xfrm>
          <a:prstGeom prst="rect">
            <a:avLst/>
          </a:prstGeom>
          <a:noFill/>
          <a:ln>
            <a:noFill/>
          </a:ln>
        </p:spPr>
      </p:pic>
      <p:sp>
        <p:nvSpPr>
          <p:cNvPr id="316" name="Google Shape;316;p46"/>
          <p:cNvSpPr txBox="1"/>
          <p:nvPr/>
        </p:nvSpPr>
        <p:spPr>
          <a:xfrm>
            <a:off x="838200" y="2274838"/>
            <a:ext cx="4553339"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While drones can be useful in accomplishing a myriad of tasks alone, their main purpose is to ENABLE maneuver forces to accomplish their objectives on the battlefield.</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This means that they must be integrated as part of the Combined Arms philosophy of maneuver warfare.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0"/>
          <p:cNvPicPr preferRelativeResize="0"/>
          <p:nvPr>
            <p:ph idx="2" type="body"/>
          </p:nvPr>
        </p:nvPicPr>
        <p:blipFill rotWithShape="1">
          <a:blip r:embed="rId3">
            <a:alphaModFix/>
          </a:blip>
          <a:srcRect b="0" l="0" r="0" t="0"/>
          <a:stretch/>
        </p:blipFill>
        <p:spPr>
          <a:xfrm>
            <a:off x="5286255" y="1779279"/>
            <a:ext cx="6760093" cy="4022256"/>
          </a:xfrm>
          <a:prstGeom prst="rect">
            <a:avLst/>
          </a:prstGeom>
          <a:noFill/>
          <a:ln>
            <a:noFill/>
          </a:ln>
        </p:spPr>
      </p:pic>
      <p:sp>
        <p:nvSpPr>
          <p:cNvPr id="114" name="Google Shape;114;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Overview</a:t>
            </a:r>
            <a:endParaRPr/>
          </a:p>
        </p:txBody>
      </p:sp>
      <p:sp>
        <p:nvSpPr>
          <p:cNvPr id="115" name="Google Shape;115;p20"/>
          <p:cNvSpPr txBox="1"/>
          <p:nvPr>
            <p:ph idx="1" type="body"/>
          </p:nvPr>
        </p:nvSpPr>
        <p:spPr>
          <a:xfrm>
            <a:off x="145652" y="1996241"/>
            <a:ext cx="5181600" cy="3588332"/>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Char char="•"/>
            </a:pPr>
            <a:r>
              <a:rPr lang="en-US"/>
              <a:t>Team Loadout</a:t>
            </a:r>
            <a:endParaRPr/>
          </a:p>
          <a:p>
            <a:pPr indent="-77470"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US"/>
              <a:t>Hunter – Killer Concept</a:t>
            </a:r>
            <a:endParaRPr/>
          </a:p>
          <a:p>
            <a:pPr indent="-77470"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US"/>
              <a:t>Methods of Engagement</a:t>
            </a:r>
            <a:endParaRPr/>
          </a:p>
          <a:p>
            <a:pPr indent="-77470"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US"/>
              <a:t>Drones as Part of Combined Arms</a:t>
            </a:r>
            <a:endParaRPr/>
          </a:p>
          <a:p>
            <a:pPr indent="-77470"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US"/>
              <a:t>Special Operations / Missions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Integration into Offensive Operations</a:t>
            </a:r>
            <a:endParaRPr/>
          </a:p>
        </p:txBody>
      </p:sp>
      <p:sp>
        <p:nvSpPr>
          <p:cNvPr id="322" name="Google Shape;322;p47"/>
          <p:cNvSpPr txBox="1"/>
          <p:nvPr>
            <p:ph idx="1" type="body"/>
          </p:nvPr>
        </p:nvSpPr>
        <p:spPr>
          <a:xfrm>
            <a:off x="476250" y="1825625"/>
            <a:ext cx="554355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b="1" lang="en-US" u="sng"/>
              <a:t>Characteristics of the Offense</a:t>
            </a:r>
            <a:endParaRPr/>
          </a:p>
          <a:p>
            <a:pPr indent="-228600" lvl="0" marL="228600" rtl="0" algn="l">
              <a:lnSpc>
                <a:spcPct val="90000"/>
              </a:lnSpc>
              <a:spcBef>
                <a:spcPts val="1000"/>
              </a:spcBef>
              <a:spcAft>
                <a:spcPts val="0"/>
              </a:spcAft>
              <a:buClr>
                <a:schemeClr val="dk1"/>
              </a:buClr>
              <a:buSzPts val="2800"/>
              <a:buChar char="•"/>
            </a:pPr>
            <a:r>
              <a:rPr lang="en-US"/>
              <a:t>Concentration</a:t>
            </a:r>
            <a:endParaRPr/>
          </a:p>
          <a:p>
            <a:pPr indent="-228600" lvl="1" marL="685800" rtl="0" algn="l">
              <a:lnSpc>
                <a:spcPct val="90000"/>
              </a:lnSpc>
              <a:spcBef>
                <a:spcPts val="500"/>
              </a:spcBef>
              <a:spcAft>
                <a:spcPts val="0"/>
              </a:spcAft>
              <a:buClr>
                <a:schemeClr val="dk1"/>
              </a:buClr>
              <a:buSzPts val="1400"/>
              <a:buChar char="•"/>
            </a:pPr>
            <a:r>
              <a:rPr lang="en-US" sz="1400"/>
              <a:t>The massing of overwhelming combat power to achieve a single purpose</a:t>
            </a:r>
            <a:endParaRPr/>
          </a:p>
          <a:p>
            <a:pPr indent="-228600" lvl="0" marL="228600" rtl="0" algn="l">
              <a:lnSpc>
                <a:spcPct val="90000"/>
              </a:lnSpc>
              <a:spcBef>
                <a:spcPts val="1000"/>
              </a:spcBef>
              <a:spcAft>
                <a:spcPts val="0"/>
              </a:spcAft>
              <a:buClr>
                <a:schemeClr val="dk1"/>
              </a:buClr>
              <a:buSzPts val="2800"/>
              <a:buChar char="•"/>
            </a:pPr>
            <a:r>
              <a:rPr lang="en-US"/>
              <a:t>Audacity</a:t>
            </a:r>
            <a:endParaRPr/>
          </a:p>
          <a:p>
            <a:pPr indent="-228600" lvl="1" marL="685800" rtl="0" algn="l">
              <a:lnSpc>
                <a:spcPct val="90000"/>
              </a:lnSpc>
              <a:spcBef>
                <a:spcPts val="500"/>
              </a:spcBef>
              <a:spcAft>
                <a:spcPts val="0"/>
              </a:spcAft>
              <a:buClr>
                <a:schemeClr val="dk1"/>
              </a:buClr>
              <a:buSzPts val="1400"/>
              <a:buChar char="•"/>
            </a:pPr>
            <a:r>
              <a:rPr lang="en-US" sz="1400"/>
              <a:t>Bold, simple plans executed with determination.</a:t>
            </a:r>
            <a:endParaRPr/>
          </a:p>
          <a:p>
            <a:pPr indent="-228600" lvl="0" marL="228600" rtl="0" algn="l">
              <a:lnSpc>
                <a:spcPct val="90000"/>
              </a:lnSpc>
              <a:spcBef>
                <a:spcPts val="1000"/>
              </a:spcBef>
              <a:spcAft>
                <a:spcPts val="0"/>
              </a:spcAft>
              <a:buClr>
                <a:schemeClr val="dk1"/>
              </a:buClr>
              <a:buSzPts val="2800"/>
              <a:buChar char="•"/>
            </a:pPr>
            <a:r>
              <a:rPr lang="en-US"/>
              <a:t>Tempo</a:t>
            </a:r>
            <a:endParaRPr/>
          </a:p>
          <a:p>
            <a:pPr indent="-228600" lvl="1" marL="685800" rtl="0" algn="l">
              <a:lnSpc>
                <a:spcPct val="90000"/>
              </a:lnSpc>
              <a:spcBef>
                <a:spcPts val="500"/>
              </a:spcBef>
              <a:spcAft>
                <a:spcPts val="0"/>
              </a:spcAft>
              <a:buClr>
                <a:schemeClr val="dk1"/>
              </a:buClr>
              <a:buSzPts val="1400"/>
              <a:buChar char="•"/>
            </a:pPr>
            <a:r>
              <a:rPr lang="en-US" sz="1400"/>
              <a:t>The speed and rhythm of military operations relative to the enemy</a:t>
            </a:r>
            <a:endParaRPr/>
          </a:p>
          <a:p>
            <a:pPr indent="-228600" lvl="0" marL="228600" rtl="0" algn="l">
              <a:lnSpc>
                <a:spcPct val="90000"/>
              </a:lnSpc>
              <a:spcBef>
                <a:spcPts val="1000"/>
              </a:spcBef>
              <a:spcAft>
                <a:spcPts val="0"/>
              </a:spcAft>
              <a:buClr>
                <a:schemeClr val="dk1"/>
              </a:buClr>
              <a:buSzPts val="2800"/>
              <a:buChar char="•"/>
            </a:pPr>
            <a:r>
              <a:rPr lang="en-US"/>
              <a:t>Surprise</a:t>
            </a:r>
            <a:endParaRPr/>
          </a:p>
          <a:p>
            <a:pPr indent="-228600" lvl="1" marL="685800" rtl="0" algn="l">
              <a:lnSpc>
                <a:spcPct val="90000"/>
              </a:lnSpc>
              <a:spcBef>
                <a:spcPts val="500"/>
              </a:spcBef>
              <a:spcAft>
                <a:spcPts val="0"/>
              </a:spcAft>
              <a:buClr>
                <a:schemeClr val="dk1"/>
              </a:buClr>
              <a:buSzPts val="1400"/>
              <a:buChar char="•"/>
            </a:pPr>
            <a:r>
              <a:rPr lang="en-US" sz="1400"/>
              <a:t>attacking the enemy at an unexpected time or place, or in an unexpected manner</a:t>
            </a:r>
            <a:endParaRPr/>
          </a:p>
        </p:txBody>
      </p:sp>
      <p:pic>
        <p:nvPicPr>
          <p:cNvPr descr="Czech Republic Learns from War in Ukraine and Equips its Army with FPV ..." id="323" name="Google Shape;323;p47"/>
          <p:cNvPicPr preferRelativeResize="0"/>
          <p:nvPr>
            <p:ph idx="2" type="body"/>
          </p:nvPr>
        </p:nvPicPr>
        <p:blipFill rotWithShape="1">
          <a:blip r:embed="rId3">
            <a:alphaModFix/>
          </a:blip>
          <a:srcRect b="0" l="0" r="0" t="0"/>
          <a:stretch/>
        </p:blipFill>
        <p:spPr>
          <a:xfrm>
            <a:off x="6172200" y="2274094"/>
            <a:ext cx="5181600" cy="3454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Integration into Breaching</a:t>
            </a:r>
            <a:endParaRPr/>
          </a:p>
        </p:txBody>
      </p:sp>
      <p:sp>
        <p:nvSpPr>
          <p:cNvPr id="329" name="Google Shape;329;p4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u="sng"/>
              <a:t>Breaching Steps (SOSRA)</a:t>
            </a:r>
            <a:endParaRPr/>
          </a:p>
          <a:p>
            <a:pPr indent="0" lvl="0" marL="0" rtl="0" algn="l">
              <a:lnSpc>
                <a:spcPct val="90000"/>
              </a:lnSpc>
              <a:spcBef>
                <a:spcPts val="1000"/>
              </a:spcBef>
              <a:spcAft>
                <a:spcPts val="0"/>
              </a:spcAft>
              <a:buClr>
                <a:schemeClr val="dk1"/>
              </a:buClr>
              <a:buSzPts val="2800"/>
              <a:buNone/>
            </a:pPr>
            <a:r>
              <a:t/>
            </a:r>
            <a:endParaRPr/>
          </a:p>
          <a:p>
            <a:pPr indent="-514350" lvl="0" marL="514350" rtl="0" algn="l">
              <a:lnSpc>
                <a:spcPct val="90000"/>
              </a:lnSpc>
              <a:spcBef>
                <a:spcPts val="1000"/>
              </a:spcBef>
              <a:spcAft>
                <a:spcPts val="0"/>
              </a:spcAft>
              <a:buClr>
                <a:schemeClr val="dk1"/>
              </a:buClr>
              <a:buSzPts val="2800"/>
              <a:buFont typeface="Calibri"/>
              <a:buAutoNum type="arabicPeriod"/>
            </a:pPr>
            <a:r>
              <a:rPr lang="en-US"/>
              <a:t>Suppress</a:t>
            </a:r>
            <a:endParaRPr/>
          </a:p>
          <a:p>
            <a:pPr indent="-514350" lvl="0" marL="514350" rtl="0" algn="l">
              <a:lnSpc>
                <a:spcPct val="90000"/>
              </a:lnSpc>
              <a:spcBef>
                <a:spcPts val="1000"/>
              </a:spcBef>
              <a:spcAft>
                <a:spcPts val="0"/>
              </a:spcAft>
              <a:buClr>
                <a:schemeClr val="dk1"/>
              </a:buClr>
              <a:buSzPts val="2800"/>
              <a:buFont typeface="Calibri"/>
              <a:buAutoNum type="arabicPeriod"/>
            </a:pPr>
            <a:r>
              <a:rPr lang="en-US"/>
              <a:t>Obscure</a:t>
            </a:r>
            <a:endParaRPr/>
          </a:p>
          <a:p>
            <a:pPr indent="-514350" lvl="0" marL="514350" rtl="0" algn="l">
              <a:lnSpc>
                <a:spcPct val="90000"/>
              </a:lnSpc>
              <a:spcBef>
                <a:spcPts val="1000"/>
              </a:spcBef>
              <a:spcAft>
                <a:spcPts val="0"/>
              </a:spcAft>
              <a:buClr>
                <a:schemeClr val="dk1"/>
              </a:buClr>
              <a:buSzPts val="2800"/>
              <a:buFont typeface="Calibri"/>
              <a:buAutoNum type="arabicPeriod"/>
            </a:pPr>
            <a:r>
              <a:rPr lang="en-US"/>
              <a:t>Secure</a:t>
            </a:r>
            <a:endParaRPr/>
          </a:p>
          <a:p>
            <a:pPr indent="-514350" lvl="0" marL="514350" rtl="0" algn="l">
              <a:lnSpc>
                <a:spcPct val="90000"/>
              </a:lnSpc>
              <a:spcBef>
                <a:spcPts val="1000"/>
              </a:spcBef>
              <a:spcAft>
                <a:spcPts val="0"/>
              </a:spcAft>
              <a:buClr>
                <a:schemeClr val="dk1"/>
              </a:buClr>
              <a:buSzPts val="2800"/>
              <a:buFont typeface="Calibri"/>
              <a:buAutoNum type="arabicPeriod"/>
            </a:pPr>
            <a:r>
              <a:rPr lang="en-US"/>
              <a:t>Reduce</a:t>
            </a:r>
            <a:endParaRPr/>
          </a:p>
          <a:p>
            <a:pPr indent="-514350" lvl="0" marL="514350" rtl="0" algn="l">
              <a:lnSpc>
                <a:spcPct val="90000"/>
              </a:lnSpc>
              <a:spcBef>
                <a:spcPts val="1000"/>
              </a:spcBef>
              <a:spcAft>
                <a:spcPts val="0"/>
              </a:spcAft>
              <a:buClr>
                <a:schemeClr val="dk1"/>
              </a:buClr>
              <a:buSzPts val="2800"/>
              <a:buFont typeface="Calibri"/>
              <a:buAutoNum type="arabicPeriod"/>
            </a:pPr>
            <a:r>
              <a:rPr lang="en-US"/>
              <a:t>Assault</a:t>
            </a:r>
            <a:endParaRPr/>
          </a:p>
        </p:txBody>
      </p:sp>
      <p:pic>
        <p:nvPicPr>
          <p:cNvPr descr="Russian UGV developments influenced by Ukraine War" id="330" name="Google Shape;330;p48"/>
          <p:cNvPicPr preferRelativeResize="0"/>
          <p:nvPr>
            <p:ph idx="2" type="body"/>
          </p:nvPr>
        </p:nvPicPr>
        <p:blipFill rotWithShape="1">
          <a:blip r:embed="rId3">
            <a:alphaModFix/>
          </a:blip>
          <a:srcRect b="0" l="0" r="0" t="0"/>
          <a:stretch/>
        </p:blipFill>
        <p:spPr>
          <a:xfrm>
            <a:off x="6172200" y="2543969"/>
            <a:ext cx="5181600" cy="2914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Characteristics of Defensive Operations</a:t>
            </a:r>
            <a:endParaRPr/>
          </a:p>
        </p:txBody>
      </p:sp>
      <p:sp>
        <p:nvSpPr>
          <p:cNvPr id="336" name="Google Shape;336;p49"/>
          <p:cNvSpPr txBox="1"/>
          <p:nvPr>
            <p:ph idx="1" type="body"/>
          </p:nvPr>
        </p:nvSpPr>
        <p:spPr>
          <a:xfrm>
            <a:off x="455645" y="2219298"/>
            <a:ext cx="5640355" cy="357669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Disruption</a:t>
            </a:r>
            <a:endParaRPr/>
          </a:p>
          <a:p>
            <a:pPr indent="-228600" lvl="0" marL="228600" rtl="0" algn="l">
              <a:lnSpc>
                <a:spcPct val="90000"/>
              </a:lnSpc>
              <a:spcBef>
                <a:spcPts val="1000"/>
              </a:spcBef>
              <a:spcAft>
                <a:spcPts val="0"/>
              </a:spcAft>
              <a:buClr>
                <a:schemeClr val="dk1"/>
              </a:buClr>
              <a:buSzPts val="2800"/>
              <a:buChar char="•"/>
            </a:pPr>
            <a:r>
              <a:rPr lang="en-US"/>
              <a:t>Flexibility</a:t>
            </a:r>
            <a:endParaRPr/>
          </a:p>
          <a:p>
            <a:pPr indent="-228600" lvl="0" marL="228600" rtl="0" algn="l">
              <a:lnSpc>
                <a:spcPct val="90000"/>
              </a:lnSpc>
              <a:spcBef>
                <a:spcPts val="1000"/>
              </a:spcBef>
              <a:spcAft>
                <a:spcPts val="0"/>
              </a:spcAft>
              <a:buClr>
                <a:schemeClr val="dk1"/>
              </a:buClr>
              <a:buSzPts val="2800"/>
              <a:buChar char="•"/>
            </a:pPr>
            <a:r>
              <a:rPr lang="en-US"/>
              <a:t>Maneuver</a:t>
            </a:r>
            <a:endParaRPr/>
          </a:p>
          <a:p>
            <a:pPr indent="-228600" lvl="0" marL="228600" rtl="0" algn="l">
              <a:lnSpc>
                <a:spcPct val="90000"/>
              </a:lnSpc>
              <a:spcBef>
                <a:spcPts val="1000"/>
              </a:spcBef>
              <a:spcAft>
                <a:spcPts val="0"/>
              </a:spcAft>
              <a:buClr>
                <a:schemeClr val="dk1"/>
              </a:buClr>
              <a:buSzPts val="2800"/>
              <a:buChar char="•"/>
            </a:pPr>
            <a:r>
              <a:rPr lang="en-US"/>
              <a:t>Mass and Concentration</a:t>
            </a:r>
            <a:endParaRPr/>
          </a:p>
          <a:p>
            <a:pPr indent="-228600" lvl="0" marL="228600" rtl="0" algn="l">
              <a:lnSpc>
                <a:spcPct val="90000"/>
              </a:lnSpc>
              <a:spcBef>
                <a:spcPts val="1000"/>
              </a:spcBef>
              <a:spcAft>
                <a:spcPts val="0"/>
              </a:spcAft>
              <a:buClr>
                <a:schemeClr val="dk1"/>
              </a:buClr>
              <a:buSzPts val="2800"/>
              <a:buChar char="•"/>
            </a:pPr>
            <a:r>
              <a:rPr lang="en-US"/>
              <a:t>Operations in Depth</a:t>
            </a:r>
            <a:endParaRPr/>
          </a:p>
          <a:p>
            <a:pPr indent="-228600" lvl="0" marL="228600" rtl="0" algn="l">
              <a:lnSpc>
                <a:spcPct val="90000"/>
              </a:lnSpc>
              <a:spcBef>
                <a:spcPts val="1000"/>
              </a:spcBef>
              <a:spcAft>
                <a:spcPts val="0"/>
              </a:spcAft>
              <a:buClr>
                <a:schemeClr val="dk1"/>
              </a:buClr>
              <a:buSzPts val="2800"/>
              <a:buChar char="•"/>
            </a:pPr>
            <a:r>
              <a:rPr lang="en-US"/>
              <a:t>Preparation</a:t>
            </a:r>
            <a:endParaRPr/>
          </a:p>
          <a:p>
            <a:pPr indent="-228600" lvl="0" marL="228600" rtl="0" algn="l">
              <a:lnSpc>
                <a:spcPct val="90000"/>
              </a:lnSpc>
              <a:spcBef>
                <a:spcPts val="1000"/>
              </a:spcBef>
              <a:spcAft>
                <a:spcPts val="0"/>
              </a:spcAft>
              <a:buClr>
                <a:schemeClr val="dk1"/>
              </a:buClr>
              <a:buSzPts val="2800"/>
              <a:buChar char="•"/>
            </a:pPr>
            <a:r>
              <a:rPr lang="en-US"/>
              <a:t>Security</a:t>
            </a:r>
            <a:endParaRPr/>
          </a:p>
        </p:txBody>
      </p:sp>
      <p:pic>
        <p:nvPicPr>
          <p:cNvPr descr="Chain Link and Concrete: Infantry Fighting Positions: A Textbook Example" id="337" name="Google Shape;337;p49"/>
          <p:cNvPicPr preferRelativeResize="0"/>
          <p:nvPr>
            <p:ph idx="2" type="body"/>
          </p:nvPr>
        </p:nvPicPr>
        <p:blipFill rotWithShape="1">
          <a:blip r:embed="rId3">
            <a:alphaModFix/>
          </a:blip>
          <a:srcRect b="0" l="0" r="0" t="0"/>
          <a:stretch/>
        </p:blipFill>
        <p:spPr>
          <a:xfrm>
            <a:off x="6292850" y="2052400"/>
            <a:ext cx="5181600" cy="39104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Integration into Defensive Operations</a:t>
            </a:r>
            <a:endParaRPr/>
          </a:p>
        </p:txBody>
      </p:sp>
      <p:sp>
        <p:nvSpPr>
          <p:cNvPr id="343" name="Google Shape;343;p50"/>
          <p:cNvSpPr txBox="1"/>
          <p:nvPr>
            <p:ph idx="1" type="body"/>
          </p:nvPr>
        </p:nvSpPr>
        <p:spPr>
          <a:xfrm>
            <a:off x="531845" y="1825625"/>
            <a:ext cx="5640355" cy="43513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b="1" lang="en-US" sz="3300" u="sng"/>
              <a:t>Engagement Area Development</a:t>
            </a:r>
            <a:endParaRPr/>
          </a:p>
          <a:p>
            <a:pPr indent="0" lvl="0" marL="0" rtl="0" algn="l">
              <a:lnSpc>
                <a:spcPct val="90000"/>
              </a:lnSpc>
              <a:spcBef>
                <a:spcPts val="1000"/>
              </a:spcBef>
              <a:spcAft>
                <a:spcPts val="0"/>
              </a:spcAft>
              <a:buClr>
                <a:schemeClr val="dk1"/>
              </a:buClr>
              <a:buSzPct val="100000"/>
              <a:buNone/>
            </a:pPr>
            <a:r>
              <a:t/>
            </a:r>
            <a:endParaRPr b="1" u="sng"/>
          </a:p>
          <a:p>
            <a:pPr indent="-514350" lvl="0" marL="514350" rtl="0" algn="l">
              <a:lnSpc>
                <a:spcPct val="90000"/>
              </a:lnSpc>
              <a:spcBef>
                <a:spcPts val="1000"/>
              </a:spcBef>
              <a:spcAft>
                <a:spcPts val="0"/>
              </a:spcAft>
              <a:buClr>
                <a:schemeClr val="dk1"/>
              </a:buClr>
              <a:buSzPct val="100000"/>
              <a:buFont typeface="Calibri"/>
              <a:buAutoNum type="arabicPeriod"/>
            </a:pPr>
            <a:r>
              <a:rPr lang="en-US"/>
              <a:t>Identify likely enemy avenues of approach</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Determine the enemy’s likely scheme of maneuver</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Determine where to kill the enemy</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Plan and integrate obstacles</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Emplace weapons systems</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Plan and integrate indirect fires</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Rehearse the engagement</a:t>
            </a:r>
            <a:endParaRPr/>
          </a:p>
        </p:txBody>
      </p:sp>
      <p:pic>
        <p:nvPicPr>
          <p:cNvPr descr="Chain Link and Concrete: Infantry Fighting Positions: A Textbook Example" id="344" name="Google Shape;344;p50"/>
          <p:cNvPicPr preferRelativeResize="0"/>
          <p:nvPr>
            <p:ph idx="2" type="body"/>
          </p:nvPr>
        </p:nvPicPr>
        <p:blipFill rotWithShape="1">
          <a:blip r:embed="rId3">
            <a:alphaModFix/>
          </a:blip>
          <a:srcRect b="0" l="0" r="0" t="0"/>
          <a:stretch/>
        </p:blipFill>
        <p:spPr>
          <a:xfrm>
            <a:off x="6292850" y="2052400"/>
            <a:ext cx="5181600" cy="391048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Limitations</a:t>
            </a:r>
            <a:endParaRPr/>
          </a:p>
        </p:txBody>
      </p:sp>
      <p:sp>
        <p:nvSpPr>
          <p:cNvPr id="350" name="Google Shape;350;p5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l">
              <a:lnSpc>
                <a:spcPct val="90000"/>
              </a:lnSpc>
              <a:spcBef>
                <a:spcPts val="0"/>
              </a:spcBef>
              <a:spcAft>
                <a:spcPts val="0"/>
              </a:spcAft>
              <a:buClr>
                <a:schemeClr val="dk1"/>
              </a:buClr>
              <a:buSzPct val="100000"/>
              <a:buChar char="•"/>
            </a:pPr>
            <a:r>
              <a:rPr lang="en-US"/>
              <a:t>Susceptibility to electronic warfare</a:t>
            </a:r>
            <a:endParaRPr/>
          </a:p>
          <a:p>
            <a:pPr indent="-228600" lvl="0" marL="228600" rtl="0" algn="l">
              <a:lnSpc>
                <a:spcPct val="90000"/>
              </a:lnSpc>
              <a:spcBef>
                <a:spcPts val="1000"/>
              </a:spcBef>
              <a:spcAft>
                <a:spcPts val="0"/>
              </a:spcAft>
              <a:buClr>
                <a:schemeClr val="dk1"/>
              </a:buClr>
              <a:buSzPct val="100000"/>
              <a:buChar char="•"/>
            </a:pPr>
            <a:r>
              <a:rPr lang="en-US"/>
              <a:t>Unmanned systems do not replace Soldiers on the ground, especially in urban environments</a:t>
            </a:r>
            <a:endParaRPr/>
          </a:p>
          <a:p>
            <a:pPr indent="-228600" lvl="0" marL="228600" rtl="0" algn="l">
              <a:lnSpc>
                <a:spcPct val="90000"/>
              </a:lnSpc>
              <a:spcBef>
                <a:spcPts val="1000"/>
              </a:spcBef>
              <a:spcAft>
                <a:spcPts val="0"/>
              </a:spcAft>
              <a:buClr>
                <a:schemeClr val="dk1"/>
              </a:buClr>
              <a:buSzPct val="100000"/>
              <a:buChar char="•"/>
            </a:pPr>
            <a:r>
              <a:rPr lang="en-US"/>
              <a:t>Limited in payload while still remaining group 1 and 2 sized</a:t>
            </a:r>
            <a:endParaRPr/>
          </a:p>
          <a:p>
            <a:pPr indent="-228600" lvl="0" marL="228600" rtl="0" algn="l">
              <a:lnSpc>
                <a:spcPct val="90000"/>
              </a:lnSpc>
              <a:spcBef>
                <a:spcPts val="1000"/>
              </a:spcBef>
              <a:spcAft>
                <a:spcPts val="0"/>
              </a:spcAft>
              <a:buClr>
                <a:schemeClr val="dk1"/>
              </a:buClr>
              <a:buSzPct val="100000"/>
              <a:buChar char="•"/>
            </a:pPr>
            <a:r>
              <a:rPr lang="en-US"/>
              <a:t>Relatively high skill threshold to operate</a:t>
            </a:r>
            <a:endParaRPr/>
          </a:p>
          <a:p>
            <a:pPr indent="-228600" lvl="0" marL="228600" rtl="0" algn="l">
              <a:lnSpc>
                <a:spcPct val="90000"/>
              </a:lnSpc>
              <a:spcBef>
                <a:spcPts val="1000"/>
              </a:spcBef>
              <a:spcAft>
                <a:spcPts val="0"/>
              </a:spcAft>
              <a:buClr>
                <a:schemeClr val="dk1"/>
              </a:buClr>
              <a:buSzPct val="100000"/>
              <a:buChar char="•"/>
            </a:pPr>
            <a:r>
              <a:rPr lang="en-US"/>
              <a:t>Requires integration into other warfighting functions to exploit the advantages that FPV drones provide</a:t>
            </a:r>
            <a:endParaRPr/>
          </a:p>
        </p:txBody>
      </p:sp>
      <p:sp>
        <p:nvSpPr>
          <p:cNvPr id="351" name="Google Shape;351;p51"/>
          <p:cNvSpPr txBox="1"/>
          <p:nvPr>
            <p:ph idx="2" type="body"/>
          </p:nvPr>
        </p:nvSpPr>
        <p:spPr>
          <a:xfrm>
            <a:off x="6172200" y="3082179"/>
            <a:ext cx="5181600" cy="116325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90000"/>
              </a:lnSpc>
              <a:spcBef>
                <a:spcPts val="0"/>
              </a:spcBef>
              <a:spcAft>
                <a:spcPts val="0"/>
              </a:spcAft>
              <a:buClr>
                <a:schemeClr val="dk1"/>
              </a:buClr>
              <a:buSzPct val="100000"/>
              <a:buNone/>
            </a:pPr>
            <a:r>
              <a:rPr i="1" lang="en-US" sz="2400"/>
              <a:t>"If all you have is a hammer, everything looks like a nail.“</a:t>
            </a:r>
            <a:endParaRPr/>
          </a:p>
          <a:p>
            <a:pPr indent="0" lvl="0" marL="0" rtl="0" algn="ctr">
              <a:lnSpc>
                <a:spcPct val="90000"/>
              </a:lnSpc>
              <a:spcBef>
                <a:spcPts val="1000"/>
              </a:spcBef>
              <a:spcAft>
                <a:spcPts val="0"/>
              </a:spcAft>
              <a:buClr>
                <a:srgbClr val="7F7F7F"/>
              </a:buClr>
              <a:buSzPct val="100000"/>
              <a:buNone/>
            </a:pPr>
            <a:r>
              <a:rPr lang="en-US" sz="1400">
                <a:solidFill>
                  <a:srgbClr val="7F7F7F"/>
                </a:solidFill>
              </a:rPr>
              <a:t>-Abraham Maslow</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Special Operations / Missions</a:t>
            </a:r>
            <a:endParaRPr/>
          </a:p>
        </p:txBody>
      </p:sp>
      <p:sp>
        <p:nvSpPr>
          <p:cNvPr id="357" name="Google Shape;357;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53"/>
          <p:cNvPicPr preferRelativeResize="0"/>
          <p:nvPr>
            <p:ph idx="1" type="body"/>
          </p:nvPr>
        </p:nvPicPr>
        <p:blipFill rotWithShape="1">
          <a:blip r:embed="rId3">
            <a:alphaModFix/>
          </a:blip>
          <a:srcRect b="9437" l="11452" r="6577" t="26018"/>
          <a:stretch/>
        </p:blipFill>
        <p:spPr>
          <a:xfrm>
            <a:off x="3581400" y="448721"/>
            <a:ext cx="5279573" cy="5907629"/>
          </a:xfrm>
          <a:prstGeom prst="rect">
            <a:avLst/>
          </a:prstGeom>
          <a:noFill/>
          <a:ln>
            <a:noFill/>
          </a:ln>
        </p:spPr>
      </p:pic>
      <p:sp>
        <p:nvSpPr>
          <p:cNvPr id="364" name="Google Shape;364;p53"/>
          <p:cNvSpPr txBox="1"/>
          <p:nvPr/>
        </p:nvSpPr>
        <p:spPr>
          <a:xfrm>
            <a:off x="304800" y="1334277"/>
            <a:ext cx="3390122"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chemeClr val="dk1"/>
                </a:solidFill>
                <a:latin typeface="Calibri"/>
                <a:ea typeface="Calibri"/>
                <a:cs typeface="Calibri"/>
                <a:sym typeface="Calibri"/>
              </a:rPr>
              <a:t>Complex Remote Attacks: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FPV systems are planted in advance or delivered to an unwitting enemy. They are then activated remotely to perform the attack via GSM (global cell network).</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54"/>
          <p:cNvPicPr preferRelativeResize="0"/>
          <p:nvPr/>
        </p:nvPicPr>
        <p:blipFill rotWithShape="1">
          <a:blip r:embed="rId3">
            <a:alphaModFix/>
          </a:blip>
          <a:srcRect b="0" l="0" r="0" t="0"/>
          <a:stretch/>
        </p:blipFill>
        <p:spPr>
          <a:xfrm>
            <a:off x="1788365" y="814283"/>
            <a:ext cx="8475307" cy="4859742"/>
          </a:xfrm>
          <a:prstGeom prst="rect">
            <a:avLst/>
          </a:prstGeom>
          <a:noFill/>
          <a:ln>
            <a:noFill/>
          </a:ln>
        </p:spPr>
      </p:pic>
      <p:sp>
        <p:nvSpPr>
          <p:cNvPr id="370" name="Google Shape;370;p54"/>
          <p:cNvSpPr txBox="1"/>
          <p:nvPr/>
        </p:nvSpPr>
        <p:spPr>
          <a:xfrm>
            <a:off x="2648338" y="5710019"/>
            <a:ext cx="689532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dk1"/>
                </a:solidFill>
                <a:latin typeface="Calibri"/>
                <a:ea typeface="Calibri"/>
                <a:cs typeface="Calibri"/>
                <a:sym typeface="Calibri"/>
              </a:rPr>
              <a:t>Reference attack on Russian Bomber Fleet by Ukraine 7 June 2025</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55"/>
          <p:cNvPicPr preferRelativeResize="0"/>
          <p:nvPr>
            <p:ph idx="1" type="body"/>
          </p:nvPr>
        </p:nvPicPr>
        <p:blipFill rotWithShape="1">
          <a:blip r:embed="rId3">
            <a:alphaModFix/>
          </a:blip>
          <a:srcRect b="5791" l="10842" r="6882" t="22160"/>
          <a:stretch/>
        </p:blipFill>
        <p:spPr>
          <a:xfrm>
            <a:off x="3671595" y="411964"/>
            <a:ext cx="4848809" cy="6034072"/>
          </a:xfrm>
          <a:prstGeom prst="rect">
            <a:avLst/>
          </a:prstGeom>
          <a:noFill/>
          <a:ln>
            <a:noFill/>
          </a:ln>
        </p:spPr>
      </p:pic>
      <p:sp>
        <p:nvSpPr>
          <p:cNvPr id="377" name="Google Shape;377;p55"/>
          <p:cNvSpPr txBox="1"/>
          <p:nvPr/>
        </p:nvSpPr>
        <p:spPr>
          <a:xfrm>
            <a:off x="304800" y="1334277"/>
            <a:ext cx="3390122"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chemeClr val="dk1"/>
                </a:solidFill>
                <a:latin typeface="Calibri"/>
                <a:ea typeface="Calibri"/>
                <a:cs typeface="Calibri"/>
                <a:sym typeface="Calibri"/>
              </a:rPr>
              <a:t>Incendiary Obstacle Reduction: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Thermite based incendiary devices may be attached to drones in order to destroy vegetation and wood based protective obstacles.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56"/>
          <p:cNvPicPr preferRelativeResize="0"/>
          <p:nvPr>
            <p:ph idx="1" type="body"/>
          </p:nvPr>
        </p:nvPicPr>
        <p:blipFill rotWithShape="1">
          <a:blip r:embed="rId3">
            <a:alphaModFix/>
          </a:blip>
          <a:srcRect b="9652" l="11148" r="6882" t="18084"/>
          <a:stretch/>
        </p:blipFill>
        <p:spPr>
          <a:xfrm>
            <a:off x="3447952" y="624037"/>
            <a:ext cx="4168201" cy="5221874"/>
          </a:xfrm>
          <a:prstGeom prst="rect">
            <a:avLst/>
          </a:prstGeom>
          <a:noFill/>
          <a:ln>
            <a:noFill/>
          </a:ln>
        </p:spPr>
      </p:pic>
      <p:sp>
        <p:nvSpPr>
          <p:cNvPr id="383" name="Google Shape;383;p56"/>
          <p:cNvSpPr txBox="1"/>
          <p:nvPr/>
        </p:nvSpPr>
        <p:spPr>
          <a:xfrm>
            <a:off x="5625360" y="2469030"/>
            <a:ext cx="154055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
                <a:solidFill>
                  <a:schemeClr val="dk1"/>
                </a:solidFill>
                <a:latin typeface="Calibri"/>
                <a:ea typeface="Calibri"/>
                <a:cs typeface="Calibri"/>
                <a:sym typeface="Calibri"/>
              </a:rPr>
              <a:t>We're no strangers to love</a:t>
            </a:r>
            <a:endParaRPr/>
          </a:p>
          <a:p>
            <a:pPr indent="0" lvl="0" marL="0" marR="0" rtl="0" algn="l">
              <a:spcBef>
                <a:spcPts val="0"/>
              </a:spcBef>
              <a:spcAft>
                <a:spcPts val="0"/>
              </a:spcAft>
              <a:buNone/>
            </a:pPr>
            <a:r>
              <a:rPr lang="en-US" sz="600">
                <a:solidFill>
                  <a:schemeClr val="dk1"/>
                </a:solidFill>
                <a:latin typeface="Calibri"/>
                <a:ea typeface="Calibri"/>
                <a:cs typeface="Calibri"/>
                <a:sym typeface="Calibri"/>
              </a:rPr>
              <a:t>You know the rules and so do I</a:t>
            </a:r>
            <a:endParaRPr/>
          </a:p>
          <a:p>
            <a:pPr indent="0" lvl="0" marL="0" marR="0" rtl="0" algn="l">
              <a:spcBef>
                <a:spcPts val="0"/>
              </a:spcBef>
              <a:spcAft>
                <a:spcPts val="0"/>
              </a:spcAft>
              <a:buNone/>
            </a:pPr>
            <a:r>
              <a:rPr lang="en-US" sz="600">
                <a:solidFill>
                  <a:schemeClr val="dk1"/>
                </a:solidFill>
                <a:latin typeface="Calibri"/>
                <a:ea typeface="Calibri"/>
                <a:cs typeface="Calibri"/>
                <a:sym typeface="Calibri"/>
              </a:rPr>
              <a:t>A full commitment's what I'm thinkin' of</a:t>
            </a:r>
            <a:endParaRPr/>
          </a:p>
          <a:p>
            <a:pPr indent="0" lvl="0" marL="0" marR="0" rtl="0" algn="l">
              <a:spcBef>
                <a:spcPts val="0"/>
              </a:spcBef>
              <a:spcAft>
                <a:spcPts val="0"/>
              </a:spcAft>
              <a:buNone/>
            </a:pPr>
            <a:r>
              <a:rPr lang="en-US" sz="600">
                <a:solidFill>
                  <a:schemeClr val="dk1"/>
                </a:solidFill>
                <a:latin typeface="Calibri"/>
                <a:ea typeface="Calibri"/>
                <a:cs typeface="Calibri"/>
                <a:sym typeface="Calibri"/>
              </a:rPr>
              <a:t>You wouldn't get this from any other guy</a:t>
            </a:r>
            <a:endParaRPr/>
          </a:p>
        </p:txBody>
      </p:sp>
      <p:sp>
        <p:nvSpPr>
          <p:cNvPr id="384" name="Google Shape;384;p56"/>
          <p:cNvSpPr txBox="1"/>
          <p:nvPr/>
        </p:nvSpPr>
        <p:spPr>
          <a:xfrm>
            <a:off x="304800" y="1334277"/>
            <a:ext cx="3390122"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chemeClr val="dk1"/>
                </a:solidFill>
                <a:latin typeface="Calibri"/>
                <a:ea typeface="Calibri"/>
                <a:cs typeface="Calibri"/>
                <a:sym typeface="Calibri"/>
              </a:rPr>
              <a:t>Psychological Operations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Drones can be utilized to drop leaflets as well as broadcast messages via a PA system to encourage enemy units to surrender.</a:t>
            </a:r>
            <a:endParaRPr/>
          </a:p>
        </p:txBody>
      </p:sp>
      <p:pic>
        <p:nvPicPr>
          <p:cNvPr id="385" name="Google Shape;385;p56"/>
          <p:cNvPicPr preferRelativeResize="0"/>
          <p:nvPr/>
        </p:nvPicPr>
        <p:blipFill rotWithShape="1">
          <a:blip r:embed="rId4">
            <a:alphaModFix/>
          </a:blip>
          <a:srcRect b="9652" l="10842" r="6882" t="18299"/>
          <a:stretch/>
        </p:blipFill>
        <p:spPr>
          <a:xfrm>
            <a:off x="7718999" y="1169254"/>
            <a:ext cx="4168201" cy="51870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838200" y="-56897"/>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Standard Kit for a FPV Team</a:t>
            </a:r>
            <a:endParaRPr/>
          </a:p>
        </p:txBody>
      </p:sp>
      <p:sp>
        <p:nvSpPr>
          <p:cNvPr id="121" name="Google Shape;121;p21"/>
          <p:cNvSpPr txBox="1"/>
          <p:nvPr>
            <p:ph idx="1" type="body"/>
          </p:nvPr>
        </p:nvSpPr>
        <p:spPr>
          <a:xfrm>
            <a:off x="386024" y="1072461"/>
            <a:ext cx="5331488" cy="5147469"/>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en-US" sz="1800"/>
              <a:t>Drone Backpack/ruck/duffle bag with waterproof cover and waterproof bags.</a:t>
            </a:r>
            <a:endParaRPr/>
          </a:p>
          <a:p>
            <a:pPr indent="-228600" lvl="0" marL="228600" rtl="0" algn="l">
              <a:lnSpc>
                <a:spcPct val="90000"/>
              </a:lnSpc>
              <a:spcBef>
                <a:spcPts val="1000"/>
              </a:spcBef>
              <a:spcAft>
                <a:spcPts val="0"/>
              </a:spcAft>
              <a:buClr>
                <a:schemeClr val="dk1"/>
              </a:buClr>
              <a:buSzPct val="100000"/>
              <a:buChar char="•"/>
            </a:pPr>
            <a:r>
              <a:rPr lang="en-US" sz="1800"/>
              <a:t>1 x 5.5mm socket </a:t>
            </a:r>
            <a:endParaRPr/>
          </a:p>
          <a:p>
            <a:pPr indent="-228600" lvl="0" marL="228600" rtl="0" algn="l">
              <a:lnSpc>
                <a:spcPct val="90000"/>
              </a:lnSpc>
              <a:spcBef>
                <a:spcPts val="1000"/>
              </a:spcBef>
              <a:spcAft>
                <a:spcPts val="0"/>
              </a:spcAft>
              <a:buClr>
                <a:schemeClr val="dk1"/>
              </a:buClr>
              <a:buSzPct val="100000"/>
              <a:buChar char="•"/>
            </a:pPr>
            <a:r>
              <a:rPr lang="en-US" sz="1800"/>
              <a:t>1x 1.5mm hex driver</a:t>
            </a:r>
            <a:endParaRPr/>
          </a:p>
          <a:p>
            <a:pPr indent="-228600" lvl="0" marL="228600" rtl="0" algn="l">
              <a:lnSpc>
                <a:spcPct val="90000"/>
              </a:lnSpc>
              <a:spcBef>
                <a:spcPts val="1000"/>
              </a:spcBef>
              <a:spcAft>
                <a:spcPts val="0"/>
              </a:spcAft>
              <a:buClr>
                <a:schemeClr val="dk1"/>
              </a:buClr>
              <a:buSzPct val="100000"/>
              <a:buChar char="•"/>
            </a:pPr>
            <a:r>
              <a:rPr lang="en-US" sz="1800"/>
              <a:t>1x 2.0 mm hex driver </a:t>
            </a:r>
            <a:endParaRPr/>
          </a:p>
          <a:p>
            <a:pPr indent="-228600" lvl="0" marL="228600" rtl="0" algn="l">
              <a:lnSpc>
                <a:spcPct val="90000"/>
              </a:lnSpc>
              <a:spcBef>
                <a:spcPts val="1000"/>
              </a:spcBef>
              <a:spcAft>
                <a:spcPts val="0"/>
              </a:spcAft>
              <a:buClr>
                <a:schemeClr val="dk1"/>
              </a:buClr>
              <a:buSzPct val="100000"/>
              <a:buChar char="•"/>
            </a:pPr>
            <a:r>
              <a:rPr lang="en-US" sz="1800"/>
              <a:t>1x 2.5 mm hex driver</a:t>
            </a:r>
            <a:endParaRPr/>
          </a:p>
          <a:p>
            <a:pPr indent="-228600" lvl="0" marL="228600" rtl="0" algn="l">
              <a:lnSpc>
                <a:spcPct val="90000"/>
              </a:lnSpc>
              <a:spcBef>
                <a:spcPts val="1000"/>
              </a:spcBef>
              <a:spcAft>
                <a:spcPts val="0"/>
              </a:spcAft>
              <a:buClr>
                <a:schemeClr val="dk1"/>
              </a:buClr>
              <a:buSzPct val="100000"/>
              <a:buChar char="•"/>
            </a:pPr>
            <a:r>
              <a:rPr lang="en-US" sz="1800"/>
              <a:t>1x tweezers</a:t>
            </a:r>
            <a:endParaRPr/>
          </a:p>
          <a:p>
            <a:pPr indent="-228600" lvl="0" marL="228600" rtl="0" algn="l">
              <a:lnSpc>
                <a:spcPct val="90000"/>
              </a:lnSpc>
              <a:spcBef>
                <a:spcPts val="1000"/>
              </a:spcBef>
              <a:spcAft>
                <a:spcPts val="0"/>
              </a:spcAft>
              <a:buClr>
                <a:schemeClr val="dk1"/>
              </a:buClr>
              <a:buSzPct val="100000"/>
              <a:buChar char="•"/>
            </a:pPr>
            <a:r>
              <a:rPr lang="en-US" sz="1800"/>
              <a:t>1x snipers</a:t>
            </a:r>
            <a:endParaRPr/>
          </a:p>
          <a:p>
            <a:pPr indent="-228600" lvl="0" marL="228600" rtl="0" algn="l">
              <a:lnSpc>
                <a:spcPct val="90000"/>
              </a:lnSpc>
              <a:spcBef>
                <a:spcPts val="1000"/>
              </a:spcBef>
              <a:spcAft>
                <a:spcPts val="0"/>
              </a:spcAft>
              <a:buClr>
                <a:schemeClr val="dk1"/>
              </a:buClr>
              <a:buSzPct val="100000"/>
              <a:buChar char="•"/>
            </a:pPr>
            <a:r>
              <a:rPr lang="en-US" sz="1800"/>
              <a:t>1x needle nose pliers</a:t>
            </a:r>
            <a:endParaRPr/>
          </a:p>
          <a:p>
            <a:pPr indent="-228600" lvl="0" marL="228600" rtl="0" algn="l">
              <a:lnSpc>
                <a:spcPct val="90000"/>
              </a:lnSpc>
              <a:spcBef>
                <a:spcPts val="1000"/>
              </a:spcBef>
              <a:spcAft>
                <a:spcPts val="0"/>
              </a:spcAft>
              <a:buClr>
                <a:schemeClr val="dk1"/>
              </a:buClr>
              <a:buSzPct val="100000"/>
              <a:buChar char="•"/>
            </a:pPr>
            <a:r>
              <a:rPr lang="en-US" sz="1800"/>
              <a:t>1x portable soldering iron</a:t>
            </a:r>
            <a:endParaRPr/>
          </a:p>
          <a:p>
            <a:pPr indent="-228600" lvl="0" marL="228600" rtl="0" algn="l">
              <a:lnSpc>
                <a:spcPct val="90000"/>
              </a:lnSpc>
              <a:spcBef>
                <a:spcPts val="1000"/>
              </a:spcBef>
              <a:spcAft>
                <a:spcPts val="0"/>
              </a:spcAft>
              <a:buClr>
                <a:schemeClr val="dk1"/>
              </a:buClr>
              <a:buSzPct val="100000"/>
              <a:buChar char="•"/>
            </a:pPr>
            <a:r>
              <a:rPr lang="en-US" sz="1800"/>
              <a:t>30ft roll solder</a:t>
            </a:r>
            <a:endParaRPr/>
          </a:p>
          <a:p>
            <a:pPr indent="-228600" lvl="0" marL="228600" rtl="0" algn="l">
              <a:lnSpc>
                <a:spcPct val="90000"/>
              </a:lnSpc>
              <a:spcBef>
                <a:spcPts val="1000"/>
              </a:spcBef>
              <a:spcAft>
                <a:spcPts val="0"/>
              </a:spcAft>
              <a:buClr>
                <a:schemeClr val="dk1"/>
              </a:buClr>
              <a:buSzPct val="100000"/>
              <a:buChar char="•"/>
            </a:pPr>
            <a:r>
              <a:rPr lang="en-US" sz="1800"/>
              <a:t>1x flux</a:t>
            </a:r>
            <a:endParaRPr/>
          </a:p>
          <a:p>
            <a:pPr indent="-228600" lvl="0" marL="228600" rtl="0" algn="l">
              <a:lnSpc>
                <a:spcPct val="90000"/>
              </a:lnSpc>
              <a:spcBef>
                <a:spcPts val="1000"/>
              </a:spcBef>
              <a:spcAft>
                <a:spcPts val="0"/>
              </a:spcAft>
              <a:buClr>
                <a:schemeClr val="dk1"/>
              </a:buClr>
              <a:buSzPct val="100000"/>
              <a:buChar char="•"/>
            </a:pPr>
            <a:r>
              <a:rPr lang="en-US" sz="1800"/>
              <a:t>1x brass sponge</a:t>
            </a:r>
            <a:endParaRPr/>
          </a:p>
          <a:p>
            <a:pPr indent="-228600" lvl="0" marL="228600" rtl="0" algn="l">
              <a:lnSpc>
                <a:spcPct val="90000"/>
              </a:lnSpc>
              <a:spcBef>
                <a:spcPts val="1000"/>
              </a:spcBef>
              <a:spcAft>
                <a:spcPts val="0"/>
              </a:spcAft>
              <a:buClr>
                <a:schemeClr val="dk1"/>
              </a:buClr>
              <a:buSzPct val="100000"/>
              <a:buChar char="•"/>
            </a:pPr>
            <a:r>
              <a:rPr lang="en-US" sz="1800"/>
              <a:t>28awg wires </a:t>
            </a:r>
            <a:endParaRPr/>
          </a:p>
          <a:p>
            <a:pPr indent="-228600" lvl="0" marL="228600" rtl="0" algn="l">
              <a:lnSpc>
                <a:spcPct val="90000"/>
              </a:lnSpc>
              <a:spcBef>
                <a:spcPts val="1000"/>
              </a:spcBef>
              <a:spcAft>
                <a:spcPts val="0"/>
              </a:spcAft>
              <a:buClr>
                <a:schemeClr val="dk1"/>
              </a:buClr>
              <a:buSzPct val="100000"/>
              <a:buChar char="•"/>
            </a:pPr>
            <a:r>
              <a:rPr lang="en-US" sz="1800"/>
              <a:t>18awg wires </a:t>
            </a:r>
            <a:endParaRPr/>
          </a:p>
          <a:p>
            <a:pPr indent="-228600" lvl="0" marL="228600" rtl="0" algn="l">
              <a:lnSpc>
                <a:spcPct val="90000"/>
              </a:lnSpc>
              <a:spcBef>
                <a:spcPts val="1000"/>
              </a:spcBef>
              <a:spcAft>
                <a:spcPts val="0"/>
              </a:spcAft>
              <a:buClr>
                <a:schemeClr val="dk1"/>
              </a:buClr>
              <a:buSzPct val="100000"/>
              <a:buChar char="•"/>
            </a:pPr>
            <a:r>
              <a:rPr lang="en-US" sz="1800"/>
              <a:t>Conformal coating (waterproof electronics)</a:t>
            </a:r>
            <a:endParaRPr/>
          </a:p>
          <a:p>
            <a:pPr indent="-122872" lvl="0" marL="228600" rtl="0" algn="l">
              <a:lnSpc>
                <a:spcPct val="90000"/>
              </a:lnSpc>
              <a:spcBef>
                <a:spcPts val="1000"/>
              </a:spcBef>
              <a:spcAft>
                <a:spcPts val="0"/>
              </a:spcAft>
              <a:buClr>
                <a:schemeClr val="dk1"/>
              </a:buClr>
              <a:buSzPct val="100000"/>
              <a:buNone/>
            </a:pPr>
            <a:r>
              <a:t/>
            </a:r>
            <a:endParaRPr sz="1800"/>
          </a:p>
        </p:txBody>
      </p:sp>
      <p:sp>
        <p:nvSpPr>
          <p:cNvPr id="122" name="Google Shape;122;p21"/>
          <p:cNvSpPr txBox="1"/>
          <p:nvPr>
            <p:ph idx="2" type="body"/>
          </p:nvPr>
        </p:nvSpPr>
        <p:spPr>
          <a:xfrm>
            <a:off x="6242537" y="1268666"/>
            <a:ext cx="5781297" cy="4951264"/>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t/>
            </a:r>
            <a:endParaRPr sz="1800"/>
          </a:p>
          <a:p>
            <a:pPr indent="-228600" lvl="0" marL="228600" rtl="0" algn="l">
              <a:lnSpc>
                <a:spcPct val="90000"/>
              </a:lnSpc>
              <a:spcBef>
                <a:spcPts val="1000"/>
              </a:spcBef>
              <a:spcAft>
                <a:spcPts val="0"/>
              </a:spcAft>
              <a:buClr>
                <a:schemeClr val="dk1"/>
              </a:buClr>
              <a:buSzPct val="100000"/>
              <a:buChar char="•"/>
            </a:pPr>
            <a:r>
              <a:rPr lang="en-US" sz="1800"/>
              <a:t>Controller- 18650 li-ion batteries (no tabs)</a:t>
            </a:r>
            <a:endParaRPr/>
          </a:p>
          <a:p>
            <a:pPr indent="-228600" lvl="0" marL="228600" rtl="0" algn="l">
              <a:lnSpc>
                <a:spcPct val="90000"/>
              </a:lnSpc>
              <a:spcBef>
                <a:spcPts val="1000"/>
              </a:spcBef>
              <a:spcAft>
                <a:spcPts val="0"/>
              </a:spcAft>
              <a:buClr>
                <a:schemeClr val="dk1"/>
              </a:buClr>
              <a:buSzPct val="100000"/>
              <a:buChar char="•"/>
            </a:pPr>
            <a:r>
              <a:rPr lang="en-US" sz="1800"/>
              <a:t>2 Ah or larger battery bank</a:t>
            </a:r>
            <a:endParaRPr/>
          </a:p>
          <a:p>
            <a:pPr indent="-228600" lvl="0" marL="228600" rtl="0" algn="l">
              <a:lnSpc>
                <a:spcPct val="90000"/>
              </a:lnSpc>
              <a:spcBef>
                <a:spcPts val="1000"/>
              </a:spcBef>
              <a:spcAft>
                <a:spcPts val="0"/>
              </a:spcAft>
              <a:buClr>
                <a:schemeClr val="dk1"/>
              </a:buClr>
              <a:buSzPct val="100000"/>
              <a:buChar char="•"/>
            </a:pPr>
            <a:r>
              <a:rPr lang="en-US" sz="1800"/>
              <a:t>1m USB-C cable </a:t>
            </a:r>
            <a:endParaRPr/>
          </a:p>
          <a:p>
            <a:pPr indent="-228600" lvl="0" marL="228600" rtl="0" algn="l">
              <a:lnSpc>
                <a:spcPct val="90000"/>
              </a:lnSpc>
              <a:spcBef>
                <a:spcPts val="1000"/>
              </a:spcBef>
              <a:spcAft>
                <a:spcPts val="0"/>
              </a:spcAft>
              <a:buClr>
                <a:schemeClr val="dk1"/>
              </a:buClr>
              <a:buSzPct val="100000"/>
              <a:buChar char="•"/>
            </a:pPr>
            <a:r>
              <a:rPr lang="en-US" sz="1800"/>
              <a:t>Googles- 2s 7.4v 2500-300mAh lipo batteries with barrel plug (QTY 2 per FPV Drone)</a:t>
            </a:r>
            <a:endParaRPr/>
          </a:p>
          <a:p>
            <a:pPr indent="-228600" lvl="0" marL="228600" rtl="0" algn="l">
              <a:lnSpc>
                <a:spcPct val="90000"/>
              </a:lnSpc>
              <a:spcBef>
                <a:spcPts val="1000"/>
              </a:spcBef>
              <a:spcAft>
                <a:spcPts val="0"/>
              </a:spcAft>
              <a:buClr>
                <a:schemeClr val="dk1"/>
              </a:buClr>
              <a:buSzPct val="100000"/>
              <a:buChar char="•"/>
            </a:pPr>
            <a:r>
              <a:rPr lang="en-US" sz="1800"/>
              <a:t>Drone- 6s 22.2v 4000-8000mAh LI-ION (lipo less proffered) with xt60 connector (Min QTY 2 per FPV)</a:t>
            </a:r>
            <a:endParaRPr/>
          </a:p>
          <a:p>
            <a:pPr indent="-228600" lvl="0" marL="228600" rtl="0" algn="l">
              <a:lnSpc>
                <a:spcPct val="90000"/>
              </a:lnSpc>
              <a:spcBef>
                <a:spcPts val="1000"/>
              </a:spcBef>
              <a:spcAft>
                <a:spcPts val="0"/>
              </a:spcAft>
              <a:buClr>
                <a:schemeClr val="dk1"/>
              </a:buClr>
              <a:buSzPct val="100000"/>
              <a:buChar char="•"/>
            </a:pPr>
            <a:r>
              <a:rPr lang="en-US" sz="1800"/>
              <a:t>Lipo safe batter bag</a:t>
            </a:r>
            <a:endParaRPr/>
          </a:p>
          <a:p>
            <a:pPr indent="-228600" lvl="0" marL="228600" rtl="0" algn="l">
              <a:lnSpc>
                <a:spcPct val="90000"/>
              </a:lnSpc>
              <a:spcBef>
                <a:spcPts val="1000"/>
              </a:spcBef>
              <a:spcAft>
                <a:spcPts val="0"/>
              </a:spcAft>
              <a:buClr>
                <a:schemeClr val="dk1"/>
              </a:buClr>
              <a:buSzPct val="100000"/>
              <a:buChar char="•"/>
            </a:pPr>
            <a:r>
              <a:rPr lang="en-US" sz="1800"/>
              <a:t>Gaffers tape</a:t>
            </a:r>
            <a:endParaRPr/>
          </a:p>
          <a:p>
            <a:pPr indent="-228600" lvl="0" marL="228600" rtl="0" algn="l">
              <a:lnSpc>
                <a:spcPct val="90000"/>
              </a:lnSpc>
              <a:spcBef>
                <a:spcPts val="1000"/>
              </a:spcBef>
              <a:spcAft>
                <a:spcPts val="0"/>
              </a:spcAft>
              <a:buClr>
                <a:schemeClr val="dk1"/>
              </a:buClr>
              <a:buSzPct val="100000"/>
              <a:buChar char="•"/>
            </a:pPr>
            <a:r>
              <a:rPr lang="en-US" sz="1800"/>
              <a:t>Electrical tape</a:t>
            </a:r>
            <a:endParaRPr/>
          </a:p>
          <a:p>
            <a:pPr indent="-228600" lvl="0" marL="228600" rtl="0" algn="l">
              <a:lnSpc>
                <a:spcPct val="90000"/>
              </a:lnSpc>
              <a:spcBef>
                <a:spcPts val="1000"/>
              </a:spcBef>
              <a:spcAft>
                <a:spcPts val="0"/>
              </a:spcAft>
              <a:buClr>
                <a:schemeClr val="dk1"/>
              </a:buClr>
              <a:buSzPct val="100000"/>
              <a:buChar char="•"/>
            </a:pPr>
            <a:r>
              <a:rPr lang="en-US" sz="1800"/>
              <a:t>Lighter</a:t>
            </a:r>
            <a:endParaRPr/>
          </a:p>
          <a:p>
            <a:pPr indent="-228600" lvl="0" marL="228600" rtl="0" algn="l">
              <a:lnSpc>
                <a:spcPct val="90000"/>
              </a:lnSpc>
              <a:spcBef>
                <a:spcPts val="1000"/>
              </a:spcBef>
              <a:spcAft>
                <a:spcPts val="0"/>
              </a:spcAft>
              <a:buClr>
                <a:schemeClr val="dk1"/>
              </a:buClr>
              <a:buSzPct val="100000"/>
              <a:buChar char="•"/>
            </a:pPr>
            <a:r>
              <a:rPr lang="en-US" sz="1800"/>
              <a:t>Multitool</a:t>
            </a:r>
            <a:endParaRPr/>
          </a:p>
          <a:p>
            <a:pPr indent="-228600" lvl="0" marL="228600" rtl="0" algn="l">
              <a:lnSpc>
                <a:spcPct val="90000"/>
              </a:lnSpc>
              <a:spcBef>
                <a:spcPts val="1000"/>
              </a:spcBef>
              <a:spcAft>
                <a:spcPts val="0"/>
              </a:spcAft>
              <a:buClr>
                <a:schemeClr val="dk1"/>
              </a:buClr>
              <a:buSzPct val="100000"/>
              <a:buChar char="•"/>
            </a:pPr>
            <a:r>
              <a:rPr lang="en-US" sz="1800"/>
              <a:t>8x small zip ties</a:t>
            </a:r>
            <a:endParaRPr/>
          </a:p>
          <a:p>
            <a:pPr indent="0" lvl="0" marL="0" rtl="0" algn="l">
              <a:lnSpc>
                <a:spcPct val="90000"/>
              </a:lnSpc>
              <a:spcBef>
                <a:spcPts val="1000"/>
              </a:spcBef>
              <a:spcAft>
                <a:spcPts val="0"/>
              </a:spcAft>
              <a:buClr>
                <a:schemeClr val="dk1"/>
              </a:buClr>
              <a:buSzPct val="100000"/>
              <a:buNone/>
            </a:pPr>
            <a:r>
              <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2"/>
          <p:cNvPicPr preferRelativeResize="0"/>
          <p:nvPr/>
        </p:nvPicPr>
        <p:blipFill rotWithShape="1">
          <a:blip r:embed="rId3">
            <a:alphaModFix/>
          </a:blip>
          <a:srcRect b="0" l="0" r="0" t="0"/>
          <a:stretch/>
        </p:blipFill>
        <p:spPr>
          <a:xfrm>
            <a:off x="7061908" y="278725"/>
            <a:ext cx="3386420" cy="6300549"/>
          </a:xfrm>
          <a:prstGeom prst="rect">
            <a:avLst/>
          </a:prstGeom>
          <a:noFill/>
          <a:ln>
            <a:noFill/>
          </a:ln>
        </p:spPr>
      </p:pic>
      <p:grpSp>
        <p:nvGrpSpPr>
          <p:cNvPr id="128" name="Google Shape;128;p22"/>
          <p:cNvGrpSpPr/>
          <p:nvPr/>
        </p:nvGrpSpPr>
        <p:grpSpPr>
          <a:xfrm>
            <a:off x="1870322" y="2355473"/>
            <a:ext cx="3067174" cy="2147051"/>
            <a:chOff x="1859811" y="1701959"/>
            <a:chExt cx="3067174" cy="2147051"/>
          </a:xfrm>
        </p:grpSpPr>
        <p:pic>
          <p:nvPicPr>
            <p:cNvPr id="129" name="Google Shape;129;p22"/>
            <p:cNvPicPr preferRelativeResize="0"/>
            <p:nvPr/>
          </p:nvPicPr>
          <p:blipFill rotWithShape="1">
            <a:blip r:embed="rId4">
              <a:alphaModFix/>
            </a:blip>
            <a:srcRect b="21226" l="36010" r="36810" t="57011"/>
            <a:stretch/>
          </p:blipFill>
          <p:spPr>
            <a:xfrm>
              <a:off x="2017986" y="2102069"/>
              <a:ext cx="2858814" cy="1492469"/>
            </a:xfrm>
            <a:prstGeom prst="rect">
              <a:avLst/>
            </a:prstGeom>
            <a:noFill/>
            <a:ln>
              <a:noFill/>
            </a:ln>
          </p:spPr>
        </p:pic>
        <p:sp>
          <p:nvSpPr>
            <p:cNvPr id="130" name="Google Shape;130;p22"/>
            <p:cNvSpPr txBox="1"/>
            <p:nvPr/>
          </p:nvSpPr>
          <p:spPr>
            <a:xfrm>
              <a:off x="2185631" y="1701959"/>
              <a:ext cx="2522482"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Arial"/>
                  <a:ea typeface="Arial"/>
                  <a:cs typeface="Arial"/>
                  <a:sym typeface="Arial"/>
                </a:rPr>
                <a:t>FPV Team</a:t>
              </a:r>
              <a:endParaRPr/>
            </a:p>
          </p:txBody>
        </p:sp>
        <p:sp>
          <p:nvSpPr>
            <p:cNvPr id="131" name="Google Shape;131;p22"/>
            <p:cNvSpPr txBox="1"/>
            <p:nvPr/>
          </p:nvSpPr>
          <p:spPr>
            <a:xfrm>
              <a:off x="1859811" y="3510456"/>
              <a:ext cx="107257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Operator</a:t>
              </a:r>
              <a:endParaRPr/>
            </a:p>
          </p:txBody>
        </p:sp>
        <p:sp>
          <p:nvSpPr>
            <p:cNvPr id="132" name="Google Shape;132;p22"/>
            <p:cNvSpPr txBox="1"/>
            <p:nvPr/>
          </p:nvSpPr>
          <p:spPr>
            <a:xfrm>
              <a:off x="2857110" y="3510456"/>
              <a:ext cx="107257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Spotter</a:t>
              </a:r>
              <a:endParaRPr/>
            </a:p>
          </p:txBody>
        </p:sp>
        <p:sp>
          <p:nvSpPr>
            <p:cNvPr id="133" name="Google Shape;133;p22"/>
            <p:cNvSpPr txBox="1"/>
            <p:nvPr/>
          </p:nvSpPr>
          <p:spPr>
            <a:xfrm>
              <a:off x="3854409" y="3510456"/>
              <a:ext cx="107257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Reserve</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Roll of a Spotter</a:t>
            </a:r>
            <a:endParaRPr/>
          </a:p>
        </p:txBody>
      </p:sp>
      <p:sp>
        <p:nvSpPr>
          <p:cNvPr id="139" name="Google Shape;139;p23"/>
          <p:cNvSpPr txBox="1"/>
          <p:nvPr>
            <p:ph idx="1" type="body"/>
          </p:nvPr>
        </p:nvSpPr>
        <p:spPr>
          <a:xfrm>
            <a:off x="952500" y="1690688"/>
            <a:ext cx="102870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US"/>
              <a:t>Each FPV operator needs to be paired with a spotter.</a:t>
            </a:r>
            <a:endParaRPr/>
          </a:p>
          <a:p>
            <a:pPr indent="0" lvl="0" marL="0" rtl="0" algn="ctr">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800"/>
              <a:buNone/>
            </a:pPr>
            <a:r>
              <a:rPr lang="en-US"/>
              <a:t>This mirrors the current standard for rotor wing aviation where one pilot is on the controls focused on flying and the other pilot is focused on radio communications, navigation, troubleshooting, ect.</a:t>
            </a:r>
            <a:endParaRPr/>
          </a:p>
        </p:txBody>
      </p:sp>
      <p:pic>
        <p:nvPicPr>
          <p:cNvPr id="140" name="Google Shape;140;p23"/>
          <p:cNvPicPr preferRelativeResize="0"/>
          <p:nvPr/>
        </p:nvPicPr>
        <p:blipFill rotWithShape="1">
          <a:blip r:embed="rId3">
            <a:alphaModFix/>
          </a:blip>
          <a:srcRect b="20455" l="0" r="0" t="0"/>
          <a:stretch/>
        </p:blipFill>
        <p:spPr>
          <a:xfrm>
            <a:off x="3777431" y="4416048"/>
            <a:ext cx="4637138" cy="20768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Hunter – Killer Concept</a:t>
            </a:r>
            <a:endParaRPr/>
          </a:p>
        </p:txBody>
      </p:sp>
      <p:sp>
        <p:nvSpPr>
          <p:cNvPr id="146" name="Google Shape;146;p24"/>
          <p:cNvSpPr txBox="1"/>
          <p:nvPr>
            <p:ph idx="1" type="body"/>
          </p:nvPr>
        </p:nvSpPr>
        <p:spPr>
          <a:xfrm>
            <a:off x="838200" y="1825625"/>
            <a:ext cx="10871718" cy="200925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US"/>
              <a:t>Method of organization that matches systems with upgraded optics and a “lower-profile” design with systems that feature increased firepower.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txBox="1"/>
          <p:nvPr>
            <p:ph type="title"/>
          </p:nvPr>
        </p:nvSpPr>
        <p:spPr>
          <a:xfrm>
            <a:off x="838200" y="177478"/>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Hunter – Killer Concept</a:t>
            </a:r>
            <a:endParaRPr/>
          </a:p>
        </p:txBody>
      </p:sp>
      <p:pic>
        <p:nvPicPr>
          <p:cNvPr id="152" name="Google Shape;152;p25"/>
          <p:cNvPicPr preferRelativeResize="0"/>
          <p:nvPr>
            <p:ph idx="2" type="body"/>
          </p:nvPr>
        </p:nvPicPr>
        <p:blipFill rotWithShape="1">
          <a:blip r:embed="rId3">
            <a:alphaModFix/>
          </a:blip>
          <a:srcRect b="0" l="0" r="0" t="0"/>
          <a:stretch/>
        </p:blipFill>
        <p:spPr>
          <a:xfrm>
            <a:off x="6758474" y="1228644"/>
            <a:ext cx="4595328" cy="2584872"/>
          </a:xfrm>
          <a:prstGeom prst="rect">
            <a:avLst/>
          </a:prstGeom>
          <a:noFill/>
          <a:ln>
            <a:noFill/>
          </a:ln>
        </p:spPr>
      </p:pic>
      <p:pic>
        <p:nvPicPr>
          <p:cNvPr descr="Bradley Fighting Vehicle | Terran Alliance Wiki | Fandom" id="153" name="Google Shape;153;p25"/>
          <p:cNvPicPr preferRelativeResize="0"/>
          <p:nvPr/>
        </p:nvPicPr>
        <p:blipFill rotWithShape="1">
          <a:blip r:embed="rId4">
            <a:alphaModFix/>
          </a:blip>
          <a:srcRect b="0" l="0" r="0" t="0"/>
          <a:stretch/>
        </p:blipFill>
        <p:spPr>
          <a:xfrm>
            <a:off x="838200" y="1228644"/>
            <a:ext cx="4595328" cy="2584872"/>
          </a:xfrm>
          <a:prstGeom prst="rect">
            <a:avLst/>
          </a:prstGeom>
          <a:noFill/>
          <a:ln>
            <a:noFill/>
          </a:ln>
        </p:spPr>
      </p:pic>
      <p:pic>
        <p:nvPicPr>
          <p:cNvPr descr="Bradley Fighting Vehicle | Terran Alliance Wiki | Fandom" id="154" name="Google Shape;154;p25"/>
          <p:cNvPicPr preferRelativeResize="0"/>
          <p:nvPr/>
        </p:nvPicPr>
        <p:blipFill rotWithShape="1">
          <a:blip r:embed="rId4">
            <a:alphaModFix/>
          </a:blip>
          <a:srcRect b="0" l="0" r="0" t="0"/>
          <a:stretch/>
        </p:blipFill>
        <p:spPr>
          <a:xfrm>
            <a:off x="6758474" y="3922144"/>
            <a:ext cx="4595328" cy="2584872"/>
          </a:xfrm>
          <a:prstGeom prst="rect">
            <a:avLst/>
          </a:prstGeom>
          <a:noFill/>
          <a:ln>
            <a:noFill/>
          </a:ln>
        </p:spPr>
      </p:pic>
      <p:pic>
        <p:nvPicPr>
          <p:cNvPr id="155" name="Google Shape;155;p25"/>
          <p:cNvPicPr preferRelativeResize="0"/>
          <p:nvPr/>
        </p:nvPicPr>
        <p:blipFill rotWithShape="1">
          <a:blip r:embed="rId5">
            <a:alphaModFix/>
          </a:blip>
          <a:srcRect b="0" l="0" r="0" t="0"/>
          <a:stretch/>
        </p:blipFill>
        <p:spPr>
          <a:xfrm>
            <a:off x="228600" y="3842668"/>
            <a:ext cx="3194180" cy="2664348"/>
          </a:xfrm>
          <a:prstGeom prst="rect">
            <a:avLst/>
          </a:prstGeom>
          <a:noFill/>
          <a:ln>
            <a:noFill/>
          </a:ln>
        </p:spPr>
      </p:pic>
      <p:sp>
        <p:nvSpPr>
          <p:cNvPr id="156" name="Google Shape;156;p25"/>
          <p:cNvSpPr/>
          <p:nvPr/>
        </p:nvSpPr>
        <p:spPr>
          <a:xfrm>
            <a:off x="5533052" y="2171182"/>
            <a:ext cx="1110343" cy="699796"/>
          </a:xfrm>
          <a:prstGeom prst="rightArrow">
            <a:avLst>
              <a:gd fmla="val 50000" name="adj1"/>
              <a:gd fmla="val 50000" name="adj2"/>
            </a:avLst>
          </a:prstGeom>
          <a:solidFill>
            <a:schemeClr val="accent2"/>
          </a:solidFill>
          <a:ln cap="flat" cmpd="sng" w="12700">
            <a:solidFill>
              <a:srgbClr val="6434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25"/>
          <p:cNvSpPr/>
          <p:nvPr/>
        </p:nvSpPr>
        <p:spPr>
          <a:xfrm>
            <a:off x="5533053" y="4864682"/>
            <a:ext cx="1110343" cy="699796"/>
          </a:xfrm>
          <a:prstGeom prst="rightArrow">
            <a:avLst>
              <a:gd fmla="val 50000" name="adj1"/>
              <a:gd fmla="val 50000" name="adj2"/>
            </a:avLst>
          </a:prstGeom>
          <a:solidFill>
            <a:schemeClr val="accent2"/>
          </a:solidFill>
          <a:ln cap="flat" cmpd="sng" w="12700">
            <a:solidFill>
              <a:srgbClr val="6434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8" name="Google Shape;158;p25"/>
          <p:cNvPicPr preferRelativeResize="0"/>
          <p:nvPr/>
        </p:nvPicPr>
        <p:blipFill rotWithShape="1">
          <a:blip r:embed="rId6">
            <a:alphaModFix/>
          </a:blip>
          <a:srcRect b="21226" l="36010" r="36810" t="57011"/>
          <a:stretch/>
        </p:blipFill>
        <p:spPr>
          <a:xfrm>
            <a:off x="3430221" y="4667621"/>
            <a:ext cx="2095391" cy="109391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Hunter – Killer Concept</a:t>
            </a:r>
            <a:endParaRPr/>
          </a:p>
        </p:txBody>
      </p:sp>
      <p:pic>
        <p:nvPicPr>
          <p:cNvPr descr="undefined" id="164" name="Google Shape;164;p26"/>
          <p:cNvPicPr preferRelativeResize="0"/>
          <p:nvPr>
            <p:ph idx="1" type="body"/>
          </p:nvPr>
        </p:nvPicPr>
        <p:blipFill rotWithShape="1">
          <a:blip r:embed="rId3">
            <a:alphaModFix/>
          </a:blip>
          <a:srcRect b="0" l="0" r="0" t="0"/>
          <a:stretch/>
        </p:blipFill>
        <p:spPr>
          <a:xfrm>
            <a:off x="1482012" y="1667329"/>
            <a:ext cx="3079102" cy="2074785"/>
          </a:xfrm>
          <a:prstGeom prst="rect">
            <a:avLst/>
          </a:prstGeom>
          <a:noFill/>
          <a:ln>
            <a:noFill/>
          </a:ln>
        </p:spPr>
      </p:pic>
      <p:pic>
        <p:nvPicPr>
          <p:cNvPr id="165" name="Google Shape;165;p26"/>
          <p:cNvPicPr preferRelativeResize="0"/>
          <p:nvPr/>
        </p:nvPicPr>
        <p:blipFill rotWithShape="1">
          <a:blip r:embed="rId4">
            <a:alphaModFix/>
          </a:blip>
          <a:srcRect b="0" l="0" r="0" t="0"/>
          <a:stretch/>
        </p:blipFill>
        <p:spPr>
          <a:xfrm>
            <a:off x="357763" y="3891022"/>
            <a:ext cx="5666701" cy="2167513"/>
          </a:xfrm>
          <a:prstGeom prst="rect">
            <a:avLst/>
          </a:prstGeom>
          <a:noFill/>
          <a:ln>
            <a:noFill/>
          </a:ln>
        </p:spPr>
      </p:pic>
      <p:sp>
        <p:nvSpPr>
          <p:cNvPr id="166" name="Google Shape;166;p26"/>
          <p:cNvSpPr/>
          <p:nvPr/>
        </p:nvSpPr>
        <p:spPr>
          <a:xfrm>
            <a:off x="5540828" y="3079102"/>
            <a:ext cx="1110343" cy="699796"/>
          </a:xfrm>
          <a:prstGeom prst="rightArrow">
            <a:avLst>
              <a:gd fmla="val 50000" name="adj1"/>
              <a:gd fmla="val 50000" name="adj2"/>
            </a:avLst>
          </a:prstGeom>
          <a:solidFill>
            <a:schemeClr val="accent2"/>
          </a:solidFill>
          <a:ln cap="flat" cmpd="sng" w="12700">
            <a:solidFill>
              <a:srgbClr val="6434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7" name="Google Shape;167;p26"/>
          <p:cNvPicPr preferRelativeResize="0"/>
          <p:nvPr/>
        </p:nvPicPr>
        <p:blipFill rotWithShape="1">
          <a:blip r:embed="rId5">
            <a:alphaModFix/>
          </a:blip>
          <a:srcRect b="0" l="0" r="0" t="0"/>
          <a:stretch/>
        </p:blipFill>
        <p:spPr>
          <a:xfrm>
            <a:off x="7004178" y="2136710"/>
            <a:ext cx="4594809" cy="258458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Office 2013 - 2022 Theme">
  <a:themeElements>
    <a:clrScheme name="Office 2013 - 2022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