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6858000" cx="12192000"/>
  <p:notesSz cx="6858000" cy="9144000"/>
  <p:embeddedFontLst>
    <p:embeddedFont>
      <p:font typeface="Lato"/>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216F5D2-C2AC-49EE-B41C-0D74177C565C}">
  <a:tblStyle styleId="{8216F5D2-C2AC-49EE-B41C-0D74177C565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6E6"/>
          </a:solidFill>
        </a:fill>
      </a:tcStyle>
    </a:wholeTbl>
    <a:band1H>
      <a:tcTxStyle/>
      <a:tcStyle>
        <a:fill>
          <a:solidFill>
            <a:srgbClr val="CACACA"/>
          </a:solidFill>
        </a:fill>
      </a:tcStyle>
    </a:band1H>
    <a:band2H>
      <a:tcTxStyle/>
    </a:band2H>
    <a:band1V>
      <a:tcTxStyle/>
      <a:tcStyle>
        <a:fill>
          <a:solidFill>
            <a:srgbClr val="CACACA"/>
          </a:solidFill>
        </a:fill>
      </a:tcStyle>
    </a:band1V>
    <a:band2V>
      <a:tcTxStyle/>
    </a:band2V>
    <a:lastCol>
      <a:tcTxStyle b="on" i="off">
        <a:font>
          <a:latin typeface="Calibri"/>
          <a:ea typeface="Calibri"/>
          <a:cs typeface="Calibri"/>
        </a:font>
        <a:schemeClr val="lt1"/>
      </a:tcTxStyle>
      <a:tcStyle>
        <a:fill>
          <a:solidFill>
            <a:schemeClr val="dk1"/>
          </a:solidFill>
        </a:fill>
      </a:tcStyle>
    </a:lastCol>
    <a:firstCol>
      <a:tcTxStyle b="on" i="off">
        <a:font>
          <a:latin typeface="Calibri"/>
          <a:ea typeface="Calibri"/>
          <a:cs typeface="Calibri"/>
        </a:font>
        <a:schemeClr val="lt1"/>
      </a:tcTxStyle>
      <a:tcStyle>
        <a:fill>
          <a:solidFill>
            <a:schemeClr val="dk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dk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dk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Lato-regular.fntdata"/><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Lato-italic.fntdata"/><Relationship Id="rId10" Type="http://schemas.openxmlformats.org/officeDocument/2006/relationships/slide" Target="slides/slide4.xml"/><Relationship Id="rId54" Type="http://schemas.openxmlformats.org/officeDocument/2006/relationships/font" Target="fonts/Lato-bold.fntdata"/><Relationship Id="rId13" Type="http://schemas.openxmlformats.org/officeDocument/2006/relationships/slide" Target="slides/slide7.xml"/><Relationship Id="rId12" Type="http://schemas.openxmlformats.org/officeDocument/2006/relationships/slide" Target="slides/slide6.xml"/><Relationship Id="rId56" Type="http://schemas.openxmlformats.org/officeDocument/2006/relationships/font" Target="fonts/Lato-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Train analogy</a:t>
            </a:r>
            <a:endParaRPr/>
          </a:p>
        </p:txBody>
      </p:sp>
      <p:sp>
        <p:nvSpPr>
          <p:cNvPr id="309" name="Google Shape;30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Simplest form of antenna. Unshielded wire that acts as the antenna element. Length of exposed wire is crucial as it determines the resonant frequency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Resonance = ½ wavelength</a:t>
            </a:r>
            <a:endParaRPr/>
          </a:p>
        </p:txBody>
      </p:sp>
      <p:sp>
        <p:nvSpPr>
          <p:cNvPr id="322" name="Google Shape;32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dipole antenna has a simple design, consisting of two equal-length elements that are perpendicular to each other, typically in a straight line. One element is the radiating element, while the other serves as a ground plane. The dipole antenna has slightly higher gain than a monopole antenna at the expense of reduced effectiveness of the antenna’s vertical performance.</a:t>
            </a:r>
            <a:endParaRPr/>
          </a:p>
        </p:txBody>
      </p:sp>
      <p:sp>
        <p:nvSpPr>
          <p:cNvPr id="333" name="Google Shape;33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Provide fantastic performance regardless of their orientation relative to one another. They are less susceptible to multi-pathing</a:t>
            </a:r>
            <a:endParaRPr/>
          </a:p>
          <a:p>
            <a:pPr indent="0" lvl="0" marL="0" rtl="0" algn="l">
              <a:spcBef>
                <a:spcPts val="0"/>
              </a:spcBef>
              <a:spcAft>
                <a:spcPts val="0"/>
              </a:spcAft>
              <a:buNone/>
            </a:pPr>
            <a:r>
              <a:rPr lang="en-US"/>
              <a:t>Very fragile – normally come in a housing to protect them.</a:t>
            </a:r>
            <a:endParaRPr/>
          </a:p>
        </p:txBody>
      </p:sp>
      <p:sp>
        <p:nvSpPr>
          <p:cNvPr id="342" name="Google Shape;34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Made out of PCB (circuit boards) they are very durable. Less efficient because they use material that leads to lower RSSI than antennas with identical specs utilizing wires</a:t>
            </a:r>
            <a:endParaRPr/>
          </a:p>
        </p:txBody>
      </p:sp>
      <p:sp>
        <p:nvSpPr>
          <p:cNvPr id="355" name="Google Shape;35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number of turns of coil determines the gain of the antenna. More turns = higher gain</a:t>
            </a:r>
            <a:endParaRPr/>
          </a:p>
        </p:txBody>
      </p:sp>
      <p:sp>
        <p:nvSpPr>
          <p:cNvPr id="364" name="Google Shape;36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power level in watts corresponds with 10 times the log of the power level in watts divided by 1 watt dBw.  Recall that dividing logarithms is the same as subtracting the log of the numerator and the log of the denominator.  So, 10 times log p watts/1 watt can be rewritten as (10 times log P minus 10 times log 1)dBw.  The log of 1 is zero, so 10 times log 1 = 0.  The results is (10 log P minus 0)dBw.  The result is (10 log P)dBw.</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power level in milliwatts corresponds with 10 times the log of the power level in milliwatts divided by 1 milliwatt.  This will result in (10 times log P minus 10 times log 1)dBm.  The log of 1 is zero, so 10 times log 1 =  0.  Now you have (10 log P minus 0)dBm.  The result is (10 log P)dBm.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Arial"/>
              <a:buNone/>
            </a:pPr>
            <a:r>
              <a:rPr lang="en-US"/>
              <a:t>Both these examples prove that P watts = (10 log P)dBw and P milliwatts = (10 log P)dBm</a:t>
            </a:r>
            <a:endParaRPr/>
          </a:p>
          <a:p>
            <a:pPr indent="0" lvl="0" marL="0" marR="0" rtl="0" algn="l">
              <a:lnSpc>
                <a:spcPct val="100000"/>
              </a:lnSpc>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rPr lang="en-US"/>
              <a:t>Instructor Note:</a:t>
            </a:r>
            <a:endParaRPr/>
          </a:p>
          <a:p>
            <a:pPr indent="0" lvl="0" marL="0" rtl="0" algn="l">
              <a:spcBef>
                <a:spcPts val="0"/>
              </a:spcBef>
              <a:spcAft>
                <a:spcPts val="0"/>
              </a:spcAft>
              <a:buNone/>
            </a:pPr>
            <a:r>
              <a:rPr lang="en-US"/>
              <a:t>[Source: Math for Sigint, pg.. 12-6]</a:t>
            </a:r>
            <a:endParaRPr/>
          </a:p>
          <a:p>
            <a:pPr indent="0" lvl="0" marL="0" rtl="0" algn="l">
              <a:spcBef>
                <a:spcPts val="0"/>
              </a:spcBef>
              <a:spcAft>
                <a:spcPts val="0"/>
              </a:spcAft>
              <a:buNone/>
            </a:pPr>
            <a:r>
              <a:t/>
            </a:r>
            <a:endParaRPr/>
          </a:p>
          <a:p>
            <a:pPr indent="-76200" lvl="0" marL="0" rtl="0" algn="l">
              <a:spcBef>
                <a:spcPts val="0"/>
              </a:spcBef>
              <a:spcAft>
                <a:spcPts val="0"/>
              </a:spcAft>
              <a:buClr>
                <a:srgbClr val="212529"/>
              </a:buClr>
              <a:buSzPts val="1200"/>
              <a:buFont typeface="Arial"/>
              <a:buChar char="•"/>
            </a:pPr>
            <a:r>
              <a:rPr b="0" i="0" lang="en-US">
                <a:solidFill>
                  <a:srgbClr val="212529"/>
                </a:solidFill>
                <a:latin typeface="Lato"/>
                <a:ea typeface="Lato"/>
                <a:cs typeface="Lato"/>
                <a:sym typeface="Lato"/>
              </a:rPr>
              <a:t>dBi describes gain compared to isotropic reference antenna</a:t>
            </a:r>
            <a:endParaRPr/>
          </a:p>
          <a:p>
            <a:pPr indent="-76200" lvl="0" marL="0" rtl="0" algn="l">
              <a:spcBef>
                <a:spcPts val="0"/>
              </a:spcBef>
              <a:spcAft>
                <a:spcPts val="0"/>
              </a:spcAft>
              <a:buClr>
                <a:srgbClr val="212529"/>
              </a:buClr>
              <a:buSzPts val="1200"/>
              <a:buFont typeface="Arial"/>
              <a:buChar char="•"/>
            </a:pPr>
            <a:r>
              <a:rPr b="0" i="0" lang="en-US">
                <a:solidFill>
                  <a:srgbClr val="212529"/>
                </a:solidFill>
                <a:latin typeface="Lato"/>
                <a:ea typeface="Lato"/>
                <a:cs typeface="Lato"/>
                <a:sym typeface="Lato"/>
              </a:rPr>
              <a:t>dBd describes gain compared to reference dipole antenna</a:t>
            </a:r>
            <a:endParaRPr/>
          </a:p>
          <a:p>
            <a:pPr indent="-76200" lvl="0" marL="0" rtl="0" algn="l">
              <a:spcBef>
                <a:spcPts val="0"/>
              </a:spcBef>
              <a:spcAft>
                <a:spcPts val="0"/>
              </a:spcAft>
              <a:buClr>
                <a:srgbClr val="212529"/>
              </a:buClr>
              <a:buSzPts val="1200"/>
              <a:buFont typeface="Arial"/>
              <a:buChar char="•"/>
            </a:pPr>
            <a:r>
              <a:rPr b="0" i="0" lang="en-US">
                <a:solidFill>
                  <a:srgbClr val="212529"/>
                </a:solidFill>
                <a:latin typeface="Lato"/>
                <a:ea typeface="Lato"/>
                <a:cs typeface="Lato"/>
                <a:sym typeface="Lato"/>
              </a:rPr>
              <a:t>dBic describes gain compared to reference isotropic circular polarized antenna</a:t>
            </a:r>
            <a:endParaRPr/>
          </a:p>
          <a:p>
            <a:pPr indent="0" lvl="0" marL="0" rtl="0" algn="l">
              <a:spcBef>
                <a:spcPts val="0"/>
              </a:spcBef>
              <a:spcAft>
                <a:spcPts val="0"/>
              </a:spcAft>
              <a:buNone/>
            </a:pPr>
            <a:r>
              <a:rPr lang="en-US"/>
              <a:t>https://www.nordicid.com/resources/expert-article/rfid-reader-power-outputs/</a:t>
            </a:r>
            <a:endParaRPr/>
          </a:p>
        </p:txBody>
      </p:sp>
      <p:sp>
        <p:nvSpPr>
          <p:cNvPr id="220" name="Google Shape;22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0" name="Shape 90"/>
        <p:cNvGrpSpPr/>
        <p:nvPr/>
      </p:nvGrpSpPr>
      <p:grpSpPr>
        <a:xfrm>
          <a:off x="0" y="0"/>
          <a:ext cx="0" cy="0"/>
          <a:chOff x="0" y="0"/>
          <a:chExt cx="0" cy="0"/>
        </a:xfrm>
      </p:grpSpPr>
      <p:sp>
        <p:nvSpPr>
          <p:cNvPr id="91" name="Google Shape;91;p13"/>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13"/>
          <p:cNvSpPr txBox="1"/>
          <p:nvPr>
            <p:ph idx="11" type="ftr"/>
          </p:nvPr>
        </p:nvSpPr>
        <p:spPr>
          <a:xfrm>
            <a:off x="4148192" y="54419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S_Two_Content">
  <p:cSld name="GS_Two_Content">
    <p:spTree>
      <p:nvGrpSpPr>
        <p:cNvPr id="95" name="Shape 95"/>
        <p:cNvGrpSpPr/>
        <p:nvPr/>
      </p:nvGrpSpPr>
      <p:grpSpPr>
        <a:xfrm>
          <a:off x="0" y="0"/>
          <a:ext cx="0" cy="0"/>
          <a:chOff x="0" y="0"/>
          <a:chExt cx="0" cy="0"/>
        </a:xfrm>
      </p:grpSpPr>
      <p:sp>
        <p:nvSpPr>
          <p:cNvPr id="96" name="Google Shape;96;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14"/>
          <p:cNvSpPr txBox="1"/>
          <p:nvPr/>
        </p:nvSpPr>
        <p:spPr>
          <a:xfrm>
            <a:off x="11192632" y="6593989"/>
            <a:ext cx="650240" cy="33528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US" sz="900">
                <a:solidFill>
                  <a:schemeClr val="dk1"/>
                </a:solidFill>
                <a:latin typeface="Arial"/>
                <a:ea typeface="Arial"/>
                <a:cs typeface="Arial"/>
                <a:sym typeface="Arial"/>
              </a:rPr>
              <a:t>‹#›</a:t>
            </a:fld>
            <a:endParaRPr b="1" sz="900">
              <a:solidFill>
                <a:schemeClr val="dk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Empty">
    <p:spTree>
      <p:nvGrpSpPr>
        <p:cNvPr id="98" name="Shape 98"/>
        <p:cNvGrpSpPr/>
        <p:nvPr/>
      </p:nvGrpSpPr>
      <p:grpSpPr>
        <a:xfrm>
          <a:off x="0" y="0"/>
          <a:ext cx="0" cy="0"/>
          <a:chOff x="0" y="0"/>
          <a:chExt cx="0" cy="0"/>
        </a:xfrm>
      </p:grpSpPr>
      <p:sp>
        <p:nvSpPr>
          <p:cNvPr id="99" name="Google Shape;99;p15"/>
          <p:cNvSpPr/>
          <p:nvPr/>
        </p:nvSpPr>
        <p:spPr>
          <a:xfrm>
            <a:off x="0" y="0"/>
            <a:ext cx="12192000" cy="6858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100" name="Shape 100"/>
        <p:cNvGrpSpPr/>
        <p:nvPr/>
      </p:nvGrpSpPr>
      <p:grpSpPr>
        <a:xfrm>
          <a:off x="0" y="0"/>
          <a:ext cx="0" cy="0"/>
          <a:chOff x="0" y="0"/>
          <a:chExt cx="0" cy="0"/>
        </a:xfrm>
      </p:grpSpPr>
      <p:sp>
        <p:nvSpPr>
          <p:cNvPr id="101" name="Google Shape;101;p16"/>
          <p:cNvSpPr txBox="1"/>
          <p:nvPr/>
        </p:nvSpPr>
        <p:spPr>
          <a:xfrm>
            <a:off x="609600" y="15240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
        <p:nvSpPr>
          <p:cNvPr id="102" name="Google Shape;102;p16"/>
          <p:cNvSpPr txBox="1"/>
          <p:nvPr/>
        </p:nvSpPr>
        <p:spPr>
          <a:xfrm>
            <a:off x="6197600" y="41148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
        <p:nvSpPr>
          <p:cNvPr id="103" name="Google Shape;103;p16"/>
          <p:cNvSpPr txBox="1"/>
          <p:nvPr/>
        </p:nvSpPr>
        <p:spPr>
          <a:xfrm>
            <a:off x="609600" y="41148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6" name="Shape 116"/>
        <p:cNvGrpSpPr/>
        <p:nvPr/>
      </p:nvGrpSpPr>
      <p:grpSpPr>
        <a:xfrm>
          <a:off x="0" y="0"/>
          <a:ext cx="0" cy="0"/>
          <a:chOff x="0" y="0"/>
          <a:chExt cx="0" cy="0"/>
        </a:xfrm>
      </p:grpSpPr>
      <p:sp>
        <p:nvSpPr>
          <p:cNvPr id="117" name="Google Shape;117;p1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1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9" name="Google Shape;119;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2" name="Shape 122"/>
        <p:cNvGrpSpPr/>
        <p:nvPr/>
      </p:nvGrpSpPr>
      <p:grpSpPr>
        <a:xfrm>
          <a:off x="0" y="0"/>
          <a:ext cx="0" cy="0"/>
          <a:chOff x="0" y="0"/>
          <a:chExt cx="0" cy="0"/>
        </a:xfrm>
      </p:grpSpPr>
      <p:sp>
        <p:nvSpPr>
          <p:cNvPr id="123" name="Google Shape;123;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8" name="Shape 128"/>
        <p:cNvGrpSpPr/>
        <p:nvPr/>
      </p:nvGrpSpPr>
      <p:grpSpPr>
        <a:xfrm>
          <a:off x="0" y="0"/>
          <a:ext cx="0" cy="0"/>
          <a:chOff x="0" y="0"/>
          <a:chExt cx="0" cy="0"/>
        </a:xfrm>
      </p:grpSpPr>
      <p:sp>
        <p:nvSpPr>
          <p:cNvPr id="129" name="Google Shape;129;p2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2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1" name="Google Shape;131;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4" name="Shape 134"/>
        <p:cNvGrpSpPr/>
        <p:nvPr/>
      </p:nvGrpSpPr>
      <p:grpSpPr>
        <a:xfrm>
          <a:off x="0" y="0"/>
          <a:ext cx="0" cy="0"/>
          <a:chOff x="0" y="0"/>
          <a:chExt cx="0" cy="0"/>
        </a:xfrm>
      </p:grpSpPr>
      <p:sp>
        <p:nvSpPr>
          <p:cNvPr id="135" name="Google Shape;135;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2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2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1" name="Shape 141"/>
        <p:cNvGrpSpPr/>
        <p:nvPr/>
      </p:nvGrpSpPr>
      <p:grpSpPr>
        <a:xfrm>
          <a:off x="0" y="0"/>
          <a:ext cx="0" cy="0"/>
          <a:chOff x="0" y="0"/>
          <a:chExt cx="0" cy="0"/>
        </a:xfrm>
      </p:grpSpPr>
      <p:sp>
        <p:nvSpPr>
          <p:cNvPr id="142" name="Google Shape;142;p2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2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4" name="Google Shape;144;p2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2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6" name="Google Shape;146;p2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 name="Google Shape;147;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0" name="Shape 150"/>
        <p:cNvGrpSpPr/>
        <p:nvPr/>
      </p:nvGrpSpPr>
      <p:grpSpPr>
        <a:xfrm>
          <a:off x="0" y="0"/>
          <a:ext cx="0" cy="0"/>
          <a:chOff x="0" y="0"/>
          <a:chExt cx="0" cy="0"/>
        </a:xfrm>
      </p:grpSpPr>
      <p:sp>
        <p:nvSpPr>
          <p:cNvPr id="151" name="Google Shape;151;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5" name="Shape 155"/>
        <p:cNvGrpSpPr/>
        <p:nvPr/>
      </p:nvGrpSpPr>
      <p:grpSpPr>
        <a:xfrm>
          <a:off x="0" y="0"/>
          <a:ext cx="0" cy="0"/>
          <a:chOff x="0" y="0"/>
          <a:chExt cx="0" cy="0"/>
        </a:xfrm>
      </p:grpSpPr>
      <p:sp>
        <p:nvSpPr>
          <p:cNvPr id="156" name="Google Shape;15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9" name="Shape 159"/>
        <p:cNvGrpSpPr/>
        <p:nvPr/>
      </p:nvGrpSpPr>
      <p:grpSpPr>
        <a:xfrm>
          <a:off x="0" y="0"/>
          <a:ext cx="0" cy="0"/>
          <a:chOff x="0" y="0"/>
          <a:chExt cx="0" cy="0"/>
        </a:xfrm>
      </p:grpSpPr>
      <p:sp>
        <p:nvSpPr>
          <p:cNvPr id="160" name="Google Shape;160;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2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62" name="Google Shape;162;p2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3" name="Google Shape;163;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6" name="Shape 166"/>
        <p:cNvGrpSpPr/>
        <p:nvPr/>
      </p:nvGrpSpPr>
      <p:grpSpPr>
        <a:xfrm>
          <a:off x="0" y="0"/>
          <a:ext cx="0" cy="0"/>
          <a:chOff x="0" y="0"/>
          <a:chExt cx="0" cy="0"/>
        </a:xfrm>
      </p:grpSpPr>
      <p:sp>
        <p:nvSpPr>
          <p:cNvPr id="167" name="Google Shape;167;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26"/>
          <p:cNvSpPr/>
          <p:nvPr>
            <p:ph idx="2" type="pic"/>
          </p:nvPr>
        </p:nvSpPr>
        <p:spPr>
          <a:xfrm>
            <a:off x="5183188" y="987425"/>
            <a:ext cx="6172200" cy="4873625"/>
          </a:xfrm>
          <a:prstGeom prst="rect">
            <a:avLst/>
          </a:prstGeom>
          <a:noFill/>
          <a:ln>
            <a:noFill/>
          </a:ln>
        </p:spPr>
      </p:sp>
      <p:sp>
        <p:nvSpPr>
          <p:cNvPr id="169" name="Google Shape;169;p2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0" name="Google Shape;170;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3" name="Shape 173"/>
        <p:cNvGrpSpPr/>
        <p:nvPr/>
      </p:nvGrpSpPr>
      <p:grpSpPr>
        <a:xfrm>
          <a:off x="0" y="0"/>
          <a:ext cx="0" cy="0"/>
          <a:chOff x="0" y="0"/>
          <a:chExt cx="0" cy="0"/>
        </a:xfrm>
      </p:grpSpPr>
      <p:sp>
        <p:nvSpPr>
          <p:cNvPr id="174" name="Google Shape;174;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2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9" name="Shape 179"/>
        <p:cNvGrpSpPr/>
        <p:nvPr/>
      </p:nvGrpSpPr>
      <p:grpSpPr>
        <a:xfrm>
          <a:off x="0" y="0"/>
          <a:ext cx="0" cy="0"/>
          <a:chOff x="0" y="0"/>
          <a:chExt cx="0" cy="0"/>
        </a:xfrm>
      </p:grpSpPr>
      <p:sp>
        <p:nvSpPr>
          <p:cNvPr id="180" name="Google Shape;180;p2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2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85" name="Shape 185"/>
        <p:cNvGrpSpPr/>
        <p:nvPr/>
      </p:nvGrpSpPr>
      <p:grpSpPr>
        <a:xfrm>
          <a:off x="0" y="0"/>
          <a:ext cx="0" cy="0"/>
          <a:chOff x="0" y="0"/>
          <a:chExt cx="0" cy="0"/>
        </a:xfrm>
      </p:grpSpPr>
      <p:sp>
        <p:nvSpPr>
          <p:cNvPr id="186" name="Google Shape;186;p29"/>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2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8" name="Google Shape;188;p29"/>
          <p:cNvSpPr txBox="1"/>
          <p:nvPr>
            <p:ph idx="11" type="ftr"/>
          </p:nvPr>
        </p:nvSpPr>
        <p:spPr>
          <a:xfrm>
            <a:off x="4148192" y="54419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S_Two_Content">
  <p:cSld name="GS_Two_Content">
    <p:spTree>
      <p:nvGrpSpPr>
        <p:cNvPr id="190" name="Shape 190"/>
        <p:cNvGrpSpPr/>
        <p:nvPr/>
      </p:nvGrpSpPr>
      <p:grpSpPr>
        <a:xfrm>
          <a:off x="0" y="0"/>
          <a:ext cx="0" cy="0"/>
          <a:chOff x="0" y="0"/>
          <a:chExt cx="0" cy="0"/>
        </a:xfrm>
      </p:grpSpPr>
      <p:sp>
        <p:nvSpPr>
          <p:cNvPr id="191" name="Google Shape;191;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30"/>
          <p:cNvSpPr txBox="1"/>
          <p:nvPr/>
        </p:nvSpPr>
        <p:spPr>
          <a:xfrm>
            <a:off x="11192632" y="6593989"/>
            <a:ext cx="650240" cy="33528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US" sz="900" u="none" cap="none" strike="noStrike">
                <a:solidFill>
                  <a:srgbClr val="000000"/>
                </a:solidFill>
                <a:latin typeface="Arial"/>
                <a:ea typeface="Arial"/>
                <a:cs typeface="Arial"/>
                <a:sym typeface="Arial"/>
              </a:rPr>
              <a:t>‹#›</a:t>
            </a:fld>
            <a:endParaRPr b="1" i="0" sz="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Empty">
    <p:spTree>
      <p:nvGrpSpPr>
        <p:cNvPr id="193" name="Shape 193"/>
        <p:cNvGrpSpPr/>
        <p:nvPr/>
      </p:nvGrpSpPr>
      <p:grpSpPr>
        <a:xfrm>
          <a:off x="0" y="0"/>
          <a:ext cx="0" cy="0"/>
          <a:chOff x="0" y="0"/>
          <a:chExt cx="0" cy="0"/>
        </a:xfrm>
      </p:grpSpPr>
      <p:sp>
        <p:nvSpPr>
          <p:cNvPr id="194" name="Google Shape;194;p31"/>
          <p:cNvSpPr/>
          <p:nvPr/>
        </p:nvSpPr>
        <p:spPr>
          <a:xfrm>
            <a:off x="0" y="0"/>
            <a:ext cx="12192000" cy="6858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sp>
        <p:nvSpPr>
          <p:cNvPr id="34" name="Google Shape;34;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195" name="Shape 195"/>
        <p:cNvGrpSpPr/>
        <p:nvPr/>
      </p:nvGrpSpPr>
      <p:grpSpPr>
        <a:xfrm>
          <a:off x="0" y="0"/>
          <a:ext cx="0" cy="0"/>
          <a:chOff x="0" y="0"/>
          <a:chExt cx="0" cy="0"/>
        </a:xfrm>
      </p:grpSpPr>
      <p:sp>
        <p:nvSpPr>
          <p:cNvPr id="196" name="Google Shape;196;p32"/>
          <p:cNvSpPr txBox="1"/>
          <p:nvPr/>
        </p:nvSpPr>
        <p:spPr>
          <a:xfrm>
            <a:off x="609600" y="15240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lnSpc>
                <a:spcPct val="100000"/>
              </a:lnSpc>
              <a:spcBef>
                <a:spcPts val="0"/>
              </a:spcBef>
              <a:spcAft>
                <a:spcPts val="0"/>
              </a:spcAft>
              <a:buClr>
                <a:schemeClr val="dk1"/>
              </a:buClr>
              <a:buSzPts val="1500"/>
              <a:buFont typeface="Arial"/>
              <a:buNone/>
            </a:pPr>
            <a:r>
              <a:t/>
            </a:r>
            <a:endParaRPr b="1" i="0" sz="1500" u="none" cap="none" strike="noStrike">
              <a:solidFill>
                <a:srgbClr val="000000"/>
              </a:solidFill>
              <a:latin typeface="Calibri"/>
              <a:ea typeface="Calibri"/>
              <a:cs typeface="Calibri"/>
              <a:sym typeface="Calibri"/>
            </a:endParaRPr>
          </a:p>
        </p:txBody>
      </p:sp>
      <p:sp>
        <p:nvSpPr>
          <p:cNvPr id="197" name="Google Shape;197;p32"/>
          <p:cNvSpPr txBox="1"/>
          <p:nvPr/>
        </p:nvSpPr>
        <p:spPr>
          <a:xfrm>
            <a:off x="6197600" y="41148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lnSpc>
                <a:spcPct val="100000"/>
              </a:lnSpc>
              <a:spcBef>
                <a:spcPts val="0"/>
              </a:spcBef>
              <a:spcAft>
                <a:spcPts val="0"/>
              </a:spcAft>
              <a:buClr>
                <a:schemeClr val="dk1"/>
              </a:buClr>
              <a:buSzPts val="1500"/>
              <a:buFont typeface="Arial"/>
              <a:buNone/>
            </a:pPr>
            <a:r>
              <a:t/>
            </a:r>
            <a:endParaRPr b="1" i="0" sz="1500" u="none" cap="none" strike="noStrike">
              <a:solidFill>
                <a:srgbClr val="000000"/>
              </a:solidFill>
              <a:latin typeface="Calibri"/>
              <a:ea typeface="Calibri"/>
              <a:cs typeface="Calibri"/>
              <a:sym typeface="Calibri"/>
            </a:endParaRPr>
          </a:p>
        </p:txBody>
      </p:sp>
      <p:sp>
        <p:nvSpPr>
          <p:cNvPr id="198" name="Google Shape;198;p32"/>
          <p:cNvSpPr txBox="1"/>
          <p:nvPr/>
        </p:nvSpPr>
        <p:spPr>
          <a:xfrm>
            <a:off x="609600" y="41148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lnSpc>
                <a:spcPct val="100000"/>
              </a:lnSpc>
              <a:spcBef>
                <a:spcPts val="0"/>
              </a:spcBef>
              <a:spcAft>
                <a:spcPts val="0"/>
              </a:spcAft>
              <a:buClr>
                <a:schemeClr val="dk1"/>
              </a:buClr>
              <a:buSzPts val="1500"/>
              <a:buFont typeface="Arial"/>
              <a:buNone/>
            </a:pPr>
            <a:r>
              <a:t/>
            </a:r>
            <a:endParaRPr b="1" i="0" sz="15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0"/>
          <p:cNvSpPr/>
          <p:nvPr>
            <p:ph idx="2" type="pic"/>
          </p:nvPr>
        </p:nvSpPr>
        <p:spPr>
          <a:xfrm>
            <a:off x="5183188" y="987425"/>
            <a:ext cx="6172200" cy="4873625"/>
          </a:xfrm>
          <a:prstGeom prst="rect">
            <a:avLst/>
          </a:prstGeom>
          <a:noFill/>
          <a:ln>
            <a:noFill/>
          </a:ln>
        </p:spPr>
      </p:sp>
      <p:sp>
        <p:nvSpPr>
          <p:cNvPr id="74" name="Google Shape;7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18" Type="http://schemas.openxmlformats.org/officeDocument/2006/relationships/theme" Target="../theme/theme2.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image" Target="../media/image3.jpg"/><Relationship Id="rId2" Type="http://schemas.openxmlformats.org/officeDocument/2006/relationships/image" Target="../media/image4.png"/><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6" Type="http://schemas.openxmlformats.org/officeDocument/2006/relationships/slideLayout" Target="../slideLayouts/slideLayout19.xml"/><Relationship Id="rId18" Type="http://schemas.openxmlformats.org/officeDocument/2006/relationships/theme" Target="../theme/theme3.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1"/>
          <p:cNvSpPr/>
          <p:nvPr/>
        </p:nvSpPr>
        <p:spPr>
          <a:xfrm>
            <a:off x="101602" y="77328"/>
            <a:ext cx="12018433" cy="6643687"/>
          </a:xfrm>
          <a:prstGeom prst="rect">
            <a:avLst/>
          </a:prstGeom>
          <a:noFill/>
          <a:ln cap="flat" cmpd="sng" w="254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351" u="none" cap="none" strike="noStrike">
              <a:solidFill>
                <a:srgbClr val="000000"/>
              </a:solidFill>
              <a:latin typeface="Arial"/>
              <a:ea typeface="Arial"/>
              <a:cs typeface="Arial"/>
              <a:sym typeface="Arial"/>
            </a:endParaRPr>
          </a:p>
        </p:txBody>
      </p:sp>
      <p:sp>
        <p:nvSpPr>
          <p:cNvPr id="16" name="Google Shape;16;p1"/>
          <p:cNvSpPr txBox="1"/>
          <p:nvPr/>
        </p:nvSpPr>
        <p:spPr>
          <a:xfrm>
            <a:off x="4343441" y="98708"/>
            <a:ext cx="337114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rgbClr val="00B050"/>
                </a:solidFill>
                <a:latin typeface="Arial"/>
                <a:ea typeface="Arial"/>
                <a:cs typeface="Arial"/>
                <a:sym typeface="Arial"/>
              </a:rPr>
              <a:t>UNCLASSIFIED</a:t>
            </a:r>
            <a:endParaRPr/>
          </a:p>
        </p:txBody>
      </p:sp>
      <p:sp>
        <p:nvSpPr>
          <p:cNvPr id="17" name="Google Shape;17;p1"/>
          <p:cNvSpPr/>
          <p:nvPr/>
        </p:nvSpPr>
        <p:spPr>
          <a:xfrm>
            <a:off x="4756224" y="6568409"/>
            <a:ext cx="3257619" cy="305206"/>
          </a:xfrm>
          <a:prstGeom prst="rect">
            <a:avLst/>
          </a:prstGeom>
          <a:solidFill>
            <a:schemeClr val="lt1"/>
          </a:solidFill>
          <a:ln>
            <a:noFill/>
          </a:ln>
        </p:spPr>
        <p:txBody>
          <a:bodyPr anchorCtr="0" anchor="t" bIns="44425" lIns="90475" spcFirstLastPara="1" rIns="90475" wrap="square" tIns="44425">
            <a:noAutofit/>
          </a:bodyPr>
          <a:lstStyle/>
          <a:p>
            <a:pPr indent="0" lvl="0" marL="0" marR="0" rtl="0" algn="ctr">
              <a:spcBef>
                <a:spcPts val="0"/>
              </a:spcBef>
              <a:spcAft>
                <a:spcPts val="0"/>
              </a:spcAft>
              <a:buNone/>
            </a:pPr>
            <a:r>
              <a:rPr b="1" i="1" lang="en-US" sz="1400" u="none" cap="none" strike="noStrike">
                <a:solidFill>
                  <a:srgbClr val="000000"/>
                </a:solidFill>
                <a:latin typeface="Arial"/>
                <a:ea typeface="Arial"/>
                <a:cs typeface="Arial"/>
                <a:sym typeface="Arial"/>
              </a:rPr>
              <a:t>Volunteers!</a:t>
            </a:r>
            <a:endParaRPr/>
          </a:p>
        </p:txBody>
      </p:sp>
      <p:pic>
        <p:nvPicPr>
          <p:cNvPr id="18" name="Google Shape;18;p1"/>
          <p:cNvPicPr preferRelativeResize="0"/>
          <p:nvPr/>
        </p:nvPicPr>
        <p:blipFill rotWithShape="1">
          <a:blip r:embed="rId1">
            <a:alphaModFix/>
          </a:blip>
          <a:srcRect b="0" l="0" r="0" t="0"/>
          <a:stretch/>
        </p:blipFill>
        <p:spPr>
          <a:xfrm>
            <a:off x="183572" y="121568"/>
            <a:ext cx="852055" cy="852055"/>
          </a:xfrm>
          <a:prstGeom prst="rect">
            <a:avLst/>
          </a:prstGeom>
          <a:noFill/>
          <a:ln>
            <a:noFill/>
          </a:ln>
        </p:spPr>
      </p:pic>
      <p:sp>
        <p:nvSpPr>
          <p:cNvPr id="19" name="Google Shape;19;p1"/>
          <p:cNvSpPr txBox="1"/>
          <p:nvPr/>
        </p:nvSpPr>
        <p:spPr>
          <a:xfrm>
            <a:off x="101602" y="6452993"/>
            <a:ext cx="2632606"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900" u="none" cap="none" strike="noStrike">
                <a:solidFill>
                  <a:schemeClr val="dk1"/>
                </a:solidFill>
                <a:latin typeface="Arial"/>
                <a:ea typeface="Arial"/>
                <a:cs typeface="Arial"/>
                <a:sym typeface="Arial"/>
              </a:rPr>
              <a:t>DTG UPDATED: 081631SEP2024</a:t>
            </a:r>
            <a:endParaRPr/>
          </a:p>
        </p:txBody>
      </p:sp>
      <p:pic>
        <p:nvPicPr>
          <p:cNvPr id="20" name="Google Shape;20;p1"/>
          <p:cNvPicPr preferRelativeResize="0"/>
          <p:nvPr/>
        </p:nvPicPr>
        <p:blipFill rotWithShape="1">
          <a:blip r:embed="rId2">
            <a:alphaModFix/>
          </a:blip>
          <a:srcRect b="0" l="0" r="0" t="0"/>
          <a:stretch/>
        </p:blipFill>
        <p:spPr>
          <a:xfrm>
            <a:off x="11131330" y="134840"/>
            <a:ext cx="959068" cy="95906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 name="Shape 104"/>
        <p:cNvGrpSpPr/>
        <p:nvPr/>
      </p:nvGrpSpPr>
      <p:grpSpPr>
        <a:xfrm>
          <a:off x="0" y="0"/>
          <a:ext cx="0" cy="0"/>
          <a:chOff x="0" y="0"/>
          <a:chExt cx="0" cy="0"/>
        </a:xfrm>
      </p:grpSpPr>
      <p:sp>
        <p:nvSpPr>
          <p:cNvPr id="105" name="Google Shape;105;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6" name="Google Shape;106;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 name="Google Shape;10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8" name="Google Shape;10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9" name="Google Shape;10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10" name="Google Shape;110;p17"/>
          <p:cNvSpPr/>
          <p:nvPr/>
        </p:nvSpPr>
        <p:spPr>
          <a:xfrm>
            <a:off x="101602" y="77328"/>
            <a:ext cx="12018433" cy="6643687"/>
          </a:xfrm>
          <a:prstGeom prst="rect">
            <a:avLst/>
          </a:prstGeom>
          <a:noFill/>
          <a:ln cap="flat" cmpd="sng" w="254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351"/>
              <a:buFont typeface="Arial"/>
              <a:buNone/>
            </a:pPr>
            <a:r>
              <a:t/>
            </a:r>
            <a:endParaRPr b="0" i="0" sz="1351" u="none" cap="none" strike="noStrike">
              <a:solidFill>
                <a:srgbClr val="000000"/>
              </a:solidFill>
              <a:latin typeface="Arial"/>
              <a:ea typeface="Arial"/>
              <a:cs typeface="Arial"/>
              <a:sym typeface="Arial"/>
            </a:endParaRPr>
          </a:p>
        </p:txBody>
      </p:sp>
      <p:sp>
        <p:nvSpPr>
          <p:cNvPr id="111" name="Google Shape;111;p17"/>
          <p:cNvSpPr txBox="1"/>
          <p:nvPr/>
        </p:nvSpPr>
        <p:spPr>
          <a:xfrm>
            <a:off x="4343441" y="98708"/>
            <a:ext cx="3371140"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030A0"/>
              </a:buClr>
              <a:buSzPts val="1200"/>
              <a:buFont typeface="Arial"/>
              <a:buNone/>
            </a:pPr>
            <a:r>
              <a:rPr b="0" i="0" lang="en-US" sz="1200" u="none" cap="none" strike="noStrike">
                <a:solidFill>
                  <a:srgbClr val="7030A0"/>
                </a:solidFill>
                <a:latin typeface="Arial"/>
                <a:ea typeface="Arial"/>
                <a:cs typeface="Arial"/>
                <a:sym typeface="Arial"/>
              </a:rPr>
              <a:t>CUI//REL US, UKR</a:t>
            </a:r>
            <a:endParaRPr/>
          </a:p>
        </p:txBody>
      </p:sp>
      <p:sp>
        <p:nvSpPr>
          <p:cNvPr id="112" name="Google Shape;112;p17"/>
          <p:cNvSpPr/>
          <p:nvPr/>
        </p:nvSpPr>
        <p:spPr>
          <a:xfrm>
            <a:off x="4756224" y="6568409"/>
            <a:ext cx="3257619" cy="305206"/>
          </a:xfrm>
          <a:prstGeom prst="rect">
            <a:avLst/>
          </a:prstGeom>
          <a:solidFill>
            <a:schemeClr val="lt1"/>
          </a:solidFill>
          <a:ln>
            <a:noFill/>
          </a:ln>
        </p:spPr>
        <p:txBody>
          <a:bodyPr anchorCtr="0" anchor="t" bIns="44425" lIns="90475" spcFirstLastPara="1" rIns="90475" wrap="square" tIns="44425">
            <a:no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Arial"/>
                <a:ea typeface="Arial"/>
                <a:cs typeface="Arial"/>
                <a:sym typeface="Arial"/>
              </a:rPr>
              <a:t>Strength Through Honor</a:t>
            </a:r>
            <a:endParaRPr/>
          </a:p>
        </p:txBody>
      </p:sp>
      <p:pic>
        <p:nvPicPr>
          <p:cNvPr descr="A picture containing text, queen, clipart&#10;&#10;Description automatically generated" id="113" name="Google Shape;113;p17"/>
          <p:cNvPicPr preferRelativeResize="0"/>
          <p:nvPr/>
        </p:nvPicPr>
        <p:blipFill rotWithShape="1">
          <a:blip r:embed="rId1">
            <a:alphaModFix/>
          </a:blip>
          <a:srcRect b="0" l="0" r="0" t="0"/>
          <a:stretch/>
        </p:blipFill>
        <p:spPr>
          <a:xfrm>
            <a:off x="183572" y="98708"/>
            <a:ext cx="852055" cy="897775"/>
          </a:xfrm>
          <a:prstGeom prst="rect">
            <a:avLst/>
          </a:prstGeom>
          <a:noFill/>
          <a:ln>
            <a:noFill/>
          </a:ln>
        </p:spPr>
      </p:pic>
      <p:sp>
        <p:nvSpPr>
          <p:cNvPr id="114" name="Google Shape;114;p17"/>
          <p:cNvSpPr txBox="1"/>
          <p:nvPr/>
        </p:nvSpPr>
        <p:spPr>
          <a:xfrm>
            <a:off x="101602" y="6452993"/>
            <a:ext cx="263260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Calibri"/>
              <a:buNone/>
            </a:pPr>
            <a:r>
              <a:rPr b="0" i="0" lang="en-US" sz="900" u="none" cap="none" strike="noStrike">
                <a:solidFill>
                  <a:srgbClr val="000000"/>
                </a:solidFill>
                <a:latin typeface="Calibri"/>
                <a:ea typeface="Calibri"/>
                <a:cs typeface="Calibri"/>
                <a:sym typeface="Calibri"/>
              </a:rPr>
              <a:t>DTG UPDATED: 081631SEP2024</a:t>
            </a:r>
            <a:endParaRPr/>
          </a:p>
        </p:txBody>
      </p:sp>
      <p:pic>
        <p:nvPicPr>
          <p:cNvPr id="115" name="Google Shape;115;p17"/>
          <p:cNvPicPr preferRelativeResize="0"/>
          <p:nvPr/>
        </p:nvPicPr>
        <p:blipFill rotWithShape="1">
          <a:blip r:embed="rId2">
            <a:alphaModFix/>
          </a:blip>
          <a:srcRect b="0" l="0" r="0" t="0"/>
          <a:stretch/>
        </p:blipFill>
        <p:spPr>
          <a:xfrm>
            <a:off x="11131330" y="106270"/>
            <a:ext cx="959068" cy="101620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11.jpg"/><Relationship Id="rId5" Type="http://schemas.openxmlformats.org/officeDocument/2006/relationships/image" Target="../media/image9.png"/><Relationship Id="rId6"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17.png"/><Relationship Id="rId6"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32.png"/><Relationship Id="rId5"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3.jpg"/><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39.png"/><Relationship Id="rId5"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6.jp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hyperlink" Target="https://www.antenna-theory.com/antennas/monopole.php" TargetMode="External"/><Relationship Id="rId4" Type="http://schemas.openxmlformats.org/officeDocument/2006/relationships/hyperlink" Target="https://amateurradiotech.com/antenna-connector-types/" TargetMode="External"/><Relationship Id="rId9" Type="http://schemas.openxmlformats.org/officeDocument/2006/relationships/hyperlink" Target="https://ivcan.com/analog-fpv-drone-repeater-vtx-receiver-and-transmitter/" TargetMode="External"/><Relationship Id="rId5" Type="http://schemas.openxmlformats.org/officeDocument/2006/relationships/hyperlink" Target="https://www.slideshare.net/slideshow/brkewn-3016-radiodeisng/10582160" TargetMode="External"/><Relationship Id="rId6" Type="http://schemas.openxmlformats.org/officeDocument/2006/relationships/hyperlink" Target="https://www.ahsystems.com/articles/antenna-beamwidth.php" TargetMode="External"/><Relationship Id="rId7" Type="http://schemas.openxmlformats.org/officeDocument/2006/relationships/hyperlink" Target="https://en.wikipedia.org/wiki/Antenna_(radio)" TargetMode="External"/><Relationship Id="rId8" Type="http://schemas.openxmlformats.org/officeDocument/2006/relationships/hyperlink" Target="https://en.wikipedia.org/wiki/Connecto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3"/>
          <p:cNvSpPr txBox="1"/>
          <p:nvPr>
            <p:ph type="ctrTitle"/>
          </p:nvPr>
        </p:nvSpPr>
        <p:spPr>
          <a:xfrm>
            <a:off x="1297577" y="1122363"/>
            <a:ext cx="9596846"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lang="en-US"/>
              <a:t>sUAS FPV Antenna Theory </a:t>
            </a:r>
            <a:endParaRPr/>
          </a:p>
        </p:txBody>
      </p:sp>
      <p:sp>
        <p:nvSpPr>
          <p:cNvPr id="204" name="Google Shape;204;p3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Why does polarization matter in FPV use?</a:t>
            </a:r>
            <a:endParaRPr/>
          </a:p>
        </p:txBody>
      </p:sp>
      <p:sp>
        <p:nvSpPr>
          <p:cNvPr id="265" name="Google Shape;265;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Due to the variety of use cases for FPV specific antennas, understanding what antenna to use is incredibly important to get the best performance.</a:t>
            </a:r>
            <a:endParaRPr/>
          </a:p>
          <a:p>
            <a:pPr indent="-228600" lvl="0" marL="228600" rtl="0" algn="l">
              <a:lnSpc>
                <a:spcPct val="90000"/>
              </a:lnSpc>
              <a:spcBef>
                <a:spcPts val="1000"/>
              </a:spcBef>
              <a:spcAft>
                <a:spcPts val="0"/>
              </a:spcAft>
              <a:buClr>
                <a:schemeClr val="dk1"/>
              </a:buClr>
              <a:buSzPts val="2800"/>
              <a:buChar char="•"/>
            </a:pPr>
            <a:r>
              <a:rPr lang="en-US"/>
              <a:t>In situations where radio frequency (“RF”) is not the most important factor a linearly polarized antenna is chosen due to their lighter, more durable, and smaller design. This allows pilots to increase their range.</a:t>
            </a:r>
            <a:endParaRPr/>
          </a:p>
          <a:p>
            <a:pPr indent="-228600" lvl="0" marL="228600" rtl="0" algn="l">
              <a:lnSpc>
                <a:spcPct val="90000"/>
              </a:lnSpc>
              <a:spcBef>
                <a:spcPts val="1000"/>
              </a:spcBef>
              <a:spcAft>
                <a:spcPts val="0"/>
              </a:spcAft>
              <a:buClr>
                <a:schemeClr val="dk1"/>
              </a:buClr>
              <a:buSzPts val="2800"/>
              <a:buChar char="•"/>
            </a:pPr>
            <a:r>
              <a:rPr lang="en-US"/>
              <a:t>Circularly polarized antennas are generally better suited for FPV usage. Linearly polarized antennas require specific antenna alignment to ensure signal reception. With drones rotating on all three axes this becomes difficult to ensure.</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LP + CP setup</a:t>
            </a:r>
            <a:endParaRPr/>
          </a:p>
        </p:txBody>
      </p:sp>
      <p:sp>
        <p:nvSpPr>
          <p:cNvPr id="271" name="Google Shape;271;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It is possible to use both antenna polarization types in a setup. </a:t>
            </a:r>
            <a:endParaRPr/>
          </a:p>
          <a:p>
            <a:pPr indent="-228600" lvl="0" marL="228600" rtl="0" algn="l">
              <a:lnSpc>
                <a:spcPct val="90000"/>
              </a:lnSpc>
              <a:spcBef>
                <a:spcPts val="1000"/>
              </a:spcBef>
              <a:spcAft>
                <a:spcPts val="0"/>
              </a:spcAft>
              <a:buClr>
                <a:schemeClr val="dk1"/>
              </a:buClr>
              <a:buSzPts val="2800"/>
              <a:buChar char="•"/>
            </a:pPr>
            <a:r>
              <a:rPr lang="en-US"/>
              <a:t>The most common use case for utilizing both LP and CP antennas is for short-range flying where the LP antenna is utilized on the drone itself, and the video receiver utilizes a CP antenna.</a:t>
            </a:r>
            <a:endParaRPr/>
          </a:p>
          <a:p>
            <a:pPr indent="-228600" lvl="0" marL="228600" rtl="0" algn="l">
              <a:lnSpc>
                <a:spcPct val="90000"/>
              </a:lnSpc>
              <a:spcBef>
                <a:spcPts val="1000"/>
              </a:spcBef>
              <a:spcAft>
                <a:spcPts val="0"/>
              </a:spcAft>
              <a:buClr>
                <a:schemeClr val="dk1"/>
              </a:buClr>
              <a:buSzPts val="2800"/>
              <a:buChar char="•"/>
            </a:pPr>
            <a:r>
              <a:rPr lang="en-US"/>
              <a:t>Signal loss will occur at almost -3dB (50% power output) which limits range.</a:t>
            </a:r>
            <a:endParaRPr/>
          </a:p>
          <a:p>
            <a:pPr indent="-228600" lvl="1" marL="685800" rtl="0" algn="l">
              <a:lnSpc>
                <a:spcPct val="90000"/>
              </a:lnSpc>
              <a:spcBef>
                <a:spcPts val="500"/>
              </a:spcBef>
              <a:spcAft>
                <a:spcPts val="0"/>
              </a:spcAft>
              <a:buClr>
                <a:schemeClr val="dk1"/>
              </a:buClr>
              <a:buSzPts val="2400"/>
              <a:buChar char="•"/>
            </a:pPr>
            <a:r>
              <a:rPr lang="en-US"/>
              <a:t>This is still significantly better than utilizing two LP antennas where the maximum reduction in signal is -30dB (0.1% power output).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Antenna Metrics</a:t>
            </a:r>
            <a:endParaRPr/>
          </a:p>
        </p:txBody>
      </p:sp>
      <p:sp>
        <p:nvSpPr>
          <p:cNvPr id="277" name="Google Shape;277;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Antenna Directionality (Gain)</a:t>
            </a:r>
            <a:endParaRPr/>
          </a:p>
          <a:p>
            <a:pPr indent="-228600" lvl="0" marL="228600" rtl="0" algn="l">
              <a:lnSpc>
                <a:spcPct val="90000"/>
              </a:lnSpc>
              <a:spcBef>
                <a:spcPts val="1000"/>
              </a:spcBef>
              <a:spcAft>
                <a:spcPts val="0"/>
              </a:spcAft>
              <a:buClr>
                <a:schemeClr val="dk1"/>
              </a:buClr>
              <a:buSzPts val="2800"/>
              <a:buChar char="•"/>
            </a:pPr>
            <a:r>
              <a:rPr lang="en-US"/>
              <a:t>Radiation Pattern</a:t>
            </a:r>
            <a:endParaRPr/>
          </a:p>
          <a:p>
            <a:pPr indent="-228600" lvl="0" marL="228600" rtl="0" algn="l">
              <a:lnSpc>
                <a:spcPct val="90000"/>
              </a:lnSpc>
              <a:spcBef>
                <a:spcPts val="1000"/>
              </a:spcBef>
              <a:spcAft>
                <a:spcPts val="0"/>
              </a:spcAft>
              <a:buClr>
                <a:schemeClr val="dk1"/>
              </a:buClr>
              <a:buSzPts val="2800"/>
              <a:buChar char="•"/>
            </a:pPr>
            <a:r>
              <a:rPr lang="en-US"/>
              <a:t>Axial Ratio</a:t>
            </a:r>
            <a:endParaRPr/>
          </a:p>
          <a:p>
            <a:pPr indent="-228600" lvl="0" marL="228600" rtl="0" algn="l">
              <a:lnSpc>
                <a:spcPct val="90000"/>
              </a:lnSpc>
              <a:spcBef>
                <a:spcPts val="1000"/>
              </a:spcBef>
              <a:spcAft>
                <a:spcPts val="0"/>
              </a:spcAft>
              <a:buClr>
                <a:schemeClr val="dk1"/>
              </a:buClr>
              <a:buSzPts val="2800"/>
              <a:buChar char="•"/>
            </a:pPr>
            <a:r>
              <a:rPr lang="en-US"/>
              <a:t>Voltage/Standing Wave Ratio (VSWR/SWR)</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en-US" sz="4000"/>
              <a:t>Antenna Directionality (Gain)</a:t>
            </a:r>
            <a:endParaRPr/>
          </a:p>
        </p:txBody>
      </p:sp>
      <p:sp>
        <p:nvSpPr>
          <p:cNvPr id="283" name="Google Shape;283;p45"/>
          <p:cNvSpPr txBox="1"/>
          <p:nvPr>
            <p:ph idx="1" type="body"/>
          </p:nvPr>
        </p:nvSpPr>
        <p:spPr>
          <a:xfrm>
            <a:off x="838200" y="1825625"/>
            <a:ext cx="5257800" cy="43513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a:t>A metric to measure how much more power an antenna can radiate in a particular direction compared to a theoretical antenna that radiates completely equally in all directions. </a:t>
            </a:r>
            <a:endParaRPr/>
          </a:p>
          <a:p>
            <a:pPr indent="-228600" lvl="0" marL="228600" rtl="0" algn="l">
              <a:lnSpc>
                <a:spcPct val="90000"/>
              </a:lnSpc>
              <a:spcBef>
                <a:spcPts val="1000"/>
              </a:spcBef>
              <a:spcAft>
                <a:spcPts val="0"/>
              </a:spcAft>
              <a:buClr>
                <a:schemeClr val="dk1"/>
              </a:buClr>
              <a:buSzPct val="100000"/>
              <a:buChar char="•"/>
            </a:pPr>
            <a:r>
              <a:rPr lang="en-US"/>
              <a:t>Specified in decibels (dB)</a:t>
            </a:r>
            <a:endParaRPr/>
          </a:p>
          <a:p>
            <a:pPr indent="-228600" lvl="0" marL="228600" rtl="0" algn="l">
              <a:lnSpc>
                <a:spcPct val="90000"/>
              </a:lnSpc>
              <a:spcBef>
                <a:spcPts val="1000"/>
              </a:spcBef>
              <a:spcAft>
                <a:spcPts val="0"/>
              </a:spcAft>
              <a:buClr>
                <a:schemeClr val="dk1"/>
              </a:buClr>
              <a:buSzPct val="100000"/>
              <a:buChar char="•"/>
            </a:pPr>
            <a:r>
              <a:rPr lang="en-US"/>
              <a:t>Every 3dB gain you get from your antenna is equivalent to doubling the power of your TX. </a:t>
            </a:r>
            <a:endParaRPr/>
          </a:p>
          <a:p>
            <a:pPr indent="-228600" lvl="1" marL="685800" rtl="0" algn="l">
              <a:lnSpc>
                <a:spcPct val="90000"/>
              </a:lnSpc>
              <a:spcBef>
                <a:spcPts val="500"/>
              </a:spcBef>
              <a:spcAft>
                <a:spcPts val="0"/>
              </a:spcAft>
              <a:buClr>
                <a:schemeClr val="dk1"/>
              </a:buClr>
              <a:buSzPct val="100000"/>
              <a:buChar char="•"/>
            </a:pPr>
            <a:r>
              <a:rPr lang="en-US"/>
              <a:t>6dB of gain is equivalent to 4x the power of your TX</a:t>
            </a:r>
            <a:endParaRPr/>
          </a:p>
        </p:txBody>
      </p:sp>
      <p:pic>
        <p:nvPicPr>
          <p:cNvPr id="284" name="Google Shape;284;p45"/>
          <p:cNvPicPr preferRelativeResize="0"/>
          <p:nvPr/>
        </p:nvPicPr>
        <p:blipFill rotWithShape="1">
          <a:blip r:embed="rId3">
            <a:alphaModFix/>
          </a:blip>
          <a:srcRect b="0" l="0" r="0" t="0"/>
          <a:stretch/>
        </p:blipFill>
        <p:spPr>
          <a:xfrm>
            <a:off x="7376160" y="637993"/>
            <a:ext cx="3762707" cy="2938722"/>
          </a:xfrm>
          <a:prstGeom prst="rect">
            <a:avLst/>
          </a:prstGeom>
          <a:noFill/>
          <a:ln>
            <a:noFill/>
          </a:ln>
        </p:spPr>
      </p:pic>
      <p:pic>
        <p:nvPicPr>
          <p:cNvPr id="285" name="Google Shape;285;p45"/>
          <p:cNvPicPr preferRelativeResize="0"/>
          <p:nvPr/>
        </p:nvPicPr>
        <p:blipFill rotWithShape="1">
          <a:blip r:embed="rId4">
            <a:alphaModFix/>
          </a:blip>
          <a:srcRect b="0" l="0" r="0" t="0"/>
          <a:stretch/>
        </p:blipFill>
        <p:spPr>
          <a:xfrm>
            <a:off x="6876816" y="4108674"/>
            <a:ext cx="4761393" cy="18391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Radiation Pattern</a:t>
            </a:r>
            <a:endParaRPr/>
          </a:p>
        </p:txBody>
      </p:sp>
      <p:sp>
        <p:nvSpPr>
          <p:cNvPr id="291" name="Google Shape;291;p46"/>
          <p:cNvSpPr txBox="1"/>
          <p:nvPr>
            <p:ph idx="1" type="body"/>
          </p:nvPr>
        </p:nvSpPr>
        <p:spPr>
          <a:xfrm>
            <a:off x="838200" y="1825625"/>
            <a:ext cx="5257800" cy="267017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Radiation patterns are normally seen in two charts; one looking down on the antenna, and the other looking at it from the side. </a:t>
            </a:r>
            <a:endParaRPr/>
          </a:p>
          <a:p>
            <a:pPr indent="-228600" lvl="0" marL="228600" rtl="0" algn="l">
              <a:lnSpc>
                <a:spcPct val="90000"/>
              </a:lnSpc>
              <a:spcBef>
                <a:spcPts val="1000"/>
              </a:spcBef>
              <a:spcAft>
                <a:spcPts val="0"/>
              </a:spcAft>
              <a:buClr>
                <a:schemeClr val="dk1"/>
              </a:buClr>
              <a:buSzPts val="2400"/>
              <a:buChar char="•"/>
            </a:pPr>
            <a:r>
              <a:rPr lang="en-US" sz="2400"/>
              <a:t>Understanding what is depicted allows the user to identify potential weak spots. </a:t>
            </a:r>
            <a:endParaRPr/>
          </a:p>
        </p:txBody>
      </p:sp>
      <p:grpSp>
        <p:nvGrpSpPr>
          <p:cNvPr id="292" name="Google Shape;292;p46"/>
          <p:cNvGrpSpPr/>
          <p:nvPr/>
        </p:nvGrpSpPr>
        <p:grpSpPr>
          <a:xfrm>
            <a:off x="6781800" y="1027906"/>
            <a:ext cx="4572000" cy="2826482"/>
            <a:chOff x="6781800" y="1359478"/>
            <a:chExt cx="4572000" cy="2826482"/>
          </a:xfrm>
        </p:grpSpPr>
        <p:pic>
          <p:nvPicPr>
            <p:cNvPr id="293" name="Google Shape;293;p46"/>
            <p:cNvPicPr preferRelativeResize="0"/>
            <p:nvPr/>
          </p:nvPicPr>
          <p:blipFill rotWithShape="1">
            <a:blip r:embed="rId3">
              <a:alphaModFix/>
            </a:blip>
            <a:srcRect b="0" l="0" r="0" t="0"/>
            <a:stretch/>
          </p:blipFill>
          <p:spPr>
            <a:xfrm>
              <a:off x="6781800" y="1359478"/>
              <a:ext cx="4572000" cy="2476500"/>
            </a:xfrm>
            <a:prstGeom prst="rect">
              <a:avLst/>
            </a:prstGeom>
            <a:noFill/>
            <a:ln>
              <a:noFill/>
            </a:ln>
          </p:spPr>
        </p:pic>
        <p:sp>
          <p:nvSpPr>
            <p:cNvPr id="294" name="Google Shape;294;p46"/>
            <p:cNvSpPr txBox="1"/>
            <p:nvPr/>
          </p:nvSpPr>
          <p:spPr>
            <a:xfrm>
              <a:off x="7322127" y="3816628"/>
              <a:ext cx="349134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0 dB gain</a:t>
              </a:r>
              <a:endParaRPr/>
            </a:p>
          </p:txBody>
        </p:sp>
      </p:grpSp>
      <p:grpSp>
        <p:nvGrpSpPr>
          <p:cNvPr id="295" name="Google Shape;295;p46"/>
          <p:cNvGrpSpPr/>
          <p:nvPr/>
        </p:nvGrpSpPr>
        <p:grpSpPr>
          <a:xfrm>
            <a:off x="6995391" y="3828597"/>
            <a:ext cx="4144818" cy="2533032"/>
            <a:chOff x="6995391" y="3828597"/>
            <a:chExt cx="4144818" cy="2533032"/>
          </a:xfrm>
        </p:grpSpPr>
        <p:pic>
          <p:nvPicPr>
            <p:cNvPr id="296" name="Google Shape;296;p46"/>
            <p:cNvPicPr preferRelativeResize="0"/>
            <p:nvPr/>
          </p:nvPicPr>
          <p:blipFill rotWithShape="1">
            <a:blip r:embed="rId4">
              <a:alphaModFix/>
            </a:blip>
            <a:srcRect b="0" l="0" r="9343" t="0"/>
            <a:stretch/>
          </p:blipFill>
          <p:spPr>
            <a:xfrm>
              <a:off x="6995391" y="3828597"/>
              <a:ext cx="4144818" cy="2105025"/>
            </a:xfrm>
            <a:prstGeom prst="rect">
              <a:avLst/>
            </a:prstGeom>
            <a:noFill/>
            <a:ln>
              <a:noFill/>
            </a:ln>
          </p:spPr>
        </p:pic>
        <p:sp>
          <p:nvSpPr>
            <p:cNvPr id="297" name="Google Shape;297;p46"/>
            <p:cNvSpPr txBox="1"/>
            <p:nvPr/>
          </p:nvSpPr>
          <p:spPr>
            <a:xfrm>
              <a:off x="7922490" y="5992297"/>
              <a:ext cx="229061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8 dB of gain</a:t>
              </a:r>
              <a:endParaRPr/>
            </a:p>
          </p:txBody>
        </p:sp>
      </p:grpSp>
      <p:pic>
        <p:nvPicPr>
          <p:cNvPr id="298" name="Google Shape;298;p46"/>
          <p:cNvPicPr preferRelativeResize="0"/>
          <p:nvPr/>
        </p:nvPicPr>
        <p:blipFill rotWithShape="1">
          <a:blip r:embed="rId5">
            <a:alphaModFix/>
          </a:blip>
          <a:srcRect b="14083" l="12888" r="50000" t="6652"/>
          <a:stretch/>
        </p:blipFill>
        <p:spPr>
          <a:xfrm>
            <a:off x="1184717" y="4347904"/>
            <a:ext cx="2213111" cy="1721367"/>
          </a:xfrm>
          <a:prstGeom prst="rect">
            <a:avLst/>
          </a:prstGeom>
          <a:noFill/>
          <a:ln>
            <a:noFill/>
          </a:ln>
        </p:spPr>
      </p:pic>
      <p:pic>
        <p:nvPicPr>
          <p:cNvPr id="299" name="Google Shape;299;p46"/>
          <p:cNvPicPr preferRelativeResize="0"/>
          <p:nvPr/>
        </p:nvPicPr>
        <p:blipFill rotWithShape="1">
          <a:blip r:embed="rId6">
            <a:alphaModFix/>
          </a:blip>
          <a:srcRect b="17825" l="14343" r="50000" t="0"/>
          <a:stretch/>
        </p:blipFill>
        <p:spPr>
          <a:xfrm>
            <a:off x="4041663" y="4240213"/>
            <a:ext cx="2309893" cy="1936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Axial Ratio</a:t>
            </a:r>
            <a:endParaRPr/>
          </a:p>
        </p:txBody>
      </p:sp>
      <p:sp>
        <p:nvSpPr>
          <p:cNvPr id="305" name="Google Shape;305;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No circularly polarized antenna will be perfectly LHCP or RHCP. There will be slight amounts of signal of the other type.</a:t>
            </a:r>
            <a:endParaRPr/>
          </a:p>
          <a:p>
            <a:pPr indent="-228600" lvl="1" marL="685800" rtl="0" algn="l">
              <a:lnSpc>
                <a:spcPct val="90000"/>
              </a:lnSpc>
              <a:spcBef>
                <a:spcPts val="500"/>
              </a:spcBef>
              <a:spcAft>
                <a:spcPts val="0"/>
              </a:spcAft>
              <a:buClr>
                <a:schemeClr val="dk1"/>
              </a:buClr>
              <a:buSzPts val="2400"/>
              <a:buChar char="•"/>
            </a:pPr>
            <a:r>
              <a:rPr lang="en-US"/>
              <a:t>For example; 90% LHCP and 10% RHCP</a:t>
            </a:r>
            <a:endParaRPr/>
          </a:p>
          <a:p>
            <a:pPr indent="-228600" lvl="0" marL="228600" rtl="0" algn="l">
              <a:lnSpc>
                <a:spcPct val="90000"/>
              </a:lnSpc>
              <a:spcBef>
                <a:spcPts val="1000"/>
              </a:spcBef>
              <a:spcAft>
                <a:spcPts val="0"/>
              </a:spcAft>
              <a:buClr>
                <a:schemeClr val="dk1"/>
              </a:buClr>
              <a:buSzPts val="2800"/>
              <a:buChar char="•"/>
            </a:pPr>
            <a:r>
              <a:rPr lang="en-US"/>
              <a:t>The axial ratio is used to measure an antenna properly.</a:t>
            </a:r>
            <a:endParaRPr/>
          </a:p>
          <a:p>
            <a:pPr indent="-228600" lvl="1" marL="685800" rtl="0" algn="l">
              <a:lnSpc>
                <a:spcPct val="90000"/>
              </a:lnSpc>
              <a:spcBef>
                <a:spcPts val="500"/>
              </a:spcBef>
              <a:spcAft>
                <a:spcPts val="0"/>
              </a:spcAft>
              <a:buClr>
                <a:schemeClr val="dk1"/>
              </a:buClr>
              <a:buSzPts val="2400"/>
              <a:buChar char="•"/>
            </a:pPr>
            <a:r>
              <a:rPr lang="en-US"/>
              <a:t>A perfectly circularly polarized antenna would have an axial ratio of 1.</a:t>
            </a:r>
            <a:endParaRPr/>
          </a:p>
          <a:p>
            <a:pPr indent="-228600" lvl="0" marL="228600" rtl="0" algn="l">
              <a:lnSpc>
                <a:spcPct val="90000"/>
              </a:lnSpc>
              <a:spcBef>
                <a:spcPts val="1000"/>
              </a:spcBef>
              <a:spcAft>
                <a:spcPts val="0"/>
              </a:spcAft>
              <a:buClr>
                <a:schemeClr val="dk1"/>
              </a:buClr>
              <a:buSzPts val="2800"/>
              <a:buChar char="•"/>
            </a:pPr>
            <a:r>
              <a:rPr lang="en-US"/>
              <a:t>Specifically, for FPV usage this measures how susceptible an antenna is to multipath interference.</a:t>
            </a:r>
            <a:endParaRPr/>
          </a:p>
          <a:p>
            <a:pPr indent="-228600" lvl="0" marL="228600" rtl="0" algn="l">
              <a:lnSpc>
                <a:spcPct val="90000"/>
              </a:lnSpc>
              <a:spcBef>
                <a:spcPts val="1000"/>
              </a:spcBef>
              <a:spcAft>
                <a:spcPts val="0"/>
              </a:spcAft>
              <a:buClr>
                <a:schemeClr val="dk1"/>
              </a:buClr>
              <a:buSzPts val="2800"/>
              <a:buChar char="•"/>
            </a:pPr>
            <a:r>
              <a:rPr lang="en-US"/>
              <a:t>Multipath Interference – form of noise seen in the video feed. It happens when the signal bounces off other objects and is received at the incorrect time (out of phase/phase delay).</a:t>
            </a:r>
            <a:endParaRPr/>
          </a:p>
          <a:p>
            <a:pPr indent="-76200" lvl="1" marL="685800" rtl="0" algn="l">
              <a:lnSpc>
                <a:spcPct val="90000"/>
              </a:lnSpc>
              <a:spcBef>
                <a:spcPts val="500"/>
              </a:spcBef>
              <a:spcAft>
                <a:spcPts val="0"/>
              </a:spcAft>
              <a:buClr>
                <a:schemeClr val="dk1"/>
              </a:buClr>
              <a:buSzPts val="24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Voltage/Standing Wave Ratio (VSWR/SWR)</a:t>
            </a:r>
            <a:endParaRPr/>
          </a:p>
        </p:txBody>
      </p:sp>
      <p:sp>
        <p:nvSpPr>
          <p:cNvPr id="312" name="Google Shape;312;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The ratio of out going energy vs. energy that is reflected back at a transmitter.</a:t>
            </a:r>
            <a:endParaRPr/>
          </a:p>
          <a:p>
            <a:pPr indent="-228600" lvl="0" marL="228600" rtl="0" algn="l">
              <a:lnSpc>
                <a:spcPct val="90000"/>
              </a:lnSpc>
              <a:spcBef>
                <a:spcPts val="1000"/>
              </a:spcBef>
              <a:spcAft>
                <a:spcPts val="0"/>
              </a:spcAft>
              <a:buClr>
                <a:schemeClr val="dk1"/>
              </a:buClr>
              <a:buSzPts val="2800"/>
              <a:buChar char="•"/>
            </a:pPr>
            <a:r>
              <a:rPr lang="en-US"/>
              <a:t>Why does this matter?</a:t>
            </a:r>
            <a:endParaRPr/>
          </a:p>
          <a:p>
            <a:pPr indent="-228600" lvl="1" marL="685800" rtl="0" algn="l">
              <a:lnSpc>
                <a:spcPct val="90000"/>
              </a:lnSpc>
              <a:spcBef>
                <a:spcPts val="500"/>
              </a:spcBef>
              <a:spcAft>
                <a:spcPts val="0"/>
              </a:spcAft>
              <a:buClr>
                <a:schemeClr val="dk1"/>
              </a:buClr>
              <a:buSzPts val="2400"/>
              <a:buChar char="•"/>
            </a:pPr>
            <a:r>
              <a:rPr lang="en-US"/>
              <a:t>For a TX antenna, a high SWR can cause the TX to overheat which could potentially damage the radio. </a:t>
            </a:r>
            <a:endParaRPr/>
          </a:p>
          <a:p>
            <a:pPr indent="-228600" lvl="1" marL="685800" rtl="0" algn="l">
              <a:lnSpc>
                <a:spcPct val="90000"/>
              </a:lnSpc>
              <a:spcBef>
                <a:spcPts val="500"/>
              </a:spcBef>
              <a:spcAft>
                <a:spcPts val="0"/>
              </a:spcAft>
              <a:buClr>
                <a:schemeClr val="dk1"/>
              </a:buClr>
              <a:buSzPts val="2400"/>
              <a:buChar char="•"/>
            </a:pPr>
            <a:r>
              <a:rPr lang="en-US"/>
              <a:t>For a RX antenna a high SWR can degrade signal reception.</a:t>
            </a:r>
            <a:endParaRPr/>
          </a:p>
          <a:p>
            <a:pPr indent="-228600" lvl="0" marL="228600" rtl="0" algn="l">
              <a:lnSpc>
                <a:spcPct val="90000"/>
              </a:lnSpc>
              <a:spcBef>
                <a:spcPts val="1000"/>
              </a:spcBef>
              <a:spcAft>
                <a:spcPts val="0"/>
              </a:spcAft>
              <a:buClr>
                <a:schemeClr val="dk1"/>
              </a:buClr>
              <a:buSzPts val="2800"/>
              <a:buChar char="•"/>
            </a:pPr>
            <a:r>
              <a:rPr lang="en-US"/>
              <a:t>To best utilize an antenna’s SWR rating it is imperative that the user identifies the operating frequency range and does not exceed the power output of the antenna.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Common FPV Antennas</a:t>
            </a:r>
            <a:endParaRPr/>
          </a:p>
        </p:txBody>
      </p:sp>
      <p:graphicFrame>
        <p:nvGraphicFramePr>
          <p:cNvPr id="318" name="Google Shape;318;p49"/>
          <p:cNvGraphicFramePr/>
          <p:nvPr/>
        </p:nvGraphicFramePr>
        <p:xfrm>
          <a:off x="838200" y="1825625"/>
          <a:ext cx="3000000" cy="3000000"/>
        </p:xfrm>
        <a:graphic>
          <a:graphicData uri="http://schemas.openxmlformats.org/drawingml/2006/table">
            <a:tbl>
              <a:tblPr bandRow="1" firstRow="1">
                <a:noFill/>
                <a:tableStyleId>{8216F5D2-C2AC-49EE-B41C-0D74177C565C}</a:tableStyleId>
              </a:tblPr>
              <a:tblGrid>
                <a:gridCol w="3505200"/>
                <a:gridCol w="3505200"/>
                <a:gridCol w="3505200"/>
              </a:tblGrid>
              <a:tr h="1428800">
                <a:tc>
                  <a:txBody>
                    <a:bodyPr/>
                    <a:lstStyle/>
                    <a:p>
                      <a:pPr indent="0" lvl="0" marL="0" marR="0" rtl="0" algn="l">
                        <a:spcBef>
                          <a:spcPts val="0"/>
                        </a:spcBef>
                        <a:spcAft>
                          <a:spcPts val="0"/>
                        </a:spcAft>
                        <a:buNone/>
                      </a:pPr>
                      <a:r>
                        <a:t/>
                      </a:r>
                      <a:endParaRPr sz="1800"/>
                    </a:p>
                  </a:txBody>
                  <a:tcPr marT="45725" marB="45725" marR="91450" marL="91450">
                    <a:lnR cap="flat" cmpd="sng" w="19050">
                      <a:solidFill>
                        <a:schemeClr val="dk1"/>
                      </a:solidFill>
                      <a:prstDash val="solid"/>
                      <a:round/>
                      <a:headEnd len="sm" w="sm" type="none"/>
                      <a:tailEnd len="sm" w="sm" type="none"/>
                    </a:lnR>
                    <a:solidFill>
                      <a:schemeClr val="lt1"/>
                    </a:solidFill>
                  </a:tcPr>
                </a:tc>
                <a:tc>
                  <a:txBody>
                    <a:bodyPr/>
                    <a:lstStyle/>
                    <a:p>
                      <a:pPr indent="0" lvl="0" marL="0" marR="0" rtl="0" algn="ctr">
                        <a:spcBef>
                          <a:spcPts val="0"/>
                        </a:spcBef>
                        <a:spcAft>
                          <a:spcPts val="0"/>
                        </a:spcAft>
                        <a:buNone/>
                      </a:pPr>
                      <a:r>
                        <a:rPr lang="en-US" sz="1800"/>
                        <a:t>Omni-directional</a:t>
                      </a:r>
                      <a:endParaRPr/>
                    </a:p>
                  </a:txBody>
                  <a:tcPr marT="45725" marB="45725" marR="91450" marL="91450" anchor="ctr">
                    <a:lnL cap="flat" cmpd="sng" w="19050">
                      <a:solidFill>
                        <a:schemeClr val="dk1"/>
                      </a:solidFill>
                      <a:prstDash val="solid"/>
                      <a:round/>
                      <a:headEnd len="sm" w="sm" type="none"/>
                      <a:tailEnd len="sm" w="sm" type="none"/>
                    </a:lnL>
                  </a:tcPr>
                </a:tc>
                <a:tc>
                  <a:txBody>
                    <a:bodyPr/>
                    <a:lstStyle/>
                    <a:p>
                      <a:pPr indent="0" lvl="0" marL="0" marR="0" rtl="0" algn="ctr">
                        <a:spcBef>
                          <a:spcPts val="0"/>
                        </a:spcBef>
                        <a:spcAft>
                          <a:spcPts val="0"/>
                        </a:spcAft>
                        <a:buNone/>
                      </a:pPr>
                      <a:r>
                        <a:rPr lang="en-US" sz="1800"/>
                        <a:t>Directional</a:t>
                      </a:r>
                      <a:endParaRPr/>
                    </a:p>
                  </a:txBody>
                  <a:tcPr marT="45725" marB="45725" marR="91450" marL="91450" anchor="ctr"/>
                </a:tc>
              </a:tr>
              <a:tr h="1428800">
                <a:tc>
                  <a:txBody>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Linear Polarization</a:t>
                      </a:r>
                      <a:endParaRPr/>
                    </a:p>
                  </a:txBody>
                  <a:tcPr marT="45725" marB="45725" marR="91450" marL="91450" anchor="ctr">
                    <a:solidFill>
                      <a:srgbClr val="000000"/>
                    </a:solidFill>
                  </a:tcPr>
                </a:tc>
                <a:tc>
                  <a:txBody>
                    <a:bodyPr/>
                    <a:lstStyle/>
                    <a:p>
                      <a:pPr indent="0" lvl="0" marL="0" marR="0" rtl="0" algn="ctr">
                        <a:spcBef>
                          <a:spcPts val="0"/>
                        </a:spcBef>
                        <a:spcAft>
                          <a:spcPts val="0"/>
                        </a:spcAft>
                        <a:buNone/>
                      </a:pPr>
                      <a:r>
                        <a:rPr lang="en-US" sz="1800"/>
                        <a:t>Monopole, Dipole</a:t>
                      </a:r>
                      <a:endParaRPr/>
                    </a:p>
                  </a:txBody>
                  <a:tcPr marT="45725" marB="45725" marR="91450" marL="91450" anchor="ctr"/>
                </a:tc>
                <a:tc>
                  <a:txBody>
                    <a:bodyPr/>
                    <a:lstStyle/>
                    <a:p>
                      <a:pPr indent="0" lvl="0" marL="0" marR="0" rtl="0" algn="ctr">
                        <a:spcBef>
                          <a:spcPts val="0"/>
                        </a:spcBef>
                        <a:spcAft>
                          <a:spcPts val="0"/>
                        </a:spcAft>
                        <a:buNone/>
                      </a:pPr>
                      <a:r>
                        <a:rPr lang="en-US" sz="1800"/>
                        <a:t>Patch</a:t>
                      </a:r>
                      <a:endParaRPr/>
                    </a:p>
                  </a:txBody>
                  <a:tcPr marT="45725" marB="45725" marR="91450" marL="91450" anchor="ctr"/>
                </a:tc>
              </a:tr>
              <a:tr h="1428800">
                <a:tc>
                  <a:txBody>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Circular Polarization</a:t>
                      </a:r>
                      <a:endParaRPr/>
                    </a:p>
                  </a:txBody>
                  <a:tcPr marT="45725" marB="45725" marR="91450" marL="91450" anchor="ctr">
                    <a:solidFill>
                      <a:srgbClr val="000000"/>
                    </a:solidFill>
                  </a:tcPr>
                </a:tc>
                <a:tc>
                  <a:txBody>
                    <a:bodyPr/>
                    <a:lstStyle/>
                    <a:p>
                      <a:pPr indent="0" lvl="0" marL="0" marR="0" rtl="0" algn="ctr">
                        <a:spcBef>
                          <a:spcPts val="0"/>
                        </a:spcBef>
                        <a:spcAft>
                          <a:spcPts val="0"/>
                        </a:spcAft>
                        <a:buNone/>
                      </a:pPr>
                      <a:r>
                        <a:rPr lang="en-US" sz="1800"/>
                        <a:t>Cloverleaf, Pagoda</a:t>
                      </a:r>
                      <a:endParaRPr/>
                    </a:p>
                  </a:txBody>
                  <a:tcPr marT="45725" marB="45725" marR="91450" marL="91450" anchor="ctr"/>
                </a:tc>
                <a:tc>
                  <a:txBody>
                    <a:bodyPr/>
                    <a:lstStyle/>
                    <a:p>
                      <a:pPr indent="0" lvl="0" marL="0" marR="0" rtl="0" algn="ctr">
                        <a:spcBef>
                          <a:spcPts val="0"/>
                        </a:spcBef>
                        <a:spcAft>
                          <a:spcPts val="0"/>
                        </a:spcAft>
                        <a:buNone/>
                      </a:pPr>
                      <a:r>
                        <a:rPr lang="en-US" sz="1800"/>
                        <a:t>Helical, Patch, Crosshair</a:t>
                      </a:r>
                      <a:endParaRPr/>
                    </a:p>
                  </a:txBody>
                  <a:tcPr marT="45725" marB="45725" marR="91450" marL="91450" anchor="ct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0"/>
          <p:cNvSpPr txBox="1"/>
          <p:nvPr>
            <p:ph type="title"/>
          </p:nvPr>
        </p:nvSpPr>
        <p:spPr>
          <a:xfrm>
            <a:off x="838200" y="365125"/>
            <a:ext cx="5181600" cy="135822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Monopole Antenna</a:t>
            </a:r>
            <a:endParaRPr/>
          </a:p>
        </p:txBody>
      </p:sp>
      <p:sp>
        <p:nvSpPr>
          <p:cNvPr id="325" name="Google Shape;325;p50"/>
          <p:cNvSpPr txBox="1"/>
          <p:nvPr>
            <p:ph idx="1" type="body"/>
          </p:nvPr>
        </p:nvSpPr>
        <p:spPr>
          <a:xfrm>
            <a:off x="642257" y="3861254"/>
            <a:ext cx="5181600" cy="25225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Type:</a:t>
            </a:r>
            <a:endParaRPr/>
          </a:p>
          <a:p>
            <a:pPr indent="-228600" lvl="1" marL="685800" rtl="0" algn="l">
              <a:lnSpc>
                <a:spcPct val="90000"/>
              </a:lnSpc>
              <a:spcBef>
                <a:spcPts val="500"/>
              </a:spcBef>
              <a:spcAft>
                <a:spcPts val="0"/>
              </a:spcAft>
              <a:buClr>
                <a:schemeClr val="dk1"/>
              </a:buClr>
              <a:buSzPts val="2400"/>
              <a:buChar char="•"/>
            </a:pPr>
            <a:r>
              <a:rPr lang="en-US"/>
              <a:t>Omni-directional Linear Polarization</a:t>
            </a:r>
            <a:endParaRPr/>
          </a:p>
          <a:p>
            <a:pPr indent="-228600" lvl="0" marL="228600" rtl="0" algn="l">
              <a:lnSpc>
                <a:spcPct val="90000"/>
              </a:lnSpc>
              <a:spcBef>
                <a:spcPts val="1000"/>
              </a:spcBef>
              <a:spcAft>
                <a:spcPts val="0"/>
              </a:spcAft>
              <a:buClr>
                <a:schemeClr val="dk1"/>
              </a:buClr>
              <a:buSzPts val="2800"/>
              <a:buChar char="•"/>
            </a:pPr>
            <a:r>
              <a:rPr lang="en-US"/>
              <a:t>Application(s):</a:t>
            </a:r>
            <a:endParaRPr/>
          </a:p>
          <a:p>
            <a:pPr indent="-228600" lvl="1" marL="685800" rtl="0" algn="l">
              <a:lnSpc>
                <a:spcPct val="90000"/>
              </a:lnSpc>
              <a:spcBef>
                <a:spcPts val="500"/>
              </a:spcBef>
              <a:spcAft>
                <a:spcPts val="0"/>
              </a:spcAft>
              <a:buClr>
                <a:schemeClr val="dk1"/>
              </a:buClr>
              <a:buSzPts val="2400"/>
              <a:buChar char="•"/>
            </a:pPr>
            <a:r>
              <a:rPr lang="en-US"/>
              <a:t>Radio control transmitters (TX) and receivers (RX)</a:t>
            </a:r>
            <a:endParaRPr/>
          </a:p>
        </p:txBody>
      </p:sp>
      <p:pic>
        <p:nvPicPr>
          <p:cNvPr id="326" name="Google Shape;326;p50"/>
          <p:cNvPicPr preferRelativeResize="0"/>
          <p:nvPr>
            <p:ph idx="2" type="body"/>
          </p:nvPr>
        </p:nvPicPr>
        <p:blipFill rotWithShape="1">
          <a:blip r:embed="rId3">
            <a:alphaModFix/>
          </a:blip>
          <a:srcRect b="0" l="0" r="0" t="0"/>
          <a:stretch/>
        </p:blipFill>
        <p:spPr>
          <a:xfrm>
            <a:off x="457200" y="1431936"/>
            <a:ext cx="5181600" cy="2243116"/>
          </a:xfrm>
          <a:prstGeom prst="rect">
            <a:avLst/>
          </a:prstGeom>
          <a:noFill/>
          <a:ln>
            <a:noFill/>
          </a:ln>
        </p:spPr>
      </p:pic>
      <p:sp>
        <p:nvSpPr>
          <p:cNvPr id="327" name="Google Shape;327;p50"/>
          <p:cNvSpPr txBox="1"/>
          <p:nvPr/>
        </p:nvSpPr>
        <p:spPr>
          <a:xfrm>
            <a:off x="6019800" y="631373"/>
            <a:ext cx="5736770" cy="780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chemeClr val="dk1"/>
                </a:solidFill>
                <a:latin typeface="Arial"/>
                <a:ea typeface="Arial"/>
                <a:cs typeface="Arial"/>
                <a:sym typeface="Arial"/>
              </a:rPr>
              <a:t>Dipole Antenna</a:t>
            </a:r>
            <a:endParaRPr sz="4400">
              <a:solidFill>
                <a:schemeClr val="dk1"/>
              </a:solidFill>
              <a:latin typeface="Arial"/>
              <a:ea typeface="Arial"/>
              <a:cs typeface="Arial"/>
              <a:sym typeface="Arial"/>
            </a:endParaRPr>
          </a:p>
        </p:txBody>
      </p:sp>
      <p:pic>
        <p:nvPicPr>
          <p:cNvPr id="328" name="Google Shape;328;p50"/>
          <p:cNvPicPr preferRelativeResize="0"/>
          <p:nvPr/>
        </p:nvPicPr>
        <p:blipFill rotWithShape="1">
          <a:blip r:embed="rId4">
            <a:alphaModFix/>
          </a:blip>
          <a:srcRect b="0" l="0" r="0" t="0"/>
          <a:stretch/>
        </p:blipFill>
        <p:spPr>
          <a:xfrm>
            <a:off x="7912678" y="1415308"/>
            <a:ext cx="2268825" cy="2268825"/>
          </a:xfrm>
          <a:prstGeom prst="rect">
            <a:avLst/>
          </a:prstGeom>
          <a:noFill/>
          <a:ln>
            <a:noFill/>
          </a:ln>
        </p:spPr>
      </p:pic>
      <p:sp>
        <p:nvSpPr>
          <p:cNvPr id="329" name="Google Shape;329;p50"/>
          <p:cNvSpPr txBox="1"/>
          <p:nvPr/>
        </p:nvSpPr>
        <p:spPr>
          <a:xfrm>
            <a:off x="7380514" y="3864427"/>
            <a:ext cx="3940628" cy="2850524"/>
          </a:xfrm>
          <a:prstGeom prst="rect">
            <a:avLst/>
          </a:prstGeom>
          <a:noFill/>
          <a:ln>
            <a:noFill/>
          </a:ln>
        </p:spPr>
        <p:txBody>
          <a:bodyPr anchorCtr="0" anchor="t" bIns="45700" lIns="91425" spcFirstLastPara="1" rIns="91425" wrap="square" tIns="45700">
            <a:spAutoFit/>
          </a:bodyPr>
          <a:lstStyle/>
          <a:p>
            <a:pPr indent="-285750" lvl="0" marL="285750" marR="0" rtl="0" algn="l">
              <a:lnSpc>
                <a:spcPct val="90000"/>
              </a:lnSpc>
              <a:spcBef>
                <a:spcPts val="0"/>
              </a:spcBef>
              <a:spcAft>
                <a:spcPts val="0"/>
              </a:spcAft>
              <a:buClr>
                <a:schemeClr val="dk1"/>
              </a:buClr>
              <a:buSzPts val="2500"/>
              <a:buFont typeface="Arial"/>
              <a:buChar char="•"/>
            </a:pPr>
            <a:r>
              <a:rPr lang="en-US" sz="2500">
                <a:solidFill>
                  <a:schemeClr val="dk1"/>
                </a:solidFill>
                <a:latin typeface="Arial"/>
                <a:ea typeface="Arial"/>
                <a:cs typeface="Arial"/>
                <a:sym typeface="Arial"/>
              </a:rPr>
              <a:t>Type:</a:t>
            </a:r>
            <a:endParaRPr/>
          </a:p>
          <a:p>
            <a:pPr indent="-285750" lvl="1" marL="742950" marR="0" rtl="0" algn="l">
              <a:lnSpc>
                <a:spcPct val="90000"/>
              </a:lnSpc>
              <a:spcBef>
                <a:spcPts val="50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Omni-directional Linear Polarization</a:t>
            </a:r>
            <a:endParaRPr/>
          </a:p>
          <a:p>
            <a:pPr indent="-285750" lvl="0" marL="285750" marR="0" rtl="0" algn="l">
              <a:lnSpc>
                <a:spcPct val="90000"/>
              </a:lnSpc>
              <a:spcBef>
                <a:spcPts val="1000"/>
              </a:spcBef>
              <a:spcAft>
                <a:spcPts val="0"/>
              </a:spcAft>
              <a:buClr>
                <a:schemeClr val="dk1"/>
              </a:buClr>
              <a:buSzPts val="2500"/>
              <a:buFont typeface="Arial"/>
              <a:buChar char="•"/>
            </a:pPr>
            <a:r>
              <a:rPr lang="en-US" sz="2500">
                <a:solidFill>
                  <a:schemeClr val="dk1"/>
                </a:solidFill>
                <a:latin typeface="Arial"/>
                <a:ea typeface="Arial"/>
                <a:cs typeface="Arial"/>
                <a:sym typeface="Arial"/>
              </a:rPr>
              <a:t>Application(s):</a:t>
            </a:r>
            <a:endParaRPr/>
          </a:p>
          <a:p>
            <a:pPr indent="-285750" lvl="1" marL="742950" marR="0" rtl="0" algn="l">
              <a:lnSpc>
                <a:spcPct val="90000"/>
              </a:lnSpc>
              <a:spcBef>
                <a:spcPts val="50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Radio controlled transmitters (TX) and receivers (RX)</a:t>
            </a:r>
            <a:endParaRPr/>
          </a:p>
          <a:p>
            <a:pPr indent="-285750" lvl="1" marL="742950" marR="0" rtl="0" algn="l">
              <a:lnSpc>
                <a:spcPct val="90000"/>
              </a:lnSpc>
              <a:spcBef>
                <a:spcPts val="50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Video transmitters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4" name="Shape 334"/>
        <p:cNvGrpSpPr/>
        <p:nvPr/>
      </p:nvGrpSpPr>
      <p:grpSpPr>
        <a:xfrm>
          <a:off x="0" y="0"/>
          <a:ext cx="0" cy="0"/>
          <a:chOff x="0" y="0"/>
          <a:chExt cx="0" cy="0"/>
        </a:xfrm>
      </p:grpSpPr>
      <p:sp>
        <p:nvSpPr>
          <p:cNvPr id="335" name="Google Shape;335;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Dipole Antenna</a:t>
            </a:r>
            <a:endParaRPr/>
          </a:p>
        </p:txBody>
      </p:sp>
      <p:sp>
        <p:nvSpPr>
          <p:cNvPr id="336" name="Google Shape;336;p5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Type:</a:t>
            </a:r>
            <a:endParaRPr/>
          </a:p>
          <a:p>
            <a:pPr indent="-228600" lvl="1" marL="685800" rtl="0" algn="l">
              <a:lnSpc>
                <a:spcPct val="90000"/>
              </a:lnSpc>
              <a:spcBef>
                <a:spcPts val="500"/>
              </a:spcBef>
              <a:spcAft>
                <a:spcPts val="0"/>
              </a:spcAft>
              <a:buClr>
                <a:schemeClr val="dk1"/>
              </a:buClr>
              <a:buSzPts val="2400"/>
              <a:buChar char="•"/>
            </a:pPr>
            <a:r>
              <a:rPr lang="en-US"/>
              <a:t>Omni-directional Linear Polarization</a:t>
            </a:r>
            <a:endParaRPr/>
          </a:p>
          <a:p>
            <a:pPr indent="-228600" lvl="0" marL="228600" rtl="0" algn="l">
              <a:lnSpc>
                <a:spcPct val="90000"/>
              </a:lnSpc>
              <a:spcBef>
                <a:spcPts val="1000"/>
              </a:spcBef>
              <a:spcAft>
                <a:spcPts val="0"/>
              </a:spcAft>
              <a:buClr>
                <a:schemeClr val="dk1"/>
              </a:buClr>
              <a:buSzPts val="2800"/>
              <a:buChar char="•"/>
            </a:pPr>
            <a:r>
              <a:rPr lang="en-US"/>
              <a:t>Application(s):</a:t>
            </a:r>
            <a:endParaRPr/>
          </a:p>
          <a:p>
            <a:pPr indent="-228600" lvl="1" marL="685800" rtl="0" algn="l">
              <a:lnSpc>
                <a:spcPct val="90000"/>
              </a:lnSpc>
              <a:spcBef>
                <a:spcPts val="500"/>
              </a:spcBef>
              <a:spcAft>
                <a:spcPts val="0"/>
              </a:spcAft>
              <a:buClr>
                <a:schemeClr val="dk1"/>
              </a:buClr>
              <a:buSzPts val="2400"/>
              <a:buChar char="•"/>
            </a:pPr>
            <a:r>
              <a:rPr lang="en-US"/>
              <a:t>Radio controlled transmitters (TX) and receivers (RX)</a:t>
            </a:r>
            <a:endParaRPr/>
          </a:p>
          <a:p>
            <a:pPr indent="-228600" lvl="1" marL="685800" rtl="0" algn="l">
              <a:lnSpc>
                <a:spcPct val="90000"/>
              </a:lnSpc>
              <a:spcBef>
                <a:spcPts val="500"/>
              </a:spcBef>
              <a:spcAft>
                <a:spcPts val="0"/>
              </a:spcAft>
              <a:buClr>
                <a:schemeClr val="dk1"/>
              </a:buClr>
              <a:buSzPts val="2400"/>
              <a:buChar char="•"/>
            </a:pPr>
            <a:r>
              <a:rPr lang="en-US"/>
              <a:t>Video transmitters</a:t>
            </a:r>
            <a:endParaRPr/>
          </a:p>
        </p:txBody>
      </p:sp>
      <p:pic>
        <p:nvPicPr>
          <p:cNvPr id="337" name="Google Shape;337;p51"/>
          <p:cNvPicPr preferRelativeResize="0"/>
          <p:nvPr>
            <p:ph idx="2" type="body"/>
          </p:nvPr>
        </p:nvPicPr>
        <p:blipFill rotWithShape="1">
          <a:blip r:embed="rId3">
            <a:alphaModFix/>
          </a:blip>
          <a:srcRect b="0" l="0" r="0" t="0"/>
          <a:stretch/>
        </p:blipFill>
        <p:spPr>
          <a:xfrm>
            <a:off x="6722921" y="1545071"/>
            <a:ext cx="4208316" cy="2363067"/>
          </a:xfrm>
          <a:prstGeom prst="rect">
            <a:avLst/>
          </a:prstGeom>
          <a:noFill/>
          <a:ln>
            <a:noFill/>
          </a:ln>
        </p:spPr>
      </p:pic>
      <p:pic>
        <p:nvPicPr>
          <p:cNvPr id="338" name="Google Shape;338;p51"/>
          <p:cNvPicPr preferRelativeResize="0"/>
          <p:nvPr/>
        </p:nvPicPr>
        <p:blipFill rotWithShape="1">
          <a:blip r:embed="rId4">
            <a:alphaModFix/>
          </a:blip>
          <a:srcRect b="0" l="0" r="0" t="0"/>
          <a:stretch/>
        </p:blipFill>
        <p:spPr>
          <a:xfrm>
            <a:off x="7760278" y="3908137"/>
            <a:ext cx="2268825" cy="2268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4"/>
          <p:cNvSpPr txBox="1"/>
          <p:nvPr>
            <p:ph type="title"/>
          </p:nvPr>
        </p:nvSpPr>
        <p:spPr>
          <a:xfrm>
            <a:off x="3520017" y="2429405"/>
            <a:ext cx="5149850" cy="10006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Arial"/>
              <a:buNone/>
            </a:pPr>
            <a:r>
              <a:rPr lang="en-US"/>
              <a:t>Fundamentals</a:t>
            </a:r>
            <a:endParaRPr/>
          </a:p>
        </p:txBody>
      </p:sp>
      <p:sp>
        <p:nvSpPr>
          <p:cNvPr id="210" name="Google Shape;210;p3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52"/>
          <p:cNvPicPr preferRelativeResize="0"/>
          <p:nvPr>
            <p:ph idx="2" type="body"/>
          </p:nvPr>
        </p:nvPicPr>
        <p:blipFill rotWithShape="1">
          <a:blip r:embed="rId3">
            <a:alphaModFix/>
          </a:blip>
          <a:srcRect b="0" l="0" r="0" t="0"/>
          <a:stretch/>
        </p:blipFill>
        <p:spPr>
          <a:xfrm>
            <a:off x="200010" y="1354268"/>
            <a:ext cx="2923674" cy="2192756"/>
          </a:xfrm>
          <a:prstGeom prst="rect">
            <a:avLst/>
          </a:prstGeom>
          <a:noFill/>
          <a:ln>
            <a:noFill/>
          </a:ln>
        </p:spPr>
      </p:pic>
      <p:sp>
        <p:nvSpPr>
          <p:cNvPr id="345" name="Google Shape;345;p52"/>
          <p:cNvSpPr txBox="1"/>
          <p:nvPr>
            <p:ph type="title"/>
          </p:nvPr>
        </p:nvSpPr>
        <p:spPr>
          <a:xfrm>
            <a:off x="838200" y="365125"/>
            <a:ext cx="5181600" cy="135822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Cloverleaf Antenna</a:t>
            </a:r>
            <a:endParaRPr/>
          </a:p>
        </p:txBody>
      </p:sp>
      <p:sp>
        <p:nvSpPr>
          <p:cNvPr id="346" name="Google Shape;346;p52"/>
          <p:cNvSpPr txBox="1"/>
          <p:nvPr>
            <p:ph idx="1" type="body"/>
          </p:nvPr>
        </p:nvSpPr>
        <p:spPr>
          <a:xfrm>
            <a:off x="838200" y="3774167"/>
            <a:ext cx="5181600" cy="2402796"/>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Type:</a:t>
            </a:r>
            <a:endParaRPr/>
          </a:p>
          <a:p>
            <a:pPr indent="-228600" lvl="1" marL="685800" rtl="0" algn="l">
              <a:lnSpc>
                <a:spcPct val="90000"/>
              </a:lnSpc>
              <a:spcBef>
                <a:spcPts val="500"/>
              </a:spcBef>
              <a:spcAft>
                <a:spcPts val="0"/>
              </a:spcAft>
              <a:buClr>
                <a:schemeClr val="dk1"/>
              </a:buClr>
              <a:buSzPts val="2400"/>
              <a:buChar char="•"/>
            </a:pPr>
            <a:r>
              <a:rPr lang="en-US"/>
              <a:t>Omni-directional Circular Polarization</a:t>
            </a:r>
            <a:endParaRPr/>
          </a:p>
          <a:p>
            <a:pPr indent="-228600" lvl="0" marL="228600" rtl="0" algn="l">
              <a:lnSpc>
                <a:spcPct val="90000"/>
              </a:lnSpc>
              <a:spcBef>
                <a:spcPts val="1000"/>
              </a:spcBef>
              <a:spcAft>
                <a:spcPts val="0"/>
              </a:spcAft>
              <a:buClr>
                <a:schemeClr val="dk1"/>
              </a:buClr>
              <a:buSzPts val="2800"/>
              <a:buChar char="•"/>
            </a:pPr>
            <a:r>
              <a:rPr lang="en-US"/>
              <a:t>Application(s):</a:t>
            </a:r>
            <a:endParaRPr/>
          </a:p>
          <a:p>
            <a:pPr indent="-228600" lvl="1" marL="685800" rtl="0" algn="l">
              <a:lnSpc>
                <a:spcPct val="90000"/>
              </a:lnSpc>
              <a:spcBef>
                <a:spcPts val="500"/>
              </a:spcBef>
              <a:spcAft>
                <a:spcPts val="0"/>
              </a:spcAft>
              <a:buClr>
                <a:schemeClr val="dk1"/>
              </a:buClr>
              <a:buSzPts val="2400"/>
              <a:buChar char="•"/>
            </a:pPr>
            <a:r>
              <a:rPr lang="en-US"/>
              <a:t>Video transmitter (TX) and receiver (RX) antennas</a:t>
            </a:r>
            <a:endParaRPr/>
          </a:p>
        </p:txBody>
      </p:sp>
      <p:pic>
        <p:nvPicPr>
          <p:cNvPr id="347" name="Google Shape;347;p52"/>
          <p:cNvPicPr preferRelativeResize="0"/>
          <p:nvPr/>
        </p:nvPicPr>
        <p:blipFill rotWithShape="1">
          <a:blip r:embed="rId4">
            <a:alphaModFix/>
          </a:blip>
          <a:srcRect b="0" l="0" r="0" t="0"/>
          <a:stretch/>
        </p:blipFill>
        <p:spPr>
          <a:xfrm>
            <a:off x="3128553" y="1349829"/>
            <a:ext cx="2683616" cy="2683616"/>
          </a:xfrm>
          <a:prstGeom prst="rect">
            <a:avLst/>
          </a:prstGeom>
          <a:noFill/>
          <a:ln>
            <a:noFill/>
          </a:ln>
        </p:spPr>
      </p:pic>
      <p:sp>
        <p:nvSpPr>
          <p:cNvPr id="348" name="Google Shape;348;p52"/>
          <p:cNvSpPr txBox="1"/>
          <p:nvPr/>
        </p:nvSpPr>
        <p:spPr>
          <a:xfrm>
            <a:off x="6019800" y="674913"/>
            <a:ext cx="5442857"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chemeClr val="dk1"/>
                </a:solidFill>
                <a:latin typeface="Arial"/>
                <a:ea typeface="Arial"/>
                <a:cs typeface="Arial"/>
                <a:sym typeface="Arial"/>
              </a:rPr>
              <a:t>Pagoda Antenna</a:t>
            </a:r>
            <a:r>
              <a:rPr lang="en-US" sz="3800">
                <a:solidFill>
                  <a:schemeClr val="dk1"/>
                </a:solidFill>
                <a:latin typeface="Arial"/>
                <a:ea typeface="Arial"/>
                <a:cs typeface="Arial"/>
                <a:sym typeface="Arial"/>
              </a:rPr>
              <a:t> </a:t>
            </a:r>
            <a:endParaRPr sz="1800">
              <a:solidFill>
                <a:schemeClr val="dk1"/>
              </a:solidFill>
              <a:latin typeface="Calibri"/>
              <a:ea typeface="Calibri"/>
              <a:cs typeface="Calibri"/>
              <a:sym typeface="Calibri"/>
            </a:endParaRPr>
          </a:p>
        </p:txBody>
      </p:sp>
      <p:sp>
        <p:nvSpPr>
          <p:cNvPr id="349" name="Google Shape;349;p52"/>
          <p:cNvSpPr txBox="1"/>
          <p:nvPr/>
        </p:nvSpPr>
        <p:spPr>
          <a:xfrm>
            <a:off x="6270171" y="3962399"/>
            <a:ext cx="4942114" cy="2204706"/>
          </a:xfrm>
          <a:prstGeom prst="rect">
            <a:avLst/>
          </a:prstGeom>
          <a:noFill/>
          <a:ln>
            <a:noFill/>
          </a:ln>
        </p:spPr>
        <p:txBody>
          <a:bodyPr anchorCtr="0" anchor="t" bIns="45700" lIns="91425" spcFirstLastPara="1" rIns="91425" wrap="square" tIns="45700">
            <a:spAutoFit/>
          </a:bodyPr>
          <a:lstStyle/>
          <a:p>
            <a:pPr indent="-285750" lvl="0" marL="285750" marR="0" rtl="0" algn="l">
              <a:lnSpc>
                <a:spcPct val="90000"/>
              </a:lnSpc>
              <a:spcBef>
                <a:spcPts val="0"/>
              </a:spcBef>
              <a:spcAft>
                <a:spcPts val="0"/>
              </a:spcAft>
              <a:buClr>
                <a:schemeClr val="dk1"/>
              </a:buClr>
              <a:buSzPts val="2500"/>
              <a:buFont typeface="Arial"/>
              <a:buChar char="•"/>
            </a:pPr>
            <a:r>
              <a:rPr lang="en-US" sz="2500">
                <a:solidFill>
                  <a:schemeClr val="dk1"/>
                </a:solidFill>
                <a:latin typeface="Arial"/>
                <a:ea typeface="Arial"/>
                <a:cs typeface="Arial"/>
                <a:sym typeface="Arial"/>
              </a:rPr>
              <a:t>Type:</a:t>
            </a:r>
            <a:endParaRPr/>
          </a:p>
          <a:p>
            <a:pPr indent="-285750" lvl="1" marL="742950" marR="0" rtl="0" algn="l">
              <a:lnSpc>
                <a:spcPct val="90000"/>
              </a:lnSpc>
              <a:spcBef>
                <a:spcPts val="50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Omni-directional Circular Polarization</a:t>
            </a:r>
            <a:endParaRPr/>
          </a:p>
          <a:p>
            <a:pPr indent="-285750" lvl="0" marL="285750" marR="0" rtl="0" algn="l">
              <a:lnSpc>
                <a:spcPct val="90000"/>
              </a:lnSpc>
              <a:spcBef>
                <a:spcPts val="1000"/>
              </a:spcBef>
              <a:spcAft>
                <a:spcPts val="0"/>
              </a:spcAft>
              <a:buClr>
                <a:schemeClr val="dk1"/>
              </a:buClr>
              <a:buSzPts val="2500"/>
              <a:buFont typeface="Arial"/>
              <a:buChar char="•"/>
            </a:pPr>
            <a:r>
              <a:rPr lang="en-US" sz="2500">
                <a:solidFill>
                  <a:schemeClr val="dk1"/>
                </a:solidFill>
                <a:latin typeface="Arial"/>
                <a:ea typeface="Arial"/>
                <a:cs typeface="Arial"/>
                <a:sym typeface="Arial"/>
              </a:rPr>
              <a:t>Application(s):</a:t>
            </a:r>
            <a:endParaRPr/>
          </a:p>
          <a:p>
            <a:pPr indent="-285750" lvl="1" marL="742950" marR="0" rtl="0" algn="l">
              <a:lnSpc>
                <a:spcPct val="90000"/>
              </a:lnSpc>
              <a:spcBef>
                <a:spcPts val="50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Video transmitter (TX) and receiver (RX) antennas</a:t>
            </a:r>
            <a:endParaRPr b="0" i="0" sz="1800" u="none" cap="none" strike="noStrike">
              <a:solidFill>
                <a:schemeClr val="dk1"/>
              </a:solidFill>
              <a:latin typeface="Calibri"/>
              <a:ea typeface="Calibri"/>
              <a:cs typeface="Calibri"/>
              <a:sym typeface="Calibri"/>
            </a:endParaRPr>
          </a:p>
        </p:txBody>
      </p:sp>
      <p:pic>
        <p:nvPicPr>
          <p:cNvPr id="350" name="Google Shape;350;p52"/>
          <p:cNvPicPr preferRelativeResize="0"/>
          <p:nvPr/>
        </p:nvPicPr>
        <p:blipFill rotWithShape="1">
          <a:blip r:embed="rId5">
            <a:alphaModFix/>
          </a:blip>
          <a:srcRect b="0" l="0" r="0" t="0"/>
          <a:stretch/>
        </p:blipFill>
        <p:spPr>
          <a:xfrm>
            <a:off x="6014972" y="1356459"/>
            <a:ext cx="2540627" cy="2540627"/>
          </a:xfrm>
          <a:prstGeom prst="rect">
            <a:avLst/>
          </a:prstGeom>
          <a:noFill/>
          <a:ln>
            <a:noFill/>
          </a:ln>
        </p:spPr>
      </p:pic>
      <p:pic>
        <p:nvPicPr>
          <p:cNvPr id="351" name="Google Shape;351;p52"/>
          <p:cNvPicPr preferRelativeResize="0"/>
          <p:nvPr/>
        </p:nvPicPr>
        <p:blipFill rotWithShape="1">
          <a:blip r:embed="rId6">
            <a:alphaModFix/>
          </a:blip>
          <a:srcRect b="14002" l="0" r="0" t="17422"/>
          <a:stretch/>
        </p:blipFill>
        <p:spPr>
          <a:xfrm>
            <a:off x="8549685" y="1488724"/>
            <a:ext cx="3327714" cy="228198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6" name="Shape 356"/>
        <p:cNvGrpSpPr/>
        <p:nvPr/>
      </p:nvGrpSpPr>
      <p:grpSpPr>
        <a:xfrm>
          <a:off x="0" y="0"/>
          <a:ext cx="0" cy="0"/>
          <a:chOff x="0" y="0"/>
          <a:chExt cx="0" cy="0"/>
        </a:xfrm>
      </p:grpSpPr>
      <p:pic>
        <p:nvPicPr>
          <p:cNvPr id="357" name="Google Shape;357;p53"/>
          <p:cNvPicPr preferRelativeResize="0"/>
          <p:nvPr>
            <p:ph idx="2" type="body"/>
          </p:nvPr>
        </p:nvPicPr>
        <p:blipFill rotWithShape="1">
          <a:blip r:embed="rId3">
            <a:alphaModFix/>
          </a:blip>
          <a:srcRect b="0" l="0" r="0" t="0"/>
          <a:stretch/>
        </p:blipFill>
        <p:spPr>
          <a:xfrm>
            <a:off x="7854658" y="888373"/>
            <a:ext cx="2540627" cy="2540627"/>
          </a:xfrm>
          <a:prstGeom prst="rect">
            <a:avLst/>
          </a:prstGeom>
          <a:noFill/>
          <a:ln>
            <a:noFill/>
          </a:ln>
        </p:spPr>
      </p:pic>
      <p:sp>
        <p:nvSpPr>
          <p:cNvPr id="358" name="Google Shape;358;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Pagoda Antenna	</a:t>
            </a:r>
            <a:endParaRPr/>
          </a:p>
        </p:txBody>
      </p:sp>
      <p:sp>
        <p:nvSpPr>
          <p:cNvPr id="359" name="Google Shape;359;p5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Type:</a:t>
            </a:r>
            <a:endParaRPr/>
          </a:p>
          <a:p>
            <a:pPr indent="-228600" lvl="1" marL="685800" rtl="0" algn="l">
              <a:lnSpc>
                <a:spcPct val="90000"/>
              </a:lnSpc>
              <a:spcBef>
                <a:spcPts val="500"/>
              </a:spcBef>
              <a:spcAft>
                <a:spcPts val="0"/>
              </a:spcAft>
              <a:buClr>
                <a:schemeClr val="dk1"/>
              </a:buClr>
              <a:buSzPts val="2400"/>
              <a:buChar char="•"/>
            </a:pPr>
            <a:r>
              <a:rPr lang="en-US"/>
              <a:t>Omni-directional Circular Polarization</a:t>
            </a:r>
            <a:endParaRPr/>
          </a:p>
          <a:p>
            <a:pPr indent="-228600" lvl="0" marL="228600" rtl="0" algn="l">
              <a:lnSpc>
                <a:spcPct val="90000"/>
              </a:lnSpc>
              <a:spcBef>
                <a:spcPts val="1000"/>
              </a:spcBef>
              <a:spcAft>
                <a:spcPts val="0"/>
              </a:spcAft>
              <a:buClr>
                <a:schemeClr val="dk1"/>
              </a:buClr>
              <a:buSzPts val="2800"/>
              <a:buChar char="•"/>
            </a:pPr>
            <a:r>
              <a:rPr lang="en-US"/>
              <a:t>Application(s):</a:t>
            </a:r>
            <a:endParaRPr/>
          </a:p>
          <a:p>
            <a:pPr indent="-228600" lvl="1" marL="685800" rtl="0" algn="l">
              <a:lnSpc>
                <a:spcPct val="90000"/>
              </a:lnSpc>
              <a:spcBef>
                <a:spcPts val="500"/>
              </a:spcBef>
              <a:spcAft>
                <a:spcPts val="0"/>
              </a:spcAft>
              <a:buClr>
                <a:schemeClr val="dk1"/>
              </a:buClr>
              <a:buSzPts val="2400"/>
              <a:buChar char="•"/>
            </a:pPr>
            <a:r>
              <a:rPr lang="en-US"/>
              <a:t>Video transmitter (TX) and receiver (RX) antennas</a:t>
            </a:r>
            <a:endParaRPr/>
          </a:p>
          <a:p>
            <a:pPr indent="-76200" lvl="1" marL="685800" rtl="0" algn="l">
              <a:lnSpc>
                <a:spcPct val="90000"/>
              </a:lnSpc>
              <a:spcBef>
                <a:spcPts val="500"/>
              </a:spcBef>
              <a:spcAft>
                <a:spcPts val="0"/>
              </a:spcAft>
              <a:buClr>
                <a:schemeClr val="dk1"/>
              </a:buClr>
              <a:buSzPts val="2400"/>
              <a:buNone/>
            </a:pPr>
            <a:r>
              <a:t/>
            </a:r>
            <a:endParaRPr/>
          </a:p>
        </p:txBody>
      </p:sp>
      <p:pic>
        <p:nvPicPr>
          <p:cNvPr id="360" name="Google Shape;360;p53"/>
          <p:cNvPicPr preferRelativeResize="0"/>
          <p:nvPr/>
        </p:nvPicPr>
        <p:blipFill rotWithShape="1">
          <a:blip r:embed="rId4">
            <a:alphaModFix/>
          </a:blip>
          <a:srcRect b="14002" l="0" r="0" t="17422"/>
          <a:stretch/>
        </p:blipFill>
        <p:spPr>
          <a:xfrm>
            <a:off x="7461114" y="3687638"/>
            <a:ext cx="3327714" cy="228198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4"/>
          <p:cNvSpPr txBox="1"/>
          <p:nvPr>
            <p:ph type="title"/>
          </p:nvPr>
        </p:nvSpPr>
        <p:spPr>
          <a:xfrm>
            <a:off x="838200" y="365125"/>
            <a:ext cx="5257800" cy="135822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Helical Antenna</a:t>
            </a:r>
            <a:endParaRPr/>
          </a:p>
        </p:txBody>
      </p:sp>
      <p:sp>
        <p:nvSpPr>
          <p:cNvPr id="367" name="Google Shape;367;p54"/>
          <p:cNvSpPr txBox="1"/>
          <p:nvPr>
            <p:ph idx="1" type="body"/>
          </p:nvPr>
        </p:nvSpPr>
        <p:spPr>
          <a:xfrm>
            <a:off x="838200" y="3959225"/>
            <a:ext cx="5181600" cy="22177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Type:</a:t>
            </a:r>
            <a:endParaRPr/>
          </a:p>
          <a:p>
            <a:pPr indent="-228600" lvl="1" marL="685800" rtl="0" algn="l">
              <a:lnSpc>
                <a:spcPct val="90000"/>
              </a:lnSpc>
              <a:spcBef>
                <a:spcPts val="500"/>
              </a:spcBef>
              <a:spcAft>
                <a:spcPts val="0"/>
              </a:spcAft>
              <a:buClr>
                <a:schemeClr val="dk1"/>
              </a:buClr>
              <a:buSzPts val="2400"/>
              <a:buChar char="•"/>
            </a:pPr>
            <a:r>
              <a:rPr lang="en-US"/>
              <a:t>Directional Circular Polarization</a:t>
            </a:r>
            <a:endParaRPr/>
          </a:p>
          <a:p>
            <a:pPr indent="-228600" lvl="0" marL="228600" rtl="0" algn="l">
              <a:lnSpc>
                <a:spcPct val="90000"/>
              </a:lnSpc>
              <a:spcBef>
                <a:spcPts val="1000"/>
              </a:spcBef>
              <a:spcAft>
                <a:spcPts val="0"/>
              </a:spcAft>
              <a:buClr>
                <a:schemeClr val="dk1"/>
              </a:buClr>
              <a:buSzPts val="2800"/>
              <a:buChar char="•"/>
            </a:pPr>
            <a:r>
              <a:rPr lang="en-US"/>
              <a:t>Applications:</a:t>
            </a:r>
            <a:endParaRPr/>
          </a:p>
          <a:p>
            <a:pPr indent="-228600" lvl="1" marL="685800" rtl="0" algn="l">
              <a:lnSpc>
                <a:spcPct val="90000"/>
              </a:lnSpc>
              <a:spcBef>
                <a:spcPts val="500"/>
              </a:spcBef>
              <a:spcAft>
                <a:spcPts val="0"/>
              </a:spcAft>
              <a:buClr>
                <a:schemeClr val="dk1"/>
              </a:buClr>
              <a:buSzPts val="2400"/>
              <a:buChar char="•"/>
            </a:pPr>
            <a:r>
              <a:rPr lang="en-US"/>
              <a:t>Video receivers (RX)</a:t>
            </a:r>
            <a:endParaRPr/>
          </a:p>
        </p:txBody>
      </p:sp>
      <p:pic>
        <p:nvPicPr>
          <p:cNvPr id="368" name="Google Shape;368;p54"/>
          <p:cNvPicPr preferRelativeResize="0"/>
          <p:nvPr>
            <p:ph idx="2" type="body"/>
          </p:nvPr>
        </p:nvPicPr>
        <p:blipFill rotWithShape="1">
          <a:blip r:embed="rId3">
            <a:alphaModFix/>
          </a:blip>
          <a:srcRect b="0" l="0" r="0" t="0"/>
          <a:stretch/>
        </p:blipFill>
        <p:spPr>
          <a:xfrm>
            <a:off x="2038621" y="1320244"/>
            <a:ext cx="2783384" cy="2181883"/>
          </a:xfrm>
          <a:prstGeom prst="rect">
            <a:avLst/>
          </a:prstGeom>
          <a:noFill/>
          <a:ln>
            <a:noFill/>
          </a:ln>
        </p:spPr>
      </p:pic>
      <p:sp>
        <p:nvSpPr>
          <p:cNvPr id="369" name="Google Shape;369;p54"/>
          <p:cNvSpPr txBox="1"/>
          <p:nvPr/>
        </p:nvSpPr>
        <p:spPr>
          <a:xfrm>
            <a:off x="1646735" y="3505200"/>
            <a:ext cx="3632469"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7-turn 5.8GHz 12dBi helical antenna </a:t>
            </a:r>
            <a:endParaRPr sz="1800">
              <a:solidFill>
                <a:schemeClr val="dk1"/>
              </a:solidFill>
              <a:latin typeface="Calibri"/>
              <a:ea typeface="Calibri"/>
              <a:cs typeface="Calibri"/>
              <a:sym typeface="Calibri"/>
            </a:endParaRPr>
          </a:p>
        </p:txBody>
      </p:sp>
      <p:sp>
        <p:nvSpPr>
          <p:cNvPr id="370" name="Google Shape;370;p54"/>
          <p:cNvSpPr txBox="1"/>
          <p:nvPr/>
        </p:nvSpPr>
        <p:spPr>
          <a:xfrm>
            <a:off x="6019800" y="653142"/>
            <a:ext cx="5268685"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chemeClr val="dk1"/>
                </a:solidFill>
                <a:latin typeface="Arial"/>
                <a:ea typeface="Arial"/>
                <a:cs typeface="Arial"/>
                <a:sym typeface="Arial"/>
              </a:rPr>
              <a:t>Patch Antenna</a:t>
            </a:r>
            <a:endParaRPr sz="4400">
              <a:solidFill>
                <a:schemeClr val="dk1"/>
              </a:solidFill>
              <a:latin typeface="Calibri"/>
              <a:ea typeface="Calibri"/>
              <a:cs typeface="Calibri"/>
              <a:sym typeface="Calibri"/>
            </a:endParaRPr>
          </a:p>
        </p:txBody>
      </p:sp>
      <p:sp>
        <p:nvSpPr>
          <p:cNvPr id="371" name="Google Shape;371;p54"/>
          <p:cNvSpPr txBox="1"/>
          <p:nvPr/>
        </p:nvSpPr>
        <p:spPr>
          <a:xfrm>
            <a:off x="6694714" y="3962400"/>
            <a:ext cx="4593771" cy="2204706"/>
          </a:xfrm>
          <a:prstGeom prst="rect">
            <a:avLst/>
          </a:prstGeom>
          <a:noFill/>
          <a:ln>
            <a:noFill/>
          </a:ln>
        </p:spPr>
        <p:txBody>
          <a:bodyPr anchorCtr="0" anchor="t" bIns="45700" lIns="91425" spcFirstLastPara="1" rIns="91425" wrap="square" tIns="45700">
            <a:spAutoFit/>
          </a:bodyPr>
          <a:lstStyle/>
          <a:p>
            <a:pPr indent="-285750" lvl="0" marL="285750" marR="0" rtl="0" algn="l">
              <a:lnSpc>
                <a:spcPct val="90000"/>
              </a:lnSpc>
              <a:spcBef>
                <a:spcPts val="0"/>
              </a:spcBef>
              <a:spcAft>
                <a:spcPts val="0"/>
              </a:spcAft>
              <a:buClr>
                <a:schemeClr val="dk1"/>
              </a:buClr>
              <a:buSzPts val="2500"/>
              <a:buFont typeface="Arial"/>
              <a:buChar char="•"/>
            </a:pPr>
            <a:r>
              <a:rPr lang="en-US" sz="2500">
                <a:solidFill>
                  <a:schemeClr val="dk1"/>
                </a:solidFill>
                <a:latin typeface="Arial"/>
                <a:ea typeface="Arial"/>
                <a:cs typeface="Arial"/>
                <a:sym typeface="Arial"/>
              </a:rPr>
              <a:t>Type:</a:t>
            </a:r>
            <a:endParaRPr/>
          </a:p>
          <a:p>
            <a:pPr indent="-285750" lvl="1" marL="742950" marR="0" rtl="0" algn="l">
              <a:lnSpc>
                <a:spcPct val="90000"/>
              </a:lnSpc>
              <a:spcBef>
                <a:spcPts val="50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Directional Linear or Circular Polarization</a:t>
            </a:r>
            <a:endParaRPr/>
          </a:p>
          <a:p>
            <a:pPr indent="-285750" lvl="0" marL="285750" marR="0" rtl="0" algn="l">
              <a:lnSpc>
                <a:spcPct val="90000"/>
              </a:lnSpc>
              <a:spcBef>
                <a:spcPts val="1000"/>
              </a:spcBef>
              <a:spcAft>
                <a:spcPts val="0"/>
              </a:spcAft>
              <a:buClr>
                <a:schemeClr val="dk1"/>
              </a:buClr>
              <a:buSzPts val="2500"/>
              <a:buFont typeface="Arial"/>
              <a:buChar char="•"/>
            </a:pPr>
            <a:r>
              <a:rPr lang="en-US" sz="2500">
                <a:solidFill>
                  <a:schemeClr val="dk1"/>
                </a:solidFill>
                <a:latin typeface="Arial"/>
                <a:ea typeface="Arial"/>
                <a:cs typeface="Arial"/>
                <a:sym typeface="Arial"/>
              </a:rPr>
              <a:t>Application:</a:t>
            </a:r>
            <a:endParaRPr/>
          </a:p>
          <a:p>
            <a:pPr indent="-285750" lvl="1" marL="742950" marR="0" rtl="0" algn="l">
              <a:lnSpc>
                <a:spcPct val="90000"/>
              </a:lnSpc>
              <a:spcBef>
                <a:spcPts val="50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Radio control transmitters (TX) and video receivers (RX)</a:t>
            </a:r>
            <a:endParaRPr b="0" i="0" sz="1800" u="none" cap="none" strike="noStrike">
              <a:solidFill>
                <a:schemeClr val="dk1"/>
              </a:solidFill>
              <a:latin typeface="Calibri"/>
              <a:ea typeface="Calibri"/>
              <a:cs typeface="Calibri"/>
              <a:sym typeface="Calibri"/>
            </a:endParaRPr>
          </a:p>
        </p:txBody>
      </p:sp>
      <p:pic>
        <p:nvPicPr>
          <p:cNvPr id="372" name="Google Shape;372;p54"/>
          <p:cNvPicPr preferRelativeResize="0"/>
          <p:nvPr/>
        </p:nvPicPr>
        <p:blipFill rotWithShape="1">
          <a:blip r:embed="rId4">
            <a:alphaModFix/>
          </a:blip>
          <a:srcRect b="0" l="36300" r="0" t="0"/>
          <a:stretch/>
        </p:blipFill>
        <p:spPr>
          <a:xfrm>
            <a:off x="6096000" y="1322615"/>
            <a:ext cx="2107713" cy="2517956"/>
          </a:xfrm>
          <a:prstGeom prst="rect">
            <a:avLst/>
          </a:prstGeom>
          <a:noFill/>
          <a:ln>
            <a:noFill/>
          </a:ln>
        </p:spPr>
      </p:pic>
      <p:pic>
        <p:nvPicPr>
          <p:cNvPr id="373" name="Google Shape;373;p54"/>
          <p:cNvPicPr preferRelativeResize="0"/>
          <p:nvPr/>
        </p:nvPicPr>
        <p:blipFill rotWithShape="1">
          <a:blip r:embed="rId5">
            <a:alphaModFix/>
          </a:blip>
          <a:srcRect b="20644" l="14443" r="17250" t="15907"/>
          <a:stretch/>
        </p:blipFill>
        <p:spPr>
          <a:xfrm>
            <a:off x="8552055" y="1318580"/>
            <a:ext cx="3319995" cy="30840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7" name="Shape 377"/>
        <p:cNvGrpSpPr/>
        <p:nvPr/>
      </p:nvGrpSpPr>
      <p:grpSpPr>
        <a:xfrm>
          <a:off x="0" y="0"/>
          <a:ext cx="0" cy="0"/>
          <a:chOff x="0" y="0"/>
          <a:chExt cx="0" cy="0"/>
        </a:xfrm>
      </p:grpSpPr>
      <p:sp>
        <p:nvSpPr>
          <p:cNvPr id="378" name="Google Shape;378;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Patch Antenna</a:t>
            </a:r>
            <a:endParaRPr/>
          </a:p>
        </p:txBody>
      </p:sp>
      <p:sp>
        <p:nvSpPr>
          <p:cNvPr id="379" name="Google Shape;379;p5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Type:</a:t>
            </a:r>
            <a:endParaRPr/>
          </a:p>
          <a:p>
            <a:pPr indent="-228600" lvl="1" marL="685800" rtl="0" algn="l">
              <a:lnSpc>
                <a:spcPct val="90000"/>
              </a:lnSpc>
              <a:spcBef>
                <a:spcPts val="500"/>
              </a:spcBef>
              <a:spcAft>
                <a:spcPts val="0"/>
              </a:spcAft>
              <a:buClr>
                <a:schemeClr val="dk1"/>
              </a:buClr>
              <a:buSzPts val="2400"/>
              <a:buChar char="•"/>
            </a:pPr>
            <a:r>
              <a:rPr lang="en-US"/>
              <a:t>Directional Linear or Circular Polarization</a:t>
            </a:r>
            <a:endParaRPr/>
          </a:p>
          <a:p>
            <a:pPr indent="-228600" lvl="0" marL="228600" rtl="0" algn="l">
              <a:lnSpc>
                <a:spcPct val="90000"/>
              </a:lnSpc>
              <a:spcBef>
                <a:spcPts val="1000"/>
              </a:spcBef>
              <a:spcAft>
                <a:spcPts val="0"/>
              </a:spcAft>
              <a:buClr>
                <a:schemeClr val="dk1"/>
              </a:buClr>
              <a:buSzPts val="2800"/>
              <a:buChar char="•"/>
            </a:pPr>
            <a:r>
              <a:rPr lang="en-US"/>
              <a:t>Application:</a:t>
            </a:r>
            <a:endParaRPr/>
          </a:p>
          <a:p>
            <a:pPr indent="-228600" lvl="1" marL="685800" rtl="0" algn="l">
              <a:lnSpc>
                <a:spcPct val="90000"/>
              </a:lnSpc>
              <a:spcBef>
                <a:spcPts val="500"/>
              </a:spcBef>
              <a:spcAft>
                <a:spcPts val="0"/>
              </a:spcAft>
              <a:buClr>
                <a:schemeClr val="dk1"/>
              </a:buClr>
              <a:buSzPts val="2400"/>
              <a:buChar char="•"/>
            </a:pPr>
            <a:r>
              <a:rPr lang="en-US"/>
              <a:t>Radio control transmitters (TX) and video receivers (RX)</a:t>
            </a:r>
            <a:endParaRPr/>
          </a:p>
        </p:txBody>
      </p:sp>
      <p:pic>
        <p:nvPicPr>
          <p:cNvPr id="380" name="Google Shape;380;p55"/>
          <p:cNvPicPr preferRelativeResize="0"/>
          <p:nvPr>
            <p:ph idx="2" type="body"/>
          </p:nvPr>
        </p:nvPicPr>
        <p:blipFill rotWithShape="1">
          <a:blip r:embed="rId3">
            <a:alphaModFix/>
          </a:blip>
          <a:srcRect b="0" l="36300" r="0" t="0"/>
          <a:stretch/>
        </p:blipFill>
        <p:spPr>
          <a:xfrm>
            <a:off x="6019800" y="1485900"/>
            <a:ext cx="2619341" cy="3084012"/>
          </a:xfrm>
          <a:prstGeom prst="rect">
            <a:avLst/>
          </a:prstGeom>
          <a:noFill/>
          <a:ln>
            <a:noFill/>
          </a:ln>
        </p:spPr>
      </p:pic>
      <p:pic>
        <p:nvPicPr>
          <p:cNvPr id="381" name="Google Shape;381;p55"/>
          <p:cNvPicPr preferRelativeResize="0"/>
          <p:nvPr/>
        </p:nvPicPr>
        <p:blipFill rotWithShape="1">
          <a:blip r:embed="rId4">
            <a:alphaModFix/>
          </a:blip>
          <a:srcRect b="20644" l="14443" r="17250" t="15907"/>
          <a:stretch/>
        </p:blipFill>
        <p:spPr>
          <a:xfrm>
            <a:off x="8639141" y="3092951"/>
            <a:ext cx="3319995" cy="308401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Analog VTX Repeater</a:t>
            </a:r>
            <a:endParaRPr/>
          </a:p>
        </p:txBody>
      </p:sp>
      <p:sp>
        <p:nvSpPr>
          <p:cNvPr id="387" name="Google Shape;387;p56"/>
          <p:cNvSpPr txBox="1"/>
          <p:nvPr>
            <p:ph idx="1" type="body"/>
          </p:nvPr>
        </p:nvSpPr>
        <p:spPr>
          <a:xfrm>
            <a:off x="729343" y="2575530"/>
            <a:ext cx="5254171" cy="171457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Amplifies and retransmits (relays) video signal, effectively extending range of FPV</a:t>
            </a:r>
            <a:endParaRPr/>
          </a:p>
          <a:p>
            <a:pPr indent="-228600" lvl="0" marL="228600" rtl="0" algn="l">
              <a:lnSpc>
                <a:spcPct val="90000"/>
              </a:lnSpc>
              <a:spcBef>
                <a:spcPts val="1000"/>
              </a:spcBef>
              <a:spcAft>
                <a:spcPts val="0"/>
              </a:spcAft>
              <a:buClr>
                <a:schemeClr val="dk1"/>
              </a:buClr>
              <a:buSzPts val="2400"/>
              <a:buChar char="•"/>
            </a:pPr>
            <a:r>
              <a:rPr lang="en-US" sz="2400"/>
              <a:t>Ground based or mobile</a:t>
            </a:r>
            <a:endParaRPr/>
          </a:p>
          <a:p>
            <a:pPr indent="-76200" lvl="0" marL="228600" rtl="0" algn="l">
              <a:lnSpc>
                <a:spcPct val="90000"/>
              </a:lnSpc>
              <a:spcBef>
                <a:spcPts val="1000"/>
              </a:spcBef>
              <a:spcAft>
                <a:spcPts val="0"/>
              </a:spcAft>
              <a:buClr>
                <a:schemeClr val="dk1"/>
              </a:buClr>
              <a:buSzPts val="2400"/>
              <a:buNone/>
            </a:pPr>
            <a:r>
              <a:t/>
            </a:r>
            <a:endParaRPr sz="2400"/>
          </a:p>
        </p:txBody>
      </p:sp>
      <p:pic>
        <p:nvPicPr>
          <p:cNvPr descr="FPV drone repeater" id="388" name="Google Shape;388;p56"/>
          <p:cNvPicPr preferRelativeResize="0"/>
          <p:nvPr>
            <p:ph idx="2" type="body"/>
          </p:nvPr>
        </p:nvPicPr>
        <p:blipFill rotWithShape="1">
          <a:blip r:embed="rId3">
            <a:alphaModFix/>
          </a:blip>
          <a:srcRect b="0" l="0" r="0" t="0"/>
          <a:stretch/>
        </p:blipFill>
        <p:spPr>
          <a:xfrm>
            <a:off x="6103521" y="2055435"/>
            <a:ext cx="2742672" cy="2742672"/>
          </a:xfrm>
          <a:prstGeom prst="rect">
            <a:avLst/>
          </a:prstGeom>
          <a:noFill/>
          <a:ln>
            <a:noFill/>
          </a:ln>
        </p:spPr>
      </p:pic>
      <p:sp>
        <p:nvSpPr>
          <p:cNvPr id="389" name="Google Shape;389;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18 September 2025</a:t>
            </a:r>
            <a:endParaRPr/>
          </a:p>
        </p:txBody>
      </p:sp>
      <p:pic>
        <p:nvPicPr>
          <p:cNvPr descr="Analog FPV Drone repeater relay retransmitted" id="390" name="Google Shape;390;p56"/>
          <p:cNvPicPr preferRelativeResize="0"/>
          <p:nvPr/>
        </p:nvPicPr>
        <p:blipFill rotWithShape="1">
          <a:blip r:embed="rId4">
            <a:alphaModFix/>
          </a:blip>
          <a:srcRect b="0" l="0" r="0" t="0"/>
          <a:stretch/>
        </p:blipFill>
        <p:spPr>
          <a:xfrm>
            <a:off x="8840108" y="2000250"/>
            <a:ext cx="2857500" cy="2857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Antenna Connectors</a:t>
            </a:r>
            <a:endParaRPr/>
          </a:p>
        </p:txBody>
      </p:sp>
      <p:sp>
        <p:nvSpPr>
          <p:cNvPr id="396" name="Google Shape;396;p5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Most common:</a:t>
            </a:r>
            <a:endParaRPr/>
          </a:p>
          <a:p>
            <a:pPr indent="-228600" lvl="1" marL="685800" rtl="0" algn="l">
              <a:lnSpc>
                <a:spcPct val="90000"/>
              </a:lnSpc>
              <a:spcBef>
                <a:spcPts val="500"/>
              </a:spcBef>
              <a:spcAft>
                <a:spcPts val="0"/>
              </a:spcAft>
              <a:buClr>
                <a:schemeClr val="dk1"/>
              </a:buClr>
              <a:buSzPts val="2400"/>
              <a:buChar char="•"/>
            </a:pPr>
            <a:r>
              <a:rPr lang="en-US"/>
              <a:t>SMA </a:t>
            </a:r>
            <a:endParaRPr/>
          </a:p>
          <a:p>
            <a:pPr indent="-228600" lvl="1" marL="685800" rtl="0" algn="l">
              <a:lnSpc>
                <a:spcPct val="90000"/>
              </a:lnSpc>
              <a:spcBef>
                <a:spcPts val="500"/>
              </a:spcBef>
              <a:spcAft>
                <a:spcPts val="0"/>
              </a:spcAft>
              <a:buClr>
                <a:schemeClr val="dk1"/>
              </a:buClr>
              <a:buSzPts val="2400"/>
              <a:buChar char="•"/>
            </a:pPr>
            <a:r>
              <a:rPr lang="en-US"/>
              <a:t>RP-SMA</a:t>
            </a:r>
            <a:endParaRPr/>
          </a:p>
          <a:p>
            <a:pPr indent="-228600" lvl="0" marL="228600" rtl="0" algn="l">
              <a:lnSpc>
                <a:spcPct val="90000"/>
              </a:lnSpc>
              <a:spcBef>
                <a:spcPts val="1000"/>
              </a:spcBef>
              <a:spcAft>
                <a:spcPts val="0"/>
              </a:spcAft>
              <a:buClr>
                <a:schemeClr val="dk1"/>
              </a:buClr>
              <a:buSzPts val="2800"/>
              <a:buChar char="•"/>
            </a:pPr>
            <a:r>
              <a:rPr lang="en-US"/>
              <a:t>Other options:</a:t>
            </a:r>
            <a:endParaRPr/>
          </a:p>
          <a:p>
            <a:pPr indent="-228600" lvl="1" marL="685800" rtl="0" algn="l">
              <a:lnSpc>
                <a:spcPct val="90000"/>
              </a:lnSpc>
              <a:spcBef>
                <a:spcPts val="500"/>
              </a:spcBef>
              <a:spcAft>
                <a:spcPts val="0"/>
              </a:spcAft>
              <a:buClr>
                <a:schemeClr val="dk1"/>
              </a:buClr>
              <a:buSzPts val="2400"/>
              <a:buChar char="•"/>
            </a:pPr>
            <a:r>
              <a:rPr lang="en-US"/>
              <a:t>U.FL</a:t>
            </a:r>
            <a:endParaRPr/>
          </a:p>
          <a:p>
            <a:pPr indent="-228600" lvl="2" marL="1143000" rtl="0" algn="l">
              <a:lnSpc>
                <a:spcPct val="90000"/>
              </a:lnSpc>
              <a:spcBef>
                <a:spcPts val="500"/>
              </a:spcBef>
              <a:spcAft>
                <a:spcPts val="0"/>
              </a:spcAft>
              <a:buClr>
                <a:schemeClr val="dk1"/>
              </a:buClr>
              <a:buSzPts val="2000"/>
              <a:buChar char="•"/>
            </a:pPr>
            <a:r>
              <a:rPr lang="en-US"/>
              <a:t>Very lightweight and compact but very fragile</a:t>
            </a:r>
            <a:endParaRPr/>
          </a:p>
          <a:p>
            <a:pPr indent="-228600" lvl="1" marL="685800" rtl="0" algn="l">
              <a:lnSpc>
                <a:spcPct val="90000"/>
              </a:lnSpc>
              <a:spcBef>
                <a:spcPts val="500"/>
              </a:spcBef>
              <a:spcAft>
                <a:spcPts val="0"/>
              </a:spcAft>
              <a:buClr>
                <a:schemeClr val="dk1"/>
              </a:buClr>
              <a:buSzPts val="2400"/>
              <a:buChar char="•"/>
            </a:pPr>
            <a:r>
              <a:rPr lang="en-US"/>
              <a:t>MMCX</a:t>
            </a:r>
            <a:endParaRPr/>
          </a:p>
          <a:p>
            <a:pPr indent="-228600" lvl="2" marL="1143000" rtl="0" algn="l">
              <a:lnSpc>
                <a:spcPct val="90000"/>
              </a:lnSpc>
              <a:spcBef>
                <a:spcPts val="500"/>
              </a:spcBef>
              <a:spcAft>
                <a:spcPts val="0"/>
              </a:spcAft>
              <a:buClr>
                <a:schemeClr val="dk1"/>
              </a:buClr>
              <a:buSzPts val="2000"/>
              <a:buChar char="•"/>
            </a:pPr>
            <a:r>
              <a:rPr lang="en-US"/>
              <a:t>A balance between SMA and U.FL</a:t>
            </a:r>
            <a:endParaRPr/>
          </a:p>
          <a:p>
            <a:pPr indent="-228600" lvl="2" marL="1143000" rtl="0" algn="l">
              <a:lnSpc>
                <a:spcPct val="90000"/>
              </a:lnSpc>
              <a:spcBef>
                <a:spcPts val="500"/>
              </a:spcBef>
              <a:spcAft>
                <a:spcPts val="0"/>
              </a:spcAft>
              <a:buClr>
                <a:schemeClr val="dk1"/>
              </a:buClr>
              <a:buSzPts val="2000"/>
              <a:buChar char="•"/>
            </a:pPr>
            <a:r>
              <a:rPr lang="en-US"/>
              <a:t>More mating cycles and stronger than U.FL but has a smaller footprint than SMA</a:t>
            </a:r>
            <a:endParaRPr/>
          </a:p>
        </p:txBody>
      </p:sp>
      <p:pic>
        <p:nvPicPr>
          <p:cNvPr id="397" name="Google Shape;397;p57"/>
          <p:cNvPicPr preferRelativeResize="0"/>
          <p:nvPr>
            <p:ph idx="2" type="body"/>
          </p:nvPr>
        </p:nvPicPr>
        <p:blipFill rotWithShape="1">
          <a:blip r:embed="rId3">
            <a:alphaModFix/>
          </a:blip>
          <a:srcRect b="0" l="0" r="0" t="0"/>
          <a:stretch/>
        </p:blipFill>
        <p:spPr>
          <a:xfrm>
            <a:off x="7854587" y="789350"/>
            <a:ext cx="3320690" cy="3394574"/>
          </a:xfrm>
          <a:prstGeom prst="rect">
            <a:avLst/>
          </a:prstGeom>
          <a:noFill/>
          <a:ln>
            <a:noFill/>
          </a:ln>
        </p:spPr>
      </p:pic>
      <p:pic>
        <p:nvPicPr>
          <p:cNvPr id="398" name="Google Shape;398;p57"/>
          <p:cNvPicPr preferRelativeResize="0"/>
          <p:nvPr/>
        </p:nvPicPr>
        <p:blipFill rotWithShape="1">
          <a:blip r:embed="rId4">
            <a:alphaModFix/>
          </a:blip>
          <a:srcRect b="0" l="42960" r="0" t="0"/>
          <a:stretch/>
        </p:blipFill>
        <p:spPr>
          <a:xfrm>
            <a:off x="6172202" y="789349"/>
            <a:ext cx="1682386" cy="3394573"/>
          </a:xfrm>
          <a:prstGeom prst="rect">
            <a:avLst/>
          </a:prstGeom>
          <a:noFill/>
          <a:ln>
            <a:noFill/>
          </a:ln>
        </p:spPr>
      </p:pic>
      <p:pic>
        <p:nvPicPr>
          <p:cNvPr id="399" name="Google Shape;399;p57"/>
          <p:cNvPicPr preferRelativeResize="0"/>
          <p:nvPr/>
        </p:nvPicPr>
        <p:blipFill rotWithShape="1">
          <a:blip r:embed="rId5">
            <a:alphaModFix/>
          </a:blip>
          <a:srcRect b="0" l="0" r="0" t="0"/>
          <a:stretch/>
        </p:blipFill>
        <p:spPr>
          <a:xfrm>
            <a:off x="7676064" y="4183922"/>
            <a:ext cx="2143125" cy="2143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Things to Consider</a:t>
            </a:r>
            <a:endParaRPr/>
          </a:p>
        </p:txBody>
      </p:sp>
      <p:sp>
        <p:nvSpPr>
          <p:cNvPr id="405" name="Google Shape;405;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When choosing an antenna for your FPV there are a few non-technical characteristics to consider:</a:t>
            </a:r>
            <a:endParaRPr/>
          </a:p>
          <a:p>
            <a:pPr indent="-228600" lvl="1" marL="685800" rtl="0" algn="l">
              <a:lnSpc>
                <a:spcPct val="90000"/>
              </a:lnSpc>
              <a:spcBef>
                <a:spcPts val="500"/>
              </a:spcBef>
              <a:spcAft>
                <a:spcPts val="0"/>
              </a:spcAft>
              <a:buClr>
                <a:schemeClr val="dk1"/>
              </a:buClr>
              <a:buSzPts val="2400"/>
              <a:buChar char="•"/>
            </a:pPr>
            <a:r>
              <a:rPr lang="en-US"/>
              <a:t>Durability</a:t>
            </a:r>
            <a:endParaRPr/>
          </a:p>
          <a:p>
            <a:pPr indent="-228600" lvl="2" marL="1143000" rtl="0" algn="l">
              <a:lnSpc>
                <a:spcPct val="90000"/>
              </a:lnSpc>
              <a:spcBef>
                <a:spcPts val="500"/>
              </a:spcBef>
              <a:spcAft>
                <a:spcPts val="0"/>
              </a:spcAft>
              <a:buClr>
                <a:schemeClr val="dk1"/>
              </a:buClr>
              <a:buSzPts val="2000"/>
              <a:buChar char="•"/>
            </a:pPr>
            <a:r>
              <a:rPr lang="en-US"/>
              <a:t>Antennas are mounted externally and therefore are prone to damage</a:t>
            </a:r>
            <a:endParaRPr/>
          </a:p>
          <a:p>
            <a:pPr indent="-228600" lvl="1" marL="685800" rtl="0" algn="l">
              <a:lnSpc>
                <a:spcPct val="90000"/>
              </a:lnSpc>
              <a:spcBef>
                <a:spcPts val="500"/>
              </a:spcBef>
              <a:spcAft>
                <a:spcPts val="0"/>
              </a:spcAft>
              <a:buClr>
                <a:schemeClr val="dk1"/>
              </a:buClr>
              <a:buSzPts val="2400"/>
              <a:buChar char="•"/>
            </a:pPr>
            <a:r>
              <a:rPr lang="en-US"/>
              <a:t>Weight</a:t>
            </a:r>
            <a:endParaRPr/>
          </a:p>
          <a:p>
            <a:pPr indent="-228600" lvl="2" marL="1143000" rtl="0" algn="l">
              <a:lnSpc>
                <a:spcPct val="90000"/>
              </a:lnSpc>
              <a:spcBef>
                <a:spcPts val="500"/>
              </a:spcBef>
              <a:spcAft>
                <a:spcPts val="0"/>
              </a:spcAft>
              <a:buClr>
                <a:schemeClr val="dk1"/>
              </a:buClr>
              <a:buSzPts val="2000"/>
              <a:buChar char="•"/>
            </a:pPr>
            <a:r>
              <a:rPr lang="en-US"/>
              <a:t>With the trend of drones becoming lighter antenna weight must be taken into consideration</a:t>
            </a:r>
            <a:endParaRPr/>
          </a:p>
          <a:p>
            <a:pPr indent="-228600" lvl="1" marL="685800" rtl="0" algn="l">
              <a:lnSpc>
                <a:spcPct val="90000"/>
              </a:lnSpc>
              <a:spcBef>
                <a:spcPts val="500"/>
              </a:spcBef>
              <a:spcAft>
                <a:spcPts val="0"/>
              </a:spcAft>
              <a:buClr>
                <a:schemeClr val="dk1"/>
              </a:buClr>
              <a:buSzPts val="2400"/>
              <a:buChar char="•"/>
            </a:pPr>
            <a:r>
              <a:rPr lang="en-US"/>
              <a:t>How the video transmitter (VTX) will be mounted</a:t>
            </a:r>
            <a:endParaRPr/>
          </a:p>
          <a:p>
            <a:pPr indent="-228600" lvl="2" marL="1143000" rtl="0" algn="l">
              <a:lnSpc>
                <a:spcPct val="90000"/>
              </a:lnSpc>
              <a:spcBef>
                <a:spcPts val="500"/>
              </a:spcBef>
              <a:spcAft>
                <a:spcPts val="0"/>
              </a:spcAft>
              <a:buClr>
                <a:schemeClr val="dk1"/>
              </a:buClr>
              <a:buSzPts val="2000"/>
              <a:buChar char="•"/>
            </a:pPr>
            <a:r>
              <a:rPr lang="en-US"/>
              <a:t>Its important to ensure the VTX away from conductive materials.</a:t>
            </a:r>
            <a:endParaRPr/>
          </a:p>
          <a:p>
            <a:pPr indent="-228600" lvl="2" marL="1143000" rtl="0" algn="l">
              <a:lnSpc>
                <a:spcPct val="90000"/>
              </a:lnSpc>
              <a:spcBef>
                <a:spcPts val="500"/>
              </a:spcBef>
              <a:spcAft>
                <a:spcPts val="0"/>
              </a:spcAft>
              <a:buClr>
                <a:schemeClr val="dk1"/>
              </a:buClr>
              <a:buSzPts val="2000"/>
              <a:buChar char="•"/>
            </a:pPr>
            <a:r>
              <a:rPr lang="en-US"/>
              <a:t>What orientation will work best?</a:t>
            </a:r>
            <a:endParaRPr/>
          </a:p>
          <a:p>
            <a:pPr indent="-76200" lvl="1" marL="685800" rtl="0" algn="l">
              <a:lnSpc>
                <a:spcPct val="90000"/>
              </a:lnSpc>
              <a:spcBef>
                <a:spcPts val="500"/>
              </a:spcBef>
              <a:spcAft>
                <a:spcPts val="0"/>
              </a:spcAft>
              <a:buClr>
                <a:schemeClr val="dk1"/>
              </a:buClr>
              <a:buSzPts val="2400"/>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0" name="Shape 410"/>
        <p:cNvGrpSpPr/>
        <p:nvPr/>
      </p:nvGrpSpPr>
      <p:grpSpPr>
        <a:xfrm>
          <a:off x="0" y="0"/>
          <a:ext cx="0" cy="0"/>
          <a:chOff x="0" y="0"/>
          <a:chExt cx="0" cy="0"/>
        </a:xfrm>
      </p:grpSpPr>
      <p:sp>
        <p:nvSpPr>
          <p:cNvPr id="411" name="Google Shape;411;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t>Building a Dipole Antenna</a:t>
            </a:r>
            <a:endParaRPr/>
          </a:p>
        </p:txBody>
      </p:sp>
      <p:sp>
        <p:nvSpPr>
          <p:cNvPr id="412" name="Google Shape;412;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dk1"/>
              </a:buClr>
              <a:buSzPct val="100000"/>
              <a:buNone/>
            </a:pPr>
            <a:r>
              <a:rPr lang="en-US">
                <a:latin typeface="Arial"/>
                <a:ea typeface="Arial"/>
                <a:cs typeface="Arial"/>
                <a:sym typeface="Arial"/>
              </a:rPr>
              <a:t>Items need for building a Dipole:</a:t>
            </a:r>
            <a:endParaRPr/>
          </a:p>
          <a:p>
            <a:pPr indent="-228600" lvl="0" marL="228600" rtl="0" algn="l">
              <a:lnSpc>
                <a:spcPct val="90000"/>
              </a:lnSpc>
              <a:spcBef>
                <a:spcPts val="1000"/>
              </a:spcBef>
              <a:spcAft>
                <a:spcPts val="0"/>
              </a:spcAft>
              <a:buClr>
                <a:schemeClr val="dk1"/>
              </a:buClr>
              <a:buSzPct val="100000"/>
              <a:buChar char="•"/>
            </a:pPr>
            <a:r>
              <a:rPr lang="en-US">
                <a:latin typeface="Arial"/>
                <a:ea typeface="Arial"/>
                <a:cs typeface="Arial"/>
                <a:sym typeface="Arial"/>
              </a:rPr>
              <a:t>Snap Bayonet Neill-Concelman (BNC) Connector</a:t>
            </a:r>
            <a:endParaRPr/>
          </a:p>
          <a:p>
            <a:pPr indent="-228600" lvl="0" marL="228600" rtl="0" algn="l">
              <a:lnSpc>
                <a:spcPct val="90000"/>
              </a:lnSpc>
              <a:spcBef>
                <a:spcPts val="1000"/>
              </a:spcBef>
              <a:spcAft>
                <a:spcPts val="0"/>
              </a:spcAft>
              <a:buClr>
                <a:schemeClr val="dk1"/>
              </a:buClr>
              <a:buSzPct val="100000"/>
              <a:buChar char="•"/>
            </a:pPr>
            <a:r>
              <a:rPr lang="en-US">
                <a:latin typeface="Arial"/>
                <a:ea typeface="Arial"/>
                <a:cs typeface="Arial"/>
                <a:sym typeface="Arial"/>
              </a:rPr>
              <a:t>6 to 7 ft. of COAX</a:t>
            </a:r>
            <a:endParaRPr/>
          </a:p>
          <a:p>
            <a:pPr indent="-228600" lvl="0" marL="228600" rtl="0" algn="l">
              <a:lnSpc>
                <a:spcPct val="90000"/>
              </a:lnSpc>
              <a:spcBef>
                <a:spcPts val="1000"/>
              </a:spcBef>
              <a:spcAft>
                <a:spcPts val="0"/>
              </a:spcAft>
              <a:buClr>
                <a:schemeClr val="dk1"/>
              </a:buClr>
              <a:buSzPct val="100000"/>
              <a:buChar char="•"/>
            </a:pPr>
            <a:r>
              <a:rPr lang="en-US">
                <a:latin typeface="Arial"/>
                <a:ea typeface="Arial"/>
                <a:cs typeface="Arial"/>
                <a:sym typeface="Arial"/>
              </a:rPr>
              <a:t>100ft quad shield plus pro wire</a:t>
            </a:r>
            <a:endParaRPr/>
          </a:p>
          <a:p>
            <a:pPr indent="-228600" lvl="0" marL="228600" rtl="0" algn="l">
              <a:lnSpc>
                <a:spcPct val="90000"/>
              </a:lnSpc>
              <a:spcBef>
                <a:spcPts val="1000"/>
              </a:spcBef>
              <a:spcAft>
                <a:spcPts val="0"/>
              </a:spcAft>
              <a:buClr>
                <a:schemeClr val="dk1"/>
              </a:buClr>
              <a:buSzPct val="100000"/>
              <a:buChar char="•"/>
            </a:pPr>
            <a:r>
              <a:rPr lang="en-US">
                <a:latin typeface="Arial"/>
                <a:ea typeface="Arial"/>
                <a:cs typeface="Arial"/>
                <a:sym typeface="Arial"/>
              </a:rPr>
              <a:t>Wide range receiver AR 8200 (or Uniden)</a:t>
            </a:r>
            <a:endParaRPr/>
          </a:p>
          <a:p>
            <a:pPr indent="-228600" lvl="0" marL="228600" rtl="0" algn="l">
              <a:lnSpc>
                <a:spcPct val="90000"/>
              </a:lnSpc>
              <a:spcBef>
                <a:spcPts val="1000"/>
              </a:spcBef>
              <a:spcAft>
                <a:spcPts val="0"/>
              </a:spcAft>
              <a:buClr>
                <a:schemeClr val="dk1"/>
              </a:buClr>
              <a:buSzPct val="100000"/>
              <a:buChar char="•"/>
            </a:pPr>
            <a:r>
              <a:rPr lang="en-US">
                <a:latin typeface="Arial"/>
                <a:ea typeface="Arial"/>
                <a:cs typeface="Arial"/>
                <a:sym typeface="Arial"/>
              </a:rPr>
              <a:t>Yard stick</a:t>
            </a:r>
            <a:endParaRPr/>
          </a:p>
          <a:p>
            <a:pPr indent="-228600" lvl="0" marL="228600" rtl="0" algn="l">
              <a:lnSpc>
                <a:spcPct val="90000"/>
              </a:lnSpc>
              <a:spcBef>
                <a:spcPts val="1000"/>
              </a:spcBef>
              <a:spcAft>
                <a:spcPts val="0"/>
              </a:spcAft>
              <a:buClr>
                <a:schemeClr val="dk1"/>
              </a:buClr>
              <a:buSzPct val="100000"/>
              <a:buChar char="•"/>
            </a:pPr>
            <a:r>
              <a:rPr lang="en-US">
                <a:latin typeface="Arial"/>
                <a:ea typeface="Arial"/>
                <a:cs typeface="Arial"/>
                <a:sym typeface="Arial"/>
              </a:rPr>
              <a:t>Solder kit</a:t>
            </a:r>
            <a:endParaRPr/>
          </a:p>
          <a:p>
            <a:pPr indent="-228600" lvl="0" marL="228600" rtl="0" algn="l">
              <a:lnSpc>
                <a:spcPct val="90000"/>
              </a:lnSpc>
              <a:spcBef>
                <a:spcPts val="1000"/>
              </a:spcBef>
              <a:spcAft>
                <a:spcPts val="0"/>
              </a:spcAft>
              <a:buClr>
                <a:schemeClr val="dk1"/>
              </a:buClr>
              <a:buSzPct val="100000"/>
              <a:buChar char="•"/>
            </a:pPr>
            <a:r>
              <a:rPr lang="en-US">
                <a:latin typeface="Arial"/>
                <a:ea typeface="Arial"/>
                <a:cs typeface="Arial"/>
                <a:sym typeface="Arial"/>
              </a:rPr>
              <a:t>Wire cutter</a:t>
            </a:r>
            <a:endParaRPr/>
          </a:p>
          <a:p>
            <a:pPr indent="-228600" lvl="0" marL="228600" rtl="0" algn="l">
              <a:lnSpc>
                <a:spcPct val="90000"/>
              </a:lnSpc>
              <a:spcBef>
                <a:spcPts val="1000"/>
              </a:spcBef>
              <a:spcAft>
                <a:spcPts val="0"/>
              </a:spcAft>
              <a:buClr>
                <a:schemeClr val="dk1"/>
              </a:buClr>
              <a:buSzPct val="100000"/>
              <a:buChar char="•"/>
            </a:pPr>
            <a:r>
              <a:rPr lang="en-US">
                <a:latin typeface="Arial"/>
                <a:ea typeface="Arial"/>
                <a:cs typeface="Arial"/>
                <a:sym typeface="Arial"/>
              </a:rPr>
              <a:t>Multi-meter</a:t>
            </a:r>
            <a:endParaRPr/>
          </a:p>
          <a:p>
            <a:pPr indent="-228600" lvl="0" marL="228600" rtl="0" algn="l">
              <a:lnSpc>
                <a:spcPct val="90000"/>
              </a:lnSpc>
              <a:spcBef>
                <a:spcPts val="1000"/>
              </a:spcBef>
              <a:spcAft>
                <a:spcPts val="0"/>
              </a:spcAft>
              <a:buClr>
                <a:schemeClr val="dk1"/>
              </a:buClr>
              <a:buSzPct val="100000"/>
              <a:buChar char="•"/>
            </a:pPr>
            <a:r>
              <a:rPr lang="en-US">
                <a:latin typeface="Arial"/>
                <a:ea typeface="Arial"/>
                <a:cs typeface="Arial"/>
                <a:sym typeface="Arial"/>
              </a:rPr>
              <a:t>Wooden Dowel</a:t>
            </a:r>
            <a:endParaRPr/>
          </a:p>
          <a:p>
            <a:pPr indent="-228600" lvl="0" marL="228600" rtl="0" algn="l">
              <a:lnSpc>
                <a:spcPct val="90000"/>
              </a:lnSpc>
              <a:spcBef>
                <a:spcPts val="1000"/>
              </a:spcBef>
              <a:spcAft>
                <a:spcPts val="0"/>
              </a:spcAft>
              <a:buClr>
                <a:schemeClr val="dk1"/>
              </a:buClr>
              <a:buSzPct val="100000"/>
              <a:buChar char="•"/>
            </a:pPr>
            <a:r>
              <a:rPr lang="en-US">
                <a:latin typeface="Arial"/>
                <a:ea typeface="Arial"/>
                <a:cs typeface="Arial"/>
                <a:sym typeface="Arial"/>
              </a:rPr>
              <a:t>Electrical tape (Lots)</a:t>
            </a:r>
            <a:endParaRPr/>
          </a:p>
          <a:p>
            <a:pPr indent="-228600" lvl="0" marL="228600" rtl="0" algn="l">
              <a:lnSpc>
                <a:spcPct val="90000"/>
              </a:lnSpc>
              <a:spcBef>
                <a:spcPts val="1000"/>
              </a:spcBef>
              <a:spcAft>
                <a:spcPts val="0"/>
              </a:spcAft>
              <a:buClr>
                <a:schemeClr val="dk1"/>
              </a:buClr>
              <a:buSzPct val="100000"/>
              <a:buChar char="•"/>
            </a:pPr>
            <a:r>
              <a:rPr lang="en-US">
                <a:latin typeface="Arial"/>
                <a:ea typeface="Arial"/>
                <a:cs typeface="Arial"/>
                <a:sym typeface="Arial"/>
              </a:rPr>
              <a:t>American Wire Gauge (AWG) solid core wire</a:t>
            </a:r>
            <a:endParaRPr/>
          </a:p>
          <a:p>
            <a:pPr indent="-228600" lvl="0" marL="228600" rtl="0" algn="l">
              <a:lnSpc>
                <a:spcPct val="90000"/>
              </a:lnSpc>
              <a:spcBef>
                <a:spcPts val="1000"/>
              </a:spcBef>
              <a:spcAft>
                <a:spcPts val="0"/>
              </a:spcAft>
              <a:buClr>
                <a:schemeClr val="dk1"/>
              </a:buClr>
              <a:buSzPct val="100000"/>
              <a:buChar char="•"/>
            </a:pPr>
            <a:r>
              <a:rPr lang="en-US">
                <a:latin typeface="Arial"/>
                <a:ea typeface="Arial"/>
                <a:cs typeface="Arial"/>
                <a:sym typeface="Arial"/>
              </a:rPr>
              <a:t>Wooden 1x2 stick 5ft</a:t>
            </a:r>
            <a:endParaRPr/>
          </a:p>
          <a:p>
            <a:pPr indent="-228600" lvl="0" marL="228600" rtl="0" algn="l">
              <a:lnSpc>
                <a:spcPct val="90000"/>
              </a:lnSpc>
              <a:spcBef>
                <a:spcPts val="1000"/>
              </a:spcBef>
              <a:spcAft>
                <a:spcPts val="0"/>
              </a:spcAft>
              <a:buClr>
                <a:schemeClr val="dk1"/>
              </a:buClr>
              <a:buSzPct val="100000"/>
              <a:buChar char="•"/>
            </a:pPr>
            <a:r>
              <a:rPr lang="en-US">
                <a:latin typeface="Arial"/>
                <a:ea typeface="Arial"/>
                <a:cs typeface="Arial"/>
                <a:sym typeface="Arial"/>
              </a:rPr>
              <a:t>Calculator (or the one on your computer)</a:t>
            </a:r>
            <a:endParaRPr/>
          </a:p>
          <a:p>
            <a:pPr indent="-130810" lvl="0" marL="228600" rtl="0" algn="l">
              <a:lnSpc>
                <a:spcPct val="90000"/>
              </a:lnSpc>
              <a:spcBef>
                <a:spcPts val="1000"/>
              </a:spcBef>
              <a:spcAft>
                <a:spcPts val="0"/>
              </a:spcAft>
              <a:buClr>
                <a:schemeClr val="dk1"/>
              </a:buClr>
              <a:buSzPct val="100000"/>
              <a:buNone/>
            </a:pPr>
            <a:r>
              <a:t/>
            </a:r>
            <a:endParaRPr>
              <a:latin typeface="Arial"/>
              <a:ea typeface="Arial"/>
              <a:cs typeface="Arial"/>
              <a:sym typeface="Arial"/>
            </a:endParaRPr>
          </a:p>
        </p:txBody>
      </p:sp>
      <p:sp>
        <p:nvSpPr>
          <p:cNvPr id="413" name="Google Shape;413;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7" name="Shape 417"/>
        <p:cNvGrpSpPr/>
        <p:nvPr/>
      </p:nvGrpSpPr>
      <p:grpSpPr>
        <a:xfrm>
          <a:off x="0" y="0"/>
          <a:ext cx="0" cy="0"/>
          <a:chOff x="0" y="0"/>
          <a:chExt cx="0" cy="0"/>
        </a:xfrm>
      </p:grpSpPr>
      <p:sp>
        <p:nvSpPr>
          <p:cNvPr id="418" name="Google Shape;418;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1</a:t>
            </a:r>
            <a:endParaRPr/>
          </a:p>
        </p:txBody>
      </p:sp>
      <p:sp>
        <p:nvSpPr>
          <p:cNvPr id="419" name="Google Shape;419;p6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The Wave Length equation:</a:t>
            </a:r>
            <a:endParaRPr/>
          </a:p>
          <a:p>
            <a:pPr indent="-228600" lvl="1" marL="685800" rtl="0" algn="l">
              <a:lnSpc>
                <a:spcPct val="90000"/>
              </a:lnSpc>
              <a:spcBef>
                <a:spcPts val="500"/>
              </a:spcBef>
              <a:spcAft>
                <a:spcPts val="0"/>
              </a:spcAft>
              <a:buClr>
                <a:schemeClr val="dk1"/>
              </a:buClr>
              <a:buSzPts val="2400"/>
              <a:buChar char="•"/>
            </a:pPr>
            <a:r>
              <a:rPr lang="en-US"/>
              <a:t>300/ desired Frequency (FM) = X in meters</a:t>
            </a:r>
            <a:endParaRPr/>
          </a:p>
          <a:p>
            <a:pPr indent="-228600" lvl="1" marL="685800" rtl="0" algn="l">
              <a:lnSpc>
                <a:spcPct val="90000"/>
              </a:lnSpc>
              <a:spcBef>
                <a:spcPts val="500"/>
              </a:spcBef>
              <a:spcAft>
                <a:spcPts val="0"/>
              </a:spcAft>
              <a:buClr>
                <a:schemeClr val="dk1"/>
              </a:buClr>
              <a:buSzPts val="2400"/>
              <a:buChar char="•"/>
            </a:pPr>
            <a:r>
              <a:rPr lang="en-US"/>
              <a:t>X/4</a:t>
            </a:r>
            <a:endParaRPr/>
          </a:p>
          <a:p>
            <a:pPr indent="-228600" lvl="1" marL="685800" rtl="0" algn="l">
              <a:lnSpc>
                <a:spcPct val="90000"/>
              </a:lnSpc>
              <a:spcBef>
                <a:spcPts val="500"/>
              </a:spcBef>
              <a:spcAft>
                <a:spcPts val="0"/>
              </a:spcAft>
              <a:buClr>
                <a:schemeClr val="dk1"/>
              </a:buClr>
              <a:buSzPts val="2400"/>
              <a:buChar char="•"/>
            </a:pPr>
            <a:r>
              <a:rPr lang="en-US"/>
              <a:t>Write this number down!</a:t>
            </a:r>
            <a:endParaRPr/>
          </a:p>
        </p:txBody>
      </p:sp>
      <p:sp>
        <p:nvSpPr>
          <p:cNvPr id="420" name="Google Shape;420;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grpSp>
        <p:nvGrpSpPr>
          <p:cNvPr id="421" name="Google Shape;421;p60"/>
          <p:cNvGrpSpPr/>
          <p:nvPr/>
        </p:nvGrpSpPr>
        <p:grpSpPr>
          <a:xfrm>
            <a:off x="6534531" y="2546963"/>
            <a:ext cx="4456938" cy="2908662"/>
            <a:chOff x="12953" y="12953"/>
            <a:chExt cx="4456938" cy="2908662"/>
          </a:xfrm>
        </p:grpSpPr>
        <p:pic>
          <p:nvPicPr>
            <p:cNvPr id="422" name="Google Shape;422;p60"/>
            <p:cNvPicPr preferRelativeResize="0"/>
            <p:nvPr/>
          </p:nvPicPr>
          <p:blipFill rotWithShape="1">
            <a:blip r:embed="rId3">
              <a:alphaModFix/>
            </a:blip>
            <a:srcRect b="0" l="0" r="0" t="0"/>
            <a:stretch/>
          </p:blipFill>
          <p:spPr>
            <a:xfrm>
              <a:off x="1613344" y="22859"/>
              <a:ext cx="2856547" cy="2898756"/>
            </a:xfrm>
            <a:prstGeom prst="rect">
              <a:avLst/>
            </a:prstGeom>
            <a:noFill/>
            <a:ln>
              <a:noFill/>
            </a:ln>
          </p:spPr>
        </p:pic>
        <p:sp>
          <p:nvSpPr>
            <p:cNvPr id="423" name="Google Shape;423;p60"/>
            <p:cNvSpPr/>
            <p:nvPr/>
          </p:nvSpPr>
          <p:spPr>
            <a:xfrm>
              <a:off x="2896361" y="12953"/>
              <a:ext cx="739140" cy="1295400"/>
            </a:xfrm>
            <a:custGeom>
              <a:rect b="b" l="l" r="r" t="t"/>
              <a:pathLst>
                <a:path extrusionOk="0" h="1295400" w="739140">
                  <a:moveTo>
                    <a:pt x="0" y="647700"/>
                  </a:moveTo>
                  <a:lnTo>
                    <a:pt x="1510" y="588745"/>
                  </a:lnTo>
                  <a:lnTo>
                    <a:pt x="5954" y="531273"/>
                  </a:lnTo>
                  <a:lnTo>
                    <a:pt x="13201" y="475513"/>
                  </a:lnTo>
                  <a:lnTo>
                    <a:pt x="23121" y="421694"/>
                  </a:lnTo>
                  <a:lnTo>
                    <a:pt x="35584" y="370043"/>
                  </a:lnTo>
                  <a:lnTo>
                    <a:pt x="50458" y="320790"/>
                  </a:lnTo>
                  <a:lnTo>
                    <a:pt x="67613" y="274164"/>
                  </a:lnTo>
                  <a:lnTo>
                    <a:pt x="86920" y="230392"/>
                  </a:lnTo>
                  <a:lnTo>
                    <a:pt x="108246" y="189704"/>
                  </a:lnTo>
                  <a:lnTo>
                    <a:pt x="131463" y="152328"/>
                  </a:lnTo>
                  <a:lnTo>
                    <a:pt x="156439" y="118494"/>
                  </a:lnTo>
                  <a:lnTo>
                    <a:pt x="183043" y="88428"/>
                  </a:lnTo>
                  <a:lnTo>
                    <a:pt x="211146" y="62361"/>
                  </a:lnTo>
                  <a:lnTo>
                    <a:pt x="271325" y="23136"/>
                  </a:lnTo>
                  <a:lnTo>
                    <a:pt x="335932" y="2646"/>
                  </a:lnTo>
                  <a:lnTo>
                    <a:pt x="369570" y="0"/>
                  </a:lnTo>
                  <a:lnTo>
                    <a:pt x="403209" y="2646"/>
                  </a:lnTo>
                  <a:lnTo>
                    <a:pt x="467818" y="23136"/>
                  </a:lnTo>
                  <a:lnTo>
                    <a:pt x="527998" y="62361"/>
                  </a:lnTo>
                  <a:lnTo>
                    <a:pt x="556101" y="88428"/>
                  </a:lnTo>
                  <a:lnTo>
                    <a:pt x="582706" y="118494"/>
                  </a:lnTo>
                  <a:lnTo>
                    <a:pt x="607681" y="152328"/>
                  </a:lnTo>
                  <a:lnTo>
                    <a:pt x="630897" y="189704"/>
                  </a:lnTo>
                  <a:lnTo>
                    <a:pt x="652223" y="230392"/>
                  </a:lnTo>
                  <a:lnTo>
                    <a:pt x="671529" y="274164"/>
                  </a:lnTo>
                  <a:lnTo>
                    <a:pt x="688684" y="320790"/>
                  </a:lnTo>
                  <a:lnTo>
                    <a:pt x="703557" y="370043"/>
                  </a:lnTo>
                  <a:lnTo>
                    <a:pt x="716019" y="421694"/>
                  </a:lnTo>
                  <a:lnTo>
                    <a:pt x="725939" y="475513"/>
                  </a:lnTo>
                  <a:lnTo>
                    <a:pt x="733185" y="531273"/>
                  </a:lnTo>
                  <a:lnTo>
                    <a:pt x="737629" y="588745"/>
                  </a:lnTo>
                  <a:lnTo>
                    <a:pt x="739140" y="647700"/>
                  </a:lnTo>
                  <a:lnTo>
                    <a:pt x="737629" y="706654"/>
                  </a:lnTo>
                  <a:lnTo>
                    <a:pt x="733185" y="764126"/>
                  </a:lnTo>
                  <a:lnTo>
                    <a:pt x="725939" y="819886"/>
                  </a:lnTo>
                  <a:lnTo>
                    <a:pt x="716019" y="873705"/>
                  </a:lnTo>
                  <a:lnTo>
                    <a:pt x="703557" y="925356"/>
                  </a:lnTo>
                  <a:lnTo>
                    <a:pt x="688684" y="974609"/>
                  </a:lnTo>
                  <a:lnTo>
                    <a:pt x="671529" y="1021235"/>
                  </a:lnTo>
                  <a:lnTo>
                    <a:pt x="652223" y="1065007"/>
                  </a:lnTo>
                  <a:lnTo>
                    <a:pt x="630897" y="1105695"/>
                  </a:lnTo>
                  <a:lnTo>
                    <a:pt x="607681" y="1143071"/>
                  </a:lnTo>
                  <a:lnTo>
                    <a:pt x="582706" y="1176905"/>
                  </a:lnTo>
                  <a:lnTo>
                    <a:pt x="556101" y="1206971"/>
                  </a:lnTo>
                  <a:lnTo>
                    <a:pt x="527998" y="1233038"/>
                  </a:lnTo>
                  <a:lnTo>
                    <a:pt x="467818" y="1272263"/>
                  </a:lnTo>
                  <a:lnTo>
                    <a:pt x="403209" y="1292753"/>
                  </a:lnTo>
                  <a:lnTo>
                    <a:pt x="369570" y="1295400"/>
                  </a:lnTo>
                  <a:lnTo>
                    <a:pt x="335932" y="1292753"/>
                  </a:lnTo>
                  <a:lnTo>
                    <a:pt x="271325" y="1272263"/>
                  </a:lnTo>
                  <a:lnTo>
                    <a:pt x="211146" y="1233038"/>
                  </a:lnTo>
                  <a:lnTo>
                    <a:pt x="183043" y="1206971"/>
                  </a:lnTo>
                  <a:lnTo>
                    <a:pt x="156439" y="1176905"/>
                  </a:lnTo>
                  <a:lnTo>
                    <a:pt x="131463" y="1143071"/>
                  </a:lnTo>
                  <a:lnTo>
                    <a:pt x="108246" y="1105695"/>
                  </a:lnTo>
                  <a:lnTo>
                    <a:pt x="86920" y="1065007"/>
                  </a:lnTo>
                  <a:lnTo>
                    <a:pt x="67613" y="1021235"/>
                  </a:lnTo>
                  <a:lnTo>
                    <a:pt x="50458" y="974609"/>
                  </a:lnTo>
                  <a:lnTo>
                    <a:pt x="35584" y="925356"/>
                  </a:lnTo>
                  <a:lnTo>
                    <a:pt x="23121" y="873705"/>
                  </a:lnTo>
                  <a:lnTo>
                    <a:pt x="13201" y="819886"/>
                  </a:lnTo>
                  <a:lnTo>
                    <a:pt x="5954" y="764126"/>
                  </a:lnTo>
                  <a:lnTo>
                    <a:pt x="1510" y="706654"/>
                  </a:lnTo>
                  <a:lnTo>
                    <a:pt x="0" y="647700"/>
                  </a:lnTo>
                  <a:close/>
                </a:path>
              </a:pathLst>
            </a:custGeom>
            <a:noFill/>
            <a:ln cap="flat" cmpd="sng" w="259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24" name="Google Shape;424;p60"/>
            <p:cNvPicPr preferRelativeResize="0"/>
            <p:nvPr/>
          </p:nvPicPr>
          <p:blipFill rotWithShape="1">
            <a:blip r:embed="rId4">
              <a:alphaModFix/>
            </a:blip>
            <a:srcRect b="0" l="0" r="0" t="0"/>
            <a:stretch/>
          </p:blipFill>
          <p:spPr>
            <a:xfrm>
              <a:off x="2897123" y="1470660"/>
              <a:ext cx="761999" cy="1316735"/>
            </a:xfrm>
            <a:prstGeom prst="rect">
              <a:avLst/>
            </a:prstGeom>
            <a:noFill/>
            <a:ln>
              <a:noFill/>
            </a:ln>
          </p:spPr>
        </p:pic>
        <p:sp>
          <p:nvSpPr>
            <p:cNvPr id="425" name="Google Shape;425;p60"/>
            <p:cNvSpPr/>
            <p:nvPr/>
          </p:nvSpPr>
          <p:spPr>
            <a:xfrm>
              <a:off x="1272539" y="2282177"/>
              <a:ext cx="1560195" cy="169545"/>
            </a:xfrm>
            <a:custGeom>
              <a:rect b="b" l="l" r="r" t="t"/>
              <a:pathLst>
                <a:path extrusionOk="0" h="169545" w="1560195">
                  <a:moveTo>
                    <a:pt x="0" y="169316"/>
                  </a:moveTo>
                  <a:lnTo>
                    <a:pt x="1559953"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60"/>
            <p:cNvSpPr/>
            <p:nvPr/>
          </p:nvSpPr>
          <p:spPr>
            <a:xfrm>
              <a:off x="2815753" y="2245678"/>
              <a:ext cx="80010" cy="76200"/>
            </a:xfrm>
            <a:custGeom>
              <a:rect b="b" l="l" r="r" t="t"/>
              <a:pathLst>
                <a:path extrusionOk="0" h="76200" w="80010">
                  <a:moveTo>
                    <a:pt x="0" y="0"/>
                  </a:moveTo>
                  <a:lnTo>
                    <a:pt x="8229" y="75755"/>
                  </a:lnTo>
                  <a:lnTo>
                    <a:pt x="79870" y="29654"/>
                  </a:lnTo>
                  <a:lnTo>
                    <a:pt x="0"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60"/>
            <p:cNvSpPr/>
            <p:nvPr/>
          </p:nvSpPr>
          <p:spPr>
            <a:xfrm>
              <a:off x="1272539" y="706955"/>
              <a:ext cx="1580515" cy="1744980"/>
            </a:xfrm>
            <a:custGeom>
              <a:rect b="b" l="l" r="r" t="t"/>
              <a:pathLst>
                <a:path extrusionOk="0" h="1744980" w="1580515">
                  <a:moveTo>
                    <a:pt x="0" y="1744903"/>
                  </a:moveTo>
                  <a:lnTo>
                    <a:pt x="1580451" y="0"/>
                  </a:lnTo>
                </a:path>
              </a:pathLst>
            </a:custGeom>
            <a:noFill/>
            <a:ln cap="flat" cmpd="sng" w="126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60"/>
            <p:cNvSpPr/>
            <p:nvPr/>
          </p:nvSpPr>
          <p:spPr>
            <a:xfrm>
              <a:off x="2816236" y="659891"/>
              <a:ext cx="80010" cy="82550"/>
            </a:xfrm>
            <a:custGeom>
              <a:rect b="b" l="l" r="r" t="t"/>
              <a:pathLst>
                <a:path extrusionOk="0" h="82550" w="80010">
                  <a:moveTo>
                    <a:pt x="79387" y="0"/>
                  </a:moveTo>
                  <a:lnTo>
                    <a:pt x="0" y="30899"/>
                  </a:lnTo>
                  <a:lnTo>
                    <a:pt x="56476" y="82054"/>
                  </a:lnTo>
                  <a:lnTo>
                    <a:pt x="79387" y="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60"/>
            <p:cNvSpPr txBox="1"/>
            <p:nvPr/>
          </p:nvSpPr>
          <p:spPr>
            <a:xfrm>
              <a:off x="12953" y="2129789"/>
              <a:ext cx="1260475" cy="646430"/>
            </a:xfrm>
            <a:prstGeom prst="rect">
              <a:avLst/>
            </a:prstGeom>
            <a:noFill/>
            <a:ln cap="flat" cmpd="sng" w="25900">
              <a:solidFill>
                <a:srgbClr val="000000"/>
              </a:solidFill>
              <a:prstDash val="solid"/>
              <a:round/>
              <a:headEnd len="sm" w="sm" type="none"/>
              <a:tailEnd len="sm" w="sm" type="none"/>
            </a:ln>
          </p:spPr>
          <p:txBody>
            <a:bodyPr anchorCtr="0" anchor="t" bIns="0" lIns="0" spcFirstLastPara="1" rIns="0" wrap="square" tIns="0">
              <a:noAutofit/>
            </a:bodyPr>
            <a:lstStyle/>
            <a:p>
              <a:pPr indent="0" lvl="0" marL="77470" marR="83820" rtl="0" algn="l">
                <a:lnSpc>
                  <a:spcPct val="97000"/>
                </a:lnSpc>
                <a:spcBef>
                  <a:spcPts val="0"/>
                </a:spcBef>
                <a:spcAft>
                  <a:spcPts val="0"/>
                </a:spcAft>
                <a:buNone/>
              </a:pPr>
              <a:r>
                <a:rPr lang="en-US" sz="1800">
                  <a:solidFill>
                    <a:schemeClr val="dk1"/>
                  </a:solidFill>
                  <a:latin typeface="Calibri"/>
                  <a:ea typeface="Calibri"/>
                  <a:cs typeface="Calibri"/>
                  <a:sym typeface="Calibri"/>
                </a:rPr>
                <a:t>1/4</a:t>
              </a:r>
              <a:r>
                <a:rPr baseline="30000" lang="en-US" sz="1800">
                  <a:solidFill>
                    <a:schemeClr val="dk1"/>
                  </a:solidFill>
                  <a:latin typeface="Calibri"/>
                  <a:ea typeface="Calibri"/>
                  <a:cs typeface="Calibri"/>
                  <a:sym typeface="Calibri"/>
                </a:rPr>
                <a:t>th</a:t>
              </a:r>
              <a:r>
                <a:rPr lang="en-US" sz="1800">
                  <a:solidFill>
                    <a:schemeClr val="dk1"/>
                  </a:solidFill>
                  <a:latin typeface="Calibri"/>
                  <a:ea typeface="Calibri"/>
                  <a:cs typeface="Calibri"/>
                  <a:sym typeface="Calibri"/>
                </a:rPr>
                <a:t> of the wavelength</a:t>
              </a:r>
              <a:endParaRPr sz="1100">
                <a:solidFill>
                  <a:schemeClr val="dk1"/>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3" name="Shape 433"/>
        <p:cNvGrpSpPr/>
        <p:nvPr/>
      </p:nvGrpSpPr>
      <p:grpSpPr>
        <a:xfrm>
          <a:off x="0" y="0"/>
          <a:ext cx="0" cy="0"/>
          <a:chOff x="0" y="0"/>
          <a:chExt cx="0" cy="0"/>
        </a:xfrm>
      </p:grpSpPr>
      <p:sp>
        <p:nvSpPr>
          <p:cNvPr id="434" name="Google Shape;434;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2</a:t>
            </a:r>
            <a:endParaRPr/>
          </a:p>
        </p:txBody>
      </p:sp>
      <p:sp>
        <p:nvSpPr>
          <p:cNvPr id="435" name="Google Shape;435;p6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Have all parts of the BNC connector required for the connection to the coax cable.</a:t>
            </a:r>
            <a:endParaRPr/>
          </a:p>
        </p:txBody>
      </p:sp>
      <p:pic>
        <p:nvPicPr>
          <p:cNvPr id="436" name="Google Shape;436;p61"/>
          <p:cNvPicPr preferRelativeResize="0"/>
          <p:nvPr>
            <p:ph idx="2" type="body"/>
          </p:nvPr>
        </p:nvPicPr>
        <p:blipFill rotWithShape="1">
          <a:blip r:embed="rId3">
            <a:alphaModFix/>
          </a:blip>
          <a:srcRect b="0" l="0" r="0" t="0"/>
          <a:stretch/>
        </p:blipFill>
        <p:spPr>
          <a:xfrm>
            <a:off x="6172200" y="2336995"/>
            <a:ext cx="5181600" cy="3328597"/>
          </a:xfrm>
          <a:prstGeom prst="rect">
            <a:avLst/>
          </a:prstGeom>
          <a:noFill/>
          <a:ln>
            <a:noFill/>
          </a:ln>
        </p:spPr>
      </p:pic>
      <p:sp>
        <p:nvSpPr>
          <p:cNvPr id="437" name="Google Shape;437;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Intro</a:t>
            </a:r>
            <a:endParaRPr/>
          </a:p>
        </p:txBody>
      </p:sp>
      <p:sp>
        <p:nvSpPr>
          <p:cNvPr id="216" name="Google Shape;216;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u="sng"/>
              <a:t>What Is An Antenna:</a:t>
            </a:r>
            <a:endParaRPr/>
          </a:p>
          <a:p>
            <a:pPr indent="-228600" lvl="1" marL="685800" rtl="0" algn="l">
              <a:lnSpc>
                <a:spcPct val="90000"/>
              </a:lnSpc>
              <a:spcBef>
                <a:spcPts val="500"/>
              </a:spcBef>
              <a:spcAft>
                <a:spcPts val="0"/>
              </a:spcAft>
              <a:buClr>
                <a:schemeClr val="dk1"/>
              </a:buClr>
              <a:buSzPts val="2400"/>
              <a:buChar char="•"/>
            </a:pPr>
            <a:r>
              <a:rPr lang="en-US"/>
              <a:t>The interface between electromagnetic waves propagating through space and electric currents moving through system components</a:t>
            </a:r>
            <a:endParaRPr/>
          </a:p>
          <a:p>
            <a:pPr indent="-228600" lvl="0" marL="228600" rtl="0" algn="l">
              <a:lnSpc>
                <a:spcPct val="90000"/>
              </a:lnSpc>
              <a:spcBef>
                <a:spcPts val="1000"/>
              </a:spcBef>
              <a:spcAft>
                <a:spcPts val="0"/>
              </a:spcAft>
              <a:buClr>
                <a:schemeClr val="dk1"/>
              </a:buClr>
              <a:buSzPts val="2800"/>
              <a:buChar char="•"/>
            </a:pPr>
            <a:r>
              <a:rPr lang="en-US" u="sng"/>
              <a:t>How it works:</a:t>
            </a:r>
            <a:endParaRPr/>
          </a:p>
          <a:p>
            <a:pPr indent="-228600" lvl="1" marL="685800" rtl="0" algn="l">
              <a:lnSpc>
                <a:spcPct val="90000"/>
              </a:lnSpc>
              <a:spcBef>
                <a:spcPts val="500"/>
              </a:spcBef>
              <a:spcAft>
                <a:spcPts val="0"/>
              </a:spcAft>
              <a:buClr>
                <a:schemeClr val="dk1"/>
              </a:buClr>
              <a:buSzPts val="2400"/>
              <a:buChar char="•"/>
            </a:pPr>
            <a:r>
              <a:rPr lang="en-US" u="sng"/>
              <a:t>Transmitter:</a:t>
            </a:r>
            <a:r>
              <a:rPr lang="en-US"/>
              <a:t> Supplies an amplified electric current to the antenna’s terminals causing the antenna to radiate energy in the form of Electro Magnetic (EM) waves.</a:t>
            </a:r>
            <a:endParaRPr/>
          </a:p>
          <a:p>
            <a:pPr indent="-228600" lvl="1" marL="685800" rtl="0" algn="l">
              <a:lnSpc>
                <a:spcPct val="90000"/>
              </a:lnSpc>
              <a:spcBef>
                <a:spcPts val="500"/>
              </a:spcBef>
              <a:spcAft>
                <a:spcPts val="0"/>
              </a:spcAft>
              <a:buClr>
                <a:schemeClr val="dk1"/>
              </a:buClr>
              <a:buSzPts val="2400"/>
              <a:buChar char="•"/>
            </a:pPr>
            <a:r>
              <a:rPr lang="en-US" u="sng"/>
              <a:t>Receiver:</a:t>
            </a:r>
            <a:r>
              <a:rPr lang="en-US"/>
              <a:t> Intercepts some of the EM waves, producing an electric current at the receiving antenna. The received electrical current is then carried to and amplified by the receiving device.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1" name="Shape 441"/>
        <p:cNvGrpSpPr/>
        <p:nvPr/>
      </p:nvGrpSpPr>
      <p:grpSpPr>
        <a:xfrm>
          <a:off x="0" y="0"/>
          <a:ext cx="0" cy="0"/>
          <a:chOff x="0" y="0"/>
          <a:chExt cx="0" cy="0"/>
        </a:xfrm>
      </p:grpSpPr>
      <p:sp>
        <p:nvSpPr>
          <p:cNvPr id="442" name="Google Shape;442;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3</a:t>
            </a:r>
            <a:endParaRPr/>
          </a:p>
        </p:txBody>
      </p:sp>
      <p:sp>
        <p:nvSpPr>
          <p:cNvPr id="443" name="Google Shape;443;p6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COAX cable to be stripped for connection of BNC.</a:t>
            </a:r>
            <a:endParaRPr/>
          </a:p>
        </p:txBody>
      </p:sp>
      <p:sp>
        <p:nvSpPr>
          <p:cNvPr id="444" name="Google Shape;444;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grpSp>
        <p:nvGrpSpPr>
          <p:cNvPr id="445" name="Google Shape;445;p62"/>
          <p:cNvGrpSpPr/>
          <p:nvPr/>
        </p:nvGrpSpPr>
        <p:grpSpPr>
          <a:xfrm>
            <a:off x="6200290" y="2138014"/>
            <a:ext cx="5125419" cy="3726560"/>
            <a:chOff x="0" y="0"/>
            <a:chExt cx="5125419" cy="3726560"/>
          </a:xfrm>
        </p:grpSpPr>
        <p:pic>
          <p:nvPicPr>
            <p:cNvPr id="446" name="Google Shape;446;p62"/>
            <p:cNvPicPr preferRelativeResize="0"/>
            <p:nvPr/>
          </p:nvPicPr>
          <p:blipFill rotWithShape="1">
            <a:blip r:embed="rId3">
              <a:alphaModFix/>
            </a:blip>
            <a:srcRect b="0" l="0" r="0" t="0"/>
            <a:stretch/>
          </p:blipFill>
          <p:spPr>
            <a:xfrm>
              <a:off x="0" y="0"/>
              <a:ext cx="5125419" cy="3726560"/>
            </a:xfrm>
            <a:prstGeom prst="rect">
              <a:avLst/>
            </a:prstGeom>
            <a:noFill/>
            <a:ln>
              <a:noFill/>
            </a:ln>
          </p:spPr>
        </p:pic>
        <p:sp>
          <p:nvSpPr>
            <p:cNvPr id="447" name="Google Shape;447;p62"/>
            <p:cNvSpPr/>
            <p:nvPr/>
          </p:nvSpPr>
          <p:spPr>
            <a:xfrm>
              <a:off x="2181605" y="1219961"/>
              <a:ext cx="1752600" cy="1371600"/>
            </a:xfrm>
            <a:custGeom>
              <a:rect b="b" l="l" r="r" t="t"/>
              <a:pathLst>
                <a:path extrusionOk="0" h="1371600" w="1752600">
                  <a:moveTo>
                    <a:pt x="0" y="685800"/>
                  </a:moveTo>
                  <a:lnTo>
                    <a:pt x="1599" y="644023"/>
                  </a:lnTo>
                  <a:lnTo>
                    <a:pt x="6335" y="602908"/>
                  </a:lnTo>
                  <a:lnTo>
                    <a:pt x="14118" y="562527"/>
                  </a:lnTo>
                  <a:lnTo>
                    <a:pt x="24854" y="522952"/>
                  </a:lnTo>
                  <a:lnTo>
                    <a:pt x="38453" y="484253"/>
                  </a:lnTo>
                  <a:lnTo>
                    <a:pt x="54823" y="446504"/>
                  </a:lnTo>
                  <a:lnTo>
                    <a:pt x="73871" y="409775"/>
                  </a:lnTo>
                  <a:lnTo>
                    <a:pt x="95507" y="374138"/>
                  </a:lnTo>
                  <a:lnTo>
                    <a:pt x="119639" y="339665"/>
                  </a:lnTo>
                  <a:lnTo>
                    <a:pt x="146175" y="306428"/>
                  </a:lnTo>
                  <a:lnTo>
                    <a:pt x="175024" y="274499"/>
                  </a:lnTo>
                  <a:lnTo>
                    <a:pt x="206093" y="243949"/>
                  </a:lnTo>
                  <a:lnTo>
                    <a:pt x="239291" y="214850"/>
                  </a:lnTo>
                  <a:lnTo>
                    <a:pt x="274527" y="187274"/>
                  </a:lnTo>
                  <a:lnTo>
                    <a:pt x="311709" y="161293"/>
                  </a:lnTo>
                  <a:lnTo>
                    <a:pt x="350745" y="136977"/>
                  </a:lnTo>
                  <a:lnTo>
                    <a:pt x="391543" y="114400"/>
                  </a:lnTo>
                  <a:lnTo>
                    <a:pt x="434012" y="93632"/>
                  </a:lnTo>
                  <a:lnTo>
                    <a:pt x="478061" y="74746"/>
                  </a:lnTo>
                  <a:lnTo>
                    <a:pt x="523596" y="57813"/>
                  </a:lnTo>
                  <a:lnTo>
                    <a:pt x="570528" y="42905"/>
                  </a:lnTo>
                  <a:lnTo>
                    <a:pt x="618764" y="30094"/>
                  </a:lnTo>
                  <a:lnTo>
                    <a:pt x="668213" y="19451"/>
                  </a:lnTo>
                  <a:lnTo>
                    <a:pt x="718782" y="11049"/>
                  </a:lnTo>
                  <a:lnTo>
                    <a:pt x="770381" y="4958"/>
                  </a:lnTo>
                  <a:lnTo>
                    <a:pt x="822917" y="1251"/>
                  </a:lnTo>
                  <a:lnTo>
                    <a:pt x="876300" y="0"/>
                  </a:lnTo>
                  <a:lnTo>
                    <a:pt x="929682" y="1251"/>
                  </a:lnTo>
                  <a:lnTo>
                    <a:pt x="982218" y="4958"/>
                  </a:lnTo>
                  <a:lnTo>
                    <a:pt x="1033817" y="11049"/>
                  </a:lnTo>
                  <a:lnTo>
                    <a:pt x="1084386" y="19451"/>
                  </a:lnTo>
                  <a:lnTo>
                    <a:pt x="1133835" y="30094"/>
                  </a:lnTo>
                  <a:lnTo>
                    <a:pt x="1182071" y="42905"/>
                  </a:lnTo>
                  <a:lnTo>
                    <a:pt x="1229003" y="57813"/>
                  </a:lnTo>
                  <a:lnTo>
                    <a:pt x="1274538" y="74746"/>
                  </a:lnTo>
                  <a:lnTo>
                    <a:pt x="1318587" y="93632"/>
                  </a:lnTo>
                  <a:lnTo>
                    <a:pt x="1361056" y="114400"/>
                  </a:lnTo>
                  <a:lnTo>
                    <a:pt x="1401854" y="136977"/>
                  </a:lnTo>
                  <a:lnTo>
                    <a:pt x="1440890" y="161293"/>
                  </a:lnTo>
                  <a:lnTo>
                    <a:pt x="1478072" y="187274"/>
                  </a:lnTo>
                  <a:lnTo>
                    <a:pt x="1513308" y="214850"/>
                  </a:lnTo>
                  <a:lnTo>
                    <a:pt x="1546506" y="243949"/>
                  </a:lnTo>
                  <a:lnTo>
                    <a:pt x="1577575" y="274499"/>
                  </a:lnTo>
                  <a:lnTo>
                    <a:pt x="1606424" y="306428"/>
                  </a:lnTo>
                  <a:lnTo>
                    <a:pt x="1632960" y="339665"/>
                  </a:lnTo>
                  <a:lnTo>
                    <a:pt x="1657092" y="374138"/>
                  </a:lnTo>
                  <a:lnTo>
                    <a:pt x="1678728" y="409775"/>
                  </a:lnTo>
                  <a:lnTo>
                    <a:pt x="1697776" y="446504"/>
                  </a:lnTo>
                  <a:lnTo>
                    <a:pt x="1714146" y="484253"/>
                  </a:lnTo>
                  <a:lnTo>
                    <a:pt x="1727745" y="522952"/>
                  </a:lnTo>
                  <a:lnTo>
                    <a:pt x="1738481" y="562527"/>
                  </a:lnTo>
                  <a:lnTo>
                    <a:pt x="1746264" y="602908"/>
                  </a:lnTo>
                  <a:lnTo>
                    <a:pt x="1751000" y="644023"/>
                  </a:lnTo>
                  <a:lnTo>
                    <a:pt x="1752600" y="685800"/>
                  </a:lnTo>
                  <a:lnTo>
                    <a:pt x="1751000" y="727576"/>
                  </a:lnTo>
                  <a:lnTo>
                    <a:pt x="1746264" y="768691"/>
                  </a:lnTo>
                  <a:lnTo>
                    <a:pt x="1738481" y="809072"/>
                  </a:lnTo>
                  <a:lnTo>
                    <a:pt x="1727745" y="848647"/>
                  </a:lnTo>
                  <a:lnTo>
                    <a:pt x="1714146" y="887346"/>
                  </a:lnTo>
                  <a:lnTo>
                    <a:pt x="1697776" y="925095"/>
                  </a:lnTo>
                  <a:lnTo>
                    <a:pt x="1678728" y="961824"/>
                  </a:lnTo>
                  <a:lnTo>
                    <a:pt x="1657092" y="997461"/>
                  </a:lnTo>
                  <a:lnTo>
                    <a:pt x="1632960" y="1031934"/>
                  </a:lnTo>
                  <a:lnTo>
                    <a:pt x="1606424" y="1065171"/>
                  </a:lnTo>
                  <a:lnTo>
                    <a:pt x="1577575" y="1097100"/>
                  </a:lnTo>
                  <a:lnTo>
                    <a:pt x="1546506" y="1127650"/>
                  </a:lnTo>
                  <a:lnTo>
                    <a:pt x="1513308" y="1156749"/>
                  </a:lnTo>
                  <a:lnTo>
                    <a:pt x="1478072" y="1184325"/>
                  </a:lnTo>
                  <a:lnTo>
                    <a:pt x="1440890" y="1210306"/>
                  </a:lnTo>
                  <a:lnTo>
                    <a:pt x="1401854" y="1234622"/>
                  </a:lnTo>
                  <a:lnTo>
                    <a:pt x="1361056" y="1257199"/>
                  </a:lnTo>
                  <a:lnTo>
                    <a:pt x="1318587" y="1277967"/>
                  </a:lnTo>
                  <a:lnTo>
                    <a:pt x="1274538" y="1296853"/>
                  </a:lnTo>
                  <a:lnTo>
                    <a:pt x="1229003" y="1313786"/>
                  </a:lnTo>
                  <a:lnTo>
                    <a:pt x="1182071" y="1328694"/>
                  </a:lnTo>
                  <a:lnTo>
                    <a:pt x="1133835" y="1341505"/>
                  </a:lnTo>
                  <a:lnTo>
                    <a:pt x="1084386" y="1352148"/>
                  </a:lnTo>
                  <a:lnTo>
                    <a:pt x="1033817" y="1360550"/>
                  </a:lnTo>
                  <a:lnTo>
                    <a:pt x="982218" y="1366641"/>
                  </a:lnTo>
                  <a:lnTo>
                    <a:pt x="929682" y="1370348"/>
                  </a:lnTo>
                  <a:lnTo>
                    <a:pt x="876300" y="1371600"/>
                  </a:lnTo>
                  <a:lnTo>
                    <a:pt x="822917" y="1370348"/>
                  </a:lnTo>
                  <a:lnTo>
                    <a:pt x="770381" y="1366641"/>
                  </a:lnTo>
                  <a:lnTo>
                    <a:pt x="718782" y="1360550"/>
                  </a:lnTo>
                  <a:lnTo>
                    <a:pt x="668213" y="1352148"/>
                  </a:lnTo>
                  <a:lnTo>
                    <a:pt x="618764" y="1341505"/>
                  </a:lnTo>
                  <a:lnTo>
                    <a:pt x="570528" y="1328694"/>
                  </a:lnTo>
                  <a:lnTo>
                    <a:pt x="523596" y="1313786"/>
                  </a:lnTo>
                  <a:lnTo>
                    <a:pt x="478061" y="1296853"/>
                  </a:lnTo>
                  <a:lnTo>
                    <a:pt x="434012" y="1277967"/>
                  </a:lnTo>
                  <a:lnTo>
                    <a:pt x="391543" y="1257199"/>
                  </a:lnTo>
                  <a:lnTo>
                    <a:pt x="350745" y="1234622"/>
                  </a:lnTo>
                  <a:lnTo>
                    <a:pt x="311709" y="1210306"/>
                  </a:lnTo>
                  <a:lnTo>
                    <a:pt x="274527" y="1184325"/>
                  </a:lnTo>
                  <a:lnTo>
                    <a:pt x="239291" y="1156749"/>
                  </a:lnTo>
                  <a:lnTo>
                    <a:pt x="206093" y="1127650"/>
                  </a:lnTo>
                  <a:lnTo>
                    <a:pt x="175024" y="1097100"/>
                  </a:lnTo>
                  <a:lnTo>
                    <a:pt x="146175" y="1065171"/>
                  </a:lnTo>
                  <a:lnTo>
                    <a:pt x="119639" y="1031934"/>
                  </a:lnTo>
                  <a:lnTo>
                    <a:pt x="95507" y="997461"/>
                  </a:lnTo>
                  <a:lnTo>
                    <a:pt x="73871" y="961824"/>
                  </a:lnTo>
                  <a:lnTo>
                    <a:pt x="54823" y="925095"/>
                  </a:lnTo>
                  <a:lnTo>
                    <a:pt x="38453" y="887346"/>
                  </a:lnTo>
                  <a:lnTo>
                    <a:pt x="24854" y="848647"/>
                  </a:lnTo>
                  <a:lnTo>
                    <a:pt x="14118" y="809072"/>
                  </a:lnTo>
                  <a:lnTo>
                    <a:pt x="6335" y="768691"/>
                  </a:lnTo>
                  <a:lnTo>
                    <a:pt x="1599" y="727576"/>
                  </a:lnTo>
                  <a:lnTo>
                    <a:pt x="0" y="685800"/>
                  </a:lnTo>
                  <a:close/>
                </a:path>
              </a:pathLst>
            </a:custGeom>
            <a:noFill/>
            <a:ln cap="flat" cmpd="sng" w="259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1" name="Shape 451"/>
        <p:cNvGrpSpPr/>
        <p:nvPr/>
      </p:nvGrpSpPr>
      <p:grpSpPr>
        <a:xfrm>
          <a:off x="0" y="0"/>
          <a:ext cx="0" cy="0"/>
          <a:chOff x="0" y="0"/>
          <a:chExt cx="0" cy="0"/>
        </a:xfrm>
      </p:grpSpPr>
      <p:sp>
        <p:nvSpPr>
          <p:cNvPr id="452" name="Google Shape;452;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4</a:t>
            </a:r>
            <a:endParaRPr b="1"/>
          </a:p>
        </p:txBody>
      </p:sp>
      <p:sp>
        <p:nvSpPr>
          <p:cNvPr id="453" name="Google Shape;453;p6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Connect the BNC connector to the wire.</a:t>
            </a:r>
            <a:endParaRPr/>
          </a:p>
        </p:txBody>
      </p:sp>
      <p:pic>
        <p:nvPicPr>
          <p:cNvPr id="454" name="Google Shape;454;p63"/>
          <p:cNvPicPr preferRelativeResize="0"/>
          <p:nvPr>
            <p:ph idx="2" type="body"/>
          </p:nvPr>
        </p:nvPicPr>
        <p:blipFill rotWithShape="1">
          <a:blip r:embed="rId3">
            <a:alphaModFix/>
          </a:blip>
          <a:srcRect b="0" l="0" r="0" t="0"/>
          <a:stretch/>
        </p:blipFill>
        <p:spPr>
          <a:xfrm>
            <a:off x="6172200" y="2238111"/>
            <a:ext cx="5181600" cy="3526366"/>
          </a:xfrm>
          <a:prstGeom prst="rect">
            <a:avLst/>
          </a:prstGeom>
          <a:noFill/>
          <a:ln>
            <a:noFill/>
          </a:ln>
        </p:spPr>
      </p:pic>
      <p:sp>
        <p:nvSpPr>
          <p:cNvPr id="455" name="Google Shape;455;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9" name="Shape 459"/>
        <p:cNvGrpSpPr/>
        <p:nvPr/>
      </p:nvGrpSpPr>
      <p:grpSpPr>
        <a:xfrm>
          <a:off x="0" y="0"/>
          <a:ext cx="0" cy="0"/>
          <a:chOff x="0" y="0"/>
          <a:chExt cx="0" cy="0"/>
        </a:xfrm>
      </p:grpSpPr>
      <p:sp>
        <p:nvSpPr>
          <p:cNvPr id="460" name="Google Shape;460;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5</a:t>
            </a:r>
            <a:endParaRPr/>
          </a:p>
        </p:txBody>
      </p:sp>
      <p:sp>
        <p:nvSpPr>
          <p:cNvPr id="461" name="Google Shape;461;p6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Remove the additional copper insulator from the BNC connector from</a:t>
            </a:r>
            <a:endParaRPr/>
          </a:p>
          <a:p>
            <a:pPr indent="-228600" lvl="0" marL="228600" rtl="0" algn="l">
              <a:lnSpc>
                <a:spcPct val="90000"/>
              </a:lnSpc>
              <a:spcBef>
                <a:spcPts val="1000"/>
              </a:spcBef>
              <a:spcAft>
                <a:spcPts val="0"/>
              </a:spcAft>
              <a:buClr>
                <a:schemeClr val="dk1"/>
              </a:buClr>
              <a:buSzPts val="2800"/>
              <a:buChar char="•"/>
            </a:pPr>
            <a:r>
              <a:rPr lang="en-US"/>
              <a:t>the COAX cable.</a:t>
            </a:r>
            <a:endParaRPr/>
          </a:p>
          <a:p>
            <a:pPr indent="-228600" lvl="0" marL="228600" rtl="0" algn="l">
              <a:lnSpc>
                <a:spcPct val="90000"/>
              </a:lnSpc>
              <a:spcBef>
                <a:spcPts val="1000"/>
              </a:spcBef>
              <a:spcAft>
                <a:spcPts val="0"/>
              </a:spcAft>
              <a:buClr>
                <a:schemeClr val="dk1"/>
              </a:buClr>
              <a:buSzPts val="2800"/>
              <a:buChar char="•"/>
            </a:pPr>
            <a:r>
              <a:rPr lang="en-US"/>
              <a:t>Ensure interior wire is bent around the end of the BNC connector.</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462" name="Google Shape;462;p64"/>
          <p:cNvPicPr preferRelativeResize="0"/>
          <p:nvPr>
            <p:ph idx="2" type="body"/>
          </p:nvPr>
        </p:nvPicPr>
        <p:blipFill rotWithShape="1">
          <a:blip r:embed="rId3">
            <a:alphaModFix/>
          </a:blip>
          <a:srcRect b="0" l="0" r="0" t="0"/>
          <a:stretch/>
        </p:blipFill>
        <p:spPr>
          <a:xfrm>
            <a:off x="7131754" y="1825625"/>
            <a:ext cx="3262491" cy="4351338"/>
          </a:xfrm>
          <a:prstGeom prst="rect">
            <a:avLst/>
          </a:prstGeom>
          <a:noFill/>
          <a:ln>
            <a:noFill/>
          </a:ln>
        </p:spPr>
      </p:pic>
      <p:sp>
        <p:nvSpPr>
          <p:cNvPr id="463" name="Google Shape;463;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7" name="Shape 467"/>
        <p:cNvGrpSpPr/>
        <p:nvPr/>
      </p:nvGrpSpPr>
      <p:grpSpPr>
        <a:xfrm>
          <a:off x="0" y="0"/>
          <a:ext cx="0" cy="0"/>
          <a:chOff x="0" y="0"/>
          <a:chExt cx="0" cy="0"/>
        </a:xfrm>
      </p:grpSpPr>
      <p:sp>
        <p:nvSpPr>
          <p:cNvPr id="468" name="Google Shape;468;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6</a:t>
            </a:r>
            <a:endParaRPr/>
          </a:p>
        </p:txBody>
      </p:sp>
      <p:sp>
        <p:nvSpPr>
          <p:cNvPr id="469" name="Google Shape;469;p6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Attach the Plastic Clamp, from the BNC Connector to around the COAX cable.</a:t>
            </a:r>
            <a:endParaRPr/>
          </a:p>
        </p:txBody>
      </p:sp>
      <p:sp>
        <p:nvSpPr>
          <p:cNvPr id="470" name="Google Shape;470;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grpSp>
        <p:nvGrpSpPr>
          <p:cNvPr id="471" name="Google Shape;471;p65"/>
          <p:cNvGrpSpPr/>
          <p:nvPr/>
        </p:nvGrpSpPr>
        <p:grpSpPr>
          <a:xfrm>
            <a:off x="6275070" y="2156492"/>
            <a:ext cx="4975859" cy="3689603"/>
            <a:chOff x="0" y="0"/>
            <a:chExt cx="4975859" cy="3689603"/>
          </a:xfrm>
        </p:grpSpPr>
        <p:sp>
          <p:nvSpPr>
            <p:cNvPr id="472" name="Google Shape;472;p65"/>
            <p:cNvSpPr/>
            <p:nvPr/>
          </p:nvSpPr>
          <p:spPr>
            <a:xfrm>
              <a:off x="2159850" y="1694041"/>
              <a:ext cx="1521460" cy="1031875"/>
            </a:xfrm>
            <a:custGeom>
              <a:rect b="b" l="l" r="r" t="t"/>
              <a:pathLst>
                <a:path extrusionOk="0" h="1031875" w="1521460">
                  <a:moveTo>
                    <a:pt x="1521371" y="1031709"/>
                  </a:moveTo>
                  <a:lnTo>
                    <a:pt x="0" y="0"/>
                  </a:lnTo>
                </a:path>
              </a:pathLst>
            </a:custGeom>
            <a:noFill/>
            <a:ln cap="flat" cmpd="sng" w="381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3" name="Google Shape;473;p65"/>
            <p:cNvSpPr/>
            <p:nvPr/>
          </p:nvSpPr>
          <p:spPr>
            <a:xfrm>
              <a:off x="2081018" y="1640584"/>
              <a:ext cx="127000" cy="111760"/>
            </a:xfrm>
            <a:custGeom>
              <a:rect b="b" l="l" r="r" t="t"/>
              <a:pathLst>
                <a:path extrusionOk="0" h="111760" w="127000">
                  <a:moveTo>
                    <a:pt x="0" y="0"/>
                  </a:moveTo>
                  <a:lnTo>
                    <a:pt x="62522" y="111455"/>
                  </a:lnTo>
                  <a:lnTo>
                    <a:pt x="126682" y="16852"/>
                  </a:lnTo>
                  <a:lnTo>
                    <a:pt x="0" y="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74" name="Google Shape;474;p65"/>
            <p:cNvPicPr preferRelativeResize="0"/>
            <p:nvPr/>
          </p:nvPicPr>
          <p:blipFill rotWithShape="1">
            <a:blip r:embed="rId3">
              <a:alphaModFix/>
            </a:blip>
            <a:srcRect b="0" l="0" r="0" t="0"/>
            <a:stretch/>
          </p:blipFill>
          <p:spPr>
            <a:xfrm>
              <a:off x="0" y="0"/>
              <a:ext cx="3044951" cy="3689603"/>
            </a:xfrm>
            <a:prstGeom prst="rect">
              <a:avLst/>
            </a:prstGeom>
            <a:noFill/>
            <a:ln>
              <a:noFill/>
            </a:ln>
          </p:spPr>
        </p:pic>
        <p:sp>
          <p:nvSpPr>
            <p:cNvPr id="475" name="Google Shape;475;p65"/>
            <p:cNvSpPr/>
            <p:nvPr/>
          </p:nvSpPr>
          <p:spPr>
            <a:xfrm>
              <a:off x="1623822" y="954786"/>
              <a:ext cx="457200" cy="1219200"/>
            </a:xfrm>
            <a:custGeom>
              <a:rect b="b" l="l" r="r" t="t"/>
              <a:pathLst>
                <a:path extrusionOk="0" h="1219200" w="457200">
                  <a:moveTo>
                    <a:pt x="0" y="609600"/>
                  </a:moveTo>
                  <a:lnTo>
                    <a:pt x="1341" y="543176"/>
                  </a:lnTo>
                  <a:lnTo>
                    <a:pt x="5272" y="478825"/>
                  </a:lnTo>
                  <a:lnTo>
                    <a:pt x="11654" y="416917"/>
                  </a:lnTo>
                  <a:lnTo>
                    <a:pt x="20346" y="357825"/>
                  </a:lnTo>
                  <a:lnTo>
                    <a:pt x="31210" y="301921"/>
                  </a:lnTo>
                  <a:lnTo>
                    <a:pt x="44106" y="249576"/>
                  </a:lnTo>
                  <a:lnTo>
                    <a:pt x="58895" y="201162"/>
                  </a:lnTo>
                  <a:lnTo>
                    <a:pt x="75437" y="157051"/>
                  </a:lnTo>
                  <a:lnTo>
                    <a:pt x="93592" y="117616"/>
                  </a:lnTo>
                  <a:lnTo>
                    <a:pt x="113221" y="83227"/>
                  </a:lnTo>
                  <a:lnTo>
                    <a:pt x="156345" y="31077"/>
                  </a:lnTo>
                  <a:lnTo>
                    <a:pt x="203691" y="3576"/>
                  </a:lnTo>
                  <a:lnTo>
                    <a:pt x="228600" y="0"/>
                  </a:lnTo>
                  <a:lnTo>
                    <a:pt x="253508" y="3576"/>
                  </a:lnTo>
                  <a:lnTo>
                    <a:pt x="300854" y="31077"/>
                  </a:lnTo>
                  <a:lnTo>
                    <a:pt x="343978" y="83227"/>
                  </a:lnTo>
                  <a:lnTo>
                    <a:pt x="363607" y="117616"/>
                  </a:lnTo>
                  <a:lnTo>
                    <a:pt x="381762" y="157051"/>
                  </a:lnTo>
                  <a:lnTo>
                    <a:pt x="398304" y="201162"/>
                  </a:lnTo>
                  <a:lnTo>
                    <a:pt x="413093" y="249576"/>
                  </a:lnTo>
                  <a:lnTo>
                    <a:pt x="425989" y="301921"/>
                  </a:lnTo>
                  <a:lnTo>
                    <a:pt x="436853" y="357825"/>
                  </a:lnTo>
                  <a:lnTo>
                    <a:pt x="445545" y="416917"/>
                  </a:lnTo>
                  <a:lnTo>
                    <a:pt x="451927" y="478825"/>
                  </a:lnTo>
                  <a:lnTo>
                    <a:pt x="455858" y="543176"/>
                  </a:lnTo>
                  <a:lnTo>
                    <a:pt x="457200" y="609600"/>
                  </a:lnTo>
                  <a:lnTo>
                    <a:pt x="455858" y="676023"/>
                  </a:lnTo>
                  <a:lnTo>
                    <a:pt x="451927" y="740374"/>
                  </a:lnTo>
                  <a:lnTo>
                    <a:pt x="445545" y="802282"/>
                  </a:lnTo>
                  <a:lnTo>
                    <a:pt x="436853" y="861374"/>
                  </a:lnTo>
                  <a:lnTo>
                    <a:pt x="425989" y="917278"/>
                  </a:lnTo>
                  <a:lnTo>
                    <a:pt x="413093" y="969623"/>
                  </a:lnTo>
                  <a:lnTo>
                    <a:pt x="398304" y="1018037"/>
                  </a:lnTo>
                  <a:lnTo>
                    <a:pt x="381762" y="1062148"/>
                  </a:lnTo>
                  <a:lnTo>
                    <a:pt x="363607" y="1101583"/>
                  </a:lnTo>
                  <a:lnTo>
                    <a:pt x="343978" y="1135972"/>
                  </a:lnTo>
                  <a:lnTo>
                    <a:pt x="300854" y="1188122"/>
                  </a:lnTo>
                  <a:lnTo>
                    <a:pt x="253508" y="1215623"/>
                  </a:lnTo>
                  <a:lnTo>
                    <a:pt x="228600" y="1219200"/>
                  </a:lnTo>
                  <a:lnTo>
                    <a:pt x="203691" y="1215623"/>
                  </a:lnTo>
                  <a:lnTo>
                    <a:pt x="156345" y="1188122"/>
                  </a:lnTo>
                  <a:lnTo>
                    <a:pt x="113221" y="1135972"/>
                  </a:lnTo>
                  <a:lnTo>
                    <a:pt x="93592" y="1101583"/>
                  </a:lnTo>
                  <a:lnTo>
                    <a:pt x="75437" y="1062148"/>
                  </a:lnTo>
                  <a:lnTo>
                    <a:pt x="58895" y="1018037"/>
                  </a:lnTo>
                  <a:lnTo>
                    <a:pt x="44106" y="969623"/>
                  </a:lnTo>
                  <a:lnTo>
                    <a:pt x="31210" y="917278"/>
                  </a:lnTo>
                  <a:lnTo>
                    <a:pt x="20346" y="861374"/>
                  </a:lnTo>
                  <a:lnTo>
                    <a:pt x="11654" y="802282"/>
                  </a:lnTo>
                  <a:lnTo>
                    <a:pt x="5272" y="740374"/>
                  </a:lnTo>
                  <a:lnTo>
                    <a:pt x="1341" y="676023"/>
                  </a:lnTo>
                  <a:lnTo>
                    <a:pt x="0" y="609600"/>
                  </a:lnTo>
                  <a:close/>
                </a:path>
              </a:pathLst>
            </a:custGeom>
            <a:noFill/>
            <a:ln cap="flat" cmpd="sng" w="259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65"/>
            <p:cNvSpPr txBox="1"/>
            <p:nvPr/>
          </p:nvSpPr>
          <p:spPr>
            <a:xfrm>
              <a:off x="3680459" y="2401823"/>
              <a:ext cx="1295400" cy="646430"/>
            </a:xfrm>
            <a:prstGeom prst="rect">
              <a:avLst/>
            </a:pr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86360" marR="607060" rtl="0" algn="l">
                <a:lnSpc>
                  <a:spcPct val="97000"/>
                </a:lnSpc>
                <a:spcBef>
                  <a:spcPts val="0"/>
                </a:spcBef>
                <a:spcAft>
                  <a:spcPts val="0"/>
                </a:spcAft>
                <a:buNone/>
              </a:pPr>
              <a:r>
                <a:rPr lang="en-US" sz="1800">
                  <a:solidFill>
                    <a:schemeClr val="dk1"/>
                  </a:solidFill>
                  <a:latin typeface="Calibri"/>
                  <a:ea typeface="Calibri"/>
                  <a:cs typeface="Calibri"/>
                  <a:sym typeface="Calibri"/>
                </a:rPr>
                <a:t>Plastic Clamp</a:t>
              </a:r>
              <a:endParaRPr sz="1100">
                <a:solidFill>
                  <a:schemeClr val="dk1"/>
                </a:solidFill>
                <a:latin typeface="Calibri"/>
                <a:ea typeface="Calibri"/>
                <a:cs typeface="Calibri"/>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0" name="Shape 480"/>
        <p:cNvGrpSpPr/>
        <p:nvPr/>
      </p:nvGrpSpPr>
      <p:grpSpPr>
        <a:xfrm>
          <a:off x="0" y="0"/>
          <a:ext cx="0" cy="0"/>
          <a:chOff x="0" y="0"/>
          <a:chExt cx="0" cy="0"/>
        </a:xfrm>
      </p:grpSpPr>
      <p:sp>
        <p:nvSpPr>
          <p:cNvPr id="481" name="Google Shape;481;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7</a:t>
            </a:r>
            <a:endParaRPr/>
          </a:p>
        </p:txBody>
      </p:sp>
      <p:sp>
        <p:nvSpPr>
          <p:cNvPr id="482" name="Google Shape;482;p6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Split the COAX cable, stripping the copper insulator to become part of the antenna, forming a “T shaped” Dipole Antenna.</a:t>
            </a:r>
            <a:endParaRPr/>
          </a:p>
        </p:txBody>
      </p:sp>
      <p:pic>
        <p:nvPicPr>
          <p:cNvPr id="483" name="Google Shape;483;p66"/>
          <p:cNvPicPr preferRelativeResize="0"/>
          <p:nvPr>
            <p:ph idx="2" type="body"/>
          </p:nvPr>
        </p:nvPicPr>
        <p:blipFill rotWithShape="1">
          <a:blip r:embed="rId3">
            <a:alphaModFix/>
          </a:blip>
          <a:srcRect b="0" l="0" r="0" t="0"/>
          <a:stretch/>
        </p:blipFill>
        <p:spPr>
          <a:xfrm>
            <a:off x="6172200" y="2176860"/>
            <a:ext cx="5181600" cy="3648868"/>
          </a:xfrm>
          <a:prstGeom prst="rect">
            <a:avLst/>
          </a:prstGeom>
          <a:noFill/>
          <a:ln>
            <a:noFill/>
          </a:ln>
        </p:spPr>
      </p:pic>
      <p:sp>
        <p:nvSpPr>
          <p:cNvPr id="484" name="Google Shape;484;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8" name="Shape 488"/>
        <p:cNvGrpSpPr/>
        <p:nvPr/>
      </p:nvGrpSpPr>
      <p:grpSpPr>
        <a:xfrm>
          <a:off x="0" y="0"/>
          <a:ext cx="0" cy="0"/>
          <a:chOff x="0" y="0"/>
          <a:chExt cx="0" cy="0"/>
        </a:xfrm>
      </p:grpSpPr>
      <p:sp>
        <p:nvSpPr>
          <p:cNvPr id="489" name="Google Shape;489;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8</a:t>
            </a:r>
            <a:endParaRPr/>
          </a:p>
        </p:txBody>
      </p:sp>
      <p:sp>
        <p:nvSpPr>
          <p:cNvPr id="490" name="Google Shape;490;p6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Establish that the multi-meters measurements are accurate, by testing the unit.</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491" name="Google Shape;491;p67"/>
          <p:cNvPicPr preferRelativeResize="0"/>
          <p:nvPr>
            <p:ph idx="2" type="body"/>
          </p:nvPr>
        </p:nvPicPr>
        <p:blipFill rotWithShape="1">
          <a:blip r:embed="rId3">
            <a:alphaModFix/>
          </a:blip>
          <a:srcRect b="0" l="0" r="0" t="0"/>
          <a:stretch/>
        </p:blipFill>
        <p:spPr>
          <a:xfrm>
            <a:off x="7130325" y="1825625"/>
            <a:ext cx="3265350" cy="4351338"/>
          </a:xfrm>
          <a:prstGeom prst="rect">
            <a:avLst/>
          </a:prstGeom>
          <a:noFill/>
          <a:ln>
            <a:noFill/>
          </a:ln>
        </p:spPr>
      </p:pic>
      <p:sp>
        <p:nvSpPr>
          <p:cNvPr id="492" name="Google Shape;492;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6" name="Shape 496"/>
        <p:cNvGrpSpPr/>
        <p:nvPr/>
      </p:nvGrpSpPr>
      <p:grpSpPr>
        <a:xfrm>
          <a:off x="0" y="0"/>
          <a:ext cx="0" cy="0"/>
          <a:chOff x="0" y="0"/>
          <a:chExt cx="0" cy="0"/>
        </a:xfrm>
      </p:grpSpPr>
      <p:sp>
        <p:nvSpPr>
          <p:cNvPr id="497" name="Google Shape;497;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9</a:t>
            </a:r>
            <a:endParaRPr/>
          </a:p>
        </p:txBody>
      </p:sp>
      <p:sp>
        <p:nvSpPr>
          <p:cNvPr id="498" name="Google Shape;498;p6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Test Antennas with multi-meter tool. Connect the black electrode (ground) to the copper RF shielding portion of the antenna. Connect the positive to the solid copper wire portion of the antenna.</a:t>
            </a:r>
            <a:endParaRPr/>
          </a:p>
        </p:txBody>
      </p:sp>
      <p:pic>
        <p:nvPicPr>
          <p:cNvPr id="499" name="Google Shape;499;p68"/>
          <p:cNvPicPr preferRelativeResize="0"/>
          <p:nvPr>
            <p:ph idx="2" type="body"/>
          </p:nvPr>
        </p:nvPicPr>
        <p:blipFill rotWithShape="1">
          <a:blip r:embed="rId3">
            <a:alphaModFix/>
          </a:blip>
          <a:srcRect b="0" l="0" r="0" t="0"/>
          <a:stretch/>
        </p:blipFill>
        <p:spPr>
          <a:xfrm>
            <a:off x="7130325" y="1825625"/>
            <a:ext cx="3265350" cy="4351338"/>
          </a:xfrm>
          <a:prstGeom prst="rect">
            <a:avLst/>
          </a:prstGeom>
          <a:noFill/>
          <a:ln>
            <a:noFill/>
          </a:ln>
        </p:spPr>
      </p:pic>
      <p:sp>
        <p:nvSpPr>
          <p:cNvPr id="500" name="Google Shape;500;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4" name="Shape 504"/>
        <p:cNvGrpSpPr/>
        <p:nvPr/>
      </p:nvGrpSpPr>
      <p:grpSpPr>
        <a:xfrm>
          <a:off x="0" y="0"/>
          <a:ext cx="0" cy="0"/>
          <a:chOff x="0" y="0"/>
          <a:chExt cx="0" cy="0"/>
        </a:xfrm>
      </p:grpSpPr>
      <p:sp>
        <p:nvSpPr>
          <p:cNvPr id="505" name="Google Shape;505;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10</a:t>
            </a:r>
            <a:endParaRPr/>
          </a:p>
        </p:txBody>
      </p:sp>
      <p:sp>
        <p:nvSpPr>
          <p:cNvPr id="506" name="Google Shape;506;p6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Continue Testing the continuity of the antenna by connecting the positive electrode with the COAX BNC connector and connecting the ground electrode to the copper shielding.</a:t>
            </a:r>
            <a:endParaRPr/>
          </a:p>
        </p:txBody>
      </p:sp>
      <p:pic>
        <p:nvPicPr>
          <p:cNvPr id="507" name="Google Shape;507;p69"/>
          <p:cNvPicPr preferRelativeResize="0"/>
          <p:nvPr>
            <p:ph idx="2" type="body"/>
          </p:nvPr>
        </p:nvPicPr>
        <p:blipFill rotWithShape="1">
          <a:blip r:embed="rId3">
            <a:alphaModFix/>
          </a:blip>
          <a:srcRect b="0" l="0" r="0" t="0"/>
          <a:stretch/>
        </p:blipFill>
        <p:spPr>
          <a:xfrm>
            <a:off x="6759793" y="1825625"/>
            <a:ext cx="4006414" cy="4351338"/>
          </a:xfrm>
          <a:prstGeom prst="rect">
            <a:avLst/>
          </a:prstGeom>
          <a:noFill/>
          <a:ln>
            <a:noFill/>
          </a:ln>
        </p:spPr>
      </p:pic>
      <p:sp>
        <p:nvSpPr>
          <p:cNvPr id="508" name="Google Shape;508;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2" name="Shape 512"/>
        <p:cNvGrpSpPr/>
        <p:nvPr/>
      </p:nvGrpSpPr>
      <p:grpSpPr>
        <a:xfrm>
          <a:off x="0" y="0"/>
          <a:ext cx="0" cy="0"/>
          <a:chOff x="0" y="0"/>
          <a:chExt cx="0" cy="0"/>
        </a:xfrm>
      </p:grpSpPr>
      <p:sp>
        <p:nvSpPr>
          <p:cNvPr id="513" name="Google Shape;513;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11</a:t>
            </a:r>
            <a:endParaRPr/>
          </a:p>
        </p:txBody>
      </p:sp>
      <p:sp>
        <p:nvSpPr>
          <p:cNvPr id="514" name="Google Shape;514;p7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Connect the multi-meter once again to the opposite components from the last interval of testing.</a:t>
            </a:r>
            <a:endParaRPr/>
          </a:p>
        </p:txBody>
      </p:sp>
      <p:pic>
        <p:nvPicPr>
          <p:cNvPr id="515" name="Google Shape;515;p70"/>
          <p:cNvPicPr preferRelativeResize="0"/>
          <p:nvPr>
            <p:ph idx="2" type="body"/>
          </p:nvPr>
        </p:nvPicPr>
        <p:blipFill rotWithShape="1">
          <a:blip r:embed="rId3">
            <a:alphaModFix/>
          </a:blip>
          <a:srcRect b="0" l="0" r="0" t="0"/>
          <a:stretch/>
        </p:blipFill>
        <p:spPr>
          <a:xfrm>
            <a:off x="6249113" y="1825625"/>
            <a:ext cx="5027773" cy="4351338"/>
          </a:xfrm>
          <a:prstGeom prst="rect">
            <a:avLst/>
          </a:prstGeom>
          <a:noFill/>
          <a:ln>
            <a:noFill/>
          </a:ln>
        </p:spPr>
      </p:pic>
      <p:sp>
        <p:nvSpPr>
          <p:cNvPr id="516" name="Google Shape;516;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0" name="Shape 520"/>
        <p:cNvGrpSpPr/>
        <p:nvPr/>
      </p:nvGrpSpPr>
      <p:grpSpPr>
        <a:xfrm>
          <a:off x="0" y="0"/>
          <a:ext cx="0" cy="0"/>
          <a:chOff x="0" y="0"/>
          <a:chExt cx="0" cy="0"/>
        </a:xfrm>
      </p:grpSpPr>
      <p:sp>
        <p:nvSpPr>
          <p:cNvPr id="521" name="Google Shape;521;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12</a:t>
            </a:r>
            <a:endParaRPr/>
          </a:p>
        </p:txBody>
      </p:sp>
      <p:sp>
        <p:nvSpPr>
          <p:cNvPr id="522" name="Google Shape;522;p7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Once the base components of the antenna have been tested, cut the AWG wire to form the dipole antenna.</a:t>
            </a:r>
            <a:endParaRPr/>
          </a:p>
        </p:txBody>
      </p:sp>
      <p:pic>
        <p:nvPicPr>
          <p:cNvPr id="523" name="Google Shape;523;p71"/>
          <p:cNvPicPr preferRelativeResize="0"/>
          <p:nvPr>
            <p:ph idx="2" type="body"/>
          </p:nvPr>
        </p:nvPicPr>
        <p:blipFill rotWithShape="1">
          <a:blip r:embed="rId3">
            <a:alphaModFix/>
          </a:blip>
          <a:srcRect b="0" l="0" r="0" t="0"/>
          <a:stretch/>
        </p:blipFill>
        <p:spPr>
          <a:xfrm>
            <a:off x="6172200" y="2056960"/>
            <a:ext cx="5181600" cy="3888667"/>
          </a:xfrm>
          <a:prstGeom prst="rect">
            <a:avLst/>
          </a:prstGeom>
          <a:noFill/>
          <a:ln>
            <a:noFill/>
          </a:ln>
        </p:spPr>
      </p:pic>
      <p:sp>
        <p:nvSpPr>
          <p:cNvPr id="524" name="Google Shape;524;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What is a Decibel (dB)</a:t>
            </a:r>
            <a:endParaRPr/>
          </a:p>
        </p:txBody>
      </p:sp>
      <p:sp>
        <p:nvSpPr>
          <p:cNvPr id="223" name="Google Shape;223;p36"/>
          <p:cNvSpPr txBox="1"/>
          <p:nvPr>
            <p:ph idx="1" type="body"/>
          </p:nvPr>
        </p:nvSpPr>
        <p:spPr>
          <a:xfrm>
            <a:off x="838200" y="1825625"/>
            <a:ext cx="5257800"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t>A ratio between two signal levels. Primarily used to describe the effect of system components on signal strength.</a:t>
            </a:r>
            <a:endParaRPr/>
          </a:p>
          <a:p>
            <a:pPr indent="-228600" lvl="0" marL="228600" rtl="0" algn="l">
              <a:lnSpc>
                <a:spcPct val="90000"/>
              </a:lnSpc>
              <a:spcBef>
                <a:spcPts val="1000"/>
              </a:spcBef>
              <a:spcAft>
                <a:spcPts val="0"/>
              </a:spcAft>
              <a:buClr>
                <a:schemeClr val="dk1"/>
              </a:buClr>
              <a:buSzPct val="100000"/>
              <a:buChar char="•"/>
            </a:pPr>
            <a:r>
              <a:rPr lang="en-US"/>
              <a:t>How does this apply to FPV?</a:t>
            </a:r>
            <a:endParaRPr/>
          </a:p>
          <a:p>
            <a:pPr indent="-228600" lvl="1" marL="685800" rtl="0" algn="l">
              <a:lnSpc>
                <a:spcPct val="90000"/>
              </a:lnSpc>
              <a:spcBef>
                <a:spcPts val="500"/>
              </a:spcBef>
              <a:spcAft>
                <a:spcPts val="0"/>
              </a:spcAft>
              <a:buClr>
                <a:schemeClr val="dk1"/>
              </a:buClr>
              <a:buSzPct val="100000"/>
              <a:buChar char="•"/>
            </a:pPr>
            <a:r>
              <a:rPr lang="en-US"/>
              <a:t>The total dB in a FPV system includes:</a:t>
            </a:r>
            <a:endParaRPr/>
          </a:p>
          <a:p>
            <a:pPr indent="-228600" lvl="2" marL="1143000" rtl="0" algn="l">
              <a:lnSpc>
                <a:spcPct val="90000"/>
              </a:lnSpc>
              <a:spcBef>
                <a:spcPts val="500"/>
              </a:spcBef>
              <a:spcAft>
                <a:spcPts val="0"/>
              </a:spcAft>
              <a:buClr>
                <a:schemeClr val="dk1"/>
              </a:buClr>
              <a:buSzPct val="100000"/>
              <a:buChar char="•"/>
            </a:pPr>
            <a:r>
              <a:rPr lang="en-US"/>
              <a:t>Antenna Gain(s)</a:t>
            </a:r>
            <a:endParaRPr/>
          </a:p>
          <a:p>
            <a:pPr indent="-228600" lvl="2" marL="1143000" rtl="0" algn="l">
              <a:lnSpc>
                <a:spcPct val="90000"/>
              </a:lnSpc>
              <a:spcBef>
                <a:spcPts val="500"/>
              </a:spcBef>
              <a:spcAft>
                <a:spcPts val="0"/>
              </a:spcAft>
              <a:buClr>
                <a:schemeClr val="dk1"/>
              </a:buClr>
              <a:buSzPct val="100000"/>
              <a:buChar char="•"/>
            </a:pPr>
            <a:r>
              <a:rPr lang="en-US"/>
              <a:t>Transmitter (TX) Power</a:t>
            </a:r>
            <a:endParaRPr/>
          </a:p>
          <a:p>
            <a:pPr indent="-228600" lvl="2" marL="1143000" rtl="0" algn="l">
              <a:lnSpc>
                <a:spcPct val="90000"/>
              </a:lnSpc>
              <a:spcBef>
                <a:spcPts val="500"/>
              </a:spcBef>
              <a:spcAft>
                <a:spcPts val="0"/>
              </a:spcAft>
              <a:buClr>
                <a:schemeClr val="dk1"/>
              </a:buClr>
              <a:buSzPct val="100000"/>
              <a:buChar char="•"/>
            </a:pPr>
            <a:r>
              <a:rPr lang="en-US"/>
              <a:t>Receiver Sensitivity</a:t>
            </a:r>
            <a:endParaRPr/>
          </a:p>
          <a:p>
            <a:pPr indent="-228600" lvl="0" marL="228600" rtl="0" algn="l">
              <a:lnSpc>
                <a:spcPct val="90000"/>
              </a:lnSpc>
              <a:spcBef>
                <a:spcPts val="1000"/>
              </a:spcBef>
              <a:spcAft>
                <a:spcPts val="0"/>
              </a:spcAft>
              <a:buClr>
                <a:schemeClr val="dk1"/>
              </a:buClr>
              <a:buSzPct val="100000"/>
              <a:buChar char="•"/>
            </a:pPr>
            <a:r>
              <a:rPr lang="en-US"/>
              <a:t>Maximum range can be described as when the dB reaches 0.</a:t>
            </a:r>
            <a:endParaRPr/>
          </a:p>
        </p:txBody>
      </p:sp>
      <p:graphicFrame>
        <p:nvGraphicFramePr>
          <p:cNvPr id="224" name="Google Shape;224;p36"/>
          <p:cNvGraphicFramePr/>
          <p:nvPr/>
        </p:nvGraphicFramePr>
        <p:xfrm>
          <a:off x="6095998" y="1690688"/>
          <a:ext cx="3000000" cy="3000000"/>
        </p:xfrm>
        <a:graphic>
          <a:graphicData uri="http://schemas.openxmlformats.org/drawingml/2006/table">
            <a:tbl>
              <a:tblPr bandRow="1" firstRow="1">
                <a:noFill/>
                <a:tableStyleId>{8216F5D2-C2AC-49EE-B41C-0D74177C565C}</a:tableStyleId>
              </a:tblPr>
              <a:tblGrid>
                <a:gridCol w="2628900"/>
                <a:gridCol w="2628900"/>
              </a:tblGrid>
              <a:tr h="393325">
                <a:tc>
                  <a:txBody>
                    <a:bodyPr/>
                    <a:lstStyle/>
                    <a:p>
                      <a:pPr indent="0" lvl="0" marL="0" marR="0" rtl="0" algn="ctr">
                        <a:spcBef>
                          <a:spcPts val="0"/>
                        </a:spcBef>
                        <a:spcAft>
                          <a:spcPts val="0"/>
                        </a:spcAft>
                        <a:buNone/>
                      </a:pPr>
                      <a:r>
                        <a:rPr lang="en-US" sz="1800" u="none" cap="none" strike="noStrike"/>
                        <a:t>mW (milliwatt)</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dBm*</a:t>
                      </a:r>
                      <a:endParaRPr/>
                    </a:p>
                  </a:txBody>
                  <a:tcPr marT="45725" marB="45725" marR="91450" marL="91450"/>
                </a:tc>
              </a:tr>
              <a:tr h="393325">
                <a:tc>
                  <a:txBody>
                    <a:bodyPr/>
                    <a:lstStyle/>
                    <a:p>
                      <a:pPr indent="0" lvl="0" marL="0" marR="0" rtl="0" algn="ctr">
                        <a:spcBef>
                          <a:spcPts val="0"/>
                        </a:spcBef>
                        <a:spcAft>
                          <a:spcPts val="0"/>
                        </a:spcAft>
                        <a:buNone/>
                      </a:pPr>
                      <a:r>
                        <a:rPr lang="en-US" sz="1800" u="none" cap="none" strike="noStrike"/>
                        <a:t>1</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0</a:t>
                      </a:r>
                      <a:endParaRPr/>
                    </a:p>
                  </a:txBody>
                  <a:tcPr marT="45725" marB="45725" marR="91450" marL="91450"/>
                </a:tc>
              </a:tr>
              <a:tr h="393325">
                <a:tc>
                  <a:txBody>
                    <a:bodyPr/>
                    <a:lstStyle/>
                    <a:p>
                      <a:pPr indent="0" lvl="0" marL="0" marR="0" rtl="0" algn="ctr">
                        <a:spcBef>
                          <a:spcPts val="0"/>
                        </a:spcBef>
                        <a:spcAft>
                          <a:spcPts val="0"/>
                        </a:spcAft>
                        <a:buNone/>
                      </a:pPr>
                      <a:r>
                        <a:rPr lang="en-US" sz="1800" u="none" cap="none" strike="noStrike"/>
                        <a:t>2</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3</a:t>
                      </a:r>
                      <a:endParaRPr/>
                    </a:p>
                  </a:txBody>
                  <a:tcPr marT="45725" marB="45725" marR="91450" marL="91450"/>
                </a:tc>
              </a:tr>
              <a:tr h="393325">
                <a:tc>
                  <a:txBody>
                    <a:bodyPr/>
                    <a:lstStyle/>
                    <a:p>
                      <a:pPr indent="0" lvl="0" marL="0" marR="0" rtl="0" algn="ctr">
                        <a:spcBef>
                          <a:spcPts val="0"/>
                        </a:spcBef>
                        <a:spcAft>
                          <a:spcPts val="0"/>
                        </a:spcAft>
                        <a:buNone/>
                      </a:pPr>
                      <a:r>
                        <a:rPr lang="en-US" sz="1800" u="none" cap="none" strike="noStrike"/>
                        <a:t>4</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6</a:t>
                      </a:r>
                      <a:endParaRPr/>
                    </a:p>
                  </a:txBody>
                  <a:tcPr marT="45725" marB="45725" marR="91450" marL="91450"/>
                </a:tc>
              </a:tr>
              <a:tr h="393325">
                <a:tc>
                  <a:txBody>
                    <a:bodyPr/>
                    <a:lstStyle/>
                    <a:p>
                      <a:pPr indent="0" lvl="0" marL="0" marR="0" rtl="0" algn="ctr">
                        <a:spcBef>
                          <a:spcPts val="0"/>
                        </a:spcBef>
                        <a:spcAft>
                          <a:spcPts val="0"/>
                        </a:spcAft>
                        <a:buNone/>
                      </a:pPr>
                      <a:r>
                        <a:rPr lang="en-US" sz="1800" u="none" cap="none" strike="noStrike"/>
                        <a:t>8</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9</a:t>
                      </a:r>
                      <a:endParaRPr/>
                    </a:p>
                  </a:txBody>
                  <a:tcPr marT="45725" marB="45725" marR="91450" marL="91450"/>
                </a:tc>
              </a:tr>
              <a:tr h="393325">
                <a:tc>
                  <a:txBody>
                    <a:bodyPr/>
                    <a:lstStyle/>
                    <a:p>
                      <a:pPr indent="0" lvl="0" marL="0" marR="0" rtl="0" algn="ctr">
                        <a:spcBef>
                          <a:spcPts val="0"/>
                        </a:spcBef>
                        <a:spcAft>
                          <a:spcPts val="0"/>
                        </a:spcAft>
                        <a:buNone/>
                      </a:pPr>
                      <a:r>
                        <a:rPr lang="en-US" sz="1800" u="none" cap="none" strike="noStrike"/>
                        <a:t>10</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10</a:t>
                      </a:r>
                      <a:endParaRPr/>
                    </a:p>
                  </a:txBody>
                  <a:tcPr marT="45725" marB="45725" marR="91450" marL="91450"/>
                </a:tc>
              </a:tr>
              <a:tr h="393325">
                <a:tc>
                  <a:txBody>
                    <a:bodyPr/>
                    <a:lstStyle/>
                    <a:p>
                      <a:pPr indent="0" lvl="0" marL="0" marR="0" rtl="0" algn="ctr">
                        <a:spcBef>
                          <a:spcPts val="0"/>
                        </a:spcBef>
                        <a:spcAft>
                          <a:spcPts val="0"/>
                        </a:spcAft>
                        <a:buNone/>
                      </a:pPr>
                      <a:r>
                        <a:rPr lang="en-US" sz="1800" u="none" cap="none" strike="noStrike"/>
                        <a:t>100</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20</a:t>
                      </a:r>
                      <a:endParaRPr/>
                    </a:p>
                  </a:txBody>
                  <a:tcPr marT="45725" marB="45725" marR="91450" marL="91450"/>
                </a:tc>
              </a:tr>
              <a:tr h="393325">
                <a:tc>
                  <a:txBody>
                    <a:bodyPr/>
                    <a:lstStyle/>
                    <a:p>
                      <a:pPr indent="0" lvl="0" marL="0" marR="0" rtl="0" algn="ctr">
                        <a:spcBef>
                          <a:spcPts val="0"/>
                        </a:spcBef>
                        <a:spcAft>
                          <a:spcPts val="0"/>
                        </a:spcAft>
                        <a:buNone/>
                      </a:pPr>
                      <a:r>
                        <a:rPr lang="en-US" sz="1800" u="none" cap="none" strike="noStrike"/>
                        <a:t>1000</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30</a:t>
                      </a:r>
                      <a:endParaRPr/>
                    </a:p>
                  </a:txBody>
                  <a:tcPr marT="45725" marB="45725" marR="91450" marL="91450"/>
                </a:tc>
              </a:tr>
              <a:tr h="393325">
                <a:tc>
                  <a:txBody>
                    <a:bodyPr/>
                    <a:lstStyle/>
                    <a:p>
                      <a:pPr indent="0" lvl="0" marL="0" marR="0" rtl="0" algn="ctr">
                        <a:spcBef>
                          <a:spcPts val="0"/>
                        </a:spcBef>
                        <a:spcAft>
                          <a:spcPts val="0"/>
                        </a:spcAft>
                        <a:buNone/>
                      </a:pPr>
                      <a:r>
                        <a:rPr lang="en-US" sz="1800" u="none" cap="none" strike="noStrike"/>
                        <a:t>10000</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40</a:t>
                      </a:r>
                      <a:endParaRPr/>
                    </a:p>
                  </a:txBody>
                  <a:tcPr marT="45725" marB="45725" marR="91450" marL="91450"/>
                </a:tc>
              </a:tr>
            </a:tbl>
          </a:graphicData>
        </a:graphic>
      </p:graphicFrame>
      <p:sp>
        <p:nvSpPr>
          <p:cNvPr id="225" name="Google Shape;225;p36"/>
          <p:cNvSpPr txBox="1"/>
          <p:nvPr/>
        </p:nvSpPr>
        <p:spPr>
          <a:xfrm>
            <a:off x="6095998" y="5394036"/>
            <a:ext cx="52578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*dBm is used to indicate a power level expressed in decibels with 1 mW as a reference point.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8" name="Shape 528"/>
        <p:cNvGrpSpPr/>
        <p:nvPr/>
      </p:nvGrpSpPr>
      <p:grpSpPr>
        <a:xfrm>
          <a:off x="0" y="0"/>
          <a:ext cx="0" cy="0"/>
          <a:chOff x="0" y="0"/>
          <a:chExt cx="0" cy="0"/>
        </a:xfrm>
      </p:grpSpPr>
      <p:sp>
        <p:nvSpPr>
          <p:cNvPr id="529" name="Google Shape;529;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13</a:t>
            </a:r>
            <a:endParaRPr/>
          </a:p>
        </p:txBody>
      </p:sp>
      <p:sp>
        <p:nvSpPr>
          <p:cNvPr id="530" name="Google Shape;530;p7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Begin the soldering process by soldering the first length AWG wire to the copper ground portion of the dipole antenna.</a:t>
            </a:r>
            <a:endParaRPr/>
          </a:p>
        </p:txBody>
      </p:sp>
      <p:pic>
        <p:nvPicPr>
          <p:cNvPr id="531" name="Google Shape;531;p72"/>
          <p:cNvPicPr preferRelativeResize="0"/>
          <p:nvPr>
            <p:ph idx="2" type="body"/>
          </p:nvPr>
        </p:nvPicPr>
        <p:blipFill rotWithShape="1">
          <a:blip r:embed="rId3">
            <a:alphaModFix/>
          </a:blip>
          <a:srcRect b="0" l="0" r="0" t="0"/>
          <a:stretch/>
        </p:blipFill>
        <p:spPr>
          <a:xfrm>
            <a:off x="6576407" y="1825625"/>
            <a:ext cx="4373185" cy="4351338"/>
          </a:xfrm>
          <a:prstGeom prst="rect">
            <a:avLst/>
          </a:prstGeom>
          <a:noFill/>
          <a:ln>
            <a:noFill/>
          </a:ln>
        </p:spPr>
      </p:pic>
      <p:sp>
        <p:nvSpPr>
          <p:cNvPr id="532" name="Google Shape;532;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6" name="Shape 536"/>
        <p:cNvGrpSpPr/>
        <p:nvPr/>
      </p:nvGrpSpPr>
      <p:grpSpPr>
        <a:xfrm>
          <a:off x="0" y="0"/>
          <a:ext cx="0" cy="0"/>
          <a:chOff x="0" y="0"/>
          <a:chExt cx="0" cy="0"/>
        </a:xfrm>
      </p:grpSpPr>
      <p:sp>
        <p:nvSpPr>
          <p:cNvPr id="537" name="Google Shape;537;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14</a:t>
            </a:r>
            <a:endParaRPr/>
          </a:p>
        </p:txBody>
      </p:sp>
      <p:sp>
        <p:nvSpPr>
          <p:cNvPr id="538" name="Google Shape;538;p7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Once the first AWG wire has been soldered to the antenna, solder the next piece of AWG to the antenna.</a:t>
            </a:r>
            <a:endParaRPr/>
          </a:p>
          <a:p>
            <a:pPr indent="-228600" lvl="0" marL="228600" rtl="0" algn="l">
              <a:lnSpc>
                <a:spcPct val="90000"/>
              </a:lnSpc>
              <a:spcBef>
                <a:spcPts val="1000"/>
              </a:spcBef>
              <a:spcAft>
                <a:spcPts val="0"/>
              </a:spcAft>
              <a:buClr>
                <a:schemeClr val="dk1"/>
              </a:buClr>
              <a:buSzPts val="2800"/>
              <a:buChar char="•"/>
            </a:pPr>
            <a:r>
              <a:rPr lang="en-US"/>
              <a:t>Solder the additional length of AWG wire to the copper core portion of the antenna.</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539" name="Google Shape;539;p73"/>
          <p:cNvPicPr preferRelativeResize="0"/>
          <p:nvPr>
            <p:ph idx="2" type="body"/>
          </p:nvPr>
        </p:nvPicPr>
        <p:blipFill rotWithShape="1">
          <a:blip r:embed="rId3">
            <a:alphaModFix/>
          </a:blip>
          <a:srcRect b="0" l="0" r="0" t="0"/>
          <a:stretch/>
        </p:blipFill>
        <p:spPr>
          <a:xfrm>
            <a:off x="6172200" y="2251065"/>
            <a:ext cx="5181600" cy="3500458"/>
          </a:xfrm>
          <a:prstGeom prst="rect">
            <a:avLst/>
          </a:prstGeom>
          <a:noFill/>
          <a:ln>
            <a:noFill/>
          </a:ln>
        </p:spPr>
      </p:pic>
      <p:sp>
        <p:nvSpPr>
          <p:cNvPr id="540" name="Google Shape;540;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4" name="Shape 544"/>
        <p:cNvGrpSpPr/>
        <p:nvPr/>
      </p:nvGrpSpPr>
      <p:grpSpPr>
        <a:xfrm>
          <a:off x="0" y="0"/>
          <a:ext cx="0" cy="0"/>
          <a:chOff x="0" y="0"/>
          <a:chExt cx="0" cy="0"/>
        </a:xfrm>
      </p:grpSpPr>
      <p:sp>
        <p:nvSpPr>
          <p:cNvPr id="545" name="Google Shape;545;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15</a:t>
            </a:r>
            <a:endParaRPr/>
          </a:p>
        </p:txBody>
      </p:sp>
      <p:sp>
        <p:nvSpPr>
          <p:cNvPr id="546" name="Google Shape;546;p7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Measure the extensions of the antenna (AWG wire) to precisely ¼ of their desired frequency wave length. Then cut using the wire cutters.</a:t>
            </a:r>
            <a:endParaRPr/>
          </a:p>
        </p:txBody>
      </p:sp>
      <p:pic>
        <p:nvPicPr>
          <p:cNvPr id="547" name="Google Shape;547;p74"/>
          <p:cNvPicPr preferRelativeResize="0"/>
          <p:nvPr>
            <p:ph idx="2" type="body"/>
          </p:nvPr>
        </p:nvPicPr>
        <p:blipFill rotWithShape="1">
          <a:blip r:embed="rId3">
            <a:alphaModFix/>
          </a:blip>
          <a:srcRect b="0" l="0" r="0" t="0"/>
          <a:stretch/>
        </p:blipFill>
        <p:spPr>
          <a:xfrm>
            <a:off x="6172200" y="1958304"/>
            <a:ext cx="5181600" cy="4085979"/>
          </a:xfrm>
          <a:prstGeom prst="rect">
            <a:avLst/>
          </a:prstGeom>
          <a:noFill/>
          <a:ln>
            <a:noFill/>
          </a:ln>
        </p:spPr>
      </p:pic>
      <p:sp>
        <p:nvSpPr>
          <p:cNvPr id="548" name="Google Shape;548;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2" name="Shape 552"/>
        <p:cNvGrpSpPr/>
        <p:nvPr/>
      </p:nvGrpSpPr>
      <p:grpSpPr>
        <a:xfrm>
          <a:off x="0" y="0"/>
          <a:ext cx="0" cy="0"/>
          <a:chOff x="0" y="0"/>
          <a:chExt cx="0" cy="0"/>
        </a:xfrm>
      </p:grpSpPr>
      <p:sp>
        <p:nvSpPr>
          <p:cNvPr id="553" name="Google Shape;553;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16</a:t>
            </a:r>
            <a:endParaRPr/>
          </a:p>
        </p:txBody>
      </p:sp>
      <p:sp>
        <p:nvSpPr>
          <p:cNvPr id="554" name="Google Shape;554;p7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Once the soldering is complete, tape the opposite non-soldered ends to their wooden 1x2 sticks.</a:t>
            </a:r>
            <a:endParaRPr/>
          </a:p>
        </p:txBody>
      </p:sp>
      <p:pic>
        <p:nvPicPr>
          <p:cNvPr id="555" name="Google Shape;555;p75"/>
          <p:cNvPicPr preferRelativeResize="0"/>
          <p:nvPr>
            <p:ph idx="2" type="body"/>
          </p:nvPr>
        </p:nvPicPr>
        <p:blipFill rotWithShape="1">
          <a:blip r:embed="rId3">
            <a:alphaModFix/>
          </a:blip>
          <a:srcRect b="0" l="0" r="0" t="0"/>
          <a:stretch/>
        </p:blipFill>
        <p:spPr>
          <a:xfrm>
            <a:off x="6718968" y="1825625"/>
            <a:ext cx="4088063" cy="4351338"/>
          </a:xfrm>
          <a:prstGeom prst="rect">
            <a:avLst/>
          </a:prstGeom>
          <a:noFill/>
          <a:ln>
            <a:noFill/>
          </a:ln>
        </p:spPr>
      </p:pic>
      <p:sp>
        <p:nvSpPr>
          <p:cNvPr id="556" name="Google Shape;556;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0" name="Shape 560"/>
        <p:cNvGrpSpPr/>
        <p:nvPr/>
      </p:nvGrpSpPr>
      <p:grpSpPr>
        <a:xfrm>
          <a:off x="0" y="0"/>
          <a:ext cx="0" cy="0"/>
          <a:chOff x="0" y="0"/>
          <a:chExt cx="0" cy="0"/>
        </a:xfrm>
      </p:grpSpPr>
      <p:sp>
        <p:nvSpPr>
          <p:cNvPr id="561" name="Google Shape;561;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a:latin typeface="Arial"/>
                <a:ea typeface="Arial"/>
                <a:cs typeface="Arial"/>
                <a:sym typeface="Arial"/>
              </a:rPr>
              <a:t>Building a Dipole Antenna Step 17</a:t>
            </a:r>
            <a:endParaRPr/>
          </a:p>
        </p:txBody>
      </p:sp>
      <p:sp>
        <p:nvSpPr>
          <p:cNvPr id="562" name="Google Shape;562;p7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Connect the BNC connector to The AR8200 Scanner and program the desired FM station frequency. Walk outside and prepare to find your signal.</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563" name="Google Shape;563;p76"/>
          <p:cNvPicPr preferRelativeResize="0"/>
          <p:nvPr>
            <p:ph idx="2" type="body"/>
          </p:nvPr>
        </p:nvPicPr>
        <p:blipFill rotWithShape="1">
          <a:blip r:embed="rId3">
            <a:alphaModFix/>
          </a:blip>
          <a:srcRect b="0" l="0" r="0" t="0"/>
          <a:stretch/>
        </p:blipFill>
        <p:spPr>
          <a:xfrm>
            <a:off x="6567220" y="1825625"/>
            <a:ext cx="4391560" cy="4351338"/>
          </a:xfrm>
          <a:prstGeom prst="rect">
            <a:avLst/>
          </a:prstGeom>
          <a:noFill/>
          <a:ln>
            <a:noFill/>
          </a:ln>
        </p:spPr>
      </p:pic>
      <p:sp>
        <p:nvSpPr>
          <p:cNvPr id="564" name="Google Shape;564;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US" sz="1200" u="none" cap="none" strike="noStrike">
                <a:solidFill>
                  <a:srgbClr val="888888"/>
                </a:solidFill>
                <a:latin typeface="Calibri"/>
                <a:ea typeface="Calibri"/>
                <a:cs typeface="Calibri"/>
                <a:sym typeface="Calibri"/>
              </a:rPr>
              <a:t>18 September 2025</a:t>
            </a:r>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Displaced Antenna</a:t>
            </a:r>
            <a:endParaRPr/>
          </a:p>
        </p:txBody>
      </p:sp>
      <p:sp>
        <p:nvSpPr>
          <p:cNvPr id="570" name="Google Shape;570;p7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Moves transmitter from operators' location to a different location</a:t>
            </a:r>
            <a:endParaRPr/>
          </a:p>
          <a:p>
            <a:pPr indent="-228600" lvl="0" marL="228600" rtl="0" algn="l">
              <a:lnSpc>
                <a:spcPct val="90000"/>
              </a:lnSpc>
              <a:spcBef>
                <a:spcPts val="1000"/>
              </a:spcBef>
              <a:spcAft>
                <a:spcPts val="0"/>
              </a:spcAft>
              <a:buClr>
                <a:schemeClr val="dk1"/>
              </a:buClr>
              <a:buSzPts val="2000"/>
              <a:buChar char="•"/>
            </a:pPr>
            <a:r>
              <a:rPr lang="en-US" sz="2000"/>
              <a:t>Allows for more antenna mounts to provide better reception</a:t>
            </a:r>
            <a:endParaRPr/>
          </a:p>
          <a:p>
            <a:pPr indent="-228600" lvl="0" marL="228600" rtl="0" algn="l">
              <a:lnSpc>
                <a:spcPct val="90000"/>
              </a:lnSpc>
              <a:spcBef>
                <a:spcPts val="1000"/>
              </a:spcBef>
              <a:spcAft>
                <a:spcPts val="0"/>
              </a:spcAft>
              <a:buClr>
                <a:schemeClr val="dk1"/>
              </a:buClr>
              <a:buSzPts val="2000"/>
              <a:buChar char="•"/>
            </a:pPr>
            <a:r>
              <a:rPr lang="en-US" sz="2000"/>
              <a:t>Consider cable length and type of cable</a:t>
            </a:r>
            <a:endParaRPr/>
          </a:p>
          <a:p>
            <a:pPr indent="-228600" lvl="1" marL="685800" rtl="0" algn="l">
              <a:lnSpc>
                <a:spcPct val="90000"/>
              </a:lnSpc>
              <a:spcBef>
                <a:spcPts val="500"/>
              </a:spcBef>
              <a:spcAft>
                <a:spcPts val="0"/>
              </a:spcAft>
              <a:buClr>
                <a:schemeClr val="dk1"/>
              </a:buClr>
              <a:buSzPts val="1600"/>
              <a:buChar char="•"/>
            </a:pPr>
            <a:r>
              <a:rPr lang="en-US" sz="1600"/>
              <a:t>Longer cables create signal loss and reduction in power relative to distance</a:t>
            </a:r>
            <a:endParaRPr/>
          </a:p>
          <a:p>
            <a:pPr indent="-228600" lvl="1" marL="685800" rtl="0" algn="l">
              <a:lnSpc>
                <a:spcPct val="90000"/>
              </a:lnSpc>
              <a:spcBef>
                <a:spcPts val="500"/>
              </a:spcBef>
              <a:spcAft>
                <a:spcPts val="0"/>
              </a:spcAft>
              <a:buClr>
                <a:schemeClr val="dk1"/>
              </a:buClr>
              <a:buSzPts val="1600"/>
              <a:buChar char="•"/>
            </a:pPr>
            <a:r>
              <a:rPr lang="en-US" sz="1600"/>
              <a:t>High quality data cables provide best transmission of RF signals over distance</a:t>
            </a:r>
            <a:endParaRPr/>
          </a:p>
          <a:p>
            <a:pPr indent="-101600" lvl="0" marL="228600" rtl="0" algn="l">
              <a:lnSpc>
                <a:spcPct val="90000"/>
              </a:lnSpc>
              <a:spcBef>
                <a:spcPts val="1000"/>
              </a:spcBef>
              <a:spcAft>
                <a:spcPts val="0"/>
              </a:spcAft>
              <a:buClr>
                <a:schemeClr val="dk1"/>
              </a:buClr>
              <a:buSzPts val="2000"/>
              <a:buNone/>
            </a:pPr>
            <a:r>
              <a:t/>
            </a:r>
            <a:endParaRPr sz="2000"/>
          </a:p>
        </p:txBody>
      </p:sp>
      <p:sp>
        <p:nvSpPr>
          <p:cNvPr id="571" name="Google Shape;571;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18 September 2025</a:t>
            </a:r>
            <a:endParaRPr/>
          </a:p>
        </p:txBody>
      </p:sp>
      <p:pic>
        <p:nvPicPr>
          <p:cNvPr id="572" name="Google Shape;572;p77"/>
          <p:cNvPicPr preferRelativeResize="0"/>
          <p:nvPr/>
        </p:nvPicPr>
        <p:blipFill rotWithShape="1">
          <a:blip r:embed="rId3">
            <a:alphaModFix/>
          </a:blip>
          <a:srcRect b="0" l="0" r="0" t="0"/>
          <a:stretch/>
        </p:blipFill>
        <p:spPr>
          <a:xfrm>
            <a:off x="6096000" y="1825625"/>
            <a:ext cx="5992988" cy="337105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78"/>
          <p:cNvSpPr txBox="1"/>
          <p:nvPr>
            <p:ph type="title"/>
          </p:nvPr>
        </p:nvSpPr>
        <p:spPr>
          <a:xfrm>
            <a:off x="4949955" y="336846"/>
            <a:ext cx="2292089" cy="83207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Calibri"/>
              <a:buNone/>
            </a:pPr>
            <a:r>
              <a:rPr lang="en-US" sz="3200">
                <a:latin typeface="Calibri"/>
                <a:ea typeface="Calibri"/>
                <a:cs typeface="Calibri"/>
                <a:sym typeface="Calibri"/>
              </a:rPr>
              <a:t>References</a:t>
            </a:r>
            <a:endParaRPr/>
          </a:p>
        </p:txBody>
      </p:sp>
      <p:sp>
        <p:nvSpPr>
          <p:cNvPr id="578" name="Google Shape;578;p78"/>
          <p:cNvSpPr txBox="1"/>
          <p:nvPr>
            <p:ph idx="1" type="body"/>
          </p:nvPr>
        </p:nvSpPr>
        <p:spPr>
          <a:xfrm>
            <a:off x="838199" y="1168925"/>
            <a:ext cx="10473966" cy="50080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latin typeface="Calibri"/>
                <a:ea typeface="Calibri"/>
                <a:cs typeface="Calibri"/>
                <a:sym typeface="Calibri"/>
              </a:rPr>
              <a:t>TC 9-64. Communications-Electronics Fundamentals, Wave </a:t>
            </a:r>
            <a:endParaRPr/>
          </a:p>
          <a:p>
            <a:pPr indent="0" lvl="0" marL="0" rtl="0" algn="l">
              <a:lnSpc>
                <a:spcPct val="90000"/>
              </a:lnSpc>
              <a:spcBef>
                <a:spcPts val="1000"/>
              </a:spcBef>
              <a:spcAft>
                <a:spcPts val="0"/>
              </a:spcAft>
              <a:buClr>
                <a:schemeClr val="dk1"/>
              </a:buClr>
              <a:buSzPts val="2400"/>
              <a:buNone/>
            </a:pPr>
            <a:r>
              <a:rPr lang="en-US" sz="2400">
                <a:latin typeface="Calibri"/>
                <a:ea typeface="Calibri"/>
                <a:cs typeface="Calibri"/>
                <a:sym typeface="Calibri"/>
              </a:rPr>
              <a:t>Propagation, Transmission Lines, and Antennas July 04</a:t>
            </a:r>
            <a:endParaRPr sz="2400">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400"/>
              <a:buChar char="•"/>
            </a:pPr>
            <a:r>
              <a:rPr lang="en-US" sz="2400">
                <a:latin typeface="Calibri"/>
                <a:ea typeface="Calibri"/>
                <a:cs typeface="Calibri"/>
                <a:sym typeface="Calibri"/>
              </a:rPr>
              <a:t>MCRP 8-10B.11 Antenna Handbook May 16</a:t>
            </a:r>
            <a:endParaRPr sz="2400">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400"/>
              <a:buChar char="•"/>
            </a:pPr>
            <a:r>
              <a:rPr lang="en-US" sz="2400">
                <a:latin typeface="Calibri"/>
                <a:ea typeface="Calibri"/>
                <a:cs typeface="Calibri"/>
                <a:sym typeface="Calibri"/>
              </a:rPr>
              <a:t>Antennas and connectors SG v2.0 20-Nov-18</a:t>
            </a:r>
            <a:endParaRPr sz="2400">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400"/>
              <a:buChar char="•"/>
            </a:pPr>
            <a:r>
              <a:rPr lang="en-US" sz="2400" u="sng">
                <a:solidFill>
                  <a:schemeClr val="hlink"/>
                </a:solidFill>
                <a:latin typeface="Calibri"/>
                <a:ea typeface="Calibri"/>
                <a:cs typeface="Calibri"/>
                <a:sym typeface="Calibri"/>
                <a:hlinkClick r:id="rId3"/>
              </a:rPr>
              <a:t>https://www.antenna-theory.com/antennas/monopole.php</a:t>
            </a:r>
            <a:endParaRPr sz="2400">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400"/>
              <a:buChar char="•"/>
            </a:pPr>
            <a:r>
              <a:rPr lang="en-US" sz="2400" u="sng">
                <a:solidFill>
                  <a:schemeClr val="hlink"/>
                </a:solidFill>
                <a:latin typeface="Calibri"/>
                <a:ea typeface="Calibri"/>
                <a:cs typeface="Calibri"/>
                <a:sym typeface="Calibri"/>
                <a:hlinkClick r:id="rId4"/>
              </a:rPr>
              <a:t>https://amateurradiotech.com/antenna-connector-types/</a:t>
            </a:r>
            <a:endParaRPr sz="2400">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400"/>
              <a:buChar char="•"/>
            </a:pPr>
            <a:r>
              <a:rPr lang="en-US" sz="2400" u="sng">
                <a:solidFill>
                  <a:schemeClr val="hlink"/>
                </a:solidFill>
                <a:latin typeface="Calibri"/>
                <a:ea typeface="Calibri"/>
                <a:cs typeface="Calibri"/>
                <a:sym typeface="Calibri"/>
                <a:hlinkClick r:id="rId5"/>
              </a:rPr>
              <a:t>https://www.slideshare.net/slideshow/brkewn-3016-radiodeisng/10582160</a:t>
            </a:r>
            <a:endParaRPr sz="2400">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400"/>
              <a:buChar char="•"/>
            </a:pPr>
            <a:r>
              <a:rPr lang="en-US" sz="2400" u="sng">
                <a:solidFill>
                  <a:schemeClr val="hlink"/>
                </a:solidFill>
                <a:latin typeface="Calibri"/>
                <a:ea typeface="Calibri"/>
                <a:cs typeface="Calibri"/>
                <a:sym typeface="Calibri"/>
                <a:hlinkClick r:id="rId6"/>
              </a:rPr>
              <a:t>https://www.ahsystems.com/articles/antenna-beamwidth.php</a:t>
            </a:r>
            <a:endParaRPr sz="2400">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400"/>
              <a:buChar char="•"/>
            </a:pPr>
            <a:r>
              <a:rPr lang="en-US" sz="2400" u="sng">
                <a:solidFill>
                  <a:schemeClr val="hlink"/>
                </a:solidFill>
                <a:hlinkClick r:id="rId7"/>
              </a:rPr>
              <a:t>https://en.wikipedia.org/wiki/Antenna_(radio)</a:t>
            </a:r>
            <a:endParaRPr sz="2400"/>
          </a:p>
          <a:p>
            <a:pPr indent="-228600" lvl="0" marL="228600" rtl="0" algn="l">
              <a:lnSpc>
                <a:spcPct val="90000"/>
              </a:lnSpc>
              <a:spcBef>
                <a:spcPts val="1000"/>
              </a:spcBef>
              <a:spcAft>
                <a:spcPts val="0"/>
              </a:spcAft>
              <a:buClr>
                <a:schemeClr val="dk1"/>
              </a:buClr>
              <a:buSzPts val="2400"/>
              <a:buChar char="•"/>
            </a:pPr>
            <a:r>
              <a:rPr lang="en-US" sz="2400" u="sng">
                <a:solidFill>
                  <a:schemeClr val="hlink"/>
                </a:solidFill>
                <a:hlinkClick r:id="rId8"/>
              </a:rPr>
              <a:t>https://en.wikipedia.org/wiki/Connector</a:t>
            </a:r>
            <a:endParaRPr sz="2400"/>
          </a:p>
          <a:p>
            <a:pPr indent="-228600" lvl="0" marL="228600" rtl="0" algn="l">
              <a:lnSpc>
                <a:spcPct val="90000"/>
              </a:lnSpc>
              <a:spcBef>
                <a:spcPts val="1000"/>
              </a:spcBef>
              <a:spcAft>
                <a:spcPts val="0"/>
              </a:spcAft>
              <a:buClr>
                <a:schemeClr val="dk1"/>
              </a:buClr>
              <a:buSzPts val="2400"/>
              <a:buChar char="•"/>
            </a:pPr>
            <a:r>
              <a:rPr lang="en-US" sz="2400" u="sng">
                <a:solidFill>
                  <a:schemeClr val="hlink"/>
                </a:solidFill>
                <a:hlinkClick r:id="rId9"/>
              </a:rPr>
              <a:t>https://ivcan.com/analog-fpv-drone-repeater-vtx-receiver-and-transmitter/</a:t>
            </a:r>
            <a:endParaRPr/>
          </a:p>
          <a:p>
            <a:pPr indent="-76200" lvl="0" marL="228600" rtl="0" algn="l">
              <a:lnSpc>
                <a:spcPct val="90000"/>
              </a:lnSpc>
              <a:spcBef>
                <a:spcPts val="1000"/>
              </a:spcBef>
              <a:spcAft>
                <a:spcPts val="0"/>
              </a:spcAft>
              <a:buClr>
                <a:schemeClr val="dk1"/>
              </a:buClr>
              <a:buSzPts val="2400"/>
              <a:buNone/>
            </a:pPr>
            <a:r>
              <a:t/>
            </a:r>
            <a:endParaRPr sz="2400"/>
          </a:p>
          <a:p>
            <a:pPr indent="-50800" lvl="0" marL="228600" rtl="0" algn="l">
              <a:lnSpc>
                <a:spcPct val="90000"/>
              </a:lnSpc>
              <a:spcBef>
                <a:spcPts val="1000"/>
              </a:spcBef>
              <a:spcAft>
                <a:spcPts val="0"/>
              </a:spcAft>
              <a:buClr>
                <a:schemeClr val="dk1"/>
              </a:buClr>
              <a:buSzPts val="2800"/>
              <a:buNone/>
            </a:pPr>
            <a:r>
              <a:t/>
            </a:r>
            <a:endParaRPr/>
          </a:p>
        </p:txBody>
      </p:sp>
      <p:sp>
        <p:nvSpPr>
          <p:cNvPr id="579" name="Google Shape;579;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18 September 2025</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FPV Antenna Parts</a:t>
            </a:r>
            <a:endParaRPr/>
          </a:p>
        </p:txBody>
      </p:sp>
      <p:sp>
        <p:nvSpPr>
          <p:cNvPr id="231" name="Google Shape;231;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a:t>Element</a:t>
            </a:r>
            <a:endParaRPr/>
          </a:p>
          <a:p>
            <a:pPr indent="-228600" lvl="1" marL="685800" rtl="0" algn="l">
              <a:lnSpc>
                <a:spcPct val="90000"/>
              </a:lnSpc>
              <a:spcBef>
                <a:spcPts val="500"/>
              </a:spcBef>
              <a:spcAft>
                <a:spcPts val="0"/>
              </a:spcAft>
              <a:buClr>
                <a:schemeClr val="dk1"/>
              </a:buClr>
              <a:buSzPct val="100000"/>
              <a:buChar char="•"/>
            </a:pPr>
            <a:r>
              <a:rPr lang="en-US"/>
              <a:t>Conductive material that transmits and receives electromagnetic waves.</a:t>
            </a:r>
            <a:endParaRPr/>
          </a:p>
          <a:p>
            <a:pPr indent="-228600" lvl="0" marL="228600" rtl="0" algn="l">
              <a:lnSpc>
                <a:spcPct val="90000"/>
              </a:lnSpc>
              <a:spcBef>
                <a:spcPts val="1000"/>
              </a:spcBef>
              <a:spcAft>
                <a:spcPts val="0"/>
              </a:spcAft>
              <a:buClr>
                <a:schemeClr val="dk1"/>
              </a:buClr>
              <a:buSzPct val="100000"/>
              <a:buChar char="•"/>
            </a:pPr>
            <a:r>
              <a:rPr lang="en-US"/>
              <a:t>Ground Plane</a:t>
            </a:r>
            <a:endParaRPr/>
          </a:p>
          <a:p>
            <a:pPr indent="-228600" lvl="1" marL="685800" rtl="0" algn="l">
              <a:lnSpc>
                <a:spcPct val="90000"/>
              </a:lnSpc>
              <a:spcBef>
                <a:spcPts val="500"/>
              </a:spcBef>
              <a:spcAft>
                <a:spcPts val="0"/>
              </a:spcAft>
              <a:buClr>
                <a:schemeClr val="dk1"/>
              </a:buClr>
              <a:buSzPct val="100000"/>
              <a:buChar char="•"/>
            </a:pPr>
            <a:r>
              <a:rPr lang="en-US"/>
              <a:t>Think electrical ground of the device. This is made of conductive metal and if properly tuned it can amplify the signal emitted or received by the element.</a:t>
            </a:r>
            <a:endParaRPr/>
          </a:p>
          <a:p>
            <a:pPr indent="-228600" lvl="0" marL="228600" rtl="0" algn="l">
              <a:lnSpc>
                <a:spcPct val="90000"/>
              </a:lnSpc>
              <a:spcBef>
                <a:spcPts val="1000"/>
              </a:spcBef>
              <a:spcAft>
                <a:spcPts val="0"/>
              </a:spcAft>
              <a:buClr>
                <a:schemeClr val="dk1"/>
              </a:buClr>
              <a:buSzPct val="100000"/>
              <a:buChar char="•"/>
            </a:pPr>
            <a:r>
              <a:rPr lang="en-US"/>
              <a:t>Coaxial Cable</a:t>
            </a:r>
            <a:endParaRPr/>
          </a:p>
          <a:p>
            <a:pPr indent="-228600" lvl="1" marL="685800" rtl="0" algn="l">
              <a:lnSpc>
                <a:spcPct val="90000"/>
              </a:lnSpc>
              <a:spcBef>
                <a:spcPts val="500"/>
              </a:spcBef>
              <a:spcAft>
                <a:spcPts val="0"/>
              </a:spcAft>
              <a:buClr>
                <a:schemeClr val="dk1"/>
              </a:buClr>
              <a:buSzPct val="100000"/>
              <a:buChar char="•"/>
            </a:pPr>
            <a:r>
              <a:rPr lang="en-US"/>
              <a:t>Shielded wire that carries signals between the connector and element without emitting. Primarily used to extend the length of the antenna.</a:t>
            </a:r>
            <a:endParaRPr/>
          </a:p>
          <a:p>
            <a:pPr indent="-228600" lvl="1" marL="685800" rtl="0" algn="l">
              <a:lnSpc>
                <a:spcPct val="90000"/>
              </a:lnSpc>
              <a:spcBef>
                <a:spcPts val="500"/>
              </a:spcBef>
              <a:spcAft>
                <a:spcPts val="0"/>
              </a:spcAft>
              <a:buClr>
                <a:schemeClr val="dk1"/>
              </a:buClr>
              <a:buSzPct val="100000"/>
              <a:buChar char="•"/>
            </a:pPr>
            <a:r>
              <a:rPr lang="en-US"/>
              <a:t>Not necessary if the antenna is directly connected to the element.</a:t>
            </a:r>
            <a:endParaRPr/>
          </a:p>
          <a:p>
            <a:pPr indent="-228600" lvl="0" marL="228600" rtl="0" algn="l">
              <a:lnSpc>
                <a:spcPct val="90000"/>
              </a:lnSpc>
              <a:spcBef>
                <a:spcPts val="1000"/>
              </a:spcBef>
              <a:spcAft>
                <a:spcPts val="0"/>
              </a:spcAft>
              <a:buClr>
                <a:schemeClr val="dk1"/>
              </a:buClr>
              <a:buSzPct val="100000"/>
              <a:buChar char="•"/>
            </a:pPr>
            <a:r>
              <a:rPr lang="en-US"/>
              <a:t>Connector</a:t>
            </a:r>
            <a:endParaRPr/>
          </a:p>
          <a:p>
            <a:pPr indent="-228600" lvl="1" marL="685800" rtl="0" algn="l">
              <a:lnSpc>
                <a:spcPct val="90000"/>
              </a:lnSpc>
              <a:spcBef>
                <a:spcPts val="500"/>
              </a:spcBef>
              <a:spcAft>
                <a:spcPts val="0"/>
              </a:spcAft>
              <a:buClr>
                <a:schemeClr val="dk1"/>
              </a:buClr>
              <a:buSzPct val="100000"/>
              <a:buChar char="•"/>
            </a:pPr>
            <a:r>
              <a:rPr lang="en-US"/>
              <a:t>Physical connection between the antenna and video transmitter (VTX)/receiver (RX)</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5" name="Shape 235"/>
        <p:cNvGrpSpPr/>
        <p:nvPr/>
      </p:nvGrpSpPr>
      <p:grpSpPr>
        <a:xfrm>
          <a:off x="0" y="0"/>
          <a:ext cx="0" cy="0"/>
          <a:chOff x="0" y="0"/>
          <a:chExt cx="0" cy="0"/>
        </a:xfrm>
      </p:grpSpPr>
      <p:sp>
        <p:nvSpPr>
          <p:cNvPr id="236" name="Google Shape;236;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Antenna Directionality</a:t>
            </a:r>
            <a:endParaRPr/>
          </a:p>
        </p:txBody>
      </p:sp>
      <p:sp>
        <p:nvSpPr>
          <p:cNvPr id="237" name="Google Shape;237;p38"/>
          <p:cNvSpPr txBox="1"/>
          <p:nvPr>
            <p:ph idx="1" type="body"/>
          </p:nvPr>
        </p:nvSpPr>
        <p:spPr>
          <a:xfrm>
            <a:off x="838200" y="1825625"/>
            <a:ext cx="5257800"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t>Omni-Directional</a:t>
            </a:r>
            <a:endParaRPr/>
          </a:p>
          <a:p>
            <a:pPr indent="-228600" lvl="1" marL="685800" rtl="0" algn="l">
              <a:lnSpc>
                <a:spcPct val="90000"/>
              </a:lnSpc>
              <a:spcBef>
                <a:spcPts val="500"/>
              </a:spcBef>
              <a:spcAft>
                <a:spcPts val="0"/>
              </a:spcAft>
              <a:buClr>
                <a:schemeClr val="dk1"/>
              </a:buClr>
              <a:buSzPct val="100000"/>
              <a:buChar char="•"/>
            </a:pPr>
            <a:r>
              <a:rPr lang="en-US"/>
              <a:t>Emit in all directions at equal levels.</a:t>
            </a:r>
            <a:endParaRPr/>
          </a:p>
          <a:p>
            <a:pPr indent="-228600" lvl="0" marL="228600" rtl="0" algn="l">
              <a:lnSpc>
                <a:spcPct val="90000"/>
              </a:lnSpc>
              <a:spcBef>
                <a:spcPts val="1000"/>
              </a:spcBef>
              <a:spcAft>
                <a:spcPts val="0"/>
              </a:spcAft>
              <a:buClr>
                <a:schemeClr val="dk1"/>
              </a:buClr>
              <a:buSzPct val="100000"/>
              <a:buChar char="•"/>
            </a:pPr>
            <a:r>
              <a:rPr lang="en-US"/>
              <a:t>Directional</a:t>
            </a:r>
            <a:endParaRPr/>
          </a:p>
          <a:p>
            <a:pPr indent="-228600" lvl="1" marL="685800" rtl="0" algn="l">
              <a:lnSpc>
                <a:spcPct val="90000"/>
              </a:lnSpc>
              <a:spcBef>
                <a:spcPts val="500"/>
              </a:spcBef>
              <a:spcAft>
                <a:spcPts val="0"/>
              </a:spcAft>
              <a:buClr>
                <a:schemeClr val="dk1"/>
              </a:buClr>
              <a:buSzPct val="100000"/>
              <a:buChar char="•"/>
            </a:pPr>
            <a:r>
              <a:rPr lang="en-US"/>
              <a:t>Focused emittance in a specific direction.</a:t>
            </a:r>
            <a:endParaRPr/>
          </a:p>
          <a:p>
            <a:pPr indent="-228600" lvl="1" marL="685800" rtl="0" algn="l">
              <a:lnSpc>
                <a:spcPct val="90000"/>
              </a:lnSpc>
              <a:spcBef>
                <a:spcPts val="500"/>
              </a:spcBef>
              <a:spcAft>
                <a:spcPts val="0"/>
              </a:spcAft>
              <a:buClr>
                <a:schemeClr val="dk1"/>
              </a:buClr>
              <a:buSzPct val="100000"/>
              <a:buChar char="•"/>
            </a:pPr>
            <a:r>
              <a:rPr lang="en-US"/>
              <a:t>Emittance in other directions is minimal however, it still occurs.</a:t>
            </a:r>
            <a:endParaRPr/>
          </a:p>
          <a:p>
            <a:pPr indent="-228600" lvl="2" marL="1143000" rtl="0" algn="l">
              <a:lnSpc>
                <a:spcPct val="90000"/>
              </a:lnSpc>
              <a:spcBef>
                <a:spcPts val="500"/>
              </a:spcBef>
              <a:spcAft>
                <a:spcPts val="0"/>
              </a:spcAft>
              <a:buClr>
                <a:schemeClr val="dk1"/>
              </a:buClr>
              <a:buSzPct val="100000"/>
              <a:buChar char="•"/>
            </a:pPr>
            <a:r>
              <a:rPr lang="en-US"/>
              <a:t>These are called “Side or Back Lobes”</a:t>
            </a:r>
            <a:endParaRPr/>
          </a:p>
          <a:p>
            <a:pPr indent="-228600" lvl="0" marL="228600" rtl="0" algn="l">
              <a:lnSpc>
                <a:spcPct val="90000"/>
              </a:lnSpc>
              <a:spcBef>
                <a:spcPts val="1000"/>
              </a:spcBef>
              <a:spcAft>
                <a:spcPts val="0"/>
              </a:spcAft>
              <a:buClr>
                <a:schemeClr val="dk1"/>
              </a:buClr>
              <a:buSzPct val="100000"/>
              <a:buChar char="•"/>
            </a:pPr>
            <a:r>
              <a:rPr lang="en-US"/>
              <a:t>In comparison, a directional antenna will reach further than an omni-directional antenna with the same power.</a:t>
            </a:r>
            <a:endParaRPr/>
          </a:p>
        </p:txBody>
      </p:sp>
      <p:pic>
        <p:nvPicPr>
          <p:cNvPr id="238" name="Google Shape;238;p38"/>
          <p:cNvPicPr preferRelativeResize="0"/>
          <p:nvPr/>
        </p:nvPicPr>
        <p:blipFill rotWithShape="1">
          <a:blip r:embed="rId3">
            <a:alphaModFix/>
          </a:blip>
          <a:srcRect b="0" l="0" r="0" t="0"/>
          <a:stretch/>
        </p:blipFill>
        <p:spPr>
          <a:xfrm>
            <a:off x="7591427" y="1347788"/>
            <a:ext cx="4011516" cy="1993565"/>
          </a:xfrm>
          <a:prstGeom prst="rect">
            <a:avLst/>
          </a:prstGeom>
          <a:noFill/>
          <a:ln>
            <a:noFill/>
          </a:ln>
        </p:spPr>
      </p:pic>
      <p:pic>
        <p:nvPicPr>
          <p:cNvPr descr="Antenna Toolbox — Примеры" id="239" name="Google Shape;239;p38"/>
          <p:cNvPicPr preferRelativeResize="0"/>
          <p:nvPr/>
        </p:nvPicPr>
        <p:blipFill rotWithShape="1">
          <a:blip r:embed="rId4">
            <a:alphaModFix/>
          </a:blip>
          <a:srcRect b="16066" l="0" r="0" t="0"/>
          <a:stretch/>
        </p:blipFill>
        <p:spPr>
          <a:xfrm>
            <a:off x="7093138" y="3429000"/>
            <a:ext cx="4509805" cy="27080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FPV Antenna Polarization</a:t>
            </a:r>
            <a:endParaRPr/>
          </a:p>
        </p:txBody>
      </p:sp>
      <p:sp>
        <p:nvSpPr>
          <p:cNvPr id="245" name="Google Shape;245;p39"/>
          <p:cNvSpPr txBox="1"/>
          <p:nvPr>
            <p:ph idx="1" type="body"/>
          </p:nvPr>
        </p:nvSpPr>
        <p:spPr>
          <a:xfrm>
            <a:off x="838200" y="1825625"/>
            <a:ext cx="52578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Linearly Polarized Antennas (LP)</a:t>
            </a:r>
            <a:endParaRPr/>
          </a:p>
          <a:p>
            <a:pPr indent="-228600" lvl="1" marL="685800" rtl="0" algn="l">
              <a:lnSpc>
                <a:spcPct val="90000"/>
              </a:lnSpc>
              <a:spcBef>
                <a:spcPts val="500"/>
              </a:spcBef>
              <a:spcAft>
                <a:spcPts val="0"/>
              </a:spcAft>
              <a:buClr>
                <a:schemeClr val="dk1"/>
              </a:buClr>
              <a:buSzPts val="2400"/>
              <a:buChar char="•"/>
            </a:pPr>
            <a:r>
              <a:rPr lang="en-US"/>
              <a:t>The signal oscillates either horizontally or vertically as it travels</a:t>
            </a:r>
            <a:endParaRPr/>
          </a:p>
          <a:p>
            <a:pPr indent="0" lvl="1" marL="457200" rtl="0" algn="l">
              <a:lnSpc>
                <a:spcPct val="90000"/>
              </a:lnSpc>
              <a:spcBef>
                <a:spcPts val="500"/>
              </a:spcBef>
              <a:spcAft>
                <a:spcPts val="0"/>
              </a:spcAft>
              <a:buClr>
                <a:schemeClr val="dk1"/>
              </a:buClr>
              <a:buSzPts val="2400"/>
              <a:buNone/>
            </a:pPr>
            <a:r>
              <a:t/>
            </a:r>
            <a:endParaRPr/>
          </a:p>
        </p:txBody>
      </p:sp>
      <p:pic>
        <p:nvPicPr>
          <p:cNvPr descr="A picture containing arrow&#10;&#10;Description automatically generated" id="246" name="Google Shape;246;p39"/>
          <p:cNvPicPr preferRelativeResize="0"/>
          <p:nvPr/>
        </p:nvPicPr>
        <p:blipFill rotWithShape="1">
          <a:blip r:embed="rId3">
            <a:alphaModFix/>
          </a:blip>
          <a:srcRect b="0" l="0" r="0" t="0"/>
          <a:stretch/>
        </p:blipFill>
        <p:spPr>
          <a:xfrm>
            <a:off x="7060841" y="1919756"/>
            <a:ext cx="4292959" cy="30184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FPV Antenna Polarization</a:t>
            </a:r>
            <a:endParaRPr/>
          </a:p>
        </p:txBody>
      </p:sp>
      <p:sp>
        <p:nvSpPr>
          <p:cNvPr id="252" name="Google Shape;252;p40"/>
          <p:cNvSpPr txBox="1"/>
          <p:nvPr>
            <p:ph idx="1" type="body"/>
          </p:nvPr>
        </p:nvSpPr>
        <p:spPr>
          <a:xfrm>
            <a:off x="838201" y="1825625"/>
            <a:ext cx="52578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Circularly Polarized Antennas (CP)</a:t>
            </a:r>
            <a:endParaRPr/>
          </a:p>
          <a:p>
            <a:pPr indent="-228600" lvl="1" marL="685800" rtl="0" algn="l">
              <a:lnSpc>
                <a:spcPct val="90000"/>
              </a:lnSpc>
              <a:spcBef>
                <a:spcPts val="500"/>
              </a:spcBef>
              <a:spcAft>
                <a:spcPts val="0"/>
              </a:spcAft>
              <a:buClr>
                <a:schemeClr val="dk1"/>
              </a:buClr>
              <a:buSzPts val="2400"/>
              <a:buChar char="•"/>
            </a:pPr>
            <a:r>
              <a:rPr lang="en-US"/>
              <a:t>Circular polarization transmits signals on both horizontal and vertical planes. </a:t>
            </a:r>
            <a:endParaRPr/>
          </a:p>
          <a:p>
            <a:pPr indent="-228600" lvl="1" marL="685800" rtl="0" algn="l">
              <a:lnSpc>
                <a:spcPct val="90000"/>
              </a:lnSpc>
              <a:spcBef>
                <a:spcPts val="500"/>
              </a:spcBef>
              <a:spcAft>
                <a:spcPts val="0"/>
              </a:spcAft>
              <a:buClr>
                <a:schemeClr val="dk1"/>
              </a:buClr>
              <a:buSzPts val="2400"/>
              <a:buChar char="•"/>
            </a:pPr>
            <a:r>
              <a:rPr lang="en-US"/>
              <a:t>The phase shift is 90 degrees and looks like a spinning corkscrew</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53" name="Google Shape;253;p40"/>
          <p:cNvPicPr preferRelativeResize="0"/>
          <p:nvPr/>
        </p:nvPicPr>
        <p:blipFill rotWithShape="1">
          <a:blip r:embed="rId3">
            <a:alphaModFix/>
          </a:blip>
          <a:srcRect b="0" l="0" r="0" t="0"/>
          <a:stretch/>
        </p:blipFill>
        <p:spPr>
          <a:xfrm>
            <a:off x="7048500" y="1915418"/>
            <a:ext cx="4305299" cy="30271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t>Circular Polarization</a:t>
            </a:r>
            <a:endParaRPr/>
          </a:p>
        </p:txBody>
      </p:sp>
      <p:sp>
        <p:nvSpPr>
          <p:cNvPr id="259" name="Google Shape;259;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Two Types:</a:t>
            </a:r>
            <a:endParaRPr/>
          </a:p>
          <a:p>
            <a:pPr indent="-228600" lvl="1" marL="685800" rtl="0" algn="l">
              <a:lnSpc>
                <a:spcPct val="90000"/>
              </a:lnSpc>
              <a:spcBef>
                <a:spcPts val="500"/>
              </a:spcBef>
              <a:spcAft>
                <a:spcPts val="0"/>
              </a:spcAft>
              <a:buClr>
                <a:schemeClr val="dk1"/>
              </a:buClr>
              <a:buSzPts val="2400"/>
              <a:buChar char="•"/>
            </a:pPr>
            <a:r>
              <a:rPr lang="en-US"/>
              <a:t>Left Hand Circular Polarized Antennas (</a:t>
            </a:r>
            <a:r>
              <a:rPr b="1" lang="en-US"/>
              <a:t>LHCP</a:t>
            </a:r>
            <a:r>
              <a:rPr lang="en-US"/>
              <a:t>)</a:t>
            </a:r>
            <a:endParaRPr/>
          </a:p>
          <a:p>
            <a:pPr indent="-228600" lvl="1" marL="685800" rtl="0" algn="l">
              <a:lnSpc>
                <a:spcPct val="90000"/>
              </a:lnSpc>
              <a:spcBef>
                <a:spcPts val="500"/>
              </a:spcBef>
              <a:spcAft>
                <a:spcPts val="0"/>
              </a:spcAft>
              <a:buClr>
                <a:schemeClr val="dk1"/>
              </a:buClr>
              <a:buSzPts val="2400"/>
              <a:buChar char="•"/>
            </a:pPr>
            <a:r>
              <a:rPr lang="en-US"/>
              <a:t>Right Hand Circular Polarized Antennas (</a:t>
            </a:r>
            <a:r>
              <a:rPr b="1" lang="en-US"/>
              <a:t>RHCP</a:t>
            </a:r>
            <a:r>
              <a:rPr lang="en-US"/>
              <a:t>)</a:t>
            </a:r>
            <a:endParaRPr/>
          </a:p>
          <a:p>
            <a:pPr indent="-228600" lvl="0" marL="228600" rtl="0" algn="l">
              <a:lnSpc>
                <a:spcPct val="90000"/>
              </a:lnSpc>
              <a:spcBef>
                <a:spcPts val="1000"/>
              </a:spcBef>
              <a:spcAft>
                <a:spcPts val="0"/>
              </a:spcAft>
              <a:buClr>
                <a:schemeClr val="dk1"/>
              </a:buClr>
              <a:buSzPts val="2800"/>
              <a:buChar char="•"/>
            </a:pPr>
            <a:r>
              <a:rPr lang="en-US"/>
              <a:t>Matching the direction of a circularly polarized antennas is paramount to minimizing signal loss. </a:t>
            </a:r>
            <a:endParaRPr/>
          </a:p>
          <a:p>
            <a:pPr indent="-228600" lvl="0" marL="228600" rtl="0" algn="l">
              <a:lnSpc>
                <a:spcPct val="90000"/>
              </a:lnSpc>
              <a:spcBef>
                <a:spcPts val="1000"/>
              </a:spcBef>
              <a:spcAft>
                <a:spcPts val="0"/>
              </a:spcAft>
              <a:buClr>
                <a:schemeClr val="dk1"/>
              </a:buClr>
              <a:buSzPts val="2800"/>
              <a:buChar char="•"/>
            </a:pPr>
            <a:r>
              <a:rPr lang="en-US"/>
              <a:t>Example: If a transmitter (“TX”) utilizes a LHCP antenna the receiver (“RX”) should utilize a LHCP antenna as well.</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2013 - 2022 Theme">
  <a:themeElements>
    <a:clrScheme name="Office 2013 - 2022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2013 - 2022 Theme">
  <a:themeElements>
    <a:clrScheme name="Office 2013 - 2022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