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6858000" cx="12192000"/>
  <p:notesSz cx="6667500" cy="8686800"/>
  <p:embeddedFontLst>
    <p:embeddedFont>
      <p:font typeface="Google Sans"/>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1AD1AB3-6F22-4D3F-851C-B80C7652FE85}">
  <a:tblStyle styleId="{51AD1AB3-6F22-4D3F-851C-B80C7652FE85}"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GoogleSans-bold.fntdata"/><Relationship Id="rId12" Type="http://schemas.openxmlformats.org/officeDocument/2006/relationships/slide" Target="slides/slide7.xml"/><Relationship Id="rId56" Type="http://schemas.openxmlformats.org/officeDocument/2006/relationships/font" Target="fonts/GoogleSans-regular.fntdata"/><Relationship Id="rId15" Type="http://schemas.openxmlformats.org/officeDocument/2006/relationships/slide" Target="slides/slide10.xml"/><Relationship Id="rId59" Type="http://schemas.openxmlformats.org/officeDocument/2006/relationships/font" Target="fonts/GoogleSans-boldItalic.fntdata"/><Relationship Id="rId14" Type="http://schemas.openxmlformats.org/officeDocument/2006/relationships/slide" Target="slides/slide9.xml"/><Relationship Id="rId58" Type="http://schemas.openxmlformats.org/officeDocument/2006/relationships/font" Target="fonts/GoogleSans-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1"/>
            <a:ext cx="2889250" cy="435848"/>
          </a:xfrm>
          <a:prstGeom prst="rect">
            <a:avLst/>
          </a:prstGeom>
          <a:noFill/>
          <a:ln>
            <a:noFill/>
          </a:ln>
        </p:spPr>
        <p:txBody>
          <a:bodyPr anchorCtr="0" anchor="t" bIns="44600" lIns="89200" spcFirstLastPara="1" rIns="89200" wrap="square" tIns="44600">
            <a:noAutofit/>
          </a:bodyPr>
          <a:lstStyle>
            <a:lvl1pPr lvl="0" marR="0" rtl="0" algn="l">
              <a:spcBef>
                <a:spcPts val="0"/>
              </a:spcBef>
              <a:spcAft>
                <a:spcPts val="0"/>
              </a:spcAft>
              <a:buSzPts val="1400"/>
              <a:buNone/>
              <a:defRPr b="0" i="0" sz="11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776707" y="1"/>
            <a:ext cx="2889250" cy="435848"/>
          </a:xfrm>
          <a:prstGeom prst="rect">
            <a:avLst/>
          </a:prstGeom>
          <a:noFill/>
          <a:ln>
            <a:noFill/>
          </a:ln>
        </p:spPr>
        <p:txBody>
          <a:bodyPr anchorCtr="0" anchor="t" bIns="44600" lIns="89200" spcFirstLastPara="1" rIns="89200" wrap="square" tIns="44600">
            <a:noAutofit/>
          </a:bodyPr>
          <a:lstStyle>
            <a:lvl1pPr lvl="0" marR="0" rtl="0" algn="r">
              <a:spcBef>
                <a:spcPts val="0"/>
              </a:spcBef>
              <a:spcAft>
                <a:spcPts val="0"/>
              </a:spcAft>
              <a:buSzPts val="1400"/>
              <a:buNone/>
              <a:defRPr b="0" i="0" sz="11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66750" y="4180522"/>
            <a:ext cx="5334000" cy="3420428"/>
          </a:xfrm>
          <a:prstGeom prst="rect">
            <a:avLst/>
          </a:prstGeom>
          <a:noFill/>
          <a:ln>
            <a:noFill/>
          </a:ln>
        </p:spPr>
        <p:txBody>
          <a:bodyPr anchorCtr="0" anchor="t" bIns="44600" lIns="89200" spcFirstLastPara="1" rIns="89200" wrap="square" tIns="446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250958"/>
            <a:ext cx="2889250" cy="435847"/>
          </a:xfrm>
          <a:prstGeom prst="rect">
            <a:avLst/>
          </a:prstGeom>
          <a:noFill/>
          <a:ln>
            <a:noFill/>
          </a:ln>
        </p:spPr>
        <p:txBody>
          <a:bodyPr anchorCtr="0" anchor="b" bIns="44600" lIns="89200" spcFirstLastPara="1" rIns="89200" wrap="square" tIns="44600">
            <a:noAutofit/>
          </a:bodyPr>
          <a:lstStyle>
            <a:lvl1pPr lvl="0" marR="0" rtl="0" algn="l">
              <a:spcBef>
                <a:spcPts val="0"/>
              </a:spcBef>
              <a:spcAft>
                <a:spcPts val="0"/>
              </a:spcAft>
              <a:buSzPts val="1400"/>
              <a:buNone/>
              <a:defRPr b="0" i="0" sz="11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776707" y="8250958"/>
            <a:ext cx="2889250" cy="435847"/>
          </a:xfrm>
          <a:prstGeom prst="rect">
            <a:avLst/>
          </a:prstGeom>
          <a:noFill/>
          <a:ln>
            <a:noFill/>
          </a:ln>
        </p:spPr>
        <p:txBody>
          <a:bodyPr anchorCtr="0" anchor="b" bIns="44600" lIns="89200" spcFirstLastPara="1" rIns="89200" wrap="square" tIns="44600">
            <a:noAutofit/>
          </a:bodyPr>
          <a:lstStyle/>
          <a:p>
            <a:pPr indent="0" lvl="0" marL="0" marR="0" rtl="0" algn="r">
              <a:spcBef>
                <a:spcPts val="0"/>
              </a:spcBef>
              <a:spcAft>
                <a:spcPts val="0"/>
              </a:spcAft>
              <a:buNone/>
            </a:pPr>
            <a:fld id="{00000000-1234-1234-1234-123412341234}" type="slidenum">
              <a:rPr b="0" i="0" lang="en-US" sz="1100" u="none" cap="none" strike="noStrike">
                <a:solidFill>
                  <a:schemeClr val="dk1"/>
                </a:solidFill>
                <a:latin typeface="Calibri"/>
                <a:ea typeface="Calibri"/>
                <a:cs typeface="Calibri"/>
                <a:sym typeface="Calibri"/>
              </a:rPr>
              <a:t>‹#›</a:t>
            </a:fld>
            <a:endParaRPr b="0" i="0" sz="11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1: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120" name="Google Shape;120;p1: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0: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211" name="Google Shape;211;p10: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1: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219" name="Google Shape;219;p11: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2: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2:notes"/>
          <p:cNvSpPr txBox="1"/>
          <p:nvPr>
            <p:ph idx="1" type="body"/>
          </p:nvPr>
        </p:nvSpPr>
        <p:spPr>
          <a:xfrm>
            <a:off x="666750" y="4180522"/>
            <a:ext cx="5334000" cy="3420428"/>
          </a:xfrm>
          <a:prstGeom prst="rect">
            <a:avLst/>
          </a:prstGeom>
          <a:noFill/>
          <a:ln>
            <a:noFill/>
          </a:ln>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229" name="Google Shape;229;p12:notes"/>
          <p:cNvSpPr txBox="1"/>
          <p:nvPr>
            <p:ph idx="12" type="sldNum"/>
          </p:nvPr>
        </p:nvSpPr>
        <p:spPr>
          <a:xfrm>
            <a:off x="3776707" y="8250958"/>
            <a:ext cx="2889250" cy="435847"/>
          </a:xfrm>
          <a:prstGeom prst="rect">
            <a:avLst/>
          </a:prstGeom>
          <a:noFill/>
          <a:ln>
            <a:noFill/>
          </a:ln>
        </p:spPr>
        <p:txBody>
          <a:bodyPr anchorCtr="0" anchor="b" bIns="44600" lIns="89200" spcFirstLastPara="1" rIns="89200" wrap="square" tIns="446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3: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240" name="Google Shape;240;p13: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4: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253" name="Google Shape;253;p14: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5: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271" name="Google Shape;271;p15: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6: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280" name="Google Shape;280;p16: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7: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17:notes"/>
          <p:cNvSpPr txBox="1"/>
          <p:nvPr>
            <p:ph idx="1" type="body"/>
          </p:nvPr>
        </p:nvSpPr>
        <p:spPr>
          <a:xfrm>
            <a:off x="666750" y="4180522"/>
            <a:ext cx="5334000" cy="3420428"/>
          </a:xfrm>
          <a:prstGeom prst="rect">
            <a:avLst/>
          </a:prstGeom>
          <a:noFill/>
          <a:ln>
            <a:noFill/>
          </a:ln>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287" name="Google Shape;287;p17:notes"/>
          <p:cNvSpPr txBox="1"/>
          <p:nvPr>
            <p:ph idx="12" type="sldNum"/>
          </p:nvPr>
        </p:nvSpPr>
        <p:spPr>
          <a:xfrm>
            <a:off x="3776707" y="8250958"/>
            <a:ext cx="2889250" cy="435847"/>
          </a:xfrm>
          <a:prstGeom prst="rect">
            <a:avLst/>
          </a:prstGeom>
          <a:noFill/>
          <a:ln>
            <a:noFill/>
          </a:ln>
        </p:spPr>
        <p:txBody>
          <a:bodyPr anchorCtr="0" anchor="b" bIns="44600" lIns="89200" spcFirstLastPara="1" rIns="89200" wrap="square" tIns="446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8: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298" name="Google Shape;298;p18: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9: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308" name="Google Shape;308;p19: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2: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125" name="Google Shape;125;p2: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0: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428" name="Google Shape;428;p20: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21: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p21:notes"/>
          <p:cNvSpPr txBox="1"/>
          <p:nvPr>
            <p:ph idx="1" type="body"/>
          </p:nvPr>
        </p:nvSpPr>
        <p:spPr>
          <a:xfrm>
            <a:off x="666750" y="4180522"/>
            <a:ext cx="5334000" cy="3420428"/>
          </a:xfrm>
          <a:prstGeom prst="rect">
            <a:avLst/>
          </a:prstGeom>
          <a:noFill/>
          <a:ln>
            <a:noFill/>
          </a:ln>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437" name="Google Shape;437;p21:notes"/>
          <p:cNvSpPr txBox="1"/>
          <p:nvPr>
            <p:ph idx="12" type="sldNum"/>
          </p:nvPr>
        </p:nvSpPr>
        <p:spPr>
          <a:xfrm>
            <a:off x="3776707" y="8250958"/>
            <a:ext cx="2889250" cy="435847"/>
          </a:xfrm>
          <a:prstGeom prst="rect">
            <a:avLst/>
          </a:prstGeom>
          <a:noFill/>
          <a:ln>
            <a:noFill/>
          </a:ln>
        </p:spPr>
        <p:txBody>
          <a:bodyPr anchorCtr="0" anchor="b" bIns="44600" lIns="89200" spcFirstLastPara="1" rIns="89200" wrap="square" tIns="446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22: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476" name="Google Shape;476;p22: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23: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483" name="Google Shape;483;p23: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24: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493" name="Google Shape;493;p24: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25: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499" name="Google Shape;499;p25: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26: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506" name="Google Shape;506;p26: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27: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514" name="Google Shape;514;p27: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28: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520" name="Google Shape;520;p28: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9: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29:notes"/>
          <p:cNvSpPr txBox="1"/>
          <p:nvPr>
            <p:ph idx="1" type="body"/>
          </p:nvPr>
        </p:nvSpPr>
        <p:spPr>
          <a:xfrm>
            <a:off x="666750" y="4180522"/>
            <a:ext cx="5334000" cy="3420428"/>
          </a:xfrm>
          <a:prstGeom prst="rect">
            <a:avLst/>
          </a:prstGeom>
          <a:noFill/>
          <a:ln>
            <a:noFill/>
          </a:ln>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527" name="Google Shape;527;p29:notes"/>
          <p:cNvSpPr txBox="1"/>
          <p:nvPr>
            <p:ph idx="12" type="sldNum"/>
          </p:nvPr>
        </p:nvSpPr>
        <p:spPr>
          <a:xfrm>
            <a:off x="3776707" y="8250958"/>
            <a:ext cx="2889250" cy="435847"/>
          </a:xfrm>
          <a:prstGeom prst="rect">
            <a:avLst/>
          </a:prstGeom>
          <a:noFill/>
          <a:ln>
            <a:noFill/>
          </a:ln>
        </p:spPr>
        <p:txBody>
          <a:bodyPr anchorCtr="0" anchor="b" bIns="44600" lIns="89200" spcFirstLastPara="1" rIns="89200" wrap="square" tIns="446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3: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132" name="Google Shape;132;p3: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30: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543" name="Google Shape;543;p30: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31: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551" name="Google Shape;551;p31: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32: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562" name="Google Shape;562;p32: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33: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570" name="Google Shape;570;p33: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34: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601" name="Google Shape;601;p34: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35: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630" name="Google Shape;630;p35: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36: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637" name="Google Shape;637;p36: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37: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645" name="Google Shape;645;p37: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38: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754" name="Google Shape;754;p38: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39: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761" name="Google Shape;761;p39: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4: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4:notes"/>
          <p:cNvSpPr txBox="1"/>
          <p:nvPr>
            <p:ph idx="1" type="body"/>
          </p:nvPr>
        </p:nvSpPr>
        <p:spPr>
          <a:xfrm>
            <a:off x="666750" y="4180522"/>
            <a:ext cx="5334000" cy="3420428"/>
          </a:xfrm>
          <a:prstGeom prst="rect">
            <a:avLst/>
          </a:prstGeom>
          <a:noFill/>
          <a:ln>
            <a:noFill/>
          </a:ln>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139" name="Google Shape;139;p4:notes"/>
          <p:cNvSpPr txBox="1"/>
          <p:nvPr>
            <p:ph idx="12" type="sldNum"/>
          </p:nvPr>
        </p:nvSpPr>
        <p:spPr>
          <a:xfrm>
            <a:off x="3776707" y="8250958"/>
            <a:ext cx="2889250" cy="435847"/>
          </a:xfrm>
          <a:prstGeom prst="rect">
            <a:avLst/>
          </a:prstGeom>
          <a:noFill/>
          <a:ln>
            <a:noFill/>
          </a:ln>
        </p:spPr>
        <p:txBody>
          <a:bodyPr anchorCtr="0" anchor="b" bIns="44600" lIns="89200" spcFirstLastPara="1" rIns="89200" wrap="square" tIns="446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40: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768" name="Google Shape;768;p40: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41: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788" name="Google Shape;788;p41: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42: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796" name="Google Shape;796;p42: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43: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813" name="Google Shape;813;p43: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44: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823" name="Google Shape;823;p44: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45: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830" name="Google Shape;830;p45: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46: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6" name="Google Shape;836;p46:notes"/>
          <p:cNvSpPr txBox="1"/>
          <p:nvPr>
            <p:ph idx="1" type="body"/>
          </p:nvPr>
        </p:nvSpPr>
        <p:spPr>
          <a:xfrm>
            <a:off x="666750" y="4180522"/>
            <a:ext cx="5334000" cy="3420428"/>
          </a:xfrm>
          <a:prstGeom prst="rect">
            <a:avLst/>
          </a:prstGeom>
          <a:noFill/>
          <a:ln>
            <a:noFill/>
          </a:ln>
        </p:spPr>
        <p:txBody>
          <a:bodyPr anchorCtr="0" anchor="t" bIns="44600" lIns="89200" spcFirstLastPara="1" rIns="89200" wrap="square" tIns="44600">
            <a:noAutofit/>
          </a:bodyPr>
          <a:lstStyle/>
          <a:p>
            <a:pPr indent="0" lvl="0" marL="0" rtl="0" algn="l">
              <a:spcBef>
                <a:spcPts val="0"/>
              </a:spcBef>
              <a:spcAft>
                <a:spcPts val="0"/>
              </a:spcAft>
              <a:buNone/>
            </a:pPr>
            <a:r>
              <a:rPr lang="en-US"/>
              <a:t>C-Rate: percentage of max output that the battery can provide. Lower C-Ratings are typically found in larger batteries and are designed to output stable power.</a:t>
            </a:r>
            <a:endParaRPr/>
          </a:p>
        </p:txBody>
      </p:sp>
      <p:sp>
        <p:nvSpPr>
          <p:cNvPr id="837" name="Google Shape;837;p46:notes"/>
          <p:cNvSpPr txBox="1"/>
          <p:nvPr>
            <p:ph idx="12" type="sldNum"/>
          </p:nvPr>
        </p:nvSpPr>
        <p:spPr>
          <a:xfrm>
            <a:off x="3776707" y="8250958"/>
            <a:ext cx="2889250" cy="435847"/>
          </a:xfrm>
          <a:prstGeom prst="rect">
            <a:avLst/>
          </a:prstGeom>
          <a:noFill/>
          <a:ln>
            <a:noFill/>
          </a:ln>
        </p:spPr>
        <p:txBody>
          <a:bodyPr anchorCtr="0" anchor="b" bIns="44600" lIns="89200" spcFirstLastPara="1" rIns="89200" wrap="square" tIns="446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47: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p47:notes"/>
          <p:cNvSpPr txBox="1"/>
          <p:nvPr>
            <p:ph idx="1" type="body"/>
          </p:nvPr>
        </p:nvSpPr>
        <p:spPr>
          <a:xfrm>
            <a:off x="666750" y="4180522"/>
            <a:ext cx="5334000" cy="3420428"/>
          </a:xfrm>
          <a:prstGeom prst="rect">
            <a:avLst/>
          </a:prstGeom>
          <a:noFill/>
          <a:ln>
            <a:noFill/>
          </a:ln>
        </p:spPr>
        <p:txBody>
          <a:bodyPr anchorCtr="0" anchor="t" bIns="44600" lIns="89200" spcFirstLastPara="1" rIns="89200" wrap="square" tIns="44600">
            <a:noAutofit/>
          </a:bodyPr>
          <a:lstStyle/>
          <a:p>
            <a:pPr indent="0" lvl="0" marL="0" rtl="0" algn="l">
              <a:spcBef>
                <a:spcPts val="0"/>
              </a:spcBef>
              <a:spcAft>
                <a:spcPts val="0"/>
              </a:spcAft>
              <a:buNone/>
            </a:pPr>
            <a:r>
              <a:rPr lang="en-US"/>
              <a:t>Amperage – some batteries are designed to be charged at 2-4 X capacity. Consult the battery’s technical specs to confirm prior to attempting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1X the capacity all dead batteries will take ~1 hr to charge</a:t>
            </a:r>
            <a:endParaRPr/>
          </a:p>
        </p:txBody>
      </p:sp>
      <p:sp>
        <p:nvSpPr>
          <p:cNvPr id="846" name="Google Shape;846;p47:notes"/>
          <p:cNvSpPr txBox="1"/>
          <p:nvPr>
            <p:ph idx="12" type="sldNum"/>
          </p:nvPr>
        </p:nvSpPr>
        <p:spPr>
          <a:xfrm>
            <a:off x="3776707" y="8250958"/>
            <a:ext cx="2889250" cy="435847"/>
          </a:xfrm>
          <a:prstGeom prst="rect">
            <a:avLst/>
          </a:prstGeom>
          <a:noFill/>
          <a:ln>
            <a:noFill/>
          </a:ln>
        </p:spPr>
        <p:txBody>
          <a:bodyPr anchorCtr="0" anchor="b" bIns="44600" lIns="89200" spcFirstLastPara="1" rIns="89200" wrap="square" tIns="446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p48: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853" name="Google Shape;853;p48: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49: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859" name="Google Shape;859;p49: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5:notes"/>
          <p:cNvSpPr txBox="1"/>
          <p:nvPr>
            <p:ph idx="1" type="body"/>
          </p:nvPr>
        </p:nvSpPr>
        <p:spPr>
          <a:xfrm>
            <a:off x="666750" y="4180522"/>
            <a:ext cx="5334000" cy="3420428"/>
          </a:xfrm>
          <a:prstGeom prst="rect">
            <a:avLst/>
          </a:prstGeom>
          <a:noFill/>
          <a:ln>
            <a:noFill/>
          </a:ln>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148" name="Google Shape;148;p5:notes"/>
          <p:cNvSpPr txBox="1"/>
          <p:nvPr>
            <p:ph idx="12" type="sldNum"/>
          </p:nvPr>
        </p:nvSpPr>
        <p:spPr>
          <a:xfrm>
            <a:off x="3776707" y="8250958"/>
            <a:ext cx="2889250" cy="435847"/>
          </a:xfrm>
          <a:prstGeom prst="rect">
            <a:avLst/>
          </a:prstGeom>
          <a:noFill/>
          <a:ln>
            <a:noFill/>
          </a:ln>
        </p:spPr>
        <p:txBody>
          <a:bodyPr anchorCtr="0" anchor="b" bIns="44600" lIns="89200" spcFirstLastPara="1" rIns="89200" wrap="square" tIns="446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50: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866" name="Google Shape;866;p50: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6: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153" name="Google Shape;153;p6: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7: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163" name="Google Shape;163;p7: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8: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170" name="Google Shape;170;p8: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9:notes"/>
          <p:cNvSpPr txBox="1"/>
          <p:nvPr>
            <p:ph idx="1" type="body"/>
          </p:nvPr>
        </p:nvSpPr>
        <p:spPr>
          <a:xfrm>
            <a:off x="666750" y="4180522"/>
            <a:ext cx="5334000" cy="3420428"/>
          </a:xfrm>
          <a:prstGeom prst="rect">
            <a:avLst/>
          </a:prstGeom>
        </p:spPr>
        <p:txBody>
          <a:bodyPr anchorCtr="0" anchor="t" bIns="44600" lIns="89200" spcFirstLastPara="1" rIns="89200" wrap="square" tIns="44600">
            <a:noAutofit/>
          </a:bodyPr>
          <a:lstStyle/>
          <a:p>
            <a:pPr indent="0" lvl="0" marL="0" rtl="0" algn="l">
              <a:spcBef>
                <a:spcPts val="0"/>
              </a:spcBef>
              <a:spcAft>
                <a:spcPts val="0"/>
              </a:spcAft>
              <a:buNone/>
            </a:pPr>
            <a:r>
              <a:t/>
            </a:r>
            <a:endParaRPr/>
          </a:p>
        </p:txBody>
      </p:sp>
      <p:sp>
        <p:nvSpPr>
          <p:cNvPr id="184" name="Google Shape;184;p9:notes"/>
          <p:cNvSpPr/>
          <p:nvPr>
            <p:ph idx="2" type="sldImg"/>
          </p:nvPr>
        </p:nvSpPr>
        <p:spPr>
          <a:xfrm>
            <a:off x="730250" y="1085850"/>
            <a:ext cx="5207000" cy="29305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90" name="Shape 90"/>
        <p:cNvGrpSpPr/>
        <p:nvPr/>
      </p:nvGrpSpPr>
      <p:grpSpPr>
        <a:xfrm>
          <a:off x="0" y="0"/>
          <a:ext cx="0" cy="0"/>
          <a:chOff x="0" y="0"/>
          <a:chExt cx="0" cy="0"/>
        </a:xfrm>
      </p:grpSpPr>
      <p:sp>
        <p:nvSpPr>
          <p:cNvPr id="91" name="Google Shape;91;p13"/>
          <p:cNvSpPr txBox="1"/>
          <p:nvPr>
            <p:ph type="ctrTitle"/>
          </p:nvPr>
        </p:nvSpPr>
        <p:spPr>
          <a:xfrm>
            <a:off x="914400" y="1122363"/>
            <a:ext cx="103632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3" name="Google Shape;93;p13"/>
          <p:cNvSpPr txBox="1"/>
          <p:nvPr>
            <p:ph idx="11" type="ftr"/>
          </p:nvPr>
        </p:nvSpPr>
        <p:spPr>
          <a:xfrm>
            <a:off x="4148192" y="54419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S_Two_Content">
  <p:cSld name="GS_Two_Content">
    <p:spTree>
      <p:nvGrpSpPr>
        <p:cNvPr id="95" name="Shape 95"/>
        <p:cNvGrpSpPr/>
        <p:nvPr/>
      </p:nvGrpSpPr>
      <p:grpSpPr>
        <a:xfrm>
          <a:off x="0" y="0"/>
          <a:ext cx="0" cy="0"/>
          <a:chOff x="0" y="0"/>
          <a:chExt cx="0" cy="0"/>
        </a:xfrm>
      </p:grpSpPr>
      <p:sp>
        <p:nvSpPr>
          <p:cNvPr id="96" name="Google Shape;96;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14"/>
          <p:cNvSpPr txBox="1"/>
          <p:nvPr/>
        </p:nvSpPr>
        <p:spPr>
          <a:xfrm>
            <a:off x="11192632" y="6593989"/>
            <a:ext cx="650240" cy="33528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b="1" lang="en-US" sz="900">
                <a:solidFill>
                  <a:schemeClr val="dk1"/>
                </a:solidFill>
                <a:latin typeface="Arial"/>
                <a:ea typeface="Arial"/>
                <a:cs typeface="Arial"/>
                <a:sym typeface="Arial"/>
              </a:rPr>
              <a:t>‹#›</a:t>
            </a:fld>
            <a:endParaRPr b="1" sz="900">
              <a:solidFill>
                <a:schemeClr val="dk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p:cSld name="Empty">
    <p:spTree>
      <p:nvGrpSpPr>
        <p:cNvPr id="98" name="Shape 98"/>
        <p:cNvGrpSpPr/>
        <p:nvPr/>
      </p:nvGrpSpPr>
      <p:grpSpPr>
        <a:xfrm>
          <a:off x="0" y="0"/>
          <a:ext cx="0" cy="0"/>
          <a:chOff x="0" y="0"/>
          <a:chExt cx="0" cy="0"/>
        </a:xfrm>
      </p:grpSpPr>
      <p:sp>
        <p:nvSpPr>
          <p:cNvPr id="99" name="Google Shape;99;p15"/>
          <p:cNvSpPr/>
          <p:nvPr/>
        </p:nvSpPr>
        <p:spPr>
          <a:xfrm>
            <a:off x="0" y="0"/>
            <a:ext cx="12192000" cy="6858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p:cSld name="6_Blank">
    <p:spTree>
      <p:nvGrpSpPr>
        <p:cNvPr id="100" name="Shape 100"/>
        <p:cNvGrpSpPr/>
        <p:nvPr/>
      </p:nvGrpSpPr>
      <p:grpSpPr>
        <a:xfrm>
          <a:off x="0" y="0"/>
          <a:ext cx="0" cy="0"/>
          <a:chOff x="0" y="0"/>
          <a:chExt cx="0" cy="0"/>
        </a:xfrm>
      </p:grpSpPr>
      <p:sp>
        <p:nvSpPr>
          <p:cNvPr id="101" name="Google Shape;101;p16"/>
          <p:cNvSpPr txBox="1"/>
          <p:nvPr/>
        </p:nvSpPr>
        <p:spPr>
          <a:xfrm>
            <a:off x="609600" y="1524000"/>
            <a:ext cx="5384800" cy="2438400"/>
          </a:xfrm>
          <a:prstGeom prst="rect">
            <a:avLst/>
          </a:prstGeom>
          <a:noFill/>
          <a:ln>
            <a:noFill/>
          </a:ln>
        </p:spPr>
        <p:txBody>
          <a:bodyPr anchorCtr="0" anchor="t" bIns="45700" lIns="91425" spcFirstLastPara="1" rIns="91425" wrap="square" tIns="45700">
            <a:normAutofit/>
          </a:bodyPr>
          <a:lstStyle/>
          <a:p>
            <a:pPr indent="-257175" lvl="0" marL="257175" marR="0" rtl="0" algn="l">
              <a:spcBef>
                <a:spcPts val="0"/>
              </a:spcBef>
              <a:spcAft>
                <a:spcPts val="0"/>
              </a:spcAft>
              <a:buClr>
                <a:schemeClr val="dk1"/>
              </a:buClr>
              <a:buSzPts val="1500"/>
              <a:buFont typeface="Arial"/>
              <a:buNone/>
            </a:pPr>
            <a:r>
              <a:t/>
            </a:r>
            <a:endParaRPr b="1" sz="1500">
              <a:solidFill>
                <a:srgbClr val="000000"/>
              </a:solidFill>
              <a:latin typeface="Calibri"/>
              <a:ea typeface="Calibri"/>
              <a:cs typeface="Calibri"/>
              <a:sym typeface="Calibri"/>
            </a:endParaRPr>
          </a:p>
        </p:txBody>
      </p:sp>
      <p:sp>
        <p:nvSpPr>
          <p:cNvPr id="102" name="Google Shape;102;p16"/>
          <p:cNvSpPr txBox="1"/>
          <p:nvPr/>
        </p:nvSpPr>
        <p:spPr>
          <a:xfrm>
            <a:off x="6197600" y="4114800"/>
            <a:ext cx="5384800" cy="2438400"/>
          </a:xfrm>
          <a:prstGeom prst="rect">
            <a:avLst/>
          </a:prstGeom>
          <a:noFill/>
          <a:ln>
            <a:noFill/>
          </a:ln>
        </p:spPr>
        <p:txBody>
          <a:bodyPr anchorCtr="0" anchor="t" bIns="45700" lIns="91425" spcFirstLastPara="1" rIns="91425" wrap="square" tIns="45700">
            <a:normAutofit/>
          </a:bodyPr>
          <a:lstStyle/>
          <a:p>
            <a:pPr indent="-257175" lvl="0" marL="257175" marR="0" rtl="0" algn="l">
              <a:spcBef>
                <a:spcPts val="0"/>
              </a:spcBef>
              <a:spcAft>
                <a:spcPts val="0"/>
              </a:spcAft>
              <a:buClr>
                <a:schemeClr val="dk1"/>
              </a:buClr>
              <a:buSzPts val="1500"/>
              <a:buFont typeface="Arial"/>
              <a:buNone/>
            </a:pPr>
            <a:r>
              <a:t/>
            </a:r>
            <a:endParaRPr b="1" sz="1500">
              <a:solidFill>
                <a:srgbClr val="000000"/>
              </a:solidFill>
              <a:latin typeface="Calibri"/>
              <a:ea typeface="Calibri"/>
              <a:cs typeface="Calibri"/>
              <a:sym typeface="Calibri"/>
            </a:endParaRPr>
          </a:p>
        </p:txBody>
      </p:sp>
      <p:sp>
        <p:nvSpPr>
          <p:cNvPr id="103" name="Google Shape;103;p16"/>
          <p:cNvSpPr txBox="1"/>
          <p:nvPr/>
        </p:nvSpPr>
        <p:spPr>
          <a:xfrm>
            <a:off x="609600" y="4114800"/>
            <a:ext cx="5384800" cy="2438400"/>
          </a:xfrm>
          <a:prstGeom prst="rect">
            <a:avLst/>
          </a:prstGeom>
          <a:noFill/>
          <a:ln>
            <a:noFill/>
          </a:ln>
        </p:spPr>
        <p:txBody>
          <a:bodyPr anchorCtr="0" anchor="t" bIns="45700" lIns="91425" spcFirstLastPara="1" rIns="91425" wrap="square" tIns="45700">
            <a:normAutofit/>
          </a:bodyPr>
          <a:lstStyle/>
          <a:p>
            <a:pPr indent="-257175" lvl="0" marL="257175" marR="0" rtl="0" algn="l">
              <a:spcBef>
                <a:spcPts val="0"/>
              </a:spcBef>
              <a:spcAft>
                <a:spcPts val="0"/>
              </a:spcAft>
              <a:buClr>
                <a:schemeClr val="dk1"/>
              </a:buClr>
              <a:buSzPts val="1500"/>
              <a:buFont typeface="Arial"/>
              <a:buNone/>
            </a:pPr>
            <a:r>
              <a:t/>
            </a:r>
            <a:endParaRPr b="1" sz="1500">
              <a:solidFill>
                <a:srgbClr val="000000"/>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04" name="Shape 104"/>
        <p:cNvGrpSpPr/>
        <p:nvPr/>
      </p:nvGrpSpPr>
      <p:grpSpPr>
        <a:xfrm>
          <a:off x="0" y="0"/>
          <a:ext cx="0" cy="0"/>
          <a:chOff x="0" y="0"/>
          <a:chExt cx="0" cy="0"/>
        </a:xfrm>
      </p:grpSpPr>
      <p:sp>
        <p:nvSpPr>
          <p:cNvPr id="105" name="Google Shape;105;p17"/>
          <p:cNvSpPr txBox="1"/>
          <p:nvPr>
            <p:ph type="ctrTitle"/>
          </p:nvPr>
        </p:nvSpPr>
        <p:spPr>
          <a:xfrm>
            <a:off x="914400" y="1122363"/>
            <a:ext cx="103632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1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7" name="Google Shape;107;p17"/>
          <p:cNvSpPr txBox="1"/>
          <p:nvPr>
            <p:ph idx="11" type="ftr"/>
          </p:nvPr>
        </p:nvSpPr>
        <p:spPr>
          <a:xfrm>
            <a:off x="4148192" y="54419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GS_Two_Content">
  <p:cSld name="1_GS_Two_Content">
    <p:spTree>
      <p:nvGrpSpPr>
        <p:cNvPr id="109" name="Shape 109"/>
        <p:cNvGrpSpPr/>
        <p:nvPr/>
      </p:nvGrpSpPr>
      <p:grpSpPr>
        <a:xfrm>
          <a:off x="0" y="0"/>
          <a:ext cx="0" cy="0"/>
          <a:chOff x="0" y="0"/>
          <a:chExt cx="0" cy="0"/>
        </a:xfrm>
      </p:grpSpPr>
      <p:sp>
        <p:nvSpPr>
          <p:cNvPr id="110" name="Google Shape;110;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18"/>
          <p:cNvSpPr txBox="1"/>
          <p:nvPr/>
        </p:nvSpPr>
        <p:spPr>
          <a:xfrm>
            <a:off x="11192632" y="6593989"/>
            <a:ext cx="650240" cy="33528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b="1" lang="en-US" sz="900">
                <a:solidFill>
                  <a:schemeClr val="dk1"/>
                </a:solidFill>
                <a:latin typeface="Arial"/>
                <a:ea typeface="Arial"/>
                <a:cs typeface="Arial"/>
                <a:sym typeface="Arial"/>
              </a:rPr>
              <a:t>‹#›</a:t>
            </a:fld>
            <a:endParaRPr b="1" sz="900">
              <a:solidFill>
                <a:schemeClr val="dk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Empty">
  <p:cSld name="1_Empty">
    <p:spTree>
      <p:nvGrpSpPr>
        <p:cNvPr id="112" name="Shape 112"/>
        <p:cNvGrpSpPr/>
        <p:nvPr/>
      </p:nvGrpSpPr>
      <p:grpSpPr>
        <a:xfrm>
          <a:off x="0" y="0"/>
          <a:ext cx="0" cy="0"/>
          <a:chOff x="0" y="0"/>
          <a:chExt cx="0" cy="0"/>
        </a:xfrm>
      </p:grpSpPr>
      <p:sp>
        <p:nvSpPr>
          <p:cNvPr id="113" name="Google Shape;113;p19"/>
          <p:cNvSpPr/>
          <p:nvPr/>
        </p:nvSpPr>
        <p:spPr>
          <a:xfrm>
            <a:off x="0" y="0"/>
            <a:ext cx="12192000" cy="6858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500"/>
              <a:buFont typeface="Calibri"/>
              <a:buNone/>
            </a:pPr>
            <a:r>
              <a:t/>
            </a:r>
            <a:endParaRPr b="0" i="0" sz="15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lank">
  <p:cSld name="7_Blank">
    <p:spTree>
      <p:nvGrpSpPr>
        <p:cNvPr id="114" name="Shape 114"/>
        <p:cNvGrpSpPr/>
        <p:nvPr/>
      </p:nvGrpSpPr>
      <p:grpSpPr>
        <a:xfrm>
          <a:off x="0" y="0"/>
          <a:ext cx="0" cy="0"/>
          <a:chOff x="0" y="0"/>
          <a:chExt cx="0" cy="0"/>
        </a:xfrm>
      </p:grpSpPr>
      <p:sp>
        <p:nvSpPr>
          <p:cNvPr id="115" name="Google Shape;115;p20"/>
          <p:cNvSpPr txBox="1"/>
          <p:nvPr/>
        </p:nvSpPr>
        <p:spPr>
          <a:xfrm>
            <a:off x="609600" y="1524000"/>
            <a:ext cx="5384800" cy="2438400"/>
          </a:xfrm>
          <a:prstGeom prst="rect">
            <a:avLst/>
          </a:prstGeom>
          <a:noFill/>
          <a:ln>
            <a:noFill/>
          </a:ln>
        </p:spPr>
        <p:txBody>
          <a:bodyPr anchorCtr="0" anchor="t" bIns="45700" lIns="91425" spcFirstLastPara="1" rIns="91425" wrap="square" tIns="45700">
            <a:normAutofit/>
          </a:bodyPr>
          <a:lstStyle/>
          <a:p>
            <a:pPr indent="-257175" lvl="0" marL="257175" marR="0" rtl="0" algn="l">
              <a:spcBef>
                <a:spcPts val="0"/>
              </a:spcBef>
              <a:spcAft>
                <a:spcPts val="0"/>
              </a:spcAft>
              <a:buClr>
                <a:schemeClr val="dk1"/>
              </a:buClr>
              <a:buSzPts val="1500"/>
              <a:buFont typeface="Arial"/>
              <a:buNone/>
            </a:pPr>
            <a:r>
              <a:t/>
            </a:r>
            <a:endParaRPr b="1" sz="1500">
              <a:solidFill>
                <a:srgbClr val="000000"/>
              </a:solidFill>
              <a:latin typeface="Calibri"/>
              <a:ea typeface="Calibri"/>
              <a:cs typeface="Calibri"/>
              <a:sym typeface="Calibri"/>
            </a:endParaRPr>
          </a:p>
        </p:txBody>
      </p:sp>
      <p:sp>
        <p:nvSpPr>
          <p:cNvPr id="116" name="Google Shape;116;p20"/>
          <p:cNvSpPr txBox="1"/>
          <p:nvPr/>
        </p:nvSpPr>
        <p:spPr>
          <a:xfrm>
            <a:off x="6197600" y="4114800"/>
            <a:ext cx="5384800" cy="2438400"/>
          </a:xfrm>
          <a:prstGeom prst="rect">
            <a:avLst/>
          </a:prstGeom>
          <a:noFill/>
          <a:ln>
            <a:noFill/>
          </a:ln>
        </p:spPr>
        <p:txBody>
          <a:bodyPr anchorCtr="0" anchor="t" bIns="45700" lIns="91425" spcFirstLastPara="1" rIns="91425" wrap="square" tIns="45700">
            <a:normAutofit/>
          </a:bodyPr>
          <a:lstStyle/>
          <a:p>
            <a:pPr indent="-257175" lvl="0" marL="257175" marR="0" rtl="0" algn="l">
              <a:spcBef>
                <a:spcPts val="0"/>
              </a:spcBef>
              <a:spcAft>
                <a:spcPts val="0"/>
              </a:spcAft>
              <a:buClr>
                <a:schemeClr val="dk1"/>
              </a:buClr>
              <a:buSzPts val="1500"/>
              <a:buFont typeface="Arial"/>
              <a:buNone/>
            </a:pPr>
            <a:r>
              <a:t/>
            </a:r>
            <a:endParaRPr b="1" sz="1500">
              <a:solidFill>
                <a:srgbClr val="000000"/>
              </a:solidFill>
              <a:latin typeface="Calibri"/>
              <a:ea typeface="Calibri"/>
              <a:cs typeface="Calibri"/>
              <a:sym typeface="Calibri"/>
            </a:endParaRPr>
          </a:p>
        </p:txBody>
      </p:sp>
      <p:sp>
        <p:nvSpPr>
          <p:cNvPr id="117" name="Google Shape;117;p20"/>
          <p:cNvSpPr txBox="1"/>
          <p:nvPr/>
        </p:nvSpPr>
        <p:spPr>
          <a:xfrm>
            <a:off x="609600" y="4114800"/>
            <a:ext cx="5384800" cy="2438400"/>
          </a:xfrm>
          <a:prstGeom prst="rect">
            <a:avLst/>
          </a:prstGeom>
          <a:noFill/>
          <a:ln>
            <a:noFill/>
          </a:ln>
        </p:spPr>
        <p:txBody>
          <a:bodyPr anchorCtr="0" anchor="t" bIns="45700" lIns="91425" spcFirstLastPara="1" rIns="91425" wrap="square" tIns="45700">
            <a:normAutofit/>
          </a:bodyPr>
          <a:lstStyle/>
          <a:p>
            <a:pPr indent="-257175" lvl="0" marL="257175" marR="0" rtl="0" algn="l">
              <a:spcBef>
                <a:spcPts val="0"/>
              </a:spcBef>
              <a:spcAft>
                <a:spcPts val="0"/>
              </a:spcAft>
              <a:buClr>
                <a:schemeClr val="dk1"/>
              </a:buClr>
              <a:buSzPts val="1500"/>
              <a:buFont typeface="Arial"/>
              <a:buNone/>
            </a:pPr>
            <a:r>
              <a:t/>
            </a:r>
            <a:endParaRPr b="1" sz="1500">
              <a:solidFill>
                <a:srgbClr val="000000"/>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 name="Shape 40"/>
        <p:cNvGrpSpPr/>
        <p:nvPr/>
      </p:nvGrpSpPr>
      <p:grpSpPr>
        <a:xfrm>
          <a:off x="0" y="0"/>
          <a:ext cx="0" cy="0"/>
          <a:chOff x="0" y="0"/>
          <a:chExt cx="0" cy="0"/>
        </a:xfrm>
      </p:grpSpPr>
      <p:sp>
        <p:nvSpPr>
          <p:cNvPr id="41" name="Google Shape;41;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3" name="Google Shape;43;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sp>
        <p:nvSpPr>
          <p:cNvPr id="56" name="Google Shape;5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0"/>
          <p:cNvSpPr/>
          <p:nvPr>
            <p:ph idx="2" type="pic"/>
          </p:nvPr>
        </p:nvSpPr>
        <p:spPr>
          <a:xfrm>
            <a:off x="5183188" y="987425"/>
            <a:ext cx="6172200" cy="4873625"/>
          </a:xfrm>
          <a:prstGeom prst="rect">
            <a:avLst/>
          </a:prstGeom>
          <a:noFill/>
          <a:ln>
            <a:noFill/>
          </a:ln>
        </p:spPr>
      </p:sp>
      <p:sp>
        <p:nvSpPr>
          <p:cNvPr id="74" name="Google Shape;7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8.xml"/><Relationship Id="rId11" Type="http://schemas.openxmlformats.org/officeDocument/2006/relationships/slideLayout" Target="../slideLayouts/slideLayout9.xml"/><Relationship Id="rId22" Type="http://schemas.openxmlformats.org/officeDocument/2006/relationships/theme" Target="../theme/theme2.xml"/><Relationship Id="rId10" Type="http://schemas.openxmlformats.org/officeDocument/2006/relationships/slideLayout" Target="../slideLayouts/slideLayout8.xml"/><Relationship Id="rId21" Type="http://schemas.openxmlformats.org/officeDocument/2006/relationships/slideLayout" Target="../slideLayouts/slideLayout19.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slideLayout" Target="../slideLayouts/slideLayout17.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1"/>
          <p:cNvSpPr/>
          <p:nvPr/>
        </p:nvSpPr>
        <p:spPr>
          <a:xfrm>
            <a:off x="101602" y="77328"/>
            <a:ext cx="12018433" cy="6643687"/>
          </a:xfrm>
          <a:prstGeom prst="rect">
            <a:avLst/>
          </a:prstGeom>
          <a:noFill/>
          <a:ln cap="flat" cmpd="sng" w="254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351" u="none" cap="none" strike="noStrike">
              <a:solidFill>
                <a:srgbClr val="000000"/>
              </a:solidFill>
              <a:latin typeface="Arial"/>
              <a:ea typeface="Arial"/>
              <a:cs typeface="Arial"/>
              <a:sym typeface="Arial"/>
            </a:endParaRPr>
          </a:p>
        </p:txBody>
      </p:sp>
      <p:sp>
        <p:nvSpPr>
          <p:cNvPr id="16" name="Google Shape;16;p1"/>
          <p:cNvSpPr txBox="1"/>
          <p:nvPr/>
        </p:nvSpPr>
        <p:spPr>
          <a:xfrm>
            <a:off x="4343441" y="98708"/>
            <a:ext cx="337114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200" u="none" cap="none" strike="noStrike">
                <a:solidFill>
                  <a:srgbClr val="00B050"/>
                </a:solidFill>
                <a:latin typeface="Arial"/>
                <a:ea typeface="Arial"/>
                <a:cs typeface="Arial"/>
                <a:sym typeface="Arial"/>
              </a:rPr>
              <a:t>UNCLASSIFIED</a:t>
            </a:r>
            <a:endParaRPr/>
          </a:p>
        </p:txBody>
      </p:sp>
      <p:sp>
        <p:nvSpPr>
          <p:cNvPr id="17" name="Google Shape;17;p1"/>
          <p:cNvSpPr/>
          <p:nvPr/>
        </p:nvSpPr>
        <p:spPr>
          <a:xfrm>
            <a:off x="4756224" y="6568409"/>
            <a:ext cx="3257619" cy="305206"/>
          </a:xfrm>
          <a:prstGeom prst="rect">
            <a:avLst/>
          </a:prstGeom>
          <a:solidFill>
            <a:schemeClr val="lt1"/>
          </a:solidFill>
          <a:ln>
            <a:noFill/>
          </a:ln>
        </p:spPr>
        <p:txBody>
          <a:bodyPr anchorCtr="0" anchor="t" bIns="44425" lIns="90475" spcFirstLastPara="1" rIns="90475" wrap="square" tIns="44425">
            <a:noAutofit/>
          </a:bodyPr>
          <a:lstStyle/>
          <a:p>
            <a:pPr indent="0" lvl="0" marL="0" marR="0" rtl="0" algn="ctr">
              <a:spcBef>
                <a:spcPts val="0"/>
              </a:spcBef>
              <a:spcAft>
                <a:spcPts val="0"/>
              </a:spcAft>
              <a:buNone/>
            </a:pPr>
            <a:r>
              <a:rPr b="1" i="1" lang="en-US" sz="1400" u="none" cap="none" strike="noStrike">
                <a:solidFill>
                  <a:srgbClr val="000000"/>
                </a:solidFill>
                <a:latin typeface="Arial"/>
                <a:ea typeface="Arial"/>
                <a:cs typeface="Arial"/>
                <a:sym typeface="Arial"/>
              </a:rPr>
              <a:t>Volunteers!</a:t>
            </a:r>
            <a:endParaRPr/>
          </a:p>
        </p:txBody>
      </p:sp>
      <p:pic>
        <p:nvPicPr>
          <p:cNvPr id="18" name="Google Shape;18;p1"/>
          <p:cNvPicPr preferRelativeResize="0"/>
          <p:nvPr/>
        </p:nvPicPr>
        <p:blipFill rotWithShape="1">
          <a:blip r:embed="rId1">
            <a:alphaModFix/>
          </a:blip>
          <a:srcRect b="0" l="0" r="0" t="0"/>
          <a:stretch/>
        </p:blipFill>
        <p:spPr>
          <a:xfrm>
            <a:off x="183572" y="121568"/>
            <a:ext cx="852055" cy="852055"/>
          </a:xfrm>
          <a:prstGeom prst="rect">
            <a:avLst/>
          </a:prstGeom>
          <a:noFill/>
          <a:ln>
            <a:noFill/>
          </a:ln>
        </p:spPr>
      </p:pic>
      <p:sp>
        <p:nvSpPr>
          <p:cNvPr id="19" name="Google Shape;19;p1"/>
          <p:cNvSpPr txBox="1"/>
          <p:nvPr/>
        </p:nvSpPr>
        <p:spPr>
          <a:xfrm>
            <a:off x="101602" y="6452993"/>
            <a:ext cx="2632606"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900" u="none" cap="none" strike="noStrike">
                <a:solidFill>
                  <a:schemeClr val="dk1"/>
                </a:solidFill>
                <a:latin typeface="Calibri"/>
                <a:ea typeface="Calibri"/>
                <a:cs typeface="Calibri"/>
                <a:sym typeface="Calibri"/>
              </a:rPr>
              <a:t>DTG UPDATED: 081631SEP2024</a:t>
            </a:r>
            <a:endParaRPr/>
          </a:p>
        </p:txBody>
      </p:sp>
      <p:pic>
        <p:nvPicPr>
          <p:cNvPr id="20" name="Google Shape;20;p1"/>
          <p:cNvPicPr preferRelativeResize="0"/>
          <p:nvPr/>
        </p:nvPicPr>
        <p:blipFill rotWithShape="1">
          <a:blip r:embed="rId2">
            <a:alphaModFix/>
          </a:blip>
          <a:srcRect b="0" l="0" r="0" t="0"/>
          <a:stretch/>
        </p:blipFill>
        <p:spPr>
          <a:xfrm>
            <a:off x="11131330" y="134840"/>
            <a:ext cx="959068" cy="95906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oscarliang.com/motors/" TargetMode="External"/><Relationship Id="rId4" Type="http://schemas.openxmlformats.org/officeDocument/2006/relationships/hyperlink" Target="https://oscarliang.com/table-prop-motor-lipo-weight/" TargetMode="External"/><Relationship Id="rId5" Type="http://schemas.openxmlformats.org/officeDocument/2006/relationships/image" Target="../media/image13.png"/><Relationship Id="rId6"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jpg"/><Relationship Id="rId4" Type="http://schemas.openxmlformats.org/officeDocument/2006/relationships/image" Target="../media/image7.jpg"/><Relationship Id="rId5"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g"/><Relationship Id="rId4" Type="http://schemas.openxmlformats.org/officeDocument/2006/relationships/image" Target="../media/image60.jpg"/><Relationship Id="rId5"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jpg"/><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jp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0.jpg"/><Relationship Id="rId4" Type="http://schemas.openxmlformats.org/officeDocument/2006/relationships/image" Target="../media/image35.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8.jpg"/><Relationship Id="rId4" Type="http://schemas.openxmlformats.org/officeDocument/2006/relationships/image" Target="../media/image21.jpg"/><Relationship Id="rId5"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5.jpg"/><Relationship Id="rId4" Type="http://schemas.openxmlformats.org/officeDocument/2006/relationships/image" Target="../media/image29.jpg"/><Relationship Id="rId5"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0.jp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8.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8.png"/><Relationship Id="rId4" Type="http://schemas.openxmlformats.org/officeDocument/2006/relationships/image" Target="../media/image1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6.png"/><Relationship Id="rId4" Type="http://schemas.openxmlformats.org/officeDocument/2006/relationships/image" Target="../media/image36.jpg"/><Relationship Id="rId5" Type="http://schemas.openxmlformats.org/officeDocument/2006/relationships/image" Target="../media/image42.jpg"/><Relationship Id="rId6" Type="http://schemas.openxmlformats.org/officeDocument/2006/relationships/image" Target="../media/image4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7.jpg"/><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3.jpg"/><Relationship Id="rId4" Type="http://schemas.openxmlformats.org/officeDocument/2006/relationships/image" Target="../media/image43.jpg"/><Relationship Id="rId5" Type="http://schemas.openxmlformats.org/officeDocument/2006/relationships/image" Target="../media/image48.png"/><Relationship Id="rId6" Type="http://schemas.openxmlformats.org/officeDocument/2006/relationships/image" Target="../media/image55.jpg"/><Relationship Id="rId7" Type="http://schemas.openxmlformats.org/officeDocument/2006/relationships/image" Target="../media/image6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1.jpg"/><Relationship Id="rId4" Type="http://schemas.openxmlformats.org/officeDocument/2006/relationships/image" Target="../media/image5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2.jpg"/><Relationship Id="rId4" Type="http://schemas.openxmlformats.org/officeDocument/2006/relationships/image" Target="../media/image73.jpg"/><Relationship Id="rId5" Type="http://schemas.openxmlformats.org/officeDocument/2006/relationships/image" Target="../media/image4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3.jpg"/><Relationship Id="rId4" Type="http://schemas.openxmlformats.org/officeDocument/2006/relationships/image" Target="../media/image57.jpg"/><Relationship Id="rId5" Type="http://schemas.openxmlformats.org/officeDocument/2006/relationships/image" Target="../media/image6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2.jpg"/><Relationship Id="rId4" Type="http://schemas.openxmlformats.org/officeDocument/2006/relationships/image" Target="../media/image5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5.png"/><Relationship Id="rId4" Type="http://schemas.openxmlformats.org/officeDocument/2006/relationships/image" Target="../media/image7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hyperlink" Target="https://www.quadpartpicker.com/" TargetMode="External"/><Relationship Id="rId4" Type="http://schemas.openxmlformats.org/officeDocument/2006/relationships/hyperlink" Target="https://consent.youtube.com/m?continue=https%3A%2F%2Fwww.youtube.com%2Fchannel%2FUCX3eufnI7A2I7IkKHZn8KSQ%3Fcbrd%3D1&amp;gl=DE&amp;m=0&amp;pc=yt&amp;cm=2&amp;hl=en&amp;src=1" TargetMode="External"/><Relationship Id="rId5" Type="http://schemas.openxmlformats.org/officeDocument/2006/relationships/hyperlink" Target="https://oscarliang.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9.jpg"/><Relationship Id="rId4" Type="http://schemas.openxmlformats.org/officeDocument/2006/relationships/image" Target="../media/image44.jpg"/><Relationship Id="rId5"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1"/>
          <p:cNvSpPr txBox="1"/>
          <p:nvPr>
            <p:ph type="ctrTitle"/>
          </p:nvPr>
        </p:nvSpPr>
        <p:spPr>
          <a:xfrm>
            <a:off x="1962150" y="1141413"/>
            <a:ext cx="82677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Arial"/>
              <a:buNone/>
            </a:pPr>
            <a:r>
              <a:rPr b="1" lang="en-US">
                <a:latin typeface="Arial"/>
                <a:ea typeface="Arial"/>
                <a:cs typeface="Arial"/>
                <a:sym typeface="Arial"/>
              </a:rPr>
              <a:t>7” FPV Build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30"/>
          <p:cNvPicPr preferRelativeResize="0"/>
          <p:nvPr>
            <p:ph idx="1" type="body"/>
          </p:nvPr>
        </p:nvPicPr>
        <p:blipFill rotWithShape="1">
          <a:blip r:embed="rId3">
            <a:alphaModFix/>
          </a:blip>
          <a:srcRect b="0" l="2876" r="0" t="2207"/>
          <a:stretch/>
        </p:blipFill>
        <p:spPr>
          <a:xfrm>
            <a:off x="862504" y="1452282"/>
            <a:ext cx="4982485" cy="4416205"/>
          </a:xfrm>
          <a:prstGeom prst="rect">
            <a:avLst/>
          </a:prstGeom>
          <a:noFill/>
          <a:ln>
            <a:noFill/>
          </a:ln>
        </p:spPr>
      </p:pic>
      <p:sp>
        <p:nvSpPr>
          <p:cNvPr id="214" name="Google Shape;214;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16 October 2025</a:t>
            </a:r>
            <a:endParaRPr/>
          </a:p>
        </p:txBody>
      </p:sp>
      <p:sp>
        <p:nvSpPr>
          <p:cNvPr id="215" name="Google Shape;215;p30"/>
          <p:cNvSpPr txBox="1"/>
          <p:nvPr>
            <p:ph type="title"/>
          </p:nvPr>
        </p:nvSpPr>
        <p:spPr>
          <a:xfrm>
            <a:off x="838200" y="0"/>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FPV ICD</a:t>
            </a:r>
            <a:endParaRPr/>
          </a:p>
        </p:txBody>
      </p:sp>
      <p:pic>
        <p:nvPicPr>
          <p:cNvPr id="216" name="Google Shape;216;p30"/>
          <p:cNvPicPr preferRelativeResize="0"/>
          <p:nvPr/>
        </p:nvPicPr>
        <p:blipFill rotWithShape="1">
          <a:blip r:embed="rId4">
            <a:alphaModFix/>
          </a:blip>
          <a:srcRect b="0" l="0" r="0" t="0"/>
          <a:stretch/>
        </p:blipFill>
        <p:spPr>
          <a:xfrm>
            <a:off x="6806962" y="1144990"/>
            <a:ext cx="3589260" cy="503078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latin typeface="Arial"/>
                <a:ea typeface="Arial"/>
                <a:cs typeface="Arial"/>
                <a:sym typeface="Arial"/>
              </a:rPr>
              <a:t>Motors</a:t>
            </a:r>
            <a:endParaRPr/>
          </a:p>
        </p:txBody>
      </p:sp>
      <p:sp>
        <p:nvSpPr>
          <p:cNvPr id="222" name="Google Shape;222;p31"/>
          <p:cNvSpPr txBox="1"/>
          <p:nvPr>
            <p:ph idx="1" type="body"/>
          </p:nvPr>
        </p:nvSpPr>
        <p:spPr>
          <a:xfrm>
            <a:off x="838200" y="1825625"/>
            <a:ext cx="52578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latin typeface="Arial"/>
                <a:ea typeface="Arial"/>
                <a:cs typeface="Arial"/>
                <a:sym typeface="Arial"/>
              </a:rPr>
              <a:t>There are different motors for different flying styles (Freestyle, Long range, racing, and aggressive flying)</a:t>
            </a:r>
            <a:endParaRPr/>
          </a:p>
          <a:p>
            <a:pPr indent="-228600" lvl="0" marL="228600" rtl="0" algn="l">
              <a:lnSpc>
                <a:spcPct val="90000"/>
              </a:lnSpc>
              <a:spcBef>
                <a:spcPts val="1000"/>
              </a:spcBef>
              <a:spcAft>
                <a:spcPts val="0"/>
              </a:spcAft>
              <a:buClr>
                <a:schemeClr val="dk1"/>
              </a:buClr>
              <a:buSzPts val="2000"/>
              <a:buChar char="•"/>
            </a:pPr>
            <a:r>
              <a:rPr lang="en-US" sz="2000">
                <a:latin typeface="Arial"/>
                <a:ea typeface="Arial"/>
                <a:cs typeface="Arial"/>
                <a:sym typeface="Arial"/>
              </a:rPr>
              <a:t>7in drones typically used for long range flights so motors efficient at cruising speeds are ideal</a:t>
            </a:r>
            <a:endParaRPr/>
          </a:p>
          <a:p>
            <a:pPr indent="-228600" lvl="1" marL="685800" rtl="0" algn="l">
              <a:lnSpc>
                <a:spcPct val="90000"/>
              </a:lnSpc>
              <a:spcBef>
                <a:spcPts val="500"/>
              </a:spcBef>
              <a:spcAft>
                <a:spcPts val="0"/>
              </a:spcAft>
              <a:buClr>
                <a:schemeClr val="dk1"/>
              </a:buClr>
              <a:buSzPts val="1600"/>
              <a:buChar char="•"/>
            </a:pPr>
            <a:r>
              <a:rPr lang="en-US" sz="1600">
                <a:latin typeface="Arial"/>
                <a:ea typeface="Arial"/>
                <a:cs typeface="Arial"/>
                <a:sym typeface="Arial"/>
              </a:rPr>
              <a:t>For 6s setups, 1300Kv motors are ideal</a:t>
            </a:r>
            <a:endParaRPr/>
          </a:p>
          <a:p>
            <a:pPr indent="-228600" lvl="1" marL="685800" rtl="0" algn="l">
              <a:lnSpc>
                <a:spcPct val="90000"/>
              </a:lnSpc>
              <a:spcBef>
                <a:spcPts val="500"/>
              </a:spcBef>
              <a:spcAft>
                <a:spcPts val="0"/>
              </a:spcAft>
              <a:buClr>
                <a:schemeClr val="dk1"/>
              </a:buClr>
              <a:buSzPts val="1600"/>
              <a:buChar char="•"/>
            </a:pPr>
            <a:r>
              <a:rPr lang="en-US" sz="1600">
                <a:latin typeface="Arial"/>
                <a:ea typeface="Arial"/>
                <a:cs typeface="Arial"/>
                <a:sym typeface="Arial"/>
              </a:rPr>
              <a:t>For 4s setups, 1500Kv or higher</a:t>
            </a:r>
            <a:endParaRPr/>
          </a:p>
          <a:p>
            <a:pPr indent="-228600" lvl="0" marL="228600" rtl="0" algn="l">
              <a:lnSpc>
                <a:spcPct val="90000"/>
              </a:lnSpc>
              <a:spcBef>
                <a:spcPts val="1000"/>
              </a:spcBef>
              <a:spcAft>
                <a:spcPts val="0"/>
              </a:spcAft>
              <a:buClr>
                <a:schemeClr val="dk1"/>
              </a:buClr>
              <a:buSzPts val="2000"/>
              <a:buChar char="•"/>
            </a:pPr>
            <a:r>
              <a:rPr lang="en-US" sz="2000" u="sng">
                <a:solidFill>
                  <a:schemeClr val="hlink"/>
                </a:solidFill>
                <a:latin typeface="Arial"/>
                <a:ea typeface="Arial"/>
                <a:cs typeface="Arial"/>
                <a:sym typeface="Arial"/>
                <a:hlinkClick r:id="rId3"/>
              </a:rPr>
              <a:t>Oscar Liang – Motors</a:t>
            </a:r>
            <a:endParaRPr sz="2000">
              <a:latin typeface="Arial"/>
              <a:ea typeface="Arial"/>
              <a:cs typeface="Arial"/>
              <a:sym typeface="Arial"/>
            </a:endParaRPr>
          </a:p>
          <a:p>
            <a:pPr indent="-228600" lvl="0" marL="228600" rtl="0" algn="l">
              <a:lnSpc>
                <a:spcPct val="90000"/>
              </a:lnSpc>
              <a:spcBef>
                <a:spcPts val="1000"/>
              </a:spcBef>
              <a:spcAft>
                <a:spcPts val="0"/>
              </a:spcAft>
              <a:buClr>
                <a:schemeClr val="dk1"/>
              </a:buClr>
              <a:buSzPts val="2000"/>
              <a:buChar char="•"/>
            </a:pPr>
            <a:r>
              <a:rPr lang="en-US" sz="2000" u="sng">
                <a:solidFill>
                  <a:schemeClr val="hlink"/>
                </a:solidFill>
                <a:latin typeface="Arial"/>
                <a:ea typeface="Arial"/>
                <a:cs typeface="Arial"/>
                <a:sym typeface="Arial"/>
                <a:hlinkClick r:id="rId4"/>
              </a:rPr>
              <a:t>Oscar Liang – Combo Table</a:t>
            </a:r>
            <a:endParaRPr sz="2000">
              <a:latin typeface="Arial"/>
              <a:ea typeface="Arial"/>
              <a:cs typeface="Arial"/>
              <a:sym typeface="Arial"/>
            </a:endParaRPr>
          </a:p>
        </p:txBody>
      </p:sp>
      <p:sp>
        <p:nvSpPr>
          <p:cNvPr id="223" name="Google Shape;223;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16 October 2025</a:t>
            </a:r>
            <a:endParaRPr/>
          </a:p>
        </p:txBody>
      </p:sp>
      <p:pic>
        <p:nvPicPr>
          <p:cNvPr id="224" name="Google Shape;224;p31"/>
          <p:cNvPicPr preferRelativeResize="0"/>
          <p:nvPr/>
        </p:nvPicPr>
        <p:blipFill rotWithShape="1">
          <a:blip r:embed="rId5">
            <a:alphaModFix/>
          </a:blip>
          <a:srcRect b="0" l="0" r="0" t="0"/>
          <a:stretch/>
        </p:blipFill>
        <p:spPr>
          <a:xfrm>
            <a:off x="6288723" y="3752001"/>
            <a:ext cx="5722980" cy="2786911"/>
          </a:xfrm>
          <a:prstGeom prst="rect">
            <a:avLst/>
          </a:prstGeom>
          <a:noFill/>
          <a:ln>
            <a:noFill/>
          </a:ln>
        </p:spPr>
      </p:pic>
      <p:pic>
        <p:nvPicPr>
          <p:cNvPr id="225" name="Google Shape;225;p31"/>
          <p:cNvPicPr preferRelativeResize="0"/>
          <p:nvPr/>
        </p:nvPicPr>
        <p:blipFill rotWithShape="1">
          <a:blip r:embed="rId6">
            <a:alphaModFix/>
          </a:blip>
          <a:srcRect b="0" l="0" r="0" t="0"/>
          <a:stretch/>
        </p:blipFill>
        <p:spPr>
          <a:xfrm>
            <a:off x="7127631" y="688365"/>
            <a:ext cx="4079631" cy="305972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descr="A close-up of a key chain&#10;&#10;Description automatically generated with low confidence" id="231" name="Google Shape;231;p32"/>
          <p:cNvPicPr preferRelativeResize="0"/>
          <p:nvPr/>
        </p:nvPicPr>
        <p:blipFill rotWithShape="1">
          <a:blip r:embed="rId3">
            <a:alphaModFix/>
          </a:blip>
          <a:srcRect b="18610" l="0" r="25133" t="33567"/>
          <a:stretch/>
        </p:blipFill>
        <p:spPr>
          <a:xfrm>
            <a:off x="8067471" y="756693"/>
            <a:ext cx="3191077" cy="2038350"/>
          </a:xfrm>
          <a:prstGeom prst="rect">
            <a:avLst/>
          </a:prstGeom>
          <a:noFill/>
          <a:ln>
            <a:noFill/>
          </a:ln>
        </p:spPr>
      </p:pic>
      <p:sp>
        <p:nvSpPr>
          <p:cNvPr id="232" name="Google Shape;232;p32"/>
          <p:cNvSpPr txBox="1"/>
          <p:nvPr>
            <p:ph type="title"/>
          </p:nvPr>
        </p:nvSpPr>
        <p:spPr>
          <a:xfrm>
            <a:off x="838200" y="365125"/>
            <a:ext cx="10515600" cy="76418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Motors Cont.</a:t>
            </a:r>
            <a:endParaRPr/>
          </a:p>
        </p:txBody>
      </p:sp>
      <p:pic>
        <p:nvPicPr>
          <p:cNvPr descr="A close-up of a number&#10;&#10;Description automatically generated" id="233" name="Google Shape;233;p32"/>
          <p:cNvPicPr preferRelativeResize="0"/>
          <p:nvPr/>
        </p:nvPicPr>
        <p:blipFill rotWithShape="1">
          <a:blip r:embed="rId4">
            <a:alphaModFix/>
          </a:blip>
          <a:srcRect b="0" l="0" r="5304" t="6878"/>
          <a:stretch/>
        </p:blipFill>
        <p:spPr>
          <a:xfrm>
            <a:off x="495091" y="3508961"/>
            <a:ext cx="5600909" cy="1997014"/>
          </a:xfrm>
          <a:prstGeom prst="rect">
            <a:avLst/>
          </a:prstGeom>
          <a:noFill/>
          <a:ln>
            <a:noFill/>
          </a:ln>
        </p:spPr>
      </p:pic>
      <p:sp>
        <p:nvSpPr>
          <p:cNvPr id="234" name="Google Shape;234;p32"/>
          <p:cNvSpPr txBox="1"/>
          <p:nvPr/>
        </p:nvSpPr>
        <p:spPr>
          <a:xfrm>
            <a:off x="495091" y="1317715"/>
            <a:ext cx="6094324"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u="sng">
                <a:solidFill>
                  <a:srgbClr val="202124"/>
                </a:solidFill>
                <a:highlight>
                  <a:srgbClr val="FFFFFF"/>
                </a:highlight>
                <a:latin typeface="Arial"/>
                <a:ea typeface="Arial"/>
                <a:cs typeface="Arial"/>
                <a:sym typeface="Arial"/>
              </a:rPr>
              <a:t>Selection Criteria</a:t>
            </a:r>
            <a:r>
              <a:rPr b="1" lang="en-US" sz="1800">
                <a:solidFill>
                  <a:srgbClr val="202124"/>
                </a:solidFill>
                <a:highlight>
                  <a:srgbClr val="FFFFFF"/>
                </a:highlight>
                <a:latin typeface="Arial"/>
                <a:ea typeface="Arial"/>
                <a:cs typeface="Arial"/>
                <a:sym typeface="Arial"/>
              </a:rPr>
              <a:t>:</a:t>
            </a:r>
            <a:endParaRPr/>
          </a:p>
          <a:p>
            <a:pPr indent="-285750" lvl="0" marL="285750" marR="0" rtl="0" algn="l">
              <a:spcBef>
                <a:spcPts val="0"/>
              </a:spcBef>
              <a:spcAft>
                <a:spcPts val="0"/>
              </a:spcAft>
              <a:buClr>
                <a:srgbClr val="202124"/>
              </a:buClr>
              <a:buSzPts val="1800"/>
              <a:buFont typeface="Arial"/>
              <a:buChar char="•"/>
            </a:pPr>
            <a:r>
              <a:rPr b="1" lang="en-US" sz="1800">
                <a:solidFill>
                  <a:srgbClr val="202124"/>
                </a:solidFill>
                <a:highlight>
                  <a:srgbClr val="FFFFFF"/>
                </a:highlight>
                <a:latin typeface="Arial"/>
                <a:ea typeface="Arial"/>
                <a:cs typeface="Arial"/>
                <a:sym typeface="Arial"/>
              </a:rPr>
              <a:t>Weight</a:t>
            </a:r>
            <a:r>
              <a:rPr b="0" lang="en-US" sz="1800">
                <a:solidFill>
                  <a:srgbClr val="202124"/>
                </a:solidFill>
                <a:highlight>
                  <a:srgbClr val="FFFFFF"/>
                </a:highlight>
                <a:latin typeface="Arial"/>
                <a:ea typeface="Arial"/>
                <a:cs typeface="Arial"/>
                <a:sym typeface="Arial"/>
              </a:rPr>
              <a:t> – motor</a:t>
            </a:r>
            <a:endParaRPr/>
          </a:p>
          <a:p>
            <a:pPr indent="-285750" lvl="0" marL="285750" marR="0" rtl="0" algn="l">
              <a:spcBef>
                <a:spcPts val="0"/>
              </a:spcBef>
              <a:spcAft>
                <a:spcPts val="0"/>
              </a:spcAft>
              <a:buClr>
                <a:srgbClr val="202124"/>
              </a:buClr>
              <a:buSzPts val="1800"/>
              <a:buFont typeface="Arial"/>
              <a:buChar char="•"/>
            </a:pPr>
            <a:r>
              <a:rPr b="1" lang="en-US" sz="1800">
                <a:solidFill>
                  <a:srgbClr val="202124"/>
                </a:solidFill>
                <a:highlight>
                  <a:srgbClr val="FFFFFF"/>
                </a:highlight>
                <a:latin typeface="Arial"/>
                <a:ea typeface="Arial"/>
                <a:cs typeface="Arial"/>
                <a:sym typeface="Arial"/>
              </a:rPr>
              <a:t>Thrust</a:t>
            </a:r>
            <a:r>
              <a:rPr lang="en-US" sz="1800">
                <a:solidFill>
                  <a:srgbClr val="202124"/>
                </a:solidFill>
                <a:highlight>
                  <a:srgbClr val="FFFFFF"/>
                </a:highlight>
                <a:latin typeface="Arial"/>
                <a:ea typeface="Arial"/>
                <a:cs typeface="Arial"/>
                <a:sym typeface="Arial"/>
              </a:rPr>
              <a:t> – Tied to RPM as well as propeller selection</a:t>
            </a:r>
            <a:endParaRPr/>
          </a:p>
          <a:p>
            <a:pPr indent="-285750" lvl="0" marL="285750" marR="0" rtl="0" algn="l">
              <a:spcBef>
                <a:spcPts val="0"/>
              </a:spcBef>
              <a:spcAft>
                <a:spcPts val="0"/>
              </a:spcAft>
              <a:buClr>
                <a:srgbClr val="202124"/>
              </a:buClr>
              <a:buSzPts val="1800"/>
              <a:buFont typeface="Arial"/>
              <a:buChar char="•"/>
            </a:pPr>
            <a:r>
              <a:rPr b="1" lang="en-US" sz="1800">
                <a:solidFill>
                  <a:srgbClr val="202124"/>
                </a:solidFill>
                <a:highlight>
                  <a:srgbClr val="FFFFFF"/>
                </a:highlight>
                <a:latin typeface="Arial"/>
                <a:ea typeface="Arial"/>
                <a:cs typeface="Arial"/>
                <a:sym typeface="Arial"/>
              </a:rPr>
              <a:t>Efficiency</a:t>
            </a:r>
            <a:r>
              <a:rPr b="0" lang="en-US" sz="1800">
                <a:solidFill>
                  <a:srgbClr val="202124"/>
                </a:solidFill>
                <a:highlight>
                  <a:srgbClr val="FFFFFF"/>
                </a:highlight>
                <a:latin typeface="Arial"/>
                <a:ea typeface="Arial"/>
                <a:cs typeface="Arial"/>
                <a:sym typeface="Arial"/>
              </a:rPr>
              <a:t> – Grams/Watt or Grams/Amp (larger number is better)</a:t>
            </a:r>
            <a:endParaRPr/>
          </a:p>
          <a:p>
            <a:pPr indent="-285750" lvl="0" marL="285750" marR="0" rtl="0" algn="l">
              <a:spcBef>
                <a:spcPts val="0"/>
              </a:spcBef>
              <a:spcAft>
                <a:spcPts val="0"/>
              </a:spcAft>
              <a:buClr>
                <a:srgbClr val="202124"/>
              </a:buClr>
              <a:buSzPts val="1800"/>
              <a:buFont typeface="Arial"/>
              <a:buChar char="•"/>
            </a:pPr>
            <a:r>
              <a:rPr b="1" lang="en-US" sz="1800">
                <a:solidFill>
                  <a:srgbClr val="202124"/>
                </a:solidFill>
                <a:highlight>
                  <a:srgbClr val="FFFFFF"/>
                </a:highlight>
                <a:latin typeface="Arial"/>
                <a:ea typeface="Arial"/>
                <a:cs typeface="Arial"/>
                <a:sym typeface="Arial"/>
              </a:rPr>
              <a:t>Torque and Response </a:t>
            </a:r>
            <a:r>
              <a:rPr lang="en-US" sz="1800">
                <a:solidFill>
                  <a:srgbClr val="202124"/>
                </a:solidFill>
                <a:highlight>
                  <a:srgbClr val="FFFFFF"/>
                </a:highlight>
                <a:latin typeface="Arial"/>
                <a:ea typeface="Arial"/>
                <a:cs typeface="Arial"/>
                <a:sym typeface="Arial"/>
              </a:rPr>
              <a:t>– driven by stator volume</a:t>
            </a:r>
            <a:endParaRPr b="0" sz="1800">
              <a:solidFill>
                <a:srgbClr val="202124"/>
              </a:solidFill>
              <a:highlight>
                <a:srgbClr val="FFFFFF"/>
              </a:highlight>
              <a:latin typeface="Arial"/>
              <a:ea typeface="Arial"/>
              <a:cs typeface="Arial"/>
              <a:sym typeface="Arial"/>
            </a:endParaRPr>
          </a:p>
        </p:txBody>
      </p:sp>
      <p:pic>
        <p:nvPicPr>
          <p:cNvPr id="235" name="Google Shape;235;p32"/>
          <p:cNvPicPr preferRelativeResize="0"/>
          <p:nvPr/>
        </p:nvPicPr>
        <p:blipFill rotWithShape="1">
          <a:blip r:embed="rId5">
            <a:alphaModFix/>
          </a:blip>
          <a:srcRect b="0" l="0" r="0" t="0"/>
          <a:stretch/>
        </p:blipFill>
        <p:spPr>
          <a:xfrm>
            <a:off x="7572375" y="3186611"/>
            <a:ext cx="4350565" cy="3262924"/>
          </a:xfrm>
          <a:prstGeom prst="rect">
            <a:avLst/>
          </a:prstGeom>
          <a:noFill/>
          <a:ln>
            <a:noFill/>
          </a:ln>
        </p:spPr>
      </p:pic>
      <p:sp>
        <p:nvSpPr>
          <p:cNvPr id="236" name="Google Shape;236;p32"/>
          <p:cNvSpPr txBox="1"/>
          <p:nvPr/>
        </p:nvSpPr>
        <p:spPr>
          <a:xfrm>
            <a:off x="542127" y="5643716"/>
            <a:ext cx="561151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200">
                <a:solidFill>
                  <a:schemeClr val="dk1"/>
                </a:solidFill>
                <a:latin typeface="Arial"/>
                <a:ea typeface="Arial"/>
                <a:cs typeface="Arial"/>
                <a:sym typeface="Arial"/>
              </a:rPr>
              <a:t>This is an example. Not all brushless motors follow the same part numbering. Consult manufacturer’s documentation.</a:t>
            </a:r>
            <a:endParaRPr/>
          </a:p>
        </p:txBody>
      </p:sp>
      <p:sp>
        <p:nvSpPr>
          <p:cNvPr id="237" name="Google Shape;237;p32"/>
          <p:cNvSpPr/>
          <p:nvPr/>
        </p:nvSpPr>
        <p:spPr>
          <a:xfrm>
            <a:off x="344129" y="3429000"/>
            <a:ext cx="6007510" cy="2214716"/>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3"/>
          <p:cNvSpPr txBox="1"/>
          <p:nvPr/>
        </p:nvSpPr>
        <p:spPr>
          <a:xfrm>
            <a:off x="838200" y="365125"/>
            <a:ext cx="10515600" cy="695809"/>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Arial"/>
              <a:buNone/>
            </a:pPr>
            <a:r>
              <a:rPr b="1" lang="en-US" sz="4400">
                <a:solidFill>
                  <a:schemeClr val="dk1"/>
                </a:solidFill>
                <a:latin typeface="Arial"/>
                <a:ea typeface="Arial"/>
                <a:cs typeface="Arial"/>
                <a:sym typeface="Arial"/>
              </a:rPr>
              <a:t>Motor Mounting</a:t>
            </a:r>
            <a:endParaRPr/>
          </a:p>
        </p:txBody>
      </p:sp>
      <p:grpSp>
        <p:nvGrpSpPr>
          <p:cNvPr id="243" name="Google Shape;243;p33"/>
          <p:cNvGrpSpPr/>
          <p:nvPr/>
        </p:nvGrpSpPr>
        <p:grpSpPr>
          <a:xfrm>
            <a:off x="1367410" y="1142620"/>
            <a:ext cx="1962150" cy="1537704"/>
            <a:chOff x="323874" y="1607650"/>
            <a:chExt cx="1962150" cy="1537704"/>
          </a:xfrm>
        </p:grpSpPr>
        <p:sp>
          <p:nvSpPr>
            <p:cNvPr id="244" name="Google Shape;244;p33"/>
            <p:cNvSpPr txBox="1"/>
            <p:nvPr/>
          </p:nvSpPr>
          <p:spPr>
            <a:xfrm>
              <a:off x="615939" y="2776022"/>
              <a:ext cx="1670085"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M3x12mm</a:t>
              </a:r>
              <a:endParaRPr/>
            </a:p>
          </p:txBody>
        </p:sp>
        <p:pic>
          <p:nvPicPr>
            <p:cNvPr descr="A picture containing ocean floor&#10;&#10;Description automatically generated" id="245" name="Google Shape;245;p33"/>
            <p:cNvPicPr preferRelativeResize="0"/>
            <p:nvPr/>
          </p:nvPicPr>
          <p:blipFill rotWithShape="1">
            <a:blip r:embed="rId3">
              <a:alphaModFix/>
            </a:blip>
            <a:srcRect b="27299" l="26638" r="36240" t="17885"/>
            <a:stretch/>
          </p:blipFill>
          <p:spPr>
            <a:xfrm>
              <a:off x="323874" y="1607650"/>
              <a:ext cx="1962150" cy="1219200"/>
            </a:xfrm>
            <a:prstGeom prst="rect">
              <a:avLst/>
            </a:prstGeom>
            <a:noFill/>
            <a:ln>
              <a:noFill/>
            </a:ln>
          </p:spPr>
        </p:pic>
        <p:sp>
          <p:nvSpPr>
            <p:cNvPr id="246" name="Google Shape;246;p33"/>
            <p:cNvSpPr/>
            <p:nvPr/>
          </p:nvSpPr>
          <p:spPr>
            <a:xfrm>
              <a:off x="768341" y="1938696"/>
              <a:ext cx="441359" cy="821642"/>
            </a:xfrm>
            <a:prstGeom prst="rect">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47" name="Google Shape;247;p33"/>
          <p:cNvGrpSpPr/>
          <p:nvPr/>
        </p:nvGrpSpPr>
        <p:grpSpPr>
          <a:xfrm>
            <a:off x="605460" y="2731934"/>
            <a:ext cx="5448202" cy="2738437"/>
            <a:chOff x="838200" y="2059781"/>
            <a:chExt cx="5448202" cy="2738437"/>
          </a:xfrm>
        </p:grpSpPr>
        <p:pic>
          <p:nvPicPr>
            <p:cNvPr id="248" name="Google Shape;248;p33"/>
            <p:cNvPicPr preferRelativeResize="0"/>
            <p:nvPr/>
          </p:nvPicPr>
          <p:blipFill rotWithShape="1">
            <a:blip r:embed="rId4">
              <a:alphaModFix/>
            </a:blip>
            <a:srcRect b="42501" l="50986" r="0" t="24651"/>
            <a:stretch/>
          </p:blipFill>
          <p:spPr>
            <a:xfrm>
              <a:off x="838200" y="2059781"/>
              <a:ext cx="5448202" cy="2738437"/>
            </a:xfrm>
            <a:prstGeom prst="rect">
              <a:avLst/>
            </a:prstGeom>
            <a:noFill/>
            <a:ln>
              <a:noFill/>
            </a:ln>
          </p:spPr>
        </p:pic>
        <p:sp>
          <p:nvSpPr>
            <p:cNvPr id="249" name="Google Shape;249;p33"/>
            <p:cNvSpPr/>
            <p:nvPr/>
          </p:nvSpPr>
          <p:spPr>
            <a:xfrm flipH="1" rot="-409875">
              <a:off x="1629338" y="3246270"/>
              <a:ext cx="1962150" cy="607904"/>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Wire orientation</a:t>
              </a:r>
              <a:endParaRPr/>
            </a:p>
          </p:txBody>
        </p:sp>
      </p:grpSp>
      <p:pic>
        <p:nvPicPr>
          <p:cNvPr descr="A drone flying in the sky&#10;&#10;AI-generated content may be incorrect." id="250" name="Google Shape;250;p33"/>
          <p:cNvPicPr preferRelativeResize="0"/>
          <p:nvPr/>
        </p:nvPicPr>
        <p:blipFill rotWithShape="1">
          <a:blip r:embed="rId5">
            <a:alphaModFix/>
          </a:blip>
          <a:srcRect b="7838" l="35768" r="11978" t="10403"/>
          <a:stretch/>
        </p:blipFill>
        <p:spPr>
          <a:xfrm>
            <a:off x="6138340" y="1301846"/>
            <a:ext cx="5685639" cy="500407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4"/>
          <p:cNvSpPr txBox="1"/>
          <p:nvPr>
            <p:ph idx="1" type="body"/>
          </p:nvPr>
        </p:nvSpPr>
        <p:spPr>
          <a:xfrm>
            <a:off x="89273" y="1330695"/>
            <a:ext cx="7746696" cy="4953707"/>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latin typeface="Arial"/>
                <a:ea typeface="Arial"/>
                <a:cs typeface="Arial"/>
                <a:sym typeface="Arial"/>
              </a:rPr>
              <a:t>Placement – </a:t>
            </a:r>
            <a:r>
              <a:rPr lang="en-US" sz="2000">
                <a:latin typeface="Arial"/>
                <a:ea typeface="Arial"/>
                <a:cs typeface="Arial"/>
                <a:sym typeface="Arial"/>
              </a:rPr>
              <a:t>The ESC should be placed with the wire harness connection to the front so the battery pads are to the rear and the heatsink is facing up.</a:t>
            </a:r>
            <a:endParaRPr/>
          </a:p>
          <a:p>
            <a:pPr indent="-50800" lvl="0" marL="228600" rtl="0" algn="l">
              <a:lnSpc>
                <a:spcPct val="90000"/>
              </a:lnSpc>
              <a:spcBef>
                <a:spcPts val="1000"/>
              </a:spcBef>
              <a:spcAft>
                <a:spcPts val="0"/>
              </a:spcAft>
              <a:buClr>
                <a:schemeClr val="dk1"/>
              </a:buClr>
              <a:buSzPts val="2800"/>
              <a:buNone/>
            </a:pPr>
            <a:r>
              <a:t/>
            </a:r>
            <a:endParaRPr>
              <a:latin typeface="Arial"/>
              <a:ea typeface="Arial"/>
              <a:cs typeface="Arial"/>
              <a:sym typeface="Arial"/>
            </a:endParaRPr>
          </a:p>
          <a:p>
            <a:pPr indent="-228600" lvl="0" marL="228600" rtl="0" algn="l">
              <a:lnSpc>
                <a:spcPct val="90000"/>
              </a:lnSpc>
              <a:spcBef>
                <a:spcPts val="1000"/>
              </a:spcBef>
              <a:spcAft>
                <a:spcPts val="0"/>
              </a:spcAft>
              <a:buClr>
                <a:schemeClr val="dk1"/>
              </a:buClr>
              <a:buSzPts val="2800"/>
              <a:buChar char="•"/>
            </a:pPr>
            <a:r>
              <a:rPr lang="en-US">
                <a:latin typeface="Arial"/>
                <a:ea typeface="Arial"/>
                <a:cs typeface="Arial"/>
                <a:sym typeface="Arial"/>
              </a:rPr>
              <a:t>Pressed Washers – </a:t>
            </a:r>
            <a:r>
              <a:rPr lang="en-US" sz="2000">
                <a:latin typeface="Arial"/>
                <a:ea typeface="Arial"/>
                <a:cs typeface="Arial"/>
                <a:sym typeface="Arial"/>
              </a:rPr>
              <a:t>The press in washer need to be removed IOT fit the ESC on the stack. Utilize a small screwdriver and put pressure on the inner edge of the washer from the top to the bottom.     (refer to the arrow identifying the washer).</a:t>
            </a:r>
            <a:endParaRPr/>
          </a:p>
          <a:p>
            <a:pPr indent="-50800" lvl="0" marL="228600" rtl="0" algn="l">
              <a:lnSpc>
                <a:spcPct val="90000"/>
              </a:lnSpc>
              <a:spcBef>
                <a:spcPts val="1000"/>
              </a:spcBef>
              <a:spcAft>
                <a:spcPts val="0"/>
              </a:spcAft>
              <a:buClr>
                <a:schemeClr val="dk1"/>
              </a:buClr>
              <a:buSzPts val="2800"/>
              <a:buNone/>
            </a:pPr>
            <a:r>
              <a:t/>
            </a:r>
            <a:endParaRPr>
              <a:latin typeface="Arial"/>
              <a:ea typeface="Arial"/>
              <a:cs typeface="Arial"/>
              <a:sym typeface="Arial"/>
            </a:endParaRPr>
          </a:p>
          <a:p>
            <a:pPr indent="-228600" lvl="0" marL="228600" rtl="0" algn="l">
              <a:lnSpc>
                <a:spcPct val="90000"/>
              </a:lnSpc>
              <a:spcBef>
                <a:spcPts val="1000"/>
              </a:spcBef>
              <a:spcAft>
                <a:spcPts val="0"/>
              </a:spcAft>
              <a:buClr>
                <a:schemeClr val="dk1"/>
              </a:buClr>
              <a:buSzPts val="2800"/>
              <a:buChar char="•"/>
            </a:pPr>
            <a:r>
              <a:rPr lang="en-US">
                <a:latin typeface="Arial"/>
                <a:ea typeface="Arial"/>
                <a:cs typeface="Arial"/>
                <a:sym typeface="Arial"/>
              </a:rPr>
              <a:t>Gummies – </a:t>
            </a:r>
            <a:r>
              <a:rPr lang="en-US" sz="2000">
                <a:latin typeface="Arial"/>
                <a:ea typeface="Arial"/>
                <a:cs typeface="Arial"/>
                <a:sym typeface="Arial"/>
              </a:rPr>
              <a:t>In place of the washers that are removed, take the red gummies from the FC and place them in the ESC.</a:t>
            </a:r>
            <a:endParaRPr/>
          </a:p>
          <a:p>
            <a:pPr indent="-50800" lvl="0" marL="228600" rtl="0" algn="l">
              <a:lnSpc>
                <a:spcPct val="90000"/>
              </a:lnSpc>
              <a:spcBef>
                <a:spcPts val="1000"/>
              </a:spcBef>
              <a:spcAft>
                <a:spcPts val="0"/>
              </a:spcAft>
              <a:buClr>
                <a:schemeClr val="dk1"/>
              </a:buClr>
              <a:buSzPts val="2800"/>
              <a:buNone/>
            </a:pPr>
            <a:r>
              <a:t/>
            </a:r>
            <a:endParaRPr>
              <a:latin typeface="Arial"/>
              <a:ea typeface="Arial"/>
              <a:cs typeface="Arial"/>
              <a:sym typeface="Arial"/>
            </a:endParaRPr>
          </a:p>
          <a:p>
            <a:pPr indent="-228600" lvl="0" marL="228600" rtl="0" algn="l">
              <a:lnSpc>
                <a:spcPct val="90000"/>
              </a:lnSpc>
              <a:spcBef>
                <a:spcPts val="1000"/>
              </a:spcBef>
              <a:spcAft>
                <a:spcPts val="0"/>
              </a:spcAft>
              <a:buClr>
                <a:schemeClr val="dk1"/>
              </a:buClr>
              <a:buSzPts val="2800"/>
              <a:buChar char="•"/>
            </a:pPr>
            <a:r>
              <a:rPr lang="en-US">
                <a:latin typeface="Arial"/>
                <a:ea typeface="Arial"/>
                <a:cs typeface="Arial"/>
                <a:sym typeface="Arial"/>
              </a:rPr>
              <a:t>FC harness – </a:t>
            </a:r>
            <a:r>
              <a:rPr lang="en-US" sz="2000">
                <a:latin typeface="Arial"/>
                <a:ea typeface="Arial"/>
                <a:cs typeface="Arial"/>
                <a:sym typeface="Arial"/>
              </a:rPr>
              <a:t>Utilize the ESC to FC harness that comes with the ESC and plug it into the FC at the ESC port.</a:t>
            </a:r>
            <a:endParaRPr>
              <a:latin typeface="Arial"/>
              <a:ea typeface="Arial"/>
              <a:cs typeface="Arial"/>
              <a:sym typeface="Arial"/>
            </a:endParaRPr>
          </a:p>
        </p:txBody>
      </p:sp>
      <p:sp>
        <p:nvSpPr>
          <p:cNvPr id="256" name="Google Shape;256;p34"/>
          <p:cNvSpPr txBox="1"/>
          <p:nvPr>
            <p:ph type="title"/>
          </p:nvPr>
        </p:nvSpPr>
        <p:spPr>
          <a:xfrm>
            <a:off x="838200" y="365125"/>
            <a:ext cx="10515600" cy="69580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Electronic Speed Controller</a:t>
            </a:r>
            <a:endParaRPr/>
          </a:p>
        </p:txBody>
      </p:sp>
      <p:pic>
        <p:nvPicPr>
          <p:cNvPr descr="A picture containing electronics, circuit&#10;&#10;Description automatically generated" id="257" name="Google Shape;257;p34"/>
          <p:cNvPicPr preferRelativeResize="0"/>
          <p:nvPr/>
        </p:nvPicPr>
        <p:blipFill rotWithShape="1">
          <a:blip r:embed="rId3">
            <a:alphaModFix/>
          </a:blip>
          <a:srcRect b="0" l="0" r="0" t="0"/>
          <a:stretch/>
        </p:blipFill>
        <p:spPr>
          <a:xfrm>
            <a:off x="8018808" y="1331843"/>
            <a:ext cx="3914775" cy="2752725"/>
          </a:xfrm>
          <a:prstGeom prst="rect">
            <a:avLst/>
          </a:prstGeom>
          <a:noFill/>
          <a:ln>
            <a:noFill/>
          </a:ln>
        </p:spPr>
      </p:pic>
      <p:pic>
        <p:nvPicPr>
          <p:cNvPr descr="A close-up of a circuit board&#10;&#10;Description automatically generated with medium confidence" id="258" name="Google Shape;258;p34"/>
          <p:cNvPicPr preferRelativeResize="0"/>
          <p:nvPr/>
        </p:nvPicPr>
        <p:blipFill rotWithShape="1">
          <a:blip r:embed="rId4">
            <a:alphaModFix/>
          </a:blip>
          <a:srcRect b="0" l="0" r="0" t="0"/>
          <a:stretch/>
        </p:blipFill>
        <p:spPr>
          <a:xfrm>
            <a:off x="8018808" y="4054786"/>
            <a:ext cx="3928470" cy="2544797"/>
          </a:xfrm>
          <a:prstGeom prst="rect">
            <a:avLst/>
          </a:prstGeom>
          <a:noFill/>
          <a:ln>
            <a:noFill/>
          </a:ln>
        </p:spPr>
      </p:pic>
      <p:cxnSp>
        <p:nvCxnSpPr>
          <p:cNvPr id="259" name="Google Shape;259;p34"/>
          <p:cNvCxnSpPr/>
          <p:nvPr/>
        </p:nvCxnSpPr>
        <p:spPr>
          <a:xfrm>
            <a:off x="7805047" y="3321809"/>
            <a:ext cx="851936" cy="2075139"/>
          </a:xfrm>
          <a:prstGeom prst="straightConnector1">
            <a:avLst/>
          </a:prstGeom>
          <a:noFill/>
          <a:ln cap="flat" cmpd="sng" w="57150">
            <a:solidFill>
              <a:srgbClr val="FF0000"/>
            </a:solidFill>
            <a:prstDash val="solid"/>
            <a:miter lim="800000"/>
            <a:headEnd len="sm" w="sm" type="none"/>
            <a:tailEnd len="med" w="med" type="triangle"/>
          </a:ln>
        </p:spPr>
      </p:cxnSp>
      <p:cxnSp>
        <p:nvCxnSpPr>
          <p:cNvPr id="260" name="Google Shape;260;p34"/>
          <p:cNvCxnSpPr/>
          <p:nvPr/>
        </p:nvCxnSpPr>
        <p:spPr>
          <a:xfrm flipH="1" rot="10800000">
            <a:off x="7805047" y="2953061"/>
            <a:ext cx="814802" cy="368748"/>
          </a:xfrm>
          <a:prstGeom prst="straightConnector1">
            <a:avLst/>
          </a:prstGeom>
          <a:noFill/>
          <a:ln cap="flat" cmpd="sng" w="57150">
            <a:solidFill>
              <a:srgbClr val="FF0000"/>
            </a:solidFill>
            <a:prstDash val="solid"/>
            <a:miter lim="800000"/>
            <a:headEnd len="sm" w="sm" type="none"/>
            <a:tailEnd len="med" w="med" type="triangle"/>
          </a:ln>
        </p:spPr>
      </p:cxnSp>
      <p:sp>
        <p:nvSpPr>
          <p:cNvPr id="261" name="Google Shape;261;p34"/>
          <p:cNvSpPr/>
          <p:nvPr/>
        </p:nvSpPr>
        <p:spPr>
          <a:xfrm>
            <a:off x="8631583" y="5301784"/>
            <a:ext cx="328267" cy="214382"/>
          </a:xfrm>
          <a:prstGeom prst="ellipse">
            <a:avLst/>
          </a:prstGeom>
          <a:noFill/>
          <a:ln cap="flat" cmpd="sng" w="19050">
            <a:solidFill>
              <a:srgbClr val="FF0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2" name="Google Shape;262;p34"/>
          <p:cNvSpPr/>
          <p:nvPr/>
        </p:nvSpPr>
        <p:spPr>
          <a:xfrm>
            <a:off x="10403233" y="5800259"/>
            <a:ext cx="328267" cy="214382"/>
          </a:xfrm>
          <a:prstGeom prst="ellipse">
            <a:avLst/>
          </a:prstGeom>
          <a:noFill/>
          <a:ln cap="flat" cmpd="sng" w="19050">
            <a:solidFill>
              <a:srgbClr val="FF0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3" name="Google Shape;263;p34"/>
          <p:cNvSpPr/>
          <p:nvPr/>
        </p:nvSpPr>
        <p:spPr>
          <a:xfrm>
            <a:off x="11257308" y="4728031"/>
            <a:ext cx="328267" cy="214382"/>
          </a:xfrm>
          <a:prstGeom prst="ellipse">
            <a:avLst/>
          </a:prstGeom>
          <a:noFill/>
          <a:ln cap="flat" cmpd="sng" w="19050">
            <a:solidFill>
              <a:srgbClr val="FF0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4" name="Google Shape;264;p34"/>
          <p:cNvSpPr/>
          <p:nvPr/>
        </p:nvSpPr>
        <p:spPr>
          <a:xfrm>
            <a:off x="9561858" y="4288009"/>
            <a:ext cx="328267" cy="214382"/>
          </a:xfrm>
          <a:prstGeom prst="ellipse">
            <a:avLst/>
          </a:prstGeom>
          <a:noFill/>
          <a:ln cap="flat" cmpd="sng" w="19050">
            <a:solidFill>
              <a:srgbClr val="FF0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5" name="Google Shape;265;p34"/>
          <p:cNvSpPr/>
          <p:nvPr/>
        </p:nvSpPr>
        <p:spPr>
          <a:xfrm>
            <a:off x="10466733" y="3321809"/>
            <a:ext cx="328267" cy="214382"/>
          </a:xfrm>
          <a:prstGeom prst="ellipse">
            <a:avLst/>
          </a:prstGeom>
          <a:noFill/>
          <a:ln cap="flat" cmpd="sng" w="19050">
            <a:solidFill>
              <a:srgbClr val="FF0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6" name="Google Shape;266;p34"/>
          <p:cNvSpPr/>
          <p:nvPr/>
        </p:nvSpPr>
        <p:spPr>
          <a:xfrm>
            <a:off x="8619849" y="2756987"/>
            <a:ext cx="328267" cy="214382"/>
          </a:xfrm>
          <a:prstGeom prst="ellipse">
            <a:avLst/>
          </a:prstGeom>
          <a:noFill/>
          <a:ln cap="flat" cmpd="sng" w="19050">
            <a:solidFill>
              <a:srgbClr val="FF0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7" name="Google Shape;267;p34"/>
          <p:cNvSpPr/>
          <p:nvPr/>
        </p:nvSpPr>
        <p:spPr>
          <a:xfrm>
            <a:off x="9438999" y="1655262"/>
            <a:ext cx="328267" cy="214382"/>
          </a:xfrm>
          <a:prstGeom prst="ellipse">
            <a:avLst/>
          </a:prstGeom>
          <a:noFill/>
          <a:ln cap="flat" cmpd="sng" w="19050">
            <a:solidFill>
              <a:srgbClr val="FF0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8" name="Google Shape;268;p34"/>
          <p:cNvSpPr/>
          <p:nvPr/>
        </p:nvSpPr>
        <p:spPr>
          <a:xfrm>
            <a:off x="11189666" y="2175547"/>
            <a:ext cx="328267" cy="214382"/>
          </a:xfrm>
          <a:prstGeom prst="ellipse">
            <a:avLst/>
          </a:prstGeom>
          <a:noFill/>
          <a:ln cap="flat" cmpd="sng" w="19050">
            <a:solidFill>
              <a:srgbClr val="FF0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latin typeface="Arial"/>
                <a:ea typeface="Arial"/>
                <a:cs typeface="Arial"/>
                <a:sym typeface="Arial"/>
              </a:rPr>
              <a:t>Electronic Speed Controller (ESC)</a:t>
            </a:r>
            <a:endParaRPr/>
          </a:p>
        </p:txBody>
      </p:sp>
      <p:sp>
        <p:nvSpPr>
          <p:cNvPr id="274" name="Google Shape;274;p35"/>
          <p:cNvSpPr txBox="1"/>
          <p:nvPr>
            <p:ph idx="1" type="body"/>
          </p:nvPr>
        </p:nvSpPr>
        <p:spPr>
          <a:xfrm>
            <a:off x="838200" y="1825625"/>
            <a:ext cx="52578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latin typeface="Arial"/>
                <a:ea typeface="Arial"/>
                <a:cs typeface="Arial"/>
                <a:sym typeface="Arial"/>
              </a:rPr>
              <a:t>ESC controls the speed of the motors through signals from the flight controller</a:t>
            </a:r>
            <a:endParaRPr/>
          </a:p>
          <a:p>
            <a:pPr indent="-228600" lvl="0" marL="228600" rtl="0" algn="l">
              <a:lnSpc>
                <a:spcPct val="90000"/>
              </a:lnSpc>
              <a:spcBef>
                <a:spcPts val="1000"/>
              </a:spcBef>
              <a:spcAft>
                <a:spcPts val="0"/>
              </a:spcAft>
              <a:buClr>
                <a:schemeClr val="dk1"/>
              </a:buClr>
              <a:buSzPts val="2000"/>
              <a:buChar char="•"/>
            </a:pPr>
            <a:r>
              <a:rPr lang="en-US" sz="2000">
                <a:latin typeface="Arial"/>
                <a:ea typeface="Arial"/>
                <a:cs typeface="Arial"/>
                <a:sym typeface="Arial"/>
              </a:rPr>
              <a:t>Two main types of ESCs; Single ESCs and 4-1 ESCs</a:t>
            </a:r>
            <a:endParaRPr/>
          </a:p>
          <a:p>
            <a:pPr indent="-228600" lvl="1" marL="685800" rtl="0" algn="l">
              <a:lnSpc>
                <a:spcPct val="90000"/>
              </a:lnSpc>
              <a:spcBef>
                <a:spcPts val="500"/>
              </a:spcBef>
              <a:spcAft>
                <a:spcPts val="0"/>
              </a:spcAft>
              <a:buClr>
                <a:schemeClr val="dk1"/>
              </a:buClr>
              <a:buSzPts val="1800"/>
              <a:buChar char="•"/>
            </a:pPr>
            <a:r>
              <a:rPr lang="en-US" sz="1800">
                <a:latin typeface="Arial"/>
                <a:ea typeface="Arial"/>
                <a:cs typeface="Arial"/>
                <a:sym typeface="Arial"/>
              </a:rPr>
              <a:t>Single ESCs control only one motor (Easier to replace if ESC fails, but make the drone heavier)</a:t>
            </a:r>
            <a:endParaRPr/>
          </a:p>
          <a:p>
            <a:pPr indent="-228600" lvl="1" marL="685800" rtl="0" algn="l">
              <a:lnSpc>
                <a:spcPct val="90000"/>
              </a:lnSpc>
              <a:spcBef>
                <a:spcPts val="500"/>
              </a:spcBef>
              <a:spcAft>
                <a:spcPts val="0"/>
              </a:spcAft>
              <a:buClr>
                <a:schemeClr val="dk1"/>
              </a:buClr>
              <a:buSzPts val="1800"/>
              <a:buChar char="•"/>
            </a:pPr>
            <a:r>
              <a:rPr lang="en-US" sz="1800">
                <a:latin typeface="Arial"/>
                <a:ea typeface="Arial"/>
                <a:cs typeface="Arial"/>
                <a:sym typeface="Arial"/>
              </a:rPr>
              <a:t>4-1 ESCs control all 4 motors (Standard for modern FPV, compact and light, but if one ESC fails whole board needs to be replaced</a:t>
            </a:r>
            <a:endParaRPr/>
          </a:p>
          <a:p>
            <a:pPr indent="-228600" lvl="0" marL="228600" rtl="0" algn="l">
              <a:lnSpc>
                <a:spcPct val="90000"/>
              </a:lnSpc>
              <a:spcBef>
                <a:spcPts val="1000"/>
              </a:spcBef>
              <a:spcAft>
                <a:spcPts val="0"/>
              </a:spcAft>
              <a:buClr>
                <a:schemeClr val="dk1"/>
              </a:buClr>
              <a:buSzPts val="2000"/>
              <a:buChar char="•"/>
            </a:pPr>
            <a:r>
              <a:rPr lang="en-US" sz="2000">
                <a:latin typeface="Arial"/>
                <a:ea typeface="Arial"/>
                <a:cs typeface="Arial"/>
                <a:sym typeface="Arial"/>
              </a:rPr>
              <a:t>Verify voltage and amperage rating of ESC to identify which batteries are compatible</a:t>
            </a:r>
            <a:endParaRPr/>
          </a:p>
        </p:txBody>
      </p:sp>
      <p:sp>
        <p:nvSpPr>
          <p:cNvPr id="275" name="Google Shape;275;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16 October 2025</a:t>
            </a:r>
            <a:endParaRPr/>
          </a:p>
        </p:txBody>
      </p:sp>
      <p:pic>
        <p:nvPicPr>
          <p:cNvPr descr="A picture containing electronics, circuit&#10;&#10;Description automatically generated" id="276" name="Google Shape;276;p35"/>
          <p:cNvPicPr preferRelativeResize="0"/>
          <p:nvPr/>
        </p:nvPicPr>
        <p:blipFill rotWithShape="1">
          <a:blip r:embed="rId3">
            <a:alphaModFix/>
          </a:blip>
          <a:srcRect b="0" l="0" r="0" t="0"/>
          <a:stretch/>
        </p:blipFill>
        <p:spPr>
          <a:xfrm>
            <a:off x="7262813" y="1339094"/>
            <a:ext cx="3914775" cy="2762250"/>
          </a:xfrm>
          <a:prstGeom prst="rect">
            <a:avLst/>
          </a:prstGeom>
          <a:noFill/>
          <a:ln>
            <a:noFill/>
          </a:ln>
        </p:spPr>
      </p:pic>
      <p:pic>
        <p:nvPicPr>
          <p:cNvPr descr="A close-up of a circuit board&#10;&#10;Description automatically generated with medium confidence" id="277" name="Google Shape;277;p35"/>
          <p:cNvPicPr preferRelativeResize="0"/>
          <p:nvPr/>
        </p:nvPicPr>
        <p:blipFill rotWithShape="1">
          <a:blip r:embed="rId4">
            <a:alphaModFix/>
          </a:blip>
          <a:srcRect b="0" l="0" r="0" t="0"/>
          <a:stretch/>
        </p:blipFill>
        <p:spPr>
          <a:xfrm>
            <a:off x="7249659" y="4099983"/>
            <a:ext cx="3933825" cy="2552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6"/>
          <p:cNvSpPr txBox="1"/>
          <p:nvPr>
            <p:ph type="title"/>
          </p:nvPr>
        </p:nvSpPr>
        <p:spPr>
          <a:xfrm>
            <a:off x="838200" y="92982"/>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latin typeface="Arial"/>
                <a:ea typeface="Arial"/>
                <a:cs typeface="Arial"/>
                <a:sym typeface="Arial"/>
              </a:rPr>
              <a:t>ESC Troubleshooting</a:t>
            </a:r>
            <a:endParaRPr/>
          </a:p>
        </p:txBody>
      </p:sp>
      <p:graphicFrame>
        <p:nvGraphicFramePr>
          <p:cNvPr id="283" name="Google Shape;283;p36"/>
          <p:cNvGraphicFramePr/>
          <p:nvPr/>
        </p:nvGraphicFramePr>
        <p:xfrm>
          <a:off x="838200" y="1259568"/>
          <a:ext cx="3000000" cy="3000000"/>
        </p:xfrm>
        <a:graphic>
          <a:graphicData uri="http://schemas.openxmlformats.org/drawingml/2006/table">
            <a:tbl>
              <a:tblPr bandRow="1" firstRow="1">
                <a:noFill/>
                <a:tableStyleId>{51AD1AB3-6F22-4D3F-851C-B80C7652FE85}</a:tableStyleId>
              </a:tblPr>
              <a:tblGrid>
                <a:gridCol w="3505200"/>
                <a:gridCol w="3505200"/>
                <a:gridCol w="3505200"/>
              </a:tblGrid>
              <a:tr h="386350">
                <a:tc>
                  <a:txBody>
                    <a:bodyPr/>
                    <a:lstStyle/>
                    <a:p>
                      <a:pPr indent="0" lvl="0" marL="0" marR="0" rtl="0" algn="ctr">
                        <a:spcBef>
                          <a:spcPts val="0"/>
                        </a:spcBef>
                        <a:spcAft>
                          <a:spcPts val="0"/>
                        </a:spcAft>
                        <a:buNone/>
                      </a:pPr>
                      <a:r>
                        <a:rPr lang="en-US" sz="1800" u="none" cap="none" strike="noStrike">
                          <a:solidFill>
                            <a:schemeClr val="dk1"/>
                          </a:solidFill>
                          <a:latin typeface="Arial"/>
                          <a:ea typeface="Arial"/>
                          <a:cs typeface="Arial"/>
                          <a:sym typeface="Arial"/>
                        </a:rPr>
                        <a:t>Fault</a:t>
                      </a:r>
                      <a:endParaRPr/>
                    </a:p>
                  </a:txBody>
                  <a:tcPr marT="45725" marB="45725" marR="91450" marL="91450" anchor="ctr">
                    <a:solidFill>
                      <a:srgbClr val="C4E0B2"/>
                    </a:solidFill>
                  </a:tcPr>
                </a:tc>
                <a:tc>
                  <a:txBody>
                    <a:bodyPr/>
                    <a:lstStyle/>
                    <a:p>
                      <a:pPr indent="0" lvl="0" marL="0" marR="0" rtl="0" algn="ctr">
                        <a:spcBef>
                          <a:spcPts val="0"/>
                        </a:spcBef>
                        <a:spcAft>
                          <a:spcPts val="0"/>
                        </a:spcAft>
                        <a:buNone/>
                      </a:pPr>
                      <a:r>
                        <a:rPr lang="en-US" sz="1800" u="none" cap="none" strike="noStrike">
                          <a:solidFill>
                            <a:schemeClr val="dk1"/>
                          </a:solidFill>
                          <a:latin typeface="Arial"/>
                          <a:ea typeface="Arial"/>
                          <a:cs typeface="Arial"/>
                          <a:sym typeface="Arial"/>
                        </a:rPr>
                        <a:t>Cues</a:t>
                      </a:r>
                      <a:endParaRPr/>
                    </a:p>
                  </a:txBody>
                  <a:tcPr marT="45725" marB="45725" marR="91450" marL="91450" anchor="ctr">
                    <a:solidFill>
                      <a:srgbClr val="C4E0B2"/>
                    </a:solidFill>
                  </a:tcPr>
                </a:tc>
                <a:tc>
                  <a:txBody>
                    <a:bodyPr/>
                    <a:lstStyle/>
                    <a:p>
                      <a:pPr indent="0" lvl="0" marL="0" marR="0" rtl="0" algn="ctr">
                        <a:spcBef>
                          <a:spcPts val="0"/>
                        </a:spcBef>
                        <a:spcAft>
                          <a:spcPts val="0"/>
                        </a:spcAft>
                        <a:buNone/>
                      </a:pPr>
                      <a:r>
                        <a:rPr lang="en-US" sz="1800" u="none" cap="none" strike="noStrike">
                          <a:solidFill>
                            <a:schemeClr val="dk1"/>
                          </a:solidFill>
                          <a:latin typeface="Arial"/>
                          <a:ea typeface="Arial"/>
                          <a:cs typeface="Arial"/>
                          <a:sym typeface="Arial"/>
                        </a:rPr>
                        <a:t>Fix</a:t>
                      </a:r>
                      <a:endParaRPr/>
                    </a:p>
                  </a:txBody>
                  <a:tcPr marT="45725" marB="45725" marR="91450" marL="91450" anchor="ctr">
                    <a:solidFill>
                      <a:srgbClr val="C4E0B2"/>
                    </a:solidFill>
                  </a:tcPr>
                </a:tc>
              </a:tr>
              <a:tr h="682650">
                <a:tc>
                  <a:txBody>
                    <a:bodyPr/>
                    <a:lstStyle/>
                    <a:p>
                      <a:pPr indent="0" lvl="0" marL="0" marR="0" rtl="0" algn="l">
                        <a:spcBef>
                          <a:spcPts val="0"/>
                        </a:spcBef>
                        <a:spcAft>
                          <a:spcPts val="0"/>
                        </a:spcAft>
                        <a:buClr>
                          <a:schemeClr val="dk1"/>
                        </a:buClr>
                        <a:buSzPts val="1600"/>
                        <a:buFont typeface="Arial"/>
                        <a:buNone/>
                      </a:pPr>
                      <a:r>
                        <a:rPr lang="en-US" sz="1600" u="none" cap="none" strike="noStrike">
                          <a:solidFill>
                            <a:schemeClr val="dk1"/>
                          </a:solidFill>
                          <a:latin typeface="Arial"/>
                          <a:ea typeface="Arial"/>
                          <a:cs typeface="Arial"/>
                          <a:sym typeface="Arial"/>
                        </a:rPr>
                        <a:t>ESC Burnout</a:t>
                      </a:r>
                      <a:endParaRPr/>
                    </a:p>
                  </a:txBody>
                  <a:tcPr marT="45725" marB="45725" marR="91450" marL="91450">
                    <a:solidFill>
                      <a:srgbClr val="E1EFD8"/>
                    </a:solidFill>
                  </a:tcPr>
                </a:tc>
                <a:tc>
                  <a:txBody>
                    <a:bodyPr/>
                    <a:lstStyle/>
                    <a:p>
                      <a:pPr indent="-285750" lvl="0" marL="285750" marR="0" rtl="0" algn="l">
                        <a:spcBef>
                          <a:spcPts val="0"/>
                        </a:spcBef>
                        <a:spcAft>
                          <a:spcPts val="0"/>
                        </a:spcAft>
                        <a:buClr>
                          <a:schemeClr val="dk1"/>
                        </a:buClr>
                        <a:buSzPts val="1200"/>
                        <a:buFont typeface="Calibri"/>
                        <a:buChar char="-"/>
                      </a:pPr>
                      <a:r>
                        <a:rPr lang="en-US" sz="1200" u="none" cap="none" strike="noStrike">
                          <a:solidFill>
                            <a:schemeClr val="dk1"/>
                          </a:solidFill>
                          <a:latin typeface="Arial"/>
                          <a:ea typeface="Arial"/>
                          <a:cs typeface="Arial"/>
                          <a:sym typeface="Arial"/>
                        </a:rPr>
                        <a:t>Physical damage to board</a:t>
                      </a:r>
                      <a:endParaRPr/>
                    </a:p>
                    <a:p>
                      <a:pPr indent="-285750" lvl="0" marL="285750" marR="0" rtl="0" algn="l">
                        <a:spcBef>
                          <a:spcPts val="0"/>
                        </a:spcBef>
                        <a:spcAft>
                          <a:spcPts val="0"/>
                        </a:spcAft>
                        <a:buClr>
                          <a:schemeClr val="dk1"/>
                        </a:buClr>
                        <a:buSzPts val="1200"/>
                        <a:buFont typeface="Calibri"/>
                        <a:buChar char="-"/>
                      </a:pPr>
                      <a:r>
                        <a:rPr lang="en-US" sz="1200" u="none" cap="none" strike="noStrike">
                          <a:solidFill>
                            <a:schemeClr val="dk1"/>
                          </a:solidFill>
                          <a:latin typeface="Arial"/>
                          <a:ea typeface="Arial"/>
                          <a:cs typeface="Arial"/>
                          <a:sym typeface="Arial"/>
                        </a:rPr>
                        <a:t>Black "soot" near components </a:t>
                      </a:r>
                      <a:endParaRPr/>
                    </a:p>
                  </a:txBody>
                  <a:tcPr marT="45725" marB="45725" marR="91450" marL="91450">
                    <a:solidFill>
                      <a:srgbClr val="E1EFD8"/>
                    </a:solidFill>
                  </a:tcPr>
                </a:tc>
                <a:tc>
                  <a:txBody>
                    <a:bodyPr/>
                    <a:lstStyle/>
                    <a:p>
                      <a:pPr indent="-171450" lvl="0" marL="171450" marR="0" rtl="0" algn="l">
                        <a:spcBef>
                          <a:spcPts val="0"/>
                        </a:spcBef>
                        <a:spcAft>
                          <a:spcPts val="0"/>
                        </a:spcAft>
                        <a:buClr>
                          <a:schemeClr val="dk1"/>
                        </a:buClr>
                        <a:buSzPts val="1200"/>
                        <a:buFont typeface="Calibri"/>
                        <a:buChar char="-"/>
                      </a:pPr>
                      <a:r>
                        <a:rPr lang="en-US" sz="1200" u="none" cap="none" strike="noStrike">
                          <a:solidFill>
                            <a:schemeClr val="dk1"/>
                          </a:solidFill>
                          <a:latin typeface="Arial"/>
                          <a:ea typeface="Arial"/>
                          <a:cs typeface="Arial"/>
                          <a:sym typeface="Arial"/>
                        </a:rPr>
                        <a:t>Most common fault in ESCs and very rarely fixable</a:t>
                      </a:r>
                      <a:endParaRPr/>
                    </a:p>
                    <a:p>
                      <a:pPr indent="-171450" lvl="0" marL="171450" marR="0" rtl="0" algn="l">
                        <a:spcBef>
                          <a:spcPts val="0"/>
                        </a:spcBef>
                        <a:spcAft>
                          <a:spcPts val="0"/>
                        </a:spcAft>
                        <a:buClr>
                          <a:schemeClr val="dk1"/>
                        </a:buClr>
                        <a:buSzPts val="1200"/>
                        <a:buFont typeface="Calibri"/>
                        <a:buChar char="-"/>
                      </a:pPr>
                      <a:r>
                        <a:rPr lang="en-US" sz="1200" u="none" cap="none" strike="noStrike">
                          <a:solidFill>
                            <a:schemeClr val="dk1"/>
                          </a:solidFill>
                          <a:latin typeface="Arial"/>
                          <a:ea typeface="Arial"/>
                          <a:cs typeface="Arial"/>
                          <a:sym typeface="Arial"/>
                        </a:rPr>
                        <a:t>Micro soldering skills required, or new ESC</a:t>
                      </a:r>
                      <a:endParaRPr/>
                    </a:p>
                  </a:txBody>
                  <a:tcPr marT="45725" marB="45725" marR="91450" marL="91450">
                    <a:solidFill>
                      <a:srgbClr val="E1EFD8"/>
                    </a:solidFill>
                  </a:tcPr>
                </a:tc>
              </a:tr>
              <a:tr h="682650">
                <a:tc>
                  <a:txBody>
                    <a:bodyPr/>
                    <a:lstStyle/>
                    <a:p>
                      <a:pPr indent="0" lvl="0" marL="0" marR="0" rtl="0" algn="l">
                        <a:spcBef>
                          <a:spcPts val="0"/>
                        </a:spcBef>
                        <a:spcAft>
                          <a:spcPts val="0"/>
                        </a:spcAft>
                        <a:buNone/>
                      </a:pPr>
                      <a:r>
                        <a:rPr lang="en-US" sz="1600" u="none" cap="none" strike="noStrike">
                          <a:solidFill>
                            <a:schemeClr val="dk1"/>
                          </a:solidFill>
                          <a:latin typeface="Arial"/>
                          <a:ea typeface="Arial"/>
                          <a:cs typeface="Arial"/>
                          <a:sym typeface="Arial"/>
                        </a:rPr>
                        <a:t>ESC Desync</a:t>
                      </a:r>
                      <a:endParaRPr/>
                    </a:p>
                  </a:txBody>
                  <a:tcPr marT="45725" marB="45725" marR="91450" marL="91450">
                    <a:solidFill>
                      <a:schemeClr val="lt2"/>
                    </a:solidFill>
                  </a:tcPr>
                </a:tc>
                <a:tc>
                  <a:txBody>
                    <a:bodyPr/>
                    <a:lstStyle/>
                    <a:p>
                      <a:pPr indent="-285750" lvl="0" marL="285750" marR="0" rtl="0" algn="l">
                        <a:spcBef>
                          <a:spcPts val="0"/>
                        </a:spcBef>
                        <a:spcAft>
                          <a:spcPts val="0"/>
                        </a:spcAft>
                        <a:buClr>
                          <a:schemeClr val="dk1"/>
                        </a:buClr>
                        <a:buSzPts val="1200"/>
                        <a:buFont typeface="Calibri"/>
                        <a:buChar char="-"/>
                      </a:pPr>
                      <a:r>
                        <a:rPr lang="en-US" sz="1200">
                          <a:solidFill>
                            <a:schemeClr val="dk1"/>
                          </a:solidFill>
                          <a:latin typeface="Arial"/>
                          <a:ea typeface="Arial"/>
                          <a:cs typeface="Arial"/>
                          <a:sym typeface="Arial"/>
                        </a:rPr>
                        <a:t>Drone flipping erratically out of the sky</a:t>
                      </a:r>
                      <a:endParaRPr/>
                    </a:p>
                    <a:p>
                      <a:pPr indent="-285750" lvl="0" marL="285750" marR="0" rtl="0" algn="l">
                        <a:spcBef>
                          <a:spcPts val="0"/>
                        </a:spcBef>
                        <a:spcAft>
                          <a:spcPts val="0"/>
                        </a:spcAft>
                        <a:buClr>
                          <a:schemeClr val="dk1"/>
                        </a:buClr>
                        <a:buSzPts val="1200"/>
                        <a:buFont typeface="Calibri"/>
                        <a:buChar char="-"/>
                      </a:pPr>
                      <a:r>
                        <a:rPr lang="en-US" sz="1200">
                          <a:solidFill>
                            <a:schemeClr val="dk1"/>
                          </a:solidFill>
                          <a:latin typeface="Arial"/>
                          <a:ea typeface="Arial"/>
                          <a:cs typeface="Arial"/>
                          <a:sym typeface="Arial"/>
                        </a:rPr>
                        <a:t>Drone spooling up then ramping power to one motor</a:t>
                      </a:r>
                      <a:endParaRPr/>
                    </a:p>
                  </a:txBody>
                  <a:tcPr marT="45725" marB="45725" marR="91450" marL="91450">
                    <a:solidFill>
                      <a:schemeClr val="lt2"/>
                    </a:solidFill>
                  </a:tcPr>
                </a:tc>
                <a:tc>
                  <a:txBody>
                    <a:bodyPr/>
                    <a:lstStyle/>
                    <a:p>
                      <a:pPr indent="-171450" lvl="0" marL="171450" marR="0" rtl="0" algn="l">
                        <a:spcBef>
                          <a:spcPts val="0"/>
                        </a:spcBef>
                        <a:spcAft>
                          <a:spcPts val="0"/>
                        </a:spcAft>
                        <a:buClr>
                          <a:schemeClr val="dk1"/>
                        </a:buClr>
                        <a:buSzPts val="1200"/>
                        <a:buFont typeface="Calibri"/>
                        <a:buChar char="-"/>
                      </a:pPr>
                      <a:r>
                        <a:rPr lang="en-US" sz="1200">
                          <a:solidFill>
                            <a:schemeClr val="dk1"/>
                          </a:solidFill>
                          <a:latin typeface="Arial"/>
                          <a:ea typeface="Arial"/>
                          <a:cs typeface="Arial"/>
                          <a:sym typeface="Arial"/>
                        </a:rPr>
                        <a:t>Programming in BetaFlight</a:t>
                      </a:r>
                      <a:endParaRPr/>
                    </a:p>
                    <a:p>
                      <a:pPr indent="-171450" lvl="0" marL="171450" marR="0" rtl="0" algn="l">
                        <a:spcBef>
                          <a:spcPts val="0"/>
                        </a:spcBef>
                        <a:spcAft>
                          <a:spcPts val="0"/>
                        </a:spcAft>
                        <a:buClr>
                          <a:schemeClr val="dk1"/>
                        </a:buClr>
                        <a:buSzPts val="1200"/>
                        <a:buFont typeface="Calibri"/>
                        <a:buChar char="-"/>
                      </a:pPr>
                      <a:r>
                        <a:rPr lang="en-US" sz="1200">
                          <a:solidFill>
                            <a:schemeClr val="dk1"/>
                          </a:solidFill>
                          <a:latin typeface="Arial"/>
                          <a:ea typeface="Arial"/>
                          <a:cs typeface="Arial"/>
                          <a:sym typeface="Arial"/>
                        </a:rPr>
                        <a:t>Set motor idle throttle value</a:t>
                      </a:r>
                      <a:endParaRPr/>
                    </a:p>
                    <a:p>
                      <a:pPr indent="-171450" lvl="0" marL="171450" marR="0" rtl="0" algn="l">
                        <a:spcBef>
                          <a:spcPts val="0"/>
                        </a:spcBef>
                        <a:spcAft>
                          <a:spcPts val="0"/>
                        </a:spcAft>
                        <a:buClr>
                          <a:schemeClr val="dk1"/>
                        </a:buClr>
                        <a:buSzPts val="1200"/>
                        <a:buFont typeface="Calibri"/>
                        <a:buChar char="-"/>
                      </a:pPr>
                      <a:r>
                        <a:rPr lang="en-US" sz="1200">
                          <a:solidFill>
                            <a:schemeClr val="dk1"/>
                          </a:solidFill>
                          <a:latin typeface="Arial"/>
                          <a:ea typeface="Arial"/>
                          <a:cs typeface="Arial"/>
                          <a:sym typeface="Arial"/>
                        </a:rPr>
                        <a:t>ESC firmware modification</a:t>
                      </a:r>
                      <a:endParaRPr sz="1200">
                        <a:solidFill>
                          <a:schemeClr val="dk1"/>
                        </a:solidFill>
                        <a:latin typeface="Arial"/>
                        <a:ea typeface="Arial"/>
                        <a:cs typeface="Arial"/>
                        <a:sym typeface="Arial"/>
                      </a:endParaRPr>
                    </a:p>
                  </a:txBody>
                  <a:tcPr marT="45725" marB="45725" marR="91450" marL="91450">
                    <a:solidFill>
                      <a:schemeClr val="lt2"/>
                    </a:solidFill>
                  </a:tcPr>
                </a:tc>
              </a:tr>
              <a:tr h="682650">
                <a:tc>
                  <a:txBody>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Motor stuttering/ Refusing to rotate</a:t>
                      </a:r>
                      <a:endParaRPr/>
                    </a:p>
                  </a:txBody>
                  <a:tcPr marT="45725" marB="45725" marR="91450" marL="91450">
                    <a:solidFill>
                      <a:srgbClr val="E1EFD8"/>
                    </a:solidFill>
                  </a:tcPr>
                </a:tc>
                <a:tc>
                  <a:txBody>
                    <a:bodyPr/>
                    <a:lstStyle/>
                    <a:p>
                      <a:pPr indent="-285750" lvl="0" marL="285750" marR="0" rtl="0" algn="l">
                        <a:spcBef>
                          <a:spcPts val="0"/>
                        </a:spcBef>
                        <a:spcAft>
                          <a:spcPts val="0"/>
                        </a:spcAft>
                        <a:buClr>
                          <a:schemeClr val="dk1"/>
                        </a:buClr>
                        <a:buSzPts val="1200"/>
                        <a:buFont typeface="Calibri"/>
                        <a:buChar char="-"/>
                      </a:pPr>
                      <a:r>
                        <a:rPr lang="en-US" sz="1200">
                          <a:solidFill>
                            <a:schemeClr val="dk1"/>
                          </a:solidFill>
                          <a:latin typeface="Arial"/>
                          <a:ea typeface="Arial"/>
                          <a:cs typeface="Arial"/>
                          <a:sym typeface="Arial"/>
                        </a:rPr>
                        <a:t>Clicking or grinding </a:t>
                      </a:r>
                      <a:r>
                        <a:rPr i="1" lang="en-US" sz="1200">
                          <a:solidFill>
                            <a:schemeClr val="dk1"/>
                          </a:solidFill>
                          <a:latin typeface="Arial"/>
                          <a:ea typeface="Arial"/>
                          <a:cs typeface="Arial"/>
                          <a:sym typeface="Arial"/>
                        </a:rPr>
                        <a:t>esque </a:t>
                      </a:r>
                      <a:r>
                        <a:rPr i="0" lang="en-US" sz="1200">
                          <a:solidFill>
                            <a:schemeClr val="dk1"/>
                          </a:solidFill>
                          <a:latin typeface="Arial"/>
                          <a:ea typeface="Arial"/>
                          <a:cs typeface="Arial"/>
                          <a:sym typeface="Arial"/>
                        </a:rPr>
                        <a:t>noises</a:t>
                      </a:r>
                      <a:endParaRPr/>
                    </a:p>
                    <a:p>
                      <a:pPr indent="-285750" lvl="0" marL="285750" marR="0" rtl="0" algn="l">
                        <a:spcBef>
                          <a:spcPts val="0"/>
                        </a:spcBef>
                        <a:spcAft>
                          <a:spcPts val="0"/>
                        </a:spcAft>
                        <a:buClr>
                          <a:schemeClr val="dk1"/>
                        </a:buClr>
                        <a:buSzPts val="1200"/>
                        <a:buFont typeface="Calibri"/>
                        <a:buChar char="-"/>
                      </a:pPr>
                      <a:r>
                        <a:rPr lang="en-US" sz="1200">
                          <a:solidFill>
                            <a:schemeClr val="dk1"/>
                          </a:solidFill>
                          <a:latin typeface="Arial"/>
                          <a:ea typeface="Arial"/>
                          <a:cs typeface="Arial"/>
                          <a:sym typeface="Arial"/>
                        </a:rPr>
                        <a:t>Erratic motor movement</a:t>
                      </a:r>
                      <a:endParaRPr/>
                    </a:p>
                    <a:p>
                      <a:pPr indent="-285750" lvl="0" marL="285750" marR="0" rtl="0" algn="l">
                        <a:spcBef>
                          <a:spcPts val="0"/>
                        </a:spcBef>
                        <a:spcAft>
                          <a:spcPts val="0"/>
                        </a:spcAft>
                        <a:buClr>
                          <a:schemeClr val="dk1"/>
                        </a:buClr>
                        <a:buSzPts val="1200"/>
                        <a:buFont typeface="Calibri"/>
                        <a:buChar char="-"/>
                      </a:pPr>
                      <a:r>
                        <a:rPr lang="en-US" sz="1200">
                          <a:solidFill>
                            <a:schemeClr val="dk1"/>
                          </a:solidFill>
                          <a:latin typeface="Arial"/>
                          <a:ea typeface="Arial"/>
                          <a:cs typeface="Arial"/>
                          <a:sym typeface="Arial"/>
                        </a:rPr>
                        <a:t>No motor movement in one or more motors</a:t>
                      </a:r>
                      <a:endParaRPr sz="1200">
                        <a:solidFill>
                          <a:schemeClr val="dk1"/>
                        </a:solidFill>
                        <a:latin typeface="Arial"/>
                        <a:ea typeface="Arial"/>
                        <a:cs typeface="Arial"/>
                        <a:sym typeface="Arial"/>
                      </a:endParaRPr>
                    </a:p>
                  </a:txBody>
                  <a:tcPr marT="45725" marB="45725" marR="91450" marL="91450">
                    <a:solidFill>
                      <a:srgbClr val="E1EFD8"/>
                    </a:solidFill>
                  </a:tcPr>
                </a:tc>
                <a:tc>
                  <a:txBody>
                    <a:bodyPr/>
                    <a:lstStyle/>
                    <a:p>
                      <a:pPr indent="-171450" lvl="0" marL="171450" marR="0" rtl="0" algn="l">
                        <a:spcBef>
                          <a:spcPts val="0"/>
                        </a:spcBef>
                        <a:spcAft>
                          <a:spcPts val="0"/>
                        </a:spcAft>
                        <a:buClr>
                          <a:schemeClr val="dk1"/>
                        </a:buClr>
                        <a:buSzPts val="1200"/>
                        <a:buFont typeface="Calibri"/>
                        <a:buChar char="-"/>
                      </a:pPr>
                      <a:r>
                        <a:rPr lang="en-US" sz="1200">
                          <a:solidFill>
                            <a:schemeClr val="dk1"/>
                          </a:solidFill>
                          <a:latin typeface="Arial"/>
                          <a:ea typeface="Arial"/>
                          <a:cs typeface="Arial"/>
                          <a:sym typeface="Arial"/>
                        </a:rPr>
                        <a:t>Check wires and solder joints for damage or shorts</a:t>
                      </a:r>
                      <a:endParaRPr/>
                    </a:p>
                    <a:p>
                      <a:pPr indent="-171450" lvl="0" marL="171450" marR="0" rtl="0" algn="l">
                        <a:spcBef>
                          <a:spcPts val="0"/>
                        </a:spcBef>
                        <a:spcAft>
                          <a:spcPts val="0"/>
                        </a:spcAft>
                        <a:buClr>
                          <a:schemeClr val="dk1"/>
                        </a:buClr>
                        <a:buSzPts val="1200"/>
                        <a:buFont typeface="Calibri"/>
                        <a:buChar char="-"/>
                      </a:pPr>
                      <a:r>
                        <a:rPr lang="en-US" sz="1200">
                          <a:solidFill>
                            <a:schemeClr val="dk1"/>
                          </a:solidFill>
                          <a:latin typeface="Arial"/>
                          <a:ea typeface="Arial"/>
                          <a:cs typeface="Arial"/>
                          <a:sym typeface="Arial"/>
                        </a:rPr>
                        <a:t>Re-flash firmware on ESC</a:t>
                      </a:r>
                      <a:endParaRPr/>
                    </a:p>
                  </a:txBody>
                  <a:tcPr marT="45725" marB="45725" marR="91450" marL="91450">
                    <a:solidFill>
                      <a:srgbClr val="E1EFD8"/>
                    </a:solidFill>
                  </a:tcPr>
                </a:tc>
              </a:tr>
              <a:tr h="682650">
                <a:tc>
                  <a:txBody>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ESC does not power up</a:t>
                      </a:r>
                      <a:endParaRPr/>
                    </a:p>
                  </a:txBody>
                  <a:tcPr marT="45725" marB="45725" marR="91450" marL="91450">
                    <a:solidFill>
                      <a:schemeClr val="lt2"/>
                    </a:solidFill>
                  </a:tcPr>
                </a:tc>
                <a:tc>
                  <a:txBody>
                    <a:bodyPr/>
                    <a:lstStyle/>
                    <a:p>
                      <a:pPr indent="-285750" lvl="0" marL="285750" marR="0" rtl="0" algn="l">
                        <a:spcBef>
                          <a:spcPts val="0"/>
                        </a:spcBef>
                        <a:spcAft>
                          <a:spcPts val="0"/>
                        </a:spcAft>
                        <a:buClr>
                          <a:schemeClr val="dk1"/>
                        </a:buClr>
                        <a:buSzPts val="1200"/>
                        <a:buFont typeface="Calibri"/>
                        <a:buChar char="-"/>
                      </a:pPr>
                      <a:r>
                        <a:rPr lang="en-US" sz="1200">
                          <a:solidFill>
                            <a:schemeClr val="dk1"/>
                          </a:solidFill>
                          <a:latin typeface="Arial"/>
                          <a:ea typeface="Arial"/>
                          <a:cs typeface="Arial"/>
                          <a:sym typeface="Arial"/>
                        </a:rPr>
                        <a:t>No response from ESC when battery plugged in</a:t>
                      </a:r>
                      <a:endParaRPr/>
                    </a:p>
                    <a:p>
                      <a:pPr indent="-285750" lvl="0" marL="285750" marR="0" rtl="0" algn="l">
                        <a:spcBef>
                          <a:spcPts val="0"/>
                        </a:spcBef>
                        <a:spcAft>
                          <a:spcPts val="0"/>
                        </a:spcAft>
                        <a:buClr>
                          <a:schemeClr val="dk1"/>
                        </a:buClr>
                        <a:buSzPts val="1200"/>
                        <a:buFont typeface="Calibri"/>
                        <a:buChar char="-"/>
                      </a:pPr>
                      <a:r>
                        <a:rPr lang="en-US" sz="1200">
                          <a:solidFill>
                            <a:schemeClr val="dk1"/>
                          </a:solidFill>
                          <a:latin typeface="Arial"/>
                          <a:ea typeface="Arial"/>
                          <a:cs typeface="Arial"/>
                          <a:sym typeface="Arial"/>
                        </a:rPr>
                        <a:t>No power to FC or rest of drone</a:t>
                      </a:r>
                      <a:endParaRPr/>
                    </a:p>
                    <a:p>
                      <a:pPr indent="-285750" lvl="0" marL="285750" marR="0" rtl="0" algn="l">
                        <a:spcBef>
                          <a:spcPts val="0"/>
                        </a:spcBef>
                        <a:spcAft>
                          <a:spcPts val="0"/>
                        </a:spcAft>
                        <a:buClr>
                          <a:schemeClr val="dk1"/>
                        </a:buClr>
                        <a:buSzPts val="1200"/>
                        <a:buFont typeface="Calibri"/>
                        <a:buChar char="-"/>
                      </a:pPr>
                      <a:r>
                        <a:rPr lang="en-US" sz="1200">
                          <a:solidFill>
                            <a:schemeClr val="dk1"/>
                          </a:solidFill>
                          <a:latin typeface="Arial"/>
                          <a:ea typeface="Arial"/>
                          <a:cs typeface="Arial"/>
                          <a:sym typeface="Arial"/>
                        </a:rPr>
                        <a:t>Error code or rapid beeping from ESC</a:t>
                      </a:r>
                      <a:endParaRPr/>
                    </a:p>
                  </a:txBody>
                  <a:tcPr marT="45725" marB="45725" marR="91450" marL="91450">
                    <a:solidFill>
                      <a:schemeClr val="lt2"/>
                    </a:solidFill>
                  </a:tcPr>
                </a:tc>
                <a:tc>
                  <a:txBody>
                    <a:bodyPr/>
                    <a:lstStyle/>
                    <a:p>
                      <a:pPr indent="-171450" lvl="0" marL="171450" marR="0" rtl="0" algn="l">
                        <a:spcBef>
                          <a:spcPts val="0"/>
                        </a:spcBef>
                        <a:spcAft>
                          <a:spcPts val="0"/>
                        </a:spcAft>
                        <a:buClr>
                          <a:schemeClr val="dk1"/>
                        </a:buClr>
                        <a:buSzPts val="1200"/>
                        <a:buFont typeface="Calibri"/>
                        <a:buChar char="-"/>
                      </a:pPr>
                      <a:r>
                        <a:rPr lang="en-US" sz="1200">
                          <a:solidFill>
                            <a:schemeClr val="dk1"/>
                          </a:solidFill>
                          <a:latin typeface="Arial"/>
                          <a:ea typeface="Arial"/>
                          <a:cs typeface="Arial"/>
                          <a:sym typeface="Arial"/>
                        </a:rPr>
                        <a:t>Visual verification of any damage to ESC or solder joints</a:t>
                      </a:r>
                      <a:endParaRPr/>
                    </a:p>
                    <a:p>
                      <a:pPr indent="-171450" lvl="0" marL="171450" marR="0" rtl="0" algn="l">
                        <a:spcBef>
                          <a:spcPts val="0"/>
                        </a:spcBef>
                        <a:spcAft>
                          <a:spcPts val="0"/>
                        </a:spcAft>
                        <a:buClr>
                          <a:schemeClr val="dk1"/>
                        </a:buClr>
                        <a:buSzPts val="1200"/>
                        <a:buFont typeface="Calibri"/>
                        <a:buChar char="-"/>
                      </a:pPr>
                      <a:r>
                        <a:rPr lang="en-US" sz="1200">
                          <a:solidFill>
                            <a:schemeClr val="dk1"/>
                          </a:solidFill>
                          <a:latin typeface="Arial"/>
                          <a:ea typeface="Arial"/>
                          <a:cs typeface="Arial"/>
                          <a:sym typeface="Arial"/>
                        </a:rPr>
                        <a:t>Verify if ESC is receiving power at all</a:t>
                      </a:r>
                      <a:endParaRPr/>
                    </a:p>
                    <a:p>
                      <a:pPr indent="-171450" lvl="0" marL="171450" marR="0" rtl="0" algn="l">
                        <a:spcBef>
                          <a:spcPts val="0"/>
                        </a:spcBef>
                        <a:spcAft>
                          <a:spcPts val="0"/>
                        </a:spcAft>
                        <a:buClr>
                          <a:schemeClr val="dk1"/>
                        </a:buClr>
                        <a:buSzPts val="1200"/>
                        <a:buFont typeface="Calibri"/>
                        <a:buChar char="-"/>
                      </a:pPr>
                      <a:r>
                        <a:rPr lang="en-US" sz="1200">
                          <a:solidFill>
                            <a:schemeClr val="dk1"/>
                          </a:solidFill>
                          <a:latin typeface="Arial"/>
                          <a:ea typeface="Arial"/>
                          <a:cs typeface="Arial"/>
                          <a:sym typeface="Arial"/>
                        </a:rPr>
                        <a:t>Replace ESC</a:t>
                      </a:r>
                      <a:endParaRPr/>
                    </a:p>
                  </a:txBody>
                  <a:tcPr marT="45725" marB="45725" marR="91450" marL="91450">
                    <a:solidFill>
                      <a:schemeClr val="lt2"/>
                    </a:solidFill>
                  </a:tcPr>
                </a:tc>
              </a:tr>
              <a:tr h="682650">
                <a:tc>
                  <a:txBody>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ESC Firmware Corruption (Bricked)</a:t>
                      </a:r>
                      <a:endParaRPr sz="1800">
                        <a:solidFill>
                          <a:schemeClr val="dk1"/>
                        </a:solidFill>
                        <a:latin typeface="Arial"/>
                        <a:ea typeface="Arial"/>
                        <a:cs typeface="Arial"/>
                        <a:sym typeface="Arial"/>
                      </a:endParaRPr>
                    </a:p>
                  </a:txBody>
                  <a:tcPr marT="45725" marB="45725" marR="91450" marL="91450">
                    <a:solidFill>
                      <a:srgbClr val="E1EFD8"/>
                    </a:solidFill>
                  </a:tcPr>
                </a:tc>
                <a:tc>
                  <a:txBody>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a:txBody>
                  <a:tcPr marT="45725" marB="45725" marR="91450" marL="91450">
                    <a:solidFill>
                      <a:srgbClr val="E1EFD8"/>
                    </a:solidFill>
                  </a:tcPr>
                </a:tc>
                <a:tc>
                  <a:txBody>
                    <a:bodyPr/>
                    <a:lstStyle/>
                    <a:p>
                      <a:pPr indent="-171450" lvl="0" marL="171450" marR="0" rtl="0" algn="l">
                        <a:spcBef>
                          <a:spcPts val="0"/>
                        </a:spcBef>
                        <a:spcAft>
                          <a:spcPts val="0"/>
                        </a:spcAft>
                        <a:buClr>
                          <a:schemeClr val="dk1"/>
                        </a:buClr>
                        <a:buSzPts val="1200"/>
                        <a:buFont typeface="Calibri"/>
                        <a:buChar char="-"/>
                      </a:pPr>
                      <a:r>
                        <a:rPr lang="en-US" sz="1200">
                          <a:solidFill>
                            <a:schemeClr val="dk1"/>
                          </a:solidFill>
                          <a:latin typeface="Arial"/>
                          <a:ea typeface="Arial"/>
                          <a:cs typeface="Arial"/>
                          <a:sym typeface="Arial"/>
                        </a:rPr>
                        <a:t>Re-flash firmware and ensure so errors occur during update</a:t>
                      </a:r>
                      <a:endParaRPr sz="1800">
                        <a:solidFill>
                          <a:schemeClr val="dk1"/>
                        </a:solidFill>
                        <a:latin typeface="Arial"/>
                        <a:ea typeface="Arial"/>
                        <a:cs typeface="Arial"/>
                        <a:sym typeface="Arial"/>
                      </a:endParaRPr>
                    </a:p>
                  </a:txBody>
                  <a:tcPr marT="45725" marB="45725" marR="91450" marL="91450">
                    <a:solidFill>
                      <a:srgbClr val="E1EFD8"/>
                    </a:solidFill>
                  </a:tcPr>
                </a:tc>
              </a:tr>
              <a:tr h="682650">
                <a:tc>
                  <a:txBody>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Noise Interference</a:t>
                      </a:r>
                      <a:endParaRPr/>
                    </a:p>
                  </a:txBody>
                  <a:tcPr marT="45725" marB="45725" marR="91450" marL="91450">
                    <a:solidFill>
                      <a:schemeClr val="lt2"/>
                    </a:solidFill>
                  </a:tcPr>
                </a:tc>
                <a:tc>
                  <a:txBody>
                    <a:bodyPr/>
                    <a:lstStyle/>
                    <a:p>
                      <a:pPr indent="-171450" lvl="0" marL="171450" marR="0" rtl="0" algn="l">
                        <a:spcBef>
                          <a:spcPts val="0"/>
                        </a:spcBef>
                        <a:spcAft>
                          <a:spcPts val="0"/>
                        </a:spcAft>
                        <a:buClr>
                          <a:schemeClr val="dk1"/>
                        </a:buClr>
                        <a:buSzPts val="1200"/>
                        <a:buFont typeface="Calibri"/>
                        <a:buChar char="-"/>
                      </a:pPr>
                      <a:r>
                        <a:rPr lang="en-US" sz="1200">
                          <a:solidFill>
                            <a:schemeClr val="dk1"/>
                          </a:solidFill>
                          <a:latin typeface="Arial"/>
                          <a:ea typeface="Arial"/>
                          <a:cs typeface="Arial"/>
                          <a:sym typeface="Arial"/>
                        </a:rPr>
                        <a:t>Jittery flight characteristics</a:t>
                      </a:r>
                      <a:endParaRPr/>
                    </a:p>
                    <a:p>
                      <a:pPr indent="-171450" lvl="0" marL="171450" marR="0" rtl="0" algn="l">
                        <a:spcBef>
                          <a:spcPts val="0"/>
                        </a:spcBef>
                        <a:spcAft>
                          <a:spcPts val="0"/>
                        </a:spcAft>
                        <a:buClr>
                          <a:schemeClr val="dk1"/>
                        </a:buClr>
                        <a:buSzPts val="1200"/>
                        <a:buFont typeface="Calibri"/>
                        <a:buChar char="-"/>
                      </a:pPr>
                      <a:r>
                        <a:rPr lang="en-US" sz="1200">
                          <a:solidFill>
                            <a:schemeClr val="dk1"/>
                          </a:solidFill>
                          <a:latin typeface="Arial"/>
                          <a:ea typeface="Arial"/>
                          <a:cs typeface="Arial"/>
                          <a:sym typeface="Arial"/>
                        </a:rPr>
                        <a:t>If analog, wavy interference in picture</a:t>
                      </a:r>
                      <a:endParaRPr/>
                    </a:p>
                    <a:p>
                      <a:pPr indent="-171450" lvl="0" marL="171450" marR="0" rtl="0" algn="l">
                        <a:spcBef>
                          <a:spcPts val="0"/>
                        </a:spcBef>
                        <a:spcAft>
                          <a:spcPts val="0"/>
                        </a:spcAft>
                        <a:buClr>
                          <a:schemeClr val="dk1"/>
                        </a:buClr>
                        <a:buSzPts val="1200"/>
                        <a:buFont typeface="Calibri"/>
                        <a:buChar char="-"/>
                      </a:pPr>
                      <a:r>
                        <a:rPr lang="en-US" sz="1200">
                          <a:solidFill>
                            <a:schemeClr val="dk1"/>
                          </a:solidFill>
                          <a:latin typeface="Arial"/>
                          <a:ea typeface="Arial"/>
                          <a:cs typeface="Arial"/>
                          <a:sym typeface="Arial"/>
                        </a:rPr>
                        <a:t>Random overloading and bottoming out into the ground</a:t>
                      </a:r>
                      <a:endParaRPr/>
                    </a:p>
                  </a:txBody>
                  <a:tcPr marT="45725" marB="45725" marR="91450" marL="91450">
                    <a:solidFill>
                      <a:schemeClr val="lt2"/>
                    </a:solidFill>
                  </a:tcPr>
                </a:tc>
                <a:tc>
                  <a:txBody>
                    <a:bodyPr/>
                    <a:lstStyle/>
                    <a:p>
                      <a:pPr indent="-171450" lvl="0" marL="171450" marR="0" rtl="0" algn="l">
                        <a:spcBef>
                          <a:spcPts val="0"/>
                        </a:spcBef>
                        <a:spcAft>
                          <a:spcPts val="0"/>
                        </a:spcAft>
                        <a:buClr>
                          <a:schemeClr val="dk1"/>
                        </a:buClr>
                        <a:buSzPts val="1200"/>
                        <a:buFont typeface="Calibri"/>
                        <a:buChar char="-"/>
                      </a:pPr>
                      <a:r>
                        <a:rPr lang="en-US" sz="1200">
                          <a:solidFill>
                            <a:schemeClr val="dk1"/>
                          </a:solidFill>
                          <a:latin typeface="Arial"/>
                          <a:ea typeface="Arial"/>
                          <a:cs typeface="Arial"/>
                          <a:sym typeface="Arial"/>
                        </a:rPr>
                        <a:t>Ensure capacitor is the right size for ESC</a:t>
                      </a:r>
                      <a:endParaRPr/>
                    </a:p>
                    <a:p>
                      <a:pPr indent="-171450" lvl="0" marL="171450" marR="0" rtl="0" algn="l">
                        <a:spcBef>
                          <a:spcPts val="0"/>
                        </a:spcBef>
                        <a:spcAft>
                          <a:spcPts val="0"/>
                        </a:spcAft>
                        <a:buClr>
                          <a:schemeClr val="dk1"/>
                        </a:buClr>
                        <a:buSzPts val="1200"/>
                        <a:buFont typeface="Calibri"/>
                        <a:buChar char="-"/>
                      </a:pPr>
                      <a:r>
                        <a:rPr lang="en-US" sz="1200">
                          <a:solidFill>
                            <a:schemeClr val="dk1"/>
                          </a:solidFill>
                          <a:latin typeface="Arial"/>
                          <a:ea typeface="Arial"/>
                          <a:cs typeface="Arial"/>
                          <a:sym typeface="Arial"/>
                        </a:rPr>
                        <a:t>Adjust BetaFlight filters for PID tuning</a:t>
                      </a:r>
                      <a:endParaRPr sz="1200">
                        <a:solidFill>
                          <a:schemeClr val="dk1"/>
                        </a:solidFill>
                        <a:latin typeface="Arial"/>
                        <a:ea typeface="Arial"/>
                        <a:cs typeface="Arial"/>
                        <a:sym typeface="Arial"/>
                      </a:endParaRPr>
                    </a:p>
                  </a:txBody>
                  <a:tcPr marT="45725" marB="45725" marR="91450" marL="91450">
                    <a:solidFill>
                      <a:schemeClr val="lt2"/>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7"/>
          <p:cNvSpPr txBox="1"/>
          <p:nvPr/>
        </p:nvSpPr>
        <p:spPr>
          <a:xfrm>
            <a:off x="838200" y="365125"/>
            <a:ext cx="10515600" cy="695809"/>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Arial"/>
              <a:buNone/>
            </a:pPr>
            <a:r>
              <a:rPr b="1" lang="en-US" sz="4400">
                <a:solidFill>
                  <a:schemeClr val="dk1"/>
                </a:solidFill>
                <a:latin typeface="Arial"/>
                <a:ea typeface="Arial"/>
                <a:cs typeface="Arial"/>
                <a:sym typeface="Arial"/>
              </a:rPr>
              <a:t>ESC Orientation</a:t>
            </a:r>
            <a:endParaRPr/>
          </a:p>
        </p:txBody>
      </p:sp>
      <p:grpSp>
        <p:nvGrpSpPr>
          <p:cNvPr id="290" name="Google Shape;290;p37"/>
          <p:cNvGrpSpPr/>
          <p:nvPr/>
        </p:nvGrpSpPr>
        <p:grpSpPr>
          <a:xfrm>
            <a:off x="1687827" y="2258746"/>
            <a:ext cx="9348035" cy="3623541"/>
            <a:chOff x="6245446" y="2935460"/>
            <a:chExt cx="8029717" cy="3512817"/>
          </a:xfrm>
        </p:grpSpPr>
        <p:pic>
          <p:nvPicPr>
            <p:cNvPr descr="A picture containing person" id="291" name="Google Shape;291;p37"/>
            <p:cNvPicPr preferRelativeResize="0"/>
            <p:nvPr/>
          </p:nvPicPr>
          <p:blipFill rotWithShape="1">
            <a:blip r:embed="rId3">
              <a:alphaModFix/>
            </a:blip>
            <a:srcRect b="0" l="1139" r="37469" t="30509"/>
            <a:stretch/>
          </p:blipFill>
          <p:spPr>
            <a:xfrm rot="5400000">
              <a:off x="8597965" y="3200785"/>
              <a:ext cx="3512817" cy="2982166"/>
            </a:xfrm>
            <a:prstGeom prst="rect">
              <a:avLst/>
            </a:prstGeom>
            <a:noFill/>
            <a:ln>
              <a:noFill/>
            </a:ln>
          </p:spPr>
        </p:pic>
        <p:sp>
          <p:nvSpPr>
            <p:cNvPr id="292" name="Google Shape;292;p37"/>
            <p:cNvSpPr/>
            <p:nvPr/>
          </p:nvSpPr>
          <p:spPr>
            <a:xfrm>
              <a:off x="6245446" y="4009499"/>
              <a:ext cx="2115964"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5400" cap="none">
                  <a:solidFill>
                    <a:srgbClr val="56A621"/>
                  </a:solidFill>
                  <a:latin typeface="Calibri"/>
                  <a:ea typeface="Calibri"/>
                  <a:cs typeface="Calibri"/>
                  <a:sym typeface="Calibri"/>
                </a:rPr>
                <a:t>FRONT</a:t>
              </a:r>
              <a:endParaRPr/>
            </a:p>
          </p:txBody>
        </p:sp>
        <p:sp>
          <p:nvSpPr>
            <p:cNvPr id="293" name="Google Shape;293;p37"/>
            <p:cNvSpPr/>
            <p:nvPr/>
          </p:nvSpPr>
          <p:spPr>
            <a:xfrm>
              <a:off x="11852438" y="3877046"/>
              <a:ext cx="2422725" cy="133980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5400" cap="none">
                  <a:solidFill>
                    <a:srgbClr val="FF0000"/>
                  </a:solidFill>
                  <a:latin typeface="Calibri"/>
                  <a:ea typeface="Calibri"/>
                  <a:cs typeface="Calibri"/>
                  <a:sym typeface="Calibri"/>
                </a:rPr>
                <a:t>REAR</a:t>
              </a:r>
              <a:endParaRPr/>
            </a:p>
          </p:txBody>
        </p:sp>
      </p:grpSp>
      <p:sp>
        <p:nvSpPr>
          <p:cNvPr id="294" name="Google Shape;294;p37"/>
          <p:cNvSpPr/>
          <p:nvPr/>
        </p:nvSpPr>
        <p:spPr>
          <a:xfrm>
            <a:off x="2559689" y="3020661"/>
            <a:ext cx="184731"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0" sz="1600" cap="none">
              <a:solidFill>
                <a:schemeClr val="dk1"/>
              </a:solidFill>
              <a:latin typeface="Calibri"/>
              <a:ea typeface="Calibri"/>
              <a:cs typeface="Calibri"/>
              <a:sym typeface="Calibri"/>
            </a:endParaRPr>
          </a:p>
        </p:txBody>
      </p:sp>
      <p:sp>
        <p:nvSpPr>
          <p:cNvPr id="295" name="Google Shape;295;p37"/>
          <p:cNvSpPr txBox="1"/>
          <p:nvPr/>
        </p:nvSpPr>
        <p:spPr>
          <a:xfrm>
            <a:off x="3899630" y="1591474"/>
            <a:ext cx="4786436" cy="369332"/>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0" lang="en-US" sz="1800" cap="none">
                <a:solidFill>
                  <a:schemeClr val="dk1"/>
                </a:solidFill>
                <a:latin typeface="Calibri"/>
                <a:ea typeface="Calibri"/>
                <a:cs typeface="Calibri"/>
                <a:sym typeface="Calibri"/>
              </a:rPr>
              <a:t>ESC: Rear has battery leads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8"/>
          <p:cNvSpPr txBox="1"/>
          <p:nvPr>
            <p:ph type="title"/>
          </p:nvPr>
        </p:nvSpPr>
        <p:spPr>
          <a:xfrm>
            <a:off x="838200" y="365125"/>
            <a:ext cx="10515600" cy="69580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Stack</a:t>
            </a:r>
            <a:endParaRPr/>
          </a:p>
        </p:txBody>
      </p:sp>
      <p:grpSp>
        <p:nvGrpSpPr>
          <p:cNvPr id="301" name="Google Shape;301;p38"/>
          <p:cNvGrpSpPr/>
          <p:nvPr/>
        </p:nvGrpSpPr>
        <p:grpSpPr>
          <a:xfrm>
            <a:off x="349443" y="2656423"/>
            <a:ext cx="1962150" cy="1545154"/>
            <a:chOff x="323875" y="1600200"/>
            <a:chExt cx="1962150" cy="1545154"/>
          </a:xfrm>
        </p:grpSpPr>
        <p:sp>
          <p:nvSpPr>
            <p:cNvPr id="302" name="Google Shape;302;p38"/>
            <p:cNvSpPr txBox="1"/>
            <p:nvPr/>
          </p:nvSpPr>
          <p:spPr>
            <a:xfrm>
              <a:off x="615939" y="2776022"/>
              <a:ext cx="1670085"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M3x25mm</a:t>
              </a:r>
              <a:endParaRPr/>
            </a:p>
          </p:txBody>
        </p:sp>
        <p:pic>
          <p:nvPicPr>
            <p:cNvPr descr="A picture containing ocean floor&#10;&#10;Description automatically generated" id="303" name="Google Shape;303;p38"/>
            <p:cNvPicPr preferRelativeResize="0"/>
            <p:nvPr/>
          </p:nvPicPr>
          <p:blipFill rotWithShape="1">
            <a:blip r:embed="rId3">
              <a:alphaModFix/>
            </a:blip>
            <a:srcRect b="27299" l="26638" r="36240" t="17885"/>
            <a:stretch/>
          </p:blipFill>
          <p:spPr>
            <a:xfrm>
              <a:off x="323875" y="1600200"/>
              <a:ext cx="1962150" cy="1219200"/>
            </a:xfrm>
            <a:prstGeom prst="rect">
              <a:avLst/>
            </a:prstGeom>
            <a:noFill/>
            <a:ln>
              <a:noFill/>
            </a:ln>
          </p:spPr>
        </p:pic>
        <p:sp>
          <p:nvSpPr>
            <p:cNvPr id="304" name="Google Shape;304;p38"/>
            <p:cNvSpPr/>
            <p:nvPr/>
          </p:nvSpPr>
          <p:spPr>
            <a:xfrm>
              <a:off x="1844665" y="1627140"/>
              <a:ext cx="441359" cy="1062749"/>
            </a:xfrm>
            <a:prstGeom prst="rect">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descr="A picture containing indoor, microscope&#10;&#10;AI-generated content may be incorrect." id="305" name="Google Shape;305;p38"/>
          <p:cNvPicPr preferRelativeResize="0"/>
          <p:nvPr/>
        </p:nvPicPr>
        <p:blipFill rotWithShape="1">
          <a:blip r:embed="rId4">
            <a:alphaModFix/>
          </a:blip>
          <a:srcRect b="0" l="0" r="0" t="0"/>
          <a:stretch/>
        </p:blipFill>
        <p:spPr>
          <a:xfrm>
            <a:off x="2482249" y="1155667"/>
            <a:ext cx="9488370" cy="53372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descr="A Wire Connection. Railway Industry Stock Photo - Image of engineering,  industrial: 102204424" id="310" name="Google Shape;310;p39"/>
          <p:cNvPicPr preferRelativeResize="0"/>
          <p:nvPr/>
        </p:nvPicPr>
        <p:blipFill rotWithShape="1">
          <a:blip r:embed="rId3">
            <a:alphaModFix/>
          </a:blip>
          <a:srcRect b="39695" l="56833" r="0" t="40150"/>
          <a:stretch/>
        </p:blipFill>
        <p:spPr>
          <a:xfrm rot="-655901">
            <a:off x="5101623" y="5118874"/>
            <a:ext cx="1986239" cy="610909"/>
          </a:xfrm>
          <a:prstGeom prst="rect">
            <a:avLst/>
          </a:prstGeom>
          <a:noFill/>
          <a:ln>
            <a:noFill/>
          </a:ln>
        </p:spPr>
      </p:pic>
      <p:sp>
        <p:nvSpPr>
          <p:cNvPr id="311" name="Google Shape;311;p39"/>
          <p:cNvSpPr txBox="1"/>
          <p:nvPr/>
        </p:nvSpPr>
        <p:spPr>
          <a:xfrm>
            <a:off x="838200" y="365125"/>
            <a:ext cx="10515600" cy="695809"/>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Arial"/>
              <a:buNone/>
            </a:pPr>
            <a:r>
              <a:rPr b="1" lang="en-US" sz="4400">
                <a:solidFill>
                  <a:schemeClr val="dk1"/>
                </a:solidFill>
                <a:latin typeface="Arial"/>
                <a:ea typeface="Arial"/>
                <a:cs typeface="Arial"/>
                <a:sym typeface="Arial"/>
              </a:rPr>
              <a:t>Working with Perforated Pads</a:t>
            </a:r>
            <a:endParaRPr/>
          </a:p>
        </p:txBody>
      </p:sp>
      <p:pic>
        <p:nvPicPr>
          <p:cNvPr descr="Is this soldering mistake a problem on my Mamba F7 ESC? : r/Multicopter" id="312" name="Google Shape;312;p39"/>
          <p:cNvPicPr preferRelativeResize="0"/>
          <p:nvPr/>
        </p:nvPicPr>
        <p:blipFill rotWithShape="1">
          <a:blip r:embed="rId4">
            <a:alphaModFix/>
          </a:blip>
          <a:srcRect b="77728" l="31606" r="0" t="0"/>
          <a:stretch/>
        </p:blipFill>
        <p:spPr>
          <a:xfrm rot="1184261">
            <a:off x="322014" y="1703807"/>
            <a:ext cx="2640540" cy="1527380"/>
          </a:xfrm>
          <a:prstGeom prst="rect">
            <a:avLst/>
          </a:prstGeom>
          <a:noFill/>
          <a:ln>
            <a:noFill/>
          </a:ln>
        </p:spPr>
      </p:pic>
      <p:grpSp>
        <p:nvGrpSpPr>
          <p:cNvPr id="313" name="Google Shape;313;p39"/>
          <p:cNvGrpSpPr/>
          <p:nvPr/>
        </p:nvGrpSpPr>
        <p:grpSpPr>
          <a:xfrm>
            <a:off x="4603175" y="1992552"/>
            <a:ext cx="5043806" cy="1455481"/>
            <a:chOff x="6161004" y="1791986"/>
            <a:chExt cx="5265895" cy="1519569"/>
          </a:xfrm>
        </p:grpSpPr>
        <p:sp>
          <p:nvSpPr>
            <p:cNvPr id="314" name="Google Shape;314;p39"/>
            <p:cNvSpPr/>
            <p:nvPr/>
          </p:nvSpPr>
          <p:spPr>
            <a:xfrm>
              <a:off x="6449654" y="1791986"/>
              <a:ext cx="4702450" cy="250094"/>
            </a:xfrm>
            <a:prstGeom prst="snip2SameRect">
              <a:avLst>
                <a:gd fmla="val 16667" name="adj1"/>
                <a:gd fmla="val 0" name="adj2"/>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15" name="Google Shape;315;p39"/>
            <p:cNvGrpSpPr/>
            <p:nvPr/>
          </p:nvGrpSpPr>
          <p:grpSpPr>
            <a:xfrm>
              <a:off x="6161004" y="2048245"/>
              <a:ext cx="5124450" cy="619790"/>
              <a:chOff x="3714750" y="4400550"/>
              <a:chExt cx="7639050" cy="923925"/>
            </a:xfrm>
          </p:grpSpPr>
          <p:sp>
            <p:nvSpPr>
              <p:cNvPr id="316" name="Google Shape;316;p39"/>
              <p:cNvSpPr/>
              <p:nvPr/>
            </p:nvSpPr>
            <p:spPr>
              <a:xfrm>
                <a:off x="3714750" y="4400550"/>
                <a:ext cx="7639050" cy="923925"/>
              </a:xfrm>
              <a:prstGeom prst="rect">
                <a:avLst/>
              </a:prstGeom>
              <a:solidFill>
                <a:srgbClr val="595959"/>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17" name="Google Shape;317;p39"/>
              <p:cNvGrpSpPr/>
              <p:nvPr/>
            </p:nvGrpSpPr>
            <p:grpSpPr>
              <a:xfrm>
                <a:off x="4657725" y="4507228"/>
                <a:ext cx="6067425" cy="695813"/>
                <a:chOff x="4657725" y="4507228"/>
                <a:chExt cx="6067425" cy="695813"/>
              </a:xfrm>
            </p:grpSpPr>
            <p:grpSp>
              <p:nvGrpSpPr>
                <p:cNvPr id="318" name="Google Shape;318;p39"/>
                <p:cNvGrpSpPr/>
                <p:nvPr/>
              </p:nvGrpSpPr>
              <p:grpSpPr>
                <a:xfrm>
                  <a:off x="8896350" y="4507229"/>
                  <a:ext cx="1828800" cy="695812"/>
                  <a:chOff x="5715000" y="2125979"/>
                  <a:chExt cx="1828800" cy="695812"/>
                </a:xfrm>
              </p:grpSpPr>
              <p:sp>
                <p:nvSpPr>
                  <p:cNvPr id="319" name="Google Shape;319;p39"/>
                  <p:cNvSpPr/>
                  <p:nvPr/>
                </p:nvSpPr>
                <p:spPr>
                  <a:xfrm>
                    <a:off x="5715000" y="2125982"/>
                    <a:ext cx="1828800" cy="695809"/>
                  </a:xfrm>
                  <a:prstGeom prst="roundRect">
                    <a:avLst>
                      <a:gd fmla="val 16667" name="adj"/>
                    </a:avLst>
                  </a:prstGeom>
                  <a:solidFill>
                    <a:srgbClr val="FCCC14"/>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0" name="Google Shape;320;p39"/>
                  <p:cNvSpPr/>
                  <p:nvPr/>
                </p:nvSpPr>
                <p:spPr>
                  <a:xfrm>
                    <a:off x="6096000"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1" name="Google Shape;321;p39"/>
                  <p:cNvSpPr/>
                  <p:nvPr/>
                </p:nvSpPr>
                <p:spPr>
                  <a:xfrm>
                    <a:off x="6457950"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2" name="Google Shape;322;p39"/>
                  <p:cNvSpPr/>
                  <p:nvPr/>
                </p:nvSpPr>
                <p:spPr>
                  <a:xfrm>
                    <a:off x="6819900" y="2125979"/>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39"/>
                  <p:cNvSpPr/>
                  <p:nvPr/>
                </p:nvSpPr>
                <p:spPr>
                  <a:xfrm>
                    <a:off x="7121525"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24" name="Google Shape;324;p39"/>
                <p:cNvGrpSpPr/>
                <p:nvPr/>
              </p:nvGrpSpPr>
              <p:grpSpPr>
                <a:xfrm>
                  <a:off x="6848475" y="4507229"/>
                  <a:ext cx="1828800" cy="695810"/>
                  <a:chOff x="5715000" y="2125979"/>
                  <a:chExt cx="1828800" cy="695810"/>
                </a:xfrm>
              </p:grpSpPr>
              <p:sp>
                <p:nvSpPr>
                  <p:cNvPr id="325" name="Google Shape;325;p39"/>
                  <p:cNvSpPr/>
                  <p:nvPr/>
                </p:nvSpPr>
                <p:spPr>
                  <a:xfrm>
                    <a:off x="5715000" y="2125980"/>
                    <a:ext cx="1828800" cy="695809"/>
                  </a:xfrm>
                  <a:prstGeom prst="roundRect">
                    <a:avLst>
                      <a:gd fmla="val 16667" name="adj"/>
                    </a:avLst>
                  </a:prstGeom>
                  <a:solidFill>
                    <a:srgbClr val="FCCC14"/>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6" name="Google Shape;326;p39"/>
                  <p:cNvSpPr/>
                  <p:nvPr/>
                </p:nvSpPr>
                <p:spPr>
                  <a:xfrm>
                    <a:off x="6096000"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7" name="Google Shape;327;p39"/>
                  <p:cNvSpPr/>
                  <p:nvPr/>
                </p:nvSpPr>
                <p:spPr>
                  <a:xfrm>
                    <a:off x="6457950"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39"/>
                  <p:cNvSpPr/>
                  <p:nvPr/>
                </p:nvSpPr>
                <p:spPr>
                  <a:xfrm>
                    <a:off x="6819900" y="2125979"/>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9" name="Google Shape;329;p39"/>
                  <p:cNvSpPr/>
                  <p:nvPr/>
                </p:nvSpPr>
                <p:spPr>
                  <a:xfrm>
                    <a:off x="7121525"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30" name="Google Shape;330;p39"/>
                <p:cNvGrpSpPr/>
                <p:nvPr/>
              </p:nvGrpSpPr>
              <p:grpSpPr>
                <a:xfrm>
                  <a:off x="4657725" y="4507228"/>
                  <a:ext cx="1828800" cy="695810"/>
                  <a:chOff x="5715000" y="2125979"/>
                  <a:chExt cx="1828800" cy="695810"/>
                </a:xfrm>
              </p:grpSpPr>
              <p:sp>
                <p:nvSpPr>
                  <p:cNvPr id="331" name="Google Shape;331;p39"/>
                  <p:cNvSpPr/>
                  <p:nvPr/>
                </p:nvSpPr>
                <p:spPr>
                  <a:xfrm>
                    <a:off x="5715000" y="2125980"/>
                    <a:ext cx="1828800" cy="695809"/>
                  </a:xfrm>
                  <a:prstGeom prst="roundRect">
                    <a:avLst>
                      <a:gd fmla="val 16667" name="adj"/>
                    </a:avLst>
                  </a:prstGeom>
                  <a:solidFill>
                    <a:srgbClr val="FCCC14"/>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39"/>
                  <p:cNvSpPr/>
                  <p:nvPr/>
                </p:nvSpPr>
                <p:spPr>
                  <a:xfrm>
                    <a:off x="6096000"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3" name="Google Shape;333;p39"/>
                  <p:cNvSpPr/>
                  <p:nvPr/>
                </p:nvSpPr>
                <p:spPr>
                  <a:xfrm>
                    <a:off x="6457950"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39"/>
                  <p:cNvSpPr/>
                  <p:nvPr/>
                </p:nvSpPr>
                <p:spPr>
                  <a:xfrm>
                    <a:off x="6819900" y="2125979"/>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5" name="Google Shape;335;p39"/>
                  <p:cNvSpPr/>
                  <p:nvPr/>
                </p:nvSpPr>
                <p:spPr>
                  <a:xfrm>
                    <a:off x="7121525"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grpSp>
        <p:sp>
          <p:nvSpPr>
            <p:cNvPr id="336" name="Google Shape;336;p39"/>
            <p:cNvSpPr/>
            <p:nvPr/>
          </p:nvSpPr>
          <p:spPr>
            <a:xfrm>
              <a:off x="7075845" y="1938793"/>
              <a:ext cx="683758" cy="233363"/>
            </a:xfrm>
            <a:custGeom>
              <a:rect b="b" l="l" r="r" t="t"/>
              <a:pathLst>
                <a:path extrusionOk="0" h="233363" w="1081087">
                  <a:moveTo>
                    <a:pt x="9525" y="190500"/>
                  </a:moveTo>
                  <a:lnTo>
                    <a:pt x="0" y="90488"/>
                  </a:lnTo>
                  <a:lnTo>
                    <a:pt x="19050" y="42863"/>
                  </a:lnTo>
                  <a:lnTo>
                    <a:pt x="100012" y="9525"/>
                  </a:lnTo>
                  <a:lnTo>
                    <a:pt x="133350" y="0"/>
                  </a:lnTo>
                  <a:lnTo>
                    <a:pt x="204787" y="38100"/>
                  </a:lnTo>
                  <a:cubicBezTo>
                    <a:pt x="251295" y="55541"/>
                    <a:pt x="233296" y="61979"/>
                    <a:pt x="261937" y="33338"/>
                  </a:cubicBezTo>
                  <a:lnTo>
                    <a:pt x="276225" y="14288"/>
                  </a:lnTo>
                  <a:lnTo>
                    <a:pt x="314325" y="0"/>
                  </a:lnTo>
                  <a:lnTo>
                    <a:pt x="357187" y="28575"/>
                  </a:lnTo>
                  <a:cubicBezTo>
                    <a:pt x="408936" y="57325"/>
                    <a:pt x="387287" y="42178"/>
                    <a:pt x="423862" y="71438"/>
                  </a:cubicBezTo>
                  <a:lnTo>
                    <a:pt x="476250" y="100013"/>
                  </a:lnTo>
                  <a:lnTo>
                    <a:pt x="519112" y="109538"/>
                  </a:lnTo>
                  <a:lnTo>
                    <a:pt x="533400" y="114300"/>
                  </a:lnTo>
                  <a:lnTo>
                    <a:pt x="657225" y="119063"/>
                  </a:lnTo>
                  <a:lnTo>
                    <a:pt x="714375" y="119063"/>
                  </a:lnTo>
                  <a:lnTo>
                    <a:pt x="785812" y="114300"/>
                  </a:lnTo>
                  <a:lnTo>
                    <a:pt x="952500" y="66675"/>
                  </a:lnTo>
                  <a:cubicBezTo>
                    <a:pt x="997247" y="83456"/>
                    <a:pt x="978468" y="74897"/>
                    <a:pt x="1009650" y="90488"/>
                  </a:cubicBezTo>
                  <a:lnTo>
                    <a:pt x="1076325" y="114300"/>
                  </a:lnTo>
                  <a:lnTo>
                    <a:pt x="1081087" y="185738"/>
                  </a:lnTo>
                  <a:lnTo>
                    <a:pt x="995362" y="185738"/>
                  </a:lnTo>
                  <a:lnTo>
                    <a:pt x="919162" y="233363"/>
                  </a:lnTo>
                  <a:lnTo>
                    <a:pt x="900112" y="214313"/>
                  </a:lnTo>
                  <a:lnTo>
                    <a:pt x="876300" y="180975"/>
                  </a:lnTo>
                  <a:lnTo>
                    <a:pt x="828675" y="185738"/>
                  </a:lnTo>
                  <a:lnTo>
                    <a:pt x="742950" y="200025"/>
                  </a:lnTo>
                  <a:lnTo>
                    <a:pt x="742950" y="200025"/>
                  </a:lnTo>
                  <a:lnTo>
                    <a:pt x="676275" y="214313"/>
                  </a:lnTo>
                  <a:lnTo>
                    <a:pt x="652462" y="180975"/>
                  </a:lnTo>
                  <a:lnTo>
                    <a:pt x="566737" y="166688"/>
                  </a:lnTo>
                  <a:lnTo>
                    <a:pt x="500062" y="190500"/>
                  </a:lnTo>
                  <a:lnTo>
                    <a:pt x="442912" y="190500"/>
                  </a:lnTo>
                  <a:lnTo>
                    <a:pt x="414337" y="195263"/>
                  </a:lnTo>
                  <a:lnTo>
                    <a:pt x="314325" y="185738"/>
                  </a:lnTo>
                  <a:lnTo>
                    <a:pt x="9525" y="190500"/>
                  </a:lnTo>
                  <a:close/>
                </a:path>
              </a:pathLst>
            </a:custGeom>
            <a:solidFill>
              <a:srgbClr val="F2F2F2"/>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7" name="Google Shape;337;p39"/>
            <p:cNvSpPr/>
            <p:nvPr/>
          </p:nvSpPr>
          <p:spPr>
            <a:xfrm>
              <a:off x="8327942" y="1949338"/>
              <a:ext cx="1085850" cy="695325"/>
            </a:xfrm>
            <a:custGeom>
              <a:rect b="b" l="l" r="r" t="t"/>
              <a:pathLst>
                <a:path extrusionOk="0" h="695325" w="1085850">
                  <a:moveTo>
                    <a:pt x="190500" y="176213"/>
                  </a:moveTo>
                  <a:lnTo>
                    <a:pt x="4762" y="176213"/>
                  </a:lnTo>
                  <a:lnTo>
                    <a:pt x="0" y="133350"/>
                  </a:lnTo>
                  <a:lnTo>
                    <a:pt x="23812" y="85725"/>
                  </a:lnTo>
                  <a:lnTo>
                    <a:pt x="66675" y="61913"/>
                  </a:lnTo>
                  <a:cubicBezTo>
                    <a:pt x="107615" y="41443"/>
                    <a:pt x="90576" y="42863"/>
                    <a:pt x="114300" y="42863"/>
                  </a:cubicBezTo>
                  <a:lnTo>
                    <a:pt x="133350" y="42863"/>
                  </a:lnTo>
                  <a:cubicBezTo>
                    <a:pt x="150812" y="49213"/>
                    <a:pt x="168018" y="56318"/>
                    <a:pt x="185737" y="61913"/>
                  </a:cubicBezTo>
                  <a:cubicBezTo>
                    <a:pt x="198220" y="65855"/>
                    <a:pt x="223837" y="71438"/>
                    <a:pt x="223837" y="71438"/>
                  </a:cubicBezTo>
                  <a:lnTo>
                    <a:pt x="223837" y="71438"/>
                  </a:lnTo>
                  <a:lnTo>
                    <a:pt x="290512" y="61913"/>
                  </a:lnTo>
                  <a:lnTo>
                    <a:pt x="338137" y="23813"/>
                  </a:lnTo>
                  <a:cubicBezTo>
                    <a:pt x="394554" y="5007"/>
                    <a:pt x="365939" y="9525"/>
                    <a:pt x="423862" y="9525"/>
                  </a:cubicBezTo>
                  <a:lnTo>
                    <a:pt x="509587" y="0"/>
                  </a:lnTo>
                  <a:cubicBezTo>
                    <a:pt x="644508" y="9994"/>
                    <a:pt x="595195" y="9525"/>
                    <a:pt x="657225" y="9525"/>
                  </a:cubicBezTo>
                  <a:lnTo>
                    <a:pt x="690562" y="19050"/>
                  </a:lnTo>
                  <a:lnTo>
                    <a:pt x="738187" y="38100"/>
                  </a:lnTo>
                  <a:lnTo>
                    <a:pt x="804862" y="28575"/>
                  </a:lnTo>
                  <a:lnTo>
                    <a:pt x="847725" y="14288"/>
                  </a:lnTo>
                  <a:lnTo>
                    <a:pt x="914400" y="14288"/>
                  </a:lnTo>
                  <a:cubicBezTo>
                    <a:pt x="928687" y="22225"/>
                    <a:pt x="944279" y="28172"/>
                    <a:pt x="957262" y="38100"/>
                  </a:cubicBezTo>
                  <a:cubicBezTo>
                    <a:pt x="971529" y="49010"/>
                    <a:pt x="995362" y="76200"/>
                    <a:pt x="995362" y="76200"/>
                  </a:cubicBezTo>
                  <a:lnTo>
                    <a:pt x="1042987" y="100013"/>
                  </a:lnTo>
                  <a:lnTo>
                    <a:pt x="1076325" y="123825"/>
                  </a:lnTo>
                  <a:lnTo>
                    <a:pt x="1085850" y="176213"/>
                  </a:lnTo>
                  <a:lnTo>
                    <a:pt x="976312" y="171450"/>
                  </a:lnTo>
                  <a:lnTo>
                    <a:pt x="919162" y="195263"/>
                  </a:lnTo>
                  <a:lnTo>
                    <a:pt x="933450" y="647700"/>
                  </a:lnTo>
                  <a:lnTo>
                    <a:pt x="881062" y="652463"/>
                  </a:lnTo>
                  <a:cubicBezTo>
                    <a:pt x="879475" y="492125"/>
                    <a:pt x="877887" y="331788"/>
                    <a:pt x="876300" y="171450"/>
                  </a:cubicBezTo>
                  <a:lnTo>
                    <a:pt x="747712" y="195263"/>
                  </a:lnTo>
                  <a:lnTo>
                    <a:pt x="723900" y="185738"/>
                  </a:lnTo>
                  <a:cubicBezTo>
                    <a:pt x="725487" y="342900"/>
                    <a:pt x="727075" y="500063"/>
                    <a:pt x="728662" y="657225"/>
                  </a:cubicBezTo>
                  <a:lnTo>
                    <a:pt x="666750" y="642938"/>
                  </a:lnTo>
                  <a:lnTo>
                    <a:pt x="666750" y="357188"/>
                  </a:lnTo>
                  <a:lnTo>
                    <a:pt x="666750" y="300038"/>
                  </a:lnTo>
                  <a:lnTo>
                    <a:pt x="661987" y="171450"/>
                  </a:lnTo>
                  <a:lnTo>
                    <a:pt x="490537" y="195263"/>
                  </a:lnTo>
                  <a:cubicBezTo>
                    <a:pt x="488950" y="355600"/>
                    <a:pt x="487362" y="515938"/>
                    <a:pt x="485775" y="676275"/>
                  </a:cubicBezTo>
                  <a:lnTo>
                    <a:pt x="485775" y="676275"/>
                  </a:lnTo>
                  <a:lnTo>
                    <a:pt x="419100" y="666750"/>
                  </a:lnTo>
                  <a:lnTo>
                    <a:pt x="381000" y="661988"/>
                  </a:lnTo>
                  <a:lnTo>
                    <a:pt x="319087" y="685800"/>
                  </a:lnTo>
                  <a:lnTo>
                    <a:pt x="257175" y="695325"/>
                  </a:lnTo>
                  <a:lnTo>
                    <a:pt x="242887" y="685800"/>
                  </a:lnTo>
                  <a:lnTo>
                    <a:pt x="214312" y="661988"/>
                  </a:lnTo>
                  <a:lnTo>
                    <a:pt x="166687" y="652463"/>
                  </a:lnTo>
                  <a:lnTo>
                    <a:pt x="285750" y="628650"/>
                  </a:lnTo>
                  <a:lnTo>
                    <a:pt x="400050" y="633413"/>
                  </a:lnTo>
                  <a:lnTo>
                    <a:pt x="442912" y="509588"/>
                  </a:lnTo>
                  <a:lnTo>
                    <a:pt x="447675" y="466725"/>
                  </a:lnTo>
                  <a:lnTo>
                    <a:pt x="433387" y="176213"/>
                  </a:lnTo>
                  <a:lnTo>
                    <a:pt x="242887" y="180975"/>
                  </a:lnTo>
                  <a:lnTo>
                    <a:pt x="242887" y="642938"/>
                  </a:lnTo>
                  <a:lnTo>
                    <a:pt x="200025" y="642938"/>
                  </a:lnTo>
                  <a:lnTo>
                    <a:pt x="190500" y="176213"/>
                  </a:lnTo>
                  <a:close/>
                </a:path>
              </a:pathLst>
            </a:custGeom>
            <a:solidFill>
              <a:srgbClr val="F2F2F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8" name="Google Shape;338;p39"/>
            <p:cNvSpPr/>
            <p:nvPr/>
          </p:nvSpPr>
          <p:spPr>
            <a:xfrm>
              <a:off x="9659854" y="2066813"/>
              <a:ext cx="1187450" cy="958855"/>
            </a:xfrm>
            <a:custGeom>
              <a:rect b="b" l="l" r="r" t="t"/>
              <a:pathLst>
                <a:path extrusionOk="0" h="958855" w="1187450">
                  <a:moveTo>
                    <a:pt x="0" y="38100"/>
                  </a:moveTo>
                  <a:lnTo>
                    <a:pt x="0" y="38100"/>
                  </a:lnTo>
                  <a:lnTo>
                    <a:pt x="228600" y="38100"/>
                  </a:lnTo>
                  <a:cubicBezTo>
                    <a:pt x="226483" y="203200"/>
                    <a:pt x="224367" y="368300"/>
                    <a:pt x="222250" y="533400"/>
                  </a:cubicBezTo>
                  <a:lnTo>
                    <a:pt x="50800" y="520700"/>
                  </a:lnTo>
                  <a:lnTo>
                    <a:pt x="44450" y="673100"/>
                  </a:lnTo>
                  <a:lnTo>
                    <a:pt x="133350" y="768350"/>
                  </a:lnTo>
                  <a:lnTo>
                    <a:pt x="196850" y="819150"/>
                  </a:lnTo>
                  <a:lnTo>
                    <a:pt x="228600" y="857250"/>
                  </a:lnTo>
                  <a:lnTo>
                    <a:pt x="273050" y="895350"/>
                  </a:lnTo>
                  <a:cubicBezTo>
                    <a:pt x="313267" y="903817"/>
                    <a:pt x="353933" y="910376"/>
                    <a:pt x="393700" y="920750"/>
                  </a:cubicBezTo>
                  <a:cubicBezTo>
                    <a:pt x="402859" y="923139"/>
                    <a:pt x="410120" y="930457"/>
                    <a:pt x="419100" y="933450"/>
                  </a:cubicBezTo>
                  <a:cubicBezTo>
                    <a:pt x="435659" y="938970"/>
                    <a:pt x="452967" y="941917"/>
                    <a:pt x="469900" y="946150"/>
                  </a:cubicBezTo>
                  <a:lnTo>
                    <a:pt x="469900" y="946150"/>
                  </a:lnTo>
                  <a:lnTo>
                    <a:pt x="584200" y="946150"/>
                  </a:lnTo>
                  <a:cubicBezTo>
                    <a:pt x="711165" y="959515"/>
                    <a:pt x="664411" y="958850"/>
                    <a:pt x="723900" y="958850"/>
                  </a:cubicBezTo>
                  <a:lnTo>
                    <a:pt x="755650" y="958850"/>
                  </a:lnTo>
                  <a:lnTo>
                    <a:pt x="857250" y="958850"/>
                  </a:lnTo>
                  <a:lnTo>
                    <a:pt x="889000" y="952500"/>
                  </a:lnTo>
                  <a:cubicBezTo>
                    <a:pt x="984756" y="930402"/>
                    <a:pt x="949498" y="951091"/>
                    <a:pt x="1003300" y="908050"/>
                  </a:cubicBezTo>
                  <a:lnTo>
                    <a:pt x="1022350" y="889000"/>
                  </a:lnTo>
                  <a:lnTo>
                    <a:pt x="1073150" y="863600"/>
                  </a:lnTo>
                  <a:lnTo>
                    <a:pt x="1111250" y="831850"/>
                  </a:lnTo>
                  <a:lnTo>
                    <a:pt x="1149350" y="762000"/>
                  </a:lnTo>
                  <a:lnTo>
                    <a:pt x="1162050" y="685800"/>
                  </a:lnTo>
                  <a:lnTo>
                    <a:pt x="1174750" y="622300"/>
                  </a:lnTo>
                  <a:lnTo>
                    <a:pt x="1181100" y="571500"/>
                  </a:lnTo>
                  <a:lnTo>
                    <a:pt x="1162050" y="508000"/>
                  </a:lnTo>
                  <a:lnTo>
                    <a:pt x="292100" y="514350"/>
                  </a:lnTo>
                  <a:lnTo>
                    <a:pt x="279400" y="50800"/>
                  </a:lnTo>
                  <a:lnTo>
                    <a:pt x="1187450" y="50800"/>
                  </a:lnTo>
                  <a:lnTo>
                    <a:pt x="1155700" y="19050"/>
                  </a:lnTo>
                  <a:lnTo>
                    <a:pt x="1066800" y="19050"/>
                  </a:lnTo>
                  <a:lnTo>
                    <a:pt x="1009650" y="12700"/>
                  </a:lnTo>
                  <a:lnTo>
                    <a:pt x="958850" y="0"/>
                  </a:lnTo>
                  <a:lnTo>
                    <a:pt x="736600" y="0"/>
                  </a:lnTo>
                  <a:lnTo>
                    <a:pt x="736600" y="0"/>
                  </a:lnTo>
                  <a:lnTo>
                    <a:pt x="527050" y="0"/>
                  </a:lnTo>
                  <a:lnTo>
                    <a:pt x="495300" y="0"/>
                  </a:lnTo>
                  <a:lnTo>
                    <a:pt x="273050" y="0"/>
                  </a:lnTo>
                  <a:lnTo>
                    <a:pt x="190500" y="0"/>
                  </a:lnTo>
                  <a:lnTo>
                    <a:pt x="0" y="38100"/>
                  </a:lnTo>
                  <a:close/>
                </a:path>
              </a:pathLst>
            </a:custGeom>
            <a:solidFill>
              <a:srgbClr val="F2F2F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9" name="Google Shape;339;p39"/>
            <p:cNvSpPr/>
            <p:nvPr/>
          </p:nvSpPr>
          <p:spPr>
            <a:xfrm rot="154001">
              <a:off x="10123404" y="2120788"/>
              <a:ext cx="69056" cy="476250"/>
            </a:xfrm>
            <a:custGeom>
              <a:rect b="b" l="l" r="r" t="t"/>
              <a:pathLst>
                <a:path extrusionOk="0" h="476250" w="69056">
                  <a:moveTo>
                    <a:pt x="0" y="2381"/>
                  </a:moveTo>
                  <a:lnTo>
                    <a:pt x="14288" y="476250"/>
                  </a:lnTo>
                  <a:lnTo>
                    <a:pt x="69056" y="466725"/>
                  </a:lnTo>
                  <a:lnTo>
                    <a:pt x="57150" y="0"/>
                  </a:lnTo>
                  <a:lnTo>
                    <a:pt x="0" y="2381"/>
                  </a:lnTo>
                  <a:close/>
                </a:path>
              </a:pathLst>
            </a:custGeom>
            <a:solidFill>
              <a:srgbClr val="F2F2F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0" name="Google Shape;340;p39"/>
            <p:cNvSpPr/>
            <p:nvPr/>
          </p:nvSpPr>
          <p:spPr>
            <a:xfrm rot="195077">
              <a:off x="10364143" y="2115064"/>
              <a:ext cx="69056" cy="476250"/>
            </a:xfrm>
            <a:custGeom>
              <a:rect b="b" l="l" r="r" t="t"/>
              <a:pathLst>
                <a:path extrusionOk="0" h="476250" w="69056">
                  <a:moveTo>
                    <a:pt x="0" y="2381"/>
                  </a:moveTo>
                  <a:lnTo>
                    <a:pt x="14288" y="476250"/>
                  </a:lnTo>
                  <a:lnTo>
                    <a:pt x="69056" y="466725"/>
                  </a:lnTo>
                  <a:lnTo>
                    <a:pt x="57150" y="0"/>
                  </a:lnTo>
                  <a:lnTo>
                    <a:pt x="0" y="2381"/>
                  </a:lnTo>
                  <a:close/>
                </a:path>
              </a:pathLst>
            </a:custGeom>
            <a:solidFill>
              <a:srgbClr val="F2F2F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1" name="Google Shape;341;p39"/>
            <p:cNvSpPr/>
            <p:nvPr/>
          </p:nvSpPr>
          <p:spPr>
            <a:xfrm rot="177785">
              <a:off x="10567690" y="2115064"/>
              <a:ext cx="69056" cy="476250"/>
            </a:xfrm>
            <a:custGeom>
              <a:rect b="b" l="l" r="r" t="t"/>
              <a:pathLst>
                <a:path extrusionOk="0" h="476250" w="69056">
                  <a:moveTo>
                    <a:pt x="0" y="2381"/>
                  </a:moveTo>
                  <a:lnTo>
                    <a:pt x="14288" y="476250"/>
                  </a:lnTo>
                  <a:lnTo>
                    <a:pt x="69056" y="466725"/>
                  </a:lnTo>
                  <a:lnTo>
                    <a:pt x="57150" y="0"/>
                  </a:lnTo>
                  <a:lnTo>
                    <a:pt x="0" y="2381"/>
                  </a:lnTo>
                  <a:close/>
                </a:path>
              </a:pathLst>
            </a:custGeom>
            <a:solidFill>
              <a:srgbClr val="F2F2F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2" name="Google Shape;342;p39"/>
            <p:cNvSpPr txBox="1"/>
            <p:nvPr/>
          </p:nvSpPr>
          <p:spPr>
            <a:xfrm>
              <a:off x="6652567" y="2643942"/>
              <a:ext cx="1838794" cy="3855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3" name="Google Shape;343;p39"/>
            <p:cNvSpPr txBox="1"/>
            <p:nvPr/>
          </p:nvSpPr>
          <p:spPr>
            <a:xfrm>
              <a:off x="8327942" y="2617044"/>
              <a:ext cx="1277392" cy="3855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39"/>
            <p:cNvSpPr txBox="1"/>
            <p:nvPr/>
          </p:nvSpPr>
          <p:spPr>
            <a:xfrm>
              <a:off x="9588105" y="2925960"/>
              <a:ext cx="1838794" cy="3855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5" name="Google Shape;345;p39"/>
          <p:cNvSpPr/>
          <p:nvPr/>
        </p:nvSpPr>
        <p:spPr>
          <a:xfrm>
            <a:off x="1434172" y="5651336"/>
            <a:ext cx="4504125" cy="239546"/>
          </a:xfrm>
          <a:prstGeom prst="snip2SameRect">
            <a:avLst>
              <a:gd fmla="val 16667" name="adj1"/>
              <a:gd fmla="val 0" name="adj2"/>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46" name="Google Shape;346;p39"/>
          <p:cNvGrpSpPr/>
          <p:nvPr/>
        </p:nvGrpSpPr>
        <p:grpSpPr>
          <a:xfrm>
            <a:off x="1157696" y="5906312"/>
            <a:ext cx="4908327" cy="593650"/>
            <a:chOff x="3714750" y="4400550"/>
            <a:chExt cx="7639050" cy="923925"/>
          </a:xfrm>
        </p:grpSpPr>
        <p:sp>
          <p:nvSpPr>
            <p:cNvPr id="347" name="Google Shape;347;p39"/>
            <p:cNvSpPr/>
            <p:nvPr/>
          </p:nvSpPr>
          <p:spPr>
            <a:xfrm>
              <a:off x="3714750" y="4400550"/>
              <a:ext cx="7639050" cy="923925"/>
            </a:xfrm>
            <a:prstGeom prst="rect">
              <a:avLst/>
            </a:prstGeom>
            <a:solidFill>
              <a:srgbClr val="595959"/>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48" name="Google Shape;348;p39"/>
            <p:cNvGrpSpPr/>
            <p:nvPr/>
          </p:nvGrpSpPr>
          <p:grpSpPr>
            <a:xfrm>
              <a:off x="4657725" y="4507228"/>
              <a:ext cx="6067425" cy="695813"/>
              <a:chOff x="4657725" y="4507228"/>
              <a:chExt cx="6067425" cy="695813"/>
            </a:xfrm>
          </p:grpSpPr>
          <p:grpSp>
            <p:nvGrpSpPr>
              <p:cNvPr id="349" name="Google Shape;349;p39"/>
              <p:cNvGrpSpPr/>
              <p:nvPr/>
            </p:nvGrpSpPr>
            <p:grpSpPr>
              <a:xfrm>
                <a:off x="8896350" y="4507229"/>
                <a:ext cx="1828800" cy="695812"/>
                <a:chOff x="5715000" y="2125979"/>
                <a:chExt cx="1828800" cy="695812"/>
              </a:xfrm>
            </p:grpSpPr>
            <p:sp>
              <p:nvSpPr>
                <p:cNvPr id="350" name="Google Shape;350;p39"/>
                <p:cNvSpPr/>
                <p:nvPr/>
              </p:nvSpPr>
              <p:spPr>
                <a:xfrm>
                  <a:off x="5715000" y="2125982"/>
                  <a:ext cx="1828800" cy="695809"/>
                </a:xfrm>
                <a:prstGeom prst="roundRect">
                  <a:avLst>
                    <a:gd fmla="val 16667" name="adj"/>
                  </a:avLst>
                </a:prstGeom>
                <a:solidFill>
                  <a:srgbClr val="FCCC14"/>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 name="Google Shape;351;p39"/>
                <p:cNvSpPr/>
                <p:nvPr/>
              </p:nvSpPr>
              <p:spPr>
                <a:xfrm>
                  <a:off x="6096000"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2" name="Google Shape;352;p39"/>
                <p:cNvSpPr/>
                <p:nvPr/>
              </p:nvSpPr>
              <p:spPr>
                <a:xfrm>
                  <a:off x="6457950"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3" name="Google Shape;353;p39"/>
                <p:cNvSpPr/>
                <p:nvPr/>
              </p:nvSpPr>
              <p:spPr>
                <a:xfrm>
                  <a:off x="6819900" y="2125979"/>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4" name="Google Shape;354;p39"/>
                <p:cNvSpPr/>
                <p:nvPr/>
              </p:nvSpPr>
              <p:spPr>
                <a:xfrm>
                  <a:off x="7121525"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55" name="Google Shape;355;p39"/>
              <p:cNvGrpSpPr/>
              <p:nvPr/>
            </p:nvGrpSpPr>
            <p:grpSpPr>
              <a:xfrm>
                <a:off x="6848475" y="4507229"/>
                <a:ext cx="1828800" cy="695810"/>
                <a:chOff x="5715000" y="2125979"/>
                <a:chExt cx="1828800" cy="695810"/>
              </a:xfrm>
            </p:grpSpPr>
            <p:sp>
              <p:nvSpPr>
                <p:cNvPr id="356" name="Google Shape;356;p39"/>
                <p:cNvSpPr/>
                <p:nvPr/>
              </p:nvSpPr>
              <p:spPr>
                <a:xfrm>
                  <a:off x="5715000" y="2125980"/>
                  <a:ext cx="1828800" cy="695809"/>
                </a:xfrm>
                <a:prstGeom prst="roundRect">
                  <a:avLst>
                    <a:gd fmla="val 16667" name="adj"/>
                  </a:avLst>
                </a:prstGeom>
                <a:solidFill>
                  <a:srgbClr val="FCCC14"/>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7" name="Google Shape;357;p39"/>
                <p:cNvSpPr/>
                <p:nvPr/>
              </p:nvSpPr>
              <p:spPr>
                <a:xfrm>
                  <a:off x="6096000"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8" name="Google Shape;358;p39"/>
                <p:cNvSpPr/>
                <p:nvPr/>
              </p:nvSpPr>
              <p:spPr>
                <a:xfrm>
                  <a:off x="6457950"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39"/>
                <p:cNvSpPr/>
                <p:nvPr/>
              </p:nvSpPr>
              <p:spPr>
                <a:xfrm>
                  <a:off x="6819900" y="2125979"/>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0" name="Google Shape;360;p39"/>
                <p:cNvSpPr/>
                <p:nvPr/>
              </p:nvSpPr>
              <p:spPr>
                <a:xfrm>
                  <a:off x="7121525"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61" name="Google Shape;361;p39"/>
              <p:cNvGrpSpPr/>
              <p:nvPr/>
            </p:nvGrpSpPr>
            <p:grpSpPr>
              <a:xfrm>
                <a:off x="4657725" y="4507228"/>
                <a:ext cx="1828800" cy="695810"/>
                <a:chOff x="5715000" y="2125979"/>
                <a:chExt cx="1828800" cy="695810"/>
              </a:xfrm>
            </p:grpSpPr>
            <p:sp>
              <p:nvSpPr>
                <p:cNvPr id="362" name="Google Shape;362;p39"/>
                <p:cNvSpPr/>
                <p:nvPr/>
              </p:nvSpPr>
              <p:spPr>
                <a:xfrm>
                  <a:off x="5715000" y="2125980"/>
                  <a:ext cx="1828800" cy="695809"/>
                </a:xfrm>
                <a:prstGeom prst="roundRect">
                  <a:avLst>
                    <a:gd fmla="val 16667" name="adj"/>
                  </a:avLst>
                </a:prstGeom>
                <a:solidFill>
                  <a:srgbClr val="FCCC14"/>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3" name="Google Shape;363;p39"/>
                <p:cNvSpPr/>
                <p:nvPr/>
              </p:nvSpPr>
              <p:spPr>
                <a:xfrm>
                  <a:off x="6096000"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4" name="Google Shape;364;p39"/>
                <p:cNvSpPr/>
                <p:nvPr/>
              </p:nvSpPr>
              <p:spPr>
                <a:xfrm>
                  <a:off x="6457950"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p39"/>
                <p:cNvSpPr/>
                <p:nvPr/>
              </p:nvSpPr>
              <p:spPr>
                <a:xfrm>
                  <a:off x="6819900" y="2125979"/>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6" name="Google Shape;366;p39"/>
                <p:cNvSpPr/>
                <p:nvPr/>
              </p:nvSpPr>
              <p:spPr>
                <a:xfrm>
                  <a:off x="7121525"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grpSp>
      <p:sp>
        <p:nvSpPr>
          <p:cNvPr id="367" name="Google Shape;367;p39"/>
          <p:cNvSpPr/>
          <p:nvPr/>
        </p:nvSpPr>
        <p:spPr>
          <a:xfrm>
            <a:off x="1819134" y="5802453"/>
            <a:ext cx="1035492" cy="223521"/>
          </a:xfrm>
          <a:custGeom>
            <a:rect b="b" l="l" r="r" t="t"/>
            <a:pathLst>
              <a:path extrusionOk="0" h="233363" w="1081087">
                <a:moveTo>
                  <a:pt x="9525" y="190500"/>
                </a:moveTo>
                <a:lnTo>
                  <a:pt x="0" y="90488"/>
                </a:lnTo>
                <a:lnTo>
                  <a:pt x="19050" y="42863"/>
                </a:lnTo>
                <a:lnTo>
                  <a:pt x="100012" y="9525"/>
                </a:lnTo>
                <a:lnTo>
                  <a:pt x="133350" y="0"/>
                </a:lnTo>
                <a:lnTo>
                  <a:pt x="204787" y="38100"/>
                </a:lnTo>
                <a:cubicBezTo>
                  <a:pt x="251295" y="55541"/>
                  <a:pt x="233296" y="61979"/>
                  <a:pt x="261937" y="33338"/>
                </a:cubicBezTo>
                <a:lnTo>
                  <a:pt x="276225" y="14288"/>
                </a:lnTo>
                <a:lnTo>
                  <a:pt x="314325" y="0"/>
                </a:lnTo>
                <a:lnTo>
                  <a:pt x="357187" y="28575"/>
                </a:lnTo>
                <a:cubicBezTo>
                  <a:pt x="408936" y="57325"/>
                  <a:pt x="387287" y="42178"/>
                  <a:pt x="423862" y="71438"/>
                </a:cubicBezTo>
                <a:lnTo>
                  <a:pt x="476250" y="100013"/>
                </a:lnTo>
                <a:lnTo>
                  <a:pt x="519112" y="109538"/>
                </a:lnTo>
                <a:lnTo>
                  <a:pt x="533400" y="114300"/>
                </a:lnTo>
                <a:lnTo>
                  <a:pt x="657225" y="119063"/>
                </a:lnTo>
                <a:lnTo>
                  <a:pt x="714375" y="119063"/>
                </a:lnTo>
                <a:lnTo>
                  <a:pt x="785812" y="114300"/>
                </a:lnTo>
                <a:lnTo>
                  <a:pt x="952500" y="66675"/>
                </a:lnTo>
                <a:cubicBezTo>
                  <a:pt x="997247" y="83456"/>
                  <a:pt x="978468" y="74897"/>
                  <a:pt x="1009650" y="90488"/>
                </a:cubicBezTo>
                <a:lnTo>
                  <a:pt x="1076325" y="114300"/>
                </a:lnTo>
                <a:lnTo>
                  <a:pt x="1081087" y="185738"/>
                </a:lnTo>
                <a:lnTo>
                  <a:pt x="995362" y="185738"/>
                </a:lnTo>
                <a:lnTo>
                  <a:pt x="919162" y="233363"/>
                </a:lnTo>
                <a:lnTo>
                  <a:pt x="900112" y="214313"/>
                </a:lnTo>
                <a:lnTo>
                  <a:pt x="876300" y="180975"/>
                </a:lnTo>
                <a:lnTo>
                  <a:pt x="828675" y="185738"/>
                </a:lnTo>
                <a:lnTo>
                  <a:pt x="742950" y="200025"/>
                </a:lnTo>
                <a:lnTo>
                  <a:pt x="742950" y="200025"/>
                </a:lnTo>
                <a:lnTo>
                  <a:pt x="676275" y="214313"/>
                </a:lnTo>
                <a:lnTo>
                  <a:pt x="652462" y="180975"/>
                </a:lnTo>
                <a:lnTo>
                  <a:pt x="566737" y="166688"/>
                </a:lnTo>
                <a:lnTo>
                  <a:pt x="500062" y="190500"/>
                </a:lnTo>
                <a:lnTo>
                  <a:pt x="442912" y="190500"/>
                </a:lnTo>
                <a:lnTo>
                  <a:pt x="414337" y="195263"/>
                </a:lnTo>
                <a:lnTo>
                  <a:pt x="314325" y="185738"/>
                </a:lnTo>
                <a:lnTo>
                  <a:pt x="9525" y="190500"/>
                </a:lnTo>
                <a:close/>
              </a:path>
            </a:pathLst>
          </a:custGeom>
          <a:solidFill>
            <a:srgbClr val="F2F2F2"/>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8" name="Google Shape;368;p39"/>
          <p:cNvSpPr/>
          <p:nvPr/>
        </p:nvSpPr>
        <p:spPr>
          <a:xfrm>
            <a:off x="3233243" y="5811576"/>
            <a:ext cx="1040054" cy="666000"/>
          </a:xfrm>
          <a:custGeom>
            <a:rect b="b" l="l" r="r" t="t"/>
            <a:pathLst>
              <a:path extrusionOk="0" h="695325" w="1085850">
                <a:moveTo>
                  <a:pt x="190500" y="176213"/>
                </a:moveTo>
                <a:lnTo>
                  <a:pt x="4762" y="176213"/>
                </a:lnTo>
                <a:lnTo>
                  <a:pt x="0" y="133350"/>
                </a:lnTo>
                <a:lnTo>
                  <a:pt x="23812" y="85725"/>
                </a:lnTo>
                <a:lnTo>
                  <a:pt x="66675" y="61913"/>
                </a:lnTo>
                <a:cubicBezTo>
                  <a:pt x="107615" y="41443"/>
                  <a:pt x="90576" y="42863"/>
                  <a:pt x="114300" y="42863"/>
                </a:cubicBezTo>
                <a:lnTo>
                  <a:pt x="133350" y="42863"/>
                </a:lnTo>
                <a:cubicBezTo>
                  <a:pt x="150812" y="49213"/>
                  <a:pt x="168018" y="56318"/>
                  <a:pt x="185737" y="61913"/>
                </a:cubicBezTo>
                <a:cubicBezTo>
                  <a:pt x="198220" y="65855"/>
                  <a:pt x="223837" y="71438"/>
                  <a:pt x="223837" y="71438"/>
                </a:cubicBezTo>
                <a:lnTo>
                  <a:pt x="223837" y="71438"/>
                </a:lnTo>
                <a:lnTo>
                  <a:pt x="290512" y="61913"/>
                </a:lnTo>
                <a:lnTo>
                  <a:pt x="338137" y="23813"/>
                </a:lnTo>
                <a:cubicBezTo>
                  <a:pt x="394554" y="5007"/>
                  <a:pt x="365939" y="9525"/>
                  <a:pt x="423862" y="9525"/>
                </a:cubicBezTo>
                <a:lnTo>
                  <a:pt x="509587" y="0"/>
                </a:lnTo>
                <a:cubicBezTo>
                  <a:pt x="644508" y="9994"/>
                  <a:pt x="595195" y="9525"/>
                  <a:pt x="657225" y="9525"/>
                </a:cubicBezTo>
                <a:lnTo>
                  <a:pt x="690562" y="19050"/>
                </a:lnTo>
                <a:lnTo>
                  <a:pt x="738187" y="38100"/>
                </a:lnTo>
                <a:lnTo>
                  <a:pt x="804862" y="28575"/>
                </a:lnTo>
                <a:lnTo>
                  <a:pt x="847725" y="14288"/>
                </a:lnTo>
                <a:lnTo>
                  <a:pt x="914400" y="14288"/>
                </a:lnTo>
                <a:cubicBezTo>
                  <a:pt x="928687" y="22225"/>
                  <a:pt x="944279" y="28172"/>
                  <a:pt x="957262" y="38100"/>
                </a:cubicBezTo>
                <a:cubicBezTo>
                  <a:pt x="971529" y="49010"/>
                  <a:pt x="995362" y="76200"/>
                  <a:pt x="995362" y="76200"/>
                </a:cubicBezTo>
                <a:lnTo>
                  <a:pt x="1042987" y="100013"/>
                </a:lnTo>
                <a:lnTo>
                  <a:pt x="1076325" y="123825"/>
                </a:lnTo>
                <a:lnTo>
                  <a:pt x="1085850" y="176213"/>
                </a:lnTo>
                <a:lnTo>
                  <a:pt x="976312" y="171450"/>
                </a:lnTo>
                <a:lnTo>
                  <a:pt x="919162" y="195263"/>
                </a:lnTo>
                <a:lnTo>
                  <a:pt x="933450" y="647700"/>
                </a:lnTo>
                <a:lnTo>
                  <a:pt x="881062" y="652463"/>
                </a:lnTo>
                <a:cubicBezTo>
                  <a:pt x="879475" y="492125"/>
                  <a:pt x="877887" y="331788"/>
                  <a:pt x="876300" y="171450"/>
                </a:cubicBezTo>
                <a:lnTo>
                  <a:pt x="747712" y="195263"/>
                </a:lnTo>
                <a:lnTo>
                  <a:pt x="723900" y="185738"/>
                </a:lnTo>
                <a:cubicBezTo>
                  <a:pt x="725487" y="342900"/>
                  <a:pt x="727075" y="500063"/>
                  <a:pt x="728662" y="657225"/>
                </a:cubicBezTo>
                <a:lnTo>
                  <a:pt x="666750" y="642938"/>
                </a:lnTo>
                <a:lnTo>
                  <a:pt x="666750" y="357188"/>
                </a:lnTo>
                <a:lnTo>
                  <a:pt x="666750" y="300038"/>
                </a:lnTo>
                <a:lnTo>
                  <a:pt x="661987" y="171450"/>
                </a:lnTo>
                <a:lnTo>
                  <a:pt x="490537" y="195263"/>
                </a:lnTo>
                <a:cubicBezTo>
                  <a:pt x="488950" y="355600"/>
                  <a:pt x="487362" y="515938"/>
                  <a:pt x="485775" y="676275"/>
                </a:cubicBezTo>
                <a:lnTo>
                  <a:pt x="485775" y="676275"/>
                </a:lnTo>
                <a:lnTo>
                  <a:pt x="419100" y="666750"/>
                </a:lnTo>
                <a:lnTo>
                  <a:pt x="381000" y="661988"/>
                </a:lnTo>
                <a:lnTo>
                  <a:pt x="319087" y="685800"/>
                </a:lnTo>
                <a:lnTo>
                  <a:pt x="257175" y="695325"/>
                </a:lnTo>
                <a:lnTo>
                  <a:pt x="242887" y="685800"/>
                </a:lnTo>
                <a:lnTo>
                  <a:pt x="214312" y="661988"/>
                </a:lnTo>
                <a:lnTo>
                  <a:pt x="166687" y="652463"/>
                </a:lnTo>
                <a:lnTo>
                  <a:pt x="285750" y="628650"/>
                </a:lnTo>
                <a:lnTo>
                  <a:pt x="400050" y="633413"/>
                </a:lnTo>
                <a:lnTo>
                  <a:pt x="442912" y="509588"/>
                </a:lnTo>
                <a:lnTo>
                  <a:pt x="447675" y="466725"/>
                </a:lnTo>
                <a:lnTo>
                  <a:pt x="433387" y="176213"/>
                </a:lnTo>
                <a:lnTo>
                  <a:pt x="242887" y="180975"/>
                </a:lnTo>
                <a:lnTo>
                  <a:pt x="242887" y="642938"/>
                </a:lnTo>
                <a:lnTo>
                  <a:pt x="200025" y="642938"/>
                </a:lnTo>
                <a:lnTo>
                  <a:pt x="190500" y="176213"/>
                </a:lnTo>
                <a:close/>
              </a:path>
            </a:pathLst>
          </a:custGeom>
          <a:solidFill>
            <a:srgbClr val="F2F2F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9" name="Google Shape;369;p39"/>
          <p:cNvSpPr/>
          <p:nvPr/>
        </p:nvSpPr>
        <p:spPr>
          <a:xfrm rot="10800000">
            <a:off x="4512602" y="5554367"/>
            <a:ext cx="1137369" cy="918415"/>
          </a:xfrm>
          <a:custGeom>
            <a:rect b="b" l="l" r="r" t="t"/>
            <a:pathLst>
              <a:path extrusionOk="0" h="958855" w="1187450">
                <a:moveTo>
                  <a:pt x="0" y="38100"/>
                </a:moveTo>
                <a:lnTo>
                  <a:pt x="0" y="38100"/>
                </a:lnTo>
                <a:lnTo>
                  <a:pt x="228600" y="38100"/>
                </a:lnTo>
                <a:cubicBezTo>
                  <a:pt x="226483" y="203200"/>
                  <a:pt x="224367" y="368300"/>
                  <a:pt x="222250" y="533400"/>
                </a:cubicBezTo>
                <a:lnTo>
                  <a:pt x="50800" y="520700"/>
                </a:lnTo>
                <a:lnTo>
                  <a:pt x="44450" y="673100"/>
                </a:lnTo>
                <a:lnTo>
                  <a:pt x="133350" y="768350"/>
                </a:lnTo>
                <a:lnTo>
                  <a:pt x="196850" y="819150"/>
                </a:lnTo>
                <a:lnTo>
                  <a:pt x="228600" y="857250"/>
                </a:lnTo>
                <a:lnTo>
                  <a:pt x="273050" y="895350"/>
                </a:lnTo>
                <a:cubicBezTo>
                  <a:pt x="313267" y="903817"/>
                  <a:pt x="353933" y="910376"/>
                  <a:pt x="393700" y="920750"/>
                </a:cubicBezTo>
                <a:cubicBezTo>
                  <a:pt x="402859" y="923139"/>
                  <a:pt x="410120" y="930457"/>
                  <a:pt x="419100" y="933450"/>
                </a:cubicBezTo>
                <a:cubicBezTo>
                  <a:pt x="435659" y="938970"/>
                  <a:pt x="452967" y="941917"/>
                  <a:pt x="469900" y="946150"/>
                </a:cubicBezTo>
                <a:lnTo>
                  <a:pt x="469900" y="946150"/>
                </a:lnTo>
                <a:lnTo>
                  <a:pt x="584200" y="946150"/>
                </a:lnTo>
                <a:cubicBezTo>
                  <a:pt x="711165" y="959515"/>
                  <a:pt x="664411" y="958850"/>
                  <a:pt x="723900" y="958850"/>
                </a:cubicBezTo>
                <a:lnTo>
                  <a:pt x="755650" y="958850"/>
                </a:lnTo>
                <a:lnTo>
                  <a:pt x="857250" y="958850"/>
                </a:lnTo>
                <a:lnTo>
                  <a:pt x="889000" y="952500"/>
                </a:lnTo>
                <a:cubicBezTo>
                  <a:pt x="984756" y="930402"/>
                  <a:pt x="949498" y="951091"/>
                  <a:pt x="1003300" y="908050"/>
                </a:cubicBezTo>
                <a:lnTo>
                  <a:pt x="1022350" y="889000"/>
                </a:lnTo>
                <a:lnTo>
                  <a:pt x="1073150" y="863600"/>
                </a:lnTo>
                <a:lnTo>
                  <a:pt x="1111250" y="831850"/>
                </a:lnTo>
                <a:lnTo>
                  <a:pt x="1149350" y="762000"/>
                </a:lnTo>
                <a:lnTo>
                  <a:pt x="1162050" y="685800"/>
                </a:lnTo>
                <a:lnTo>
                  <a:pt x="1174750" y="622300"/>
                </a:lnTo>
                <a:lnTo>
                  <a:pt x="1181100" y="571500"/>
                </a:lnTo>
                <a:lnTo>
                  <a:pt x="1162050" y="508000"/>
                </a:lnTo>
                <a:lnTo>
                  <a:pt x="292100" y="514350"/>
                </a:lnTo>
                <a:lnTo>
                  <a:pt x="279400" y="50800"/>
                </a:lnTo>
                <a:lnTo>
                  <a:pt x="1187450" y="50800"/>
                </a:lnTo>
                <a:lnTo>
                  <a:pt x="1155700" y="19050"/>
                </a:lnTo>
                <a:lnTo>
                  <a:pt x="1066800" y="19050"/>
                </a:lnTo>
                <a:lnTo>
                  <a:pt x="1009650" y="12700"/>
                </a:lnTo>
                <a:lnTo>
                  <a:pt x="958850" y="0"/>
                </a:lnTo>
                <a:lnTo>
                  <a:pt x="736600" y="0"/>
                </a:lnTo>
                <a:lnTo>
                  <a:pt x="736600" y="0"/>
                </a:lnTo>
                <a:lnTo>
                  <a:pt x="527050" y="0"/>
                </a:lnTo>
                <a:lnTo>
                  <a:pt x="495300" y="0"/>
                </a:lnTo>
                <a:lnTo>
                  <a:pt x="273050" y="0"/>
                </a:lnTo>
                <a:lnTo>
                  <a:pt x="190500" y="0"/>
                </a:lnTo>
                <a:lnTo>
                  <a:pt x="0" y="38100"/>
                </a:lnTo>
                <a:close/>
              </a:path>
            </a:pathLst>
          </a:custGeom>
          <a:solidFill>
            <a:srgbClr val="F2F2F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0" name="Google Shape;370;p39"/>
          <p:cNvSpPr/>
          <p:nvPr/>
        </p:nvSpPr>
        <p:spPr>
          <a:xfrm rot="154001">
            <a:off x="4952982" y="5975795"/>
            <a:ext cx="66144" cy="456164"/>
          </a:xfrm>
          <a:custGeom>
            <a:rect b="b" l="l" r="r" t="t"/>
            <a:pathLst>
              <a:path extrusionOk="0" h="476250" w="69056">
                <a:moveTo>
                  <a:pt x="0" y="2381"/>
                </a:moveTo>
                <a:lnTo>
                  <a:pt x="14288" y="476250"/>
                </a:lnTo>
                <a:lnTo>
                  <a:pt x="69056" y="466725"/>
                </a:lnTo>
                <a:lnTo>
                  <a:pt x="57150" y="0"/>
                </a:lnTo>
                <a:lnTo>
                  <a:pt x="0" y="2381"/>
                </a:lnTo>
                <a:close/>
              </a:path>
            </a:pathLst>
          </a:custGeom>
          <a:solidFill>
            <a:srgbClr val="F2F2F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1" name="Google Shape;371;p39"/>
          <p:cNvSpPr/>
          <p:nvPr/>
        </p:nvSpPr>
        <p:spPr>
          <a:xfrm rot="195077">
            <a:off x="5183568" y="5970313"/>
            <a:ext cx="66144" cy="456164"/>
          </a:xfrm>
          <a:custGeom>
            <a:rect b="b" l="l" r="r" t="t"/>
            <a:pathLst>
              <a:path extrusionOk="0" h="476250" w="69056">
                <a:moveTo>
                  <a:pt x="0" y="2381"/>
                </a:moveTo>
                <a:lnTo>
                  <a:pt x="14288" y="476250"/>
                </a:lnTo>
                <a:lnTo>
                  <a:pt x="69056" y="466725"/>
                </a:lnTo>
                <a:lnTo>
                  <a:pt x="57150" y="0"/>
                </a:lnTo>
                <a:lnTo>
                  <a:pt x="0" y="2381"/>
                </a:lnTo>
                <a:close/>
              </a:path>
            </a:pathLst>
          </a:custGeom>
          <a:solidFill>
            <a:srgbClr val="F2F2F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2" name="Google Shape;372;p39"/>
          <p:cNvSpPr/>
          <p:nvPr/>
        </p:nvSpPr>
        <p:spPr>
          <a:xfrm rot="177785">
            <a:off x="4733685" y="5956037"/>
            <a:ext cx="66144" cy="456164"/>
          </a:xfrm>
          <a:custGeom>
            <a:rect b="b" l="l" r="r" t="t"/>
            <a:pathLst>
              <a:path extrusionOk="0" h="476250" w="69056">
                <a:moveTo>
                  <a:pt x="0" y="2381"/>
                </a:moveTo>
                <a:lnTo>
                  <a:pt x="14288" y="476250"/>
                </a:lnTo>
                <a:lnTo>
                  <a:pt x="69056" y="466725"/>
                </a:lnTo>
                <a:lnTo>
                  <a:pt x="57150" y="0"/>
                </a:lnTo>
                <a:lnTo>
                  <a:pt x="0" y="2381"/>
                </a:lnTo>
                <a:close/>
              </a:path>
            </a:pathLst>
          </a:custGeom>
          <a:solidFill>
            <a:srgbClr val="F2F2F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3" name="Google Shape;373;p39"/>
          <p:cNvSpPr/>
          <p:nvPr/>
        </p:nvSpPr>
        <p:spPr>
          <a:xfrm rot="-5400000">
            <a:off x="660117" y="5191604"/>
            <a:ext cx="985949" cy="1312071"/>
          </a:xfrm>
          <a:custGeom>
            <a:rect b="b" l="l" r="r" t="t"/>
            <a:pathLst>
              <a:path extrusionOk="0" h="120000" w="120000">
                <a:moveTo>
                  <a:pt x="7500" y="60000"/>
                </a:moveTo>
                <a:lnTo>
                  <a:pt x="7500" y="60000"/>
                </a:lnTo>
                <a:cubicBezTo>
                  <a:pt x="7500" y="32184"/>
                  <a:pt x="27776" y="8855"/>
                  <a:pt x="54490" y="5936"/>
                </a:cubicBezTo>
                <a:cubicBezTo>
                  <a:pt x="81204" y="3017"/>
                  <a:pt x="105736" y="21449"/>
                  <a:pt x="111343" y="48652"/>
                </a:cubicBezTo>
                <a:lnTo>
                  <a:pt x="118763" y="48652"/>
                </a:lnTo>
                <a:lnTo>
                  <a:pt x="105000" y="60000"/>
                </a:lnTo>
                <a:lnTo>
                  <a:pt x="88763" y="48652"/>
                </a:lnTo>
                <a:lnTo>
                  <a:pt x="96176" y="48652"/>
                </a:lnTo>
                <a:lnTo>
                  <a:pt x="96176" y="48652"/>
                </a:lnTo>
                <a:cubicBezTo>
                  <a:pt x="91229" y="27827"/>
                  <a:pt x="73637" y="14422"/>
                  <a:pt x="55018" y="17289"/>
                </a:cubicBezTo>
                <a:cubicBezTo>
                  <a:pt x="36399" y="20157"/>
                  <a:pt x="22500" y="38413"/>
                  <a:pt x="22500" y="60000"/>
                </a:cubicBezTo>
                <a:close/>
              </a:path>
            </a:pathLst>
          </a:cu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374" name="Google Shape;374;p39"/>
          <p:cNvCxnSpPr/>
          <p:nvPr/>
        </p:nvCxnSpPr>
        <p:spPr>
          <a:xfrm flipH="1">
            <a:off x="8642446" y="1937322"/>
            <a:ext cx="1974475" cy="1044169"/>
          </a:xfrm>
          <a:prstGeom prst="straightConnector1">
            <a:avLst/>
          </a:prstGeom>
          <a:noFill/>
          <a:ln cap="flat" cmpd="sng" w="9525">
            <a:solidFill>
              <a:schemeClr val="accent1"/>
            </a:solidFill>
            <a:prstDash val="solid"/>
            <a:miter lim="800000"/>
            <a:headEnd len="sm" w="sm" type="none"/>
            <a:tailEnd len="med" w="med" type="triangle"/>
          </a:ln>
        </p:spPr>
      </p:cxnSp>
      <p:cxnSp>
        <p:nvCxnSpPr>
          <p:cNvPr id="375" name="Google Shape;375;p39"/>
          <p:cNvCxnSpPr/>
          <p:nvPr/>
        </p:nvCxnSpPr>
        <p:spPr>
          <a:xfrm rot="10800000">
            <a:off x="5074007" y="5767114"/>
            <a:ext cx="3028629" cy="29140"/>
          </a:xfrm>
          <a:prstGeom prst="straightConnector1">
            <a:avLst/>
          </a:prstGeom>
          <a:noFill/>
          <a:ln cap="flat" cmpd="sng" w="9525">
            <a:solidFill>
              <a:schemeClr val="accent1"/>
            </a:solidFill>
            <a:prstDash val="solid"/>
            <a:miter lim="800000"/>
            <a:headEnd len="sm" w="sm" type="none"/>
            <a:tailEnd len="med" w="med" type="triangle"/>
          </a:ln>
        </p:spPr>
      </p:cxnSp>
      <p:grpSp>
        <p:nvGrpSpPr>
          <p:cNvPr id="376" name="Google Shape;376;p39"/>
          <p:cNvGrpSpPr/>
          <p:nvPr/>
        </p:nvGrpSpPr>
        <p:grpSpPr>
          <a:xfrm>
            <a:off x="752130" y="3466294"/>
            <a:ext cx="8175552" cy="1861261"/>
            <a:chOff x="126704" y="3304970"/>
            <a:chExt cx="8175552" cy="1861261"/>
          </a:xfrm>
        </p:grpSpPr>
        <p:grpSp>
          <p:nvGrpSpPr>
            <p:cNvPr id="377" name="Google Shape;377;p39"/>
            <p:cNvGrpSpPr/>
            <p:nvPr/>
          </p:nvGrpSpPr>
          <p:grpSpPr>
            <a:xfrm>
              <a:off x="2179691" y="3304970"/>
              <a:ext cx="6122565" cy="1861261"/>
              <a:chOff x="5583424" y="3221276"/>
              <a:chExt cx="6392154" cy="1943216"/>
            </a:xfrm>
          </p:grpSpPr>
          <p:sp>
            <p:nvSpPr>
              <p:cNvPr id="378" name="Google Shape;378;p39"/>
              <p:cNvSpPr/>
              <p:nvPr/>
            </p:nvSpPr>
            <p:spPr>
              <a:xfrm rot="10800000">
                <a:off x="6329888" y="4554910"/>
                <a:ext cx="4702450" cy="250094"/>
              </a:xfrm>
              <a:prstGeom prst="snip2SameRect">
                <a:avLst>
                  <a:gd fmla="val 16667" name="adj1"/>
                  <a:gd fmla="val 0" name="adj2"/>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79" name="Google Shape;379;p39"/>
              <p:cNvGrpSpPr/>
              <p:nvPr/>
            </p:nvGrpSpPr>
            <p:grpSpPr>
              <a:xfrm rot="10800000">
                <a:off x="6157225" y="3931113"/>
                <a:ext cx="5124450" cy="619790"/>
                <a:chOff x="3714750" y="4400550"/>
                <a:chExt cx="7639050" cy="923925"/>
              </a:xfrm>
            </p:grpSpPr>
            <p:sp>
              <p:nvSpPr>
                <p:cNvPr id="380" name="Google Shape;380;p39"/>
                <p:cNvSpPr/>
                <p:nvPr/>
              </p:nvSpPr>
              <p:spPr>
                <a:xfrm>
                  <a:off x="3714750" y="4400550"/>
                  <a:ext cx="7639050" cy="923925"/>
                </a:xfrm>
                <a:prstGeom prst="rect">
                  <a:avLst/>
                </a:prstGeom>
                <a:solidFill>
                  <a:srgbClr val="595959"/>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81" name="Google Shape;381;p39"/>
                <p:cNvGrpSpPr/>
                <p:nvPr/>
              </p:nvGrpSpPr>
              <p:grpSpPr>
                <a:xfrm>
                  <a:off x="4657725" y="4507228"/>
                  <a:ext cx="6067425" cy="695813"/>
                  <a:chOff x="4657725" y="4507228"/>
                  <a:chExt cx="6067425" cy="695813"/>
                </a:xfrm>
              </p:grpSpPr>
              <p:grpSp>
                <p:nvGrpSpPr>
                  <p:cNvPr id="382" name="Google Shape;382;p39"/>
                  <p:cNvGrpSpPr/>
                  <p:nvPr/>
                </p:nvGrpSpPr>
                <p:grpSpPr>
                  <a:xfrm>
                    <a:off x="8896350" y="4507229"/>
                    <a:ext cx="1828800" cy="695812"/>
                    <a:chOff x="5715000" y="2125979"/>
                    <a:chExt cx="1828800" cy="695812"/>
                  </a:xfrm>
                </p:grpSpPr>
                <p:sp>
                  <p:nvSpPr>
                    <p:cNvPr id="383" name="Google Shape;383;p39"/>
                    <p:cNvSpPr/>
                    <p:nvPr/>
                  </p:nvSpPr>
                  <p:spPr>
                    <a:xfrm>
                      <a:off x="5715000" y="2125982"/>
                      <a:ext cx="1828800" cy="695809"/>
                    </a:xfrm>
                    <a:prstGeom prst="roundRect">
                      <a:avLst>
                        <a:gd fmla="val 16667" name="adj"/>
                      </a:avLst>
                    </a:prstGeom>
                    <a:solidFill>
                      <a:srgbClr val="FCCC14"/>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4" name="Google Shape;384;p39"/>
                    <p:cNvSpPr/>
                    <p:nvPr/>
                  </p:nvSpPr>
                  <p:spPr>
                    <a:xfrm>
                      <a:off x="6096000"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5" name="Google Shape;385;p39"/>
                    <p:cNvSpPr/>
                    <p:nvPr/>
                  </p:nvSpPr>
                  <p:spPr>
                    <a:xfrm>
                      <a:off x="6457950"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6" name="Google Shape;386;p39"/>
                    <p:cNvSpPr/>
                    <p:nvPr/>
                  </p:nvSpPr>
                  <p:spPr>
                    <a:xfrm>
                      <a:off x="6819900" y="2125979"/>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7" name="Google Shape;387;p39"/>
                    <p:cNvSpPr/>
                    <p:nvPr/>
                  </p:nvSpPr>
                  <p:spPr>
                    <a:xfrm>
                      <a:off x="7121525"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88" name="Google Shape;388;p39"/>
                  <p:cNvGrpSpPr/>
                  <p:nvPr/>
                </p:nvGrpSpPr>
                <p:grpSpPr>
                  <a:xfrm>
                    <a:off x="6848475" y="4507229"/>
                    <a:ext cx="1828800" cy="695810"/>
                    <a:chOff x="5715000" y="2125979"/>
                    <a:chExt cx="1828800" cy="695810"/>
                  </a:xfrm>
                </p:grpSpPr>
                <p:sp>
                  <p:nvSpPr>
                    <p:cNvPr id="389" name="Google Shape;389;p39"/>
                    <p:cNvSpPr/>
                    <p:nvPr/>
                  </p:nvSpPr>
                  <p:spPr>
                    <a:xfrm>
                      <a:off x="5715000" y="2125980"/>
                      <a:ext cx="1828800" cy="695809"/>
                    </a:xfrm>
                    <a:prstGeom prst="roundRect">
                      <a:avLst>
                        <a:gd fmla="val 16667" name="adj"/>
                      </a:avLst>
                    </a:prstGeom>
                    <a:solidFill>
                      <a:srgbClr val="FCCC14"/>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0" name="Google Shape;390;p39"/>
                    <p:cNvSpPr/>
                    <p:nvPr/>
                  </p:nvSpPr>
                  <p:spPr>
                    <a:xfrm>
                      <a:off x="6096000"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p39"/>
                    <p:cNvSpPr/>
                    <p:nvPr/>
                  </p:nvSpPr>
                  <p:spPr>
                    <a:xfrm>
                      <a:off x="6457950"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2" name="Google Shape;392;p39"/>
                    <p:cNvSpPr/>
                    <p:nvPr/>
                  </p:nvSpPr>
                  <p:spPr>
                    <a:xfrm>
                      <a:off x="6819900" y="2125979"/>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3" name="Google Shape;393;p39"/>
                    <p:cNvSpPr/>
                    <p:nvPr/>
                  </p:nvSpPr>
                  <p:spPr>
                    <a:xfrm>
                      <a:off x="7121525"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94" name="Google Shape;394;p39"/>
                  <p:cNvGrpSpPr/>
                  <p:nvPr/>
                </p:nvGrpSpPr>
                <p:grpSpPr>
                  <a:xfrm>
                    <a:off x="4657725" y="4507228"/>
                    <a:ext cx="1828800" cy="695810"/>
                    <a:chOff x="5715000" y="2125979"/>
                    <a:chExt cx="1828800" cy="695810"/>
                  </a:xfrm>
                </p:grpSpPr>
                <p:sp>
                  <p:nvSpPr>
                    <p:cNvPr id="395" name="Google Shape;395;p39"/>
                    <p:cNvSpPr/>
                    <p:nvPr/>
                  </p:nvSpPr>
                  <p:spPr>
                    <a:xfrm>
                      <a:off x="5715000" y="2125980"/>
                      <a:ext cx="1828800" cy="695809"/>
                    </a:xfrm>
                    <a:prstGeom prst="roundRect">
                      <a:avLst>
                        <a:gd fmla="val 16667" name="adj"/>
                      </a:avLst>
                    </a:prstGeom>
                    <a:solidFill>
                      <a:srgbClr val="FCCC14"/>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39"/>
                    <p:cNvSpPr/>
                    <p:nvPr/>
                  </p:nvSpPr>
                  <p:spPr>
                    <a:xfrm>
                      <a:off x="6096000"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7" name="Google Shape;397;p39"/>
                    <p:cNvSpPr/>
                    <p:nvPr/>
                  </p:nvSpPr>
                  <p:spPr>
                    <a:xfrm>
                      <a:off x="6457950"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8" name="Google Shape;398;p39"/>
                    <p:cNvSpPr/>
                    <p:nvPr/>
                  </p:nvSpPr>
                  <p:spPr>
                    <a:xfrm>
                      <a:off x="6819900" y="2125979"/>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39"/>
                    <p:cNvSpPr/>
                    <p:nvPr/>
                  </p:nvSpPr>
                  <p:spPr>
                    <a:xfrm>
                      <a:off x="7121525" y="2125980"/>
                      <a:ext cx="63500" cy="695809"/>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grpSp>
          <p:sp>
            <p:nvSpPr>
              <p:cNvPr id="400" name="Google Shape;400;p39"/>
              <p:cNvSpPr/>
              <p:nvPr/>
            </p:nvSpPr>
            <p:spPr>
              <a:xfrm rot="10800000">
                <a:off x="9510025" y="4425972"/>
                <a:ext cx="1081087" cy="233363"/>
              </a:xfrm>
              <a:custGeom>
                <a:rect b="b" l="l" r="r" t="t"/>
                <a:pathLst>
                  <a:path extrusionOk="0" h="233363" w="1081087">
                    <a:moveTo>
                      <a:pt x="9525" y="190500"/>
                    </a:moveTo>
                    <a:lnTo>
                      <a:pt x="0" y="90488"/>
                    </a:lnTo>
                    <a:lnTo>
                      <a:pt x="19050" y="42863"/>
                    </a:lnTo>
                    <a:lnTo>
                      <a:pt x="100012" y="9525"/>
                    </a:lnTo>
                    <a:lnTo>
                      <a:pt x="133350" y="0"/>
                    </a:lnTo>
                    <a:lnTo>
                      <a:pt x="204787" y="38100"/>
                    </a:lnTo>
                    <a:cubicBezTo>
                      <a:pt x="251295" y="55541"/>
                      <a:pt x="233296" y="61979"/>
                      <a:pt x="261937" y="33338"/>
                    </a:cubicBezTo>
                    <a:lnTo>
                      <a:pt x="276225" y="14288"/>
                    </a:lnTo>
                    <a:lnTo>
                      <a:pt x="314325" y="0"/>
                    </a:lnTo>
                    <a:lnTo>
                      <a:pt x="357187" y="28575"/>
                    </a:lnTo>
                    <a:cubicBezTo>
                      <a:pt x="408936" y="57325"/>
                      <a:pt x="387287" y="42178"/>
                      <a:pt x="423862" y="71438"/>
                    </a:cubicBezTo>
                    <a:lnTo>
                      <a:pt x="476250" y="100013"/>
                    </a:lnTo>
                    <a:lnTo>
                      <a:pt x="519112" y="109538"/>
                    </a:lnTo>
                    <a:lnTo>
                      <a:pt x="533400" y="114300"/>
                    </a:lnTo>
                    <a:lnTo>
                      <a:pt x="657225" y="119063"/>
                    </a:lnTo>
                    <a:lnTo>
                      <a:pt x="714375" y="119063"/>
                    </a:lnTo>
                    <a:lnTo>
                      <a:pt x="785812" y="114300"/>
                    </a:lnTo>
                    <a:lnTo>
                      <a:pt x="952500" y="66675"/>
                    </a:lnTo>
                    <a:cubicBezTo>
                      <a:pt x="997247" y="83456"/>
                      <a:pt x="978468" y="74897"/>
                      <a:pt x="1009650" y="90488"/>
                    </a:cubicBezTo>
                    <a:lnTo>
                      <a:pt x="1076325" y="114300"/>
                    </a:lnTo>
                    <a:lnTo>
                      <a:pt x="1081087" y="185738"/>
                    </a:lnTo>
                    <a:lnTo>
                      <a:pt x="995362" y="185738"/>
                    </a:lnTo>
                    <a:lnTo>
                      <a:pt x="919162" y="233363"/>
                    </a:lnTo>
                    <a:lnTo>
                      <a:pt x="900112" y="214313"/>
                    </a:lnTo>
                    <a:lnTo>
                      <a:pt x="876300" y="180975"/>
                    </a:lnTo>
                    <a:lnTo>
                      <a:pt x="828675" y="185738"/>
                    </a:lnTo>
                    <a:lnTo>
                      <a:pt x="742950" y="200025"/>
                    </a:lnTo>
                    <a:lnTo>
                      <a:pt x="742950" y="200025"/>
                    </a:lnTo>
                    <a:lnTo>
                      <a:pt x="676275" y="214313"/>
                    </a:lnTo>
                    <a:lnTo>
                      <a:pt x="652462" y="180975"/>
                    </a:lnTo>
                    <a:lnTo>
                      <a:pt x="566737" y="166688"/>
                    </a:lnTo>
                    <a:lnTo>
                      <a:pt x="500062" y="190500"/>
                    </a:lnTo>
                    <a:lnTo>
                      <a:pt x="442912" y="190500"/>
                    </a:lnTo>
                    <a:lnTo>
                      <a:pt x="414337" y="195263"/>
                    </a:lnTo>
                    <a:lnTo>
                      <a:pt x="314325" y="185738"/>
                    </a:lnTo>
                    <a:lnTo>
                      <a:pt x="9525" y="190500"/>
                    </a:lnTo>
                    <a:close/>
                  </a:path>
                </a:pathLst>
              </a:custGeom>
              <a:solidFill>
                <a:srgbClr val="F2F2F2"/>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1" name="Google Shape;401;p39"/>
              <p:cNvSpPr/>
              <p:nvPr/>
            </p:nvSpPr>
            <p:spPr>
              <a:xfrm rot="10800000">
                <a:off x="8028887" y="3954485"/>
                <a:ext cx="1085850" cy="695325"/>
              </a:xfrm>
              <a:custGeom>
                <a:rect b="b" l="l" r="r" t="t"/>
                <a:pathLst>
                  <a:path extrusionOk="0" h="695325" w="1085850">
                    <a:moveTo>
                      <a:pt x="190500" y="176213"/>
                    </a:moveTo>
                    <a:lnTo>
                      <a:pt x="4762" y="176213"/>
                    </a:lnTo>
                    <a:lnTo>
                      <a:pt x="0" y="133350"/>
                    </a:lnTo>
                    <a:lnTo>
                      <a:pt x="23812" y="85725"/>
                    </a:lnTo>
                    <a:lnTo>
                      <a:pt x="66675" y="61913"/>
                    </a:lnTo>
                    <a:cubicBezTo>
                      <a:pt x="107615" y="41443"/>
                      <a:pt x="90576" y="42863"/>
                      <a:pt x="114300" y="42863"/>
                    </a:cubicBezTo>
                    <a:lnTo>
                      <a:pt x="133350" y="42863"/>
                    </a:lnTo>
                    <a:cubicBezTo>
                      <a:pt x="150812" y="49213"/>
                      <a:pt x="168018" y="56318"/>
                      <a:pt x="185737" y="61913"/>
                    </a:cubicBezTo>
                    <a:cubicBezTo>
                      <a:pt x="198220" y="65855"/>
                      <a:pt x="223837" y="71438"/>
                      <a:pt x="223837" y="71438"/>
                    </a:cubicBezTo>
                    <a:lnTo>
                      <a:pt x="223837" y="71438"/>
                    </a:lnTo>
                    <a:lnTo>
                      <a:pt x="290512" y="61913"/>
                    </a:lnTo>
                    <a:lnTo>
                      <a:pt x="338137" y="23813"/>
                    </a:lnTo>
                    <a:cubicBezTo>
                      <a:pt x="394554" y="5007"/>
                      <a:pt x="365939" y="9525"/>
                      <a:pt x="423862" y="9525"/>
                    </a:cubicBezTo>
                    <a:lnTo>
                      <a:pt x="509587" y="0"/>
                    </a:lnTo>
                    <a:cubicBezTo>
                      <a:pt x="644508" y="9994"/>
                      <a:pt x="595195" y="9525"/>
                      <a:pt x="657225" y="9525"/>
                    </a:cubicBezTo>
                    <a:lnTo>
                      <a:pt x="690562" y="19050"/>
                    </a:lnTo>
                    <a:lnTo>
                      <a:pt x="738187" y="38100"/>
                    </a:lnTo>
                    <a:lnTo>
                      <a:pt x="804862" y="28575"/>
                    </a:lnTo>
                    <a:lnTo>
                      <a:pt x="847725" y="14288"/>
                    </a:lnTo>
                    <a:lnTo>
                      <a:pt x="914400" y="14288"/>
                    </a:lnTo>
                    <a:cubicBezTo>
                      <a:pt x="928687" y="22225"/>
                      <a:pt x="944279" y="28172"/>
                      <a:pt x="957262" y="38100"/>
                    </a:cubicBezTo>
                    <a:cubicBezTo>
                      <a:pt x="971529" y="49010"/>
                      <a:pt x="995362" y="76200"/>
                      <a:pt x="995362" y="76200"/>
                    </a:cubicBezTo>
                    <a:lnTo>
                      <a:pt x="1042987" y="100013"/>
                    </a:lnTo>
                    <a:lnTo>
                      <a:pt x="1076325" y="123825"/>
                    </a:lnTo>
                    <a:lnTo>
                      <a:pt x="1085850" y="176213"/>
                    </a:lnTo>
                    <a:lnTo>
                      <a:pt x="976312" y="171450"/>
                    </a:lnTo>
                    <a:lnTo>
                      <a:pt x="919162" y="195263"/>
                    </a:lnTo>
                    <a:lnTo>
                      <a:pt x="933450" y="647700"/>
                    </a:lnTo>
                    <a:lnTo>
                      <a:pt x="881062" y="652463"/>
                    </a:lnTo>
                    <a:cubicBezTo>
                      <a:pt x="879475" y="492125"/>
                      <a:pt x="877887" y="331788"/>
                      <a:pt x="876300" y="171450"/>
                    </a:cubicBezTo>
                    <a:lnTo>
                      <a:pt x="747712" y="195263"/>
                    </a:lnTo>
                    <a:lnTo>
                      <a:pt x="723900" y="185738"/>
                    </a:lnTo>
                    <a:cubicBezTo>
                      <a:pt x="725487" y="342900"/>
                      <a:pt x="727075" y="500063"/>
                      <a:pt x="728662" y="657225"/>
                    </a:cubicBezTo>
                    <a:lnTo>
                      <a:pt x="666750" y="642938"/>
                    </a:lnTo>
                    <a:lnTo>
                      <a:pt x="666750" y="357188"/>
                    </a:lnTo>
                    <a:lnTo>
                      <a:pt x="666750" y="300038"/>
                    </a:lnTo>
                    <a:lnTo>
                      <a:pt x="661987" y="171450"/>
                    </a:lnTo>
                    <a:lnTo>
                      <a:pt x="490537" y="195263"/>
                    </a:lnTo>
                    <a:cubicBezTo>
                      <a:pt x="488950" y="355600"/>
                      <a:pt x="487362" y="515938"/>
                      <a:pt x="485775" y="676275"/>
                    </a:cubicBezTo>
                    <a:lnTo>
                      <a:pt x="485775" y="676275"/>
                    </a:lnTo>
                    <a:lnTo>
                      <a:pt x="419100" y="666750"/>
                    </a:lnTo>
                    <a:lnTo>
                      <a:pt x="381000" y="661988"/>
                    </a:lnTo>
                    <a:lnTo>
                      <a:pt x="319087" y="685800"/>
                    </a:lnTo>
                    <a:lnTo>
                      <a:pt x="257175" y="695325"/>
                    </a:lnTo>
                    <a:lnTo>
                      <a:pt x="242887" y="685800"/>
                    </a:lnTo>
                    <a:lnTo>
                      <a:pt x="214312" y="661988"/>
                    </a:lnTo>
                    <a:lnTo>
                      <a:pt x="166687" y="652463"/>
                    </a:lnTo>
                    <a:lnTo>
                      <a:pt x="285750" y="628650"/>
                    </a:lnTo>
                    <a:lnTo>
                      <a:pt x="400050" y="633413"/>
                    </a:lnTo>
                    <a:lnTo>
                      <a:pt x="442912" y="509588"/>
                    </a:lnTo>
                    <a:lnTo>
                      <a:pt x="447675" y="466725"/>
                    </a:lnTo>
                    <a:lnTo>
                      <a:pt x="433387" y="176213"/>
                    </a:lnTo>
                    <a:lnTo>
                      <a:pt x="242887" y="180975"/>
                    </a:lnTo>
                    <a:lnTo>
                      <a:pt x="242887" y="642938"/>
                    </a:lnTo>
                    <a:lnTo>
                      <a:pt x="200025" y="642938"/>
                    </a:lnTo>
                    <a:lnTo>
                      <a:pt x="190500" y="176213"/>
                    </a:lnTo>
                    <a:close/>
                  </a:path>
                </a:pathLst>
              </a:custGeom>
              <a:solidFill>
                <a:srgbClr val="F2F2F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39"/>
              <p:cNvSpPr/>
              <p:nvPr/>
            </p:nvSpPr>
            <p:spPr>
              <a:xfrm rot="10800000">
                <a:off x="6595375" y="3573480"/>
                <a:ext cx="1187450" cy="958855"/>
              </a:xfrm>
              <a:custGeom>
                <a:rect b="b" l="l" r="r" t="t"/>
                <a:pathLst>
                  <a:path extrusionOk="0" h="958855" w="1187450">
                    <a:moveTo>
                      <a:pt x="0" y="38100"/>
                    </a:moveTo>
                    <a:lnTo>
                      <a:pt x="0" y="38100"/>
                    </a:lnTo>
                    <a:lnTo>
                      <a:pt x="228600" y="38100"/>
                    </a:lnTo>
                    <a:cubicBezTo>
                      <a:pt x="226483" y="203200"/>
                      <a:pt x="224367" y="368300"/>
                      <a:pt x="222250" y="533400"/>
                    </a:cubicBezTo>
                    <a:lnTo>
                      <a:pt x="50800" y="520700"/>
                    </a:lnTo>
                    <a:lnTo>
                      <a:pt x="44450" y="673100"/>
                    </a:lnTo>
                    <a:lnTo>
                      <a:pt x="133350" y="768350"/>
                    </a:lnTo>
                    <a:lnTo>
                      <a:pt x="196850" y="819150"/>
                    </a:lnTo>
                    <a:lnTo>
                      <a:pt x="228600" y="857250"/>
                    </a:lnTo>
                    <a:lnTo>
                      <a:pt x="273050" y="895350"/>
                    </a:lnTo>
                    <a:cubicBezTo>
                      <a:pt x="313267" y="903817"/>
                      <a:pt x="353933" y="910376"/>
                      <a:pt x="393700" y="920750"/>
                    </a:cubicBezTo>
                    <a:cubicBezTo>
                      <a:pt x="402859" y="923139"/>
                      <a:pt x="410120" y="930457"/>
                      <a:pt x="419100" y="933450"/>
                    </a:cubicBezTo>
                    <a:cubicBezTo>
                      <a:pt x="435659" y="938970"/>
                      <a:pt x="452967" y="941917"/>
                      <a:pt x="469900" y="946150"/>
                    </a:cubicBezTo>
                    <a:lnTo>
                      <a:pt x="469900" y="946150"/>
                    </a:lnTo>
                    <a:lnTo>
                      <a:pt x="584200" y="946150"/>
                    </a:lnTo>
                    <a:cubicBezTo>
                      <a:pt x="711165" y="959515"/>
                      <a:pt x="664411" y="958850"/>
                      <a:pt x="723900" y="958850"/>
                    </a:cubicBezTo>
                    <a:lnTo>
                      <a:pt x="755650" y="958850"/>
                    </a:lnTo>
                    <a:lnTo>
                      <a:pt x="857250" y="958850"/>
                    </a:lnTo>
                    <a:lnTo>
                      <a:pt x="889000" y="952500"/>
                    </a:lnTo>
                    <a:cubicBezTo>
                      <a:pt x="984756" y="930402"/>
                      <a:pt x="949498" y="951091"/>
                      <a:pt x="1003300" y="908050"/>
                    </a:cubicBezTo>
                    <a:lnTo>
                      <a:pt x="1022350" y="889000"/>
                    </a:lnTo>
                    <a:lnTo>
                      <a:pt x="1073150" y="863600"/>
                    </a:lnTo>
                    <a:lnTo>
                      <a:pt x="1111250" y="831850"/>
                    </a:lnTo>
                    <a:lnTo>
                      <a:pt x="1149350" y="762000"/>
                    </a:lnTo>
                    <a:lnTo>
                      <a:pt x="1162050" y="685800"/>
                    </a:lnTo>
                    <a:lnTo>
                      <a:pt x="1174750" y="622300"/>
                    </a:lnTo>
                    <a:lnTo>
                      <a:pt x="1181100" y="571500"/>
                    </a:lnTo>
                    <a:lnTo>
                      <a:pt x="1162050" y="508000"/>
                    </a:lnTo>
                    <a:lnTo>
                      <a:pt x="292100" y="514350"/>
                    </a:lnTo>
                    <a:lnTo>
                      <a:pt x="279400" y="50800"/>
                    </a:lnTo>
                    <a:lnTo>
                      <a:pt x="1187450" y="50800"/>
                    </a:lnTo>
                    <a:lnTo>
                      <a:pt x="1155700" y="19050"/>
                    </a:lnTo>
                    <a:lnTo>
                      <a:pt x="1066800" y="19050"/>
                    </a:lnTo>
                    <a:lnTo>
                      <a:pt x="1009650" y="12700"/>
                    </a:lnTo>
                    <a:lnTo>
                      <a:pt x="958850" y="0"/>
                    </a:lnTo>
                    <a:lnTo>
                      <a:pt x="736600" y="0"/>
                    </a:lnTo>
                    <a:lnTo>
                      <a:pt x="736600" y="0"/>
                    </a:lnTo>
                    <a:lnTo>
                      <a:pt x="527050" y="0"/>
                    </a:lnTo>
                    <a:lnTo>
                      <a:pt x="495300" y="0"/>
                    </a:lnTo>
                    <a:lnTo>
                      <a:pt x="273050" y="0"/>
                    </a:lnTo>
                    <a:lnTo>
                      <a:pt x="190500" y="0"/>
                    </a:lnTo>
                    <a:lnTo>
                      <a:pt x="0" y="38100"/>
                    </a:lnTo>
                    <a:close/>
                  </a:path>
                </a:pathLst>
              </a:cu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3" name="Google Shape;403;p39"/>
              <p:cNvSpPr/>
              <p:nvPr/>
            </p:nvSpPr>
            <p:spPr>
              <a:xfrm rot="-10645999">
                <a:off x="7250219" y="4002110"/>
                <a:ext cx="69056" cy="476250"/>
              </a:xfrm>
              <a:custGeom>
                <a:rect b="b" l="l" r="r" t="t"/>
                <a:pathLst>
                  <a:path extrusionOk="0" h="476250" w="69056">
                    <a:moveTo>
                      <a:pt x="0" y="2381"/>
                    </a:moveTo>
                    <a:lnTo>
                      <a:pt x="14288" y="476250"/>
                    </a:lnTo>
                    <a:lnTo>
                      <a:pt x="69056" y="466725"/>
                    </a:lnTo>
                    <a:lnTo>
                      <a:pt x="57150" y="0"/>
                    </a:lnTo>
                    <a:lnTo>
                      <a:pt x="0" y="2381"/>
                    </a:lnTo>
                    <a:close/>
                  </a:path>
                </a:pathLst>
              </a:cu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4" name="Google Shape;404;p39"/>
              <p:cNvSpPr/>
              <p:nvPr/>
            </p:nvSpPr>
            <p:spPr>
              <a:xfrm rot="-10604923">
                <a:off x="7009480" y="4007834"/>
                <a:ext cx="69056" cy="476250"/>
              </a:xfrm>
              <a:custGeom>
                <a:rect b="b" l="l" r="r" t="t"/>
                <a:pathLst>
                  <a:path extrusionOk="0" h="476250" w="69056">
                    <a:moveTo>
                      <a:pt x="0" y="2381"/>
                    </a:moveTo>
                    <a:lnTo>
                      <a:pt x="14288" y="476250"/>
                    </a:lnTo>
                    <a:lnTo>
                      <a:pt x="69056" y="466725"/>
                    </a:lnTo>
                    <a:lnTo>
                      <a:pt x="57150" y="0"/>
                    </a:lnTo>
                    <a:lnTo>
                      <a:pt x="0" y="2381"/>
                    </a:lnTo>
                    <a:close/>
                  </a:path>
                </a:pathLst>
              </a:cu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5" name="Google Shape;405;p39"/>
              <p:cNvSpPr/>
              <p:nvPr/>
            </p:nvSpPr>
            <p:spPr>
              <a:xfrm rot="-10622215">
                <a:off x="6805933" y="4007834"/>
                <a:ext cx="69056" cy="476250"/>
              </a:xfrm>
              <a:custGeom>
                <a:rect b="b" l="l" r="r" t="t"/>
                <a:pathLst>
                  <a:path extrusionOk="0" h="476250" w="69056">
                    <a:moveTo>
                      <a:pt x="0" y="2381"/>
                    </a:moveTo>
                    <a:lnTo>
                      <a:pt x="14288" y="476250"/>
                    </a:lnTo>
                    <a:lnTo>
                      <a:pt x="69056" y="466725"/>
                    </a:lnTo>
                    <a:lnTo>
                      <a:pt x="57150" y="0"/>
                    </a:lnTo>
                    <a:lnTo>
                      <a:pt x="0" y="2381"/>
                    </a:lnTo>
                    <a:close/>
                  </a:path>
                </a:pathLst>
              </a:cu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6" name="Google Shape;406;p39"/>
              <p:cNvSpPr/>
              <p:nvPr/>
            </p:nvSpPr>
            <p:spPr>
              <a:xfrm rot="-5400000">
                <a:off x="5583424" y="3221276"/>
                <a:ext cx="1130304" cy="1130304"/>
              </a:xfrm>
              <a:custGeom>
                <a:rect b="b" l="l" r="r" t="t"/>
                <a:pathLst>
                  <a:path extrusionOk="0" h="120000" w="120000">
                    <a:moveTo>
                      <a:pt x="7500" y="60000"/>
                    </a:moveTo>
                    <a:lnTo>
                      <a:pt x="7500" y="60000"/>
                    </a:lnTo>
                    <a:cubicBezTo>
                      <a:pt x="7500" y="33869"/>
                      <a:pt x="26717" y="11716"/>
                      <a:pt x="52586" y="8026"/>
                    </a:cubicBezTo>
                    <a:cubicBezTo>
                      <a:pt x="78455" y="4336"/>
                      <a:pt x="103100" y="20232"/>
                      <a:pt x="110406" y="45321"/>
                    </a:cubicBezTo>
                    <a:lnTo>
                      <a:pt x="117538" y="45321"/>
                    </a:lnTo>
                    <a:lnTo>
                      <a:pt x="105000" y="60000"/>
                    </a:lnTo>
                    <a:lnTo>
                      <a:pt x="87538" y="45321"/>
                    </a:lnTo>
                    <a:lnTo>
                      <a:pt x="94508" y="45321"/>
                    </a:lnTo>
                    <a:cubicBezTo>
                      <a:pt x="87531" y="28920"/>
                      <a:pt x="69974" y="19696"/>
                      <a:pt x="52509" y="23256"/>
                    </a:cubicBezTo>
                    <a:cubicBezTo>
                      <a:pt x="35045" y="26816"/>
                      <a:pt x="22500" y="42177"/>
                      <a:pt x="22500" y="60000"/>
                    </a:cubicBezTo>
                    <a:close/>
                  </a:path>
                </a:pathLst>
              </a:cu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07" name="Google Shape;407;p39"/>
              <p:cNvSpPr/>
              <p:nvPr/>
            </p:nvSpPr>
            <p:spPr>
              <a:xfrm rot="5400000">
                <a:off x="10775975" y="3964889"/>
                <a:ext cx="1029362" cy="1369844"/>
              </a:xfrm>
              <a:custGeom>
                <a:rect b="b" l="l" r="r" t="t"/>
                <a:pathLst>
                  <a:path extrusionOk="0" h="120000" w="120000">
                    <a:moveTo>
                      <a:pt x="7500" y="60000"/>
                    </a:moveTo>
                    <a:lnTo>
                      <a:pt x="7500" y="60000"/>
                    </a:lnTo>
                    <a:cubicBezTo>
                      <a:pt x="7500" y="32184"/>
                      <a:pt x="27776" y="8855"/>
                      <a:pt x="54490" y="5936"/>
                    </a:cubicBezTo>
                    <a:cubicBezTo>
                      <a:pt x="81204" y="3017"/>
                      <a:pt x="105736" y="21449"/>
                      <a:pt x="111343" y="48652"/>
                    </a:cubicBezTo>
                    <a:lnTo>
                      <a:pt x="118763" y="48652"/>
                    </a:lnTo>
                    <a:lnTo>
                      <a:pt x="105000" y="60000"/>
                    </a:lnTo>
                    <a:lnTo>
                      <a:pt x="88763" y="48652"/>
                    </a:lnTo>
                    <a:lnTo>
                      <a:pt x="96176" y="48652"/>
                    </a:lnTo>
                    <a:lnTo>
                      <a:pt x="96176" y="48652"/>
                    </a:lnTo>
                    <a:cubicBezTo>
                      <a:pt x="91229" y="27827"/>
                      <a:pt x="73637" y="14422"/>
                      <a:pt x="55018" y="17289"/>
                    </a:cubicBezTo>
                    <a:cubicBezTo>
                      <a:pt x="36399" y="20157"/>
                      <a:pt x="22500" y="38413"/>
                      <a:pt x="22500" y="60000"/>
                    </a:cubicBezTo>
                    <a:close/>
                  </a:path>
                </a:pathLst>
              </a:cu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08" name="Google Shape;408;p39"/>
            <p:cNvSpPr txBox="1"/>
            <p:nvPr/>
          </p:nvSpPr>
          <p:spPr>
            <a:xfrm>
              <a:off x="126704" y="4101527"/>
              <a:ext cx="217227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409" name="Google Shape;409;p39"/>
            <p:cNvCxnSpPr>
              <a:stCxn id="408" idx="0"/>
            </p:cNvCxnSpPr>
            <p:nvPr/>
          </p:nvCxnSpPr>
          <p:spPr>
            <a:xfrm flipH="1" rot="10800000">
              <a:off x="1212843" y="3884327"/>
              <a:ext cx="1086000" cy="217200"/>
            </a:xfrm>
            <a:prstGeom prst="straightConnector1">
              <a:avLst/>
            </a:prstGeom>
            <a:noFill/>
            <a:ln cap="flat" cmpd="sng" w="9525">
              <a:solidFill>
                <a:schemeClr val="accent1"/>
              </a:solidFill>
              <a:prstDash val="solid"/>
              <a:miter lim="800000"/>
              <a:headEnd len="sm" w="sm" type="none"/>
              <a:tailEnd len="med" w="med" type="triangle"/>
            </a:ln>
          </p:spPr>
        </p:cxnSp>
        <p:cxnSp>
          <p:nvCxnSpPr>
            <p:cNvPr id="410" name="Google Shape;410;p39"/>
            <p:cNvCxnSpPr>
              <a:stCxn id="411" idx="3"/>
            </p:cNvCxnSpPr>
            <p:nvPr/>
          </p:nvCxnSpPr>
          <p:spPr>
            <a:xfrm flipH="1" rot="10800000">
              <a:off x="1876616" y="3846402"/>
              <a:ext cx="1741800" cy="431700"/>
            </a:xfrm>
            <a:prstGeom prst="straightConnector1">
              <a:avLst/>
            </a:prstGeom>
            <a:noFill/>
            <a:ln cap="flat" cmpd="sng" w="9525">
              <a:solidFill>
                <a:schemeClr val="accent1"/>
              </a:solidFill>
              <a:prstDash val="solid"/>
              <a:miter lim="800000"/>
              <a:headEnd len="sm" w="sm" type="none"/>
              <a:tailEnd len="med" w="med" type="triangle"/>
            </a:ln>
          </p:spPr>
        </p:cxnSp>
      </p:grpSp>
      <p:cxnSp>
        <p:nvCxnSpPr>
          <p:cNvPr id="412" name="Google Shape;412;p39"/>
          <p:cNvCxnSpPr>
            <a:endCxn id="332" idx="3"/>
          </p:cNvCxnSpPr>
          <p:nvPr/>
        </p:nvCxnSpPr>
        <p:spPr>
          <a:xfrm>
            <a:off x="4639971" y="1680187"/>
            <a:ext cx="854700" cy="849900"/>
          </a:xfrm>
          <a:prstGeom prst="straightConnector1">
            <a:avLst/>
          </a:prstGeom>
          <a:noFill/>
          <a:ln cap="flat" cmpd="sng" w="9525">
            <a:solidFill>
              <a:schemeClr val="accent1"/>
            </a:solidFill>
            <a:prstDash val="solid"/>
            <a:miter lim="800000"/>
            <a:headEnd len="sm" w="sm" type="none"/>
            <a:tailEnd len="med" w="med" type="triangle"/>
          </a:ln>
        </p:spPr>
      </p:cxnSp>
      <p:cxnSp>
        <p:nvCxnSpPr>
          <p:cNvPr id="413" name="Google Shape;413;p39"/>
          <p:cNvCxnSpPr>
            <a:endCxn id="333" idx="3"/>
          </p:cNvCxnSpPr>
          <p:nvPr/>
        </p:nvCxnSpPr>
        <p:spPr>
          <a:xfrm>
            <a:off x="4640035" y="1680187"/>
            <a:ext cx="1087200" cy="849900"/>
          </a:xfrm>
          <a:prstGeom prst="straightConnector1">
            <a:avLst/>
          </a:prstGeom>
          <a:noFill/>
          <a:ln cap="flat" cmpd="sng" w="9525">
            <a:solidFill>
              <a:schemeClr val="accent1"/>
            </a:solidFill>
            <a:prstDash val="solid"/>
            <a:miter lim="800000"/>
            <a:headEnd len="sm" w="sm" type="none"/>
            <a:tailEnd len="med" w="med" type="triangle"/>
          </a:ln>
        </p:spPr>
      </p:cxnSp>
      <p:cxnSp>
        <p:nvCxnSpPr>
          <p:cNvPr id="414" name="Google Shape;414;p39"/>
          <p:cNvCxnSpPr>
            <a:endCxn id="334" idx="2"/>
          </p:cNvCxnSpPr>
          <p:nvPr/>
        </p:nvCxnSpPr>
        <p:spPr>
          <a:xfrm>
            <a:off x="4640099" y="1680226"/>
            <a:ext cx="1299300" cy="1073400"/>
          </a:xfrm>
          <a:prstGeom prst="straightConnector1">
            <a:avLst/>
          </a:prstGeom>
          <a:noFill/>
          <a:ln cap="flat" cmpd="sng" w="9525">
            <a:solidFill>
              <a:schemeClr val="accent1"/>
            </a:solidFill>
            <a:prstDash val="solid"/>
            <a:miter lim="800000"/>
            <a:headEnd len="sm" w="sm" type="none"/>
            <a:tailEnd len="med" w="med" type="triangle"/>
          </a:ln>
        </p:spPr>
      </p:cxnSp>
      <p:cxnSp>
        <p:nvCxnSpPr>
          <p:cNvPr id="415" name="Google Shape;415;p39"/>
          <p:cNvCxnSpPr>
            <a:endCxn id="335" idx="2"/>
          </p:cNvCxnSpPr>
          <p:nvPr/>
        </p:nvCxnSpPr>
        <p:spPr>
          <a:xfrm>
            <a:off x="4640102" y="1680227"/>
            <a:ext cx="1493100" cy="1073400"/>
          </a:xfrm>
          <a:prstGeom prst="straightConnector1">
            <a:avLst/>
          </a:prstGeom>
          <a:noFill/>
          <a:ln cap="flat" cmpd="sng" w="9525">
            <a:solidFill>
              <a:schemeClr val="accent1"/>
            </a:solidFill>
            <a:prstDash val="solid"/>
            <a:miter lim="800000"/>
            <a:headEnd len="sm" w="sm" type="none"/>
            <a:tailEnd len="med" w="med" type="triangle"/>
          </a:ln>
        </p:spPr>
      </p:cxnSp>
      <p:cxnSp>
        <p:nvCxnSpPr>
          <p:cNvPr id="416" name="Google Shape;416;p39"/>
          <p:cNvCxnSpPr/>
          <p:nvPr/>
        </p:nvCxnSpPr>
        <p:spPr>
          <a:xfrm flipH="1">
            <a:off x="923925" y="1680082"/>
            <a:ext cx="1808573" cy="850006"/>
          </a:xfrm>
          <a:prstGeom prst="straightConnector1">
            <a:avLst/>
          </a:prstGeom>
          <a:noFill/>
          <a:ln cap="flat" cmpd="sng" w="9525">
            <a:solidFill>
              <a:schemeClr val="accent1"/>
            </a:solidFill>
            <a:prstDash val="solid"/>
            <a:miter lim="800000"/>
            <a:headEnd len="sm" w="sm" type="none"/>
            <a:tailEnd len="med" w="med" type="triangle"/>
          </a:ln>
        </p:spPr>
      </p:cxnSp>
      <p:sp>
        <p:nvSpPr>
          <p:cNvPr id="417" name="Google Shape;417;p39"/>
          <p:cNvSpPr txBox="1"/>
          <p:nvPr/>
        </p:nvSpPr>
        <p:spPr>
          <a:xfrm>
            <a:off x="2777508" y="1433747"/>
            <a:ext cx="1844064" cy="369332"/>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Perforation holes</a:t>
            </a:r>
            <a:endParaRPr/>
          </a:p>
        </p:txBody>
      </p:sp>
      <p:sp>
        <p:nvSpPr>
          <p:cNvPr id="418" name="Google Shape;418;p39"/>
          <p:cNvSpPr txBox="1"/>
          <p:nvPr/>
        </p:nvSpPr>
        <p:spPr>
          <a:xfrm>
            <a:off x="6183826" y="1489486"/>
            <a:ext cx="1677314" cy="369332"/>
          </a:xfrm>
          <a:prstGeom prst="rect">
            <a:avLst/>
          </a:prstGeom>
          <a:solidFill>
            <a:srgbClr val="92D050"/>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ESC (Side View)</a:t>
            </a:r>
            <a:endParaRPr/>
          </a:p>
        </p:txBody>
      </p:sp>
      <p:sp>
        <p:nvSpPr>
          <p:cNvPr id="419" name="Google Shape;419;p39"/>
          <p:cNvSpPr txBox="1"/>
          <p:nvPr/>
        </p:nvSpPr>
        <p:spPr>
          <a:xfrm>
            <a:off x="9249924" y="1583620"/>
            <a:ext cx="2601789" cy="369332"/>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Underhanging solder blob</a:t>
            </a:r>
            <a:endParaRPr/>
          </a:p>
        </p:txBody>
      </p:sp>
      <p:sp>
        <p:nvSpPr>
          <p:cNvPr id="420" name="Google Shape;420;p39"/>
          <p:cNvSpPr txBox="1"/>
          <p:nvPr/>
        </p:nvSpPr>
        <p:spPr>
          <a:xfrm>
            <a:off x="8122834" y="3216246"/>
            <a:ext cx="1858443" cy="646331"/>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Oversaturation + gravity</a:t>
            </a:r>
            <a:endParaRPr/>
          </a:p>
        </p:txBody>
      </p:sp>
      <p:sp>
        <p:nvSpPr>
          <p:cNvPr id="421" name="Google Shape;421;p39"/>
          <p:cNvSpPr txBox="1"/>
          <p:nvPr/>
        </p:nvSpPr>
        <p:spPr>
          <a:xfrm>
            <a:off x="6351607" y="2835332"/>
            <a:ext cx="1576743" cy="646331"/>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Saturation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-Ready to wire</a:t>
            </a:r>
            <a:endParaRPr/>
          </a:p>
        </p:txBody>
      </p:sp>
      <p:sp>
        <p:nvSpPr>
          <p:cNvPr id="422" name="Google Shape;422;p39"/>
          <p:cNvSpPr txBox="1"/>
          <p:nvPr/>
        </p:nvSpPr>
        <p:spPr>
          <a:xfrm>
            <a:off x="4635852" y="2845093"/>
            <a:ext cx="1550638" cy="646331"/>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Insufficient tin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-Add solder</a:t>
            </a:r>
            <a:endParaRPr/>
          </a:p>
        </p:txBody>
      </p:sp>
      <p:sp>
        <p:nvSpPr>
          <p:cNvPr id="411" name="Google Shape;411;p39"/>
          <p:cNvSpPr txBox="1"/>
          <p:nvPr/>
        </p:nvSpPr>
        <p:spPr>
          <a:xfrm>
            <a:off x="231962" y="4254760"/>
            <a:ext cx="2270080" cy="369332"/>
          </a:xfrm>
          <a:prstGeom prst="rect">
            <a:avLst/>
          </a:prstGeom>
          <a:solidFill>
            <a:srgbClr val="FF0000"/>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Flip board  and reheat</a:t>
            </a:r>
            <a:endParaRPr/>
          </a:p>
        </p:txBody>
      </p:sp>
      <p:sp>
        <p:nvSpPr>
          <p:cNvPr id="423" name="Google Shape;423;p39"/>
          <p:cNvSpPr txBox="1"/>
          <p:nvPr/>
        </p:nvSpPr>
        <p:spPr>
          <a:xfrm>
            <a:off x="4901953" y="3729851"/>
            <a:ext cx="3097089" cy="369332"/>
          </a:xfrm>
          <a:prstGeom prst="rect">
            <a:avLst/>
          </a:prstGeom>
          <a:solidFill>
            <a:srgbClr val="92D050"/>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ESC (Side View, upside down)</a:t>
            </a:r>
            <a:endParaRPr/>
          </a:p>
        </p:txBody>
      </p:sp>
      <p:sp>
        <p:nvSpPr>
          <p:cNvPr id="424" name="Google Shape;424;p39"/>
          <p:cNvSpPr txBox="1"/>
          <p:nvPr/>
        </p:nvSpPr>
        <p:spPr>
          <a:xfrm>
            <a:off x="7770069" y="5536980"/>
            <a:ext cx="3097089" cy="646331"/>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Righted solder blob, ready to wire</a:t>
            </a:r>
            <a:endParaRPr/>
          </a:p>
        </p:txBody>
      </p:sp>
      <p:sp>
        <p:nvSpPr>
          <p:cNvPr id="425" name="Google Shape;425;p39"/>
          <p:cNvSpPr txBox="1"/>
          <p:nvPr/>
        </p:nvSpPr>
        <p:spPr>
          <a:xfrm>
            <a:off x="2694521" y="5233520"/>
            <a:ext cx="1677314" cy="369332"/>
          </a:xfrm>
          <a:prstGeom prst="rect">
            <a:avLst/>
          </a:prstGeom>
          <a:solidFill>
            <a:srgbClr val="92D050"/>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ESC (Side View)</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2"/>
          <p:cNvSpPr txBox="1"/>
          <p:nvPr>
            <p:ph type="title"/>
          </p:nvPr>
        </p:nvSpPr>
        <p:spPr>
          <a:xfrm>
            <a:off x="838200" y="0"/>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Parts Required</a:t>
            </a:r>
            <a:endParaRPr/>
          </a:p>
        </p:txBody>
      </p:sp>
      <p:sp>
        <p:nvSpPr>
          <p:cNvPr id="128" name="Google Shape;128;p22"/>
          <p:cNvSpPr txBox="1"/>
          <p:nvPr/>
        </p:nvSpPr>
        <p:spPr>
          <a:xfrm>
            <a:off x="710149" y="1000233"/>
            <a:ext cx="5504497" cy="52629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Drone Frame</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Hardware</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Motors QTY 4</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Electronic Speed Controller (ESC)</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Power Distribution Board (PDB)</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Flight Controller</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RC Receiver (RX)</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RX Antenna</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Camera</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Video Transmitter (VTX)</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VTX Antenna</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Cables (ESC, VTX, Battery)</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Capacitor</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Propellers QTY 4</a:t>
            </a:r>
            <a:endParaRPr/>
          </a:p>
        </p:txBody>
      </p:sp>
      <p:pic>
        <p:nvPicPr>
          <p:cNvPr id="129" name="Google Shape;129;p22"/>
          <p:cNvPicPr preferRelativeResize="0"/>
          <p:nvPr/>
        </p:nvPicPr>
        <p:blipFill rotWithShape="1">
          <a:blip r:embed="rId3">
            <a:alphaModFix/>
          </a:blip>
          <a:srcRect b="0" l="0" r="0" t="0"/>
          <a:stretch/>
        </p:blipFill>
        <p:spPr>
          <a:xfrm>
            <a:off x="5890228" y="1325563"/>
            <a:ext cx="6145313" cy="461231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pic>
        <p:nvPicPr>
          <p:cNvPr id="430" name="Google Shape;430;p40"/>
          <p:cNvPicPr preferRelativeResize="0"/>
          <p:nvPr/>
        </p:nvPicPr>
        <p:blipFill rotWithShape="1">
          <a:blip r:embed="rId3">
            <a:alphaModFix/>
          </a:blip>
          <a:srcRect b="0" l="0" r="28249" t="40071"/>
          <a:stretch/>
        </p:blipFill>
        <p:spPr>
          <a:xfrm>
            <a:off x="561975" y="1996876"/>
            <a:ext cx="5276197" cy="3305176"/>
          </a:xfrm>
          <a:prstGeom prst="rect">
            <a:avLst/>
          </a:prstGeom>
          <a:noFill/>
          <a:ln>
            <a:noFill/>
          </a:ln>
        </p:spPr>
      </p:pic>
      <p:sp>
        <p:nvSpPr>
          <p:cNvPr id="431" name="Google Shape;431;p40"/>
          <p:cNvSpPr txBox="1"/>
          <p:nvPr/>
        </p:nvSpPr>
        <p:spPr>
          <a:xfrm>
            <a:off x="838200" y="365125"/>
            <a:ext cx="10515600" cy="695809"/>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Arial"/>
              <a:buNone/>
            </a:pPr>
            <a:r>
              <a:rPr b="1" lang="en-US" sz="4400">
                <a:solidFill>
                  <a:schemeClr val="dk1"/>
                </a:solidFill>
                <a:latin typeface="Arial"/>
                <a:ea typeface="Arial"/>
                <a:cs typeface="Arial"/>
                <a:sym typeface="Arial"/>
              </a:rPr>
              <a:t>Motor-ESC Soldering</a:t>
            </a:r>
            <a:endParaRPr/>
          </a:p>
        </p:txBody>
      </p:sp>
      <p:sp>
        <p:nvSpPr>
          <p:cNvPr id="432" name="Google Shape;432;p40"/>
          <p:cNvSpPr/>
          <p:nvPr/>
        </p:nvSpPr>
        <p:spPr>
          <a:xfrm>
            <a:off x="5953126" y="1920676"/>
            <a:ext cx="5600700" cy="3139321"/>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1800"/>
              <a:buFont typeface="Calibri"/>
              <a:buAutoNum type="arabicPeriod"/>
            </a:pPr>
            <a:r>
              <a:rPr b="0" lang="en-US" sz="1800" cap="none">
                <a:solidFill>
                  <a:schemeClr val="dk1"/>
                </a:solidFill>
                <a:latin typeface="Calibri"/>
                <a:ea typeface="Calibri"/>
                <a:cs typeface="Calibri"/>
                <a:sym typeface="Calibri"/>
              </a:rPr>
              <a:t>Raise the ESC slightly in case you need to flip the pads upside down (more on next slide).</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Tin ESC pads (Flip and tin if you get buildup underneath).</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Line up motor wires with three closest ESC pads, make sure you are not soldering to the 2 rear power supply pads.</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Cut motor wires to length while flush to the arm.</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Strip the wires to double the length of the pad.</a:t>
            </a:r>
            <a:endParaRPr/>
          </a:p>
          <a:p>
            <a:pPr indent="-342900" lvl="0" marL="342900" marR="0" rtl="0" algn="l">
              <a:spcBef>
                <a:spcPts val="0"/>
              </a:spcBef>
              <a:spcAft>
                <a:spcPts val="0"/>
              </a:spcAft>
              <a:buClr>
                <a:schemeClr val="dk1"/>
              </a:buClr>
              <a:buSzPts val="1800"/>
              <a:buFont typeface="Calibri"/>
              <a:buAutoNum type="arabicPeriod"/>
            </a:pPr>
            <a:r>
              <a:rPr b="0" lang="en-US" sz="1800" cap="none">
                <a:solidFill>
                  <a:schemeClr val="dk1"/>
                </a:solidFill>
                <a:latin typeface="Calibri"/>
                <a:ea typeface="Calibri"/>
                <a:cs typeface="Calibri"/>
                <a:sym typeface="Calibri"/>
              </a:rPr>
              <a:t>Tin the motor wires, then cut to length of the pad.</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Press the motor wires into the tinned pad.</a:t>
            </a:r>
            <a:endParaRPr/>
          </a:p>
        </p:txBody>
      </p:sp>
      <p:pic>
        <p:nvPicPr>
          <p:cNvPr descr="A close-up of a circuit board&#10;&#10;AI-generated content may be incorrect." id="433" name="Google Shape;433;p40"/>
          <p:cNvPicPr preferRelativeResize="0"/>
          <p:nvPr/>
        </p:nvPicPr>
        <p:blipFill rotWithShape="1">
          <a:blip r:embed="rId4">
            <a:alphaModFix/>
          </a:blip>
          <a:srcRect b="0" l="0" r="0" t="0"/>
          <a:stretch/>
        </p:blipFill>
        <p:spPr>
          <a:xfrm>
            <a:off x="914073" y="4025702"/>
            <a:ext cx="4572000" cy="2552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41"/>
          <p:cNvSpPr txBox="1"/>
          <p:nvPr>
            <p:ph type="title"/>
          </p:nvPr>
        </p:nvSpPr>
        <p:spPr>
          <a:xfrm>
            <a:off x="838200" y="365125"/>
            <a:ext cx="10515600" cy="69580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XT60 Pigtail &amp; Capacitor</a:t>
            </a:r>
            <a:endParaRPr/>
          </a:p>
        </p:txBody>
      </p:sp>
      <p:grpSp>
        <p:nvGrpSpPr>
          <p:cNvPr id="440" name="Google Shape;440;p41"/>
          <p:cNvGrpSpPr/>
          <p:nvPr/>
        </p:nvGrpSpPr>
        <p:grpSpPr>
          <a:xfrm>
            <a:off x="5110713" y="1050576"/>
            <a:ext cx="4321224" cy="3400489"/>
            <a:chOff x="4882195" y="1506716"/>
            <a:chExt cx="4321224" cy="3400489"/>
          </a:xfrm>
        </p:grpSpPr>
        <p:pic>
          <p:nvPicPr>
            <p:cNvPr descr="A picture containing electronics, circuit&#10;&#10;Description automatically generated" id="441" name="Google Shape;441;p41"/>
            <p:cNvPicPr preferRelativeResize="0"/>
            <p:nvPr/>
          </p:nvPicPr>
          <p:blipFill rotWithShape="1">
            <a:blip r:embed="rId3">
              <a:alphaModFix/>
            </a:blip>
            <a:srcRect b="0" l="0" r="0" t="-1515"/>
            <a:stretch/>
          </p:blipFill>
          <p:spPr>
            <a:xfrm rot="568251">
              <a:off x="5085420" y="1809751"/>
              <a:ext cx="3914775" cy="2794419"/>
            </a:xfrm>
            <a:prstGeom prst="rect">
              <a:avLst/>
            </a:prstGeom>
            <a:noFill/>
            <a:ln>
              <a:noFill/>
            </a:ln>
          </p:spPr>
        </p:pic>
        <p:sp>
          <p:nvSpPr>
            <p:cNvPr id="442" name="Google Shape;442;p41"/>
            <p:cNvSpPr/>
            <p:nvPr/>
          </p:nvSpPr>
          <p:spPr>
            <a:xfrm>
              <a:off x="6693561" y="4415047"/>
              <a:ext cx="298450" cy="298450"/>
            </a:xfrm>
            <a:prstGeom prst="plus">
              <a:avLst>
                <a:gd fmla="val 39894" name="adj"/>
              </a:avLst>
            </a:prstGeom>
            <a:solidFill>
              <a:srgbClr val="FF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3" name="Google Shape;443;p41"/>
            <p:cNvSpPr/>
            <p:nvPr/>
          </p:nvSpPr>
          <p:spPr>
            <a:xfrm>
              <a:off x="5401338" y="3771279"/>
              <a:ext cx="298450" cy="64878"/>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444" name="Google Shape;444;p41"/>
          <p:cNvGrpSpPr/>
          <p:nvPr/>
        </p:nvGrpSpPr>
        <p:grpSpPr>
          <a:xfrm>
            <a:off x="973467" y="1182371"/>
            <a:ext cx="2480669" cy="2360295"/>
            <a:chOff x="363867" y="1363980"/>
            <a:chExt cx="2480669" cy="2360295"/>
          </a:xfrm>
        </p:grpSpPr>
        <p:pic>
          <p:nvPicPr>
            <p:cNvPr id="445" name="Google Shape;445;p41"/>
            <p:cNvPicPr preferRelativeResize="0"/>
            <p:nvPr/>
          </p:nvPicPr>
          <p:blipFill rotWithShape="1">
            <a:blip r:embed="rId4">
              <a:alphaModFix/>
            </a:blip>
            <a:srcRect b="0" l="0" r="0" t="10477"/>
            <a:stretch/>
          </p:blipFill>
          <p:spPr>
            <a:xfrm rot="10800000">
              <a:off x="1942019" y="1363980"/>
              <a:ext cx="753291" cy="2360295"/>
            </a:xfrm>
            <a:prstGeom prst="rect">
              <a:avLst/>
            </a:prstGeom>
            <a:noFill/>
            <a:ln>
              <a:noFill/>
            </a:ln>
          </p:spPr>
        </p:pic>
        <p:sp>
          <p:nvSpPr>
            <p:cNvPr id="446" name="Google Shape;446;p41"/>
            <p:cNvSpPr/>
            <p:nvPr/>
          </p:nvSpPr>
          <p:spPr>
            <a:xfrm>
              <a:off x="1792794" y="3429000"/>
              <a:ext cx="298450" cy="64878"/>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7" name="Google Shape;447;p41"/>
            <p:cNvSpPr/>
            <p:nvPr/>
          </p:nvSpPr>
          <p:spPr>
            <a:xfrm>
              <a:off x="2546086" y="3312214"/>
              <a:ext cx="298450" cy="298450"/>
            </a:xfrm>
            <a:prstGeom prst="plus">
              <a:avLst>
                <a:gd fmla="val 39894" name="adj"/>
              </a:avLst>
            </a:prstGeom>
            <a:solidFill>
              <a:srgbClr val="FF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SON Heat Shrink Tube 24 mm - Versatile 3:1 Shrink Ratio | bike-components" id="448" name="Google Shape;448;p41"/>
            <p:cNvPicPr preferRelativeResize="0"/>
            <p:nvPr/>
          </p:nvPicPr>
          <p:blipFill rotWithShape="1">
            <a:blip r:embed="rId5">
              <a:alphaModFix/>
            </a:blip>
            <a:srcRect b="0" l="0" r="0" t="0"/>
            <a:stretch/>
          </p:blipFill>
          <p:spPr>
            <a:xfrm>
              <a:off x="363867" y="1843126"/>
              <a:ext cx="1351767" cy="803682"/>
            </a:xfrm>
            <a:prstGeom prst="rect">
              <a:avLst/>
            </a:prstGeom>
            <a:noFill/>
            <a:ln>
              <a:noFill/>
            </a:ln>
          </p:spPr>
        </p:pic>
        <p:sp>
          <p:nvSpPr>
            <p:cNvPr id="449" name="Google Shape;449;p41"/>
            <p:cNvSpPr/>
            <p:nvPr/>
          </p:nvSpPr>
          <p:spPr>
            <a:xfrm>
              <a:off x="2353687" y="2716120"/>
              <a:ext cx="113975" cy="712880"/>
            </a:xfrm>
            <a:prstGeom prst="rect">
              <a:avLst/>
            </a:prstGeom>
            <a:noFill/>
            <a:ln cap="flat" cmpd="sng" w="127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0" name="Google Shape;450;p41"/>
            <p:cNvSpPr/>
            <p:nvPr/>
          </p:nvSpPr>
          <p:spPr>
            <a:xfrm>
              <a:off x="2193972" y="2742255"/>
              <a:ext cx="113975" cy="712880"/>
            </a:xfrm>
            <a:prstGeom prst="rect">
              <a:avLst/>
            </a:prstGeom>
            <a:noFill/>
            <a:ln cap="flat" cmpd="sng" w="127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451" name="Google Shape;451;p41"/>
          <p:cNvGrpSpPr/>
          <p:nvPr/>
        </p:nvGrpSpPr>
        <p:grpSpPr>
          <a:xfrm>
            <a:off x="513047" y="3576764"/>
            <a:ext cx="3886286" cy="2996892"/>
            <a:chOff x="513047" y="3576764"/>
            <a:chExt cx="3886286" cy="2996892"/>
          </a:xfrm>
        </p:grpSpPr>
        <p:sp>
          <p:nvSpPr>
            <p:cNvPr id="452" name="Google Shape;452;p41"/>
            <p:cNvSpPr/>
            <p:nvPr/>
          </p:nvSpPr>
          <p:spPr>
            <a:xfrm>
              <a:off x="1620736" y="4428871"/>
              <a:ext cx="1618988" cy="1315786"/>
            </a:xfrm>
            <a:custGeom>
              <a:rect b="b" l="l" r="r" t="t"/>
              <a:pathLst>
                <a:path extrusionOk="0" h="1315786" w="1618988">
                  <a:moveTo>
                    <a:pt x="0" y="0"/>
                  </a:moveTo>
                  <a:cubicBezTo>
                    <a:pt x="197644" y="567531"/>
                    <a:pt x="395288" y="1135063"/>
                    <a:pt x="647700" y="1285875"/>
                  </a:cubicBezTo>
                  <a:cubicBezTo>
                    <a:pt x="900112" y="1436687"/>
                    <a:pt x="1360488" y="971550"/>
                    <a:pt x="1514475" y="904875"/>
                  </a:cubicBezTo>
                  <a:cubicBezTo>
                    <a:pt x="1668463" y="838200"/>
                    <a:pt x="1620044" y="862012"/>
                    <a:pt x="1571625" y="885825"/>
                  </a:cubicBezTo>
                </a:path>
              </a:pathLst>
            </a:custGeom>
            <a:noFill/>
            <a:ln cap="flat" cmpd="sng" w="76200">
              <a:solidFill>
                <a:srgbClr val="17161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3" name="Google Shape;453;p41"/>
            <p:cNvSpPr/>
            <p:nvPr/>
          </p:nvSpPr>
          <p:spPr>
            <a:xfrm rot="-547828">
              <a:off x="1399697" y="4618129"/>
              <a:ext cx="2204867" cy="1791942"/>
            </a:xfrm>
            <a:custGeom>
              <a:rect b="b" l="l" r="r" t="t"/>
              <a:pathLst>
                <a:path extrusionOk="0" h="1315786" w="1618988">
                  <a:moveTo>
                    <a:pt x="0" y="0"/>
                  </a:moveTo>
                  <a:cubicBezTo>
                    <a:pt x="197644" y="567531"/>
                    <a:pt x="395288" y="1135063"/>
                    <a:pt x="647700" y="1285875"/>
                  </a:cubicBezTo>
                  <a:cubicBezTo>
                    <a:pt x="900112" y="1436687"/>
                    <a:pt x="1360488" y="971550"/>
                    <a:pt x="1514475" y="904875"/>
                  </a:cubicBezTo>
                  <a:cubicBezTo>
                    <a:pt x="1668463" y="838200"/>
                    <a:pt x="1620044" y="862012"/>
                    <a:pt x="1571625" y="885825"/>
                  </a:cubicBezTo>
                </a:path>
              </a:pathLst>
            </a:custGeom>
            <a:noFill/>
            <a:ln cap="flat" cmpd="sng" w="762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4" name="Google Shape;454;p41"/>
            <p:cNvSpPr/>
            <p:nvPr/>
          </p:nvSpPr>
          <p:spPr>
            <a:xfrm rot="3032104">
              <a:off x="614758" y="3851663"/>
              <a:ext cx="1076325" cy="771525"/>
            </a:xfrm>
            <a:prstGeom prst="rect">
              <a:avLst/>
            </a:prstGeom>
            <a:solidFill>
              <a:srgbClr val="FFC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000"/>
                </a:solidFill>
                <a:latin typeface="Calibri"/>
                <a:ea typeface="Calibri"/>
                <a:cs typeface="Calibri"/>
                <a:sym typeface="Calibri"/>
              </a:endParaRPr>
            </a:p>
          </p:txBody>
        </p:sp>
        <p:sp>
          <p:nvSpPr>
            <p:cNvPr id="455" name="Google Shape;455;p41"/>
            <p:cNvSpPr/>
            <p:nvPr/>
          </p:nvSpPr>
          <p:spPr>
            <a:xfrm>
              <a:off x="4100883" y="5538823"/>
              <a:ext cx="298450" cy="298450"/>
            </a:xfrm>
            <a:prstGeom prst="plus">
              <a:avLst>
                <a:gd fmla="val 39894" name="adj"/>
              </a:avLst>
            </a:prstGeom>
            <a:solidFill>
              <a:srgbClr val="FF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6" name="Google Shape;456;p41"/>
            <p:cNvSpPr/>
            <p:nvPr/>
          </p:nvSpPr>
          <p:spPr>
            <a:xfrm>
              <a:off x="2808660" y="4895055"/>
              <a:ext cx="298450" cy="64878"/>
            </a:xfrm>
            <a:prstGeom prst="rect">
              <a:avLst/>
            </a:prstGeom>
            <a:solidFill>
              <a:schemeClr val="dk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7" name="Google Shape;457;p41"/>
            <p:cNvSpPr/>
            <p:nvPr/>
          </p:nvSpPr>
          <p:spPr>
            <a:xfrm rot="-1290741">
              <a:off x="3152775" y="5224463"/>
              <a:ext cx="209550" cy="100012"/>
            </a:xfrm>
            <a:prstGeom prst="ellipse">
              <a:avLst/>
            </a:prstGeom>
            <a:solidFill>
              <a:srgbClr val="D0CECE"/>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8" name="Google Shape;458;p41"/>
            <p:cNvSpPr/>
            <p:nvPr/>
          </p:nvSpPr>
          <p:spPr>
            <a:xfrm rot="-1290741">
              <a:off x="3559392" y="5546751"/>
              <a:ext cx="209550" cy="100012"/>
            </a:xfrm>
            <a:prstGeom prst="ellipse">
              <a:avLst/>
            </a:prstGeom>
            <a:solidFill>
              <a:srgbClr val="D0CECE"/>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459" name="Google Shape;459;p41"/>
          <p:cNvGrpSpPr/>
          <p:nvPr/>
        </p:nvGrpSpPr>
        <p:grpSpPr>
          <a:xfrm>
            <a:off x="8103876" y="4366244"/>
            <a:ext cx="3455167" cy="2165950"/>
            <a:chOff x="7903638" y="4388702"/>
            <a:chExt cx="3455167" cy="2165950"/>
          </a:xfrm>
        </p:grpSpPr>
        <p:pic>
          <p:nvPicPr>
            <p:cNvPr descr="A picture containing electronics, circuit&#10;&#10;Description automatically generated" id="460" name="Google Shape;460;p41"/>
            <p:cNvPicPr preferRelativeResize="0"/>
            <p:nvPr/>
          </p:nvPicPr>
          <p:blipFill rotWithShape="1">
            <a:blip r:embed="rId3">
              <a:alphaModFix/>
            </a:blip>
            <a:srcRect b="0" l="0" r="0" t="-1515"/>
            <a:stretch/>
          </p:blipFill>
          <p:spPr>
            <a:xfrm rot="1401298">
              <a:off x="9111761" y="4733706"/>
              <a:ext cx="2041801" cy="1457465"/>
            </a:xfrm>
            <a:prstGeom prst="rect">
              <a:avLst/>
            </a:prstGeom>
            <a:noFill/>
            <a:ln>
              <a:noFill/>
            </a:ln>
          </p:spPr>
        </p:pic>
        <p:pic>
          <p:nvPicPr>
            <p:cNvPr id="461" name="Google Shape;461;p41"/>
            <p:cNvPicPr preferRelativeResize="0"/>
            <p:nvPr/>
          </p:nvPicPr>
          <p:blipFill rotWithShape="1">
            <a:blip r:embed="rId4">
              <a:alphaModFix/>
            </a:blip>
            <a:srcRect b="0" l="0" r="0" t="46365"/>
            <a:stretch/>
          </p:blipFill>
          <p:spPr>
            <a:xfrm flipH="1" rot="3534868">
              <a:off x="8880785" y="5775137"/>
              <a:ext cx="415145" cy="793700"/>
            </a:xfrm>
            <a:prstGeom prst="rect">
              <a:avLst/>
            </a:prstGeom>
            <a:noFill/>
            <a:ln>
              <a:noFill/>
            </a:ln>
          </p:spPr>
        </p:pic>
        <p:sp>
          <p:nvSpPr>
            <p:cNvPr id="462" name="Google Shape;462;p41"/>
            <p:cNvSpPr/>
            <p:nvPr/>
          </p:nvSpPr>
          <p:spPr>
            <a:xfrm rot="-8350540">
              <a:off x="9460926" y="5592633"/>
              <a:ext cx="63971" cy="400120"/>
            </a:xfrm>
            <a:prstGeom prst="rect">
              <a:avLst/>
            </a:prstGeom>
            <a:solidFill>
              <a:srgbClr val="3A3838"/>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3" name="Google Shape;463;p41"/>
            <p:cNvSpPr/>
            <p:nvPr/>
          </p:nvSpPr>
          <p:spPr>
            <a:xfrm rot="-6465460">
              <a:off x="9601652" y="5710315"/>
              <a:ext cx="63971" cy="400120"/>
            </a:xfrm>
            <a:prstGeom prst="rect">
              <a:avLst/>
            </a:prstGeom>
            <a:solidFill>
              <a:srgbClr val="3A3838"/>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64" name="Google Shape;464;p41"/>
            <p:cNvGrpSpPr/>
            <p:nvPr/>
          </p:nvGrpSpPr>
          <p:grpSpPr>
            <a:xfrm>
              <a:off x="7903638" y="4613567"/>
              <a:ext cx="2011268" cy="1845021"/>
              <a:chOff x="6334524" y="4748565"/>
              <a:chExt cx="2011268" cy="1845021"/>
            </a:xfrm>
          </p:grpSpPr>
          <p:sp>
            <p:nvSpPr>
              <p:cNvPr id="465" name="Google Shape;465;p41"/>
              <p:cNvSpPr/>
              <p:nvPr/>
            </p:nvSpPr>
            <p:spPr>
              <a:xfrm>
                <a:off x="7016465" y="5273160"/>
                <a:ext cx="996721" cy="810056"/>
              </a:xfrm>
              <a:custGeom>
                <a:rect b="b" l="l" r="r" t="t"/>
                <a:pathLst>
                  <a:path extrusionOk="0" h="1315786" w="1618988">
                    <a:moveTo>
                      <a:pt x="0" y="0"/>
                    </a:moveTo>
                    <a:cubicBezTo>
                      <a:pt x="197644" y="567531"/>
                      <a:pt x="395288" y="1135063"/>
                      <a:pt x="647700" y="1285875"/>
                    </a:cubicBezTo>
                    <a:cubicBezTo>
                      <a:pt x="900112" y="1436687"/>
                      <a:pt x="1360488" y="971550"/>
                      <a:pt x="1514475" y="904875"/>
                    </a:cubicBezTo>
                    <a:cubicBezTo>
                      <a:pt x="1668463" y="838200"/>
                      <a:pt x="1620044" y="862012"/>
                      <a:pt x="1571625" y="885825"/>
                    </a:cubicBezTo>
                  </a:path>
                </a:pathLst>
              </a:custGeom>
              <a:noFill/>
              <a:ln cap="flat" cmpd="sng" w="76200">
                <a:solidFill>
                  <a:srgbClr val="17161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6" name="Google Shape;466;p41"/>
              <p:cNvSpPr/>
              <p:nvPr/>
            </p:nvSpPr>
            <p:spPr>
              <a:xfrm rot="-547828">
                <a:off x="6880384" y="5389676"/>
                <a:ext cx="1357414" cy="1103199"/>
              </a:xfrm>
              <a:custGeom>
                <a:rect b="b" l="l" r="r" t="t"/>
                <a:pathLst>
                  <a:path extrusionOk="0" h="1315786" w="1618988">
                    <a:moveTo>
                      <a:pt x="0" y="0"/>
                    </a:moveTo>
                    <a:cubicBezTo>
                      <a:pt x="197644" y="567531"/>
                      <a:pt x="395288" y="1135063"/>
                      <a:pt x="647700" y="1285875"/>
                    </a:cubicBezTo>
                    <a:cubicBezTo>
                      <a:pt x="900112" y="1436687"/>
                      <a:pt x="1360488" y="971550"/>
                      <a:pt x="1514475" y="904875"/>
                    </a:cubicBezTo>
                    <a:cubicBezTo>
                      <a:pt x="1668463" y="838200"/>
                      <a:pt x="1620044" y="862012"/>
                      <a:pt x="1571625" y="885825"/>
                    </a:cubicBezTo>
                  </a:path>
                </a:pathLst>
              </a:custGeom>
              <a:noFill/>
              <a:ln cap="flat" cmpd="sng" w="762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7" name="Google Shape;467;p41"/>
              <p:cNvSpPr/>
              <p:nvPr/>
            </p:nvSpPr>
            <p:spPr>
              <a:xfrm rot="3032104">
                <a:off x="6397141" y="4917805"/>
                <a:ext cx="662634" cy="474985"/>
              </a:xfrm>
              <a:prstGeom prst="rect">
                <a:avLst/>
              </a:prstGeom>
              <a:solidFill>
                <a:srgbClr val="FFC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C000"/>
                  </a:solidFill>
                  <a:latin typeface="Calibri"/>
                  <a:ea typeface="Calibri"/>
                  <a:cs typeface="Calibri"/>
                  <a:sym typeface="Calibri"/>
                </a:endParaRPr>
              </a:p>
            </p:txBody>
          </p:sp>
          <p:sp>
            <p:nvSpPr>
              <p:cNvPr id="468" name="Google Shape;468;p41"/>
              <p:cNvSpPr/>
              <p:nvPr/>
            </p:nvSpPr>
            <p:spPr>
              <a:xfrm rot="-1290741">
                <a:off x="7959657" y="5762962"/>
                <a:ext cx="129008" cy="61572"/>
              </a:xfrm>
              <a:prstGeom prst="ellipse">
                <a:avLst/>
              </a:prstGeom>
              <a:solidFill>
                <a:srgbClr val="D0CECE"/>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9" name="Google Shape;469;p41"/>
              <p:cNvSpPr/>
              <p:nvPr/>
            </p:nvSpPr>
            <p:spPr>
              <a:xfrm rot="-1290741">
                <a:off x="8209988" y="5961377"/>
                <a:ext cx="129008" cy="61572"/>
              </a:xfrm>
              <a:prstGeom prst="ellipse">
                <a:avLst/>
              </a:prstGeom>
              <a:solidFill>
                <a:srgbClr val="D0CECE"/>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sp>
        <p:nvSpPr>
          <p:cNvPr id="470" name="Google Shape;470;p41"/>
          <p:cNvSpPr txBox="1"/>
          <p:nvPr/>
        </p:nvSpPr>
        <p:spPr>
          <a:xfrm>
            <a:off x="1612566" y="3616682"/>
            <a:ext cx="2989087" cy="369332"/>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Capacitor with heat shrink</a:t>
            </a:r>
            <a:endParaRPr/>
          </a:p>
        </p:txBody>
      </p:sp>
      <p:sp>
        <p:nvSpPr>
          <p:cNvPr id="471" name="Google Shape;471;p41"/>
          <p:cNvSpPr txBox="1"/>
          <p:nvPr/>
        </p:nvSpPr>
        <p:spPr>
          <a:xfrm>
            <a:off x="3512739" y="5025299"/>
            <a:ext cx="2583261" cy="369332"/>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Pigtail with tinned wires</a:t>
            </a:r>
            <a:endParaRPr/>
          </a:p>
        </p:txBody>
      </p:sp>
      <p:sp>
        <p:nvSpPr>
          <p:cNvPr id="472" name="Google Shape;472;p41"/>
          <p:cNvSpPr txBox="1"/>
          <p:nvPr/>
        </p:nvSpPr>
        <p:spPr>
          <a:xfrm>
            <a:off x="5824984" y="2002918"/>
            <a:ext cx="3606954" cy="646331"/>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ESC with positive and negative lead symbols under black cover</a:t>
            </a:r>
            <a:endParaRPr/>
          </a:p>
        </p:txBody>
      </p:sp>
      <p:sp>
        <p:nvSpPr>
          <p:cNvPr id="473" name="Google Shape;473;p41"/>
          <p:cNvSpPr txBox="1"/>
          <p:nvPr/>
        </p:nvSpPr>
        <p:spPr>
          <a:xfrm>
            <a:off x="7999527" y="4024600"/>
            <a:ext cx="3606954" cy="646331"/>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Pigtail wired on top of capacitor for clearance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id="478" name="Google Shape;478;p42"/>
          <p:cNvPicPr preferRelativeResize="0"/>
          <p:nvPr>
            <p:ph idx="1" type="body"/>
          </p:nvPr>
        </p:nvPicPr>
        <p:blipFill rotWithShape="1">
          <a:blip r:embed="rId3">
            <a:alphaModFix/>
          </a:blip>
          <a:srcRect b="0" l="2876" r="0" t="2207"/>
          <a:stretch/>
        </p:blipFill>
        <p:spPr>
          <a:xfrm>
            <a:off x="2910292" y="923962"/>
            <a:ext cx="6371416" cy="5647278"/>
          </a:xfrm>
          <a:prstGeom prst="rect">
            <a:avLst/>
          </a:prstGeom>
          <a:noFill/>
          <a:ln>
            <a:noFill/>
          </a:ln>
        </p:spPr>
      </p:pic>
      <p:sp>
        <p:nvSpPr>
          <p:cNvPr id="479" name="Google Shape;479;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16 October 2025</a:t>
            </a:r>
            <a:endParaRPr/>
          </a:p>
        </p:txBody>
      </p:sp>
      <p:sp>
        <p:nvSpPr>
          <p:cNvPr id="480" name="Google Shape;480;p42"/>
          <p:cNvSpPr txBox="1"/>
          <p:nvPr>
            <p:ph type="title"/>
          </p:nvPr>
        </p:nvSpPr>
        <p:spPr>
          <a:xfrm>
            <a:off x="838200" y="0"/>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FPV ICD</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p43"/>
          <p:cNvPicPr preferRelativeResize="0"/>
          <p:nvPr/>
        </p:nvPicPr>
        <p:blipFill rotWithShape="1">
          <a:blip r:embed="rId3">
            <a:alphaModFix/>
          </a:blip>
          <a:srcRect b="0" l="0" r="0" t="0"/>
          <a:stretch/>
        </p:blipFill>
        <p:spPr>
          <a:xfrm rot="5400000">
            <a:off x="6844494" y="2275258"/>
            <a:ext cx="5520531" cy="3110547"/>
          </a:xfrm>
          <a:prstGeom prst="rect">
            <a:avLst/>
          </a:prstGeom>
          <a:noFill/>
          <a:ln>
            <a:noFill/>
          </a:ln>
        </p:spPr>
      </p:pic>
      <p:sp>
        <p:nvSpPr>
          <p:cNvPr id="486" name="Google Shape;486;p43"/>
          <p:cNvSpPr txBox="1"/>
          <p:nvPr>
            <p:ph type="title"/>
          </p:nvPr>
        </p:nvSpPr>
        <p:spPr>
          <a:xfrm>
            <a:off x="838200" y="365125"/>
            <a:ext cx="10515600" cy="69580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XT60 Pigtail &amp; Capacitor</a:t>
            </a:r>
            <a:endParaRPr/>
          </a:p>
        </p:txBody>
      </p:sp>
      <p:sp>
        <p:nvSpPr>
          <p:cNvPr id="487" name="Google Shape;487;p43"/>
          <p:cNvSpPr txBox="1"/>
          <p:nvPr>
            <p:ph idx="1" type="body"/>
          </p:nvPr>
        </p:nvSpPr>
        <p:spPr>
          <a:xfrm>
            <a:off x="608052" y="1472879"/>
            <a:ext cx="3513217" cy="195612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en-US"/>
              <a:t>Capacitor must go on the bottom of pigtail so VTX harness can plug in.</a:t>
            </a:r>
            <a:endParaRPr/>
          </a:p>
        </p:txBody>
      </p:sp>
      <p:pic>
        <p:nvPicPr>
          <p:cNvPr id="488" name="Google Shape;488;p43"/>
          <p:cNvPicPr preferRelativeResize="0"/>
          <p:nvPr/>
        </p:nvPicPr>
        <p:blipFill rotWithShape="1">
          <a:blip r:embed="rId4">
            <a:alphaModFix/>
          </a:blip>
          <a:srcRect b="0" l="0" r="0" t="0"/>
          <a:stretch/>
        </p:blipFill>
        <p:spPr>
          <a:xfrm>
            <a:off x="4777241" y="1060934"/>
            <a:ext cx="3110548" cy="5529863"/>
          </a:xfrm>
          <a:prstGeom prst="rect">
            <a:avLst/>
          </a:prstGeom>
          <a:noFill/>
          <a:ln>
            <a:noFill/>
          </a:ln>
        </p:spPr>
      </p:pic>
      <p:pic>
        <p:nvPicPr>
          <p:cNvPr descr="A picture containing electronics, circuit&#10;&#10;Description automatically generated" id="489" name="Google Shape;489;p43"/>
          <p:cNvPicPr preferRelativeResize="0"/>
          <p:nvPr/>
        </p:nvPicPr>
        <p:blipFill rotWithShape="1">
          <a:blip r:embed="rId5">
            <a:alphaModFix/>
          </a:blip>
          <a:srcRect b="0" l="0" r="0" t="56272"/>
          <a:stretch/>
        </p:blipFill>
        <p:spPr>
          <a:xfrm>
            <a:off x="608052" y="3991660"/>
            <a:ext cx="3914775" cy="1203716"/>
          </a:xfrm>
          <a:prstGeom prst="rect">
            <a:avLst/>
          </a:prstGeom>
          <a:noFill/>
          <a:ln>
            <a:noFill/>
          </a:ln>
        </p:spPr>
      </p:pic>
      <p:sp>
        <p:nvSpPr>
          <p:cNvPr id="490" name="Google Shape;490;p43"/>
          <p:cNvSpPr/>
          <p:nvPr/>
        </p:nvSpPr>
        <p:spPr>
          <a:xfrm>
            <a:off x="1249083" y="4116556"/>
            <a:ext cx="1642177" cy="953923"/>
          </a:xfrm>
          <a:prstGeom prst="ellipse">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44"/>
          <p:cNvSpPr txBox="1"/>
          <p:nvPr>
            <p:ph type="title"/>
          </p:nvPr>
        </p:nvSpPr>
        <p:spPr>
          <a:xfrm>
            <a:off x="838200" y="2766218"/>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rial"/>
              <a:buNone/>
            </a:pPr>
            <a:r>
              <a:rPr b="1" lang="en-US" sz="6000">
                <a:latin typeface="Arial"/>
                <a:ea typeface="Arial"/>
                <a:cs typeface="Arial"/>
                <a:sym typeface="Arial"/>
              </a:rPr>
              <a:t>Quality Control Step 1</a:t>
            </a:r>
            <a:br>
              <a:rPr b="1" lang="en-US" sz="6000">
                <a:latin typeface="Arial"/>
                <a:ea typeface="Arial"/>
                <a:cs typeface="Arial"/>
                <a:sym typeface="Arial"/>
              </a:rPr>
            </a:br>
            <a:r>
              <a:rPr b="1" lang="en-US" sz="6000">
                <a:latin typeface="Arial"/>
                <a:ea typeface="Arial"/>
                <a:cs typeface="Arial"/>
                <a:sym typeface="Arial"/>
              </a:rPr>
              <a:t>&amp; Smoke Test</a:t>
            </a:r>
            <a:endParaRPr/>
          </a:p>
        </p:txBody>
      </p:sp>
      <p:sp>
        <p:nvSpPr>
          <p:cNvPr id="496" name="Google Shape;496;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16 October 2025</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latin typeface="Arial"/>
                <a:ea typeface="Arial"/>
                <a:cs typeface="Arial"/>
                <a:sym typeface="Arial"/>
              </a:rPr>
              <a:t>Flight Controller (FC)</a:t>
            </a:r>
            <a:endParaRPr/>
          </a:p>
        </p:txBody>
      </p:sp>
      <p:sp>
        <p:nvSpPr>
          <p:cNvPr id="502" name="Google Shape;502;p45"/>
          <p:cNvSpPr txBox="1"/>
          <p:nvPr>
            <p:ph idx="1" type="body"/>
          </p:nvPr>
        </p:nvSpPr>
        <p:spPr>
          <a:xfrm>
            <a:off x="838200" y="1825625"/>
            <a:ext cx="52578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latin typeface="Arial"/>
                <a:ea typeface="Arial"/>
                <a:cs typeface="Arial"/>
                <a:sym typeface="Arial"/>
              </a:rPr>
              <a:t>"Brain" of the FPV responsible for stabilizing aircraft, ensuring precise flight maneuvers, and providing data to pilot</a:t>
            </a:r>
            <a:endParaRPr sz="2000">
              <a:latin typeface="Arial"/>
              <a:ea typeface="Arial"/>
              <a:cs typeface="Arial"/>
              <a:sym typeface="Arial"/>
            </a:endParaRPr>
          </a:p>
          <a:p>
            <a:pPr indent="-228600" lvl="0" marL="228600" rtl="0" algn="l">
              <a:lnSpc>
                <a:spcPct val="90000"/>
              </a:lnSpc>
              <a:spcBef>
                <a:spcPts val="1000"/>
              </a:spcBef>
              <a:spcAft>
                <a:spcPts val="0"/>
              </a:spcAft>
              <a:buClr>
                <a:schemeClr val="dk1"/>
              </a:buClr>
              <a:buSzPts val="2000"/>
              <a:buChar char="•"/>
            </a:pPr>
            <a:r>
              <a:rPr lang="en-US" sz="2000">
                <a:latin typeface="Arial"/>
                <a:ea typeface="Arial"/>
                <a:cs typeface="Arial"/>
                <a:sym typeface="Arial"/>
              </a:rPr>
              <a:t>Two types of FC</a:t>
            </a:r>
            <a:endParaRPr/>
          </a:p>
          <a:p>
            <a:pPr indent="-228600" lvl="1" marL="685800" rtl="0" algn="l">
              <a:lnSpc>
                <a:spcPct val="90000"/>
              </a:lnSpc>
              <a:spcBef>
                <a:spcPts val="500"/>
              </a:spcBef>
              <a:spcAft>
                <a:spcPts val="0"/>
              </a:spcAft>
              <a:buClr>
                <a:schemeClr val="dk1"/>
              </a:buClr>
              <a:buSzPts val="1800"/>
              <a:buChar char="•"/>
            </a:pPr>
            <a:r>
              <a:rPr lang="en-US" sz="1800">
                <a:latin typeface="Arial"/>
                <a:ea typeface="Arial"/>
                <a:cs typeface="Arial"/>
                <a:sym typeface="Arial"/>
              </a:rPr>
              <a:t>Regular FC, better for larger drones, more robust and durable</a:t>
            </a:r>
            <a:endParaRPr sz="1800">
              <a:latin typeface="Arial"/>
              <a:ea typeface="Arial"/>
              <a:cs typeface="Arial"/>
              <a:sym typeface="Arial"/>
            </a:endParaRPr>
          </a:p>
          <a:p>
            <a:pPr indent="-228600" lvl="1" marL="685800" rtl="0" algn="l">
              <a:lnSpc>
                <a:spcPct val="90000"/>
              </a:lnSpc>
              <a:spcBef>
                <a:spcPts val="500"/>
              </a:spcBef>
              <a:spcAft>
                <a:spcPts val="0"/>
              </a:spcAft>
              <a:buClr>
                <a:schemeClr val="dk1"/>
              </a:buClr>
              <a:buSzPts val="1800"/>
              <a:buChar char="•"/>
            </a:pPr>
            <a:r>
              <a:rPr lang="en-US" sz="1800">
                <a:latin typeface="Arial"/>
                <a:ea typeface="Arial"/>
                <a:cs typeface="Arial"/>
                <a:sym typeface="Arial"/>
              </a:rPr>
              <a:t>AIO FC (All-in-One FC) FC and ESC on one circuit board, more compact but less robust</a:t>
            </a:r>
            <a:endParaRPr sz="1800">
              <a:latin typeface="Arial"/>
              <a:ea typeface="Arial"/>
              <a:cs typeface="Arial"/>
              <a:sym typeface="Arial"/>
            </a:endParaRPr>
          </a:p>
          <a:p>
            <a:pPr indent="-228600" lvl="0" marL="228600" rtl="0" algn="l">
              <a:lnSpc>
                <a:spcPct val="90000"/>
              </a:lnSpc>
              <a:spcBef>
                <a:spcPts val="1000"/>
              </a:spcBef>
              <a:spcAft>
                <a:spcPts val="0"/>
              </a:spcAft>
              <a:buClr>
                <a:schemeClr val="dk1"/>
              </a:buClr>
              <a:buSzPts val="2000"/>
              <a:buChar char="•"/>
            </a:pPr>
            <a:r>
              <a:rPr lang="en-US" sz="2000">
                <a:latin typeface="Arial"/>
                <a:ea typeface="Arial"/>
                <a:cs typeface="Arial"/>
                <a:sym typeface="Arial"/>
              </a:rPr>
              <a:t>Most FCs and ESCs are sold together in a "stack"</a:t>
            </a:r>
            <a:endParaRPr/>
          </a:p>
          <a:p>
            <a:pPr indent="-228600" lvl="0" marL="228600" rtl="0" algn="l">
              <a:lnSpc>
                <a:spcPct val="90000"/>
              </a:lnSpc>
              <a:spcBef>
                <a:spcPts val="1000"/>
              </a:spcBef>
              <a:spcAft>
                <a:spcPts val="0"/>
              </a:spcAft>
              <a:buClr>
                <a:schemeClr val="dk1"/>
              </a:buClr>
              <a:buSzPts val="2000"/>
              <a:buChar char="•"/>
            </a:pPr>
            <a:r>
              <a:rPr lang="en-US" sz="2000">
                <a:latin typeface="Arial"/>
                <a:ea typeface="Arial"/>
                <a:cs typeface="Arial"/>
                <a:sym typeface="Arial"/>
              </a:rPr>
              <a:t>It is </a:t>
            </a:r>
            <a:r>
              <a:rPr b="1" lang="en-US" sz="2000">
                <a:latin typeface="Arial"/>
                <a:ea typeface="Arial"/>
                <a:cs typeface="Arial"/>
                <a:sym typeface="Arial"/>
              </a:rPr>
              <a:t>crucial </a:t>
            </a:r>
            <a:r>
              <a:rPr lang="en-US" sz="2000">
                <a:latin typeface="Arial"/>
                <a:ea typeface="Arial"/>
                <a:cs typeface="Arial"/>
                <a:sym typeface="Arial"/>
              </a:rPr>
              <a:t>that the FC is "Soft Mounted" using rubber grommets to reduce vibration</a:t>
            </a:r>
            <a:endParaRPr/>
          </a:p>
        </p:txBody>
      </p:sp>
      <p:pic>
        <p:nvPicPr>
          <p:cNvPr descr="A close-up of a circuit board&#10;&#10;Description automatically generated with medium confidence" id="503" name="Google Shape;503;p45"/>
          <p:cNvPicPr preferRelativeResize="0"/>
          <p:nvPr/>
        </p:nvPicPr>
        <p:blipFill rotWithShape="1">
          <a:blip r:embed="rId3">
            <a:alphaModFix/>
          </a:blip>
          <a:srcRect b="0" l="0" r="0" t="0"/>
          <a:stretch/>
        </p:blipFill>
        <p:spPr>
          <a:xfrm>
            <a:off x="7439852" y="2019315"/>
            <a:ext cx="3917207" cy="281423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p46"/>
          <p:cNvPicPr preferRelativeResize="0"/>
          <p:nvPr>
            <p:ph idx="1" type="body"/>
          </p:nvPr>
        </p:nvPicPr>
        <p:blipFill rotWithShape="1">
          <a:blip r:embed="rId3">
            <a:alphaModFix/>
          </a:blip>
          <a:srcRect b="0" l="2876" r="0" t="2207"/>
          <a:stretch/>
        </p:blipFill>
        <p:spPr>
          <a:xfrm>
            <a:off x="328604" y="1157643"/>
            <a:ext cx="2230188" cy="1976718"/>
          </a:xfrm>
          <a:prstGeom prst="rect">
            <a:avLst/>
          </a:prstGeom>
          <a:noFill/>
          <a:ln cap="flat" cmpd="sng" w="9525">
            <a:solidFill>
              <a:schemeClr val="dk1"/>
            </a:solidFill>
            <a:prstDash val="solid"/>
            <a:round/>
            <a:headEnd len="sm" w="sm" type="none"/>
            <a:tailEnd len="sm" w="sm" type="none"/>
          </a:ln>
        </p:spPr>
      </p:pic>
      <p:sp>
        <p:nvSpPr>
          <p:cNvPr id="509" name="Google Shape;509;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16 October 2025</a:t>
            </a:r>
            <a:endParaRPr/>
          </a:p>
        </p:txBody>
      </p:sp>
      <p:sp>
        <p:nvSpPr>
          <p:cNvPr id="510" name="Google Shape;510;p46"/>
          <p:cNvSpPr txBox="1"/>
          <p:nvPr>
            <p:ph type="title"/>
          </p:nvPr>
        </p:nvSpPr>
        <p:spPr>
          <a:xfrm>
            <a:off x="838200" y="0"/>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FPV ICD</a:t>
            </a:r>
            <a:endParaRPr/>
          </a:p>
        </p:txBody>
      </p:sp>
      <p:pic>
        <p:nvPicPr>
          <p:cNvPr id="511" name="Google Shape;511;p46"/>
          <p:cNvPicPr preferRelativeResize="0"/>
          <p:nvPr/>
        </p:nvPicPr>
        <p:blipFill rotWithShape="1">
          <a:blip r:embed="rId4">
            <a:alphaModFix/>
          </a:blip>
          <a:srcRect b="0" l="0" r="0" t="0"/>
          <a:stretch/>
        </p:blipFill>
        <p:spPr>
          <a:xfrm>
            <a:off x="4079152" y="923366"/>
            <a:ext cx="3964624" cy="555690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47"/>
          <p:cNvSpPr txBox="1"/>
          <p:nvPr>
            <p:ph type="title"/>
          </p:nvPr>
        </p:nvSpPr>
        <p:spPr>
          <a:xfrm>
            <a:off x="838200" y="-146153"/>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latin typeface="Arial"/>
                <a:ea typeface="Arial"/>
                <a:cs typeface="Arial"/>
                <a:sym typeface="Arial"/>
              </a:rPr>
              <a:t>Flight Controller (FC)</a:t>
            </a:r>
            <a:endParaRPr/>
          </a:p>
        </p:txBody>
      </p:sp>
      <p:pic>
        <p:nvPicPr>
          <p:cNvPr id="517" name="Google Shape;517;p47"/>
          <p:cNvPicPr preferRelativeResize="0"/>
          <p:nvPr>
            <p:ph idx="1" type="body"/>
          </p:nvPr>
        </p:nvPicPr>
        <p:blipFill rotWithShape="1">
          <a:blip r:embed="rId3">
            <a:alphaModFix/>
          </a:blip>
          <a:srcRect b="0" l="0" r="0" t="0"/>
          <a:stretch/>
        </p:blipFill>
        <p:spPr>
          <a:xfrm>
            <a:off x="3811229" y="759207"/>
            <a:ext cx="4569542" cy="559714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48"/>
          <p:cNvSpPr txBox="1"/>
          <p:nvPr>
            <p:ph type="title"/>
          </p:nvPr>
        </p:nvSpPr>
        <p:spPr>
          <a:xfrm>
            <a:off x="838200" y="-9207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latin typeface="Arial"/>
                <a:ea typeface="Arial"/>
                <a:cs typeface="Arial"/>
                <a:sym typeface="Arial"/>
              </a:rPr>
              <a:t>FC Troubleshooting</a:t>
            </a:r>
            <a:endParaRPr>
              <a:latin typeface="Arial"/>
              <a:ea typeface="Arial"/>
              <a:cs typeface="Arial"/>
              <a:sym typeface="Arial"/>
            </a:endParaRPr>
          </a:p>
        </p:txBody>
      </p:sp>
      <p:graphicFrame>
        <p:nvGraphicFramePr>
          <p:cNvPr id="523" name="Google Shape;523;p48"/>
          <p:cNvGraphicFramePr/>
          <p:nvPr/>
        </p:nvGraphicFramePr>
        <p:xfrm>
          <a:off x="838200" y="882650"/>
          <a:ext cx="3000000" cy="3000000"/>
        </p:xfrm>
        <a:graphic>
          <a:graphicData uri="http://schemas.openxmlformats.org/drawingml/2006/table">
            <a:tbl>
              <a:tblPr bandRow="1" firstRow="1">
                <a:noFill/>
                <a:tableStyleId>{51AD1AB3-6F22-4D3F-851C-B80C7652FE85}</a:tableStyleId>
              </a:tblPr>
              <a:tblGrid>
                <a:gridCol w="3505200"/>
                <a:gridCol w="3505200"/>
                <a:gridCol w="3505200"/>
              </a:tblGrid>
              <a:tr h="365125">
                <a:tc>
                  <a:txBody>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Fault</a:t>
                      </a:r>
                      <a:endParaRPr b="0" sz="1800">
                        <a:solidFill>
                          <a:schemeClr val="dk1"/>
                        </a:solidFill>
                        <a:latin typeface="Arial"/>
                        <a:ea typeface="Arial"/>
                        <a:cs typeface="Arial"/>
                        <a:sym typeface="Arial"/>
                      </a:endParaRPr>
                    </a:p>
                  </a:txBody>
                  <a:tcPr marT="45725" marB="45725" marR="91450" marL="91450" anchor="ctr">
                    <a:solidFill>
                      <a:srgbClr val="C4E0B2"/>
                    </a:solidFill>
                  </a:tcPr>
                </a:tc>
                <a:tc>
                  <a:txBody>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Cues</a:t>
                      </a:r>
                      <a:endParaRPr/>
                    </a:p>
                    <a:p>
                      <a:pPr indent="0" lvl="0" marL="0" marR="0" rtl="0" algn="ctr">
                        <a:spcBef>
                          <a:spcPts val="0"/>
                        </a:spcBef>
                        <a:spcAft>
                          <a:spcPts val="0"/>
                        </a:spcAft>
                        <a:buClr>
                          <a:schemeClr val="dk1"/>
                        </a:buClr>
                        <a:buSzPts val="1800"/>
                        <a:buFont typeface="Arial"/>
                        <a:buNone/>
                      </a:pPr>
                      <a:r>
                        <a:rPr b="0" lang="en-US" sz="1800">
                          <a:solidFill>
                            <a:schemeClr val="dk1"/>
                          </a:solidFill>
                          <a:latin typeface="Arial"/>
                          <a:ea typeface="Arial"/>
                          <a:cs typeface="Arial"/>
                          <a:sym typeface="Arial"/>
                        </a:rPr>
                        <a:t>(Status LEDs)</a:t>
                      </a:r>
                      <a:endParaRPr sz="1800">
                        <a:solidFill>
                          <a:schemeClr val="dk1"/>
                        </a:solidFill>
                        <a:latin typeface="Arial"/>
                        <a:ea typeface="Arial"/>
                        <a:cs typeface="Arial"/>
                        <a:sym typeface="Arial"/>
                      </a:endParaRPr>
                    </a:p>
                  </a:txBody>
                  <a:tcPr marT="45725" marB="45725" marR="91450" marL="91450" anchor="ctr">
                    <a:solidFill>
                      <a:srgbClr val="C4E0B2"/>
                    </a:solidFill>
                  </a:tcPr>
                </a:tc>
                <a:tc>
                  <a:txBody>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Fix</a:t>
                      </a:r>
                      <a:endParaRPr/>
                    </a:p>
                  </a:txBody>
                  <a:tcPr marT="45725" marB="45725" marR="91450" marL="91450" anchor="ctr">
                    <a:solidFill>
                      <a:srgbClr val="C4E0B2"/>
                    </a:solidFill>
                  </a:tcPr>
                </a:tc>
              </a:tr>
              <a:tr h="885150">
                <a:tc>
                  <a:txBody>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Loose Wiring</a:t>
                      </a:r>
                      <a:endParaRPr/>
                    </a:p>
                  </a:txBody>
                  <a:tcPr marT="45725" marB="45725" marR="91450" marL="91450">
                    <a:solidFill>
                      <a:schemeClr val="lt2"/>
                    </a:solidFill>
                  </a:tcPr>
                </a:tc>
                <a:tc>
                  <a:txBody>
                    <a:bodyPr/>
                    <a:lstStyle/>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Low or inconsistent power delivery</a:t>
                      </a:r>
                      <a:endParaRPr/>
                    </a:p>
                  </a:txBody>
                  <a:tcPr marT="45725" marB="45725" marR="91450" marL="91450">
                    <a:solidFill>
                      <a:schemeClr val="lt2"/>
                    </a:solidFill>
                  </a:tcPr>
                </a:tc>
                <a:tc>
                  <a:txBody>
                    <a:bodyPr/>
                    <a:lstStyle/>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Ensure connections are firm and correctly oriented</a:t>
                      </a:r>
                      <a:endParaRPr/>
                    </a:p>
                  </a:txBody>
                  <a:tcPr marT="45725" marB="45725" marR="91450" marL="91450">
                    <a:solidFill>
                      <a:schemeClr val="lt2"/>
                    </a:solidFill>
                  </a:tcPr>
                </a:tc>
              </a:tr>
              <a:tr h="885150">
                <a:tc>
                  <a:txBody>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Red Indicator Light</a:t>
                      </a:r>
                      <a:endParaRPr/>
                    </a:p>
                  </a:txBody>
                  <a:tcPr marT="45725" marB="45725" marR="91450" marL="91450">
                    <a:solidFill>
                      <a:srgbClr val="E1EFD8"/>
                    </a:solidFill>
                  </a:tcPr>
                </a:tc>
                <a:tc>
                  <a:txBody>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Steady Red Light</a:t>
                      </a:r>
                      <a:endParaRPr/>
                    </a:p>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Normal power supply</a:t>
                      </a:r>
                      <a:endParaRPr/>
                    </a:p>
                    <a:p>
                      <a:pPr indent="0" lvl="0" marL="0" marR="0" rtl="0" algn="l">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No Red Light</a:t>
                      </a:r>
                      <a:endParaRPr/>
                    </a:p>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FC isn't receiving power properly</a:t>
                      </a:r>
                      <a:endParaRPr/>
                    </a:p>
                  </a:txBody>
                  <a:tcPr marT="45725" marB="45725" marR="91450" marL="91450">
                    <a:solidFill>
                      <a:srgbClr val="E1EFD8"/>
                    </a:solidFill>
                  </a:tcPr>
                </a:tc>
                <a:tc>
                  <a:txBody>
                    <a:bodyPr/>
                    <a:lstStyle/>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Inspect power connections for any faults</a:t>
                      </a:r>
                      <a:endParaRPr/>
                    </a:p>
                  </a:txBody>
                  <a:tcPr marT="45725" marB="45725" marR="91450" marL="91450">
                    <a:solidFill>
                      <a:srgbClr val="E1EFD8"/>
                    </a:solidFill>
                  </a:tcPr>
                </a:tc>
              </a:tr>
              <a:tr h="885150">
                <a:tc>
                  <a:txBody>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Blue Indicator Light</a:t>
                      </a:r>
                      <a:endParaRPr/>
                    </a:p>
                  </a:txBody>
                  <a:tcPr marT="45725" marB="45725" marR="91450" marL="91450">
                    <a:solidFill>
                      <a:schemeClr val="lt2"/>
                    </a:solidFill>
                  </a:tcPr>
                </a:tc>
                <a:tc>
                  <a:txBody>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Blinking Blue Light</a:t>
                      </a:r>
                      <a:endParaRPr/>
                    </a:p>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Signifies normal operation</a:t>
                      </a:r>
                      <a:endParaRPr/>
                    </a:p>
                    <a:p>
                      <a:pPr indent="0" lvl="0" marL="0" marR="0" rtl="0" algn="l">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Solid/No Blue Light</a:t>
                      </a:r>
                      <a:endParaRPr/>
                    </a:p>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Potential malfunction or bricked state</a:t>
                      </a:r>
                      <a:endParaRPr/>
                    </a:p>
                  </a:txBody>
                  <a:tcPr marT="45725" marB="45725" marR="91450" marL="91450">
                    <a:solidFill>
                      <a:schemeClr val="lt2"/>
                    </a:solidFill>
                  </a:tcPr>
                </a:tc>
                <a:tc>
                  <a:txBody>
                    <a:bodyPr/>
                    <a:lstStyle/>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Reflash firmware</a:t>
                      </a:r>
                      <a:endParaRPr/>
                    </a:p>
                  </a:txBody>
                  <a:tcPr marT="45725" marB="45725" marR="91450" marL="91450">
                    <a:solidFill>
                      <a:schemeClr val="lt2"/>
                    </a:solidFill>
                  </a:tcPr>
                </a:tc>
              </a:tr>
              <a:tr h="885150">
                <a:tc>
                  <a:txBody>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Driver Issues</a:t>
                      </a:r>
                      <a:endParaRPr/>
                    </a:p>
                  </a:txBody>
                  <a:tcPr marT="45725" marB="45725" marR="91450" marL="91450">
                    <a:solidFill>
                      <a:srgbClr val="E1EFD8"/>
                    </a:solidFill>
                  </a:tcPr>
                </a:tc>
                <a:tc>
                  <a:txBody>
                    <a:bodyPr/>
                    <a:lstStyle/>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Failure to connect to BetaFlight configurator </a:t>
                      </a:r>
                      <a:endParaRPr sz="1400">
                        <a:solidFill>
                          <a:schemeClr val="dk1"/>
                        </a:solidFill>
                        <a:latin typeface="Arial"/>
                        <a:ea typeface="Arial"/>
                        <a:cs typeface="Arial"/>
                        <a:sym typeface="Arial"/>
                      </a:endParaRPr>
                    </a:p>
                  </a:txBody>
                  <a:tcPr marT="45725" marB="45725" marR="91450" marL="91450">
                    <a:solidFill>
                      <a:srgbClr val="E1EFD8"/>
                    </a:solidFill>
                  </a:tcPr>
                </a:tc>
                <a:tc>
                  <a:txBody>
                    <a:bodyPr/>
                    <a:lstStyle/>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Run ImpulseRC Driver Fixer to help resolve issue </a:t>
                      </a:r>
                      <a:endParaRPr sz="1400">
                        <a:solidFill>
                          <a:schemeClr val="dk1"/>
                        </a:solidFill>
                        <a:latin typeface="Arial"/>
                        <a:ea typeface="Arial"/>
                        <a:cs typeface="Arial"/>
                        <a:sym typeface="Arial"/>
                      </a:endParaRPr>
                    </a:p>
                  </a:txBody>
                  <a:tcPr marT="45725" marB="45725" marR="91450" marL="91450">
                    <a:solidFill>
                      <a:srgbClr val="E1EFD8"/>
                    </a:solidFill>
                  </a:tcPr>
                </a:tc>
              </a:tr>
              <a:tr h="885150">
                <a:tc>
                  <a:txBody>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Gyro/Accel Issues</a:t>
                      </a:r>
                      <a:endParaRPr/>
                    </a:p>
                  </a:txBody>
                  <a:tcPr marT="45725" marB="45725" marR="91450" marL="91450">
                    <a:solidFill>
                      <a:srgbClr val="EDEDED"/>
                    </a:solidFill>
                  </a:tcPr>
                </a:tc>
                <a:tc>
                  <a:txBody>
                    <a:bodyPr/>
                    <a:lstStyle/>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Aircraft does not move appropriately in BetaFlight preview</a:t>
                      </a:r>
                      <a:endParaRPr/>
                    </a:p>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Erratic flight</a:t>
                      </a:r>
                      <a:endParaRPr sz="1400">
                        <a:solidFill>
                          <a:schemeClr val="dk1"/>
                        </a:solidFill>
                        <a:latin typeface="Arial"/>
                        <a:ea typeface="Arial"/>
                        <a:cs typeface="Arial"/>
                        <a:sym typeface="Arial"/>
                      </a:endParaRPr>
                    </a:p>
                  </a:txBody>
                  <a:tcPr marT="45725" marB="45725" marR="91450" marL="91450">
                    <a:solidFill>
                      <a:srgbClr val="EDEDED"/>
                    </a:solidFill>
                  </a:tcPr>
                </a:tc>
                <a:tc>
                  <a:txBody>
                    <a:bodyPr/>
                    <a:lstStyle/>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Ensure FC is oriented appropriately in betaflight’s config tab</a:t>
                      </a:r>
                      <a:endParaRPr/>
                    </a:p>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Ensure FC is mounted properly, and all mechanical components are secured</a:t>
                      </a:r>
                      <a:endParaRPr sz="1400">
                        <a:solidFill>
                          <a:schemeClr val="dk1"/>
                        </a:solidFill>
                        <a:latin typeface="Arial"/>
                        <a:ea typeface="Arial"/>
                        <a:cs typeface="Arial"/>
                        <a:sym typeface="Arial"/>
                      </a:endParaRPr>
                    </a:p>
                  </a:txBody>
                  <a:tcPr marT="45725" marB="45725" marR="91450" marL="91450">
                    <a:solidFill>
                      <a:srgbClr val="EDEDED"/>
                    </a:solidFill>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49"/>
          <p:cNvSpPr txBox="1"/>
          <p:nvPr/>
        </p:nvSpPr>
        <p:spPr>
          <a:xfrm>
            <a:off x="838200" y="365125"/>
            <a:ext cx="10515600" cy="695809"/>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Arial"/>
              <a:buNone/>
            </a:pPr>
            <a:r>
              <a:rPr b="1" lang="en-US" sz="4400">
                <a:solidFill>
                  <a:schemeClr val="dk1"/>
                </a:solidFill>
                <a:latin typeface="Arial"/>
                <a:ea typeface="Arial"/>
                <a:cs typeface="Arial"/>
                <a:sym typeface="Arial"/>
              </a:rPr>
              <a:t>Flight Controller Orientation</a:t>
            </a:r>
            <a:endParaRPr/>
          </a:p>
        </p:txBody>
      </p:sp>
      <p:sp>
        <p:nvSpPr>
          <p:cNvPr id="530" name="Google Shape;530;p49"/>
          <p:cNvSpPr/>
          <p:nvPr/>
        </p:nvSpPr>
        <p:spPr>
          <a:xfrm>
            <a:off x="2559689" y="3020661"/>
            <a:ext cx="184731"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0" sz="1600" cap="none">
              <a:solidFill>
                <a:schemeClr val="dk1"/>
              </a:solidFill>
              <a:latin typeface="Calibri"/>
              <a:ea typeface="Calibri"/>
              <a:cs typeface="Calibri"/>
              <a:sym typeface="Calibri"/>
            </a:endParaRPr>
          </a:p>
        </p:txBody>
      </p:sp>
      <p:grpSp>
        <p:nvGrpSpPr>
          <p:cNvPr id="531" name="Google Shape;531;p49"/>
          <p:cNvGrpSpPr/>
          <p:nvPr/>
        </p:nvGrpSpPr>
        <p:grpSpPr>
          <a:xfrm>
            <a:off x="7817909" y="1726000"/>
            <a:ext cx="4239349" cy="3734666"/>
            <a:chOff x="5223057" y="1564379"/>
            <a:chExt cx="6955182" cy="4982461"/>
          </a:xfrm>
        </p:grpSpPr>
        <p:pic>
          <p:nvPicPr>
            <p:cNvPr id="532" name="Google Shape;532;p49"/>
            <p:cNvPicPr preferRelativeResize="0"/>
            <p:nvPr/>
          </p:nvPicPr>
          <p:blipFill rotWithShape="1">
            <a:blip r:embed="rId3">
              <a:alphaModFix/>
            </a:blip>
            <a:srcRect b="51111" l="30673" r="50680" t="31527"/>
            <a:stretch/>
          </p:blipFill>
          <p:spPr>
            <a:xfrm>
              <a:off x="7558029" y="3458155"/>
              <a:ext cx="3101612" cy="2165930"/>
            </a:xfrm>
            <a:prstGeom prst="rect">
              <a:avLst/>
            </a:prstGeom>
            <a:noFill/>
            <a:ln>
              <a:noFill/>
            </a:ln>
          </p:spPr>
        </p:pic>
        <p:sp>
          <p:nvSpPr>
            <p:cNvPr id="533" name="Google Shape;533;p49"/>
            <p:cNvSpPr/>
            <p:nvPr/>
          </p:nvSpPr>
          <p:spPr>
            <a:xfrm>
              <a:off x="5223057" y="5438197"/>
              <a:ext cx="3119207" cy="11086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4800" cap="none">
                  <a:solidFill>
                    <a:srgbClr val="56A621"/>
                  </a:solidFill>
                  <a:latin typeface="Calibri"/>
                  <a:ea typeface="Calibri"/>
                  <a:cs typeface="Calibri"/>
                  <a:sym typeface="Calibri"/>
                </a:rPr>
                <a:t>FRONT</a:t>
              </a:r>
              <a:endParaRPr/>
            </a:p>
          </p:txBody>
        </p:sp>
        <p:sp>
          <p:nvSpPr>
            <p:cNvPr id="534" name="Google Shape;534;p49"/>
            <p:cNvSpPr/>
            <p:nvPr/>
          </p:nvSpPr>
          <p:spPr>
            <a:xfrm>
              <a:off x="9891780" y="2604354"/>
              <a:ext cx="2286459" cy="10265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4400" cap="none">
                  <a:solidFill>
                    <a:srgbClr val="FF0000"/>
                  </a:solidFill>
                  <a:latin typeface="Calibri"/>
                  <a:ea typeface="Calibri"/>
                  <a:cs typeface="Calibri"/>
                  <a:sym typeface="Calibri"/>
                </a:rPr>
                <a:t>REAR</a:t>
              </a:r>
              <a:endParaRPr/>
            </a:p>
          </p:txBody>
        </p:sp>
        <p:sp>
          <p:nvSpPr>
            <p:cNvPr id="535" name="Google Shape;535;p49"/>
            <p:cNvSpPr/>
            <p:nvPr/>
          </p:nvSpPr>
          <p:spPr>
            <a:xfrm>
              <a:off x="9133313" y="1564379"/>
              <a:ext cx="184730"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0" sz="1600" cap="none">
                <a:solidFill>
                  <a:schemeClr val="dk1"/>
                </a:solidFill>
                <a:latin typeface="Calibri"/>
                <a:ea typeface="Calibri"/>
                <a:cs typeface="Calibri"/>
                <a:sym typeface="Calibri"/>
              </a:endParaRPr>
            </a:p>
          </p:txBody>
        </p:sp>
        <p:cxnSp>
          <p:nvCxnSpPr>
            <p:cNvPr id="536" name="Google Shape;536;p49"/>
            <p:cNvCxnSpPr/>
            <p:nvPr/>
          </p:nvCxnSpPr>
          <p:spPr>
            <a:xfrm>
              <a:off x="7897901" y="1900649"/>
              <a:ext cx="1027024" cy="2761839"/>
            </a:xfrm>
            <a:prstGeom prst="straightConnector1">
              <a:avLst/>
            </a:prstGeom>
            <a:noFill/>
            <a:ln cap="flat" cmpd="sng" w="28575">
              <a:solidFill>
                <a:schemeClr val="accent1"/>
              </a:solidFill>
              <a:prstDash val="solid"/>
              <a:miter lim="800000"/>
              <a:headEnd len="sm" w="sm" type="none"/>
              <a:tailEnd len="sm" w="sm" type="none"/>
            </a:ln>
          </p:spPr>
        </p:cxnSp>
        <p:cxnSp>
          <p:nvCxnSpPr>
            <p:cNvPr id="537" name="Google Shape;537;p49"/>
            <p:cNvCxnSpPr/>
            <p:nvPr/>
          </p:nvCxnSpPr>
          <p:spPr>
            <a:xfrm>
              <a:off x="5761161" y="3709368"/>
              <a:ext cx="3097089" cy="1005507"/>
            </a:xfrm>
            <a:prstGeom prst="straightConnector1">
              <a:avLst/>
            </a:prstGeom>
            <a:noFill/>
            <a:ln cap="flat" cmpd="sng" w="28575">
              <a:solidFill>
                <a:schemeClr val="accent1"/>
              </a:solidFill>
              <a:prstDash val="solid"/>
              <a:miter lim="800000"/>
              <a:headEnd len="sm" w="sm" type="none"/>
              <a:tailEnd len="sm" w="sm" type="none"/>
            </a:ln>
          </p:spPr>
        </p:cxnSp>
        <p:pic>
          <p:nvPicPr>
            <p:cNvPr id="538" name="Google Shape;538;p49"/>
            <p:cNvPicPr preferRelativeResize="0"/>
            <p:nvPr/>
          </p:nvPicPr>
          <p:blipFill rotWithShape="1">
            <a:blip r:embed="rId3">
              <a:alphaModFix/>
            </a:blip>
            <a:srcRect b="56871" l="37185" r="60048" t="40005"/>
            <a:stretch/>
          </p:blipFill>
          <p:spPr>
            <a:xfrm>
              <a:off x="5761161" y="1900649"/>
              <a:ext cx="2136740" cy="1808719"/>
            </a:xfrm>
            <a:prstGeom prst="rect">
              <a:avLst/>
            </a:prstGeom>
            <a:noFill/>
            <a:ln>
              <a:noFill/>
            </a:ln>
          </p:spPr>
        </p:pic>
      </p:grpSp>
      <p:sp>
        <p:nvSpPr>
          <p:cNvPr id="539" name="Google Shape;539;p49"/>
          <p:cNvSpPr txBox="1"/>
          <p:nvPr/>
        </p:nvSpPr>
        <p:spPr>
          <a:xfrm>
            <a:off x="9130412" y="1548999"/>
            <a:ext cx="1887750" cy="261610"/>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0" lang="en-US" sz="1100" cap="none">
                <a:solidFill>
                  <a:schemeClr val="dk1"/>
                </a:solidFill>
                <a:latin typeface="Calibri"/>
                <a:ea typeface="Calibri"/>
                <a:cs typeface="Calibri"/>
                <a:sym typeface="Calibri"/>
              </a:rPr>
              <a:t>FC: Front facing arrow on top</a:t>
            </a:r>
            <a:endParaRPr/>
          </a:p>
        </p:txBody>
      </p:sp>
      <p:pic>
        <p:nvPicPr>
          <p:cNvPr descr="A machine on the white cover&#10;&#10;AI-generated content may be incorrect." id="540" name="Google Shape;540;p49"/>
          <p:cNvPicPr preferRelativeResize="0"/>
          <p:nvPr/>
        </p:nvPicPr>
        <p:blipFill rotWithShape="1">
          <a:blip r:embed="rId4">
            <a:alphaModFix/>
          </a:blip>
          <a:srcRect b="0" l="0" r="0" t="0"/>
          <a:stretch/>
        </p:blipFill>
        <p:spPr>
          <a:xfrm>
            <a:off x="153086" y="1548999"/>
            <a:ext cx="7664824" cy="431146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3"/>
          <p:cNvSpPr txBox="1"/>
          <p:nvPr>
            <p:ph type="title"/>
          </p:nvPr>
        </p:nvSpPr>
        <p:spPr>
          <a:xfrm>
            <a:off x="838200" y="0"/>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Parts Layout</a:t>
            </a:r>
            <a:endParaRPr/>
          </a:p>
        </p:txBody>
      </p:sp>
      <p:pic>
        <p:nvPicPr>
          <p:cNvPr id="135" name="Google Shape;135;p23"/>
          <p:cNvPicPr preferRelativeResize="0"/>
          <p:nvPr/>
        </p:nvPicPr>
        <p:blipFill rotWithShape="1">
          <a:blip r:embed="rId3">
            <a:alphaModFix/>
          </a:blip>
          <a:srcRect b="0" l="0" r="0" t="0"/>
          <a:stretch/>
        </p:blipFill>
        <p:spPr>
          <a:xfrm>
            <a:off x="1391246" y="914140"/>
            <a:ext cx="9409507" cy="556348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id="545" name="Google Shape;545;p50"/>
          <p:cNvPicPr preferRelativeResize="0"/>
          <p:nvPr>
            <p:ph idx="1" type="body"/>
          </p:nvPr>
        </p:nvPicPr>
        <p:blipFill rotWithShape="1">
          <a:blip r:embed="rId3">
            <a:alphaModFix/>
          </a:blip>
          <a:srcRect b="0" l="2876" r="0" t="2207"/>
          <a:stretch/>
        </p:blipFill>
        <p:spPr>
          <a:xfrm>
            <a:off x="328604" y="1157643"/>
            <a:ext cx="2230188" cy="1976718"/>
          </a:xfrm>
          <a:prstGeom prst="rect">
            <a:avLst/>
          </a:prstGeom>
          <a:noFill/>
          <a:ln cap="flat" cmpd="sng" w="9525">
            <a:solidFill>
              <a:schemeClr val="dk1"/>
            </a:solidFill>
            <a:prstDash val="solid"/>
            <a:round/>
            <a:headEnd len="sm" w="sm" type="none"/>
            <a:tailEnd len="sm" w="sm" type="none"/>
          </a:ln>
        </p:spPr>
      </p:pic>
      <p:sp>
        <p:nvSpPr>
          <p:cNvPr id="546" name="Google Shape;546;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16 October 2025</a:t>
            </a:r>
            <a:endParaRPr/>
          </a:p>
        </p:txBody>
      </p:sp>
      <p:sp>
        <p:nvSpPr>
          <p:cNvPr id="547" name="Google Shape;547;p50"/>
          <p:cNvSpPr txBox="1"/>
          <p:nvPr>
            <p:ph type="title"/>
          </p:nvPr>
        </p:nvSpPr>
        <p:spPr>
          <a:xfrm>
            <a:off x="838200" y="0"/>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FPV ICD</a:t>
            </a:r>
            <a:endParaRPr/>
          </a:p>
        </p:txBody>
      </p:sp>
      <p:pic>
        <p:nvPicPr>
          <p:cNvPr id="548" name="Google Shape;548;p50"/>
          <p:cNvPicPr preferRelativeResize="0"/>
          <p:nvPr/>
        </p:nvPicPr>
        <p:blipFill rotWithShape="1">
          <a:blip r:embed="rId4">
            <a:alphaModFix/>
          </a:blip>
          <a:srcRect b="0" l="0" r="0" t="0"/>
          <a:stretch/>
        </p:blipFill>
        <p:spPr>
          <a:xfrm>
            <a:off x="4079152" y="923366"/>
            <a:ext cx="3964624" cy="555690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descr="A picture containing text, sky, day&#10;&#10;AI-generated content may be incorrect." id="553" name="Google Shape;553;p51"/>
          <p:cNvPicPr preferRelativeResize="0"/>
          <p:nvPr>
            <p:ph idx="1" type="body"/>
          </p:nvPr>
        </p:nvPicPr>
        <p:blipFill rotWithShape="1">
          <a:blip r:embed="rId3">
            <a:alphaModFix/>
          </a:blip>
          <a:srcRect b="0" l="0" r="0" t="0"/>
          <a:stretch/>
        </p:blipFill>
        <p:spPr>
          <a:xfrm>
            <a:off x="3618088" y="1440615"/>
            <a:ext cx="7735712" cy="4351338"/>
          </a:xfrm>
          <a:prstGeom prst="rect">
            <a:avLst/>
          </a:prstGeom>
          <a:noFill/>
          <a:ln>
            <a:noFill/>
          </a:ln>
        </p:spPr>
      </p:pic>
      <p:sp>
        <p:nvSpPr>
          <p:cNvPr id="554" name="Google Shape;554;p51"/>
          <p:cNvSpPr txBox="1"/>
          <p:nvPr>
            <p:ph type="title"/>
          </p:nvPr>
        </p:nvSpPr>
        <p:spPr>
          <a:xfrm>
            <a:off x="838200" y="365125"/>
            <a:ext cx="10515600" cy="69580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Standoffs</a:t>
            </a:r>
            <a:endParaRPr/>
          </a:p>
        </p:txBody>
      </p:sp>
      <p:grpSp>
        <p:nvGrpSpPr>
          <p:cNvPr id="555" name="Google Shape;555;p51"/>
          <p:cNvGrpSpPr/>
          <p:nvPr/>
        </p:nvGrpSpPr>
        <p:grpSpPr>
          <a:xfrm>
            <a:off x="838200" y="2815042"/>
            <a:ext cx="1962150" cy="1602484"/>
            <a:chOff x="766636" y="1002050"/>
            <a:chExt cx="1962150" cy="1602484"/>
          </a:xfrm>
        </p:grpSpPr>
        <p:sp>
          <p:nvSpPr>
            <p:cNvPr id="556" name="Google Shape;556;p51"/>
            <p:cNvSpPr txBox="1"/>
            <p:nvPr/>
          </p:nvSpPr>
          <p:spPr>
            <a:xfrm>
              <a:off x="805237" y="2235202"/>
              <a:ext cx="1773005"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M3x8mm</a:t>
              </a:r>
              <a:endParaRPr/>
            </a:p>
          </p:txBody>
        </p:sp>
        <p:pic>
          <p:nvPicPr>
            <p:cNvPr descr="A picture containing ocean floor&#10;&#10;Description automatically generated" id="557" name="Google Shape;557;p51"/>
            <p:cNvPicPr preferRelativeResize="0"/>
            <p:nvPr/>
          </p:nvPicPr>
          <p:blipFill rotWithShape="1">
            <a:blip r:embed="rId4">
              <a:alphaModFix/>
            </a:blip>
            <a:srcRect b="27299" l="26638" r="36240" t="17885"/>
            <a:stretch/>
          </p:blipFill>
          <p:spPr>
            <a:xfrm>
              <a:off x="766636" y="1002050"/>
              <a:ext cx="1962150" cy="1219200"/>
            </a:xfrm>
            <a:prstGeom prst="rect">
              <a:avLst/>
            </a:prstGeom>
            <a:noFill/>
            <a:ln>
              <a:noFill/>
            </a:ln>
          </p:spPr>
        </p:pic>
        <p:sp>
          <p:nvSpPr>
            <p:cNvPr id="558" name="Google Shape;558;p51"/>
            <p:cNvSpPr/>
            <p:nvPr/>
          </p:nvSpPr>
          <p:spPr>
            <a:xfrm>
              <a:off x="766636" y="1356242"/>
              <a:ext cx="441359" cy="821642"/>
            </a:xfrm>
            <a:prstGeom prst="rect">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59" name="Google Shape;559;p51"/>
          <p:cNvSpPr/>
          <p:nvPr/>
        </p:nvSpPr>
        <p:spPr>
          <a:xfrm>
            <a:off x="4948770" y="4860925"/>
            <a:ext cx="64555" cy="19923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900">
                <a:solidFill>
                  <a:schemeClr val="lt1"/>
                </a:solidFill>
                <a:latin typeface="Rockwell"/>
                <a:ea typeface="Rockwell"/>
                <a:cs typeface="Rockwell"/>
                <a:sym typeface="Rockwell"/>
              </a:rPr>
              <a:t>8</a:t>
            </a:r>
            <a:endParaRPr sz="1600">
              <a:solidFill>
                <a:schemeClr val="lt1"/>
              </a:solidFill>
              <a:latin typeface="Rockwell"/>
              <a:ea typeface="Rockwell"/>
              <a:cs typeface="Rockwell"/>
              <a:sym typeface="Rockwe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latin typeface="Arial"/>
                <a:ea typeface="Arial"/>
                <a:cs typeface="Arial"/>
                <a:sym typeface="Arial"/>
              </a:rPr>
              <a:t>VTX/RX Module</a:t>
            </a:r>
            <a:endParaRPr>
              <a:latin typeface="Arial"/>
              <a:ea typeface="Arial"/>
              <a:cs typeface="Arial"/>
              <a:sym typeface="Arial"/>
            </a:endParaRPr>
          </a:p>
        </p:txBody>
      </p:sp>
      <p:sp>
        <p:nvSpPr>
          <p:cNvPr id="565" name="Google Shape;565;p52"/>
          <p:cNvSpPr txBox="1"/>
          <p:nvPr>
            <p:ph idx="1" type="body"/>
          </p:nvPr>
        </p:nvSpPr>
        <p:spPr>
          <a:xfrm>
            <a:off x="838200" y="1825625"/>
            <a:ext cx="52578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latin typeface="Arial"/>
                <a:ea typeface="Arial"/>
                <a:cs typeface="Arial"/>
                <a:sym typeface="Arial"/>
              </a:rPr>
              <a:t>Two types of FPV systems</a:t>
            </a:r>
            <a:endParaRPr/>
          </a:p>
          <a:p>
            <a:pPr indent="-228600" lvl="1" marL="685800" rtl="0" algn="l">
              <a:lnSpc>
                <a:spcPct val="90000"/>
              </a:lnSpc>
              <a:spcBef>
                <a:spcPts val="500"/>
              </a:spcBef>
              <a:spcAft>
                <a:spcPts val="0"/>
              </a:spcAft>
              <a:buClr>
                <a:schemeClr val="dk1"/>
              </a:buClr>
              <a:buSzPts val="1600"/>
              <a:buChar char="•"/>
            </a:pPr>
            <a:r>
              <a:rPr lang="en-US" sz="1600">
                <a:latin typeface="Arial"/>
                <a:ea typeface="Arial"/>
                <a:cs typeface="Arial"/>
                <a:sym typeface="Arial"/>
              </a:rPr>
              <a:t>Analog (Lower image quality, but more range and lower latency)</a:t>
            </a:r>
            <a:endParaRPr/>
          </a:p>
          <a:p>
            <a:pPr indent="-228600" lvl="1" marL="685800" rtl="0" algn="l">
              <a:lnSpc>
                <a:spcPct val="90000"/>
              </a:lnSpc>
              <a:spcBef>
                <a:spcPts val="500"/>
              </a:spcBef>
              <a:spcAft>
                <a:spcPts val="0"/>
              </a:spcAft>
              <a:buClr>
                <a:schemeClr val="dk1"/>
              </a:buClr>
              <a:buSzPts val="1600"/>
              <a:buChar char="•"/>
            </a:pPr>
            <a:r>
              <a:rPr lang="en-US" sz="1600">
                <a:latin typeface="Arial"/>
                <a:ea typeface="Arial"/>
                <a:cs typeface="Arial"/>
                <a:sym typeface="Arial"/>
              </a:rPr>
              <a:t>Digital (HD image quality, but higher latency and complete loss of video when experiencing high interference)</a:t>
            </a:r>
            <a:endParaRPr/>
          </a:p>
          <a:p>
            <a:pPr indent="-228600" lvl="0" marL="228600" rtl="0" algn="l">
              <a:lnSpc>
                <a:spcPct val="90000"/>
              </a:lnSpc>
              <a:spcBef>
                <a:spcPts val="1000"/>
              </a:spcBef>
              <a:spcAft>
                <a:spcPts val="0"/>
              </a:spcAft>
              <a:buClr>
                <a:schemeClr val="dk1"/>
              </a:buClr>
              <a:buSzPts val="2000"/>
              <a:buChar char="•"/>
            </a:pPr>
            <a:r>
              <a:rPr lang="en-US" sz="2000">
                <a:latin typeface="Arial"/>
                <a:ea typeface="Arial"/>
                <a:cs typeface="Arial"/>
                <a:sym typeface="Arial"/>
              </a:rPr>
              <a:t>Main factors contributing to FPV signal quality is antenna placement, and VTX's accuracy in transmitting intended frequency</a:t>
            </a:r>
            <a:endParaRPr/>
          </a:p>
          <a:p>
            <a:pPr indent="-228600" lvl="0" marL="228600" rtl="0" algn="l">
              <a:lnSpc>
                <a:spcPct val="90000"/>
              </a:lnSpc>
              <a:spcBef>
                <a:spcPts val="1000"/>
              </a:spcBef>
              <a:spcAft>
                <a:spcPts val="0"/>
              </a:spcAft>
              <a:buClr>
                <a:schemeClr val="dk1"/>
              </a:buClr>
              <a:buSzPts val="2000"/>
              <a:buChar char="•"/>
            </a:pPr>
            <a:r>
              <a:rPr lang="en-US" sz="2000">
                <a:latin typeface="Arial"/>
                <a:ea typeface="Arial"/>
                <a:cs typeface="Arial"/>
                <a:sym typeface="Arial"/>
              </a:rPr>
              <a:t>In analog systems there are 5 bands with 8 channels each</a:t>
            </a:r>
            <a:endParaRPr/>
          </a:p>
          <a:p>
            <a:pPr indent="-228600" lvl="1" marL="685800" rtl="0" algn="l">
              <a:lnSpc>
                <a:spcPct val="90000"/>
              </a:lnSpc>
              <a:spcBef>
                <a:spcPts val="500"/>
              </a:spcBef>
              <a:spcAft>
                <a:spcPts val="0"/>
              </a:spcAft>
              <a:buClr>
                <a:schemeClr val="dk1"/>
              </a:buClr>
              <a:buSzPts val="1600"/>
              <a:buChar char="•"/>
            </a:pPr>
            <a:r>
              <a:rPr lang="en-US" sz="1600">
                <a:latin typeface="Arial"/>
                <a:ea typeface="Arial"/>
                <a:cs typeface="Arial"/>
                <a:sym typeface="Arial"/>
              </a:rPr>
              <a:t>A, B, E, F (Fatshark), R (Raceband) </a:t>
            </a:r>
            <a:endParaRPr/>
          </a:p>
        </p:txBody>
      </p:sp>
      <p:sp>
        <p:nvSpPr>
          <p:cNvPr id="566" name="Google Shape;566;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16 October 2025</a:t>
            </a:r>
            <a:endParaRPr/>
          </a:p>
        </p:txBody>
      </p:sp>
      <p:pic>
        <p:nvPicPr>
          <p:cNvPr descr="ImmersionRC Ghost Ultimate Hybrid" id="567" name="Google Shape;567;p52"/>
          <p:cNvPicPr preferRelativeResize="0"/>
          <p:nvPr/>
        </p:nvPicPr>
        <p:blipFill rotWithShape="1">
          <a:blip r:embed="rId3">
            <a:alphaModFix/>
          </a:blip>
          <a:srcRect b="18331" l="0" r="0" t="17966"/>
          <a:stretch/>
        </p:blipFill>
        <p:spPr>
          <a:xfrm>
            <a:off x="6098196" y="1819874"/>
            <a:ext cx="5503334" cy="350989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pic>
        <p:nvPicPr>
          <p:cNvPr descr="ImmersionRC Ghost Ultimate Hybrid" id="572" name="Google Shape;572;p53"/>
          <p:cNvPicPr preferRelativeResize="0"/>
          <p:nvPr/>
        </p:nvPicPr>
        <p:blipFill rotWithShape="1">
          <a:blip r:embed="rId3">
            <a:alphaModFix/>
          </a:blip>
          <a:srcRect b="18331" l="0" r="0" t="17966"/>
          <a:stretch/>
        </p:blipFill>
        <p:spPr>
          <a:xfrm>
            <a:off x="2615977" y="1232046"/>
            <a:ext cx="6858000" cy="4368653"/>
          </a:xfrm>
          <a:prstGeom prst="rect">
            <a:avLst/>
          </a:prstGeom>
          <a:noFill/>
          <a:ln>
            <a:noFill/>
          </a:ln>
        </p:spPr>
      </p:pic>
      <p:pic>
        <p:nvPicPr>
          <p:cNvPr descr="I-PEX U.FL UFL MHF-4 With Lock Micro RF Connector at best price in Bengaluru" id="573" name="Google Shape;573;p53"/>
          <p:cNvPicPr preferRelativeResize="0"/>
          <p:nvPr/>
        </p:nvPicPr>
        <p:blipFill rotWithShape="1">
          <a:blip r:embed="rId4">
            <a:alphaModFix/>
          </a:blip>
          <a:srcRect b="0" l="0" r="0" t="0"/>
          <a:stretch/>
        </p:blipFill>
        <p:spPr>
          <a:xfrm>
            <a:off x="8737488" y="1099844"/>
            <a:ext cx="1676400" cy="1676400"/>
          </a:xfrm>
          <a:prstGeom prst="rect">
            <a:avLst/>
          </a:prstGeom>
          <a:noFill/>
          <a:ln>
            <a:noFill/>
          </a:ln>
        </p:spPr>
      </p:pic>
      <p:grpSp>
        <p:nvGrpSpPr>
          <p:cNvPr id="574" name="Google Shape;574;p53"/>
          <p:cNvGrpSpPr/>
          <p:nvPr/>
        </p:nvGrpSpPr>
        <p:grpSpPr>
          <a:xfrm rot="1529235">
            <a:off x="9663186" y="1979818"/>
            <a:ext cx="2099396" cy="2577987"/>
            <a:chOff x="8755294" y="216237"/>
            <a:chExt cx="2279419" cy="2155939"/>
          </a:xfrm>
        </p:grpSpPr>
        <p:pic>
          <p:nvPicPr>
            <p:cNvPr descr="BETAFPV Dipole T Antenna – BETAFPV Hobby" id="575" name="Google Shape;575;p53"/>
            <p:cNvPicPr preferRelativeResize="0"/>
            <p:nvPr/>
          </p:nvPicPr>
          <p:blipFill rotWithShape="1">
            <a:blip r:embed="rId5">
              <a:alphaModFix/>
            </a:blip>
            <a:srcRect b="0" l="0" r="0" t="0"/>
            <a:stretch/>
          </p:blipFill>
          <p:spPr>
            <a:xfrm>
              <a:off x="8755294" y="216237"/>
              <a:ext cx="2155939" cy="2155939"/>
            </a:xfrm>
            <a:prstGeom prst="rect">
              <a:avLst/>
            </a:prstGeom>
            <a:noFill/>
            <a:ln>
              <a:noFill/>
            </a:ln>
          </p:spPr>
        </p:pic>
        <p:sp>
          <p:nvSpPr>
            <p:cNvPr id="576" name="Google Shape;576;p53"/>
            <p:cNvSpPr/>
            <p:nvPr/>
          </p:nvSpPr>
          <p:spPr>
            <a:xfrm>
              <a:off x="8972550" y="990600"/>
              <a:ext cx="2062163" cy="1233488"/>
            </a:xfrm>
            <a:custGeom>
              <a:rect b="b" l="l" r="r" t="t"/>
              <a:pathLst>
                <a:path extrusionOk="0" h="1233488" w="2062163">
                  <a:moveTo>
                    <a:pt x="0" y="1014413"/>
                  </a:moveTo>
                  <a:lnTo>
                    <a:pt x="0" y="1014413"/>
                  </a:lnTo>
                  <a:lnTo>
                    <a:pt x="847725" y="0"/>
                  </a:lnTo>
                  <a:lnTo>
                    <a:pt x="2062163" y="604838"/>
                  </a:lnTo>
                  <a:lnTo>
                    <a:pt x="1957388" y="1000125"/>
                  </a:lnTo>
                  <a:lnTo>
                    <a:pt x="1866900" y="1014413"/>
                  </a:lnTo>
                  <a:lnTo>
                    <a:pt x="319088" y="1233488"/>
                  </a:lnTo>
                  <a:lnTo>
                    <a:pt x="0" y="1014413"/>
                  </a:lnTo>
                  <a:close/>
                </a:path>
              </a:pathLst>
            </a:cu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77" name="Google Shape;577;p53"/>
          <p:cNvSpPr txBox="1"/>
          <p:nvPr/>
        </p:nvSpPr>
        <p:spPr>
          <a:xfrm>
            <a:off x="838200" y="365125"/>
            <a:ext cx="10515600" cy="695809"/>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Arial"/>
              <a:buNone/>
            </a:pPr>
            <a:r>
              <a:rPr b="1" lang="en-US" sz="4400">
                <a:solidFill>
                  <a:schemeClr val="dk1"/>
                </a:solidFill>
                <a:latin typeface="Arial"/>
                <a:ea typeface="Arial"/>
                <a:cs typeface="Arial"/>
                <a:sym typeface="Arial"/>
              </a:rPr>
              <a:t>VTX Connections</a:t>
            </a:r>
            <a:endParaRPr/>
          </a:p>
        </p:txBody>
      </p:sp>
      <p:sp>
        <p:nvSpPr>
          <p:cNvPr descr="Rush Cherry SMA 5.8GHz Antenna | The FPV Store you Deserve" id="578" name="Google Shape;578;p53"/>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9" name="Google Shape;579;p53"/>
          <p:cNvSpPr/>
          <p:nvPr/>
        </p:nvSpPr>
        <p:spPr>
          <a:xfrm>
            <a:off x="4096075" y="3308350"/>
            <a:ext cx="265380" cy="162932"/>
          </a:xfrm>
          <a:prstGeom prst="ellipse">
            <a:avLst/>
          </a:prstGeom>
          <a:solidFill>
            <a:srgbClr val="00B05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0" name="Google Shape;580;p53"/>
          <p:cNvSpPr/>
          <p:nvPr/>
        </p:nvSpPr>
        <p:spPr>
          <a:xfrm>
            <a:off x="7541970" y="3389816"/>
            <a:ext cx="265380" cy="162932"/>
          </a:xfrm>
          <a:prstGeom prst="ellipse">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581" name="Google Shape;581;p53"/>
          <p:cNvCxnSpPr>
            <a:stCxn id="579" idx="2"/>
          </p:cNvCxnSpPr>
          <p:nvPr/>
        </p:nvCxnSpPr>
        <p:spPr>
          <a:xfrm flipH="1">
            <a:off x="2423275" y="3389816"/>
            <a:ext cx="1672800" cy="907800"/>
          </a:xfrm>
          <a:prstGeom prst="straightConnector1">
            <a:avLst/>
          </a:prstGeom>
          <a:noFill/>
          <a:ln cap="flat" cmpd="sng" w="9525">
            <a:solidFill>
              <a:srgbClr val="00B050"/>
            </a:solidFill>
            <a:prstDash val="solid"/>
            <a:miter lim="800000"/>
            <a:headEnd len="sm" w="sm" type="none"/>
            <a:tailEnd len="med" w="med" type="triangle"/>
          </a:ln>
        </p:spPr>
      </p:cxnSp>
      <p:cxnSp>
        <p:nvCxnSpPr>
          <p:cNvPr id="582" name="Google Shape;582;p53"/>
          <p:cNvCxnSpPr>
            <a:endCxn id="580" idx="7"/>
          </p:cNvCxnSpPr>
          <p:nvPr/>
        </p:nvCxnSpPr>
        <p:spPr>
          <a:xfrm flipH="1">
            <a:off x="7768486" y="2222977"/>
            <a:ext cx="2575800" cy="1190700"/>
          </a:xfrm>
          <a:prstGeom prst="straightConnector1">
            <a:avLst/>
          </a:prstGeom>
          <a:noFill/>
          <a:ln cap="flat" cmpd="sng" w="9525">
            <a:solidFill>
              <a:schemeClr val="accent1"/>
            </a:solidFill>
            <a:prstDash val="solid"/>
            <a:miter lim="800000"/>
            <a:headEnd len="sm" w="sm" type="none"/>
            <a:tailEnd len="med" w="med" type="triangle"/>
          </a:ln>
        </p:spPr>
      </p:cxnSp>
      <p:pic>
        <p:nvPicPr>
          <p:cNvPr descr="I-PEX U.FL UFL MHF-4 With Lock Micro RF Connector at best price in Bengaluru" id="583" name="Google Shape;583;p53"/>
          <p:cNvPicPr preferRelativeResize="0"/>
          <p:nvPr/>
        </p:nvPicPr>
        <p:blipFill rotWithShape="1">
          <a:blip r:embed="rId4">
            <a:alphaModFix/>
          </a:blip>
          <a:srcRect b="0" l="0" r="0" t="0"/>
          <a:stretch/>
        </p:blipFill>
        <p:spPr>
          <a:xfrm flipH="1" rot="-4005585">
            <a:off x="781867" y="3654547"/>
            <a:ext cx="1635891" cy="1676400"/>
          </a:xfrm>
          <a:prstGeom prst="rect">
            <a:avLst/>
          </a:prstGeom>
          <a:noFill/>
          <a:ln>
            <a:noFill/>
          </a:ln>
        </p:spPr>
      </p:pic>
      <p:sp>
        <p:nvSpPr>
          <p:cNvPr id="584" name="Google Shape;584;p53"/>
          <p:cNvSpPr/>
          <p:nvPr/>
        </p:nvSpPr>
        <p:spPr>
          <a:xfrm>
            <a:off x="6922845" y="3756528"/>
            <a:ext cx="265380" cy="181644"/>
          </a:xfrm>
          <a:prstGeom prst="ellipse">
            <a:avLst/>
          </a:prstGeom>
          <a:solidFill>
            <a:srgbClr val="C0000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Pyrodrone Locking U.FL to SMA Extension - Choose Size" id="585" name="Google Shape;585;p53"/>
          <p:cNvPicPr preferRelativeResize="0"/>
          <p:nvPr/>
        </p:nvPicPr>
        <p:blipFill rotWithShape="1">
          <a:blip r:embed="rId6">
            <a:alphaModFix/>
          </a:blip>
          <a:srcRect b="26284" l="10606" r="11606" t="23436"/>
          <a:stretch/>
        </p:blipFill>
        <p:spPr>
          <a:xfrm flipH="1">
            <a:off x="243572" y="4958799"/>
            <a:ext cx="1999484" cy="1534076"/>
          </a:xfrm>
          <a:prstGeom prst="rect">
            <a:avLst/>
          </a:prstGeom>
          <a:noFill/>
          <a:ln>
            <a:noFill/>
          </a:ln>
        </p:spPr>
      </p:pic>
      <p:sp>
        <p:nvSpPr>
          <p:cNvPr id="586" name="Google Shape;586;p53"/>
          <p:cNvSpPr txBox="1"/>
          <p:nvPr/>
        </p:nvSpPr>
        <p:spPr>
          <a:xfrm rot="-1544589">
            <a:off x="3537746" y="1738059"/>
            <a:ext cx="2055581" cy="369332"/>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Soldering pad side</a:t>
            </a:r>
            <a:endParaRPr/>
          </a:p>
        </p:txBody>
      </p:sp>
      <p:sp>
        <p:nvSpPr>
          <p:cNvPr id="587" name="Google Shape;587;p53"/>
          <p:cNvSpPr txBox="1"/>
          <p:nvPr/>
        </p:nvSpPr>
        <p:spPr>
          <a:xfrm rot="-1546954">
            <a:off x="4309014" y="2021845"/>
            <a:ext cx="1221415" cy="369332"/>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Plug side</a:t>
            </a:r>
            <a:endParaRPr/>
          </a:p>
        </p:txBody>
      </p:sp>
      <p:cxnSp>
        <p:nvCxnSpPr>
          <p:cNvPr id="588" name="Google Shape;588;p53"/>
          <p:cNvCxnSpPr/>
          <p:nvPr/>
        </p:nvCxnSpPr>
        <p:spPr>
          <a:xfrm rot="10800000">
            <a:off x="7368952" y="3810430"/>
            <a:ext cx="438398" cy="491319"/>
          </a:xfrm>
          <a:prstGeom prst="straightConnector1">
            <a:avLst/>
          </a:prstGeom>
          <a:noFill/>
          <a:ln cap="flat" cmpd="sng" w="57150">
            <a:solidFill>
              <a:schemeClr val="dk1"/>
            </a:solidFill>
            <a:prstDash val="solid"/>
            <a:miter lim="800000"/>
            <a:headEnd len="sm" w="sm" type="none"/>
            <a:tailEnd len="med" w="med" type="triangle"/>
          </a:ln>
        </p:spPr>
      </p:cxnSp>
      <p:cxnSp>
        <p:nvCxnSpPr>
          <p:cNvPr id="589" name="Google Shape;589;p53"/>
          <p:cNvCxnSpPr/>
          <p:nvPr/>
        </p:nvCxnSpPr>
        <p:spPr>
          <a:xfrm rot="10800000">
            <a:off x="6816128" y="4140944"/>
            <a:ext cx="991222" cy="160805"/>
          </a:xfrm>
          <a:prstGeom prst="straightConnector1">
            <a:avLst/>
          </a:prstGeom>
          <a:noFill/>
          <a:ln cap="flat" cmpd="sng" w="57150">
            <a:solidFill>
              <a:schemeClr val="dk1"/>
            </a:solidFill>
            <a:prstDash val="solid"/>
            <a:miter lim="800000"/>
            <a:headEnd len="sm" w="sm" type="none"/>
            <a:tailEnd len="med" w="med" type="triangle"/>
          </a:ln>
        </p:spPr>
      </p:cxnSp>
      <p:cxnSp>
        <p:nvCxnSpPr>
          <p:cNvPr id="590" name="Google Shape;590;p53"/>
          <p:cNvCxnSpPr>
            <a:endCxn id="584" idx="4"/>
          </p:cNvCxnSpPr>
          <p:nvPr/>
        </p:nvCxnSpPr>
        <p:spPr>
          <a:xfrm rot="10800000">
            <a:off x="7055535" y="3938172"/>
            <a:ext cx="288300" cy="1095000"/>
          </a:xfrm>
          <a:prstGeom prst="straightConnector1">
            <a:avLst/>
          </a:prstGeom>
          <a:noFill/>
          <a:ln cap="flat" cmpd="sng" w="57150">
            <a:solidFill>
              <a:srgbClr val="FF0000"/>
            </a:solidFill>
            <a:prstDash val="solid"/>
            <a:miter lim="800000"/>
            <a:headEnd len="sm" w="sm" type="none"/>
            <a:tailEnd len="med" w="med" type="triangle"/>
          </a:ln>
        </p:spPr>
      </p:cxnSp>
      <p:sp>
        <p:nvSpPr>
          <p:cNvPr id="591" name="Google Shape;591;p53"/>
          <p:cNvSpPr txBox="1"/>
          <p:nvPr/>
        </p:nvSpPr>
        <p:spPr>
          <a:xfrm>
            <a:off x="450163" y="3286616"/>
            <a:ext cx="2408554" cy="369332"/>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U.Fl locking connectors</a:t>
            </a:r>
            <a:endParaRPr/>
          </a:p>
        </p:txBody>
      </p:sp>
      <p:sp>
        <p:nvSpPr>
          <p:cNvPr id="592" name="Google Shape;592;p53"/>
          <p:cNvSpPr txBox="1"/>
          <p:nvPr/>
        </p:nvSpPr>
        <p:spPr>
          <a:xfrm>
            <a:off x="9666794" y="1725196"/>
            <a:ext cx="2408554" cy="369332"/>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U.Fl locking connectors</a:t>
            </a:r>
            <a:endParaRPr/>
          </a:p>
        </p:txBody>
      </p:sp>
      <p:sp>
        <p:nvSpPr>
          <p:cNvPr id="593" name="Google Shape;593;p53"/>
          <p:cNvSpPr txBox="1"/>
          <p:nvPr/>
        </p:nvSpPr>
        <p:spPr>
          <a:xfrm>
            <a:off x="7820187" y="4125960"/>
            <a:ext cx="2212400" cy="369332"/>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VTX &amp; RX status LEDs</a:t>
            </a:r>
            <a:endParaRPr/>
          </a:p>
        </p:txBody>
      </p:sp>
      <p:sp>
        <p:nvSpPr>
          <p:cNvPr id="594" name="Google Shape;594;p53"/>
          <p:cNvSpPr txBox="1"/>
          <p:nvPr/>
        </p:nvSpPr>
        <p:spPr>
          <a:xfrm>
            <a:off x="7255695" y="4999413"/>
            <a:ext cx="1822736" cy="369332"/>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RX Bind Button</a:t>
            </a:r>
            <a:endParaRPr/>
          </a:p>
        </p:txBody>
      </p:sp>
      <p:sp>
        <p:nvSpPr>
          <p:cNvPr id="595" name="Google Shape;595;p53"/>
          <p:cNvSpPr txBox="1"/>
          <p:nvPr/>
        </p:nvSpPr>
        <p:spPr>
          <a:xfrm>
            <a:off x="10104698" y="3301580"/>
            <a:ext cx="459005" cy="36671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FF0000"/>
                </a:solidFill>
                <a:latin typeface="Calibri"/>
                <a:ea typeface="Calibri"/>
                <a:cs typeface="Calibri"/>
                <a:sym typeface="Calibri"/>
              </a:rPr>
              <a:t>RX</a:t>
            </a:r>
            <a:endParaRPr/>
          </a:p>
        </p:txBody>
      </p:sp>
      <p:cxnSp>
        <p:nvCxnSpPr>
          <p:cNvPr id="596" name="Google Shape;596;p53"/>
          <p:cNvCxnSpPr>
            <a:stCxn id="595" idx="1"/>
          </p:cNvCxnSpPr>
          <p:nvPr/>
        </p:nvCxnSpPr>
        <p:spPr>
          <a:xfrm flipH="1">
            <a:off x="8056298" y="3484936"/>
            <a:ext cx="2048400" cy="67800"/>
          </a:xfrm>
          <a:prstGeom prst="straightConnector1">
            <a:avLst/>
          </a:prstGeom>
          <a:noFill/>
          <a:ln cap="flat" cmpd="sng" w="28575">
            <a:solidFill>
              <a:srgbClr val="FF0000"/>
            </a:solidFill>
            <a:prstDash val="solid"/>
            <a:miter lim="800000"/>
            <a:headEnd len="sm" w="sm" type="none"/>
            <a:tailEnd len="med" w="med" type="triangle"/>
          </a:ln>
        </p:spPr>
      </p:cxnSp>
      <p:sp>
        <p:nvSpPr>
          <p:cNvPr id="597" name="Google Shape;597;p53"/>
          <p:cNvSpPr txBox="1"/>
          <p:nvPr/>
        </p:nvSpPr>
        <p:spPr>
          <a:xfrm>
            <a:off x="3021858" y="4677973"/>
            <a:ext cx="459005" cy="36671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FF0000"/>
                </a:solidFill>
                <a:latin typeface="Calibri"/>
                <a:ea typeface="Calibri"/>
                <a:cs typeface="Calibri"/>
                <a:sym typeface="Calibri"/>
              </a:rPr>
              <a:t>TX</a:t>
            </a:r>
            <a:endParaRPr/>
          </a:p>
        </p:txBody>
      </p:sp>
      <p:cxnSp>
        <p:nvCxnSpPr>
          <p:cNvPr id="598" name="Google Shape;598;p53"/>
          <p:cNvCxnSpPr>
            <a:stCxn id="597" idx="0"/>
          </p:cNvCxnSpPr>
          <p:nvPr/>
        </p:nvCxnSpPr>
        <p:spPr>
          <a:xfrm flipH="1" rot="10800000">
            <a:off x="3251360" y="3581473"/>
            <a:ext cx="877800" cy="1096500"/>
          </a:xfrm>
          <a:prstGeom prst="straightConnector1">
            <a:avLst/>
          </a:prstGeom>
          <a:noFill/>
          <a:ln cap="flat" cmpd="sng" w="28575">
            <a:solidFill>
              <a:srgbClr val="FF0000"/>
            </a:solidFill>
            <a:prstDash val="solid"/>
            <a:miter lim="800000"/>
            <a:headEnd len="sm" w="sm" type="none"/>
            <a:tailEnd len="med" w="med" type="triangl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latin typeface="Arial"/>
                <a:ea typeface="Arial"/>
                <a:cs typeface="Arial"/>
                <a:sym typeface="Arial"/>
              </a:rPr>
              <a:t>VTX Status Lights</a:t>
            </a:r>
            <a:endParaRPr/>
          </a:p>
        </p:txBody>
      </p:sp>
      <p:grpSp>
        <p:nvGrpSpPr>
          <p:cNvPr id="604" name="Google Shape;604;p54"/>
          <p:cNvGrpSpPr/>
          <p:nvPr/>
        </p:nvGrpSpPr>
        <p:grpSpPr>
          <a:xfrm>
            <a:off x="8305387" y="2475195"/>
            <a:ext cx="2875771" cy="1907609"/>
            <a:chOff x="123824" y="1044341"/>
            <a:chExt cx="2238455" cy="1427632"/>
          </a:xfrm>
        </p:grpSpPr>
        <p:pic>
          <p:nvPicPr>
            <p:cNvPr descr="ImmersionRC Ghost Ultimate Hybrid" id="605" name="Google Shape;605;p54"/>
            <p:cNvPicPr preferRelativeResize="0"/>
            <p:nvPr/>
          </p:nvPicPr>
          <p:blipFill rotWithShape="1">
            <a:blip r:embed="rId3">
              <a:alphaModFix/>
            </a:blip>
            <a:srcRect b="18331" l="0" r="0" t="17966"/>
            <a:stretch/>
          </p:blipFill>
          <p:spPr>
            <a:xfrm>
              <a:off x="123824" y="1044341"/>
              <a:ext cx="2238455" cy="1427632"/>
            </a:xfrm>
            <a:prstGeom prst="rect">
              <a:avLst/>
            </a:prstGeom>
            <a:noFill/>
            <a:ln>
              <a:noFill/>
            </a:ln>
          </p:spPr>
        </p:pic>
        <p:sp>
          <p:nvSpPr>
            <p:cNvPr id="606" name="Google Shape;606;p54"/>
            <p:cNvSpPr/>
            <p:nvPr/>
          </p:nvSpPr>
          <p:spPr>
            <a:xfrm rot="-1867383">
              <a:off x="1171575" y="1743075"/>
              <a:ext cx="742950" cy="365125"/>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607" name="Google Shape;607;p54"/>
          <p:cNvSpPr/>
          <p:nvPr/>
        </p:nvSpPr>
        <p:spPr>
          <a:xfrm>
            <a:off x="761999" y="3123246"/>
            <a:ext cx="323851" cy="320040"/>
          </a:xfrm>
          <a:prstGeom prst="ellipse">
            <a:avLst/>
          </a:prstGeom>
          <a:solidFill>
            <a:srgbClr val="FF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8" name="Google Shape;608;p54"/>
          <p:cNvSpPr/>
          <p:nvPr/>
        </p:nvSpPr>
        <p:spPr>
          <a:xfrm>
            <a:off x="5008178" y="3123246"/>
            <a:ext cx="323851" cy="320040"/>
          </a:xfrm>
          <a:prstGeom prst="ellipse">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9" name="Google Shape;609;p54"/>
          <p:cNvSpPr/>
          <p:nvPr/>
        </p:nvSpPr>
        <p:spPr>
          <a:xfrm>
            <a:off x="761999" y="3599496"/>
            <a:ext cx="323851" cy="320040"/>
          </a:xfrm>
          <a:prstGeom prst="ellipse">
            <a:avLst/>
          </a:prstGeom>
          <a:solidFill>
            <a:schemeClr val="accent6"/>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0" name="Google Shape;610;p54"/>
          <p:cNvSpPr/>
          <p:nvPr/>
        </p:nvSpPr>
        <p:spPr>
          <a:xfrm>
            <a:off x="5008178" y="3599496"/>
            <a:ext cx="323851" cy="320040"/>
          </a:xfrm>
          <a:prstGeom prst="ellipse">
            <a:avLst/>
          </a:prstGeom>
          <a:gradFill>
            <a:gsLst>
              <a:gs pos="0">
                <a:schemeClr val="accent6"/>
              </a:gs>
              <a:gs pos="41000">
                <a:schemeClr val="accent6"/>
              </a:gs>
              <a:gs pos="66000">
                <a:srgbClr val="C00000"/>
              </a:gs>
              <a:gs pos="100000">
                <a:srgbClr val="A9BEE4"/>
              </a:gs>
            </a:gsLst>
            <a:lin ang="2700000" scaled="0"/>
          </a:gra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1" name="Google Shape;611;p54"/>
          <p:cNvSpPr/>
          <p:nvPr/>
        </p:nvSpPr>
        <p:spPr>
          <a:xfrm>
            <a:off x="761999" y="4075746"/>
            <a:ext cx="323851" cy="320040"/>
          </a:xfrm>
          <a:prstGeom prst="ellipse">
            <a:avLst/>
          </a:prstGeom>
          <a:solidFill>
            <a:schemeClr val="accent6"/>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2" name="Google Shape;612;p54"/>
          <p:cNvSpPr/>
          <p:nvPr/>
        </p:nvSpPr>
        <p:spPr>
          <a:xfrm>
            <a:off x="5008178" y="4075746"/>
            <a:ext cx="323851" cy="320040"/>
          </a:xfrm>
          <a:prstGeom prst="ellipse">
            <a:avLst/>
          </a:prstGeom>
          <a:solidFill>
            <a:srgbClr val="FF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3" name="Google Shape;613;p54"/>
          <p:cNvSpPr txBox="1"/>
          <p:nvPr/>
        </p:nvSpPr>
        <p:spPr>
          <a:xfrm>
            <a:off x="276223" y="2531905"/>
            <a:ext cx="173355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VTX(rear light)</a:t>
            </a:r>
            <a:endParaRPr/>
          </a:p>
        </p:txBody>
      </p:sp>
      <p:sp>
        <p:nvSpPr>
          <p:cNvPr id="614" name="Google Shape;614;p54"/>
          <p:cNvSpPr txBox="1"/>
          <p:nvPr/>
        </p:nvSpPr>
        <p:spPr>
          <a:xfrm>
            <a:off x="4522403" y="2567344"/>
            <a:ext cx="173355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RX (front light)</a:t>
            </a:r>
            <a:endParaRPr/>
          </a:p>
        </p:txBody>
      </p:sp>
      <p:sp>
        <p:nvSpPr>
          <p:cNvPr id="615" name="Google Shape;615;p54"/>
          <p:cNvSpPr txBox="1"/>
          <p:nvPr/>
        </p:nvSpPr>
        <p:spPr>
          <a:xfrm>
            <a:off x="1238250" y="3123246"/>
            <a:ext cx="140017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Unbound</a:t>
            </a:r>
            <a:endParaRPr/>
          </a:p>
        </p:txBody>
      </p:sp>
      <p:sp>
        <p:nvSpPr>
          <p:cNvPr id="616" name="Google Shape;616;p54"/>
          <p:cNvSpPr txBox="1"/>
          <p:nvPr/>
        </p:nvSpPr>
        <p:spPr>
          <a:xfrm>
            <a:off x="5395912" y="3101516"/>
            <a:ext cx="223361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Unbound/searching</a:t>
            </a:r>
            <a:endParaRPr/>
          </a:p>
        </p:txBody>
      </p:sp>
      <p:sp>
        <p:nvSpPr>
          <p:cNvPr id="617" name="Google Shape;617;p54"/>
          <p:cNvSpPr txBox="1"/>
          <p:nvPr/>
        </p:nvSpPr>
        <p:spPr>
          <a:xfrm>
            <a:off x="1238249" y="3541950"/>
            <a:ext cx="140017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Bound</a:t>
            </a:r>
            <a:endParaRPr/>
          </a:p>
        </p:txBody>
      </p:sp>
      <p:sp>
        <p:nvSpPr>
          <p:cNvPr id="618" name="Google Shape;618;p54"/>
          <p:cNvSpPr txBox="1"/>
          <p:nvPr/>
        </p:nvSpPr>
        <p:spPr>
          <a:xfrm>
            <a:off x="5332029" y="3569570"/>
            <a:ext cx="205937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Bound/connected</a:t>
            </a:r>
            <a:endParaRPr/>
          </a:p>
        </p:txBody>
      </p:sp>
      <p:sp>
        <p:nvSpPr>
          <p:cNvPr id="619" name="Google Shape;619;p54"/>
          <p:cNvSpPr txBox="1"/>
          <p:nvPr/>
        </p:nvSpPr>
        <p:spPr>
          <a:xfrm>
            <a:off x="1224742" y="4051100"/>
            <a:ext cx="140017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Bound</a:t>
            </a:r>
            <a:endParaRPr/>
          </a:p>
        </p:txBody>
      </p:sp>
      <p:sp>
        <p:nvSpPr>
          <p:cNvPr id="620" name="Google Shape;620;p54"/>
          <p:cNvSpPr txBox="1"/>
          <p:nvPr/>
        </p:nvSpPr>
        <p:spPr>
          <a:xfrm>
            <a:off x="5332028" y="4060783"/>
            <a:ext cx="153906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Not connect</a:t>
            </a:r>
            <a:endParaRPr/>
          </a:p>
        </p:txBody>
      </p:sp>
      <p:sp>
        <p:nvSpPr>
          <p:cNvPr id="621" name="Google Shape;621;p54"/>
          <p:cNvSpPr txBox="1"/>
          <p:nvPr/>
        </p:nvSpPr>
        <p:spPr>
          <a:xfrm>
            <a:off x="7858125" y="5229225"/>
            <a:ext cx="1447800" cy="369332"/>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VTX	</a:t>
            </a:r>
            <a:endParaRPr/>
          </a:p>
        </p:txBody>
      </p:sp>
      <p:sp>
        <p:nvSpPr>
          <p:cNvPr id="622" name="Google Shape;622;p54"/>
          <p:cNvSpPr txBox="1"/>
          <p:nvPr/>
        </p:nvSpPr>
        <p:spPr>
          <a:xfrm>
            <a:off x="10457258" y="5229225"/>
            <a:ext cx="1447800" cy="369332"/>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RX	</a:t>
            </a:r>
            <a:endParaRPr/>
          </a:p>
        </p:txBody>
      </p:sp>
      <p:cxnSp>
        <p:nvCxnSpPr>
          <p:cNvPr id="623" name="Google Shape;623;p54"/>
          <p:cNvCxnSpPr>
            <a:stCxn id="621" idx="3"/>
          </p:cNvCxnSpPr>
          <p:nvPr/>
        </p:nvCxnSpPr>
        <p:spPr>
          <a:xfrm flipH="1" rot="10800000">
            <a:off x="9305925" y="3768691"/>
            <a:ext cx="731100" cy="1645200"/>
          </a:xfrm>
          <a:prstGeom prst="straightConnector1">
            <a:avLst/>
          </a:prstGeom>
          <a:noFill/>
          <a:ln cap="flat" cmpd="sng" w="19050">
            <a:solidFill>
              <a:schemeClr val="dk1"/>
            </a:solidFill>
            <a:prstDash val="solid"/>
            <a:miter lim="800000"/>
            <a:headEnd len="sm" w="sm" type="none"/>
            <a:tailEnd len="med" w="med" type="triangle"/>
          </a:ln>
        </p:spPr>
      </p:cxnSp>
      <p:cxnSp>
        <p:nvCxnSpPr>
          <p:cNvPr id="624" name="Google Shape;624;p54"/>
          <p:cNvCxnSpPr>
            <a:stCxn id="622" idx="0"/>
          </p:cNvCxnSpPr>
          <p:nvPr/>
        </p:nvCxnSpPr>
        <p:spPr>
          <a:xfrm rot="10800000">
            <a:off x="10324958" y="3652725"/>
            <a:ext cx="856200" cy="1576500"/>
          </a:xfrm>
          <a:prstGeom prst="straightConnector1">
            <a:avLst/>
          </a:prstGeom>
          <a:noFill/>
          <a:ln cap="flat" cmpd="sng" w="19050">
            <a:solidFill>
              <a:schemeClr val="dk1"/>
            </a:solidFill>
            <a:prstDash val="solid"/>
            <a:miter lim="800000"/>
            <a:headEnd len="sm" w="sm" type="none"/>
            <a:tailEnd len="med" w="med" type="triangle"/>
          </a:ln>
        </p:spPr>
      </p:cxnSp>
      <p:cxnSp>
        <p:nvCxnSpPr>
          <p:cNvPr id="625" name="Google Shape;625;p54"/>
          <p:cNvCxnSpPr/>
          <p:nvPr/>
        </p:nvCxnSpPr>
        <p:spPr>
          <a:xfrm flipH="1" rot="10800000">
            <a:off x="2533650" y="3283266"/>
            <a:ext cx="2239646" cy="24646"/>
          </a:xfrm>
          <a:prstGeom prst="straightConnector1">
            <a:avLst/>
          </a:prstGeom>
          <a:noFill/>
          <a:ln cap="flat" cmpd="sng" w="9525">
            <a:solidFill>
              <a:schemeClr val="accent1"/>
            </a:solidFill>
            <a:prstDash val="solid"/>
            <a:miter lim="800000"/>
            <a:headEnd len="sm" w="sm" type="none"/>
            <a:tailEnd len="med" w="med" type="triangle"/>
          </a:ln>
        </p:spPr>
      </p:cxnSp>
      <p:cxnSp>
        <p:nvCxnSpPr>
          <p:cNvPr id="626" name="Google Shape;626;p54"/>
          <p:cNvCxnSpPr/>
          <p:nvPr/>
        </p:nvCxnSpPr>
        <p:spPr>
          <a:xfrm flipH="1" rot="10800000">
            <a:off x="2533650" y="3768757"/>
            <a:ext cx="2239646" cy="24646"/>
          </a:xfrm>
          <a:prstGeom prst="straightConnector1">
            <a:avLst/>
          </a:prstGeom>
          <a:noFill/>
          <a:ln cap="flat" cmpd="sng" w="9525">
            <a:solidFill>
              <a:schemeClr val="accent1"/>
            </a:solidFill>
            <a:prstDash val="solid"/>
            <a:miter lim="800000"/>
            <a:headEnd len="sm" w="sm" type="none"/>
            <a:tailEnd len="med" w="med" type="triangle"/>
          </a:ln>
        </p:spPr>
      </p:cxnSp>
      <p:cxnSp>
        <p:nvCxnSpPr>
          <p:cNvPr id="627" name="Google Shape;627;p54"/>
          <p:cNvCxnSpPr/>
          <p:nvPr/>
        </p:nvCxnSpPr>
        <p:spPr>
          <a:xfrm flipH="1" rot="10800000">
            <a:off x="2533650" y="4254248"/>
            <a:ext cx="2239646" cy="24646"/>
          </a:xfrm>
          <a:prstGeom prst="straightConnector1">
            <a:avLst/>
          </a:prstGeom>
          <a:noFill/>
          <a:ln cap="flat" cmpd="sng" w="9525">
            <a:solidFill>
              <a:schemeClr val="accent1"/>
            </a:solidFill>
            <a:prstDash val="solid"/>
            <a:miter lim="800000"/>
            <a:headEnd len="sm" w="sm" type="none"/>
            <a:tailEnd len="med" w="med" type="triangl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55"/>
          <p:cNvSpPr txBox="1"/>
          <p:nvPr>
            <p:ph type="title"/>
          </p:nvPr>
        </p:nvSpPr>
        <p:spPr>
          <a:xfrm>
            <a:off x="838200" y="88399"/>
            <a:ext cx="10515600" cy="87589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latin typeface="Arial"/>
                <a:ea typeface="Arial"/>
                <a:cs typeface="Arial"/>
                <a:sym typeface="Arial"/>
              </a:rPr>
              <a:t>VTX/RX Troubleshooting</a:t>
            </a:r>
            <a:endParaRPr>
              <a:latin typeface="Arial"/>
              <a:ea typeface="Arial"/>
              <a:cs typeface="Arial"/>
              <a:sym typeface="Arial"/>
            </a:endParaRPr>
          </a:p>
        </p:txBody>
      </p:sp>
      <p:graphicFrame>
        <p:nvGraphicFramePr>
          <p:cNvPr id="633" name="Google Shape;633;p55"/>
          <p:cNvGraphicFramePr/>
          <p:nvPr/>
        </p:nvGraphicFramePr>
        <p:xfrm>
          <a:off x="838200" y="964298"/>
          <a:ext cx="3000000" cy="3000000"/>
        </p:xfrm>
        <a:graphic>
          <a:graphicData uri="http://schemas.openxmlformats.org/drawingml/2006/table">
            <a:tbl>
              <a:tblPr bandRow="1" firstRow="1">
                <a:noFill/>
                <a:tableStyleId>{51AD1AB3-6F22-4D3F-851C-B80C7652FE85}</a:tableStyleId>
              </a:tblPr>
              <a:tblGrid>
                <a:gridCol w="3505200"/>
                <a:gridCol w="3505200"/>
                <a:gridCol w="3505200"/>
              </a:tblGrid>
              <a:tr h="473100">
                <a:tc>
                  <a:txBody>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Fault</a:t>
                      </a:r>
                      <a:endParaRPr/>
                    </a:p>
                  </a:txBody>
                  <a:tcPr marT="45725" marB="45725" marR="91450" marL="91450" anchor="ctr">
                    <a:solidFill>
                      <a:srgbClr val="C4E0B2"/>
                    </a:solidFill>
                  </a:tcPr>
                </a:tc>
                <a:tc>
                  <a:txBody>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Cues</a:t>
                      </a:r>
                      <a:endParaRPr/>
                    </a:p>
                  </a:txBody>
                  <a:tcPr marT="45725" marB="45725" marR="91450" marL="91450" anchor="ctr">
                    <a:solidFill>
                      <a:srgbClr val="C4E0B2"/>
                    </a:solidFill>
                  </a:tcPr>
                </a:tc>
                <a:tc>
                  <a:txBody>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Fix</a:t>
                      </a:r>
                      <a:endParaRPr/>
                    </a:p>
                  </a:txBody>
                  <a:tcPr marT="45725" marB="45725" marR="91450" marL="91450" anchor="ctr">
                    <a:solidFill>
                      <a:srgbClr val="C4E0B2"/>
                    </a:solidFill>
                  </a:tcPr>
                </a:tc>
              </a:tr>
              <a:tr h="767600">
                <a:tc>
                  <a:txBody>
                    <a:bodyPr/>
                    <a:lstStyle/>
                    <a:p>
                      <a:pPr indent="0" lvl="0" marL="0" marR="0" rtl="0" algn="l">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Excessive Electrical Noise</a:t>
                      </a:r>
                      <a:endParaRPr/>
                    </a:p>
                  </a:txBody>
                  <a:tcPr marT="45725" marB="45725" marR="91450" marL="91450">
                    <a:solidFill>
                      <a:schemeClr val="lt2"/>
                    </a:solidFill>
                  </a:tcPr>
                </a:tc>
                <a:tc>
                  <a:txBody>
                    <a:bodyPr/>
                    <a:lstStyle/>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White lines in video</a:t>
                      </a:r>
                      <a:endParaRPr/>
                    </a:p>
                  </a:txBody>
                  <a:tcPr marT="45725" marB="45725" marR="91450" marL="91450">
                    <a:solidFill>
                      <a:schemeClr val="lt2"/>
                    </a:solidFill>
                  </a:tcPr>
                </a:tc>
                <a:tc>
                  <a:txBody>
                    <a:bodyPr/>
                    <a:lstStyle/>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Add low ESR capacitor to XT60 connecters</a:t>
                      </a:r>
                      <a:endParaRPr/>
                    </a:p>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Power camera from VTX</a:t>
                      </a:r>
                      <a:endParaRPr/>
                    </a:p>
                  </a:txBody>
                  <a:tcPr marT="45725" marB="45725" marR="91450" marL="91450">
                    <a:solidFill>
                      <a:schemeClr val="lt2"/>
                    </a:solidFill>
                  </a:tcPr>
                </a:tc>
              </a:tr>
              <a:tr h="767600">
                <a:tc>
                  <a:txBody>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VTX not receiving enough power</a:t>
                      </a:r>
                      <a:endParaRPr/>
                    </a:p>
                  </a:txBody>
                  <a:tcPr marT="45725" marB="45725" marR="91450" marL="91450">
                    <a:solidFill>
                      <a:srgbClr val="E1EFD8"/>
                    </a:solidFill>
                  </a:tcPr>
                </a:tc>
                <a:tc>
                  <a:txBody>
                    <a:bodyPr/>
                    <a:lstStyle/>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Black lines in video</a:t>
                      </a:r>
                      <a:endParaRPr/>
                    </a:p>
                  </a:txBody>
                  <a:tcPr marT="45725" marB="45725" marR="91450" marL="91450">
                    <a:solidFill>
                      <a:srgbClr val="E1EFD8"/>
                    </a:solidFill>
                  </a:tcPr>
                </a:tc>
                <a:tc>
                  <a:txBody>
                    <a:bodyPr/>
                    <a:lstStyle/>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Power VTX directly from battery</a:t>
                      </a:r>
                      <a:endParaRPr/>
                    </a:p>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Check that motor screws aren't too long (Shorting against motor windings)</a:t>
                      </a:r>
                      <a:endParaRPr/>
                    </a:p>
                  </a:txBody>
                  <a:tcPr marT="45725" marB="45725" marR="91450" marL="91450">
                    <a:solidFill>
                      <a:srgbClr val="E1EFD8"/>
                    </a:solidFill>
                  </a:tcPr>
                </a:tc>
              </a:tr>
              <a:tr h="767600">
                <a:tc>
                  <a:txBody>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Mechanical issue (CMOS sensor in camera)</a:t>
                      </a:r>
                      <a:endParaRPr/>
                    </a:p>
                  </a:txBody>
                  <a:tcPr marT="45725" marB="45725" marR="91450" marL="91450">
                    <a:solidFill>
                      <a:schemeClr val="lt2"/>
                    </a:solidFill>
                  </a:tcPr>
                </a:tc>
                <a:tc>
                  <a:txBody>
                    <a:bodyPr/>
                    <a:lstStyle/>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"Jello", wobbly video,  in FPV video</a:t>
                      </a:r>
                      <a:endParaRPr/>
                    </a:p>
                  </a:txBody>
                  <a:tcPr marT="45725" marB="45725" marR="91450" marL="91450">
                    <a:solidFill>
                      <a:schemeClr val="lt2"/>
                    </a:solidFill>
                  </a:tcPr>
                </a:tc>
                <a:tc>
                  <a:txBody>
                    <a:bodyPr/>
                    <a:lstStyle/>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Check for loose camera mounts, loose or cracked camera lock nuts, loose camera sensor inside housing</a:t>
                      </a:r>
                      <a:endParaRPr/>
                    </a:p>
                  </a:txBody>
                  <a:tcPr marT="45725" marB="45725" marR="91450" marL="91450">
                    <a:solidFill>
                      <a:schemeClr val="lt2"/>
                    </a:solidFill>
                  </a:tcPr>
                </a:tc>
              </a:tr>
              <a:tr h="767600">
                <a:tc>
                  <a:txBody>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Lost Sync Pulse</a:t>
                      </a:r>
                      <a:endParaRPr/>
                    </a:p>
                  </a:txBody>
                  <a:tcPr marT="45725" marB="45725" marR="91450" marL="91450">
                    <a:solidFill>
                      <a:srgbClr val="E1EFD8"/>
                    </a:solidFill>
                  </a:tcPr>
                </a:tc>
                <a:tc>
                  <a:txBody>
                    <a:bodyPr/>
                    <a:lstStyle/>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Vertically rolling video</a:t>
                      </a:r>
                      <a:endParaRPr/>
                    </a:p>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Horizontal scrolling video</a:t>
                      </a:r>
                      <a:endParaRPr/>
                    </a:p>
                  </a:txBody>
                  <a:tcPr marT="45725" marB="45725" marR="91450" marL="91450">
                    <a:solidFill>
                      <a:srgbClr val="E1EFD8"/>
                    </a:solidFill>
                  </a:tcPr>
                </a:tc>
                <a:tc>
                  <a:txBody>
                    <a:bodyPr/>
                    <a:lstStyle/>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Sync pulse reconstruction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More advanced receivers have this capability</a:t>
                      </a:r>
                      <a:endParaRPr sz="1800"/>
                    </a:p>
                  </a:txBody>
                  <a:tcPr marT="45725" marB="45725" marR="91450" marL="91450">
                    <a:solidFill>
                      <a:srgbClr val="E1EFD8"/>
                    </a:solidFill>
                  </a:tcPr>
                </a:tc>
              </a:tr>
              <a:tr h="767600">
                <a:tc>
                  <a:txBody>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Bad/Mismatched Antennas</a:t>
                      </a:r>
                      <a:endParaRPr/>
                    </a:p>
                  </a:txBody>
                  <a:tcPr marT="45725" marB="45725" marR="91450" marL="91450">
                    <a:solidFill>
                      <a:schemeClr val="lt2"/>
                    </a:solidFill>
                  </a:tcPr>
                </a:tc>
                <a:tc>
                  <a:txBody>
                    <a:bodyPr/>
                    <a:lstStyle/>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Poor image quality</a:t>
                      </a:r>
                      <a:endParaRPr/>
                    </a:p>
                  </a:txBody>
                  <a:tcPr marT="45725" marB="45725" marR="91450" marL="91450">
                    <a:solidFill>
                      <a:schemeClr val="lt2"/>
                    </a:solidFill>
                  </a:tcPr>
                </a:tc>
                <a:tc>
                  <a:txBody>
                    <a:bodyPr/>
                    <a:lstStyle/>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Ensure VTX and goggles have matching connecters</a:t>
                      </a:r>
                      <a:endParaRPr/>
                    </a:p>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Match polarization</a:t>
                      </a:r>
                      <a:endParaRPr/>
                    </a:p>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Change video channels</a:t>
                      </a:r>
                      <a:endParaRPr/>
                    </a:p>
                  </a:txBody>
                  <a:tcPr marT="45725" marB="45725" marR="91450" marL="91450">
                    <a:solidFill>
                      <a:schemeClr val="lt2"/>
                    </a:solidFill>
                  </a:tcPr>
                </a:tc>
              </a:tr>
              <a:tr h="767600">
                <a:tc>
                  <a:txBody>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Settings Issue</a:t>
                      </a:r>
                      <a:endParaRPr/>
                    </a:p>
                  </a:txBody>
                  <a:tcPr marT="45725" marB="45725" marR="91450" marL="91450">
                    <a:solidFill>
                      <a:srgbClr val="E1EFD8"/>
                    </a:solidFill>
                  </a:tcPr>
                </a:tc>
                <a:tc>
                  <a:txBody>
                    <a:bodyPr/>
                    <a:lstStyle/>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No Video</a:t>
                      </a:r>
                      <a:endParaRPr/>
                    </a:p>
                  </a:txBody>
                  <a:tcPr marT="45725" marB="45725" marR="91450" marL="91450">
                    <a:solidFill>
                      <a:srgbClr val="E1EFD8"/>
                    </a:solidFill>
                  </a:tcPr>
                </a:tc>
                <a:tc>
                  <a:txBody>
                    <a:bodyPr/>
                    <a:lstStyle/>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Ensure VTX settings are correct in app</a:t>
                      </a:r>
                      <a:endParaRPr/>
                    </a:p>
                    <a:p>
                      <a:pPr indent="-285750" lvl="0" marL="285750" marR="0" rtl="0" algn="l">
                        <a:spcBef>
                          <a:spcPts val="0"/>
                        </a:spcBef>
                        <a:spcAft>
                          <a:spcPts val="0"/>
                        </a:spcAft>
                        <a:buClr>
                          <a:schemeClr val="dk1"/>
                        </a:buClr>
                        <a:buSzPts val="1400"/>
                        <a:buFont typeface="Calibri"/>
                        <a:buChar char="-"/>
                      </a:pPr>
                      <a:r>
                        <a:rPr lang="en-US" sz="1400">
                          <a:solidFill>
                            <a:schemeClr val="dk1"/>
                          </a:solidFill>
                          <a:latin typeface="Arial"/>
                          <a:ea typeface="Arial"/>
                          <a:cs typeface="Arial"/>
                          <a:sym typeface="Arial"/>
                        </a:rPr>
                        <a:t>Ports not set correctly in BetaFlight</a:t>
                      </a:r>
                      <a:endParaRPr sz="1400">
                        <a:solidFill>
                          <a:schemeClr val="dk1"/>
                        </a:solidFill>
                        <a:latin typeface="Arial"/>
                        <a:ea typeface="Arial"/>
                        <a:cs typeface="Arial"/>
                        <a:sym typeface="Arial"/>
                      </a:endParaRPr>
                    </a:p>
                  </a:txBody>
                  <a:tcPr marT="45725" marB="45725" marR="91450" marL="91450">
                    <a:solidFill>
                      <a:srgbClr val="E1EFD8"/>
                    </a:solidFill>
                  </a:tcPr>
                </a:tc>
              </a:tr>
            </a:tbl>
          </a:graphicData>
        </a:graphic>
      </p:graphicFrame>
      <p:sp>
        <p:nvSpPr>
          <p:cNvPr id="634" name="Google Shape;634;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16 October 2025</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38" name="Shape 638"/>
        <p:cNvGrpSpPr/>
        <p:nvPr/>
      </p:nvGrpSpPr>
      <p:grpSpPr>
        <a:xfrm>
          <a:off x="0" y="0"/>
          <a:ext cx="0" cy="0"/>
          <a:chOff x="0" y="0"/>
          <a:chExt cx="0" cy="0"/>
        </a:xfrm>
      </p:grpSpPr>
      <p:pic>
        <p:nvPicPr>
          <p:cNvPr descr="A close-up of a bicycle&#10;&#10;Description automatically generated with low confidence" id="639" name="Google Shape;639;p56"/>
          <p:cNvPicPr preferRelativeResize="0"/>
          <p:nvPr/>
        </p:nvPicPr>
        <p:blipFill rotWithShape="1">
          <a:blip r:embed="rId3">
            <a:alphaModFix/>
          </a:blip>
          <a:srcRect b="0" l="0" r="0" t="0"/>
          <a:stretch/>
        </p:blipFill>
        <p:spPr>
          <a:xfrm>
            <a:off x="8894691" y="2437710"/>
            <a:ext cx="3190461" cy="4253948"/>
          </a:xfrm>
          <a:prstGeom prst="rect">
            <a:avLst/>
          </a:prstGeom>
          <a:noFill/>
          <a:ln>
            <a:noFill/>
          </a:ln>
        </p:spPr>
      </p:pic>
      <p:sp>
        <p:nvSpPr>
          <p:cNvPr id="640" name="Google Shape;640;p56"/>
          <p:cNvSpPr txBox="1"/>
          <p:nvPr>
            <p:ph type="title"/>
          </p:nvPr>
        </p:nvSpPr>
        <p:spPr>
          <a:xfrm>
            <a:off x="838200" y="365125"/>
            <a:ext cx="10515600" cy="69580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VTX / RX Hybrid</a:t>
            </a:r>
            <a:endParaRPr/>
          </a:p>
        </p:txBody>
      </p:sp>
      <p:sp>
        <p:nvSpPr>
          <p:cNvPr id="641" name="Google Shape;641;p56"/>
          <p:cNvSpPr txBox="1"/>
          <p:nvPr>
            <p:ph idx="1" type="body"/>
          </p:nvPr>
        </p:nvSpPr>
        <p:spPr>
          <a:xfrm>
            <a:off x="258417" y="1060934"/>
            <a:ext cx="6843503" cy="511602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Wiring to VTX harness – </a:t>
            </a:r>
            <a:r>
              <a:rPr lang="en-US" sz="2000"/>
              <a:t>utilize the harness that comes with the hybrid VTX/RX and splice it into the harness that comes off the FC VTX port (refer to the picture). Connect the wires as follows:</a:t>
            </a:r>
            <a:endParaRPr/>
          </a:p>
          <a:p>
            <a:pPr indent="0" lvl="0" marL="0" rtl="0" algn="l">
              <a:lnSpc>
                <a:spcPct val="90000"/>
              </a:lnSpc>
              <a:spcBef>
                <a:spcPts val="1000"/>
              </a:spcBef>
              <a:spcAft>
                <a:spcPts val="0"/>
              </a:spcAft>
              <a:buClr>
                <a:schemeClr val="dk1"/>
              </a:buClr>
              <a:buSzPts val="2000"/>
              <a:buNone/>
            </a:pPr>
            <a:r>
              <a:rPr lang="en-US" sz="2000"/>
              <a:t>	Black to black</a:t>
            </a:r>
            <a:endParaRPr/>
          </a:p>
          <a:p>
            <a:pPr indent="0" lvl="0" marL="0" rtl="0" algn="l">
              <a:lnSpc>
                <a:spcPct val="90000"/>
              </a:lnSpc>
              <a:spcBef>
                <a:spcPts val="1000"/>
              </a:spcBef>
              <a:spcAft>
                <a:spcPts val="0"/>
              </a:spcAft>
              <a:buClr>
                <a:schemeClr val="dk1"/>
              </a:buClr>
              <a:buSzPts val="2000"/>
              <a:buNone/>
            </a:pPr>
            <a:br>
              <a:rPr lang="en-US" sz="2000"/>
            </a:br>
            <a:r>
              <a:rPr lang="en-US" sz="2000"/>
              <a:t>	Yellow to yellow</a:t>
            </a:r>
            <a:endParaRPr/>
          </a:p>
          <a:p>
            <a:pPr indent="0" lvl="0" marL="0" rtl="0" algn="l">
              <a:lnSpc>
                <a:spcPct val="90000"/>
              </a:lnSpc>
              <a:spcBef>
                <a:spcPts val="1000"/>
              </a:spcBef>
              <a:spcAft>
                <a:spcPts val="0"/>
              </a:spcAft>
              <a:buClr>
                <a:schemeClr val="dk1"/>
              </a:buClr>
              <a:buSzPts val="2000"/>
              <a:buNone/>
            </a:pPr>
            <a:br>
              <a:rPr lang="en-US" sz="2000"/>
            </a:br>
            <a:r>
              <a:rPr lang="en-US" sz="2000"/>
              <a:t>	Red to red</a:t>
            </a:r>
            <a:endParaRPr/>
          </a:p>
          <a:p>
            <a:pPr indent="0" lvl="0" marL="0" rtl="0" algn="l">
              <a:lnSpc>
                <a:spcPct val="90000"/>
              </a:lnSpc>
              <a:spcBef>
                <a:spcPts val="1000"/>
              </a:spcBef>
              <a:spcAft>
                <a:spcPts val="0"/>
              </a:spcAft>
              <a:buClr>
                <a:schemeClr val="dk1"/>
              </a:buClr>
              <a:buSzPts val="2000"/>
              <a:buNone/>
            </a:pPr>
            <a:br>
              <a:rPr lang="en-US" sz="2000"/>
            </a:br>
            <a:r>
              <a:rPr lang="en-US" sz="2000"/>
              <a:t>	Green from VTX/RX to Blue on FC VTX harness</a:t>
            </a:r>
            <a:br>
              <a:rPr lang="en-US" sz="2000"/>
            </a:br>
            <a:r>
              <a:rPr lang="en-US" sz="2000"/>
              <a:t>	</a:t>
            </a:r>
            <a:endParaRPr/>
          </a:p>
        </p:txBody>
      </p:sp>
      <p:pic>
        <p:nvPicPr>
          <p:cNvPr descr="A close-up of a circuit board&#10;&#10;Description automatically generated with medium confidence" id="642" name="Google Shape;642;p56"/>
          <p:cNvPicPr preferRelativeResize="0"/>
          <p:nvPr/>
        </p:nvPicPr>
        <p:blipFill rotWithShape="1">
          <a:blip r:embed="rId4">
            <a:alphaModFix/>
          </a:blip>
          <a:srcRect b="0" l="0" r="0" t="0"/>
          <a:stretch/>
        </p:blipFill>
        <p:spPr>
          <a:xfrm>
            <a:off x="7101921" y="1060934"/>
            <a:ext cx="2929559" cy="390607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46" name="Shape 646"/>
        <p:cNvGrpSpPr/>
        <p:nvPr/>
      </p:nvGrpSpPr>
      <p:grpSpPr>
        <a:xfrm>
          <a:off x="0" y="0"/>
          <a:ext cx="0" cy="0"/>
          <a:chOff x="0" y="0"/>
          <a:chExt cx="0" cy="0"/>
        </a:xfrm>
      </p:grpSpPr>
      <p:grpSp>
        <p:nvGrpSpPr>
          <p:cNvPr id="647" name="Google Shape;647;p57"/>
          <p:cNvGrpSpPr/>
          <p:nvPr/>
        </p:nvGrpSpPr>
        <p:grpSpPr>
          <a:xfrm>
            <a:off x="9445622" y="5167313"/>
            <a:ext cx="1423434" cy="800101"/>
            <a:chOff x="157875" y="5160961"/>
            <a:chExt cx="1423434" cy="800101"/>
          </a:xfrm>
        </p:grpSpPr>
        <p:sp>
          <p:nvSpPr>
            <p:cNvPr id="648" name="Google Shape;648;p57"/>
            <p:cNvSpPr/>
            <p:nvPr/>
          </p:nvSpPr>
          <p:spPr>
            <a:xfrm>
              <a:off x="157875" y="5160961"/>
              <a:ext cx="1423434" cy="800100"/>
            </a:xfrm>
            <a:prstGeom prst="rect">
              <a:avLst/>
            </a:prstGeom>
            <a:solidFill>
              <a:srgbClr val="D8D8D8"/>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9" name="Google Shape;649;p57"/>
            <p:cNvSpPr/>
            <p:nvPr/>
          </p:nvSpPr>
          <p:spPr>
            <a:xfrm>
              <a:off x="441483" y="5707062"/>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0" name="Google Shape;650;p57"/>
            <p:cNvSpPr/>
            <p:nvPr/>
          </p:nvSpPr>
          <p:spPr>
            <a:xfrm>
              <a:off x="672464" y="5707062"/>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1" name="Google Shape;651;p57"/>
            <p:cNvSpPr/>
            <p:nvPr/>
          </p:nvSpPr>
          <p:spPr>
            <a:xfrm>
              <a:off x="920908" y="5703886"/>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2" name="Google Shape;652;p57"/>
            <p:cNvSpPr/>
            <p:nvPr/>
          </p:nvSpPr>
          <p:spPr>
            <a:xfrm>
              <a:off x="1147683" y="5700709"/>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3" name="Google Shape;653;p57"/>
            <p:cNvSpPr/>
            <p:nvPr/>
          </p:nvSpPr>
          <p:spPr>
            <a:xfrm>
              <a:off x="1379260" y="5700709"/>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4" name="Google Shape;654;p57"/>
            <p:cNvSpPr/>
            <p:nvPr/>
          </p:nvSpPr>
          <p:spPr>
            <a:xfrm>
              <a:off x="242808" y="5707062"/>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5" name="Google Shape;655;p57"/>
            <p:cNvSpPr/>
            <p:nvPr/>
          </p:nvSpPr>
          <p:spPr>
            <a:xfrm>
              <a:off x="242808" y="5167312"/>
              <a:ext cx="118428" cy="88107"/>
            </a:xfrm>
            <a:prstGeom prst="rect">
              <a:avLst/>
            </a:prstGeom>
            <a:solidFill>
              <a:schemeClr val="l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descr="SON Heat Shrink Tube 24 mm - Versatile 3:1 Shrink Ratio | bike-components" id="656" name="Google Shape;656;p57"/>
          <p:cNvPicPr preferRelativeResize="0"/>
          <p:nvPr/>
        </p:nvPicPr>
        <p:blipFill rotWithShape="1">
          <a:blip r:embed="rId3">
            <a:alphaModFix/>
          </a:blip>
          <a:srcRect b="0" l="0" r="0" t="0"/>
          <a:stretch/>
        </p:blipFill>
        <p:spPr>
          <a:xfrm>
            <a:off x="5003544" y="1037419"/>
            <a:ext cx="1351767" cy="803682"/>
          </a:xfrm>
          <a:prstGeom prst="rect">
            <a:avLst/>
          </a:prstGeom>
          <a:noFill/>
          <a:ln>
            <a:noFill/>
          </a:ln>
        </p:spPr>
      </p:pic>
      <p:cxnSp>
        <p:nvCxnSpPr>
          <p:cNvPr id="657" name="Google Shape;657;p57"/>
          <p:cNvCxnSpPr/>
          <p:nvPr/>
        </p:nvCxnSpPr>
        <p:spPr>
          <a:xfrm rot="-5400000">
            <a:off x="1522398" y="3154465"/>
            <a:ext cx="3463800" cy="561900"/>
          </a:xfrm>
          <a:prstGeom prst="curvedConnector3">
            <a:avLst>
              <a:gd fmla="val 50000" name="adj1"/>
            </a:avLst>
          </a:prstGeom>
          <a:noFill/>
          <a:ln cap="flat" cmpd="sng" w="76200">
            <a:solidFill>
              <a:srgbClr val="FF0000"/>
            </a:solidFill>
            <a:prstDash val="solid"/>
            <a:miter lim="800000"/>
            <a:headEnd len="sm" w="sm" type="none"/>
            <a:tailEnd len="med" w="med" type="triangle"/>
          </a:ln>
        </p:spPr>
      </p:cxnSp>
      <p:cxnSp>
        <p:nvCxnSpPr>
          <p:cNvPr id="658" name="Google Shape;658;p57"/>
          <p:cNvCxnSpPr/>
          <p:nvPr/>
        </p:nvCxnSpPr>
        <p:spPr>
          <a:xfrm rot="-5400000">
            <a:off x="1022335" y="3160816"/>
            <a:ext cx="3463800" cy="561900"/>
          </a:xfrm>
          <a:prstGeom prst="curvedConnector3">
            <a:avLst>
              <a:gd fmla="val 50000" name="adj1"/>
            </a:avLst>
          </a:prstGeom>
          <a:noFill/>
          <a:ln cap="flat" cmpd="sng" w="76200">
            <a:solidFill>
              <a:schemeClr val="dk1"/>
            </a:solidFill>
            <a:prstDash val="solid"/>
            <a:miter lim="800000"/>
            <a:headEnd len="sm" w="sm" type="none"/>
            <a:tailEnd len="med" w="med" type="triangle"/>
          </a:ln>
        </p:spPr>
      </p:cxnSp>
      <p:cxnSp>
        <p:nvCxnSpPr>
          <p:cNvPr id="659" name="Google Shape;659;p57"/>
          <p:cNvCxnSpPr/>
          <p:nvPr/>
        </p:nvCxnSpPr>
        <p:spPr>
          <a:xfrm rot="-5400000">
            <a:off x="1266810" y="3160816"/>
            <a:ext cx="3463800" cy="561900"/>
          </a:xfrm>
          <a:prstGeom prst="curvedConnector3">
            <a:avLst>
              <a:gd fmla="val 50000" name="adj1"/>
            </a:avLst>
          </a:prstGeom>
          <a:noFill/>
          <a:ln cap="flat" cmpd="sng" w="76200">
            <a:solidFill>
              <a:srgbClr val="FCCC14"/>
            </a:solidFill>
            <a:prstDash val="solid"/>
            <a:miter lim="800000"/>
            <a:headEnd len="sm" w="sm" type="none"/>
            <a:tailEnd len="med" w="med" type="triangle"/>
          </a:ln>
        </p:spPr>
      </p:cxnSp>
      <p:cxnSp>
        <p:nvCxnSpPr>
          <p:cNvPr id="660" name="Google Shape;660;p57"/>
          <p:cNvCxnSpPr/>
          <p:nvPr/>
        </p:nvCxnSpPr>
        <p:spPr>
          <a:xfrm rot="-5400000">
            <a:off x="1803663" y="3157229"/>
            <a:ext cx="3463800" cy="561900"/>
          </a:xfrm>
          <a:prstGeom prst="curvedConnector3">
            <a:avLst>
              <a:gd fmla="val 50000" name="adj1"/>
            </a:avLst>
          </a:prstGeom>
          <a:noFill/>
          <a:ln cap="flat" cmpd="sng" w="76200">
            <a:solidFill>
              <a:srgbClr val="00B050"/>
            </a:solidFill>
            <a:prstDash val="solid"/>
            <a:miter lim="800000"/>
            <a:headEnd len="sm" w="sm" type="none"/>
            <a:tailEnd len="med" w="med" type="triangle"/>
          </a:ln>
        </p:spPr>
      </p:cxnSp>
      <p:sp>
        <p:nvSpPr>
          <p:cNvPr id="661" name="Google Shape;661;p57"/>
          <p:cNvSpPr/>
          <p:nvPr/>
        </p:nvSpPr>
        <p:spPr>
          <a:xfrm>
            <a:off x="2325649" y="5167314"/>
            <a:ext cx="1052346" cy="800100"/>
          </a:xfrm>
          <a:prstGeom prst="rect">
            <a:avLst/>
          </a:prstGeom>
          <a:solidFill>
            <a:srgbClr val="F4B08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2" name="Google Shape;662;p57"/>
          <p:cNvSpPr/>
          <p:nvPr/>
        </p:nvSpPr>
        <p:spPr>
          <a:xfrm>
            <a:off x="2433598" y="5713415"/>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3" name="Google Shape;663;p57"/>
          <p:cNvSpPr/>
          <p:nvPr/>
        </p:nvSpPr>
        <p:spPr>
          <a:xfrm>
            <a:off x="2664579" y="5713415"/>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4" name="Google Shape;664;p57"/>
          <p:cNvSpPr/>
          <p:nvPr/>
        </p:nvSpPr>
        <p:spPr>
          <a:xfrm>
            <a:off x="2913023" y="5710239"/>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5" name="Google Shape;665;p57"/>
          <p:cNvSpPr/>
          <p:nvPr/>
        </p:nvSpPr>
        <p:spPr>
          <a:xfrm>
            <a:off x="3139798" y="5707062"/>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6" name="Google Shape;666;p57"/>
          <p:cNvSpPr/>
          <p:nvPr/>
        </p:nvSpPr>
        <p:spPr>
          <a:xfrm rot="10800000">
            <a:off x="2891393" y="1157291"/>
            <a:ext cx="1073973" cy="800100"/>
          </a:xfrm>
          <a:prstGeom prst="rect">
            <a:avLst/>
          </a:prstGeom>
          <a:solidFill>
            <a:srgbClr val="F4B08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7" name="Google Shape;667;p57"/>
          <p:cNvSpPr/>
          <p:nvPr/>
        </p:nvSpPr>
        <p:spPr>
          <a:xfrm rot="10800000">
            <a:off x="3736142" y="1157290"/>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8" name="Google Shape;668;p57"/>
          <p:cNvSpPr/>
          <p:nvPr/>
        </p:nvSpPr>
        <p:spPr>
          <a:xfrm rot="10800000">
            <a:off x="3487698" y="1160466"/>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9" name="Google Shape;669;p57"/>
          <p:cNvSpPr/>
          <p:nvPr/>
        </p:nvSpPr>
        <p:spPr>
          <a:xfrm rot="10800000">
            <a:off x="3260923" y="1163643"/>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0" name="Google Shape;670;p57"/>
          <p:cNvSpPr/>
          <p:nvPr/>
        </p:nvSpPr>
        <p:spPr>
          <a:xfrm rot="10800000">
            <a:off x="3029346" y="1163643"/>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1" name="Google Shape;671;p57"/>
          <p:cNvSpPr/>
          <p:nvPr/>
        </p:nvSpPr>
        <p:spPr>
          <a:xfrm rot="236712">
            <a:off x="2951925" y="2044674"/>
            <a:ext cx="113975" cy="712880"/>
          </a:xfrm>
          <a:prstGeom prst="rect">
            <a:avLst/>
          </a:prstGeom>
          <a:noFill/>
          <a:ln cap="flat" cmpd="sng" w="127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2" name="Google Shape;672;p57"/>
          <p:cNvSpPr txBox="1"/>
          <p:nvPr>
            <p:ph type="title"/>
          </p:nvPr>
        </p:nvSpPr>
        <p:spPr>
          <a:xfrm>
            <a:off x="838200" y="365125"/>
            <a:ext cx="10515600" cy="69580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Splicing for VTX/RX Harness</a:t>
            </a:r>
            <a:endParaRPr/>
          </a:p>
        </p:txBody>
      </p:sp>
      <p:cxnSp>
        <p:nvCxnSpPr>
          <p:cNvPr id="673" name="Google Shape;673;p57"/>
          <p:cNvCxnSpPr/>
          <p:nvPr/>
        </p:nvCxnSpPr>
        <p:spPr>
          <a:xfrm rot="-5400000">
            <a:off x="-498292" y="3148112"/>
            <a:ext cx="3463800" cy="561900"/>
          </a:xfrm>
          <a:prstGeom prst="curvedConnector3">
            <a:avLst>
              <a:gd fmla="val 50000" name="adj1"/>
            </a:avLst>
          </a:prstGeom>
          <a:noFill/>
          <a:ln cap="flat" cmpd="sng" w="76200">
            <a:solidFill>
              <a:srgbClr val="FF0000"/>
            </a:solidFill>
            <a:prstDash val="solid"/>
            <a:miter lim="800000"/>
            <a:headEnd len="sm" w="sm" type="none"/>
            <a:tailEnd len="med" w="med" type="triangle"/>
          </a:ln>
        </p:spPr>
      </p:cxnSp>
      <p:cxnSp>
        <p:nvCxnSpPr>
          <p:cNvPr id="674" name="Google Shape;674;p57"/>
          <p:cNvCxnSpPr/>
          <p:nvPr/>
        </p:nvCxnSpPr>
        <p:spPr>
          <a:xfrm rot="-5400000">
            <a:off x="-912630" y="3154463"/>
            <a:ext cx="3463800" cy="561900"/>
          </a:xfrm>
          <a:prstGeom prst="curvedConnector3">
            <a:avLst>
              <a:gd fmla="val 50000" name="adj1"/>
            </a:avLst>
          </a:prstGeom>
          <a:noFill/>
          <a:ln cap="flat" cmpd="sng" w="76200">
            <a:solidFill>
              <a:schemeClr val="dk1"/>
            </a:solidFill>
            <a:prstDash val="solid"/>
            <a:miter lim="800000"/>
            <a:headEnd len="sm" w="sm" type="none"/>
            <a:tailEnd len="med" w="med" type="triangle"/>
          </a:ln>
        </p:spPr>
      </p:cxnSp>
      <p:cxnSp>
        <p:nvCxnSpPr>
          <p:cNvPr id="675" name="Google Shape;675;p57"/>
          <p:cNvCxnSpPr/>
          <p:nvPr/>
        </p:nvCxnSpPr>
        <p:spPr>
          <a:xfrm rot="-5400000">
            <a:off x="-715780" y="3154463"/>
            <a:ext cx="3463800" cy="561900"/>
          </a:xfrm>
          <a:prstGeom prst="curvedConnector3">
            <a:avLst>
              <a:gd fmla="val 50000" name="adj1"/>
            </a:avLst>
          </a:prstGeom>
          <a:noFill/>
          <a:ln cap="flat" cmpd="sng" w="76200">
            <a:solidFill>
              <a:srgbClr val="FCCC14"/>
            </a:solidFill>
            <a:prstDash val="solid"/>
            <a:miter lim="800000"/>
            <a:headEnd len="sm" w="sm" type="none"/>
            <a:tailEnd len="med" w="med" type="triangle"/>
          </a:ln>
        </p:spPr>
      </p:cxnSp>
      <p:cxnSp>
        <p:nvCxnSpPr>
          <p:cNvPr id="676" name="Google Shape;676;p57"/>
          <p:cNvCxnSpPr/>
          <p:nvPr/>
        </p:nvCxnSpPr>
        <p:spPr>
          <a:xfrm rot="-5400000">
            <a:off x="-18271" y="3160813"/>
            <a:ext cx="3463800" cy="561900"/>
          </a:xfrm>
          <a:prstGeom prst="curvedConnector3">
            <a:avLst>
              <a:gd fmla="val 50000" name="adj1"/>
            </a:avLst>
          </a:prstGeom>
          <a:noFill/>
          <a:ln cap="flat" cmpd="sng" w="76200">
            <a:solidFill>
              <a:srgbClr val="00B050"/>
            </a:solidFill>
            <a:prstDash val="solid"/>
            <a:miter lim="800000"/>
            <a:headEnd len="sm" w="sm" type="none"/>
            <a:tailEnd len="med" w="med" type="triangle"/>
          </a:ln>
        </p:spPr>
      </p:cxnSp>
      <p:cxnSp>
        <p:nvCxnSpPr>
          <p:cNvPr id="677" name="Google Shape;677;p57"/>
          <p:cNvCxnSpPr/>
          <p:nvPr/>
        </p:nvCxnSpPr>
        <p:spPr>
          <a:xfrm rot="-5400000">
            <a:off x="-254532" y="3154462"/>
            <a:ext cx="3463800" cy="561900"/>
          </a:xfrm>
          <a:prstGeom prst="curvedConnector3">
            <a:avLst>
              <a:gd fmla="val 50000" name="adj1"/>
            </a:avLst>
          </a:prstGeom>
          <a:noFill/>
          <a:ln cap="flat" cmpd="sng" w="76200">
            <a:solidFill>
              <a:schemeClr val="accent1"/>
            </a:solidFill>
            <a:prstDash val="solid"/>
            <a:miter lim="800000"/>
            <a:headEnd len="sm" w="sm" type="none"/>
            <a:tailEnd len="med" w="med" type="triangle"/>
          </a:ln>
        </p:spPr>
      </p:cxnSp>
      <p:pic>
        <p:nvPicPr>
          <p:cNvPr descr="Twist wire solder splice | GM Volt Forum" id="678" name="Google Shape;678;p57"/>
          <p:cNvPicPr preferRelativeResize="0"/>
          <p:nvPr/>
        </p:nvPicPr>
        <p:blipFill rotWithShape="1">
          <a:blip r:embed="rId4">
            <a:alphaModFix/>
          </a:blip>
          <a:srcRect b="0" l="0" r="0" t="0"/>
          <a:stretch/>
        </p:blipFill>
        <p:spPr>
          <a:xfrm>
            <a:off x="4574540" y="4179616"/>
            <a:ext cx="2680342" cy="2297436"/>
          </a:xfrm>
          <a:prstGeom prst="rect">
            <a:avLst/>
          </a:prstGeom>
          <a:noFill/>
          <a:ln>
            <a:noFill/>
          </a:ln>
        </p:spPr>
      </p:pic>
      <p:pic>
        <p:nvPicPr>
          <p:cNvPr descr="Cut Line PNGs for Free Download" id="679" name="Google Shape;679;p57"/>
          <p:cNvPicPr preferRelativeResize="0"/>
          <p:nvPr/>
        </p:nvPicPr>
        <p:blipFill rotWithShape="1">
          <a:blip r:embed="rId5">
            <a:alphaModFix/>
          </a:blip>
          <a:srcRect b="0" l="175" r="0" t="0"/>
          <a:stretch/>
        </p:blipFill>
        <p:spPr>
          <a:xfrm>
            <a:off x="728439" y="3225273"/>
            <a:ext cx="3996281" cy="839791"/>
          </a:xfrm>
          <a:prstGeom prst="rect">
            <a:avLst/>
          </a:prstGeom>
          <a:noFill/>
          <a:ln>
            <a:noFill/>
          </a:ln>
        </p:spPr>
      </p:pic>
      <p:sp>
        <p:nvSpPr>
          <p:cNvPr id="680" name="Google Shape;680;p57"/>
          <p:cNvSpPr txBox="1"/>
          <p:nvPr/>
        </p:nvSpPr>
        <p:spPr>
          <a:xfrm>
            <a:off x="4770532" y="3803401"/>
            <a:ext cx="2308773" cy="369332"/>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3. Splice  and tin wires</a:t>
            </a:r>
            <a:endParaRPr/>
          </a:p>
        </p:txBody>
      </p:sp>
      <p:sp>
        <p:nvSpPr>
          <p:cNvPr id="681" name="Google Shape;681;p57"/>
          <p:cNvSpPr txBox="1"/>
          <p:nvPr/>
        </p:nvSpPr>
        <p:spPr>
          <a:xfrm>
            <a:off x="4214943" y="1924336"/>
            <a:ext cx="2989087" cy="646331"/>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800"/>
              <a:buFont typeface="Calibri"/>
              <a:buAutoNum type="arabicPeriod" startAt="2"/>
            </a:pPr>
            <a:r>
              <a:rPr lang="en-US" sz="1800">
                <a:solidFill>
                  <a:schemeClr val="dk1"/>
                </a:solidFill>
                <a:latin typeface="Calibri"/>
                <a:ea typeface="Calibri"/>
                <a:cs typeface="Calibri"/>
                <a:sym typeface="Calibri"/>
              </a:rPr>
              <a:t>Slide heat shrink on wires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(before connecting)</a:t>
            </a:r>
            <a:endParaRPr/>
          </a:p>
        </p:txBody>
      </p:sp>
      <p:cxnSp>
        <p:nvCxnSpPr>
          <p:cNvPr id="682" name="Google Shape;682;p57"/>
          <p:cNvCxnSpPr>
            <a:stCxn id="683" idx="1"/>
          </p:cNvCxnSpPr>
          <p:nvPr/>
        </p:nvCxnSpPr>
        <p:spPr>
          <a:xfrm>
            <a:off x="409092" y="2478633"/>
            <a:ext cx="1708200" cy="1126500"/>
          </a:xfrm>
          <a:prstGeom prst="straightConnector1">
            <a:avLst/>
          </a:prstGeom>
          <a:noFill/>
          <a:ln cap="flat" cmpd="sng" w="9525">
            <a:solidFill>
              <a:schemeClr val="accent1"/>
            </a:solidFill>
            <a:prstDash val="solid"/>
            <a:miter lim="800000"/>
            <a:headEnd len="sm" w="sm" type="none"/>
            <a:tailEnd len="med" w="med" type="triangle"/>
          </a:ln>
        </p:spPr>
      </p:cxnSp>
      <p:cxnSp>
        <p:nvCxnSpPr>
          <p:cNvPr id="684" name="Google Shape;684;p57"/>
          <p:cNvCxnSpPr>
            <a:stCxn id="683" idx="1"/>
          </p:cNvCxnSpPr>
          <p:nvPr/>
        </p:nvCxnSpPr>
        <p:spPr>
          <a:xfrm>
            <a:off x="409092" y="2478633"/>
            <a:ext cx="1539300" cy="2482500"/>
          </a:xfrm>
          <a:prstGeom prst="straightConnector1">
            <a:avLst/>
          </a:prstGeom>
          <a:noFill/>
          <a:ln cap="flat" cmpd="sng" w="9525">
            <a:solidFill>
              <a:schemeClr val="accent1"/>
            </a:solidFill>
            <a:prstDash val="solid"/>
            <a:miter lim="800000"/>
            <a:headEnd len="sm" w="sm" type="none"/>
            <a:tailEnd len="med" w="med" type="triangle"/>
          </a:ln>
        </p:spPr>
      </p:cxnSp>
      <p:cxnSp>
        <p:nvCxnSpPr>
          <p:cNvPr id="685" name="Google Shape;685;p57"/>
          <p:cNvCxnSpPr>
            <a:stCxn id="681" idx="1"/>
            <a:endCxn id="686" idx="3"/>
          </p:cNvCxnSpPr>
          <p:nvPr/>
        </p:nvCxnSpPr>
        <p:spPr>
          <a:xfrm flipH="1">
            <a:off x="3867543" y="2247502"/>
            <a:ext cx="347400" cy="129300"/>
          </a:xfrm>
          <a:prstGeom prst="straightConnector1">
            <a:avLst/>
          </a:prstGeom>
          <a:noFill/>
          <a:ln cap="flat" cmpd="sng" w="9525">
            <a:solidFill>
              <a:schemeClr val="accent1"/>
            </a:solidFill>
            <a:prstDash val="solid"/>
            <a:miter lim="800000"/>
            <a:headEnd len="sm" w="sm" type="none"/>
            <a:tailEnd len="med" w="med" type="triangle"/>
          </a:ln>
        </p:spPr>
      </p:cxnSp>
      <p:sp>
        <p:nvSpPr>
          <p:cNvPr id="686" name="Google Shape;686;p57"/>
          <p:cNvSpPr/>
          <p:nvPr/>
        </p:nvSpPr>
        <p:spPr>
          <a:xfrm rot="236712">
            <a:off x="3753734" y="2016542"/>
            <a:ext cx="113975" cy="712880"/>
          </a:xfrm>
          <a:prstGeom prst="rect">
            <a:avLst/>
          </a:prstGeom>
          <a:noFill/>
          <a:ln cap="flat" cmpd="sng" w="127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7" name="Google Shape;687;p57"/>
          <p:cNvSpPr/>
          <p:nvPr/>
        </p:nvSpPr>
        <p:spPr>
          <a:xfrm rot="236712">
            <a:off x="3440245" y="1999484"/>
            <a:ext cx="113975" cy="712880"/>
          </a:xfrm>
          <a:prstGeom prst="rect">
            <a:avLst/>
          </a:prstGeom>
          <a:noFill/>
          <a:ln cap="flat" cmpd="sng" w="127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8" name="Google Shape;688;p57"/>
          <p:cNvSpPr/>
          <p:nvPr/>
        </p:nvSpPr>
        <p:spPr>
          <a:xfrm rot="236712">
            <a:off x="3196085" y="2002369"/>
            <a:ext cx="113975" cy="712880"/>
          </a:xfrm>
          <a:prstGeom prst="rect">
            <a:avLst/>
          </a:prstGeom>
          <a:noFill/>
          <a:ln cap="flat" cmpd="sng" w="127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ut Line PNGs for Free Download" id="689" name="Google Shape;689;p57"/>
          <p:cNvPicPr preferRelativeResize="0"/>
          <p:nvPr/>
        </p:nvPicPr>
        <p:blipFill rotWithShape="1">
          <a:blip r:embed="rId5">
            <a:alphaModFix/>
          </a:blip>
          <a:srcRect b="0" l="58973" r="0" t="0"/>
          <a:stretch/>
        </p:blipFill>
        <p:spPr>
          <a:xfrm>
            <a:off x="1371918" y="4594219"/>
            <a:ext cx="1198394" cy="839791"/>
          </a:xfrm>
          <a:prstGeom prst="rect">
            <a:avLst/>
          </a:prstGeom>
          <a:noFill/>
          <a:ln>
            <a:noFill/>
          </a:ln>
        </p:spPr>
      </p:pic>
      <p:cxnSp>
        <p:nvCxnSpPr>
          <p:cNvPr id="690" name="Google Shape;690;p57"/>
          <p:cNvCxnSpPr/>
          <p:nvPr/>
        </p:nvCxnSpPr>
        <p:spPr>
          <a:xfrm rot="-5400000">
            <a:off x="9711507" y="4080109"/>
            <a:ext cx="1612500" cy="561900"/>
          </a:xfrm>
          <a:prstGeom prst="curvedConnector3">
            <a:avLst>
              <a:gd fmla="val 50000" name="adj1"/>
            </a:avLst>
          </a:prstGeom>
          <a:noFill/>
          <a:ln cap="flat" cmpd="sng" w="76200">
            <a:solidFill>
              <a:srgbClr val="FF0000"/>
            </a:solidFill>
            <a:prstDash val="solid"/>
            <a:miter lim="800000"/>
            <a:headEnd len="sm" w="sm" type="none"/>
            <a:tailEnd len="med" w="med" type="triangle"/>
          </a:ln>
        </p:spPr>
      </p:cxnSp>
      <p:cxnSp>
        <p:nvCxnSpPr>
          <p:cNvPr id="691" name="Google Shape;691;p57"/>
          <p:cNvCxnSpPr/>
          <p:nvPr/>
        </p:nvCxnSpPr>
        <p:spPr>
          <a:xfrm rot="-5400000">
            <a:off x="9243194" y="4083065"/>
            <a:ext cx="1612500" cy="561900"/>
          </a:xfrm>
          <a:prstGeom prst="curvedConnector3">
            <a:avLst>
              <a:gd fmla="val 50000" name="adj1"/>
            </a:avLst>
          </a:prstGeom>
          <a:noFill/>
          <a:ln cap="flat" cmpd="sng" w="76200">
            <a:solidFill>
              <a:schemeClr val="dk1"/>
            </a:solidFill>
            <a:prstDash val="solid"/>
            <a:miter lim="800000"/>
            <a:headEnd len="sm" w="sm" type="none"/>
            <a:tailEnd len="med" w="med" type="triangle"/>
          </a:ln>
        </p:spPr>
      </p:cxnSp>
      <p:cxnSp>
        <p:nvCxnSpPr>
          <p:cNvPr id="692" name="Google Shape;692;p57"/>
          <p:cNvCxnSpPr/>
          <p:nvPr/>
        </p:nvCxnSpPr>
        <p:spPr>
          <a:xfrm rot="-5400000">
            <a:off x="9446394" y="4083065"/>
            <a:ext cx="1612500" cy="561900"/>
          </a:xfrm>
          <a:prstGeom prst="curvedConnector3">
            <a:avLst>
              <a:gd fmla="val 50000" name="adj1"/>
            </a:avLst>
          </a:prstGeom>
          <a:noFill/>
          <a:ln cap="flat" cmpd="sng" w="76200">
            <a:solidFill>
              <a:srgbClr val="FCCC14"/>
            </a:solidFill>
            <a:prstDash val="solid"/>
            <a:miter lim="800000"/>
            <a:headEnd len="sm" w="sm" type="none"/>
            <a:tailEnd len="med" w="med" type="triangle"/>
          </a:ln>
        </p:spPr>
      </p:cxnSp>
      <p:cxnSp>
        <p:nvCxnSpPr>
          <p:cNvPr id="693" name="Google Shape;693;p57"/>
          <p:cNvCxnSpPr/>
          <p:nvPr/>
        </p:nvCxnSpPr>
        <p:spPr>
          <a:xfrm rot="-5400000">
            <a:off x="9952092" y="4083065"/>
            <a:ext cx="1612500" cy="561900"/>
          </a:xfrm>
          <a:prstGeom prst="curvedConnector3">
            <a:avLst>
              <a:gd fmla="val 50000" name="adj1"/>
            </a:avLst>
          </a:prstGeom>
          <a:noFill/>
          <a:ln cap="flat" cmpd="sng" w="76200">
            <a:solidFill>
              <a:schemeClr val="accent1"/>
            </a:solidFill>
            <a:prstDash val="solid"/>
            <a:miter lim="800000"/>
            <a:headEnd len="sm" w="sm" type="none"/>
            <a:tailEnd len="med" w="med" type="triangle"/>
          </a:ln>
        </p:spPr>
      </p:cxnSp>
      <p:grpSp>
        <p:nvGrpSpPr>
          <p:cNvPr id="694" name="Google Shape;694;p57"/>
          <p:cNvGrpSpPr/>
          <p:nvPr/>
        </p:nvGrpSpPr>
        <p:grpSpPr>
          <a:xfrm>
            <a:off x="10675360" y="4372933"/>
            <a:ext cx="854928" cy="797333"/>
            <a:chOff x="7355231" y="4453627"/>
            <a:chExt cx="854928" cy="797333"/>
          </a:xfrm>
        </p:grpSpPr>
        <p:cxnSp>
          <p:nvCxnSpPr>
            <p:cNvPr id="695" name="Google Shape;695;p57"/>
            <p:cNvCxnSpPr/>
            <p:nvPr/>
          </p:nvCxnSpPr>
          <p:spPr>
            <a:xfrm rot="-5400000">
              <a:off x="7341902" y="4941810"/>
              <a:ext cx="410212" cy="208088"/>
            </a:xfrm>
            <a:prstGeom prst="curvedConnector3">
              <a:avLst>
                <a:gd fmla="val 50000" name="adj1"/>
              </a:avLst>
            </a:prstGeom>
            <a:noFill/>
            <a:ln cap="flat" cmpd="sng" w="76200">
              <a:solidFill>
                <a:srgbClr val="00B050"/>
              </a:solidFill>
              <a:prstDash val="solid"/>
              <a:miter lim="800000"/>
              <a:headEnd len="sm" w="sm" type="none"/>
              <a:tailEnd len="med" w="med" type="triangle"/>
            </a:ln>
          </p:spPr>
        </p:cxnSp>
        <p:sp>
          <p:nvSpPr>
            <p:cNvPr id="696" name="Google Shape;696;p57"/>
            <p:cNvSpPr/>
            <p:nvPr/>
          </p:nvSpPr>
          <p:spPr>
            <a:xfrm rot="-780742">
              <a:off x="7397257" y="4724501"/>
              <a:ext cx="411321" cy="420206"/>
            </a:xfrm>
            <a:prstGeom prst="plus">
              <a:avLst>
                <a:gd fmla="val 50000" name="adj"/>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7" name="Google Shape;697;p57"/>
            <p:cNvSpPr txBox="1"/>
            <p:nvPr/>
          </p:nvSpPr>
          <p:spPr>
            <a:xfrm rot="1597159">
              <a:off x="7507669" y="4580666"/>
              <a:ext cx="65443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cut</a:t>
              </a:r>
              <a:endParaRPr/>
            </a:p>
          </p:txBody>
        </p:sp>
      </p:grpSp>
      <p:cxnSp>
        <p:nvCxnSpPr>
          <p:cNvPr id="698" name="Google Shape;698;p57"/>
          <p:cNvCxnSpPr/>
          <p:nvPr/>
        </p:nvCxnSpPr>
        <p:spPr>
          <a:xfrm flipH="1" rot="-5400000">
            <a:off x="9690743" y="2461499"/>
            <a:ext cx="1621500" cy="561900"/>
          </a:xfrm>
          <a:prstGeom prst="curvedConnector3">
            <a:avLst>
              <a:gd fmla="val 50000" name="adj1"/>
            </a:avLst>
          </a:prstGeom>
          <a:noFill/>
          <a:ln cap="flat" cmpd="sng" w="76200">
            <a:solidFill>
              <a:srgbClr val="FF0000"/>
            </a:solidFill>
            <a:prstDash val="solid"/>
            <a:miter lim="800000"/>
            <a:headEnd len="sm" w="sm" type="none"/>
            <a:tailEnd len="med" w="med" type="triangle"/>
          </a:ln>
        </p:spPr>
      </p:cxnSp>
      <p:cxnSp>
        <p:nvCxnSpPr>
          <p:cNvPr id="699" name="Google Shape;699;p57"/>
          <p:cNvCxnSpPr/>
          <p:nvPr/>
        </p:nvCxnSpPr>
        <p:spPr>
          <a:xfrm flipH="1" rot="-5400000">
            <a:off x="9235130" y="2458526"/>
            <a:ext cx="1621500" cy="561900"/>
          </a:xfrm>
          <a:prstGeom prst="curvedConnector3">
            <a:avLst>
              <a:gd fmla="val 50000" name="adj1"/>
            </a:avLst>
          </a:prstGeom>
          <a:noFill/>
          <a:ln cap="flat" cmpd="sng" w="76200">
            <a:solidFill>
              <a:schemeClr val="dk1"/>
            </a:solidFill>
            <a:prstDash val="solid"/>
            <a:miter lim="800000"/>
            <a:headEnd len="sm" w="sm" type="none"/>
            <a:tailEnd len="med" w="med" type="triangle"/>
          </a:ln>
        </p:spPr>
      </p:cxnSp>
      <p:cxnSp>
        <p:nvCxnSpPr>
          <p:cNvPr id="700" name="Google Shape;700;p57"/>
          <p:cNvCxnSpPr/>
          <p:nvPr/>
        </p:nvCxnSpPr>
        <p:spPr>
          <a:xfrm flipH="1" rot="-5400000">
            <a:off x="9451030" y="2458526"/>
            <a:ext cx="1621500" cy="561900"/>
          </a:xfrm>
          <a:prstGeom prst="curvedConnector3">
            <a:avLst>
              <a:gd fmla="val 50000" name="adj1"/>
            </a:avLst>
          </a:prstGeom>
          <a:noFill/>
          <a:ln cap="flat" cmpd="sng" w="76200">
            <a:solidFill>
              <a:srgbClr val="FCCC14"/>
            </a:solidFill>
            <a:prstDash val="solid"/>
            <a:miter lim="800000"/>
            <a:headEnd len="sm" w="sm" type="none"/>
            <a:tailEnd len="med" w="med" type="triangle"/>
          </a:ln>
        </p:spPr>
      </p:cxnSp>
      <p:cxnSp>
        <p:nvCxnSpPr>
          <p:cNvPr id="701" name="Google Shape;701;p57"/>
          <p:cNvCxnSpPr/>
          <p:nvPr/>
        </p:nvCxnSpPr>
        <p:spPr>
          <a:xfrm flipH="1" rot="-5400000">
            <a:off x="9984207" y="2492455"/>
            <a:ext cx="1627200" cy="503100"/>
          </a:xfrm>
          <a:prstGeom prst="curvedConnector3">
            <a:avLst>
              <a:gd fmla="val 50000" name="adj1"/>
            </a:avLst>
          </a:prstGeom>
          <a:noFill/>
          <a:ln cap="flat" cmpd="sng" w="76200">
            <a:solidFill>
              <a:srgbClr val="00B050"/>
            </a:solidFill>
            <a:prstDash val="solid"/>
            <a:miter lim="800000"/>
            <a:headEnd len="sm" w="sm" type="none"/>
            <a:tailEnd len="med" w="med" type="triangle"/>
          </a:ln>
        </p:spPr>
      </p:cxnSp>
      <p:grpSp>
        <p:nvGrpSpPr>
          <p:cNvPr id="702" name="Google Shape;702;p57"/>
          <p:cNvGrpSpPr/>
          <p:nvPr/>
        </p:nvGrpSpPr>
        <p:grpSpPr>
          <a:xfrm>
            <a:off x="9599489" y="1132640"/>
            <a:ext cx="1073973" cy="800101"/>
            <a:chOff x="9599489" y="1132640"/>
            <a:chExt cx="1073973" cy="800101"/>
          </a:xfrm>
        </p:grpSpPr>
        <p:sp>
          <p:nvSpPr>
            <p:cNvPr id="703" name="Google Shape;703;p57"/>
            <p:cNvSpPr/>
            <p:nvPr/>
          </p:nvSpPr>
          <p:spPr>
            <a:xfrm rot="10800000">
              <a:off x="9599489" y="1132641"/>
              <a:ext cx="1073973" cy="800100"/>
            </a:xfrm>
            <a:prstGeom prst="rect">
              <a:avLst/>
            </a:prstGeom>
            <a:solidFill>
              <a:srgbClr val="F4B08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4" name="Google Shape;704;p57"/>
            <p:cNvSpPr/>
            <p:nvPr/>
          </p:nvSpPr>
          <p:spPr>
            <a:xfrm rot="10800000">
              <a:off x="10444238" y="1132640"/>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5" name="Google Shape;705;p57"/>
            <p:cNvSpPr/>
            <p:nvPr/>
          </p:nvSpPr>
          <p:spPr>
            <a:xfrm rot="10800000">
              <a:off x="10195794" y="1135816"/>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6" name="Google Shape;706;p57"/>
            <p:cNvSpPr/>
            <p:nvPr/>
          </p:nvSpPr>
          <p:spPr>
            <a:xfrm rot="10800000">
              <a:off x="9969019" y="1138993"/>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7" name="Google Shape;707;p57"/>
            <p:cNvSpPr/>
            <p:nvPr/>
          </p:nvSpPr>
          <p:spPr>
            <a:xfrm rot="10800000">
              <a:off x="9737442" y="1138993"/>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708" name="Google Shape;708;p57"/>
          <p:cNvGrpSpPr/>
          <p:nvPr/>
        </p:nvGrpSpPr>
        <p:grpSpPr>
          <a:xfrm>
            <a:off x="10238394" y="3252090"/>
            <a:ext cx="159353" cy="624376"/>
            <a:chOff x="6974056" y="3326434"/>
            <a:chExt cx="159353" cy="624376"/>
          </a:xfrm>
        </p:grpSpPr>
        <p:sp>
          <p:nvSpPr>
            <p:cNvPr id="709" name="Google Shape;709;p57"/>
            <p:cNvSpPr/>
            <p:nvPr/>
          </p:nvSpPr>
          <p:spPr>
            <a:xfrm rot="-291904">
              <a:off x="7018010" y="3328988"/>
              <a:ext cx="70687" cy="245960"/>
            </a:xfrm>
            <a:prstGeom prst="rect">
              <a:avLst/>
            </a:prstGeom>
            <a:solidFill>
              <a:srgbClr val="D0CECE"/>
            </a:solidFill>
            <a:ln cap="flat" cmpd="sng" w="127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0" name="Google Shape;710;p57"/>
            <p:cNvSpPr/>
            <p:nvPr/>
          </p:nvSpPr>
          <p:spPr>
            <a:xfrm rot="393368">
              <a:off x="7011251" y="3701618"/>
              <a:ext cx="70687" cy="245960"/>
            </a:xfrm>
            <a:prstGeom prst="rect">
              <a:avLst/>
            </a:prstGeom>
            <a:solidFill>
              <a:srgbClr val="D0CECE"/>
            </a:solidFill>
            <a:ln cap="flat" cmpd="sng" w="127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1" name="Google Shape;711;p57"/>
            <p:cNvSpPr/>
            <p:nvPr/>
          </p:nvSpPr>
          <p:spPr>
            <a:xfrm>
              <a:off x="6974056" y="3529013"/>
              <a:ext cx="159353" cy="190500"/>
            </a:xfrm>
            <a:prstGeom prst="ellipse">
              <a:avLst/>
            </a:prstGeom>
            <a:solidFill>
              <a:srgbClr val="757070"/>
            </a:solidFill>
            <a:ln cap="flat" cmpd="sng" w="12700">
              <a:solidFill>
                <a:srgbClr val="EDEDE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712" name="Google Shape;712;p57"/>
          <p:cNvGrpSpPr/>
          <p:nvPr/>
        </p:nvGrpSpPr>
        <p:grpSpPr>
          <a:xfrm>
            <a:off x="10465169" y="3255322"/>
            <a:ext cx="159353" cy="624376"/>
            <a:chOff x="6974056" y="3326434"/>
            <a:chExt cx="159353" cy="624376"/>
          </a:xfrm>
        </p:grpSpPr>
        <p:sp>
          <p:nvSpPr>
            <p:cNvPr id="713" name="Google Shape;713;p57"/>
            <p:cNvSpPr/>
            <p:nvPr/>
          </p:nvSpPr>
          <p:spPr>
            <a:xfrm rot="-291904">
              <a:off x="7018010" y="3328988"/>
              <a:ext cx="70687" cy="245960"/>
            </a:xfrm>
            <a:prstGeom prst="rect">
              <a:avLst/>
            </a:prstGeom>
            <a:solidFill>
              <a:srgbClr val="D0CECE"/>
            </a:solidFill>
            <a:ln cap="flat" cmpd="sng" w="127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4" name="Google Shape;714;p57"/>
            <p:cNvSpPr/>
            <p:nvPr/>
          </p:nvSpPr>
          <p:spPr>
            <a:xfrm rot="393368">
              <a:off x="7011251" y="3701618"/>
              <a:ext cx="70687" cy="245960"/>
            </a:xfrm>
            <a:prstGeom prst="rect">
              <a:avLst/>
            </a:prstGeom>
            <a:solidFill>
              <a:srgbClr val="D0CECE"/>
            </a:solidFill>
            <a:ln cap="flat" cmpd="sng" w="127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5" name="Google Shape;715;p57"/>
            <p:cNvSpPr/>
            <p:nvPr/>
          </p:nvSpPr>
          <p:spPr>
            <a:xfrm>
              <a:off x="6974056" y="3529013"/>
              <a:ext cx="159353" cy="190500"/>
            </a:xfrm>
            <a:prstGeom prst="ellipse">
              <a:avLst/>
            </a:prstGeom>
            <a:solidFill>
              <a:srgbClr val="757070"/>
            </a:solidFill>
            <a:ln cap="flat" cmpd="sng" w="12700">
              <a:solidFill>
                <a:srgbClr val="EDEDE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716" name="Google Shape;716;p57"/>
          <p:cNvGrpSpPr/>
          <p:nvPr/>
        </p:nvGrpSpPr>
        <p:grpSpPr>
          <a:xfrm>
            <a:off x="10715328" y="3255322"/>
            <a:ext cx="159353" cy="624376"/>
            <a:chOff x="6974056" y="3326434"/>
            <a:chExt cx="159353" cy="624376"/>
          </a:xfrm>
        </p:grpSpPr>
        <p:sp>
          <p:nvSpPr>
            <p:cNvPr id="717" name="Google Shape;717;p57"/>
            <p:cNvSpPr/>
            <p:nvPr/>
          </p:nvSpPr>
          <p:spPr>
            <a:xfrm rot="-291904">
              <a:off x="7018010" y="3328988"/>
              <a:ext cx="70687" cy="245960"/>
            </a:xfrm>
            <a:prstGeom prst="rect">
              <a:avLst/>
            </a:prstGeom>
            <a:solidFill>
              <a:srgbClr val="D0CECE"/>
            </a:solidFill>
            <a:ln cap="flat" cmpd="sng" w="127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8" name="Google Shape;718;p57"/>
            <p:cNvSpPr/>
            <p:nvPr/>
          </p:nvSpPr>
          <p:spPr>
            <a:xfrm rot="393368">
              <a:off x="7011251" y="3701618"/>
              <a:ext cx="70687" cy="245960"/>
            </a:xfrm>
            <a:prstGeom prst="rect">
              <a:avLst/>
            </a:prstGeom>
            <a:solidFill>
              <a:srgbClr val="D0CECE"/>
            </a:solidFill>
            <a:ln cap="flat" cmpd="sng" w="127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9" name="Google Shape;719;p57"/>
            <p:cNvSpPr/>
            <p:nvPr/>
          </p:nvSpPr>
          <p:spPr>
            <a:xfrm>
              <a:off x="6974056" y="3529013"/>
              <a:ext cx="159353" cy="190500"/>
            </a:xfrm>
            <a:prstGeom prst="ellipse">
              <a:avLst/>
            </a:prstGeom>
            <a:solidFill>
              <a:srgbClr val="757070"/>
            </a:solidFill>
            <a:ln cap="flat" cmpd="sng" w="12700">
              <a:solidFill>
                <a:srgbClr val="EDEDE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720" name="Google Shape;720;p57"/>
          <p:cNvGrpSpPr/>
          <p:nvPr/>
        </p:nvGrpSpPr>
        <p:grpSpPr>
          <a:xfrm>
            <a:off x="10954751" y="3255322"/>
            <a:ext cx="159353" cy="624376"/>
            <a:chOff x="6974056" y="3326434"/>
            <a:chExt cx="159353" cy="624376"/>
          </a:xfrm>
        </p:grpSpPr>
        <p:sp>
          <p:nvSpPr>
            <p:cNvPr id="721" name="Google Shape;721;p57"/>
            <p:cNvSpPr/>
            <p:nvPr/>
          </p:nvSpPr>
          <p:spPr>
            <a:xfrm rot="-291904">
              <a:off x="7018010" y="3328988"/>
              <a:ext cx="70687" cy="245960"/>
            </a:xfrm>
            <a:prstGeom prst="rect">
              <a:avLst/>
            </a:prstGeom>
            <a:solidFill>
              <a:srgbClr val="D0CECE"/>
            </a:solidFill>
            <a:ln cap="flat" cmpd="sng" w="127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2" name="Google Shape;722;p57"/>
            <p:cNvSpPr/>
            <p:nvPr/>
          </p:nvSpPr>
          <p:spPr>
            <a:xfrm rot="393368">
              <a:off x="7011251" y="3701618"/>
              <a:ext cx="70687" cy="245960"/>
            </a:xfrm>
            <a:prstGeom prst="rect">
              <a:avLst/>
            </a:prstGeom>
            <a:solidFill>
              <a:srgbClr val="D0CECE"/>
            </a:solidFill>
            <a:ln cap="flat" cmpd="sng" w="127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3" name="Google Shape;723;p57"/>
            <p:cNvSpPr/>
            <p:nvPr/>
          </p:nvSpPr>
          <p:spPr>
            <a:xfrm>
              <a:off x="6974056" y="3529013"/>
              <a:ext cx="159353" cy="190500"/>
            </a:xfrm>
            <a:prstGeom prst="ellipse">
              <a:avLst/>
            </a:prstGeom>
            <a:solidFill>
              <a:srgbClr val="757070"/>
            </a:solidFill>
            <a:ln cap="flat" cmpd="sng" w="12700">
              <a:solidFill>
                <a:srgbClr val="EDEDE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724" name="Google Shape;724;p57"/>
          <p:cNvSpPr/>
          <p:nvPr/>
        </p:nvSpPr>
        <p:spPr>
          <a:xfrm rot="9799494">
            <a:off x="9778879" y="2051764"/>
            <a:ext cx="113975" cy="712880"/>
          </a:xfrm>
          <a:prstGeom prst="rect">
            <a:avLst/>
          </a:prstGeom>
          <a:noFill/>
          <a:ln cap="flat" cmpd="sng" w="127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5" name="Google Shape;725;p57"/>
          <p:cNvSpPr/>
          <p:nvPr/>
        </p:nvSpPr>
        <p:spPr>
          <a:xfrm rot="236712">
            <a:off x="10468626" y="3201195"/>
            <a:ext cx="113975" cy="712880"/>
          </a:xfrm>
          <a:prstGeom prst="rect">
            <a:avLst/>
          </a:prstGeom>
          <a:noFill/>
          <a:ln cap="flat" cmpd="sng" w="127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6" name="Google Shape;726;p57"/>
          <p:cNvSpPr/>
          <p:nvPr/>
        </p:nvSpPr>
        <p:spPr>
          <a:xfrm rot="236712">
            <a:off x="10730692" y="3193789"/>
            <a:ext cx="113975" cy="712880"/>
          </a:xfrm>
          <a:prstGeom prst="rect">
            <a:avLst/>
          </a:prstGeom>
          <a:noFill/>
          <a:ln cap="flat" cmpd="sng" w="127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7" name="Google Shape;727;p57"/>
          <p:cNvSpPr/>
          <p:nvPr/>
        </p:nvSpPr>
        <p:spPr>
          <a:xfrm rot="236712">
            <a:off x="10981478" y="3209107"/>
            <a:ext cx="113975" cy="712880"/>
          </a:xfrm>
          <a:prstGeom prst="rect">
            <a:avLst/>
          </a:prstGeom>
          <a:noFill/>
          <a:ln cap="flat" cmpd="sng" w="127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728" name="Google Shape;728;p57"/>
          <p:cNvCxnSpPr>
            <a:stCxn id="724" idx="0"/>
          </p:cNvCxnSpPr>
          <p:nvPr/>
        </p:nvCxnSpPr>
        <p:spPr>
          <a:xfrm>
            <a:off x="9938145" y="2749655"/>
            <a:ext cx="239400" cy="475500"/>
          </a:xfrm>
          <a:prstGeom prst="straightConnector1">
            <a:avLst/>
          </a:prstGeom>
          <a:noFill/>
          <a:ln cap="flat" cmpd="sng" w="19050">
            <a:solidFill>
              <a:schemeClr val="dk1"/>
            </a:solidFill>
            <a:prstDash val="dash"/>
            <a:miter lim="800000"/>
            <a:headEnd len="sm" w="sm" type="none"/>
            <a:tailEnd len="med" w="med" type="triangle"/>
          </a:ln>
        </p:spPr>
      </p:cxnSp>
      <p:cxnSp>
        <p:nvCxnSpPr>
          <p:cNvPr id="729" name="Google Shape;729;p57"/>
          <p:cNvCxnSpPr>
            <a:stCxn id="730" idx="3"/>
            <a:endCxn id="724" idx="3"/>
          </p:cNvCxnSpPr>
          <p:nvPr/>
        </p:nvCxnSpPr>
        <p:spPr>
          <a:xfrm>
            <a:off x="9264464" y="2386001"/>
            <a:ext cx="516900" cy="38700"/>
          </a:xfrm>
          <a:prstGeom prst="straightConnector1">
            <a:avLst/>
          </a:prstGeom>
          <a:noFill/>
          <a:ln cap="flat" cmpd="sng" w="9525">
            <a:solidFill>
              <a:schemeClr val="accent1"/>
            </a:solidFill>
            <a:prstDash val="solid"/>
            <a:miter lim="800000"/>
            <a:headEnd len="sm" w="sm" type="none"/>
            <a:tailEnd len="med" w="med" type="triangle"/>
          </a:ln>
        </p:spPr>
      </p:cxnSp>
      <p:cxnSp>
        <p:nvCxnSpPr>
          <p:cNvPr id="731" name="Google Shape;731;p57"/>
          <p:cNvCxnSpPr>
            <a:stCxn id="680" idx="3"/>
            <a:endCxn id="711" idx="2"/>
          </p:cNvCxnSpPr>
          <p:nvPr/>
        </p:nvCxnSpPr>
        <p:spPr>
          <a:xfrm flipH="1" rot="10800000">
            <a:off x="7079305" y="3550067"/>
            <a:ext cx="3159000" cy="438000"/>
          </a:xfrm>
          <a:prstGeom prst="straightConnector1">
            <a:avLst/>
          </a:prstGeom>
          <a:noFill/>
          <a:ln cap="flat" cmpd="sng" w="9525">
            <a:solidFill>
              <a:schemeClr val="accent1"/>
            </a:solidFill>
            <a:prstDash val="solid"/>
            <a:miter lim="800000"/>
            <a:headEnd len="sm" w="sm" type="none"/>
            <a:tailEnd len="med" w="med" type="triangle"/>
          </a:ln>
        </p:spPr>
      </p:cxnSp>
      <p:sp>
        <p:nvSpPr>
          <p:cNvPr id="683" name="Google Shape;683;p57"/>
          <p:cNvSpPr txBox="1"/>
          <p:nvPr/>
        </p:nvSpPr>
        <p:spPr>
          <a:xfrm>
            <a:off x="409092" y="2293967"/>
            <a:ext cx="2436744" cy="369332"/>
          </a:xfrm>
          <a:prstGeom prst="rect">
            <a:avLst/>
          </a:prstGeom>
          <a:solidFill>
            <a:schemeClr val="lt1"/>
          </a:solid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1. Cut wires for harness</a:t>
            </a:r>
            <a:endParaRPr/>
          </a:p>
        </p:txBody>
      </p:sp>
      <p:pic>
        <p:nvPicPr>
          <p:cNvPr descr="H-5(3X)-F Thin-wall heat shrink tubing | 3:1 | With adhesive | WKK" id="732" name="Google Shape;732;p57"/>
          <p:cNvPicPr preferRelativeResize="0"/>
          <p:nvPr/>
        </p:nvPicPr>
        <p:blipFill rotWithShape="1">
          <a:blip r:embed="rId6">
            <a:alphaModFix/>
          </a:blip>
          <a:srcRect b="13692" l="0" r="17321" t="39436"/>
          <a:stretch/>
        </p:blipFill>
        <p:spPr>
          <a:xfrm>
            <a:off x="7669141" y="1138993"/>
            <a:ext cx="1465238" cy="768420"/>
          </a:xfrm>
          <a:prstGeom prst="rect">
            <a:avLst/>
          </a:prstGeom>
          <a:noFill/>
          <a:ln>
            <a:noFill/>
          </a:ln>
        </p:spPr>
      </p:pic>
      <p:pic>
        <p:nvPicPr>
          <p:cNvPr descr="A picture containing text&#10;&#10;Description automatically generated" id="733" name="Google Shape;733;p57"/>
          <p:cNvPicPr preferRelativeResize="0"/>
          <p:nvPr/>
        </p:nvPicPr>
        <p:blipFill rotWithShape="1">
          <a:blip r:embed="rId7">
            <a:alphaModFix/>
          </a:blip>
          <a:srcRect b="4543" l="50350" r="28781" t="69826"/>
          <a:stretch/>
        </p:blipFill>
        <p:spPr>
          <a:xfrm>
            <a:off x="8301580" y="2691325"/>
            <a:ext cx="964355" cy="1285568"/>
          </a:xfrm>
          <a:prstGeom prst="rect">
            <a:avLst/>
          </a:prstGeom>
          <a:noFill/>
          <a:ln>
            <a:noFill/>
          </a:ln>
        </p:spPr>
      </p:pic>
      <p:sp>
        <p:nvSpPr>
          <p:cNvPr id="730" name="Google Shape;730;p57"/>
          <p:cNvSpPr txBox="1"/>
          <p:nvPr/>
        </p:nvSpPr>
        <p:spPr>
          <a:xfrm>
            <a:off x="7474030" y="1924336"/>
            <a:ext cx="1790434" cy="923330"/>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4. Apply heat shrink over connections</a:t>
            </a:r>
            <a:endParaRPr/>
          </a:p>
        </p:txBody>
      </p:sp>
      <p:grpSp>
        <p:nvGrpSpPr>
          <p:cNvPr id="734" name="Google Shape;734;p57"/>
          <p:cNvGrpSpPr/>
          <p:nvPr/>
        </p:nvGrpSpPr>
        <p:grpSpPr>
          <a:xfrm>
            <a:off x="157875" y="5160961"/>
            <a:ext cx="1423434" cy="800101"/>
            <a:chOff x="157875" y="5160961"/>
            <a:chExt cx="1423434" cy="800101"/>
          </a:xfrm>
        </p:grpSpPr>
        <p:sp>
          <p:nvSpPr>
            <p:cNvPr id="735" name="Google Shape;735;p57"/>
            <p:cNvSpPr/>
            <p:nvPr/>
          </p:nvSpPr>
          <p:spPr>
            <a:xfrm>
              <a:off x="157875" y="5160961"/>
              <a:ext cx="1423434" cy="800100"/>
            </a:xfrm>
            <a:prstGeom prst="rect">
              <a:avLst/>
            </a:prstGeom>
            <a:solidFill>
              <a:srgbClr val="D8D8D8"/>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6" name="Google Shape;736;p57"/>
            <p:cNvSpPr/>
            <p:nvPr/>
          </p:nvSpPr>
          <p:spPr>
            <a:xfrm>
              <a:off x="495457" y="5707062"/>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7" name="Google Shape;737;p57"/>
            <p:cNvSpPr/>
            <p:nvPr/>
          </p:nvSpPr>
          <p:spPr>
            <a:xfrm>
              <a:off x="692307" y="5707062"/>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8" name="Google Shape;738;p57"/>
            <p:cNvSpPr/>
            <p:nvPr/>
          </p:nvSpPr>
          <p:spPr>
            <a:xfrm>
              <a:off x="909795" y="5707062"/>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9" name="Google Shape;739;p57"/>
            <p:cNvSpPr/>
            <p:nvPr/>
          </p:nvSpPr>
          <p:spPr>
            <a:xfrm>
              <a:off x="1135939" y="5707062"/>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0" name="Google Shape;740;p57"/>
            <p:cNvSpPr/>
            <p:nvPr/>
          </p:nvSpPr>
          <p:spPr>
            <a:xfrm>
              <a:off x="1389816" y="5702818"/>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1" name="Google Shape;741;p57"/>
            <p:cNvSpPr/>
            <p:nvPr/>
          </p:nvSpPr>
          <p:spPr>
            <a:xfrm>
              <a:off x="242808" y="5707062"/>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2" name="Google Shape;742;p57"/>
            <p:cNvSpPr/>
            <p:nvPr/>
          </p:nvSpPr>
          <p:spPr>
            <a:xfrm>
              <a:off x="242808" y="5167312"/>
              <a:ext cx="118428" cy="88107"/>
            </a:xfrm>
            <a:prstGeom prst="rect">
              <a:avLst/>
            </a:prstGeom>
            <a:solidFill>
              <a:schemeClr val="l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743" name="Google Shape;743;p57"/>
          <p:cNvGrpSpPr/>
          <p:nvPr/>
        </p:nvGrpSpPr>
        <p:grpSpPr>
          <a:xfrm flipH="1" rot="10800000">
            <a:off x="735170" y="1140880"/>
            <a:ext cx="1423434" cy="825655"/>
            <a:chOff x="157875" y="5160961"/>
            <a:chExt cx="1423434" cy="800101"/>
          </a:xfrm>
        </p:grpSpPr>
        <p:sp>
          <p:nvSpPr>
            <p:cNvPr id="744" name="Google Shape;744;p57"/>
            <p:cNvSpPr/>
            <p:nvPr/>
          </p:nvSpPr>
          <p:spPr>
            <a:xfrm>
              <a:off x="157875" y="5160961"/>
              <a:ext cx="1423434" cy="800100"/>
            </a:xfrm>
            <a:prstGeom prst="rect">
              <a:avLst/>
            </a:prstGeom>
            <a:solidFill>
              <a:srgbClr val="D8D8D8"/>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5" name="Google Shape;745;p57"/>
            <p:cNvSpPr/>
            <p:nvPr/>
          </p:nvSpPr>
          <p:spPr>
            <a:xfrm>
              <a:off x="495457" y="5707062"/>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6" name="Google Shape;746;p57"/>
            <p:cNvSpPr/>
            <p:nvPr/>
          </p:nvSpPr>
          <p:spPr>
            <a:xfrm>
              <a:off x="692307" y="5707062"/>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7" name="Google Shape;747;p57"/>
            <p:cNvSpPr/>
            <p:nvPr/>
          </p:nvSpPr>
          <p:spPr>
            <a:xfrm>
              <a:off x="909795" y="5707062"/>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8" name="Google Shape;748;p57"/>
            <p:cNvSpPr/>
            <p:nvPr/>
          </p:nvSpPr>
          <p:spPr>
            <a:xfrm>
              <a:off x="1135939" y="5707062"/>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9" name="Google Shape;749;p57"/>
            <p:cNvSpPr/>
            <p:nvPr/>
          </p:nvSpPr>
          <p:spPr>
            <a:xfrm>
              <a:off x="1389816" y="5702818"/>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0" name="Google Shape;750;p57"/>
            <p:cNvSpPr/>
            <p:nvPr/>
          </p:nvSpPr>
          <p:spPr>
            <a:xfrm>
              <a:off x="242808" y="5707062"/>
              <a:ext cx="85725" cy="254000"/>
            </a:xfrm>
            <a:prstGeom prst="rect">
              <a:avLst/>
            </a:prstGeom>
            <a:solidFill>
              <a:srgbClr val="75707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1" name="Google Shape;751;p57"/>
            <p:cNvSpPr/>
            <p:nvPr/>
          </p:nvSpPr>
          <p:spPr>
            <a:xfrm>
              <a:off x="242808" y="5167312"/>
              <a:ext cx="118428" cy="88107"/>
            </a:xfrm>
            <a:prstGeom prst="rect">
              <a:avLst/>
            </a:prstGeom>
            <a:solidFill>
              <a:schemeClr val="l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58"/>
          <p:cNvSpPr txBox="1"/>
          <p:nvPr>
            <p:ph type="title"/>
          </p:nvPr>
        </p:nvSpPr>
        <p:spPr>
          <a:xfrm>
            <a:off x="838200" y="365125"/>
            <a:ext cx="10515600" cy="69580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Wiring for VTX/RX</a:t>
            </a:r>
            <a:endParaRPr/>
          </a:p>
        </p:txBody>
      </p:sp>
      <p:sp>
        <p:nvSpPr>
          <p:cNvPr id="757" name="Google Shape;757;p58"/>
          <p:cNvSpPr/>
          <p:nvPr/>
        </p:nvSpPr>
        <p:spPr>
          <a:xfrm>
            <a:off x="2203704" y="4453128"/>
            <a:ext cx="1383763" cy="181642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58" name="Google Shape;758;p58"/>
          <p:cNvPicPr preferRelativeResize="0"/>
          <p:nvPr/>
        </p:nvPicPr>
        <p:blipFill rotWithShape="1">
          <a:blip r:embed="rId3">
            <a:alphaModFix/>
          </a:blip>
          <a:srcRect b="0" l="0" r="0" t="0"/>
          <a:stretch/>
        </p:blipFill>
        <p:spPr>
          <a:xfrm>
            <a:off x="4179404" y="1112689"/>
            <a:ext cx="3833192" cy="538018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59"/>
          <p:cNvSpPr txBox="1"/>
          <p:nvPr>
            <p:ph type="title"/>
          </p:nvPr>
        </p:nvSpPr>
        <p:spPr>
          <a:xfrm>
            <a:off x="838200" y="365125"/>
            <a:ext cx="10515600" cy="84510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VTX Install</a:t>
            </a:r>
            <a:endParaRPr/>
          </a:p>
        </p:txBody>
      </p:sp>
      <p:pic>
        <p:nvPicPr>
          <p:cNvPr descr="A picture containing indoor&#10;&#10;AI-generated content may be incorrect." id="764" name="Google Shape;764;p59"/>
          <p:cNvPicPr preferRelativeResize="0"/>
          <p:nvPr>
            <p:ph idx="1" type="body"/>
          </p:nvPr>
        </p:nvPicPr>
        <p:blipFill rotWithShape="1">
          <a:blip r:embed="rId3">
            <a:alphaModFix/>
          </a:blip>
          <a:srcRect b="0" l="0" r="0" t="0"/>
          <a:stretch/>
        </p:blipFill>
        <p:spPr>
          <a:xfrm>
            <a:off x="1680633" y="1209675"/>
            <a:ext cx="8830734" cy="4967288"/>
          </a:xfrm>
          <a:prstGeom prst="rect">
            <a:avLst/>
          </a:prstGeom>
          <a:noFill/>
          <a:ln>
            <a:noFill/>
          </a:ln>
        </p:spPr>
      </p:pic>
      <p:sp>
        <p:nvSpPr>
          <p:cNvPr id="765" name="Google Shape;765;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16 October 2025</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4"/>
          <p:cNvSpPr txBox="1"/>
          <p:nvPr>
            <p:ph type="title"/>
          </p:nvPr>
        </p:nvSpPr>
        <p:spPr>
          <a:xfrm>
            <a:off x="838200" y="365125"/>
            <a:ext cx="10515600" cy="69580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Hardware</a:t>
            </a:r>
            <a:endParaRPr/>
          </a:p>
        </p:txBody>
      </p:sp>
      <p:sp>
        <p:nvSpPr>
          <p:cNvPr id="142" name="Google Shape;142;p24"/>
          <p:cNvSpPr txBox="1"/>
          <p:nvPr>
            <p:ph idx="1" type="body"/>
          </p:nvPr>
        </p:nvSpPr>
        <p:spPr>
          <a:xfrm>
            <a:off x="838200" y="778983"/>
            <a:ext cx="3997060" cy="571389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b="1" lang="en-US" sz="2400" u="sng">
                <a:latin typeface="Arial"/>
                <a:ea typeface="Arial"/>
                <a:cs typeface="Arial"/>
                <a:sym typeface="Arial"/>
              </a:rPr>
              <a:t>Fasteners</a:t>
            </a:r>
            <a:endParaRPr/>
          </a:p>
          <a:p>
            <a:pPr indent="-514350" lvl="1" marL="971550" rtl="0" algn="l">
              <a:lnSpc>
                <a:spcPct val="90000"/>
              </a:lnSpc>
              <a:spcBef>
                <a:spcPts val="500"/>
              </a:spcBef>
              <a:spcAft>
                <a:spcPts val="0"/>
              </a:spcAft>
              <a:buClr>
                <a:schemeClr val="dk1"/>
              </a:buClr>
              <a:buSzPts val="2000"/>
              <a:buFont typeface="Calibri"/>
              <a:buAutoNum type="arabicPeriod"/>
            </a:pPr>
            <a:r>
              <a:rPr lang="en-US" sz="2000">
                <a:latin typeface="Arial"/>
                <a:ea typeface="Arial"/>
                <a:cs typeface="Arial"/>
                <a:sym typeface="Arial"/>
              </a:rPr>
              <a:t>4 – M3 x 25 mm</a:t>
            </a:r>
            <a:endParaRPr/>
          </a:p>
          <a:p>
            <a:pPr indent="-514350" lvl="1" marL="971550" rtl="0" algn="l">
              <a:lnSpc>
                <a:spcPct val="90000"/>
              </a:lnSpc>
              <a:spcBef>
                <a:spcPts val="500"/>
              </a:spcBef>
              <a:spcAft>
                <a:spcPts val="0"/>
              </a:spcAft>
              <a:buClr>
                <a:schemeClr val="dk1"/>
              </a:buClr>
              <a:buSzPts val="2000"/>
              <a:buFont typeface="Calibri"/>
              <a:buAutoNum type="arabicPeriod"/>
            </a:pPr>
            <a:r>
              <a:rPr lang="en-US" sz="2000">
                <a:latin typeface="Arial"/>
                <a:ea typeface="Arial"/>
                <a:cs typeface="Arial"/>
                <a:sym typeface="Arial"/>
              </a:rPr>
              <a:t>8 – M3 x 14 mm</a:t>
            </a:r>
            <a:endParaRPr/>
          </a:p>
          <a:p>
            <a:pPr indent="-514350" lvl="1" marL="971550" rtl="0" algn="l">
              <a:lnSpc>
                <a:spcPct val="90000"/>
              </a:lnSpc>
              <a:spcBef>
                <a:spcPts val="500"/>
              </a:spcBef>
              <a:spcAft>
                <a:spcPts val="0"/>
              </a:spcAft>
              <a:buClr>
                <a:schemeClr val="dk1"/>
              </a:buClr>
              <a:buSzPts val="2000"/>
              <a:buFont typeface="Calibri"/>
              <a:buAutoNum type="arabicPeriod"/>
            </a:pPr>
            <a:r>
              <a:rPr lang="en-US" sz="2000">
                <a:latin typeface="Arial"/>
                <a:ea typeface="Arial"/>
                <a:cs typeface="Arial"/>
                <a:sym typeface="Arial"/>
              </a:rPr>
              <a:t>16 – M3 x 12 mm</a:t>
            </a:r>
            <a:endParaRPr/>
          </a:p>
          <a:p>
            <a:pPr indent="-514350" lvl="1" marL="971550" rtl="0" algn="l">
              <a:lnSpc>
                <a:spcPct val="90000"/>
              </a:lnSpc>
              <a:spcBef>
                <a:spcPts val="500"/>
              </a:spcBef>
              <a:spcAft>
                <a:spcPts val="0"/>
              </a:spcAft>
              <a:buClr>
                <a:schemeClr val="dk1"/>
              </a:buClr>
              <a:buSzPts val="2000"/>
              <a:buFont typeface="Calibri"/>
              <a:buAutoNum type="arabicPeriod"/>
            </a:pPr>
            <a:r>
              <a:rPr lang="en-US" sz="2000">
                <a:latin typeface="Arial"/>
                <a:ea typeface="Arial"/>
                <a:cs typeface="Arial"/>
                <a:sym typeface="Arial"/>
              </a:rPr>
              <a:t>16 – M3 x 8 mm</a:t>
            </a:r>
            <a:endParaRPr/>
          </a:p>
          <a:p>
            <a:pPr indent="-514350" lvl="1" marL="971550" rtl="0" algn="l">
              <a:lnSpc>
                <a:spcPct val="90000"/>
              </a:lnSpc>
              <a:spcBef>
                <a:spcPts val="500"/>
              </a:spcBef>
              <a:spcAft>
                <a:spcPts val="0"/>
              </a:spcAft>
              <a:buClr>
                <a:schemeClr val="dk1"/>
              </a:buClr>
              <a:buSzPts val="2000"/>
              <a:buFont typeface="Calibri"/>
              <a:buAutoNum type="arabicPeriod"/>
            </a:pPr>
            <a:r>
              <a:rPr lang="en-US" sz="2000">
                <a:latin typeface="Arial"/>
                <a:ea typeface="Arial"/>
                <a:cs typeface="Arial"/>
                <a:sym typeface="Arial"/>
              </a:rPr>
              <a:t>8 – M3 Nylon Nuts</a:t>
            </a:r>
            <a:endParaRPr/>
          </a:p>
          <a:p>
            <a:pPr indent="-514350" lvl="1" marL="971550" rtl="0" algn="l">
              <a:lnSpc>
                <a:spcPct val="90000"/>
              </a:lnSpc>
              <a:spcBef>
                <a:spcPts val="500"/>
              </a:spcBef>
              <a:spcAft>
                <a:spcPts val="0"/>
              </a:spcAft>
              <a:buClr>
                <a:schemeClr val="dk1"/>
              </a:buClr>
              <a:buSzPts val="2000"/>
              <a:buFont typeface="Calibri"/>
              <a:buAutoNum type="arabicPeriod"/>
            </a:pPr>
            <a:r>
              <a:rPr lang="en-US" sz="2000">
                <a:latin typeface="Arial"/>
                <a:ea typeface="Arial"/>
                <a:cs typeface="Arial"/>
                <a:sym typeface="Arial"/>
              </a:rPr>
              <a:t>4 – M5 Lock-Nuts</a:t>
            </a:r>
            <a:endParaRPr/>
          </a:p>
          <a:p>
            <a:pPr indent="-514350" lvl="1" marL="971550" rtl="0" algn="l">
              <a:lnSpc>
                <a:spcPct val="90000"/>
              </a:lnSpc>
              <a:spcBef>
                <a:spcPts val="500"/>
              </a:spcBef>
              <a:spcAft>
                <a:spcPts val="0"/>
              </a:spcAft>
              <a:buClr>
                <a:schemeClr val="dk1"/>
              </a:buClr>
              <a:buSzPts val="2000"/>
              <a:buFont typeface="Calibri"/>
              <a:buAutoNum type="arabicPeriod"/>
            </a:pPr>
            <a:r>
              <a:rPr lang="en-US" sz="2000">
                <a:latin typeface="Arial"/>
                <a:ea typeface="Arial"/>
                <a:cs typeface="Arial"/>
                <a:sym typeface="Arial"/>
              </a:rPr>
              <a:t>2 – M2 x 6 mm</a:t>
            </a:r>
            <a:endParaRPr/>
          </a:p>
          <a:p>
            <a:pPr indent="-514350" lvl="1" marL="971550" rtl="0" algn="l">
              <a:lnSpc>
                <a:spcPct val="90000"/>
              </a:lnSpc>
              <a:spcBef>
                <a:spcPts val="500"/>
              </a:spcBef>
              <a:spcAft>
                <a:spcPts val="0"/>
              </a:spcAft>
              <a:buClr>
                <a:schemeClr val="dk1"/>
              </a:buClr>
              <a:buSzPts val="2000"/>
              <a:buFont typeface="Calibri"/>
              <a:buAutoNum type="arabicPeriod"/>
            </a:pPr>
            <a:r>
              <a:rPr lang="en-US" sz="2000">
                <a:latin typeface="Arial"/>
                <a:ea typeface="Arial"/>
                <a:cs typeface="Arial"/>
                <a:sym typeface="Arial"/>
              </a:rPr>
              <a:t>8 – 25 mm Standoffs</a:t>
            </a:r>
            <a:endParaRPr/>
          </a:p>
          <a:p>
            <a:pPr indent="0" lvl="1" marL="457200" rtl="0" algn="l">
              <a:lnSpc>
                <a:spcPct val="90000"/>
              </a:lnSpc>
              <a:spcBef>
                <a:spcPts val="500"/>
              </a:spcBef>
              <a:spcAft>
                <a:spcPts val="0"/>
              </a:spcAft>
              <a:buClr>
                <a:schemeClr val="dk1"/>
              </a:buClr>
              <a:buSzPts val="2000"/>
              <a:buNone/>
            </a:pPr>
            <a:r>
              <a:t/>
            </a:r>
            <a:endParaRPr sz="2000">
              <a:latin typeface="Arial"/>
              <a:ea typeface="Arial"/>
              <a:cs typeface="Arial"/>
              <a:sym typeface="Arial"/>
            </a:endParaRPr>
          </a:p>
          <a:p>
            <a:pPr indent="0" lvl="1" marL="0" rtl="0" algn="l">
              <a:lnSpc>
                <a:spcPct val="90000"/>
              </a:lnSpc>
              <a:spcBef>
                <a:spcPts val="500"/>
              </a:spcBef>
              <a:spcAft>
                <a:spcPts val="0"/>
              </a:spcAft>
              <a:buClr>
                <a:schemeClr val="dk1"/>
              </a:buClr>
              <a:buSzPts val="2400"/>
              <a:buNone/>
            </a:pPr>
            <a:r>
              <a:rPr b="1" lang="en-US" u="sng">
                <a:latin typeface="Arial"/>
                <a:ea typeface="Arial"/>
                <a:cs typeface="Arial"/>
                <a:sym typeface="Arial"/>
              </a:rPr>
              <a:t>3D Prints/Plastic</a:t>
            </a:r>
            <a:endParaRPr/>
          </a:p>
          <a:p>
            <a:pPr indent="-457200" lvl="2" marL="914400" rtl="0" algn="l">
              <a:lnSpc>
                <a:spcPct val="90000"/>
              </a:lnSpc>
              <a:spcBef>
                <a:spcPts val="500"/>
              </a:spcBef>
              <a:spcAft>
                <a:spcPts val="0"/>
              </a:spcAft>
              <a:buClr>
                <a:schemeClr val="dk1"/>
              </a:buClr>
              <a:buSzPts val="2000"/>
              <a:buFont typeface="Calibri"/>
              <a:buAutoNum type="arabicPeriod"/>
            </a:pPr>
            <a:r>
              <a:rPr lang="en-US">
                <a:latin typeface="Arial"/>
                <a:ea typeface="Arial"/>
                <a:cs typeface="Arial"/>
                <a:sym typeface="Arial"/>
              </a:rPr>
              <a:t>2 – Blue Camera Mounts</a:t>
            </a:r>
            <a:endParaRPr/>
          </a:p>
          <a:p>
            <a:pPr indent="-457200" lvl="2" marL="914400" rtl="0" algn="l">
              <a:lnSpc>
                <a:spcPct val="90000"/>
              </a:lnSpc>
              <a:spcBef>
                <a:spcPts val="500"/>
              </a:spcBef>
              <a:spcAft>
                <a:spcPts val="0"/>
              </a:spcAft>
              <a:buClr>
                <a:schemeClr val="dk1"/>
              </a:buClr>
              <a:buSzPts val="2000"/>
              <a:buFont typeface="Calibri"/>
              <a:buAutoNum type="arabicPeriod"/>
            </a:pPr>
            <a:r>
              <a:rPr lang="en-US">
                <a:latin typeface="Arial"/>
                <a:ea typeface="Arial"/>
                <a:cs typeface="Arial"/>
                <a:sym typeface="Arial"/>
              </a:rPr>
              <a:t>1 – Antenna Mount</a:t>
            </a:r>
            <a:endParaRPr/>
          </a:p>
          <a:p>
            <a:pPr indent="-457200" lvl="2" marL="914400" rtl="0" algn="l">
              <a:lnSpc>
                <a:spcPct val="90000"/>
              </a:lnSpc>
              <a:spcBef>
                <a:spcPts val="500"/>
              </a:spcBef>
              <a:spcAft>
                <a:spcPts val="0"/>
              </a:spcAft>
              <a:buClr>
                <a:schemeClr val="dk1"/>
              </a:buClr>
              <a:buSzPts val="2000"/>
              <a:buFont typeface="Calibri"/>
              <a:buAutoNum type="arabicPeriod"/>
            </a:pPr>
            <a:r>
              <a:rPr lang="en-US">
                <a:latin typeface="Arial"/>
                <a:ea typeface="Arial"/>
                <a:cs typeface="Arial"/>
                <a:sym typeface="Arial"/>
              </a:rPr>
              <a:t>4 – Motor skids</a:t>
            </a:r>
            <a:endParaRPr/>
          </a:p>
          <a:p>
            <a:pPr indent="-457200" lvl="2" marL="914400" rtl="0" algn="l">
              <a:lnSpc>
                <a:spcPct val="90000"/>
              </a:lnSpc>
              <a:spcBef>
                <a:spcPts val="500"/>
              </a:spcBef>
              <a:spcAft>
                <a:spcPts val="0"/>
              </a:spcAft>
              <a:buClr>
                <a:schemeClr val="dk1"/>
              </a:buClr>
              <a:buSzPts val="2000"/>
              <a:buFont typeface="Calibri"/>
              <a:buAutoNum type="arabicPeriod"/>
            </a:pPr>
            <a:r>
              <a:rPr lang="en-US">
                <a:latin typeface="Arial"/>
                <a:ea typeface="Arial"/>
                <a:cs typeface="Arial"/>
                <a:sym typeface="Arial"/>
              </a:rPr>
              <a:t>8 – Gummies</a:t>
            </a:r>
            <a:endParaRPr/>
          </a:p>
        </p:txBody>
      </p:sp>
      <p:pic>
        <p:nvPicPr>
          <p:cNvPr descr="A picture containing text&#10;&#10;AI-generated content may be incorrect." id="143" name="Google Shape;143;p24"/>
          <p:cNvPicPr preferRelativeResize="0"/>
          <p:nvPr/>
        </p:nvPicPr>
        <p:blipFill rotWithShape="1">
          <a:blip r:embed="rId3">
            <a:alphaModFix/>
          </a:blip>
          <a:srcRect b="29924" l="26958" r="24335" t="29273"/>
          <a:stretch/>
        </p:blipFill>
        <p:spPr>
          <a:xfrm>
            <a:off x="6242029" y="1333291"/>
            <a:ext cx="3944542" cy="2478313"/>
          </a:xfrm>
          <a:prstGeom prst="rect">
            <a:avLst/>
          </a:prstGeom>
          <a:noFill/>
          <a:ln>
            <a:noFill/>
          </a:ln>
        </p:spPr>
      </p:pic>
      <p:pic>
        <p:nvPicPr>
          <p:cNvPr id="144" name="Google Shape;144;p24"/>
          <p:cNvPicPr preferRelativeResize="0"/>
          <p:nvPr/>
        </p:nvPicPr>
        <p:blipFill rotWithShape="1">
          <a:blip r:embed="rId4">
            <a:alphaModFix/>
          </a:blip>
          <a:srcRect b="29077" l="23181" r="16218" t="30121"/>
          <a:stretch/>
        </p:blipFill>
        <p:spPr>
          <a:xfrm>
            <a:off x="5982096" y="3934326"/>
            <a:ext cx="4541359" cy="229321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grpSp>
        <p:nvGrpSpPr>
          <p:cNvPr id="770" name="Google Shape;770;p60"/>
          <p:cNvGrpSpPr/>
          <p:nvPr/>
        </p:nvGrpSpPr>
        <p:grpSpPr>
          <a:xfrm>
            <a:off x="8530500" y="421406"/>
            <a:ext cx="2823300" cy="2670357"/>
            <a:chOff x="8755294" y="216237"/>
            <a:chExt cx="2279419" cy="2155939"/>
          </a:xfrm>
        </p:grpSpPr>
        <p:pic>
          <p:nvPicPr>
            <p:cNvPr descr="BETAFPV Dipole T Antenna – BETAFPV Hobby" id="771" name="Google Shape;771;p60"/>
            <p:cNvPicPr preferRelativeResize="0"/>
            <p:nvPr/>
          </p:nvPicPr>
          <p:blipFill rotWithShape="1">
            <a:blip r:embed="rId3">
              <a:alphaModFix/>
            </a:blip>
            <a:srcRect b="0" l="0" r="0" t="0"/>
            <a:stretch/>
          </p:blipFill>
          <p:spPr>
            <a:xfrm>
              <a:off x="8755294" y="216237"/>
              <a:ext cx="2155939" cy="2155939"/>
            </a:xfrm>
            <a:prstGeom prst="rect">
              <a:avLst/>
            </a:prstGeom>
            <a:noFill/>
            <a:ln>
              <a:noFill/>
            </a:ln>
          </p:spPr>
        </p:pic>
        <p:sp>
          <p:nvSpPr>
            <p:cNvPr id="772" name="Google Shape;772;p60"/>
            <p:cNvSpPr/>
            <p:nvPr/>
          </p:nvSpPr>
          <p:spPr>
            <a:xfrm>
              <a:off x="8972550" y="990600"/>
              <a:ext cx="2062163" cy="1233488"/>
            </a:xfrm>
            <a:custGeom>
              <a:rect b="b" l="l" r="r" t="t"/>
              <a:pathLst>
                <a:path extrusionOk="0" h="1233488" w="2062163">
                  <a:moveTo>
                    <a:pt x="0" y="1014413"/>
                  </a:moveTo>
                  <a:lnTo>
                    <a:pt x="0" y="1014413"/>
                  </a:lnTo>
                  <a:lnTo>
                    <a:pt x="847725" y="0"/>
                  </a:lnTo>
                  <a:lnTo>
                    <a:pt x="2062163" y="604838"/>
                  </a:lnTo>
                  <a:lnTo>
                    <a:pt x="1957388" y="1000125"/>
                  </a:lnTo>
                  <a:lnTo>
                    <a:pt x="1866900" y="1014413"/>
                  </a:lnTo>
                  <a:lnTo>
                    <a:pt x="319088" y="1233488"/>
                  </a:lnTo>
                  <a:lnTo>
                    <a:pt x="0" y="1014413"/>
                  </a:lnTo>
                  <a:close/>
                </a:path>
              </a:pathLst>
            </a:cu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descr="A picture containing wall, indoor&#10;&#10;Description automatically generated" id="773" name="Google Shape;773;p60"/>
          <p:cNvPicPr preferRelativeResize="0"/>
          <p:nvPr/>
        </p:nvPicPr>
        <p:blipFill rotWithShape="1">
          <a:blip r:embed="rId4">
            <a:alphaModFix/>
          </a:blip>
          <a:srcRect b="32715" l="20357" r="10436" t="24957"/>
          <a:stretch/>
        </p:blipFill>
        <p:spPr>
          <a:xfrm>
            <a:off x="445860" y="1818368"/>
            <a:ext cx="6328229" cy="2902857"/>
          </a:xfrm>
          <a:prstGeom prst="rect">
            <a:avLst/>
          </a:prstGeom>
          <a:noFill/>
          <a:ln>
            <a:noFill/>
          </a:ln>
        </p:spPr>
      </p:pic>
      <p:sp>
        <p:nvSpPr>
          <p:cNvPr id="774" name="Google Shape;774;p60"/>
          <p:cNvSpPr/>
          <p:nvPr/>
        </p:nvSpPr>
        <p:spPr>
          <a:xfrm>
            <a:off x="3800475" y="3219450"/>
            <a:ext cx="661988" cy="481013"/>
          </a:xfrm>
          <a:custGeom>
            <a:rect b="b" l="l" r="r" t="t"/>
            <a:pathLst>
              <a:path extrusionOk="0" h="481013" w="661988">
                <a:moveTo>
                  <a:pt x="4763" y="438150"/>
                </a:moveTo>
                <a:lnTo>
                  <a:pt x="657225" y="481013"/>
                </a:lnTo>
                <a:cubicBezTo>
                  <a:pt x="658813" y="320675"/>
                  <a:pt x="660400" y="160338"/>
                  <a:pt x="661988" y="0"/>
                </a:cubicBezTo>
                <a:lnTo>
                  <a:pt x="0" y="52388"/>
                </a:lnTo>
                <a:cubicBezTo>
                  <a:pt x="1588" y="180975"/>
                  <a:pt x="3175" y="309563"/>
                  <a:pt x="4763" y="438150"/>
                </a:cubicBezTo>
                <a:close/>
              </a:path>
            </a:pathLst>
          </a:custGeom>
          <a:solidFill>
            <a:srgbClr val="C00000">
              <a:alpha val="15686"/>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VTX</a:t>
            </a:r>
            <a:endParaRPr/>
          </a:p>
        </p:txBody>
      </p:sp>
      <p:sp>
        <p:nvSpPr>
          <p:cNvPr id="775" name="Google Shape;775;p60"/>
          <p:cNvSpPr txBox="1"/>
          <p:nvPr/>
        </p:nvSpPr>
        <p:spPr>
          <a:xfrm>
            <a:off x="838200" y="365125"/>
            <a:ext cx="10515600" cy="695809"/>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Arial"/>
              <a:buNone/>
            </a:pPr>
            <a:r>
              <a:rPr b="1" lang="en-US" sz="4400">
                <a:solidFill>
                  <a:schemeClr val="dk1"/>
                </a:solidFill>
                <a:latin typeface="Arial"/>
                <a:ea typeface="Arial"/>
                <a:cs typeface="Arial"/>
                <a:sym typeface="Arial"/>
              </a:rPr>
              <a:t>VTX / RX Antenna</a:t>
            </a:r>
            <a:endParaRPr/>
          </a:p>
        </p:txBody>
      </p:sp>
      <p:cxnSp>
        <p:nvCxnSpPr>
          <p:cNvPr id="776" name="Google Shape;776;p60"/>
          <p:cNvCxnSpPr/>
          <p:nvPr/>
        </p:nvCxnSpPr>
        <p:spPr>
          <a:xfrm flipH="1" rot="10800000">
            <a:off x="3676650" y="2676525"/>
            <a:ext cx="1252537" cy="593271"/>
          </a:xfrm>
          <a:prstGeom prst="straightConnector1">
            <a:avLst/>
          </a:prstGeom>
          <a:noFill/>
          <a:ln cap="flat" cmpd="sng" w="76200">
            <a:solidFill>
              <a:srgbClr val="0000E1">
                <a:alpha val="55686"/>
              </a:srgbClr>
            </a:solidFill>
            <a:prstDash val="solid"/>
            <a:miter lim="800000"/>
            <a:headEnd len="sm" w="sm" type="none"/>
            <a:tailEnd len="sm" w="sm" type="none"/>
          </a:ln>
        </p:spPr>
      </p:cxnSp>
      <p:cxnSp>
        <p:nvCxnSpPr>
          <p:cNvPr id="777" name="Google Shape;777;p60"/>
          <p:cNvCxnSpPr/>
          <p:nvPr/>
        </p:nvCxnSpPr>
        <p:spPr>
          <a:xfrm rot="10800000">
            <a:off x="4600575" y="2266950"/>
            <a:ext cx="657225" cy="819150"/>
          </a:xfrm>
          <a:prstGeom prst="straightConnector1">
            <a:avLst/>
          </a:prstGeom>
          <a:noFill/>
          <a:ln cap="flat" cmpd="sng" w="76200">
            <a:solidFill>
              <a:srgbClr val="0000E1">
                <a:alpha val="55686"/>
              </a:srgbClr>
            </a:solidFill>
            <a:prstDash val="solid"/>
            <a:miter lim="800000"/>
            <a:headEnd len="sm" w="sm" type="none"/>
            <a:tailEnd len="sm" w="sm" type="none"/>
          </a:ln>
        </p:spPr>
      </p:cxnSp>
      <p:cxnSp>
        <p:nvCxnSpPr>
          <p:cNvPr id="778" name="Google Shape;778;p60"/>
          <p:cNvCxnSpPr/>
          <p:nvPr/>
        </p:nvCxnSpPr>
        <p:spPr>
          <a:xfrm>
            <a:off x="4419600" y="3480710"/>
            <a:ext cx="933450" cy="107495"/>
          </a:xfrm>
          <a:prstGeom prst="straightConnector1">
            <a:avLst/>
          </a:prstGeom>
          <a:noFill/>
          <a:ln cap="flat" cmpd="sng" w="76200">
            <a:solidFill>
              <a:srgbClr val="00B050">
                <a:alpha val="52549"/>
              </a:srgbClr>
            </a:solidFill>
            <a:prstDash val="solid"/>
            <a:miter lim="800000"/>
            <a:headEnd len="sm" w="sm" type="none"/>
            <a:tailEnd len="sm" w="sm" type="none"/>
          </a:ln>
        </p:spPr>
      </p:cxnSp>
      <p:cxnSp>
        <p:nvCxnSpPr>
          <p:cNvPr id="779" name="Google Shape;779;p60"/>
          <p:cNvCxnSpPr/>
          <p:nvPr/>
        </p:nvCxnSpPr>
        <p:spPr>
          <a:xfrm flipH="1">
            <a:off x="5113020" y="2452234"/>
            <a:ext cx="1925955" cy="224291"/>
          </a:xfrm>
          <a:prstGeom prst="straightConnector1">
            <a:avLst/>
          </a:prstGeom>
          <a:noFill/>
          <a:ln cap="flat" cmpd="sng" w="38100">
            <a:solidFill>
              <a:schemeClr val="accent1"/>
            </a:solidFill>
            <a:prstDash val="solid"/>
            <a:miter lim="800000"/>
            <a:headEnd len="sm" w="sm" type="none"/>
            <a:tailEnd len="med" w="med" type="triangle"/>
          </a:ln>
        </p:spPr>
      </p:cxnSp>
      <p:cxnSp>
        <p:nvCxnSpPr>
          <p:cNvPr id="780" name="Google Shape;780;p60"/>
          <p:cNvCxnSpPr/>
          <p:nvPr/>
        </p:nvCxnSpPr>
        <p:spPr>
          <a:xfrm rot="10800000">
            <a:off x="5661660" y="3588205"/>
            <a:ext cx="1377315" cy="107495"/>
          </a:xfrm>
          <a:prstGeom prst="straightConnector1">
            <a:avLst/>
          </a:prstGeom>
          <a:noFill/>
          <a:ln cap="flat" cmpd="sng" w="38100">
            <a:solidFill>
              <a:srgbClr val="00B050"/>
            </a:solidFill>
            <a:prstDash val="solid"/>
            <a:miter lim="800000"/>
            <a:headEnd len="sm" w="sm" type="none"/>
            <a:tailEnd len="med" w="med" type="triangle"/>
          </a:ln>
        </p:spPr>
      </p:cxnSp>
      <p:cxnSp>
        <p:nvCxnSpPr>
          <p:cNvPr id="781" name="Google Shape;781;p60"/>
          <p:cNvCxnSpPr>
            <a:stCxn id="774" idx="0"/>
          </p:cNvCxnSpPr>
          <p:nvPr/>
        </p:nvCxnSpPr>
        <p:spPr>
          <a:xfrm rot="10800000">
            <a:off x="3676538" y="3269700"/>
            <a:ext cx="128700" cy="387900"/>
          </a:xfrm>
          <a:prstGeom prst="straightConnector1">
            <a:avLst/>
          </a:prstGeom>
          <a:noFill/>
          <a:ln cap="flat" cmpd="sng" w="76200">
            <a:solidFill>
              <a:srgbClr val="0000E1">
                <a:alpha val="55686"/>
              </a:srgbClr>
            </a:solidFill>
            <a:prstDash val="solid"/>
            <a:miter lim="800000"/>
            <a:headEnd len="sm" w="sm" type="none"/>
            <a:tailEnd len="sm" w="sm" type="none"/>
          </a:ln>
        </p:spPr>
      </p:cxnSp>
      <p:sp>
        <p:nvSpPr>
          <p:cNvPr descr="Rush Cherry SMA 5.8GHz Antenna | The FPV Store you Deserve" id="782" name="Google Shape;782;p60"/>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yrodrone Locking U.FL to SMA Extension - Choose Size" id="783" name="Google Shape;783;p60"/>
          <p:cNvPicPr preferRelativeResize="0"/>
          <p:nvPr/>
        </p:nvPicPr>
        <p:blipFill rotWithShape="1">
          <a:blip r:embed="rId5">
            <a:alphaModFix/>
          </a:blip>
          <a:srcRect b="26284" l="10606" r="11606" t="23436"/>
          <a:stretch/>
        </p:blipFill>
        <p:spPr>
          <a:xfrm>
            <a:off x="7915275" y="4610254"/>
            <a:ext cx="2373433" cy="1534076"/>
          </a:xfrm>
          <a:prstGeom prst="rect">
            <a:avLst/>
          </a:prstGeom>
          <a:noFill/>
          <a:ln>
            <a:noFill/>
          </a:ln>
        </p:spPr>
      </p:pic>
      <p:sp>
        <p:nvSpPr>
          <p:cNvPr id="784" name="Google Shape;784;p60"/>
          <p:cNvSpPr txBox="1"/>
          <p:nvPr/>
        </p:nvSpPr>
        <p:spPr>
          <a:xfrm>
            <a:off x="7038975" y="2007427"/>
            <a:ext cx="4232047" cy="923330"/>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Dipole Antenna – zip-tie it to the top of the arm with an “X” on the zip-ties. Make sure the antenna will not rotate into your blades</a:t>
            </a:r>
            <a:endParaRPr/>
          </a:p>
        </p:txBody>
      </p:sp>
      <p:sp>
        <p:nvSpPr>
          <p:cNvPr id="785" name="Google Shape;785;p60"/>
          <p:cNvSpPr txBox="1"/>
          <p:nvPr/>
        </p:nvSpPr>
        <p:spPr>
          <a:xfrm>
            <a:off x="7036028" y="3261738"/>
            <a:ext cx="4519613" cy="923330"/>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SMA Antenna – utilize the 3D printed SMA antenna mount and slide it down the rear standoffs.</a:t>
            </a:r>
            <a:endParaRPr sz="20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61"/>
          <p:cNvSpPr txBox="1"/>
          <p:nvPr>
            <p:ph type="title"/>
          </p:nvPr>
        </p:nvSpPr>
        <p:spPr>
          <a:xfrm>
            <a:off x="838200" y="365125"/>
            <a:ext cx="10515600" cy="69580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SMA Antenna Extension</a:t>
            </a:r>
            <a:endParaRPr/>
          </a:p>
        </p:txBody>
      </p:sp>
      <p:pic>
        <p:nvPicPr>
          <p:cNvPr descr="A picture containing text, indoor&#10;&#10;Description automatically generated" id="791" name="Google Shape;791;p61"/>
          <p:cNvPicPr preferRelativeResize="0"/>
          <p:nvPr/>
        </p:nvPicPr>
        <p:blipFill rotWithShape="1">
          <a:blip r:embed="rId3">
            <a:alphaModFix/>
          </a:blip>
          <a:srcRect b="0" l="0" r="0" t="0"/>
          <a:stretch/>
        </p:blipFill>
        <p:spPr>
          <a:xfrm>
            <a:off x="2827111" y="1177048"/>
            <a:ext cx="6534150" cy="4900613"/>
          </a:xfrm>
          <a:prstGeom prst="rect">
            <a:avLst/>
          </a:prstGeom>
          <a:noFill/>
          <a:ln>
            <a:noFill/>
          </a:ln>
        </p:spPr>
      </p:pic>
      <p:sp>
        <p:nvSpPr>
          <p:cNvPr id="792" name="Google Shape;792;p61"/>
          <p:cNvSpPr/>
          <p:nvPr/>
        </p:nvSpPr>
        <p:spPr>
          <a:xfrm rot="276099">
            <a:off x="5083883" y="3655947"/>
            <a:ext cx="722170" cy="605458"/>
          </a:xfrm>
          <a:prstGeom prst="ellipse">
            <a:avLst/>
          </a:prstGeom>
          <a:noFill/>
          <a:ln cap="flat" cmpd="sng" w="28575">
            <a:solidFill>
              <a:schemeClr val="lt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3" name="Google Shape;793;p61"/>
          <p:cNvSpPr txBox="1"/>
          <p:nvPr/>
        </p:nvSpPr>
        <p:spPr>
          <a:xfrm>
            <a:off x="1095537" y="1582785"/>
            <a:ext cx="3038313" cy="923330"/>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Screws on from SMA antenna pushed through 3D printed mount</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62"/>
          <p:cNvSpPr txBox="1"/>
          <p:nvPr>
            <p:ph type="title"/>
          </p:nvPr>
        </p:nvSpPr>
        <p:spPr>
          <a:xfrm>
            <a:off x="838200" y="365125"/>
            <a:ext cx="10515600" cy="69580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Camera mount</a:t>
            </a:r>
            <a:endParaRPr/>
          </a:p>
        </p:txBody>
      </p:sp>
      <p:pic>
        <p:nvPicPr>
          <p:cNvPr descr="A picture containing wall, indoor&#10;&#10;Description automatically generated" id="799" name="Google Shape;799;p62"/>
          <p:cNvPicPr preferRelativeResize="0"/>
          <p:nvPr/>
        </p:nvPicPr>
        <p:blipFill rotWithShape="1">
          <a:blip r:embed="rId3">
            <a:alphaModFix/>
          </a:blip>
          <a:srcRect b="41568" l="25000" r="50105" t="27736"/>
          <a:stretch/>
        </p:blipFill>
        <p:spPr>
          <a:xfrm>
            <a:off x="1247775" y="1060934"/>
            <a:ext cx="5219700" cy="4826587"/>
          </a:xfrm>
          <a:prstGeom prst="rect">
            <a:avLst/>
          </a:prstGeom>
          <a:noFill/>
          <a:ln>
            <a:noFill/>
          </a:ln>
        </p:spPr>
      </p:pic>
      <p:cxnSp>
        <p:nvCxnSpPr>
          <p:cNvPr id="800" name="Google Shape;800;p62"/>
          <p:cNvCxnSpPr/>
          <p:nvPr/>
        </p:nvCxnSpPr>
        <p:spPr>
          <a:xfrm flipH="1" rot="10800000">
            <a:off x="2410691" y="3883313"/>
            <a:ext cx="247650" cy="390525"/>
          </a:xfrm>
          <a:prstGeom prst="straightConnector1">
            <a:avLst/>
          </a:prstGeom>
          <a:noFill/>
          <a:ln cap="flat" cmpd="sng" w="57150">
            <a:solidFill>
              <a:srgbClr val="FF0000"/>
            </a:solidFill>
            <a:prstDash val="solid"/>
            <a:miter lim="800000"/>
            <a:headEnd len="sm" w="sm" type="none"/>
            <a:tailEnd len="sm" w="sm" type="none"/>
          </a:ln>
        </p:spPr>
      </p:cxnSp>
      <p:cxnSp>
        <p:nvCxnSpPr>
          <p:cNvPr id="801" name="Google Shape;801;p62"/>
          <p:cNvCxnSpPr/>
          <p:nvPr/>
        </p:nvCxnSpPr>
        <p:spPr>
          <a:xfrm flipH="1">
            <a:off x="2955636" y="3278965"/>
            <a:ext cx="110650" cy="150035"/>
          </a:xfrm>
          <a:prstGeom prst="straightConnector1">
            <a:avLst/>
          </a:prstGeom>
          <a:noFill/>
          <a:ln cap="flat" cmpd="sng" w="57150">
            <a:solidFill>
              <a:srgbClr val="FF0000"/>
            </a:solidFill>
            <a:prstDash val="solid"/>
            <a:miter lim="800000"/>
            <a:headEnd len="sm" w="sm" type="none"/>
            <a:tailEnd len="sm" w="sm" type="none"/>
          </a:ln>
        </p:spPr>
      </p:cxnSp>
      <p:pic>
        <p:nvPicPr>
          <p:cNvPr descr="Foxeer Predator Nano V4 Super WDR FPV Camera 1.8mm Rot" id="802" name="Google Shape;802;p62"/>
          <p:cNvPicPr preferRelativeResize="0"/>
          <p:nvPr/>
        </p:nvPicPr>
        <p:blipFill rotWithShape="1">
          <a:blip r:embed="rId4">
            <a:alphaModFix/>
          </a:blip>
          <a:srcRect b="0" l="0" r="0" t="0"/>
          <a:stretch/>
        </p:blipFill>
        <p:spPr>
          <a:xfrm rot="1589261">
            <a:off x="8214676" y="1055185"/>
            <a:ext cx="2447925" cy="1839004"/>
          </a:xfrm>
          <a:prstGeom prst="rect">
            <a:avLst/>
          </a:prstGeom>
          <a:noFill/>
          <a:ln>
            <a:noFill/>
          </a:ln>
        </p:spPr>
      </p:pic>
      <p:cxnSp>
        <p:nvCxnSpPr>
          <p:cNvPr id="803" name="Google Shape;803;p62"/>
          <p:cNvCxnSpPr/>
          <p:nvPr/>
        </p:nvCxnSpPr>
        <p:spPr>
          <a:xfrm rot="10800000">
            <a:off x="6616065" y="3021338"/>
            <a:ext cx="3223260" cy="0"/>
          </a:xfrm>
          <a:prstGeom prst="straightConnector1">
            <a:avLst/>
          </a:prstGeom>
          <a:noFill/>
          <a:ln cap="flat" cmpd="sng" w="28575">
            <a:solidFill>
              <a:srgbClr val="171616"/>
            </a:solidFill>
            <a:prstDash val="solid"/>
            <a:miter lim="800000"/>
            <a:headEnd len="sm" w="sm" type="none"/>
            <a:tailEnd len="sm" w="sm" type="none"/>
          </a:ln>
        </p:spPr>
      </p:cxnSp>
      <p:cxnSp>
        <p:nvCxnSpPr>
          <p:cNvPr id="804" name="Google Shape;804;p62"/>
          <p:cNvCxnSpPr/>
          <p:nvPr/>
        </p:nvCxnSpPr>
        <p:spPr>
          <a:xfrm rot="10800000">
            <a:off x="6715125" y="2115560"/>
            <a:ext cx="3124200" cy="905778"/>
          </a:xfrm>
          <a:prstGeom prst="straightConnector1">
            <a:avLst/>
          </a:prstGeom>
          <a:noFill/>
          <a:ln cap="flat" cmpd="sng" w="28575">
            <a:solidFill>
              <a:srgbClr val="0000E1"/>
            </a:solidFill>
            <a:prstDash val="solid"/>
            <a:miter lim="800000"/>
            <a:headEnd len="sm" w="sm" type="none"/>
            <a:tailEnd len="sm" w="sm" type="none"/>
          </a:ln>
        </p:spPr>
      </p:cxnSp>
      <p:sp>
        <p:nvSpPr>
          <p:cNvPr id="805" name="Google Shape;805;p62"/>
          <p:cNvSpPr/>
          <p:nvPr/>
        </p:nvSpPr>
        <p:spPr>
          <a:xfrm rot="-5400000">
            <a:off x="8924925" y="2564139"/>
            <a:ext cx="914400" cy="914400"/>
          </a:xfrm>
          <a:prstGeom prst="arc">
            <a:avLst>
              <a:gd fmla="val 16200000" name="adj1"/>
              <a:gd fmla="val 18066761" name="adj2"/>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806" name="Google Shape;806;p62"/>
          <p:cNvSpPr txBox="1"/>
          <p:nvPr/>
        </p:nvSpPr>
        <p:spPr>
          <a:xfrm>
            <a:off x="8220075" y="2664514"/>
            <a:ext cx="8509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~15</a:t>
            </a:r>
            <a:r>
              <a:rPr b="0" i="0" lang="en-US" sz="1800">
                <a:solidFill>
                  <a:srgbClr val="1F1F1F"/>
                </a:solidFill>
                <a:latin typeface="Google Sans"/>
                <a:ea typeface="Google Sans"/>
                <a:cs typeface="Google Sans"/>
                <a:sym typeface="Google Sans"/>
              </a:rPr>
              <a:t>º</a:t>
            </a:r>
            <a:r>
              <a:rPr lang="en-US" sz="1800">
                <a:solidFill>
                  <a:schemeClr val="dk1"/>
                </a:solidFill>
                <a:latin typeface="Calibri"/>
                <a:ea typeface="Calibri"/>
                <a:cs typeface="Calibri"/>
                <a:sym typeface="Calibri"/>
              </a:rPr>
              <a:t> </a:t>
            </a:r>
            <a:endParaRPr/>
          </a:p>
        </p:txBody>
      </p:sp>
      <p:pic>
        <p:nvPicPr>
          <p:cNvPr descr="CL2 Camera Mounts - Choose Color" id="807" name="Google Shape;807;p62"/>
          <p:cNvPicPr preferRelativeResize="0"/>
          <p:nvPr/>
        </p:nvPicPr>
        <p:blipFill rotWithShape="1">
          <a:blip r:embed="rId5">
            <a:alphaModFix/>
          </a:blip>
          <a:srcRect b="25417" l="22221" r="19444" t="33513"/>
          <a:stretch/>
        </p:blipFill>
        <p:spPr>
          <a:xfrm flipH="1">
            <a:off x="6715125" y="3278965"/>
            <a:ext cx="4246877" cy="2816588"/>
          </a:xfrm>
          <a:prstGeom prst="rect">
            <a:avLst/>
          </a:prstGeom>
          <a:noFill/>
          <a:ln>
            <a:noFill/>
          </a:ln>
        </p:spPr>
      </p:pic>
      <p:sp>
        <p:nvSpPr>
          <p:cNvPr id="808" name="Google Shape;808;p62"/>
          <p:cNvSpPr txBox="1"/>
          <p:nvPr/>
        </p:nvSpPr>
        <p:spPr>
          <a:xfrm>
            <a:off x="7608928" y="3180052"/>
            <a:ext cx="1946195" cy="369332"/>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Angle from frame</a:t>
            </a:r>
            <a:endParaRPr/>
          </a:p>
        </p:txBody>
      </p:sp>
      <p:sp>
        <p:nvSpPr>
          <p:cNvPr id="809" name="Google Shape;809;p62"/>
          <p:cNvSpPr txBox="1"/>
          <p:nvPr/>
        </p:nvSpPr>
        <p:spPr>
          <a:xfrm>
            <a:off x="7608928" y="5561595"/>
            <a:ext cx="2401847" cy="369332"/>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3D print cam mounts</a:t>
            </a:r>
            <a:endParaRPr/>
          </a:p>
        </p:txBody>
      </p:sp>
      <p:cxnSp>
        <p:nvCxnSpPr>
          <p:cNvPr id="810" name="Google Shape;810;p62"/>
          <p:cNvCxnSpPr/>
          <p:nvPr/>
        </p:nvCxnSpPr>
        <p:spPr>
          <a:xfrm flipH="1" rot="10800000">
            <a:off x="3254579" y="2567220"/>
            <a:ext cx="247650" cy="390525"/>
          </a:xfrm>
          <a:prstGeom prst="straightConnector1">
            <a:avLst/>
          </a:prstGeom>
          <a:noFill/>
          <a:ln cap="flat" cmpd="sng" w="57150">
            <a:solidFill>
              <a:srgbClr val="FF0000"/>
            </a:solidFill>
            <a:prstDash val="solid"/>
            <a:miter lim="800000"/>
            <a:headEnd len="sm" w="sm" type="none"/>
            <a:tailEnd len="sm" w="sm" type="non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63"/>
          <p:cNvSpPr txBox="1"/>
          <p:nvPr>
            <p:ph type="title"/>
          </p:nvPr>
        </p:nvSpPr>
        <p:spPr>
          <a:xfrm>
            <a:off x="838200" y="365125"/>
            <a:ext cx="10515600" cy="69580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Camera Harness</a:t>
            </a:r>
            <a:endParaRPr/>
          </a:p>
        </p:txBody>
      </p:sp>
      <p:sp>
        <p:nvSpPr>
          <p:cNvPr id="816" name="Google Shape;816;p63"/>
          <p:cNvSpPr txBox="1"/>
          <p:nvPr>
            <p:ph idx="1" type="body"/>
          </p:nvPr>
        </p:nvSpPr>
        <p:spPr>
          <a:xfrm>
            <a:off x="258418" y="1470991"/>
            <a:ext cx="6559826" cy="4705972"/>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t>Identify Harness – </a:t>
            </a:r>
            <a:r>
              <a:rPr lang="en-US" sz="2000"/>
              <a:t>Colors are in order from the diagram as a 6 pin harness. One end has 2, 3-pin connectors. No splicing is required for this harness.</a:t>
            </a:r>
            <a:endParaRPr/>
          </a:p>
          <a:p>
            <a:pPr indent="-228600" lvl="0" marL="228600" rtl="0" algn="l">
              <a:lnSpc>
                <a:spcPct val="90000"/>
              </a:lnSpc>
              <a:spcBef>
                <a:spcPts val="1000"/>
              </a:spcBef>
              <a:spcAft>
                <a:spcPts val="0"/>
              </a:spcAft>
              <a:buClr>
                <a:schemeClr val="dk1"/>
              </a:buClr>
              <a:buSzPts val="2800"/>
              <a:buChar char="•"/>
            </a:pPr>
            <a:r>
              <a:rPr lang="en-US"/>
              <a:t>Connection – </a:t>
            </a:r>
            <a:r>
              <a:rPr lang="en-US" sz="2000"/>
              <a:t>Plug one of the 3-pin connectors directly into the cam as seen in the picture and plug the 6 pin side into the FC on the CAM port. </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rPr lang="en-US" sz="2000"/>
              <a:t>*Notes: </a:t>
            </a:r>
            <a:endParaRPr/>
          </a:p>
          <a:p>
            <a:pPr indent="-457200" lvl="0" marL="457200" rtl="0" algn="l">
              <a:lnSpc>
                <a:spcPct val="90000"/>
              </a:lnSpc>
              <a:spcBef>
                <a:spcPts val="1000"/>
              </a:spcBef>
              <a:spcAft>
                <a:spcPts val="0"/>
              </a:spcAft>
              <a:buClr>
                <a:schemeClr val="dk1"/>
              </a:buClr>
              <a:buSzPts val="2000"/>
              <a:buFont typeface="Calibri"/>
              <a:buAutoNum type="arabicPeriod"/>
            </a:pPr>
            <a:r>
              <a:rPr lang="en-US" sz="2000"/>
              <a:t>This harness is quite long, for this project, it’s best to just twist the harness and then loop and secure it as seen in the picture.</a:t>
            </a:r>
            <a:endParaRPr/>
          </a:p>
          <a:p>
            <a:pPr indent="-228600" lvl="1" marL="685800" rtl="0" algn="l">
              <a:lnSpc>
                <a:spcPct val="90000"/>
              </a:lnSpc>
              <a:spcBef>
                <a:spcPts val="500"/>
              </a:spcBef>
              <a:spcAft>
                <a:spcPts val="0"/>
              </a:spcAft>
              <a:buClr>
                <a:srgbClr val="FF0000"/>
              </a:buClr>
              <a:buSzPts val="1600"/>
              <a:buChar char="•"/>
            </a:pPr>
            <a:r>
              <a:rPr b="1" lang="en-US" sz="1600">
                <a:solidFill>
                  <a:srgbClr val="FF0000"/>
                </a:solidFill>
              </a:rPr>
              <a:t>Twisting wire harness creates artificial shielding from interference</a:t>
            </a:r>
            <a:endParaRPr sz="1600">
              <a:solidFill>
                <a:srgbClr val="FF0000"/>
              </a:solidFill>
            </a:endParaRPr>
          </a:p>
          <a:p>
            <a:pPr indent="-457200" lvl="0" marL="457200" rtl="0" algn="l">
              <a:lnSpc>
                <a:spcPct val="90000"/>
              </a:lnSpc>
              <a:spcBef>
                <a:spcPts val="1000"/>
              </a:spcBef>
              <a:spcAft>
                <a:spcPts val="0"/>
              </a:spcAft>
              <a:buClr>
                <a:schemeClr val="dk1"/>
              </a:buClr>
              <a:buSzPts val="2000"/>
              <a:buFont typeface="Calibri"/>
              <a:buAutoNum type="arabicPeriod"/>
            </a:pPr>
            <a:r>
              <a:rPr lang="en-US" sz="2000"/>
              <a:t>If you have a black screen in your goggles, swap the camera cables to the unused end and check your video feed.</a:t>
            </a:r>
            <a:endParaRPr/>
          </a:p>
          <a:p>
            <a:pPr indent="0" lvl="0" marL="0" rtl="0" algn="l">
              <a:lnSpc>
                <a:spcPct val="90000"/>
              </a:lnSpc>
              <a:spcBef>
                <a:spcPts val="1000"/>
              </a:spcBef>
              <a:spcAft>
                <a:spcPts val="0"/>
              </a:spcAft>
              <a:buClr>
                <a:schemeClr val="dk1"/>
              </a:buClr>
              <a:buSzPts val="2000"/>
              <a:buNone/>
            </a:pPr>
            <a:r>
              <a:t/>
            </a:r>
            <a:endParaRPr sz="2000"/>
          </a:p>
        </p:txBody>
      </p:sp>
      <p:pic>
        <p:nvPicPr>
          <p:cNvPr descr="A close-up of a circuit board&#10;&#10;Description automatically generated with low confidence" id="817" name="Google Shape;817;p63"/>
          <p:cNvPicPr preferRelativeResize="0"/>
          <p:nvPr/>
        </p:nvPicPr>
        <p:blipFill rotWithShape="1">
          <a:blip r:embed="rId3">
            <a:alphaModFix/>
          </a:blip>
          <a:srcRect b="0" l="0" r="0" t="0"/>
          <a:stretch/>
        </p:blipFill>
        <p:spPr>
          <a:xfrm>
            <a:off x="7991061" y="1231348"/>
            <a:ext cx="4055993" cy="5407991"/>
          </a:xfrm>
          <a:prstGeom prst="rect">
            <a:avLst/>
          </a:prstGeom>
          <a:noFill/>
          <a:ln>
            <a:noFill/>
          </a:ln>
        </p:spPr>
      </p:pic>
      <p:cxnSp>
        <p:nvCxnSpPr>
          <p:cNvPr id="818" name="Google Shape;818;p63"/>
          <p:cNvCxnSpPr/>
          <p:nvPr/>
        </p:nvCxnSpPr>
        <p:spPr>
          <a:xfrm flipH="1" rot="10800000">
            <a:off x="6248400" y="2581275"/>
            <a:ext cx="3362325" cy="990600"/>
          </a:xfrm>
          <a:prstGeom prst="straightConnector1">
            <a:avLst/>
          </a:prstGeom>
          <a:noFill/>
          <a:ln cap="flat" cmpd="sng" w="57150">
            <a:solidFill>
              <a:srgbClr val="92D050"/>
            </a:solidFill>
            <a:prstDash val="solid"/>
            <a:miter lim="800000"/>
            <a:headEnd len="sm" w="sm" type="none"/>
            <a:tailEnd len="med" w="med" type="triangle"/>
          </a:ln>
        </p:spPr>
      </p:cxnSp>
      <p:cxnSp>
        <p:nvCxnSpPr>
          <p:cNvPr id="819" name="Google Shape;819;p63"/>
          <p:cNvCxnSpPr/>
          <p:nvPr/>
        </p:nvCxnSpPr>
        <p:spPr>
          <a:xfrm flipH="1" rot="10800000">
            <a:off x="6648450" y="3048000"/>
            <a:ext cx="3200400" cy="638175"/>
          </a:xfrm>
          <a:prstGeom prst="straightConnector1">
            <a:avLst/>
          </a:prstGeom>
          <a:noFill/>
          <a:ln cap="flat" cmpd="sng" w="57150">
            <a:solidFill>
              <a:srgbClr val="92D050"/>
            </a:solidFill>
            <a:prstDash val="solid"/>
            <a:miter lim="800000"/>
            <a:headEnd len="sm" w="sm" type="none"/>
            <a:tailEnd len="med" w="med" type="triangle"/>
          </a:ln>
        </p:spPr>
      </p:cxnSp>
      <p:pic>
        <p:nvPicPr>
          <p:cNvPr descr="Foxeer Predator V5 Nano 1000TVL 1.7mm Kamera (Plug Version)" id="820" name="Google Shape;820;p63"/>
          <p:cNvPicPr preferRelativeResize="0"/>
          <p:nvPr/>
        </p:nvPicPr>
        <p:blipFill rotWithShape="1">
          <a:blip r:embed="rId4">
            <a:alphaModFix/>
          </a:blip>
          <a:srcRect b="39499" l="54500" r="16841" t="33833"/>
          <a:stretch/>
        </p:blipFill>
        <p:spPr>
          <a:xfrm>
            <a:off x="6353174" y="1153837"/>
            <a:ext cx="1637887" cy="1524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64"/>
          <p:cNvSpPr txBox="1"/>
          <p:nvPr>
            <p:ph type="title"/>
          </p:nvPr>
        </p:nvSpPr>
        <p:spPr>
          <a:xfrm>
            <a:off x="838200" y="365125"/>
            <a:ext cx="10515600" cy="69580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Camera plug</a:t>
            </a:r>
            <a:endParaRPr/>
          </a:p>
        </p:txBody>
      </p:sp>
      <p:sp>
        <p:nvSpPr>
          <p:cNvPr id="826" name="Google Shape;826;p64"/>
          <p:cNvSpPr txBox="1"/>
          <p:nvPr/>
        </p:nvSpPr>
        <p:spPr>
          <a:xfrm>
            <a:off x="1249359" y="1106784"/>
            <a:ext cx="9194012" cy="1477328"/>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dk1"/>
                </a:solidFill>
                <a:latin typeface="Calibri"/>
                <a:ea typeface="Calibri"/>
                <a:cs typeface="Calibri"/>
                <a:sym typeface="Calibri"/>
              </a:rPr>
              <a:t>When testing your goggles, if you see your OSD, but the video is gray, check you are not plugging in the loose end (video 2) to the camera, then check you have the correct sequence :</a:t>
            </a:r>
            <a:endParaRPr/>
          </a:p>
          <a:p>
            <a:pPr indent="0" lvl="0" marL="0" marR="0" rtl="0" algn="r">
              <a:spcBef>
                <a:spcPts val="0"/>
              </a:spcBef>
              <a:spcAft>
                <a:spcPts val="0"/>
              </a:spcAft>
              <a:buNone/>
            </a:pPr>
            <a:r>
              <a:rPr lang="en-US" sz="1800">
                <a:solidFill>
                  <a:schemeClr val="dk1"/>
                </a:solidFill>
                <a:latin typeface="Calibri"/>
                <a:ea typeface="Calibri"/>
                <a:cs typeface="Calibri"/>
                <a:sym typeface="Calibri"/>
              </a:rPr>
              <a:t>Red: VCC</a:t>
            </a:r>
            <a:endParaRPr/>
          </a:p>
          <a:p>
            <a:pPr indent="0" lvl="0" marL="0" marR="0" rtl="0" algn="r">
              <a:spcBef>
                <a:spcPts val="0"/>
              </a:spcBef>
              <a:spcAft>
                <a:spcPts val="0"/>
              </a:spcAft>
              <a:buNone/>
            </a:pPr>
            <a:r>
              <a:rPr lang="en-US" sz="1800">
                <a:solidFill>
                  <a:schemeClr val="dk1"/>
                </a:solidFill>
                <a:latin typeface="Calibri"/>
                <a:ea typeface="Calibri"/>
                <a:cs typeface="Calibri"/>
                <a:sym typeface="Calibri"/>
              </a:rPr>
              <a:t>Black BND</a:t>
            </a:r>
            <a:endParaRPr/>
          </a:p>
          <a:p>
            <a:pPr indent="0" lvl="0" marL="0" marR="0" rtl="0" algn="r">
              <a:spcBef>
                <a:spcPts val="0"/>
              </a:spcBef>
              <a:spcAft>
                <a:spcPts val="0"/>
              </a:spcAft>
              <a:buNone/>
            </a:pPr>
            <a:r>
              <a:rPr lang="en-US" sz="1800">
                <a:solidFill>
                  <a:schemeClr val="dk1"/>
                </a:solidFill>
                <a:latin typeface="Calibri"/>
                <a:ea typeface="Calibri"/>
                <a:cs typeface="Calibri"/>
                <a:sym typeface="Calibri"/>
              </a:rPr>
              <a:t>Yellow Vid </a:t>
            </a:r>
            <a:endParaRPr/>
          </a:p>
        </p:txBody>
      </p:sp>
      <p:pic>
        <p:nvPicPr>
          <p:cNvPr id="827" name="Google Shape;827;p64"/>
          <p:cNvPicPr preferRelativeResize="0"/>
          <p:nvPr/>
        </p:nvPicPr>
        <p:blipFill rotWithShape="1">
          <a:blip r:embed="rId3">
            <a:alphaModFix/>
          </a:blip>
          <a:srcRect b="0" l="0" r="0" t="0"/>
          <a:stretch/>
        </p:blipFill>
        <p:spPr>
          <a:xfrm>
            <a:off x="2956603" y="2088376"/>
            <a:ext cx="4198984" cy="406181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65"/>
          <p:cNvSpPr txBox="1"/>
          <p:nvPr>
            <p:ph type="title"/>
          </p:nvPr>
        </p:nvSpPr>
        <p:spPr>
          <a:xfrm>
            <a:off x="838200" y="2766218"/>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rial"/>
              <a:buNone/>
            </a:pPr>
            <a:r>
              <a:rPr b="1" lang="en-US" sz="6000">
                <a:latin typeface="Arial"/>
                <a:ea typeface="Arial"/>
                <a:cs typeface="Arial"/>
                <a:sym typeface="Arial"/>
              </a:rPr>
              <a:t>Quality Control Step 2</a:t>
            </a:r>
            <a:br>
              <a:rPr b="1" lang="en-US" sz="6000">
                <a:latin typeface="Arial"/>
                <a:ea typeface="Arial"/>
                <a:cs typeface="Arial"/>
                <a:sym typeface="Arial"/>
              </a:rPr>
            </a:br>
            <a:r>
              <a:rPr b="1" lang="en-US" sz="6000">
                <a:latin typeface="Arial"/>
                <a:ea typeface="Arial"/>
                <a:cs typeface="Arial"/>
                <a:sym typeface="Arial"/>
              </a:rPr>
              <a:t>&amp; Smoke Test</a:t>
            </a:r>
            <a:endParaRPr/>
          </a:p>
        </p:txBody>
      </p:sp>
      <p:sp>
        <p:nvSpPr>
          <p:cNvPr id="833" name="Google Shape;833;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16 October 2025</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FPV</a:t>
            </a:r>
            <a:r>
              <a:rPr lang="en-US">
                <a:latin typeface="Arial"/>
                <a:ea typeface="Arial"/>
                <a:cs typeface="Arial"/>
                <a:sym typeface="Arial"/>
              </a:rPr>
              <a:t> </a:t>
            </a:r>
            <a:r>
              <a:rPr b="1" lang="en-US">
                <a:latin typeface="Arial"/>
                <a:ea typeface="Arial"/>
                <a:cs typeface="Arial"/>
                <a:sym typeface="Arial"/>
              </a:rPr>
              <a:t>Batteries</a:t>
            </a:r>
            <a:endParaRPr/>
          </a:p>
        </p:txBody>
      </p:sp>
      <p:pic>
        <p:nvPicPr>
          <p:cNvPr id="840" name="Google Shape;840;p66"/>
          <p:cNvPicPr preferRelativeResize="0"/>
          <p:nvPr>
            <p:ph idx="1" type="body"/>
          </p:nvPr>
        </p:nvPicPr>
        <p:blipFill rotWithShape="1">
          <a:blip r:embed="rId3">
            <a:alphaModFix/>
          </a:blip>
          <a:srcRect b="0" l="0" r="0" t="0"/>
          <a:stretch/>
        </p:blipFill>
        <p:spPr>
          <a:xfrm>
            <a:off x="838200" y="2058194"/>
            <a:ext cx="5181600" cy="3886200"/>
          </a:xfrm>
          <a:prstGeom prst="rect">
            <a:avLst/>
          </a:prstGeom>
          <a:noFill/>
          <a:ln>
            <a:noFill/>
          </a:ln>
        </p:spPr>
      </p:pic>
      <p:sp>
        <p:nvSpPr>
          <p:cNvPr id="841" name="Google Shape;841;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16 October 2025</a:t>
            </a:r>
            <a:endParaRPr>
              <a:latin typeface="Arial"/>
              <a:ea typeface="Arial"/>
              <a:cs typeface="Arial"/>
              <a:sym typeface="Arial"/>
            </a:endParaRPr>
          </a:p>
        </p:txBody>
      </p:sp>
      <p:pic>
        <p:nvPicPr>
          <p:cNvPr descr="LiPo battery label explained: voltage, capacity, cell count (s)" id="842" name="Google Shape;842;p66"/>
          <p:cNvPicPr preferRelativeResize="0"/>
          <p:nvPr>
            <p:ph idx="2" type="body"/>
          </p:nvPr>
        </p:nvPicPr>
        <p:blipFill rotWithShape="1">
          <a:blip r:embed="rId4">
            <a:alphaModFix/>
          </a:blip>
          <a:srcRect b="0" l="0" r="0" t="0"/>
          <a:stretch/>
        </p:blipFill>
        <p:spPr>
          <a:xfrm>
            <a:off x="6543675" y="2212529"/>
            <a:ext cx="5181600" cy="357753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FPV Batteries</a:t>
            </a:r>
            <a:endParaRPr/>
          </a:p>
        </p:txBody>
      </p:sp>
      <p:sp>
        <p:nvSpPr>
          <p:cNvPr id="849" name="Google Shape;849;p6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latin typeface="Arial"/>
                <a:ea typeface="Arial"/>
                <a:cs typeface="Arial"/>
                <a:sym typeface="Arial"/>
              </a:rPr>
              <a:t>How to charge LIPO Batteries?</a:t>
            </a:r>
            <a:endParaRPr/>
          </a:p>
          <a:p>
            <a:pPr indent="-457200" lvl="1" marL="914400" rtl="0" algn="l">
              <a:lnSpc>
                <a:spcPct val="90000"/>
              </a:lnSpc>
              <a:spcBef>
                <a:spcPts val="500"/>
              </a:spcBef>
              <a:spcAft>
                <a:spcPts val="0"/>
              </a:spcAft>
              <a:buClr>
                <a:schemeClr val="dk1"/>
              </a:buClr>
              <a:buSzPts val="2400"/>
              <a:buFont typeface="Calibri"/>
              <a:buAutoNum type="arabicPeriod"/>
            </a:pPr>
            <a:r>
              <a:rPr lang="en-US">
                <a:latin typeface="Arial"/>
                <a:ea typeface="Arial"/>
                <a:cs typeface="Arial"/>
                <a:sym typeface="Arial"/>
              </a:rPr>
              <a:t>Plug the main lead and the balance connector into the charger</a:t>
            </a:r>
            <a:endParaRPr/>
          </a:p>
          <a:p>
            <a:pPr indent="-457200" lvl="1" marL="914400" rtl="0" algn="l">
              <a:lnSpc>
                <a:spcPct val="90000"/>
              </a:lnSpc>
              <a:spcBef>
                <a:spcPts val="500"/>
              </a:spcBef>
              <a:spcAft>
                <a:spcPts val="0"/>
              </a:spcAft>
              <a:buClr>
                <a:schemeClr val="dk1"/>
              </a:buClr>
              <a:buSzPts val="2400"/>
              <a:buFont typeface="Calibri"/>
              <a:buAutoNum type="arabicPeriod"/>
            </a:pPr>
            <a:r>
              <a:rPr lang="en-US">
                <a:latin typeface="Arial"/>
                <a:ea typeface="Arial"/>
                <a:cs typeface="Arial"/>
                <a:sym typeface="Arial"/>
              </a:rPr>
              <a:t>Set the charger to with the following:</a:t>
            </a:r>
            <a:endParaRPr/>
          </a:p>
          <a:p>
            <a:pPr indent="-228600" lvl="2" marL="1143000" rtl="0" algn="l">
              <a:lnSpc>
                <a:spcPct val="90000"/>
              </a:lnSpc>
              <a:spcBef>
                <a:spcPts val="500"/>
              </a:spcBef>
              <a:spcAft>
                <a:spcPts val="0"/>
              </a:spcAft>
              <a:buClr>
                <a:schemeClr val="dk1"/>
              </a:buClr>
              <a:buSzPts val="2000"/>
              <a:buChar char="•"/>
            </a:pPr>
            <a:r>
              <a:rPr lang="en-US">
                <a:latin typeface="Arial"/>
                <a:ea typeface="Arial"/>
                <a:cs typeface="Arial"/>
                <a:sym typeface="Arial"/>
              </a:rPr>
              <a:t>No more than 4.2 volts per cell</a:t>
            </a:r>
            <a:endParaRPr/>
          </a:p>
          <a:p>
            <a:pPr indent="-228600" lvl="2" marL="1143000" rtl="0" algn="l">
              <a:lnSpc>
                <a:spcPct val="90000"/>
              </a:lnSpc>
              <a:spcBef>
                <a:spcPts val="500"/>
              </a:spcBef>
              <a:spcAft>
                <a:spcPts val="0"/>
              </a:spcAft>
              <a:buClr>
                <a:schemeClr val="dk1"/>
              </a:buClr>
              <a:buSzPts val="2000"/>
              <a:buChar char="•"/>
            </a:pPr>
            <a:r>
              <a:rPr lang="en-US">
                <a:latin typeface="Arial"/>
                <a:ea typeface="Arial"/>
                <a:cs typeface="Arial"/>
                <a:sym typeface="Arial"/>
              </a:rPr>
              <a:t>2S-6S depending on battery</a:t>
            </a:r>
            <a:endParaRPr/>
          </a:p>
          <a:p>
            <a:pPr indent="-228600" lvl="2" marL="1143000" rtl="0" algn="l">
              <a:lnSpc>
                <a:spcPct val="90000"/>
              </a:lnSpc>
              <a:spcBef>
                <a:spcPts val="500"/>
              </a:spcBef>
              <a:spcAft>
                <a:spcPts val="0"/>
              </a:spcAft>
              <a:buClr>
                <a:schemeClr val="dk1"/>
              </a:buClr>
              <a:buSzPts val="2000"/>
              <a:buChar char="•"/>
            </a:pPr>
            <a:r>
              <a:rPr lang="en-US">
                <a:latin typeface="Arial"/>
                <a:ea typeface="Arial"/>
                <a:cs typeface="Arial"/>
                <a:sym typeface="Arial"/>
              </a:rPr>
              <a:t>Amperage – the capacity of the battery</a:t>
            </a:r>
            <a:endParaRPr/>
          </a:p>
          <a:p>
            <a:pPr indent="-101600" lvl="2" marL="1143000" rtl="0" algn="l">
              <a:lnSpc>
                <a:spcPct val="90000"/>
              </a:lnSpc>
              <a:spcBef>
                <a:spcPts val="500"/>
              </a:spcBef>
              <a:spcAft>
                <a:spcPts val="0"/>
              </a:spcAft>
              <a:buClr>
                <a:schemeClr val="dk1"/>
              </a:buClr>
              <a:buSzPts val="2000"/>
              <a:buNone/>
            </a:pPr>
            <a:r>
              <a:t/>
            </a:r>
            <a:endParaRPr>
              <a:latin typeface="Arial"/>
              <a:ea typeface="Arial"/>
              <a:cs typeface="Arial"/>
              <a:sym typeface="Arial"/>
            </a:endParaRPr>
          </a:p>
        </p:txBody>
      </p:sp>
      <p:pic>
        <p:nvPicPr>
          <p:cNvPr id="850" name="Google Shape;850;p67"/>
          <p:cNvPicPr preferRelativeResize="0"/>
          <p:nvPr>
            <p:ph idx="2" type="body"/>
          </p:nvPr>
        </p:nvPicPr>
        <p:blipFill rotWithShape="1">
          <a:blip r:embed="rId3">
            <a:alphaModFix/>
          </a:blip>
          <a:srcRect b="0" l="0" r="0" t="0"/>
          <a:stretch/>
        </p:blipFill>
        <p:spPr>
          <a:xfrm>
            <a:off x="6172200" y="2093615"/>
            <a:ext cx="5181600" cy="381535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6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FPV Batteries</a:t>
            </a:r>
            <a:endParaRPr/>
          </a:p>
        </p:txBody>
      </p:sp>
      <p:sp>
        <p:nvSpPr>
          <p:cNvPr id="856" name="Google Shape;856;p68"/>
          <p:cNvSpPr txBox="1"/>
          <p:nvPr>
            <p:ph idx="1" type="body"/>
          </p:nvPr>
        </p:nvSpPr>
        <p:spPr>
          <a:xfrm>
            <a:off x="838199" y="1825625"/>
            <a:ext cx="10515599"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latin typeface="Arial"/>
                <a:ea typeface="Arial"/>
                <a:cs typeface="Arial"/>
                <a:sym typeface="Arial"/>
              </a:rPr>
              <a:t>Charger Capabilities</a:t>
            </a:r>
            <a:endParaRPr/>
          </a:p>
          <a:p>
            <a:pPr indent="-228600" lvl="1" marL="685800" rtl="0" algn="l">
              <a:lnSpc>
                <a:spcPct val="90000"/>
              </a:lnSpc>
              <a:spcBef>
                <a:spcPts val="500"/>
              </a:spcBef>
              <a:spcAft>
                <a:spcPts val="0"/>
              </a:spcAft>
              <a:buClr>
                <a:schemeClr val="dk1"/>
              </a:buClr>
              <a:buSzPts val="2400"/>
              <a:buChar char="•"/>
            </a:pPr>
            <a:r>
              <a:rPr lang="en-US">
                <a:latin typeface="Arial"/>
                <a:ea typeface="Arial"/>
                <a:cs typeface="Arial"/>
                <a:sym typeface="Arial"/>
              </a:rPr>
              <a:t>Multiple Battery Charging</a:t>
            </a:r>
            <a:endParaRPr/>
          </a:p>
          <a:p>
            <a:pPr indent="-228600" lvl="1" marL="685800" rtl="0" algn="l">
              <a:lnSpc>
                <a:spcPct val="90000"/>
              </a:lnSpc>
              <a:spcBef>
                <a:spcPts val="500"/>
              </a:spcBef>
              <a:spcAft>
                <a:spcPts val="0"/>
              </a:spcAft>
              <a:buClr>
                <a:schemeClr val="dk1"/>
              </a:buClr>
              <a:buSzPts val="2400"/>
              <a:buChar char="•"/>
            </a:pPr>
            <a:r>
              <a:rPr lang="en-US">
                <a:latin typeface="Arial"/>
                <a:ea typeface="Arial"/>
                <a:cs typeface="Arial"/>
                <a:sym typeface="Arial"/>
              </a:rPr>
              <a:t>Max Current</a:t>
            </a:r>
            <a:endParaRPr/>
          </a:p>
          <a:p>
            <a:pPr indent="-228600" lvl="1" marL="685800" rtl="0" algn="l">
              <a:lnSpc>
                <a:spcPct val="90000"/>
              </a:lnSpc>
              <a:spcBef>
                <a:spcPts val="500"/>
              </a:spcBef>
              <a:spcAft>
                <a:spcPts val="0"/>
              </a:spcAft>
              <a:buClr>
                <a:schemeClr val="dk1"/>
              </a:buClr>
              <a:buSzPts val="2400"/>
              <a:buChar char="•"/>
            </a:pPr>
            <a:r>
              <a:rPr lang="en-US">
                <a:latin typeface="Arial"/>
                <a:ea typeface="Arial"/>
                <a:cs typeface="Arial"/>
                <a:sym typeface="Arial"/>
              </a:rPr>
              <a:t>Charge settings</a:t>
            </a:r>
            <a:endParaRPr/>
          </a:p>
          <a:p>
            <a:pPr indent="-228600" lvl="2" marL="1143000" rtl="0" algn="l">
              <a:lnSpc>
                <a:spcPct val="90000"/>
              </a:lnSpc>
              <a:spcBef>
                <a:spcPts val="500"/>
              </a:spcBef>
              <a:spcAft>
                <a:spcPts val="0"/>
              </a:spcAft>
              <a:buClr>
                <a:schemeClr val="dk1"/>
              </a:buClr>
              <a:buSzPts val="2000"/>
              <a:buChar char="•"/>
            </a:pPr>
            <a:r>
              <a:rPr lang="en-US">
                <a:latin typeface="Arial"/>
                <a:ea typeface="Arial"/>
                <a:cs typeface="Arial"/>
                <a:sym typeface="Arial"/>
              </a:rPr>
              <a:t>Standard Charge for use</a:t>
            </a:r>
            <a:endParaRPr/>
          </a:p>
          <a:p>
            <a:pPr indent="-228600" lvl="2" marL="1143000" rtl="0" algn="l">
              <a:lnSpc>
                <a:spcPct val="90000"/>
              </a:lnSpc>
              <a:spcBef>
                <a:spcPts val="500"/>
              </a:spcBef>
              <a:spcAft>
                <a:spcPts val="0"/>
              </a:spcAft>
              <a:buClr>
                <a:schemeClr val="dk1"/>
              </a:buClr>
              <a:buSzPts val="2000"/>
              <a:buChar char="•"/>
            </a:pPr>
            <a:r>
              <a:rPr lang="en-US">
                <a:latin typeface="Arial"/>
                <a:ea typeface="Arial"/>
                <a:cs typeface="Arial"/>
                <a:sym typeface="Arial"/>
              </a:rPr>
              <a:t>Storage Charge (3.8v per cell)</a:t>
            </a:r>
            <a:endParaRPr/>
          </a:p>
          <a:p>
            <a:pPr indent="-228600" lvl="2" marL="1143000" rtl="0" algn="l">
              <a:lnSpc>
                <a:spcPct val="90000"/>
              </a:lnSpc>
              <a:spcBef>
                <a:spcPts val="500"/>
              </a:spcBef>
              <a:spcAft>
                <a:spcPts val="0"/>
              </a:spcAft>
              <a:buClr>
                <a:schemeClr val="dk1"/>
              </a:buClr>
              <a:buSzPts val="2000"/>
              <a:buChar char="•"/>
            </a:pPr>
            <a:r>
              <a:rPr lang="en-US">
                <a:latin typeface="Arial"/>
                <a:ea typeface="Arial"/>
                <a:cs typeface="Arial"/>
                <a:sym typeface="Arial"/>
              </a:rPr>
              <a:t>Discharge – bleeds battery power for storage</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69"/>
          <p:cNvSpPr txBox="1"/>
          <p:nvPr>
            <p:ph type="title"/>
          </p:nvPr>
        </p:nvSpPr>
        <p:spPr>
          <a:xfrm>
            <a:off x="838200" y="1365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en-US">
                <a:latin typeface="Arial"/>
                <a:ea typeface="Arial"/>
                <a:cs typeface="Arial"/>
                <a:sym typeface="Arial"/>
              </a:rPr>
              <a:t>Additional Resources</a:t>
            </a:r>
            <a:endParaRPr/>
          </a:p>
        </p:txBody>
      </p:sp>
      <p:sp>
        <p:nvSpPr>
          <p:cNvPr id="862" name="Google Shape;862;p6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u="sng">
                <a:solidFill>
                  <a:schemeClr val="hlink"/>
                </a:solidFill>
                <a:latin typeface="Arial"/>
                <a:ea typeface="Arial"/>
                <a:cs typeface="Arial"/>
                <a:sym typeface="Arial"/>
                <a:hlinkClick r:id="rId3"/>
              </a:rPr>
              <a:t>Quad Part Picker</a:t>
            </a:r>
            <a:endParaRPr>
              <a:latin typeface="Arial"/>
              <a:ea typeface="Arial"/>
              <a:cs typeface="Arial"/>
              <a:sym typeface="Arial"/>
            </a:endParaRPr>
          </a:p>
          <a:p>
            <a:pPr indent="-228600" lvl="1" marL="685800" rtl="0" algn="l">
              <a:lnSpc>
                <a:spcPct val="90000"/>
              </a:lnSpc>
              <a:spcBef>
                <a:spcPts val="500"/>
              </a:spcBef>
              <a:spcAft>
                <a:spcPts val="0"/>
              </a:spcAft>
              <a:buClr>
                <a:schemeClr val="dk1"/>
              </a:buClr>
              <a:buSzPts val="2400"/>
              <a:buChar char="•"/>
            </a:pPr>
            <a:r>
              <a:rPr lang="en-US">
                <a:latin typeface="Arial"/>
                <a:ea typeface="Arial"/>
                <a:cs typeface="Arial"/>
                <a:sym typeface="Arial"/>
              </a:rPr>
              <a:t>A helpful website for ensuring all FPV components you have selected are compatible</a:t>
            </a:r>
            <a:endParaRPr/>
          </a:p>
          <a:p>
            <a:pPr indent="-228600" lvl="0" marL="228600" rtl="0" algn="l">
              <a:lnSpc>
                <a:spcPct val="90000"/>
              </a:lnSpc>
              <a:spcBef>
                <a:spcPts val="1000"/>
              </a:spcBef>
              <a:spcAft>
                <a:spcPts val="0"/>
              </a:spcAft>
              <a:buClr>
                <a:schemeClr val="dk1"/>
              </a:buClr>
              <a:buSzPts val="2800"/>
              <a:buChar char="•"/>
            </a:pPr>
            <a:r>
              <a:rPr lang="en-US" u="sng">
                <a:solidFill>
                  <a:schemeClr val="hlink"/>
                </a:solidFill>
                <a:latin typeface="Arial"/>
                <a:ea typeface="Arial"/>
                <a:cs typeface="Arial"/>
                <a:sym typeface="Arial"/>
                <a:hlinkClick r:id="rId4"/>
              </a:rPr>
              <a:t>Joshua Bardwell</a:t>
            </a:r>
            <a:endParaRPr>
              <a:latin typeface="Arial"/>
              <a:ea typeface="Arial"/>
              <a:cs typeface="Arial"/>
              <a:sym typeface="Arial"/>
            </a:endParaRPr>
          </a:p>
          <a:p>
            <a:pPr indent="-228600" lvl="1" marL="685800" rtl="0" algn="l">
              <a:lnSpc>
                <a:spcPct val="90000"/>
              </a:lnSpc>
              <a:spcBef>
                <a:spcPts val="500"/>
              </a:spcBef>
              <a:spcAft>
                <a:spcPts val="0"/>
              </a:spcAft>
              <a:buClr>
                <a:schemeClr val="dk1"/>
              </a:buClr>
              <a:buSzPts val="2400"/>
              <a:buChar char="•"/>
            </a:pPr>
            <a:r>
              <a:rPr lang="en-US">
                <a:latin typeface="Arial"/>
                <a:ea typeface="Arial"/>
                <a:cs typeface="Arial"/>
                <a:sym typeface="Arial"/>
              </a:rPr>
              <a:t>Great resource for FPV part reviews, how to fly lessons, and troubleshooting components</a:t>
            </a:r>
            <a:endParaRPr/>
          </a:p>
          <a:p>
            <a:pPr indent="-228600" lvl="0" marL="228600" rtl="0" algn="l">
              <a:lnSpc>
                <a:spcPct val="90000"/>
              </a:lnSpc>
              <a:spcBef>
                <a:spcPts val="1000"/>
              </a:spcBef>
              <a:spcAft>
                <a:spcPts val="0"/>
              </a:spcAft>
              <a:buClr>
                <a:schemeClr val="dk1"/>
              </a:buClr>
              <a:buSzPts val="2800"/>
              <a:buChar char="•"/>
            </a:pPr>
            <a:r>
              <a:rPr lang="en-US" u="sng">
                <a:solidFill>
                  <a:schemeClr val="hlink"/>
                </a:solidFill>
                <a:latin typeface="Arial"/>
                <a:ea typeface="Arial"/>
                <a:cs typeface="Arial"/>
                <a:sym typeface="Arial"/>
                <a:hlinkClick r:id="rId5"/>
              </a:rPr>
              <a:t>Oscar Liang</a:t>
            </a:r>
            <a:endParaRPr>
              <a:latin typeface="Arial"/>
              <a:ea typeface="Arial"/>
              <a:cs typeface="Arial"/>
              <a:sym typeface="Arial"/>
            </a:endParaRPr>
          </a:p>
          <a:p>
            <a:pPr indent="-228600" lvl="1" marL="685800" rtl="0" algn="l">
              <a:lnSpc>
                <a:spcPct val="90000"/>
              </a:lnSpc>
              <a:spcBef>
                <a:spcPts val="500"/>
              </a:spcBef>
              <a:spcAft>
                <a:spcPts val="0"/>
              </a:spcAft>
              <a:buClr>
                <a:schemeClr val="dk1"/>
              </a:buClr>
              <a:buSzPts val="2400"/>
              <a:buChar char="•"/>
            </a:pPr>
            <a:r>
              <a:rPr lang="en-US">
                <a:latin typeface="Arial"/>
                <a:ea typeface="Arial"/>
                <a:cs typeface="Arial"/>
                <a:sym typeface="Arial"/>
              </a:rPr>
              <a:t>Great resource for FPV part reviews and troubleshooting components</a:t>
            </a:r>
            <a:endParaRPr/>
          </a:p>
          <a:p>
            <a:pPr indent="0" lvl="1" marL="457200" rtl="0" algn="l">
              <a:lnSpc>
                <a:spcPct val="90000"/>
              </a:lnSpc>
              <a:spcBef>
                <a:spcPts val="500"/>
              </a:spcBef>
              <a:spcAft>
                <a:spcPts val="0"/>
              </a:spcAft>
              <a:buClr>
                <a:schemeClr val="dk1"/>
              </a:buClr>
              <a:buSzPts val="2400"/>
              <a:buNone/>
            </a:pPr>
            <a:r>
              <a:t/>
            </a:r>
            <a:endParaRPr>
              <a:latin typeface="Arial"/>
              <a:ea typeface="Arial"/>
              <a:cs typeface="Arial"/>
              <a:sym typeface="Arial"/>
            </a:endParaRPr>
          </a:p>
        </p:txBody>
      </p:sp>
      <p:sp>
        <p:nvSpPr>
          <p:cNvPr id="863" name="Google Shape;863;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16 October 2025</a:t>
            </a:r>
            <a:endParaRPr>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descr="A picture containing text, sky&#10;&#10;AI-generated content may be incorrect." id="150" name="Google Shape;150;p25"/>
          <p:cNvPicPr preferRelativeResize="0"/>
          <p:nvPr>
            <p:ph idx="1" type="body"/>
          </p:nvPr>
        </p:nvPicPr>
        <p:blipFill rotWithShape="1">
          <a:blip r:embed="rId3">
            <a:alphaModFix/>
          </a:blip>
          <a:srcRect b="0" l="0" r="0" t="0"/>
          <a:stretch/>
        </p:blipFill>
        <p:spPr>
          <a:xfrm>
            <a:off x="1203677" y="673100"/>
            <a:ext cx="9784645" cy="550386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67" name="Shape 867"/>
        <p:cNvGrpSpPr/>
        <p:nvPr/>
      </p:nvGrpSpPr>
      <p:grpSpPr>
        <a:xfrm>
          <a:off x="0" y="0"/>
          <a:ext cx="0" cy="0"/>
          <a:chOff x="0" y="0"/>
          <a:chExt cx="0" cy="0"/>
        </a:xfrm>
      </p:grpSpPr>
      <p:sp>
        <p:nvSpPr>
          <p:cNvPr id="868" name="Google Shape;868;p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descr="5.8ghz Fpv Channels Chart Diagram Frequency Analog Digital Dji Avatar Hdzero 12 2022" id="869" name="Google Shape;869;p70"/>
          <p:cNvPicPr preferRelativeResize="0"/>
          <p:nvPr>
            <p:ph idx="1" type="body"/>
          </p:nvPr>
        </p:nvPicPr>
        <p:blipFill rotWithShape="1">
          <a:blip r:embed="rId3">
            <a:alphaModFix/>
          </a:blip>
          <a:srcRect b="0" l="0" r="0" t="0"/>
          <a:stretch/>
        </p:blipFill>
        <p:spPr>
          <a:xfrm>
            <a:off x="1219200" y="2167731"/>
            <a:ext cx="9753600" cy="3667125"/>
          </a:xfrm>
          <a:prstGeom prst="rect">
            <a:avLst/>
          </a:prstGeom>
          <a:noFill/>
          <a:ln>
            <a:noFill/>
          </a:ln>
        </p:spPr>
      </p:pic>
      <p:sp>
        <p:nvSpPr>
          <p:cNvPr id="870" name="Google Shape;870;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16 October 2025</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6"/>
          <p:cNvSpPr txBox="1"/>
          <p:nvPr>
            <p:ph type="title"/>
          </p:nvPr>
        </p:nvSpPr>
        <p:spPr>
          <a:xfrm>
            <a:off x="838200" y="365125"/>
            <a:ext cx="10515600" cy="72817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Frame Assembly</a:t>
            </a:r>
            <a:endParaRPr/>
          </a:p>
        </p:txBody>
      </p:sp>
      <p:sp>
        <p:nvSpPr>
          <p:cNvPr id="156" name="Google Shape;156;p26"/>
          <p:cNvSpPr txBox="1"/>
          <p:nvPr>
            <p:ph idx="1" type="body"/>
          </p:nvPr>
        </p:nvSpPr>
        <p:spPr>
          <a:xfrm>
            <a:off x="258418" y="2395732"/>
            <a:ext cx="4684990" cy="248106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en-US">
                <a:latin typeface="Arial"/>
                <a:ea typeface="Arial"/>
                <a:cs typeface="Arial"/>
                <a:sym typeface="Arial"/>
              </a:rPr>
              <a:t>Start with identifying the bottom of the frame. </a:t>
            </a:r>
            <a:endParaRPr/>
          </a:p>
          <a:p>
            <a:pPr indent="0" lvl="0" marL="0" rtl="0" algn="l">
              <a:lnSpc>
                <a:spcPct val="90000"/>
              </a:lnSpc>
              <a:spcBef>
                <a:spcPts val="1000"/>
              </a:spcBef>
              <a:spcAft>
                <a:spcPts val="0"/>
              </a:spcAft>
              <a:buClr>
                <a:schemeClr val="dk1"/>
              </a:buClr>
              <a:buSzPct val="100000"/>
              <a:buNone/>
            </a:pPr>
            <a:r>
              <a:t/>
            </a:r>
            <a:endParaRPr>
              <a:latin typeface="Arial"/>
              <a:ea typeface="Arial"/>
              <a:cs typeface="Arial"/>
              <a:sym typeface="Arial"/>
            </a:endParaRPr>
          </a:p>
          <a:p>
            <a:pPr indent="0" lvl="0" marL="0" rtl="0" algn="l">
              <a:lnSpc>
                <a:spcPct val="90000"/>
              </a:lnSpc>
              <a:spcBef>
                <a:spcPts val="1000"/>
              </a:spcBef>
              <a:spcAft>
                <a:spcPts val="0"/>
              </a:spcAft>
              <a:buClr>
                <a:schemeClr val="dk1"/>
              </a:buClr>
              <a:buSzPct val="100000"/>
              <a:buNone/>
            </a:pPr>
            <a:r>
              <a:rPr lang="en-US">
                <a:latin typeface="Arial"/>
                <a:ea typeface="Arial"/>
                <a:cs typeface="Arial"/>
                <a:sym typeface="Arial"/>
              </a:rPr>
              <a:t>The press-nuts with the lip/flange are on the top side of the lower frame.</a:t>
            </a:r>
            <a:endParaRPr/>
          </a:p>
        </p:txBody>
      </p:sp>
      <p:pic>
        <p:nvPicPr>
          <p:cNvPr descr="A close up of a keyboard&#10;&#10;Description automatically generated with medium confidence" id="157" name="Google Shape;157;p26"/>
          <p:cNvPicPr preferRelativeResize="0"/>
          <p:nvPr/>
        </p:nvPicPr>
        <p:blipFill rotWithShape="1">
          <a:blip r:embed="rId3">
            <a:alphaModFix/>
          </a:blip>
          <a:srcRect b="0" l="0" r="0" t="0"/>
          <a:stretch/>
        </p:blipFill>
        <p:spPr>
          <a:xfrm>
            <a:off x="5145675" y="1509610"/>
            <a:ext cx="3471552" cy="4628735"/>
          </a:xfrm>
          <a:prstGeom prst="rect">
            <a:avLst/>
          </a:prstGeom>
          <a:noFill/>
          <a:ln>
            <a:noFill/>
          </a:ln>
        </p:spPr>
      </p:pic>
      <p:pic>
        <p:nvPicPr>
          <p:cNvPr descr="A picture containing blue&#10;&#10;Description automatically generated" id="158" name="Google Shape;158;p26"/>
          <p:cNvPicPr preferRelativeResize="0"/>
          <p:nvPr/>
        </p:nvPicPr>
        <p:blipFill rotWithShape="1">
          <a:blip r:embed="rId4">
            <a:alphaModFix/>
          </a:blip>
          <a:srcRect b="0" l="0" r="0" t="0"/>
          <a:stretch/>
        </p:blipFill>
        <p:spPr>
          <a:xfrm>
            <a:off x="8617226" y="1509608"/>
            <a:ext cx="3471553" cy="4628737"/>
          </a:xfrm>
          <a:prstGeom prst="rect">
            <a:avLst/>
          </a:prstGeom>
          <a:noFill/>
          <a:ln>
            <a:noFill/>
          </a:ln>
        </p:spPr>
      </p:pic>
      <p:sp>
        <p:nvSpPr>
          <p:cNvPr id="159" name="Google Shape;159;p26"/>
          <p:cNvSpPr/>
          <p:nvPr/>
        </p:nvSpPr>
        <p:spPr>
          <a:xfrm>
            <a:off x="6083636" y="5234324"/>
            <a:ext cx="1595630"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5400" cap="none">
                <a:solidFill>
                  <a:srgbClr val="FF0000"/>
                </a:solidFill>
                <a:latin typeface="Arial"/>
                <a:ea typeface="Arial"/>
                <a:cs typeface="Arial"/>
                <a:sym typeface="Arial"/>
              </a:rPr>
              <a:t>TOP</a:t>
            </a:r>
            <a:endParaRPr/>
          </a:p>
        </p:txBody>
      </p:sp>
      <p:sp>
        <p:nvSpPr>
          <p:cNvPr id="160" name="Google Shape;160;p26"/>
          <p:cNvSpPr/>
          <p:nvPr/>
        </p:nvSpPr>
        <p:spPr>
          <a:xfrm>
            <a:off x="8819494" y="5202047"/>
            <a:ext cx="3134512"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5400">
                <a:solidFill>
                  <a:srgbClr val="FF0000"/>
                </a:solidFill>
                <a:latin typeface="Arial"/>
                <a:ea typeface="Arial"/>
                <a:cs typeface="Arial"/>
                <a:sym typeface="Arial"/>
              </a:rPr>
              <a:t>BOTTOM</a:t>
            </a:r>
            <a:endParaRPr b="0" sz="5400" cap="none">
              <a:solidFill>
                <a:srgbClr val="FF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7"/>
          <p:cNvSpPr txBox="1"/>
          <p:nvPr>
            <p:ph type="title"/>
          </p:nvPr>
        </p:nvSpPr>
        <p:spPr>
          <a:xfrm>
            <a:off x="838200" y="365125"/>
            <a:ext cx="10515600" cy="69580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Frame Assembly</a:t>
            </a:r>
            <a:endParaRPr/>
          </a:p>
        </p:txBody>
      </p:sp>
      <p:sp>
        <p:nvSpPr>
          <p:cNvPr id="166" name="Google Shape;166;p27"/>
          <p:cNvSpPr txBox="1"/>
          <p:nvPr>
            <p:ph idx="1" type="body"/>
          </p:nvPr>
        </p:nvSpPr>
        <p:spPr>
          <a:xfrm>
            <a:off x="228273" y="1225168"/>
            <a:ext cx="4353775" cy="4705972"/>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US">
                <a:latin typeface="Arial"/>
                <a:ea typeface="Arial"/>
                <a:cs typeface="Arial"/>
                <a:sym typeface="Arial"/>
              </a:rPr>
              <a:t>When laying out the frame the longer arms go in the rear.</a:t>
            </a:r>
            <a:endParaRPr/>
          </a:p>
          <a:p>
            <a:pPr indent="-228600" lvl="0" marL="228600" rtl="0" algn="l">
              <a:lnSpc>
                <a:spcPct val="90000"/>
              </a:lnSpc>
              <a:spcBef>
                <a:spcPts val="1000"/>
              </a:spcBef>
              <a:spcAft>
                <a:spcPts val="0"/>
              </a:spcAft>
              <a:buClr>
                <a:schemeClr val="dk1"/>
              </a:buClr>
              <a:buSzPct val="100000"/>
              <a:buChar char="•"/>
            </a:pPr>
            <a:r>
              <a:rPr lang="en-US">
                <a:latin typeface="Arial"/>
                <a:ea typeface="Arial"/>
                <a:cs typeface="Arial"/>
                <a:sym typeface="Arial"/>
              </a:rPr>
              <a:t>Rear of the bottom plate has longer slots and more holes for the VTX mounting.</a:t>
            </a:r>
            <a:endParaRPr/>
          </a:p>
          <a:p>
            <a:pPr indent="-228600" lvl="0" marL="228600" rtl="0" algn="l">
              <a:lnSpc>
                <a:spcPct val="90000"/>
              </a:lnSpc>
              <a:spcBef>
                <a:spcPts val="1000"/>
              </a:spcBef>
              <a:spcAft>
                <a:spcPts val="0"/>
              </a:spcAft>
              <a:buClr>
                <a:schemeClr val="dk1"/>
              </a:buClr>
              <a:buSzPct val="100000"/>
              <a:buChar char="•"/>
            </a:pPr>
            <a:r>
              <a:rPr lang="en-US">
                <a:latin typeface="Arial"/>
                <a:ea typeface="Arial"/>
                <a:cs typeface="Arial"/>
                <a:sym typeface="Arial"/>
              </a:rPr>
              <a:t>The “X” plate sandwiches between the arms and the bottom frame plate.</a:t>
            </a:r>
            <a:endParaRPr/>
          </a:p>
          <a:p>
            <a:pPr indent="-228600" lvl="0" marL="228600" rtl="0" algn="l">
              <a:lnSpc>
                <a:spcPct val="90000"/>
              </a:lnSpc>
              <a:spcBef>
                <a:spcPts val="1000"/>
              </a:spcBef>
              <a:spcAft>
                <a:spcPts val="0"/>
              </a:spcAft>
              <a:buClr>
                <a:schemeClr val="dk1"/>
              </a:buClr>
              <a:buSzPct val="100000"/>
              <a:buChar char="•"/>
            </a:pPr>
            <a:r>
              <a:rPr lang="en-US">
                <a:latin typeface="Arial"/>
                <a:ea typeface="Arial"/>
                <a:cs typeface="Arial"/>
                <a:sym typeface="Arial"/>
              </a:rPr>
              <a:t>Each arm receives 2 bolts (M3x14mm) that screw into the press nuts attached to the lower frame.</a:t>
            </a:r>
            <a:endParaRPr/>
          </a:p>
        </p:txBody>
      </p:sp>
      <p:pic>
        <p:nvPicPr>
          <p:cNvPr descr="A picture containing text, sky&#10;&#10;AI-generated content may be incorrect." id="167" name="Google Shape;167;p27"/>
          <p:cNvPicPr preferRelativeResize="0"/>
          <p:nvPr/>
        </p:nvPicPr>
        <p:blipFill rotWithShape="1">
          <a:blip r:embed="rId3">
            <a:alphaModFix/>
          </a:blip>
          <a:srcRect b="0" l="0" r="0" t="0"/>
          <a:stretch/>
        </p:blipFill>
        <p:spPr>
          <a:xfrm>
            <a:off x="4719710" y="1496691"/>
            <a:ext cx="7400757" cy="41629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descr="A picture containing person, hand&#10;&#10;Description automatically generated" id="172" name="Google Shape;172;p28"/>
          <p:cNvPicPr preferRelativeResize="0"/>
          <p:nvPr/>
        </p:nvPicPr>
        <p:blipFill rotWithShape="1">
          <a:blip r:embed="rId3">
            <a:alphaModFix/>
          </a:blip>
          <a:srcRect b="0" l="0" r="0" t="0"/>
          <a:stretch/>
        </p:blipFill>
        <p:spPr>
          <a:xfrm>
            <a:off x="223239" y="1600200"/>
            <a:ext cx="6341533" cy="4756150"/>
          </a:xfrm>
          <a:prstGeom prst="rect">
            <a:avLst/>
          </a:prstGeom>
          <a:noFill/>
          <a:ln>
            <a:noFill/>
          </a:ln>
        </p:spPr>
      </p:pic>
      <p:sp>
        <p:nvSpPr>
          <p:cNvPr id="173" name="Google Shape;173;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16 October 2025</a:t>
            </a:r>
            <a:endParaRPr>
              <a:latin typeface="Arial"/>
              <a:ea typeface="Arial"/>
              <a:cs typeface="Arial"/>
              <a:sym typeface="Arial"/>
            </a:endParaRPr>
          </a:p>
        </p:txBody>
      </p:sp>
      <p:pic>
        <p:nvPicPr>
          <p:cNvPr id="174" name="Google Shape;174;p28"/>
          <p:cNvPicPr preferRelativeResize="0"/>
          <p:nvPr/>
        </p:nvPicPr>
        <p:blipFill rotWithShape="1">
          <a:blip r:embed="rId4">
            <a:alphaModFix/>
          </a:blip>
          <a:srcRect b="0" l="0" r="0" t="0"/>
          <a:stretch/>
        </p:blipFill>
        <p:spPr>
          <a:xfrm>
            <a:off x="5627227" y="1600200"/>
            <a:ext cx="6341534" cy="4756150"/>
          </a:xfrm>
          <a:prstGeom prst="rect">
            <a:avLst/>
          </a:prstGeom>
          <a:noFill/>
          <a:ln>
            <a:noFill/>
          </a:ln>
        </p:spPr>
      </p:pic>
      <p:sp>
        <p:nvSpPr>
          <p:cNvPr id="175" name="Google Shape;175;p28"/>
          <p:cNvSpPr/>
          <p:nvPr/>
        </p:nvSpPr>
        <p:spPr>
          <a:xfrm>
            <a:off x="1186360" y="4602024"/>
            <a:ext cx="4262705" cy="175432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5400" cap="none">
                <a:solidFill>
                  <a:srgbClr val="FF0000"/>
                </a:solidFill>
                <a:latin typeface="Arial"/>
                <a:ea typeface="Arial"/>
                <a:cs typeface="Arial"/>
                <a:sym typeface="Arial"/>
              </a:rPr>
              <a:t>Bottom plate </a:t>
            </a:r>
            <a:endParaRPr/>
          </a:p>
          <a:p>
            <a:pPr indent="0" lvl="0" marL="0" marR="0" rtl="0" algn="ctr">
              <a:spcBef>
                <a:spcPts val="0"/>
              </a:spcBef>
              <a:spcAft>
                <a:spcPts val="0"/>
              </a:spcAft>
              <a:buNone/>
            </a:pPr>
            <a:r>
              <a:rPr b="0" lang="en-US" sz="5400" cap="none">
                <a:solidFill>
                  <a:srgbClr val="FF0000"/>
                </a:solidFill>
                <a:latin typeface="Arial"/>
                <a:ea typeface="Arial"/>
                <a:cs typeface="Arial"/>
                <a:sym typeface="Arial"/>
              </a:rPr>
              <a:t>(from below)</a:t>
            </a:r>
            <a:endParaRPr/>
          </a:p>
        </p:txBody>
      </p:sp>
      <p:sp>
        <p:nvSpPr>
          <p:cNvPr id="176" name="Google Shape;176;p28"/>
          <p:cNvSpPr/>
          <p:nvPr/>
        </p:nvSpPr>
        <p:spPr>
          <a:xfrm>
            <a:off x="7443190" y="4602024"/>
            <a:ext cx="3647153" cy="175432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5400" cap="none">
                <a:solidFill>
                  <a:srgbClr val="FF0000"/>
                </a:solidFill>
                <a:latin typeface="Arial"/>
                <a:ea typeface="Arial"/>
                <a:cs typeface="Arial"/>
                <a:sym typeface="Arial"/>
              </a:rPr>
              <a:t>Base plate </a:t>
            </a:r>
            <a:endParaRPr/>
          </a:p>
          <a:p>
            <a:pPr indent="0" lvl="0" marL="0" marR="0" rtl="0" algn="ctr">
              <a:spcBef>
                <a:spcPts val="0"/>
              </a:spcBef>
              <a:spcAft>
                <a:spcPts val="0"/>
              </a:spcAft>
              <a:buNone/>
            </a:pPr>
            <a:r>
              <a:rPr b="0" lang="en-US" sz="5400" cap="none">
                <a:solidFill>
                  <a:srgbClr val="FF0000"/>
                </a:solidFill>
                <a:latin typeface="Arial"/>
                <a:ea typeface="Arial"/>
                <a:cs typeface="Arial"/>
                <a:sym typeface="Arial"/>
              </a:rPr>
              <a:t>(from top)</a:t>
            </a:r>
            <a:endParaRPr/>
          </a:p>
        </p:txBody>
      </p:sp>
      <p:sp>
        <p:nvSpPr>
          <p:cNvPr id="177" name="Google Shape;177;p28"/>
          <p:cNvSpPr txBox="1"/>
          <p:nvPr/>
        </p:nvSpPr>
        <p:spPr>
          <a:xfrm>
            <a:off x="838200" y="365125"/>
            <a:ext cx="10515600" cy="728179"/>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Arial"/>
              <a:buNone/>
            </a:pPr>
            <a:r>
              <a:rPr b="1" lang="en-US" sz="4400">
                <a:solidFill>
                  <a:schemeClr val="dk1"/>
                </a:solidFill>
                <a:latin typeface="Arial"/>
                <a:ea typeface="Arial"/>
                <a:cs typeface="Arial"/>
                <a:sym typeface="Arial"/>
              </a:rPr>
              <a:t>Frame Assembly</a:t>
            </a:r>
            <a:endParaRPr/>
          </a:p>
        </p:txBody>
      </p:sp>
      <p:grpSp>
        <p:nvGrpSpPr>
          <p:cNvPr id="178" name="Google Shape;178;p28"/>
          <p:cNvGrpSpPr/>
          <p:nvPr/>
        </p:nvGrpSpPr>
        <p:grpSpPr>
          <a:xfrm>
            <a:off x="323875" y="1600200"/>
            <a:ext cx="1962150" cy="1545154"/>
            <a:chOff x="323875" y="1600200"/>
            <a:chExt cx="1962150" cy="1545154"/>
          </a:xfrm>
        </p:grpSpPr>
        <p:sp>
          <p:nvSpPr>
            <p:cNvPr id="179" name="Google Shape;179;p28"/>
            <p:cNvSpPr txBox="1"/>
            <p:nvPr/>
          </p:nvSpPr>
          <p:spPr>
            <a:xfrm>
              <a:off x="615940" y="2776022"/>
              <a:ext cx="1378020"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M3x14mm</a:t>
              </a:r>
              <a:endParaRPr/>
            </a:p>
          </p:txBody>
        </p:sp>
        <p:pic>
          <p:nvPicPr>
            <p:cNvPr descr="A picture containing ocean floor&#10;&#10;Description automatically generated" id="180" name="Google Shape;180;p28"/>
            <p:cNvPicPr preferRelativeResize="0"/>
            <p:nvPr/>
          </p:nvPicPr>
          <p:blipFill rotWithShape="1">
            <a:blip r:embed="rId5">
              <a:alphaModFix/>
            </a:blip>
            <a:srcRect b="27299" l="26638" r="36240" t="17885"/>
            <a:stretch/>
          </p:blipFill>
          <p:spPr>
            <a:xfrm>
              <a:off x="323875" y="1600200"/>
              <a:ext cx="1962150" cy="1219200"/>
            </a:xfrm>
            <a:prstGeom prst="rect">
              <a:avLst/>
            </a:prstGeom>
            <a:noFill/>
            <a:ln>
              <a:noFill/>
            </a:ln>
          </p:spPr>
        </p:pic>
        <p:sp>
          <p:nvSpPr>
            <p:cNvPr id="181" name="Google Shape;181;p28"/>
            <p:cNvSpPr/>
            <p:nvPr/>
          </p:nvSpPr>
          <p:spPr>
            <a:xfrm>
              <a:off x="1304950" y="1804574"/>
              <a:ext cx="441359" cy="952500"/>
            </a:xfrm>
            <a:prstGeom prst="rect">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9"/>
          <p:cNvSpPr txBox="1"/>
          <p:nvPr>
            <p:ph type="title"/>
          </p:nvPr>
        </p:nvSpPr>
        <p:spPr>
          <a:xfrm>
            <a:off x="838200" y="0"/>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b="1" lang="en-US">
                <a:latin typeface="Arial"/>
                <a:ea typeface="Arial"/>
                <a:cs typeface="Arial"/>
                <a:sym typeface="Arial"/>
              </a:rPr>
              <a:t>Frame Orientation</a:t>
            </a:r>
            <a:endParaRPr/>
          </a:p>
        </p:txBody>
      </p:sp>
      <p:grpSp>
        <p:nvGrpSpPr>
          <p:cNvPr id="187" name="Google Shape;187;p29"/>
          <p:cNvGrpSpPr/>
          <p:nvPr/>
        </p:nvGrpSpPr>
        <p:grpSpPr>
          <a:xfrm>
            <a:off x="240465" y="1050925"/>
            <a:ext cx="11036938" cy="5595013"/>
            <a:chOff x="240465" y="1050925"/>
            <a:chExt cx="11036938" cy="5595013"/>
          </a:xfrm>
        </p:grpSpPr>
        <p:pic>
          <p:nvPicPr>
            <p:cNvPr descr="A picture containing text, table&#10;&#10;Description automatically generated" id="188" name="Google Shape;188;p29"/>
            <p:cNvPicPr preferRelativeResize="0"/>
            <p:nvPr/>
          </p:nvPicPr>
          <p:blipFill rotWithShape="1">
            <a:blip r:embed="rId3">
              <a:alphaModFix/>
            </a:blip>
            <a:srcRect b="0" l="0" r="0" t="0"/>
            <a:stretch/>
          </p:blipFill>
          <p:spPr>
            <a:xfrm>
              <a:off x="2448728" y="1050925"/>
              <a:ext cx="7076272" cy="5307204"/>
            </a:xfrm>
            <a:prstGeom prst="rect">
              <a:avLst/>
            </a:prstGeom>
            <a:noFill/>
            <a:ln>
              <a:noFill/>
            </a:ln>
          </p:spPr>
        </p:pic>
        <p:sp>
          <p:nvSpPr>
            <p:cNvPr id="189" name="Google Shape;189;p29"/>
            <p:cNvSpPr/>
            <p:nvPr/>
          </p:nvSpPr>
          <p:spPr>
            <a:xfrm>
              <a:off x="240465" y="2750070"/>
              <a:ext cx="2127505" cy="76944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4400" cap="none">
                  <a:solidFill>
                    <a:srgbClr val="56A621"/>
                  </a:solidFill>
                  <a:latin typeface="Arial"/>
                  <a:ea typeface="Arial"/>
                  <a:cs typeface="Arial"/>
                  <a:sym typeface="Arial"/>
                </a:rPr>
                <a:t>FRONT</a:t>
              </a:r>
              <a:endParaRPr/>
            </a:p>
          </p:txBody>
        </p:sp>
        <p:sp>
          <p:nvSpPr>
            <p:cNvPr id="190" name="Google Shape;190;p29"/>
            <p:cNvSpPr/>
            <p:nvPr/>
          </p:nvSpPr>
          <p:spPr>
            <a:xfrm>
              <a:off x="9525000" y="2782338"/>
              <a:ext cx="1752403" cy="76944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4400" cap="none">
                  <a:solidFill>
                    <a:srgbClr val="FF0000"/>
                  </a:solidFill>
                  <a:latin typeface="Arial"/>
                  <a:ea typeface="Arial"/>
                  <a:cs typeface="Arial"/>
                  <a:sym typeface="Arial"/>
                </a:rPr>
                <a:t>REAR</a:t>
              </a:r>
              <a:endParaRPr/>
            </a:p>
          </p:txBody>
        </p:sp>
        <p:cxnSp>
          <p:nvCxnSpPr>
            <p:cNvPr id="191" name="Google Shape;191;p29"/>
            <p:cNvCxnSpPr/>
            <p:nvPr/>
          </p:nvCxnSpPr>
          <p:spPr>
            <a:xfrm flipH="1" rot="10800000">
              <a:off x="3263900" y="3314700"/>
              <a:ext cx="2476500" cy="2082800"/>
            </a:xfrm>
            <a:prstGeom prst="straightConnector1">
              <a:avLst/>
            </a:prstGeom>
            <a:noFill/>
            <a:ln cap="flat" cmpd="sng" w="76200">
              <a:solidFill>
                <a:srgbClr val="56A621"/>
              </a:solidFill>
              <a:prstDash val="solid"/>
              <a:miter lim="800000"/>
              <a:headEnd len="sm" w="sm" type="none"/>
              <a:tailEnd len="sm" w="sm" type="none"/>
            </a:ln>
          </p:spPr>
        </p:cxnSp>
        <p:cxnSp>
          <p:nvCxnSpPr>
            <p:cNvPr id="192" name="Google Shape;192;p29"/>
            <p:cNvCxnSpPr/>
            <p:nvPr/>
          </p:nvCxnSpPr>
          <p:spPr>
            <a:xfrm>
              <a:off x="5457825" y="1644650"/>
              <a:ext cx="352425" cy="1546223"/>
            </a:xfrm>
            <a:prstGeom prst="straightConnector1">
              <a:avLst/>
            </a:prstGeom>
            <a:noFill/>
            <a:ln cap="flat" cmpd="sng" w="76200">
              <a:solidFill>
                <a:srgbClr val="56A621"/>
              </a:solidFill>
              <a:prstDash val="solid"/>
              <a:miter lim="800000"/>
              <a:headEnd len="sm" w="sm" type="none"/>
              <a:tailEnd len="sm" w="sm" type="none"/>
            </a:ln>
          </p:spPr>
        </p:cxnSp>
        <p:cxnSp>
          <p:nvCxnSpPr>
            <p:cNvPr id="193" name="Google Shape;193;p29"/>
            <p:cNvCxnSpPr/>
            <p:nvPr/>
          </p:nvCxnSpPr>
          <p:spPr>
            <a:xfrm>
              <a:off x="4793456" y="2883694"/>
              <a:ext cx="224632" cy="48271"/>
            </a:xfrm>
            <a:prstGeom prst="straightConnector1">
              <a:avLst/>
            </a:prstGeom>
            <a:noFill/>
            <a:ln cap="flat" cmpd="sng" w="76200">
              <a:solidFill>
                <a:srgbClr val="56A621"/>
              </a:solidFill>
              <a:prstDash val="solid"/>
              <a:miter lim="800000"/>
              <a:headEnd len="sm" w="sm" type="none"/>
              <a:tailEnd len="sm" w="sm" type="none"/>
            </a:ln>
          </p:spPr>
        </p:cxnSp>
        <p:cxnSp>
          <p:nvCxnSpPr>
            <p:cNvPr id="194" name="Google Shape;194;p29"/>
            <p:cNvCxnSpPr/>
            <p:nvPr/>
          </p:nvCxnSpPr>
          <p:spPr>
            <a:xfrm>
              <a:off x="4643438" y="3219774"/>
              <a:ext cx="224632" cy="48271"/>
            </a:xfrm>
            <a:prstGeom prst="straightConnector1">
              <a:avLst/>
            </a:prstGeom>
            <a:noFill/>
            <a:ln cap="flat" cmpd="sng" w="76200">
              <a:solidFill>
                <a:srgbClr val="56A621"/>
              </a:solidFill>
              <a:prstDash val="solid"/>
              <a:miter lim="800000"/>
              <a:headEnd len="sm" w="sm" type="none"/>
              <a:tailEnd len="sm" w="sm" type="none"/>
            </a:ln>
          </p:spPr>
        </p:cxnSp>
        <p:cxnSp>
          <p:nvCxnSpPr>
            <p:cNvPr id="195" name="Google Shape;195;p29"/>
            <p:cNvCxnSpPr/>
            <p:nvPr/>
          </p:nvCxnSpPr>
          <p:spPr>
            <a:xfrm rot="10800000">
              <a:off x="5928360" y="3314700"/>
              <a:ext cx="2644140" cy="3331238"/>
            </a:xfrm>
            <a:prstGeom prst="straightConnector1">
              <a:avLst/>
            </a:prstGeom>
            <a:noFill/>
            <a:ln cap="flat" cmpd="sng" w="76200">
              <a:solidFill>
                <a:srgbClr val="FF0000"/>
              </a:solidFill>
              <a:prstDash val="solid"/>
              <a:miter lim="800000"/>
              <a:headEnd len="sm" w="sm" type="none"/>
              <a:tailEnd len="sm" w="sm" type="none"/>
            </a:ln>
          </p:spPr>
        </p:cxnSp>
        <p:cxnSp>
          <p:nvCxnSpPr>
            <p:cNvPr id="196" name="Google Shape;196;p29"/>
            <p:cNvCxnSpPr/>
            <p:nvPr/>
          </p:nvCxnSpPr>
          <p:spPr>
            <a:xfrm flipH="1">
              <a:off x="5986864" y="2038113"/>
              <a:ext cx="3083518" cy="1152760"/>
            </a:xfrm>
            <a:prstGeom prst="straightConnector1">
              <a:avLst/>
            </a:prstGeom>
            <a:noFill/>
            <a:ln cap="flat" cmpd="sng" w="76200">
              <a:solidFill>
                <a:srgbClr val="FF0000"/>
              </a:solidFill>
              <a:prstDash val="solid"/>
              <a:miter lim="800000"/>
              <a:headEnd len="sm" w="sm" type="none"/>
              <a:tailEnd len="sm" w="sm" type="none"/>
            </a:ln>
          </p:spPr>
        </p:cxnSp>
        <p:cxnSp>
          <p:nvCxnSpPr>
            <p:cNvPr id="197" name="Google Shape;197;p29"/>
            <p:cNvCxnSpPr/>
            <p:nvPr/>
          </p:nvCxnSpPr>
          <p:spPr>
            <a:xfrm rot="10800000">
              <a:off x="7019922" y="3167059"/>
              <a:ext cx="416308" cy="85727"/>
            </a:xfrm>
            <a:prstGeom prst="straightConnector1">
              <a:avLst/>
            </a:prstGeom>
            <a:noFill/>
            <a:ln cap="flat" cmpd="sng" w="76200">
              <a:solidFill>
                <a:srgbClr val="FF0000"/>
              </a:solidFill>
              <a:prstDash val="solid"/>
              <a:miter lim="800000"/>
              <a:headEnd len="sm" w="sm" type="none"/>
              <a:tailEnd len="sm" w="sm" type="none"/>
            </a:ln>
          </p:spPr>
        </p:cxnSp>
        <p:cxnSp>
          <p:nvCxnSpPr>
            <p:cNvPr id="198" name="Google Shape;198;p29"/>
            <p:cNvCxnSpPr/>
            <p:nvPr/>
          </p:nvCxnSpPr>
          <p:spPr>
            <a:xfrm rot="10800000">
              <a:off x="6846886" y="3780510"/>
              <a:ext cx="416308" cy="85727"/>
            </a:xfrm>
            <a:prstGeom prst="straightConnector1">
              <a:avLst/>
            </a:prstGeom>
            <a:noFill/>
            <a:ln cap="flat" cmpd="sng" w="76200">
              <a:solidFill>
                <a:srgbClr val="FF0000"/>
              </a:solidFill>
              <a:prstDash val="solid"/>
              <a:miter lim="800000"/>
              <a:headEnd len="sm" w="sm" type="none"/>
              <a:tailEnd len="sm" w="sm" type="none"/>
            </a:ln>
          </p:spPr>
        </p:cxnSp>
        <p:sp>
          <p:nvSpPr>
            <p:cNvPr id="199" name="Google Shape;199;p29"/>
            <p:cNvSpPr/>
            <p:nvPr/>
          </p:nvSpPr>
          <p:spPr>
            <a:xfrm>
              <a:off x="6796088" y="3625727"/>
              <a:ext cx="50798" cy="46708"/>
            </a:xfrm>
            <a:prstGeom prst="ellipse">
              <a:avLst/>
            </a:prstGeom>
            <a:solidFill>
              <a:srgbClr val="FF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0" name="Google Shape;200;p29"/>
            <p:cNvSpPr/>
            <p:nvPr/>
          </p:nvSpPr>
          <p:spPr>
            <a:xfrm>
              <a:off x="6715599" y="3673455"/>
              <a:ext cx="50798" cy="46708"/>
            </a:xfrm>
            <a:prstGeom prst="ellipse">
              <a:avLst/>
            </a:prstGeom>
            <a:solidFill>
              <a:srgbClr val="FF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1" name="Google Shape;201;p29"/>
            <p:cNvSpPr/>
            <p:nvPr/>
          </p:nvSpPr>
          <p:spPr>
            <a:xfrm>
              <a:off x="7307116" y="3720283"/>
              <a:ext cx="50798" cy="46708"/>
            </a:xfrm>
            <a:prstGeom prst="ellipse">
              <a:avLst/>
            </a:prstGeom>
            <a:solidFill>
              <a:srgbClr val="FF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2" name="Google Shape;202;p29"/>
            <p:cNvSpPr/>
            <p:nvPr/>
          </p:nvSpPr>
          <p:spPr>
            <a:xfrm>
              <a:off x="7375891" y="3795138"/>
              <a:ext cx="50798" cy="46708"/>
            </a:xfrm>
            <a:prstGeom prst="ellipse">
              <a:avLst/>
            </a:prstGeom>
            <a:solidFill>
              <a:srgbClr val="FF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 name="Google Shape;203;p29"/>
            <p:cNvSpPr/>
            <p:nvPr/>
          </p:nvSpPr>
          <p:spPr>
            <a:xfrm>
              <a:off x="7375891" y="3326628"/>
              <a:ext cx="50798" cy="46708"/>
            </a:xfrm>
            <a:prstGeom prst="ellipse">
              <a:avLst/>
            </a:prstGeom>
            <a:solidFill>
              <a:srgbClr val="FF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4" name="Google Shape;204;p29"/>
            <p:cNvSpPr/>
            <p:nvPr/>
          </p:nvSpPr>
          <p:spPr>
            <a:xfrm>
              <a:off x="7466934" y="3288069"/>
              <a:ext cx="50798" cy="46708"/>
            </a:xfrm>
            <a:prstGeom prst="ellipse">
              <a:avLst/>
            </a:prstGeom>
            <a:solidFill>
              <a:srgbClr val="FF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5" name="Google Shape;205;p29"/>
            <p:cNvSpPr/>
            <p:nvPr/>
          </p:nvSpPr>
          <p:spPr>
            <a:xfrm>
              <a:off x="6855418" y="3186568"/>
              <a:ext cx="50798" cy="46708"/>
            </a:xfrm>
            <a:prstGeom prst="ellipse">
              <a:avLst/>
            </a:prstGeom>
            <a:solidFill>
              <a:srgbClr val="FF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6" name="Google Shape;206;p29"/>
            <p:cNvSpPr/>
            <p:nvPr/>
          </p:nvSpPr>
          <p:spPr>
            <a:xfrm>
              <a:off x="6888366" y="3241361"/>
              <a:ext cx="50798" cy="46708"/>
            </a:xfrm>
            <a:prstGeom prst="ellipse">
              <a:avLst/>
            </a:prstGeom>
            <a:solidFill>
              <a:srgbClr val="FF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7" name="Google Shape;207;p29"/>
            <p:cNvSpPr txBox="1"/>
            <p:nvPr/>
          </p:nvSpPr>
          <p:spPr>
            <a:xfrm rot="713462">
              <a:off x="4329465" y="2972946"/>
              <a:ext cx="133152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camera zip tie slots</a:t>
              </a:r>
              <a:endParaRPr/>
            </a:p>
          </p:txBody>
        </p:sp>
        <p:sp>
          <p:nvSpPr>
            <p:cNvPr id="208" name="Google Shape;208;p29"/>
            <p:cNvSpPr txBox="1"/>
            <p:nvPr/>
          </p:nvSpPr>
          <p:spPr>
            <a:xfrm rot="713462">
              <a:off x="6685165" y="3319456"/>
              <a:ext cx="133152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Arial"/>
                  <a:ea typeface="Arial"/>
                  <a:cs typeface="Arial"/>
                  <a:sym typeface="Arial"/>
                </a:rPr>
                <a:t>VTX zip tie slots</a:t>
              </a:r>
              <a:endParaRPr/>
            </a:p>
            <a:p>
              <a:pPr indent="0" lvl="0" marL="0" marR="0" rtl="0" algn="l">
                <a:spcBef>
                  <a:spcPts val="0"/>
                </a:spcBef>
                <a:spcAft>
                  <a:spcPts val="0"/>
                </a:spcAft>
                <a:buNone/>
              </a:pPr>
              <a:r>
                <a:rPr lang="en-US" sz="1000">
                  <a:solidFill>
                    <a:schemeClr val="lt1"/>
                  </a:solidFill>
                  <a:latin typeface="Arial"/>
                  <a:ea typeface="Arial"/>
                  <a:cs typeface="Arial"/>
                  <a:sym typeface="Arial"/>
                </a:rPr>
                <a:t>And mount</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Office 2013 - 2022 Theme">
  <a:themeElements>
    <a:clrScheme name="Office 2013 - 2022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