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https://oscarliang.com/soldering-guide/</a:t>
            </a:r>
            <a:endParaRPr/>
          </a:p>
          <a:p>
            <a:pPr indent="0" lvl="0" marL="0" rtl="0" algn="l">
              <a:spcBef>
                <a:spcPts val="0"/>
              </a:spcBef>
              <a:spcAft>
                <a:spcPts val="0"/>
              </a:spcAft>
              <a:buNone/>
            </a:pPr>
            <a:r>
              <a:rPr lang="en-US"/>
              <a:t>https://oscarliang.com/soldering-iron-buyers-guide/</a:t>
            </a:r>
            <a:endParaRPr/>
          </a:p>
        </p:txBody>
      </p:sp>
      <p:sp>
        <p:nvSpPr>
          <p:cNvPr id="106" name="Google Shape;106;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1" name="Google Shape;37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3" name="Google Shape;23;p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Google Shape;24;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1"/>
          <p:cNvSpPr/>
          <p:nvPr>
            <p:ph idx="2" type="pic"/>
          </p:nvPr>
        </p:nvSpPr>
        <p:spPr>
          <a:xfrm>
            <a:off x="5183188" y="987425"/>
            <a:ext cx="6172200" cy="4873625"/>
          </a:xfrm>
          <a:prstGeom prst="rect">
            <a:avLst/>
          </a:prstGeom>
          <a:noFill/>
          <a:ln>
            <a:noFill/>
          </a:ln>
        </p:spPr>
      </p:sp>
      <p:sp>
        <p:nvSpPr>
          <p:cNvPr id="77" name="Google Shape;77;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8" name="Google Shape;78;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1" name="Shape 81"/>
        <p:cNvGrpSpPr/>
        <p:nvPr/>
      </p:nvGrpSpPr>
      <p:grpSpPr>
        <a:xfrm>
          <a:off x="0" y="0"/>
          <a:ext cx="0" cy="0"/>
          <a:chOff x="0" y="0"/>
          <a:chExt cx="0" cy="0"/>
        </a:xfrm>
      </p:grpSpPr>
      <p:sp>
        <p:nvSpPr>
          <p:cNvPr id="82" name="Google Shape;82;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Google Shape;85;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7" name="Shape 87"/>
        <p:cNvGrpSpPr/>
        <p:nvPr/>
      </p:nvGrpSpPr>
      <p:grpSpPr>
        <a:xfrm>
          <a:off x="0" y="0"/>
          <a:ext cx="0" cy="0"/>
          <a:chOff x="0" y="0"/>
          <a:chExt cx="0" cy="0"/>
        </a:xfrm>
      </p:grpSpPr>
      <p:sp>
        <p:nvSpPr>
          <p:cNvPr id="88" name="Google Shape;88;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0" name="Google Shape;90;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93" name="Shape 93"/>
        <p:cNvGrpSpPr/>
        <p:nvPr/>
      </p:nvGrpSpPr>
      <p:grpSpPr>
        <a:xfrm>
          <a:off x="0" y="0"/>
          <a:ext cx="0" cy="0"/>
          <a:chOff x="0" y="0"/>
          <a:chExt cx="0" cy="0"/>
        </a:xfrm>
      </p:grpSpPr>
      <p:sp>
        <p:nvSpPr>
          <p:cNvPr id="94" name="Google Shape;94;p14"/>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5" name="Google Shape;95;p1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6" name="Google Shape;96;p14"/>
          <p:cNvSpPr txBox="1"/>
          <p:nvPr>
            <p:ph idx="11" type="ftr"/>
          </p:nvPr>
        </p:nvSpPr>
        <p:spPr>
          <a:xfrm>
            <a:off x="4148192" y="5441951"/>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S_Two_Content">
  <p:cSld name="GS_Two_Content">
    <p:spTree>
      <p:nvGrpSpPr>
        <p:cNvPr id="98" name="Shape 98"/>
        <p:cNvGrpSpPr/>
        <p:nvPr/>
      </p:nvGrpSpPr>
      <p:grpSpPr>
        <a:xfrm>
          <a:off x="0" y="0"/>
          <a:ext cx="0" cy="0"/>
          <a:chOff x="0" y="0"/>
          <a:chExt cx="0" cy="0"/>
        </a:xfrm>
      </p:grpSpPr>
      <p:sp>
        <p:nvSpPr>
          <p:cNvPr id="99" name="Google Shape;99;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0" name="Google Shape;100;p15"/>
          <p:cNvSpPr txBox="1"/>
          <p:nvPr/>
        </p:nvSpPr>
        <p:spPr>
          <a:xfrm>
            <a:off x="11192632" y="6593989"/>
            <a:ext cx="650240" cy="33528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1" lang="en-US" sz="900">
                <a:solidFill>
                  <a:schemeClr val="dk1"/>
                </a:solidFill>
                <a:latin typeface="Arial"/>
                <a:ea typeface="Arial"/>
                <a:cs typeface="Arial"/>
                <a:sym typeface="Arial"/>
              </a:rPr>
              <a:t>‹#›</a:t>
            </a:fld>
            <a:endParaRPr b="1" sz="9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ty">
  <p:cSld name="Empty">
    <p:spTree>
      <p:nvGrpSpPr>
        <p:cNvPr id="101" name="Shape 101"/>
        <p:cNvGrpSpPr/>
        <p:nvPr/>
      </p:nvGrpSpPr>
      <p:grpSpPr>
        <a:xfrm>
          <a:off x="0" y="0"/>
          <a:ext cx="0" cy="0"/>
          <a:chOff x="0" y="0"/>
          <a:chExt cx="0" cy="0"/>
        </a:xfrm>
      </p:grpSpPr>
      <p:sp>
        <p:nvSpPr>
          <p:cNvPr id="102" name="Google Shape;102;p16"/>
          <p:cNvSpPr/>
          <p:nvPr/>
        </p:nvSpPr>
        <p:spPr>
          <a:xfrm>
            <a:off x="0" y="0"/>
            <a:ext cx="12192000" cy="68580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Clr>
                <a:schemeClr val="dk1"/>
              </a:buClr>
              <a:buSzPts val="1500"/>
              <a:buFont typeface="Calibri"/>
              <a:buNone/>
            </a:pPr>
            <a:r>
              <a:t/>
            </a:r>
            <a:endParaRPr b="0" i="0" sz="1500" u="none" cap="none" strike="noStrike">
              <a:solidFill>
                <a:schemeClr val="dk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Blank">
  <p:cSld name="6_Blank">
    <p:spTree>
      <p:nvGrpSpPr>
        <p:cNvPr id="26" name="Shape 26"/>
        <p:cNvGrpSpPr/>
        <p:nvPr/>
      </p:nvGrpSpPr>
      <p:grpSpPr>
        <a:xfrm>
          <a:off x="0" y="0"/>
          <a:ext cx="0" cy="0"/>
          <a:chOff x="0" y="0"/>
          <a:chExt cx="0" cy="0"/>
        </a:xfrm>
      </p:grpSpPr>
      <p:sp>
        <p:nvSpPr>
          <p:cNvPr id="27" name="Google Shape;27;p3"/>
          <p:cNvSpPr txBox="1"/>
          <p:nvPr/>
        </p:nvSpPr>
        <p:spPr>
          <a:xfrm>
            <a:off x="609600" y="15240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spcBef>
                <a:spcPts val="0"/>
              </a:spcBef>
              <a:spcAft>
                <a:spcPts val="0"/>
              </a:spcAft>
              <a:buClr>
                <a:schemeClr val="dk1"/>
              </a:buClr>
              <a:buSzPts val="1500"/>
              <a:buFont typeface="Arial"/>
              <a:buNone/>
            </a:pPr>
            <a:r>
              <a:t/>
            </a:r>
            <a:endParaRPr b="1" sz="1500">
              <a:solidFill>
                <a:srgbClr val="000000"/>
              </a:solidFill>
              <a:latin typeface="Calibri"/>
              <a:ea typeface="Calibri"/>
              <a:cs typeface="Calibri"/>
              <a:sym typeface="Calibri"/>
            </a:endParaRPr>
          </a:p>
        </p:txBody>
      </p:sp>
      <p:sp>
        <p:nvSpPr>
          <p:cNvPr id="28" name="Google Shape;28;p3"/>
          <p:cNvSpPr txBox="1"/>
          <p:nvPr/>
        </p:nvSpPr>
        <p:spPr>
          <a:xfrm>
            <a:off x="6197600" y="41148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spcBef>
                <a:spcPts val="0"/>
              </a:spcBef>
              <a:spcAft>
                <a:spcPts val="0"/>
              </a:spcAft>
              <a:buClr>
                <a:schemeClr val="dk1"/>
              </a:buClr>
              <a:buSzPts val="1500"/>
              <a:buFont typeface="Arial"/>
              <a:buNone/>
            </a:pPr>
            <a:r>
              <a:t/>
            </a:r>
            <a:endParaRPr b="1" sz="1500">
              <a:solidFill>
                <a:srgbClr val="000000"/>
              </a:solidFill>
              <a:latin typeface="Calibri"/>
              <a:ea typeface="Calibri"/>
              <a:cs typeface="Calibri"/>
              <a:sym typeface="Calibri"/>
            </a:endParaRPr>
          </a:p>
        </p:txBody>
      </p:sp>
      <p:sp>
        <p:nvSpPr>
          <p:cNvPr id="29" name="Google Shape;29;p3"/>
          <p:cNvSpPr txBox="1"/>
          <p:nvPr/>
        </p:nvSpPr>
        <p:spPr>
          <a:xfrm>
            <a:off x="609600" y="4114800"/>
            <a:ext cx="5384800" cy="2438400"/>
          </a:xfrm>
          <a:prstGeom prst="rect">
            <a:avLst/>
          </a:prstGeom>
          <a:noFill/>
          <a:ln>
            <a:noFill/>
          </a:ln>
        </p:spPr>
        <p:txBody>
          <a:bodyPr anchorCtr="0" anchor="t" bIns="45700" lIns="91425" spcFirstLastPara="1" rIns="91425" wrap="square" tIns="45700">
            <a:normAutofit/>
          </a:bodyPr>
          <a:lstStyle/>
          <a:p>
            <a:pPr indent="-257175" lvl="0" marL="257175" marR="0" rtl="0" algn="l">
              <a:spcBef>
                <a:spcPts val="0"/>
              </a:spcBef>
              <a:spcAft>
                <a:spcPts val="0"/>
              </a:spcAft>
              <a:buClr>
                <a:schemeClr val="dk1"/>
              </a:buClr>
              <a:buSzPts val="1500"/>
              <a:buFont typeface="Arial"/>
              <a:buNone/>
            </a:pPr>
            <a:r>
              <a:t/>
            </a:r>
            <a:endParaRPr b="1" sz="1500">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4" name="Google Shape;34;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1" name="Shape 41"/>
        <p:cNvGrpSpPr/>
        <p:nvPr/>
      </p:nvGrpSpPr>
      <p:grpSpPr>
        <a:xfrm>
          <a:off x="0" y="0"/>
          <a:ext cx="0" cy="0"/>
          <a:chOff x="0" y="0"/>
          <a:chExt cx="0" cy="0"/>
        </a:xfrm>
      </p:grpSpPr>
      <p:sp>
        <p:nvSpPr>
          <p:cNvPr id="42" name="Google Shape;42;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4" name="Google Shape;44;p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7" name="Shape 47"/>
        <p:cNvGrpSpPr/>
        <p:nvPr/>
      </p:nvGrpSpPr>
      <p:grpSpPr>
        <a:xfrm>
          <a:off x="0" y="0"/>
          <a:ext cx="0" cy="0"/>
          <a:chOff x="0" y="0"/>
          <a:chExt cx="0" cy="0"/>
        </a:xfrm>
      </p:grpSpPr>
      <p:sp>
        <p:nvSpPr>
          <p:cNvPr id="48" name="Google Shape;4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4" name="Shape 54"/>
        <p:cNvGrpSpPr/>
        <p:nvPr/>
      </p:nvGrpSpPr>
      <p:grpSpPr>
        <a:xfrm>
          <a:off x="0" y="0"/>
          <a:ext cx="0" cy="0"/>
          <a:chOff x="0" y="0"/>
          <a:chExt cx="0" cy="0"/>
        </a:xfrm>
      </p:grpSpPr>
      <p:sp>
        <p:nvSpPr>
          <p:cNvPr id="55" name="Google Shape;55;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7" name="Google Shape;57;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9" name="Google Shape;59;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Google Shape;6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3" name="Shape 63"/>
        <p:cNvGrpSpPr/>
        <p:nvPr/>
      </p:nvGrpSpPr>
      <p:grpSpPr>
        <a:xfrm>
          <a:off x="0" y="0"/>
          <a:ext cx="0" cy="0"/>
          <a:chOff x="0" y="0"/>
          <a:chExt cx="0" cy="0"/>
        </a:xfrm>
      </p:grpSpPr>
      <p:sp>
        <p:nvSpPr>
          <p:cNvPr id="64" name="Google Shape;64;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7" name="Shape 67"/>
        <p:cNvGrpSpPr/>
        <p:nvPr/>
      </p:nvGrpSpPr>
      <p:grpSpPr>
        <a:xfrm>
          <a:off x="0" y="0"/>
          <a:ext cx="0" cy="0"/>
          <a:chOff x="0" y="0"/>
          <a:chExt cx="0" cy="0"/>
        </a:xfrm>
      </p:grpSpPr>
      <p:sp>
        <p:nvSpPr>
          <p:cNvPr id="68" name="Google Shape;68;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0" name="Google Shape;70;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1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6" Type="http://schemas.openxmlformats.org/officeDocument/2006/relationships/slideLayout" Target="../slideLayouts/slideLayout4.xml"/><Relationship Id="rId18" Type="http://schemas.openxmlformats.org/officeDocument/2006/relationships/theme" Target="../theme/theme1.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1"/>
          <p:cNvSpPr/>
          <p:nvPr/>
        </p:nvSpPr>
        <p:spPr>
          <a:xfrm>
            <a:off x="101602" y="77328"/>
            <a:ext cx="12018433" cy="6643687"/>
          </a:xfrm>
          <a:prstGeom prst="rect">
            <a:avLst/>
          </a:prstGeom>
          <a:noFill/>
          <a:ln cap="flat" cmpd="sng" w="254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1351" u="none" cap="none" strike="noStrike">
              <a:solidFill>
                <a:srgbClr val="000000"/>
              </a:solidFill>
              <a:latin typeface="Arial"/>
              <a:ea typeface="Arial"/>
              <a:cs typeface="Arial"/>
              <a:sym typeface="Arial"/>
            </a:endParaRPr>
          </a:p>
        </p:txBody>
      </p:sp>
      <p:sp>
        <p:nvSpPr>
          <p:cNvPr id="15" name="Google Shape;15;p1"/>
          <p:cNvSpPr txBox="1"/>
          <p:nvPr/>
        </p:nvSpPr>
        <p:spPr>
          <a:xfrm>
            <a:off x="4343441" y="98708"/>
            <a:ext cx="3371140"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200" u="none" cap="none" strike="noStrike">
                <a:solidFill>
                  <a:srgbClr val="00B050"/>
                </a:solidFill>
                <a:latin typeface="Arial"/>
                <a:ea typeface="Arial"/>
                <a:cs typeface="Arial"/>
                <a:sym typeface="Arial"/>
              </a:rPr>
              <a:t>UNCLASSIFIED</a:t>
            </a:r>
            <a:endParaRPr/>
          </a:p>
        </p:txBody>
      </p:sp>
      <p:sp>
        <p:nvSpPr>
          <p:cNvPr id="16" name="Google Shape;16;p1"/>
          <p:cNvSpPr/>
          <p:nvPr/>
        </p:nvSpPr>
        <p:spPr>
          <a:xfrm>
            <a:off x="4467191" y="6568409"/>
            <a:ext cx="3257619" cy="305206"/>
          </a:xfrm>
          <a:prstGeom prst="rect">
            <a:avLst/>
          </a:prstGeom>
          <a:solidFill>
            <a:schemeClr val="lt1"/>
          </a:solidFill>
          <a:ln>
            <a:noFill/>
          </a:ln>
        </p:spPr>
        <p:txBody>
          <a:bodyPr anchorCtr="0" anchor="t" bIns="44425" lIns="90475" spcFirstLastPara="1" rIns="90475" wrap="square" tIns="44425">
            <a:noAutofit/>
          </a:bodyPr>
          <a:lstStyle/>
          <a:p>
            <a:pPr indent="0" lvl="0" marL="0" marR="0" rtl="0" algn="ctr">
              <a:spcBef>
                <a:spcPts val="0"/>
              </a:spcBef>
              <a:spcAft>
                <a:spcPts val="0"/>
              </a:spcAft>
              <a:buNone/>
            </a:pPr>
            <a:r>
              <a:rPr b="1" i="1" lang="en-US" sz="1400" u="none" cap="none" strike="noStrike">
                <a:solidFill>
                  <a:srgbClr val="000000"/>
                </a:solidFill>
                <a:latin typeface="Arial"/>
                <a:ea typeface="Arial"/>
                <a:cs typeface="Arial"/>
                <a:sym typeface="Arial"/>
              </a:rPr>
              <a:t>Volunteers!</a:t>
            </a:r>
            <a:endParaRPr/>
          </a:p>
        </p:txBody>
      </p:sp>
      <p:pic>
        <p:nvPicPr>
          <p:cNvPr id="17" name="Google Shape;17;p1"/>
          <p:cNvPicPr preferRelativeResize="0"/>
          <p:nvPr/>
        </p:nvPicPr>
        <p:blipFill rotWithShape="1">
          <a:blip r:embed="rId1">
            <a:alphaModFix/>
          </a:blip>
          <a:srcRect b="0" l="0" r="0" t="0"/>
          <a:stretch/>
        </p:blipFill>
        <p:spPr>
          <a:xfrm>
            <a:off x="183572" y="121568"/>
            <a:ext cx="852055" cy="852055"/>
          </a:xfrm>
          <a:prstGeom prst="rect">
            <a:avLst/>
          </a:prstGeom>
          <a:noFill/>
          <a:ln>
            <a:noFill/>
          </a:ln>
        </p:spPr>
      </p:pic>
      <p:sp>
        <p:nvSpPr>
          <p:cNvPr id="18" name="Google Shape;18;p1"/>
          <p:cNvSpPr txBox="1"/>
          <p:nvPr/>
        </p:nvSpPr>
        <p:spPr>
          <a:xfrm>
            <a:off x="101602" y="6452993"/>
            <a:ext cx="263260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900" u="none" cap="none" strike="noStrike">
                <a:solidFill>
                  <a:schemeClr val="dk1"/>
                </a:solidFill>
                <a:latin typeface="Calibri"/>
                <a:ea typeface="Calibri"/>
                <a:cs typeface="Calibri"/>
                <a:sym typeface="Calibri"/>
              </a:rPr>
              <a:t>DTG UPDATED: 081631SEP2024</a:t>
            </a:r>
            <a:endParaRPr/>
          </a:p>
        </p:txBody>
      </p:sp>
      <p:pic>
        <p:nvPicPr>
          <p:cNvPr id="19" name="Google Shape;19;p1"/>
          <p:cNvPicPr preferRelativeResize="0"/>
          <p:nvPr/>
        </p:nvPicPr>
        <p:blipFill rotWithShape="1">
          <a:blip r:embed="rId2">
            <a:alphaModFix/>
          </a:blip>
          <a:srcRect b="0" l="0" r="0" t="0"/>
          <a:stretch/>
        </p:blipFill>
        <p:spPr>
          <a:xfrm>
            <a:off x="11131330" y="134840"/>
            <a:ext cx="959068" cy="95906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betaflight.com/docs/wiki" TargetMode="External"/><Relationship Id="rId4" Type="http://schemas.openxmlformats.org/officeDocument/2006/relationships/hyperlink" Target="https://betaflight.com/docs/wiki/guides/current/PID-Tuning-Guide" TargetMode="External"/><Relationship Id="rId5" Type="http://schemas.openxmlformats.org/officeDocument/2006/relationships/hyperlink" Target="https://www.youtube.com/watch?v=iU8yuBBKIKw" TargetMode="External"/><Relationship Id="rId6" Type="http://schemas.openxmlformats.org/officeDocument/2006/relationships/hyperlink" Target="https://www.youtube.com/watch?v=WoxDbIbpP_Q" TargetMode="External"/><Relationship Id="rId7" Type="http://schemas.openxmlformats.org/officeDocument/2006/relationships/hyperlink" Target="https://www.youtube.com/watch?v=If1DEpShDV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1.jpg"/><Relationship Id="rId5" Type="http://schemas.openxmlformats.org/officeDocument/2006/relationships/image" Target="../media/image22.png"/><Relationship Id="rId6" Type="http://schemas.openxmlformats.org/officeDocument/2006/relationships/image" Target="../media/image4.png"/><Relationship Id="rId7"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7"/>
          <p:cNvSpPr txBox="1"/>
          <p:nvPr>
            <p:ph type="ctrTitle"/>
          </p:nvPr>
        </p:nvSpPr>
        <p:spPr>
          <a:xfrm>
            <a:off x="2131979" y="1544535"/>
            <a:ext cx="77724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b="1" lang="en-US">
                <a:latin typeface="Arial"/>
                <a:ea typeface="Arial"/>
                <a:cs typeface="Arial"/>
                <a:sym typeface="Arial"/>
              </a:rPr>
              <a:t>BetaFlight &amp; Ghost Programming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pic>
        <p:nvPicPr>
          <p:cNvPr id="202" name="Google Shape;202;p26"/>
          <p:cNvPicPr preferRelativeResize="0"/>
          <p:nvPr/>
        </p:nvPicPr>
        <p:blipFill rotWithShape="1">
          <a:blip r:embed="rId3">
            <a:alphaModFix/>
          </a:blip>
          <a:srcRect b="0" l="0" r="0" t="0"/>
          <a:stretch/>
        </p:blipFill>
        <p:spPr>
          <a:xfrm>
            <a:off x="330739" y="2034539"/>
            <a:ext cx="7357353" cy="3310808"/>
          </a:xfrm>
          <a:prstGeom prst="rect">
            <a:avLst/>
          </a:prstGeom>
          <a:noFill/>
          <a:ln>
            <a:noFill/>
          </a:ln>
        </p:spPr>
      </p:pic>
      <p:sp>
        <p:nvSpPr>
          <p:cNvPr id="203" name="Google Shape;203;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Pairing Controller to Drone</a:t>
            </a:r>
            <a:endParaRPr/>
          </a:p>
        </p:txBody>
      </p:sp>
      <p:sp>
        <p:nvSpPr>
          <p:cNvPr id="204" name="Google Shape;204;p26"/>
          <p:cNvSpPr txBox="1"/>
          <p:nvPr/>
        </p:nvSpPr>
        <p:spPr>
          <a:xfrm>
            <a:off x="8015592" y="2397281"/>
            <a:ext cx="37678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Select your Controller</a:t>
            </a:r>
            <a:endParaRPr/>
          </a:p>
          <a:p>
            <a:pPr indent="-342900" lvl="0" marL="342900" marR="0" rtl="0" algn="l">
              <a:spcBef>
                <a:spcPts val="0"/>
              </a:spcBef>
              <a:spcAft>
                <a:spcPts val="0"/>
              </a:spcAft>
              <a:buClr>
                <a:schemeClr val="dk1"/>
              </a:buClr>
              <a:buSzPts val="1800"/>
              <a:buFont typeface="Calibri"/>
              <a:buAutoNum type="arabicPeriod" startAt="5"/>
            </a:pPr>
            <a:r>
              <a:rPr lang="en-US" sz="1800">
                <a:solidFill>
                  <a:schemeClr val="dk1"/>
                </a:solidFill>
                <a:latin typeface="Calibri"/>
                <a:ea typeface="Calibri"/>
                <a:cs typeface="Calibri"/>
                <a:sym typeface="Calibri"/>
              </a:rPr>
              <a:t>Press Connect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27"/>
          <p:cNvPicPr preferRelativeResize="0"/>
          <p:nvPr/>
        </p:nvPicPr>
        <p:blipFill rotWithShape="1">
          <a:blip r:embed="rId3">
            <a:alphaModFix/>
          </a:blip>
          <a:srcRect b="0" l="0" r="0" t="0"/>
          <a:stretch/>
        </p:blipFill>
        <p:spPr>
          <a:xfrm>
            <a:off x="330739" y="2034539"/>
            <a:ext cx="7357353" cy="3310808"/>
          </a:xfrm>
          <a:prstGeom prst="rect">
            <a:avLst/>
          </a:prstGeom>
          <a:noFill/>
          <a:ln>
            <a:noFill/>
          </a:ln>
        </p:spPr>
      </p:pic>
      <p:sp>
        <p:nvSpPr>
          <p:cNvPr id="210" name="Google Shape;21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Pairing Controller to Drone</a:t>
            </a:r>
            <a:endParaRPr/>
          </a:p>
        </p:txBody>
      </p:sp>
      <p:sp>
        <p:nvSpPr>
          <p:cNvPr id="211" name="Google Shape;211;p27"/>
          <p:cNvSpPr txBox="1"/>
          <p:nvPr/>
        </p:nvSpPr>
        <p:spPr>
          <a:xfrm>
            <a:off x="8015592" y="2397281"/>
            <a:ext cx="376784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Select Update (if prompted)</a:t>
            </a:r>
            <a:endParaRPr/>
          </a:p>
          <a:p>
            <a:pPr indent="-342900" lvl="0" marL="342900" marR="0" rtl="0" algn="l">
              <a:spcBef>
                <a:spcPts val="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Complete update if required</a:t>
            </a:r>
            <a:endParaRPr/>
          </a:p>
          <a:p>
            <a:pPr indent="-342900" lvl="0" marL="342900" marR="0" rtl="0" algn="l">
              <a:spcBef>
                <a:spcPts val="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Select Ghost Menu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28"/>
          <p:cNvPicPr preferRelativeResize="0"/>
          <p:nvPr/>
        </p:nvPicPr>
        <p:blipFill rotWithShape="1">
          <a:blip r:embed="rId3">
            <a:alphaModFix/>
          </a:blip>
          <a:srcRect b="0" l="0" r="0" t="0"/>
          <a:stretch/>
        </p:blipFill>
        <p:spPr>
          <a:xfrm>
            <a:off x="330740" y="2034539"/>
            <a:ext cx="7357351" cy="3310808"/>
          </a:xfrm>
          <a:prstGeom prst="rect">
            <a:avLst/>
          </a:prstGeom>
          <a:noFill/>
          <a:ln>
            <a:noFill/>
          </a:ln>
        </p:spPr>
      </p:pic>
      <p:sp>
        <p:nvSpPr>
          <p:cNvPr id="217" name="Google Shape;217;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Pairing Controller to Drone</a:t>
            </a:r>
            <a:endParaRPr/>
          </a:p>
        </p:txBody>
      </p:sp>
      <p:sp>
        <p:nvSpPr>
          <p:cNvPr id="218" name="Google Shape;218;p28"/>
          <p:cNvSpPr txBox="1"/>
          <p:nvPr/>
        </p:nvSpPr>
        <p:spPr>
          <a:xfrm>
            <a:off x="8015592" y="2397281"/>
            <a:ext cx="37678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startAt="10"/>
            </a:pPr>
            <a:r>
              <a:rPr lang="en-US" sz="1800">
                <a:solidFill>
                  <a:schemeClr val="dk1"/>
                </a:solidFill>
                <a:latin typeface="Calibri"/>
                <a:ea typeface="Calibri"/>
                <a:cs typeface="Calibri"/>
                <a:sym typeface="Calibri"/>
              </a:rPr>
              <a:t>Select Bind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9"/>
          <p:cNvPicPr preferRelativeResize="0"/>
          <p:nvPr/>
        </p:nvPicPr>
        <p:blipFill rotWithShape="1">
          <a:blip r:embed="rId3">
            <a:alphaModFix/>
          </a:blip>
          <a:srcRect b="0" l="0" r="0" t="0"/>
          <a:stretch/>
        </p:blipFill>
        <p:spPr>
          <a:xfrm>
            <a:off x="330740" y="2034539"/>
            <a:ext cx="7357351" cy="3310807"/>
          </a:xfrm>
          <a:prstGeom prst="rect">
            <a:avLst/>
          </a:prstGeom>
          <a:noFill/>
          <a:ln>
            <a:noFill/>
          </a:ln>
        </p:spPr>
      </p:pic>
      <p:sp>
        <p:nvSpPr>
          <p:cNvPr id="224" name="Google Shape;224;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Pairing Controller to Drone</a:t>
            </a:r>
            <a:endParaRPr/>
          </a:p>
        </p:txBody>
      </p:sp>
      <p:sp>
        <p:nvSpPr>
          <p:cNvPr id="225" name="Google Shape;225;p29"/>
          <p:cNvSpPr txBox="1"/>
          <p:nvPr/>
        </p:nvSpPr>
        <p:spPr>
          <a:xfrm>
            <a:off x="8015592" y="2397281"/>
            <a:ext cx="3767848"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startAt="11"/>
            </a:pPr>
            <a:r>
              <a:rPr lang="en-US" sz="1800">
                <a:solidFill>
                  <a:schemeClr val="dk1"/>
                </a:solidFill>
                <a:latin typeface="Calibri"/>
                <a:ea typeface="Calibri"/>
                <a:cs typeface="Calibri"/>
                <a:sym typeface="Calibri"/>
              </a:rPr>
              <a:t>Set RX Proto to GHST</a:t>
            </a:r>
            <a:endParaRPr/>
          </a:p>
          <a:p>
            <a:pPr indent="-342900" lvl="0" marL="342900" marR="0" rtl="0" algn="l">
              <a:spcBef>
                <a:spcPts val="0"/>
              </a:spcBef>
              <a:spcAft>
                <a:spcPts val="0"/>
              </a:spcAft>
              <a:buClr>
                <a:schemeClr val="dk1"/>
              </a:buClr>
              <a:buSzPts val="1800"/>
              <a:buFont typeface="Calibri"/>
              <a:buAutoNum type="arabicPeriod" startAt="11"/>
            </a:pPr>
            <a:r>
              <a:rPr lang="en-US" sz="1800">
                <a:solidFill>
                  <a:schemeClr val="dk1"/>
                </a:solidFill>
                <a:latin typeface="Calibri"/>
                <a:ea typeface="Calibri"/>
                <a:cs typeface="Calibri"/>
                <a:sym typeface="Calibri"/>
              </a:rPr>
              <a:t>Select RX ID</a:t>
            </a:r>
            <a:endParaRPr/>
          </a:p>
          <a:p>
            <a:pPr indent="-342900" lvl="0" marL="342900" marR="0" rtl="0" algn="l">
              <a:spcBef>
                <a:spcPts val="0"/>
              </a:spcBef>
              <a:spcAft>
                <a:spcPts val="0"/>
              </a:spcAft>
              <a:buClr>
                <a:schemeClr val="dk1"/>
              </a:buClr>
              <a:buSzPts val="1800"/>
              <a:buFont typeface="Calibri"/>
              <a:buAutoNum type="arabicPeriod" startAt="11"/>
            </a:pPr>
            <a:r>
              <a:rPr lang="en-US" sz="1800">
                <a:solidFill>
                  <a:schemeClr val="dk1"/>
                </a:solidFill>
                <a:latin typeface="Calibri"/>
                <a:ea typeface="Calibri"/>
                <a:cs typeface="Calibri"/>
                <a:sym typeface="Calibri"/>
              </a:rPr>
              <a:t>Select RX Channel</a:t>
            </a:r>
            <a:endParaRPr/>
          </a:p>
          <a:p>
            <a:pPr indent="-342900" lvl="0" marL="342900" marR="0" rtl="0" algn="l">
              <a:spcBef>
                <a:spcPts val="0"/>
              </a:spcBef>
              <a:spcAft>
                <a:spcPts val="0"/>
              </a:spcAft>
              <a:buClr>
                <a:schemeClr val="dk1"/>
              </a:buClr>
              <a:buSzPts val="1800"/>
              <a:buFont typeface="Calibri"/>
              <a:buAutoNum type="arabicPeriod" startAt="11"/>
            </a:pPr>
            <a:r>
              <a:rPr lang="en-US" sz="1800">
                <a:solidFill>
                  <a:schemeClr val="dk1"/>
                </a:solidFill>
                <a:latin typeface="Calibri"/>
                <a:ea typeface="Calibri"/>
                <a:cs typeface="Calibri"/>
                <a:sym typeface="Calibri"/>
              </a:rPr>
              <a:t>Depress Bind Button on the VTX/RX (between the status lights)</a:t>
            </a:r>
            <a:endParaRPr/>
          </a:p>
          <a:p>
            <a:pPr indent="-342900" lvl="0" marL="342900" marR="0" rtl="0" algn="l">
              <a:spcBef>
                <a:spcPts val="0"/>
              </a:spcBef>
              <a:spcAft>
                <a:spcPts val="0"/>
              </a:spcAft>
              <a:buClr>
                <a:schemeClr val="dk1"/>
              </a:buClr>
              <a:buSzPts val="1800"/>
              <a:buFont typeface="Calibri"/>
              <a:buAutoNum type="arabicPeriod" startAt="11"/>
            </a:pPr>
            <a:r>
              <a:rPr lang="en-US" sz="1800">
                <a:solidFill>
                  <a:schemeClr val="dk1"/>
                </a:solidFill>
                <a:latin typeface="Calibri"/>
                <a:ea typeface="Calibri"/>
                <a:cs typeface="Calibri"/>
                <a:sym typeface="Calibri"/>
              </a:rPr>
              <a:t>Plug battery into drone</a:t>
            </a:r>
            <a:endParaRPr/>
          </a:p>
          <a:p>
            <a:pPr indent="-342900" lvl="0" marL="342900" marR="0" rtl="0" algn="l">
              <a:spcBef>
                <a:spcPts val="0"/>
              </a:spcBef>
              <a:spcAft>
                <a:spcPts val="0"/>
              </a:spcAft>
              <a:buClr>
                <a:schemeClr val="dk1"/>
              </a:buClr>
              <a:buSzPts val="1800"/>
              <a:buFont typeface="Calibri"/>
              <a:buAutoNum type="arabicPeriod" startAt="11"/>
            </a:pPr>
            <a:r>
              <a:rPr lang="en-US" sz="1800">
                <a:solidFill>
                  <a:schemeClr val="dk1"/>
                </a:solidFill>
                <a:latin typeface="Calibri"/>
                <a:ea typeface="Calibri"/>
                <a:cs typeface="Calibri"/>
                <a:sym typeface="Calibri"/>
              </a:rPr>
              <a:t>Press Start Bind</a:t>
            </a:r>
            <a:endParaRPr/>
          </a:p>
          <a:p>
            <a:pPr indent="-342900" lvl="0" marL="342900" marR="0" rtl="0" algn="l">
              <a:spcBef>
                <a:spcPts val="0"/>
              </a:spcBef>
              <a:spcAft>
                <a:spcPts val="0"/>
              </a:spcAft>
              <a:buClr>
                <a:schemeClr val="dk1"/>
              </a:buClr>
              <a:buSzPts val="1800"/>
              <a:buFont typeface="Calibri"/>
              <a:buAutoNum type="arabicPeriod" startAt="11"/>
            </a:pPr>
            <a:r>
              <a:rPr lang="en-US" sz="1800">
                <a:solidFill>
                  <a:schemeClr val="dk1"/>
                </a:solidFill>
                <a:latin typeface="Calibri"/>
                <a:ea typeface="Calibri"/>
                <a:cs typeface="Calibri"/>
                <a:sym typeface="Calibri"/>
              </a:rPr>
              <a:t>Success should appear beneath the Start Bind Option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30"/>
          <p:cNvPicPr preferRelativeResize="0"/>
          <p:nvPr/>
        </p:nvPicPr>
        <p:blipFill rotWithShape="1">
          <a:blip r:embed="rId3">
            <a:alphaModFix/>
          </a:blip>
          <a:srcRect b="0" l="0" r="0" t="0"/>
          <a:stretch/>
        </p:blipFill>
        <p:spPr>
          <a:xfrm>
            <a:off x="330741" y="2034539"/>
            <a:ext cx="7357348" cy="3310807"/>
          </a:xfrm>
          <a:prstGeom prst="rect">
            <a:avLst/>
          </a:prstGeom>
          <a:noFill/>
          <a:ln>
            <a:noFill/>
          </a:ln>
        </p:spPr>
      </p:pic>
      <p:sp>
        <p:nvSpPr>
          <p:cNvPr id="231" name="Google Shape;231;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VTX / TX Setup</a:t>
            </a:r>
            <a:endParaRPr/>
          </a:p>
        </p:txBody>
      </p:sp>
      <p:sp>
        <p:nvSpPr>
          <p:cNvPr id="232" name="Google Shape;232;p30"/>
          <p:cNvSpPr txBox="1"/>
          <p:nvPr/>
        </p:nvSpPr>
        <p:spPr>
          <a:xfrm>
            <a:off x="8044105" y="2262811"/>
            <a:ext cx="37678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Select Mode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id="237" name="Google Shape;237;p31"/>
          <p:cNvPicPr preferRelativeResize="0"/>
          <p:nvPr/>
        </p:nvPicPr>
        <p:blipFill rotWithShape="1">
          <a:blip r:embed="rId3">
            <a:alphaModFix/>
          </a:blip>
          <a:srcRect b="0" l="0" r="0" t="0"/>
          <a:stretch/>
        </p:blipFill>
        <p:spPr>
          <a:xfrm>
            <a:off x="330741" y="2034539"/>
            <a:ext cx="7357348" cy="3310806"/>
          </a:xfrm>
          <a:prstGeom prst="rect">
            <a:avLst/>
          </a:prstGeom>
          <a:noFill/>
          <a:ln>
            <a:noFill/>
          </a:ln>
        </p:spPr>
      </p:pic>
      <p:sp>
        <p:nvSpPr>
          <p:cNvPr id="238" name="Google Shape;23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VTX / TX Setup</a:t>
            </a:r>
            <a:endParaRPr/>
          </a:p>
        </p:txBody>
      </p:sp>
      <p:sp>
        <p:nvSpPr>
          <p:cNvPr id="239" name="Google Shape;239;p31"/>
          <p:cNvSpPr txBox="1"/>
          <p:nvPr/>
        </p:nvSpPr>
        <p:spPr>
          <a:xfrm>
            <a:off x="8044105" y="2262811"/>
            <a:ext cx="37678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RF Mode to LongeRange</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Region to Intl</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Press Back</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p32"/>
          <p:cNvPicPr preferRelativeResize="0"/>
          <p:nvPr/>
        </p:nvPicPr>
        <p:blipFill rotWithShape="1">
          <a:blip r:embed="rId3">
            <a:alphaModFix/>
          </a:blip>
          <a:srcRect b="0" l="0" r="0" t="0"/>
          <a:stretch/>
        </p:blipFill>
        <p:spPr>
          <a:xfrm>
            <a:off x="330741" y="2034539"/>
            <a:ext cx="7357348" cy="3310807"/>
          </a:xfrm>
          <a:prstGeom prst="rect">
            <a:avLst/>
          </a:prstGeom>
          <a:noFill/>
          <a:ln>
            <a:noFill/>
          </a:ln>
        </p:spPr>
      </p:pic>
      <p:sp>
        <p:nvSpPr>
          <p:cNvPr id="245" name="Google Shape;245;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VTX / TX Setup</a:t>
            </a:r>
            <a:endParaRPr/>
          </a:p>
        </p:txBody>
      </p:sp>
      <p:sp>
        <p:nvSpPr>
          <p:cNvPr id="246" name="Google Shape;246;p32"/>
          <p:cNvSpPr txBox="1"/>
          <p:nvPr/>
        </p:nvSpPr>
        <p:spPr>
          <a:xfrm>
            <a:off x="8044105" y="2262811"/>
            <a:ext cx="37678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Select Video TX</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id="251" name="Google Shape;251;p33"/>
          <p:cNvPicPr preferRelativeResize="0"/>
          <p:nvPr/>
        </p:nvPicPr>
        <p:blipFill rotWithShape="1">
          <a:blip r:embed="rId3">
            <a:alphaModFix/>
          </a:blip>
          <a:srcRect b="0" l="0" r="0" t="0"/>
          <a:stretch/>
        </p:blipFill>
        <p:spPr>
          <a:xfrm>
            <a:off x="294882" y="2106256"/>
            <a:ext cx="7357348" cy="3310806"/>
          </a:xfrm>
          <a:prstGeom prst="rect">
            <a:avLst/>
          </a:prstGeom>
          <a:noFill/>
          <a:ln>
            <a:noFill/>
          </a:ln>
        </p:spPr>
      </p:pic>
      <p:sp>
        <p:nvSpPr>
          <p:cNvPr id="252" name="Google Shape;25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VTX / TX Setup</a:t>
            </a:r>
            <a:endParaRPr/>
          </a:p>
        </p:txBody>
      </p:sp>
      <p:sp>
        <p:nvSpPr>
          <p:cNvPr id="253" name="Google Shape;253;p33"/>
          <p:cNvSpPr txBox="1"/>
          <p:nvPr/>
        </p:nvSpPr>
        <p:spPr>
          <a:xfrm>
            <a:off x="8044105" y="2262811"/>
            <a:ext cx="376784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Band and Channel (reference board for group channel)</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Power to 1 W</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Press Send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pic>
        <p:nvPicPr>
          <p:cNvPr id="258" name="Google Shape;258;p34"/>
          <p:cNvPicPr preferRelativeResize="0"/>
          <p:nvPr/>
        </p:nvPicPr>
        <p:blipFill rotWithShape="1">
          <a:blip r:embed="rId3">
            <a:alphaModFix/>
          </a:blip>
          <a:srcRect b="0" l="0" r="0" t="0"/>
          <a:stretch/>
        </p:blipFill>
        <p:spPr>
          <a:xfrm>
            <a:off x="294883" y="2106256"/>
            <a:ext cx="7357346" cy="3310806"/>
          </a:xfrm>
          <a:prstGeom prst="rect">
            <a:avLst/>
          </a:prstGeom>
          <a:noFill/>
          <a:ln>
            <a:noFill/>
          </a:ln>
        </p:spPr>
      </p:pic>
      <p:sp>
        <p:nvSpPr>
          <p:cNvPr id="259" name="Google Shape;25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VTX / TX Setup</a:t>
            </a:r>
            <a:endParaRPr/>
          </a:p>
        </p:txBody>
      </p:sp>
      <p:sp>
        <p:nvSpPr>
          <p:cNvPr id="260" name="Google Shape;260;p34"/>
          <p:cNvSpPr txBox="1"/>
          <p:nvPr/>
        </p:nvSpPr>
        <p:spPr>
          <a:xfrm>
            <a:off x="8044105" y="2262811"/>
            <a:ext cx="37678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RX Loss to VTX On</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PowerUp to VTX On</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Press Back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35"/>
          <p:cNvPicPr preferRelativeResize="0"/>
          <p:nvPr/>
        </p:nvPicPr>
        <p:blipFill rotWithShape="1">
          <a:blip r:embed="rId3">
            <a:alphaModFix/>
          </a:blip>
          <a:srcRect b="0" l="0" r="0" t="0"/>
          <a:stretch/>
        </p:blipFill>
        <p:spPr>
          <a:xfrm>
            <a:off x="330741" y="2034539"/>
            <a:ext cx="7357348" cy="3310807"/>
          </a:xfrm>
          <a:prstGeom prst="rect">
            <a:avLst/>
          </a:prstGeom>
          <a:noFill/>
          <a:ln>
            <a:noFill/>
          </a:ln>
        </p:spPr>
      </p:pic>
      <p:sp>
        <p:nvSpPr>
          <p:cNvPr id="266" name="Google Shape;266;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VTX / TX Setup</a:t>
            </a:r>
            <a:endParaRPr/>
          </a:p>
        </p:txBody>
      </p:sp>
      <p:sp>
        <p:nvSpPr>
          <p:cNvPr id="267" name="Google Shape;267;p35"/>
          <p:cNvSpPr txBox="1"/>
          <p:nvPr/>
        </p:nvSpPr>
        <p:spPr>
          <a:xfrm>
            <a:off x="8044105" y="2262811"/>
            <a:ext cx="3767848"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Select TX Power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8"/>
          <p:cNvSpPr txBox="1"/>
          <p:nvPr>
            <p:ph idx="10" type="dt"/>
          </p:nvPr>
        </p:nvSpPr>
        <p:spPr>
          <a:xfrm>
            <a:off x="0" y="6356350"/>
            <a:ext cx="2743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15 October 2025</a:t>
            </a:r>
            <a:endParaRPr sz="1800">
              <a:solidFill>
                <a:schemeClr val="dk1"/>
              </a:solidFill>
              <a:latin typeface="Calibri"/>
              <a:ea typeface="Calibri"/>
              <a:cs typeface="Calibri"/>
              <a:sym typeface="Calibri"/>
            </a:endParaRPr>
          </a:p>
        </p:txBody>
      </p:sp>
      <p:grpSp>
        <p:nvGrpSpPr>
          <p:cNvPr id="114" name="Google Shape;114;p18"/>
          <p:cNvGrpSpPr/>
          <p:nvPr/>
        </p:nvGrpSpPr>
        <p:grpSpPr>
          <a:xfrm>
            <a:off x="583660" y="1065177"/>
            <a:ext cx="6796392" cy="4995153"/>
            <a:chOff x="875489" y="1065178"/>
            <a:chExt cx="6796392" cy="4995153"/>
          </a:xfrm>
        </p:grpSpPr>
        <p:pic>
          <p:nvPicPr>
            <p:cNvPr id="115" name="Google Shape;115;p18"/>
            <p:cNvPicPr preferRelativeResize="0"/>
            <p:nvPr/>
          </p:nvPicPr>
          <p:blipFill rotWithShape="1">
            <a:blip r:embed="rId3">
              <a:alphaModFix/>
            </a:blip>
            <a:srcRect b="0" l="0" r="0" t="0"/>
            <a:stretch/>
          </p:blipFill>
          <p:spPr>
            <a:xfrm>
              <a:off x="1011677" y="1065178"/>
              <a:ext cx="6660204" cy="4995153"/>
            </a:xfrm>
            <a:prstGeom prst="rect">
              <a:avLst/>
            </a:prstGeom>
            <a:noFill/>
            <a:ln>
              <a:noFill/>
            </a:ln>
          </p:spPr>
        </p:pic>
        <p:sp>
          <p:nvSpPr>
            <p:cNvPr id="116" name="Google Shape;116;p18"/>
            <p:cNvSpPr/>
            <p:nvPr/>
          </p:nvSpPr>
          <p:spPr>
            <a:xfrm>
              <a:off x="875489" y="3506483"/>
              <a:ext cx="2071992" cy="1999034"/>
            </a:xfrm>
            <a:prstGeom prst="noSmoking">
              <a:avLst>
                <a:gd fmla="val 6057" name="adj"/>
              </a:avLst>
            </a:prstGeom>
            <a:solidFill>
              <a:srgbClr val="FF00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7" name="Google Shape;117;p18"/>
          <p:cNvSpPr txBox="1"/>
          <p:nvPr/>
        </p:nvSpPr>
        <p:spPr>
          <a:xfrm>
            <a:off x="7516241" y="1577594"/>
            <a:ext cx="4675759" cy="39703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FF0000"/>
                </a:solidFill>
                <a:latin typeface="Calibri"/>
                <a:ea typeface="Calibri"/>
                <a:cs typeface="Calibri"/>
                <a:sym typeface="Calibri"/>
              </a:rPr>
              <a:t>REMOVE PROPS PRIOR TO BETAFLIGHT CONFIGURATION</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Required Items: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FPV Drone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Battery (charged)</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USB Cable</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Controller (Not Shown)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Betaflight Configurator</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NOTE: This guide works for this hardware configuration. Refer to your manufacturer’s specifications and the Betaflight wiki if your hardware differs.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id="272" name="Google Shape;272;p36"/>
          <p:cNvPicPr preferRelativeResize="0"/>
          <p:nvPr/>
        </p:nvPicPr>
        <p:blipFill rotWithShape="1">
          <a:blip r:embed="rId3">
            <a:alphaModFix/>
          </a:blip>
          <a:srcRect b="0" l="0" r="0" t="0"/>
          <a:stretch/>
        </p:blipFill>
        <p:spPr>
          <a:xfrm>
            <a:off x="330742" y="2034539"/>
            <a:ext cx="7357346" cy="3310806"/>
          </a:xfrm>
          <a:prstGeom prst="rect">
            <a:avLst/>
          </a:prstGeom>
          <a:noFill/>
          <a:ln>
            <a:noFill/>
          </a:ln>
        </p:spPr>
      </p:pic>
      <p:sp>
        <p:nvSpPr>
          <p:cNvPr id="273" name="Google Shape;2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VTX / TX Setup</a:t>
            </a:r>
            <a:endParaRPr/>
          </a:p>
        </p:txBody>
      </p:sp>
      <p:sp>
        <p:nvSpPr>
          <p:cNvPr id="274" name="Google Shape;274;p36"/>
          <p:cNvSpPr txBox="1"/>
          <p:nvPr/>
        </p:nvSpPr>
        <p:spPr>
          <a:xfrm>
            <a:off x="8044105" y="2262811"/>
            <a:ext cx="376784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Mode to Manual – 350 mW</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Set ECO Mode to off</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Press the Back Button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id="279" name="Google Shape;279;p37"/>
          <p:cNvPicPr preferRelativeResize="0"/>
          <p:nvPr/>
        </p:nvPicPr>
        <p:blipFill rotWithShape="1">
          <a:blip r:embed="rId3">
            <a:alphaModFix/>
          </a:blip>
          <a:srcRect b="0" l="0" r="0" t="0"/>
          <a:stretch/>
        </p:blipFill>
        <p:spPr>
          <a:xfrm>
            <a:off x="330739" y="2034539"/>
            <a:ext cx="7357353" cy="3310808"/>
          </a:xfrm>
          <a:prstGeom prst="rect">
            <a:avLst/>
          </a:prstGeom>
          <a:noFill/>
          <a:ln>
            <a:noFill/>
          </a:ln>
        </p:spPr>
      </p:pic>
      <p:sp>
        <p:nvSpPr>
          <p:cNvPr id="280" name="Google Shape;280;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Calibrating Controller (TX)</a:t>
            </a:r>
            <a:endParaRPr/>
          </a:p>
        </p:txBody>
      </p:sp>
      <p:sp>
        <p:nvSpPr>
          <p:cNvPr id="281" name="Google Shape;281;p37"/>
          <p:cNvSpPr txBox="1"/>
          <p:nvPr/>
        </p:nvSpPr>
        <p:spPr>
          <a:xfrm>
            <a:off x="8015592" y="2397281"/>
            <a:ext cx="37678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Select About and Settings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38"/>
          <p:cNvPicPr preferRelativeResize="0"/>
          <p:nvPr/>
        </p:nvPicPr>
        <p:blipFill rotWithShape="1">
          <a:blip r:embed="rId3">
            <a:alphaModFix/>
          </a:blip>
          <a:srcRect b="0" l="0" r="0" t="0"/>
          <a:stretch/>
        </p:blipFill>
        <p:spPr>
          <a:xfrm>
            <a:off x="330740" y="2034539"/>
            <a:ext cx="7357351" cy="3310808"/>
          </a:xfrm>
          <a:prstGeom prst="rect">
            <a:avLst/>
          </a:prstGeom>
          <a:noFill/>
          <a:ln>
            <a:noFill/>
          </a:ln>
        </p:spPr>
      </p:pic>
      <p:sp>
        <p:nvSpPr>
          <p:cNvPr id="287" name="Google Shape;287;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Calibrating Controller (TX)</a:t>
            </a:r>
            <a:endParaRPr/>
          </a:p>
        </p:txBody>
      </p:sp>
      <p:sp>
        <p:nvSpPr>
          <p:cNvPr id="288" name="Google Shape;288;p38"/>
          <p:cNvSpPr txBox="1"/>
          <p:nvPr/>
        </p:nvSpPr>
        <p:spPr>
          <a:xfrm>
            <a:off x="8015592" y="2397281"/>
            <a:ext cx="376784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Select Calibration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39"/>
          <p:cNvPicPr preferRelativeResize="0"/>
          <p:nvPr/>
        </p:nvPicPr>
        <p:blipFill rotWithShape="1">
          <a:blip r:embed="rId3">
            <a:alphaModFix/>
          </a:blip>
          <a:srcRect b="0" l="0" r="0" t="0"/>
          <a:stretch/>
        </p:blipFill>
        <p:spPr>
          <a:xfrm>
            <a:off x="330740" y="2034539"/>
            <a:ext cx="7357351" cy="3310807"/>
          </a:xfrm>
          <a:prstGeom prst="rect">
            <a:avLst/>
          </a:prstGeom>
          <a:noFill/>
          <a:ln>
            <a:noFill/>
          </a:ln>
        </p:spPr>
      </p:pic>
      <p:sp>
        <p:nvSpPr>
          <p:cNvPr id="294" name="Google Shape;294;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Calibrating Controller (TX)</a:t>
            </a:r>
            <a:endParaRPr/>
          </a:p>
        </p:txBody>
      </p:sp>
      <p:sp>
        <p:nvSpPr>
          <p:cNvPr id="295" name="Google Shape;295;p39"/>
          <p:cNvSpPr txBox="1"/>
          <p:nvPr/>
        </p:nvSpPr>
        <p:spPr>
          <a:xfrm>
            <a:off x="8015592" y="2397281"/>
            <a:ext cx="3767848"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Select Start Calibration</a:t>
            </a:r>
            <a:endParaRPr/>
          </a:p>
          <a:p>
            <a:pPr indent="-342900" lvl="0" marL="342900" marR="0" rtl="0" algn="l">
              <a:spcBef>
                <a:spcPts val="0"/>
              </a:spcBef>
              <a:spcAft>
                <a:spcPts val="0"/>
              </a:spcAft>
              <a:buClr>
                <a:schemeClr val="dk1"/>
              </a:buClr>
              <a:buSzPts val="1800"/>
              <a:buFont typeface="Calibri"/>
              <a:buAutoNum type="arabicPeriod" startAt="7"/>
            </a:pPr>
            <a:r>
              <a:rPr lang="en-US" sz="1800">
                <a:solidFill>
                  <a:schemeClr val="dk1"/>
                </a:solidFill>
                <a:latin typeface="Calibri"/>
                <a:ea typeface="Calibri"/>
                <a:cs typeface="Calibri"/>
                <a:sym typeface="Calibri"/>
              </a:rPr>
              <a:t>Follow the onscreen steps to complete the calibration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ph idx="1" type="body"/>
          </p:nvPr>
        </p:nvSpPr>
        <p:spPr>
          <a:xfrm>
            <a:off x="838200" y="2931302"/>
            <a:ext cx="10515600" cy="99539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US"/>
              <a:t>Leave battery plugged in</a:t>
            </a:r>
            <a:endParaRPr/>
          </a:p>
          <a:p>
            <a:pPr indent="0" lvl="0" marL="0" rtl="0" algn="ctr">
              <a:lnSpc>
                <a:spcPct val="90000"/>
              </a:lnSpc>
              <a:spcBef>
                <a:spcPts val="1000"/>
              </a:spcBef>
              <a:spcAft>
                <a:spcPts val="0"/>
              </a:spcAft>
              <a:buClr>
                <a:schemeClr val="dk1"/>
              </a:buClr>
              <a:buSzPts val="2800"/>
              <a:buNone/>
            </a:pPr>
            <a:r>
              <a:rPr b="1" lang="en-US"/>
              <a:t>Return to Betaflight</a:t>
            </a:r>
            <a:endParaRPr b="1"/>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41"/>
          <p:cNvSpPr txBox="1"/>
          <p:nvPr>
            <p:ph idx="10" type="dt"/>
          </p:nvPr>
        </p:nvSpPr>
        <p:spPr>
          <a:xfrm>
            <a:off x="0" y="6356350"/>
            <a:ext cx="2743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15 October 2025</a:t>
            </a:r>
            <a:endParaRPr sz="1800">
              <a:solidFill>
                <a:schemeClr val="dk1"/>
              </a:solidFill>
              <a:latin typeface="Calibri"/>
              <a:ea typeface="Calibri"/>
              <a:cs typeface="Calibri"/>
              <a:sym typeface="Calibri"/>
            </a:endParaRPr>
          </a:p>
        </p:txBody>
      </p:sp>
      <p:pic>
        <p:nvPicPr>
          <p:cNvPr descr="A screenshot of a computer&#10;&#10;AI-generated content may be incorrect." id="306" name="Google Shape;306;p4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7" name="Google Shape;307;p41"/>
          <p:cNvSpPr/>
          <p:nvPr/>
        </p:nvSpPr>
        <p:spPr>
          <a:xfrm>
            <a:off x="1699099" y="2538919"/>
            <a:ext cx="5090807" cy="368090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41"/>
          <p:cNvSpPr/>
          <p:nvPr/>
        </p:nvSpPr>
        <p:spPr>
          <a:xfrm>
            <a:off x="6789906" y="2538919"/>
            <a:ext cx="5090807" cy="1352145"/>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41"/>
          <p:cNvSpPr txBox="1"/>
          <p:nvPr/>
        </p:nvSpPr>
        <p:spPr>
          <a:xfrm>
            <a:off x="6712084" y="1313553"/>
            <a:ext cx="228600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Receiver Protocol</a:t>
            </a:r>
            <a:endParaRPr/>
          </a:p>
        </p:txBody>
      </p:sp>
      <p:cxnSp>
        <p:nvCxnSpPr>
          <p:cNvPr id="310" name="Google Shape;310;p41"/>
          <p:cNvCxnSpPr>
            <a:stCxn id="309" idx="3"/>
          </p:cNvCxnSpPr>
          <p:nvPr/>
        </p:nvCxnSpPr>
        <p:spPr>
          <a:xfrm>
            <a:off x="8998085" y="1498219"/>
            <a:ext cx="360000" cy="1040700"/>
          </a:xfrm>
          <a:prstGeom prst="bentConnector2">
            <a:avLst/>
          </a:prstGeom>
          <a:noFill/>
          <a:ln cap="flat" cmpd="sng" w="38100">
            <a:solidFill>
              <a:schemeClr val="lt1"/>
            </a:solidFill>
            <a:prstDash val="solid"/>
            <a:miter lim="800000"/>
            <a:headEnd len="sm" w="sm" type="none"/>
            <a:tailEnd len="med" w="med" type="triangle"/>
          </a:ln>
        </p:spPr>
      </p:cxnSp>
      <p:sp>
        <p:nvSpPr>
          <p:cNvPr id="311" name="Google Shape;311;p41"/>
          <p:cNvSpPr txBox="1"/>
          <p:nvPr/>
        </p:nvSpPr>
        <p:spPr>
          <a:xfrm>
            <a:off x="3939699" y="1294257"/>
            <a:ext cx="244488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Control Inputs / Values</a:t>
            </a:r>
            <a:endParaRPr/>
          </a:p>
        </p:txBody>
      </p:sp>
      <p:cxnSp>
        <p:nvCxnSpPr>
          <p:cNvPr id="312" name="Google Shape;312;p41"/>
          <p:cNvCxnSpPr>
            <a:stCxn id="311" idx="1"/>
          </p:cNvCxnSpPr>
          <p:nvPr/>
        </p:nvCxnSpPr>
        <p:spPr>
          <a:xfrm flipH="1">
            <a:off x="3518199" y="1478923"/>
            <a:ext cx="421500" cy="1040700"/>
          </a:xfrm>
          <a:prstGeom prst="bentConnector2">
            <a:avLst/>
          </a:prstGeom>
          <a:noFill/>
          <a:ln cap="flat" cmpd="sng" w="38100">
            <a:solidFill>
              <a:schemeClr val="lt1"/>
            </a:solidFill>
            <a:prstDash val="solid"/>
            <a:miter lim="800000"/>
            <a:headEnd len="sm" w="sm" type="none"/>
            <a:tailEnd len="med" w="med" type="triangle"/>
          </a:ln>
        </p:spPr>
      </p:cxnSp>
      <p:sp>
        <p:nvSpPr>
          <p:cNvPr id="313" name="Google Shape;313;p41"/>
          <p:cNvSpPr/>
          <p:nvPr/>
        </p:nvSpPr>
        <p:spPr>
          <a:xfrm>
            <a:off x="-12969" y="3101788"/>
            <a:ext cx="1599722" cy="273709"/>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Graphical user interface&#10;&#10;AI-generated content may be incorrect." id="318" name="Google Shape;318;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9" name="Google Shape;319;p42"/>
          <p:cNvSpPr/>
          <p:nvPr/>
        </p:nvSpPr>
        <p:spPr>
          <a:xfrm>
            <a:off x="1660189" y="2451370"/>
            <a:ext cx="5188083" cy="214009"/>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42"/>
          <p:cNvSpPr/>
          <p:nvPr/>
        </p:nvSpPr>
        <p:spPr>
          <a:xfrm>
            <a:off x="6848272" y="3429000"/>
            <a:ext cx="1721796" cy="57879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42"/>
          <p:cNvSpPr/>
          <p:nvPr/>
        </p:nvSpPr>
        <p:spPr>
          <a:xfrm>
            <a:off x="1964987" y="3715966"/>
            <a:ext cx="4464996" cy="2081719"/>
          </a:xfrm>
          <a:prstGeom prst="rect">
            <a:avLst/>
          </a:prstGeom>
          <a:solidFill>
            <a:schemeClr val="lt1"/>
          </a:solidFill>
          <a:ln cap="flat" cmpd="sng" w="571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1800">
                <a:solidFill>
                  <a:schemeClr val="dk1"/>
                </a:solidFill>
                <a:latin typeface="Calibri"/>
                <a:ea typeface="Calibri"/>
                <a:cs typeface="Calibri"/>
                <a:sym typeface="Calibri"/>
              </a:rPr>
              <a:t>Throttle minimum must be lower than “Stick Low” Threshold value for drone to arm. Set this value to 50 greater than your Throttle value. Ensure Throttle is at minimum prior to this change.</a:t>
            </a:r>
            <a:endParaRPr/>
          </a:p>
        </p:txBody>
      </p:sp>
      <p:sp>
        <p:nvSpPr>
          <p:cNvPr id="322" name="Google Shape;322;p42"/>
          <p:cNvSpPr/>
          <p:nvPr/>
        </p:nvSpPr>
        <p:spPr>
          <a:xfrm>
            <a:off x="0" y="3103124"/>
            <a:ext cx="1595718" cy="258642"/>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id="327" name="Google Shape;327;p43"/>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328" name="Google Shape;328;p43"/>
          <p:cNvSpPr/>
          <p:nvPr/>
        </p:nvSpPr>
        <p:spPr>
          <a:xfrm>
            <a:off x="0" y="3341451"/>
            <a:ext cx="1622612" cy="32101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p44"/>
          <p:cNvPicPr preferRelativeResize="0"/>
          <p:nvPr/>
        </p:nvPicPr>
        <p:blipFill rotWithShape="1">
          <a:blip r:embed="rId3">
            <a:alphaModFix/>
          </a:blip>
          <a:srcRect b="0" l="0" r="0" t="0"/>
          <a:stretch/>
        </p:blipFill>
        <p:spPr>
          <a:xfrm>
            <a:off x="0" y="0"/>
            <a:ext cx="12192000" cy="6857999"/>
          </a:xfrm>
          <a:prstGeom prst="rect">
            <a:avLst/>
          </a:prstGeom>
          <a:noFill/>
          <a:ln>
            <a:noFill/>
          </a:ln>
        </p:spPr>
      </p:pic>
      <p:pic>
        <p:nvPicPr>
          <p:cNvPr id="334" name="Google Shape;334;p44"/>
          <p:cNvPicPr preferRelativeResize="0"/>
          <p:nvPr/>
        </p:nvPicPr>
        <p:blipFill rotWithShape="1">
          <a:blip r:embed="rId4">
            <a:alphaModFix/>
          </a:blip>
          <a:srcRect b="0" l="0" r="0" t="0"/>
          <a:stretch/>
        </p:blipFill>
        <p:spPr>
          <a:xfrm>
            <a:off x="227410" y="-30399"/>
            <a:ext cx="6146943" cy="3459399"/>
          </a:xfrm>
          <a:prstGeom prst="rect">
            <a:avLst/>
          </a:prstGeom>
          <a:noFill/>
          <a:ln>
            <a:noFill/>
          </a:ln>
        </p:spPr>
      </p:pic>
      <p:sp>
        <p:nvSpPr>
          <p:cNvPr id="335" name="Google Shape;335;p44"/>
          <p:cNvSpPr/>
          <p:nvPr/>
        </p:nvSpPr>
        <p:spPr>
          <a:xfrm>
            <a:off x="7052553" y="2422189"/>
            <a:ext cx="1410510" cy="729574"/>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Beeper</a:t>
            </a:r>
            <a:endParaRPr/>
          </a:p>
        </p:txBody>
      </p:sp>
      <p:cxnSp>
        <p:nvCxnSpPr>
          <p:cNvPr id="336" name="Google Shape;336;p44"/>
          <p:cNvCxnSpPr>
            <a:stCxn id="335" idx="1"/>
          </p:cNvCxnSpPr>
          <p:nvPr/>
        </p:nvCxnSpPr>
        <p:spPr>
          <a:xfrm rot="10800000">
            <a:off x="4912653" y="2276976"/>
            <a:ext cx="2139900" cy="510000"/>
          </a:xfrm>
          <a:prstGeom prst="straightConnector1">
            <a:avLst/>
          </a:prstGeom>
          <a:noFill/>
          <a:ln cap="flat" cmpd="sng" w="38100">
            <a:solidFill>
              <a:schemeClr val="lt1"/>
            </a:solidFill>
            <a:prstDash val="solid"/>
            <a:miter lim="800000"/>
            <a:headEnd len="sm" w="sm" type="none"/>
            <a:tailEnd len="sm" w="sm" type="none"/>
          </a:ln>
        </p:spPr>
      </p:cxnSp>
      <p:sp>
        <p:nvSpPr>
          <p:cNvPr id="337" name="Google Shape;337;p44"/>
          <p:cNvSpPr/>
          <p:nvPr/>
        </p:nvSpPr>
        <p:spPr>
          <a:xfrm>
            <a:off x="6801541" y="3545733"/>
            <a:ext cx="1410510" cy="729574"/>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Failsafe</a:t>
            </a:r>
            <a:endParaRPr/>
          </a:p>
        </p:txBody>
      </p:sp>
      <p:cxnSp>
        <p:nvCxnSpPr>
          <p:cNvPr id="338" name="Google Shape;338;p44"/>
          <p:cNvCxnSpPr>
            <a:stCxn id="337" idx="1"/>
          </p:cNvCxnSpPr>
          <p:nvPr/>
        </p:nvCxnSpPr>
        <p:spPr>
          <a:xfrm rot="10800000">
            <a:off x="1843441" y="1850120"/>
            <a:ext cx="4958100" cy="2060400"/>
          </a:xfrm>
          <a:prstGeom prst="straightConnector1">
            <a:avLst/>
          </a:prstGeom>
          <a:noFill/>
          <a:ln cap="flat" cmpd="sng" w="38100">
            <a:solidFill>
              <a:schemeClr val="lt1"/>
            </a:solidFill>
            <a:prstDash val="solid"/>
            <a:miter lim="800000"/>
            <a:headEnd len="sm" w="sm" type="none"/>
            <a:tailEnd len="sm" w="sm" type="none"/>
          </a:ln>
        </p:spPr>
      </p:cxnSp>
      <p:sp>
        <p:nvSpPr>
          <p:cNvPr id="339" name="Google Shape;339;p44"/>
          <p:cNvSpPr/>
          <p:nvPr/>
        </p:nvSpPr>
        <p:spPr>
          <a:xfrm>
            <a:off x="77821" y="3459399"/>
            <a:ext cx="1410510" cy="729574"/>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Angle/Acro (Air)</a:t>
            </a:r>
            <a:endParaRPr/>
          </a:p>
        </p:txBody>
      </p:sp>
      <p:cxnSp>
        <p:nvCxnSpPr>
          <p:cNvPr id="340" name="Google Shape;340;p44"/>
          <p:cNvCxnSpPr/>
          <p:nvPr/>
        </p:nvCxnSpPr>
        <p:spPr>
          <a:xfrm flipH="1" rot="10800000">
            <a:off x="783076" y="2178424"/>
            <a:ext cx="974006" cy="1250576"/>
          </a:xfrm>
          <a:prstGeom prst="straightConnector1">
            <a:avLst/>
          </a:prstGeom>
          <a:noFill/>
          <a:ln cap="flat" cmpd="sng" w="38100">
            <a:solidFill>
              <a:schemeClr val="lt1"/>
            </a:solidFill>
            <a:prstDash val="solid"/>
            <a:miter lim="800000"/>
            <a:headEnd len="sm" w="sm" type="none"/>
            <a:tailEnd len="sm" w="sm" type="none"/>
          </a:ln>
        </p:spPr>
      </p:cxnSp>
      <p:sp>
        <p:nvSpPr>
          <p:cNvPr id="341" name="Google Shape;341;p44"/>
          <p:cNvSpPr/>
          <p:nvPr/>
        </p:nvSpPr>
        <p:spPr>
          <a:xfrm>
            <a:off x="7044258" y="1642686"/>
            <a:ext cx="1410510" cy="729574"/>
          </a:xfrm>
          <a:prstGeom prst="roundRect">
            <a:avLst>
              <a:gd fmla="val 16667" name="adj"/>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Arm</a:t>
            </a:r>
            <a:endParaRPr/>
          </a:p>
        </p:txBody>
      </p:sp>
      <p:cxnSp>
        <p:nvCxnSpPr>
          <p:cNvPr id="342" name="Google Shape;342;p44"/>
          <p:cNvCxnSpPr>
            <a:stCxn id="341" idx="1"/>
          </p:cNvCxnSpPr>
          <p:nvPr/>
        </p:nvCxnSpPr>
        <p:spPr>
          <a:xfrm rot="10800000">
            <a:off x="4904358" y="1849973"/>
            <a:ext cx="2139900" cy="157500"/>
          </a:xfrm>
          <a:prstGeom prst="straightConnector1">
            <a:avLst/>
          </a:prstGeom>
          <a:noFill/>
          <a:ln cap="flat" cmpd="sng" w="38100">
            <a:solidFill>
              <a:schemeClr val="lt1"/>
            </a:solidFill>
            <a:prstDash val="solid"/>
            <a:miter lim="800000"/>
            <a:headEnd len="sm" w="sm" type="none"/>
            <a:tailEnd len="sm" w="sm"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Graphical user interface&#10;&#10;AI-generated content may be incorrect." id="347" name="Google Shape;347;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8" name="Google Shape;348;p45"/>
          <p:cNvSpPr/>
          <p:nvPr/>
        </p:nvSpPr>
        <p:spPr>
          <a:xfrm>
            <a:off x="0" y="3866745"/>
            <a:ext cx="1613647" cy="32101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45"/>
          <p:cNvSpPr/>
          <p:nvPr/>
        </p:nvSpPr>
        <p:spPr>
          <a:xfrm>
            <a:off x="2841812" y="4025154"/>
            <a:ext cx="951975" cy="250154"/>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45"/>
          <p:cNvSpPr/>
          <p:nvPr/>
        </p:nvSpPr>
        <p:spPr>
          <a:xfrm>
            <a:off x="1789889" y="2037946"/>
            <a:ext cx="1429966" cy="32101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45"/>
          <p:cNvSpPr/>
          <p:nvPr/>
        </p:nvSpPr>
        <p:spPr>
          <a:xfrm>
            <a:off x="1789889" y="4652683"/>
            <a:ext cx="1051923" cy="250154"/>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15 October 2025</a:t>
            </a:r>
            <a:endParaRPr/>
          </a:p>
        </p:txBody>
      </p:sp>
      <p:pic>
        <p:nvPicPr>
          <p:cNvPr descr="A screenshot of a computer&#10;&#10;AI-generated content may be incorrect." id="123" name="Google Shape;123;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24" name="Google Shape;124;p19"/>
          <p:cNvSpPr/>
          <p:nvPr/>
        </p:nvSpPr>
        <p:spPr>
          <a:xfrm>
            <a:off x="8424153" y="204281"/>
            <a:ext cx="3647873" cy="856034"/>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9"/>
          <p:cNvSpPr/>
          <p:nvPr/>
        </p:nvSpPr>
        <p:spPr>
          <a:xfrm>
            <a:off x="11313268" y="204281"/>
            <a:ext cx="758758" cy="856034"/>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9"/>
          <p:cNvSpPr txBox="1"/>
          <p:nvPr/>
        </p:nvSpPr>
        <p:spPr>
          <a:xfrm>
            <a:off x="5077838" y="359923"/>
            <a:ext cx="21952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Flight Controller (FC)</a:t>
            </a:r>
            <a:endParaRPr/>
          </a:p>
        </p:txBody>
      </p:sp>
      <p:cxnSp>
        <p:nvCxnSpPr>
          <p:cNvPr id="127" name="Google Shape;127;p19"/>
          <p:cNvCxnSpPr>
            <a:stCxn id="126" idx="3"/>
          </p:cNvCxnSpPr>
          <p:nvPr/>
        </p:nvCxnSpPr>
        <p:spPr>
          <a:xfrm>
            <a:off x="7273047" y="544589"/>
            <a:ext cx="1031100" cy="0"/>
          </a:xfrm>
          <a:prstGeom prst="straightConnector1">
            <a:avLst/>
          </a:prstGeom>
          <a:noFill/>
          <a:ln cap="flat" cmpd="sng" w="38100">
            <a:solidFill>
              <a:schemeClr val="lt1"/>
            </a:solidFill>
            <a:prstDash val="solid"/>
            <a:miter lim="800000"/>
            <a:headEnd len="sm" w="sm" type="none"/>
            <a:tailEnd len="med" w="med" type="triangle"/>
          </a:ln>
        </p:spPr>
      </p:cxnSp>
      <p:sp>
        <p:nvSpPr>
          <p:cNvPr id="128" name="Google Shape;128;p19"/>
          <p:cNvSpPr txBox="1"/>
          <p:nvPr/>
        </p:nvSpPr>
        <p:spPr>
          <a:xfrm>
            <a:off x="9173182" y="1400783"/>
            <a:ext cx="138781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Connect FC</a:t>
            </a:r>
            <a:endParaRPr/>
          </a:p>
        </p:txBody>
      </p:sp>
      <p:cxnSp>
        <p:nvCxnSpPr>
          <p:cNvPr id="129" name="Google Shape;129;p19"/>
          <p:cNvCxnSpPr>
            <a:stCxn id="128" idx="3"/>
            <a:endCxn id="125" idx="2"/>
          </p:cNvCxnSpPr>
          <p:nvPr/>
        </p:nvCxnSpPr>
        <p:spPr>
          <a:xfrm flipH="1" rot="10800000">
            <a:off x="10560995" y="1060449"/>
            <a:ext cx="1131600" cy="525000"/>
          </a:xfrm>
          <a:prstGeom prst="bentConnector2">
            <a:avLst/>
          </a:prstGeom>
          <a:noFill/>
          <a:ln cap="flat" cmpd="sng" w="38100">
            <a:solidFill>
              <a:schemeClr val="lt1"/>
            </a:solidFill>
            <a:prstDash val="solid"/>
            <a:miter lim="800000"/>
            <a:headEnd len="sm" w="sm" type="none"/>
            <a:tailEnd len="med" w="med" type="triangl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46"/>
          <p:cNvPicPr preferRelativeResize="0"/>
          <p:nvPr/>
        </p:nvPicPr>
        <p:blipFill rotWithShape="1">
          <a:blip r:embed="rId3">
            <a:alphaModFix/>
          </a:blip>
          <a:srcRect b="0" l="0" r="0" t="0"/>
          <a:stretch/>
        </p:blipFill>
        <p:spPr>
          <a:xfrm>
            <a:off x="0" y="0"/>
            <a:ext cx="12192000" cy="6857999"/>
          </a:xfrm>
          <a:prstGeom prst="rect">
            <a:avLst/>
          </a:prstGeom>
          <a:noFill/>
          <a:ln>
            <a:noFill/>
          </a:ln>
        </p:spPr>
      </p:pic>
      <p:sp>
        <p:nvSpPr>
          <p:cNvPr id="357" name="Google Shape;357;p46"/>
          <p:cNvSpPr/>
          <p:nvPr/>
        </p:nvSpPr>
        <p:spPr>
          <a:xfrm>
            <a:off x="0" y="2577830"/>
            <a:ext cx="1562912" cy="32101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46"/>
          <p:cNvSpPr/>
          <p:nvPr/>
        </p:nvSpPr>
        <p:spPr>
          <a:xfrm>
            <a:off x="6877456" y="2585715"/>
            <a:ext cx="5165388" cy="143969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46"/>
          <p:cNvSpPr/>
          <p:nvPr/>
        </p:nvSpPr>
        <p:spPr>
          <a:xfrm>
            <a:off x="1712068" y="2585715"/>
            <a:ext cx="5165388" cy="143969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46"/>
          <p:cNvSpPr/>
          <p:nvPr/>
        </p:nvSpPr>
        <p:spPr>
          <a:xfrm>
            <a:off x="11078678" y="6014049"/>
            <a:ext cx="964166" cy="32101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46"/>
          <p:cNvSpPr/>
          <p:nvPr/>
        </p:nvSpPr>
        <p:spPr>
          <a:xfrm>
            <a:off x="2310063" y="317634"/>
            <a:ext cx="6776185" cy="866273"/>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One at a time, apply the two default presets and save after each one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pic>
        <p:nvPicPr>
          <p:cNvPr id="366" name="Google Shape;366;p47"/>
          <p:cNvPicPr preferRelativeResize="0"/>
          <p:nvPr/>
        </p:nvPicPr>
        <p:blipFill rotWithShape="1">
          <a:blip r:embed="rId3">
            <a:alphaModFix/>
          </a:blip>
          <a:srcRect b="0" l="0" r="0" t="0"/>
          <a:stretch/>
        </p:blipFill>
        <p:spPr>
          <a:xfrm>
            <a:off x="1" y="0"/>
            <a:ext cx="12191998" cy="6857999"/>
          </a:xfrm>
          <a:prstGeom prst="rect">
            <a:avLst/>
          </a:prstGeom>
          <a:noFill/>
          <a:ln>
            <a:noFill/>
          </a:ln>
        </p:spPr>
      </p:pic>
      <p:sp>
        <p:nvSpPr>
          <p:cNvPr id="367" name="Google Shape;367;p47"/>
          <p:cNvSpPr/>
          <p:nvPr/>
        </p:nvSpPr>
        <p:spPr>
          <a:xfrm>
            <a:off x="0" y="2837807"/>
            <a:ext cx="1562912" cy="29984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47"/>
          <p:cNvSpPr/>
          <p:nvPr/>
        </p:nvSpPr>
        <p:spPr>
          <a:xfrm>
            <a:off x="2310063" y="317634"/>
            <a:ext cx="6776185" cy="866273"/>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Due to limited time, fine tuning of the FPV is not covered in this course</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pic>
        <p:nvPicPr>
          <p:cNvPr id="373" name="Google Shape;373;p48"/>
          <p:cNvPicPr preferRelativeResize="0"/>
          <p:nvPr/>
        </p:nvPicPr>
        <p:blipFill rotWithShape="1">
          <a:blip r:embed="rId3">
            <a:alphaModFix/>
          </a:blip>
          <a:srcRect b="0" l="0" r="0" t="0"/>
          <a:stretch/>
        </p:blipFill>
        <p:spPr>
          <a:xfrm>
            <a:off x="1" y="0"/>
            <a:ext cx="12191998" cy="6857998"/>
          </a:xfrm>
          <a:prstGeom prst="rect">
            <a:avLst/>
          </a:prstGeom>
          <a:noFill/>
          <a:ln>
            <a:noFill/>
          </a:ln>
        </p:spPr>
      </p:pic>
      <p:sp>
        <p:nvSpPr>
          <p:cNvPr id="374" name="Google Shape;374;p48"/>
          <p:cNvSpPr/>
          <p:nvPr/>
        </p:nvSpPr>
        <p:spPr>
          <a:xfrm>
            <a:off x="0" y="2837807"/>
            <a:ext cx="1562912" cy="29984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48"/>
          <p:cNvSpPr/>
          <p:nvPr/>
        </p:nvSpPr>
        <p:spPr>
          <a:xfrm>
            <a:off x="2310063" y="317634"/>
            <a:ext cx="6776185" cy="866273"/>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Due to limited time, fine tuning of the FPV is not covered in this course</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id="380" name="Google Shape;380;p49"/>
          <p:cNvPicPr preferRelativeResize="0"/>
          <p:nvPr/>
        </p:nvPicPr>
        <p:blipFill rotWithShape="1">
          <a:blip r:embed="rId3">
            <a:alphaModFix/>
          </a:blip>
          <a:srcRect b="0" l="0" r="0" t="0"/>
          <a:stretch/>
        </p:blipFill>
        <p:spPr>
          <a:xfrm>
            <a:off x="2" y="0"/>
            <a:ext cx="12191996" cy="6857998"/>
          </a:xfrm>
          <a:prstGeom prst="rect">
            <a:avLst/>
          </a:prstGeom>
          <a:noFill/>
          <a:ln>
            <a:noFill/>
          </a:ln>
        </p:spPr>
      </p:pic>
      <p:sp>
        <p:nvSpPr>
          <p:cNvPr id="381" name="Google Shape;381;p49"/>
          <p:cNvSpPr/>
          <p:nvPr/>
        </p:nvSpPr>
        <p:spPr>
          <a:xfrm>
            <a:off x="0" y="4146654"/>
            <a:ext cx="1562912" cy="29984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49"/>
          <p:cNvSpPr/>
          <p:nvPr/>
        </p:nvSpPr>
        <p:spPr>
          <a:xfrm>
            <a:off x="2310063" y="317634"/>
            <a:ext cx="6776185" cy="866273"/>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Copy and Paste the standard OSD into the CLI. This should be your output.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50"/>
          <p:cNvPicPr preferRelativeResize="0"/>
          <p:nvPr/>
        </p:nvPicPr>
        <p:blipFill rotWithShape="1">
          <a:blip r:embed="rId3">
            <a:alphaModFix/>
          </a:blip>
          <a:srcRect b="0" l="0" r="0" t="0"/>
          <a:stretch/>
        </p:blipFill>
        <p:spPr>
          <a:xfrm>
            <a:off x="2" y="0"/>
            <a:ext cx="12191996" cy="6857997"/>
          </a:xfrm>
          <a:prstGeom prst="rect">
            <a:avLst/>
          </a:prstGeom>
          <a:noFill/>
          <a:ln>
            <a:noFill/>
          </a:ln>
        </p:spPr>
      </p:pic>
      <p:sp>
        <p:nvSpPr>
          <p:cNvPr id="388" name="Google Shape;388;p50"/>
          <p:cNvSpPr/>
          <p:nvPr/>
        </p:nvSpPr>
        <p:spPr>
          <a:xfrm>
            <a:off x="0" y="4406630"/>
            <a:ext cx="1562912" cy="29984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50"/>
          <p:cNvSpPr/>
          <p:nvPr/>
        </p:nvSpPr>
        <p:spPr>
          <a:xfrm>
            <a:off x="2310063" y="317634"/>
            <a:ext cx="6776185" cy="866273"/>
          </a:xfrm>
          <a:prstGeom prst="rect">
            <a:avLst/>
          </a:prstGeom>
          <a:solidFill>
            <a:schemeClr val="lt1"/>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Though not applicable to our current hardware configuration, this is how a VTX table should look.</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1"/>
          <p:cNvSpPr txBox="1"/>
          <p:nvPr>
            <p:ph type="title"/>
          </p:nvPr>
        </p:nvSpPr>
        <p:spPr>
          <a:xfrm>
            <a:off x="838200" y="365125"/>
            <a:ext cx="10515600" cy="77339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lang="en-US">
                <a:latin typeface="Arial"/>
                <a:ea typeface="Arial"/>
                <a:cs typeface="Arial"/>
                <a:sym typeface="Arial"/>
              </a:rPr>
              <a:t>Resources</a:t>
            </a:r>
            <a:endParaRPr/>
          </a:p>
        </p:txBody>
      </p:sp>
      <p:sp>
        <p:nvSpPr>
          <p:cNvPr id="395" name="Google Shape;395;p51"/>
          <p:cNvSpPr txBox="1"/>
          <p:nvPr>
            <p:ph idx="1" type="body"/>
          </p:nvPr>
        </p:nvSpPr>
        <p:spPr>
          <a:xfrm>
            <a:off x="838200" y="1201271"/>
            <a:ext cx="10515600" cy="497569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latin typeface="Arial"/>
                <a:ea typeface="Arial"/>
                <a:cs typeface="Arial"/>
                <a:sym typeface="Arial"/>
                <a:hlinkClick r:id="rId3"/>
              </a:rPr>
              <a:t>BetaFlight Wiki</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ts val="2400"/>
              <a:buChar char="•"/>
            </a:pPr>
            <a:r>
              <a:rPr lang="en-US">
                <a:latin typeface="Arial"/>
                <a:ea typeface="Arial"/>
                <a:cs typeface="Arial"/>
                <a:sym typeface="Arial"/>
              </a:rPr>
              <a:t>Complete repository of knowledge for betaflight</a:t>
            </a:r>
            <a:endParaRPr>
              <a:latin typeface="Arial"/>
              <a:ea typeface="Arial"/>
              <a:cs typeface="Arial"/>
              <a:sym typeface="Arial"/>
            </a:endParaRPr>
          </a:p>
          <a:p>
            <a:pPr indent="-228600" lvl="0" marL="228600" rtl="0" algn="l">
              <a:lnSpc>
                <a:spcPct val="90000"/>
              </a:lnSpc>
              <a:spcBef>
                <a:spcPts val="1000"/>
              </a:spcBef>
              <a:spcAft>
                <a:spcPts val="0"/>
              </a:spcAft>
              <a:buClr>
                <a:schemeClr val="dk1"/>
              </a:buClr>
              <a:buSzPts val="2800"/>
              <a:buChar char="•"/>
            </a:pPr>
            <a:r>
              <a:rPr lang="en-US">
                <a:latin typeface="Arial"/>
                <a:ea typeface="Arial"/>
                <a:cs typeface="Arial"/>
                <a:sym typeface="Arial"/>
              </a:rPr>
              <a:t>Tuning Tutorial</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latin typeface="Arial"/>
                <a:ea typeface="Arial"/>
                <a:cs typeface="Arial"/>
                <a:sym typeface="Arial"/>
                <a:hlinkClick r:id="rId4"/>
              </a:rPr>
              <a:t>BetaFlight</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ts val="2400"/>
              <a:buChar char="•"/>
            </a:pPr>
            <a:r>
              <a:rPr lang="en-US">
                <a:latin typeface="Arial"/>
                <a:ea typeface="Arial"/>
                <a:cs typeface="Arial"/>
                <a:sym typeface="Arial"/>
              </a:rPr>
              <a:t>Chis Rosser – </a:t>
            </a:r>
            <a:r>
              <a:rPr lang="en-US" u="sng">
                <a:solidFill>
                  <a:schemeClr val="hlink"/>
                </a:solidFill>
                <a:latin typeface="Arial"/>
                <a:ea typeface="Arial"/>
                <a:cs typeface="Arial"/>
                <a:sym typeface="Arial"/>
                <a:hlinkClick r:id="rId5"/>
              </a:rPr>
              <a:t>Filter Tuning</a:t>
            </a:r>
            <a:r>
              <a:rPr lang="en-US">
                <a:latin typeface="Arial"/>
                <a:ea typeface="Arial"/>
                <a:cs typeface="Arial"/>
                <a:sym typeface="Arial"/>
              </a:rPr>
              <a:t> &amp; </a:t>
            </a:r>
            <a:r>
              <a:rPr lang="en-US" u="sng">
                <a:solidFill>
                  <a:schemeClr val="hlink"/>
                </a:solidFill>
                <a:latin typeface="Arial"/>
                <a:ea typeface="Arial"/>
                <a:cs typeface="Arial"/>
                <a:sym typeface="Arial"/>
                <a:hlinkClick r:id="rId6"/>
              </a:rPr>
              <a:t>PID Tuning</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ts val="2400"/>
              <a:buChar char="•"/>
            </a:pPr>
            <a:r>
              <a:rPr lang="en-US">
                <a:latin typeface="Arial"/>
                <a:ea typeface="Arial"/>
                <a:cs typeface="Arial"/>
                <a:sym typeface="Arial"/>
              </a:rPr>
              <a:t>For tuning beyond the default presets. This is time intensive and for advanced users</a:t>
            </a:r>
            <a:endParaRPr/>
          </a:p>
          <a:p>
            <a:pPr indent="-228600" lvl="0" marL="228600" rtl="0" algn="l">
              <a:lnSpc>
                <a:spcPct val="90000"/>
              </a:lnSpc>
              <a:spcBef>
                <a:spcPts val="1000"/>
              </a:spcBef>
              <a:spcAft>
                <a:spcPts val="0"/>
              </a:spcAft>
              <a:buClr>
                <a:schemeClr val="dk1"/>
              </a:buClr>
              <a:buSzPts val="2800"/>
              <a:buChar char="•"/>
            </a:pPr>
            <a:r>
              <a:rPr lang="en-US" u="sng">
                <a:solidFill>
                  <a:schemeClr val="hlink"/>
                </a:solidFill>
                <a:latin typeface="Arial"/>
                <a:ea typeface="Arial"/>
                <a:cs typeface="Arial"/>
                <a:sym typeface="Arial"/>
                <a:hlinkClick r:id="rId7"/>
              </a:rPr>
              <a:t>BetaFlight Step by Step Instructional Video</a:t>
            </a:r>
            <a:endParaRPr>
              <a:latin typeface="Arial"/>
              <a:ea typeface="Arial"/>
              <a:cs typeface="Arial"/>
              <a:sym typeface="Arial"/>
            </a:endParaRPr>
          </a:p>
          <a:p>
            <a:pPr indent="-228600" lvl="1" marL="685800" rtl="0" algn="l">
              <a:lnSpc>
                <a:spcPct val="90000"/>
              </a:lnSpc>
              <a:spcBef>
                <a:spcPts val="500"/>
              </a:spcBef>
              <a:spcAft>
                <a:spcPts val="0"/>
              </a:spcAft>
              <a:buClr>
                <a:schemeClr val="dk1"/>
              </a:buClr>
              <a:buSzPts val="2400"/>
              <a:buChar char="•"/>
            </a:pPr>
            <a:r>
              <a:rPr lang="en-US">
                <a:latin typeface="Arial"/>
                <a:ea typeface="Arial"/>
                <a:cs typeface="Arial"/>
                <a:sym typeface="Arial"/>
              </a:rPr>
              <a:t>Helpful video for following along in order to program FPV’s once you’ve completed this course</a:t>
            </a:r>
            <a:endParaRPr/>
          </a:p>
          <a:p>
            <a:pPr indent="-228600" lvl="1" marL="685800" rtl="0" algn="l">
              <a:lnSpc>
                <a:spcPct val="90000"/>
              </a:lnSpc>
              <a:spcBef>
                <a:spcPts val="500"/>
              </a:spcBef>
              <a:spcAft>
                <a:spcPts val="0"/>
              </a:spcAft>
              <a:buClr>
                <a:schemeClr val="dk1"/>
              </a:buClr>
              <a:buSzPts val="2400"/>
              <a:buChar char="•"/>
            </a:pPr>
            <a:r>
              <a:rPr lang="en-US">
                <a:latin typeface="Arial"/>
                <a:ea typeface="Arial"/>
                <a:cs typeface="Arial"/>
                <a:sym typeface="Arial"/>
              </a:rPr>
              <a:t>Note: Hardware plays a large factor in BetaFlight setup. Use critical thinking to make the necessary changes to the process</a:t>
            </a:r>
            <a:endParaRPr/>
          </a:p>
          <a:p>
            <a:pPr indent="-50800" lvl="0" marL="228600" rtl="0" algn="l">
              <a:lnSpc>
                <a:spcPct val="90000"/>
              </a:lnSpc>
              <a:spcBef>
                <a:spcPts val="1000"/>
              </a:spcBef>
              <a:spcAft>
                <a:spcPts val="0"/>
              </a:spcAft>
              <a:buClr>
                <a:schemeClr val="dk1"/>
              </a:buClr>
              <a:buSzPts val="2800"/>
              <a:buNone/>
            </a:pPr>
            <a:r>
              <a:t/>
            </a:r>
            <a:endParaRPr>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idx="10" type="dt"/>
          </p:nvPr>
        </p:nvSpPr>
        <p:spPr>
          <a:xfrm>
            <a:off x="0" y="6356350"/>
            <a:ext cx="2743200" cy="3651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15 October 2025</a:t>
            </a:r>
            <a:endParaRPr sz="1800">
              <a:solidFill>
                <a:schemeClr val="dk1"/>
              </a:solidFill>
              <a:latin typeface="Calibri"/>
              <a:ea typeface="Calibri"/>
              <a:cs typeface="Calibri"/>
              <a:sym typeface="Calibri"/>
            </a:endParaRPr>
          </a:p>
        </p:txBody>
      </p:sp>
      <p:pic>
        <p:nvPicPr>
          <p:cNvPr descr="A screenshot of a computer&#10;&#10;AI-generated content may be incorrect." id="135" name="Google Shape;135;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36" name="Google Shape;136;p20"/>
          <p:cNvSpPr/>
          <p:nvPr/>
        </p:nvSpPr>
        <p:spPr>
          <a:xfrm>
            <a:off x="6096001" y="204281"/>
            <a:ext cx="3213369" cy="856034"/>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20"/>
          <p:cNvSpPr/>
          <p:nvPr/>
        </p:nvSpPr>
        <p:spPr>
          <a:xfrm>
            <a:off x="0" y="1079769"/>
            <a:ext cx="1682885" cy="4708187"/>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20"/>
          <p:cNvSpPr/>
          <p:nvPr/>
        </p:nvSpPr>
        <p:spPr>
          <a:xfrm>
            <a:off x="1682886" y="1673158"/>
            <a:ext cx="2645924" cy="1245140"/>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20"/>
          <p:cNvSpPr/>
          <p:nvPr/>
        </p:nvSpPr>
        <p:spPr>
          <a:xfrm>
            <a:off x="9377464" y="2918298"/>
            <a:ext cx="2645924" cy="355059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20"/>
          <p:cNvSpPr txBox="1"/>
          <p:nvPr/>
        </p:nvSpPr>
        <p:spPr>
          <a:xfrm>
            <a:off x="3628417" y="467247"/>
            <a:ext cx="144942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Drone Status</a:t>
            </a:r>
            <a:endParaRPr/>
          </a:p>
        </p:txBody>
      </p:sp>
      <p:cxnSp>
        <p:nvCxnSpPr>
          <p:cNvPr id="141" name="Google Shape;141;p20"/>
          <p:cNvCxnSpPr>
            <a:stCxn id="140" idx="3"/>
          </p:cNvCxnSpPr>
          <p:nvPr/>
        </p:nvCxnSpPr>
        <p:spPr>
          <a:xfrm>
            <a:off x="5077839" y="651913"/>
            <a:ext cx="1031100" cy="0"/>
          </a:xfrm>
          <a:prstGeom prst="straightConnector1">
            <a:avLst/>
          </a:prstGeom>
          <a:noFill/>
          <a:ln cap="flat" cmpd="sng" w="38100">
            <a:solidFill>
              <a:schemeClr val="lt1"/>
            </a:solidFill>
            <a:prstDash val="solid"/>
            <a:miter lim="800000"/>
            <a:headEnd len="sm" w="sm" type="none"/>
            <a:tailEnd len="med" w="med" type="triangle"/>
          </a:ln>
        </p:spPr>
      </p:cxnSp>
      <p:sp>
        <p:nvSpPr>
          <p:cNvPr id="142" name="Google Shape;142;p20"/>
          <p:cNvSpPr txBox="1"/>
          <p:nvPr/>
        </p:nvSpPr>
        <p:spPr>
          <a:xfrm>
            <a:off x="6121940" y="3105834"/>
            <a:ext cx="2195209" cy="646331"/>
          </a:xfrm>
          <a:prstGeom prst="rect">
            <a:avLst/>
          </a:prstGeom>
          <a:solidFill>
            <a:srgbClr val="7F7F7F">
              <a:alpha val="52941"/>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Detailed Drone Status Data</a:t>
            </a:r>
            <a:endParaRPr/>
          </a:p>
        </p:txBody>
      </p:sp>
      <p:cxnSp>
        <p:nvCxnSpPr>
          <p:cNvPr id="143" name="Google Shape;143;p20"/>
          <p:cNvCxnSpPr>
            <a:stCxn id="142" idx="3"/>
          </p:cNvCxnSpPr>
          <p:nvPr/>
        </p:nvCxnSpPr>
        <p:spPr>
          <a:xfrm>
            <a:off x="8317149" y="3429000"/>
            <a:ext cx="1060200" cy="0"/>
          </a:xfrm>
          <a:prstGeom prst="straightConnector1">
            <a:avLst/>
          </a:prstGeom>
          <a:noFill/>
          <a:ln cap="flat" cmpd="sng" w="38100">
            <a:solidFill>
              <a:schemeClr val="lt1"/>
            </a:solidFill>
            <a:prstDash val="solid"/>
            <a:miter lim="800000"/>
            <a:headEnd len="sm" w="sm" type="none"/>
            <a:tailEnd len="med" w="med" type="triangle"/>
          </a:ln>
        </p:spPr>
      </p:cxnSp>
      <p:sp>
        <p:nvSpPr>
          <p:cNvPr id="144" name="Google Shape;144;p20"/>
          <p:cNvSpPr txBox="1"/>
          <p:nvPr/>
        </p:nvSpPr>
        <p:spPr>
          <a:xfrm>
            <a:off x="2530812" y="1079769"/>
            <a:ext cx="219520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Configuration Tabs</a:t>
            </a:r>
            <a:endParaRPr/>
          </a:p>
        </p:txBody>
      </p:sp>
      <p:cxnSp>
        <p:nvCxnSpPr>
          <p:cNvPr id="145" name="Google Shape;145;p20"/>
          <p:cNvCxnSpPr>
            <a:stCxn id="144" idx="1"/>
          </p:cNvCxnSpPr>
          <p:nvPr/>
        </p:nvCxnSpPr>
        <p:spPr>
          <a:xfrm rot="10800000">
            <a:off x="1683012" y="1264435"/>
            <a:ext cx="847800" cy="0"/>
          </a:xfrm>
          <a:prstGeom prst="straightConnector1">
            <a:avLst/>
          </a:prstGeom>
          <a:noFill/>
          <a:ln cap="flat" cmpd="sng" w="38100">
            <a:solidFill>
              <a:schemeClr val="lt1"/>
            </a:solidFill>
            <a:prstDash val="solid"/>
            <a:miter lim="800000"/>
            <a:headEnd len="sm" w="sm" type="none"/>
            <a:tailEnd len="med" w="med" type="triangle"/>
          </a:ln>
        </p:spPr>
      </p:cxnSp>
      <p:sp>
        <p:nvSpPr>
          <p:cNvPr id="146" name="Google Shape;146;p20"/>
          <p:cNvSpPr txBox="1"/>
          <p:nvPr/>
        </p:nvSpPr>
        <p:spPr>
          <a:xfrm>
            <a:off x="5213214" y="1303826"/>
            <a:ext cx="264592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Initial Calibration Options</a:t>
            </a:r>
            <a:endParaRPr/>
          </a:p>
        </p:txBody>
      </p:sp>
      <p:cxnSp>
        <p:nvCxnSpPr>
          <p:cNvPr id="147" name="Google Shape;147;p20"/>
          <p:cNvCxnSpPr>
            <a:stCxn id="146" idx="1"/>
          </p:cNvCxnSpPr>
          <p:nvPr/>
        </p:nvCxnSpPr>
        <p:spPr>
          <a:xfrm flipH="1">
            <a:off x="4318314" y="1488492"/>
            <a:ext cx="894900" cy="184800"/>
          </a:xfrm>
          <a:prstGeom prst="straightConnector1">
            <a:avLst/>
          </a:prstGeom>
          <a:noFill/>
          <a:ln cap="flat" cmpd="sng" w="38100">
            <a:solidFill>
              <a:schemeClr val="lt1"/>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Graphical user interface&#10;&#10;AI-generated content may be incorrect." id="152" name="Google Shape;152;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3" name="Google Shape;153;p21"/>
          <p:cNvSpPr/>
          <p:nvPr/>
        </p:nvSpPr>
        <p:spPr>
          <a:xfrm>
            <a:off x="-1" y="1559860"/>
            <a:ext cx="1682885" cy="277906"/>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21"/>
          <p:cNvSpPr/>
          <p:nvPr/>
        </p:nvSpPr>
        <p:spPr>
          <a:xfrm>
            <a:off x="1682883" y="2957206"/>
            <a:ext cx="10418325" cy="398835"/>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21"/>
          <p:cNvSpPr/>
          <p:nvPr/>
        </p:nvSpPr>
        <p:spPr>
          <a:xfrm>
            <a:off x="1682882" y="3501960"/>
            <a:ext cx="10418325" cy="398835"/>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21"/>
          <p:cNvSpPr/>
          <p:nvPr/>
        </p:nvSpPr>
        <p:spPr>
          <a:xfrm>
            <a:off x="4075889" y="4338536"/>
            <a:ext cx="4387175" cy="1352145"/>
          </a:xfrm>
          <a:prstGeom prst="rect">
            <a:avLst/>
          </a:prstGeom>
          <a:solidFill>
            <a:schemeClr val="lt1"/>
          </a:solidFill>
          <a:ln cap="flat" cmpd="sng" w="381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UART 1 is set as Serial RX</a:t>
            </a:r>
            <a:endParaRPr/>
          </a:p>
          <a:p>
            <a:pPr indent="0" lvl="0" marL="0" marR="0" rtl="0" algn="ctr">
              <a:spcBef>
                <a:spcPts val="0"/>
              </a:spcBef>
              <a:spcAft>
                <a:spcPts val="0"/>
              </a:spcAft>
              <a:buNone/>
            </a:pPr>
            <a:r>
              <a:rPr lang="en-US" sz="1800">
                <a:solidFill>
                  <a:schemeClr val="dk1"/>
                </a:solidFill>
                <a:latin typeface="Calibri"/>
                <a:ea typeface="Calibri"/>
                <a:cs typeface="Calibri"/>
                <a:sym typeface="Calibri"/>
              </a:rPr>
              <a:t>UART 5 is set as VTX (IRC Tramp Protocol)</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p:nvPr/>
        </p:nvSpPr>
        <p:spPr>
          <a:xfrm>
            <a:off x="6845031" y="2208178"/>
            <a:ext cx="5090807" cy="1220821"/>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22"/>
          <p:cNvSpPr txBox="1"/>
          <p:nvPr/>
        </p:nvSpPr>
        <p:spPr>
          <a:xfrm>
            <a:off x="3998068" y="1313553"/>
            <a:ext cx="2918299"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Flight Controller Orientation</a:t>
            </a:r>
            <a:endParaRPr/>
          </a:p>
        </p:txBody>
      </p:sp>
      <p:cxnSp>
        <p:nvCxnSpPr>
          <p:cNvPr id="163" name="Google Shape;163;p22"/>
          <p:cNvCxnSpPr>
            <a:endCxn id="161" idx="0"/>
          </p:cNvCxnSpPr>
          <p:nvPr/>
        </p:nvCxnSpPr>
        <p:spPr>
          <a:xfrm>
            <a:off x="6916335" y="1488478"/>
            <a:ext cx="2474100" cy="719700"/>
          </a:xfrm>
          <a:prstGeom prst="bentConnector2">
            <a:avLst/>
          </a:prstGeom>
          <a:noFill/>
          <a:ln cap="flat" cmpd="sng" w="38100">
            <a:solidFill>
              <a:schemeClr val="lt1"/>
            </a:solidFill>
            <a:prstDash val="solid"/>
            <a:miter lim="800000"/>
            <a:headEnd len="sm" w="sm" type="none"/>
            <a:tailEnd len="med" w="med" type="triangle"/>
          </a:ln>
        </p:spPr>
      </p:cxnSp>
      <p:sp>
        <p:nvSpPr>
          <p:cNvPr id="164" name="Google Shape;164;p22"/>
          <p:cNvSpPr/>
          <p:nvPr/>
        </p:nvSpPr>
        <p:spPr>
          <a:xfrm>
            <a:off x="0" y="1789889"/>
            <a:ext cx="1568824" cy="321013"/>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22"/>
          <p:cNvSpPr/>
          <p:nvPr/>
        </p:nvSpPr>
        <p:spPr>
          <a:xfrm>
            <a:off x="1640732" y="4182733"/>
            <a:ext cx="5090807" cy="1220821"/>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22"/>
          <p:cNvSpPr txBox="1"/>
          <p:nvPr/>
        </p:nvSpPr>
        <p:spPr>
          <a:xfrm>
            <a:off x="2166026" y="2782668"/>
            <a:ext cx="2594614" cy="646331"/>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Calibri"/>
                <a:ea typeface="Calibri"/>
                <a:cs typeface="Calibri"/>
                <a:sym typeface="Calibri"/>
              </a:rPr>
              <a:t>Input your name into Pilot Name</a:t>
            </a:r>
            <a:endParaRPr/>
          </a:p>
        </p:txBody>
      </p:sp>
      <p:cxnSp>
        <p:nvCxnSpPr>
          <p:cNvPr id="167" name="Google Shape;167;p22"/>
          <p:cNvCxnSpPr>
            <a:stCxn id="166" idx="3"/>
          </p:cNvCxnSpPr>
          <p:nvPr/>
        </p:nvCxnSpPr>
        <p:spPr>
          <a:xfrm flipH="1">
            <a:off x="4338840" y="3105834"/>
            <a:ext cx="421800" cy="1077000"/>
          </a:xfrm>
          <a:prstGeom prst="bentConnector4">
            <a:avLst>
              <a:gd fmla="val -54196" name="adj1"/>
              <a:gd fmla="val 64998" name="adj2"/>
            </a:avLst>
          </a:prstGeom>
          <a:noFill/>
          <a:ln cap="flat" cmpd="sng" w="38100">
            <a:solidFill>
              <a:schemeClr val="lt1"/>
            </a:solidFill>
            <a:prstDash val="solid"/>
            <a:miter lim="800000"/>
            <a:headEnd len="sm" w="sm" type="none"/>
            <a:tailEnd len="med" w="med" type="triangle"/>
          </a:ln>
        </p:spPr>
      </p:cxnSp>
      <p:grpSp>
        <p:nvGrpSpPr>
          <p:cNvPr id="168" name="Google Shape;168;p22"/>
          <p:cNvGrpSpPr/>
          <p:nvPr/>
        </p:nvGrpSpPr>
        <p:grpSpPr>
          <a:xfrm>
            <a:off x="0" y="0"/>
            <a:ext cx="12192000" cy="6858000"/>
            <a:chOff x="0" y="0"/>
            <a:chExt cx="12192000" cy="6858000"/>
          </a:xfrm>
        </p:grpSpPr>
        <p:pic>
          <p:nvPicPr>
            <p:cNvPr descr="Graphical user interface, website&#10;&#10;AI-generated content may be incorrect." id="169" name="Google Shape;169;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0" name="Google Shape;170;p22"/>
            <p:cNvSpPr/>
            <p:nvPr/>
          </p:nvSpPr>
          <p:spPr>
            <a:xfrm>
              <a:off x="1891553" y="4598894"/>
              <a:ext cx="735106" cy="125506"/>
            </a:xfrm>
            <a:prstGeom prst="rect">
              <a:avLst/>
            </a:prstGeom>
            <a:solidFill>
              <a:srgbClr val="3A3A3A"/>
            </a:solidFill>
            <a:ln cap="flat" cmpd="sng" w="12700">
              <a:solidFill>
                <a:srgbClr val="3A3A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descr="A screenshot of a computer&#10;&#10;AI-generated content may be incorrect." id="175" name="Google Shape;175;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6" name="Google Shape;176;p23"/>
          <p:cNvSpPr/>
          <p:nvPr/>
        </p:nvSpPr>
        <p:spPr>
          <a:xfrm>
            <a:off x="6845031" y="2208179"/>
            <a:ext cx="5090807" cy="2946528"/>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23"/>
          <p:cNvSpPr txBox="1"/>
          <p:nvPr/>
        </p:nvSpPr>
        <p:spPr>
          <a:xfrm>
            <a:off x="3702424" y="1313553"/>
            <a:ext cx="3213943"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Signal Loss Failsafe – Select Drop</a:t>
            </a:r>
            <a:endParaRPr/>
          </a:p>
        </p:txBody>
      </p:sp>
      <p:cxnSp>
        <p:nvCxnSpPr>
          <p:cNvPr id="178" name="Google Shape;178;p23"/>
          <p:cNvCxnSpPr/>
          <p:nvPr/>
        </p:nvCxnSpPr>
        <p:spPr>
          <a:xfrm>
            <a:off x="6916367" y="1488332"/>
            <a:ext cx="2474100" cy="719700"/>
          </a:xfrm>
          <a:prstGeom prst="bentConnector2">
            <a:avLst/>
          </a:prstGeom>
          <a:noFill/>
          <a:ln cap="flat" cmpd="sng" w="38100">
            <a:solidFill>
              <a:schemeClr val="lt1"/>
            </a:solidFill>
            <a:prstDash val="solid"/>
            <a:miter lim="800000"/>
            <a:headEnd len="sm" w="sm" type="none"/>
            <a:tailEnd len="med" w="med" type="triangle"/>
          </a:ln>
        </p:spPr>
      </p:cxnSp>
      <p:sp>
        <p:nvSpPr>
          <p:cNvPr id="179" name="Google Shape;179;p23"/>
          <p:cNvSpPr/>
          <p:nvPr/>
        </p:nvSpPr>
        <p:spPr>
          <a:xfrm>
            <a:off x="6845031" y="4007795"/>
            <a:ext cx="5090807" cy="1146911"/>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23"/>
          <p:cNvSpPr/>
          <p:nvPr/>
        </p:nvSpPr>
        <p:spPr>
          <a:xfrm>
            <a:off x="0" y="2324910"/>
            <a:ext cx="1605064" cy="274855"/>
          </a:xfrm>
          <a:prstGeom prst="rect">
            <a:avLst/>
          </a:prstGeom>
          <a:noFill/>
          <a:ln cap="flat" cmpd="sng" w="571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23"/>
          <p:cNvSpPr/>
          <p:nvPr/>
        </p:nvSpPr>
        <p:spPr>
          <a:xfrm>
            <a:off x="6797632" y="5217460"/>
            <a:ext cx="5138206" cy="770964"/>
          </a:xfrm>
          <a:prstGeom prst="rect">
            <a:avLst/>
          </a:prstGeom>
          <a:solidFill>
            <a:srgbClr val="393B3A"/>
          </a:solidFill>
          <a:ln cap="flat" cmpd="sng" w="12700">
            <a:solidFill>
              <a:srgbClr val="393B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descr="Text&#10;&#10;AI-generated content may be incorrect." id="186" name="Google Shape;186;p24"/>
          <p:cNvPicPr preferRelativeResize="0"/>
          <p:nvPr/>
        </p:nvPicPr>
        <p:blipFill rotWithShape="1">
          <a:blip r:embed="rId3">
            <a:alphaModFix/>
          </a:blip>
          <a:srcRect b="0" l="0" r="0" t="0"/>
          <a:stretch/>
        </p:blipFill>
        <p:spPr>
          <a:xfrm>
            <a:off x="2130357" y="1029195"/>
            <a:ext cx="2279109" cy="5064686"/>
          </a:xfrm>
          <a:prstGeom prst="rect">
            <a:avLst/>
          </a:prstGeom>
          <a:noFill/>
          <a:ln>
            <a:noFill/>
          </a:ln>
        </p:spPr>
      </p:pic>
      <p:pic>
        <p:nvPicPr>
          <p:cNvPr descr="Graphical user interface, text, application, chat or text message&#10;&#10;AI-generated content may be incorrect." id="187" name="Google Shape;187;p24"/>
          <p:cNvPicPr preferRelativeResize="0"/>
          <p:nvPr/>
        </p:nvPicPr>
        <p:blipFill rotWithShape="1">
          <a:blip r:embed="rId4">
            <a:alphaModFix/>
          </a:blip>
          <a:srcRect b="0" l="0" r="0" t="0"/>
          <a:stretch/>
        </p:blipFill>
        <p:spPr>
          <a:xfrm>
            <a:off x="5799305" y="1274322"/>
            <a:ext cx="1716933" cy="1716933"/>
          </a:xfrm>
          <a:prstGeom prst="rect">
            <a:avLst/>
          </a:prstGeom>
          <a:noFill/>
          <a:ln>
            <a:noFill/>
          </a:ln>
        </p:spPr>
      </p:pic>
      <p:pic>
        <p:nvPicPr>
          <p:cNvPr descr="Qr code&#10;&#10;AI-generated content may be incorrect." id="188" name="Google Shape;188;p24"/>
          <p:cNvPicPr preferRelativeResize="0"/>
          <p:nvPr/>
        </p:nvPicPr>
        <p:blipFill rotWithShape="1">
          <a:blip r:embed="rId5">
            <a:alphaModFix/>
          </a:blip>
          <a:srcRect b="0" l="0" r="0" t="0"/>
          <a:stretch/>
        </p:blipFill>
        <p:spPr>
          <a:xfrm>
            <a:off x="7516238" y="704038"/>
            <a:ext cx="2857500" cy="2857500"/>
          </a:xfrm>
          <a:prstGeom prst="rect">
            <a:avLst/>
          </a:prstGeom>
          <a:noFill/>
          <a:ln>
            <a:noFill/>
          </a:ln>
        </p:spPr>
      </p:pic>
      <p:pic>
        <p:nvPicPr>
          <p:cNvPr descr="Qr code&#10;&#10;AI-generated content may be incorrect." id="189" name="Google Shape;189;p24"/>
          <p:cNvPicPr preferRelativeResize="0"/>
          <p:nvPr/>
        </p:nvPicPr>
        <p:blipFill rotWithShape="1">
          <a:blip r:embed="rId6">
            <a:alphaModFix/>
          </a:blip>
          <a:srcRect b="0" l="0" r="0" t="0"/>
          <a:stretch/>
        </p:blipFill>
        <p:spPr>
          <a:xfrm>
            <a:off x="7516238" y="3485145"/>
            <a:ext cx="2857500" cy="2857500"/>
          </a:xfrm>
          <a:prstGeom prst="rect">
            <a:avLst/>
          </a:prstGeom>
          <a:noFill/>
          <a:ln>
            <a:noFill/>
          </a:ln>
        </p:spPr>
      </p:pic>
      <p:pic>
        <p:nvPicPr>
          <p:cNvPr descr="Graphical user interface&#10;&#10;AI-generated content may be incorrect." id="190" name="Google Shape;190;p24"/>
          <p:cNvPicPr preferRelativeResize="0"/>
          <p:nvPr/>
        </p:nvPicPr>
        <p:blipFill rotWithShape="1">
          <a:blip r:embed="rId7">
            <a:alphaModFix/>
          </a:blip>
          <a:srcRect b="0" l="0" r="0" t="0"/>
          <a:stretch/>
        </p:blipFill>
        <p:spPr>
          <a:xfrm>
            <a:off x="5518216" y="4316262"/>
            <a:ext cx="2279110" cy="11952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Graphical user interface, application&#10;&#10;AI-generated content may be incorrect." id="195" name="Google Shape;195;p25"/>
          <p:cNvPicPr preferRelativeResize="0"/>
          <p:nvPr/>
        </p:nvPicPr>
        <p:blipFill rotWithShape="1">
          <a:blip r:embed="rId3">
            <a:alphaModFix/>
          </a:blip>
          <a:srcRect b="0" l="0" r="0" t="0"/>
          <a:stretch/>
        </p:blipFill>
        <p:spPr>
          <a:xfrm>
            <a:off x="330739" y="2034539"/>
            <a:ext cx="7357353" cy="3310809"/>
          </a:xfrm>
          <a:prstGeom prst="rect">
            <a:avLst/>
          </a:prstGeom>
          <a:noFill/>
          <a:ln>
            <a:noFill/>
          </a:ln>
        </p:spPr>
      </p:pic>
      <p:sp>
        <p:nvSpPr>
          <p:cNvPr id="196" name="Google Shape;19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Arial"/>
              <a:buNone/>
            </a:pPr>
            <a:r>
              <a:rPr b="1" lang="en-US">
                <a:latin typeface="Arial"/>
                <a:ea typeface="Arial"/>
                <a:cs typeface="Arial"/>
                <a:sym typeface="Arial"/>
              </a:rPr>
              <a:t>Pairing Controller to Drone</a:t>
            </a:r>
            <a:endParaRPr/>
          </a:p>
        </p:txBody>
      </p:sp>
      <p:sp>
        <p:nvSpPr>
          <p:cNvPr id="197" name="Google Shape;197;p25"/>
          <p:cNvSpPr txBox="1"/>
          <p:nvPr/>
        </p:nvSpPr>
        <p:spPr>
          <a:xfrm>
            <a:off x="8015592" y="2397281"/>
            <a:ext cx="3767848"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Steps:</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Download the OrqaFPV.CTRL App</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Turn on Bluetooth</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Open the App</a:t>
            </a: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Turn on Controller</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rPr b="1" lang="en-US" sz="1800">
                <a:solidFill>
                  <a:schemeClr val="dk1"/>
                </a:solidFill>
                <a:latin typeface="Calibri"/>
                <a:ea typeface="Calibri"/>
                <a:cs typeface="Calibri"/>
                <a:sym typeface="Calibri"/>
              </a:rPr>
              <a:t>Note: Pair each drone and controller set one at a time to prevent an inadvertent mismatch</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