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3"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6858000" cx="12192000"/>
  <p:notesSz cx="9296400" cy="7010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4" Type="http://schemas.openxmlformats.org/officeDocument/2006/relationships/slide" Target="slides/slide10.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1"/>
            <a:ext cx="4028440" cy="351737"/>
          </a:xfrm>
          <a:prstGeom prst="rect">
            <a:avLst/>
          </a:prstGeom>
          <a:noFill/>
          <a:ln>
            <a:noFill/>
          </a:ln>
        </p:spPr>
        <p:txBody>
          <a:bodyPr anchorCtr="0" anchor="t" bIns="46575" lIns="93175" spcFirstLastPara="1" rIns="93175" wrap="square" tIns="46575">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5265809" y="1"/>
            <a:ext cx="4028440" cy="351737"/>
          </a:xfrm>
          <a:prstGeom prst="rect">
            <a:avLst/>
          </a:prstGeom>
          <a:noFill/>
          <a:ln>
            <a:noFill/>
          </a:ln>
        </p:spPr>
        <p:txBody>
          <a:bodyPr anchorCtr="0" anchor="t" bIns="46575" lIns="93175" spcFirstLastPara="1" rIns="93175" wrap="square" tIns="46575">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2546350" y="876300"/>
            <a:ext cx="4203700" cy="23653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929640" y="3373754"/>
            <a:ext cx="7437120" cy="2760346"/>
          </a:xfrm>
          <a:prstGeom prst="rect">
            <a:avLst/>
          </a:prstGeom>
          <a:noFill/>
          <a:ln>
            <a:noFill/>
          </a:ln>
        </p:spPr>
        <p:txBody>
          <a:bodyPr anchorCtr="0" anchor="t" bIns="46575" lIns="93175" spcFirstLastPara="1" rIns="93175" wrap="square" tIns="46575">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6658664"/>
            <a:ext cx="4028440" cy="351736"/>
          </a:xfrm>
          <a:prstGeom prst="rect">
            <a:avLst/>
          </a:prstGeom>
          <a:noFill/>
          <a:ln>
            <a:noFill/>
          </a:ln>
        </p:spPr>
        <p:txBody>
          <a:bodyPr anchorCtr="0" anchor="b" bIns="46575" lIns="93175" spcFirstLastPara="1" rIns="93175" wrap="square" tIns="46575">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5265809" y="6658664"/>
            <a:ext cx="4028440" cy="351736"/>
          </a:xfrm>
          <a:prstGeom prst="rect">
            <a:avLst/>
          </a:prstGeom>
          <a:noFill/>
          <a:ln>
            <a:noFill/>
          </a:ln>
        </p:spPr>
        <p:txBody>
          <a:bodyPr anchorCtr="0" anchor="b" bIns="46575" lIns="93175" spcFirstLastPara="1" rIns="93175" wrap="square" tIns="46575">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1:notes"/>
          <p:cNvSpPr/>
          <p:nvPr>
            <p:ph idx="2" type="sldImg"/>
          </p:nvPr>
        </p:nvSpPr>
        <p:spPr>
          <a:xfrm>
            <a:off x="2546350" y="876300"/>
            <a:ext cx="4203700" cy="23653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6" name="Google Shape;106;p1:notes"/>
          <p:cNvSpPr txBox="1"/>
          <p:nvPr>
            <p:ph idx="1" type="body"/>
          </p:nvPr>
        </p:nvSpPr>
        <p:spPr>
          <a:xfrm>
            <a:off x="929640" y="3373754"/>
            <a:ext cx="7437120" cy="2760346"/>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Instructor Notes: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Start the class out by giving the SIM overview brief. This brief will cover introduction to Liftoff and the equipment to be used along with how the SIMs will be ran to include rules of the simulation room, task layouts, timelines, standards.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I usually use a portable dry erase board to list out the following:</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Password: 123qwe!@#QWE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SIM Rules</a:t>
            </a:r>
            <a:endParaRPr/>
          </a:p>
          <a:p>
            <a:pPr indent="0" lvl="0" marL="0" rtl="0" algn="l">
              <a:spcBef>
                <a:spcPts val="0"/>
              </a:spcBef>
              <a:spcAft>
                <a:spcPts val="0"/>
              </a:spcAft>
              <a:buNone/>
            </a:pPr>
            <a:r>
              <a:t/>
            </a:r>
            <a:endParaRPr/>
          </a:p>
          <a:p>
            <a:pPr indent="-174708" lvl="0" marL="174708" rtl="0" algn="l">
              <a:spcBef>
                <a:spcPts val="0"/>
              </a:spcBef>
              <a:spcAft>
                <a:spcPts val="0"/>
              </a:spcAft>
              <a:buClr>
                <a:schemeClr val="dk1"/>
              </a:buClr>
              <a:buSzPts val="1200"/>
              <a:buFont typeface="Arial"/>
              <a:buChar char="-"/>
            </a:pPr>
            <a:r>
              <a:rPr lang="en-US"/>
              <a:t>Clean up after yourself and take the trash out every day</a:t>
            </a:r>
            <a:endParaRPr/>
          </a:p>
          <a:p>
            <a:pPr indent="-174708" lvl="0" marL="174708" rtl="0" algn="l">
              <a:spcBef>
                <a:spcPts val="0"/>
              </a:spcBef>
              <a:spcAft>
                <a:spcPts val="0"/>
              </a:spcAft>
              <a:buClr>
                <a:schemeClr val="dk1"/>
              </a:buClr>
              <a:buSzPts val="1200"/>
              <a:buFont typeface="Arial"/>
              <a:buChar char="-"/>
            </a:pPr>
            <a:r>
              <a:rPr lang="en-US"/>
              <a:t>Take breaks as needed</a:t>
            </a:r>
            <a:endParaRPr/>
          </a:p>
          <a:p>
            <a:pPr indent="-174708" lvl="0" marL="174708" rtl="0" algn="l">
              <a:spcBef>
                <a:spcPts val="0"/>
              </a:spcBef>
              <a:spcAft>
                <a:spcPts val="0"/>
              </a:spcAft>
              <a:buClr>
                <a:schemeClr val="dk1"/>
              </a:buClr>
              <a:buSzPts val="1200"/>
              <a:buFont typeface="Arial"/>
              <a:buChar char="-"/>
            </a:pPr>
            <a:r>
              <a:rPr lang="en-US"/>
              <a:t>Do not break equipment</a:t>
            </a:r>
            <a:endParaRPr/>
          </a:p>
          <a:p>
            <a:pPr indent="-174708" lvl="0" marL="174708" rtl="0" algn="l">
              <a:spcBef>
                <a:spcPts val="0"/>
              </a:spcBef>
              <a:spcAft>
                <a:spcPts val="0"/>
              </a:spcAft>
              <a:buClr>
                <a:schemeClr val="dk1"/>
              </a:buClr>
              <a:buSzPts val="1200"/>
              <a:buFont typeface="Arial"/>
              <a:buChar char="-"/>
            </a:pPr>
            <a:r>
              <a:rPr lang="en-US"/>
              <a:t>If you are ahead help out the person next to you</a:t>
            </a:r>
            <a:endParaRPr/>
          </a:p>
          <a:p>
            <a:pPr indent="-174708" lvl="0" marL="174708" rtl="0" algn="l">
              <a:spcBef>
                <a:spcPts val="0"/>
              </a:spcBef>
              <a:spcAft>
                <a:spcPts val="0"/>
              </a:spcAft>
              <a:buClr>
                <a:schemeClr val="dk1"/>
              </a:buClr>
              <a:buSzPts val="1200"/>
              <a:buFont typeface="Arial"/>
              <a:buChar char="-"/>
            </a:pPr>
            <a:r>
              <a:rPr lang="en-US"/>
              <a:t>Make sure to request an instructor to watch you complete a task don’t just expect them to be watching</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(Additional Note: Make sure to stress the importance of taking breaks and not taking out frustration on the equipment. During the SIMs people tend to break the buttons on the controllers from slamming on them and the HDMI Micro cables that go into the goggles. The HDMI micro cables can be a big deal depending on your stock of them.)</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1: Free Flight for Familiarity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 The intention of this task is to give them a chance to become familiar with the controls while also giving the instructors time to see who has shown up with previous experience. Anything more than 30 minutes starts to become counter productive because bad habits start being built. If this occurs before lunch, then you can rearrange the seating if needed after lunch. I suggest moving experienced fliers near individuals you believe will struggle.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2: Flight Basics</a:t>
            </a:r>
            <a:endParaRPr/>
          </a:p>
          <a:p>
            <a:pPr indent="0" lvl="0" marL="0" rtl="0" algn="l">
              <a:spcBef>
                <a:spcPts val="0"/>
              </a:spcBef>
              <a:spcAft>
                <a:spcPts val="0"/>
              </a:spcAft>
              <a:buNone/>
            </a:pPr>
            <a:r>
              <a:rPr lang="en-US"/>
              <a:t>	</a:t>
            </a:r>
            <a:endParaRPr/>
          </a:p>
          <a:p>
            <a:pPr indent="0" lvl="0" marL="0" rtl="0" algn="l">
              <a:spcBef>
                <a:spcPts val="0"/>
              </a:spcBef>
              <a:spcAft>
                <a:spcPts val="0"/>
              </a:spcAft>
              <a:buNone/>
            </a:pPr>
            <a:r>
              <a:rPr lang="en-US"/>
              <a:t>	- We did our first class without these built and the class struggled right off the bat. Once we added these the other straw bale tasks seemed to move significantly faster. Keep it simple, some students will move through this pretty fast while others will get hung up on a single task (Typically Slides due to not being able to control throttle). Reference the document titled “Basic Flight Gates” for a more in-depth description of each of these subtasks.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3: Hover and Land</a:t>
            </a:r>
            <a:endParaRPr/>
          </a:p>
          <a:p>
            <a:pPr indent="0" lvl="0" marL="0" rtl="0" algn="l">
              <a:spcBef>
                <a:spcPts val="0"/>
              </a:spcBef>
              <a:spcAft>
                <a:spcPts val="0"/>
              </a:spcAft>
              <a:buNone/>
            </a:pPr>
            <a:r>
              <a:rPr lang="en-US"/>
              <a:t>	</a:t>
            </a:r>
            <a:endParaRPr/>
          </a:p>
          <a:p>
            <a:pPr indent="0" lvl="0" marL="0" rtl="0" algn="l">
              <a:spcBef>
                <a:spcPts val="0"/>
              </a:spcBef>
              <a:spcAft>
                <a:spcPts val="0"/>
              </a:spcAft>
              <a:buNone/>
            </a:pPr>
            <a:r>
              <a:rPr lang="en-US"/>
              <a:t>	- Not always will you get to this task on day 1. For multiple classes this is the task I introduced to start day 2. This task combines all the skills learned in the Flight Basics. You will see people tackle this in multiple ways. The goal is for this to be controlled. Make sure they are starting from the start point when you evaluate the task as just getting over to the barn controlled is part of the task. </a:t>
            </a:r>
            <a:endParaRPr/>
          </a:p>
        </p:txBody>
      </p:sp>
      <p:sp>
        <p:nvSpPr>
          <p:cNvPr id="107" name="Google Shape;107;p1:notes"/>
          <p:cNvSpPr txBox="1"/>
          <p:nvPr>
            <p:ph idx="12" type="sldNum"/>
          </p:nvPr>
        </p:nvSpPr>
        <p:spPr>
          <a:xfrm>
            <a:off x="5265809" y="6658664"/>
            <a:ext cx="4028440" cy="351736"/>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0:notes"/>
          <p:cNvSpPr/>
          <p:nvPr>
            <p:ph idx="2" type="sldImg"/>
          </p:nvPr>
        </p:nvSpPr>
        <p:spPr>
          <a:xfrm>
            <a:off x="2546350" y="876300"/>
            <a:ext cx="4203700" cy="23653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9" name="Google Shape;169;p10:notes"/>
          <p:cNvSpPr txBox="1"/>
          <p:nvPr>
            <p:ph idx="1" type="body"/>
          </p:nvPr>
        </p:nvSpPr>
        <p:spPr>
          <a:xfrm>
            <a:off x="929640" y="3373754"/>
            <a:ext cx="7437120" cy="2760346"/>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Instructor Notes: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Day 10 is supposed to be a fun day on the sims in preparation for the weekend and then getting to live flight next week.</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1: Class Race Challenge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 I create a double elimination bracket with everyone in the class to include those that didn’t qualify for evaluation. We work through the bracket until we have a final winner. The winner from the morning class will face off against the winner from the afternoon class at the end of the day. While this seems like it might be predictable, we have had a couple surprises throughout the classes due to the 3-attempt rule.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2: Class Maneuver Challenge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 This idea originally started off as a competition, but it did not work very well so it turned into me just showing them the proper way to do some different complex manuevers such as navigating stairs, dives, powerloops.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At the end of this if there is still time left over then I allow the class to challenge myself or a free instructor to some races. </a:t>
            </a:r>
            <a:endParaRPr/>
          </a:p>
        </p:txBody>
      </p:sp>
      <p:sp>
        <p:nvSpPr>
          <p:cNvPr id="170" name="Google Shape;170;p10:notes"/>
          <p:cNvSpPr txBox="1"/>
          <p:nvPr>
            <p:ph idx="12" type="sldNum"/>
          </p:nvPr>
        </p:nvSpPr>
        <p:spPr>
          <a:xfrm>
            <a:off x="5265809" y="6658664"/>
            <a:ext cx="4028440" cy="351736"/>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2:notes"/>
          <p:cNvSpPr/>
          <p:nvPr>
            <p:ph idx="2" type="sldImg"/>
          </p:nvPr>
        </p:nvSpPr>
        <p:spPr>
          <a:xfrm>
            <a:off x="2546350" y="876300"/>
            <a:ext cx="4203700" cy="23653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3" name="Google Shape;113;p2:notes"/>
          <p:cNvSpPr txBox="1"/>
          <p:nvPr>
            <p:ph idx="1" type="body"/>
          </p:nvPr>
        </p:nvSpPr>
        <p:spPr>
          <a:xfrm>
            <a:off x="929640" y="3373754"/>
            <a:ext cx="7437120" cy="2760346"/>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Instructor Notes: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If you did not get to Task 3: Hover and Land go ahead and start with that task today.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4 is the start of tasks using the goggles and going forward anytime an instructor evaluates a task the student should be wearing the goggles. One of the frustrating parts of the goggles is students complaining they can’t get them focused and one of the hard parts about being an instructor is that you can’t focus the goggles for them or tell if they are just complaining to complain.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The times next to the task is not the expectation of how long it should take to complete the tasks. This is how long the instructor waits to introduce the next task. Students should not move ahead of what has been introduced to the class. As you introduce a new task everyone should take a break from what they are doing no matter what task they are on and pay attention to the introduction of the next task. Not only does this save the instructor from having to do the introduction over and over but it also forces the students to take a small break.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4: Turns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 This task typically takes student awhile to get. Conducting turns while moving very slow can be difficult and requires concentration. You will have students complain they can do it perfectly fine if not for the 25kph limit. You will have other students who struggle with not hitting the ground repeatedly. Hold to the standards and they will eventually pass this task.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5: Loitering</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 In my opinion this is the hardest task to teach because a lot of loitering is just having the feel for the adjustments. I like to pull out my personal drone and demonstrate the positioning of the drone as I hand loiter it around a water bottle or something like that. The point in this task is an introduction for how loitering is done to make sure they understand the concept. I am not super strict on the altitude or speed. I just need to see that they understand how to loiter both directions. Usually, a student will be good loitering one way and struggle going the other. This is typically one of the fastest portions of day 2 tasks.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6: Altitude Control</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 This task will frustrate a lot of people due to combining a lot of skills they have not combined yet. One thing I like to do is explain that you can start the turn before you get fully clear of the roof due the delayed reaction of an FPV. There is not a requirement for a hover at the window. You are just dropping down and then going back over. Typically, the biggest issue for this task is students drifting back away from the barn as the conduct the turn because they don’t pitch forward to stop the drift after doing the 180-degree turn.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7: Slalom</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 This is an advanced version of the slides task from yesterday. Typically, it will be the same people that struggled with that task that will struggle with this one. The part people have the most trouble with is the turn around point and not picking up too much speed.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8: Camera Angle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 This task is solely in here to show student they can adjust the camera angle going forward and how adjusting the camera angle effects flying. Discourage students from changing camera angle mid flight because you can't do that in real life. This is not a task that has to be signed off by an instructor. It's just a familiarization period. </a:t>
            </a:r>
            <a:endParaRPr/>
          </a:p>
        </p:txBody>
      </p:sp>
      <p:sp>
        <p:nvSpPr>
          <p:cNvPr id="114" name="Google Shape;114;p2:notes"/>
          <p:cNvSpPr txBox="1"/>
          <p:nvPr>
            <p:ph idx="12" type="sldNum"/>
          </p:nvPr>
        </p:nvSpPr>
        <p:spPr>
          <a:xfrm>
            <a:off x="5265809" y="6658664"/>
            <a:ext cx="4028440" cy="351736"/>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3:notes"/>
          <p:cNvSpPr/>
          <p:nvPr>
            <p:ph idx="2" type="sldImg"/>
          </p:nvPr>
        </p:nvSpPr>
        <p:spPr>
          <a:xfrm>
            <a:off x="2546350" y="876300"/>
            <a:ext cx="4203700" cy="23653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0" name="Google Shape;120;p3:notes"/>
          <p:cNvSpPr txBox="1"/>
          <p:nvPr>
            <p:ph idx="1" type="body"/>
          </p:nvPr>
        </p:nvSpPr>
        <p:spPr>
          <a:xfrm>
            <a:off x="929640" y="3373754"/>
            <a:ext cx="7437120" cy="2760346"/>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Instructor Notes: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Starting on Day 3 students move away from the map Straw Bales and onto Bando City. Typically, when they get to this task they start out revitalized to be on a new map. I typically take this time to reassure anyone that is behind that they still have plenty of time to catch up and its not at the point that they need to be getting stressed. There is plenty of built in makeup time in the course.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Stress again about taking breaks and not breaking equipment.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When you get to turning off God Mode you will have to show them how to do it.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9: Gaps I</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 The biggest struggle with this task is the length of it. Most students by this point have the capability to complete what is being ask for this task but this is the first introduction to having to do a task that is 5+ minutes long. This task and the next are the ones where people will start getting mad and frustrated. The reason we have them go from the sides is the front and back have a bunch of areas that are blocked off. Be strict on the no landing when going through the floors standard but you can be a little less strict on the bumping into things part. They will have to come back to this task again and do it without god mode turned on and that is the one you will be strict on.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10: Trench I</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 This is the task that people either get it and pass it quick or they are stuck on it for a long time. Most of the time the issue individuals have is lack of commitment (Make changes not needed while going through the pipes) or not being able to maintain a controlled path in between the pipes. Since they will have to complete this task again with god mode off you can forgive minor bumps but reset them on anything that would destroy the FPV. There is a glitch with god mode on where you can end up underground if you crash entering the pipe. Just have them reset and start over. When an instructor is evaluating this task the student must start from the spawn point. This provides the continues practice of controlled flight to the objective.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11: Gaps II</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 This is the exact same task as Task 9 just with god mode off. At this point we let the SIM reset them during crashes and instructors only reset them if they are violating one of the standards (Like landing or using a repair station). They can complete this task still with damaged props.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12: Trench II</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 This is the exact same task as Task 10 just with god mode off. If the student gets stuck here for more than one SIM session the instructor can have them move on and complete Day 4 tasks and then come back to this task. This task must be complete before moving on to Day 5. </a:t>
            </a:r>
            <a:endParaRPr/>
          </a:p>
        </p:txBody>
      </p:sp>
      <p:sp>
        <p:nvSpPr>
          <p:cNvPr id="121" name="Google Shape;121;p3:notes"/>
          <p:cNvSpPr txBox="1"/>
          <p:nvPr>
            <p:ph idx="12" type="sldNum"/>
          </p:nvPr>
        </p:nvSpPr>
        <p:spPr>
          <a:xfrm>
            <a:off x="5265809" y="6658664"/>
            <a:ext cx="4028440" cy="351736"/>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4:notes"/>
          <p:cNvSpPr/>
          <p:nvPr>
            <p:ph idx="2" type="sldImg"/>
          </p:nvPr>
        </p:nvSpPr>
        <p:spPr>
          <a:xfrm>
            <a:off x="2546350" y="876300"/>
            <a:ext cx="4203700" cy="23653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7" name="Google Shape;127;p4:notes"/>
          <p:cNvSpPr txBox="1"/>
          <p:nvPr>
            <p:ph idx="1" type="body"/>
          </p:nvPr>
        </p:nvSpPr>
        <p:spPr>
          <a:xfrm>
            <a:off x="929640" y="3373754"/>
            <a:ext cx="7437120" cy="2760346"/>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Additional Challenge: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The Pit. The student would navigate to the mining belt on the right. They would fly through the triangles under the belt alternating between the lower and upper triangle. Godmode disabled and under 20 km/h. Additionally, the same route could be completed with a time hack of 1:30 and no speed restriction.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Instructor Notes: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This is the introduction to races which is the majority of what the students will be doing for the rest of the SIMs. Show the students how to get to races and also how to change from one race to the next without going back to the main menu. I also like to stress while some of the upcoming tasks are meant to force the students to fly faster than they have up to this point a majority of the tasks are meant for consistency and not speed. Everyone likes racing and trying to get an insane lap time but the real-life practicality of crashing 15 times to complete once as fast as you can makes no sense. Most Ukrainian drone operators are not flying as fast as they can but as consistent as they can.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This is the point where students that have fallen behind might start getting distracted by student who are caught up and on races. Keep encouraging them to work on the tasks they are on.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13: Race Familiarity &amp; Turns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 Students complete this race in few attempts but its never pretty. This is just to familiarize them with the format and give them turning challenges. The instructors do not have to watch the student complete the race. They just have to verify with the finish screen.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14: Race Open Air</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 This race introduces a time standard for the first time. It forces students who have been flying really slow to speed up and student that can only fly really fast to slow down. The instructor does not need to see the student do the race they just need to see the finish screen. Instructors should check the students lap times. The intent is to control your pace not to do two 30 second laps and then a minute and a half lap where they just loitered around the finish gate. The example I give is a coordinated strike mission. You would not fly to an objective really fast and then loiter for 10 minutes waiting for everything else to catch up. The chances of being shot down are too high.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15: Race Elevation Familiarity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 Student tend to have a lot of fun with this race since previous tasks have prepared them for this one. The time standard can be a little hard for students that have been struggling but they always end up passing and it gives them confidence on the future races. Instructor evaluation standards are the same for task 14.</a:t>
            </a:r>
            <a:endParaRPr/>
          </a:p>
        </p:txBody>
      </p:sp>
      <p:sp>
        <p:nvSpPr>
          <p:cNvPr id="128" name="Google Shape;128;p4:notes"/>
          <p:cNvSpPr txBox="1"/>
          <p:nvPr>
            <p:ph idx="12" type="sldNum"/>
          </p:nvPr>
        </p:nvSpPr>
        <p:spPr>
          <a:xfrm>
            <a:off x="5265809" y="6658664"/>
            <a:ext cx="4028440" cy="351736"/>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5:notes"/>
          <p:cNvSpPr/>
          <p:nvPr>
            <p:ph idx="2" type="sldImg"/>
          </p:nvPr>
        </p:nvSpPr>
        <p:spPr>
          <a:xfrm>
            <a:off x="2546350" y="876300"/>
            <a:ext cx="4203700" cy="23653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4" name="Google Shape;134;p5:notes"/>
          <p:cNvSpPr txBox="1"/>
          <p:nvPr>
            <p:ph idx="1" type="body"/>
          </p:nvPr>
        </p:nvSpPr>
        <p:spPr>
          <a:xfrm>
            <a:off x="929640" y="3373754"/>
            <a:ext cx="7437120" cy="2760346"/>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latin typeface="Calibri"/>
                <a:ea typeface="Calibri"/>
                <a:cs typeface="Calibri"/>
                <a:sym typeface="Calibri"/>
              </a:rPr>
              <a:t>Additional Challenge. </a:t>
            </a:r>
            <a:r>
              <a:rPr lang="en-US"/>
              <a:t> Pine Valley Freeflight -  From the start point take off and fly to the fence on the right. Fly under the two fallen trees. Turn onto the race path and follow it under the next fallen tree. There is a large rock with a point. The operator will rotate so that the bottom of the drone bounces off the rock. They will regain control and follow the course back to the start flying under the limbs. It can be completed multiple times with Godmode disabled. </a:t>
            </a:r>
            <a:endParaRPr/>
          </a:p>
          <a:p>
            <a:pPr indent="0" lvl="0" marL="0" rtl="0" algn="l">
              <a:spcBef>
                <a:spcPts val="0"/>
              </a:spcBef>
              <a:spcAft>
                <a:spcPts val="0"/>
              </a:spcAft>
              <a:buNone/>
            </a:pPr>
            <a:br>
              <a:rPr lang="en-US"/>
            </a:br>
            <a:endParaRPr/>
          </a:p>
          <a:p>
            <a:pPr indent="0" lvl="0" marL="0" rtl="0" algn="l">
              <a:spcBef>
                <a:spcPts val="0"/>
              </a:spcBef>
              <a:spcAft>
                <a:spcPts val="0"/>
              </a:spcAft>
              <a:buNone/>
            </a:pPr>
            <a:r>
              <a:rPr lang="en-US"/>
              <a:t>Instructor Notes: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This is the true start of the races. From this point forward the student is responsible for checking himself off on each race. I always stress that if they lie and don’t complete a race that they are only hurting themselves. Instruct them on keeping track of the number of attempts and the times because that information can be reviewed to tell them what they need to practice on if they get ahead. All races are to be done with God Mode off and with goggles on as that is how the evaluation will be conducted. Typically, it is the timed races, Paris Drone Fest and Minus two that people struggle with. Minus two is just thrown in there to give people that are zooming through the tasks a challenge.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Completing all of Day 5 races is the qualification to get evaluated, and the students will know that. In the time that I have been here I have only felt like 1 student lied on this part of the course about finishing races that I don’t believe he did and he failed the evaluation.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Typically, we have offered to have the SIM room open for a half day on Saturday for those behind and want to come in.</a:t>
            </a:r>
            <a:endParaRPr/>
          </a:p>
          <a:p>
            <a:pPr indent="0" lvl="0" marL="0" rtl="0" algn="l">
              <a:spcBef>
                <a:spcPts val="0"/>
              </a:spcBef>
              <a:spcAft>
                <a:spcPts val="0"/>
              </a:spcAft>
              <a:buNone/>
            </a:pPr>
            <a:r>
              <a:t/>
            </a:r>
            <a:endParaRPr>
              <a:latin typeface="Calibri"/>
              <a:ea typeface="Calibri"/>
              <a:cs typeface="Calibri"/>
              <a:sym typeface="Calibri"/>
            </a:endParaRPr>
          </a:p>
        </p:txBody>
      </p:sp>
      <p:sp>
        <p:nvSpPr>
          <p:cNvPr id="135" name="Google Shape;135;p5:notes"/>
          <p:cNvSpPr txBox="1"/>
          <p:nvPr>
            <p:ph idx="12" type="sldNum"/>
          </p:nvPr>
        </p:nvSpPr>
        <p:spPr>
          <a:xfrm>
            <a:off x="5265809" y="6658664"/>
            <a:ext cx="4028440" cy="351736"/>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6:notes"/>
          <p:cNvSpPr/>
          <p:nvPr>
            <p:ph idx="2" type="sldImg"/>
          </p:nvPr>
        </p:nvSpPr>
        <p:spPr>
          <a:xfrm>
            <a:off x="2546350" y="876300"/>
            <a:ext cx="4203700" cy="23653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1" name="Google Shape;141;p6:notes"/>
          <p:cNvSpPr txBox="1"/>
          <p:nvPr>
            <p:ph idx="1" type="body"/>
          </p:nvPr>
        </p:nvSpPr>
        <p:spPr>
          <a:xfrm>
            <a:off x="929640" y="3373754"/>
            <a:ext cx="7437120" cy="2760346"/>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latin typeface="Calibri"/>
                <a:ea typeface="Calibri"/>
                <a:cs typeface="Calibri"/>
                <a:sym typeface="Calibri"/>
              </a:rPr>
              <a:t>Additional Challenge. </a:t>
            </a:r>
            <a:r>
              <a:rPr lang="en-US"/>
              <a:t>Rock and Roll. The goal for the student would be to complete 3 laps where all laps are within 5 seconds of the first lap. </a:t>
            </a:r>
            <a:endParaRPr/>
          </a:p>
          <a:p>
            <a:pPr indent="0" lvl="0" marL="0" rtl="0" algn="l">
              <a:spcBef>
                <a:spcPts val="0"/>
              </a:spcBef>
              <a:spcAft>
                <a:spcPts val="0"/>
              </a:spcAft>
              <a:buNone/>
            </a:pPr>
            <a:r>
              <a:t/>
            </a:r>
            <a:endParaRPr>
              <a:latin typeface="Calibri"/>
              <a:ea typeface="Calibri"/>
              <a:cs typeface="Calibri"/>
              <a:sym typeface="Calibri"/>
            </a:endParaRPr>
          </a:p>
          <a:p>
            <a:pPr indent="0" lvl="0" marL="0" rtl="0" algn="l">
              <a:spcBef>
                <a:spcPts val="0"/>
              </a:spcBef>
              <a:spcAft>
                <a:spcPts val="0"/>
              </a:spcAft>
              <a:buNone/>
            </a:pPr>
            <a:r>
              <a:rPr lang="en-US">
                <a:latin typeface="Calibri"/>
                <a:ea typeface="Calibri"/>
                <a:cs typeface="Calibri"/>
                <a:sym typeface="Calibri"/>
              </a:rPr>
              <a:t>Instructor Notes: </a:t>
            </a:r>
            <a:endParaRPr/>
          </a:p>
          <a:p>
            <a:pPr indent="0" lvl="0" marL="0" rtl="0" algn="l">
              <a:spcBef>
                <a:spcPts val="0"/>
              </a:spcBef>
              <a:spcAft>
                <a:spcPts val="0"/>
              </a:spcAft>
              <a:buNone/>
            </a:pPr>
            <a:r>
              <a:t/>
            </a:r>
            <a:endParaRPr>
              <a:latin typeface="Calibri"/>
              <a:ea typeface="Calibri"/>
              <a:cs typeface="Calibri"/>
              <a:sym typeface="Calibri"/>
            </a:endParaRPr>
          </a:p>
          <a:p>
            <a:pPr indent="0" lvl="0" marL="0" rtl="0" algn="l">
              <a:spcBef>
                <a:spcPts val="0"/>
              </a:spcBef>
              <a:spcAft>
                <a:spcPts val="0"/>
              </a:spcAft>
              <a:buNone/>
            </a:pPr>
            <a:r>
              <a:rPr lang="en-US">
                <a:latin typeface="Calibri"/>
                <a:ea typeface="Calibri"/>
                <a:cs typeface="Calibri"/>
                <a:sym typeface="Calibri"/>
              </a:rPr>
              <a:t>Day is a short introduction to Angle Mode and then continued races. These tasks are not needed to be completed to qualify for the evaluation but stress that the completion of them will help them out. Every once in awhile I catch someone who stops working on this and tries to focus on the races for the evaluation since they are listed on their grading sheets. I discourage this and explain they will have a whole day to do this tomorrow. </a:t>
            </a:r>
            <a:endParaRPr/>
          </a:p>
          <a:p>
            <a:pPr indent="0" lvl="0" marL="0" rtl="0" algn="l">
              <a:spcBef>
                <a:spcPts val="0"/>
              </a:spcBef>
              <a:spcAft>
                <a:spcPts val="0"/>
              </a:spcAft>
              <a:buNone/>
            </a:pPr>
            <a:r>
              <a:t/>
            </a:r>
            <a:endParaRPr>
              <a:latin typeface="Calibri"/>
              <a:ea typeface="Calibri"/>
              <a:cs typeface="Calibri"/>
              <a:sym typeface="Calibri"/>
            </a:endParaRPr>
          </a:p>
          <a:p>
            <a:pPr indent="0" lvl="0" marL="0" rtl="0" algn="l">
              <a:spcBef>
                <a:spcPts val="0"/>
              </a:spcBef>
              <a:spcAft>
                <a:spcPts val="0"/>
              </a:spcAft>
              <a:buNone/>
            </a:pPr>
            <a:r>
              <a:rPr lang="en-US">
                <a:latin typeface="Calibri"/>
                <a:ea typeface="Calibri"/>
                <a:cs typeface="Calibri"/>
                <a:sym typeface="Calibri"/>
              </a:rPr>
              <a:t>Task 17: Angle Mode</a:t>
            </a:r>
            <a:endParaRPr/>
          </a:p>
          <a:p>
            <a:pPr indent="0" lvl="0" marL="0" rtl="0" algn="l">
              <a:spcBef>
                <a:spcPts val="0"/>
              </a:spcBef>
              <a:spcAft>
                <a:spcPts val="0"/>
              </a:spcAft>
              <a:buNone/>
            </a:pPr>
            <a:r>
              <a:t/>
            </a:r>
            <a:endParaRPr>
              <a:latin typeface="Calibri"/>
              <a:ea typeface="Calibri"/>
              <a:cs typeface="Calibri"/>
              <a:sym typeface="Calibri"/>
            </a:endParaRPr>
          </a:p>
          <a:p>
            <a:pPr indent="0" lvl="0" marL="0" rtl="0" algn="l">
              <a:spcBef>
                <a:spcPts val="0"/>
              </a:spcBef>
              <a:spcAft>
                <a:spcPts val="0"/>
              </a:spcAft>
              <a:buNone/>
            </a:pPr>
            <a:r>
              <a:rPr lang="en-US">
                <a:latin typeface="Calibri"/>
                <a:ea typeface="Calibri"/>
                <a:cs typeface="Calibri"/>
                <a:sym typeface="Calibri"/>
              </a:rPr>
              <a:t>	- This is a short introduction to angle mode. We wait to do the introduction now because we want them to work on the most difficult form of flight first without relying on angle mode. We introduce it here so they know its an option and explain that a lot of pilots use this for traversing longer distances at a consistent pace, for landing and take off, and for lost of video signal until it can be reestablished. </a:t>
            </a:r>
            <a:endParaRPr/>
          </a:p>
          <a:p>
            <a:pPr indent="0" lvl="0" marL="0" rtl="0" algn="l">
              <a:spcBef>
                <a:spcPts val="0"/>
              </a:spcBef>
              <a:spcAft>
                <a:spcPts val="0"/>
              </a:spcAft>
              <a:buNone/>
            </a:pPr>
            <a:r>
              <a:t/>
            </a:r>
            <a:endParaRPr>
              <a:latin typeface="Calibri"/>
              <a:ea typeface="Calibri"/>
              <a:cs typeface="Calibri"/>
              <a:sym typeface="Calibri"/>
            </a:endParaRPr>
          </a:p>
          <a:p>
            <a:pPr indent="0" lvl="0" marL="0" rtl="0" algn="l">
              <a:spcBef>
                <a:spcPts val="0"/>
              </a:spcBef>
              <a:spcAft>
                <a:spcPts val="0"/>
              </a:spcAft>
              <a:buNone/>
            </a:pPr>
            <a:r>
              <a:rPr lang="en-US">
                <a:latin typeface="Calibri"/>
                <a:ea typeface="Calibri"/>
                <a:cs typeface="Calibri"/>
                <a:sym typeface="Calibri"/>
              </a:rPr>
              <a:t>Task 18: React to New Environments 2</a:t>
            </a:r>
            <a:endParaRPr/>
          </a:p>
          <a:p>
            <a:pPr indent="0" lvl="0" marL="0" rtl="0" algn="l">
              <a:spcBef>
                <a:spcPts val="0"/>
              </a:spcBef>
              <a:spcAft>
                <a:spcPts val="0"/>
              </a:spcAft>
              <a:buNone/>
            </a:pPr>
            <a:r>
              <a:t/>
            </a:r>
            <a:endParaRPr>
              <a:latin typeface="Calibri"/>
              <a:ea typeface="Calibri"/>
              <a:cs typeface="Calibri"/>
              <a:sym typeface="Calibri"/>
            </a:endParaRPr>
          </a:p>
          <a:p>
            <a:pPr indent="0" lvl="0" marL="0" rtl="0" algn="l">
              <a:spcBef>
                <a:spcPts val="0"/>
              </a:spcBef>
              <a:spcAft>
                <a:spcPts val="0"/>
              </a:spcAft>
              <a:buNone/>
            </a:pPr>
            <a:r>
              <a:rPr lang="en-US">
                <a:latin typeface="Calibri"/>
                <a:ea typeface="Calibri"/>
                <a:cs typeface="Calibri"/>
                <a:sym typeface="Calibri"/>
              </a:rPr>
              <a:t>	- These are self paced races for the students to work through. Once complete with them they can look back at their times and attempts and go back and work on those or they can assist other people that are behind. By this point students that are struggling are tired of hearing the instructors advise and having a student that is doing well will actually be more beneficial.</a:t>
            </a:r>
            <a:endParaRPr/>
          </a:p>
        </p:txBody>
      </p:sp>
      <p:sp>
        <p:nvSpPr>
          <p:cNvPr id="142" name="Google Shape;142;p6:notes"/>
          <p:cNvSpPr txBox="1"/>
          <p:nvPr>
            <p:ph idx="12" type="sldNum"/>
          </p:nvPr>
        </p:nvSpPr>
        <p:spPr>
          <a:xfrm>
            <a:off x="5265809" y="6658664"/>
            <a:ext cx="4028440" cy="351736"/>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7:notes"/>
          <p:cNvSpPr/>
          <p:nvPr>
            <p:ph idx="2" type="sldImg"/>
          </p:nvPr>
        </p:nvSpPr>
        <p:spPr>
          <a:xfrm>
            <a:off x="2546350" y="876300"/>
            <a:ext cx="4203700" cy="23653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8" name="Google Shape;148;p7:notes"/>
          <p:cNvSpPr txBox="1"/>
          <p:nvPr>
            <p:ph idx="1" type="body"/>
          </p:nvPr>
        </p:nvSpPr>
        <p:spPr>
          <a:xfrm>
            <a:off x="929640" y="3373754"/>
            <a:ext cx="7437120" cy="2760346"/>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latin typeface="Calibri"/>
                <a:ea typeface="Calibri"/>
                <a:cs typeface="Calibri"/>
                <a:sym typeface="Calibri"/>
              </a:rPr>
              <a:t>Additional Challenge. C</a:t>
            </a:r>
            <a:r>
              <a:rPr lang="en-US">
                <a:latin typeface="Arial"/>
                <a:ea typeface="Arial"/>
                <a:cs typeface="Arial"/>
                <a:sym typeface="Arial"/>
              </a:rPr>
              <a:t>omplete</a:t>
            </a:r>
            <a:r>
              <a:rPr lang="en-US"/>
              <a:t> 1 full lap of Minus 2 without touching the ground. </a:t>
            </a:r>
            <a:endParaRPr/>
          </a:p>
          <a:p>
            <a:pPr indent="0" lvl="0" marL="0" rtl="0" algn="l">
              <a:spcBef>
                <a:spcPts val="0"/>
              </a:spcBef>
              <a:spcAft>
                <a:spcPts val="0"/>
              </a:spcAft>
              <a:buNone/>
            </a:pPr>
            <a:r>
              <a:rPr lang="en-US"/>
              <a:t>Time permitting, complete the map The Flour is Lava on Surtur with Godmode disabled.</a:t>
            </a:r>
            <a:endParaRPr/>
          </a:p>
          <a:p>
            <a:pPr indent="0" lvl="0" marL="0" rtl="0" algn="l">
              <a:spcBef>
                <a:spcPts val="0"/>
              </a:spcBef>
              <a:spcAft>
                <a:spcPts val="0"/>
              </a:spcAft>
              <a:buNone/>
            </a:pPr>
            <a:r>
              <a:t/>
            </a:r>
            <a:endParaRPr>
              <a:latin typeface="Calibri"/>
              <a:ea typeface="Calibri"/>
              <a:cs typeface="Calibri"/>
              <a:sym typeface="Calibri"/>
            </a:endParaRPr>
          </a:p>
          <a:p>
            <a:pPr indent="0" lvl="0" marL="0" rtl="0" algn="l">
              <a:spcBef>
                <a:spcPts val="0"/>
              </a:spcBef>
              <a:spcAft>
                <a:spcPts val="0"/>
              </a:spcAft>
              <a:buNone/>
            </a:pPr>
            <a:r>
              <a:rPr lang="en-US">
                <a:latin typeface="Calibri"/>
                <a:ea typeface="Calibri"/>
                <a:cs typeface="Calibri"/>
                <a:sym typeface="Calibri"/>
              </a:rPr>
              <a:t>Instructors Notes:</a:t>
            </a:r>
            <a:endParaRPr/>
          </a:p>
          <a:p>
            <a:pPr indent="0" lvl="0" marL="0" rtl="0" algn="l">
              <a:spcBef>
                <a:spcPts val="0"/>
              </a:spcBef>
              <a:spcAft>
                <a:spcPts val="0"/>
              </a:spcAft>
              <a:buNone/>
            </a:pPr>
            <a:r>
              <a:t/>
            </a:r>
            <a:endParaRPr>
              <a:latin typeface="Calibri"/>
              <a:ea typeface="Calibri"/>
              <a:cs typeface="Calibri"/>
              <a:sym typeface="Calibri"/>
            </a:endParaRPr>
          </a:p>
          <a:p>
            <a:pPr indent="0" lvl="0" marL="0" rtl="0" algn="l">
              <a:spcBef>
                <a:spcPts val="0"/>
              </a:spcBef>
              <a:spcAft>
                <a:spcPts val="0"/>
              </a:spcAft>
              <a:buNone/>
            </a:pPr>
            <a:r>
              <a:rPr lang="en-US">
                <a:latin typeface="Calibri"/>
                <a:ea typeface="Calibri"/>
                <a:cs typeface="Calibri"/>
                <a:sym typeface="Calibri"/>
              </a:rPr>
              <a:t>Additional Task: Battery Life Challenge</a:t>
            </a:r>
            <a:endParaRPr/>
          </a:p>
          <a:p>
            <a:pPr indent="0" lvl="0" marL="0" rtl="0" algn="l">
              <a:spcBef>
                <a:spcPts val="0"/>
              </a:spcBef>
              <a:spcAft>
                <a:spcPts val="0"/>
              </a:spcAft>
              <a:buNone/>
            </a:pPr>
            <a:r>
              <a:t/>
            </a:r>
            <a:endParaRPr>
              <a:latin typeface="Calibri"/>
              <a:ea typeface="Calibri"/>
              <a:cs typeface="Calibri"/>
              <a:sym typeface="Calibri"/>
            </a:endParaRPr>
          </a:p>
          <a:p>
            <a:pPr indent="0" lvl="0" marL="0" rtl="0" algn="l">
              <a:spcBef>
                <a:spcPts val="0"/>
              </a:spcBef>
              <a:spcAft>
                <a:spcPts val="0"/>
              </a:spcAft>
              <a:buNone/>
            </a:pPr>
            <a:r>
              <a:rPr lang="en-US">
                <a:latin typeface="Calibri"/>
                <a:ea typeface="Calibri"/>
                <a:cs typeface="Calibri"/>
                <a:sym typeface="Calibri"/>
              </a:rPr>
              <a:t>	- This is an additional task that we added just to give the individuals that are really far ahead something to work on. Its boring and really really long but its almost given that it will take 20 minutes of their time before they give up. I have never seen anyone do more than the second race. </a:t>
            </a:r>
            <a:endParaRPr/>
          </a:p>
        </p:txBody>
      </p:sp>
      <p:sp>
        <p:nvSpPr>
          <p:cNvPr id="149" name="Google Shape;149;p7:notes"/>
          <p:cNvSpPr txBox="1"/>
          <p:nvPr>
            <p:ph idx="12" type="sldNum"/>
          </p:nvPr>
        </p:nvSpPr>
        <p:spPr>
          <a:xfrm>
            <a:off x="5265809" y="6658664"/>
            <a:ext cx="4028440" cy="351736"/>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8:notes"/>
          <p:cNvSpPr/>
          <p:nvPr>
            <p:ph idx="2" type="sldImg"/>
          </p:nvPr>
        </p:nvSpPr>
        <p:spPr>
          <a:xfrm>
            <a:off x="2546350" y="876300"/>
            <a:ext cx="4203700" cy="23653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5" name="Google Shape;155;p8:notes"/>
          <p:cNvSpPr txBox="1"/>
          <p:nvPr>
            <p:ph idx="1" type="body"/>
          </p:nvPr>
        </p:nvSpPr>
        <p:spPr>
          <a:xfrm>
            <a:off x="929640" y="3373754"/>
            <a:ext cx="7437120" cy="2760346"/>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Instructor Notes: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Day 7 is dedicated to practicing the courses for the evaluation. This is also a makeup day for anyone that is behind but is right there on the verge of being able to be evaluated. </a:t>
            </a:r>
            <a:endParaRPr/>
          </a:p>
          <a:p>
            <a:pPr indent="0" lvl="0" marL="0" rtl="0" algn="l">
              <a:spcBef>
                <a:spcPts val="0"/>
              </a:spcBef>
              <a:spcAft>
                <a:spcPts val="0"/>
              </a:spcAft>
              <a:buNone/>
            </a:pPr>
            <a:br>
              <a:rPr lang="en-US"/>
            </a:br>
            <a:r>
              <a:rPr lang="en-US"/>
              <a:t>Criteria to be evaluated – Students must complete through day 5 to qualify for evaluation. If they finish through day 5 tasks by the end of day 7 then they will qualify to be evaluated on Day 8. If the finish through day 5 tasks by the close of day 8 then they will qualify to be evaluated once using the reevaluation standards on day 9 of the course. If they fail to finish day 5 tasks through the end of day 8 then they fail to qualify for the evaluation and will move forward as a ISR operating student.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Task 19: Evaluation Course Familiarization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 All information is provided to the students prior to the evaluation except the time standards for the two timed races. The students will complain about this, and I just explain that the times are reasonable and that most people who fail the evaluation fail not because of the time but because of crashing 10 times in a row. I always have to remind them not to only practice the timed races but to also practice the one time go races. Additionally, people will get bored of flying the same 4 races over and over and will fly other ones everyone in awhile. That is perfectly fine. This is usually students that are well ahead of this course's requirements. </a:t>
            </a:r>
            <a:endParaRPr/>
          </a:p>
        </p:txBody>
      </p:sp>
      <p:sp>
        <p:nvSpPr>
          <p:cNvPr id="156" name="Google Shape;156;p8:notes"/>
          <p:cNvSpPr txBox="1"/>
          <p:nvPr>
            <p:ph idx="12" type="sldNum"/>
          </p:nvPr>
        </p:nvSpPr>
        <p:spPr>
          <a:xfrm>
            <a:off x="5265809" y="6658664"/>
            <a:ext cx="4028440" cy="351736"/>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9:notes"/>
          <p:cNvSpPr/>
          <p:nvPr>
            <p:ph idx="2" type="sldImg"/>
          </p:nvPr>
        </p:nvSpPr>
        <p:spPr>
          <a:xfrm>
            <a:off x="2546350" y="876300"/>
            <a:ext cx="4203700" cy="23653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2" name="Google Shape;162;p9:notes"/>
          <p:cNvSpPr txBox="1"/>
          <p:nvPr>
            <p:ph idx="1" type="body"/>
          </p:nvPr>
        </p:nvSpPr>
        <p:spPr>
          <a:xfrm>
            <a:off x="929640" y="3373754"/>
            <a:ext cx="7437120" cy="2760346"/>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Instructor Notes: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Due to our lack of instructor's day 9 is built as a task they can do on their own without an instructor being over their shoulders. The reason this is built this way is because if you only have 1 instructor for the SIMs that day they are probably going to be taken up by the reevaluations.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I explain to the class that due to supplies we don’t have the capabilities to have them try out a bunch of different parts. Doing this on the simulator lets them mess around and create multiple types of drones. Prior to the instructions being created everyone just created the 200km drone and did nothing but fly with that. We created the guidelines so that they experienced more before getting to that point. </a:t>
            </a:r>
            <a:endParaRPr/>
          </a:p>
        </p:txBody>
      </p:sp>
      <p:sp>
        <p:nvSpPr>
          <p:cNvPr id="163" name="Google Shape;163;p9:notes"/>
          <p:cNvSpPr txBox="1"/>
          <p:nvPr>
            <p:ph idx="12" type="sldNum"/>
          </p:nvPr>
        </p:nvSpPr>
        <p:spPr>
          <a:xfrm>
            <a:off x="5265809" y="6658664"/>
            <a:ext cx="4028440" cy="351736"/>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8" name="Shape 78"/>
        <p:cNvGrpSpPr/>
        <p:nvPr/>
      </p:nvGrpSpPr>
      <p:grpSpPr>
        <a:xfrm>
          <a:off x="0" y="0"/>
          <a:ext cx="0" cy="0"/>
          <a:chOff x="0" y="0"/>
          <a:chExt cx="0" cy="0"/>
        </a:xfrm>
      </p:grpSpPr>
      <p:sp>
        <p:nvSpPr>
          <p:cNvPr id="79" name="Google Shape;79;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4" name="Shape 84"/>
        <p:cNvGrpSpPr/>
        <p:nvPr/>
      </p:nvGrpSpPr>
      <p:grpSpPr>
        <a:xfrm>
          <a:off x="0" y="0"/>
          <a:ext cx="0" cy="0"/>
          <a:chOff x="0" y="0"/>
          <a:chExt cx="0" cy="0"/>
        </a:xfrm>
      </p:grpSpPr>
      <p:sp>
        <p:nvSpPr>
          <p:cNvPr id="85" name="Google Shape;85;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6" name="Google Shape;86;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p:cSld name="1_Title Slide">
    <p:spTree>
      <p:nvGrpSpPr>
        <p:cNvPr id="90" name="Shape 90"/>
        <p:cNvGrpSpPr/>
        <p:nvPr/>
      </p:nvGrpSpPr>
      <p:grpSpPr>
        <a:xfrm>
          <a:off x="0" y="0"/>
          <a:ext cx="0" cy="0"/>
          <a:chOff x="0" y="0"/>
          <a:chExt cx="0" cy="0"/>
        </a:xfrm>
      </p:grpSpPr>
      <p:sp>
        <p:nvSpPr>
          <p:cNvPr id="91" name="Google Shape;91;p13"/>
          <p:cNvSpPr txBox="1"/>
          <p:nvPr>
            <p:ph type="ctrTitle"/>
          </p:nvPr>
        </p:nvSpPr>
        <p:spPr>
          <a:xfrm>
            <a:off x="914400" y="1122363"/>
            <a:ext cx="103632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1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93" name="Google Shape;93;p13"/>
          <p:cNvSpPr txBox="1"/>
          <p:nvPr>
            <p:ph idx="11" type="ftr"/>
          </p:nvPr>
        </p:nvSpPr>
        <p:spPr>
          <a:xfrm>
            <a:off x="4148192" y="5441951"/>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S_Two_Content">
  <p:cSld name="GS_Two_Content">
    <p:spTree>
      <p:nvGrpSpPr>
        <p:cNvPr id="95" name="Shape 95"/>
        <p:cNvGrpSpPr/>
        <p:nvPr/>
      </p:nvGrpSpPr>
      <p:grpSpPr>
        <a:xfrm>
          <a:off x="0" y="0"/>
          <a:ext cx="0" cy="0"/>
          <a:chOff x="0" y="0"/>
          <a:chExt cx="0" cy="0"/>
        </a:xfrm>
      </p:grpSpPr>
      <p:sp>
        <p:nvSpPr>
          <p:cNvPr id="96" name="Google Shape;96;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7" name="Google Shape;97;p14"/>
          <p:cNvSpPr txBox="1"/>
          <p:nvPr/>
        </p:nvSpPr>
        <p:spPr>
          <a:xfrm>
            <a:off x="11192632" y="6593989"/>
            <a:ext cx="650240" cy="33528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900">
                <a:solidFill>
                  <a:schemeClr val="dk1"/>
                </a:solidFill>
                <a:latin typeface="Arial"/>
                <a:ea typeface="Arial"/>
                <a:cs typeface="Arial"/>
                <a:sym typeface="Arial"/>
              </a:rPr>
              <a:t>‹#›</a:t>
            </a:fld>
            <a:endParaRPr b="1" sz="900">
              <a:solidFill>
                <a:schemeClr val="dk1"/>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mpty">
  <p:cSld name="Empty">
    <p:spTree>
      <p:nvGrpSpPr>
        <p:cNvPr id="98" name="Shape 98"/>
        <p:cNvGrpSpPr/>
        <p:nvPr/>
      </p:nvGrpSpPr>
      <p:grpSpPr>
        <a:xfrm>
          <a:off x="0" y="0"/>
          <a:ext cx="0" cy="0"/>
          <a:chOff x="0" y="0"/>
          <a:chExt cx="0" cy="0"/>
        </a:xfrm>
      </p:grpSpPr>
      <p:sp>
        <p:nvSpPr>
          <p:cNvPr id="99" name="Google Shape;99;p15"/>
          <p:cNvSpPr/>
          <p:nvPr/>
        </p:nvSpPr>
        <p:spPr>
          <a:xfrm>
            <a:off x="0" y="0"/>
            <a:ext cx="12192000" cy="68580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chemeClr val="dk1"/>
              </a:buClr>
              <a:buSzPts val="1500"/>
              <a:buFont typeface="Calibri"/>
              <a:buNone/>
            </a:pPr>
            <a:r>
              <a:t/>
            </a:r>
            <a:endParaRPr b="0" i="0" sz="1500" u="none" cap="none" strike="noStrike">
              <a:solidFill>
                <a:schemeClr val="dk1"/>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Blank">
  <p:cSld name="6_Blank">
    <p:spTree>
      <p:nvGrpSpPr>
        <p:cNvPr id="100" name="Shape 100"/>
        <p:cNvGrpSpPr/>
        <p:nvPr/>
      </p:nvGrpSpPr>
      <p:grpSpPr>
        <a:xfrm>
          <a:off x="0" y="0"/>
          <a:ext cx="0" cy="0"/>
          <a:chOff x="0" y="0"/>
          <a:chExt cx="0" cy="0"/>
        </a:xfrm>
      </p:grpSpPr>
      <p:sp>
        <p:nvSpPr>
          <p:cNvPr id="101" name="Google Shape;101;p16"/>
          <p:cNvSpPr txBox="1"/>
          <p:nvPr/>
        </p:nvSpPr>
        <p:spPr>
          <a:xfrm>
            <a:off x="609600" y="1524000"/>
            <a:ext cx="5384800" cy="2438400"/>
          </a:xfrm>
          <a:prstGeom prst="rect">
            <a:avLst/>
          </a:prstGeom>
          <a:noFill/>
          <a:ln>
            <a:noFill/>
          </a:ln>
        </p:spPr>
        <p:txBody>
          <a:bodyPr anchorCtr="0" anchor="t" bIns="45700" lIns="91425" spcFirstLastPara="1" rIns="91425" wrap="square" tIns="45700">
            <a:normAutofit/>
          </a:bodyPr>
          <a:lstStyle/>
          <a:p>
            <a:pPr indent="-257175" lvl="0" marL="257175" marR="0" rtl="0" algn="l">
              <a:spcBef>
                <a:spcPts val="0"/>
              </a:spcBef>
              <a:spcAft>
                <a:spcPts val="0"/>
              </a:spcAft>
              <a:buClr>
                <a:schemeClr val="dk1"/>
              </a:buClr>
              <a:buSzPts val="1500"/>
              <a:buFont typeface="Arial"/>
              <a:buNone/>
            </a:pPr>
            <a:r>
              <a:t/>
            </a:r>
            <a:endParaRPr b="1" sz="1500">
              <a:solidFill>
                <a:srgbClr val="000000"/>
              </a:solidFill>
              <a:latin typeface="Calibri"/>
              <a:ea typeface="Calibri"/>
              <a:cs typeface="Calibri"/>
              <a:sym typeface="Calibri"/>
            </a:endParaRPr>
          </a:p>
        </p:txBody>
      </p:sp>
      <p:sp>
        <p:nvSpPr>
          <p:cNvPr id="102" name="Google Shape;102;p16"/>
          <p:cNvSpPr txBox="1"/>
          <p:nvPr/>
        </p:nvSpPr>
        <p:spPr>
          <a:xfrm>
            <a:off x="6197600" y="4114800"/>
            <a:ext cx="5384800" cy="2438400"/>
          </a:xfrm>
          <a:prstGeom prst="rect">
            <a:avLst/>
          </a:prstGeom>
          <a:noFill/>
          <a:ln>
            <a:noFill/>
          </a:ln>
        </p:spPr>
        <p:txBody>
          <a:bodyPr anchorCtr="0" anchor="t" bIns="45700" lIns="91425" spcFirstLastPara="1" rIns="91425" wrap="square" tIns="45700">
            <a:normAutofit/>
          </a:bodyPr>
          <a:lstStyle/>
          <a:p>
            <a:pPr indent="-257175" lvl="0" marL="257175" marR="0" rtl="0" algn="l">
              <a:spcBef>
                <a:spcPts val="0"/>
              </a:spcBef>
              <a:spcAft>
                <a:spcPts val="0"/>
              </a:spcAft>
              <a:buClr>
                <a:schemeClr val="dk1"/>
              </a:buClr>
              <a:buSzPts val="1500"/>
              <a:buFont typeface="Arial"/>
              <a:buNone/>
            </a:pPr>
            <a:r>
              <a:t/>
            </a:r>
            <a:endParaRPr b="1" sz="1500">
              <a:solidFill>
                <a:srgbClr val="000000"/>
              </a:solidFill>
              <a:latin typeface="Calibri"/>
              <a:ea typeface="Calibri"/>
              <a:cs typeface="Calibri"/>
              <a:sym typeface="Calibri"/>
            </a:endParaRPr>
          </a:p>
        </p:txBody>
      </p:sp>
      <p:sp>
        <p:nvSpPr>
          <p:cNvPr id="103" name="Google Shape;103;p16"/>
          <p:cNvSpPr txBox="1"/>
          <p:nvPr/>
        </p:nvSpPr>
        <p:spPr>
          <a:xfrm>
            <a:off x="609600" y="4114800"/>
            <a:ext cx="5384800" cy="2438400"/>
          </a:xfrm>
          <a:prstGeom prst="rect">
            <a:avLst/>
          </a:prstGeom>
          <a:noFill/>
          <a:ln>
            <a:noFill/>
          </a:ln>
        </p:spPr>
        <p:txBody>
          <a:bodyPr anchorCtr="0" anchor="t" bIns="45700" lIns="91425" spcFirstLastPara="1" rIns="91425" wrap="square" tIns="45700">
            <a:normAutofit/>
          </a:bodyPr>
          <a:lstStyle/>
          <a:p>
            <a:pPr indent="-257175" lvl="0" marL="257175" marR="0" rtl="0" algn="l">
              <a:spcBef>
                <a:spcPts val="0"/>
              </a:spcBef>
              <a:spcAft>
                <a:spcPts val="0"/>
              </a:spcAft>
              <a:buClr>
                <a:schemeClr val="dk1"/>
              </a:buClr>
              <a:buSzPts val="1500"/>
              <a:buFont typeface="Arial"/>
              <a:buNone/>
            </a:pPr>
            <a:r>
              <a:t/>
            </a:r>
            <a:endParaRPr b="1" sz="1500">
              <a:solidFill>
                <a:srgbClr val="000000"/>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7" name="Shape 27"/>
        <p:cNvGrpSpPr/>
        <p:nvPr/>
      </p:nvGrpSpPr>
      <p:grpSpPr>
        <a:xfrm>
          <a:off x="0" y="0"/>
          <a:ext cx="0" cy="0"/>
          <a:chOff x="0" y="0"/>
          <a:chExt cx="0" cy="0"/>
        </a:xfrm>
      </p:grpSpPr>
      <p:sp>
        <p:nvSpPr>
          <p:cNvPr id="28" name="Google Shape;28;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0" name="Google Shape;30;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3" name="Shape 33"/>
        <p:cNvGrpSpPr/>
        <p:nvPr/>
      </p:nvGrpSpPr>
      <p:grpSpPr>
        <a:xfrm>
          <a:off x="0" y="0"/>
          <a:ext cx="0" cy="0"/>
          <a:chOff x="0" y="0"/>
          <a:chExt cx="0" cy="0"/>
        </a:xfrm>
      </p:grpSpPr>
      <p:sp>
        <p:nvSpPr>
          <p:cNvPr id="34" name="Google Shape;34;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6" name="Google Shape;36;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9" name="Shape 39"/>
        <p:cNvGrpSpPr/>
        <p:nvPr/>
      </p:nvGrpSpPr>
      <p:grpSpPr>
        <a:xfrm>
          <a:off x="0" y="0"/>
          <a:ext cx="0" cy="0"/>
          <a:chOff x="0" y="0"/>
          <a:chExt cx="0" cy="0"/>
        </a:xfrm>
      </p:grpSpPr>
      <p:sp>
        <p:nvSpPr>
          <p:cNvPr id="40" name="Google Shape;40;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3" name="Google Shape;4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6" name="Shape 46"/>
        <p:cNvGrpSpPr/>
        <p:nvPr/>
      </p:nvGrpSpPr>
      <p:grpSpPr>
        <a:xfrm>
          <a:off x="0" y="0"/>
          <a:ext cx="0" cy="0"/>
          <a:chOff x="0" y="0"/>
          <a:chExt cx="0" cy="0"/>
        </a:xfrm>
      </p:grpSpPr>
      <p:sp>
        <p:nvSpPr>
          <p:cNvPr id="47" name="Google Shape;4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1" name="Google Shape;5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2" name="Google Shape;52;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5" name="Shape 55"/>
        <p:cNvGrpSpPr/>
        <p:nvPr/>
      </p:nvGrpSpPr>
      <p:grpSpPr>
        <a:xfrm>
          <a:off x="0" y="0"/>
          <a:ext cx="0" cy="0"/>
          <a:chOff x="0" y="0"/>
          <a:chExt cx="0" cy="0"/>
        </a:xfrm>
      </p:grpSpPr>
      <p:sp>
        <p:nvSpPr>
          <p:cNvPr id="56" name="Google Shape;56;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7" name="Google Shape;5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4" name="Shape 64"/>
        <p:cNvGrpSpPr/>
        <p:nvPr/>
      </p:nvGrpSpPr>
      <p:grpSpPr>
        <a:xfrm>
          <a:off x="0" y="0"/>
          <a:ext cx="0" cy="0"/>
          <a:chOff x="0" y="0"/>
          <a:chExt cx="0" cy="0"/>
        </a:xfrm>
      </p:grpSpPr>
      <p:sp>
        <p:nvSpPr>
          <p:cNvPr id="65" name="Google Shape;65;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7" name="Google Shape;67;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8" name="Google Shape;6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1" name="Shape 71"/>
        <p:cNvGrpSpPr/>
        <p:nvPr/>
      </p:nvGrpSpPr>
      <p:grpSpPr>
        <a:xfrm>
          <a:off x="0" y="0"/>
          <a:ext cx="0" cy="0"/>
          <a:chOff x="0" y="0"/>
          <a:chExt cx="0" cy="0"/>
        </a:xfrm>
      </p:grpSpPr>
      <p:sp>
        <p:nvSpPr>
          <p:cNvPr id="72" name="Google Shape;72;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10"/>
          <p:cNvSpPr/>
          <p:nvPr>
            <p:ph idx="2" type="pic"/>
          </p:nvPr>
        </p:nvSpPr>
        <p:spPr>
          <a:xfrm>
            <a:off x="5183188" y="987425"/>
            <a:ext cx="6172200" cy="4873625"/>
          </a:xfrm>
          <a:prstGeom prst="rect">
            <a:avLst/>
          </a:prstGeom>
          <a:noFill/>
          <a:ln>
            <a:noFill/>
          </a:ln>
        </p:spPr>
      </p:sp>
      <p:sp>
        <p:nvSpPr>
          <p:cNvPr id="74" name="Google Shape;74;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5" name="Google Shape;75;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2.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slideLayout" Target="../slideLayouts/slideLayout13.xml"/><Relationship Id="rId14" Type="http://schemas.openxmlformats.org/officeDocument/2006/relationships/slideLayout" Target="../slideLayouts/slideLayout12.xml"/><Relationship Id="rId17" Type="http://schemas.openxmlformats.org/officeDocument/2006/relationships/slideLayout" Target="../slideLayouts/slideLayout15.xml"/><Relationship Id="rId16" Type="http://schemas.openxmlformats.org/officeDocument/2006/relationships/slideLayout" Target="../slideLayouts/slideLayout14.xml"/><Relationship Id="rId5" Type="http://schemas.openxmlformats.org/officeDocument/2006/relationships/slideLayout" Target="../slideLayouts/slideLayout3.xml"/><Relationship Id="rId6" Type="http://schemas.openxmlformats.org/officeDocument/2006/relationships/slideLayout" Target="../slideLayouts/slideLayout4.xml"/><Relationship Id="rId18" Type="http://schemas.openxmlformats.org/officeDocument/2006/relationships/theme" Target="../theme/theme1.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5" name="Google Shape;15;p1"/>
          <p:cNvSpPr/>
          <p:nvPr/>
        </p:nvSpPr>
        <p:spPr>
          <a:xfrm>
            <a:off x="101602" y="77328"/>
            <a:ext cx="12018433" cy="6643687"/>
          </a:xfrm>
          <a:prstGeom prst="rect">
            <a:avLst/>
          </a:prstGeom>
          <a:noFill/>
          <a:ln cap="flat" cmpd="sng" w="25400">
            <a:solidFill>
              <a:srgbClr val="7030A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1" u="none" cap="none" strike="noStrike">
              <a:solidFill>
                <a:srgbClr val="000000"/>
              </a:solidFill>
              <a:latin typeface="Arial"/>
              <a:ea typeface="Arial"/>
              <a:cs typeface="Arial"/>
              <a:sym typeface="Arial"/>
            </a:endParaRPr>
          </a:p>
        </p:txBody>
      </p:sp>
      <p:sp>
        <p:nvSpPr>
          <p:cNvPr id="16" name="Google Shape;16;p1"/>
          <p:cNvSpPr txBox="1"/>
          <p:nvPr/>
        </p:nvSpPr>
        <p:spPr>
          <a:xfrm>
            <a:off x="4343441" y="98708"/>
            <a:ext cx="3371140" cy="27699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200" u="none" cap="none" strike="noStrike">
                <a:solidFill>
                  <a:srgbClr val="00B050"/>
                </a:solidFill>
                <a:latin typeface="Arial   "/>
                <a:ea typeface="Arial   "/>
                <a:cs typeface="Arial   "/>
                <a:sym typeface="Arial   "/>
              </a:rPr>
              <a:t>UNCLASSIFIED</a:t>
            </a:r>
            <a:endParaRPr/>
          </a:p>
        </p:txBody>
      </p:sp>
      <p:sp>
        <p:nvSpPr>
          <p:cNvPr id="17" name="Google Shape;17;p1"/>
          <p:cNvSpPr/>
          <p:nvPr/>
        </p:nvSpPr>
        <p:spPr>
          <a:xfrm>
            <a:off x="4756224" y="6568409"/>
            <a:ext cx="3257619" cy="305206"/>
          </a:xfrm>
          <a:prstGeom prst="rect">
            <a:avLst/>
          </a:prstGeom>
          <a:solidFill>
            <a:schemeClr val="lt1"/>
          </a:solidFill>
          <a:ln>
            <a:noFill/>
          </a:ln>
        </p:spPr>
        <p:txBody>
          <a:bodyPr anchorCtr="0" anchor="t" bIns="44425" lIns="90475" spcFirstLastPara="1" rIns="90475" wrap="square" tIns="44425">
            <a:noAutofit/>
          </a:bodyPr>
          <a:lstStyle/>
          <a:p>
            <a:pPr indent="0" lvl="0" marL="0" marR="0" rtl="0" algn="ctr">
              <a:spcBef>
                <a:spcPts val="0"/>
              </a:spcBef>
              <a:spcAft>
                <a:spcPts val="0"/>
              </a:spcAft>
              <a:buNone/>
            </a:pPr>
            <a:r>
              <a:rPr b="1" i="1" lang="en-US" sz="1400" u="none" cap="none" strike="noStrike">
                <a:solidFill>
                  <a:srgbClr val="000000"/>
                </a:solidFill>
                <a:latin typeface="Arial"/>
                <a:ea typeface="Arial"/>
                <a:cs typeface="Arial"/>
                <a:sym typeface="Arial"/>
              </a:rPr>
              <a:t>Volunteers!</a:t>
            </a:r>
            <a:endParaRPr/>
          </a:p>
        </p:txBody>
      </p:sp>
      <p:pic>
        <p:nvPicPr>
          <p:cNvPr id="18" name="Google Shape;18;p1"/>
          <p:cNvPicPr preferRelativeResize="0"/>
          <p:nvPr/>
        </p:nvPicPr>
        <p:blipFill rotWithShape="1">
          <a:blip r:embed="rId1">
            <a:alphaModFix/>
          </a:blip>
          <a:srcRect b="0" l="0" r="0" t="0"/>
          <a:stretch/>
        </p:blipFill>
        <p:spPr>
          <a:xfrm>
            <a:off x="183572" y="121568"/>
            <a:ext cx="852055" cy="852055"/>
          </a:xfrm>
          <a:prstGeom prst="rect">
            <a:avLst/>
          </a:prstGeom>
          <a:noFill/>
          <a:ln>
            <a:noFill/>
          </a:ln>
        </p:spPr>
      </p:pic>
      <p:sp>
        <p:nvSpPr>
          <p:cNvPr id="19" name="Google Shape;19;p1"/>
          <p:cNvSpPr txBox="1"/>
          <p:nvPr/>
        </p:nvSpPr>
        <p:spPr>
          <a:xfrm>
            <a:off x="101602" y="6452993"/>
            <a:ext cx="2632606"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900" u="none" cap="none" strike="noStrike">
                <a:solidFill>
                  <a:schemeClr val="dk1"/>
                </a:solidFill>
                <a:latin typeface="Calibri"/>
                <a:ea typeface="Calibri"/>
                <a:cs typeface="Calibri"/>
                <a:sym typeface="Calibri"/>
              </a:rPr>
              <a:t>DTG UPDATED: 081631SEP2024</a:t>
            </a:r>
            <a:endParaRPr/>
          </a:p>
        </p:txBody>
      </p:sp>
      <p:pic>
        <p:nvPicPr>
          <p:cNvPr id="20" name="Google Shape;20;p1"/>
          <p:cNvPicPr preferRelativeResize="0"/>
          <p:nvPr/>
        </p:nvPicPr>
        <p:blipFill rotWithShape="1">
          <a:blip r:embed="rId2">
            <a:alphaModFix/>
          </a:blip>
          <a:srcRect b="0" l="0" r="0" t="0"/>
          <a:stretch/>
        </p:blipFill>
        <p:spPr>
          <a:xfrm>
            <a:off x="11131330" y="134840"/>
            <a:ext cx="959068" cy="959068"/>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 id="2147483661" r:id="rId16"/>
    <p:sldLayoutId id="2147483662" r:id="rId1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7"/>
          <p:cNvSpPr txBox="1"/>
          <p:nvPr>
            <p:ph type="title"/>
          </p:nvPr>
        </p:nvSpPr>
        <p:spPr>
          <a:xfrm>
            <a:off x="838200" y="294790"/>
            <a:ext cx="10515600" cy="76029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
              <a:buNone/>
            </a:pPr>
            <a:r>
              <a:rPr b="1" lang="en-US" sz="3600" u="sng">
                <a:latin typeface="Arial   "/>
                <a:ea typeface="Arial   "/>
                <a:cs typeface="Arial   "/>
                <a:sym typeface="Arial   "/>
              </a:rPr>
              <a:t>FPV Simulator – Liftoff – Day 1</a:t>
            </a:r>
            <a:endParaRPr sz="3600">
              <a:latin typeface="Arial   "/>
              <a:ea typeface="Arial   "/>
              <a:cs typeface="Arial   "/>
              <a:sym typeface="Arial   "/>
            </a:endParaRPr>
          </a:p>
        </p:txBody>
      </p:sp>
      <p:sp>
        <p:nvSpPr>
          <p:cNvPr id="110" name="Google Shape;110;p17"/>
          <p:cNvSpPr txBox="1"/>
          <p:nvPr>
            <p:ph idx="1" type="body"/>
          </p:nvPr>
        </p:nvSpPr>
        <p:spPr>
          <a:xfrm>
            <a:off x="224118" y="1055080"/>
            <a:ext cx="11734800" cy="5697042"/>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1400"/>
              <a:buNone/>
            </a:pPr>
            <a:r>
              <a:rPr lang="en-US" sz="1400" u="sng">
                <a:latin typeface="Arial   "/>
                <a:ea typeface="Arial   "/>
                <a:cs typeface="Arial   "/>
                <a:sym typeface="Arial   "/>
              </a:rPr>
              <a:t>Map:</a:t>
            </a:r>
            <a:r>
              <a:rPr lang="en-US" sz="1400">
                <a:latin typeface="Arial   "/>
                <a:ea typeface="Arial   "/>
                <a:cs typeface="Arial   "/>
                <a:sym typeface="Arial   "/>
              </a:rPr>
              <a:t> Straw Bales – No Track</a:t>
            </a:r>
            <a:endParaRPr sz="1400" u="sng">
              <a:latin typeface="Arial   "/>
              <a:ea typeface="Arial   "/>
              <a:cs typeface="Arial   "/>
              <a:sym typeface="Arial   "/>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Drone Selection:</a:t>
            </a:r>
            <a:r>
              <a:rPr lang="en-US" sz="1400">
                <a:latin typeface="Arial   "/>
                <a:ea typeface="Arial   "/>
                <a:cs typeface="Arial   "/>
                <a:sym typeface="Arial   "/>
              </a:rPr>
              <a:t> Rotor Riot CL1_ClassFPV</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Conditions:</a:t>
            </a:r>
            <a:r>
              <a:rPr lang="en-US" sz="1400">
                <a:latin typeface="Arial   "/>
                <a:ea typeface="Arial   "/>
                <a:cs typeface="Arial   "/>
                <a:sym typeface="Arial   "/>
              </a:rPr>
              <a:t> Use of the simulator Liftoff without goggles. God Mode enabled</a:t>
            </a:r>
            <a:endParaRPr/>
          </a:p>
          <a:p>
            <a:pPr indent="0" lvl="0" marL="0" rtl="0" algn="l">
              <a:lnSpc>
                <a:spcPct val="90000"/>
              </a:lnSpc>
              <a:spcBef>
                <a:spcPts val="1000"/>
              </a:spcBef>
              <a:spcAft>
                <a:spcPts val="0"/>
              </a:spcAft>
              <a:buClr>
                <a:schemeClr val="dk1"/>
              </a:buClr>
              <a:buSzPts val="14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Task 1: Free Flight for Familiarity</a:t>
            </a:r>
            <a:r>
              <a:rPr lang="en-US" sz="1400">
                <a:latin typeface="Arial   "/>
                <a:ea typeface="Arial   "/>
                <a:cs typeface="Arial   "/>
                <a:sym typeface="Arial   "/>
              </a:rPr>
              <a:t> – 30 Minutes</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Standards:</a:t>
            </a:r>
            <a:r>
              <a:rPr lang="en-US" sz="1400">
                <a:latin typeface="Arial   "/>
                <a:ea typeface="Arial   "/>
                <a:cs typeface="Arial   "/>
                <a:sym typeface="Arial   "/>
              </a:rPr>
              <a:t> 30 minutes of free flight to become familiar with the FPV controls. </a:t>
            </a:r>
            <a:endParaRPr sz="1000">
              <a:latin typeface="Arial   "/>
              <a:ea typeface="Arial   "/>
              <a:cs typeface="Arial   "/>
              <a:sym typeface="Arial   "/>
            </a:endParaRPr>
          </a:p>
          <a:p>
            <a:pPr indent="0" lvl="0" marL="0" rtl="0" algn="l">
              <a:lnSpc>
                <a:spcPct val="90000"/>
              </a:lnSpc>
              <a:spcBef>
                <a:spcPts val="1000"/>
              </a:spcBef>
              <a:spcAft>
                <a:spcPts val="0"/>
              </a:spcAft>
              <a:buClr>
                <a:schemeClr val="dk1"/>
              </a:buClr>
              <a:buSzPts val="1000"/>
              <a:buNone/>
            </a:pPr>
            <a:r>
              <a:t/>
            </a:r>
            <a:endParaRPr sz="1000">
              <a:latin typeface="Arial   "/>
              <a:ea typeface="Arial   "/>
              <a:cs typeface="Arial   "/>
              <a:sym typeface="Arial   "/>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Task 2: Flight Basics</a:t>
            </a:r>
            <a:r>
              <a:rPr lang="en-US" sz="1400">
                <a:latin typeface="Arial   "/>
                <a:ea typeface="Arial   "/>
                <a:cs typeface="Arial   "/>
                <a:sym typeface="Arial   "/>
              </a:rPr>
              <a:t> – 1 Hour 30 Minutes</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Standards:</a:t>
            </a:r>
            <a:r>
              <a:rPr lang="en-US" sz="1400">
                <a:latin typeface="Arial   "/>
                <a:ea typeface="Arial   "/>
                <a:cs typeface="Arial   "/>
                <a:sym typeface="Arial   "/>
              </a:rPr>
              <a:t> Work to complete the below subtasks in a controlled manner.</a:t>
            </a:r>
            <a:endParaRPr/>
          </a:p>
          <a:p>
            <a:pPr indent="0" lvl="0" marL="0" rtl="0" algn="l">
              <a:lnSpc>
                <a:spcPct val="90000"/>
              </a:lnSpc>
              <a:spcBef>
                <a:spcPts val="1000"/>
              </a:spcBef>
              <a:spcAft>
                <a:spcPts val="0"/>
              </a:spcAft>
              <a:buClr>
                <a:schemeClr val="dk1"/>
              </a:buClr>
              <a:buSzPts val="1400"/>
              <a:buNone/>
            </a:pPr>
            <a:r>
              <a:rPr lang="en-US" sz="1400">
                <a:latin typeface="Arial   "/>
                <a:ea typeface="Arial   "/>
                <a:cs typeface="Arial   "/>
                <a:sym typeface="Arial   "/>
              </a:rPr>
              <a:t>	</a:t>
            </a:r>
            <a:r>
              <a:rPr lang="en-US" sz="1400" u="sng">
                <a:latin typeface="Arial   "/>
                <a:ea typeface="Arial   "/>
                <a:cs typeface="Arial   "/>
                <a:sym typeface="Arial   "/>
              </a:rPr>
              <a:t>Subtask 1: Throttle Control</a:t>
            </a:r>
            <a:r>
              <a:rPr lang="en-US" sz="1400">
                <a:latin typeface="Arial   "/>
                <a:ea typeface="Arial   "/>
                <a:cs typeface="Arial   "/>
                <a:sym typeface="Arial   "/>
              </a:rPr>
              <a:t> – 	Hover with the tops of the trees in the middle of your screen for 10 seconds. </a:t>
            </a:r>
            <a:endParaRPr/>
          </a:p>
          <a:p>
            <a:pPr indent="0" lvl="0" marL="0" rtl="0" algn="l">
              <a:lnSpc>
                <a:spcPct val="90000"/>
              </a:lnSpc>
              <a:spcBef>
                <a:spcPts val="1000"/>
              </a:spcBef>
              <a:spcAft>
                <a:spcPts val="0"/>
              </a:spcAft>
              <a:buClr>
                <a:schemeClr val="dk1"/>
              </a:buClr>
              <a:buSzPts val="1400"/>
              <a:buNone/>
            </a:pPr>
            <a:r>
              <a:rPr lang="en-US" sz="1400">
                <a:latin typeface="Arial   "/>
                <a:ea typeface="Arial   "/>
                <a:cs typeface="Arial   "/>
                <a:sym typeface="Arial   "/>
              </a:rPr>
              <a:t>	</a:t>
            </a:r>
            <a:r>
              <a:rPr lang="en-US" sz="1400" u="sng">
                <a:latin typeface="Arial   "/>
                <a:ea typeface="Arial   "/>
                <a:cs typeface="Arial   "/>
                <a:sym typeface="Arial   "/>
              </a:rPr>
              <a:t>Subtask 2: Forward Movement</a:t>
            </a:r>
            <a:r>
              <a:rPr lang="en-US" sz="1400">
                <a:latin typeface="Arial   "/>
                <a:ea typeface="Arial   "/>
                <a:cs typeface="Arial   "/>
                <a:sym typeface="Arial   "/>
              </a:rPr>
              <a:t> – 	Establish a hover, then move forward smooth and controlled to rise over the trees and lower back 					down on the other side.</a:t>
            </a:r>
            <a:endParaRPr/>
          </a:p>
          <a:p>
            <a:pPr indent="0" lvl="0" marL="0" rtl="0" algn="l">
              <a:lnSpc>
                <a:spcPct val="90000"/>
              </a:lnSpc>
              <a:spcBef>
                <a:spcPts val="1000"/>
              </a:spcBef>
              <a:spcAft>
                <a:spcPts val="0"/>
              </a:spcAft>
              <a:buClr>
                <a:schemeClr val="dk1"/>
              </a:buClr>
              <a:buSzPts val="1400"/>
              <a:buNone/>
            </a:pPr>
            <a:r>
              <a:rPr lang="en-US" sz="1400">
                <a:latin typeface="Arial   "/>
                <a:ea typeface="Arial   "/>
                <a:cs typeface="Arial   "/>
                <a:sym typeface="Arial   "/>
              </a:rPr>
              <a:t>	</a:t>
            </a:r>
            <a:r>
              <a:rPr lang="en-US" sz="1400" u="sng">
                <a:latin typeface="Arial   "/>
                <a:ea typeface="Arial   "/>
                <a:cs typeface="Arial   "/>
                <a:sym typeface="Arial   "/>
              </a:rPr>
              <a:t>Subtask 3: Slowing Down</a:t>
            </a:r>
            <a:r>
              <a:rPr lang="en-US" sz="1400">
                <a:latin typeface="Arial   "/>
                <a:ea typeface="Arial   "/>
                <a:cs typeface="Arial   "/>
                <a:sym typeface="Arial   "/>
              </a:rPr>
              <a:t> – 	Establish a hover, move forward and slow down just before the trees to establish a hover.</a:t>
            </a:r>
            <a:endParaRPr/>
          </a:p>
          <a:p>
            <a:pPr indent="0" lvl="0" marL="0" rtl="0" algn="l">
              <a:lnSpc>
                <a:spcPct val="90000"/>
              </a:lnSpc>
              <a:spcBef>
                <a:spcPts val="1000"/>
              </a:spcBef>
              <a:spcAft>
                <a:spcPts val="0"/>
              </a:spcAft>
              <a:buClr>
                <a:schemeClr val="dk1"/>
              </a:buClr>
              <a:buSzPts val="1400"/>
              <a:buNone/>
            </a:pPr>
            <a:r>
              <a:rPr lang="en-US" sz="1400">
                <a:latin typeface="Arial   "/>
                <a:ea typeface="Arial   "/>
                <a:cs typeface="Arial   "/>
                <a:sym typeface="Arial   "/>
              </a:rPr>
              <a:t>	</a:t>
            </a:r>
            <a:r>
              <a:rPr lang="en-US" sz="1400" u="sng">
                <a:latin typeface="Arial   "/>
                <a:ea typeface="Arial   "/>
                <a:cs typeface="Arial   "/>
                <a:sym typeface="Arial   "/>
              </a:rPr>
              <a:t>Subtask 4: Turning Basics</a:t>
            </a:r>
            <a:r>
              <a:rPr lang="en-US" sz="1400">
                <a:latin typeface="Arial   "/>
                <a:ea typeface="Arial   "/>
                <a:cs typeface="Arial   "/>
                <a:sym typeface="Arial   "/>
              </a:rPr>
              <a:t> – 	Fly both left and right by conducting a basic turn from a hover while maintaining throttle control.</a:t>
            </a:r>
            <a:endParaRPr/>
          </a:p>
          <a:p>
            <a:pPr indent="0" lvl="0" marL="0" rtl="0" algn="l">
              <a:lnSpc>
                <a:spcPct val="90000"/>
              </a:lnSpc>
              <a:spcBef>
                <a:spcPts val="1000"/>
              </a:spcBef>
              <a:spcAft>
                <a:spcPts val="0"/>
              </a:spcAft>
              <a:buClr>
                <a:schemeClr val="dk1"/>
              </a:buClr>
              <a:buSzPts val="1400"/>
              <a:buNone/>
            </a:pPr>
            <a:r>
              <a:rPr lang="en-US" sz="1400">
                <a:latin typeface="Arial   "/>
                <a:ea typeface="Arial   "/>
                <a:cs typeface="Arial   "/>
                <a:sym typeface="Arial   "/>
              </a:rPr>
              <a:t>	</a:t>
            </a:r>
            <a:r>
              <a:rPr lang="en-US" sz="1400" u="sng">
                <a:latin typeface="Arial   "/>
                <a:ea typeface="Arial   "/>
                <a:cs typeface="Arial   "/>
                <a:sym typeface="Arial   "/>
              </a:rPr>
              <a:t>Subtask 5: Coordinated Turn</a:t>
            </a:r>
            <a:r>
              <a:rPr lang="en-US" sz="1400">
                <a:latin typeface="Arial   "/>
                <a:ea typeface="Arial   "/>
                <a:cs typeface="Arial   "/>
                <a:sym typeface="Arial   "/>
              </a:rPr>
              <a:t> – 	Complete 1 lap around the inside of the fence both left and then right using coordinated turns.</a:t>
            </a:r>
            <a:endParaRPr/>
          </a:p>
          <a:p>
            <a:pPr indent="0" lvl="0" marL="0" rtl="0" algn="l">
              <a:lnSpc>
                <a:spcPct val="90000"/>
              </a:lnSpc>
              <a:spcBef>
                <a:spcPts val="1000"/>
              </a:spcBef>
              <a:spcAft>
                <a:spcPts val="0"/>
              </a:spcAft>
              <a:buClr>
                <a:schemeClr val="dk1"/>
              </a:buClr>
              <a:buSzPts val="1400"/>
              <a:buNone/>
            </a:pPr>
            <a:r>
              <a:rPr lang="en-US" sz="1400">
                <a:latin typeface="Arial   "/>
                <a:ea typeface="Arial   "/>
                <a:cs typeface="Arial   "/>
                <a:sym typeface="Arial   "/>
              </a:rPr>
              <a:t>	</a:t>
            </a:r>
            <a:r>
              <a:rPr lang="en-US" sz="1400" u="sng">
                <a:latin typeface="Arial   "/>
                <a:ea typeface="Arial   "/>
                <a:cs typeface="Arial   "/>
                <a:sym typeface="Arial   "/>
              </a:rPr>
              <a:t>Subtask 6: Slides</a:t>
            </a:r>
            <a:r>
              <a:rPr lang="en-US" sz="1400">
                <a:latin typeface="Arial   "/>
                <a:ea typeface="Arial   "/>
                <a:cs typeface="Arial   "/>
                <a:sym typeface="Arial   "/>
              </a:rPr>
              <a:t> – 		Complete 1 lap of the fence while using the slide method to roll back and forth over the fence staying 				as close to the fence as possible..</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Task 3: Hover and Land</a:t>
            </a:r>
            <a:r>
              <a:rPr lang="en-US" sz="1400">
                <a:latin typeface="Arial   "/>
                <a:ea typeface="Arial   "/>
                <a:cs typeface="Arial   "/>
                <a:sym typeface="Arial   "/>
              </a:rPr>
              <a:t> - 1 hour</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Standards:</a:t>
            </a:r>
            <a:r>
              <a:rPr lang="en-US" sz="1400">
                <a:latin typeface="Arial   "/>
                <a:ea typeface="Arial   "/>
                <a:cs typeface="Arial   "/>
                <a:sym typeface="Arial   "/>
              </a:rPr>
              <a:t> Take off from the starting point and establish a hover in front of the barn without touching the ground. Maintain a hover with both the front and back window lined up for 10 seconds. You must be in front of the tree to the right while looking at the window.</a:t>
            </a:r>
            <a:endParaRPr/>
          </a:p>
          <a:p>
            <a:pPr indent="0" lvl="0" marL="0" rtl="0" algn="l">
              <a:lnSpc>
                <a:spcPct val="90000"/>
              </a:lnSpc>
              <a:spcBef>
                <a:spcPts val="1000"/>
              </a:spcBef>
              <a:spcAft>
                <a:spcPts val="0"/>
              </a:spcAft>
              <a:buClr>
                <a:schemeClr val="dk1"/>
              </a:buClr>
              <a:buSzPts val="1400"/>
              <a:buNone/>
            </a:pPr>
            <a:r>
              <a:t/>
            </a:r>
            <a:endParaRPr sz="1400" u="sng">
              <a:latin typeface="Arial   "/>
              <a:ea typeface="Arial   "/>
              <a:cs typeface="Arial   "/>
              <a:sym typeface="Arial   "/>
            </a:endParaRPr>
          </a:p>
          <a:p>
            <a:pPr indent="0" lvl="0" marL="0" rtl="0" algn="l">
              <a:lnSpc>
                <a:spcPct val="90000"/>
              </a:lnSpc>
              <a:spcBef>
                <a:spcPts val="1000"/>
              </a:spcBef>
              <a:spcAft>
                <a:spcPts val="0"/>
              </a:spcAft>
              <a:buClr>
                <a:schemeClr val="dk1"/>
              </a:buClr>
              <a:buSzPts val="1400"/>
              <a:buNone/>
            </a:pPr>
            <a:r>
              <a:t/>
            </a:r>
            <a:endParaRPr sz="1400">
              <a:latin typeface="Arial   "/>
              <a:ea typeface="Arial   "/>
              <a:cs typeface="Arial   "/>
              <a:sym typeface="Arial   "/>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6"/>
          <p:cNvSpPr txBox="1"/>
          <p:nvPr>
            <p:ph type="title"/>
          </p:nvPr>
        </p:nvSpPr>
        <p:spPr>
          <a:xfrm>
            <a:off x="838200" y="294790"/>
            <a:ext cx="10515600" cy="76029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
              <a:buNone/>
            </a:pPr>
            <a:r>
              <a:rPr b="1" lang="en-US" sz="3600" u="sng">
                <a:latin typeface="Arial   "/>
                <a:ea typeface="Arial   "/>
                <a:cs typeface="Arial   "/>
                <a:sym typeface="Arial   "/>
              </a:rPr>
              <a:t>FPV Simulator – Lift Off – Day 10</a:t>
            </a:r>
            <a:endParaRPr sz="3600">
              <a:latin typeface="Arial   "/>
              <a:ea typeface="Arial   "/>
              <a:cs typeface="Arial   "/>
              <a:sym typeface="Arial   "/>
            </a:endParaRPr>
          </a:p>
        </p:txBody>
      </p:sp>
      <p:sp>
        <p:nvSpPr>
          <p:cNvPr id="173" name="Google Shape;173;p26"/>
          <p:cNvSpPr txBox="1"/>
          <p:nvPr>
            <p:ph idx="1" type="body"/>
          </p:nvPr>
        </p:nvSpPr>
        <p:spPr>
          <a:xfrm>
            <a:off x="228600" y="1835466"/>
            <a:ext cx="11734800" cy="421435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400"/>
              <a:buNone/>
            </a:pPr>
            <a:r>
              <a:rPr lang="en-US" sz="1400" u="sng">
                <a:latin typeface="Arial   "/>
                <a:ea typeface="Arial   "/>
                <a:cs typeface="Arial   "/>
                <a:sym typeface="Arial   "/>
              </a:rPr>
              <a:t>Drone Selection:</a:t>
            </a:r>
            <a:r>
              <a:rPr lang="en-US" sz="1400">
                <a:latin typeface="Arial   "/>
                <a:ea typeface="Arial   "/>
                <a:cs typeface="Arial   "/>
                <a:sym typeface="Arial   "/>
              </a:rPr>
              <a:t> Rotor Riot CL1_ClassFPV</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Conditions:</a:t>
            </a:r>
            <a:r>
              <a:rPr lang="en-US" sz="1400">
                <a:latin typeface="Arial   "/>
                <a:ea typeface="Arial   "/>
                <a:cs typeface="Arial   "/>
                <a:sym typeface="Arial   "/>
              </a:rPr>
              <a:t> Use of the simulator Liftoff with goggles. God Mode disabled </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Task 1: Class Race Challenge</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Standards:</a:t>
            </a:r>
            <a:r>
              <a:rPr lang="en-US" sz="1400">
                <a:latin typeface="Arial   "/>
                <a:ea typeface="Arial   "/>
                <a:cs typeface="Arial   "/>
                <a:sym typeface="Arial   "/>
              </a:rPr>
              <a:t> Students will be placed into a bracket style tournament. Students will face each other one on one until only one remains as the champion. The races will be the fastest time out of 3 attempts. If a student fails all three attempts, they will receive a zero and will only be allowed to attempt again if the other person fails all three attempts. The map and race will change each tier of the bracket. </a:t>
            </a:r>
            <a:endParaRPr/>
          </a:p>
          <a:p>
            <a:pPr indent="0" lvl="0" marL="0" rtl="0" algn="l">
              <a:lnSpc>
                <a:spcPct val="90000"/>
              </a:lnSpc>
              <a:spcBef>
                <a:spcPts val="1000"/>
              </a:spcBef>
              <a:spcAft>
                <a:spcPts val="0"/>
              </a:spcAft>
              <a:buClr>
                <a:schemeClr val="dk1"/>
              </a:buClr>
              <a:buSzPts val="14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Task 2: Class Maneuver Challenge</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Standards: </a:t>
            </a:r>
            <a:r>
              <a:rPr lang="en-US" sz="1400">
                <a:latin typeface="Arial   "/>
                <a:ea typeface="Arial   "/>
                <a:cs typeface="Arial   "/>
                <a:sym typeface="Arial   "/>
              </a:rPr>
              <a:t>The instructor will provide some challenging maneuvers for the class to practice such as power loops and diving. Students will work to achieve those challenges.</a:t>
            </a:r>
            <a:endParaRPr/>
          </a:p>
          <a:p>
            <a:pPr indent="0" lvl="0" marL="0" rtl="0" algn="l">
              <a:lnSpc>
                <a:spcPct val="90000"/>
              </a:lnSpc>
              <a:spcBef>
                <a:spcPts val="1000"/>
              </a:spcBef>
              <a:spcAft>
                <a:spcPts val="0"/>
              </a:spcAft>
              <a:buClr>
                <a:schemeClr val="dk1"/>
              </a:buClr>
              <a:buSzPts val="1400"/>
              <a:buNone/>
            </a:pPr>
            <a:r>
              <a:rPr i="1" lang="en-US" sz="1400">
                <a:latin typeface="Arial   "/>
                <a:ea typeface="Arial   "/>
                <a:cs typeface="Arial   "/>
                <a:sym typeface="Arial   "/>
              </a:rPr>
              <a:t>**Instructor Note: This is meant to be more of a fun day for them while also emphasizing that you may be fast but you must do it successfully. Continuously crashing and resetting isn’t of value. </a:t>
            </a:r>
            <a:endParaRPr/>
          </a:p>
          <a:p>
            <a:pPr indent="0" lvl="0" marL="0" rtl="0" algn="l">
              <a:lnSpc>
                <a:spcPct val="90000"/>
              </a:lnSpc>
              <a:spcBef>
                <a:spcPts val="1000"/>
              </a:spcBef>
              <a:spcAft>
                <a:spcPts val="0"/>
              </a:spcAft>
              <a:buClr>
                <a:schemeClr val="dk1"/>
              </a:buClr>
              <a:buSzPts val="1400"/>
              <a:buNone/>
            </a:pPr>
            <a:r>
              <a:t/>
            </a:r>
            <a:endParaRPr sz="1400" u="sng">
              <a:latin typeface="Arial   "/>
              <a:ea typeface="Arial   "/>
              <a:cs typeface="Arial   "/>
              <a:sym typeface="Arial   "/>
            </a:endParaRPr>
          </a:p>
          <a:p>
            <a:pPr indent="0" lvl="0" marL="0" rtl="0" algn="l">
              <a:lnSpc>
                <a:spcPct val="90000"/>
              </a:lnSpc>
              <a:spcBef>
                <a:spcPts val="1000"/>
              </a:spcBef>
              <a:spcAft>
                <a:spcPts val="0"/>
              </a:spcAft>
              <a:buClr>
                <a:schemeClr val="dk1"/>
              </a:buClr>
              <a:buSzPts val="1400"/>
              <a:buNone/>
            </a:pPr>
            <a:r>
              <a:t/>
            </a:r>
            <a:endParaRPr sz="1400">
              <a:latin typeface="Arial   "/>
              <a:ea typeface="Arial   "/>
              <a:cs typeface="Arial   "/>
              <a:sym typeface="Arial   "/>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8"/>
          <p:cNvSpPr txBox="1"/>
          <p:nvPr>
            <p:ph type="title"/>
          </p:nvPr>
        </p:nvSpPr>
        <p:spPr>
          <a:xfrm>
            <a:off x="838200" y="294790"/>
            <a:ext cx="10515600" cy="76029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
              <a:buNone/>
            </a:pPr>
            <a:r>
              <a:rPr b="1" lang="en-US" sz="3600" u="sng">
                <a:latin typeface="Arial   "/>
                <a:ea typeface="Arial   "/>
                <a:cs typeface="Arial   "/>
                <a:sym typeface="Arial   "/>
              </a:rPr>
              <a:t>FPV Simulator – Lift Off – Day 2</a:t>
            </a:r>
            <a:endParaRPr sz="3600">
              <a:latin typeface="Arial   "/>
              <a:ea typeface="Arial   "/>
              <a:cs typeface="Arial   "/>
              <a:sym typeface="Arial   "/>
            </a:endParaRPr>
          </a:p>
        </p:txBody>
      </p:sp>
      <p:sp>
        <p:nvSpPr>
          <p:cNvPr id="117" name="Google Shape;117;p18"/>
          <p:cNvSpPr txBox="1"/>
          <p:nvPr>
            <p:ph idx="1" type="body"/>
          </p:nvPr>
        </p:nvSpPr>
        <p:spPr>
          <a:xfrm>
            <a:off x="228600" y="1180544"/>
            <a:ext cx="11734800" cy="5382666"/>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90000"/>
              </a:lnSpc>
              <a:spcBef>
                <a:spcPts val="0"/>
              </a:spcBef>
              <a:spcAft>
                <a:spcPts val="0"/>
              </a:spcAft>
              <a:buClr>
                <a:schemeClr val="dk1"/>
              </a:buClr>
              <a:buSzPct val="100000"/>
              <a:buNone/>
            </a:pPr>
            <a:r>
              <a:rPr lang="en-US" sz="1400" u="sng">
                <a:latin typeface="Arial   "/>
                <a:ea typeface="Arial   "/>
                <a:cs typeface="Arial   "/>
                <a:sym typeface="Arial   "/>
              </a:rPr>
              <a:t>Map:</a:t>
            </a:r>
            <a:r>
              <a:rPr lang="en-US" sz="1400">
                <a:latin typeface="Arial   "/>
                <a:ea typeface="Arial   "/>
                <a:cs typeface="Arial   "/>
                <a:sym typeface="Arial   "/>
              </a:rPr>
              <a:t> Straw Bales – No Track</a:t>
            </a:r>
            <a:endParaRPr sz="1400" u="sng">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Drone Selection:</a:t>
            </a:r>
            <a:r>
              <a:rPr lang="en-US" sz="1400">
                <a:latin typeface="Arial   "/>
                <a:ea typeface="Arial   "/>
                <a:cs typeface="Arial   "/>
                <a:sym typeface="Arial   "/>
              </a:rPr>
              <a:t> Rotor Riot CL1_ClassFPV</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Conditions:</a:t>
            </a:r>
            <a:r>
              <a:rPr lang="en-US" sz="1400">
                <a:latin typeface="Arial   "/>
                <a:ea typeface="Arial   "/>
                <a:cs typeface="Arial   "/>
                <a:sym typeface="Arial   "/>
              </a:rPr>
              <a:t> Use of the simulator Liftoff with goggles. God Mode enabled</a:t>
            </a:r>
            <a:endParaRPr/>
          </a:p>
          <a:p>
            <a:pPr indent="0" lvl="0" marL="0" rtl="0" algn="l">
              <a:lnSpc>
                <a:spcPct val="90000"/>
              </a:lnSpc>
              <a:spcBef>
                <a:spcPts val="1000"/>
              </a:spcBef>
              <a:spcAft>
                <a:spcPts val="0"/>
              </a:spcAft>
              <a:buClr>
                <a:schemeClr val="dk1"/>
              </a:buClr>
              <a:buSzPct val="100000"/>
              <a:buNone/>
            </a:pPr>
            <a:r>
              <a:t/>
            </a:r>
            <a:endParaRPr b="1"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Task 4: Turns</a:t>
            </a:r>
            <a:r>
              <a:rPr lang="en-US" sz="1400">
                <a:latin typeface="Arial   "/>
                <a:ea typeface="Arial   "/>
                <a:cs typeface="Arial   "/>
                <a:sym typeface="Arial   "/>
              </a:rPr>
              <a:t> – 1 hour</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Standards:</a:t>
            </a:r>
            <a:r>
              <a:rPr lang="en-US" sz="1400">
                <a:latin typeface="Arial   "/>
                <a:ea typeface="Arial   "/>
                <a:cs typeface="Arial   "/>
                <a:sym typeface="Arial   "/>
              </a:rPr>
              <a:t> From the starting point conduct 3 laps of left turns around the barn, moving no faster than 25kph and without touching the ground or obstacles, then complete 3 laps of right turns around the barn with the same standards. When completed conduct a controlled landing in front of the barn. You must stay close enough to the barn to fly between the silo and the barn and the large tree and the barn. Do not raise in altitude over the roof of the barn.</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Task 5: Loitering</a:t>
            </a:r>
            <a:r>
              <a:rPr lang="en-US" sz="1400">
                <a:latin typeface="Arial   "/>
                <a:ea typeface="Arial   "/>
                <a:cs typeface="Arial   "/>
                <a:sym typeface="Arial   "/>
              </a:rPr>
              <a:t> – 30 Minutes </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Standards:</a:t>
            </a:r>
            <a:r>
              <a:rPr lang="en-US" sz="1400">
                <a:latin typeface="Arial   "/>
                <a:ea typeface="Arial   "/>
                <a:cs typeface="Arial   "/>
                <a:sym typeface="Arial   "/>
              </a:rPr>
              <a:t> From the starting point conduct a loiter around the silo going clockwise and counterclockwise. You will need to maintain the silo in the middle of your screen.</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Task 6: Altitude Control</a:t>
            </a:r>
            <a:r>
              <a:rPr lang="en-US" sz="1400">
                <a:latin typeface="Arial   "/>
                <a:ea typeface="Arial   "/>
                <a:cs typeface="Arial   "/>
                <a:sym typeface="Arial   "/>
              </a:rPr>
              <a:t> - 1 hour</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Standards:</a:t>
            </a:r>
            <a:r>
              <a:rPr lang="en-US" sz="1400">
                <a:latin typeface="Arial   "/>
                <a:ea typeface="Arial   "/>
                <a:cs typeface="Arial   "/>
                <a:sym typeface="Arial   "/>
              </a:rPr>
              <a:t> From the starting point fly to the front of the barn. Fly over the barn not going above the tops of the trees. Turn and descend halfway (bottom of the window). Then fly back over the barn not going above the tops of the trees. Turn and descend halfway. Complete this three times. The goal is to prevent drifting away from the barn as much as possible on the turns. </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Task 7: Slalom</a:t>
            </a:r>
            <a:r>
              <a:rPr lang="en-US" sz="1400">
                <a:latin typeface="Arial   "/>
                <a:ea typeface="Arial   "/>
                <a:cs typeface="Arial   "/>
                <a:sym typeface="Arial   "/>
              </a:rPr>
              <a:t> – 1 hour</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Standards:</a:t>
            </a:r>
            <a:r>
              <a:rPr lang="en-US" sz="1400">
                <a:latin typeface="Arial   "/>
                <a:ea typeface="Arial   "/>
                <a:cs typeface="Arial   "/>
                <a:sym typeface="Arial   "/>
              </a:rPr>
              <a:t> From the starting point move to the power lines to the back right. Slalom down and back going no faster than 30kph without landing or going above the poles.</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Task 8: Camera Angle </a:t>
            </a:r>
            <a:r>
              <a:rPr lang="en-US" sz="1400">
                <a:latin typeface="Arial   "/>
                <a:ea typeface="Arial   "/>
                <a:cs typeface="Arial   "/>
                <a:sym typeface="Arial   "/>
              </a:rPr>
              <a:t>– 30 Minutes</a:t>
            </a:r>
            <a:endParaRPr/>
          </a:p>
          <a:p>
            <a:pPr indent="0" lvl="0" marL="0" rtl="0" algn="l">
              <a:lnSpc>
                <a:spcPct val="90000"/>
              </a:lnSpc>
              <a:spcBef>
                <a:spcPts val="1000"/>
              </a:spcBef>
              <a:spcAft>
                <a:spcPts val="0"/>
              </a:spcAft>
              <a:buClr>
                <a:schemeClr val="dk1"/>
              </a:buClr>
              <a:buSzPct val="100000"/>
              <a:buNone/>
            </a:pPr>
            <a:r>
              <a:rPr lang="en-US" sz="1400">
                <a:latin typeface="Arial   "/>
                <a:ea typeface="Arial   "/>
                <a:cs typeface="Arial   "/>
                <a:sym typeface="Arial   "/>
              </a:rPr>
              <a:t>Standards: Using the arrow keys adjust the camera angle to 10° and fly through the barn windows. Continue to increase the camera a</a:t>
            </a:r>
            <a:r>
              <a:rPr lang="en-US" sz="1500">
                <a:latin typeface="Arial"/>
                <a:ea typeface="Arial"/>
                <a:cs typeface="Arial"/>
                <a:sym typeface="Arial"/>
              </a:rPr>
              <a:t>ngle </a:t>
            </a:r>
            <a:r>
              <a:rPr lang="en-US" sz="1200">
                <a:latin typeface="Arial"/>
                <a:ea typeface="Arial"/>
                <a:cs typeface="Arial"/>
                <a:sym typeface="Arial"/>
              </a:rPr>
              <a:t>by 10° each time.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9"/>
          <p:cNvSpPr txBox="1"/>
          <p:nvPr>
            <p:ph type="title"/>
          </p:nvPr>
        </p:nvSpPr>
        <p:spPr>
          <a:xfrm>
            <a:off x="838200" y="294790"/>
            <a:ext cx="10515600" cy="76029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
              <a:buNone/>
            </a:pPr>
            <a:r>
              <a:rPr b="1" lang="en-US" sz="3600" u="sng">
                <a:latin typeface="Arial   "/>
                <a:ea typeface="Arial   "/>
                <a:cs typeface="Arial   "/>
                <a:sym typeface="Arial   "/>
              </a:rPr>
              <a:t>FPV Simulator – Lift Off – Day 3</a:t>
            </a:r>
            <a:endParaRPr sz="3600">
              <a:latin typeface="Arial   "/>
              <a:ea typeface="Arial   "/>
              <a:cs typeface="Arial   "/>
              <a:sym typeface="Arial   "/>
            </a:endParaRPr>
          </a:p>
        </p:txBody>
      </p:sp>
      <p:sp>
        <p:nvSpPr>
          <p:cNvPr id="124" name="Google Shape;124;p19"/>
          <p:cNvSpPr txBox="1"/>
          <p:nvPr>
            <p:ph idx="1" type="body"/>
          </p:nvPr>
        </p:nvSpPr>
        <p:spPr>
          <a:xfrm>
            <a:off x="228600" y="1055080"/>
            <a:ext cx="11734800" cy="5508130"/>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90000"/>
              </a:lnSpc>
              <a:spcBef>
                <a:spcPts val="0"/>
              </a:spcBef>
              <a:spcAft>
                <a:spcPts val="0"/>
              </a:spcAft>
              <a:buClr>
                <a:schemeClr val="dk1"/>
              </a:buClr>
              <a:buSzPct val="100000"/>
              <a:buNone/>
            </a:pPr>
            <a:r>
              <a:rPr lang="en-US" sz="1400" u="sng">
                <a:latin typeface="Arial   "/>
                <a:ea typeface="Arial   "/>
                <a:cs typeface="Arial   "/>
                <a:sym typeface="Arial   "/>
              </a:rPr>
              <a:t>Map:</a:t>
            </a:r>
            <a:r>
              <a:rPr lang="en-US" sz="1400">
                <a:latin typeface="Arial   "/>
                <a:ea typeface="Arial   "/>
                <a:cs typeface="Arial   "/>
                <a:sym typeface="Arial   "/>
              </a:rPr>
              <a:t> Bando City – No Track</a:t>
            </a:r>
            <a:endParaRPr sz="1400" u="sng">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Drone Selection:</a:t>
            </a:r>
            <a:r>
              <a:rPr lang="en-US" sz="1400">
                <a:latin typeface="Arial   "/>
                <a:ea typeface="Arial   "/>
                <a:cs typeface="Arial   "/>
                <a:sym typeface="Arial   "/>
              </a:rPr>
              <a:t> Rotor Riot CL1_ClassFPV</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Conditions:</a:t>
            </a:r>
            <a:r>
              <a:rPr lang="en-US" sz="1400">
                <a:latin typeface="Arial   "/>
                <a:ea typeface="Arial   "/>
                <a:cs typeface="Arial   "/>
                <a:sym typeface="Arial   "/>
              </a:rPr>
              <a:t> Use of the simulator Liftoff with goggles. God Mode </a:t>
            </a:r>
            <a:r>
              <a:rPr b="1" lang="en-US" sz="1400">
                <a:latin typeface="Arial   "/>
                <a:ea typeface="Arial   "/>
                <a:cs typeface="Arial   "/>
                <a:sym typeface="Arial   "/>
              </a:rPr>
              <a:t>enabled</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Task 9: Gaps I</a:t>
            </a:r>
            <a:r>
              <a:rPr lang="en-US" sz="1400">
                <a:latin typeface="Arial   "/>
                <a:ea typeface="Arial   "/>
                <a:cs typeface="Arial   "/>
                <a:sym typeface="Arial   "/>
              </a:rPr>
              <a:t> - 1 hour</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Standards:</a:t>
            </a:r>
            <a:r>
              <a:rPr lang="en-US" sz="1400">
                <a:latin typeface="Arial   "/>
                <a:ea typeface="Arial   "/>
                <a:cs typeface="Arial   "/>
                <a:sym typeface="Arial   "/>
              </a:rPr>
              <a:t> From the start point move to the side of the tower directly in front of you. Starting on the bottom floor going up travel through each floor going no faster than 30kph and without landing. When you have reached the top do the same standards going back down. Conduct a controlled landing on the ground.</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Task 10: Trench I</a:t>
            </a:r>
            <a:r>
              <a:rPr lang="en-US" sz="1400">
                <a:latin typeface="Arial   "/>
                <a:ea typeface="Arial   "/>
                <a:cs typeface="Arial   "/>
                <a:sym typeface="Arial   "/>
              </a:rPr>
              <a:t> – 1 hour</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Standards: </a:t>
            </a:r>
            <a:r>
              <a:rPr lang="en-US" sz="1400">
                <a:latin typeface="Arial   "/>
                <a:ea typeface="Arial   "/>
                <a:cs typeface="Arial   "/>
                <a:sym typeface="Arial   "/>
              </a:rPr>
              <a:t>From the start point fly to the trench and move through the trench going no faster than 35kph. You are permitted to land at the entrance of the trench prior to starting. Do not land in between pipes or during the turn around. Once you have reached the other end turn around and fly back with the same standards. </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Conditions:</a:t>
            </a:r>
            <a:r>
              <a:rPr lang="en-US" sz="1400">
                <a:latin typeface="Arial   "/>
                <a:ea typeface="Arial   "/>
                <a:cs typeface="Arial   "/>
                <a:sym typeface="Arial   "/>
              </a:rPr>
              <a:t> Use of the simulator Liftoff with goggles. God Mode </a:t>
            </a:r>
            <a:r>
              <a:rPr b="1" lang="en-US" sz="1400">
                <a:latin typeface="Arial   "/>
                <a:ea typeface="Arial   "/>
                <a:cs typeface="Arial   "/>
                <a:sym typeface="Arial   "/>
              </a:rPr>
              <a:t>disabled</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Task 11: Gaps II</a:t>
            </a:r>
            <a:r>
              <a:rPr lang="en-US" sz="1400">
                <a:latin typeface="Arial   "/>
                <a:ea typeface="Arial   "/>
                <a:cs typeface="Arial   "/>
                <a:sym typeface="Arial   "/>
              </a:rPr>
              <a:t> – Until Completed Successfully </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Standards:</a:t>
            </a:r>
            <a:r>
              <a:rPr lang="en-US" sz="1400">
                <a:latin typeface="Arial   "/>
                <a:ea typeface="Arial   "/>
                <a:cs typeface="Arial   "/>
                <a:sym typeface="Arial   "/>
              </a:rPr>
              <a:t> From the start point move to the side of the tower directly in front of you. Starting on the bottom floor going up travel through each floor going no faster than 30kph and without landing. When you have reached the top do the same standards going back down. Conduct a controlled landing on the ground.</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Task 12: Trench II</a:t>
            </a:r>
            <a:r>
              <a:rPr lang="en-US" sz="1400">
                <a:latin typeface="Arial   "/>
                <a:ea typeface="Arial   "/>
                <a:cs typeface="Arial   "/>
                <a:sym typeface="Arial   "/>
              </a:rPr>
              <a:t> – Until Completed Successfully </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Standards: </a:t>
            </a:r>
            <a:r>
              <a:rPr lang="en-US" sz="1400">
                <a:latin typeface="Arial   "/>
                <a:ea typeface="Arial   "/>
                <a:cs typeface="Arial   "/>
                <a:sym typeface="Arial   "/>
              </a:rPr>
              <a:t>From the start point fly to the trench and move through the trench going no faster than 35kph. You are permitted to land at the entrance of the trench prior to starting. Do not land in between pipes or during the turn around.. Once you have reached the other end turn around and fly back with the same standards. </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0"/>
          <p:cNvSpPr txBox="1"/>
          <p:nvPr>
            <p:ph type="title"/>
          </p:nvPr>
        </p:nvSpPr>
        <p:spPr>
          <a:xfrm>
            <a:off x="838200" y="294790"/>
            <a:ext cx="10515600" cy="76029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
              <a:buNone/>
            </a:pPr>
            <a:r>
              <a:rPr b="1" lang="en-US" sz="3600" u="sng">
                <a:latin typeface="Arial   "/>
                <a:ea typeface="Arial   "/>
                <a:cs typeface="Arial   "/>
                <a:sym typeface="Arial   "/>
              </a:rPr>
              <a:t>FPV Simulator – Lift Off – Day 4</a:t>
            </a:r>
            <a:endParaRPr sz="3600">
              <a:latin typeface="Arial   "/>
              <a:ea typeface="Arial   "/>
              <a:cs typeface="Arial   "/>
              <a:sym typeface="Arial   "/>
            </a:endParaRPr>
          </a:p>
        </p:txBody>
      </p:sp>
      <p:sp>
        <p:nvSpPr>
          <p:cNvPr id="131" name="Google Shape;131;p20"/>
          <p:cNvSpPr txBox="1"/>
          <p:nvPr>
            <p:ph idx="1" type="body"/>
          </p:nvPr>
        </p:nvSpPr>
        <p:spPr>
          <a:xfrm>
            <a:off x="224118" y="1175661"/>
            <a:ext cx="11734800" cy="4783010"/>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90000"/>
              </a:lnSpc>
              <a:spcBef>
                <a:spcPts val="0"/>
              </a:spcBef>
              <a:spcAft>
                <a:spcPts val="0"/>
              </a:spcAft>
              <a:buClr>
                <a:schemeClr val="dk1"/>
              </a:buClr>
              <a:buSzPct val="100000"/>
              <a:buNone/>
            </a:pPr>
            <a:r>
              <a:rPr lang="en-US" sz="1400" u="sng">
                <a:latin typeface="Arial   "/>
                <a:ea typeface="Arial   "/>
                <a:cs typeface="Arial   "/>
                <a:sym typeface="Arial   "/>
              </a:rPr>
              <a:t>Drone Selection:</a:t>
            </a:r>
            <a:r>
              <a:rPr lang="en-US" sz="1400">
                <a:latin typeface="Arial   "/>
                <a:ea typeface="Arial   "/>
                <a:cs typeface="Arial   "/>
                <a:sym typeface="Arial   "/>
              </a:rPr>
              <a:t> Rotor Riot CL1_ClassFPV</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Conditions:</a:t>
            </a:r>
            <a:r>
              <a:rPr lang="en-US" sz="1400">
                <a:latin typeface="Arial   "/>
                <a:ea typeface="Arial   "/>
                <a:cs typeface="Arial   "/>
                <a:sym typeface="Arial   "/>
              </a:rPr>
              <a:t> Use of the simulator Liftoff with goggles. God Mode disabled</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Task 13: Race Familiarity &amp; Turns</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a:t>
            </a:r>
            <a:r>
              <a:rPr lang="en-US" sz="1400">
                <a:latin typeface="Arial   "/>
                <a:ea typeface="Arial   "/>
                <a:cs typeface="Arial   "/>
                <a:sym typeface="Arial   "/>
              </a:rPr>
              <a:t> Short Circuit</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Race:</a:t>
            </a:r>
            <a:r>
              <a:rPr lang="en-US" sz="1400">
                <a:latin typeface="Arial   "/>
                <a:ea typeface="Arial   "/>
                <a:cs typeface="Arial   "/>
                <a:sym typeface="Arial   "/>
              </a:rPr>
              <a:t> 02 – Diskart</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Standards: </a:t>
            </a:r>
            <a:r>
              <a:rPr lang="en-US" sz="1400">
                <a:latin typeface="Arial   "/>
                <a:ea typeface="Arial   "/>
                <a:cs typeface="Arial   "/>
                <a:sym typeface="Arial   "/>
              </a:rPr>
              <a:t>Complete the race with an emphasis on conducting proper turning with steeper roll and yaw integration. Record the number of attempts to complete the race for the first time and how long it takes to complete. Instructor only needs to see the finish screen</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Task 14: Race Open Air</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a:t>
            </a:r>
            <a:r>
              <a:rPr lang="en-US" sz="1400">
                <a:latin typeface="Arial   "/>
                <a:ea typeface="Arial   "/>
                <a:cs typeface="Arial   "/>
                <a:sym typeface="Arial   "/>
              </a:rPr>
              <a:t> The Pit</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Race:</a:t>
            </a:r>
            <a:r>
              <a:rPr lang="en-US" sz="1400">
                <a:latin typeface="Arial   "/>
                <a:ea typeface="Arial   "/>
                <a:cs typeface="Arial   "/>
                <a:sym typeface="Arial   "/>
              </a:rPr>
              <a:t> 04 – The Red Baron  </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Standards:</a:t>
            </a:r>
            <a:r>
              <a:rPr lang="en-US" sz="1400">
                <a:latin typeface="Arial   "/>
                <a:ea typeface="Arial   "/>
                <a:cs typeface="Arial   "/>
                <a:sym typeface="Arial   "/>
              </a:rPr>
              <a:t> Complete the race no faster than 2 minutes 30 seconds and no slower than 3 minutes. Lap times should be fairly close. Emphasis on large open area flight paths for point-to-point gates. </a:t>
            </a:r>
            <a:endParaRPr/>
          </a:p>
          <a:p>
            <a:pPr indent="0" lvl="0" marL="0" rtl="0" algn="l">
              <a:lnSpc>
                <a:spcPct val="90000"/>
              </a:lnSpc>
              <a:spcBef>
                <a:spcPts val="1000"/>
              </a:spcBef>
              <a:spcAft>
                <a:spcPts val="0"/>
              </a:spcAft>
              <a:buClr>
                <a:schemeClr val="dk1"/>
              </a:buClr>
              <a:buSzPct val="100000"/>
              <a:buNone/>
            </a:pPr>
            <a:r>
              <a:t/>
            </a:r>
            <a:endParaRPr sz="1400" u="sng">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Task 15: Race Elevation Familiarity</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a:t>
            </a:r>
            <a:r>
              <a:rPr lang="en-US" sz="1400">
                <a:latin typeface="Arial   "/>
                <a:ea typeface="Arial   "/>
                <a:cs typeface="Arial   "/>
                <a:sym typeface="Arial   "/>
              </a:rPr>
              <a:t> Bando City</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Race:</a:t>
            </a:r>
            <a:r>
              <a:rPr lang="en-US" sz="1400">
                <a:latin typeface="Arial   "/>
                <a:ea typeface="Arial   "/>
                <a:cs typeface="Arial   "/>
                <a:sym typeface="Arial   "/>
              </a:rPr>
              <a:t> 02 – Who Needs Stairs</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Standards:</a:t>
            </a:r>
            <a:r>
              <a:rPr lang="en-US" sz="1400">
                <a:latin typeface="Arial   "/>
                <a:ea typeface="Arial   "/>
                <a:cs typeface="Arial   "/>
                <a:sym typeface="Arial   "/>
              </a:rPr>
              <a:t> Complete the race no faster than 2 minutes 15 seconds and no slower than 3 minutes. Focus on elevation changes between the buildings and 180 degree turns.</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1"/>
          <p:cNvSpPr txBox="1"/>
          <p:nvPr>
            <p:ph type="title"/>
          </p:nvPr>
        </p:nvSpPr>
        <p:spPr>
          <a:xfrm>
            <a:off x="838200" y="294790"/>
            <a:ext cx="10515600" cy="76029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
              <a:buNone/>
            </a:pPr>
            <a:r>
              <a:rPr b="1" lang="en-US" sz="3600" u="sng">
                <a:latin typeface="Arial   "/>
                <a:ea typeface="Arial   "/>
                <a:cs typeface="Arial   "/>
                <a:sym typeface="Arial   "/>
              </a:rPr>
              <a:t>FPV Simulator – Lift Off – Day 5</a:t>
            </a:r>
            <a:endParaRPr sz="3600">
              <a:latin typeface="Arial   "/>
              <a:ea typeface="Arial   "/>
              <a:cs typeface="Arial   "/>
              <a:sym typeface="Arial   "/>
            </a:endParaRPr>
          </a:p>
        </p:txBody>
      </p:sp>
      <p:sp>
        <p:nvSpPr>
          <p:cNvPr id="138" name="Google Shape;138;p21"/>
          <p:cNvSpPr txBox="1"/>
          <p:nvPr>
            <p:ph idx="1" type="body"/>
          </p:nvPr>
        </p:nvSpPr>
        <p:spPr>
          <a:xfrm>
            <a:off x="224118" y="1075176"/>
            <a:ext cx="11734800" cy="5334860"/>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90000"/>
              </a:lnSpc>
              <a:spcBef>
                <a:spcPts val="0"/>
              </a:spcBef>
              <a:spcAft>
                <a:spcPts val="0"/>
              </a:spcAft>
              <a:buClr>
                <a:schemeClr val="dk1"/>
              </a:buClr>
              <a:buSzPct val="100000"/>
              <a:buNone/>
            </a:pPr>
            <a:r>
              <a:rPr lang="en-US" sz="1400" u="sng">
                <a:latin typeface="Arial   "/>
                <a:ea typeface="Arial   "/>
                <a:cs typeface="Arial   "/>
                <a:sym typeface="Arial   "/>
              </a:rPr>
              <a:t>Drone Selection:</a:t>
            </a:r>
            <a:r>
              <a:rPr lang="en-US" sz="1400">
                <a:latin typeface="Arial   "/>
                <a:ea typeface="Arial   "/>
                <a:cs typeface="Arial   "/>
                <a:sym typeface="Arial   "/>
              </a:rPr>
              <a:t> Rotor Riot CL1_ClassFPV</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Conditions:</a:t>
            </a:r>
            <a:r>
              <a:rPr lang="en-US" sz="1400">
                <a:latin typeface="Arial   "/>
                <a:ea typeface="Arial   "/>
                <a:cs typeface="Arial   "/>
                <a:sym typeface="Arial   "/>
              </a:rPr>
              <a:t> Use of the simulator Liftoff with goggles. God Mode disabled</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Task 16: React to New Environments</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Standards:</a:t>
            </a:r>
            <a:r>
              <a:rPr lang="en-US" sz="1400">
                <a:latin typeface="Arial   "/>
                <a:ea typeface="Arial   "/>
                <a:cs typeface="Arial   "/>
                <a:sym typeface="Arial   "/>
              </a:rPr>
              <a:t> Complete the below races in order. Log the number of attempts to complete the races and the time once successfully completed for the first time. Some races will repeat with time zones to be completed within. </a:t>
            </a:r>
            <a:endParaRPr/>
          </a:p>
          <a:p>
            <a:pPr indent="0" lvl="0" marL="0" rtl="0" algn="l">
              <a:lnSpc>
                <a:spcPct val="90000"/>
              </a:lnSpc>
              <a:spcBef>
                <a:spcPts val="1000"/>
              </a:spcBef>
              <a:spcAft>
                <a:spcPts val="0"/>
              </a:spcAft>
              <a:buClr>
                <a:schemeClr val="dk1"/>
              </a:buClr>
              <a:buSzPct val="100000"/>
              <a:buNone/>
            </a:pPr>
            <a:r>
              <a:t/>
            </a:r>
            <a:endParaRPr sz="1400" u="sng">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The Green: 05 – Tee Off</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Permafrost: 01 – Under Pressure</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Liftoff Arena: 01 – Mexican Wave</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Paris Drone Fest: 03 – City of Lights</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Straw Bale: 03 – Loop the Silo</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Permafrost: 01 – Under Pressure</a:t>
            </a:r>
            <a:endParaRPr/>
          </a:p>
          <a:p>
            <a:pPr indent="0" lvl="0" marL="0" rtl="0" algn="l">
              <a:lnSpc>
                <a:spcPct val="90000"/>
              </a:lnSpc>
              <a:spcBef>
                <a:spcPts val="1000"/>
              </a:spcBef>
              <a:spcAft>
                <a:spcPts val="0"/>
              </a:spcAft>
              <a:buClr>
                <a:schemeClr val="dk1"/>
              </a:buClr>
              <a:buSzPct val="100000"/>
              <a:buNone/>
            </a:pPr>
            <a:r>
              <a:rPr lang="en-US" sz="1400">
                <a:latin typeface="Arial   "/>
                <a:ea typeface="Arial   "/>
                <a:cs typeface="Arial   "/>
                <a:sym typeface="Arial   "/>
              </a:rPr>
              <a:t>	</a:t>
            </a:r>
            <a:r>
              <a:rPr lang="en-US" sz="1400" u="sng">
                <a:latin typeface="Arial   "/>
                <a:ea typeface="Arial   "/>
                <a:cs typeface="Arial   "/>
                <a:sym typeface="Arial   "/>
              </a:rPr>
              <a:t>Standards:</a:t>
            </a:r>
            <a:r>
              <a:rPr lang="en-US" sz="1400">
                <a:latin typeface="Arial   "/>
                <a:ea typeface="Arial   "/>
                <a:cs typeface="Arial   "/>
                <a:sym typeface="Arial   "/>
              </a:rPr>
              <a:t> Complete the race no faster than 2 minutes and no slower than 2 minutes and 30 seconds. </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Pine Valley: 01 – Forest for the Trees</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The Woodpecker: 01 – Over the Horizon</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Pine Valley: 02 – The Great Outdoors</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Straw Bale: 03 – Loop the Silo</a:t>
            </a:r>
            <a:endParaRPr/>
          </a:p>
          <a:p>
            <a:pPr indent="0" lvl="0" marL="0" rtl="0" algn="l">
              <a:lnSpc>
                <a:spcPct val="90000"/>
              </a:lnSpc>
              <a:spcBef>
                <a:spcPts val="1000"/>
              </a:spcBef>
              <a:spcAft>
                <a:spcPts val="0"/>
              </a:spcAft>
              <a:buClr>
                <a:schemeClr val="dk1"/>
              </a:buClr>
              <a:buSzPct val="100000"/>
              <a:buNone/>
            </a:pPr>
            <a:r>
              <a:rPr lang="en-US" sz="1400">
                <a:latin typeface="Arial   "/>
                <a:ea typeface="Arial   "/>
                <a:cs typeface="Arial   "/>
                <a:sym typeface="Arial   "/>
              </a:rPr>
              <a:t>	</a:t>
            </a:r>
            <a:r>
              <a:rPr lang="en-US" sz="1400" u="sng">
                <a:latin typeface="Arial   "/>
                <a:ea typeface="Arial   "/>
                <a:cs typeface="Arial   "/>
                <a:sym typeface="Arial   "/>
              </a:rPr>
              <a:t>Standards:</a:t>
            </a:r>
            <a:r>
              <a:rPr lang="en-US" sz="1400">
                <a:latin typeface="Arial   "/>
                <a:ea typeface="Arial   "/>
                <a:cs typeface="Arial   "/>
                <a:sym typeface="Arial   "/>
              </a:rPr>
              <a:t> Complete the race no faster than 2 minutes and no slower than 2 minutes and 30 seconds.</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Bando City: 03 – Pipe Dream</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Minus Two: 01 – Turn Signals</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2"/>
          <p:cNvSpPr txBox="1"/>
          <p:nvPr>
            <p:ph type="title"/>
          </p:nvPr>
        </p:nvSpPr>
        <p:spPr>
          <a:xfrm>
            <a:off x="838200" y="294790"/>
            <a:ext cx="10515600" cy="76029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
              <a:buNone/>
            </a:pPr>
            <a:r>
              <a:rPr b="1" lang="en-US" sz="3600" u="sng">
                <a:latin typeface="Arial   "/>
                <a:ea typeface="Arial   "/>
                <a:cs typeface="Arial   "/>
                <a:sym typeface="Arial   "/>
              </a:rPr>
              <a:t>FPV Simulator – Lift Off – Day 6</a:t>
            </a:r>
            <a:endParaRPr sz="3600">
              <a:latin typeface="Arial   "/>
              <a:ea typeface="Arial   "/>
              <a:cs typeface="Arial   "/>
              <a:sym typeface="Arial   "/>
            </a:endParaRPr>
          </a:p>
        </p:txBody>
      </p:sp>
      <p:sp>
        <p:nvSpPr>
          <p:cNvPr id="145" name="Google Shape;145;p22"/>
          <p:cNvSpPr txBox="1"/>
          <p:nvPr>
            <p:ph idx="1" type="body"/>
          </p:nvPr>
        </p:nvSpPr>
        <p:spPr>
          <a:xfrm>
            <a:off x="224118" y="1075176"/>
            <a:ext cx="11734800" cy="5374262"/>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lnSpc>
                <a:spcPct val="90000"/>
              </a:lnSpc>
              <a:spcBef>
                <a:spcPts val="0"/>
              </a:spcBef>
              <a:spcAft>
                <a:spcPts val="0"/>
              </a:spcAft>
              <a:buClr>
                <a:schemeClr val="dk1"/>
              </a:buClr>
              <a:buSzPct val="100000"/>
              <a:buNone/>
            </a:pPr>
            <a:r>
              <a:rPr lang="en-US" sz="1400" u="sng">
                <a:latin typeface="Arial   "/>
                <a:ea typeface="Arial   "/>
                <a:cs typeface="Arial   "/>
                <a:sym typeface="Arial   "/>
              </a:rPr>
              <a:t>Drone Selection:</a:t>
            </a:r>
            <a:r>
              <a:rPr lang="en-US" sz="1400">
                <a:latin typeface="Arial   "/>
                <a:ea typeface="Arial   "/>
                <a:cs typeface="Arial   "/>
                <a:sym typeface="Arial   "/>
              </a:rPr>
              <a:t> Rotor Riot CL1_ClassFPV</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Conditions:</a:t>
            </a:r>
            <a:r>
              <a:rPr lang="en-US" sz="1400">
                <a:latin typeface="Arial   "/>
                <a:ea typeface="Arial   "/>
                <a:cs typeface="Arial   "/>
                <a:sym typeface="Arial   "/>
              </a:rPr>
              <a:t> Use of the simulator Liftoff with goggles. God Mode disabled.</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Task 17: Angle Mode</a:t>
            </a:r>
            <a:endParaRPr/>
          </a:p>
          <a:p>
            <a:pPr indent="0" lvl="0" marL="0" rtl="0" algn="l">
              <a:lnSpc>
                <a:spcPct val="90000"/>
              </a:lnSpc>
              <a:spcBef>
                <a:spcPts val="1000"/>
              </a:spcBef>
              <a:spcAft>
                <a:spcPts val="0"/>
              </a:spcAft>
              <a:buClr>
                <a:schemeClr val="dk1"/>
              </a:buClr>
              <a:buSzPct val="100000"/>
              <a:buNone/>
            </a:pPr>
            <a:r>
              <a:rPr lang="en-US" sz="1400">
                <a:latin typeface="Arial   "/>
                <a:ea typeface="Arial   "/>
                <a:cs typeface="Arial   "/>
                <a:sym typeface="Arial   "/>
              </a:rPr>
              <a:t>Standards: Conduct free flight in angle mode for 15 minutes on a map of the student choosing.</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Task 18: React to New Environments 2</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Standards:</a:t>
            </a:r>
            <a:r>
              <a:rPr lang="en-US" sz="1400">
                <a:latin typeface="Arial   "/>
                <a:ea typeface="Arial   "/>
                <a:cs typeface="Arial   "/>
                <a:sym typeface="Arial   "/>
              </a:rPr>
              <a:t> Complete the below races in order. Log the number of attempts to complete the races and the time once successfully completed for the first time. Some races will repeat with time zones to be completed within. </a:t>
            </a:r>
            <a:endParaRPr/>
          </a:p>
          <a:p>
            <a:pPr indent="0" lvl="0" marL="0" rtl="0" algn="l">
              <a:lnSpc>
                <a:spcPct val="90000"/>
              </a:lnSpc>
              <a:spcBef>
                <a:spcPts val="1000"/>
              </a:spcBef>
              <a:spcAft>
                <a:spcPts val="0"/>
              </a:spcAft>
              <a:buClr>
                <a:schemeClr val="dk1"/>
              </a:buClr>
              <a:buSzPct val="100000"/>
              <a:buNone/>
            </a:pPr>
            <a:r>
              <a:t/>
            </a:r>
            <a:endParaRPr sz="1400" u="sng">
              <a:latin typeface="Arial   "/>
              <a:ea typeface="Arial   "/>
              <a:cs typeface="Arial   "/>
              <a:sym typeface="Arial   "/>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Bardwell’s Yard: 03 – Stuff That Works</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The Pit: 01 – Way Down in the Hole</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Pine Valley: 01 – Forest for the Trees</a:t>
            </a:r>
            <a:endParaRPr/>
          </a:p>
          <a:p>
            <a:pPr indent="0" lvl="0" marL="0" rtl="0" algn="l">
              <a:lnSpc>
                <a:spcPct val="90000"/>
              </a:lnSpc>
              <a:spcBef>
                <a:spcPts val="1000"/>
              </a:spcBef>
              <a:spcAft>
                <a:spcPts val="0"/>
              </a:spcAft>
              <a:buClr>
                <a:schemeClr val="dk1"/>
              </a:buClr>
              <a:buSzPct val="100000"/>
              <a:buNone/>
            </a:pPr>
            <a:r>
              <a:rPr lang="en-US" sz="1400">
                <a:latin typeface="Arial   "/>
                <a:ea typeface="Arial   "/>
                <a:cs typeface="Arial   "/>
                <a:sym typeface="Arial   "/>
              </a:rPr>
              <a:t>	</a:t>
            </a:r>
            <a:r>
              <a:rPr lang="en-US" sz="1400" u="sng">
                <a:latin typeface="Arial   "/>
                <a:ea typeface="Arial   "/>
                <a:cs typeface="Arial   "/>
                <a:sym typeface="Arial   "/>
              </a:rPr>
              <a:t>Standards:</a:t>
            </a:r>
            <a:r>
              <a:rPr lang="en-US" sz="1400">
                <a:latin typeface="Arial   "/>
                <a:ea typeface="Arial   "/>
                <a:cs typeface="Arial   "/>
                <a:sym typeface="Arial   "/>
              </a:rPr>
              <a:t> Complete the race no faster than 3 minutes and 30 seconds and no slower than 4 minutes. </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Pine Valley: 03 – Rock and Role</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The Green: 03 – Club House</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Short Circuit: 03 – Overpass</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Bando City: 01 – Spare Tires</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Hall26: 05 – Support Structure</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The Green: 03 – Club House</a:t>
            </a:r>
            <a:endParaRPr/>
          </a:p>
          <a:p>
            <a:pPr indent="0" lvl="0" marL="0" rtl="0" algn="l">
              <a:lnSpc>
                <a:spcPct val="90000"/>
              </a:lnSpc>
              <a:spcBef>
                <a:spcPts val="1000"/>
              </a:spcBef>
              <a:spcAft>
                <a:spcPts val="0"/>
              </a:spcAft>
              <a:buClr>
                <a:schemeClr val="dk1"/>
              </a:buClr>
              <a:buSzPct val="100000"/>
              <a:buNone/>
            </a:pPr>
            <a:r>
              <a:rPr lang="en-US" sz="1400">
                <a:latin typeface="Arial   "/>
                <a:ea typeface="Arial   "/>
                <a:cs typeface="Arial   "/>
                <a:sym typeface="Arial   "/>
              </a:rPr>
              <a:t>	</a:t>
            </a:r>
            <a:r>
              <a:rPr lang="en-US" sz="1400" u="sng">
                <a:latin typeface="Arial   "/>
                <a:ea typeface="Arial   "/>
                <a:cs typeface="Arial   "/>
                <a:sym typeface="Arial   "/>
              </a:rPr>
              <a:t>Standards:</a:t>
            </a:r>
            <a:r>
              <a:rPr lang="en-US" sz="1400">
                <a:latin typeface="Arial   "/>
                <a:ea typeface="Arial   "/>
                <a:cs typeface="Arial   "/>
                <a:sym typeface="Arial   "/>
              </a:rPr>
              <a:t> Complete the race no faster than 2 minutes and 30 seconds and no slower than 3 minutes.</a:t>
            </a:r>
            <a:endParaRPr/>
          </a:p>
          <a:p>
            <a:pPr indent="0" lvl="0" marL="0" rtl="0" algn="l">
              <a:lnSpc>
                <a:spcPct val="90000"/>
              </a:lnSpc>
              <a:spcBef>
                <a:spcPts val="1000"/>
              </a:spcBef>
              <a:spcAft>
                <a:spcPts val="0"/>
              </a:spcAft>
              <a:buClr>
                <a:schemeClr val="dk1"/>
              </a:buClr>
              <a:buSzPct val="100000"/>
              <a:buNone/>
            </a:pPr>
            <a:r>
              <a:rPr lang="en-US" sz="1400" u="sng">
                <a:latin typeface="Arial   "/>
                <a:ea typeface="Arial   "/>
                <a:cs typeface="Arial   "/>
                <a:sym typeface="Arial   "/>
              </a:rPr>
              <a:t>Map &amp; Race #:</a:t>
            </a:r>
            <a:r>
              <a:rPr lang="en-US" sz="1400">
                <a:latin typeface="Arial   "/>
                <a:ea typeface="Arial   "/>
                <a:cs typeface="Arial   "/>
                <a:sym typeface="Arial   "/>
              </a:rPr>
              <a:t> Dubai Legends: 01 – Legendary Night</a:t>
            </a:r>
            <a:endParaRPr/>
          </a:p>
          <a:p>
            <a:pPr indent="0" lvl="0" marL="0" rtl="0" algn="l">
              <a:lnSpc>
                <a:spcPct val="90000"/>
              </a:lnSpc>
              <a:spcBef>
                <a:spcPts val="1000"/>
              </a:spcBef>
              <a:spcAft>
                <a:spcPts val="0"/>
              </a:spcAft>
              <a:buClr>
                <a:schemeClr val="dk1"/>
              </a:buClr>
              <a:buSzPct val="100000"/>
              <a:buNone/>
            </a:pPr>
            <a:r>
              <a:t/>
            </a:r>
            <a:endParaRPr sz="1400">
              <a:latin typeface="Arial   "/>
              <a:ea typeface="Arial   "/>
              <a:cs typeface="Arial   "/>
              <a:sym typeface="Arial   "/>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3"/>
          <p:cNvSpPr txBox="1"/>
          <p:nvPr>
            <p:ph type="title"/>
          </p:nvPr>
        </p:nvSpPr>
        <p:spPr>
          <a:xfrm>
            <a:off x="838200" y="294790"/>
            <a:ext cx="10515600" cy="76029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
              <a:buNone/>
            </a:pPr>
            <a:r>
              <a:rPr b="1" lang="en-US" sz="3600" u="sng">
                <a:latin typeface="Arial   "/>
                <a:ea typeface="Arial   "/>
                <a:cs typeface="Arial   "/>
                <a:sym typeface="Arial   "/>
              </a:rPr>
              <a:t>FPV Simulator – Lift Off – Day 6 Cont.</a:t>
            </a:r>
            <a:endParaRPr sz="3600">
              <a:latin typeface="Arial   "/>
              <a:ea typeface="Arial   "/>
              <a:cs typeface="Arial   "/>
              <a:sym typeface="Arial   "/>
            </a:endParaRPr>
          </a:p>
        </p:txBody>
      </p:sp>
      <p:sp>
        <p:nvSpPr>
          <p:cNvPr id="152" name="Google Shape;152;p23"/>
          <p:cNvSpPr txBox="1"/>
          <p:nvPr>
            <p:ph idx="1" type="body"/>
          </p:nvPr>
        </p:nvSpPr>
        <p:spPr>
          <a:xfrm>
            <a:off x="224118" y="1075176"/>
            <a:ext cx="11734800" cy="537426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400"/>
              <a:buNone/>
            </a:pPr>
            <a:r>
              <a:rPr lang="en-US" sz="1400" u="sng">
                <a:latin typeface="Arial   "/>
                <a:ea typeface="Arial   "/>
                <a:cs typeface="Arial   "/>
                <a:sym typeface="Arial   "/>
              </a:rPr>
              <a:t>Drone Selection:</a:t>
            </a:r>
            <a:r>
              <a:rPr lang="en-US" sz="1400">
                <a:latin typeface="Arial   "/>
                <a:ea typeface="Arial   "/>
                <a:cs typeface="Arial   "/>
                <a:sym typeface="Arial   "/>
              </a:rPr>
              <a:t> Rotor Riot CL1_ClassFPV</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Conditions:</a:t>
            </a:r>
            <a:r>
              <a:rPr lang="en-US" sz="1400">
                <a:latin typeface="Arial   "/>
                <a:ea typeface="Arial   "/>
                <a:cs typeface="Arial   "/>
                <a:sym typeface="Arial   "/>
              </a:rPr>
              <a:t> Use of the simulator Liftoff with goggles. God Mode disabled and Battery Simulator on.</a:t>
            </a:r>
            <a:endParaRPr/>
          </a:p>
          <a:p>
            <a:pPr indent="0" lvl="0" marL="0" rtl="0" algn="l">
              <a:lnSpc>
                <a:spcPct val="90000"/>
              </a:lnSpc>
              <a:spcBef>
                <a:spcPts val="1000"/>
              </a:spcBef>
              <a:spcAft>
                <a:spcPts val="0"/>
              </a:spcAft>
              <a:buClr>
                <a:schemeClr val="dk1"/>
              </a:buClr>
              <a:buSzPts val="14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Additional Task: Battery Life Challenge</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Standards:</a:t>
            </a:r>
            <a:r>
              <a:rPr lang="en-US" sz="1400">
                <a:latin typeface="Arial   "/>
                <a:ea typeface="Arial   "/>
                <a:cs typeface="Arial   "/>
                <a:sym typeface="Arial   "/>
              </a:rPr>
              <a:t> Complete as many laps in the below races on one battery in order using the Infinite race mode. Log the number of laps successfully completed before the battery ran out.</a:t>
            </a:r>
            <a:endParaRPr/>
          </a:p>
          <a:p>
            <a:pPr indent="0" lvl="0" marL="0" rtl="0" algn="l">
              <a:lnSpc>
                <a:spcPct val="90000"/>
              </a:lnSpc>
              <a:spcBef>
                <a:spcPts val="1000"/>
              </a:spcBef>
              <a:spcAft>
                <a:spcPts val="0"/>
              </a:spcAft>
              <a:buClr>
                <a:schemeClr val="dk1"/>
              </a:buClr>
              <a:buSzPts val="1400"/>
              <a:buNone/>
            </a:pPr>
            <a:r>
              <a:t/>
            </a:r>
            <a:endParaRPr sz="1400" u="sng">
              <a:latin typeface="Arial   "/>
              <a:ea typeface="Arial   "/>
              <a:cs typeface="Arial   "/>
              <a:sym typeface="Arial   "/>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Map &amp; Race #:</a:t>
            </a:r>
            <a:r>
              <a:rPr lang="en-US" sz="1400">
                <a:latin typeface="Arial   "/>
                <a:ea typeface="Arial   "/>
                <a:cs typeface="Arial   "/>
                <a:sym typeface="Arial   "/>
              </a:rPr>
              <a:t> The Pit: 04 – The Red Barron</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Map &amp; Race #:</a:t>
            </a:r>
            <a:r>
              <a:rPr lang="en-US" sz="1400">
                <a:latin typeface="Arial   "/>
                <a:ea typeface="Arial   "/>
                <a:cs typeface="Arial   "/>
                <a:sym typeface="Arial   "/>
              </a:rPr>
              <a:t> The Green: 05 – Tee Off</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Map &amp; Race #:</a:t>
            </a:r>
            <a:r>
              <a:rPr lang="en-US" sz="1400">
                <a:latin typeface="Arial   "/>
                <a:ea typeface="Arial   "/>
                <a:cs typeface="Arial   "/>
                <a:sym typeface="Arial   "/>
              </a:rPr>
              <a:t> The Green: 03 – Club House</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Map &amp; Race #:</a:t>
            </a:r>
            <a:r>
              <a:rPr lang="en-US" sz="1400">
                <a:latin typeface="Arial   "/>
                <a:ea typeface="Arial   "/>
                <a:cs typeface="Arial   "/>
                <a:sym typeface="Arial   "/>
              </a:rPr>
              <a:t> Pine Valley: 03 – Rock and Role</a:t>
            </a:r>
            <a:endParaRPr/>
          </a:p>
          <a:p>
            <a:pPr indent="0" lvl="0" marL="0" rtl="0" algn="l">
              <a:lnSpc>
                <a:spcPct val="90000"/>
              </a:lnSpc>
              <a:spcBef>
                <a:spcPts val="1000"/>
              </a:spcBef>
              <a:spcAft>
                <a:spcPts val="0"/>
              </a:spcAft>
              <a:buClr>
                <a:schemeClr val="dk1"/>
              </a:buClr>
              <a:buSzPts val="1400"/>
              <a:buNone/>
            </a:pPr>
            <a:r>
              <a:t/>
            </a:r>
            <a:endParaRPr sz="1400">
              <a:latin typeface="Arial   "/>
              <a:ea typeface="Arial   "/>
              <a:cs typeface="Arial   "/>
              <a:sym typeface="Arial   "/>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4"/>
          <p:cNvSpPr txBox="1"/>
          <p:nvPr>
            <p:ph type="title"/>
          </p:nvPr>
        </p:nvSpPr>
        <p:spPr>
          <a:xfrm>
            <a:off x="838200" y="294790"/>
            <a:ext cx="10515600" cy="76029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
              <a:buNone/>
            </a:pPr>
            <a:r>
              <a:rPr b="1" lang="en-US" sz="3600" u="sng">
                <a:latin typeface="Arial   "/>
                <a:ea typeface="Arial   "/>
                <a:cs typeface="Arial   "/>
                <a:sym typeface="Arial   "/>
              </a:rPr>
              <a:t>FPV Simulator – Lift Off – Day 7</a:t>
            </a:r>
            <a:endParaRPr sz="3600">
              <a:latin typeface="Arial   "/>
              <a:ea typeface="Arial   "/>
              <a:cs typeface="Arial   "/>
              <a:sym typeface="Arial   "/>
            </a:endParaRPr>
          </a:p>
        </p:txBody>
      </p:sp>
      <p:sp>
        <p:nvSpPr>
          <p:cNvPr id="159" name="Google Shape;159;p24"/>
          <p:cNvSpPr txBox="1"/>
          <p:nvPr>
            <p:ph idx="1" type="body"/>
          </p:nvPr>
        </p:nvSpPr>
        <p:spPr>
          <a:xfrm>
            <a:off x="228600" y="1607739"/>
            <a:ext cx="11734800" cy="3225519"/>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1400"/>
              <a:buNone/>
            </a:pPr>
            <a:r>
              <a:rPr lang="en-US" sz="1400" u="sng">
                <a:latin typeface="Arial   "/>
                <a:ea typeface="Arial   "/>
                <a:cs typeface="Arial   "/>
                <a:sym typeface="Arial   "/>
              </a:rPr>
              <a:t>Drone Selection:</a:t>
            </a:r>
            <a:r>
              <a:rPr lang="en-US" sz="1400">
                <a:latin typeface="Arial   "/>
                <a:ea typeface="Arial   "/>
                <a:cs typeface="Arial   "/>
                <a:sym typeface="Arial   "/>
              </a:rPr>
              <a:t> Rotor Riot CL1_ClassFPV</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Conditions:</a:t>
            </a:r>
            <a:r>
              <a:rPr lang="en-US" sz="1400">
                <a:latin typeface="Arial   "/>
                <a:ea typeface="Arial   "/>
                <a:cs typeface="Arial   "/>
                <a:sym typeface="Arial   "/>
              </a:rPr>
              <a:t> Use of the simulator Liftoff with goggles. God Mode disabled</a:t>
            </a:r>
            <a:endParaRPr/>
          </a:p>
          <a:p>
            <a:pPr indent="0" lvl="0" marL="0" rtl="0" algn="l">
              <a:lnSpc>
                <a:spcPct val="90000"/>
              </a:lnSpc>
              <a:spcBef>
                <a:spcPts val="1000"/>
              </a:spcBef>
              <a:spcAft>
                <a:spcPts val="0"/>
              </a:spcAft>
              <a:buClr>
                <a:schemeClr val="dk1"/>
              </a:buClr>
              <a:buSzPts val="14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Task 19:</a:t>
            </a:r>
            <a:r>
              <a:rPr lang="en-US" sz="1400">
                <a:latin typeface="Arial   "/>
                <a:ea typeface="Arial   "/>
                <a:cs typeface="Arial   "/>
                <a:sym typeface="Arial   "/>
              </a:rPr>
              <a:t> Evaluation Course Familiarization </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Standards:</a:t>
            </a:r>
            <a:r>
              <a:rPr lang="en-US" sz="1400">
                <a:latin typeface="Arial   "/>
                <a:ea typeface="Arial   "/>
                <a:cs typeface="Arial   "/>
                <a:sym typeface="Arial   "/>
              </a:rPr>
              <a:t> Complete the below races in order in the fewest attempts possible. Log the number of attempts to complete the races and the time once successfully completed for the first time.</a:t>
            </a:r>
            <a:endParaRPr/>
          </a:p>
          <a:p>
            <a:pPr indent="0" lvl="0" marL="0" rtl="0" algn="l">
              <a:lnSpc>
                <a:spcPct val="90000"/>
              </a:lnSpc>
              <a:spcBef>
                <a:spcPts val="1000"/>
              </a:spcBef>
              <a:spcAft>
                <a:spcPts val="0"/>
              </a:spcAft>
              <a:buClr>
                <a:schemeClr val="dk1"/>
              </a:buClr>
              <a:buSzPts val="1400"/>
              <a:buNone/>
            </a:pPr>
            <a:r>
              <a:t/>
            </a:r>
            <a:endParaRPr sz="1400" u="sng">
              <a:latin typeface="Arial   "/>
              <a:ea typeface="Arial   "/>
              <a:cs typeface="Arial   "/>
              <a:sym typeface="Arial   "/>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Map &amp; Race #:</a:t>
            </a:r>
            <a:r>
              <a:rPr lang="en-US" sz="1400">
                <a:latin typeface="Arial   "/>
                <a:ea typeface="Arial   "/>
                <a:cs typeface="Arial   "/>
                <a:sym typeface="Arial   "/>
              </a:rPr>
              <a:t> Hangar C03: 01 – Shipments</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Map &amp; Race #:</a:t>
            </a:r>
            <a:r>
              <a:rPr lang="en-US" sz="1400">
                <a:latin typeface="Arial   "/>
                <a:ea typeface="Arial   "/>
                <a:cs typeface="Arial   "/>
                <a:sym typeface="Arial   "/>
              </a:rPr>
              <a:t> Surtur: 01 – Hiking Trail</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Map &amp; Race #:</a:t>
            </a:r>
            <a:r>
              <a:rPr lang="en-US" sz="1400">
                <a:latin typeface="Arial   "/>
                <a:ea typeface="Arial   "/>
                <a:cs typeface="Arial   "/>
                <a:sym typeface="Arial   "/>
              </a:rPr>
              <a:t> Autumn Fields: 03 – Stick time</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Map &amp; Race #:</a:t>
            </a:r>
            <a:r>
              <a:rPr lang="en-US" sz="1400">
                <a:latin typeface="Arial   "/>
                <a:ea typeface="Arial   "/>
                <a:cs typeface="Arial   "/>
                <a:sym typeface="Arial   "/>
              </a:rPr>
              <a:t> Pine Valley: 04 - Wildcamping</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ts val="1400"/>
              <a:buNone/>
            </a:pPr>
            <a:r>
              <a:t/>
            </a:r>
            <a:endParaRPr sz="1400">
              <a:latin typeface="Arial   "/>
              <a:ea typeface="Arial   "/>
              <a:cs typeface="Arial   "/>
              <a:sym typeface="Arial   "/>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5"/>
          <p:cNvSpPr txBox="1"/>
          <p:nvPr>
            <p:ph type="title"/>
          </p:nvPr>
        </p:nvSpPr>
        <p:spPr>
          <a:xfrm>
            <a:off x="838200" y="294790"/>
            <a:ext cx="10515600" cy="76029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
              <a:buNone/>
            </a:pPr>
            <a:r>
              <a:rPr b="1" lang="en-US" sz="3600" u="sng">
                <a:latin typeface="Arial   "/>
                <a:ea typeface="Arial   "/>
                <a:cs typeface="Arial   "/>
                <a:sym typeface="Arial   "/>
              </a:rPr>
              <a:t>FPV Simulator – Lift Off – Day 9</a:t>
            </a:r>
            <a:endParaRPr sz="3600">
              <a:latin typeface="Arial   "/>
              <a:ea typeface="Arial   "/>
              <a:cs typeface="Arial   "/>
              <a:sym typeface="Arial   "/>
            </a:endParaRPr>
          </a:p>
        </p:txBody>
      </p:sp>
      <p:sp>
        <p:nvSpPr>
          <p:cNvPr id="166" name="Google Shape;166;p25"/>
          <p:cNvSpPr txBox="1"/>
          <p:nvPr>
            <p:ph idx="1" type="body"/>
          </p:nvPr>
        </p:nvSpPr>
        <p:spPr>
          <a:xfrm>
            <a:off x="228600" y="1615273"/>
            <a:ext cx="11734800" cy="4644850"/>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1400"/>
              <a:buNone/>
            </a:pPr>
            <a:r>
              <a:rPr lang="en-US" sz="1400" u="sng">
                <a:latin typeface="Arial   "/>
                <a:ea typeface="Arial   "/>
                <a:cs typeface="Arial   "/>
                <a:sym typeface="Arial   "/>
              </a:rPr>
              <a:t>Drone Selection:</a:t>
            </a:r>
            <a:r>
              <a:rPr lang="en-US" sz="1400">
                <a:latin typeface="Arial   "/>
                <a:ea typeface="Arial   "/>
                <a:cs typeface="Arial   "/>
                <a:sym typeface="Arial   "/>
              </a:rPr>
              <a:t> Rotor Riot CL1_ClassFPV</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Conditions: </a:t>
            </a:r>
            <a:r>
              <a:rPr lang="en-US" sz="1400">
                <a:latin typeface="Arial   "/>
                <a:ea typeface="Arial   "/>
                <a:cs typeface="Arial   "/>
                <a:sym typeface="Arial   "/>
              </a:rPr>
              <a:t>Use of the simulator Liftoff with or without goggles (student choice). God Mode disabled</a:t>
            </a:r>
            <a:endParaRPr/>
          </a:p>
          <a:p>
            <a:pPr indent="0" lvl="0" marL="0" rtl="0" algn="l">
              <a:lnSpc>
                <a:spcPct val="90000"/>
              </a:lnSpc>
              <a:spcBef>
                <a:spcPts val="1000"/>
              </a:spcBef>
              <a:spcAft>
                <a:spcPts val="0"/>
              </a:spcAft>
              <a:buClr>
                <a:schemeClr val="dk1"/>
              </a:buClr>
              <a:buSzPts val="14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Task 20: Drone building and component affect</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Standards:</a:t>
            </a:r>
            <a:r>
              <a:rPr lang="en-US" sz="1400">
                <a:latin typeface="Arial   "/>
                <a:ea typeface="Arial   "/>
                <a:cs typeface="Arial   "/>
                <a:sym typeface="Arial   "/>
              </a:rPr>
              <a:t> Create a copy of Roto Riot CL1 drone in the workshop, change parts listed below and test fly on a map of students choosing. Replace one part at a time and reset drone after each test. Identify the differences in flight from one build to the next. </a:t>
            </a:r>
            <a:endParaRPr/>
          </a:p>
          <a:p>
            <a:pPr indent="0" lvl="0" marL="0" rtl="0" algn="l">
              <a:lnSpc>
                <a:spcPct val="90000"/>
              </a:lnSpc>
              <a:spcBef>
                <a:spcPts val="1000"/>
              </a:spcBef>
              <a:spcAft>
                <a:spcPts val="0"/>
              </a:spcAft>
              <a:buClr>
                <a:schemeClr val="dk1"/>
              </a:buClr>
              <a:buSzPts val="14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ts val="1400"/>
              <a:buNone/>
            </a:pPr>
            <a:r>
              <a:rPr lang="en-US" sz="1400">
                <a:latin typeface="Arial   "/>
                <a:ea typeface="Arial   "/>
                <a:cs typeface="Arial   "/>
                <a:sym typeface="Arial   "/>
              </a:rPr>
              <a:t>Complete one at a time in the following order:</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Propellers</a:t>
            </a:r>
            <a:r>
              <a:rPr lang="en-US" sz="1400">
                <a:latin typeface="Arial   "/>
                <a:ea typeface="Arial   "/>
                <a:cs typeface="Arial   "/>
                <a:sym typeface="Arial   "/>
              </a:rPr>
              <a:t> – 2 Blade Prop: Gemfan 5045 Carbon; 3 Blade Prop: Ninja Craft 5051 </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Motors</a:t>
            </a:r>
            <a:r>
              <a:rPr lang="en-US" sz="1400">
                <a:latin typeface="Arial   "/>
                <a:ea typeface="Arial   "/>
                <a:cs typeface="Arial   "/>
                <a:sym typeface="Arial   "/>
              </a:rPr>
              <a:t> – Utilize higher and lower kv motors. Higher Kv Motor: Hypertrain the DAB; Lower Kv Motor: Superfast 2600Kv</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Batteries</a:t>
            </a:r>
            <a:r>
              <a:rPr lang="en-US" sz="1400">
                <a:latin typeface="Arial   "/>
                <a:ea typeface="Arial   "/>
                <a:cs typeface="Arial   "/>
                <a:sym typeface="Arial   "/>
              </a:rPr>
              <a:t> – Take note specifically to the weight (Lift Off will let you use a 4s battery on what should be a 6s build. Some components are compatible with both 4 and 6s.) Low Weight Battery: Carbonmaster Ampage; High Weight Battery: Airadarko race spec 6s</a:t>
            </a:r>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Frame</a:t>
            </a:r>
            <a:r>
              <a:rPr lang="en-US" sz="1400">
                <a:latin typeface="Arial   "/>
                <a:ea typeface="Arial   "/>
                <a:cs typeface="Arial   "/>
                <a:sym typeface="Arial   "/>
              </a:rPr>
              <a:t> – Utilize a variety of frames. Heavy Frame: Vortex 230 Mojo; Light Frame: Le Hyphy</a:t>
            </a:r>
            <a:endParaRPr/>
          </a:p>
          <a:p>
            <a:pPr indent="0" lvl="0" marL="0" rtl="0" algn="l">
              <a:lnSpc>
                <a:spcPct val="90000"/>
              </a:lnSpc>
              <a:spcBef>
                <a:spcPts val="1000"/>
              </a:spcBef>
              <a:spcAft>
                <a:spcPts val="0"/>
              </a:spcAft>
              <a:buClr>
                <a:schemeClr val="dk1"/>
              </a:buClr>
              <a:buSzPts val="1400"/>
              <a:buNone/>
            </a:pPr>
            <a:r>
              <a:t/>
            </a:r>
            <a:endParaRPr sz="1400">
              <a:latin typeface="Arial   "/>
              <a:ea typeface="Arial   "/>
              <a:cs typeface="Arial   "/>
              <a:sym typeface="Arial   "/>
            </a:endParaRPr>
          </a:p>
          <a:p>
            <a:pPr indent="0" lvl="0" marL="0" rtl="0" algn="l">
              <a:lnSpc>
                <a:spcPct val="90000"/>
              </a:lnSpc>
              <a:spcBef>
                <a:spcPts val="1000"/>
              </a:spcBef>
              <a:spcAft>
                <a:spcPts val="0"/>
              </a:spcAft>
              <a:buClr>
                <a:schemeClr val="dk1"/>
              </a:buClr>
              <a:buSzPts val="1400"/>
              <a:buNone/>
            </a:pPr>
            <a:r>
              <a:rPr lang="en-US" sz="1400" u="sng">
                <a:latin typeface="Arial   "/>
                <a:ea typeface="Arial   "/>
                <a:cs typeface="Arial   "/>
                <a:sym typeface="Arial   "/>
              </a:rPr>
              <a:t>Upon completion of specified task</a:t>
            </a:r>
            <a:r>
              <a:rPr lang="en-US" sz="1400">
                <a:latin typeface="Arial   "/>
                <a:ea typeface="Arial   "/>
                <a:cs typeface="Arial   "/>
                <a:sym typeface="Arial   "/>
              </a:rPr>
              <a:t>: Students may build drones on their own and continue testing. Try building multiple types of drones (Drift, Racing, Extreme, etc.) to identify different uses of drones and parts.</a:t>
            </a:r>
            <a:endParaRPr/>
          </a:p>
          <a:p>
            <a:pPr indent="0" lvl="0" marL="0" rtl="0" algn="l">
              <a:lnSpc>
                <a:spcPct val="90000"/>
              </a:lnSpc>
              <a:spcBef>
                <a:spcPts val="1000"/>
              </a:spcBef>
              <a:spcAft>
                <a:spcPts val="0"/>
              </a:spcAft>
              <a:buClr>
                <a:schemeClr val="dk1"/>
              </a:buClr>
              <a:buSzPts val="1400"/>
              <a:buNone/>
            </a:pPr>
            <a:r>
              <a:t/>
            </a:r>
            <a:endParaRPr sz="1400" u="sng">
              <a:latin typeface="Arial   "/>
              <a:ea typeface="Arial   "/>
              <a:cs typeface="Arial   "/>
              <a:sym typeface="Arial   "/>
            </a:endParaRPr>
          </a:p>
          <a:p>
            <a:pPr indent="0" lvl="0" marL="0" rtl="0" algn="l">
              <a:lnSpc>
                <a:spcPct val="90000"/>
              </a:lnSpc>
              <a:spcBef>
                <a:spcPts val="1000"/>
              </a:spcBef>
              <a:spcAft>
                <a:spcPts val="0"/>
              </a:spcAft>
              <a:buClr>
                <a:schemeClr val="dk1"/>
              </a:buClr>
              <a:buSzPts val="1400"/>
              <a:buNone/>
            </a:pPr>
            <a:r>
              <a:t/>
            </a:r>
            <a:endParaRPr sz="1400">
              <a:latin typeface="Arial   "/>
              <a:ea typeface="Arial   "/>
              <a:cs typeface="Arial   "/>
              <a:sym typeface="Arial   "/>
            </a:endParaRPr>
          </a:p>
        </p:txBody>
      </p:sp>
    </p:spTree>
  </p:cSld>
  <p:clrMapOvr>
    <a:masterClrMapping/>
  </p:clrMapOvr>
</p:sld>
</file>

<file path=ppt/theme/theme1.xml><?xml version="1.0" encoding="utf-8"?>
<a:theme xmlns:a="http://schemas.openxmlformats.org/drawingml/2006/main" xmlns:r="http://schemas.openxmlformats.org/officeDocument/2006/relationships" name="2_Office 2013 - 2022 Theme">
  <a:themeElements>
    <a:clrScheme name="Office 2013 - 2022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