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9" name="Google Shape;89;p13"/>
          <p:cNvSpPr txBox="1"/>
          <p:nvPr>
            <p:ph idx="11" type="ftr"/>
          </p:nvPr>
        </p:nvSpPr>
        <p:spPr>
          <a:xfrm>
            <a:off x="4148192" y="54419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S_Two_Content">
  <p:cSld name="GS_Two_Conten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/>
        </p:nvSpPr>
        <p:spPr>
          <a:xfrm>
            <a:off x="11192632" y="6593989"/>
            <a:ext cx="650240" cy="335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Empt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>
  <p:cSld name="6_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/>
        </p:nvSpPr>
        <p:spPr>
          <a:xfrm>
            <a:off x="609600" y="1524000"/>
            <a:ext cx="538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6197600" y="4114800"/>
            <a:ext cx="538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609600" y="4114800"/>
            <a:ext cx="53848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101602" y="77328"/>
            <a:ext cx="12018433" cy="6643687"/>
          </a:xfrm>
          <a:prstGeom prst="rect">
            <a:avLst/>
          </a:prstGeom>
          <a:noFill/>
          <a:ln cap="flat" cmpd="sng" w="254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1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4343441" y="98708"/>
            <a:ext cx="337114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B050"/>
                </a:solidFill>
                <a:latin typeface=" Arial"/>
                <a:ea typeface=" Arial"/>
                <a:cs typeface=" Arial"/>
                <a:sym typeface=" Arial"/>
              </a:rPr>
              <a:t>UNCLASSIFIED</a:t>
            </a:r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4756224" y="6568409"/>
            <a:ext cx="3257619" cy="3052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4425" lIns="90475" spcFirstLastPara="1" rIns="90475" wrap="square" tIns="44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Volunteers!</a:t>
            </a:r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83572" y="121568"/>
            <a:ext cx="852055" cy="8520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/>
        </p:nvSpPr>
        <p:spPr>
          <a:xfrm>
            <a:off x="101602" y="6452993"/>
            <a:ext cx="2632606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DTG UPDATED: 081631SEP2024</a:t>
            </a:r>
            <a:endParaRPr/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31330" y="134840"/>
            <a:ext cx="959068" cy="95906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Introduction to the Simulator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Liftoff FPV Simulator</a:t>
            </a:r>
            <a:endParaRPr/>
          </a:p>
        </p:txBody>
      </p:sp>
      <p:sp>
        <p:nvSpPr>
          <p:cNvPr id="208" name="Google Shape;208;p26"/>
          <p:cNvSpPr txBox="1"/>
          <p:nvPr>
            <p:ph idx="1" type="body"/>
          </p:nvPr>
        </p:nvSpPr>
        <p:spPr>
          <a:xfrm>
            <a:off x="838200" y="2472171"/>
            <a:ext cx="5082309" cy="37900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We will begin with basic maneuver tasks and progress to more complex maneuvers and races as the course advances.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If there are any issues with the computers, controllers, goggles, or questions about the tasks please bring them to the instructor's attention.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 Arial"/>
              <a:ea typeface=" Arial"/>
              <a:cs typeface=" Arial"/>
              <a:sym typeface=" 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sp>
        <p:nvSpPr>
          <p:cNvPr id="209" name="Google Shape;20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30 December 2025</a:t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pic>
        <p:nvPicPr>
          <p:cNvPr id="210" name="Google Shape;21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203888"/>
            <a:ext cx="5813535" cy="327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0808" y="1483724"/>
            <a:ext cx="9030383" cy="507959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 December 2025</a:t>
            </a:r>
            <a:endParaRPr/>
          </a:p>
        </p:txBody>
      </p:sp>
      <p:sp>
        <p:nvSpPr>
          <p:cNvPr id="217" name="Google Shape;217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Daily Task List Introduction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 December 2025</a:t>
            </a:r>
            <a:endParaRPr/>
          </a:p>
        </p:txBody>
      </p:sp>
      <p:sp>
        <p:nvSpPr>
          <p:cNvPr id="223" name="Google Shape;223;p28"/>
          <p:cNvSpPr txBox="1"/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Controller Calibration Example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How To Calibrate Controller In Liftoff</a:t>
            </a:r>
            <a:endParaRPr/>
          </a:p>
        </p:txBody>
      </p:sp>
      <p:sp>
        <p:nvSpPr>
          <p:cNvPr id="229" name="Google Shape;229;p29"/>
          <p:cNvSpPr txBox="1"/>
          <p:nvPr>
            <p:ph idx="1" type="body"/>
          </p:nvPr>
        </p:nvSpPr>
        <p:spPr>
          <a:xfrm>
            <a:off x="838200" y="1690688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Select “Options” from left side of homepage.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Select “Controls” and then “Controller”.</a:t>
            </a:r>
            <a:endParaRPr/>
          </a:p>
        </p:txBody>
      </p:sp>
      <p:sp>
        <p:nvSpPr>
          <p:cNvPr id="230" name="Google Shape;23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30 December 2025</a:t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229430"/>
            <a:ext cx="5814072" cy="3273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How To Calibrate Controller In Liftoff</a:t>
            </a:r>
            <a:endParaRPr/>
          </a:p>
        </p:txBody>
      </p:sp>
      <p:sp>
        <p:nvSpPr>
          <p:cNvPr id="237" name="Google Shape;237;p30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Select “Calibrate” and then “Start Calibration”.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Move the gimbals in the instructed method returning them to center each time.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When complete select “Save” and then return to main menu using the “Exit” button on the bottom left.</a:t>
            </a:r>
            <a:endParaRPr/>
          </a:p>
        </p:txBody>
      </p:sp>
      <p:sp>
        <p:nvSpPr>
          <p:cNvPr id="238" name="Google Shape;23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30 December 2025</a:t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pic>
        <p:nvPicPr>
          <p:cNvPr id="239" name="Google Shape;23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207502"/>
            <a:ext cx="5813536" cy="327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How To Calibrate Controller In Liftoff</a:t>
            </a:r>
            <a:endParaRPr/>
          </a:p>
        </p:txBody>
      </p:sp>
      <p:sp>
        <p:nvSpPr>
          <p:cNvPr id="245" name="Google Shape;245;p31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Select “Free Flight”.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Select Level “Straw Bale”.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Select “No Track”.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Select Drone “Rotor Riot CL1”.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sp>
        <p:nvSpPr>
          <p:cNvPr id="246" name="Google Shape;24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30 December 2025</a:t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225605"/>
            <a:ext cx="5813536" cy="327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How To Calibrate Controller In Liftoff</a:t>
            </a:r>
            <a:endParaRPr/>
          </a:p>
        </p:txBody>
      </p:sp>
      <p:sp>
        <p:nvSpPr>
          <p:cNvPr id="253" name="Google Shape;253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Lower camera angle to 10-20 degrees using the down arrow on the keyboard.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Lower the throttle stick all the way down.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Arm the drone using the left trigger button.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Slowly increase throttle until you are lifting into the air. Do not move the right stick or yaw.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Your drone should not yaw, pitch, or roll in any direction. If it does not, then you are done.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Take note of the direction of any yaw, pitch, or roll observed.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Exit back to the main menu.</a:t>
            </a:r>
            <a:endParaRPr/>
          </a:p>
        </p:txBody>
      </p:sp>
      <p:sp>
        <p:nvSpPr>
          <p:cNvPr id="254" name="Google Shape;254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30 December 2025</a:t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How To Calibrate Controller In Liftoff</a:t>
            </a:r>
            <a:endParaRPr/>
          </a:p>
        </p:txBody>
      </p:sp>
      <p:pic>
        <p:nvPicPr>
          <p:cNvPr id="260" name="Google Shape;260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2207" y="1825625"/>
            <a:ext cx="7727586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30 December 2025</a:t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How To Calibrate Controller In Liftoff</a:t>
            </a:r>
            <a:endParaRPr/>
          </a:p>
        </p:txBody>
      </p:sp>
      <p:sp>
        <p:nvSpPr>
          <p:cNvPr id="267" name="Google Shape;267;p34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If you had yaw, pitch, or roll return to the calibration menu.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Select “Fine-tune”.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Make minor adjustments to the line you were experiencing. Suggest starting with .03.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Click save and return to “Straw Bales” and try again.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Continue making minor adjustments until the drone does not yaw, pitch, or roll.</a:t>
            </a:r>
            <a:endParaRPr/>
          </a:p>
        </p:txBody>
      </p:sp>
      <p:sp>
        <p:nvSpPr>
          <p:cNvPr id="268" name="Google Shape;26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30 December 2025</a:t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pic>
        <p:nvPicPr>
          <p:cNvPr id="269" name="Google Shape;26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148467"/>
            <a:ext cx="5813535" cy="327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Admin Information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Terminal Learning Objectives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Equipment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Good Habits vs Bad Habits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Liftoff Simulator Introduction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Daily Task List Introduction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Calibration Demonstration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Agenda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Classification: UNCLASSIFIED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Risk Assessment: Low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Safety: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Exits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Fire Extinguisher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Tripping Hazards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Smoking Area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Restrooms</a:t>
            </a:r>
            <a:endParaRPr/>
          </a:p>
        </p:txBody>
      </p:sp>
      <p:sp>
        <p:nvSpPr>
          <p:cNvPr id="116" name="Google Shape;11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 December 2025</a:t>
            </a:r>
            <a:endParaRPr/>
          </a:p>
        </p:txBody>
      </p:sp>
      <p:sp>
        <p:nvSpPr>
          <p:cNvPr id="117" name="Google Shape;11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Admin Information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Action: Learn the basics of flying an FPV drone.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Condition: In a classroom environment, utilizing the FPV simulator Liftoff, FPV transmitter and FPV goggles.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Standard: Complete daily tasks of increasing difficulty and pass the final simulator evaluation.</a:t>
            </a:r>
            <a:endParaRPr/>
          </a:p>
        </p:txBody>
      </p:sp>
      <p:sp>
        <p:nvSpPr>
          <p:cNvPr id="123" name="Google Shape;12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 December 2025</a:t>
            </a:r>
            <a:endParaRPr/>
          </a:p>
        </p:txBody>
      </p:sp>
      <p:sp>
        <p:nvSpPr>
          <p:cNvPr id="124" name="Google Shape;12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Terminal Learning Objectives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Orqa Controller Layout</a:t>
            </a:r>
            <a:endParaRPr/>
          </a:p>
        </p:txBody>
      </p:sp>
      <p:grpSp>
        <p:nvGrpSpPr>
          <p:cNvPr id="130" name="Google Shape;130;p21"/>
          <p:cNvGrpSpPr/>
          <p:nvPr/>
        </p:nvGrpSpPr>
        <p:grpSpPr>
          <a:xfrm>
            <a:off x="321754" y="2251776"/>
            <a:ext cx="5912847" cy="3412379"/>
            <a:chOff x="321753" y="2205037"/>
            <a:chExt cx="6300477" cy="3578149"/>
          </a:xfrm>
        </p:grpSpPr>
        <p:pic>
          <p:nvPicPr>
            <p:cNvPr id="131" name="Google Shape;131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09687" y="2205037"/>
              <a:ext cx="4786313" cy="3190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21"/>
            <p:cNvSpPr txBox="1"/>
            <p:nvPr/>
          </p:nvSpPr>
          <p:spPr>
            <a:xfrm>
              <a:off x="2790825" y="5395912"/>
              <a:ext cx="1686227" cy="387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Power Switch</a:t>
              </a:r>
              <a:endParaRPr/>
            </a:p>
          </p:txBody>
        </p:sp>
        <p:cxnSp>
          <p:nvCxnSpPr>
            <p:cNvPr id="133" name="Google Shape;133;p21"/>
            <p:cNvCxnSpPr/>
            <p:nvPr/>
          </p:nvCxnSpPr>
          <p:spPr>
            <a:xfrm rot="10800000">
              <a:off x="3514725" y="4229100"/>
              <a:ext cx="0" cy="116681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34" name="Google Shape;134;p21"/>
            <p:cNvCxnSpPr/>
            <p:nvPr/>
          </p:nvCxnSpPr>
          <p:spPr>
            <a:xfrm>
              <a:off x="1567543" y="3498737"/>
              <a:ext cx="567612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35" name="Google Shape;135;p21"/>
            <p:cNvSpPr txBox="1"/>
            <p:nvPr/>
          </p:nvSpPr>
          <p:spPr>
            <a:xfrm>
              <a:off x="321753" y="3314071"/>
              <a:ext cx="1422021" cy="387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Thrust/Yaw</a:t>
              </a:r>
              <a:endParaRPr/>
            </a:p>
          </p:txBody>
        </p:sp>
        <p:cxnSp>
          <p:nvCxnSpPr>
            <p:cNvPr id="136" name="Google Shape;136;p21"/>
            <p:cNvCxnSpPr/>
            <p:nvPr/>
          </p:nvCxnSpPr>
          <p:spPr>
            <a:xfrm rot="10800000">
              <a:off x="4890797" y="3498737"/>
              <a:ext cx="548951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37" name="Google Shape;137;p21"/>
            <p:cNvSpPr txBox="1"/>
            <p:nvPr/>
          </p:nvSpPr>
          <p:spPr>
            <a:xfrm>
              <a:off x="5386938" y="3314070"/>
              <a:ext cx="1235292" cy="387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Pitch/Roll</a:t>
              </a:r>
              <a:endParaRPr/>
            </a:p>
          </p:txBody>
        </p:sp>
      </p:grpSp>
      <p:grpSp>
        <p:nvGrpSpPr>
          <p:cNvPr id="138" name="Google Shape;138;p21"/>
          <p:cNvGrpSpPr/>
          <p:nvPr/>
        </p:nvGrpSpPr>
        <p:grpSpPr>
          <a:xfrm>
            <a:off x="6561617" y="1644644"/>
            <a:ext cx="5009248" cy="3784255"/>
            <a:chOff x="6514058" y="2020508"/>
            <a:chExt cx="5267325" cy="4173215"/>
          </a:xfrm>
        </p:grpSpPr>
        <p:pic>
          <p:nvPicPr>
            <p:cNvPr id="139" name="Google Shape;139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6514058" y="3228971"/>
              <a:ext cx="5267325" cy="29647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0" name="Google Shape;140;p21"/>
            <p:cNvCxnSpPr/>
            <p:nvPr/>
          </p:nvCxnSpPr>
          <p:spPr>
            <a:xfrm>
              <a:off x="7789146" y="2763315"/>
              <a:ext cx="0" cy="859014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41" name="Google Shape;141;p21"/>
            <p:cNvSpPr txBox="1"/>
            <p:nvPr/>
          </p:nvSpPr>
          <p:spPr>
            <a:xfrm>
              <a:off x="7122938" y="2325978"/>
              <a:ext cx="1475228" cy="407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Arm/Disarm</a:t>
              </a:r>
              <a:endParaRPr/>
            </a:p>
          </p:txBody>
        </p:sp>
        <p:cxnSp>
          <p:nvCxnSpPr>
            <p:cNvPr id="142" name="Google Shape;142;p21"/>
            <p:cNvCxnSpPr/>
            <p:nvPr/>
          </p:nvCxnSpPr>
          <p:spPr>
            <a:xfrm>
              <a:off x="10938282" y="2733272"/>
              <a:ext cx="0" cy="859014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43" name="Google Shape;143;p21"/>
            <p:cNvSpPr txBox="1"/>
            <p:nvPr/>
          </p:nvSpPr>
          <p:spPr>
            <a:xfrm>
              <a:off x="9382533" y="2595687"/>
              <a:ext cx="827962" cy="4072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Reset</a:t>
              </a:r>
              <a:endParaRPr/>
            </a:p>
          </p:txBody>
        </p:sp>
        <p:cxnSp>
          <p:nvCxnSpPr>
            <p:cNvPr id="144" name="Google Shape;144;p21"/>
            <p:cNvCxnSpPr/>
            <p:nvPr/>
          </p:nvCxnSpPr>
          <p:spPr>
            <a:xfrm>
              <a:off x="9834465" y="3162779"/>
              <a:ext cx="376030" cy="73586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45" name="Google Shape;145;p21"/>
            <p:cNvSpPr txBox="1"/>
            <p:nvPr/>
          </p:nvSpPr>
          <p:spPr>
            <a:xfrm>
              <a:off x="10233417" y="2020508"/>
              <a:ext cx="1340381" cy="7127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Alternative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Reset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Orqa Goggle Layout</a:t>
            </a:r>
            <a:endParaRPr/>
          </a:p>
        </p:txBody>
      </p:sp>
      <p:grpSp>
        <p:nvGrpSpPr>
          <p:cNvPr id="151" name="Google Shape;151;p22"/>
          <p:cNvGrpSpPr/>
          <p:nvPr/>
        </p:nvGrpSpPr>
        <p:grpSpPr>
          <a:xfrm>
            <a:off x="926681" y="1878147"/>
            <a:ext cx="10655880" cy="4290744"/>
            <a:chOff x="1056299" y="2065606"/>
            <a:chExt cx="10655880" cy="4290744"/>
          </a:xfrm>
        </p:grpSpPr>
        <p:pic>
          <p:nvPicPr>
            <p:cNvPr id="152" name="Google Shape;152;p22"/>
            <p:cNvPicPr preferRelativeResize="0"/>
            <p:nvPr/>
          </p:nvPicPr>
          <p:blipFill rotWithShape="1">
            <a:blip r:embed="rId3">
              <a:alphaModFix/>
            </a:blip>
            <a:srcRect b="24756" l="0" r="0" t="24267"/>
            <a:stretch/>
          </p:blipFill>
          <p:spPr>
            <a:xfrm>
              <a:off x="3171824" y="2532856"/>
              <a:ext cx="5848352" cy="29813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3" name="Google Shape;153;p22"/>
            <p:cNvCxnSpPr/>
            <p:nvPr/>
          </p:nvCxnSpPr>
          <p:spPr>
            <a:xfrm rot="10800000">
              <a:off x="5147082" y="5105992"/>
              <a:ext cx="393192" cy="475658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54" name="Google Shape;154;p22"/>
            <p:cNvCxnSpPr/>
            <p:nvPr/>
          </p:nvCxnSpPr>
          <p:spPr>
            <a:xfrm flipH="1" rot="10800000">
              <a:off x="6680718" y="5105992"/>
              <a:ext cx="390414" cy="475658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55" name="Google Shape;155;p22"/>
            <p:cNvSpPr txBox="1"/>
            <p:nvPr/>
          </p:nvSpPr>
          <p:spPr>
            <a:xfrm>
              <a:off x="4843060" y="5710019"/>
              <a:ext cx="250587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Eye Distance Adjuster/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Focus Wheel</a:t>
              </a:r>
              <a:endParaRPr/>
            </a:p>
          </p:txBody>
        </p:sp>
        <p:cxnSp>
          <p:nvCxnSpPr>
            <p:cNvPr id="156" name="Google Shape;156;p22"/>
            <p:cNvCxnSpPr/>
            <p:nvPr/>
          </p:nvCxnSpPr>
          <p:spPr>
            <a:xfrm>
              <a:off x="5343678" y="2532856"/>
              <a:ext cx="0" cy="47597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57" name="Google Shape;157;p22"/>
            <p:cNvCxnSpPr/>
            <p:nvPr/>
          </p:nvCxnSpPr>
          <p:spPr>
            <a:xfrm>
              <a:off x="6783703" y="2532856"/>
              <a:ext cx="0" cy="47597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58" name="Google Shape;158;p22"/>
            <p:cNvSpPr txBox="1"/>
            <p:nvPr/>
          </p:nvSpPr>
          <p:spPr>
            <a:xfrm>
              <a:off x="4924332" y="2065606"/>
              <a:ext cx="8386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Power</a:t>
              </a:r>
              <a:endParaRPr/>
            </a:p>
          </p:txBody>
        </p:sp>
        <p:sp>
          <p:nvSpPr>
            <p:cNvPr id="159" name="Google Shape;159;p22"/>
            <p:cNvSpPr txBox="1"/>
            <p:nvPr/>
          </p:nvSpPr>
          <p:spPr>
            <a:xfrm>
              <a:off x="6492597" y="2065606"/>
              <a:ext cx="5822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Fan</a:t>
              </a:r>
              <a:endParaRPr/>
            </a:p>
          </p:txBody>
        </p:sp>
        <p:cxnSp>
          <p:nvCxnSpPr>
            <p:cNvPr id="160" name="Google Shape;160;p22"/>
            <p:cNvCxnSpPr/>
            <p:nvPr/>
          </p:nvCxnSpPr>
          <p:spPr>
            <a:xfrm rot="10800000">
              <a:off x="8667341" y="4030998"/>
              <a:ext cx="705669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61" name="Google Shape;161;p22"/>
            <p:cNvSpPr txBox="1"/>
            <p:nvPr/>
          </p:nvSpPr>
          <p:spPr>
            <a:xfrm>
              <a:off x="9539725" y="3707832"/>
              <a:ext cx="217245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Antenna Mount/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Frequency Adjuster</a:t>
              </a:r>
              <a:endParaRPr/>
            </a:p>
          </p:txBody>
        </p:sp>
        <p:cxnSp>
          <p:nvCxnSpPr>
            <p:cNvPr id="162" name="Google Shape;162;p22"/>
            <p:cNvCxnSpPr/>
            <p:nvPr/>
          </p:nvCxnSpPr>
          <p:spPr>
            <a:xfrm>
              <a:off x="2972211" y="4023519"/>
              <a:ext cx="609189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63" name="Google Shape;163;p22"/>
            <p:cNvSpPr txBox="1"/>
            <p:nvPr/>
          </p:nvSpPr>
          <p:spPr>
            <a:xfrm>
              <a:off x="1056299" y="3700352"/>
              <a:ext cx="17491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Battery Port/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 Arial"/>
                  <a:ea typeface=" Arial"/>
                  <a:cs typeface=" Arial"/>
                  <a:sym typeface=" Arial"/>
                </a:rPr>
                <a:t>HDMI Mini Port</a:t>
              </a:r>
              <a:endParaRPr/>
            </a:p>
          </p:txBody>
        </p:sp>
      </p:grpSp>
      <p:cxnSp>
        <p:nvCxnSpPr>
          <p:cNvPr id="164" name="Google Shape;164;p22"/>
          <p:cNvCxnSpPr/>
          <p:nvPr/>
        </p:nvCxnSpPr>
        <p:spPr>
          <a:xfrm>
            <a:off x="4069336" y="2650396"/>
            <a:ext cx="540578" cy="22595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65" name="Google Shape;165;p22"/>
          <p:cNvCxnSpPr/>
          <p:nvPr/>
        </p:nvCxnSpPr>
        <p:spPr>
          <a:xfrm flipH="1">
            <a:off x="7280962" y="2597476"/>
            <a:ext cx="491359" cy="27456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6" name="Google Shape;166;p22"/>
          <p:cNvSpPr txBox="1"/>
          <p:nvPr/>
        </p:nvSpPr>
        <p:spPr>
          <a:xfrm>
            <a:off x="2035607" y="2274310"/>
            <a:ext cx="287543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Luminescence (Up &amp; Down)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 (Left &amp; Right)</a:t>
            </a:r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7756728" y="2230021"/>
            <a:ext cx="25957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Brightness (Up &amp; Down)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 ( Left &amp; Right)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23"/>
          <p:cNvGrpSpPr/>
          <p:nvPr/>
        </p:nvGrpSpPr>
        <p:grpSpPr>
          <a:xfrm>
            <a:off x="340241" y="3753024"/>
            <a:ext cx="11511518" cy="2587451"/>
            <a:chOff x="415636" y="3753024"/>
            <a:chExt cx="11511518" cy="2587451"/>
          </a:xfrm>
        </p:grpSpPr>
        <p:pic>
          <p:nvPicPr>
            <p:cNvPr id="173" name="Google Shape;173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5636" y="3753024"/>
              <a:ext cx="4279136" cy="258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3"/>
            <p:cNvPicPr preferRelativeResize="0"/>
            <p:nvPr/>
          </p:nvPicPr>
          <p:blipFill rotWithShape="1">
            <a:blip r:embed="rId4">
              <a:alphaModFix/>
            </a:blip>
            <a:srcRect b="0" l="50522" r="0" t="0"/>
            <a:stretch/>
          </p:blipFill>
          <p:spPr>
            <a:xfrm>
              <a:off x="4694772" y="3753024"/>
              <a:ext cx="3347412" cy="2587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042184" y="3753024"/>
              <a:ext cx="3884970" cy="2587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6" name="Google Shape;176;p23"/>
          <p:cNvGrpSpPr/>
          <p:nvPr/>
        </p:nvGrpSpPr>
        <p:grpSpPr>
          <a:xfrm>
            <a:off x="6780560" y="1637881"/>
            <a:ext cx="4402382" cy="1938992"/>
            <a:chOff x="7342236" y="1637881"/>
            <a:chExt cx="4402382" cy="1938992"/>
          </a:xfrm>
        </p:grpSpPr>
        <p:sp>
          <p:nvSpPr>
            <p:cNvPr id="177" name="Google Shape;177;p23"/>
            <p:cNvSpPr/>
            <p:nvPr/>
          </p:nvSpPr>
          <p:spPr>
            <a:xfrm>
              <a:off x="7343790" y="1719603"/>
              <a:ext cx="622999" cy="246969"/>
            </a:xfrm>
            <a:prstGeom prst="mathMinus">
              <a:avLst>
                <a:gd fmla="val 23520" name="adj1"/>
              </a:avLst>
            </a:prstGeom>
            <a:solidFill>
              <a:srgbClr val="C00000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3"/>
            <p:cNvSpPr txBox="1"/>
            <p:nvPr/>
          </p:nvSpPr>
          <p:spPr>
            <a:xfrm>
              <a:off x="7966789" y="1637881"/>
              <a:ext cx="3777829" cy="1938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Thumb/XBOX controller hold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Flicking of the sticks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Looking down w/ goggles on</a:t>
              </a:r>
              <a:endParaRPr/>
            </a:p>
          </p:txBody>
        </p:sp>
        <p:sp>
          <p:nvSpPr>
            <p:cNvPr id="179" name="Google Shape;179;p23"/>
            <p:cNvSpPr/>
            <p:nvPr/>
          </p:nvSpPr>
          <p:spPr>
            <a:xfrm>
              <a:off x="7343790" y="2483892"/>
              <a:ext cx="622999" cy="246969"/>
            </a:xfrm>
            <a:prstGeom prst="mathMinus">
              <a:avLst>
                <a:gd fmla="val 23520" name="adj1"/>
              </a:avLst>
            </a:prstGeom>
            <a:solidFill>
              <a:srgbClr val="C00000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3"/>
            <p:cNvSpPr/>
            <p:nvPr/>
          </p:nvSpPr>
          <p:spPr>
            <a:xfrm>
              <a:off x="7342236" y="3248181"/>
              <a:ext cx="622999" cy="246969"/>
            </a:xfrm>
            <a:prstGeom prst="mathMinus">
              <a:avLst>
                <a:gd fmla="val 23520" name="adj1"/>
              </a:avLst>
            </a:prstGeom>
            <a:solidFill>
              <a:srgbClr val="C00000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23"/>
          <p:cNvGrpSpPr/>
          <p:nvPr/>
        </p:nvGrpSpPr>
        <p:grpSpPr>
          <a:xfrm>
            <a:off x="990600" y="1626100"/>
            <a:ext cx="4420842" cy="1950773"/>
            <a:chOff x="1300538" y="1478227"/>
            <a:chExt cx="4420842" cy="1950773"/>
          </a:xfrm>
        </p:grpSpPr>
        <p:sp>
          <p:nvSpPr>
            <p:cNvPr id="182" name="Google Shape;182;p23"/>
            <p:cNvSpPr txBox="1"/>
            <p:nvPr/>
          </p:nvSpPr>
          <p:spPr>
            <a:xfrm>
              <a:off x="1856668" y="1490008"/>
              <a:ext cx="3864712" cy="1938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Pinch controller hold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Controlled micro movements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Take breaks as needed</a:t>
              </a:r>
              <a:endParaRPr/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1300538" y="1478227"/>
              <a:ext cx="556130" cy="456842"/>
            </a:xfrm>
            <a:prstGeom prst="mathPlus">
              <a:avLst>
                <a:gd fmla="val 23520" name="adj1"/>
              </a:avLst>
            </a:prstGeom>
            <a:solidFill>
              <a:srgbClr val="00B050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1300538" y="2225192"/>
              <a:ext cx="556130" cy="456842"/>
            </a:xfrm>
            <a:prstGeom prst="mathPlus">
              <a:avLst>
                <a:gd fmla="val 23520" name="adj1"/>
              </a:avLst>
            </a:prstGeom>
            <a:solidFill>
              <a:srgbClr val="00B050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1300538" y="2972157"/>
              <a:ext cx="556130" cy="456842"/>
            </a:xfrm>
            <a:prstGeom prst="mathPlus">
              <a:avLst>
                <a:gd fmla="val 23520" name="adj1"/>
              </a:avLst>
            </a:prstGeom>
            <a:solidFill>
              <a:srgbClr val="00B050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Good Habits vs Bad Habits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Liftoff FPV Simulator</a:t>
            </a:r>
            <a:endParaRPr/>
          </a:p>
        </p:txBody>
      </p:sp>
      <p:sp>
        <p:nvSpPr>
          <p:cNvPr id="192" name="Google Shape;192;p24"/>
          <p:cNvSpPr txBox="1"/>
          <p:nvPr>
            <p:ph idx="1" type="body"/>
          </p:nvPr>
        </p:nvSpPr>
        <p:spPr>
          <a:xfrm>
            <a:off x="838200" y="1825625"/>
            <a:ext cx="508230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Select Liftoff on the desktop.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Error message will appear because we are playing offline. Select “Play anyways”.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sp>
        <p:nvSpPr>
          <p:cNvPr id="193" name="Google Shape;193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30 December 2025</a:t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203882"/>
            <a:ext cx="5813535" cy="327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 Arial"/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Liftoff FPV Simulator</a:t>
            </a:r>
            <a:endParaRPr/>
          </a:p>
        </p:txBody>
      </p:sp>
      <p:sp>
        <p:nvSpPr>
          <p:cNvPr id="200" name="Google Shape;200;p25"/>
          <p:cNvSpPr txBox="1"/>
          <p:nvPr>
            <p:ph idx="1" type="body"/>
          </p:nvPr>
        </p:nvSpPr>
        <p:spPr>
          <a:xfrm>
            <a:off x="838200" y="1825625"/>
            <a:ext cx="508230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All tasks for this course take place in single player.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The first couple of days we will be using “Free Flight” and then we will move into “Race” mode.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We will be using the drone “Rotor Riot CL1_ClassFPV”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sp>
        <p:nvSpPr>
          <p:cNvPr id="201" name="Google Shape;20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 Arial"/>
                <a:ea typeface=" Arial"/>
                <a:cs typeface=" Arial"/>
                <a:sym typeface=" Arial"/>
              </a:rPr>
              <a:t>30 December 2025</a:t>
            </a:r>
            <a:endParaRPr>
              <a:latin typeface=" Arial"/>
              <a:ea typeface=" Arial"/>
              <a:cs typeface=" Arial"/>
              <a:sym typeface=" Arial"/>
            </a:endParaRPr>
          </a:p>
        </p:txBody>
      </p:sp>
      <p:pic>
        <p:nvPicPr>
          <p:cNvPr id="202" name="Google Shape;2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203885"/>
            <a:ext cx="5813535" cy="327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Office 2013 - 2022 Theme">
  <a:themeElements>
    <a:clrScheme name="Office 2013 - 2022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