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While they prep we will give them the Freq allocations for the lane. </a:t>
            </a:r>
            <a:endParaRPr/>
          </a:p>
        </p:txBody>
      </p:sp>
      <p:sp>
        <p:nvSpPr>
          <p:cNvPr id="343" name="Google Shape;34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Provide map of operating area and target sheet (laminated or in sheet protectors, targets could be the alphanumeric papers or vehicle printouts from day 3)  operator-navigator pairs if feasible. </a:t>
            </a:r>
            <a:endParaRPr/>
          </a:p>
        </p:txBody>
      </p:sp>
      <p:sp>
        <p:nvSpPr>
          <p:cNvPr id="469" name="Google Shape;46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0" name="Shape 90"/>
        <p:cNvGrpSpPr/>
        <p:nvPr/>
      </p:nvGrpSpPr>
      <p:grpSpPr>
        <a:xfrm>
          <a:off x="0" y="0"/>
          <a:ext cx="0" cy="0"/>
          <a:chOff x="0" y="0"/>
          <a:chExt cx="0" cy="0"/>
        </a:xfrm>
      </p:grpSpPr>
      <p:sp>
        <p:nvSpPr>
          <p:cNvPr id="91" name="Google Shape;91;p13"/>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p13"/>
          <p:cNvSpPr txBox="1"/>
          <p:nvPr>
            <p:ph idx="11" type="ftr"/>
          </p:nvPr>
        </p:nvSpPr>
        <p:spPr>
          <a:xfrm>
            <a:off x="4148192" y="54419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S_Two_Content">
  <p:cSld name="GS_Two_Content">
    <p:spTree>
      <p:nvGrpSpPr>
        <p:cNvPr id="95" name="Shape 95"/>
        <p:cNvGrpSpPr/>
        <p:nvPr/>
      </p:nvGrpSpPr>
      <p:grpSpPr>
        <a:xfrm>
          <a:off x="0" y="0"/>
          <a:ext cx="0" cy="0"/>
          <a:chOff x="0" y="0"/>
          <a:chExt cx="0" cy="0"/>
        </a:xfrm>
      </p:grpSpPr>
      <p:sp>
        <p:nvSpPr>
          <p:cNvPr id="96" name="Google Shape;96;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14"/>
          <p:cNvSpPr txBox="1"/>
          <p:nvPr/>
        </p:nvSpPr>
        <p:spPr>
          <a:xfrm>
            <a:off x="11192632" y="6593989"/>
            <a:ext cx="650240" cy="33528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US" sz="900">
                <a:solidFill>
                  <a:schemeClr val="dk1"/>
                </a:solidFill>
                <a:latin typeface="Arial"/>
                <a:ea typeface="Arial"/>
                <a:cs typeface="Arial"/>
                <a:sym typeface="Arial"/>
              </a:rPr>
              <a:t>‹#›</a:t>
            </a:fld>
            <a:endParaRPr b="1" sz="900">
              <a:solidFill>
                <a:schemeClr val="dk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Empty">
    <p:spTree>
      <p:nvGrpSpPr>
        <p:cNvPr id="98" name="Shape 98"/>
        <p:cNvGrpSpPr/>
        <p:nvPr/>
      </p:nvGrpSpPr>
      <p:grpSpPr>
        <a:xfrm>
          <a:off x="0" y="0"/>
          <a:ext cx="0" cy="0"/>
          <a:chOff x="0" y="0"/>
          <a:chExt cx="0" cy="0"/>
        </a:xfrm>
      </p:grpSpPr>
      <p:sp>
        <p:nvSpPr>
          <p:cNvPr id="99" name="Google Shape;99;p15"/>
          <p:cNvSpPr/>
          <p:nvPr/>
        </p:nvSpPr>
        <p:spPr>
          <a:xfrm>
            <a:off x="0" y="0"/>
            <a:ext cx="12192000" cy="6858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100" name="Shape 100"/>
        <p:cNvGrpSpPr/>
        <p:nvPr/>
      </p:nvGrpSpPr>
      <p:grpSpPr>
        <a:xfrm>
          <a:off x="0" y="0"/>
          <a:ext cx="0" cy="0"/>
          <a:chOff x="0" y="0"/>
          <a:chExt cx="0" cy="0"/>
        </a:xfrm>
      </p:grpSpPr>
      <p:sp>
        <p:nvSpPr>
          <p:cNvPr id="101" name="Google Shape;101;p16"/>
          <p:cNvSpPr txBox="1"/>
          <p:nvPr/>
        </p:nvSpPr>
        <p:spPr>
          <a:xfrm>
            <a:off x="609600" y="15240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
        <p:nvSpPr>
          <p:cNvPr id="102" name="Google Shape;102;p16"/>
          <p:cNvSpPr txBox="1"/>
          <p:nvPr/>
        </p:nvSpPr>
        <p:spPr>
          <a:xfrm>
            <a:off x="6197600" y="41148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
        <p:nvSpPr>
          <p:cNvPr id="103" name="Google Shape;103;p16"/>
          <p:cNvSpPr txBox="1"/>
          <p:nvPr/>
        </p:nvSpPr>
        <p:spPr>
          <a:xfrm>
            <a:off x="609600" y="41148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 name="Shape 27"/>
        <p:cNvGrpSpPr/>
        <p:nvPr/>
      </p:nvGrpSpPr>
      <p:grpSpPr>
        <a:xfrm>
          <a:off x="0" y="0"/>
          <a:ext cx="0" cy="0"/>
          <a:chOff x="0" y="0"/>
          <a:chExt cx="0" cy="0"/>
        </a:xfrm>
      </p:grpSpPr>
      <p:sp>
        <p:nvSpPr>
          <p:cNvPr id="28" name="Google Shape;28;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 name="Google Shape;3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6" name="Google Shape;3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0"/>
          <p:cNvSpPr/>
          <p:nvPr>
            <p:ph idx="2" type="pic"/>
          </p:nvPr>
        </p:nvSpPr>
        <p:spPr>
          <a:xfrm>
            <a:off x="5183188" y="987425"/>
            <a:ext cx="6172200" cy="4873625"/>
          </a:xfrm>
          <a:prstGeom prst="rect">
            <a:avLst/>
          </a:prstGeom>
          <a:noFill/>
          <a:ln>
            <a:noFill/>
          </a:ln>
        </p:spPr>
      </p:sp>
      <p:sp>
        <p:nvSpPr>
          <p:cNvPr id="74" name="Google Shape;7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18" Type="http://schemas.openxmlformats.org/officeDocument/2006/relationships/theme" Target="../theme/theme1.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1"/>
          <p:cNvSpPr/>
          <p:nvPr/>
        </p:nvSpPr>
        <p:spPr>
          <a:xfrm>
            <a:off x="101602" y="77328"/>
            <a:ext cx="12018433" cy="6643687"/>
          </a:xfrm>
          <a:prstGeom prst="rect">
            <a:avLst/>
          </a:prstGeom>
          <a:noFill/>
          <a:ln cap="flat" cmpd="sng" w="254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351" u="none" cap="none" strike="noStrike">
              <a:solidFill>
                <a:srgbClr val="000000"/>
              </a:solidFill>
              <a:latin typeface="Arial"/>
              <a:ea typeface="Arial"/>
              <a:cs typeface="Arial"/>
              <a:sym typeface="Arial"/>
            </a:endParaRPr>
          </a:p>
        </p:txBody>
      </p:sp>
      <p:sp>
        <p:nvSpPr>
          <p:cNvPr id="16" name="Google Shape;16;p1"/>
          <p:cNvSpPr txBox="1"/>
          <p:nvPr/>
        </p:nvSpPr>
        <p:spPr>
          <a:xfrm>
            <a:off x="4343441" y="98708"/>
            <a:ext cx="337114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rgbClr val="00B050"/>
                </a:solidFill>
                <a:latin typeface="Arial"/>
                <a:ea typeface="Arial"/>
                <a:cs typeface="Arial"/>
                <a:sym typeface="Arial"/>
              </a:rPr>
              <a:t>UNCLASSIFIED</a:t>
            </a:r>
            <a:endParaRPr/>
          </a:p>
        </p:txBody>
      </p:sp>
      <p:sp>
        <p:nvSpPr>
          <p:cNvPr id="17" name="Google Shape;17;p1"/>
          <p:cNvSpPr/>
          <p:nvPr/>
        </p:nvSpPr>
        <p:spPr>
          <a:xfrm>
            <a:off x="4756224" y="6568409"/>
            <a:ext cx="3257619" cy="305206"/>
          </a:xfrm>
          <a:prstGeom prst="rect">
            <a:avLst/>
          </a:prstGeom>
          <a:solidFill>
            <a:schemeClr val="lt1"/>
          </a:solidFill>
          <a:ln>
            <a:noFill/>
          </a:ln>
        </p:spPr>
        <p:txBody>
          <a:bodyPr anchorCtr="0" anchor="t" bIns="44425" lIns="90475" spcFirstLastPara="1" rIns="90475" wrap="square" tIns="44425">
            <a:noAutofit/>
          </a:bodyPr>
          <a:lstStyle/>
          <a:p>
            <a:pPr indent="0" lvl="0" marL="0" marR="0" rtl="0" algn="ctr">
              <a:spcBef>
                <a:spcPts val="0"/>
              </a:spcBef>
              <a:spcAft>
                <a:spcPts val="0"/>
              </a:spcAft>
              <a:buNone/>
            </a:pPr>
            <a:r>
              <a:rPr b="1" i="1" lang="en-US" sz="1400" u="none" cap="none" strike="noStrike">
                <a:solidFill>
                  <a:srgbClr val="000000"/>
                </a:solidFill>
                <a:latin typeface="Arial"/>
                <a:ea typeface="Arial"/>
                <a:cs typeface="Arial"/>
                <a:sym typeface="Arial"/>
              </a:rPr>
              <a:t>Volunteers!</a:t>
            </a:r>
            <a:endParaRPr/>
          </a:p>
        </p:txBody>
      </p:sp>
      <p:pic>
        <p:nvPicPr>
          <p:cNvPr id="18" name="Google Shape;18;p1"/>
          <p:cNvPicPr preferRelativeResize="0"/>
          <p:nvPr/>
        </p:nvPicPr>
        <p:blipFill rotWithShape="1">
          <a:blip r:embed="rId1">
            <a:alphaModFix/>
          </a:blip>
          <a:srcRect b="0" l="0" r="0" t="0"/>
          <a:stretch/>
        </p:blipFill>
        <p:spPr>
          <a:xfrm>
            <a:off x="183572" y="121568"/>
            <a:ext cx="852055" cy="852055"/>
          </a:xfrm>
          <a:prstGeom prst="rect">
            <a:avLst/>
          </a:prstGeom>
          <a:noFill/>
          <a:ln>
            <a:noFill/>
          </a:ln>
        </p:spPr>
      </p:pic>
      <p:sp>
        <p:nvSpPr>
          <p:cNvPr id="19" name="Google Shape;19;p1"/>
          <p:cNvSpPr txBox="1"/>
          <p:nvPr/>
        </p:nvSpPr>
        <p:spPr>
          <a:xfrm>
            <a:off x="101602" y="6452993"/>
            <a:ext cx="2632606"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900" u="none" cap="none" strike="noStrike">
                <a:solidFill>
                  <a:schemeClr val="dk1"/>
                </a:solidFill>
                <a:latin typeface="Calibri"/>
                <a:ea typeface="Calibri"/>
                <a:cs typeface="Calibri"/>
                <a:sym typeface="Calibri"/>
              </a:rPr>
              <a:t>DTG UPDATED: 081631SEP2024</a:t>
            </a:r>
            <a:endParaRPr/>
          </a:p>
        </p:txBody>
      </p:sp>
      <p:pic>
        <p:nvPicPr>
          <p:cNvPr id="20" name="Google Shape;20;p1"/>
          <p:cNvPicPr preferRelativeResize="0"/>
          <p:nvPr/>
        </p:nvPicPr>
        <p:blipFill rotWithShape="1">
          <a:blip r:embed="rId2">
            <a:alphaModFix/>
          </a:blip>
          <a:srcRect b="0" l="0" r="0" t="0"/>
          <a:stretch/>
        </p:blipFill>
        <p:spPr>
          <a:xfrm>
            <a:off x="11131330" y="134840"/>
            <a:ext cx="959068" cy="95906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7"/>
          <p:cNvSpPr txBox="1"/>
          <p:nvPr>
            <p:ph type="title"/>
          </p:nvPr>
        </p:nvSpPr>
        <p:spPr>
          <a:xfrm>
            <a:off x="838200" y="294790"/>
            <a:ext cx="10515600" cy="76029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Arial"/>
              <a:buNone/>
            </a:pPr>
            <a:r>
              <a:rPr b="1" lang="en-US" sz="3600" u="sng">
                <a:latin typeface="Arial"/>
                <a:ea typeface="Arial"/>
                <a:cs typeface="Arial"/>
                <a:sym typeface="Arial"/>
              </a:rPr>
              <a:t>FPV 7in Flights – Take-off</a:t>
            </a:r>
            <a:endParaRPr sz="3600">
              <a:latin typeface="Arial"/>
              <a:ea typeface="Arial"/>
              <a:cs typeface="Arial"/>
              <a:sym typeface="Arial"/>
            </a:endParaRPr>
          </a:p>
        </p:txBody>
      </p:sp>
      <p:sp>
        <p:nvSpPr>
          <p:cNvPr id="109" name="Google Shape;109;p17"/>
          <p:cNvSpPr txBox="1"/>
          <p:nvPr>
            <p:ph idx="1" type="body"/>
          </p:nvPr>
        </p:nvSpPr>
        <p:spPr>
          <a:xfrm>
            <a:off x="697847" y="1055079"/>
            <a:ext cx="10796307" cy="50028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None/>
            </a:pPr>
            <a:r>
              <a:rPr b="1" lang="en-US" sz="1400" u="sng">
                <a:latin typeface="Arial"/>
                <a:ea typeface="Arial"/>
                <a:cs typeface="Arial"/>
                <a:sym typeface="Arial"/>
              </a:rPr>
              <a:t>Take-off Procedures</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Ensure FPV has 3m radius clear of personnel</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Arm the FPV and listen for any unusual sounds</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Gently input enough throttle to lift the FPV to a hover no higher than 1.5m</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Listen again for any unusual sounds and verify that all OSD readings are normal</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Begin forward flight and gain altitude</a:t>
            </a:r>
            <a:endParaRPr/>
          </a:p>
          <a:p>
            <a:pPr indent="0" lvl="0" marL="0" rtl="0" algn="l">
              <a:lnSpc>
                <a:spcPct val="90000"/>
              </a:lnSpc>
              <a:spcBef>
                <a:spcPts val="1000"/>
              </a:spcBef>
              <a:spcAft>
                <a:spcPts val="0"/>
              </a:spcAft>
              <a:buClr>
                <a:schemeClr val="dk1"/>
              </a:buClr>
              <a:buSzPts val="1400"/>
              <a:buNone/>
            </a:pPr>
            <a:r>
              <a:rPr b="1" lang="en-US" sz="1400">
                <a:latin typeface="Arial"/>
                <a:ea typeface="Arial"/>
                <a:cs typeface="Arial"/>
                <a:sym typeface="Arial"/>
              </a:rPr>
              <a:t>Note:</a:t>
            </a:r>
            <a:endParaRPr/>
          </a:p>
          <a:p>
            <a:pPr indent="0" lvl="0" marL="0" rtl="0" algn="l">
              <a:lnSpc>
                <a:spcPct val="90000"/>
              </a:lnSpc>
              <a:spcBef>
                <a:spcPts val="1000"/>
              </a:spcBef>
              <a:spcAft>
                <a:spcPts val="0"/>
              </a:spcAft>
              <a:buClr>
                <a:schemeClr val="dk1"/>
              </a:buClr>
              <a:buSzPts val="1400"/>
              <a:buNone/>
            </a:pPr>
            <a:r>
              <a:rPr b="1" lang="en-US" sz="1400">
                <a:latin typeface="Arial"/>
                <a:ea typeface="Arial"/>
                <a:cs typeface="Arial"/>
                <a:sym typeface="Arial"/>
              </a:rPr>
              <a:t>Do not give a massive throttle “punch” to lift-off. This can burn out motors and does not allow enough to react to issues. </a:t>
            </a:r>
            <a:endParaRPr/>
          </a:p>
          <a:p>
            <a:pPr indent="0" lvl="0" marL="0" rtl="0" algn="l">
              <a:lnSpc>
                <a:spcPct val="90000"/>
              </a:lnSpc>
              <a:spcBef>
                <a:spcPts val="1000"/>
              </a:spcBef>
              <a:spcAft>
                <a:spcPts val="0"/>
              </a:spcAft>
              <a:buClr>
                <a:schemeClr val="dk1"/>
              </a:buClr>
              <a:buSzPts val="1400"/>
              <a:buNone/>
            </a:pPr>
            <a:r>
              <a:rPr b="1" lang="en-US" sz="1400">
                <a:latin typeface="Arial"/>
                <a:ea typeface="Arial"/>
                <a:cs typeface="Arial"/>
                <a:sym typeface="Arial"/>
              </a:rPr>
              <a:t>This is especially true for payload laden drones.</a:t>
            </a:r>
            <a:endParaRPr/>
          </a:p>
          <a:p>
            <a:pPr indent="-254000" lvl="0" marL="342900" rtl="0" algn="l">
              <a:lnSpc>
                <a:spcPct val="90000"/>
              </a:lnSpc>
              <a:spcBef>
                <a:spcPts val="1000"/>
              </a:spcBef>
              <a:spcAft>
                <a:spcPts val="0"/>
              </a:spcAft>
              <a:buClr>
                <a:schemeClr val="dk1"/>
              </a:buClr>
              <a:buSzPts val="1400"/>
              <a:buFont typeface="Calibri"/>
              <a:buNone/>
            </a:pPr>
            <a:r>
              <a:t/>
            </a:r>
            <a:endParaRPr sz="140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8" name="Shape 248"/>
        <p:cNvGrpSpPr/>
        <p:nvPr/>
      </p:nvGrpSpPr>
      <p:grpSpPr>
        <a:xfrm>
          <a:off x="0" y="0"/>
          <a:ext cx="0" cy="0"/>
          <a:chOff x="0" y="0"/>
          <a:chExt cx="0" cy="0"/>
        </a:xfrm>
      </p:grpSpPr>
      <p:sp>
        <p:nvSpPr>
          <p:cNvPr id="249" name="Google Shape;249;p26"/>
          <p:cNvSpPr txBox="1"/>
          <p:nvPr>
            <p:ph idx="1" type="body"/>
          </p:nvPr>
        </p:nvSpPr>
        <p:spPr>
          <a:xfrm>
            <a:off x="420302" y="1047749"/>
            <a:ext cx="4552950" cy="5445126"/>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200"/>
              <a:buChar char="•"/>
            </a:pPr>
            <a:r>
              <a:rPr lang="en-US" sz="1200">
                <a:latin typeface="Arial"/>
                <a:ea typeface="Arial"/>
                <a:cs typeface="Arial"/>
                <a:sym typeface="Arial"/>
              </a:rPr>
              <a:t>Key Tasks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Tench Run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Altitude Change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BPT Conduct Repair Operations</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Timeline (Dependent on Daylight)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Station Cycle Time: 1.5 Hours</a:t>
            </a:r>
            <a:endParaRPr sz="1600">
              <a:latin typeface="Arial"/>
              <a:ea typeface="Arial"/>
              <a:cs typeface="Arial"/>
              <a:sym typeface="Arial"/>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Coordinating Instructions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Instructors for Tench Run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Instructors for Altitude Change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NCOIC</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Sustainment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12 (min) LIPO or LI-ION Batteries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Goggle Battery – QTY dependent on class size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4 Battery Banks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Battery Charging Kits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 Goggles or Monitor</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Net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GP Race Nets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5 Large Window</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Small Windows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(min) Folding Table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(min) Chair</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4 LMR Radios</a:t>
            </a:r>
            <a:endParaRPr/>
          </a:p>
          <a:p>
            <a:pPr indent="0" lvl="1" marL="457200" rtl="0" algn="l">
              <a:lnSpc>
                <a:spcPct val="90000"/>
              </a:lnSpc>
              <a:spcBef>
                <a:spcPts val="500"/>
              </a:spcBef>
              <a:spcAft>
                <a:spcPts val="0"/>
              </a:spcAft>
              <a:buClr>
                <a:schemeClr val="dk1"/>
              </a:buClr>
              <a:buSzPts val="1200"/>
              <a:buNone/>
            </a:pPr>
            <a:r>
              <a:t/>
            </a:r>
            <a:endParaRPr sz="1200">
              <a:latin typeface="Arial"/>
              <a:ea typeface="Arial"/>
              <a:cs typeface="Arial"/>
              <a:sym typeface="Arial"/>
            </a:endParaRPr>
          </a:p>
        </p:txBody>
      </p:sp>
      <p:sp>
        <p:nvSpPr>
          <p:cNvPr id="250" name="Google Shape;250;p26"/>
          <p:cNvSpPr txBox="1"/>
          <p:nvPr>
            <p:ph type="title"/>
          </p:nvPr>
        </p:nvSpPr>
        <p:spPr>
          <a:xfrm>
            <a:off x="838200" y="365125"/>
            <a:ext cx="10515600" cy="6826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lang="en-US">
                <a:latin typeface="Arial"/>
                <a:ea typeface="Arial"/>
                <a:cs typeface="Arial"/>
                <a:sym typeface="Arial"/>
              </a:rPr>
              <a:t>Day 2 Morning CONOP</a:t>
            </a:r>
            <a:endParaRPr/>
          </a:p>
        </p:txBody>
      </p:sp>
      <p:sp>
        <p:nvSpPr>
          <p:cNvPr id="251" name="Google Shape;251;p26"/>
          <p:cNvSpPr txBox="1"/>
          <p:nvPr/>
        </p:nvSpPr>
        <p:spPr>
          <a:xfrm>
            <a:off x="5391150" y="1047749"/>
            <a:ext cx="4552950" cy="5129213"/>
          </a:xfrm>
          <a:prstGeom prst="rect">
            <a:avLst/>
          </a:prstGeom>
          <a:noFill/>
          <a:ln>
            <a:noFill/>
          </a:ln>
        </p:spPr>
        <p:txBody>
          <a:bodyPr anchorCtr="0" anchor="t" bIns="45700" lIns="91425" spcFirstLastPara="1" rIns="91425" wrap="square" tIns="45700">
            <a:normAutofit/>
          </a:bodyPr>
          <a:lstStyle/>
          <a:p>
            <a:pPr indent="-50800" lvl="0" marL="228600" marR="0" rtl="0" algn="l">
              <a:lnSpc>
                <a:spcPct val="90000"/>
              </a:lnSpc>
              <a:spcBef>
                <a:spcPts val="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sp>
        <p:nvSpPr>
          <p:cNvPr id="252" name="Google Shape;252;p26"/>
          <p:cNvSpPr txBox="1"/>
          <p:nvPr/>
        </p:nvSpPr>
        <p:spPr>
          <a:xfrm>
            <a:off x="6629400" y="1142998"/>
            <a:ext cx="4972050" cy="503396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pic>
        <p:nvPicPr>
          <p:cNvPr id="253" name="Google Shape;253;p26"/>
          <p:cNvPicPr preferRelativeResize="0"/>
          <p:nvPr/>
        </p:nvPicPr>
        <p:blipFill rotWithShape="1">
          <a:blip r:embed="rId3">
            <a:alphaModFix/>
          </a:blip>
          <a:srcRect b="0" l="0" r="0" t="0"/>
          <a:stretch/>
        </p:blipFill>
        <p:spPr>
          <a:xfrm>
            <a:off x="6373637" y="1485731"/>
            <a:ext cx="5685013" cy="3886537"/>
          </a:xfrm>
          <a:prstGeom prst="rect">
            <a:avLst/>
          </a:prstGeom>
          <a:noFill/>
          <a:ln>
            <a:noFill/>
          </a:ln>
        </p:spPr>
      </p:pic>
      <p:sp>
        <p:nvSpPr>
          <p:cNvPr id="254" name="Google Shape;254;p26"/>
          <p:cNvSpPr/>
          <p:nvPr/>
        </p:nvSpPr>
        <p:spPr>
          <a:xfrm rot="-1852529">
            <a:off x="8731444" y="3092205"/>
            <a:ext cx="2537072" cy="767088"/>
          </a:xfrm>
          <a:prstGeom prst="rect">
            <a:avLst/>
          </a:prstGeom>
          <a:solidFill>
            <a:schemeClr val="accent6">
              <a:alpha val="49803"/>
            </a:schemeClr>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Trench Run Task</a:t>
            </a:r>
            <a:endParaRPr/>
          </a:p>
        </p:txBody>
      </p:sp>
      <p:sp>
        <p:nvSpPr>
          <p:cNvPr id="255" name="Google Shape;255;p26"/>
          <p:cNvSpPr/>
          <p:nvPr/>
        </p:nvSpPr>
        <p:spPr>
          <a:xfrm rot="-1852529">
            <a:off x="7861336" y="3108876"/>
            <a:ext cx="1624426" cy="290466"/>
          </a:xfrm>
          <a:prstGeom prst="rect">
            <a:avLst/>
          </a:prstGeom>
          <a:solidFill>
            <a:schemeClr val="accent6">
              <a:alpha val="49803"/>
            </a:schemeClr>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Altitude Change</a:t>
            </a:r>
            <a:endParaRPr/>
          </a:p>
        </p:txBody>
      </p:sp>
      <p:sp>
        <p:nvSpPr>
          <p:cNvPr id="256" name="Google Shape;256;p26"/>
          <p:cNvSpPr/>
          <p:nvPr/>
        </p:nvSpPr>
        <p:spPr>
          <a:xfrm rot="-1852529">
            <a:off x="10879927" y="3705126"/>
            <a:ext cx="873423" cy="631047"/>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Repair Station</a:t>
            </a:r>
            <a:endParaRPr/>
          </a:p>
        </p:txBody>
      </p:sp>
      <p:sp>
        <p:nvSpPr>
          <p:cNvPr id="257" name="Google Shape;257;p26"/>
          <p:cNvSpPr/>
          <p:nvPr/>
        </p:nvSpPr>
        <p:spPr>
          <a:xfrm>
            <a:off x="9323060" y="2604728"/>
            <a:ext cx="566427" cy="306648"/>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Battery Station</a:t>
            </a:r>
            <a:endParaRPr/>
          </a:p>
        </p:txBody>
      </p:sp>
      <p:sp>
        <p:nvSpPr>
          <p:cNvPr id="258" name="Google Shape;258;p26"/>
          <p:cNvSpPr/>
          <p:nvPr/>
        </p:nvSpPr>
        <p:spPr>
          <a:xfrm>
            <a:off x="10048407" y="2342809"/>
            <a:ext cx="566427" cy="306648"/>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Battery Station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27"/>
          <p:cNvPicPr preferRelativeResize="0"/>
          <p:nvPr/>
        </p:nvPicPr>
        <p:blipFill rotWithShape="1">
          <a:blip r:embed="rId3">
            <a:alphaModFix/>
          </a:blip>
          <a:srcRect b="0" l="0" r="0" t="0"/>
          <a:stretch/>
        </p:blipFill>
        <p:spPr>
          <a:xfrm>
            <a:off x="172790" y="2676575"/>
            <a:ext cx="11835284" cy="4000530"/>
          </a:xfrm>
          <a:prstGeom prst="rect">
            <a:avLst/>
          </a:prstGeom>
          <a:noFill/>
          <a:ln>
            <a:noFill/>
          </a:ln>
        </p:spPr>
      </p:pic>
      <p:sp>
        <p:nvSpPr>
          <p:cNvPr id="265" name="Google Shape;265;p27"/>
          <p:cNvSpPr txBox="1"/>
          <p:nvPr>
            <p:ph type="title"/>
          </p:nvPr>
        </p:nvSpPr>
        <p:spPr>
          <a:xfrm>
            <a:off x="838200" y="294790"/>
            <a:ext cx="10515600" cy="76029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Arial"/>
              <a:buNone/>
            </a:pPr>
            <a:r>
              <a:rPr b="1" lang="en-US" sz="3600" u="sng">
                <a:latin typeface="Arial"/>
                <a:ea typeface="Arial"/>
                <a:cs typeface="Arial"/>
                <a:sym typeface="Arial"/>
              </a:rPr>
              <a:t>FPV 7in Flights – Day 2 afternoon</a:t>
            </a:r>
            <a:endParaRPr sz="3600">
              <a:latin typeface="Arial"/>
              <a:ea typeface="Arial"/>
              <a:cs typeface="Arial"/>
              <a:sym typeface="Arial"/>
            </a:endParaRPr>
          </a:p>
        </p:txBody>
      </p:sp>
      <p:sp>
        <p:nvSpPr>
          <p:cNvPr id="266" name="Google Shape;266;p27"/>
          <p:cNvSpPr txBox="1"/>
          <p:nvPr>
            <p:ph idx="1" type="body"/>
          </p:nvPr>
        </p:nvSpPr>
        <p:spPr>
          <a:xfrm>
            <a:off x="224118" y="989764"/>
            <a:ext cx="11734800" cy="576235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None/>
            </a:pPr>
            <a:r>
              <a:rPr lang="en-US" sz="1400" u="sng">
                <a:latin typeface="Arial"/>
                <a:ea typeface="Arial"/>
                <a:cs typeface="Arial"/>
                <a:sym typeface="Arial"/>
              </a:rPr>
              <a:t>Task 1:</a:t>
            </a:r>
            <a:r>
              <a:rPr lang="en-US" sz="1400">
                <a:latin typeface="Arial"/>
                <a:ea typeface="Arial"/>
                <a:cs typeface="Arial"/>
                <a:sym typeface="Arial"/>
              </a:rPr>
              <a:t> Strike Accuracy and Navigation Practice from the trench</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Conditions: </a:t>
            </a:r>
            <a:r>
              <a:rPr lang="en-US" sz="1400">
                <a:latin typeface="Arial"/>
                <a:ea typeface="Arial"/>
                <a:cs typeface="Arial"/>
                <a:sym typeface="Arial"/>
              </a:rPr>
              <a:t>Use the 7in and outdoor flight area with trees and target net</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Standards:</a:t>
            </a:r>
            <a:r>
              <a:rPr lang="en-US" sz="1400">
                <a:latin typeface="Arial"/>
                <a:ea typeface="Arial"/>
                <a:cs typeface="Arial"/>
                <a:sym typeface="Arial"/>
              </a:rPr>
              <a:t> In teams of 4, operate from a UAS hide site located North of the flightline using camo net. Establish the hide site and launch 1</a:t>
            </a:r>
            <a:r>
              <a:rPr baseline="30000" lang="en-US" sz="1400">
                <a:latin typeface="Arial"/>
                <a:ea typeface="Arial"/>
                <a:cs typeface="Arial"/>
                <a:sym typeface="Arial"/>
              </a:rPr>
              <a:t>st</a:t>
            </a:r>
            <a:r>
              <a:rPr lang="en-US" sz="1400">
                <a:latin typeface="Arial"/>
                <a:ea typeface="Arial"/>
                <a:cs typeface="Arial"/>
                <a:sym typeface="Arial"/>
              </a:rPr>
              <a:t> FPV within 15 minutes. Navigate down the tree line on the South side then upon approaching the road turn right and navigate down the road behind the first break in the trees and fly into the target net for simulated strike.</a:t>
            </a:r>
            <a:endParaRPr/>
          </a:p>
          <a:p>
            <a:pPr indent="0" lvl="0" marL="0" rtl="0" algn="l">
              <a:lnSpc>
                <a:spcPct val="90000"/>
              </a:lnSpc>
              <a:spcBef>
                <a:spcPts val="1000"/>
              </a:spcBef>
              <a:spcAft>
                <a:spcPts val="0"/>
              </a:spcAft>
              <a:buClr>
                <a:schemeClr val="dk1"/>
              </a:buClr>
              <a:buSzPts val="1400"/>
              <a:buNone/>
            </a:pPr>
            <a:r>
              <a:rPr lang="en-US" sz="1400">
                <a:latin typeface="Arial"/>
                <a:ea typeface="Arial"/>
                <a:cs typeface="Arial"/>
                <a:sym typeface="Arial"/>
              </a:rPr>
              <a:t>SRR operator will establish hover between 300 – 350 ft AGL and observe FPV as it negotiates the route.</a:t>
            </a:r>
            <a:endParaRPr/>
          </a:p>
          <a:p>
            <a:pPr indent="0" lvl="0" marL="0" rtl="0" algn="l">
              <a:lnSpc>
                <a:spcPct val="90000"/>
              </a:lnSpc>
              <a:spcBef>
                <a:spcPts val="1000"/>
              </a:spcBef>
              <a:spcAft>
                <a:spcPts val="0"/>
              </a:spcAft>
              <a:buClr>
                <a:schemeClr val="dk1"/>
              </a:buClr>
              <a:buSzPts val="1400"/>
              <a:buNone/>
            </a:pPr>
            <a:r>
              <a:t/>
            </a:r>
            <a:endParaRPr sz="1400">
              <a:latin typeface="Arial"/>
              <a:ea typeface="Arial"/>
              <a:cs typeface="Arial"/>
              <a:sym typeface="Arial"/>
            </a:endParaRPr>
          </a:p>
          <a:p>
            <a:pPr indent="0" lvl="0" marL="0" rtl="0" algn="l">
              <a:lnSpc>
                <a:spcPct val="90000"/>
              </a:lnSpc>
              <a:spcBef>
                <a:spcPts val="1000"/>
              </a:spcBef>
              <a:spcAft>
                <a:spcPts val="0"/>
              </a:spcAft>
              <a:buClr>
                <a:schemeClr val="lt1"/>
              </a:buClr>
              <a:buSzPts val="1400"/>
              <a:buNone/>
            </a:pPr>
            <a:r>
              <a:rPr b="1" i="1" lang="en-US" sz="1400">
                <a:solidFill>
                  <a:schemeClr val="lt1"/>
                </a:solidFill>
                <a:latin typeface="Arial"/>
                <a:ea typeface="Arial"/>
                <a:cs typeface="Arial"/>
                <a:sym typeface="Arial"/>
              </a:rPr>
              <a:t>Note:</a:t>
            </a:r>
            <a:r>
              <a:rPr i="1" lang="en-US" sz="1400">
                <a:solidFill>
                  <a:schemeClr val="lt1"/>
                </a:solidFill>
                <a:latin typeface="Arial"/>
                <a:ea typeface="Arial"/>
                <a:cs typeface="Arial"/>
                <a:sym typeface="Arial"/>
              </a:rPr>
              <a:t> This task tests ability to operate beyond line of site with degraded video signal.</a:t>
            </a:r>
            <a:endParaRPr/>
          </a:p>
        </p:txBody>
      </p:sp>
      <p:sp>
        <p:nvSpPr>
          <p:cNvPr id="267" name="Google Shape;267;p27"/>
          <p:cNvSpPr/>
          <p:nvPr/>
        </p:nvSpPr>
        <p:spPr>
          <a:xfrm>
            <a:off x="1683824" y="5838092"/>
            <a:ext cx="4124121" cy="479577"/>
          </a:xfrm>
          <a:custGeom>
            <a:rect b="b" l="l" r="r" t="t"/>
            <a:pathLst>
              <a:path extrusionOk="0" h="470226" w="3647551">
                <a:moveTo>
                  <a:pt x="3647551" y="20794"/>
                </a:moveTo>
                <a:cubicBezTo>
                  <a:pt x="3362010" y="-978"/>
                  <a:pt x="3076470" y="-22749"/>
                  <a:pt x="2863780" y="50939"/>
                </a:cubicBezTo>
                <a:cubicBezTo>
                  <a:pt x="2651090" y="124627"/>
                  <a:pt x="2512087" y="417704"/>
                  <a:pt x="2371410" y="462921"/>
                </a:cubicBezTo>
                <a:cubicBezTo>
                  <a:pt x="2230733" y="508139"/>
                  <a:pt x="2120202" y="328943"/>
                  <a:pt x="2019718" y="322244"/>
                </a:cubicBezTo>
                <a:cubicBezTo>
                  <a:pt x="1919234" y="315545"/>
                  <a:pt x="1935981" y="474645"/>
                  <a:pt x="1768509" y="422728"/>
                </a:cubicBezTo>
                <a:cubicBezTo>
                  <a:pt x="1601036" y="370812"/>
                  <a:pt x="1309634" y="32517"/>
                  <a:pt x="1014883" y="10745"/>
                </a:cubicBezTo>
                <a:cubicBezTo>
                  <a:pt x="720131" y="-11027"/>
                  <a:pt x="360065" y="140536"/>
                  <a:pt x="0" y="292099"/>
                </a:cubicBezTo>
              </a:path>
            </a:pathLst>
          </a:custGeom>
          <a:noFill/>
          <a:ln cap="flat" cmpd="sng" w="28575">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68" name="Google Shape;268;p27"/>
          <p:cNvCxnSpPr/>
          <p:nvPr/>
        </p:nvCxnSpPr>
        <p:spPr>
          <a:xfrm flipH="1" rot="10800000">
            <a:off x="1594289" y="5465618"/>
            <a:ext cx="254189" cy="698114"/>
          </a:xfrm>
          <a:prstGeom prst="straightConnector1">
            <a:avLst/>
          </a:prstGeom>
          <a:noFill/>
          <a:ln cap="flat" cmpd="sng" w="28575">
            <a:solidFill>
              <a:srgbClr val="00B0F0"/>
            </a:solidFill>
            <a:prstDash val="solid"/>
            <a:miter lim="800000"/>
            <a:headEnd len="sm" w="sm" type="none"/>
            <a:tailEnd len="med" w="med" type="triangle"/>
          </a:ln>
        </p:spPr>
      </p:cxnSp>
      <p:cxnSp>
        <p:nvCxnSpPr>
          <p:cNvPr id="269" name="Google Shape;269;p27"/>
          <p:cNvCxnSpPr/>
          <p:nvPr/>
        </p:nvCxnSpPr>
        <p:spPr>
          <a:xfrm flipH="1">
            <a:off x="1585512" y="5968287"/>
            <a:ext cx="586940" cy="195445"/>
          </a:xfrm>
          <a:prstGeom prst="straightConnector1">
            <a:avLst/>
          </a:prstGeom>
          <a:noFill/>
          <a:ln cap="flat" cmpd="sng" w="28575">
            <a:solidFill>
              <a:srgbClr val="00B0F0"/>
            </a:solidFill>
            <a:prstDash val="solid"/>
            <a:miter lim="800000"/>
            <a:headEnd len="sm" w="sm" type="none"/>
            <a:tailEnd len="med" w="med" type="triangle"/>
          </a:ln>
        </p:spPr>
      </p:cxnSp>
      <p:grpSp>
        <p:nvGrpSpPr>
          <p:cNvPr id="270" name="Google Shape;270;p27"/>
          <p:cNvGrpSpPr/>
          <p:nvPr/>
        </p:nvGrpSpPr>
        <p:grpSpPr>
          <a:xfrm>
            <a:off x="10268127" y="2985768"/>
            <a:ext cx="570518" cy="523220"/>
            <a:chOff x="7410627" y="5881368"/>
            <a:chExt cx="570518" cy="523220"/>
          </a:xfrm>
        </p:grpSpPr>
        <p:sp>
          <p:nvSpPr>
            <p:cNvPr id="271" name="Google Shape;271;p27"/>
            <p:cNvSpPr/>
            <p:nvPr/>
          </p:nvSpPr>
          <p:spPr>
            <a:xfrm>
              <a:off x="7486022" y="5968287"/>
              <a:ext cx="419728" cy="349382"/>
            </a:xfrm>
            <a:prstGeom prst="rect">
              <a:avLst/>
            </a:prstGeom>
            <a:solidFill>
              <a:srgbClr val="00B0F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2" name="Google Shape;272;p27"/>
            <p:cNvSpPr/>
            <p:nvPr/>
          </p:nvSpPr>
          <p:spPr>
            <a:xfrm>
              <a:off x="7410627" y="5881368"/>
              <a:ext cx="570518"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400" cap="none">
                  <a:solidFill>
                    <a:schemeClr val="dk1"/>
                  </a:solidFill>
                  <a:latin typeface="Calibri"/>
                  <a:ea typeface="Calibri"/>
                  <a:cs typeface="Calibri"/>
                  <a:sym typeface="Calibri"/>
                </a:rPr>
                <a:t>UAS</a:t>
              </a:r>
              <a:endParaRPr/>
            </a:p>
            <a:p>
              <a:pPr indent="0" lvl="0" marL="0" marR="0" rtl="0" algn="ctr">
                <a:spcBef>
                  <a:spcPts val="0"/>
                </a:spcBef>
                <a:spcAft>
                  <a:spcPts val="0"/>
                </a:spcAft>
                <a:buNone/>
              </a:pPr>
              <a:r>
                <a:rPr b="0" lang="en-US" sz="1400" cap="none">
                  <a:solidFill>
                    <a:schemeClr val="dk1"/>
                  </a:solidFill>
                  <a:latin typeface="Calibri"/>
                  <a:ea typeface="Calibri"/>
                  <a:cs typeface="Calibri"/>
                  <a:sym typeface="Calibri"/>
                </a:rPr>
                <a:t>OP</a:t>
              </a:r>
              <a:endParaRPr/>
            </a:p>
          </p:txBody>
        </p:sp>
      </p:grpSp>
      <p:cxnSp>
        <p:nvCxnSpPr>
          <p:cNvPr id="273" name="Google Shape;273;p27"/>
          <p:cNvCxnSpPr/>
          <p:nvPr/>
        </p:nvCxnSpPr>
        <p:spPr>
          <a:xfrm flipH="1">
            <a:off x="6942721" y="3214829"/>
            <a:ext cx="3400801" cy="3179338"/>
          </a:xfrm>
          <a:prstGeom prst="straightConnector1">
            <a:avLst/>
          </a:prstGeom>
          <a:noFill/>
          <a:ln cap="flat" cmpd="sng" w="28575">
            <a:solidFill>
              <a:srgbClr val="00B0F0"/>
            </a:solidFill>
            <a:prstDash val="solid"/>
            <a:miter lim="800000"/>
            <a:headEnd len="sm" w="sm" type="none"/>
            <a:tailEnd len="sm" w="sm" type="none"/>
          </a:ln>
        </p:spPr>
      </p:cxnSp>
      <p:cxnSp>
        <p:nvCxnSpPr>
          <p:cNvPr id="274" name="Google Shape;274;p27"/>
          <p:cNvCxnSpPr>
            <a:endCxn id="267" idx="0"/>
          </p:cNvCxnSpPr>
          <p:nvPr/>
        </p:nvCxnSpPr>
        <p:spPr>
          <a:xfrm rot="10800000">
            <a:off x="5807821" y="5859267"/>
            <a:ext cx="1134900" cy="534900"/>
          </a:xfrm>
          <a:prstGeom prst="straightConnector1">
            <a:avLst/>
          </a:prstGeom>
          <a:noFill/>
          <a:ln cap="flat" cmpd="sng" w="28575">
            <a:solidFill>
              <a:srgbClr val="00B0F0"/>
            </a:solidFill>
            <a:prstDash val="solid"/>
            <a:miter lim="800000"/>
            <a:headEnd len="sm" w="sm" type="none"/>
            <a:tailEnd len="sm" w="sm" type="none"/>
          </a:ln>
        </p:spPr>
      </p:cxnSp>
      <p:sp>
        <p:nvSpPr>
          <p:cNvPr id="275" name="Google Shape;275;p27"/>
          <p:cNvSpPr/>
          <p:nvPr/>
        </p:nvSpPr>
        <p:spPr>
          <a:xfrm>
            <a:off x="1843841" y="5303315"/>
            <a:ext cx="166623" cy="211657"/>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28"/>
          <p:cNvPicPr preferRelativeResize="0"/>
          <p:nvPr/>
        </p:nvPicPr>
        <p:blipFill rotWithShape="1">
          <a:blip r:embed="rId3">
            <a:alphaModFix/>
          </a:blip>
          <a:srcRect b="0" l="0" r="0" t="0"/>
          <a:stretch/>
        </p:blipFill>
        <p:spPr>
          <a:xfrm>
            <a:off x="172790" y="2676575"/>
            <a:ext cx="11835284" cy="4000530"/>
          </a:xfrm>
          <a:prstGeom prst="rect">
            <a:avLst/>
          </a:prstGeom>
          <a:noFill/>
          <a:ln>
            <a:noFill/>
          </a:ln>
        </p:spPr>
      </p:pic>
      <p:sp>
        <p:nvSpPr>
          <p:cNvPr id="282" name="Google Shape;282;p28"/>
          <p:cNvSpPr txBox="1"/>
          <p:nvPr>
            <p:ph type="title"/>
          </p:nvPr>
        </p:nvSpPr>
        <p:spPr>
          <a:xfrm>
            <a:off x="838200" y="294790"/>
            <a:ext cx="10515600" cy="76029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Arial"/>
              <a:buNone/>
            </a:pPr>
            <a:r>
              <a:rPr b="1" lang="en-US" sz="3600" u="sng">
                <a:latin typeface="Arial"/>
                <a:ea typeface="Arial"/>
                <a:cs typeface="Arial"/>
                <a:sym typeface="Arial"/>
              </a:rPr>
              <a:t>SRR Flights – Day 2 afternoon</a:t>
            </a:r>
            <a:endParaRPr sz="3600">
              <a:latin typeface="Arial"/>
              <a:ea typeface="Arial"/>
              <a:cs typeface="Arial"/>
              <a:sym typeface="Arial"/>
            </a:endParaRPr>
          </a:p>
        </p:txBody>
      </p:sp>
      <p:sp>
        <p:nvSpPr>
          <p:cNvPr id="283" name="Google Shape;283;p28"/>
          <p:cNvSpPr txBox="1"/>
          <p:nvPr>
            <p:ph idx="1" type="body"/>
          </p:nvPr>
        </p:nvSpPr>
        <p:spPr>
          <a:xfrm>
            <a:off x="224118" y="989764"/>
            <a:ext cx="11734800" cy="576235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None/>
            </a:pPr>
            <a:r>
              <a:rPr lang="en-US" sz="1400" u="sng">
                <a:latin typeface="Arial"/>
                <a:ea typeface="Arial"/>
                <a:cs typeface="Arial"/>
                <a:sym typeface="Arial"/>
              </a:rPr>
              <a:t>Task 1:</a:t>
            </a:r>
            <a:r>
              <a:rPr lang="en-US" sz="1400">
                <a:latin typeface="Arial"/>
                <a:ea typeface="Arial"/>
                <a:cs typeface="Arial"/>
                <a:sym typeface="Arial"/>
              </a:rPr>
              <a:t> Provide ISR for target acquisition and BDA</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Conditions: </a:t>
            </a:r>
            <a:r>
              <a:rPr lang="en-US" sz="1400">
                <a:latin typeface="Arial"/>
                <a:ea typeface="Arial"/>
                <a:cs typeface="Arial"/>
                <a:sym typeface="Arial"/>
              </a:rPr>
              <a:t>Use the Mavic 3 Classic and outdoor flight area with trees and target net</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Standards:</a:t>
            </a:r>
            <a:r>
              <a:rPr lang="en-US" sz="1400">
                <a:latin typeface="Arial"/>
                <a:ea typeface="Arial"/>
                <a:cs typeface="Arial"/>
                <a:sym typeface="Arial"/>
              </a:rPr>
              <a:t> With a team of FPV operators, operate from a UAS hide site located North of the flightline using camo net. Establish the hide site and launch ISR drone within 10 minutes. Navigate down the tree line on the North side then upon approaching the firebreak turn left and acquire a visual on the target net. Establish hover between 300 – 350 ft AGL. Communicate target location to FPV operators, observe FPV as it navigates the route, and monitor for BDA.</a:t>
            </a:r>
            <a:endParaRPr/>
          </a:p>
          <a:p>
            <a:pPr indent="0" lvl="0" marL="0" rtl="0" algn="l">
              <a:lnSpc>
                <a:spcPct val="90000"/>
              </a:lnSpc>
              <a:spcBef>
                <a:spcPts val="1000"/>
              </a:spcBef>
              <a:spcAft>
                <a:spcPts val="0"/>
              </a:spcAft>
              <a:buClr>
                <a:schemeClr val="dk1"/>
              </a:buClr>
              <a:buSzPts val="1400"/>
              <a:buNone/>
            </a:pPr>
            <a:r>
              <a:t/>
            </a:r>
            <a:endParaRPr sz="1400">
              <a:latin typeface="Arial"/>
              <a:ea typeface="Arial"/>
              <a:cs typeface="Arial"/>
              <a:sym typeface="Arial"/>
            </a:endParaRPr>
          </a:p>
          <a:p>
            <a:pPr indent="0" lvl="0" marL="0" rtl="0" algn="l">
              <a:lnSpc>
                <a:spcPct val="90000"/>
              </a:lnSpc>
              <a:spcBef>
                <a:spcPts val="1000"/>
              </a:spcBef>
              <a:spcAft>
                <a:spcPts val="0"/>
              </a:spcAft>
              <a:buClr>
                <a:schemeClr val="dk1"/>
              </a:buClr>
              <a:buSzPts val="1400"/>
              <a:buNone/>
            </a:pPr>
            <a:r>
              <a:t/>
            </a:r>
            <a:endParaRPr i="1" sz="1400">
              <a:solidFill>
                <a:schemeClr val="lt1"/>
              </a:solidFill>
              <a:latin typeface="Arial"/>
              <a:ea typeface="Arial"/>
              <a:cs typeface="Arial"/>
              <a:sym typeface="Arial"/>
            </a:endParaRPr>
          </a:p>
        </p:txBody>
      </p:sp>
      <p:cxnSp>
        <p:nvCxnSpPr>
          <p:cNvPr id="284" name="Google Shape;284;p28"/>
          <p:cNvCxnSpPr/>
          <p:nvPr/>
        </p:nvCxnSpPr>
        <p:spPr>
          <a:xfrm rot="10800000">
            <a:off x="2451370" y="4117043"/>
            <a:ext cx="3861881" cy="0"/>
          </a:xfrm>
          <a:prstGeom prst="straightConnector1">
            <a:avLst/>
          </a:prstGeom>
          <a:noFill/>
          <a:ln cap="flat" cmpd="sng" w="28575">
            <a:solidFill>
              <a:srgbClr val="00B0F0"/>
            </a:solidFill>
            <a:prstDash val="solid"/>
            <a:miter lim="800000"/>
            <a:headEnd len="sm" w="sm" type="none"/>
            <a:tailEnd len="med" w="med" type="triangle"/>
          </a:ln>
        </p:spPr>
      </p:cxnSp>
      <p:grpSp>
        <p:nvGrpSpPr>
          <p:cNvPr id="285" name="Google Shape;285;p28"/>
          <p:cNvGrpSpPr/>
          <p:nvPr/>
        </p:nvGrpSpPr>
        <p:grpSpPr>
          <a:xfrm>
            <a:off x="10268127" y="2985768"/>
            <a:ext cx="570518" cy="523220"/>
            <a:chOff x="7410627" y="5881368"/>
            <a:chExt cx="570518" cy="523220"/>
          </a:xfrm>
        </p:grpSpPr>
        <p:sp>
          <p:nvSpPr>
            <p:cNvPr id="286" name="Google Shape;286;p28"/>
            <p:cNvSpPr/>
            <p:nvPr/>
          </p:nvSpPr>
          <p:spPr>
            <a:xfrm>
              <a:off x="7486022" y="5968287"/>
              <a:ext cx="419728" cy="349382"/>
            </a:xfrm>
            <a:prstGeom prst="rect">
              <a:avLst/>
            </a:prstGeom>
            <a:solidFill>
              <a:srgbClr val="00B0F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7" name="Google Shape;287;p28"/>
            <p:cNvSpPr/>
            <p:nvPr/>
          </p:nvSpPr>
          <p:spPr>
            <a:xfrm>
              <a:off x="7410627" y="5881368"/>
              <a:ext cx="570518"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400" cap="none">
                  <a:solidFill>
                    <a:schemeClr val="dk1"/>
                  </a:solidFill>
                  <a:latin typeface="Calibri"/>
                  <a:ea typeface="Calibri"/>
                  <a:cs typeface="Calibri"/>
                  <a:sym typeface="Calibri"/>
                </a:rPr>
                <a:t>UAS</a:t>
              </a:r>
              <a:endParaRPr/>
            </a:p>
            <a:p>
              <a:pPr indent="0" lvl="0" marL="0" marR="0" rtl="0" algn="ctr">
                <a:spcBef>
                  <a:spcPts val="0"/>
                </a:spcBef>
                <a:spcAft>
                  <a:spcPts val="0"/>
                </a:spcAft>
                <a:buNone/>
              </a:pPr>
              <a:r>
                <a:rPr b="0" lang="en-US" sz="1400" cap="none">
                  <a:solidFill>
                    <a:schemeClr val="dk1"/>
                  </a:solidFill>
                  <a:latin typeface="Calibri"/>
                  <a:ea typeface="Calibri"/>
                  <a:cs typeface="Calibri"/>
                  <a:sym typeface="Calibri"/>
                </a:rPr>
                <a:t>OP</a:t>
              </a:r>
              <a:endParaRPr/>
            </a:p>
          </p:txBody>
        </p:sp>
      </p:grpSp>
      <p:cxnSp>
        <p:nvCxnSpPr>
          <p:cNvPr id="288" name="Google Shape;288;p28"/>
          <p:cNvCxnSpPr/>
          <p:nvPr/>
        </p:nvCxnSpPr>
        <p:spPr>
          <a:xfrm flipH="1">
            <a:off x="6313251" y="3214829"/>
            <a:ext cx="4030271" cy="902214"/>
          </a:xfrm>
          <a:prstGeom prst="straightConnector1">
            <a:avLst/>
          </a:prstGeom>
          <a:noFill/>
          <a:ln cap="flat" cmpd="sng" w="28575">
            <a:solidFill>
              <a:srgbClr val="00B0F0"/>
            </a:solidFill>
            <a:prstDash val="solid"/>
            <a:miter lim="800000"/>
            <a:headEnd len="sm" w="sm" type="none"/>
            <a:tailEnd len="sm" w="sm" type="none"/>
          </a:ln>
        </p:spPr>
      </p:cxnSp>
      <p:sp>
        <p:nvSpPr>
          <p:cNvPr id="289" name="Google Shape;289;p28"/>
          <p:cNvSpPr/>
          <p:nvPr/>
        </p:nvSpPr>
        <p:spPr>
          <a:xfrm>
            <a:off x="1843841" y="5303315"/>
            <a:ext cx="166623" cy="211657"/>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90" name="Google Shape;290;p28"/>
          <p:cNvCxnSpPr/>
          <p:nvPr/>
        </p:nvCxnSpPr>
        <p:spPr>
          <a:xfrm flipH="1">
            <a:off x="1489051" y="4203258"/>
            <a:ext cx="876201" cy="1261854"/>
          </a:xfrm>
          <a:prstGeom prst="straightConnector1">
            <a:avLst/>
          </a:prstGeom>
          <a:noFill/>
          <a:ln cap="flat" cmpd="sng" w="28575">
            <a:solidFill>
              <a:srgbClr val="FFFF00"/>
            </a:solidFill>
            <a:prstDash val="solid"/>
            <a:miter lim="800000"/>
            <a:headEnd len="sm" w="sm" type="none"/>
            <a:tailEnd len="sm" w="sm" type="none"/>
          </a:ln>
        </p:spPr>
      </p:cxnSp>
      <p:cxnSp>
        <p:nvCxnSpPr>
          <p:cNvPr id="291" name="Google Shape;291;p28"/>
          <p:cNvCxnSpPr/>
          <p:nvPr/>
        </p:nvCxnSpPr>
        <p:spPr>
          <a:xfrm flipH="1">
            <a:off x="2104546" y="4213746"/>
            <a:ext cx="260706" cy="1429981"/>
          </a:xfrm>
          <a:prstGeom prst="straightConnector1">
            <a:avLst/>
          </a:prstGeom>
          <a:noFill/>
          <a:ln cap="flat" cmpd="sng" w="28575">
            <a:solidFill>
              <a:srgbClr val="FFFF00"/>
            </a:solidFill>
            <a:prstDash val="solid"/>
            <a:miter lim="800000"/>
            <a:headEnd len="sm" w="sm" type="none"/>
            <a:tailEnd len="sm" w="sm" type="none"/>
          </a:ln>
        </p:spPr>
      </p:cxnSp>
      <p:sp>
        <p:nvSpPr>
          <p:cNvPr id="292" name="Google Shape;292;p28"/>
          <p:cNvSpPr/>
          <p:nvPr/>
        </p:nvSpPr>
        <p:spPr>
          <a:xfrm rot="9233745">
            <a:off x="1440767" y="4797475"/>
            <a:ext cx="914400" cy="914400"/>
          </a:xfrm>
          <a:prstGeom prst="arc">
            <a:avLst>
              <a:gd fmla="val 16060689" name="adj1"/>
              <a:gd fmla="val 0" name="adj2"/>
            </a:avLst>
          </a:prstGeom>
          <a:noFill/>
          <a:ln cap="flat" cmpd="sng" w="28575">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6" name="Shape 296"/>
        <p:cNvGrpSpPr/>
        <p:nvPr/>
      </p:nvGrpSpPr>
      <p:grpSpPr>
        <a:xfrm>
          <a:off x="0" y="0"/>
          <a:ext cx="0" cy="0"/>
          <a:chOff x="0" y="0"/>
          <a:chExt cx="0" cy="0"/>
        </a:xfrm>
      </p:grpSpPr>
      <p:pic>
        <p:nvPicPr>
          <p:cNvPr id="297" name="Google Shape;297;p29"/>
          <p:cNvPicPr preferRelativeResize="0"/>
          <p:nvPr/>
        </p:nvPicPr>
        <p:blipFill rotWithShape="1">
          <a:blip r:embed="rId3">
            <a:alphaModFix/>
          </a:blip>
          <a:srcRect b="0" l="0" r="0" t="0"/>
          <a:stretch/>
        </p:blipFill>
        <p:spPr>
          <a:xfrm>
            <a:off x="5758345" y="972249"/>
            <a:ext cx="5862155" cy="5646635"/>
          </a:xfrm>
          <a:prstGeom prst="rect">
            <a:avLst/>
          </a:prstGeom>
          <a:noFill/>
          <a:ln>
            <a:noFill/>
          </a:ln>
        </p:spPr>
      </p:pic>
      <p:sp>
        <p:nvSpPr>
          <p:cNvPr id="298" name="Google Shape;298;p29"/>
          <p:cNvSpPr txBox="1"/>
          <p:nvPr>
            <p:ph idx="1" type="body"/>
          </p:nvPr>
        </p:nvSpPr>
        <p:spPr>
          <a:xfrm>
            <a:off x="273161" y="972249"/>
            <a:ext cx="4552950" cy="5520626"/>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200"/>
              <a:buChar char="•"/>
            </a:pPr>
            <a:r>
              <a:rPr lang="en-US" sz="1200">
                <a:latin typeface="Arial"/>
                <a:ea typeface="Arial"/>
                <a:cs typeface="Arial"/>
                <a:sym typeface="Arial"/>
              </a:rPr>
              <a:t>Key Tasks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Signal Loss Strike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SRR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BPT Conduct Repair Operations</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Timeline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Operations continuous until 30 min prior to sunset</a:t>
            </a:r>
            <a:endParaRPr sz="1600">
              <a:latin typeface="Arial"/>
              <a:ea typeface="Arial"/>
              <a:cs typeface="Arial"/>
              <a:sym typeface="Arial"/>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Coordinating Instructions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Instructors for Signal Loss Strike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Instructors for SRR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 for Recovery Operations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NCOIC</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Sustainment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12 (min) LIPO or LI-ION Batteries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Goggle Battery – QTY dependent on class size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4 Battery Banks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Battery Charging Kits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SRR Charging Kit w/ 8 Batteries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 Goggles or Monitor</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Net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(min) Folding Table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(min) Chair</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4 LMR Radios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HMMWV</a:t>
            </a:r>
            <a:endParaRPr/>
          </a:p>
        </p:txBody>
      </p:sp>
      <p:sp>
        <p:nvSpPr>
          <p:cNvPr id="299" name="Google Shape;299;p29"/>
          <p:cNvSpPr txBox="1"/>
          <p:nvPr>
            <p:ph type="title"/>
          </p:nvPr>
        </p:nvSpPr>
        <p:spPr>
          <a:xfrm>
            <a:off x="838200" y="365125"/>
            <a:ext cx="10515600" cy="6826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lang="en-US">
                <a:latin typeface="Arial"/>
                <a:ea typeface="Arial"/>
                <a:cs typeface="Arial"/>
                <a:sym typeface="Arial"/>
              </a:rPr>
              <a:t>Day 2 Afternoon CONOP</a:t>
            </a:r>
            <a:endParaRPr/>
          </a:p>
        </p:txBody>
      </p:sp>
      <p:sp>
        <p:nvSpPr>
          <p:cNvPr id="300" name="Google Shape;300;p29"/>
          <p:cNvSpPr txBox="1"/>
          <p:nvPr/>
        </p:nvSpPr>
        <p:spPr>
          <a:xfrm>
            <a:off x="5391150" y="1047749"/>
            <a:ext cx="4552950" cy="5129213"/>
          </a:xfrm>
          <a:prstGeom prst="rect">
            <a:avLst/>
          </a:prstGeom>
          <a:noFill/>
          <a:ln>
            <a:noFill/>
          </a:ln>
        </p:spPr>
        <p:txBody>
          <a:bodyPr anchorCtr="0" anchor="t" bIns="45700" lIns="91425" spcFirstLastPara="1" rIns="91425" wrap="square" tIns="45700">
            <a:normAutofit/>
          </a:bodyPr>
          <a:lstStyle/>
          <a:p>
            <a:pPr indent="-50800" lvl="0" marL="228600" marR="0" rtl="0" algn="l">
              <a:lnSpc>
                <a:spcPct val="90000"/>
              </a:lnSpc>
              <a:spcBef>
                <a:spcPts val="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sp>
        <p:nvSpPr>
          <p:cNvPr id="301" name="Google Shape;301;p29"/>
          <p:cNvSpPr txBox="1"/>
          <p:nvPr/>
        </p:nvSpPr>
        <p:spPr>
          <a:xfrm>
            <a:off x="6629400" y="1142998"/>
            <a:ext cx="4972050" cy="503396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sp>
        <p:nvSpPr>
          <p:cNvPr id="302" name="Google Shape;302;p29"/>
          <p:cNvSpPr/>
          <p:nvPr/>
        </p:nvSpPr>
        <p:spPr>
          <a:xfrm rot="-1852529">
            <a:off x="6541034" y="4734108"/>
            <a:ext cx="847346" cy="654108"/>
          </a:xfrm>
          <a:prstGeom prst="rect">
            <a:avLst/>
          </a:prstGeom>
          <a:solidFill>
            <a:schemeClr val="accent6">
              <a:alpha val="49803"/>
            </a:schemeClr>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Target Area</a:t>
            </a:r>
            <a:endParaRPr/>
          </a:p>
        </p:txBody>
      </p:sp>
      <p:sp>
        <p:nvSpPr>
          <p:cNvPr id="303" name="Google Shape;303;p29"/>
          <p:cNvSpPr/>
          <p:nvPr/>
        </p:nvSpPr>
        <p:spPr>
          <a:xfrm rot="-1852529">
            <a:off x="10896694" y="3515542"/>
            <a:ext cx="665865" cy="440758"/>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Repair Station</a:t>
            </a:r>
            <a:endParaRPr/>
          </a:p>
        </p:txBody>
      </p:sp>
      <p:sp>
        <p:nvSpPr>
          <p:cNvPr id="304" name="Google Shape;304;p29"/>
          <p:cNvSpPr/>
          <p:nvPr/>
        </p:nvSpPr>
        <p:spPr>
          <a:xfrm>
            <a:off x="10993918" y="2155907"/>
            <a:ext cx="566427" cy="306648"/>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Battery Station</a:t>
            </a:r>
            <a:endParaRPr/>
          </a:p>
        </p:txBody>
      </p:sp>
      <p:sp>
        <p:nvSpPr>
          <p:cNvPr id="305" name="Google Shape;305;p29"/>
          <p:cNvSpPr/>
          <p:nvPr/>
        </p:nvSpPr>
        <p:spPr>
          <a:xfrm>
            <a:off x="7101198" y="5859762"/>
            <a:ext cx="566427" cy="306648"/>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Recovery Vehicle</a:t>
            </a:r>
            <a:endParaRPr/>
          </a:p>
        </p:txBody>
      </p:sp>
      <p:sp>
        <p:nvSpPr>
          <p:cNvPr id="306" name="Google Shape;306;p29"/>
          <p:cNvSpPr/>
          <p:nvPr/>
        </p:nvSpPr>
        <p:spPr>
          <a:xfrm rot="-1852529">
            <a:off x="10414441" y="1504437"/>
            <a:ext cx="834627" cy="339858"/>
          </a:xfrm>
          <a:prstGeom prst="rect">
            <a:avLst/>
          </a:prstGeom>
          <a:solidFill>
            <a:schemeClr val="accent6">
              <a:alpha val="49803"/>
            </a:schemeClr>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Operator Area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0"/>
          <p:cNvSpPr txBox="1"/>
          <p:nvPr>
            <p:ph type="title"/>
          </p:nvPr>
        </p:nvSpPr>
        <p:spPr>
          <a:xfrm>
            <a:off x="838200" y="294790"/>
            <a:ext cx="10515600" cy="76029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Arial"/>
              <a:buNone/>
            </a:pPr>
            <a:r>
              <a:rPr b="1" lang="en-US" sz="3600" u="sng">
                <a:latin typeface="Arial"/>
                <a:ea typeface="Arial"/>
                <a:cs typeface="Arial"/>
                <a:sym typeface="Arial"/>
              </a:rPr>
              <a:t>FPV 7in Flights – Day 3 Morning</a:t>
            </a:r>
            <a:endParaRPr sz="3600">
              <a:latin typeface="Arial"/>
              <a:ea typeface="Arial"/>
              <a:cs typeface="Arial"/>
              <a:sym typeface="Arial"/>
            </a:endParaRPr>
          </a:p>
        </p:txBody>
      </p:sp>
      <p:sp>
        <p:nvSpPr>
          <p:cNvPr id="312" name="Google Shape;312;p30"/>
          <p:cNvSpPr txBox="1"/>
          <p:nvPr>
            <p:ph idx="1" type="body"/>
          </p:nvPr>
        </p:nvSpPr>
        <p:spPr>
          <a:xfrm>
            <a:off x="224118" y="1055080"/>
            <a:ext cx="11734800" cy="569704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None/>
            </a:pPr>
            <a:r>
              <a:rPr lang="en-US" sz="1400" u="sng">
                <a:latin typeface="Arial"/>
                <a:ea typeface="Arial"/>
                <a:cs typeface="Arial"/>
                <a:sym typeface="Arial"/>
              </a:rPr>
              <a:t>Task:</a:t>
            </a:r>
            <a:r>
              <a:rPr lang="en-US" sz="1400">
                <a:latin typeface="Arial"/>
                <a:ea typeface="Arial"/>
                <a:cs typeface="Arial"/>
                <a:sym typeface="Arial"/>
              </a:rPr>
              <a:t> Long Range and Tree Navigation</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Conditions: </a:t>
            </a:r>
            <a:r>
              <a:rPr lang="en-US" sz="1400">
                <a:latin typeface="Arial"/>
                <a:ea typeface="Arial"/>
                <a:cs typeface="Arial"/>
                <a:sym typeface="Arial"/>
              </a:rPr>
              <a:t>Use the 7in and outdoor flight area with trees and net</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Standards:</a:t>
            </a:r>
            <a:r>
              <a:rPr lang="en-US" sz="1400">
                <a:latin typeface="Arial"/>
                <a:ea typeface="Arial"/>
                <a:cs typeface="Arial"/>
                <a:sym typeface="Arial"/>
              </a:rPr>
              <a:t> Fly out from the start point. Navigate down the tree line on the South side no higher than 1 meter, then upon approaching the road, turn left and navigate down the road behind the first break in the trees just below tree top height. Then climb and loiter around the MFP. Navigate back down the same route, turn right and right again down the next tree line break. Then climb up and come back to the launch location following the northern tree line. End the task with a strike into a net.</a:t>
            </a:r>
            <a:endParaRPr/>
          </a:p>
          <a:p>
            <a:pPr indent="0" lvl="0" marL="0" rtl="0" algn="l">
              <a:lnSpc>
                <a:spcPct val="90000"/>
              </a:lnSpc>
              <a:spcBef>
                <a:spcPts val="1000"/>
              </a:spcBef>
              <a:spcAft>
                <a:spcPts val="0"/>
              </a:spcAft>
              <a:buClr>
                <a:schemeClr val="dk1"/>
              </a:buClr>
              <a:buSzPts val="1400"/>
              <a:buNone/>
            </a:pPr>
            <a:r>
              <a:rPr lang="en-US" sz="1400">
                <a:latin typeface="Arial"/>
                <a:ea typeface="Arial"/>
                <a:cs typeface="Arial"/>
                <a:sym typeface="Arial"/>
              </a:rPr>
              <a:t>SRR operator will establish hover between 300 – 350 ft AGL and observe FPV as it negotiates the route.</a:t>
            </a:r>
            <a:endParaRPr/>
          </a:p>
        </p:txBody>
      </p:sp>
      <p:pic>
        <p:nvPicPr>
          <p:cNvPr id="313" name="Google Shape;313;p30"/>
          <p:cNvPicPr preferRelativeResize="0"/>
          <p:nvPr/>
        </p:nvPicPr>
        <p:blipFill rotWithShape="1">
          <a:blip r:embed="rId3">
            <a:alphaModFix/>
          </a:blip>
          <a:srcRect b="0" l="0" r="0" t="0"/>
          <a:stretch/>
        </p:blipFill>
        <p:spPr>
          <a:xfrm>
            <a:off x="122219" y="3227742"/>
            <a:ext cx="11967882" cy="2977962"/>
          </a:xfrm>
          <a:prstGeom prst="rect">
            <a:avLst/>
          </a:prstGeom>
          <a:noFill/>
          <a:ln>
            <a:noFill/>
          </a:ln>
        </p:spPr>
      </p:pic>
      <p:cxnSp>
        <p:nvCxnSpPr>
          <p:cNvPr id="314" name="Google Shape;314;p30"/>
          <p:cNvCxnSpPr/>
          <p:nvPr/>
        </p:nvCxnSpPr>
        <p:spPr>
          <a:xfrm flipH="1">
            <a:off x="6968846" y="5050882"/>
            <a:ext cx="4319954" cy="562708"/>
          </a:xfrm>
          <a:prstGeom prst="straightConnector1">
            <a:avLst/>
          </a:prstGeom>
          <a:noFill/>
          <a:ln cap="flat" cmpd="sng" w="28575">
            <a:solidFill>
              <a:srgbClr val="00B0F0"/>
            </a:solidFill>
            <a:prstDash val="solid"/>
            <a:miter lim="800000"/>
            <a:headEnd len="sm" w="sm" type="none"/>
            <a:tailEnd len="sm" w="sm" type="none"/>
          </a:ln>
        </p:spPr>
      </p:cxnSp>
      <p:sp>
        <p:nvSpPr>
          <p:cNvPr id="315" name="Google Shape;315;p30"/>
          <p:cNvSpPr/>
          <p:nvPr/>
        </p:nvSpPr>
        <p:spPr>
          <a:xfrm>
            <a:off x="3386295" y="5596235"/>
            <a:ext cx="3647551" cy="470226"/>
          </a:xfrm>
          <a:custGeom>
            <a:rect b="b" l="l" r="r" t="t"/>
            <a:pathLst>
              <a:path extrusionOk="0" h="470226" w="3647551">
                <a:moveTo>
                  <a:pt x="3647551" y="20794"/>
                </a:moveTo>
                <a:cubicBezTo>
                  <a:pt x="3362010" y="-978"/>
                  <a:pt x="3076470" y="-22749"/>
                  <a:pt x="2863780" y="50939"/>
                </a:cubicBezTo>
                <a:cubicBezTo>
                  <a:pt x="2651090" y="124627"/>
                  <a:pt x="2512087" y="417704"/>
                  <a:pt x="2371410" y="462921"/>
                </a:cubicBezTo>
                <a:cubicBezTo>
                  <a:pt x="2230733" y="508139"/>
                  <a:pt x="2120202" y="328943"/>
                  <a:pt x="2019718" y="322244"/>
                </a:cubicBezTo>
                <a:cubicBezTo>
                  <a:pt x="1919234" y="315545"/>
                  <a:pt x="1935981" y="474645"/>
                  <a:pt x="1768509" y="422728"/>
                </a:cubicBezTo>
                <a:cubicBezTo>
                  <a:pt x="1601036" y="370812"/>
                  <a:pt x="1309634" y="32517"/>
                  <a:pt x="1014883" y="10745"/>
                </a:cubicBezTo>
                <a:cubicBezTo>
                  <a:pt x="720131" y="-11027"/>
                  <a:pt x="360065" y="140536"/>
                  <a:pt x="0" y="292099"/>
                </a:cubicBezTo>
              </a:path>
            </a:pathLst>
          </a:custGeom>
          <a:noFill/>
          <a:ln cap="flat" cmpd="sng" w="28575">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16" name="Google Shape;316;p30"/>
          <p:cNvCxnSpPr>
            <a:stCxn id="315" idx="6"/>
          </p:cNvCxnSpPr>
          <p:nvPr/>
        </p:nvCxnSpPr>
        <p:spPr>
          <a:xfrm flipH="1" rot="10800000">
            <a:off x="3386295" y="4160034"/>
            <a:ext cx="673200" cy="1728300"/>
          </a:xfrm>
          <a:prstGeom prst="straightConnector1">
            <a:avLst/>
          </a:prstGeom>
          <a:noFill/>
          <a:ln cap="flat" cmpd="sng" w="28575">
            <a:solidFill>
              <a:srgbClr val="00B0F0"/>
            </a:solidFill>
            <a:prstDash val="solid"/>
            <a:miter lim="800000"/>
            <a:headEnd len="sm" w="sm" type="none"/>
            <a:tailEnd len="med" w="med" type="triangle"/>
          </a:ln>
        </p:spPr>
      </p:cxnSp>
      <p:cxnSp>
        <p:nvCxnSpPr>
          <p:cNvPr id="317" name="Google Shape;317;p30"/>
          <p:cNvCxnSpPr/>
          <p:nvPr/>
        </p:nvCxnSpPr>
        <p:spPr>
          <a:xfrm flipH="1">
            <a:off x="3205424" y="4160018"/>
            <a:ext cx="663191" cy="1671330"/>
          </a:xfrm>
          <a:prstGeom prst="straightConnector1">
            <a:avLst/>
          </a:prstGeom>
          <a:noFill/>
          <a:ln cap="flat" cmpd="sng" w="28575">
            <a:solidFill>
              <a:srgbClr val="00B0F0"/>
            </a:solidFill>
            <a:prstDash val="solid"/>
            <a:miter lim="800000"/>
            <a:headEnd len="sm" w="sm" type="none"/>
            <a:tailEnd len="med" w="med" type="triangle"/>
          </a:ln>
        </p:spPr>
      </p:cxnSp>
      <p:cxnSp>
        <p:nvCxnSpPr>
          <p:cNvPr id="318" name="Google Shape;318;p30"/>
          <p:cNvCxnSpPr/>
          <p:nvPr/>
        </p:nvCxnSpPr>
        <p:spPr>
          <a:xfrm rot="10800000">
            <a:off x="964642" y="5643248"/>
            <a:ext cx="2290470" cy="188100"/>
          </a:xfrm>
          <a:prstGeom prst="straightConnector1">
            <a:avLst/>
          </a:prstGeom>
          <a:noFill/>
          <a:ln cap="flat" cmpd="sng" w="28575">
            <a:solidFill>
              <a:srgbClr val="00B0F0"/>
            </a:solidFill>
            <a:prstDash val="solid"/>
            <a:miter lim="800000"/>
            <a:headEnd len="sm" w="sm" type="none"/>
            <a:tailEnd len="med" w="med" type="triangle"/>
          </a:ln>
        </p:spPr>
      </p:cxnSp>
      <p:cxnSp>
        <p:nvCxnSpPr>
          <p:cNvPr id="319" name="Google Shape;319;p30"/>
          <p:cNvCxnSpPr/>
          <p:nvPr/>
        </p:nvCxnSpPr>
        <p:spPr>
          <a:xfrm flipH="1" rot="10800000">
            <a:off x="984738" y="3537020"/>
            <a:ext cx="1004836" cy="2059215"/>
          </a:xfrm>
          <a:prstGeom prst="straightConnector1">
            <a:avLst/>
          </a:prstGeom>
          <a:noFill/>
          <a:ln cap="flat" cmpd="sng" w="28575">
            <a:solidFill>
              <a:srgbClr val="00B0F0"/>
            </a:solidFill>
            <a:prstDash val="solid"/>
            <a:miter lim="800000"/>
            <a:headEnd len="sm" w="sm" type="none"/>
            <a:tailEnd len="med" w="med" type="triangle"/>
          </a:ln>
        </p:spPr>
      </p:cxnSp>
      <p:sp>
        <p:nvSpPr>
          <p:cNvPr id="320" name="Google Shape;320;p30"/>
          <p:cNvSpPr/>
          <p:nvPr/>
        </p:nvSpPr>
        <p:spPr>
          <a:xfrm flipH="1" rot="805928">
            <a:off x="3848517" y="3903601"/>
            <a:ext cx="326572" cy="200967"/>
          </a:xfrm>
          <a:prstGeom prst="curvedDownArrow">
            <a:avLst>
              <a:gd fmla="val 25000" name="adj1"/>
              <a:gd fmla="val 50000" name="adj2"/>
              <a:gd fmla="val 25000" name="adj3"/>
            </a:avLst>
          </a:prstGeom>
          <a:solidFill>
            <a:srgbClr val="00B0F0"/>
          </a:solid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321" name="Google Shape;321;p30"/>
          <p:cNvCxnSpPr/>
          <p:nvPr/>
        </p:nvCxnSpPr>
        <p:spPr>
          <a:xfrm>
            <a:off x="2029767" y="3429000"/>
            <a:ext cx="2723103" cy="575084"/>
          </a:xfrm>
          <a:prstGeom prst="straightConnector1">
            <a:avLst/>
          </a:prstGeom>
          <a:noFill/>
          <a:ln cap="flat" cmpd="sng" w="28575">
            <a:solidFill>
              <a:srgbClr val="00B0F0"/>
            </a:solidFill>
            <a:prstDash val="solid"/>
            <a:miter lim="800000"/>
            <a:headEnd len="sm" w="sm" type="none"/>
            <a:tailEnd len="med" w="med" type="triangle"/>
          </a:ln>
        </p:spPr>
      </p:cxnSp>
      <p:sp>
        <p:nvSpPr>
          <p:cNvPr id="322" name="Google Shape;322;p30"/>
          <p:cNvSpPr/>
          <p:nvPr/>
        </p:nvSpPr>
        <p:spPr>
          <a:xfrm>
            <a:off x="4752870" y="3331786"/>
            <a:ext cx="6320414" cy="784869"/>
          </a:xfrm>
          <a:custGeom>
            <a:rect b="b" l="l" r="r" t="t"/>
            <a:pathLst>
              <a:path extrusionOk="0" h="784869" w="6219930">
                <a:moveTo>
                  <a:pt x="0" y="667458"/>
                </a:moveTo>
                <a:cubicBezTo>
                  <a:pt x="916912" y="747844"/>
                  <a:pt x="1833824" y="828231"/>
                  <a:pt x="2401556" y="757893"/>
                </a:cubicBezTo>
                <a:cubicBezTo>
                  <a:pt x="2969288" y="687555"/>
                  <a:pt x="3171930" y="349260"/>
                  <a:pt x="3406391" y="245427"/>
                </a:cubicBezTo>
                <a:cubicBezTo>
                  <a:pt x="3640852" y="141594"/>
                  <a:pt x="3647551" y="121497"/>
                  <a:pt x="3808325" y="134895"/>
                </a:cubicBezTo>
                <a:cubicBezTo>
                  <a:pt x="3969099" y="148293"/>
                  <a:pt x="4235380" y="288970"/>
                  <a:pt x="4371033" y="325814"/>
                </a:cubicBezTo>
                <a:cubicBezTo>
                  <a:pt x="4506686" y="362658"/>
                  <a:pt x="4510036" y="404526"/>
                  <a:pt x="4622242" y="355959"/>
                </a:cubicBezTo>
                <a:cubicBezTo>
                  <a:pt x="4734448" y="307392"/>
                  <a:pt x="4777991" y="89678"/>
                  <a:pt x="5044272" y="34412"/>
                </a:cubicBezTo>
                <a:cubicBezTo>
                  <a:pt x="5310553" y="-20854"/>
                  <a:pt x="5765241" y="1754"/>
                  <a:pt x="6219930" y="24363"/>
                </a:cubicBezTo>
              </a:path>
            </a:pathLst>
          </a:custGeom>
          <a:noFill/>
          <a:ln cap="flat" cmpd="sng" w="28575">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23" name="Google Shape;323;p30"/>
          <p:cNvCxnSpPr/>
          <p:nvPr/>
        </p:nvCxnSpPr>
        <p:spPr>
          <a:xfrm>
            <a:off x="10822075" y="3356149"/>
            <a:ext cx="291402" cy="0"/>
          </a:xfrm>
          <a:prstGeom prst="straightConnector1">
            <a:avLst/>
          </a:prstGeom>
          <a:noFill/>
          <a:ln cap="flat" cmpd="sng" w="38100">
            <a:solidFill>
              <a:srgbClr val="00B0F0"/>
            </a:solidFill>
            <a:prstDash val="solid"/>
            <a:miter lim="800000"/>
            <a:headEnd len="sm" w="sm" type="none"/>
            <a:tailEnd len="med" w="med" type="triangle"/>
          </a:ln>
        </p:spPr>
      </p:cxnSp>
      <p:sp>
        <p:nvSpPr>
          <p:cNvPr id="324" name="Google Shape;324;p30"/>
          <p:cNvSpPr/>
          <p:nvPr/>
        </p:nvSpPr>
        <p:spPr>
          <a:xfrm>
            <a:off x="11196382" y="4466122"/>
            <a:ext cx="216027" cy="254038"/>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25" name="Google Shape;325;p30"/>
          <p:cNvCxnSpPr/>
          <p:nvPr/>
        </p:nvCxnSpPr>
        <p:spPr>
          <a:xfrm>
            <a:off x="11113477" y="3429000"/>
            <a:ext cx="93785" cy="1037122"/>
          </a:xfrm>
          <a:prstGeom prst="straightConnector1">
            <a:avLst/>
          </a:prstGeom>
          <a:noFill/>
          <a:ln cap="flat" cmpd="sng" w="28575">
            <a:solidFill>
              <a:srgbClr val="00B0F0"/>
            </a:solidFill>
            <a:prstDash val="solid"/>
            <a:miter lim="800000"/>
            <a:headEnd len="sm" w="sm" type="none"/>
            <a:tailEnd len="med" w="med" type="triangle"/>
          </a:ln>
        </p:spPr>
      </p:cxnSp>
      <p:sp>
        <p:nvSpPr>
          <p:cNvPr id="326" name="Google Shape;326;p30"/>
          <p:cNvSpPr/>
          <p:nvPr/>
        </p:nvSpPr>
        <p:spPr>
          <a:xfrm>
            <a:off x="10908330" y="4466122"/>
            <a:ext cx="216027" cy="254038"/>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0" name="Shape 330"/>
        <p:cNvGrpSpPr/>
        <p:nvPr/>
      </p:nvGrpSpPr>
      <p:grpSpPr>
        <a:xfrm>
          <a:off x="0" y="0"/>
          <a:ext cx="0" cy="0"/>
          <a:chOff x="0" y="0"/>
          <a:chExt cx="0" cy="0"/>
        </a:xfrm>
      </p:grpSpPr>
      <p:pic>
        <p:nvPicPr>
          <p:cNvPr id="331" name="Google Shape;331;p31"/>
          <p:cNvPicPr preferRelativeResize="0"/>
          <p:nvPr/>
        </p:nvPicPr>
        <p:blipFill rotWithShape="1">
          <a:blip r:embed="rId3">
            <a:alphaModFix/>
          </a:blip>
          <a:srcRect b="0" l="0" r="0" t="0"/>
          <a:stretch/>
        </p:blipFill>
        <p:spPr>
          <a:xfrm>
            <a:off x="5758345" y="972249"/>
            <a:ext cx="5862155" cy="5646635"/>
          </a:xfrm>
          <a:prstGeom prst="rect">
            <a:avLst/>
          </a:prstGeom>
          <a:noFill/>
          <a:ln>
            <a:noFill/>
          </a:ln>
        </p:spPr>
      </p:pic>
      <p:sp>
        <p:nvSpPr>
          <p:cNvPr id="332" name="Google Shape;332;p31"/>
          <p:cNvSpPr txBox="1"/>
          <p:nvPr>
            <p:ph idx="1" type="body"/>
          </p:nvPr>
        </p:nvSpPr>
        <p:spPr>
          <a:xfrm>
            <a:off x="273161" y="1314363"/>
            <a:ext cx="4552950" cy="501976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200"/>
              <a:buChar char="•"/>
            </a:pPr>
            <a:r>
              <a:rPr lang="en-US" sz="1200">
                <a:latin typeface="Arial"/>
                <a:ea typeface="Arial"/>
                <a:cs typeface="Arial"/>
                <a:sym typeface="Arial"/>
              </a:rPr>
              <a:t>Key Tasks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Long Range Flight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SRR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BPT Conduct Repair Operations</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Coordinating Instructions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Instructors for Long Range Flight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Instructors for SRR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 for Recovery Operations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NCOIC</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Sustainment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12 (min) LIPO or LI-ION Batteries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Goggle Battery – QTY dependent on class size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4 Battery Banks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Battery Charging Kits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SRR Charging Kit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 Goggles or Monitor</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Nets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(min) Folding Table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(min) Chair</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4 LMR Radios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HMMWV</a:t>
            </a:r>
            <a:endParaRPr/>
          </a:p>
        </p:txBody>
      </p:sp>
      <p:sp>
        <p:nvSpPr>
          <p:cNvPr id="333" name="Google Shape;333;p31"/>
          <p:cNvSpPr txBox="1"/>
          <p:nvPr>
            <p:ph type="title"/>
          </p:nvPr>
        </p:nvSpPr>
        <p:spPr>
          <a:xfrm>
            <a:off x="838200" y="365125"/>
            <a:ext cx="10515600" cy="6826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lang="en-US">
                <a:latin typeface="Arial"/>
                <a:ea typeface="Arial"/>
                <a:cs typeface="Arial"/>
                <a:sym typeface="Arial"/>
              </a:rPr>
              <a:t>Day 3 Morning CONOP</a:t>
            </a:r>
            <a:endParaRPr/>
          </a:p>
        </p:txBody>
      </p:sp>
      <p:sp>
        <p:nvSpPr>
          <p:cNvPr id="334" name="Google Shape;334;p31"/>
          <p:cNvSpPr txBox="1"/>
          <p:nvPr/>
        </p:nvSpPr>
        <p:spPr>
          <a:xfrm>
            <a:off x="6629400" y="1142998"/>
            <a:ext cx="4972050" cy="503396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sp>
        <p:nvSpPr>
          <p:cNvPr id="335" name="Google Shape;335;p31"/>
          <p:cNvSpPr/>
          <p:nvPr/>
        </p:nvSpPr>
        <p:spPr>
          <a:xfrm rot="-1852529">
            <a:off x="10445274" y="2390981"/>
            <a:ext cx="588947" cy="388495"/>
          </a:xfrm>
          <a:prstGeom prst="rect">
            <a:avLst/>
          </a:prstGeom>
          <a:solidFill>
            <a:schemeClr val="accent6">
              <a:alpha val="49803"/>
            </a:schemeClr>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Target Area</a:t>
            </a:r>
            <a:endParaRPr/>
          </a:p>
        </p:txBody>
      </p:sp>
      <p:sp>
        <p:nvSpPr>
          <p:cNvPr id="336" name="Google Shape;336;p31"/>
          <p:cNvSpPr/>
          <p:nvPr/>
        </p:nvSpPr>
        <p:spPr>
          <a:xfrm rot="-1852529">
            <a:off x="10896694" y="3515542"/>
            <a:ext cx="665865" cy="440758"/>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Repair Station</a:t>
            </a:r>
            <a:endParaRPr/>
          </a:p>
        </p:txBody>
      </p:sp>
      <p:sp>
        <p:nvSpPr>
          <p:cNvPr id="337" name="Google Shape;337;p31"/>
          <p:cNvSpPr/>
          <p:nvPr/>
        </p:nvSpPr>
        <p:spPr>
          <a:xfrm>
            <a:off x="10025587" y="2691665"/>
            <a:ext cx="566427" cy="306648"/>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Battery Station</a:t>
            </a:r>
            <a:endParaRPr/>
          </a:p>
        </p:txBody>
      </p:sp>
      <p:sp>
        <p:nvSpPr>
          <p:cNvPr id="338" name="Google Shape;338;p31"/>
          <p:cNvSpPr/>
          <p:nvPr/>
        </p:nvSpPr>
        <p:spPr>
          <a:xfrm>
            <a:off x="7101198" y="5859762"/>
            <a:ext cx="566427" cy="306648"/>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Recovery Vehicle</a:t>
            </a:r>
            <a:endParaRPr/>
          </a:p>
        </p:txBody>
      </p:sp>
      <p:sp>
        <p:nvSpPr>
          <p:cNvPr id="339" name="Google Shape;339;p31"/>
          <p:cNvSpPr/>
          <p:nvPr/>
        </p:nvSpPr>
        <p:spPr>
          <a:xfrm>
            <a:off x="10025587" y="2950688"/>
            <a:ext cx="834627" cy="339858"/>
          </a:xfrm>
          <a:prstGeom prst="rect">
            <a:avLst/>
          </a:prstGeom>
          <a:solidFill>
            <a:schemeClr val="accent6">
              <a:alpha val="49803"/>
            </a:schemeClr>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Operator Area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2"/>
          <p:cNvSpPr txBox="1"/>
          <p:nvPr>
            <p:ph idx="1" type="body"/>
          </p:nvPr>
        </p:nvSpPr>
        <p:spPr>
          <a:xfrm>
            <a:off x="671804" y="1268963"/>
            <a:ext cx="10681996" cy="4908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None/>
            </a:pPr>
            <a:r>
              <a:rPr lang="en-US" sz="1400" u="sng">
                <a:latin typeface="Arial"/>
                <a:ea typeface="Arial"/>
                <a:cs typeface="Arial"/>
                <a:sym typeface="Arial"/>
              </a:rPr>
              <a:t>Task 2: </a:t>
            </a:r>
            <a:r>
              <a:rPr lang="en-US" sz="1400">
                <a:latin typeface="Arial"/>
                <a:ea typeface="Arial"/>
                <a:cs typeface="Arial"/>
                <a:sym typeface="Arial"/>
              </a:rPr>
              <a:t>Movement to contact. </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Conditions: </a:t>
            </a:r>
            <a:r>
              <a:rPr lang="en-US" sz="1400">
                <a:latin typeface="Arial"/>
                <a:ea typeface="Arial"/>
                <a:cs typeface="Arial"/>
                <a:sym typeface="Arial"/>
              </a:rPr>
              <a:t>Use the 7in and outdoor flight area with 7in FPV move from RZ Foxtrot and conduct multitarget kill.</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Standards:</a:t>
            </a:r>
            <a:r>
              <a:rPr lang="en-US" sz="1400">
                <a:latin typeface="Arial"/>
                <a:ea typeface="Arial"/>
                <a:cs typeface="Arial"/>
                <a:sym typeface="Arial"/>
              </a:rPr>
              <a:t> From the start point (star), in groups of 4 move through the woods of RZ Foxtrot in a tactical manner. Launch SRR and conduct a security halt for the SRR operator to locate enemy targets (3-4 nets). Using the terrain, mask your position and conduct a simo strike on the targets hitting a minimum of 2 targets. Locate an OP that will give the best chance maintaining signal and insure good effects on target. Upon detection of the SRR drone or FPV drone feed, Red SRR will be launched. Displace tactically and move to SP1 for extraction after strikes are complete and an accurate BDA has been reported.</a:t>
            </a:r>
            <a:endParaRPr sz="1400"/>
          </a:p>
        </p:txBody>
      </p:sp>
      <p:grpSp>
        <p:nvGrpSpPr>
          <p:cNvPr id="346" name="Google Shape;346;p32"/>
          <p:cNvGrpSpPr/>
          <p:nvPr/>
        </p:nvGrpSpPr>
        <p:grpSpPr>
          <a:xfrm>
            <a:off x="166431" y="3162500"/>
            <a:ext cx="11859137" cy="3239344"/>
            <a:chOff x="166431" y="2762450"/>
            <a:chExt cx="11859137" cy="3239344"/>
          </a:xfrm>
        </p:grpSpPr>
        <p:pic>
          <p:nvPicPr>
            <p:cNvPr id="347" name="Google Shape;347;p32"/>
            <p:cNvPicPr preferRelativeResize="0"/>
            <p:nvPr/>
          </p:nvPicPr>
          <p:blipFill rotWithShape="1">
            <a:blip r:embed="rId3">
              <a:alphaModFix/>
            </a:blip>
            <a:srcRect b="0" l="0" r="0" t="0"/>
            <a:stretch/>
          </p:blipFill>
          <p:spPr>
            <a:xfrm>
              <a:off x="166431" y="2762450"/>
              <a:ext cx="11859137" cy="3239344"/>
            </a:xfrm>
            <a:prstGeom prst="rect">
              <a:avLst/>
            </a:prstGeom>
            <a:noFill/>
            <a:ln>
              <a:noFill/>
            </a:ln>
          </p:spPr>
        </p:pic>
        <p:sp>
          <p:nvSpPr>
            <p:cNvPr id="348" name="Google Shape;348;p32"/>
            <p:cNvSpPr/>
            <p:nvPr/>
          </p:nvSpPr>
          <p:spPr>
            <a:xfrm>
              <a:off x="466529" y="3770816"/>
              <a:ext cx="905069" cy="611306"/>
            </a:xfrm>
            <a:prstGeom prst="star5">
              <a:avLst>
                <a:gd fmla="val 19098" name="adj"/>
                <a:gd fmla="val 105146" name="hf"/>
                <a:gd fmla="val 110557" name="vf"/>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chemeClr val="lt1"/>
                  </a:solidFill>
                  <a:latin typeface="Calibri"/>
                  <a:ea typeface="Calibri"/>
                  <a:cs typeface="Calibri"/>
                  <a:sym typeface="Calibri"/>
                </a:rPr>
                <a:t>SP1</a:t>
              </a:r>
              <a:endParaRPr sz="1800">
                <a:solidFill>
                  <a:schemeClr val="lt1"/>
                </a:solidFill>
                <a:latin typeface="Calibri"/>
                <a:ea typeface="Calibri"/>
                <a:cs typeface="Calibri"/>
                <a:sym typeface="Calibri"/>
              </a:endParaRPr>
            </a:p>
          </p:txBody>
        </p:sp>
        <p:sp>
          <p:nvSpPr>
            <p:cNvPr id="349" name="Google Shape;349;p32"/>
            <p:cNvSpPr/>
            <p:nvPr/>
          </p:nvSpPr>
          <p:spPr>
            <a:xfrm>
              <a:off x="4434912" y="4232765"/>
              <a:ext cx="407676" cy="315917"/>
            </a:xfrm>
            <a:prstGeom prst="rect">
              <a:avLst/>
            </a:prstGeom>
            <a:solidFill>
              <a:srgbClr val="00B0F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chemeClr val="lt1"/>
                  </a:solidFill>
                  <a:latin typeface="Arial"/>
                  <a:ea typeface="Arial"/>
                  <a:cs typeface="Arial"/>
                  <a:sym typeface="Arial"/>
                </a:rPr>
                <a:t>UASOP</a:t>
              </a:r>
              <a:endParaRPr/>
            </a:p>
          </p:txBody>
        </p:sp>
        <p:sp>
          <p:nvSpPr>
            <p:cNvPr id="350" name="Google Shape;350;p32"/>
            <p:cNvSpPr/>
            <p:nvPr/>
          </p:nvSpPr>
          <p:spPr>
            <a:xfrm>
              <a:off x="2435290" y="4548682"/>
              <a:ext cx="737118" cy="367448"/>
            </a:xfrm>
            <a:prstGeom prst="ellipse">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Arial"/>
                  <a:ea typeface="Arial"/>
                  <a:cs typeface="Arial"/>
                  <a:sym typeface="Arial"/>
                </a:rPr>
                <a:t>SRR</a:t>
              </a:r>
              <a:endParaRPr/>
            </a:p>
          </p:txBody>
        </p:sp>
        <p:sp>
          <p:nvSpPr>
            <p:cNvPr id="351" name="Google Shape;351;p32"/>
            <p:cNvSpPr/>
            <p:nvPr/>
          </p:nvSpPr>
          <p:spPr>
            <a:xfrm>
              <a:off x="8328630" y="4916130"/>
              <a:ext cx="722064" cy="294642"/>
            </a:xfrm>
            <a:prstGeom prst="rect">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ENY SRR</a:t>
              </a:r>
              <a:endParaRPr/>
            </a:p>
          </p:txBody>
        </p:sp>
      </p:grpSp>
      <p:sp>
        <p:nvSpPr>
          <p:cNvPr id="352" name="Google Shape;352;p32"/>
          <p:cNvSpPr txBox="1"/>
          <p:nvPr/>
        </p:nvSpPr>
        <p:spPr>
          <a:xfrm>
            <a:off x="838200" y="294790"/>
            <a:ext cx="10515600" cy="76029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3600"/>
              <a:buFont typeface="Arial"/>
              <a:buNone/>
            </a:pPr>
            <a:r>
              <a:rPr b="1" lang="en-US" sz="3600" u="sng">
                <a:solidFill>
                  <a:schemeClr val="dk1"/>
                </a:solidFill>
                <a:latin typeface="Arial"/>
                <a:ea typeface="Arial"/>
                <a:cs typeface="Arial"/>
                <a:sym typeface="Arial"/>
              </a:rPr>
              <a:t>FPV 7in Flights – Day 3 Afternoon</a:t>
            </a:r>
            <a:endParaRPr sz="3600">
              <a:solidFill>
                <a:schemeClr val="dk1"/>
              </a:solidFill>
              <a:latin typeface="Arial"/>
              <a:ea typeface="Arial"/>
              <a:cs typeface="Arial"/>
              <a:sym typeface="Arial"/>
            </a:endParaRPr>
          </a:p>
        </p:txBody>
      </p:sp>
      <p:sp>
        <p:nvSpPr>
          <p:cNvPr id="353" name="Google Shape;353;p32"/>
          <p:cNvSpPr/>
          <p:nvPr/>
        </p:nvSpPr>
        <p:spPr>
          <a:xfrm rot="393188">
            <a:off x="597997" y="3991992"/>
            <a:ext cx="4582637" cy="2317292"/>
          </a:xfrm>
          <a:prstGeom prst="rightArrow">
            <a:avLst>
              <a:gd fmla="val 72435" name="adj1"/>
              <a:gd fmla="val 66779" name="adj2"/>
            </a:avLst>
          </a:prstGeom>
          <a:noFill/>
          <a:ln cap="flat" cmpd="sng" w="5715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4" name="Google Shape;354;p32"/>
          <p:cNvSpPr/>
          <p:nvPr/>
        </p:nvSpPr>
        <p:spPr>
          <a:xfrm>
            <a:off x="7294418" y="3813464"/>
            <a:ext cx="3190009" cy="2504209"/>
          </a:xfrm>
          <a:prstGeom prst="ellipse">
            <a:avLst/>
          </a:prstGeom>
          <a:solidFill>
            <a:srgbClr val="FF0000">
              <a:alpha val="23921"/>
            </a:srgb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OBJ BUZZSAW</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8" name="Shape 358"/>
        <p:cNvGrpSpPr/>
        <p:nvPr/>
      </p:nvGrpSpPr>
      <p:grpSpPr>
        <a:xfrm>
          <a:off x="0" y="0"/>
          <a:ext cx="0" cy="0"/>
          <a:chOff x="0" y="0"/>
          <a:chExt cx="0" cy="0"/>
        </a:xfrm>
      </p:grpSpPr>
      <p:pic>
        <p:nvPicPr>
          <p:cNvPr id="359" name="Google Shape;359;p33"/>
          <p:cNvPicPr preferRelativeResize="0"/>
          <p:nvPr/>
        </p:nvPicPr>
        <p:blipFill rotWithShape="1">
          <a:blip r:embed="rId3">
            <a:alphaModFix/>
          </a:blip>
          <a:srcRect b="0" l="0" r="0" t="0"/>
          <a:stretch/>
        </p:blipFill>
        <p:spPr>
          <a:xfrm>
            <a:off x="5758345" y="972249"/>
            <a:ext cx="5862155" cy="5646635"/>
          </a:xfrm>
          <a:prstGeom prst="rect">
            <a:avLst/>
          </a:prstGeom>
          <a:noFill/>
          <a:ln>
            <a:noFill/>
          </a:ln>
        </p:spPr>
      </p:pic>
      <p:sp>
        <p:nvSpPr>
          <p:cNvPr id="360" name="Google Shape;360;p33"/>
          <p:cNvSpPr txBox="1"/>
          <p:nvPr>
            <p:ph idx="1" type="body"/>
          </p:nvPr>
        </p:nvSpPr>
        <p:spPr>
          <a:xfrm>
            <a:off x="273161" y="1314363"/>
            <a:ext cx="4552950" cy="501976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200"/>
              <a:buChar char="•"/>
            </a:pPr>
            <a:r>
              <a:rPr lang="en-US" sz="1200">
                <a:latin typeface="Arial"/>
                <a:ea typeface="Arial"/>
                <a:cs typeface="Arial"/>
                <a:sym typeface="Arial"/>
              </a:rPr>
              <a:t>Key Tasks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Movement to Contact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BPT Conduct Repair Operations</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Coordinating Instructions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Instructors for Lane Walkers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Instructor for Team Transport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 for Red Air Operations and Recovery</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NCOIC</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Sustainment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12 (min) LIPO or LI-ION Batteries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Goggle Battery – QTY dependent on class size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4 Battery Banks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Battery Charging Kits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SRR Charging Kit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 Goggles or Monitor</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Nets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(min) Folding Table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(min) Chair</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13 LMR Radios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HMMWV</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TMP</a:t>
            </a:r>
            <a:endParaRPr/>
          </a:p>
        </p:txBody>
      </p:sp>
      <p:sp>
        <p:nvSpPr>
          <p:cNvPr id="361" name="Google Shape;361;p33"/>
          <p:cNvSpPr txBox="1"/>
          <p:nvPr>
            <p:ph type="title"/>
          </p:nvPr>
        </p:nvSpPr>
        <p:spPr>
          <a:xfrm>
            <a:off x="838200" y="365125"/>
            <a:ext cx="10515600" cy="6826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lang="en-US">
                <a:latin typeface="Arial"/>
                <a:ea typeface="Arial"/>
                <a:cs typeface="Arial"/>
                <a:sym typeface="Arial"/>
              </a:rPr>
              <a:t>Day 3 Afternoon CONOP</a:t>
            </a:r>
            <a:endParaRPr/>
          </a:p>
        </p:txBody>
      </p:sp>
      <p:sp>
        <p:nvSpPr>
          <p:cNvPr id="362" name="Google Shape;362;p33"/>
          <p:cNvSpPr txBox="1"/>
          <p:nvPr/>
        </p:nvSpPr>
        <p:spPr>
          <a:xfrm>
            <a:off x="6629400" y="1142998"/>
            <a:ext cx="4972050" cy="503396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sp>
        <p:nvSpPr>
          <p:cNvPr id="363" name="Google Shape;363;p33"/>
          <p:cNvSpPr/>
          <p:nvPr/>
        </p:nvSpPr>
        <p:spPr>
          <a:xfrm rot="-1852529">
            <a:off x="7593936" y="373827"/>
            <a:ext cx="3929363" cy="3641586"/>
          </a:xfrm>
          <a:custGeom>
            <a:rect b="b" l="l" r="r" t="t"/>
            <a:pathLst>
              <a:path extrusionOk="0" h="3641586" w="1768899">
                <a:moveTo>
                  <a:pt x="571032" y="0"/>
                </a:moveTo>
                <a:lnTo>
                  <a:pt x="1686806" y="1519493"/>
                </a:lnTo>
                <a:cubicBezTo>
                  <a:pt x="1827205" y="2156397"/>
                  <a:pt x="1805576" y="2443797"/>
                  <a:pt x="1479612" y="3546771"/>
                </a:cubicBezTo>
                <a:lnTo>
                  <a:pt x="0" y="3641586"/>
                </a:lnTo>
                <a:lnTo>
                  <a:pt x="571032" y="0"/>
                </a:lnTo>
                <a:close/>
              </a:path>
            </a:pathLst>
          </a:custGeom>
          <a:solidFill>
            <a:schemeClr val="accent6">
              <a:alpha val="49803"/>
            </a:schemeClr>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Target Area</a:t>
            </a:r>
            <a:endParaRPr/>
          </a:p>
        </p:txBody>
      </p:sp>
      <p:sp>
        <p:nvSpPr>
          <p:cNvPr id="364" name="Google Shape;364;p33"/>
          <p:cNvSpPr/>
          <p:nvPr/>
        </p:nvSpPr>
        <p:spPr>
          <a:xfrm rot="-1852529">
            <a:off x="10896694" y="3515542"/>
            <a:ext cx="665865" cy="440758"/>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Repair Station</a:t>
            </a:r>
            <a:endParaRPr/>
          </a:p>
        </p:txBody>
      </p:sp>
      <p:sp>
        <p:nvSpPr>
          <p:cNvPr id="365" name="Google Shape;365;p33"/>
          <p:cNvSpPr/>
          <p:nvPr/>
        </p:nvSpPr>
        <p:spPr>
          <a:xfrm>
            <a:off x="10860214" y="2548792"/>
            <a:ext cx="566427" cy="306648"/>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Red Air Operator</a:t>
            </a:r>
            <a:endParaRPr/>
          </a:p>
        </p:txBody>
      </p:sp>
      <p:sp>
        <p:nvSpPr>
          <p:cNvPr id="366" name="Google Shape;366;p33"/>
          <p:cNvSpPr/>
          <p:nvPr/>
        </p:nvSpPr>
        <p:spPr>
          <a:xfrm>
            <a:off x="10774845" y="3960023"/>
            <a:ext cx="566427" cy="306648"/>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Staging Area</a:t>
            </a:r>
            <a:endParaRPr/>
          </a:p>
        </p:txBody>
      </p:sp>
      <p:sp>
        <p:nvSpPr>
          <p:cNvPr id="367" name="Google Shape;367;p33"/>
          <p:cNvSpPr/>
          <p:nvPr/>
        </p:nvSpPr>
        <p:spPr>
          <a:xfrm>
            <a:off x="5996512" y="4266671"/>
            <a:ext cx="1671113" cy="1788189"/>
          </a:xfrm>
          <a:prstGeom prst="rect">
            <a:avLst/>
          </a:prstGeom>
          <a:solidFill>
            <a:schemeClr val="accent6">
              <a:alpha val="49803"/>
            </a:schemeClr>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Operator Area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1" name="Shape 371"/>
        <p:cNvGrpSpPr/>
        <p:nvPr/>
      </p:nvGrpSpPr>
      <p:grpSpPr>
        <a:xfrm>
          <a:off x="0" y="0"/>
          <a:ext cx="0" cy="0"/>
          <a:chOff x="0" y="0"/>
          <a:chExt cx="0" cy="0"/>
        </a:xfrm>
      </p:grpSpPr>
      <p:sp>
        <p:nvSpPr>
          <p:cNvPr id="372" name="Google Shape;372;p34"/>
          <p:cNvSpPr txBox="1"/>
          <p:nvPr>
            <p:ph idx="1" type="body"/>
          </p:nvPr>
        </p:nvSpPr>
        <p:spPr>
          <a:xfrm>
            <a:off x="273160" y="1314363"/>
            <a:ext cx="5084545" cy="501976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200"/>
              <a:buChar char="•"/>
            </a:pPr>
            <a:r>
              <a:rPr lang="en-US" sz="1200">
                <a:latin typeface="Arial"/>
                <a:ea typeface="Arial"/>
                <a:cs typeface="Arial"/>
                <a:sym typeface="Arial"/>
              </a:rPr>
              <a:t>Scheme of Maneuver</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Phase I: Team composed of 3 FPV operators and 1 SRR operator prep and stage all equipment to conduct operations. Team conducts PCC, PCI, and pre-flight checks to ensure mission capable status of equipment. BPT load into transport vehicle to begin mission (Orange Route).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Phase II: Team arrives at insertion point and conducts link up with lane walkers. Team moves to SRR launch point and identifies targets in engagement area. Team finalizes launch positions based on target location and moves to occupy operator positions. Team executes targets with FPV strike drones and reports BDA.</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Phase III: Team tactically withdraws to insertion point and is extracted (Yellow Route) to staging area for hotwash. Team executes walk of shame to recover downed drones after failed strike if necessary. </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Phase IV: Team conducts recovery operations in preparation for next mission.</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Signal</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Frequency Allocation: </a:t>
            </a:r>
            <a:endParaRPr/>
          </a:p>
          <a:p>
            <a:pPr indent="-228600" lvl="2" marL="1143000" rtl="0" algn="l">
              <a:lnSpc>
                <a:spcPct val="90000"/>
              </a:lnSpc>
              <a:spcBef>
                <a:spcPts val="500"/>
              </a:spcBef>
              <a:spcAft>
                <a:spcPts val="0"/>
              </a:spcAft>
              <a:buClr>
                <a:schemeClr val="dk1"/>
              </a:buClr>
              <a:buSzPts val="1200"/>
              <a:buChar char="•"/>
            </a:pPr>
            <a:r>
              <a:rPr lang="en-US" sz="1200">
                <a:latin typeface="Arial"/>
                <a:ea typeface="Arial"/>
                <a:cs typeface="Arial"/>
                <a:sym typeface="Arial"/>
              </a:rPr>
              <a:t>FPV: R1, R3, R5</a:t>
            </a:r>
            <a:endParaRPr/>
          </a:p>
          <a:p>
            <a:pPr indent="-228600" lvl="2" marL="1143000" rtl="0" algn="l">
              <a:lnSpc>
                <a:spcPct val="90000"/>
              </a:lnSpc>
              <a:spcBef>
                <a:spcPts val="500"/>
              </a:spcBef>
              <a:spcAft>
                <a:spcPts val="0"/>
              </a:spcAft>
              <a:buClr>
                <a:schemeClr val="dk1"/>
              </a:buClr>
              <a:buSzPts val="1200"/>
              <a:buChar char="•"/>
            </a:pPr>
            <a:r>
              <a:rPr lang="en-US" sz="1200">
                <a:latin typeface="Arial"/>
                <a:ea typeface="Arial"/>
                <a:cs typeface="Arial"/>
                <a:sym typeface="Arial"/>
              </a:rPr>
              <a:t>LMR: A1</a:t>
            </a:r>
            <a:endParaRPr/>
          </a:p>
        </p:txBody>
      </p:sp>
      <p:sp>
        <p:nvSpPr>
          <p:cNvPr id="373" name="Google Shape;373;p34"/>
          <p:cNvSpPr txBox="1"/>
          <p:nvPr>
            <p:ph type="title"/>
          </p:nvPr>
        </p:nvSpPr>
        <p:spPr>
          <a:xfrm>
            <a:off x="838200" y="365125"/>
            <a:ext cx="10515600" cy="6826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lang="en-US">
                <a:latin typeface="Arial"/>
                <a:ea typeface="Arial"/>
                <a:cs typeface="Arial"/>
                <a:sym typeface="Arial"/>
              </a:rPr>
              <a:t>Day 3 Afternoon Scheme of Maneuver</a:t>
            </a:r>
            <a:endParaRPr/>
          </a:p>
        </p:txBody>
      </p:sp>
      <p:grpSp>
        <p:nvGrpSpPr>
          <p:cNvPr id="374" name="Google Shape;374;p34"/>
          <p:cNvGrpSpPr/>
          <p:nvPr/>
        </p:nvGrpSpPr>
        <p:grpSpPr>
          <a:xfrm>
            <a:off x="5572125" y="856981"/>
            <a:ext cx="5686677" cy="5477143"/>
            <a:chOff x="7981950" y="1003623"/>
            <a:chExt cx="4076952" cy="4454201"/>
          </a:xfrm>
        </p:grpSpPr>
        <p:pic>
          <p:nvPicPr>
            <p:cNvPr id="375" name="Google Shape;375;p34"/>
            <p:cNvPicPr preferRelativeResize="0"/>
            <p:nvPr/>
          </p:nvPicPr>
          <p:blipFill rotWithShape="1">
            <a:blip r:embed="rId3">
              <a:alphaModFix/>
            </a:blip>
            <a:srcRect b="0" l="42945" r="0" t="0"/>
            <a:stretch/>
          </p:blipFill>
          <p:spPr>
            <a:xfrm>
              <a:off x="7981950" y="1400175"/>
              <a:ext cx="4076952" cy="4057649"/>
            </a:xfrm>
            <a:prstGeom prst="rect">
              <a:avLst/>
            </a:prstGeom>
            <a:noFill/>
            <a:ln>
              <a:noFill/>
            </a:ln>
          </p:spPr>
        </p:pic>
        <p:sp>
          <p:nvSpPr>
            <p:cNvPr id="376" name="Google Shape;376;p34"/>
            <p:cNvSpPr/>
            <p:nvPr/>
          </p:nvSpPr>
          <p:spPr>
            <a:xfrm rot="-2272633">
              <a:off x="10887075" y="2590800"/>
              <a:ext cx="530397" cy="218546"/>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Staging Area</a:t>
              </a:r>
              <a:endParaRPr/>
            </a:p>
          </p:txBody>
        </p:sp>
        <p:cxnSp>
          <p:nvCxnSpPr>
            <p:cNvPr id="377" name="Google Shape;377;p34"/>
            <p:cNvCxnSpPr>
              <a:stCxn id="376" idx="2"/>
            </p:cNvCxnSpPr>
            <p:nvPr/>
          </p:nvCxnSpPr>
          <p:spPr>
            <a:xfrm rot="5400000">
              <a:off x="9341214" y="3027375"/>
              <a:ext cx="2119200" cy="1637100"/>
            </a:xfrm>
            <a:prstGeom prst="curvedConnector3">
              <a:avLst>
                <a:gd fmla="val 19246" name="adj1"/>
              </a:avLst>
            </a:prstGeom>
            <a:noFill/>
            <a:ln cap="flat" cmpd="sng" w="28575">
              <a:solidFill>
                <a:schemeClr val="accent2"/>
              </a:solidFill>
              <a:prstDash val="solid"/>
              <a:round/>
              <a:headEnd len="sm" w="sm" type="none"/>
              <a:tailEnd len="med" w="med" type="stealth"/>
            </a:ln>
          </p:spPr>
        </p:cxnSp>
        <p:cxnSp>
          <p:nvCxnSpPr>
            <p:cNvPr id="378" name="Google Shape;378;p34"/>
            <p:cNvCxnSpPr/>
            <p:nvPr/>
          </p:nvCxnSpPr>
          <p:spPr>
            <a:xfrm rot="10800000">
              <a:off x="9248523" y="3515693"/>
              <a:ext cx="333627" cy="1389682"/>
            </a:xfrm>
            <a:prstGeom prst="straightConnector1">
              <a:avLst/>
            </a:prstGeom>
            <a:noFill/>
            <a:ln cap="flat" cmpd="sng" w="38100">
              <a:solidFill>
                <a:schemeClr val="accent2"/>
              </a:solidFill>
              <a:prstDash val="solid"/>
              <a:miter lim="800000"/>
              <a:headEnd len="sm" w="sm" type="none"/>
              <a:tailEnd len="med" w="med" type="triangle"/>
            </a:ln>
          </p:spPr>
        </p:cxnSp>
        <p:cxnSp>
          <p:nvCxnSpPr>
            <p:cNvPr id="379" name="Google Shape;379;p34"/>
            <p:cNvCxnSpPr/>
            <p:nvPr/>
          </p:nvCxnSpPr>
          <p:spPr>
            <a:xfrm>
              <a:off x="9248523" y="3515693"/>
              <a:ext cx="457452" cy="1513507"/>
            </a:xfrm>
            <a:prstGeom prst="straightConnector1">
              <a:avLst/>
            </a:prstGeom>
            <a:noFill/>
            <a:ln cap="flat" cmpd="sng" w="38100">
              <a:solidFill>
                <a:srgbClr val="FFFF00"/>
              </a:solidFill>
              <a:prstDash val="solid"/>
              <a:miter lim="800000"/>
              <a:headEnd len="sm" w="sm" type="none"/>
              <a:tailEnd len="med" w="med" type="triangle"/>
            </a:ln>
          </p:spPr>
        </p:cxnSp>
        <p:cxnSp>
          <p:nvCxnSpPr>
            <p:cNvPr id="380" name="Google Shape;380;p34"/>
            <p:cNvCxnSpPr/>
            <p:nvPr/>
          </p:nvCxnSpPr>
          <p:spPr>
            <a:xfrm rot="-5400000">
              <a:off x="9417975" y="3074326"/>
              <a:ext cx="2223825" cy="1647825"/>
            </a:xfrm>
            <a:prstGeom prst="curvedConnector3">
              <a:avLst>
                <a:gd fmla="val 75914" name="adj1"/>
              </a:avLst>
            </a:prstGeom>
            <a:noFill/>
            <a:ln cap="flat" cmpd="sng" w="38100">
              <a:solidFill>
                <a:srgbClr val="FFFF00"/>
              </a:solidFill>
              <a:prstDash val="solid"/>
              <a:miter lim="800000"/>
              <a:headEnd len="sm" w="sm" type="none"/>
              <a:tailEnd len="med" w="med" type="triangle"/>
            </a:ln>
          </p:spPr>
        </p:cxnSp>
        <p:sp>
          <p:nvSpPr>
            <p:cNvPr id="381" name="Google Shape;381;p34"/>
            <p:cNvSpPr/>
            <p:nvPr/>
          </p:nvSpPr>
          <p:spPr>
            <a:xfrm>
              <a:off x="8970973" y="3188220"/>
              <a:ext cx="457453" cy="547813"/>
            </a:xfrm>
            <a:prstGeom prst="ellipse">
              <a:avLst/>
            </a:prstGeom>
            <a:solidFill>
              <a:schemeClr val="accent3">
                <a:alpha val="49803"/>
              </a:schemeClr>
            </a:solidFill>
            <a:ln cap="flat" cmpd="sng" w="1270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IP/ExP</a:t>
              </a:r>
              <a:endParaRPr sz="1400">
                <a:solidFill>
                  <a:schemeClr val="lt1"/>
                </a:solidFill>
                <a:latin typeface="Calibri"/>
                <a:ea typeface="Calibri"/>
                <a:cs typeface="Calibri"/>
                <a:sym typeface="Calibri"/>
              </a:endParaRPr>
            </a:p>
          </p:txBody>
        </p:sp>
        <p:sp>
          <p:nvSpPr>
            <p:cNvPr id="382" name="Google Shape;382;p34"/>
            <p:cNvSpPr/>
            <p:nvPr/>
          </p:nvSpPr>
          <p:spPr>
            <a:xfrm rot="-2254788">
              <a:off x="9671706" y="1375582"/>
              <a:ext cx="1686466" cy="1371600"/>
            </a:xfrm>
            <a:prstGeom prst="rect">
              <a:avLst/>
            </a:prstGeom>
            <a:solidFill>
              <a:schemeClr val="accent6">
                <a:alpha val="49803"/>
              </a:schemeClr>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Engagement Area</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6" name="Shape 386"/>
        <p:cNvGrpSpPr/>
        <p:nvPr/>
      </p:nvGrpSpPr>
      <p:grpSpPr>
        <a:xfrm>
          <a:off x="0" y="0"/>
          <a:ext cx="0" cy="0"/>
          <a:chOff x="0" y="0"/>
          <a:chExt cx="0" cy="0"/>
        </a:xfrm>
      </p:grpSpPr>
      <p:sp>
        <p:nvSpPr>
          <p:cNvPr id="387" name="Google Shape;387;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Arial"/>
              <a:buNone/>
            </a:pPr>
            <a:r>
              <a:rPr b="1" lang="en-US" sz="3600" u="sng">
                <a:latin typeface="Arial"/>
                <a:ea typeface="Arial"/>
                <a:cs typeface="Arial"/>
                <a:sym typeface="Arial"/>
              </a:rPr>
              <a:t>Instructor and material support for day 3</a:t>
            </a:r>
            <a:endParaRPr/>
          </a:p>
        </p:txBody>
      </p:sp>
      <p:sp>
        <p:nvSpPr>
          <p:cNvPr id="388" name="Google Shape;388;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400"/>
              <a:buChar char="•"/>
            </a:pPr>
            <a:r>
              <a:rPr lang="en-US" sz="1400">
                <a:latin typeface="Arial"/>
                <a:ea typeface="Arial"/>
                <a:cs typeface="Arial"/>
                <a:sym typeface="Arial"/>
              </a:rPr>
              <a:t>Minimum 2 instructors as lane walkers and safeties </a:t>
            </a:r>
            <a:endParaRPr/>
          </a:p>
          <a:p>
            <a:pPr indent="-228600" lvl="0" marL="228600" rtl="0" algn="l">
              <a:lnSpc>
                <a:spcPct val="90000"/>
              </a:lnSpc>
              <a:spcBef>
                <a:spcPts val="1000"/>
              </a:spcBef>
              <a:spcAft>
                <a:spcPts val="0"/>
              </a:spcAft>
              <a:buClr>
                <a:schemeClr val="dk1"/>
              </a:buClr>
              <a:buSzPts val="1400"/>
              <a:buChar char="•"/>
            </a:pPr>
            <a:r>
              <a:rPr lang="en-US" sz="1400">
                <a:latin typeface="Arial"/>
                <a:ea typeface="Arial"/>
                <a:cs typeface="Arial"/>
                <a:sym typeface="Arial"/>
              </a:rPr>
              <a:t>Minimum 1 instructor at ENY position to fly red air/give BDA</a:t>
            </a:r>
            <a:endParaRPr/>
          </a:p>
          <a:p>
            <a:pPr indent="-228600" lvl="0" marL="228600" rtl="0" algn="l">
              <a:lnSpc>
                <a:spcPct val="90000"/>
              </a:lnSpc>
              <a:spcBef>
                <a:spcPts val="1000"/>
              </a:spcBef>
              <a:spcAft>
                <a:spcPts val="0"/>
              </a:spcAft>
              <a:buClr>
                <a:schemeClr val="dk1"/>
              </a:buClr>
              <a:buSzPts val="1400"/>
              <a:buChar char="•"/>
            </a:pPr>
            <a:r>
              <a:rPr lang="en-US" sz="1400">
                <a:latin typeface="Arial"/>
                <a:ea typeface="Arial"/>
                <a:cs typeface="Arial"/>
                <a:sym typeface="Arial"/>
              </a:rPr>
              <a:t>Minimum 1 instructor for student transport to lane </a:t>
            </a:r>
            <a:endParaRPr/>
          </a:p>
          <a:p>
            <a:pPr indent="-228600" lvl="0" marL="228600" rtl="0" algn="l">
              <a:lnSpc>
                <a:spcPct val="90000"/>
              </a:lnSpc>
              <a:spcBef>
                <a:spcPts val="1000"/>
              </a:spcBef>
              <a:spcAft>
                <a:spcPts val="0"/>
              </a:spcAft>
              <a:buClr>
                <a:schemeClr val="dk1"/>
              </a:buClr>
              <a:buSzPts val="1400"/>
              <a:buChar char="•"/>
            </a:pPr>
            <a:r>
              <a:rPr lang="en-US" sz="1400">
                <a:latin typeface="Arial"/>
                <a:ea typeface="Arial"/>
                <a:cs typeface="Arial"/>
                <a:sym typeface="Arial"/>
              </a:rPr>
              <a:t>Minimum 3 baseball nets for catching drones </a:t>
            </a:r>
            <a:endParaRPr/>
          </a:p>
          <a:p>
            <a:pPr indent="-228600" lvl="0" marL="228600" rtl="0" algn="l">
              <a:lnSpc>
                <a:spcPct val="90000"/>
              </a:lnSpc>
              <a:spcBef>
                <a:spcPts val="1000"/>
              </a:spcBef>
              <a:spcAft>
                <a:spcPts val="0"/>
              </a:spcAft>
              <a:buClr>
                <a:schemeClr val="dk1"/>
              </a:buClr>
              <a:buSzPts val="1400"/>
              <a:buChar char="•"/>
            </a:pPr>
            <a:r>
              <a:rPr lang="en-US" sz="1400">
                <a:latin typeface="Arial"/>
                <a:ea typeface="Arial"/>
                <a:cs typeface="Arial"/>
                <a:sym typeface="Arial"/>
              </a:rPr>
              <a:t>Minimum 1 target picture per net </a:t>
            </a:r>
            <a:endParaRPr/>
          </a:p>
          <a:p>
            <a:pPr indent="-228600" lvl="0" marL="228600" rtl="0" algn="l">
              <a:lnSpc>
                <a:spcPct val="90000"/>
              </a:lnSpc>
              <a:spcBef>
                <a:spcPts val="1000"/>
              </a:spcBef>
              <a:spcAft>
                <a:spcPts val="0"/>
              </a:spcAft>
              <a:buClr>
                <a:schemeClr val="dk1"/>
              </a:buClr>
              <a:buSzPts val="1400"/>
              <a:buChar char="•"/>
            </a:pPr>
            <a:r>
              <a:rPr lang="en-US" sz="1400">
                <a:latin typeface="Arial"/>
                <a:ea typeface="Arial"/>
                <a:cs typeface="Arial"/>
                <a:sym typeface="Arial"/>
              </a:rPr>
              <a:t>Camo net </a:t>
            </a:r>
            <a:endParaRPr/>
          </a:p>
          <a:p>
            <a:pPr indent="-228600" lvl="0" marL="228600" rtl="0" algn="l">
              <a:lnSpc>
                <a:spcPct val="90000"/>
              </a:lnSpc>
              <a:spcBef>
                <a:spcPts val="1000"/>
              </a:spcBef>
              <a:spcAft>
                <a:spcPts val="0"/>
              </a:spcAft>
              <a:buClr>
                <a:schemeClr val="dk1"/>
              </a:buClr>
              <a:buSzPts val="1400"/>
              <a:buChar char="•"/>
            </a:pPr>
            <a:r>
              <a:rPr lang="en-US" sz="1400">
                <a:latin typeface="Arial"/>
                <a:ea typeface="Arial"/>
                <a:cs typeface="Arial"/>
                <a:sym typeface="Arial"/>
              </a:rPr>
              <a:t>12 LMR radios for the instructors and students to maintain communication </a:t>
            </a:r>
            <a:endParaRPr/>
          </a:p>
          <a:p>
            <a:pPr indent="-228600" lvl="0" marL="228600" rtl="0" algn="l">
              <a:lnSpc>
                <a:spcPct val="90000"/>
              </a:lnSpc>
              <a:spcBef>
                <a:spcPts val="1000"/>
              </a:spcBef>
              <a:spcAft>
                <a:spcPts val="0"/>
              </a:spcAft>
              <a:buClr>
                <a:schemeClr val="dk1"/>
              </a:buClr>
              <a:buSzPts val="1400"/>
              <a:buChar char="•"/>
            </a:pPr>
            <a:r>
              <a:rPr lang="en-US" sz="1400">
                <a:latin typeface="Arial"/>
                <a:ea typeface="Arial"/>
                <a:cs typeface="Arial"/>
                <a:sym typeface="Arial"/>
              </a:rPr>
              <a:t>DJI Mavic for BLUFOR SRR </a:t>
            </a:r>
            <a:endParaRPr/>
          </a:p>
          <a:p>
            <a:pPr indent="-228600" lvl="0" marL="228600" rtl="0" algn="l">
              <a:lnSpc>
                <a:spcPct val="90000"/>
              </a:lnSpc>
              <a:spcBef>
                <a:spcPts val="1000"/>
              </a:spcBef>
              <a:spcAft>
                <a:spcPts val="0"/>
              </a:spcAft>
              <a:buClr>
                <a:schemeClr val="dk1"/>
              </a:buClr>
              <a:buSzPts val="1400"/>
              <a:buChar char="•"/>
            </a:pPr>
            <a:r>
              <a:rPr lang="en-US" sz="1400">
                <a:latin typeface="Arial"/>
                <a:ea typeface="Arial"/>
                <a:cs typeface="Arial"/>
                <a:sym typeface="Arial"/>
              </a:rPr>
              <a:t>Skydio X10D for OPFOR SRR – launch upon detection of Blue SRR or interception of FPV video feed.</a:t>
            </a:r>
            <a:endParaRPr/>
          </a:p>
          <a:p>
            <a:pPr indent="-228600" lvl="0" marL="228600" rtl="0" algn="l">
              <a:lnSpc>
                <a:spcPct val="90000"/>
              </a:lnSpc>
              <a:spcBef>
                <a:spcPts val="1000"/>
              </a:spcBef>
              <a:spcAft>
                <a:spcPts val="0"/>
              </a:spcAft>
              <a:buClr>
                <a:schemeClr val="dk1"/>
              </a:buClr>
              <a:buSzPts val="1400"/>
              <a:buChar char="•"/>
            </a:pPr>
            <a:r>
              <a:rPr lang="en-US" sz="1400">
                <a:latin typeface="Arial"/>
                <a:ea typeface="Arial"/>
                <a:cs typeface="Arial"/>
                <a:sym typeface="Arial"/>
              </a:rPr>
              <a:t>Movement plan to get students to RZ FOX using the TMP or Razor or ISV. (The first gravel road that runs behind the tree line. Not the one with the big dip, you will know what Im talking about.) </a:t>
            </a:r>
            <a:endParaRPr/>
          </a:p>
          <a:p>
            <a:pPr indent="-228600" lvl="0" marL="228600" rtl="0" algn="l">
              <a:lnSpc>
                <a:spcPct val="90000"/>
              </a:lnSpc>
              <a:spcBef>
                <a:spcPts val="1000"/>
              </a:spcBef>
              <a:spcAft>
                <a:spcPts val="0"/>
              </a:spcAft>
              <a:buClr>
                <a:schemeClr val="dk1"/>
              </a:buClr>
              <a:buSzPts val="1400"/>
              <a:buChar char="•"/>
            </a:pPr>
            <a:r>
              <a:rPr lang="en-US" sz="1400">
                <a:latin typeface="Arial"/>
                <a:ea typeface="Arial"/>
                <a:cs typeface="Arial"/>
                <a:sym typeface="Arial"/>
              </a:rPr>
              <a:t>Frequency allocation for 4 FPV flyers at once are R1, R3, R5, and  R7</a:t>
            </a:r>
            <a:endParaRPr/>
          </a:p>
          <a:p>
            <a:pPr indent="-228600" lvl="0" marL="228600" rtl="0" algn="l">
              <a:lnSpc>
                <a:spcPct val="90000"/>
              </a:lnSpc>
              <a:spcBef>
                <a:spcPts val="1000"/>
              </a:spcBef>
              <a:spcAft>
                <a:spcPts val="0"/>
              </a:spcAft>
              <a:buClr>
                <a:schemeClr val="dk1"/>
              </a:buClr>
              <a:buSzPts val="1400"/>
              <a:buChar char="•"/>
            </a:pPr>
            <a:r>
              <a:rPr lang="en-US" sz="1400">
                <a:latin typeface="Arial"/>
                <a:ea typeface="Arial"/>
                <a:cs typeface="Arial"/>
                <a:sym typeface="Arial"/>
              </a:rPr>
              <a:t>HPTL list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8"/>
          <p:cNvSpPr txBox="1"/>
          <p:nvPr>
            <p:ph type="title"/>
          </p:nvPr>
        </p:nvSpPr>
        <p:spPr>
          <a:xfrm>
            <a:off x="838200" y="294790"/>
            <a:ext cx="10515600" cy="76029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Arial"/>
              <a:buNone/>
            </a:pPr>
            <a:r>
              <a:rPr b="1" lang="en-US" sz="3600" u="sng">
                <a:latin typeface="Arial"/>
                <a:ea typeface="Arial"/>
                <a:cs typeface="Arial"/>
                <a:sym typeface="Arial"/>
              </a:rPr>
              <a:t>FPV 7in Flights</a:t>
            </a:r>
            <a:endParaRPr sz="3600">
              <a:latin typeface="Arial"/>
              <a:ea typeface="Arial"/>
              <a:cs typeface="Arial"/>
              <a:sym typeface="Arial"/>
            </a:endParaRPr>
          </a:p>
        </p:txBody>
      </p:sp>
      <p:sp>
        <p:nvSpPr>
          <p:cNvPr id="115" name="Google Shape;115;p18"/>
          <p:cNvSpPr txBox="1"/>
          <p:nvPr>
            <p:ph idx="1" type="body"/>
          </p:nvPr>
        </p:nvSpPr>
        <p:spPr>
          <a:xfrm>
            <a:off x="224118" y="936171"/>
            <a:ext cx="11734800" cy="58159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None/>
            </a:pPr>
            <a:r>
              <a:rPr lang="en-US" sz="1400" u="sng">
                <a:latin typeface="Arial"/>
                <a:ea typeface="Arial"/>
                <a:cs typeface="Arial"/>
                <a:sym typeface="Arial"/>
              </a:rPr>
              <a:t>Task:</a:t>
            </a:r>
            <a:r>
              <a:rPr lang="en-US" sz="1400">
                <a:latin typeface="Arial"/>
                <a:ea typeface="Arial"/>
                <a:cs typeface="Arial"/>
                <a:sym typeface="Arial"/>
              </a:rPr>
              <a:t> Test Flight</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Conditions: </a:t>
            </a:r>
            <a:r>
              <a:rPr lang="en-US" sz="1400">
                <a:latin typeface="Arial"/>
                <a:ea typeface="Arial"/>
                <a:cs typeface="Arial"/>
                <a:sym typeface="Arial"/>
              </a:rPr>
              <a:t>Use the 7-inch build FPV’s in the hangar.</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Standards:</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Perform Pre-Flight Inspection (Checklist)</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Bring FPV to stable hover in Angle Mode</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Land</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Perform Pre-Flight Inspection (Checklist) to identify any issues – Check prop locking nuts and frame hardware specifically</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Troubleshoot any issues identified and retest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2" name="Shape 392"/>
        <p:cNvGrpSpPr/>
        <p:nvPr/>
      </p:nvGrpSpPr>
      <p:grpSpPr>
        <a:xfrm>
          <a:off x="0" y="0"/>
          <a:ext cx="0" cy="0"/>
          <a:chOff x="0" y="0"/>
          <a:chExt cx="0" cy="0"/>
        </a:xfrm>
      </p:grpSpPr>
      <p:sp>
        <p:nvSpPr>
          <p:cNvPr id="393" name="Google Shape;393;p36"/>
          <p:cNvSpPr txBox="1"/>
          <p:nvPr>
            <p:ph type="ctrTitle"/>
          </p:nvPr>
        </p:nvSpPr>
        <p:spPr>
          <a:xfrm>
            <a:off x="1524000" y="446088"/>
            <a:ext cx="9144000" cy="954087"/>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lang="en-US" sz="3600">
                <a:latin typeface="Arial"/>
                <a:ea typeface="Arial"/>
                <a:cs typeface="Arial"/>
                <a:sym typeface="Arial"/>
              </a:rPr>
              <a:t>Movement to Contact Lane </a:t>
            </a:r>
            <a:br>
              <a:rPr lang="en-US" sz="3600">
                <a:latin typeface="Arial"/>
                <a:ea typeface="Arial"/>
                <a:cs typeface="Arial"/>
                <a:sym typeface="Arial"/>
              </a:rPr>
            </a:br>
            <a:r>
              <a:rPr lang="en-US" sz="3100">
                <a:latin typeface="Arial"/>
                <a:ea typeface="Arial"/>
                <a:cs typeface="Arial"/>
                <a:sym typeface="Arial"/>
              </a:rPr>
              <a:t>Target location COAs</a:t>
            </a:r>
            <a:endParaRPr/>
          </a:p>
        </p:txBody>
      </p:sp>
      <p:sp>
        <p:nvSpPr>
          <p:cNvPr id="394" name="Google Shape;394;p36"/>
          <p:cNvSpPr txBox="1"/>
          <p:nvPr>
            <p:ph idx="1" type="subTitle"/>
          </p:nvPr>
        </p:nvSpPr>
        <p:spPr>
          <a:xfrm>
            <a:off x="1909761" y="1600198"/>
            <a:ext cx="2733675" cy="366712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latin typeface="Arial"/>
                <a:ea typeface="Arial"/>
                <a:cs typeface="Arial"/>
                <a:sym typeface="Arial"/>
              </a:rPr>
              <a:t>COA 1</a:t>
            </a:r>
            <a:endParaRPr/>
          </a:p>
          <a:p>
            <a:pPr indent="-171450" lvl="0" marL="171450" rtl="0" algn="l">
              <a:lnSpc>
                <a:spcPct val="90000"/>
              </a:lnSpc>
              <a:spcBef>
                <a:spcPts val="1000"/>
              </a:spcBef>
              <a:spcAft>
                <a:spcPts val="0"/>
              </a:spcAft>
              <a:buClr>
                <a:schemeClr val="dk1"/>
              </a:buClr>
              <a:buSzPts val="1200"/>
              <a:buFont typeface="Arial"/>
              <a:buChar char="-"/>
            </a:pPr>
            <a:r>
              <a:rPr lang="en-US" sz="1200">
                <a:latin typeface="Arial"/>
                <a:ea typeface="Arial"/>
                <a:cs typeface="Arial"/>
                <a:sym typeface="Arial"/>
              </a:rPr>
              <a:t>Target 1: In open field north of Balli Airfield</a:t>
            </a:r>
            <a:endParaRPr/>
          </a:p>
          <a:p>
            <a:pPr indent="-95250" lvl="0" marL="171450" rtl="0" algn="l">
              <a:lnSpc>
                <a:spcPct val="90000"/>
              </a:lnSpc>
              <a:spcBef>
                <a:spcPts val="1000"/>
              </a:spcBef>
              <a:spcAft>
                <a:spcPts val="0"/>
              </a:spcAft>
              <a:buClr>
                <a:schemeClr val="dk1"/>
              </a:buClr>
              <a:buSzPts val="1200"/>
              <a:buFont typeface="Calibri"/>
              <a:buNone/>
            </a:pPr>
            <a:r>
              <a:t/>
            </a:r>
            <a:endParaRPr sz="1200">
              <a:latin typeface="Arial"/>
              <a:ea typeface="Arial"/>
              <a:cs typeface="Arial"/>
              <a:sym typeface="Arial"/>
            </a:endParaRPr>
          </a:p>
          <a:p>
            <a:pPr indent="-171450" lvl="0" marL="171450" rtl="0" algn="l">
              <a:lnSpc>
                <a:spcPct val="90000"/>
              </a:lnSpc>
              <a:spcBef>
                <a:spcPts val="1000"/>
              </a:spcBef>
              <a:spcAft>
                <a:spcPts val="0"/>
              </a:spcAft>
              <a:buClr>
                <a:schemeClr val="dk1"/>
              </a:buClr>
              <a:buSzPts val="1200"/>
              <a:buFont typeface="Arial"/>
              <a:buChar char="-"/>
            </a:pPr>
            <a:r>
              <a:rPr lang="en-US" sz="1200">
                <a:latin typeface="Arial"/>
                <a:ea typeface="Arial"/>
                <a:cs typeface="Arial"/>
                <a:sym typeface="Arial"/>
              </a:rPr>
              <a:t>Target 2: Northeastern edge of depression</a:t>
            </a:r>
            <a:endParaRPr/>
          </a:p>
          <a:p>
            <a:pPr indent="-95250" lvl="0" marL="171450" rtl="0" algn="l">
              <a:lnSpc>
                <a:spcPct val="90000"/>
              </a:lnSpc>
              <a:spcBef>
                <a:spcPts val="1000"/>
              </a:spcBef>
              <a:spcAft>
                <a:spcPts val="0"/>
              </a:spcAft>
              <a:buClr>
                <a:schemeClr val="dk1"/>
              </a:buClr>
              <a:buSzPts val="1200"/>
              <a:buFont typeface="Calibri"/>
              <a:buNone/>
            </a:pPr>
            <a:r>
              <a:t/>
            </a:r>
            <a:endParaRPr sz="1200">
              <a:latin typeface="Arial"/>
              <a:ea typeface="Arial"/>
              <a:cs typeface="Arial"/>
              <a:sym typeface="Arial"/>
            </a:endParaRPr>
          </a:p>
          <a:p>
            <a:pPr indent="-171450" lvl="0" marL="171450" rtl="0" algn="l">
              <a:lnSpc>
                <a:spcPct val="90000"/>
              </a:lnSpc>
              <a:spcBef>
                <a:spcPts val="1000"/>
              </a:spcBef>
              <a:spcAft>
                <a:spcPts val="0"/>
              </a:spcAft>
              <a:buClr>
                <a:schemeClr val="dk1"/>
              </a:buClr>
              <a:buSzPts val="1200"/>
              <a:buFont typeface="Arial"/>
              <a:buChar char="-"/>
            </a:pPr>
            <a:r>
              <a:rPr lang="en-US" sz="1200">
                <a:latin typeface="Arial"/>
                <a:ea typeface="Arial"/>
                <a:cs typeface="Arial"/>
                <a:sym typeface="Arial"/>
              </a:rPr>
              <a:t>Target 3: End of trench </a:t>
            </a:r>
            <a:endParaRPr/>
          </a:p>
        </p:txBody>
      </p:sp>
      <p:sp>
        <p:nvSpPr>
          <p:cNvPr id="395" name="Google Shape;395;p36"/>
          <p:cNvSpPr txBox="1"/>
          <p:nvPr/>
        </p:nvSpPr>
        <p:spPr>
          <a:xfrm>
            <a:off x="4729162" y="1590674"/>
            <a:ext cx="2733675" cy="3667125"/>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COA 2</a:t>
            </a:r>
            <a:endParaRPr/>
          </a:p>
          <a:p>
            <a:pPr indent="-171450" lvl="0" marL="171450" marR="0" rtl="0" algn="l">
              <a:lnSpc>
                <a:spcPct val="90000"/>
              </a:lnSpc>
              <a:spcBef>
                <a:spcPts val="1000"/>
              </a:spcBef>
              <a:spcAft>
                <a:spcPts val="0"/>
              </a:spcAft>
              <a:buClr>
                <a:schemeClr val="dk1"/>
              </a:buClr>
              <a:buSzPts val="1200"/>
              <a:buFont typeface="Arial"/>
              <a:buChar char="-"/>
            </a:pPr>
            <a:r>
              <a:rPr lang="en-US" sz="1200">
                <a:solidFill>
                  <a:schemeClr val="dk1"/>
                </a:solidFill>
                <a:latin typeface="Arial"/>
                <a:ea typeface="Arial"/>
                <a:cs typeface="Arial"/>
                <a:sym typeface="Arial"/>
              </a:rPr>
              <a:t>Target 1: Eastern side of IFV </a:t>
            </a:r>
            <a:endParaRPr/>
          </a:p>
          <a:p>
            <a:pPr indent="-95250" lvl="0" marL="171450" marR="0" rtl="0" algn="l">
              <a:lnSpc>
                <a:spcPct val="90000"/>
              </a:lnSpc>
              <a:spcBef>
                <a:spcPts val="100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171450" lvl="0" marL="171450" marR="0" rtl="0" algn="l">
              <a:lnSpc>
                <a:spcPct val="90000"/>
              </a:lnSpc>
              <a:spcBef>
                <a:spcPts val="1000"/>
              </a:spcBef>
              <a:spcAft>
                <a:spcPts val="0"/>
              </a:spcAft>
              <a:buClr>
                <a:schemeClr val="dk1"/>
              </a:buClr>
              <a:buSzPts val="1200"/>
              <a:buFont typeface="Arial"/>
              <a:buChar char="-"/>
            </a:pPr>
            <a:r>
              <a:rPr lang="en-US" sz="1200">
                <a:solidFill>
                  <a:schemeClr val="dk1"/>
                </a:solidFill>
                <a:latin typeface="Arial"/>
                <a:ea typeface="Arial"/>
                <a:cs typeface="Arial"/>
                <a:sym typeface="Arial"/>
              </a:rPr>
              <a:t>Target 2: Eastern edge of sapling, in front of berm </a:t>
            </a:r>
            <a:endParaRPr/>
          </a:p>
          <a:p>
            <a:pPr indent="-95250" lvl="0" marL="171450" marR="0" rtl="0" algn="l">
              <a:lnSpc>
                <a:spcPct val="90000"/>
              </a:lnSpc>
              <a:spcBef>
                <a:spcPts val="100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171450" lvl="0" marL="171450" marR="0" rtl="0" algn="l">
              <a:lnSpc>
                <a:spcPct val="90000"/>
              </a:lnSpc>
              <a:spcBef>
                <a:spcPts val="1000"/>
              </a:spcBef>
              <a:spcAft>
                <a:spcPts val="0"/>
              </a:spcAft>
              <a:buClr>
                <a:schemeClr val="dk1"/>
              </a:buClr>
              <a:buSzPts val="1200"/>
              <a:buFont typeface="Arial"/>
              <a:buChar char="-"/>
            </a:pPr>
            <a:r>
              <a:rPr lang="en-US" sz="1200">
                <a:solidFill>
                  <a:schemeClr val="dk1"/>
                </a:solidFill>
                <a:latin typeface="Arial"/>
                <a:ea typeface="Arial"/>
                <a:cs typeface="Arial"/>
                <a:sym typeface="Arial"/>
              </a:rPr>
              <a:t>Target 3: Next to airstrip (south)</a:t>
            </a:r>
            <a:endParaRPr/>
          </a:p>
        </p:txBody>
      </p:sp>
      <p:sp>
        <p:nvSpPr>
          <p:cNvPr id="396" name="Google Shape;396;p36"/>
          <p:cNvSpPr txBox="1"/>
          <p:nvPr/>
        </p:nvSpPr>
        <p:spPr>
          <a:xfrm>
            <a:off x="7548564" y="1590673"/>
            <a:ext cx="2733675" cy="3667125"/>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COA 3</a:t>
            </a:r>
            <a:endParaRPr/>
          </a:p>
          <a:p>
            <a:pPr indent="-171450" lvl="0" marL="171450" marR="0" rtl="0" algn="l">
              <a:lnSpc>
                <a:spcPct val="90000"/>
              </a:lnSpc>
              <a:spcBef>
                <a:spcPts val="1000"/>
              </a:spcBef>
              <a:spcAft>
                <a:spcPts val="0"/>
              </a:spcAft>
              <a:buClr>
                <a:schemeClr val="dk1"/>
              </a:buClr>
              <a:buSzPts val="1200"/>
              <a:buFont typeface="Arial"/>
              <a:buChar char="-"/>
            </a:pPr>
            <a:r>
              <a:rPr lang="en-US" sz="1200">
                <a:solidFill>
                  <a:schemeClr val="dk1"/>
                </a:solidFill>
                <a:latin typeface="Arial"/>
                <a:ea typeface="Arial"/>
                <a:cs typeface="Arial"/>
                <a:sym typeface="Arial"/>
              </a:rPr>
              <a:t>Target 1: Beginning of trench</a:t>
            </a:r>
            <a:endParaRPr/>
          </a:p>
          <a:p>
            <a:pPr indent="-95250" lvl="0" marL="171450" marR="0" rtl="0" algn="l">
              <a:lnSpc>
                <a:spcPct val="90000"/>
              </a:lnSpc>
              <a:spcBef>
                <a:spcPts val="100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171450" lvl="0" marL="171450" marR="0" rtl="0" algn="l">
              <a:lnSpc>
                <a:spcPct val="90000"/>
              </a:lnSpc>
              <a:spcBef>
                <a:spcPts val="1000"/>
              </a:spcBef>
              <a:spcAft>
                <a:spcPts val="0"/>
              </a:spcAft>
              <a:buClr>
                <a:schemeClr val="dk1"/>
              </a:buClr>
              <a:buSzPts val="1200"/>
              <a:buFont typeface="Arial"/>
              <a:buChar char="-"/>
            </a:pPr>
            <a:r>
              <a:rPr lang="en-US" sz="1200">
                <a:solidFill>
                  <a:schemeClr val="dk1"/>
                </a:solidFill>
                <a:latin typeface="Arial"/>
                <a:ea typeface="Arial"/>
                <a:cs typeface="Arial"/>
                <a:sym typeface="Arial"/>
              </a:rPr>
              <a:t>Target 2: Behind window in front of airfield</a:t>
            </a:r>
            <a:endParaRPr/>
          </a:p>
          <a:p>
            <a:pPr indent="-95250" lvl="0" marL="171450" marR="0" rtl="0" algn="l">
              <a:lnSpc>
                <a:spcPct val="90000"/>
              </a:lnSpc>
              <a:spcBef>
                <a:spcPts val="100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171450" lvl="0" marL="171450" marR="0" rtl="0" algn="l">
              <a:lnSpc>
                <a:spcPct val="90000"/>
              </a:lnSpc>
              <a:spcBef>
                <a:spcPts val="1000"/>
              </a:spcBef>
              <a:spcAft>
                <a:spcPts val="0"/>
              </a:spcAft>
              <a:buClr>
                <a:schemeClr val="dk1"/>
              </a:buClr>
              <a:buSzPts val="1200"/>
              <a:buFont typeface="Arial"/>
              <a:buChar char="-"/>
            </a:pPr>
            <a:r>
              <a:rPr lang="en-US" sz="1200">
                <a:solidFill>
                  <a:schemeClr val="dk1"/>
                </a:solidFill>
                <a:latin typeface="Arial"/>
                <a:ea typeface="Arial"/>
                <a:cs typeface="Arial"/>
                <a:sym typeface="Arial"/>
              </a:rPr>
              <a:t>Target 3: Near slalom poles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400" name="Shape 400"/>
        <p:cNvGrpSpPr/>
        <p:nvPr/>
      </p:nvGrpSpPr>
      <p:grpSpPr>
        <a:xfrm>
          <a:off x="0" y="0"/>
          <a:ext cx="0" cy="0"/>
          <a:chOff x="0" y="0"/>
          <a:chExt cx="0" cy="0"/>
        </a:xfrm>
      </p:grpSpPr>
      <p:pic>
        <p:nvPicPr>
          <p:cNvPr descr="Map&#10;&#10;AI-generated content may be incorrect." id="401" name="Google Shape;401;p37"/>
          <p:cNvPicPr preferRelativeResize="0"/>
          <p:nvPr>
            <p:ph idx="1" type="body"/>
          </p:nvPr>
        </p:nvPicPr>
        <p:blipFill rotWithShape="1">
          <a:blip r:embed="rId3">
            <a:alphaModFix/>
          </a:blip>
          <a:srcRect b="8743" l="0" r="0" t="16018"/>
          <a:stretch/>
        </p:blipFill>
        <p:spPr>
          <a:xfrm>
            <a:off x="-1504" y="1282"/>
            <a:ext cx="12191980" cy="6856718"/>
          </a:xfrm>
          <a:prstGeom prst="rect">
            <a:avLst/>
          </a:prstGeom>
          <a:noFill/>
          <a:ln>
            <a:noFill/>
          </a:ln>
        </p:spPr>
      </p:pic>
      <p:pic>
        <p:nvPicPr>
          <p:cNvPr id="402" name="Google Shape;402;p37"/>
          <p:cNvPicPr preferRelativeResize="0"/>
          <p:nvPr/>
        </p:nvPicPr>
        <p:blipFill rotWithShape="1">
          <a:blip r:embed="rId4">
            <a:alphaModFix/>
          </a:blip>
          <a:srcRect b="0" l="0" r="0" t="0"/>
          <a:stretch/>
        </p:blipFill>
        <p:spPr>
          <a:xfrm>
            <a:off x="9649489" y="533159"/>
            <a:ext cx="231668" cy="164606"/>
          </a:xfrm>
          <a:prstGeom prst="rect">
            <a:avLst/>
          </a:prstGeom>
          <a:noFill/>
          <a:ln>
            <a:noFill/>
          </a:ln>
        </p:spPr>
      </p:pic>
      <p:pic>
        <p:nvPicPr>
          <p:cNvPr id="403" name="Google Shape;403;p37"/>
          <p:cNvPicPr preferRelativeResize="0"/>
          <p:nvPr/>
        </p:nvPicPr>
        <p:blipFill rotWithShape="1">
          <a:blip r:embed="rId4">
            <a:alphaModFix/>
          </a:blip>
          <a:srcRect b="0" l="0" r="0" t="0"/>
          <a:stretch/>
        </p:blipFill>
        <p:spPr>
          <a:xfrm>
            <a:off x="9977735" y="1541343"/>
            <a:ext cx="231668" cy="164606"/>
          </a:xfrm>
          <a:prstGeom prst="rect">
            <a:avLst/>
          </a:prstGeom>
          <a:noFill/>
          <a:ln>
            <a:noFill/>
          </a:ln>
        </p:spPr>
      </p:pic>
      <p:pic>
        <p:nvPicPr>
          <p:cNvPr id="404" name="Google Shape;404;p37"/>
          <p:cNvPicPr preferRelativeResize="0"/>
          <p:nvPr/>
        </p:nvPicPr>
        <p:blipFill rotWithShape="1">
          <a:blip r:embed="rId4">
            <a:alphaModFix/>
          </a:blip>
          <a:srcRect b="0" l="0" r="0" t="0"/>
          <a:stretch/>
        </p:blipFill>
        <p:spPr>
          <a:xfrm>
            <a:off x="10570425" y="1759369"/>
            <a:ext cx="231668" cy="164606"/>
          </a:xfrm>
          <a:prstGeom prst="rect">
            <a:avLst/>
          </a:prstGeom>
          <a:noFill/>
          <a:ln>
            <a:noFill/>
          </a:ln>
        </p:spPr>
      </p:pic>
      <p:pic>
        <p:nvPicPr>
          <p:cNvPr id="405" name="Google Shape;405;p37"/>
          <p:cNvPicPr preferRelativeResize="0"/>
          <p:nvPr/>
        </p:nvPicPr>
        <p:blipFill rotWithShape="1">
          <a:blip r:embed="rId5">
            <a:alphaModFix/>
          </a:blip>
          <a:srcRect b="0" l="0" r="0" t="0"/>
          <a:stretch/>
        </p:blipFill>
        <p:spPr>
          <a:xfrm>
            <a:off x="10326634" y="1458974"/>
            <a:ext cx="482043" cy="205461"/>
          </a:xfrm>
          <a:prstGeom prst="rect">
            <a:avLst/>
          </a:prstGeom>
          <a:noFill/>
          <a:ln>
            <a:noFill/>
          </a:ln>
        </p:spPr>
      </p:pic>
      <p:pic>
        <p:nvPicPr>
          <p:cNvPr id="406" name="Google Shape;406;p37"/>
          <p:cNvPicPr preferRelativeResize="0"/>
          <p:nvPr/>
        </p:nvPicPr>
        <p:blipFill rotWithShape="1">
          <a:blip r:embed="rId6">
            <a:alphaModFix/>
          </a:blip>
          <a:srcRect b="0" l="0" r="0" t="0"/>
          <a:stretch/>
        </p:blipFill>
        <p:spPr>
          <a:xfrm>
            <a:off x="8400270" y="2690225"/>
            <a:ext cx="420660" cy="353599"/>
          </a:xfrm>
          <a:prstGeom prst="rect">
            <a:avLst/>
          </a:prstGeom>
          <a:noFill/>
          <a:ln>
            <a:noFill/>
          </a:ln>
        </p:spPr>
      </p:pic>
      <p:pic>
        <p:nvPicPr>
          <p:cNvPr id="407" name="Google Shape;407;p37"/>
          <p:cNvPicPr preferRelativeResize="0"/>
          <p:nvPr/>
        </p:nvPicPr>
        <p:blipFill rotWithShape="1">
          <a:blip r:embed="rId7">
            <a:alphaModFix/>
          </a:blip>
          <a:srcRect b="0" l="0" r="0" t="0"/>
          <a:stretch/>
        </p:blipFill>
        <p:spPr>
          <a:xfrm>
            <a:off x="7946865" y="3223442"/>
            <a:ext cx="755970" cy="411116"/>
          </a:xfrm>
          <a:prstGeom prst="rect">
            <a:avLst/>
          </a:prstGeom>
          <a:noFill/>
          <a:ln>
            <a:noFill/>
          </a:ln>
        </p:spPr>
      </p:pic>
      <p:pic>
        <p:nvPicPr>
          <p:cNvPr id="408" name="Google Shape;408;p37"/>
          <p:cNvPicPr preferRelativeResize="0"/>
          <p:nvPr/>
        </p:nvPicPr>
        <p:blipFill rotWithShape="1">
          <a:blip r:embed="rId8">
            <a:alphaModFix/>
          </a:blip>
          <a:srcRect b="0" l="0" r="0" t="0"/>
          <a:stretch/>
        </p:blipFill>
        <p:spPr>
          <a:xfrm rot="-2344543">
            <a:off x="7148219" y="2687176"/>
            <a:ext cx="3109230" cy="359695"/>
          </a:xfrm>
          <a:prstGeom prst="rect">
            <a:avLst/>
          </a:prstGeom>
          <a:noFill/>
          <a:ln>
            <a:noFill/>
          </a:ln>
        </p:spPr>
      </p:pic>
      <p:sp>
        <p:nvSpPr>
          <p:cNvPr id="409" name="Google Shape;409;p37"/>
          <p:cNvSpPr txBox="1"/>
          <p:nvPr/>
        </p:nvSpPr>
        <p:spPr>
          <a:xfrm>
            <a:off x="-118735" y="288724"/>
            <a:ext cx="3267075"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rgbClr val="F2F2F2"/>
                </a:solidFill>
                <a:latin typeface="Arial"/>
                <a:ea typeface="Arial"/>
                <a:cs typeface="Arial"/>
                <a:sym typeface="Arial"/>
              </a:rPr>
              <a:t>Movement to contact lane</a:t>
            </a:r>
            <a:endParaRPr/>
          </a:p>
          <a:p>
            <a:pPr indent="0" lvl="0" marL="0" marR="0" rtl="0" algn="ctr">
              <a:spcBef>
                <a:spcPts val="0"/>
              </a:spcBef>
              <a:spcAft>
                <a:spcPts val="0"/>
              </a:spcAft>
              <a:buNone/>
            </a:pPr>
            <a:r>
              <a:rPr lang="en-US" sz="2800">
                <a:solidFill>
                  <a:srgbClr val="F2F2F2"/>
                </a:solidFill>
                <a:latin typeface="Arial"/>
                <a:ea typeface="Arial"/>
                <a:cs typeface="Arial"/>
                <a:sym typeface="Arial"/>
              </a:rPr>
              <a:t>- COA 1</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413" name="Shape 413"/>
        <p:cNvGrpSpPr/>
        <p:nvPr/>
      </p:nvGrpSpPr>
      <p:grpSpPr>
        <a:xfrm>
          <a:off x="0" y="0"/>
          <a:ext cx="0" cy="0"/>
          <a:chOff x="0" y="0"/>
          <a:chExt cx="0" cy="0"/>
        </a:xfrm>
      </p:grpSpPr>
      <p:pic>
        <p:nvPicPr>
          <p:cNvPr descr="Map&#10;&#10;AI-generated content may be incorrect." id="414" name="Google Shape;414;p38"/>
          <p:cNvPicPr preferRelativeResize="0"/>
          <p:nvPr>
            <p:ph idx="1" type="body"/>
          </p:nvPr>
        </p:nvPicPr>
        <p:blipFill rotWithShape="1">
          <a:blip r:embed="rId3">
            <a:alphaModFix/>
          </a:blip>
          <a:srcRect b="8743" l="0" r="0" t="16018"/>
          <a:stretch/>
        </p:blipFill>
        <p:spPr>
          <a:xfrm>
            <a:off x="-1504" y="1282"/>
            <a:ext cx="12191980" cy="6856718"/>
          </a:xfrm>
          <a:prstGeom prst="rect">
            <a:avLst/>
          </a:prstGeom>
          <a:noFill/>
          <a:ln>
            <a:noFill/>
          </a:ln>
        </p:spPr>
      </p:pic>
      <p:pic>
        <p:nvPicPr>
          <p:cNvPr id="415" name="Google Shape;415;p38"/>
          <p:cNvPicPr preferRelativeResize="0"/>
          <p:nvPr/>
        </p:nvPicPr>
        <p:blipFill rotWithShape="1">
          <a:blip r:embed="rId4">
            <a:alphaModFix/>
          </a:blip>
          <a:srcRect b="0" l="0" r="0" t="0"/>
          <a:stretch/>
        </p:blipFill>
        <p:spPr>
          <a:xfrm>
            <a:off x="10239887" y="1829761"/>
            <a:ext cx="231668" cy="164606"/>
          </a:xfrm>
          <a:prstGeom prst="rect">
            <a:avLst/>
          </a:prstGeom>
          <a:noFill/>
          <a:ln>
            <a:noFill/>
          </a:ln>
        </p:spPr>
      </p:pic>
      <p:pic>
        <p:nvPicPr>
          <p:cNvPr id="416" name="Google Shape;416;p38"/>
          <p:cNvPicPr preferRelativeResize="0"/>
          <p:nvPr/>
        </p:nvPicPr>
        <p:blipFill rotWithShape="1">
          <a:blip r:embed="rId4">
            <a:alphaModFix/>
          </a:blip>
          <a:srcRect b="0" l="0" r="0" t="0"/>
          <a:stretch/>
        </p:blipFill>
        <p:spPr>
          <a:xfrm>
            <a:off x="9899811" y="2245872"/>
            <a:ext cx="231668" cy="164606"/>
          </a:xfrm>
          <a:prstGeom prst="rect">
            <a:avLst/>
          </a:prstGeom>
          <a:noFill/>
          <a:ln>
            <a:noFill/>
          </a:ln>
        </p:spPr>
      </p:pic>
      <p:pic>
        <p:nvPicPr>
          <p:cNvPr id="417" name="Google Shape;417;p38"/>
          <p:cNvPicPr preferRelativeResize="0"/>
          <p:nvPr/>
        </p:nvPicPr>
        <p:blipFill rotWithShape="1">
          <a:blip r:embed="rId4">
            <a:alphaModFix/>
          </a:blip>
          <a:srcRect b="0" l="0" r="0" t="0"/>
          <a:stretch/>
        </p:blipFill>
        <p:spPr>
          <a:xfrm>
            <a:off x="8953314" y="2336739"/>
            <a:ext cx="231668" cy="164606"/>
          </a:xfrm>
          <a:prstGeom prst="rect">
            <a:avLst/>
          </a:prstGeom>
          <a:noFill/>
          <a:ln>
            <a:noFill/>
          </a:ln>
        </p:spPr>
      </p:pic>
      <p:pic>
        <p:nvPicPr>
          <p:cNvPr id="418" name="Google Shape;418;p38"/>
          <p:cNvPicPr preferRelativeResize="0"/>
          <p:nvPr/>
        </p:nvPicPr>
        <p:blipFill rotWithShape="1">
          <a:blip r:embed="rId5">
            <a:alphaModFix/>
          </a:blip>
          <a:srcRect b="0" l="0" r="0" t="0"/>
          <a:stretch/>
        </p:blipFill>
        <p:spPr>
          <a:xfrm>
            <a:off x="10326634" y="1458974"/>
            <a:ext cx="482043" cy="205461"/>
          </a:xfrm>
          <a:prstGeom prst="rect">
            <a:avLst/>
          </a:prstGeom>
          <a:noFill/>
          <a:ln>
            <a:noFill/>
          </a:ln>
        </p:spPr>
      </p:pic>
      <p:pic>
        <p:nvPicPr>
          <p:cNvPr id="419" name="Google Shape;419;p38"/>
          <p:cNvPicPr preferRelativeResize="0"/>
          <p:nvPr/>
        </p:nvPicPr>
        <p:blipFill rotWithShape="1">
          <a:blip r:embed="rId6">
            <a:alphaModFix/>
          </a:blip>
          <a:srcRect b="0" l="0" r="0" t="0"/>
          <a:stretch/>
        </p:blipFill>
        <p:spPr>
          <a:xfrm>
            <a:off x="8400270" y="2690225"/>
            <a:ext cx="420660" cy="353599"/>
          </a:xfrm>
          <a:prstGeom prst="rect">
            <a:avLst/>
          </a:prstGeom>
          <a:noFill/>
          <a:ln>
            <a:noFill/>
          </a:ln>
        </p:spPr>
      </p:pic>
      <p:pic>
        <p:nvPicPr>
          <p:cNvPr id="420" name="Google Shape;420;p38"/>
          <p:cNvPicPr preferRelativeResize="0"/>
          <p:nvPr/>
        </p:nvPicPr>
        <p:blipFill rotWithShape="1">
          <a:blip r:embed="rId7">
            <a:alphaModFix/>
          </a:blip>
          <a:srcRect b="0" l="0" r="0" t="0"/>
          <a:stretch/>
        </p:blipFill>
        <p:spPr>
          <a:xfrm>
            <a:off x="7946865" y="3223442"/>
            <a:ext cx="755970" cy="411116"/>
          </a:xfrm>
          <a:prstGeom prst="rect">
            <a:avLst/>
          </a:prstGeom>
          <a:noFill/>
          <a:ln>
            <a:noFill/>
          </a:ln>
        </p:spPr>
      </p:pic>
      <p:pic>
        <p:nvPicPr>
          <p:cNvPr id="421" name="Google Shape;421;p38"/>
          <p:cNvPicPr preferRelativeResize="0"/>
          <p:nvPr/>
        </p:nvPicPr>
        <p:blipFill rotWithShape="1">
          <a:blip r:embed="rId8">
            <a:alphaModFix/>
          </a:blip>
          <a:srcRect b="0" l="0" r="0" t="0"/>
          <a:stretch/>
        </p:blipFill>
        <p:spPr>
          <a:xfrm rot="-2344543">
            <a:off x="7148219" y="2687176"/>
            <a:ext cx="3109230" cy="359695"/>
          </a:xfrm>
          <a:prstGeom prst="rect">
            <a:avLst/>
          </a:prstGeom>
          <a:noFill/>
          <a:ln>
            <a:noFill/>
          </a:ln>
        </p:spPr>
      </p:pic>
      <p:sp>
        <p:nvSpPr>
          <p:cNvPr id="422" name="Google Shape;422;p38"/>
          <p:cNvSpPr txBox="1"/>
          <p:nvPr/>
        </p:nvSpPr>
        <p:spPr>
          <a:xfrm>
            <a:off x="-118735" y="288724"/>
            <a:ext cx="3267075"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rgbClr val="F2F2F2"/>
                </a:solidFill>
                <a:latin typeface="Arial"/>
                <a:ea typeface="Arial"/>
                <a:cs typeface="Arial"/>
                <a:sym typeface="Arial"/>
              </a:rPr>
              <a:t>Movement to contact lane</a:t>
            </a:r>
            <a:endParaRPr/>
          </a:p>
          <a:p>
            <a:pPr indent="0" lvl="0" marL="0" marR="0" rtl="0" algn="ctr">
              <a:spcBef>
                <a:spcPts val="0"/>
              </a:spcBef>
              <a:spcAft>
                <a:spcPts val="0"/>
              </a:spcAft>
              <a:buNone/>
            </a:pPr>
            <a:r>
              <a:rPr lang="en-US" sz="2800">
                <a:solidFill>
                  <a:srgbClr val="F2F2F2"/>
                </a:solidFill>
                <a:latin typeface="Arial"/>
                <a:ea typeface="Arial"/>
                <a:cs typeface="Arial"/>
                <a:sym typeface="Arial"/>
              </a:rPr>
              <a:t>- COA 2</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426" name="Shape 426"/>
        <p:cNvGrpSpPr/>
        <p:nvPr/>
      </p:nvGrpSpPr>
      <p:grpSpPr>
        <a:xfrm>
          <a:off x="0" y="0"/>
          <a:ext cx="0" cy="0"/>
          <a:chOff x="0" y="0"/>
          <a:chExt cx="0" cy="0"/>
        </a:xfrm>
      </p:grpSpPr>
      <p:pic>
        <p:nvPicPr>
          <p:cNvPr descr="Map&#10;&#10;AI-generated content may be incorrect." id="427" name="Google Shape;427;p39"/>
          <p:cNvPicPr preferRelativeResize="0"/>
          <p:nvPr>
            <p:ph idx="1" type="body"/>
          </p:nvPr>
        </p:nvPicPr>
        <p:blipFill rotWithShape="1">
          <a:blip r:embed="rId3">
            <a:alphaModFix/>
          </a:blip>
          <a:srcRect b="8743" l="0" r="0" t="16018"/>
          <a:stretch/>
        </p:blipFill>
        <p:spPr>
          <a:xfrm>
            <a:off x="-1504" y="1282"/>
            <a:ext cx="12191980" cy="6856718"/>
          </a:xfrm>
          <a:prstGeom prst="rect">
            <a:avLst/>
          </a:prstGeom>
          <a:noFill/>
          <a:ln>
            <a:noFill/>
          </a:ln>
        </p:spPr>
      </p:pic>
      <p:pic>
        <p:nvPicPr>
          <p:cNvPr id="428" name="Google Shape;428;p39"/>
          <p:cNvPicPr preferRelativeResize="0"/>
          <p:nvPr/>
        </p:nvPicPr>
        <p:blipFill rotWithShape="1">
          <a:blip r:embed="rId4">
            <a:alphaModFix/>
          </a:blip>
          <a:srcRect b="0" l="0" r="0" t="0"/>
          <a:stretch/>
        </p:blipFill>
        <p:spPr>
          <a:xfrm>
            <a:off x="10073219" y="2100103"/>
            <a:ext cx="231668" cy="164606"/>
          </a:xfrm>
          <a:prstGeom prst="rect">
            <a:avLst/>
          </a:prstGeom>
          <a:noFill/>
          <a:ln>
            <a:noFill/>
          </a:ln>
        </p:spPr>
      </p:pic>
      <p:pic>
        <p:nvPicPr>
          <p:cNvPr id="429" name="Google Shape;429;p39"/>
          <p:cNvPicPr preferRelativeResize="0"/>
          <p:nvPr/>
        </p:nvPicPr>
        <p:blipFill rotWithShape="1">
          <a:blip r:embed="rId4">
            <a:alphaModFix/>
          </a:blip>
          <a:srcRect b="0" l="0" r="0" t="0"/>
          <a:stretch/>
        </p:blipFill>
        <p:spPr>
          <a:xfrm>
            <a:off x="9924517" y="1852553"/>
            <a:ext cx="231668" cy="164606"/>
          </a:xfrm>
          <a:prstGeom prst="rect">
            <a:avLst/>
          </a:prstGeom>
          <a:noFill/>
          <a:ln>
            <a:noFill/>
          </a:ln>
        </p:spPr>
      </p:pic>
      <p:pic>
        <p:nvPicPr>
          <p:cNvPr id="430" name="Google Shape;430;p39"/>
          <p:cNvPicPr preferRelativeResize="0"/>
          <p:nvPr/>
        </p:nvPicPr>
        <p:blipFill rotWithShape="1">
          <a:blip r:embed="rId4">
            <a:alphaModFix/>
          </a:blip>
          <a:srcRect b="0" l="0" r="0" t="0"/>
          <a:stretch/>
        </p:blipFill>
        <p:spPr>
          <a:xfrm>
            <a:off x="10124889" y="1272637"/>
            <a:ext cx="231668" cy="164606"/>
          </a:xfrm>
          <a:prstGeom prst="rect">
            <a:avLst/>
          </a:prstGeom>
          <a:noFill/>
          <a:ln>
            <a:noFill/>
          </a:ln>
        </p:spPr>
      </p:pic>
      <p:pic>
        <p:nvPicPr>
          <p:cNvPr id="431" name="Google Shape;431;p39"/>
          <p:cNvPicPr preferRelativeResize="0"/>
          <p:nvPr/>
        </p:nvPicPr>
        <p:blipFill rotWithShape="1">
          <a:blip r:embed="rId5">
            <a:alphaModFix/>
          </a:blip>
          <a:srcRect b="0" l="0" r="0" t="0"/>
          <a:stretch/>
        </p:blipFill>
        <p:spPr>
          <a:xfrm>
            <a:off x="10326634" y="1458974"/>
            <a:ext cx="482043" cy="205461"/>
          </a:xfrm>
          <a:prstGeom prst="rect">
            <a:avLst/>
          </a:prstGeom>
          <a:noFill/>
          <a:ln>
            <a:noFill/>
          </a:ln>
        </p:spPr>
      </p:pic>
      <p:pic>
        <p:nvPicPr>
          <p:cNvPr id="432" name="Google Shape;432;p39"/>
          <p:cNvPicPr preferRelativeResize="0"/>
          <p:nvPr/>
        </p:nvPicPr>
        <p:blipFill rotWithShape="1">
          <a:blip r:embed="rId6">
            <a:alphaModFix/>
          </a:blip>
          <a:srcRect b="0" l="0" r="0" t="0"/>
          <a:stretch/>
        </p:blipFill>
        <p:spPr>
          <a:xfrm>
            <a:off x="8400270" y="2690225"/>
            <a:ext cx="420660" cy="353599"/>
          </a:xfrm>
          <a:prstGeom prst="rect">
            <a:avLst/>
          </a:prstGeom>
          <a:noFill/>
          <a:ln>
            <a:noFill/>
          </a:ln>
        </p:spPr>
      </p:pic>
      <p:pic>
        <p:nvPicPr>
          <p:cNvPr id="433" name="Google Shape;433;p39"/>
          <p:cNvPicPr preferRelativeResize="0"/>
          <p:nvPr/>
        </p:nvPicPr>
        <p:blipFill rotWithShape="1">
          <a:blip r:embed="rId7">
            <a:alphaModFix/>
          </a:blip>
          <a:srcRect b="0" l="0" r="0" t="0"/>
          <a:stretch/>
        </p:blipFill>
        <p:spPr>
          <a:xfrm>
            <a:off x="7946865" y="3223442"/>
            <a:ext cx="755970" cy="411116"/>
          </a:xfrm>
          <a:prstGeom prst="rect">
            <a:avLst/>
          </a:prstGeom>
          <a:noFill/>
          <a:ln>
            <a:noFill/>
          </a:ln>
        </p:spPr>
      </p:pic>
      <p:pic>
        <p:nvPicPr>
          <p:cNvPr id="434" name="Google Shape;434;p39"/>
          <p:cNvPicPr preferRelativeResize="0"/>
          <p:nvPr/>
        </p:nvPicPr>
        <p:blipFill rotWithShape="1">
          <a:blip r:embed="rId8">
            <a:alphaModFix/>
          </a:blip>
          <a:srcRect b="0" l="0" r="0" t="0"/>
          <a:stretch/>
        </p:blipFill>
        <p:spPr>
          <a:xfrm rot="-2344543">
            <a:off x="7150713" y="2685301"/>
            <a:ext cx="3109230" cy="359695"/>
          </a:xfrm>
          <a:prstGeom prst="rect">
            <a:avLst/>
          </a:prstGeom>
          <a:noFill/>
          <a:ln>
            <a:noFill/>
          </a:ln>
        </p:spPr>
      </p:pic>
      <p:sp>
        <p:nvSpPr>
          <p:cNvPr id="435" name="Google Shape;435;p39"/>
          <p:cNvSpPr txBox="1"/>
          <p:nvPr/>
        </p:nvSpPr>
        <p:spPr>
          <a:xfrm>
            <a:off x="-118735" y="288724"/>
            <a:ext cx="3267075"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rgbClr val="F2F2F2"/>
                </a:solidFill>
                <a:latin typeface="Arial"/>
                <a:ea typeface="Arial"/>
                <a:cs typeface="Arial"/>
                <a:sym typeface="Arial"/>
              </a:rPr>
              <a:t>Movement to contact lane</a:t>
            </a:r>
            <a:endParaRPr/>
          </a:p>
          <a:p>
            <a:pPr indent="0" lvl="0" marL="0" marR="0" rtl="0" algn="ctr">
              <a:spcBef>
                <a:spcPts val="0"/>
              </a:spcBef>
              <a:spcAft>
                <a:spcPts val="0"/>
              </a:spcAft>
              <a:buNone/>
            </a:pPr>
            <a:r>
              <a:rPr lang="en-US" sz="2800">
                <a:solidFill>
                  <a:srgbClr val="F2F2F2"/>
                </a:solidFill>
                <a:latin typeface="Arial"/>
                <a:ea typeface="Arial"/>
                <a:cs typeface="Arial"/>
                <a:sym typeface="Arial"/>
              </a:rPr>
              <a:t>- COA 3</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40"/>
          <p:cNvSpPr txBox="1"/>
          <p:nvPr>
            <p:ph idx="1" type="body"/>
          </p:nvPr>
        </p:nvSpPr>
        <p:spPr>
          <a:xfrm>
            <a:off x="224118" y="989764"/>
            <a:ext cx="11734800" cy="576235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None/>
            </a:pPr>
            <a:r>
              <a:rPr lang="en-US" sz="1400" u="sng">
                <a:latin typeface="Arial"/>
                <a:ea typeface="Arial"/>
                <a:cs typeface="Arial"/>
                <a:sym typeface="Arial"/>
              </a:rPr>
              <a:t>Task 1:</a:t>
            </a:r>
            <a:r>
              <a:rPr lang="en-US" sz="1400">
                <a:latin typeface="Arial"/>
                <a:ea typeface="Arial"/>
                <a:cs typeface="Arial"/>
                <a:sym typeface="Arial"/>
              </a:rPr>
              <a:t> Circuit</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Conditions: </a:t>
            </a:r>
            <a:r>
              <a:rPr lang="en-US" sz="1400">
                <a:latin typeface="Arial"/>
                <a:ea typeface="Arial"/>
                <a:cs typeface="Arial"/>
                <a:sym typeface="Arial"/>
              </a:rPr>
              <a:t>Use the 7in and outdoor flight area with window gates, poles, IFV, trench, and net.</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Standards:</a:t>
            </a:r>
            <a:r>
              <a:rPr lang="en-US" sz="1400">
                <a:latin typeface="Arial"/>
                <a:ea typeface="Arial"/>
                <a:cs typeface="Arial"/>
                <a:sym typeface="Arial"/>
              </a:rPr>
              <a:t> From the start point (star), navigate the course in the following order: Slaloms, Loiter (clockwise &amp; counter-clockwise), Gates, and Trench. End the circuit with strike into net.</a:t>
            </a:r>
            <a:endParaRPr/>
          </a:p>
        </p:txBody>
      </p:sp>
      <p:sp>
        <p:nvSpPr>
          <p:cNvPr id="442" name="Google Shape;442;p40"/>
          <p:cNvSpPr txBox="1"/>
          <p:nvPr>
            <p:ph type="title"/>
          </p:nvPr>
        </p:nvSpPr>
        <p:spPr>
          <a:xfrm>
            <a:off x="838200" y="294790"/>
            <a:ext cx="10515600" cy="76029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Arial"/>
              <a:buNone/>
            </a:pPr>
            <a:r>
              <a:rPr b="1" lang="en-US" sz="3600" u="sng">
                <a:latin typeface="Arial"/>
                <a:ea typeface="Arial"/>
                <a:cs typeface="Arial"/>
                <a:sym typeface="Arial"/>
              </a:rPr>
              <a:t>FPV 7in Flights – Day 4</a:t>
            </a:r>
            <a:endParaRPr sz="3600">
              <a:latin typeface="Arial"/>
              <a:ea typeface="Arial"/>
              <a:cs typeface="Arial"/>
              <a:sym typeface="Arial"/>
            </a:endParaRPr>
          </a:p>
        </p:txBody>
      </p:sp>
      <p:pic>
        <p:nvPicPr>
          <p:cNvPr id="443" name="Google Shape;443;p40"/>
          <p:cNvPicPr preferRelativeResize="0"/>
          <p:nvPr/>
        </p:nvPicPr>
        <p:blipFill rotWithShape="1">
          <a:blip r:embed="rId3">
            <a:alphaModFix/>
          </a:blip>
          <a:srcRect b="4312" l="0" r="0" t="12595"/>
          <a:stretch/>
        </p:blipFill>
        <p:spPr>
          <a:xfrm>
            <a:off x="1527924" y="2333624"/>
            <a:ext cx="9260537" cy="4229585"/>
          </a:xfrm>
          <a:prstGeom prst="rect">
            <a:avLst/>
          </a:prstGeom>
          <a:noFill/>
          <a:ln>
            <a:noFill/>
          </a:ln>
        </p:spPr>
      </p:pic>
      <p:sp>
        <p:nvSpPr>
          <p:cNvPr id="444" name="Google Shape;444;p40"/>
          <p:cNvSpPr/>
          <p:nvPr/>
        </p:nvSpPr>
        <p:spPr>
          <a:xfrm>
            <a:off x="2228850" y="5695950"/>
            <a:ext cx="333375" cy="533400"/>
          </a:xfrm>
          <a:prstGeom prst="curvedRightArrow">
            <a:avLst>
              <a:gd fmla="val 25000" name="adj1"/>
              <a:gd fmla="val 50000" name="adj2"/>
              <a:gd fmla="val 25000" name="adj3"/>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45" name="Google Shape;445;p40"/>
          <p:cNvSpPr/>
          <p:nvPr/>
        </p:nvSpPr>
        <p:spPr>
          <a:xfrm rot="3571782">
            <a:off x="4342275" y="5352735"/>
            <a:ext cx="323850" cy="124661"/>
          </a:xfrm>
          <a:prstGeom prst="rect">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6" name="Google Shape;446;p40"/>
          <p:cNvSpPr/>
          <p:nvPr/>
        </p:nvSpPr>
        <p:spPr>
          <a:xfrm rot="3571782">
            <a:off x="4749372" y="5490150"/>
            <a:ext cx="323850" cy="124661"/>
          </a:xfrm>
          <a:prstGeom prst="rect">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7" name="Google Shape;447;p40"/>
          <p:cNvSpPr/>
          <p:nvPr/>
        </p:nvSpPr>
        <p:spPr>
          <a:xfrm rot="3571782">
            <a:off x="4885204" y="5099865"/>
            <a:ext cx="323850" cy="124661"/>
          </a:xfrm>
          <a:prstGeom prst="rect">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8" name="Google Shape;448;p40"/>
          <p:cNvSpPr/>
          <p:nvPr/>
        </p:nvSpPr>
        <p:spPr>
          <a:xfrm rot="3571782">
            <a:off x="5370983" y="5089507"/>
            <a:ext cx="323850" cy="124661"/>
          </a:xfrm>
          <a:prstGeom prst="rect">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9" name="Google Shape;449;p40"/>
          <p:cNvSpPr/>
          <p:nvPr/>
        </p:nvSpPr>
        <p:spPr>
          <a:xfrm rot="3571782">
            <a:off x="4206845" y="5695073"/>
            <a:ext cx="323850" cy="124661"/>
          </a:xfrm>
          <a:prstGeom prst="rect">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40"/>
          <p:cNvSpPr/>
          <p:nvPr/>
        </p:nvSpPr>
        <p:spPr>
          <a:xfrm>
            <a:off x="5440122" y="3820701"/>
            <a:ext cx="228618" cy="223761"/>
          </a:xfrm>
          <a:prstGeom prst="ellipse">
            <a:avLst/>
          </a:prstGeom>
          <a:solidFill>
            <a:schemeClr val="accent2"/>
          </a:solidFill>
          <a:ln cap="flat" cmpd="sng" w="12700">
            <a:solidFill>
              <a:srgbClr val="6434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40"/>
          <p:cNvSpPr/>
          <p:nvPr/>
        </p:nvSpPr>
        <p:spPr>
          <a:xfrm>
            <a:off x="5668740" y="3687375"/>
            <a:ext cx="228618" cy="223761"/>
          </a:xfrm>
          <a:prstGeom prst="ellipse">
            <a:avLst/>
          </a:prstGeom>
          <a:solidFill>
            <a:schemeClr val="accent2"/>
          </a:solidFill>
          <a:ln cap="flat" cmpd="sng" w="12700">
            <a:solidFill>
              <a:srgbClr val="6434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40"/>
          <p:cNvSpPr/>
          <p:nvPr/>
        </p:nvSpPr>
        <p:spPr>
          <a:xfrm>
            <a:off x="5910081" y="3565561"/>
            <a:ext cx="228618" cy="223761"/>
          </a:xfrm>
          <a:prstGeom prst="ellipse">
            <a:avLst/>
          </a:prstGeom>
          <a:solidFill>
            <a:schemeClr val="accent2"/>
          </a:solidFill>
          <a:ln cap="flat" cmpd="sng" w="12700">
            <a:solidFill>
              <a:srgbClr val="6434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40"/>
          <p:cNvSpPr/>
          <p:nvPr/>
        </p:nvSpPr>
        <p:spPr>
          <a:xfrm>
            <a:off x="6151422" y="3429000"/>
            <a:ext cx="228618" cy="223761"/>
          </a:xfrm>
          <a:prstGeom prst="ellipse">
            <a:avLst/>
          </a:prstGeom>
          <a:solidFill>
            <a:schemeClr val="accent2"/>
          </a:solidFill>
          <a:ln cap="flat" cmpd="sng" w="12700">
            <a:solidFill>
              <a:srgbClr val="6434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4" name="Google Shape;454;p40"/>
          <p:cNvSpPr/>
          <p:nvPr/>
        </p:nvSpPr>
        <p:spPr>
          <a:xfrm>
            <a:off x="6392763" y="3306063"/>
            <a:ext cx="228618" cy="223761"/>
          </a:xfrm>
          <a:prstGeom prst="ellipse">
            <a:avLst/>
          </a:prstGeom>
          <a:solidFill>
            <a:schemeClr val="accent2"/>
          </a:solidFill>
          <a:ln cap="flat" cmpd="sng" w="12700">
            <a:solidFill>
              <a:srgbClr val="6434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40"/>
          <p:cNvSpPr txBox="1"/>
          <p:nvPr/>
        </p:nvSpPr>
        <p:spPr>
          <a:xfrm>
            <a:off x="2321064" y="5769808"/>
            <a:ext cx="24116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FF0000"/>
                </a:solidFill>
                <a:latin typeface="Calibri"/>
                <a:ea typeface="Calibri"/>
                <a:cs typeface="Calibri"/>
                <a:sym typeface="Calibri"/>
              </a:rPr>
              <a:t>L</a:t>
            </a:r>
            <a:endParaRPr/>
          </a:p>
        </p:txBody>
      </p:sp>
      <p:cxnSp>
        <p:nvCxnSpPr>
          <p:cNvPr id="456" name="Google Shape;456;p40"/>
          <p:cNvCxnSpPr/>
          <p:nvPr/>
        </p:nvCxnSpPr>
        <p:spPr>
          <a:xfrm flipH="1" rot="10800000">
            <a:off x="5910081" y="4411226"/>
            <a:ext cx="1525699" cy="911781"/>
          </a:xfrm>
          <a:prstGeom prst="straightConnector1">
            <a:avLst/>
          </a:prstGeom>
          <a:noFill/>
          <a:ln cap="flat" cmpd="sng" w="38100">
            <a:solidFill>
              <a:srgbClr val="FF0000"/>
            </a:solidFill>
            <a:prstDash val="dashDot"/>
            <a:miter lim="800000"/>
            <a:headEnd len="sm" w="sm" type="none"/>
            <a:tailEnd len="med" w="med" type="triangle"/>
          </a:ln>
        </p:spPr>
      </p:cxnSp>
      <p:cxnSp>
        <p:nvCxnSpPr>
          <p:cNvPr id="457" name="Google Shape;457;p40"/>
          <p:cNvCxnSpPr/>
          <p:nvPr/>
        </p:nvCxnSpPr>
        <p:spPr>
          <a:xfrm rot="10800000">
            <a:off x="6869518" y="3246415"/>
            <a:ext cx="241341" cy="361434"/>
          </a:xfrm>
          <a:prstGeom prst="straightConnector1">
            <a:avLst/>
          </a:prstGeom>
          <a:noFill/>
          <a:ln cap="flat" cmpd="sng" w="38100">
            <a:solidFill>
              <a:srgbClr val="FF0000"/>
            </a:solidFill>
            <a:prstDash val="solid"/>
            <a:miter lim="800000"/>
            <a:headEnd len="sm" w="sm" type="none"/>
            <a:tailEnd len="med" w="med" type="triangle"/>
          </a:ln>
        </p:spPr>
      </p:cxnSp>
      <p:cxnSp>
        <p:nvCxnSpPr>
          <p:cNvPr id="458" name="Google Shape;458;p40"/>
          <p:cNvCxnSpPr/>
          <p:nvPr/>
        </p:nvCxnSpPr>
        <p:spPr>
          <a:xfrm flipH="1">
            <a:off x="5322483" y="3246415"/>
            <a:ext cx="1547035" cy="798047"/>
          </a:xfrm>
          <a:prstGeom prst="straightConnector1">
            <a:avLst/>
          </a:prstGeom>
          <a:noFill/>
          <a:ln cap="flat" cmpd="sng" w="38100">
            <a:solidFill>
              <a:srgbClr val="FF0000"/>
            </a:solidFill>
            <a:prstDash val="solid"/>
            <a:miter lim="800000"/>
            <a:headEnd len="sm" w="sm" type="none"/>
            <a:tailEnd len="med" w="med" type="triangle"/>
          </a:ln>
        </p:spPr>
      </p:cxnSp>
      <p:sp>
        <p:nvSpPr>
          <p:cNvPr id="459" name="Google Shape;459;p40"/>
          <p:cNvSpPr/>
          <p:nvPr/>
        </p:nvSpPr>
        <p:spPr>
          <a:xfrm>
            <a:off x="4640033" y="3820701"/>
            <a:ext cx="861440" cy="660864"/>
          </a:xfrm>
          <a:prstGeom prst="ellipse">
            <a:avLst/>
          </a:prstGeom>
          <a:noFill/>
          <a:ln cap="flat" cmpd="sng" w="28575">
            <a:solidFill>
              <a:srgbClr val="92D05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60" name="Google Shape;460;p40"/>
          <p:cNvCxnSpPr/>
          <p:nvPr/>
        </p:nvCxnSpPr>
        <p:spPr>
          <a:xfrm flipH="1">
            <a:off x="2617596" y="4380871"/>
            <a:ext cx="2079587" cy="1294827"/>
          </a:xfrm>
          <a:prstGeom prst="straightConnector1">
            <a:avLst/>
          </a:prstGeom>
          <a:noFill/>
          <a:ln cap="flat" cmpd="sng" w="38100">
            <a:solidFill>
              <a:srgbClr val="FF0000"/>
            </a:solidFill>
            <a:prstDash val="solid"/>
            <a:miter lim="800000"/>
            <a:headEnd len="sm" w="sm" type="none"/>
            <a:tailEnd len="med" w="med" type="triangle"/>
          </a:ln>
        </p:spPr>
      </p:cxnSp>
      <p:cxnSp>
        <p:nvCxnSpPr>
          <p:cNvPr id="461" name="Google Shape;461;p40"/>
          <p:cNvCxnSpPr>
            <a:endCxn id="449" idx="2"/>
          </p:cNvCxnSpPr>
          <p:nvPr/>
        </p:nvCxnSpPr>
        <p:spPr>
          <a:xfrm flipH="1" rot="10800000">
            <a:off x="2576848" y="5789011"/>
            <a:ext cx="1738200" cy="344100"/>
          </a:xfrm>
          <a:prstGeom prst="straightConnector1">
            <a:avLst/>
          </a:prstGeom>
          <a:noFill/>
          <a:ln cap="flat" cmpd="sng" w="38100">
            <a:solidFill>
              <a:srgbClr val="FF0000"/>
            </a:solidFill>
            <a:prstDash val="solid"/>
            <a:miter lim="800000"/>
            <a:headEnd len="sm" w="sm" type="none"/>
            <a:tailEnd len="med" w="med" type="triangle"/>
          </a:ln>
        </p:spPr>
      </p:cxnSp>
      <p:cxnSp>
        <p:nvCxnSpPr>
          <p:cNvPr id="462" name="Google Shape;462;p40"/>
          <p:cNvCxnSpPr>
            <a:stCxn id="448" idx="0"/>
          </p:cNvCxnSpPr>
          <p:nvPr/>
        </p:nvCxnSpPr>
        <p:spPr>
          <a:xfrm>
            <a:off x="5586630" y="5120230"/>
            <a:ext cx="323400" cy="202800"/>
          </a:xfrm>
          <a:prstGeom prst="straightConnector1">
            <a:avLst/>
          </a:prstGeom>
          <a:noFill/>
          <a:ln cap="flat" cmpd="sng" w="38100">
            <a:solidFill>
              <a:srgbClr val="FF0000"/>
            </a:solidFill>
            <a:prstDash val="solid"/>
            <a:miter lim="800000"/>
            <a:headEnd len="sm" w="sm" type="none"/>
            <a:tailEnd len="med" w="med" type="triangle"/>
          </a:ln>
        </p:spPr>
      </p:cxnSp>
      <p:sp>
        <p:nvSpPr>
          <p:cNvPr id="463" name="Google Shape;463;p40"/>
          <p:cNvSpPr/>
          <p:nvPr/>
        </p:nvSpPr>
        <p:spPr>
          <a:xfrm>
            <a:off x="6886229" y="3341800"/>
            <a:ext cx="329546" cy="345575"/>
          </a:xfrm>
          <a:prstGeom prst="star5">
            <a:avLst>
              <a:gd fmla="val 19098" name="adj"/>
              <a:gd fmla="val 105146" name="hf"/>
              <a:gd fmla="val 110557" name="vf"/>
            </a:avLst>
          </a:prstGeom>
          <a:solidFill>
            <a:schemeClr val="accent4"/>
          </a:solidFill>
          <a:ln cap="flat" cmpd="sng" w="12700">
            <a:solidFill>
              <a:srgbClr val="6B51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64" name="Google Shape;464;p40"/>
          <p:cNvCxnSpPr/>
          <p:nvPr/>
        </p:nvCxnSpPr>
        <p:spPr>
          <a:xfrm rot="10800000">
            <a:off x="7207347" y="3828821"/>
            <a:ext cx="262559" cy="539863"/>
          </a:xfrm>
          <a:prstGeom prst="straightConnector1">
            <a:avLst/>
          </a:prstGeom>
          <a:noFill/>
          <a:ln cap="flat" cmpd="sng" w="38100">
            <a:solidFill>
              <a:srgbClr val="FF0000"/>
            </a:solidFill>
            <a:prstDash val="solid"/>
            <a:miter lim="800000"/>
            <a:headEnd len="sm" w="sm" type="none"/>
            <a:tailEnd len="med" w="med" type="triangle"/>
          </a:ln>
        </p:spPr>
      </p:cxnSp>
      <p:sp>
        <p:nvSpPr>
          <p:cNvPr id="465" name="Google Shape;465;p40"/>
          <p:cNvSpPr/>
          <p:nvPr/>
        </p:nvSpPr>
        <p:spPr>
          <a:xfrm>
            <a:off x="7090692" y="3633816"/>
            <a:ext cx="166622" cy="250481"/>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41"/>
          <p:cNvSpPr txBox="1"/>
          <p:nvPr>
            <p:ph idx="1" type="body"/>
          </p:nvPr>
        </p:nvSpPr>
        <p:spPr>
          <a:xfrm>
            <a:off x="224118" y="989764"/>
            <a:ext cx="11734800" cy="11990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None/>
            </a:pPr>
            <a:r>
              <a:rPr lang="en-US" sz="1400" u="sng">
                <a:latin typeface="Arial"/>
                <a:ea typeface="Arial"/>
                <a:cs typeface="Arial"/>
                <a:sym typeface="Arial"/>
              </a:rPr>
              <a:t>Task 1:</a:t>
            </a:r>
            <a:r>
              <a:rPr lang="en-US" sz="1400">
                <a:latin typeface="Arial"/>
                <a:ea typeface="Arial"/>
                <a:cs typeface="Arial"/>
                <a:sym typeface="Arial"/>
              </a:rPr>
              <a:t> ISR of multiple NAIs</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Conditions: </a:t>
            </a:r>
            <a:r>
              <a:rPr lang="en-US" sz="1400">
                <a:latin typeface="Arial"/>
                <a:ea typeface="Arial"/>
                <a:cs typeface="Arial"/>
                <a:sym typeface="Arial"/>
              </a:rPr>
              <a:t>Use the Mavic Classic 3 and outdoor flight area with 2 or 3 NAIs with targets.</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Standards:</a:t>
            </a:r>
            <a:r>
              <a:rPr lang="en-US" sz="1400">
                <a:latin typeface="Arial"/>
                <a:ea typeface="Arial"/>
                <a:cs typeface="Arial"/>
                <a:sym typeface="Arial"/>
              </a:rPr>
              <a:t> From the start point (star), navigate to NAI 1 in sequential order, scan area for target(s), navigate to NAI 2, scan area for target(s), and repeat until all NAIs are scanned or battery depletes to return threshold.  </a:t>
            </a:r>
            <a:endParaRPr/>
          </a:p>
        </p:txBody>
      </p:sp>
      <p:sp>
        <p:nvSpPr>
          <p:cNvPr id="472" name="Google Shape;472;p41"/>
          <p:cNvSpPr txBox="1"/>
          <p:nvPr>
            <p:ph type="title"/>
          </p:nvPr>
        </p:nvSpPr>
        <p:spPr>
          <a:xfrm>
            <a:off x="838200" y="294790"/>
            <a:ext cx="10515600" cy="76029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Arial"/>
              <a:buNone/>
            </a:pPr>
            <a:r>
              <a:rPr b="1" lang="en-US" sz="3600" u="sng">
                <a:latin typeface="Arial"/>
                <a:ea typeface="Arial"/>
                <a:cs typeface="Arial"/>
                <a:sym typeface="Arial"/>
              </a:rPr>
              <a:t>SRR Flights – Day 4</a:t>
            </a:r>
            <a:endParaRPr sz="3600">
              <a:latin typeface="Arial"/>
              <a:ea typeface="Arial"/>
              <a:cs typeface="Arial"/>
              <a:sym typeface="Arial"/>
            </a:endParaRPr>
          </a:p>
        </p:txBody>
      </p:sp>
      <p:grpSp>
        <p:nvGrpSpPr>
          <p:cNvPr id="473" name="Google Shape;473;p41"/>
          <p:cNvGrpSpPr/>
          <p:nvPr/>
        </p:nvGrpSpPr>
        <p:grpSpPr>
          <a:xfrm>
            <a:off x="2971800" y="2171240"/>
            <a:ext cx="6248400" cy="4391970"/>
            <a:chOff x="2971800" y="2171240"/>
            <a:chExt cx="6248400" cy="4391970"/>
          </a:xfrm>
        </p:grpSpPr>
        <p:pic>
          <p:nvPicPr>
            <p:cNvPr id="474" name="Google Shape;474;p41"/>
            <p:cNvPicPr preferRelativeResize="0"/>
            <p:nvPr/>
          </p:nvPicPr>
          <p:blipFill rotWithShape="1">
            <a:blip r:embed="rId3">
              <a:alphaModFix/>
            </a:blip>
            <a:srcRect b="0" l="0" r="0" t="0"/>
            <a:stretch/>
          </p:blipFill>
          <p:spPr>
            <a:xfrm>
              <a:off x="2971800" y="2188797"/>
              <a:ext cx="6248400" cy="4374413"/>
            </a:xfrm>
            <a:prstGeom prst="rect">
              <a:avLst/>
            </a:prstGeom>
            <a:noFill/>
            <a:ln>
              <a:noFill/>
            </a:ln>
          </p:spPr>
        </p:pic>
        <p:sp>
          <p:nvSpPr>
            <p:cNvPr id="475" name="Google Shape;475;p41"/>
            <p:cNvSpPr/>
            <p:nvPr/>
          </p:nvSpPr>
          <p:spPr>
            <a:xfrm rot="-8187065">
              <a:off x="5546001" y="3021387"/>
              <a:ext cx="509794" cy="1425463"/>
            </a:xfrm>
            <a:prstGeom prst="downArrow">
              <a:avLst>
                <a:gd fmla="val 50000" name="adj1"/>
                <a:gd fmla="val 57506" name="adj2"/>
              </a:avLst>
            </a:prstGeom>
            <a:noFill/>
            <a:ln cap="flat" cmpd="sng" w="12700">
              <a:solidFill>
                <a:srgbClr val="92D05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1"/>
            <p:cNvSpPr txBox="1"/>
            <p:nvPr/>
          </p:nvSpPr>
          <p:spPr>
            <a:xfrm rot="-2787065">
              <a:off x="5110961" y="3659778"/>
              <a:ext cx="1278882" cy="25489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Fly to NAI 2</a:t>
              </a:r>
              <a:endParaRPr/>
            </a:p>
          </p:txBody>
        </p:sp>
        <p:sp>
          <p:nvSpPr>
            <p:cNvPr id="477" name="Google Shape;477;p41"/>
            <p:cNvSpPr/>
            <p:nvPr/>
          </p:nvSpPr>
          <p:spPr>
            <a:xfrm rot="2700000">
              <a:off x="4667079" y="4631744"/>
              <a:ext cx="221845" cy="220597"/>
            </a:xfrm>
            <a:prstGeom prst="rect">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8" name="Google Shape;478;p41"/>
            <p:cNvSpPr/>
            <p:nvPr/>
          </p:nvSpPr>
          <p:spPr>
            <a:xfrm rot="10800000">
              <a:off x="3121162" y="2259374"/>
              <a:ext cx="494045" cy="820363"/>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N</a:t>
              </a:r>
              <a:endParaRPr/>
            </a:p>
          </p:txBody>
        </p:sp>
        <p:sp>
          <p:nvSpPr>
            <p:cNvPr id="479" name="Google Shape;479;p41"/>
            <p:cNvSpPr/>
            <p:nvPr/>
          </p:nvSpPr>
          <p:spPr>
            <a:xfrm rot="-1753640">
              <a:off x="8493276" y="2984359"/>
              <a:ext cx="333286" cy="304998"/>
            </a:xfrm>
            <a:prstGeom prst="ellipse">
              <a:avLst/>
            </a:prstGeom>
            <a:noFill/>
            <a:ln cap="flat" cmpd="sng" w="190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0" name="Google Shape;480;p41"/>
            <p:cNvSpPr/>
            <p:nvPr/>
          </p:nvSpPr>
          <p:spPr>
            <a:xfrm>
              <a:off x="7795209" y="4270575"/>
              <a:ext cx="1158793" cy="922441"/>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Arial"/>
                  <a:ea typeface="Arial"/>
                  <a:cs typeface="Arial"/>
                  <a:sym typeface="Arial"/>
                </a:rPr>
                <a:t>SRR Launch Site</a:t>
              </a:r>
              <a:endParaRPr/>
            </a:p>
          </p:txBody>
        </p:sp>
        <p:cxnSp>
          <p:nvCxnSpPr>
            <p:cNvPr id="481" name="Google Shape;481;p41"/>
            <p:cNvCxnSpPr>
              <a:endCxn id="479" idx="3"/>
            </p:cNvCxnSpPr>
            <p:nvPr/>
          </p:nvCxnSpPr>
          <p:spPr>
            <a:xfrm flipH="1" rot="10800000">
              <a:off x="8439938" y="3288498"/>
              <a:ext cx="169800" cy="982200"/>
            </a:xfrm>
            <a:prstGeom prst="straightConnector1">
              <a:avLst/>
            </a:prstGeom>
            <a:noFill/>
            <a:ln cap="flat" cmpd="sng" w="19050">
              <a:solidFill>
                <a:srgbClr val="FFFF00"/>
              </a:solidFill>
              <a:prstDash val="solid"/>
              <a:miter lim="800000"/>
              <a:headEnd len="sm" w="sm" type="none"/>
              <a:tailEnd len="med" w="med" type="triangle"/>
            </a:ln>
          </p:spPr>
        </p:cxnSp>
        <p:sp>
          <p:nvSpPr>
            <p:cNvPr id="482" name="Google Shape;482;p41"/>
            <p:cNvSpPr/>
            <p:nvPr/>
          </p:nvSpPr>
          <p:spPr>
            <a:xfrm rot="4053663">
              <a:off x="6683903" y="2225787"/>
              <a:ext cx="512678" cy="3406326"/>
            </a:xfrm>
            <a:prstGeom prst="downArrow">
              <a:avLst>
                <a:gd fmla="val 50000" name="adj1"/>
                <a:gd fmla="val 50000" name="adj2"/>
              </a:avLst>
            </a:prstGeom>
            <a:noFill/>
            <a:ln cap="flat" cmpd="sng" w="12700">
              <a:solidFill>
                <a:srgbClr val="92D05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1"/>
            <p:cNvSpPr txBox="1"/>
            <p:nvPr/>
          </p:nvSpPr>
          <p:spPr>
            <a:xfrm rot="-1346337">
              <a:off x="5360393" y="3776307"/>
              <a:ext cx="3278157" cy="256339"/>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Fly to NAI 1</a:t>
              </a:r>
              <a:endParaRPr/>
            </a:p>
          </p:txBody>
        </p:sp>
        <p:sp>
          <p:nvSpPr>
            <p:cNvPr id="484" name="Google Shape;484;p41"/>
            <p:cNvSpPr/>
            <p:nvPr/>
          </p:nvSpPr>
          <p:spPr>
            <a:xfrm rot="-6826343">
              <a:off x="6979173" y="2062616"/>
              <a:ext cx="512678" cy="1149995"/>
            </a:xfrm>
            <a:prstGeom prst="downArrow">
              <a:avLst>
                <a:gd fmla="val 50000" name="adj1"/>
                <a:gd fmla="val 57506" name="adj2"/>
              </a:avLst>
            </a:prstGeom>
            <a:noFill/>
            <a:ln cap="flat" cmpd="sng" w="12700">
              <a:solidFill>
                <a:srgbClr val="92D05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1"/>
            <p:cNvSpPr txBox="1"/>
            <p:nvPr/>
          </p:nvSpPr>
          <p:spPr>
            <a:xfrm rot="-1426343">
              <a:off x="6666745" y="2539139"/>
              <a:ext cx="1002585" cy="256339"/>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Fly to NAI 3</a:t>
              </a:r>
              <a:endParaRPr/>
            </a:p>
          </p:txBody>
        </p:sp>
        <p:sp>
          <p:nvSpPr>
            <p:cNvPr id="486" name="Google Shape;486;p41"/>
            <p:cNvSpPr/>
            <p:nvPr/>
          </p:nvSpPr>
          <p:spPr>
            <a:xfrm>
              <a:off x="7777385" y="2304478"/>
              <a:ext cx="741051" cy="595903"/>
            </a:xfrm>
            <a:prstGeom prst="rect">
              <a:avLst/>
            </a:prstGeom>
            <a:noFill/>
            <a:ln cap="flat" cmpd="sng" w="2857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100">
                  <a:solidFill>
                    <a:schemeClr val="lt1"/>
                  </a:solidFill>
                  <a:latin typeface="Arial"/>
                  <a:ea typeface="Arial"/>
                  <a:cs typeface="Arial"/>
                  <a:sym typeface="Arial"/>
                </a:rPr>
                <a:t>NAI 3</a:t>
              </a:r>
              <a:endParaRPr/>
            </a:p>
          </p:txBody>
        </p:sp>
        <p:sp>
          <p:nvSpPr>
            <p:cNvPr id="487" name="Google Shape;487;p41"/>
            <p:cNvSpPr/>
            <p:nvPr/>
          </p:nvSpPr>
          <p:spPr>
            <a:xfrm rot="2700000">
              <a:off x="6672893" y="3136009"/>
              <a:ext cx="221845" cy="220597"/>
            </a:xfrm>
            <a:prstGeom prst="rect">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41"/>
            <p:cNvSpPr/>
            <p:nvPr/>
          </p:nvSpPr>
          <p:spPr>
            <a:xfrm rot="2700000">
              <a:off x="7952161" y="2602856"/>
              <a:ext cx="221845" cy="220597"/>
            </a:xfrm>
            <a:prstGeom prst="rect">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9" name="Google Shape;489;p41"/>
            <p:cNvSpPr/>
            <p:nvPr/>
          </p:nvSpPr>
          <p:spPr>
            <a:xfrm>
              <a:off x="4235637" y="4205793"/>
              <a:ext cx="1084732" cy="1072503"/>
            </a:xfrm>
            <a:prstGeom prst="rect">
              <a:avLst/>
            </a:prstGeom>
            <a:noFill/>
            <a:ln cap="flat" cmpd="sng" w="2857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100">
                  <a:solidFill>
                    <a:schemeClr val="lt1"/>
                  </a:solidFill>
                  <a:latin typeface="Arial"/>
                  <a:ea typeface="Arial"/>
                  <a:cs typeface="Arial"/>
                  <a:sym typeface="Arial"/>
                </a:rPr>
                <a:t>NAI 1</a:t>
              </a:r>
              <a:endParaRPr/>
            </a:p>
          </p:txBody>
        </p:sp>
        <p:sp>
          <p:nvSpPr>
            <p:cNvPr id="490" name="Google Shape;490;p41"/>
            <p:cNvSpPr/>
            <p:nvPr/>
          </p:nvSpPr>
          <p:spPr>
            <a:xfrm>
              <a:off x="6281669" y="2916202"/>
              <a:ext cx="850218" cy="612479"/>
            </a:xfrm>
            <a:prstGeom prst="rect">
              <a:avLst/>
            </a:prstGeom>
            <a:noFill/>
            <a:ln cap="flat" cmpd="sng" w="2857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100">
                  <a:solidFill>
                    <a:schemeClr val="lt1"/>
                  </a:solidFill>
                  <a:latin typeface="Arial"/>
                  <a:ea typeface="Arial"/>
                  <a:cs typeface="Arial"/>
                  <a:sym typeface="Arial"/>
                </a:rPr>
                <a:t>NAI 2</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4" name="Shape 494"/>
        <p:cNvGrpSpPr/>
        <p:nvPr/>
      </p:nvGrpSpPr>
      <p:grpSpPr>
        <a:xfrm>
          <a:off x="0" y="0"/>
          <a:ext cx="0" cy="0"/>
          <a:chOff x="0" y="0"/>
          <a:chExt cx="0" cy="0"/>
        </a:xfrm>
      </p:grpSpPr>
      <p:pic>
        <p:nvPicPr>
          <p:cNvPr id="495" name="Google Shape;495;p42"/>
          <p:cNvPicPr preferRelativeResize="0"/>
          <p:nvPr/>
        </p:nvPicPr>
        <p:blipFill rotWithShape="1">
          <a:blip r:embed="rId3">
            <a:alphaModFix/>
          </a:blip>
          <a:srcRect b="0" l="0" r="0" t="0"/>
          <a:stretch/>
        </p:blipFill>
        <p:spPr>
          <a:xfrm>
            <a:off x="5758345" y="972249"/>
            <a:ext cx="5862155" cy="5646635"/>
          </a:xfrm>
          <a:prstGeom prst="rect">
            <a:avLst/>
          </a:prstGeom>
          <a:noFill/>
          <a:ln>
            <a:noFill/>
          </a:ln>
        </p:spPr>
      </p:pic>
      <p:sp>
        <p:nvSpPr>
          <p:cNvPr id="496" name="Google Shape;496;p42"/>
          <p:cNvSpPr txBox="1"/>
          <p:nvPr>
            <p:ph idx="1" type="body"/>
          </p:nvPr>
        </p:nvSpPr>
        <p:spPr>
          <a:xfrm>
            <a:off x="273161" y="1314363"/>
            <a:ext cx="4552950" cy="501976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200"/>
              <a:buChar char="•"/>
            </a:pPr>
            <a:r>
              <a:rPr lang="en-US" sz="1200">
                <a:latin typeface="Arial"/>
                <a:ea typeface="Arial"/>
                <a:cs typeface="Arial"/>
                <a:sym typeface="Arial"/>
              </a:rPr>
              <a:t>Key Tasks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Obstacle Course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SRR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BPT Conduct Repair Operations</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Coordinating Instructions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Instructors for Obstacle Course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Instructors for SRR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NCOIC</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Sustainment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12 (min) LIPO or LI-ION Batteries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Goggle Battery – QTY dependent on class size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4 Battery Banks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Battery Charging Kits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SRR Charging Kit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 Goggles or Monitor</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Net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(min) Folding Table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(min) Chair</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4 LMR Radios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3 NIST Trees</a:t>
            </a:r>
            <a:endParaRPr/>
          </a:p>
        </p:txBody>
      </p:sp>
      <p:sp>
        <p:nvSpPr>
          <p:cNvPr id="497" name="Google Shape;497;p42"/>
          <p:cNvSpPr txBox="1"/>
          <p:nvPr>
            <p:ph type="title"/>
          </p:nvPr>
        </p:nvSpPr>
        <p:spPr>
          <a:xfrm>
            <a:off x="838200" y="365125"/>
            <a:ext cx="10515600" cy="6826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lang="en-US">
                <a:latin typeface="Arial"/>
                <a:ea typeface="Arial"/>
                <a:cs typeface="Arial"/>
                <a:sym typeface="Arial"/>
              </a:rPr>
              <a:t>Day 4 Morning CONOP</a:t>
            </a:r>
            <a:endParaRPr/>
          </a:p>
        </p:txBody>
      </p:sp>
      <p:sp>
        <p:nvSpPr>
          <p:cNvPr id="498" name="Google Shape;498;p42"/>
          <p:cNvSpPr txBox="1"/>
          <p:nvPr/>
        </p:nvSpPr>
        <p:spPr>
          <a:xfrm>
            <a:off x="6629400" y="1142998"/>
            <a:ext cx="4972050" cy="503396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sp>
        <p:nvSpPr>
          <p:cNvPr id="499" name="Google Shape;499;p42"/>
          <p:cNvSpPr/>
          <p:nvPr/>
        </p:nvSpPr>
        <p:spPr>
          <a:xfrm rot="-1852529">
            <a:off x="10788174" y="2608535"/>
            <a:ext cx="588947" cy="388495"/>
          </a:xfrm>
          <a:prstGeom prst="rect">
            <a:avLst/>
          </a:prstGeom>
          <a:solidFill>
            <a:schemeClr val="accent6">
              <a:alpha val="49803"/>
            </a:schemeClr>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Target Area</a:t>
            </a:r>
            <a:endParaRPr/>
          </a:p>
        </p:txBody>
      </p:sp>
      <p:sp>
        <p:nvSpPr>
          <p:cNvPr id="500" name="Google Shape;500;p42"/>
          <p:cNvSpPr/>
          <p:nvPr/>
        </p:nvSpPr>
        <p:spPr>
          <a:xfrm rot="-1852529">
            <a:off x="10896694" y="3515542"/>
            <a:ext cx="665865" cy="440758"/>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Repair Station</a:t>
            </a:r>
            <a:endParaRPr/>
          </a:p>
        </p:txBody>
      </p:sp>
      <p:sp>
        <p:nvSpPr>
          <p:cNvPr id="501" name="Google Shape;501;p42"/>
          <p:cNvSpPr/>
          <p:nvPr/>
        </p:nvSpPr>
        <p:spPr>
          <a:xfrm>
            <a:off x="10163795" y="2671536"/>
            <a:ext cx="566427" cy="306648"/>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Battery Station</a:t>
            </a:r>
            <a:endParaRPr/>
          </a:p>
        </p:txBody>
      </p:sp>
      <p:sp>
        <p:nvSpPr>
          <p:cNvPr id="502" name="Google Shape;502;p42"/>
          <p:cNvSpPr/>
          <p:nvPr/>
        </p:nvSpPr>
        <p:spPr>
          <a:xfrm>
            <a:off x="10025587" y="2950688"/>
            <a:ext cx="834627" cy="339858"/>
          </a:xfrm>
          <a:prstGeom prst="rect">
            <a:avLst/>
          </a:prstGeom>
          <a:solidFill>
            <a:schemeClr val="accent6">
              <a:alpha val="49803"/>
            </a:schemeClr>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Operator Area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43"/>
          <p:cNvSpPr txBox="1"/>
          <p:nvPr>
            <p:ph type="title"/>
          </p:nvPr>
        </p:nvSpPr>
        <p:spPr>
          <a:xfrm>
            <a:off x="838200" y="294790"/>
            <a:ext cx="10515600" cy="76029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Arial"/>
              <a:buNone/>
            </a:pPr>
            <a:r>
              <a:rPr b="1" lang="en-US" sz="3600" u="sng">
                <a:latin typeface="Arial"/>
                <a:ea typeface="Arial"/>
                <a:cs typeface="Arial"/>
                <a:sym typeface="Arial"/>
              </a:rPr>
              <a:t>FPV 7in Flights – Day 4 afternoon - Eval</a:t>
            </a:r>
            <a:endParaRPr sz="3600">
              <a:latin typeface="Arial"/>
              <a:ea typeface="Arial"/>
              <a:cs typeface="Arial"/>
              <a:sym typeface="Arial"/>
            </a:endParaRPr>
          </a:p>
        </p:txBody>
      </p:sp>
      <p:sp>
        <p:nvSpPr>
          <p:cNvPr id="508" name="Google Shape;508;p43"/>
          <p:cNvSpPr txBox="1"/>
          <p:nvPr>
            <p:ph idx="1" type="body"/>
          </p:nvPr>
        </p:nvSpPr>
        <p:spPr>
          <a:xfrm>
            <a:off x="224118" y="960680"/>
            <a:ext cx="11734800" cy="579144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None/>
            </a:pPr>
            <a:r>
              <a:rPr lang="en-US" sz="1400" u="sng">
                <a:latin typeface="Arial"/>
                <a:ea typeface="Arial"/>
                <a:cs typeface="Arial"/>
                <a:sym typeface="Arial"/>
              </a:rPr>
              <a:t>Task 1:</a:t>
            </a:r>
            <a:r>
              <a:rPr lang="en-US" sz="1400">
                <a:latin typeface="Arial"/>
                <a:ea typeface="Arial"/>
                <a:cs typeface="Arial"/>
                <a:sym typeface="Arial"/>
              </a:rPr>
              <a:t> Strike, Navigation, and Trench eval</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Conditions: </a:t>
            </a:r>
            <a:r>
              <a:rPr lang="en-US" sz="1400">
                <a:latin typeface="Arial"/>
                <a:ea typeface="Arial"/>
                <a:cs typeface="Arial"/>
                <a:sym typeface="Arial"/>
              </a:rPr>
              <a:t>Use the 7in and outdoor flight area with trees and a net</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Standards:</a:t>
            </a:r>
            <a:r>
              <a:rPr lang="en-US" sz="1400">
                <a:latin typeface="Arial"/>
                <a:ea typeface="Arial"/>
                <a:cs typeface="Arial"/>
                <a:sym typeface="Arial"/>
              </a:rPr>
              <a:t> Operate from a UAS Op hide site, navigate down the tree line on the South side then enter and clear the trench. Turn left then execute a strike on the net.</a:t>
            </a:r>
            <a:endParaRPr/>
          </a:p>
        </p:txBody>
      </p:sp>
      <p:pic>
        <p:nvPicPr>
          <p:cNvPr id="509" name="Google Shape;509;p43"/>
          <p:cNvPicPr preferRelativeResize="0"/>
          <p:nvPr/>
        </p:nvPicPr>
        <p:blipFill rotWithShape="1">
          <a:blip r:embed="rId3">
            <a:alphaModFix/>
          </a:blip>
          <a:srcRect b="0" l="0" r="0" t="0"/>
          <a:stretch/>
        </p:blipFill>
        <p:spPr>
          <a:xfrm>
            <a:off x="172790" y="2676575"/>
            <a:ext cx="11835284" cy="4000530"/>
          </a:xfrm>
          <a:prstGeom prst="rect">
            <a:avLst/>
          </a:prstGeom>
          <a:noFill/>
          <a:ln>
            <a:noFill/>
          </a:ln>
        </p:spPr>
      </p:pic>
      <p:sp>
        <p:nvSpPr>
          <p:cNvPr id="510" name="Google Shape;510;p43"/>
          <p:cNvSpPr/>
          <p:nvPr/>
        </p:nvSpPr>
        <p:spPr>
          <a:xfrm>
            <a:off x="2200590" y="3570368"/>
            <a:ext cx="512466" cy="381838"/>
          </a:xfrm>
          <a:prstGeom prst="rect">
            <a:avLst/>
          </a:prstGeom>
          <a:solidFill>
            <a:srgbClr val="00B0F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1" name="Google Shape;511;p43"/>
          <p:cNvSpPr/>
          <p:nvPr/>
        </p:nvSpPr>
        <p:spPr>
          <a:xfrm>
            <a:off x="2211722" y="3499677"/>
            <a:ext cx="482055"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400" cap="none">
                <a:solidFill>
                  <a:schemeClr val="dk1"/>
                </a:solidFill>
                <a:latin typeface="Calibri"/>
                <a:ea typeface="Calibri"/>
                <a:cs typeface="Calibri"/>
                <a:sym typeface="Calibri"/>
              </a:rPr>
              <a:t>UAS</a:t>
            </a:r>
            <a:endParaRPr/>
          </a:p>
          <a:p>
            <a:pPr indent="0" lvl="0" marL="0" marR="0" rtl="0" algn="ctr">
              <a:spcBef>
                <a:spcPts val="0"/>
              </a:spcBef>
              <a:spcAft>
                <a:spcPts val="0"/>
              </a:spcAft>
              <a:buNone/>
            </a:pPr>
            <a:r>
              <a:rPr b="0" lang="en-US" sz="1400" cap="none">
                <a:solidFill>
                  <a:schemeClr val="dk1"/>
                </a:solidFill>
                <a:latin typeface="Calibri"/>
                <a:ea typeface="Calibri"/>
                <a:cs typeface="Calibri"/>
                <a:sym typeface="Calibri"/>
              </a:rPr>
              <a:t>OP</a:t>
            </a:r>
            <a:endParaRPr/>
          </a:p>
        </p:txBody>
      </p:sp>
      <p:sp>
        <p:nvSpPr>
          <p:cNvPr id="512" name="Google Shape;512;p43"/>
          <p:cNvSpPr/>
          <p:nvPr/>
        </p:nvSpPr>
        <p:spPr>
          <a:xfrm>
            <a:off x="1683824" y="5838092"/>
            <a:ext cx="4124121" cy="479577"/>
          </a:xfrm>
          <a:custGeom>
            <a:rect b="b" l="l" r="r" t="t"/>
            <a:pathLst>
              <a:path extrusionOk="0" h="470226" w="3647551">
                <a:moveTo>
                  <a:pt x="3647551" y="20794"/>
                </a:moveTo>
                <a:cubicBezTo>
                  <a:pt x="3362010" y="-978"/>
                  <a:pt x="3076470" y="-22749"/>
                  <a:pt x="2863780" y="50939"/>
                </a:cubicBezTo>
                <a:cubicBezTo>
                  <a:pt x="2651090" y="124627"/>
                  <a:pt x="2512087" y="417704"/>
                  <a:pt x="2371410" y="462921"/>
                </a:cubicBezTo>
                <a:cubicBezTo>
                  <a:pt x="2230733" y="508139"/>
                  <a:pt x="2120202" y="328943"/>
                  <a:pt x="2019718" y="322244"/>
                </a:cubicBezTo>
                <a:cubicBezTo>
                  <a:pt x="1919234" y="315545"/>
                  <a:pt x="1935981" y="474645"/>
                  <a:pt x="1768509" y="422728"/>
                </a:cubicBezTo>
                <a:cubicBezTo>
                  <a:pt x="1601036" y="370812"/>
                  <a:pt x="1309634" y="32517"/>
                  <a:pt x="1014883" y="10745"/>
                </a:cubicBezTo>
                <a:cubicBezTo>
                  <a:pt x="720131" y="-11027"/>
                  <a:pt x="360065" y="140536"/>
                  <a:pt x="0" y="292099"/>
                </a:cubicBezTo>
              </a:path>
            </a:pathLst>
          </a:custGeom>
          <a:noFill/>
          <a:ln cap="flat" cmpd="sng" w="28575">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13" name="Google Shape;513;p43"/>
          <p:cNvCxnSpPr/>
          <p:nvPr/>
        </p:nvCxnSpPr>
        <p:spPr>
          <a:xfrm flipH="1">
            <a:off x="1683824" y="4022897"/>
            <a:ext cx="707684" cy="2056356"/>
          </a:xfrm>
          <a:prstGeom prst="straightConnector1">
            <a:avLst/>
          </a:prstGeom>
          <a:noFill/>
          <a:ln cap="flat" cmpd="sng" w="28575">
            <a:solidFill>
              <a:srgbClr val="00B0F0"/>
            </a:solidFill>
            <a:prstDash val="solid"/>
            <a:miter lim="800000"/>
            <a:headEnd len="sm" w="sm" type="none"/>
            <a:tailEnd len="med" w="med" type="triangle"/>
          </a:ln>
        </p:spPr>
      </p:cxnSp>
      <p:cxnSp>
        <p:nvCxnSpPr>
          <p:cNvPr id="514" name="Google Shape;514;p43"/>
          <p:cNvCxnSpPr>
            <a:stCxn id="512" idx="0"/>
          </p:cNvCxnSpPr>
          <p:nvPr/>
        </p:nvCxnSpPr>
        <p:spPr>
          <a:xfrm>
            <a:off x="5807945" y="5859300"/>
            <a:ext cx="1878900" cy="320400"/>
          </a:xfrm>
          <a:prstGeom prst="straightConnector1">
            <a:avLst/>
          </a:prstGeom>
          <a:noFill/>
          <a:ln cap="flat" cmpd="sng" w="28575">
            <a:solidFill>
              <a:srgbClr val="00B0F0"/>
            </a:solidFill>
            <a:prstDash val="solid"/>
            <a:miter lim="800000"/>
            <a:headEnd len="sm" w="sm" type="none"/>
            <a:tailEnd len="med" w="med" type="triangle"/>
          </a:ln>
        </p:spPr>
      </p:cxnSp>
      <p:cxnSp>
        <p:nvCxnSpPr>
          <p:cNvPr id="515" name="Google Shape;515;p43"/>
          <p:cNvCxnSpPr/>
          <p:nvPr/>
        </p:nvCxnSpPr>
        <p:spPr>
          <a:xfrm>
            <a:off x="7757327" y="6250073"/>
            <a:ext cx="2351315" cy="0"/>
          </a:xfrm>
          <a:prstGeom prst="straightConnector1">
            <a:avLst/>
          </a:prstGeom>
          <a:noFill/>
          <a:ln cap="flat" cmpd="sng" w="28575">
            <a:solidFill>
              <a:srgbClr val="00B0F0"/>
            </a:solidFill>
            <a:prstDash val="solid"/>
            <a:miter lim="800000"/>
            <a:headEnd len="sm" w="sm" type="none"/>
            <a:tailEnd len="med" w="med" type="triangle"/>
          </a:ln>
        </p:spPr>
      </p:cxnSp>
      <p:grpSp>
        <p:nvGrpSpPr>
          <p:cNvPr id="516" name="Google Shape;516;p43"/>
          <p:cNvGrpSpPr/>
          <p:nvPr/>
        </p:nvGrpSpPr>
        <p:grpSpPr>
          <a:xfrm rot="-4955816">
            <a:off x="8836906" y="5668709"/>
            <a:ext cx="192158" cy="308664"/>
            <a:chOff x="4381081" y="4502112"/>
            <a:chExt cx="612950" cy="1021899"/>
          </a:xfrm>
        </p:grpSpPr>
        <p:sp>
          <p:nvSpPr>
            <p:cNvPr id="517" name="Google Shape;517;p43"/>
            <p:cNvSpPr/>
            <p:nvPr/>
          </p:nvSpPr>
          <p:spPr>
            <a:xfrm>
              <a:off x="4381081" y="4502112"/>
              <a:ext cx="612950" cy="102189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8" name="Google Shape;518;p43"/>
            <p:cNvSpPr/>
            <p:nvPr/>
          </p:nvSpPr>
          <p:spPr>
            <a:xfrm>
              <a:off x="4451420" y="4552352"/>
              <a:ext cx="472272" cy="483028"/>
            </a:xfrm>
            <a:prstGeom prst="rect">
              <a:avLst/>
            </a:prstGeom>
            <a:solidFill>
              <a:schemeClr val="l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cxnSp>
        <p:nvCxnSpPr>
          <p:cNvPr id="519" name="Google Shape;519;p43"/>
          <p:cNvCxnSpPr>
            <a:endCxn id="518" idx="3"/>
          </p:cNvCxnSpPr>
          <p:nvPr/>
        </p:nvCxnSpPr>
        <p:spPr>
          <a:xfrm rot="10800000">
            <a:off x="8876867" y="5741099"/>
            <a:ext cx="1255800" cy="54300"/>
          </a:xfrm>
          <a:prstGeom prst="straightConnector1">
            <a:avLst/>
          </a:prstGeom>
          <a:noFill/>
          <a:ln cap="flat" cmpd="sng" w="28575">
            <a:solidFill>
              <a:srgbClr val="00B0F0"/>
            </a:solidFill>
            <a:prstDash val="solid"/>
            <a:miter lim="800000"/>
            <a:headEnd len="sm" w="sm" type="none"/>
            <a:tailEnd len="med" w="med" type="triangle"/>
          </a:ln>
        </p:spPr>
      </p:cxnSp>
      <p:sp>
        <p:nvSpPr>
          <p:cNvPr id="520" name="Google Shape;520;p43"/>
          <p:cNvSpPr/>
          <p:nvPr/>
        </p:nvSpPr>
        <p:spPr>
          <a:xfrm rot="-5738248">
            <a:off x="10072363" y="5894361"/>
            <a:ext cx="396376" cy="250312"/>
          </a:xfrm>
          <a:prstGeom prst="curvedUpArrow">
            <a:avLst>
              <a:gd fmla="val 25000" name="adj1"/>
              <a:gd fmla="val 50000" name="adj2"/>
              <a:gd fmla="val 25000" name="adj3"/>
            </a:avLst>
          </a:prstGeom>
          <a:solidFill>
            <a:srgbClr val="00B0F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nvGrpSpPr>
          <p:cNvPr id="521" name="Google Shape;521;p43"/>
          <p:cNvGrpSpPr/>
          <p:nvPr/>
        </p:nvGrpSpPr>
        <p:grpSpPr>
          <a:xfrm>
            <a:off x="9987337" y="5956534"/>
            <a:ext cx="311774" cy="538421"/>
            <a:chOff x="9985664" y="3429000"/>
            <a:chExt cx="540327" cy="562243"/>
          </a:xfrm>
        </p:grpSpPr>
        <p:cxnSp>
          <p:nvCxnSpPr>
            <p:cNvPr id="522" name="Google Shape;522;p43"/>
            <p:cNvCxnSpPr/>
            <p:nvPr/>
          </p:nvCxnSpPr>
          <p:spPr>
            <a:xfrm flipH="1" rot="10800000">
              <a:off x="9985664" y="3429000"/>
              <a:ext cx="342900" cy="280555"/>
            </a:xfrm>
            <a:prstGeom prst="straightConnector1">
              <a:avLst/>
            </a:prstGeom>
            <a:noFill/>
            <a:ln cap="flat" cmpd="sng" w="38100">
              <a:solidFill>
                <a:srgbClr val="FF0000"/>
              </a:solidFill>
              <a:prstDash val="solid"/>
              <a:miter lim="800000"/>
              <a:headEnd len="sm" w="sm" type="none"/>
              <a:tailEnd len="sm" w="sm" type="none"/>
            </a:ln>
          </p:spPr>
        </p:cxnSp>
        <p:cxnSp>
          <p:nvCxnSpPr>
            <p:cNvPr id="523" name="Google Shape;523;p43"/>
            <p:cNvCxnSpPr/>
            <p:nvPr/>
          </p:nvCxnSpPr>
          <p:spPr>
            <a:xfrm>
              <a:off x="10338955" y="3429000"/>
              <a:ext cx="187036" cy="280555"/>
            </a:xfrm>
            <a:prstGeom prst="straightConnector1">
              <a:avLst/>
            </a:prstGeom>
            <a:noFill/>
            <a:ln cap="flat" cmpd="sng" w="38100">
              <a:solidFill>
                <a:srgbClr val="FF0000"/>
              </a:solidFill>
              <a:prstDash val="solid"/>
              <a:miter lim="800000"/>
              <a:headEnd len="sm" w="sm" type="none"/>
              <a:tailEnd len="sm" w="sm" type="none"/>
            </a:ln>
          </p:spPr>
        </p:cxnSp>
        <p:cxnSp>
          <p:nvCxnSpPr>
            <p:cNvPr id="524" name="Google Shape;524;p43"/>
            <p:cNvCxnSpPr/>
            <p:nvPr/>
          </p:nvCxnSpPr>
          <p:spPr>
            <a:xfrm flipH="1">
              <a:off x="10214264" y="3709555"/>
              <a:ext cx="311727" cy="281688"/>
            </a:xfrm>
            <a:prstGeom prst="straightConnector1">
              <a:avLst/>
            </a:prstGeom>
            <a:noFill/>
            <a:ln cap="flat" cmpd="sng" w="38100">
              <a:solidFill>
                <a:srgbClr val="FF0000"/>
              </a:solidFill>
              <a:prstDash val="solid"/>
              <a:miter lim="800000"/>
              <a:headEnd len="sm" w="sm" type="none"/>
              <a:tailEnd len="sm" w="sm" type="none"/>
            </a:ln>
          </p:spPr>
        </p:cxnSp>
      </p:grpSp>
      <p:grpSp>
        <p:nvGrpSpPr>
          <p:cNvPr id="525" name="Google Shape;525;p43"/>
          <p:cNvGrpSpPr/>
          <p:nvPr/>
        </p:nvGrpSpPr>
        <p:grpSpPr>
          <a:xfrm>
            <a:off x="9018275" y="5917944"/>
            <a:ext cx="311774" cy="538421"/>
            <a:chOff x="9985664" y="3429000"/>
            <a:chExt cx="540327" cy="562243"/>
          </a:xfrm>
        </p:grpSpPr>
        <p:cxnSp>
          <p:nvCxnSpPr>
            <p:cNvPr id="526" name="Google Shape;526;p43"/>
            <p:cNvCxnSpPr/>
            <p:nvPr/>
          </p:nvCxnSpPr>
          <p:spPr>
            <a:xfrm flipH="1" rot="10800000">
              <a:off x="9985664" y="3429000"/>
              <a:ext cx="342900" cy="280555"/>
            </a:xfrm>
            <a:prstGeom prst="straightConnector1">
              <a:avLst/>
            </a:prstGeom>
            <a:noFill/>
            <a:ln cap="flat" cmpd="sng" w="38100">
              <a:solidFill>
                <a:srgbClr val="FF0000"/>
              </a:solidFill>
              <a:prstDash val="solid"/>
              <a:miter lim="800000"/>
              <a:headEnd len="sm" w="sm" type="none"/>
              <a:tailEnd len="sm" w="sm" type="none"/>
            </a:ln>
          </p:spPr>
        </p:cxnSp>
        <p:cxnSp>
          <p:nvCxnSpPr>
            <p:cNvPr id="527" name="Google Shape;527;p43"/>
            <p:cNvCxnSpPr/>
            <p:nvPr/>
          </p:nvCxnSpPr>
          <p:spPr>
            <a:xfrm>
              <a:off x="10338955" y="3429000"/>
              <a:ext cx="187036" cy="280555"/>
            </a:xfrm>
            <a:prstGeom prst="straightConnector1">
              <a:avLst/>
            </a:prstGeom>
            <a:noFill/>
            <a:ln cap="flat" cmpd="sng" w="38100">
              <a:solidFill>
                <a:srgbClr val="FF0000"/>
              </a:solidFill>
              <a:prstDash val="solid"/>
              <a:miter lim="800000"/>
              <a:headEnd len="sm" w="sm" type="none"/>
              <a:tailEnd len="sm" w="sm" type="none"/>
            </a:ln>
          </p:spPr>
        </p:cxnSp>
        <p:cxnSp>
          <p:nvCxnSpPr>
            <p:cNvPr id="528" name="Google Shape;528;p43"/>
            <p:cNvCxnSpPr/>
            <p:nvPr/>
          </p:nvCxnSpPr>
          <p:spPr>
            <a:xfrm flipH="1">
              <a:off x="10214264" y="3709555"/>
              <a:ext cx="311727" cy="281688"/>
            </a:xfrm>
            <a:prstGeom prst="straightConnector1">
              <a:avLst/>
            </a:prstGeom>
            <a:noFill/>
            <a:ln cap="flat" cmpd="sng" w="38100">
              <a:solidFill>
                <a:srgbClr val="FF0000"/>
              </a:solidFill>
              <a:prstDash val="solid"/>
              <a:miter lim="800000"/>
              <a:headEnd len="sm" w="sm" type="none"/>
              <a:tailEnd len="sm" w="sm" type="none"/>
            </a:ln>
          </p:spPr>
        </p:cxnSp>
      </p:grpSp>
      <p:grpSp>
        <p:nvGrpSpPr>
          <p:cNvPr id="529" name="Google Shape;529;p43"/>
          <p:cNvGrpSpPr/>
          <p:nvPr/>
        </p:nvGrpSpPr>
        <p:grpSpPr>
          <a:xfrm>
            <a:off x="7759613" y="5897320"/>
            <a:ext cx="311774" cy="538421"/>
            <a:chOff x="9985664" y="3429000"/>
            <a:chExt cx="540327" cy="562243"/>
          </a:xfrm>
        </p:grpSpPr>
        <p:cxnSp>
          <p:nvCxnSpPr>
            <p:cNvPr id="530" name="Google Shape;530;p43"/>
            <p:cNvCxnSpPr/>
            <p:nvPr/>
          </p:nvCxnSpPr>
          <p:spPr>
            <a:xfrm flipH="1" rot="10800000">
              <a:off x="9985664" y="3429000"/>
              <a:ext cx="342900" cy="280555"/>
            </a:xfrm>
            <a:prstGeom prst="straightConnector1">
              <a:avLst/>
            </a:prstGeom>
            <a:noFill/>
            <a:ln cap="flat" cmpd="sng" w="38100">
              <a:solidFill>
                <a:srgbClr val="FF0000"/>
              </a:solidFill>
              <a:prstDash val="solid"/>
              <a:miter lim="800000"/>
              <a:headEnd len="sm" w="sm" type="none"/>
              <a:tailEnd len="sm" w="sm" type="none"/>
            </a:ln>
          </p:spPr>
        </p:cxnSp>
        <p:cxnSp>
          <p:nvCxnSpPr>
            <p:cNvPr id="531" name="Google Shape;531;p43"/>
            <p:cNvCxnSpPr/>
            <p:nvPr/>
          </p:nvCxnSpPr>
          <p:spPr>
            <a:xfrm>
              <a:off x="10338955" y="3429000"/>
              <a:ext cx="187036" cy="280555"/>
            </a:xfrm>
            <a:prstGeom prst="straightConnector1">
              <a:avLst/>
            </a:prstGeom>
            <a:noFill/>
            <a:ln cap="flat" cmpd="sng" w="38100">
              <a:solidFill>
                <a:srgbClr val="FF0000"/>
              </a:solidFill>
              <a:prstDash val="solid"/>
              <a:miter lim="800000"/>
              <a:headEnd len="sm" w="sm" type="none"/>
              <a:tailEnd len="sm" w="sm" type="none"/>
            </a:ln>
          </p:spPr>
        </p:cxnSp>
        <p:cxnSp>
          <p:nvCxnSpPr>
            <p:cNvPr id="532" name="Google Shape;532;p43"/>
            <p:cNvCxnSpPr/>
            <p:nvPr/>
          </p:nvCxnSpPr>
          <p:spPr>
            <a:xfrm flipH="1">
              <a:off x="10214264" y="3709555"/>
              <a:ext cx="311727" cy="281688"/>
            </a:xfrm>
            <a:prstGeom prst="straightConnector1">
              <a:avLst/>
            </a:prstGeom>
            <a:noFill/>
            <a:ln cap="flat" cmpd="sng" w="38100">
              <a:solidFill>
                <a:srgbClr val="FF0000"/>
              </a:solidFill>
              <a:prstDash val="solid"/>
              <a:miter lim="800000"/>
              <a:headEnd len="sm" w="sm" type="none"/>
              <a:tailEnd len="sm" w="sm" type="none"/>
            </a:ln>
          </p:spPr>
        </p:cxn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6" name="Shape 536"/>
        <p:cNvGrpSpPr/>
        <p:nvPr/>
      </p:nvGrpSpPr>
      <p:grpSpPr>
        <a:xfrm>
          <a:off x="0" y="0"/>
          <a:ext cx="0" cy="0"/>
          <a:chOff x="0" y="0"/>
          <a:chExt cx="0" cy="0"/>
        </a:xfrm>
      </p:grpSpPr>
      <p:pic>
        <p:nvPicPr>
          <p:cNvPr id="537" name="Google Shape;537;p44"/>
          <p:cNvPicPr preferRelativeResize="0"/>
          <p:nvPr/>
        </p:nvPicPr>
        <p:blipFill rotWithShape="1">
          <a:blip r:embed="rId3">
            <a:alphaModFix/>
          </a:blip>
          <a:srcRect b="0" l="0" r="0" t="0"/>
          <a:stretch/>
        </p:blipFill>
        <p:spPr>
          <a:xfrm>
            <a:off x="5758345" y="972249"/>
            <a:ext cx="5862155" cy="5646635"/>
          </a:xfrm>
          <a:prstGeom prst="rect">
            <a:avLst/>
          </a:prstGeom>
          <a:noFill/>
          <a:ln>
            <a:noFill/>
          </a:ln>
        </p:spPr>
      </p:pic>
      <p:sp>
        <p:nvSpPr>
          <p:cNvPr id="538" name="Google Shape;538;p44"/>
          <p:cNvSpPr txBox="1"/>
          <p:nvPr>
            <p:ph idx="1" type="body"/>
          </p:nvPr>
        </p:nvSpPr>
        <p:spPr>
          <a:xfrm>
            <a:off x="273161" y="1314364"/>
            <a:ext cx="4552950" cy="446731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200"/>
              <a:buChar char="•"/>
            </a:pPr>
            <a:r>
              <a:rPr lang="en-US" sz="1200">
                <a:latin typeface="Arial"/>
                <a:ea typeface="Arial"/>
                <a:cs typeface="Arial"/>
                <a:sym typeface="Arial"/>
              </a:rPr>
              <a:t>Key Tasks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Live Flight Eval</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BPT Conduct Repair Operations</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Coordinating Instructions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Instructors for Operate Area Observation</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Instructors for Tench and Net Observation</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NCOIC</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Sustainment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12 (min) LIPO or LI-ION Batteries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Goggle Battery – QTY dependent on class size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4 Battery Banks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Battery Charging Kits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 Goggles or Monitor</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Net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(min) Folding Table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(min) Chair</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4 LMR Radios</a:t>
            </a:r>
            <a:endParaRPr/>
          </a:p>
        </p:txBody>
      </p:sp>
      <p:sp>
        <p:nvSpPr>
          <p:cNvPr id="539" name="Google Shape;539;p44"/>
          <p:cNvSpPr txBox="1"/>
          <p:nvPr>
            <p:ph type="title"/>
          </p:nvPr>
        </p:nvSpPr>
        <p:spPr>
          <a:xfrm>
            <a:off x="838200" y="365125"/>
            <a:ext cx="10515600" cy="6826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lang="en-US">
                <a:latin typeface="Arial"/>
                <a:ea typeface="Arial"/>
                <a:cs typeface="Arial"/>
                <a:sym typeface="Arial"/>
              </a:rPr>
              <a:t>Day 4 Afternoon CONOP</a:t>
            </a:r>
            <a:endParaRPr/>
          </a:p>
        </p:txBody>
      </p:sp>
      <p:sp>
        <p:nvSpPr>
          <p:cNvPr id="540" name="Google Shape;540;p44"/>
          <p:cNvSpPr txBox="1"/>
          <p:nvPr/>
        </p:nvSpPr>
        <p:spPr>
          <a:xfrm>
            <a:off x="6629400" y="1142998"/>
            <a:ext cx="4972050" cy="503396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sp>
        <p:nvSpPr>
          <p:cNvPr id="541" name="Google Shape;541;p44"/>
          <p:cNvSpPr/>
          <p:nvPr/>
        </p:nvSpPr>
        <p:spPr>
          <a:xfrm rot="-1852529">
            <a:off x="10625163" y="3057583"/>
            <a:ext cx="588947" cy="388495"/>
          </a:xfrm>
          <a:prstGeom prst="rect">
            <a:avLst/>
          </a:prstGeom>
          <a:solidFill>
            <a:schemeClr val="accent6">
              <a:alpha val="49803"/>
            </a:schemeClr>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Target Area</a:t>
            </a:r>
            <a:endParaRPr/>
          </a:p>
        </p:txBody>
      </p:sp>
      <p:sp>
        <p:nvSpPr>
          <p:cNvPr id="542" name="Google Shape;542;p44"/>
          <p:cNvSpPr/>
          <p:nvPr/>
        </p:nvSpPr>
        <p:spPr>
          <a:xfrm rot="-1852529">
            <a:off x="10896694" y="3515542"/>
            <a:ext cx="665865" cy="440758"/>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Repair Station</a:t>
            </a:r>
            <a:endParaRPr/>
          </a:p>
        </p:txBody>
      </p:sp>
      <p:sp>
        <p:nvSpPr>
          <p:cNvPr id="543" name="Google Shape;543;p44"/>
          <p:cNvSpPr/>
          <p:nvPr/>
        </p:nvSpPr>
        <p:spPr>
          <a:xfrm>
            <a:off x="10137631" y="2941622"/>
            <a:ext cx="566427" cy="306648"/>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Battery Station</a:t>
            </a:r>
            <a:endParaRPr/>
          </a:p>
        </p:txBody>
      </p:sp>
      <p:sp>
        <p:nvSpPr>
          <p:cNvPr id="544" name="Google Shape;544;p44"/>
          <p:cNvSpPr/>
          <p:nvPr/>
        </p:nvSpPr>
        <p:spPr>
          <a:xfrm>
            <a:off x="6748987" y="4608038"/>
            <a:ext cx="834627" cy="339858"/>
          </a:xfrm>
          <a:prstGeom prst="rect">
            <a:avLst/>
          </a:prstGeom>
          <a:solidFill>
            <a:schemeClr val="accent6">
              <a:alpha val="49803"/>
            </a:schemeClr>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Operator Area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9"/>
          <p:cNvSpPr txBox="1"/>
          <p:nvPr>
            <p:ph type="title"/>
          </p:nvPr>
        </p:nvSpPr>
        <p:spPr>
          <a:xfrm>
            <a:off x="838200" y="294790"/>
            <a:ext cx="10515600" cy="76029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Arial"/>
              <a:buNone/>
            </a:pPr>
            <a:r>
              <a:rPr b="1" lang="en-US" sz="3600" u="sng">
                <a:latin typeface="Arial"/>
                <a:ea typeface="Arial"/>
                <a:cs typeface="Arial"/>
                <a:sym typeface="Arial"/>
              </a:rPr>
              <a:t>FPV 7in Flights</a:t>
            </a:r>
            <a:endParaRPr sz="3600">
              <a:latin typeface="Arial"/>
              <a:ea typeface="Arial"/>
              <a:cs typeface="Arial"/>
              <a:sym typeface="Arial"/>
            </a:endParaRPr>
          </a:p>
        </p:txBody>
      </p:sp>
      <p:sp>
        <p:nvSpPr>
          <p:cNvPr id="121" name="Google Shape;121;p19"/>
          <p:cNvSpPr txBox="1"/>
          <p:nvPr>
            <p:ph idx="1" type="body"/>
          </p:nvPr>
        </p:nvSpPr>
        <p:spPr>
          <a:xfrm>
            <a:off x="224118" y="936171"/>
            <a:ext cx="11734800" cy="58159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None/>
            </a:pPr>
            <a:r>
              <a:rPr lang="en-US" sz="1400" u="sng">
                <a:latin typeface="Arial"/>
                <a:ea typeface="Arial"/>
                <a:cs typeface="Arial"/>
                <a:sym typeface="Arial"/>
              </a:rPr>
              <a:t>Task:</a:t>
            </a:r>
            <a:r>
              <a:rPr lang="en-US" sz="1400">
                <a:latin typeface="Arial"/>
                <a:ea typeface="Arial"/>
                <a:cs typeface="Arial"/>
                <a:sym typeface="Arial"/>
              </a:rPr>
              <a:t> Test Flight</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Conditions: </a:t>
            </a:r>
            <a:r>
              <a:rPr lang="en-US" sz="1400">
                <a:latin typeface="Arial"/>
                <a:ea typeface="Arial"/>
                <a:cs typeface="Arial"/>
                <a:sym typeface="Arial"/>
              </a:rPr>
              <a:t>Use the 7-inch build FPV’s outdoors in an open space. Students are not to fly further than 50 meters out into the field.</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Standards:</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Perform Pre-Flight Inspection (Checklist)</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Bring FPV to stable hover in Angle Mode</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Maneuver slowly in all axis of rotation: Roll, Pitch, and Yaw</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Land</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Perform Pre-Flight Inspection (Checklist) to identify any issues – Check prop locking nuts and frame hardware specifically</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Bring FPV to stable hover in Acro/Air mode</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Maneuver slowly in all axis of rotation: Roll, Pitch, and Yaw</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Land</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Perform Pre-Flight Inspection (Checklist) to identify any issues – Check prop locking nuts and frame hardware specifically</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Instructor assumes control of FPV</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Instructor conducts long range test to validate VTX operability</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Land </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latin typeface="Arial"/>
                <a:ea typeface="Arial"/>
                <a:cs typeface="Arial"/>
                <a:sym typeface="Arial"/>
              </a:rPr>
              <a:t>Perform Pre-Flight Inspection (Checklist) to identify any issues</a:t>
            </a:r>
            <a:endParaRPr/>
          </a:p>
          <a:p>
            <a:pPr indent="-254000" lvl="0" marL="342900" rtl="0" algn="l">
              <a:lnSpc>
                <a:spcPct val="90000"/>
              </a:lnSpc>
              <a:spcBef>
                <a:spcPts val="1000"/>
              </a:spcBef>
              <a:spcAft>
                <a:spcPts val="0"/>
              </a:spcAft>
              <a:buClr>
                <a:schemeClr val="dk1"/>
              </a:buClr>
              <a:buSzPts val="1400"/>
              <a:buFont typeface="Calibri"/>
              <a:buNone/>
            </a:pPr>
            <a:r>
              <a:t/>
            </a:r>
            <a:endParaRPr sz="14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0"/>
          <p:cNvSpPr txBox="1"/>
          <p:nvPr>
            <p:ph type="title"/>
          </p:nvPr>
        </p:nvSpPr>
        <p:spPr>
          <a:xfrm>
            <a:off x="838200" y="365125"/>
            <a:ext cx="10515600" cy="7016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Arial"/>
              <a:buNone/>
            </a:pPr>
            <a:r>
              <a:rPr b="1" lang="en-US" sz="3600" u="sng">
                <a:latin typeface="Arial"/>
                <a:ea typeface="Arial"/>
                <a:cs typeface="Arial"/>
                <a:sym typeface="Arial"/>
              </a:rPr>
              <a:t>Intro FPV 7in Flight</a:t>
            </a:r>
            <a:endParaRPr/>
          </a:p>
        </p:txBody>
      </p:sp>
      <p:sp>
        <p:nvSpPr>
          <p:cNvPr id="127" name="Google Shape;127;p20"/>
          <p:cNvSpPr txBox="1"/>
          <p:nvPr>
            <p:ph idx="1" type="body"/>
          </p:nvPr>
        </p:nvSpPr>
        <p:spPr>
          <a:xfrm>
            <a:off x="838200" y="1066800"/>
            <a:ext cx="10515600" cy="211455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1800" u="sng">
                <a:latin typeface="Arial"/>
                <a:ea typeface="Arial"/>
                <a:cs typeface="Arial"/>
                <a:sym typeface="Arial"/>
              </a:rPr>
              <a:t>Task:</a:t>
            </a:r>
            <a:r>
              <a:rPr lang="en-US" sz="1800">
                <a:latin typeface="Arial"/>
                <a:ea typeface="Arial"/>
                <a:cs typeface="Arial"/>
                <a:sym typeface="Arial"/>
              </a:rPr>
              <a:t> Introduction to flight</a:t>
            </a:r>
            <a:endParaRPr/>
          </a:p>
          <a:p>
            <a:pPr indent="0" lvl="0" marL="0" rtl="0" algn="l">
              <a:lnSpc>
                <a:spcPct val="90000"/>
              </a:lnSpc>
              <a:spcBef>
                <a:spcPts val="1000"/>
              </a:spcBef>
              <a:spcAft>
                <a:spcPts val="0"/>
              </a:spcAft>
              <a:buClr>
                <a:schemeClr val="dk1"/>
              </a:buClr>
              <a:buSzPts val="1800"/>
              <a:buNone/>
            </a:pPr>
            <a:r>
              <a:rPr lang="en-US" sz="1800" u="sng">
                <a:latin typeface="Arial"/>
                <a:ea typeface="Arial"/>
                <a:cs typeface="Arial"/>
                <a:sym typeface="Arial"/>
              </a:rPr>
              <a:t>Conditions:</a:t>
            </a:r>
            <a:r>
              <a:rPr lang="en-US" sz="1800">
                <a:latin typeface="Arial"/>
                <a:ea typeface="Arial"/>
                <a:cs typeface="Arial"/>
                <a:sym typeface="Arial"/>
              </a:rPr>
              <a:t> Using the 7in FPV conduct the basic flight maneuvers of forward flight to a stop and hover than turn.</a:t>
            </a:r>
            <a:endParaRPr/>
          </a:p>
          <a:p>
            <a:pPr indent="0" lvl="0" marL="0" rtl="0" algn="l">
              <a:lnSpc>
                <a:spcPct val="90000"/>
              </a:lnSpc>
              <a:spcBef>
                <a:spcPts val="1000"/>
              </a:spcBef>
              <a:spcAft>
                <a:spcPts val="0"/>
              </a:spcAft>
              <a:buClr>
                <a:schemeClr val="dk1"/>
              </a:buClr>
              <a:buSzPts val="1800"/>
              <a:buNone/>
            </a:pPr>
            <a:r>
              <a:rPr lang="en-US" sz="1800" u="sng">
                <a:latin typeface="Arial"/>
                <a:ea typeface="Arial"/>
                <a:cs typeface="Arial"/>
                <a:sym typeface="Arial"/>
              </a:rPr>
              <a:t>Standards:</a:t>
            </a:r>
            <a:r>
              <a:rPr lang="en-US" sz="1800">
                <a:latin typeface="Arial"/>
                <a:ea typeface="Arial"/>
                <a:cs typeface="Arial"/>
                <a:sym typeface="Arial"/>
              </a:rPr>
              <a:t> Launch the 7in FPV to a hover no more than 3 meters off the ground. Move the drone forward at a controlled and slow pace. Come to a stop. Turn around and move back and land. Next move the drone in a triangle pattern around the open area no more than 50m from the edge of the runway.</a:t>
            </a:r>
            <a:endParaRPr sz="1800" u="sng">
              <a:latin typeface="Arial"/>
              <a:ea typeface="Arial"/>
              <a:cs typeface="Arial"/>
              <a:sym typeface="Arial"/>
            </a:endParaRPr>
          </a:p>
        </p:txBody>
      </p:sp>
      <p:sp>
        <p:nvSpPr>
          <p:cNvPr id="128" name="Google Shape;12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5 January 2026</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2" name="Shape 132"/>
        <p:cNvGrpSpPr/>
        <p:nvPr/>
      </p:nvGrpSpPr>
      <p:grpSpPr>
        <a:xfrm>
          <a:off x="0" y="0"/>
          <a:ext cx="0" cy="0"/>
          <a:chOff x="0" y="0"/>
          <a:chExt cx="0" cy="0"/>
        </a:xfrm>
      </p:grpSpPr>
      <p:sp>
        <p:nvSpPr>
          <p:cNvPr id="133" name="Google Shape;133;p21"/>
          <p:cNvSpPr txBox="1"/>
          <p:nvPr>
            <p:ph idx="1" type="body"/>
          </p:nvPr>
        </p:nvSpPr>
        <p:spPr>
          <a:xfrm>
            <a:off x="273161" y="1095371"/>
            <a:ext cx="4552950" cy="5129213"/>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200"/>
              <a:buChar char="•"/>
            </a:pPr>
            <a:r>
              <a:rPr lang="en-US" sz="1200">
                <a:latin typeface="Arial"/>
                <a:ea typeface="Arial"/>
                <a:cs typeface="Arial"/>
                <a:sym typeface="Arial"/>
              </a:rPr>
              <a:t>Key Tasks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Hangar Flight Test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Outdoor Flight Test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BPT Conduct Repair Operations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Introduction to Live Flight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DJI FPV and SRR Instruction</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Timeline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Until complete</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Coordinating Instructions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Instructors for Hangar Test Flight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Instructors for Outdoor Test Flight and Introduction to live flight task (minimum grade of E5 required)</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Instructor for DJI FPV and SRR Training</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Instructor for Repair Operations</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Sustainment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3 LIPO or LI-ION Batteries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Goggle Battery – QTY dependent on class size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Instructor Goggles or Monitor</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3 Slalom Poles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Folding Table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Chair</a:t>
            </a:r>
            <a:endParaRPr/>
          </a:p>
          <a:p>
            <a:pPr indent="-152400" lvl="0" marL="228600" rtl="0" algn="l">
              <a:lnSpc>
                <a:spcPct val="90000"/>
              </a:lnSpc>
              <a:spcBef>
                <a:spcPts val="1000"/>
              </a:spcBef>
              <a:spcAft>
                <a:spcPts val="0"/>
              </a:spcAft>
              <a:buClr>
                <a:schemeClr val="dk1"/>
              </a:buClr>
              <a:buSzPts val="1200"/>
              <a:buNone/>
            </a:pPr>
            <a:r>
              <a:t/>
            </a:r>
            <a:endParaRPr sz="1200">
              <a:latin typeface="Arial"/>
              <a:ea typeface="Arial"/>
              <a:cs typeface="Arial"/>
              <a:sym typeface="Arial"/>
            </a:endParaRPr>
          </a:p>
        </p:txBody>
      </p:sp>
      <p:sp>
        <p:nvSpPr>
          <p:cNvPr id="134" name="Google Shape;134;p21"/>
          <p:cNvSpPr txBox="1"/>
          <p:nvPr>
            <p:ph type="title"/>
          </p:nvPr>
        </p:nvSpPr>
        <p:spPr>
          <a:xfrm>
            <a:off x="838200" y="365125"/>
            <a:ext cx="10515600" cy="6826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lang="en-US">
                <a:latin typeface="Arial"/>
                <a:ea typeface="Arial"/>
                <a:cs typeface="Arial"/>
                <a:sym typeface="Arial"/>
              </a:rPr>
              <a:t>Test Flight CONOP</a:t>
            </a:r>
            <a:endParaRPr/>
          </a:p>
        </p:txBody>
      </p:sp>
      <p:sp>
        <p:nvSpPr>
          <p:cNvPr id="135" name="Google Shape;135;p21"/>
          <p:cNvSpPr txBox="1"/>
          <p:nvPr/>
        </p:nvSpPr>
        <p:spPr>
          <a:xfrm>
            <a:off x="5391150" y="1047749"/>
            <a:ext cx="4552950" cy="5129213"/>
          </a:xfrm>
          <a:prstGeom prst="rect">
            <a:avLst/>
          </a:prstGeom>
          <a:noFill/>
          <a:ln>
            <a:noFill/>
          </a:ln>
        </p:spPr>
        <p:txBody>
          <a:bodyPr anchorCtr="0" anchor="t" bIns="45700" lIns="91425" spcFirstLastPara="1" rIns="91425" wrap="square" tIns="45700">
            <a:normAutofit/>
          </a:bodyPr>
          <a:lstStyle/>
          <a:p>
            <a:pPr indent="-50800" lvl="0" marL="228600" marR="0" rtl="0" algn="l">
              <a:lnSpc>
                <a:spcPct val="90000"/>
              </a:lnSpc>
              <a:spcBef>
                <a:spcPts val="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sp>
        <p:nvSpPr>
          <p:cNvPr id="136" name="Google Shape;136;p21"/>
          <p:cNvSpPr txBox="1"/>
          <p:nvPr/>
        </p:nvSpPr>
        <p:spPr>
          <a:xfrm>
            <a:off x="6629400" y="1142998"/>
            <a:ext cx="4972050" cy="503396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pic>
        <p:nvPicPr>
          <p:cNvPr id="137" name="Google Shape;137;p21"/>
          <p:cNvPicPr preferRelativeResize="0"/>
          <p:nvPr/>
        </p:nvPicPr>
        <p:blipFill rotWithShape="1">
          <a:blip r:embed="rId3">
            <a:alphaModFix/>
          </a:blip>
          <a:srcRect b="0" l="0" r="0" t="0"/>
          <a:stretch/>
        </p:blipFill>
        <p:spPr>
          <a:xfrm>
            <a:off x="6373637" y="1485731"/>
            <a:ext cx="5685013" cy="3886537"/>
          </a:xfrm>
          <a:prstGeom prst="rect">
            <a:avLst/>
          </a:prstGeom>
          <a:noFill/>
          <a:ln>
            <a:noFill/>
          </a:ln>
        </p:spPr>
      </p:pic>
      <p:sp>
        <p:nvSpPr>
          <p:cNvPr id="138" name="Google Shape;138;p21"/>
          <p:cNvSpPr/>
          <p:nvPr/>
        </p:nvSpPr>
        <p:spPr>
          <a:xfrm rot="-1852529">
            <a:off x="7963811" y="2628900"/>
            <a:ext cx="1600200" cy="1238250"/>
          </a:xfrm>
          <a:prstGeom prst="rect">
            <a:avLst/>
          </a:prstGeom>
          <a:solidFill>
            <a:schemeClr val="accent6">
              <a:alpha val="49803"/>
            </a:schemeClr>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Arial"/>
                <a:ea typeface="Arial"/>
                <a:cs typeface="Arial"/>
                <a:sym typeface="Arial"/>
              </a:rPr>
              <a:t>Outdoor Test Flight Area</a:t>
            </a:r>
            <a:endParaRPr/>
          </a:p>
        </p:txBody>
      </p:sp>
      <p:sp>
        <p:nvSpPr>
          <p:cNvPr id="139" name="Google Shape;139;p21"/>
          <p:cNvSpPr/>
          <p:nvPr/>
        </p:nvSpPr>
        <p:spPr>
          <a:xfrm rot="-1852529">
            <a:off x="10124137" y="4143109"/>
            <a:ext cx="873423" cy="631047"/>
          </a:xfrm>
          <a:prstGeom prst="rect">
            <a:avLst/>
          </a:prstGeom>
          <a:solidFill>
            <a:schemeClr val="accent6">
              <a:alpha val="49803"/>
            </a:schemeClr>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Hangar Test Flight Area</a:t>
            </a:r>
            <a:endParaRPr/>
          </a:p>
        </p:txBody>
      </p:sp>
      <p:sp>
        <p:nvSpPr>
          <p:cNvPr id="140" name="Google Shape;140;p21"/>
          <p:cNvSpPr/>
          <p:nvPr/>
        </p:nvSpPr>
        <p:spPr>
          <a:xfrm rot="-1852529">
            <a:off x="10879927" y="3705126"/>
            <a:ext cx="873423" cy="631047"/>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Repair Station</a:t>
            </a:r>
            <a:endParaRPr/>
          </a:p>
        </p:txBody>
      </p:sp>
      <p:sp>
        <p:nvSpPr>
          <p:cNvPr id="141" name="Google Shape;141;p21"/>
          <p:cNvSpPr txBox="1"/>
          <p:nvPr/>
        </p:nvSpPr>
        <p:spPr>
          <a:xfrm>
            <a:off x="6373636" y="5441843"/>
            <a:ext cx="5685014" cy="954107"/>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NOTE:</a:t>
            </a:r>
            <a:endParaRPr/>
          </a:p>
          <a:p>
            <a:pPr indent="0" lvl="0" marL="0" marR="0" rtl="0" algn="ctr">
              <a:spcBef>
                <a:spcPts val="0"/>
              </a:spcBef>
              <a:spcAft>
                <a:spcPts val="0"/>
              </a:spcAft>
              <a:buNone/>
            </a:pPr>
            <a:r>
              <a:rPr lang="en-US" sz="1400">
                <a:solidFill>
                  <a:schemeClr val="dk1"/>
                </a:solidFill>
                <a:latin typeface="Calibri"/>
                <a:ea typeface="Calibri"/>
                <a:cs typeface="Calibri"/>
                <a:sym typeface="Calibri"/>
              </a:rPr>
              <a:t>The outdoor test will not be performed concurrently with hanger test. Once 75% of students have performed their hangar check, then Outdoor test flight can begin. This allows utilization of two instructors only for test flights.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2"/>
          <p:cNvSpPr txBox="1"/>
          <p:nvPr>
            <p:ph type="title"/>
          </p:nvPr>
        </p:nvSpPr>
        <p:spPr>
          <a:xfrm>
            <a:off x="838200" y="294790"/>
            <a:ext cx="10515600" cy="76029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Arial"/>
              <a:buNone/>
            </a:pPr>
            <a:r>
              <a:rPr b="1" lang="en-US" sz="3600" u="sng">
                <a:latin typeface="Arial"/>
                <a:ea typeface="Arial"/>
                <a:cs typeface="Arial"/>
                <a:sym typeface="Arial"/>
              </a:rPr>
              <a:t>FPV 7in Flights– Day 1 Afternoon</a:t>
            </a:r>
            <a:r>
              <a:rPr b="1" lang="en-US" sz="3600">
                <a:latin typeface="Arial"/>
                <a:ea typeface="Arial"/>
                <a:cs typeface="Arial"/>
                <a:sym typeface="Arial"/>
              </a:rPr>
              <a:t> </a:t>
            </a:r>
            <a:endParaRPr sz="3600">
              <a:latin typeface="Arial"/>
              <a:ea typeface="Arial"/>
              <a:cs typeface="Arial"/>
              <a:sym typeface="Arial"/>
            </a:endParaRPr>
          </a:p>
        </p:txBody>
      </p:sp>
      <p:sp>
        <p:nvSpPr>
          <p:cNvPr id="147" name="Google Shape;147;p22"/>
          <p:cNvSpPr txBox="1"/>
          <p:nvPr>
            <p:ph idx="1" type="body"/>
          </p:nvPr>
        </p:nvSpPr>
        <p:spPr>
          <a:xfrm>
            <a:off x="224118" y="936171"/>
            <a:ext cx="11967882" cy="58159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None/>
            </a:pPr>
            <a:r>
              <a:rPr lang="en-US" sz="1400" u="sng">
                <a:latin typeface="Arial"/>
                <a:ea typeface="Arial"/>
                <a:cs typeface="Arial"/>
                <a:sym typeface="Arial"/>
              </a:rPr>
              <a:t>Task 1:</a:t>
            </a:r>
            <a:r>
              <a:rPr lang="en-US" sz="1400">
                <a:latin typeface="Arial"/>
                <a:ea typeface="Arial"/>
                <a:cs typeface="Arial"/>
                <a:sym typeface="Arial"/>
              </a:rPr>
              <a:t> Turns and Hover</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Conditions: </a:t>
            </a:r>
            <a:r>
              <a:rPr lang="en-US" sz="1400">
                <a:latin typeface="Arial"/>
                <a:ea typeface="Arial"/>
                <a:cs typeface="Arial"/>
                <a:sym typeface="Arial"/>
              </a:rPr>
              <a:t>Use the 7in and outdoor flight area with 4 posts or cones set up in a defined square and a full size window gate. Operate in teams of 4.</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Standards:</a:t>
            </a:r>
            <a:r>
              <a:rPr lang="en-US" sz="1400">
                <a:latin typeface="Arial"/>
                <a:ea typeface="Arial"/>
                <a:cs typeface="Arial"/>
                <a:sym typeface="Arial"/>
              </a:rPr>
              <a:t> Fly 3 laps making left hand turns without touching the ground. Then without landing turn around and complete 3 laps making right hand turns without touching the ground. End with hovering in front of the window gate (approx. 10ft. away) with the goal of keeping the aircraft in the frame for 10 seconds. FPV shall not exceed 1 meter above the posts. Once complete swap with the next operator on your team.</a:t>
            </a:r>
            <a:r>
              <a:rPr lang="en-US" sz="1400" u="sng">
                <a:latin typeface="Arial"/>
                <a:ea typeface="Arial"/>
                <a:cs typeface="Arial"/>
                <a:sym typeface="Arial"/>
              </a:rPr>
              <a:t> </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Task 2:</a:t>
            </a:r>
            <a:r>
              <a:rPr lang="en-US" sz="1400">
                <a:latin typeface="Arial"/>
                <a:ea typeface="Arial"/>
                <a:cs typeface="Arial"/>
                <a:sym typeface="Arial"/>
              </a:rPr>
              <a:t> Slaloms / Weave Poles</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Conditions: </a:t>
            </a:r>
            <a:r>
              <a:rPr lang="en-US" sz="1400">
                <a:latin typeface="Arial"/>
                <a:ea typeface="Arial"/>
                <a:cs typeface="Arial"/>
                <a:sym typeface="Arial"/>
              </a:rPr>
              <a:t>Use the 7in and outdoor flight area with 6 posts set up in line</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Standards:</a:t>
            </a:r>
            <a:r>
              <a:rPr lang="en-US" sz="1400">
                <a:latin typeface="Arial"/>
                <a:ea typeface="Arial"/>
                <a:cs typeface="Arial"/>
                <a:sym typeface="Arial"/>
              </a:rPr>
              <a:t> Weave between the posts then turn around the last post and come back. Then complete a loiter around the first post.  FPV shall not exceed 1 meter above the posts. Once complete swap with the next operator on your team.</a:t>
            </a:r>
            <a:endParaRPr sz="1400" u="sng">
              <a:latin typeface="Arial"/>
              <a:ea typeface="Arial"/>
              <a:cs typeface="Arial"/>
              <a:sym typeface="Arial"/>
            </a:endParaRPr>
          </a:p>
          <a:p>
            <a:pPr indent="0" lvl="0" marL="0" rtl="0" algn="l">
              <a:lnSpc>
                <a:spcPct val="90000"/>
              </a:lnSpc>
              <a:spcBef>
                <a:spcPts val="1000"/>
              </a:spcBef>
              <a:spcAft>
                <a:spcPts val="0"/>
              </a:spcAft>
              <a:buClr>
                <a:schemeClr val="dk1"/>
              </a:buClr>
              <a:buSzPts val="1400"/>
              <a:buNone/>
            </a:pPr>
            <a:r>
              <a:t/>
            </a:r>
            <a:endParaRPr sz="1400">
              <a:latin typeface="Arial"/>
              <a:ea typeface="Arial"/>
              <a:cs typeface="Arial"/>
              <a:sym typeface="Arial"/>
            </a:endParaRPr>
          </a:p>
        </p:txBody>
      </p:sp>
      <p:pic>
        <p:nvPicPr>
          <p:cNvPr id="148" name="Google Shape;148;p22"/>
          <p:cNvPicPr preferRelativeResize="0"/>
          <p:nvPr/>
        </p:nvPicPr>
        <p:blipFill rotWithShape="1">
          <a:blip r:embed="rId3">
            <a:alphaModFix/>
          </a:blip>
          <a:srcRect b="0" l="0" r="0" t="0"/>
          <a:stretch/>
        </p:blipFill>
        <p:spPr>
          <a:xfrm>
            <a:off x="438294" y="3483141"/>
            <a:ext cx="3117403" cy="3080069"/>
          </a:xfrm>
          <a:prstGeom prst="rect">
            <a:avLst/>
          </a:prstGeom>
          <a:noFill/>
          <a:ln>
            <a:noFill/>
          </a:ln>
        </p:spPr>
      </p:pic>
      <p:sp>
        <p:nvSpPr>
          <p:cNvPr id="149" name="Google Shape;149;p22"/>
          <p:cNvSpPr/>
          <p:nvPr/>
        </p:nvSpPr>
        <p:spPr>
          <a:xfrm>
            <a:off x="1461048" y="3864275"/>
            <a:ext cx="1071897"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2800" cap="none">
                <a:solidFill>
                  <a:schemeClr val="dk1"/>
                </a:solidFill>
                <a:latin typeface="Calibri"/>
                <a:ea typeface="Calibri"/>
                <a:cs typeface="Calibri"/>
                <a:sym typeface="Calibri"/>
              </a:rPr>
              <a:t>Task 1</a:t>
            </a:r>
            <a:endParaRPr/>
          </a:p>
        </p:txBody>
      </p:sp>
      <p:grpSp>
        <p:nvGrpSpPr>
          <p:cNvPr id="150" name="Google Shape;150;p22"/>
          <p:cNvGrpSpPr/>
          <p:nvPr/>
        </p:nvGrpSpPr>
        <p:grpSpPr>
          <a:xfrm>
            <a:off x="1690522" y="4512227"/>
            <a:ext cx="612950" cy="1021899"/>
            <a:chOff x="4381081" y="4502112"/>
            <a:chExt cx="612950" cy="1021899"/>
          </a:xfrm>
        </p:grpSpPr>
        <p:sp>
          <p:nvSpPr>
            <p:cNvPr id="151" name="Google Shape;151;p22"/>
            <p:cNvSpPr/>
            <p:nvPr/>
          </p:nvSpPr>
          <p:spPr>
            <a:xfrm>
              <a:off x="4381081" y="4502112"/>
              <a:ext cx="612950" cy="1021899"/>
            </a:xfrm>
            <a:prstGeom prst="rect">
              <a:avLst/>
            </a:prstGeom>
            <a:solidFill>
              <a:srgbClr val="BF9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22"/>
            <p:cNvSpPr/>
            <p:nvPr/>
          </p:nvSpPr>
          <p:spPr>
            <a:xfrm>
              <a:off x="4451420" y="4552352"/>
              <a:ext cx="472272" cy="483028"/>
            </a:xfrm>
            <a:prstGeom prst="rect">
              <a:avLst/>
            </a:prstGeom>
            <a:solidFill>
              <a:schemeClr val="l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cxnSp>
        <p:nvCxnSpPr>
          <p:cNvPr id="153" name="Google Shape;153;p22"/>
          <p:cNvCxnSpPr/>
          <p:nvPr/>
        </p:nvCxnSpPr>
        <p:spPr>
          <a:xfrm>
            <a:off x="3710839" y="4106428"/>
            <a:ext cx="0" cy="1904068"/>
          </a:xfrm>
          <a:prstGeom prst="straightConnector1">
            <a:avLst/>
          </a:prstGeom>
          <a:noFill/>
          <a:ln cap="flat" cmpd="sng" w="38100">
            <a:solidFill>
              <a:schemeClr val="dk1"/>
            </a:solidFill>
            <a:prstDash val="solid"/>
            <a:miter lim="800000"/>
            <a:headEnd len="med" w="med" type="triangle"/>
            <a:tailEnd len="med" w="med" type="triangle"/>
          </a:ln>
        </p:spPr>
      </p:cxnSp>
      <p:sp>
        <p:nvSpPr>
          <p:cNvPr id="154" name="Google Shape;154;p22"/>
          <p:cNvSpPr txBox="1"/>
          <p:nvPr/>
        </p:nvSpPr>
        <p:spPr>
          <a:xfrm>
            <a:off x="3710839" y="4773281"/>
            <a:ext cx="68106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40 m</a:t>
            </a:r>
            <a:endParaRPr/>
          </a:p>
        </p:txBody>
      </p:sp>
      <p:grpSp>
        <p:nvGrpSpPr>
          <p:cNvPr id="155" name="Google Shape;155;p22"/>
          <p:cNvGrpSpPr/>
          <p:nvPr/>
        </p:nvGrpSpPr>
        <p:grpSpPr>
          <a:xfrm>
            <a:off x="7490508" y="3985976"/>
            <a:ext cx="3863292" cy="1636009"/>
            <a:chOff x="741900" y="4045168"/>
            <a:chExt cx="3863292" cy="1636009"/>
          </a:xfrm>
        </p:grpSpPr>
        <p:sp>
          <p:nvSpPr>
            <p:cNvPr id="156" name="Google Shape;156;p22"/>
            <p:cNvSpPr/>
            <p:nvPr/>
          </p:nvSpPr>
          <p:spPr>
            <a:xfrm>
              <a:off x="2066574" y="4045168"/>
              <a:ext cx="1071897"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2800" cap="none">
                  <a:solidFill>
                    <a:schemeClr val="dk1"/>
                  </a:solidFill>
                  <a:latin typeface="Calibri"/>
                  <a:ea typeface="Calibri"/>
                  <a:cs typeface="Calibri"/>
                  <a:sym typeface="Calibri"/>
                </a:rPr>
                <a:t>Task 2</a:t>
              </a:r>
              <a:endParaRPr/>
            </a:p>
          </p:txBody>
        </p:sp>
        <p:sp>
          <p:nvSpPr>
            <p:cNvPr id="157" name="Google Shape;157;p22"/>
            <p:cNvSpPr/>
            <p:nvPr/>
          </p:nvSpPr>
          <p:spPr>
            <a:xfrm>
              <a:off x="838200" y="4900857"/>
              <a:ext cx="432079" cy="417798"/>
            </a:xfrm>
            <a:prstGeom prst="ellipse">
              <a:avLst/>
            </a:prstGeom>
            <a:solidFill>
              <a:schemeClr val="accent3"/>
            </a:solidFill>
            <a:ln cap="flat" cmpd="sng" w="1905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 name="Google Shape;158;p22"/>
            <p:cNvSpPr/>
            <p:nvPr/>
          </p:nvSpPr>
          <p:spPr>
            <a:xfrm>
              <a:off x="2232408" y="4900857"/>
              <a:ext cx="432079" cy="417798"/>
            </a:xfrm>
            <a:prstGeom prst="ellipse">
              <a:avLst/>
            </a:prstGeom>
            <a:solidFill>
              <a:schemeClr val="accent3"/>
            </a:solidFill>
            <a:ln cap="flat" cmpd="sng" w="1905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 name="Google Shape;159;p22"/>
            <p:cNvSpPr/>
            <p:nvPr/>
          </p:nvSpPr>
          <p:spPr>
            <a:xfrm>
              <a:off x="3685233" y="4900857"/>
              <a:ext cx="432079" cy="417798"/>
            </a:xfrm>
            <a:prstGeom prst="ellipse">
              <a:avLst/>
            </a:prstGeom>
            <a:solidFill>
              <a:schemeClr val="accent3"/>
            </a:solidFill>
            <a:ln cap="flat" cmpd="sng" w="1905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 name="Google Shape;160;p22"/>
            <p:cNvSpPr/>
            <p:nvPr/>
          </p:nvSpPr>
          <p:spPr>
            <a:xfrm>
              <a:off x="741900" y="4801095"/>
              <a:ext cx="604582" cy="617322"/>
            </a:xfrm>
            <a:prstGeom prst="ellipse">
              <a:avLst/>
            </a:prstGeom>
            <a:noFill/>
            <a:ln cap="flat" cmpd="sng" w="2857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61" name="Google Shape;161;p22"/>
            <p:cNvCxnSpPr>
              <a:stCxn id="160" idx="2"/>
            </p:cNvCxnSpPr>
            <p:nvPr/>
          </p:nvCxnSpPr>
          <p:spPr>
            <a:xfrm>
              <a:off x="741900" y="5109756"/>
              <a:ext cx="3900" cy="93300"/>
            </a:xfrm>
            <a:prstGeom prst="straightConnector1">
              <a:avLst/>
            </a:prstGeom>
            <a:noFill/>
            <a:ln cap="flat" cmpd="sng" w="38100">
              <a:solidFill>
                <a:schemeClr val="accent1"/>
              </a:solidFill>
              <a:prstDash val="solid"/>
              <a:miter lim="800000"/>
              <a:headEnd len="sm" w="sm" type="none"/>
              <a:tailEnd len="med" w="med" type="triangle"/>
            </a:ln>
          </p:spPr>
        </p:cxnSp>
        <p:sp>
          <p:nvSpPr>
            <p:cNvPr id="162" name="Google Shape;162;p22"/>
            <p:cNvSpPr/>
            <p:nvPr/>
          </p:nvSpPr>
          <p:spPr>
            <a:xfrm>
              <a:off x="1105319" y="4712510"/>
              <a:ext cx="2994408" cy="810579"/>
            </a:xfrm>
            <a:custGeom>
              <a:rect b="b" l="l" r="r" t="t"/>
              <a:pathLst>
                <a:path extrusionOk="0" h="881035" w="2994408">
                  <a:moveTo>
                    <a:pt x="0" y="784056"/>
                  </a:moveTo>
                  <a:cubicBezTo>
                    <a:pt x="99646" y="809177"/>
                    <a:pt x="199292" y="834298"/>
                    <a:pt x="422030" y="703669"/>
                  </a:cubicBezTo>
                  <a:cubicBezTo>
                    <a:pt x="644768" y="573040"/>
                    <a:pt x="1026606" y="-14789"/>
                    <a:pt x="1336430" y="284"/>
                  </a:cubicBezTo>
                  <a:cubicBezTo>
                    <a:pt x="1646254" y="15356"/>
                    <a:pt x="2004646" y="656777"/>
                    <a:pt x="2280976" y="794104"/>
                  </a:cubicBezTo>
                  <a:cubicBezTo>
                    <a:pt x="2557306" y="931431"/>
                    <a:pt x="2775857" y="877840"/>
                    <a:pt x="2994408" y="824249"/>
                  </a:cubicBezTo>
                </a:path>
              </a:pathLst>
            </a:custGeom>
            <a:noFill/>
            <a:ln cap="flat" cmpd="sng" w="2857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22"/>
            <p:cNvSpPr/>
            <p:nvPr/>
          </p:nvSpPr>
          <p:spPr>
            <a:xfrm flipH="1" rot="10800000">
              <a:off x="1183192" y="4712510"/>
              <a:ext cx="2994408" cy="881034"/>
            </a:xfrm>
            <a:custGeom>
              <a:rect b="b" l="l" r="r" t="t"/>
              <a:pathLst>
                <a:path extrusionOk="0" h="881035" w="2994408">
                  <a:moveTo>
                    <a:pt x="0" y="784056"/>
                  </a:moveTo>
                  <a:cubicBezTo>
                    <a:pt x="99646" y="809177"/>
                    <a:pt x="199292" y="834298"/>
                    <a:pt x="422030" y="703669"/>
                  </a:cubicBezTo>
                  <a:cubicBezTo>
                    <a:pt x="644768" y="573040"/>
                    <a:pt x="1026606" y="-14789"/>
                    <a:pt x="1336430" y="284"/>
                  </a:cubicBezTo>
                  <a:cubicBezTo>
                    <a:pt x="1646254" y="15356"/>
                    <a:pt x="2004646" y="656777"/>
                    <a:pt x="2280976" y="794104"/>
                  </a:cubicBezTo>
                  <a:cubicBezTo>
                    <a:pt x="2557306" y="931431"/>
                    <a:pt x="2775857" y="877840"/>
                    <a:pt x="2994408" y="824249"/>
                  </a:cubicBezTo>
                </a:path>
              </a:pathLst>
            </a:custGeom>
            <a:noFill/>
            <a:ln cap="flat" cmpd="sng" w="28575">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64" name="Google Shape;164;p22"/>
            <p:cNvCxnSpPr/>
            <p:nvPr/>
          </p:nvCxnSpPr>
          <p:spPr>
            <a:xfrm>
              <a:off x="4099727" y="5472849"/>
              <a:ext cx="107841"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65" name="Google Shape;165;p22"/>
            <p:cNvCxnSpPr/>
            <p:nvPr/>
          </p:nvCxnSpPr>
          <p:spPr>
            <a:xfrm rot="10800000">
              <a:off x="1130259" y="4792727"/>
              <a:ext cx="126620" cy="0"/>
            </a:xfrm>
            <a:prstGeom prst="straightConnector1">
              <a:avLst/>
            </a:prstGeom>
            <a:noFill/>
            <a:ln cap="flat" cmpd="sng" w="38100">
              <a:solidFill>
                <a:srgbClr val="00B050"/>
              </a:solidFill>
              <a:prstDash val="solid"/>
              <a:miter lim="800000"/>
              <a:headEnd len="sm" w="sm" type="none"/>
              <a:tailEnd len="med" w="med" type="triangle"/>
            </a:ln>
          </p:spPr>
        </p:cxnSp>
        <p:sp>
          <p:nvSpPr>
            <p:cNvPr id="166" name="Google Shape;166;p22"/>
            <p:cNvSpPr/>
            <p:nvPr/>
          </p:nvSpPr>
          <p:spPr>
            <a:xfrm rot="-5400000">
              <a:off x="4027574" y="4927035"/>
              <a:ext cx="792143" cy="363093"/>
            </a:xfrm>
            <a:prstGeom prst="curvedUpArrow">
              <a:avLst>
                <a:gd fmla="val 25000" name="adj1"/>
                <a:gd fmla="val 50000" name="adj2"/>
                <a:gd fmla="val 25000" name="adj3"/>
              </a:avLst>
            </a:prstGeom>
            <a:solidFill>
              <a:schemeClr val="accent1"/>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167" name="Google Shape;167;p22"/>
            <p:cNvCxnSpPr/>
            <p:nvPr/>
          </p:nvCxnSpPr>
          <p:spPr>
            <a:xfrm rot="10800000">
              <a:off x="931393" y="5681177"/>
              <a:ext cx="1457663" cy="0"/>
            </a:xfrm>
            <a:prstGeom prst="straightConnector1">
              <a:avLst/>
            </a:prstGeom>
            <a:noFill/>
            <a:ln cap="flat" cmpd="sng" w="38100">
              <a:solidFill>
                <a:schemeClr val="dk1"/>
              </a:solidFill>
              <a:prstDash val="solid"/>
              <a:miter lim="800000"/>
              <a:headEnd len="med" w="med" type="triangle"/>
              <a:tailEnd len="med" w="med" type="triangle"/>
            </a:ln>
          </p:spPr>
        </p:cxnSp>
      </p:grpSp>
      <p:sp>
        <p:nvSpPr>
          <p:cNvPr id="168" name="Google Shape;168;p22"/>
          <p:cNvSpPr txBox="1"/>
          <p:nvPr/>
        </p:nvSpPr>
        <p:spPr>
          <a:xfrm>
            <a:off x="6570238" y="6369501"/>
            <a:ext cx="568937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*Those who no-go’d the sim eval will fly DJI FPVs through the tasks</a:t>
            </a:r>
            <a:endParaRPr/>
          </a:p>
        </p:txBody>
      </p:sp>
      <p:sp>
        <p:nvSpPr>
          <p:cNvPr id="169" name="Google Shape;169;p22"/>
          <p:cNvSpPr txBox="1"/>
          <p:nvPr/>
        </p:nvSpPr>
        <p:spPr>
          <a:xfrm>
            <a:off x="8095090" y="5690587"/>
            <a:ext cx="68106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20 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3" name="Shape 173"/>
        <p:cNvGrpSpPr/>
        <p:nvPr/>
      </p:nvGrpSpPr>
      <p:grpSpPr>
        <a:xfrm>
          <a:off x="0" y="0"/>
          <a:ext cx="0" cy="0"/>
          <a:chOff x="0" y="0"/>
          <a:chExt cx="0" cy="0"/>
        </a:xfrm>
      </p:grpSpPr>
      <p:sp>
        <p:nvSpPr>
          <p:cNvPr id="174" name="Google Shape;174;p23"/>
          <p:cNvSpPr txBox="1"/>
          <p:nvPr>
            <p:ph idx="1" type="body"/>
          </p:nvPr>
        </p:nvSpPr>
        <p:spPr>
          <a:xfrm>
            <a:off x="285993" y="983456"/>
            <a:ext cx="4552950" cy="52578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200"/>
              <a:buChar char="•"/>
            </a:pPr>
            <a:r>
              <a:rPr lang="en-US" sz="1200">
                <a:latin typeface="Arial"/>
                <a:ea typeface="Arial"/>
                <a:cs typeface="Arial"/>
                <a:sym typeface="Arial"/>
              </a:rPr>
              <a:t>Key Tasks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Turn and Hover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Slalom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BPT Conduct Repair Operations</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Timeline (Dependent on Daylight)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Station Cycle Time: 1.5 Hours</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Coordinating Instructions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Instructors for Turn and Hover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Instructors for Slalom Task</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NCOIC</a:t>
            </a:r>
            <a:endParaRPr/>
          </a:p>
          <a:p>
            <a:pPr indent="-228600" lvl="0" marL="228600" rtl="0" algn="l">
              <a:lnSpc>
                <a:spcPct val="90000"/>
              </a:lnSpc>
              <a:spcBef>
                <a:spcPts val="1000"/>
              </a:spcBef>
              <a:spcAft>
                <a:spcPts val="0"/>
              </a:spcAft>
              <a:buClr>
                <a:schemeClr val="dk1"/>
              </a:buClr>
              <a:buSzPts val="1200"/>
              <a:buChar char="•"/>
            </a:pPr>
            <a:r>
              <a:rPr lang="en-US" sz="1200">
                <a:latin typeface="Arial"/>
                <a:ea typeface="Arial"/>
                <a:cs typeface="Arial"/>
                <a:sym typeface="Arial"/>
              </a:rPr>
              <a:t>Sustainment</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12 (min) LIPO or LI-ION Batteries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Goggle Battery – QTY dependent on class size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4 Battery Banks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Battery Charging Kits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Instructor Goggles or Monitor</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6 Slalom Poles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1 Large Window</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4 GP Race Flags</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(min) Folding Table</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2 (min) Chair</a:t>
            </a:r>
            <a:endParaRPr/>
          </a:p>
          <a:p>
            <a:pPr indent="-228600" lvl="1" marL="685800" rtl="0" algn="l">
              <a:lnSpc>
                <a:spcPct val="90000"/>
              </a:lnSpc>
              <a:spcBef>
                <a:spcPts val="500"/>
              </a:spcBef>
              <a:spcAft>
                <a:spcPts val="0"/>
              </a:spcAft>
              <a:buClr>
                <a:schemeClr val="dk1"/>
              </a:buClr>
              <a:buSzPts val="1200"/>
              <a:buChar char="•"/>
            </a:pPr>
            <a:r>
              <a:rPr lang="en-US" sz="1200">
                <a:latin typeface="Arial"/>
                <a:ea typeface="Arial"/>
                <a:cs typeface="Arial"/>
                <a:sym typeface="Arial"/>
              </a:rPr>
              <a:t>QTY 4 LMR Radios</a:t>
            </a:r>
            <a:endParaRPr/>
          </a:p>
          <a:p>
            <a:pPr indent="-152400" lvl="1" marL="685800" rtl="0" algn="l">
              <a:lnSpc>
                <a:spcPct val="90000"/>
              </a:lnSpc>
              <a:spcBef>
                <a:spcPts val="500"/>
              </a:spcBef>
              <a:spcAft>
                <a:spcPts val="0"/>
              </a:spcAft>
              <a:buClr>
                <a:schemeClr val="dk1"/>
              </a:buClr>
              <a:buSzPts val="1200"/>
              <a:buNone/>
            </a:pPr>
            <a:r>
              <a:t/>
            </a:r>
            <a:endParaRPr sz="1200">
              <a:latin typeface="Arial"/>
              <a:ea typeface="Arial"/>
              <a:cs typeface="Arial"/>
              <a:sym typeface="Arial"/>
            </a:endParaRPr>
          </a:p>
        </p:txBody>
      </p:sp>
      <p:sp>
        <p:nvSpPr>
          <p:cNvPr id="175" name="Google Shape;175;p23"/>
          <p:cNvSpPr txBox="1"/>
          <p:nvPr>
            <p:ph type="title"/>
          </p:nvPr>
        </p:nvSpPr>
        <p:spPr>
          <a:xfrm>
            <a:off x="838200" y="365125"/>
            <a:ext cx="10515600" cy="6826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lang="en-US">
                <a:latin typeface="Arial"/>
                <a:ea typeface="Arial"/>
                <a:cs typeface="Arial"/>
                <a:sym typeface="Arial"/>
              </a:rPr>
              <a:t>Day 1 CONOP</a:t>
            </a:r>
            <a:endParaRPr/>
          </a:p>
        </p:txBody>
      </p:sp>
      <p:sp>
        <p:nvSpPr>
          <p:cNvPr id="176" name="Google Shape;176;p23"/>
          <p:cNvSpPr txBox="1"/>
          <p:nvPr/>
        </p:nvSpPr>
        <p:spPr>
          <a:xfrm>
            <a:off x="6629400" y="1142998"/>
            <a:ext cx="4972050" cy="503396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pic>
        <p:nvPicPr>
          <p:cNvPr id="177" name="Google Shape;177;p23"/>
          <p:cNvPicPr preferRelativeResize="0"/>
          <p:nvPr/>
        </p:nvPicPr>
        <p:blipFill rotWithShape="1">
          <a:blip r:embed="rId3">
            <a:alphaModFix/>
          </a:blip>
          <a:srcRect b="0" l="0" r="0" t="0"/>
          <a:stretch/>
        </p:blipFill>
        <p:spPr>
          <a:xfrm>
            <a:off x="6373637" y="1485731"/>
            <a:ext cx="5685013" cy="3886537"/>
          </a:xfrm>
          <a:prstGeom prst="rect">
            <a:avLst/>
          </a:prstGeom>
          <a:noFill/>
          <a:ln>
            <a:noFill/>
          </a:ln>
        </p:spPr>
      </p:pic>
      <p:sp>
        <p:nvSpPr>
          <p:cNvPr id="178" name="Google Shape;178;p23"/>
          <p:cNvSpPr/>
          <p:nvPr/>
        </p:nvSpPr>
        <p:spPr>
          <a:xfrm rot="-1852529">
            <a:off x="8522715" y="2795531"/>
            <a:ext cx="910475" cy="767088"/>
          </a:xfrm>
          <a:prstGeom prst="rect">
            <a:avLst/>
          </a:prstGeom>
          <a:solidFill>
            <a:schemeClr val="accent6">
              <a:alpha val="49803"/>
            </a:schemeClr>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Turn &amp; Hover Task</a:t>
            </a:r>
            <a:endParaRPr/>
          </a:p>
        </p:txBody>
      </p:sp>
      <p:sp>
        <p:nvSpPr>
          <p:cNvPr id="179" name="Google Shape;179;p23"/>
          <p:cNvSpPr/>
          <p:nvPr/>
        </p:nvSpPr>
        <p:spPr>
          <a:xfrm rot="-1852529">
            <a:off x="8778146" y="1881954"/>
            <a:ext cx="1624426" cy="290466"/>
          </a:xfrm>
          <a:prstGeom prst="rect">
            <a:avLst/>
          </a:prstGeom>
          <a:solidFill>
            <a:schemeClr val="accent6">
              <a:alpha val="49803"/>
            </a:schemeClr>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Slalom Task</a:t>
            </a:r>
            <a:endParaRPr/>
          </a:p>
        </p:txBody>
      </p:sp>
      <p:sp>
        <p:nvSpPr>
          <p:cNvPr id="180" name="Google Shape;180;p23"/>
          <p:cNvSpPr/>
          <p:nvPr/>
        </p:nvSpPr>
        <p:spPr>
          <a:xfrm rot="-1852529">
            <a:off x="10879927" y="3705126"/>
            <a:ext cx="873423" cy="631047"/>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Repair Station</a:t>
            </a:r>
            <a:endParaRPr/>
          </a:p>
        </p:txBody>
      </p:sp>
      <p:sp>
        <p:nvSpPr>
          <p:cNvPr id="181" name="Google Shape;181;p23"/>
          <p:cNvSpPr/>
          <p:nvPr/>
        </p:nvSpPr>
        <p:spPr>
          <a:xfrm>
            <a:off x="9323060" y="2604728"/>
            <a:ext cx="566427" cy="306648"/>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Battery Station</a:t>
            </a:r>
            <a:endParaRPr/>
          </a:p>
        </p:txBody>
      </p:sp>
      <p:sp>
        <p:nvSpPr>
          <p:cNvPr id="182" name="Google Shape;182;p23"/>
          <p:cNvSpPr/>
          <p:nvPr/>
        </p:nvSpPr>
        <p:spPr>
          <a:xfrm>
            <a:off x="9923134" y="2024081"/>
            <a:ext cx="566427" cy="306648"/>
          </a:xfrm>
          <a:prstGeom prst="rect">
            <a:avLst/>
          </a:prstGeom>
          <a:solidFill>
            <a:srgbClr val="C00000">
              <a:alpha val="49803"/>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Battery Station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4"/>
          <p:cNvSpPr txBox="1"/>
          <p:nvPr>
            <p:ph type="title"/>
          </p:nvPr>
        </p:nvSpPr>
        <p:spPr>
          <a:xfrm>
            <a:off x="838200" y="294790"/>
            <a:ext cx="10515600" cy="76029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Arial"/>
              <a:buNone/>
            </a:pPr>
            <a:r>
              <a:rPr b="1" lang="en-US" sz="3600" u="sng">
                <a:latin typeface="Arial"/>
                <a:ea typeface="Arial"/>
                <a:cs typeface="Arial"/>
                <a:sym typeface="Arial"/>
              </a:rPr>
              <a:t>FPV 7in Flights – Day 2 Morning </a:t>
            </a:r>
            <a:endParaRPr sz="3600">
              <a:latin typeface="Arial"/>
              <a:ea typeface="Arial"/>
              <a:cs typeface="Arial"/>
              <a:sym typeface="Arial"/>
            </a:endParaRPr>
          </a:p>
        </p:txBody>
      </p:sp>
      <p:sp>
        <p:nvSpPr>
          <p:cNvPr id="188" name="Google Shape;188;p24"/>
          <p:cNvSpPr txBox="1"/>
          <p:nvPr>
            <p:ph idx="1" type="body"/>
          </p:nvPr>
        </p:nvSpPr>
        <p:spPr>
          <a:xfrm>
            <a:off x="224118" y="1055080"/>
            <a:ext cx="11734800" cy="569704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None/>
            </a:pPr>
            <a:r>
              <a:rPr lang="en-US" sz="1400" u="sng">
                <a:latin typeface="Arial"/>
                <a:ea typeface="Arial"/>
                <a:cs typeface="Arial"/>
                <a:sym typeface="Arial"/>
              </a:rPr>
              <a:t>Task 1:</a:t>
            </a:r>
            <a:r>
              <a:rPr lang="en-US" sz="1400">
                <a:latin typeface="Arial"/>
                <a:ea typeface="Arial"/>
                <a:cs typeface="Arial"/>
                <a:sym typeface="Arial"/>
              </a:rPr>
              <a:t> Altitude Change / Over-Through Gates</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Conditions: </a:t>
            </a:r>
            <a:r>
              <a:rPr lang="en-US" sz="1400">
                <a:latin typeface="Arial"/>
                <a:ea typeface="Arial"/>
                <a:cs typeface="Arial"/>
                <a:sym typeface="Arial"/>
              </a:rPr>
              <a:t>Use the 7in and outdoor flight area with 3 large window gates and 2 small window set up </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Standards:</a:t>
            </a:r>
            <a:r>
              <a:rPr lang="en-US" sz="1400">
                <a:latin typeface="Arial"/>
                <a:ea typeface="Arial"/>
                <a:cs typeface="Arial"/>
                <a:sym typeface="Arial"/>
              </a:rPr>
              <a:t> Fly through the large window gate then go over the top of the small window gate and repeat until through all the gates. Then turn around and fly back following the same alternating through and over the window gates. FPV shall not exceed 1 meter above the gates. Once complete swap with the next operator on your team.</a:t>
            </a:r>
            <a:endParaRPr/>
          </a:p>
        </p:txBody>
      </p:sp>
      <p:grpSp>
        <p:nvGrpSpPr>
          <p:cNvPr id="189" name="Google Shape;189;p24"/>
          <p:cNvGrpSpPr/>
          <p:nvPr/>
        </p:nvGrpSpPr>
        <p:grpSpPr>
          <a:xfrm>
            <a:off x="2576737" y="2753589"/>
            <a:ext cx="6519533" cy="3038432"/>
            <a:chOff x="5489922" y="3613611"/>
            <a:chExt cx="6519533" cy="3038432"/>
          </a:xfrm>
        </p:grpSpPr>
        <p:sp>
          <p:nvSpPr>
            <p:cNvPr id="190" name="Google Shape;190;p24"/>
            <p:cNvSpPr/>
            <p:nvPr/>
          </p:nvSpPr>
          <p:spPr>
            <a:xfrm>
              <a:off x="8336194" y="3613611"/>
              <a:ext cx="1071897"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2800" cap="none">
                  <a:solidFill>
                    <a:schemeClr val="dk1"/>
                  </a:solidFill>
                  <a:latin typeface="Calibri"/>
                  <a:ea typeface="Calibri"/>
                  <a:cs typeface="Calibri"/>
                  <a:sym typeface="Calibri"/>
                </a:rPr>
                <a:t>Task </a:t>
              </a:r>
              <a:r>
                <a:rPr lang="en-US" sz="2800">
                  <a:solidFill>
                    <a:schemeClr val="dk1"/>
                  </a:solidFill>
                  <a:latin typeface="Calibri"/>
                  <a:ea typeface="Calibri"/>
                  <a:cs typeface="Calibri"/>
                  <a:sym typeface="Calibri"/>
                </a:rPr>
                <a:t>1</a:t>
              </a:r>
              <a:endParaRPr b="0" sz="2800" cap="none">
                <a:solidFill>
                  <a:schemeClr val="dk1"/>
                </a:solidFill>
                <a:latin typeface="Calibri"/>
                <a:ea typeface="Calibri"/>
                <a:cs typeface="Calibri"/>
                <a:sym typeface="Calibri"/>
              </a:endParaRPr>
            </a:p>
          </p:txBody>
        </p:sp>
        <p:grpSp>
          <p:nvGrpSpPr>
            <p:cNvPr id="191" name="Google Shape;191;p24"/>
            <p:cNvGrpSpPr/>
            <p:nvPr/>
          </p:nvGrpSpPr>
          <p:grpSpPr>
            <a:xfrm>
              <a:off x="8661993" y="5630144"/>
              <a:ext cx="612950" cy="1021899"/>
              <a:chOff x="4381081" y="4502112"/>
              <a:chExt cx="612950" cy="1021899"/>
            </a:xfrm>
          </p:grpSpPr>
          <p:sp>
            <p:nvSpPr>
              <p:cNvPr id="192" name="Google Shape;192;p24"/>
              <p:cNvSpPr/>
              <p:nvPr/>
            </p:nvSpPr>
            <p:spPr>
              <a:xfrm>
                <a:off x="4381081" y="4502112"/>
                <a:ext cx="612950" cy="1021899"/>
              </a:xfrm>
              <a:prstGeom prst="rect">
                <a:avLst/>
              </a:prstGeom>
              <a:solidFill>
                <a:srgbClr val="BF9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24"/>
              <p:cNvSpPr/>
              <p:nvPr/>
            </p:nvSpPr>
            <p:spPr>
              <a:xfrm>
                <a:off x="4511553" y="4662850"/>
                <a:ext cx="352006" cy="308424"/>
              </a:xfrm>
              <a:prstGeom prst="rect">
                <a:avLst/>
              </a:prstGeom>
              <a:solidFill>
                <a:schemeClr val="l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94" name="Google Shape;194;p24"/>
            <p:cNvGrpSpPr/>
            <p:nvPr/>
          </p:nvGrpSpPr>
          <p:grpSpPr>
            <a:xfrm>
              <a:off x="9648630" y="5623137"/>
              <a:ext cx="612950" cy="1021899"/>
              <a:chOff x="4381081" y="4502112"/>
              <a:chExt cx="612950" cy="1021899"/>
            </a:xfrm>
          </p:grpSpPr>
          <p:sp>
            <p:nvSpPr>
              <p:cNvPr id="195" name="Google Shape;195;p24"/>
              <p:cNvSpPr/>
              <p:nvPr/>
            </p:nvSpPr>
            <p:spPr>
              <a:xfrm>
                <a:off x="4381081" y="4502112"/>
                <a:ext cx="612950" cy="1021899"/>
              </a:xfrm>
              <a:prstGeom prst="rect">
                <a:avLst/>
              </a:prstGeom>
              <a:solidFill>
                <a:srgbClr val="BF9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24"/>
              <p:cNvSpPr/>
              <p:nvPr/>
            </p:nvSpPr>
            <p:spPr>
              <a:xfrm>
                <a:off x="4451420" y="4552352"/>
                <a:ext cx="472272" cy="483028"/>
              </a:xfrm>
              <a:prstGeom prst="rect">
                <a:avLst/>
              </a:prstGeom>
              <a:solidFill>
                <a:schemeClr val="l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97" name="Google Shape;197;p24"/>
            <p:cNvSpPr/>
            <p:nvPr/>
          </p:nvSpPr>
          <p:spPr>
            <a:xfrm>
              <a:off x="9637421" y="6196415"/>
              <a:ext cx="635367"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600" cap="none">
                  <a:solidFill>
                    <a:schemeClr val="dk1"/>
                  </a:solidFill>
                  <a:latin typeface="Calibri"/>
                  <a:ea typeface="Calibri"/>
                  <a:cs typeface="Calibri"/>
                  <a:sym typeface="Calibri"/>
                </a:rPr>
                <a:t>Large</a:t>
              </a:r>
              <a:endParaRPr/>
            </a:p>
          </p:txBody>
        </p:sp>
        <p:sp>
          <p:nvSpPr>
            <p:cNvPr id="198" name="Google Shape;198;p24"/>
            <p:cNvSpPr/>
            <p:nvPr/>
          </p:nvSpPr>
          <p:spPr>
            <a:xfrm>
              <a:off x="8641364" y="6206397"/>
              <a:ext cx="633507"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600" cap="none">
                  <a:solidFill>
                    <a:schemeClr val="dk1"/>
                  </a:solidFill>
                  <a:latin typeface="Calibri"/>
                  <a:ea typeface="Calibri"/>
                  <a:cs typeface="Calibri"/>
                  <a:sym typeface="Calibri"/>
                </a:rPr>
                <a:t>Small</a:t>
              </a:r>
              <a:endParaRPr/>
            </a:p>
          </p:txBody>
        </p:sp>
        <p:sp>
          <p:nvSpPr>
            <p:cNvPr id="199" name="Google Shape;199;p24"/>
            <p:cNvSpPr/>
            <p:nvPr/>
          </p:nvSpPr>
          <p:spPr>
            <a:xfrm>
              <a:off x="7297657" y="5986733"/>
              <a:ext cx="1406026" cy="5847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600" cap="none">
                  <a:solidFill>
                    <a:schemeClr val="dk1"/>
                  </a:solidFill>
                  <a:latin typeface="Calibri"/>
                  <a:ea typeface="Calibri"/>
                  <a:cs typeface="Calibri"/>
                  <a:sym typeface="Calibri"/>
                </a:rPr>
                <a:t>Window Gates</a:t>
              </a:r>
              <a:endParaRPr/>
            </a:p>
            <a:p>
              <a:pPr indent="0" lvl="0" marL="0" marR="0" rtl="0" algn="ctr">
                <a:spcBef>
                  <a:spcPts val="0"/>
                </a:spcBef>
                <a:spcAft>
                  <a:spcPts val="0"/>
                </a:spcAft>
                <a:buNone/>
              </a:pPr>
              <a:r>
                <a:rPr lang="en-US" sz="1600">
                  <a:solidFill>
                    <a:schemeClr val="dk1"/>
                  </a:solidFill>
                  <a:latin typeface="Calibri"/>
                  <a:ea typeface="Calibri"/>
                  <a:cs typeface="Calibri"/>
                  <a:sym typeface="Calibri"/>
                </a:rPr>
                <a:t>Front View</a:t>
              </a:r>
              <a:endParaRPr b="0" sz="1600" cap="none">
                <a:solidFill>
                  <a:schemeClr val="dk1"/>
                </a:solidFill>
                <a:latin typeface="Calibri"/>
                <a:ea typeface="Calibri"/>
                <a:cs typeface="Calibri"/>
                <a:sym typeface="Calibri"/>
              </a:endParaRPr>
            </a:p>
          </p:txBody>
        </p:sp>
        <p:sp>
          <p:nvSpPr>
            <p:cNvPr id="200" name="Google Shape;200;p24"/>
            <p:cNvSpPr/>
            <p:nvPr/>
          </p:nvSpPr>
          <p:spPr>
            <a:xfrm>
              <a:off x="6463646" y="4426192"/>
              <a:ext cx="140677" cy="989056"/>
            </a:xfrm>
            <a:prstGeom prst="rect">
              <a:avLst/>
            </a:prstGeom>
            <a:solidFill>
              <a:srgbClr val="BF9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p24"/>
            <p:cNvSpPr/>
            <p:nvPr/>
          </p:nvSpPr>
          <p:spPr>
            <a:xfrm>
              <a:off x="7568359" y="4426192"/>
              <a:ext cx="140677" cy="989056"/>
            </a:xfrm>
            <a:prstGeom prst="rect">
              <a:avLst/>
            </a:prstGeom>
            <a:solidFill>
              <a:srgbClr val="BF9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24"/>
            <p:cNvSpPr/>
            <p:nvPr/>
          </p:nvSpPr>
          <p:spPr>
            <a:xfrm>
              <a:off x="8731466" y="4433917"/>
              <a:ext cx="140677" cy="989056"/>
            </a:xfrm>
            <a:prstGeom prst="rect">
              <a:avLst/>
            </a:prstGeom>
            <a:solidFill>
              <a:srgbClr val="BF9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 name="Google Shape;203;p24"/>
            <p:cNvSpPr/>
            <p:nvPr/>
          </p:nvSpPr>
          <p:spPr>
            <a:xfrm>
              <a:off x="9872441" y="4426192"/>
              <a:ext cx="140677" cy="989056"/>
            </a:xfrm>
            <a:prstGeom prst="rect">
              <a:avLst/>
            </a:prstGeom>
            <a:solidFill>
              <a:srgbClr val="BF9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24"/>
            <p:cNvSpPr/>
            <p:nvPr/>
          </p:nvSpPr>
          <p:spPr>
            <a:xfrm>
              <a:off x="11031601" y="4406329"/>
              <a:ext cx="140677" cy="989056"/>
            </a:xfrm>
            <a:prstGeom prst="rect">
              <a:avLst/>
            </a:prstGeom>
            <a:solidFill>
              <a:srgbClr val="BF9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p24"/>
            <p:cNvSpPr/>
            <p:nvPr/>
          </p:nvSpPr>
          <p:spPr>
            <a:xfrm>
              <a:off x="6018963" y="4260496"/>
              <a:ext cx="5345723" cy="512471"/>
            </a:xfrm>
            <a:custGeom>
              <a:rect b="b" l="l" r="r" t="t"/>
              <a:pathLst>
                <a:path extrusionOk="0" h="512471" w="5345723">
                  <a:moveTo>
                    <a:pt x="0" y="512471"/>
                  </a:moveTo>
                  <a:lnTo>
                    <a:pt x="803868" y="462229"/>
                  </a:lnTo>
                  <a:cubicBezTo>
                    <a:pt x="1068475" y="376818"/>
                    <a:pt x="1318008" y="1680"/>
                    <a:pt x="1587639" y="5"/>
                  </a:cubicBezTo>
                  <a:cubicBezTo>
                    <a:pt x="1857270" y="-1670"/>
                    <a:pt x="2178817" y="376818"/>
                    <a:pt x="2421652" y="452181"/>
                  </a:cubicBezTo>
                  <a:cubicBezTo>
                    <a:pt x="2664487" y="527544"/>
                    <a:pt x="2806839" y="524194"/>
                    <a:pt x="3044650" y="452181"/>
                  </a:cubicBezTo>
                  <a:cubicBezTo>
                    <a:pt x="3282461" y="380168"/>
                    <a:pt x="3577213" y="30150"/>
                    <a:pt x="3848518" y="20102"/>
                  </a:cubicBezTo>
                  <a:cubicBezTo>
                    <a:pt x="4119823" y="10054"/>
                    <a:pt x="4422949" y="319878"/>
                    <a:pt x="4672483" y="391891"/>
                  </a:cubicBezTo>
                  <a:cubicBezTo>
                    <a:pt x="4922017" y="463904"/>
                    <a:pt x="5133870" y="458042"/>
                    <a:pt x="5345723" y="452181"/>
                  </a:cubicBezTo>
                </a:path>
              </a:pathLst>
            </a:custGeom>
            <a:noFill/>
            <a:ln cap="flat" cmpd="sng" w="2857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6" name="Google Shape;206;p24"/>
            <p:cNvSpPr/>
            <p:nvPr/>
          </p:nvSpPr>
          <p:spPr>
            <a:xfrm flipH="1" rot="5400000">
              <a:off x="5506028" y="4586226"/>
              <a:ext cx="441794" cy="363091"/>
            </a:xfrm>
            <a:prstGeom prst="curvedUpArrow">
              <a:avLst>
                <a:gd fmla="val 25000" name="adj1"/>
                <a:gd fmla="val 50000" name="adj2"/>
                <a:gd fmla="val 25000" name="adj3"/>
              </a:avLst>
            </a:prstGeom>
            <a:solidFill>
              <a:schemeClr val="accent1"/>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24"/>
            <p:cNvSpPr/>
            <p:nvPr/>
          </p:nvSpPr>
          <p:spPr>
            <a:xfrm rot="-5400000">
              <a:off x="11607012" y="4530962"/>
              <a:ext cx="441794" cy="363093"/>
            </a:xfrm>
            <a:prstGeom prst="curvedUpArrow">
              <a:avLst>
                <a:gd fmla="val 25000" name="adj1"/>
                <a:gd fmla="val 50000" name="adj2"/>
                <a:gd fmla="val 25000" name="adj3"/>
              </a:avLst>
            </a:prstGeom>
            <a:solidFill>
              <a:schemeClr val="accent1"/>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208" name="Google Shape;208;p24"/>
            <p:cNvCxnSpPr/>
            <p:nvPr/>
          </p:nvCxnSpPr>
          <p:spPr>
            <a:xfrm>
              <a:off x="11364686" y="4700800"/>
              <a:ext cx="107841"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209" name="Google Shape;209;p24"/>
            <p:cNvCxnSpPr/>
            <p:nvPr/>
          </p:nvCxnSpPr>
          <p:spPr>
            <a:xfrm rot="10800000">
              <a:off x="5958711" y="4771188"/>
              <a:ext cx="114385" cy="0"/>
            </a:xfrm>
            <a:prstGeom prst="straightConnector1">
              <a:avLst/>
            </a:prstGeom>
            <a:noFill/>
            <a:ln cap="flat" cmpd="sng" w="38100">
              <a:solidFill>
                <a:schemeClr val="accent1"/>
              </a:solidFill>
              <a:prstDash val="solid"/>
              <a:miter lim="800000"/>
              <a:headEnd len="sm" w="sm" type="none"/>
              <a:tailEnd len="med" w="med" type="triangle"/>
            </a:ln>
          </p:spPr>
        </p:cxnSp>
        <p:sp>
          <p:nvSpPr>
            <p:cNvPr id="210" name="Google Shape;210;p24"/>
            <p:cNvSpPr/>
            <p:nvPr/>
          </p:nvSpPr>
          <p:spPr>
            <a:xfrm>
              <a:off x="5489922" y="3785863"/>
              <a:ext cx="1406026" cy="5847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600" cap="none">
                  <a:solidFill>
                    <a:schemeClr val="dk1"/>
                  </a:solidFill>
                  <a:latin typeface="Calibri"/>
                  <a:ea typeface="Calibri"/>
                  <a:cs typeface="Calibri"/>
                  <a:sym typeface="Calibri"/>
                </a:rPr>
                <a:t>Window Gates</a:t>
              </a:r>
              <a:endParaRPr/>
            </a:p>
            <a:p>
              <a:pPr indent="0" lvl="0" marL="0" marR="0" rtl="0" algn="ctr">
                <a:spcBef>
                  <a:spcPts val="0"/>
                </a:spcBef>
                <a:spcAft>
                  <a:spcPts val="0"/>
                </a:spcAft>
                <a:buNone/>
              </a:pPr>
              <a:r>
                <a:rPr lang="en-US" sz="1600">
                  <a:solidFill>
                    <a:schemeClr val="dk1"/>
                  </a:solidFill>
                  <a:latin typeface="Calibri"/>
                  <a:ea typeface="Calibri"/>
                  <a:cs typeface="Calibri"/>
                  <a:sym typeface="Calibri"/>
                </a:rPr>
                <a:t>Side View</a:t>
              </a:r>
              <a:endParaRPr b="0" sz="1600" cap="none">
                <a:solidFill>
                  <a:schemeClr val="dk1"/>
                </a:solidFill>
                <a:latin typeface="Calibri"/>
                <a:ea typeface="Calibri"/>
                <a:cs typeface="Calibri"/>
                <a:sym typeface="Calibri"/>
              </a:endParaRPr>
            </a:p>
          </p:txBody>
        </p:sp>
        <p:cxnSp>
          <p:nvCxnSpPr>
            <p:cNvPr id="211" name="Google Shape;211;p24"/>
            <p:cNvCxnSpPr/>
            <p:nvPr/>
          </p:nvCxnSpPr>
          <p:spPr>
            <a:xfrm rot="10800000">
              <a:off x="6537759" y="5555008"/>
              <a:ext cx="1121405" cy="0"/>
            </a:xfrm>
            <a:prstGeom prst="straightConnector1">
              <a:avLst/>
            </a:prstGeom>
            <a:noFill/>
            <a:ln cap="flat" cmpd="sng" w="38100">
              <a:solidFill>
                <a:schemeClr val="dk1"/>
              </a:solidFill>
              <a:prstDash val="solid"/>
              <a:miter lim="800000"/>
              <a:headEnd len="med" w="med" type="triangle"/>
              <a:tailEnd len="med" w="med" type="triangle"/>
            </a:ln>
          </p:spPr>
        </p:cxnSp>
        <p:sp>
          <p:nvSpPr>
            <p:cNvPr id="212" name="Google Shape;212;p24"/>
            <p:cNvSpPr txBox="1"/>
            <p:nvPr/>
          </p:nvSpPr>
          <p:spPr>
            <a:xfrm>
              <a:off x="6770280" y="5630144"/>
              <a:ext cx="68106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20 m</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25"/>
          <p:cNvPicPr preferRelativeResize="0"/>
          <p:nvPr/>
        </p:nvPicPr>
        <p:blipFill rotWithShape="1">
          <a:blip r:embed="rId3">
            <a:alphaModFix/>
          </a:blip>
          <a:srcRect b="0" l="0" r="0" t="0"/>
          <a:stretch/>
        </p:blipFill>
        <p:spPr>
          <a:xfrm>
            <a:off x="3181308" y="1982826"/>
            <a:ext cx="6144267" cy="4671824"/>
          </a:xfrm>
          <a:prstGeom prst="rect">
            <a:avLst/>
          </a:prstGeom>
          <a:noFill/>
          <a:ln>
            <a:noFill/>
          </a:ln>
        </p:spPr>
      </p:pic>
      <p:sp>
        <p:nvSpPr>
          <p:cNvPr id="218" name="Google Shape;218;p25"/>
          <p:cNvSpPr txBox="1"/>
          <p:nvPr>
            <p:ph type="title"/>
          </p:nvPr>
        </p:nvSpPr>
        <p:spPr>
          <a:xfrm>
            <a:off x="838200" y="294790"/>
            <a:ext cx="10515600" cy="76029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Arial"/>
              <a:buNone/>
            </a:pPr>
            <a:r>
              <a:rPr b="1" lang="en-US" sz="3600" u="sng">
                <a:latin typeface="Arial"/>
                <a:ea typeface="Arial"/>
                <a:cs typeface="Arial"/>
                <a:sym typeface="Arial"/>
              </a:rPr>
              <a:t>FPV 7in Flights – Day 2 Morning </a:t>
            </a:r>
            <a:endParaRPr sz="3600">
              <a:latin typeface="Arial"/>
              <a:ea typeface="Arial"/>
              <a:cs typeface="Arial"/>
              <a:sym typeface="Arial"/>
            </a:endParaRPr>
          </a:p>
        </p:txBody>
      </p:sp>
      <p:sp>
        <p:nvSpPr>
          <p:cNvPr id="219" name="Google Shape;219;p25"/>
          <p:cNvSpPr txBox="1"/>
          <p:nvPr>
            <p:ph idx="1" type="body"/>
          </p:nvPr>
        </p:nvSpPr>
        <p:spPr>
          <a:xfrm>
            <a:off x="224118" y="955234"/>
            <a:ext cx="11734800" cy="557336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None/>
            </a:pPr>
            <a:r>
              <a:rPr lang="en-US" sz="1400" u="sng">
                <a:latin typeface="Arial"/>
                <a:ea typeface="Arial"/>
                <a:cs typeface="Arial"/>
                <a:sym typeface="Arial"/>
              </a:rPr>
              <a:t>Task:</a:t>
            </a:r>
            <a:r>
              <a:rPr lang="en-US" sz="1400">
                <a:latin typeface="Arial"/>
                <a:ea typeface="Arial"/>
                <a:cs typeface="Arial"/>
                <a:sym typeface="Arial"/>
              </a:rPr>
              <a:t> Trench and Window Gates</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Conditions: </a:t>
            </a:r>
            <a:r>
              <a:rPr lang="en-US" sz="1400">
                <a:latin typeface="Arial"/>
                <a:ea typeface="Arial"/>
                <a:cs typeface="Arial"/>
                <a:sym typeface="Arial"/>
              </a:rPr>
              <a:t>Use the 7in and outdoor flight area with a trench, large window gate, and net</a:t>
            </a:r>
            <a:endParaRPr/>
          </a:p>
          <a:p>
            <a:pPr indent="0" lvl="0" marL="0" rtl="0" algn="l">
              <a:lnSpc>
                <a:spcPct val="90000"/>
              </a:lnSpc>
              <a:spcBef>
                <a:spcPts val="1000"/>
              </a:spcBef>
              <a:spcAft>
                <a:spcPts val="0"/>
              </a:spcAft>
              <a:buClr>
                <a:schemeClr val="dk1"/>
              </a:buClr>
              <a:buSzPts val="1400"/>
              <a:buNone/>
            </a:pPr>
            <a:r>
              <a:rPr lang="en-US" sz="1400" u="sng">
                <a:latin typeface="Arial"/>
                <a:ea typeface="Arial"/>
                <a:cs typeface="Arial"/>
                <a:sym typeface="Arial"/>
              </a:rPr>
              <a:t>Standards:</a:t>
            </a:r>
            <a:r>
              <a:rPr lang="en-US" sz="1400">
                <a:latin typeface="Arial"/>
                <a:ea typeface="Arial"/>
                <a:cs typeface="Arial"/>
                <a:sym typeface="Arial"/>
              </a:rPr>
              <a:t> Fly down the trench line then climb up and turn around and fly through the large window gates. End task with strike into net.</a:t>
            </a:r>
            <a:endParaRPr/>
          </a:p>
        </p:txBody>
      </p:sp>
      <p:grpSp>
        <p:nvGrpSpPr>
          <p:cNvPr id="220" name="Google Shape;220;p25"/>
          <p:cNvGrpSpPr/>
          <p:nvPr/>
        </p:nvGrpSpPr>
        <p:grpSpPr>
          <a:xfrm>
            <a:off x="7242341" y="2687491"/>
            <a:ext cx="293923" cy="538620"/>
            <a:chOff x="4381081" y="4502112"/>
            <a:chExt cx="612950" cy="1021899"/>
          </a:xfrm>
        </p:grpSpPr>
        <p:sp>
          <p:nvSpPr>
            <p:cNvPr id="221" name="Google Shape;221;p25"/>
            <p:cNvSpPr/>
            <p:nvPr/>
          </p:nvSpPr>
          <p:spPr>
            <a:xfrm>
              <a:off x="4381081" y="4502112"/>
              <a:ext cx="612950" cy="1021899"/>
            </a:xfrm>
            <a:prstGeom prst="rect">
              <a:avLst/>
            </a:prstGeom>
            <a:solidFill>
              <a:srgbClr val="BF9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25"/>
            <p:cNvSpPr/>
            <p:nvPr/>
          </p:nvSpPr>
          <p:spPr>
            <a:xfrm>
              <a:off x="4451420" y="4552352"/>
              <a:ext cx="472272" cy="483028"/>
            </a:xfrm>
            <a:prstGeom prst="rect">
              <a:avLst/>
            </a:prstGeom>
            <a:solidFill>
              <a:schemeClr val="l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223" name="Google Shape;223;p25"/>
          <p:cNvGrpSpPr/>
          <p:nvPr/>
        </p:nvGrpSpPr>
        <p:grpSpPr>
          <a:xfrm>
            <a:off x="5606135" y="4414149"/>
            <a:ext cx="293923" cy="538620"/>
            <a:chOff x="4381081" y="4502112"/>
            <a:chExt cx="612950" cy="1021899"/>
          </a:xfrm>
        </p:grpSpPr>
        <p:sp>
          <p:nvSpPr>
            <p:cNvPr id="224" name="Google Shape;224;p25"/>
            <p:cNvSpPr/>
            <p:nvPr/>
          </p:nvSpPr>
          <p:spPr>
            <a:xfrm>
              <a:off x="4381081" y="4502112"/>
              <a:ext cx="612950" cy="1021899"/>
            </a:xfrm>
            <a:prstGeom prst="rect">
              <a:avLst/>
            </a:prstGeom>
            <a:solidFill>
              <a:srgbClr val="BF9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25"/>
            <p:cNvSpPr/>
            <p:nvPr/>
          </p:nvSpPr>
          <p:spPr>
            <a:xfrm>
              <a:off x="4451420" y="4552352"/>
              <a:ext cx="472272" cy="483028"/>
            </a:xfrm>
            <a:prstGeom prst="rect">
              <a:avLst/>
            </a:prstGeom>
            <a:solidFill>
              <a:schemeClr val="l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cxnSp>
        <p:nvCxnSpPr>
          <p:cNvPr id="226" name="Google Shape;226;p25"/>
          <p:cNvCxnSpPr/>
          <p:nvPr/>
        </p:nvCxnSpPr>
        <p:spPr>
          <a:xfrm>
            <a:off x="8762163" y="2100105"/>
            <a:ext cx="442127" cy="867210"/>
          </a:xfrm>
          <a:prstGeom prst="straightConnector1">
            <a:avLst/>
          </a:prstGeom>
          <a:noFill/>
          <a:ln cap="flat" cmpd="sng" w="28575">
            <a:solidFill>
              <a:srgbClr val="00B0F0"/>
            </a:solidFill>
            <a:prstDash val="solid"/>
            <a:miter lim="800000"/>
            <a:headEnd len="sm" w="sm" type="none"/>
            <a:tailEnd len="med" w="med" type="triangle"/>
          </a:ln>
        </p:spPr>
      </p:cxnSp>
      <p:cxnSp>
        <p:nvCxnSpPr>
          <p:cNvPr id="227" name="Google Shape;227;p25"/>
          <p:cNvCxnSpPr/>
          <p:nvPr/>
        </p:nvCxnSpPr>
        <p:spPr>
          <a:xfrm flipH="1">
            <a:off x="5024176" y="3082849"/>
            <a:ext cx="4097200" cy="3217467"/>
          </a:xfrm>
          <a:prstGeom prst="straightConnector1">
            <a:avLst/>
          </a:prstGeom>
          <a:noFill/>
          <a:ln cap="flat" cmpd="sng" w="28575">
            <a:solidFill>
              <a:srgbClr val="00B0F0"/>
            </a:solidFill>
            <a:prstDash val="solid"/>
            <a:miter lim="800000"/>
            <a:headEnd len="sm" w="sm" type="none"/>
            <a:tailEnd len="med" w="med" type="triangle"/>
          </a:ln>
        </p:spPr>
      </p:cxnSp>
      <p:sp>
        <p:nvSpPr>
          <p:cNvPr id="228" name="Google Shape;228;p25"/>
          <p:cNvSpPr/>
          <p:nvPr/>
        </p:nvSpPr>
        <p:spPr>
          <a:xfrm>
            <a:off x="4161224" y="2618071"/>
            <a:ext cx="3904747" cy="3722437"/>
          </a:xfrm>
          <a:custGeom>
            <a:rect b="b" l="l" r="r" t="t"/>
            <a:pathLst>
              <a:path extrusionOk="0" h="3969098" w="4570794">
                <a:moveTo>
                  <a:pt x="802662" y="3928905"/>
                </a:moveTo>
                <a:lnTo>
                  <a:pt x="742372" y="3928905"/>
                </a:lnTo>
                <a:cubicBezTo>
                  <a:pt x="633515" y="3928905"/>
                  <a:pt x="246653" y="4019340"/>
                  <a:pt x="149519" y="3928905"/>
                </a:cubicBezTo>
                <a:cubicBezTo>
                  <a:pt x="52385" y="3838470"/>
                  <a:pt x="-136859" y="3709516"/>
                  <a:pt x="159567" y="3386294"/>
                </a:cubicBezTo>
                <a:cubicBezTo>
                  <a:pt x="455993" y="3063072"/>
                  <a:pt x="1506046" y="2435051"/>
                  <a:pt x="1928077" y="1989574"/>
                </a:cubicBezTo>
                <a:cubicBezTo>
                  <a:pt x="2350108" y="1544097"/>
                  <a:pt x="2251299" y="1045029"/>
                  <a:pt x="2691752" y="713433"/>
                </a:cubicBezTo>
                <a:cubicBezTo>
                  <a:pt x="3132205" y="381837"/>
                  <a:pt x="3851499" y="190918"/>
                  <a:pt x="4570794" y="0"/>
                </a:cubicBezTo>
              </a:path>
            </a:pathLst>
          </a:custGeom>
          <a:noFill/>
          <a:ln cap="flat" cmpd="sng" w="28575">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25"/>
          <p:cNvSpPr/>
          <p:nvPr/>
        </p:nvSpPr>
        <p:spPr>
          <a:xfrm>
            <a:off x="8460712" y="6149591"/>
            <a:ext cx="864863" cy="413619"/>
          </a:xfrm>
          <a:prstGeom prst="rect">
            <a:avLst/>
          </a:prstGeom>
          <a:solidFill>
            <a:srgbClr val="0C0C0C"/>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25"/>
          <p:cNvSpPr txBox="1"/>
          <p:nvPr/>
        </p:nvSpPr>
        <p:spPr>
          <a:xfrm>
            <a:off x="124628" y="2236917"/>
            <a:ext cx="3056680" cy="6771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DJI FPV pilots will </a:t>
            </a:r>
            <a:r>
              <a:rPr b="1" lang="en-US" sz="2400" u="sng">
                <a:solidFill>
                  <a:schemeClr val="dk1"/>
                </a:solidFill>
                <a:latin typeface="Arial"/>
                <a:ea typeface="Arial"/>
                <a:cs typeface="Arial"/>
                <a:sym typeface="Arial"/>
              </a:rPr>
              <a:t>NOT</a:t>
            </a:r>
            <a:r>
              <a:rPr lang="en-US" sz="1400">
                <a:solidFill>
                  <a:schemeClr val="dk1"/>
                </a:solidFill>
                <a:latin typeface="Arial"/>
                <a:ea typeface="Arial"/>
                <a:cs typeface="Arial"/>
                <a:sym typeface="Arial"/>
              </a:rPr>
              <a:t> strike the net!!!!!</a:t>
            </a:r>
            <a:endParaRPr/>
          </a:p>
        </p:txBody>
      </p:sp>
      <p:sp>
        <p:nvSpPr>
          <p:cNvPr id="231" name="Google Shape;231;p25"/>
          <p:cNvSpPr/>
          <p:nvPr/>
        </p:nvSpPr>
        <p:spPr>
          <a:xfrm>
            <a:off x="8277931" y="2254221"/>
            <a:ext cx="333245" cy="450574"/>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32" name="Google Shape;232;p25"/>
          <p:cNvCxnSpPr>
            <a:stCxn id="228" idx="6"/>
          </p:cNvCxnSpPr>
          <p:nvPr/>
        </p:nvCxnSpPr>
        <p:spPr>
          <a:xfrm flipH="1" rot="10800000">
            <a:off x="8065971" y="2492071"/>
            <a:ext cx="333300" cy="126000"/>
          </a:xfrm>
          <a:prstGeom prst="straightConnector1">
            <a:avLst/>
          </a:prstGeom>
          <a:noFill/>
          <a:ln cap="flat" cmpd="sng" w="28575">
            <a:solidFill>
              <a:srgbClr val="00B0F0"/>
            </a:solidFill>
            <a:prstDash val="solid"/>
            <a:miter lim="800000"/>
            <a:headEnd len="sm" w="sm" type="none"/>
            <a:tailEnd len="med" w="med" type="triangle"/>
          </a:ln>
        </p:spPr>
      </p:cxnSp>
      <p:grpSp>
        <p:nvGrpSpPr>
          <p:cNvPr id="233" name="Google Shape;233;p25"/>
          <p:cNvGrpSpPr/>
          <p:nvPr/>
        </p:nvGrpSpPr>
        <p:grpSpPr>
          <a:xfrm>
            <a:off x="4819977" y="5904313"/>
            <a:ext cx="540327" cy="562243"/>
            <a:chOff x="9985664" y="3429000"/>
            <a:chExt cx="540327" cy="562243"/>
          </a:xfrm>
        </p:grpSpPr>
        <p:cxnSp>
          <p:nvCxnSpPr>
            <p:cNvPr id="234" name="Google Shape;234;p25"/>
            <p:cNvCxnSpPr/>
            <p:nvPr/>
          </p:nvCxnSpPr>
          <p:spPr>
            <a:xfrm flipH="1" rot="10800000">
              <a:off x="9985664" y="3429000"/>
              <a:ext cx="342900" cy="280555"/>
            </a:xfrm>
            <a:prstGeom prst="straightConnector1">
              <a:avLst/>
            </a:prstGeom>
            <a:noFill/>
            <a:ln cap="flat" cmpd="sng" w="38100">
              <a:solidFill>
                <a:srgbClr val="FF0000"/>
              </a:solidFill>
              <a:prstDash val="solid"/>
              <a:miter lim="800000"/>
              <a:headEnd len="sm" w="sm" type="none"/>
              <a:tailEnd len="sm" w="sm" type="none"/>
            </a:ln>
          </p:spPr>
        </p:cxnSp>
        <p:cxnSp>
          <p:nvCxnSpPr>
            <p:cNvPr id="235" name="Google Shape;235;p25"/>
            <p:cNvCxnSpPr/>
            <p:nvPr/>
          </p:nvCxnSpPr>
          <p:spPr>
            <a:xfrm>
              <a:off x="10338955" y="3429000"/>
              <a:ext cx="187036" cy="280555"/>
            </a:xfrm>
            <a:prstGeom prst="straightConnector1">
              <a:avLst/>
            </a:prstGeom>
            <a:noFill/>
            <a:ln cap="flat" cmpd="sng" w="38100">
              <a:solidFill>
                <a:srgbClr val="FF0000"/>
              </a:solidFill>
              <a:prstDash val="solid"/>
              <a:miter lim="800000"/>
              <a:headEnd len="sm" w="sm" type="none"/>
              <a:tailEnd len="sm" w="sm" type="none"/>
            </a:ln>
          </p:spPr>
        </p:cxnSp>
        <p:cxnSp>
          <p:nvCxnSpPr>
            <p:cNvPr id="236" name="Google Shape;236;p25"/>
            <p:cNvCxnSpPr/>
            <p:nvPr/>
          </p:nvCxnSpPr>
          <p:spPr>
            <a:xfrm flipH="1">
              <a:off x="10214264" y="3709555"/>
              <a:ext cx="311727" cy="281688"/>
            </a:xfrm>
            <a:prstGeom prst="straightConnector1">
              <a:avLst/>
            </a:prstGeom>
            <a:noFill/>
            <a:ln cap="flat" cmpd="sng" w="38100">
              <a:solidFill>
                <a:srgbClr val="FF0000"/>
              </a:solidFill>
              <a:prstDash val="solid"/>
              <a:miter lim="800000"/>
              <a:headEnd len="sm" w="sm" type="none"/>
              <a:tailEnd len="sm" w="sm" type="none"/>
            </a:ln>
          </p:spPr>
        </p:cxnSp>
      </p:grpSp>
      <p:grpSp>
        <p:nvGrpSpPr>
          <p:cNvPr id="237" name="Google Shape;237;p25"/>
          <p:cNvGrpSpPr/>
          <p:nvPr/>
        </p:nvGrpSpPr>
        <p:grpSpPr>
          <a:xfrm>
            <a:off x="6576081" y="4567925"/>
            <a:ext cx="540327" cy="562243"/>
            <a:chOff x="9985664" y="3429000"/>
            <a:chExt cx="540327" cy="562243"/>
          </a:xfrm>
        </p:grpSpPr>
        <p:cxnSp>
          <p:nvCxnSpPr>
            <p:cNvPr id="238" name="Google Shape;238;p25"/>
            <p:cNvCxnSpPr/>
            <p:nvPr/>
          </p:nvCxnSpPr>
          <p:spPr>
            <a:xfrm flipH="1" rot="10800000">
              <a:off x="9985664" y="3429000"/>
              <a:ext cx="342900" cy="280555"/>
            </a:xfrm>
            <a:prstGeom prst="straightConnector1">
              <a:avLst/>
            </a:prstGeom>
            <a:noFill/>
            <a:ln cap="flat" cmpd="sng" w="38100">
              <a:solidFill>
                <a:srgbClr val="FF0000"/>
              </a:solidFill>
              <a:prstDash val="solid"/>
              <a:miter lim="800000"/>
              <a:headEnd len="sm" w="sm" type="none"/>
              <a:tailEnd len="sm" w="sm" type="none"/>
            </a:ln>
          </p:spPr>
        </p:cxnSp>
        <p:cxnSp>
          <p:nvCxnSpPr>
            <p:cNvPr id="239" name="Google Shape;239;p25"/>
            <p:cNvCxnSpPr/>
            <p:nvPr/>
          </p:nvCxnSpPr>
          <p:spPr>
            <a:xfrm>
              <a:off x="10338955" y="3429000"/>
              <a:ext cx="187036" cy="280555"/>
            </a:xfrm>
            <a:prstGeom prst="straightConnector1">
              <a:avLst/>
            </a:prstGeom>
            <a:noFill/>
            <a:ln cap="flat" cmpd="sng" w="38100">
              <a:solidFill>
                <a:srgbClr val="FF0000"/>
              </a:solidFill>
              <a:prstDash val="solid"/>
              <a:miter lim="800000"/>
              <a:headEnd len="sm" w="sm" type="none"/>
              <a:tailEnd len="sm" w="sm" type="none"/>
            </a:ln>
          </p:spPr>
        </p:cxnSp>
        <p:cxnSp>
          <p:nvCxnSpPr>
            <p:cNvPr id="240" name="Google Shape;240;p25"/>
            <p:cNvCxnSpPr/>
            <p:nvPr/>
          </p:nvCxnSpPr>
          <p:spPr>
            <a:xfrm flipH="1">
              <a:off x="10214264" y="3709555"/>
              <a:ext cx="311727" cy="281688"/>
            </a:xfrm>
            <a:prstGeom prst="straightConnector1">
              <a:avLst/>
            </a:prstGeom>
            <a:noFill/>
            <a:ln cap="flat" cmpd="sng" w="38100">
              <a:solidFill>
                <a:srgbClr val="FF0000"/>
              </a:solidFill>
              <a:prstDash val="solid"/>
              <a:miter lim="800000"/>
              <a:headEnd len="sm" w="sm" type="none"/>
              <a:tailEnd len="sm" w="sm" type="none"/>
            </a:ln>
          </p:spPr>
        </p:cxnSp>
      </p:grpSp>
      <p:grpSp>
        <p:nvGrpSpPr>
          <p:cNvPr id="241" name="Google Shape;241;p25"/>
          <p:cNvGrpSpPr/>
          <p:nvPr/>
        </p:nvGrpSpPr>
        <p:grpSpPr>
          <a:xfrm>
            <a:off x="8581049" y="3017272"/>
            <a:ext cx="540327" cy="562243"/>
            <a:chOff x="9985664" y="3429000"/>
            <a:chExt cx="540327" cy="562243"/>
          </a:xfrm>
        </p:grpSpPr>
        <p:cxnSp>
          <p:nvCxnSpPr>
            <p:cNvPr id="242" name="Google Shape;242;p25"/>
            <p:cNvCxnSpPr/>
            <p:nvPr/>
          </p:nvCxnSpPr>
          <p:spPr>
            <a:xfrm flipH="1" rot="10800000">
              <a:off x="9985664" y="3429000"/>
              <a:ext cx="342900" cy="280555"/>
            </a:xfrm>
            <a:prstGeom prst="straightConnector1">
              <a:avLst/>
            </a:prstGeom>
            <a:noFill/>
            <a:ln cap="flat" cmpd="sng" w="38100">
              <a:solidFill>
                <a:srgbClr val="FF0000"/>
              </a:solidFill>
              <a:prstDash val="solid"/>
              <a:miter lim="800000"/>
              <a:headEnd len="sm" w="sm" type="none"/>
              <a:tailEnd len="sm" w="sm" type="none"/>
            </a:ln>
          </p:spPr>
        </p:cxnSp>
        <p:cxnSp>
          <p:nvCxnSpPr>
            <p:cNvPr id="243" name="Google Shape;243;p25"/>
            <p:cNvCxnSpPr/>
            <p:nvPr/>
          </p:nvCxnSpPr>
          <p:spPr>
            <a:xfrm>
              <a:off x="10338955" y="3429000"/>
              <a:ext cx="187036" cy="280555"/>
            </a:xfrm>
            <a:prstGeom prst="straightConnector1">
              <a:avLst/>
            </a:prstGeom>
            <a:noFill/>
            <a:ln cap="flat" cmpd="sng" w="38100">
              <a:solidFill>
                <a:srgbClr val="FF0000"/>
              </a:solidFill>
              <a:prstDash val="solid"/>
              <a:miter lim="800000"/>
              <a:headEnd len="sm" w="sm" type="none"/>
              <a:tailEnd len="sm" w="sm" type="none"/>
            </a:ln>
          </p:spPr>
        </p:cxnSp>
        <p:cxnSp>
          <p:nvCxnSpPr>
            <p:cNvPr id="244" name="Google Shape;244;p25"/>
            <p:cNvCxnSpPr/>
            <p:nvPr/>
          </p:nvCxnSpPr>
          <p:spPr>
            <a:xfrm flipH="1">
              <a:off x="10214264" y="3709555"/>
              <a:ext cx="311727" cy="281688"/>
            </a:xfrm>
            <a:prstGeom prst="straightConnector1">
              <a:avLst/>
            </a:prstGeom>
            <a:noFill/>
            <a:ln cap="flat" cmpd="sng" w="38100">
              <a:solidFill>
                <a:srgbClr val="FF0000"/>
              </a:solidFill>
              <a:prstDash val="solid"/>
              <a:miter lim="800000"/>
              <a:headEnd len="sm" w="sm" type="none"/>
              <a:tailEnd len="sm" w="sm" type="none"/>
            </a:ln>
          </p:spPr>
        </p:cxnSp>
      </p:grpSp>
    </p:spTree>
  </p:cSld>
  <p:clrMapOvr>
    <a:masterClrMapping/>
  </p:clrMapOvr>
</p:sld>
</file>

<file path=ppt/theme/theme1.xml><?xml version="1.0" encoding="utf-8"?>
<a:theme xmlns:a="http://schemas.openxmlformats.org/drawingml/2006/main" xmlns:r="http://schemas.openxmlformats.org/officeDocument/2006/relationships" name="2_Office 2013 - 2022 Theme">
  <a:themeElements>
    <a:clrScheme name="Office 2013 - 2022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