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67" r:id="rId4"/>
  </p:sldMasterIdLst>
  <p:notesMasterIdLst>
    <p:notesMasterId r:id="rId5"/>
  </p:notesMasterIdLst>
  <p:sldIdLst>
    <p:sldId id="256" r:id="rId6"/>
  </p:sldIdLst>
  <p:sldSz cy="6858000" cx="12192000"/>
  <p:notesSz cx="6667500" cy="8686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73F2AC1-1654-4CF2-A61D-793FF76F360B}">
  <a:tblStyle styleId="{B73F2AC1-1654-4CF2-A61D-793FF76F360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2889250" cy="435848"/>
          </a:xfrm>
          <a:prstGeom prst="rect">
            <a:avLst/>
          </a:prstGeom>
          <a:noFill/>
          <a:ln>
            <a:noFill/>
          </a:ln>
        </p:spPr>
        <p:txBody>
          <a:bodyPr anchorCtr="0" anchor="t" bIns="44600" lIns="89200" spcFirstLastPara="1" rIns="89200" wrap="square" tIns="44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776707" y="1"/>
            <a:ext cx="2889250" cy="435848"/>
          </a:xfrm>
          <a:prstGeom prst="rect">
            <a:avLst/>
          </a:prstGeom>
          <a:noFill/>
          <a:ln>
            <a:noFill/>
          </a:ln>
        </p:spPr>
        <p:txBody>
          <a:bodyPr anchorCtr="0" anchor="t" bIns="44600" lIns="89200" spcFirstLastPara="1" rIns="89200" wrap="square" tIns="446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30250" y="1085850"/>
            <a:ext cx="5207000" cy="2930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66750" y="4180522"/>
            <a:ext cx="5334000" cy="3420428"/>
          </a:xfrm>
          <a:prstGeom prst="rect">
            <a:avLst/>
          </a:prstGeom>
          <a:noFill/>
          <a:ln>
            <a:noFill/>
          </a:ln>
        </p:spPr>
        <p:txBody>
          <a:bodyPr anchorCtr="0" anchor="t" bIns="44600" lIns="89200" spcFirstLastPara="1" rIns="89200" wrap="square" tIns="446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250958"/>
            <a:ext cx="2889250" cy="435847"/>
          </a:xfrm>
          <a:prstGeom prst="rect">
            <a:avLst/>
          </a:prstGeom>
          <a:noFill/>
          <a:ln>
            <a:noFill/>
          </a:ln>
        </p:spPr>
        <p:txBody>
          <a:bodyPr anchorCtr="0" anchor="b" bIns="44600" lIns="89200" spcFirstLastPara="1" rIns="89200" wrap="square" tIns="44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776707" y="8250958"/>
            <a:ext cx="2889250" cy="435847"/>
          </a:xfrm>
          <a:prstGeom prst="rect">
            <a:avLst/>
          </a:prstGeom>
          <a:noFill/>
          <a:ln>
            <a:noFill/>
          </a:ln>
        </p:spPr>
        <p:txBody>
          <a:bodyPr anchorCtr="0" anchor="b" bIns="44600" lIns="89200" spcFirstLastPara="1" rIns="89200" wrap="square" tIns="446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/>
          <p:nvPr>
            <p:ph idx="1" type="body"/>
          </p:nvPr>
        </p:nvSpPr>
        <p:spPr>
          <a:xfrm>
            <a:off x="666750" y="4180522"/>
            <a:ext cx="5334000" cy="3420428"/>
          </a:xfrm>
          <a:prstGeom prst="rect">
            <a:avLst/>
          </a:prstGeom>
        </p:spPr>
        <p:txBody>
          <a:bodyPr anchorCtr="0" anchor="t" bIns="44600" lIns="89200" spcFirstLastPara="1" rIns="89200" wrap="square" tIns="44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:notes"/>
          <p:cNvSpPr/>
          <p:nvPr>
            <p:ph idx="2" type="sldImg"/>
          </p:nvPr>
        </p:nvSpPr>
        <p:spPr>
          <a:xfrm>
            <a:off x="730250" y="1085850"/>
            <a:ext cx="5207000" cy="2930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3" name="Google Shape;93;p13"/>
          <p:cNvSpPr txBox="1"/>
          <p:nvPr>
            <p:ph idx="11" type="ftr"/>
          </p:nvPr>
        </p:nvSpPr>
        <p:spPr>
          <a:xfrm>
            <a:off x="4148192" y="54419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S_Two_Content">
  <p:cSld name="GS_Two_Conten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/>
        </p:nvSpPr>
        <p:spPr>
          <a:xfrm>
            <a:off x="11192632" y="6593989"/>
            <a:ext cx="650240" cy="335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pty">
  <p:cSld name="Empt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Blank">
  <p:cSld name="6_Blank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/>
        </p:nvSpPr>
        <p:spPr>
          <a:xfrm>
            <a:off x="609600" y="1524000"/>
            <a:ext cx="5384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6197600" y="4114800"/>
            <a:ext cx="5384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609600" y="4114800"/>
            <a:ext cx="5384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7" name="Google Shape;107;p17"/>
          <p:cNvSpPr txBox="1"/>
          <p:nvPr>
            <p:ph idx="11" type="ftr"/>
          </p:nvPr>
        </p:nvSpPr>
        <p:spPr>
          <a:xfrm>
            <a:off x="4148192" y="54419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GS_Two_Content">
  <p:cSld name="1_GS_Two_Conten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8"/>
          <p:cNvSpPr txBox="1"/>
          <p:nvPr/>
        </p:nvSpPr>
        <p:spPr>
          <a:xfrm>
            <a:off x="11192632" y="6593989"/>
            <a:ext cx="650240" cy="335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Empty">
  <p:cSld name="1_Empty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Blank">
  <p:cSld name="7_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/>
          <p:nvPr/>
        </p:nvSpPr>
        <p:spPr>
          <a:xfrm>
            <a:off x="609600" y="1524000"/>
            <a:ext cx="5384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6197600" y="4114800"/>
            <a:ext cx="5384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609600" y="4114800"/>
            <a:ext cx="5384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5" name="Google Shape;7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9.xml"/><Relationship Id="rId22" Type="http://schemas.openxmlformats.org/officeDocument/2006/relationships/theme" Target="../theme/theme1.xml"/><Relationship Id="rId10" Type="http://schemas.openxmlformats.org/officeDocument/2006/relationships/slideLayout" Target="../slideLayouts/slideLayout8.xml"/><Relationship Id="rId21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19" Type="http://schemas.openxmlformats.org/officeDocument/2006/relationships/slideLayout" Target="../slideLayouts/slideLayout17.xml"/><Relationship Id="rId6" Type="http://schemas.openxmlformats.org/officeDocument/2006/relationships/slideLayout" Target="../slideLayouts/slideLayout4.xml"/><Relationship Id="rId1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101602" y="77328"/>
            <a:ext cx="12018433" cy="6643687"/>
          </a:xfrm>
          <a:prstGeom prst="rect">
            <a:avLst/>
          </a:prstGeom>
          <a:noFill/>
          <a:ln cap="flat" cmpd="sng" w="25400">
            <a:solidFill>
              <a:srgbClr val="7030A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4343441" y="98708"/>
            <a:ext cx="33711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B050"/>
                </a:solidFill>
                <a:latin typeface=" Arial"/>
                <a:ea typeface=" Arial"/>
                <a:cs typeface=" Arial"/>
                <a:sym typeface=" Arial"/>
              </a:rPr>
              <a:t>UNCLASSIFIED</a:t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4756224" y="6568409"/>
            <a:ext cx="3257619" cy="30520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4425" lIns="90475" spcFirstLastPara="1" rIns="90475" wrap="square" tIns="44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Volunteers!</a:t>
            </a:r>
            <a:endParaRPr/>
          </a:p>
        </p:txBody>
      </p:sp>
      <p:pic>
        <p:nvPicPr>
          <p:cNvPr id="18" name="Google Shape;18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83572" y="121568"/>
            <a:ext cx="852055" cy="85205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"/>
          <p:cNvSpPr txBox="1"/>
          <p:nvPr/>
        </p:nvSpPr>
        <p:spPr>
          <a:xfrm>
            <a:off x="101602" y="6452993"/>
            <a:ext cx="263260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DTG UPDATED: 081631SEP2024</a:t>
            </a:r>
            <a:endParaRPr/>
          </a:p>
        </p:txBody>
      </p:sp>
      <p:pic>
        <p:nvPicPr>
          <p:cNvPr id="20" name="Google Shape;2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131330" y="134840"/>
            <a:ext cx="959068" cy="95906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66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Google Shape;122;p21"/>
          <p:cNvGraphicFramePr/>
          <p:nvPr/>
        </p:nvGraphicFramePr>
        <p:xfrm>
          <a:off x="89452" y="11298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{B73F2AC1-1654-4CF2-A61D-793FF76F360B}</a:tableStyleId>
              </a:tblPr>
              <a:tblGrid>
                <a:gridCol w="4002700"/>
                <a:gridCol w="957800"/>
                <a:gridCol w="3044925"/>
                <a:gridCol w="2558875"/>
                <a:gridCol w="1443825"/>
              </a:tblGrid>
              <a:tr h="312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Name:</a:t>
                      </a:r>
                      <a:endParaRPr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Rank: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MOS: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</a:tr>
              <a:tr h="321675"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chemeClr val="dk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chemeClr val="dk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RATING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24300"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Unit 1 - 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Motor Control, Take off, Basic Maneuvers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Complete the Unit level prior to course attendance - Basic familiarization.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Go / No-Go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24300"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Unit 2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1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Maneuver controls with timed gates for throttle and turning control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Complete the Unit level prior to course attendance - Basic familiarization.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Go / No-Go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1036275"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Unit 3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Fast maneuvers and reaction times through timed gates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Complete the Unit level prior to course attendance - Basic familiarization / free use of races.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Go / No-Go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1036275"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HANGAR 03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Turning focused race – Haybale 01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Complete the race no faster than 1 minute and 30 seconds - Unlimited attempts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Go / No-Go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924300"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Hay Bales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Flight Accuracy focused race – Barn Burner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050">
                          <a:latin typeface="Arial"/>
                          <a:ea typeface="Arial"/>
                          <a:cs typeface="Arial"/>
                          <a:sym typeface="Arial"/>
                        </a:rPr>
                        <a:t>Standard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Complete the race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>
                          <a:latin typeface="Arial"/>
                          <a:ea typeface="Arial"/>
                          <a:cs typeface="Arial"/>
                          <a:sym typeface="Arial"/>
                        </a:rPr>
                        <a:t>No more than 5 attempts</a:t>
                      </a:r>
                      <a:endParaRPr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Go / No-Go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123" name="Google Shape;123;p21"/>
          <p:cNvSpPr txBox="1"/>
          <p:nvPr/>
        </p:nvSpPr>
        <p:spPr>
          <a:xfrm>
            <a:off x="4213517" y="361005"/>
            <a:ext cx="359592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Preliminary Training Grade Sheet</a:t>
            </a:r>
            <a:endParaRPr/>
          </a:p>
        </p:txBody>
      </p:sp>
      <p:sp>
        <p:nvSpPr>
          <p:cNvPr id="124" name="Google Shape;124;p21"/>
          <p:cNvSpPr txBox="1"/>
          <p:nvPr/>
        </p:nvSpPr>
        <p:spPr>
          <a:xfrm>
            <a:off x="4980586" y="684171"/>
            <a:ext cx="206178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 conducted using Liftoff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_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