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1107434" y="213221"/>
            <a:ext cx="10007409" cy="707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838200" y="1189608"/>
            <a:ext cx="10515600" cy="498735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07434" y="213221"/>
            <a:ext cx="10007409" cy="707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3602323" y="-1574514"/>
            <a:ext cx="4987355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107434" y="213221"/>
            <a:ext cx="10007409" cy="707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1107434" y="213221"/>
            <a:ext cx="10007409" cy="707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14400" y="223423"/>
            <a:ext cx="10086483" cy="412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7017" y="1062446"/>
            <a:ext cx="10937966" cy="5033554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86061" y="110800"/>
            <a:ext cx="12005533" cy="6637832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437684" y="160513"/>
            <a:ext cx="573785" cy="573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580" y="266955"/>
            <a:ext cx="659657" cy="372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5429523" y="6550223"/>
            <a:ext cx="1688127" cy="2000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5429523" y="9934"/>
            <a:ext cx="1688127" cy="20005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b="1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/>
        </p:nvSpPr>
        <p:spPr>
          <a:xfrm>
            <a:off x="1738489" y="346721"/>
            <a:ext cx="8715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US/NATO FPV IQT Training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872" y="1079047"/>
            <a:ext cx="8831557" cy="500489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9190182" y="1079048"/>
            <a:ext cx="369454" cy="156255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9208655" y="4521392"/>
            <a:ext cx="369454" cy="156255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9208655" y="2800220"/>
            <a:ext cx="369454" cy="156255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9678640" y="1167826"/>
            <a:ext cx="2226488" cy="160043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1: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24hrs of simulator time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sUAS/Aviation Basics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 Planning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cUAS / EW Short Course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9678640" y="2996720"/>
            <a:ext cx="2226488" cy="11695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2: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 UAS Flights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FPV UAS Construction &amp; Repair Course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9678640" y="4717892"/>
            <a:ext cx="2226488" cy="11695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2: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FPV UAS Flights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Tactical FPV UAS Flights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1738489" y="346721"/>
            <a:ext cx="8715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US/NATO FPV IQT Training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9238135" y="1114024"/>
            <a:ext cx="2714946" cy="5039997"/>
            <a:chOff x="9190182" y="1019756"/>
            <a:chExt cx="2714946" cy="5039997"/>
          </a:xfrm>
        </p:grpSpPr>
        <p:sp>
          <p:nvSpPr>
            <p:cNvPr id="106" name="Google Shape;106;p14"/>
            <p:cNvSpPr/>
            <p:nvPr/>
          </p:nvSpPr>
          <p:spPr>
            <a:xfrm>
              <a:off x="9190182" y="1101802"/>
              <a:ext cx="369454" cy="143634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9208655" y="4459315"/>
              <a:ext cx="369454" cy="1600436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9208655" y="2729552"/>
              <a:ext cx="369454" cy="160043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9678640" y="1019756"/>
              <a:ext cx="2226488" cy="1600438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Week 1: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Consists of 24hrs of Simulator Time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sUAS/Aviation Basics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sUAS Planning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cUAS / EW Short Course</a:t>
              </a: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9678640" y="2831564"/>
              <a:ext cx="2226488" cy="138499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Week 2: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Additional FPV SIM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FPV SIM Evaluation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FPV UAS Construction &amp; Repair Course</a:t>
              </a: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9678640" y="4459315"/>
              <a:ext cx="2226488" cy="1600438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Week 3: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Basic FPV UAS Flights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Tactical FPV UAS Flights</a:t>
              </a:r>
              <a:endParaRPr/>
            </a:p>
            <a:p>
              <a:pPr indent="-285750" lvl="0" marL="28575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Built in Bad Weather Day</a:t>
              </a:r>
              <a:endParaRPr/>
            </a:p>
          </p:txBody>
        </p:sp>
      </p:grp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240" y="1197971"/>
            <a:ext cx="8506837" cy="495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1738489" y="346721"/>
            <a:ext cx="8715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FPV Simulator – Week 1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4699" y="2525256"/>
            <a:ext cx="3479800" cy="3479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5"/>
          <p:cNvGrpSpPr/>
          <p:nvPr/>
        </p:nvGrpSpPr>
        <p:grpSpPr>
          <a:xfrm>
            <a:off x="938574" y="1070801"/>
            <a:ext cx="10314852" cy="930398"/>
            <a:chOff x="1045525" y="1003332"/>
            <a:chExt cx="10314852" cy="930398"/>
          </a:xfrm>
        </p:grpSpPr>
        <p:sp>
          <p:nvSpPr>
            <p:cNvPr id="120" name="Google Shape;120;p15"/>
            <p:cNvSpPr txBox="1"/>
            <p:nvPr/>
          </p:nvSpPr>
          <p:spPr>
            <a:xfrm>
              <a:off x="1045525" y="1010400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Basic Flight Tasks</a:t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3234393" y="1010400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2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Maneuver Tasks</a:t>
              </a: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5418396" y="1010400"/>
              <a:ext cx="1573975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Race/Course Introduction</a:t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7790446" y="1010400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4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Advanced Races</a:t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9974449" y="1003332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5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Evaluation Day</a:t>
              </a: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536113" y="1263181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4720116" y="1263180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7092166" y="1263179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9276169" y="1263178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5"/>
          <p:cNvGrpSpPr/>
          <p:nvPr/>
        </p:nvGrpSpPr>
        <p:grpSpPr>
          <a:xfrm>
            <a:off x="581192" y="2263615"/>
            <a:ext cx="6790623" cy="4003081"/>
            <a:chOff x="452236" y="2397384"/>
            <a:chExt cx="6790623" cy="4003081"/>
          </a:xfrm>
        </p:grpSpPr>
        <p:sp>
          <p:nvSpPr>
            <p:cNvPr id="130" name="Google Shape;130;p15"/>
            <p:cNvSpPr txBox="1"/>
            <p:nvPr/>
          </p:nvSpPr>
          <p:spPr>
            <a:xfrm>
              <a:off x="452236" y="2767709"/>
              <a:ext cx="6790623" cy="203132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1 Task 3: Turns - 1 hour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Conditions: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 of the simulator Lift Off with goggles. God Mode enabled, noise and battery disabled ​​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Standards: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Left turns around the barn, move no faster than 25 kph, three laps without touching the ground or any obstacles, then gentle landing. ​Once successfully completed, switch to right hand turns around the barn with the same standards. Then loiter around the silo with crosshairs focused on the silo.​</a:t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452236" y="4800027"/>
              <a:ext cx="6790623" cy="160043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3 Task 3: Race Familiarity Elevation (Bando City – Who Needs Stairs)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Conditions:</a:t>
              </a:r>
              <a:r>
                <a:rPr b="0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 of the simulator Lift Off with goggles. Noise enabled, God Mode and battery disabled.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Standards:</a:t>
              </a:r>
              <a:r>
                <a:rPr b="1" i="0" lang="en-US" sz="14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r>
                <a:rPr b="0" i="0" lang="en-US" sz="14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Focus </a:t>
              </a:r>
              <a:r>
                <a:rPr b="0" i="0" lang="en-US" sz="14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 elevation changes through the buildings. Complete no faster than 2:15 and no slower than 3 mins.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2981412" y="2397384"/>
              <a:ext cx="1732269" cy="36933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Tasks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/>
        </p:nvSpPr>
        <p:spPr>
          <a:xfrm>
            <a:off x="1738489" y="346721"/>
            <a:ext cx="87150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Whoop Live Flights  – Week 2</a:t>
            </a:r>
            <a:endParaRPr/>
          </a:p>
        </p:txBody>
      </p:sp>
      <p:grpSp>
        <p:nvGrpSpPr>
          <p:cNvPr id="138" name="Google Shape;138;p16"/>
          <p:cNvGrpSpPr/>
          <p:nvPr/>
        </p:nvGrpSpPr>
        <p:grpSpPr>
          <a:xfrm>
            <a:off x="938574" y="1070801"/>
            <a:ext cx="10314852" cy="1207397"/>
            <a:chOff x="1045525" y="1003332"/>
            <a:chExt cx="10314852" cy="1207397"/>
          </a:xfrm>
        </p:grpSpPr>
        <p:sp>
          <p:nvSpPr>
            <p:cNvPr id="139" name="Google Shape;139;p16"/>
            <p:cNvSpPr txBox="1"/>
            <p:nvPr/>
          </p:nvSpPr>
          <p:spPr>
            <a:xfrm>
              <a:off x="1045525" y="1010400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1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Basic Flight Control</a:t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3234393" y="1010400"/>
              <a:ext cx="13859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2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Maneuver through Gates</a:t>
              </a:r>
              <a:endParaRPr/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5418396" y="1010400"/>
              <a:ext cx="166890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3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Elevation Control through Gates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 txBox="1"/>
            <p:nvPr/>
          </p:nvSpPr>
          <p:spPr>
            <a:xfrm>
              <a:off x="7790446" y="1010400"/>
              <a:ext cx="138592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4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Combined Flight Control</a:t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9974449" y="1003332"/>
              <a:ext cx="1385928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5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Evaluation Day</a:t>
              </a: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536113" y="1263181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720116" y="1263180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7092166" y="1263179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276169" y="1263178"/>
              <a:ext cx="598485" cy="40363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757070"/>
            </a:solidFill>
            <a:ln cap="flat" cmpd="sng" w="12700">
              <a:solidFill>
                <a:srgbClr val="2641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6"/>
          <p:cNvGrpSpPr/>
          <p:nvPr/>
        </p:nvGrpSpPr>
        <p:grpSpPr>
          <a:xfrm>
            <a:off x="189729" y="2510146"/>
            <a:ext cx="11745096" cy="1601431"/>
            <a:chOff x="452236" y="2766716"/>
            <a:chExt cx="12801761" cy="1601431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452236" y="2767709"/>
              <a:ext cx="6510311" cy="160043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1 Task 1 : Turns – 1-2 batteries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Conditions: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Use the whoop and indoor flight area with no obstacle course ​​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Standards: 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Fly 1-2 batteries to become familiar with the feel of live flight with a whoop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.​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6962547" y="2766716"/>
              <a:ext cx="6291450" cy="160043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4 Task 1: </a:t>
              </a: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Random Obstacle Course</a:t>
              </a:r>
              <a:endPara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Conditions:</a:t>
              </a:r>
              <a:r>
                <a:rPr b="0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Random instructor directed obstacles incorporating turns and altitude variation. Instructors will emplace unspecified obstacles for students to navigate.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Standards:</a:t>
              </a:r>
              <a:r>
                <a:rPr b="1" i="0" lang="en-US" sz="14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Complete the random obstacle course without touching the ground IOT prepare students to react to different flight environments</a:t>
              </a:r>
              <a:r>
                <a:rPr b="0" i="0" lang="en-US" sz="1400" u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16"/>
          <p:cNvSpPr/>
          <p:nvPr/>
        </p:nvSpPr>
        <p:spPr>
          <a:xfrm>
            <a:off x="1578910" y="4640682"/>
            <a:ext cx="223024" cy="147818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1578910" y="5173335"/>
            <a:ext cx="223024" cy="147818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1578910" y="5767155"/>
            <a:ext cx="223024" cy="147818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593" y="4538666"/>
            <a:ext cx="581106" cy="49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9286" y="5010302"/>
            <a:ext cx="581106" cy="49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593" y="5591229"/>
            <a:ext cx="581106" cy="499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6283322" y="5247245"/>
            <a:ext cx="223024" cy="147818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6"/>
          <p:cNvCxnSpPr/>
          <p:nvPr/>
        </p:nvCxnSpPr>
        <p:spPr>
          <a:xfrm rot="10800000">
            <a:off x="979059" y="6577602"/>
            <a:ext cx="2141034" cy="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979059" y="4538666"/>
            <a:ext cx="0" cy="2038936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" name="Google Shape;160;p16"/>
          <p:cNvSpPr/>
          <p:nvPr/>
        </p:nvSpPr>
        <p:spPr>
          <a:xfrm>
            <a:off x="1252666" y="4701849"/>
            <a:ext cx="1391642" cy="1820607"/>
          </a:xfrm>
          <a:custGeom>
            <a:rect b="b" l="l" r="r" t="t"/>
            <a:pathLst>
              <a:path extrusionOk="0" h="2655334" w="1391642">
                <a:moveTo>
                  <a:pt x="915856" y="0"/>
                </a:moveTo>
                <a:cubicBezTo>
                  <a:pt x="477241" y="201341"/>
                  <a:pt x="38627" y="402683"/>
                  <a:pt x="1456" y="646771"/>
                </a:cubicBezTo>
                <a:cubicBezTo>
                  <a:pt x="-35715" y="890859"/>
                  <a:pt x="650705" y="1208049"/>
                  <a:pt x="692832" y="1464527"/>
                </a:cubicBezTo>
                <a:cubicBezTo>
                  <a:pt x="734959" y="1721005"/>
                  <a:pt x="291388" y="1994829"/>
                  <a:pt x="254217" y="2185639"/>
                </a:cubicBezTo>
                <a:cubicBezTo>
                  <a:pt x="217046" y="2376449"/>
                  <a:pt x="280237" y="2536282"/>
                  <a:pt x="469808" y="2609385"/>
                </a:cubicBezTo>
                <a:cubicBezTo>
                  <a:pt x="659379" y="2682488"/>
                  <a:pt x="1025510" y="2653371"/>
                  <a:pt x="1391642" y="2624254"/>
                </a:cubicBezTo>
              </a:path>
            </a:pathLst>
          </a:cu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1578910" y="6216936"/>
            <a:ext cx="223024" cy="147818"/>
          </a:xfrm>
          <a:prstGeom prst="ellipse">
            <a:avLst/>
          </a:prstGeom>
          <a:solidFill>
            <a:srgbClr val="AEABAB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Google Shape;162;p16"/>
          <p:cNvCxnSpPr/>
          <p:nvPr/>
        </p:nvCxnSpPr>
        <p:spPr>
          <a:xfrm flipH="1" rot="10800000">
            <a:off x="2629440" y="5711087"/>
            <a:ext cx="2371492" cy="79006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3" name="Google Shape;163;p16"/>
          <p:cNvSpPr/>
          <p:nvPr/>
        </p:nvSpPr>
        <p:spPr>
          <a:xfrm>
            <a:off x="5209088" y="5369577"/>
            <a:ext cx="3936481" cy="392482"/>
          </a:xfrm>
          <a:custGeom>
            <a:rect b="b" l="l" r="r" t="t"/>
            <a:pathLst>
              <a:path extrusionOk="0" h="572430" w="3936481">
                <a:moveTo>
                  <a:pt x="0" y="572430"/>
                </a:moveTo>
                <a:lnTo>
                  <a:pt x="3620430" y="520391"/>
                </a:lnTo>
                <a:cubicBezTo>
                  <a:pt x="4206489" y="424986"/>
                  <a:pt x="3861420" y="212493"/>
                  <a:pt x="3516352" y="0"/>
                </a:cubicBezTo>
              </a:path>
            </a:pathLst>
          </a:cu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16"/>
          <p:cNvCxnSpPr/>
          <p:nvPr/>
        </p:nvCxnSpPr>
        <p:spPr>
          <a:xfrm rot="10800000">
            <a:off x="8631039" y="5326250"/>
            <a:ext cx="353123" cy="147818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5" name="Google Shape;165;p16"/>
          <p:cNvSpPr/>
          <p:nvPr/>
        </p:nvSpPr>
        <p:spPr>
          <a:xfrm>
            <a:off x="6175527" y="5173335"/>
            <a:ext cx="439052" cy="300733"/>
          </a:xfrm>
          <a:prstGeom prst="ellipse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16"/>
          <p:cNvCxnSpPr/>
          <p:nvPr/>
        </p:nvCxnSpPr>
        <p:spPr>
          <a:xfrm>
            <a:off x="6160659" y="5323702"/>
            <a:ext cx="64298" cy="1063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67" name="Google Shape;167;p16"/>
          <p:cNvCxnSpPr/>
          <p:nvPr/>
        </p:nvCxnSpPr>
        <p:spPr>
          <a:xfrm rot="10800000">
            <a:off x="4770474" y="4640682"/>
            <a:ext cx="1512848" cy="484231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8" name="Google Shape;168;p16"/>
          <p:cNvSpPr/>
          <p:nvPr/>
        </p:nvSpPr>
        <p:spPr>
          <a:xfrm rot="5246845">
            <a:off x="4284614" y="4683306"/>
            <a:ext cx="280344" cy="215591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2421283" y="4727335"/>
            <a:ext cx="2499843" cy="448706"/>
          </a:xfrm>
          <a:custGeom>
            <a:rect b="b" l="l" r="r" t="t"/>
            <a:pathLst>
              <a:path extrusionOk="0" h="654433" w="2499843">
                <a:moveTo>
                  <a:pt x="2378927" y="297366"/>
                </a:moveTo>
                <a:cubicBezTo>
                  <a:pt x="2502829" y="496849"/>
                  <a:pt x="2626732" y="696332"/>
                  <a:pt x="2230244" y="646771"/>
                </a:cubicBezTo>
                <a:cubicBezTo>
                  <a:pt x="1833756" y="597210"/>
                  <a:pt x="367990" y="109034"/>
                  <a:pt x="0" y="0"/>
                </a:cubicBezTo>
              </a:path>
            </a:pathLst>
          </a:custGeom>
          <a:noFill/>
          <a:ln cap="flat" cmpd="sng" w="190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16"/>
          <p:cNvCxnSpPr/>
          <p:nvPr/>
        </p:nvCxnSpPr>
        <p:spPr>
          <a:xfrm rot="10800000">
            <a:off x="2322183" y="4701849"/>
            <a:ext cx="536006" cy="122332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1" name="Google Shape;171;p16"/>
          <p:cNvSpPr/>
          <p:nvPr/>
        </p:nvSpPr>
        <p:spPr>
          <a:xfrm rot="367522">
            <a:off x="953385" y="4282567"/>
            <a:ext cx="1343124" cy="349464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 flipH="1">
            <a:off x="6629447" y="5144065"/>
            <a:ext cx="2076005" cy="11607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3" name="Google Shape;173;p16"/>
          <p:cNvSpPr/>
          <p:nvPr/>
        </p:nvSpPr>
        <p:spPr>
          <a:xfrm>
            <a:off x="3120093" y="6501146"/>
            <a:ext cx="215589" cy="119847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901287" y="5440685"/>
            <a:ext cx="891526" cy="27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Weave</a:t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6428557" y="4815013"/>
            <a:ext cx="1086003" cy="27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Loiter x2</a:t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 rot="10800000">
            <a:off x="8338762" y="5186870"/>
            <a:ext cx="179952" cy="24435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70C0"/>
          </a:solidFill>
          <a:ln cap="flat" cmpd="sng" w="12700">
            <a:solidFill>
              <a:srgbClr val="2641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9124703" y="5083572"/>
            <a:ext cx="1856085" cy="485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Altitude Change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w/ Gap</a:t>
            </a:r>
            <a:endParaRPr b="0"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6"/>
          <p:cNvSpPr/>
          <p:nvPr/>
        </p:nvSpPr>
        <p:spPr>
          <a:xfrm>
            <a:off x="4831423" y="4101064"/>
            <a:ext cx="1856085" cy="485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Altitude Change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w/ Gap</a:t>
            </a:r>
            <a:endParaRPr b="0" sz="20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