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85" name="Shape 85"/>
        <p:cNvGrpSpPr/>
        <p:nvPr/>
      </p:nvGrpSpPr>
      <p:grpSpPr>
        <a:xfrm>
          <a:off x="0" y="0"/>
          <a:ext cx="0" cy="0"/>
          <a:chOff x="0" y="0"/>
          <a:chExt cx="0" cy="0"/>
        </a:xfrm>
      </p:grpSpPr>
      <p:sp>
        <p:nvSpPr>
          <p:cNvPr id="86" name="Google Shape;86;p13"/>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8" name="Google Shape;88;p13"/>
          <p:cNvSpPr txBox="1"/>
          <p:nvPr>
            <p:ph idx="11" type="ftr"/>
          </p:nvPr>
        </p:nvSpPr>
        <p:spPr>
          <a:xfrm>
            <a:off x="4148192" y="54419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S_Two_Content">
  <p:cSld name="GS_Two_Content">
    <p:spTree>
      <p:nvGrpSpPr>
        <p:cNvPr id="90" name="Shape 90"/>
        <p:cNvGrpSpPr/>
        <p:nvPr/>
      </p:nvGrpSpPr>
      <p:grpSpPr>
        <a:xfrm>
          <a:off x="0" y="0"/>
          <a:ext cx="0" cy="0"/>
          <a:chOff x="0" y="0"/>
          <a:chExt cx="0" cy="0"/>
        </a:xfrm>
      </p:grpSpPr>
      <p:sp>
        <p:nvSpPr>
          <p:cNvPr id="91" name="Google Shape;9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4"/>
          <p:cNvSpPr txBox="1"/>
          <p:nvPr/>
        </p:nvSpPr>
        <p:spPr>
          <a:xfrm>
            <a:off x="11192632" y="6593989"/>
            <a:ext cx="650240" cy="33528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rgbClr val="000000"/>
                </a:solidFill>
                <a:latin typeface="Arial"/>
                <a:ea typeface="Arial"/>
                <a:cs typeface="Arial"/>
                <a:sym typeface="Arial"/>
              </a:rPr>
              <a:t>‹#›</a:t>
            </a:fld>
            <a:endParaRPr b="1" i="0" sz="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Empty">
    <p:spTree>
      <p:nvGrpSpPr>
        <p:cNvPr id="93" name="Shape 93"/>
        <p:cNvGrpSpPr/>
        <p:nvPr/>
      </p:nvGrpSpPr>
      <p:grpSpPr>
        <a:xfrm>
          <a:off x="0" y="0"/>
          <a:ext cx="0" cy="0"/>
          <a:chOff x="0" y="0"/>
          <a:chExt cx="0" cy="0"/>
        </a:xfrm>
      </p:grpSpPr>
      <p:sp>
        <p:nvSpPr>
          <p:cNvPr id="94" name="Google Shape;94;p15"/>
          <p:cNvSpPr/>
          <p:nvPr/>
        </p:nvSpPr>
        <p:spPr>
          <a:xfrm>
            <a:off x="0" y="0"/>
            <a:ext cx="12192000" cy="6858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95" name="Shape 95"/>
        <p:cNvGrpSpPr/>
        <p:nvPr/>
      </p:nvGrpSpPr>
      <p:grpSpPr>
        <a:xfrm>
          <a:off x="0" y="0"/>
          <a:ext cx="0" cy="0"/>
          <a:chOff x="0" y="0"/>
          <a:chExt cx="0" cy="0"/>
        </a:xfrm>
      </p:grpSpPr>
      <p:sp>
        <p:nvSpPr>
          <p:cNvPr id="96" name="Google Shape;96;p16"/>
          <p:cNvSpPr txBox="1"/>
          <p:nvPr/>
        </p:nvSpPr>
        <p:spPr>
          <a:xfrm>
            <a:off x="609600" y="1524000"/>
            <a:ext cx="5384800" cy="2438400"/>
          </a:xfrm>
          <a:prstGeom prst="rect">
            <a:avLst/>
          </a:prstGeom>
          <a:noFill/>
          <a:ln>
            <a:noFill/>
          </a:ln>
        </p:spPr>
        <p:txBody>
          <a:bodyPr anchorCtr="0" anchor="t" bIns="45700" lIns="91425" spcFirstLastPara="1" rIns="91425" wrap="square" tIns="45700">
            <a:normAutofit/>
          </a:bodyPr>
          <a:lstStyle/>
          <a:p>
            <a:pPr indent="-257175" lvl="0" marL="257175" marR="0" rtl="0" algn="l">
              <a:lnSpc>
                <a:spcPct val="100000"/>
              </a:lnSpc>
              <a:spcBef>
                <a:spcPts val="0"/>
              </a:spcBef>
              <a:spcAft>
                <a:spcPts val="0"/>
              </a:spcAft>
              <a:buClr>
                <a:schemeClr val="dk1"/>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97" name="Google Shape;97;p16"/>
          <p:cNvSpPr txBox="1"/>
          <p:nvPr/>
        </p:nvSpPr>
        <p:spPr>
          <a:xfrm>
            <a:off x="6197600" y="4114800"/>
            <a:ext cx="5384800" cy="2438400"/>
          </a:xfrm>
          <a:prstGeom prst="rect">
            <a:avLst/>
          </a:prstGeom>
          <a:noFill/>
          <a:ln>
            <a:noFill/>
          </a:ln>
        </p:spPr>
        <p:txBody>
          <a:bodyPr anchorCtr="0" anchor="t" bIns="45700" lIns="91425" spcFirstLastPara="1" rIns="91425" wrap="square" tIns="45700">
            <a:normAutofit/>
          </a:bodyPr>
          <a:lstStyle/>
          <a:p>
            <a:pPr indent="-257175" lvl="0" marL="257175" marR="0" rtl="0" algn="l">
              <a:lnSpc>
                <a:spcPct val="100000"/>
              </a:lnSpc>
              <a:spcBef>
                <a:spcPts val="0"/>
              </a:spcBef>
              <a:spcAft>
                <a:spcPts val="0"/>
              </a:spcAft>
              <a:buClr>
                <a:schemeClr val="dk1"/>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98" name="Google Shape;98;p16"/>
          <p:cNvSpPr txBox="1"/>
          <p:nvPr/>
        </p:nvSpPr>
        <p:spPr>
          <a:xfrm>
            <a:off x="609600" y="4114800"/>
            <a:ext cx="5384800" cy="2438400"/>
          </a:xfrm>
          <a:prstGeom prst="rect">
            <a:avLst/>
          </a:prstGeom>
          <a:noFill/>
          <a:ln>
            <a:noFill/>
          </a:ln>
        </p:spPr>
        <p:txBody>
          <a:bodyPr anchorCtr="0" anchor="t" bIns="45700" lIns="91425" spcFirstLastPara="1" rIns="91425" wrap="square" tIns="45700">
            <a:normAutofit/>
          </a:bodyPr>
          <a:lstStyle/>
          <a:p>
            <a:pPr indent="-257175" lvl="0" marL="257175" marR="0" rtl="0" algn="l">
              <a:lnSpc>
                <a:spcPct val="100000"/>
              </a:lnSpc>
              <a:spcBef>
                <a:spcPts val="0"/>
              </a:spcBef>
              <a:spcAft>
                <a:spcPts val="0"/>
              </a:spcAft>
              <a:buClr>
                <a:schemeClr val="dk1"/>
              </a:buClr>
              <a:buSzPts val="1500"/>
              <a:buFont typeface="Arial"/>
              <a:buNone/>
            </a:pPr>
            <a:r>
              <a:t/>
            </a:r>
            <a:endParaRPr b="1" i="0" sz="15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5183188" y="987425"/>
            <a:ext cx="6172200" cy="4873625"/>
          </a:xfrm>
          <a:prstGeom prst="rect">
            <a:avLst/>
          </a:prstGeom>
          <a:noFill/>
          <a:ln>
            <a:noFill/>
          </a:ln>
        </p:spPr>
      </p:sp>
      <p:sp>
        <p:nvSpPr>
          <p:cNvPr id="69" name="Google Shape;69;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2.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 name="Google Shape;10;p1"/>
          <p:cNvSpPr/>
          <p:nvPr/>
        </p:nvSpPr>
        <p:spPr>
          <a:xfrm>
            <a:off x="101602" y="77328"/>
            <a:ext cx="12018433" cy="6643687"/>
          </a:xfrm>
          <a:prstGeom prst="rect">
            <a:avLst/>
          </a:prstGeom>
          <a:noFill/>
          <a:ln cap="flat" cmpd="sng" w="254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Arial"/>
              <a:buNone/>
            </a:pPr>
            <a:r>
              <a:t/>
            </a:r>
            <a:endParaRPr b="0" i="0" sz="1351" u="none" cap="none" strike="noStrike">
              <a:solidFill>
                <a:srgbClr val="000000"/>
              </a:solidFill>
              <a:latin typeface="Arial"/>
              <a:ea typeface="Arial"/>
              <a:cs typeface="Arial"/>
              <a:sym typeface="Arial"/>
            </a:endParaRPr>
          </a:p>
        </p:txBody>
      </p:sp>
      <p:sp>
        <p:nvSpPr>
          <p:cNvPr id="11" name="Google Shape;11;p1"/>
          <p:cNvSpPr txBox="1"/>
          <p:nvPr/>
        </p:nvSpPr>
        <p:spPr>
          <a:xfrm>
            <a:off x="4343441" y="98708"/>
            <a:ext cx="3371140"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1200"/>
              <a:buFont typeface="Arial"/>
              <a:buNone/>
            </a:pPr>
            <a:r>
              <a:rPr b="0" i="0" lang="en-US" sz="1200" u="none" cap="none" strike="noStrike">
                <a:solidFill>
                  <a:srgbClr val="00B050"/>
                </a:solidFill>
                <a:latin typeface="Arial"/>
                <a:ea typeface="Arial"/>
                <a:cs typeface="Arial"/>
                <a:sym typeface="Arial"/>
              </a:rPr>
              <a:t>UNCLASSIFIED</a:t>
            </a:r>
            <a:endParaRPr/>
          </a:p>
        </p:txBody>
      </p:sp>
      <p:sp>
        <p:nvSpPr>
          <p:cNvPr id="12" name="Google Shape;12;p1"/>
          <p:cNvSpPr/>
          <p:nvPr/>
        </p:nvSpPr>
        <p:spPr>
          <a:xfrm>
            <a:off x="4467191" y="6568409"/>
            <a:ext cx="3257619" cy="305206"/>
          </a:xfrm>
          <a:prstGeom prst="rect">
            <a:avLst/>
          </a:prstGeom>
          <a:solidFill>
            <a:schemeClr val="lt1"/>
          </a:solidFill>
          <a:ln>
            <a:noFill/>
          </a:ln>
        </p:spPr>
        <p:txBody>
          <a:bodyPr anchorCtr="0" anchor="t" bIns="44425" lIns="90475" spcFirstLastPara="1" rIns="90475" wrap="square" tIns="44425">
            <a:noAutofit/>
          </a:bodyPr>
          <a:lstStyle/>
          <a:p>
            <a:pPr indent="0" lvl="0" marL="0" marR="0" rtl="0" algn="ctr">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Volunteers!</a:t>
            </a:r>
            <a:endParaRPr/>
          </a:p>
        </p:txBody>
      </p:sp>
      <p:pic>
        <p:nvPicPr>
          <p:cNvPr id="13" name="Google Shape;13;p1"/>
          <p:cNvPicPr preferRelativeResize="0"/>
          <p:nvPr/>
        </p:nvPicPr>
        <p:blipFill rotWithShape="1">
          <a:blip r:embed="rId1">
            <a:alphaModFix/>
          </a:blip>
          <a:srcRect b="0" l="0" r="0" t="0"/>
          <a:stretch/>
        </p:blipFill>
        <p:spPr>
          <a:xfrm>
            <a:off x="183572" y="121568"/>
            <a:ext cx="852055" cy="852055"/>
          </a:xfrm>
          <a:prstGeom prst="rect">
            <a:avLst/>
          </a:prstGeom>
          <a:noFill/>
          <a:ln>
            <a:noFill/>
          </a:ln>
        </p:spPr>
      </p:pic>
      <p:sp>
        <p:nvSpPr>
          <p:cNvPr id="14" name="Google Shape;14;p1"/>
          <p:cNvSpPr txBox="1"/>
          <p:nvPr/>
        </p:nvSpPr>
        <p:spPr>
          <a:xfrm>
            <a:off x="101602" y="6452993"/>
            <a:ext cx="263260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DTG UPDATED: 231433JUN2025</a:t>
            </a:r>
            <a:endParaRPr/>
          </a:p>
        </p:txBody>
      </p:sp>
      <p:pic>
        <p:nvPicPr>
          <p:cNvPr id="15" name="Google Shape;15;p1"/>
          <p:cNvPicPr preferRelativeResize="0"/>
          <p:nvPr/>
        </p:nvPicPr>
        <p:blipFill rotWithShape="1">
          <a:blip r:embed="rId2">
            <a:alphaModFix/>
          </a:blip>
          <a:srcRect b="0" l="0" r="0" t="0"/>
          <a:stretch/>
        </p:blipFill>
        <p:spPr>
          <a:xfrm>
            <a:off x="11131330" y="134840"/>
            <a:ext cx="959068" cy="95906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mailto:aaron.m.haynes.civ@army.mi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US"/>
              <a:t>Local Area Overview</a:t>
            </a:r>
            <a:endParaRPr/>
          </a:p>
        </p:txBody>
      </p:sp>
      <p:sp>
        <p:nvSpPr>
          <p:cNvPr id="104" name="Google Shape;104;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838200" y="8520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t>GTA Overview </a:t>
            </a:r>
            <a:endParaRPr/>
          </a:p>
        </p:txBody>
      </p:sp>
      <p:sp>
        <p:nvSpPr>
          <p:cNvPr id="110" name="Google Shape;110;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20 October 2025</a:t>
            </a:r>
            <a:endParaRPr b="0" i="0" sz="1800" u="none" cap="none" strike="noStrike">
              <a:solidFill>
                <a:srgbClr val="000000"/>
              </a:solidFill>
              <a:latin typeface="Calibri"/>
              <a:ea typeface="Calibri"/>
              <a:cs typeface="Calibri"/>
              <a:sym typeface="Calibri"/>
            </a:endParaRPr>
          </a:p>
        </p:txBody>
      </p:sp>
      <p:pic>
        <p:nvPicPr>
          <p:cNvPr id="111" name="Google Shape;111;p18"/>
          <p:cNvPicPr preferRelativeResize="0"/>
          <p:nvPr/>
        </p:nvPicPr>
        <p:blipFill rotWithShape="1">
          <a:blip r:embed="rId3">
            <a:alphaModFix/>
          </a:blip>
          <a:srcRect b="0" l="0" r="0" t="0"/>
          <a:stretch/>
        </p:blipFill>
        <p:spPr>
          <a:xfrm>
            <a:off x="2297807" y="999412"/>
            <a:ext cx="7111215" cy="5502987"/>
          </a:xfrm>
          <a:prstGeom prst="rect">
            <a:avLst/>
          </a:prstGeom>
          <a:noFill/>
          <a:ln>
            <a:noFill/>
          </a:ln>
        </p:spPr>
      </p:pic>
      <p:sp>
        <p:nvSpPr>
          <p:cNvPr id="112" name="Google Shape;112;p18"/>
          <p:cNvSpPr/>
          <p:nvPr/>
        </p:nvSpPr>
        <p:spPr>
          <a:xfrm>
            <a:off x="130628" y="3345428"/>
            <a:ext cx="1943899" cy="1222310"/>
          </a:xfrm>
          <a:prstGeom prst="flowChartProcess">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Rose Barracks</a:t>
            </a:r>
            <a:endParaRPr/>
          </a:p>
        </p:txBody>
      </p:sp>
      <p:cxnSp>
        <p:nvCxnSpPr>
          <p:cNvPr id="113" name="Google Shape;113;p18"/>
          <p:cNvCxnSpPr/>
          <p:nvPr/>
        </p:nvCxnSpPr>
        <p:spPr>
          <a:xfrm>
            <a:off x="2095644" y="3956583"/>
            <a:ext cx="687334" cy="1315616"/>
          </a:xfrm>
          <a:prstGeom prst="straightConnector1">
            <a:avLst/>
          </a:prstGeom>
          <a:noFill/>
          <a:ln cap="flat" cmpd="sng" w="19050">
            <a:solidFill>
              <a:schemeClr val="accent5"/>
            </a:solidFill>
            <a:prstDash val="solid"/>
            <a:miter lim="800000"/>
            <a:headEnd len="sm" w="sm" type="none"/>
            <a:tailEnd len="med" w="med" type="triangle"/>
          </a:ln>
        </p:spPr>
      </p:cxnSp>
      <p:sp>
        <p:nvSpPr>
          <p:cNvPr id="114" name="Google Shape;114;p18"/>
          <p:cNvSpPr/>
          <p:nvPr/>
        </p:nvSpPr>
        <p:spPr>
          <a:xfrm>
            <a:off x="9529665" y="2376665"/>
            <a:ext cx="1943899" cy="1222310"/>
          </a:xfrm>
          <a:prstGeom prst="flowChartProcess">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Tower Barracks</a:t>
            </a:r>
            <a:endParaRPr/>
          </a:p>
        </p:txBody>
      </p:sp>
      <p:cxnSp>
        <p:nvCxnSpPr>
          <p:cNvPr id="115" name="Google Shape;115;p18"/>
          <p:cNvCxnSpPr>
            <a:stCxn id="114" idx="1"/>
          </p:cNvCxnSpPr>
          <p:nvPr/>
        </p:nvCxnSpPr>
        <p:spPr>
          <a:xfrm rot="10800000">
            <a:off x="7697865" y="1807620"/>
            <a:ext cx="1831800" cy="1180200"/>
          </a:xfrm>
          <a:prstGeom prst="straightConnector1">
            <a:avLst/>
          </a:prstGeom>
          <a:noFill/>
          <a:ln cap="flat" cmpd="sng" w="19050">
            <a:solidFill>
              <a:schemeClr val="accent5"/>
            </a:solidFill>
            <a:prstDash val="solid"/>
            <a:miter lim="800000"/>
            <a:headEnd len="sm" w="sm"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826937" y="-115486"/>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t>Rose Barracks Overview </a:t>
            </a:r>
            <a:endParaRPr/>
          </a:p>
        </p:txBody>
      </p:sp>
      <p:pic>
        <p:nvPicPr>
          <p:cNvPr id="121" name="Google Shape;121;p19"/>
          <p:cNvPicPr preferRelativeResize="0"/>
          <p:nvPr>
            <p:ph idx="1" type="body"/>
          </p:nvPr>
        </p:nvPicPr>
        <p:blipFill rotWithShape="1">
          <a:blip r:embed="rId3">
            <a:alphaModFix/>
          </a:blip>
          <a:srcRect b="0" l="0" r="0" t="0"/>
          <a:stretch/>
        </p:blipFill>
        <p:spPr>
          <a:xfrm>
            <a:off x="2118050" y="799530"/>
            <a:ext cx="8101327" cy="5626884"/>
          </a:xfrm>
          <a:prstGeom prst="rect">
            <a:avLst/>
          </a:prstGeom>
          <a:noFill/>
          <a:ln>
            <a:noFill/>
          </a:ln>
        </p:spPr>
      </p:pic>
      <p:sp>
        <p:nvSpPr>
          <p:cNvPr id="122" name="Google Shape;122;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20 October 2025</a:t>
            </a:r>
            <a:endParaRPr b="0" i="0" sz="1800" u="none" cap="none" strike="noStrike">
              <a:solidFill>
                <a:srgbClr val="000000"/>
              </a:solidFill>
              <a:latin typeface="Calibri"/>
              <a:ea typeface="Calibri"/>
              <a:cs typeface="Calibri"/>
              <a:sym typeface="Calibri"/>
            </a:endParaRPr>
          </a:p>
        </p:txBody>
      </p:sp>
      <p:sp>
        <p:nvSpPr>
          <p:cNvPr id="123" name="Google Shape;123;p19"/>
          <p:cNvSpPr/>
          <p:nvPr/>
        </p:nvSpPr>
        <p:spPr>
          <a:xfrm>
            <a:off x="7003558" y="837844"/>
            <a:ext cx="856648" cy="519764"/>
          </a:xfrm>
          <a:prstGeom prst="star5">
            <a:avLst>
              <a:gd fmla="val 19098" name="adj"/>
              <a:gd fmla="val 105146" name="hf"/>
              <a:gd fmla="val 110557" name="vf"/>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700" u="none" cap="none" strike="noStrike">
                <a:solidFill>
                  <a:schemeClr val="lt1"/>
                </a:solidFill>
                <a:latin typeface="Calibri"/>
                <a:ea typeface="Calibri"/>
                <a:cs typeface="Calibri"/>
                <a:sym typeface="Calibri"/>
              </a:rPr>
              <a:t>Bali</a:t>
            </a:r>
            <a:endParaRPr/>
          </a:p>
        </p:txBody>
      </p:sp>
      <p:sp>
        <p:nvSpPr>
          <p:cNvPr id="124" name="Google Shape;124;p19"/>
          <p:cNvSpPr/>
          <p:nvPr/>
        </p:nvSpPr>
        <p:spPr>
          <a:xfrm>
            <a:off x="251927" y="4674637"/>
            <a:ext cx="1720696" cy="699796"/>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PX</a:t>
            </a:r>
            <a:endParaRPr/>
          </a:p>
        </p:txBody>
      </p:sp>
      <p:cxnSp>
        <p:nvCxnSpPr>
          <p:cNvPr id="125" name="Google Shape;125;p19"/>
          <p:cNvCxnSpPr/>
          <p:nvPr/>
        </p:nvCxnSpPr>
        <p:spPr>
          <a:xfrm>
            <a:off x="1972623" y="5150498"/>
            <a:ext cx="4045622" cy="0"/>
          </a:xfrm>
          <a:prstGeom prst="straightConnector1">
            <a:avLst/>
          </a:prstGeom>
          <a:noFill/>
          <a:ln cap="flat" cmpd="sng" w="19050">
            <a:solidFill>
              <a:schemeClr val="accent5"/>
            </a:solidFill>
            <a:prstDash val="solid"/>
            <a:miter lim="800000"/>
            <a:headEnd len="sm" w="sm" type="none"/>
            <a:tailEnd len="med" w="med" type="triangle"/>
          </a:ln>
        </p:spPr>
      </p:cxnSp>
      <p:sp>
        <p:nvSpPr>
          <p:cNvPr id="126" name="Google Shape;126;p19"/>
          <p:cNvSpPr/>
          <p:nvPr/>
        </p:nvSpPr>
        <p:spPr>
          <a:xfrm>
            <a:off x="251927" y="3594749"/>
            <a:ext cx="1720696" cy="699796"/>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GAS/Shoppet</a:t>
            </a:r>
            <a:endParaRPr b="0" i="0" sz="1800" u="none" cap="none" strike="noStrike">
              <a:solidFill>
                <a:schemeClr val="lt1"/>
              </a:solidFill>
              <a:latin typeface="Calibri"/>
              <a:ea typeface="Calibri"/>
              <a:cs typeface="Calibri"/>
              <a:sym typeface="Calibri"/>
            </a:endParaRPr>
          </a:p>
        </p:txBody>
      </p:sp>
      <p:cxnSp>
        <p:nvCxnSpPr>
          <p:cNvPr id="127" name="Google Shape;127;p19"/>
          <p:cNvCxnSpPr/>
          <p:nvPr/>
        </p:nvCxnSpPr>
        <p:spPr>
          <a:xfrm>
            <a:off x="1972623" y="4105469"/>
            <a:ext cx="3924324" cy="699796"/>
          </a:xfrm>
          <a:prstGeom prst="straightConnector1">
            <a:avLst/>
          </a:prstGeom>
          <a:noFill/>
          <a:ln cap="flat" cmpd="sng" w="19050">
            <a:solidFill>
              <a:schemeClr val="accent5"/>
            </a:solidFill>
            <a:prstDash val="solid"/>
            <a:miter lim="800000"/>
            <a:headEnd len="sm" w="sm" type="none"/>
            <a:tailEnd len="med" w="med" type="triangle"/>
          </a:ln>
        </p:spPr>
      </p:cxnSp>
      <p:sp>
        <p:nvSpPr>
          <p:cNvPr id="128" name="Google Shape;128;p19"/>
          <p:cNvSpPr/>
          <p:nvPr/>
        </p:nvSpPr>
        <p:spPr>
          <a:xfrm>
            <a:off x="10219377" y="3405673"/>
            <a:ext cx="1720696" cy="699796"/>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Dragoon Inn DFAC</a:t>
            </a:r>
            <a:endParaRPr/>
          </a:p>
        </p:txBody>
      </p:sp>
      <p:cxnSp>
        <p:nvCxnSpPr>
          <p:cNvPr id="129" name="Google Shape;129;p19"/>
          <p:cNvCxnSpPr>
            <a:stCxn id="128" idx="1"/>
          </p:cNvCxnSpPr>
          <p:nvPr/>
        </p:nvCxnSpPr>
        <p:spPr>
          <a:xfrm rot="10800000">
            <a:off x="8528277" y="3613071"/>
            <a:ext cx="1691100" cy="142500"/>
          </a:xfrm>
          <a:prstGeom prst="straightConnector1">
            <a:avLst/>
          </a:prstGeom>
          <a:noFill/>
          <a:ln cap="flat" cmpd="sng" w="19050">
            <a:solidFill>
              <a:schemeClr val="accent5"/>
            </a:solidFill>
            <a:prstDash val="solid"/>
            <a:miter lim="800000"/>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Key facts to Know 	</a:t>
            </a:r>
            <a:endParaRPr/>
          </a:p>
        </p:txBody>
      </p:sp>
      <p:sp>
        <p:nvSpPr>
          <p:cNvPr id="135" name="Google Shape;135;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To purchase tobacco, liquor, or coffee on post you will need a ration card. We cannot get that for you that is done from your unit. </a:t>
            </a:r>
            <a:endParaRPr/>
          </a:p>
          <a:p>
            <a:pPr indent="-228600" lvl="0" marL="228600" rtl="0" algn="l">
              <a:lnSpc>
                <a:spcPct val="90000"/>
              </a:lnSpc>
              <a:spcBef>
                <a:spcPts val="1000"/>
              </a:spcBef>
              <a:spcAft>
                <a:spcPts val="0"/>
              </a:spcAft>
              <a:buClr>
                <a:schemeClr val="dk1"/>
              </a:buClr>
              <a:buSzPts val="2800"/>
              <a:buChar char="•"/>
            </a:pPr>
            <a:r>
              <a:rPr lang="en-US"/>
              <a:t>To get gas on post you will need an ESSO card that can be picked up at the customs office located at Tower Barracks, Bldg. 621, Room 129 you can also call DSN 314-569-2896/2897, CIV 09641-70-569-2897/2896</a:t>
            </a:r>
            <a:endParaRPr/>
          </a:p>
          <a:p>
            <a:pPr indent="-228600" lvl="1" marL="685800" rtl="0" algn="l">
              <a:lnSpc>
                <a:spcPct val="90000"/>
              </a:lnSpc>
              <a:spcBef>
                <a:spcPts val="500"/>
              </a:spcBef>
              <a:spcAft>
                <a:spcPts val="0"/>
              </a:spcAft>
              <a:buClr>
                <a:schemeClr val="dk1"/>
              </a:buClr>
              <a:buSzPts val="2400"/>
              <a:buChar char="•"/>
            </a:pPr>
            <a:r>
              <a:rPr lang="en-US"/>
              <a:t>Hours of operation M - F: 8 a.m. to 4 p.m. </a:t>
            </a:r>
            <a:br>
              <a:rPr lang="en-US"/>
            </a:br>
            <a:r>
              <a:rPr lang="en-US"/>
              <a:t>Sa - Su &amp; U.S. Federal Holidays: Closed</a:t>
            </a:r>
            <a:endParaRPr/>
          </a:p>
          <a:p>
            <a:pPr indent="-228600" lvl="0" marL="228600" rtl="0" algn="l">
              <a:lnSpc>
                <a:spcPct val="90000"/>
              </a:lnSpc>
              <a:spcBef>
                <a:spcPts val="1000"/>
              </a:spcBef>
              <a:spcAft>
                <a:spcPts val="0"/>
              </a:spcAft>
              <a:buClr>
                <a:schemeClr val="dk1"/>
              </a:buClr>
              <a:buSzPts val="2800"/>
              <a:buChar char="•"/>
            </a:pPr>
            <a:r>
              <a:rPr lang="en-US"/>
              <a:t>Rose barracks PT is conducted in the morning and can cause traffic delays. </a:t>
            </a:r>
            <a:endParaRPr/>
          </a:p>
        </p:txBody>
      </p:sp>
      <p:sp>
        <p:nvSpPr>
          <p:cNvPr id="136" name="Google Shape;136;p2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20 October 2025</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t>For NATO members </a:t>
            </a:r>
            <a:endParaRPr/>
          </a:p>
        </p:txBody>
      </p:sp>
      <p:sp>
        <p:nvSpPr>
          <p:cNvPr id="142" name="Google Shape;142;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Aaron Haynes</a:t>
            </a:r>
            <a:endParaRPr/>
          </a:p>
          <a:p>
            <a:pPr indent="0" lvl="0" marL="0" rtl="0" algn="l">
              <a:lnSpc>
                <a:spcPct val="90000"/>
              </a:lnSpc>
              <a:spcBef>
                <a:spcPts val="1000"/>
              </a:spcBef>
              <a:spcAft>
                <a:spcPts val="0"/>
              </a:spcAft>
              <a:buClr>
                <a:schemeClr val="dk1"/>
              </a:buClr>
              <a:buSzPts val="2800"/>
              <a:buNone/>
            </a:pPr>
            <a:r>
              <a:rPr lang="en-US"/>
              <a:t>7th Army Training Command</a:t>
            </a:r>
            <a:endParaRPr/>
          </a:p>
          <a:p>
            <a:pPr indent="0" lvl="0" marL="0" rtl="0" algn="l">
              <a:lnSpc>
                <a:spcPct val="90000"/>
              </a:lnSpc>
              <a:spcBef>
                <a:spcPts val="1000"/>
              </a:spcBef>
              <a:spcAft>
                <a:spcPts val="0"/>
              </a:spcAft>
              <a:buClr>
                <a:schemeClr val="dk1"/>
              </a:buClr>
              <a:buSzPts val="2800"/>
              <a:buNone/>
            </a:pPr>
            <a:r>
              <a:rPr lang="en-US"/>
              <a:t>International Training Branch</a:t>
            </a:r>
            <a:endParaRPr/>
          </a:p>
          <a:p>
            <a:pPr indent="0" lvl="0" marL="0" rtl="0" algn="l">
              <a:lnSpc>
                <a:spcPct val="90000"/>
              </a:lnSpc>
              <a:spcBef>
                <a:spcPts val="1000"/>
              </a:spcBef>
              <a:spcAft>
                <a:spcPts val="0"/>
              </a:spcAft>
              <a:buClr>
                <a:schemeClr val="dk1"/>
              </a:buClr>
              <a:buSzPts val="2800"/>
              <a:buNone/>
            </a:pPr>
            <a:r>
              <a:rPr lang="en-US"/>
              <a:t>DSN: 314-569-2593</a:t>
            </a:r>
            <a:endParaRPr/>
          </a:p>
          <a:p>
            <a:pPr indent="0" lvl="0" marL="0" rtl="0" algn="l">
              <a:lnSpc>
                <a:spcPct val="90000"/>
              </a:lnSpc>
              <a:spcBef>
                <a:spcPts val="1000"/>
              </a:spcBef>
              <a:spcAft>
                <a:spcPts val="0"/>
              </a:spcAft>
              <a:buClr>
                <a:schemeClr val="dk1"/>
              </a:buClr>
              <a:buSzPts val="2800"/>
              <a:buNone/>
            </a:pPr>
            <a:r>
              <a:rPr lang="en-US"/>
              <a:t>CIV: +49 9641 70 569 2593</a:t>
            </a:r>
            <a:endParaRPr/>
          </a:p>
          <a:p>
            <a:pPr indent="0" lvl="0" marL="0" rtl="0" algn="l">
              <a:lnSpc>
                <a:spcPct val="90000"/>
              </a:lnSpc>
              <a:spcBef>
                <a:spcPts val="1000"/>
              </a:spcBef>
              <a:spcAft>
                <a:spcPts val="0"/>
              </a:spcAft>
              <a:buClr>
                <a:schemeClr val="dk1"/>
              </a:buClr>
              <a:buSzPts val="2800"/>
              <a:buNone/>
            </a:pPr>
            <a:r>
              <a:rPr lang="en-US"/>
              <a:t>NIPR: </a:t>
            </a:r>
            <a:r>
              <a:rPr lang="en-US" u="sng">
                <a:solidFill>
                  <a:schemeClr val="hlink"/>
                </a:solidFill>
                <a:hlinkClick r:id="rId3"/>
              </a:rPr>
              <a:t>aaron.m.haynes.civ@army.mil</a:t>
            </a:r>
            <a:endParaRPr/>
          </a:p>
        </p:txBody>
      </p:sp>
      <p:sp>
        <p:nvSpPr>
          <p:cNvPr id="143" name="Google Shape;143;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20 October 2025</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2013 - 2022 Theme">
  <a:themeElements>
    <a:clrScheme name="Office 2013 - 2022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