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Lst>
  <p:sldSz cy="6858000" cx="9144000"/>
  <p:notesSz cx="6950075" cy="9236075"/>
  <p:embeddedFontLst>
    <p:embeddedFont>
      <p:font typeface="Century Gothic"/>
      <p:regular r:id="rId87"/>
      <p:bold r:id="rId88"/>
      <p:italic r:id="rId89"/>
      <p:boldItalic r:id="rId9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6"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B19FAAD-888B-499B-BAF3-45E9DFEEB8E5}">
  <a:tblStyle styleId="{2B19FAAD-888B-499B-BAF3-45E9DFEEB8E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slide" Target="slides/slide77.xml"/><Relationship Id="rId83" Type="http://schemas.openxmlformats.org/officeDocument/2006/relationships/slide" Target="slides/slide76.xml"/><Relationship Id="rId42" Type="http://schemas.openxmlformats.org/officeDocument/2006/relationships/slide" Target="slides/slide35.xml"/><Relationship Id="rId86" Type="http://schemas.openxmlformats.org/officeDocument/2006/relationships/slide" Target="slides/slide79.xml"/><Relationship Id="rId41" Type="http://schemas.openxmlformats.org/officeDocument/2006/relationships/slide" Target="slides/slide34.xml"/><Relationship Id="rId85" Type="http://schemas.openxmlformats.org/officeDocument/2006/relationships/slide" Target="slides/slide78.xml"/><Relationship Id="rId44" Type="http://schemas.openxmlformats.org/officeDocument/2006/relationships/slide" Target="slides/slide37.xml"/><Relationship Id="rId88" Type="http://schemas.openxmlformats.org/officeDocument/2006/relationships/font" Target="fonts/CenturyGothic-bold.fntdata"/><Relationship Id="rId43" Type="http://schemas.openxmlformats.org/officeDocument/2006/relationships/slide" Target="slides/slide36.xml"/><Relationship Id="rId87" Type="http://schemas.openxmlformats.org/officeDocument/2006/relationships/font" Target="fonts/CenturyGothic-regular.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CenturyGothic-italic.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slide" Target="slides/slide68.xml"/><Relationship Id="rId30" Type="http://schemas.openxmlformats.org/officeDocument/2006/relationships/slide" Target="slides/slide23.xml"/><Relationship Id="rId74" Type="http://schemas.openxmlformats.org/officeDocument/2006/relationships/slide" Target="slides/slide67.xml"/><Relationship Id="rId33" Type="http://schemas.openxmlformats.org/officeDocument/2006/relationships/slide" Target="slides/slide26.xml"/><Relationship Id="rId77" Type="http://schemas.openxmlformats.org/officeDocument/2006/relationships/slide" Target="slides/slide70.xml"/><Relationship Id="rId32" Type="http://schemas.openxmlformats.org/officeDocument/2006/relationships/slide" Target="slides/slide25.xml"/><Relationship Id="rId76" Type="http://schemas.openxmlformats.org/officeDocument/2006/relationships/slide" Target="slides/slide69.xml"/><Relationship Id="rId35" Type="http://schemas.openxmlformats.org/officeDocument/2006/relationships/slide" Target="slides/slide28.xml"/><Relationship Id="rId79" Type="http://schemas.openxmlformats.org/officeDocument/2006/relationships/slide" Target="slides/slide72.xml"/><Relationship Id="rId34" Type="http://schemas.openxmlformats.org/officeDocument/2006/relationships/slide" Target="slides/slide27.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0" Type="http://schemas.openxmlformats.org/officeDocument/2006/relationships/font" Target="fonts/CenturyGothic-boldItalic.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6-01-22T00:25:38.152">
    <p:pos x="6000" y="0"/>
    <p:text>Flexible materials -- TPU
-Jenelle Lee</p:text>
  </p:cm>
  <p:cm authorId="0" idx="2" dt="2026-01-22T00:25:38.152">
    <p:pos x="6000" y="100"/>
    <p:text>And resin materials and why you pick one over th other
-Jenelle Lee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6-01-22T00:25:38.148">
    <p:pos x="6000" y="0"/>
    <p:text>Print Settings: Time vs quality Standard .15-.2mm
-Jenelle Lee</p:text>
  </p:cm>
  <p:cm authorId="0" idx="4" dt="2026-01-22T00:25:38.151">
    <p:pos x="6000" y="100"/>
    <p:text>Typically build plate only but may need everywhere
-Jenelle Lee</p:text>
  </p:cm>
  <p:cm authorId="0" idx="5" dt="2026-01-22T00:25:38.152">
    <p:pos x="6000" y="200"/>
    <p:text>Benefit of brims, especially with height
-Jenelle Lee</p:text>
  </p:cm>
  <p:cm authorId="0" idx="6" dt="2026-01-22T00:25:38.149">
    <p:pos x="6000" y="300"/>
    <p:text>Support types
-Jenelle Lee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011699" cy="461804"/>
          </a:xfrm>
          <a:prstGeom prst="rect">
            <a:avLst/>
          </a:prstGeom>
          <a:noFill/>
          <a:ln>
            <a:noFill/>
          </a:ln>
        </p:spPr>
        <p:txBody>
          <a:bodyPr anchorCtr="0" anchor="t" bIns="46225" lIns="92450" spcFirstLastPara="1" rIns="92450" wrap="square" tIns="462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36771" y="0"/>
            <a:ext cx="3011699" cy="461804"/>
          </a:xfrm>
          <a:prstGeom prst="rect">
            <a:avLst/>
          </a:prstGeom>
          <a:noFill/>
          <a:ln>
            <a:noFill/>
          </a:ln>
        </p:spPr>
        <p:txBody>
          <a:bodyPr anchorCtr="0" anchor="t" bIns="46225" lIns="92450" spcFirstLastPara="1" rIns="92450" wrap="square" tIns="462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8772669"/>
            <a:ext cx="3011699" cy="461804"/>
          </a:xfrm>
          <a:prstGeom prst="rect">
            <a:avLst/>
          </a:prstGeom>
          <a:noFill/>
          <a:ln>
            <a:noFill/>
          </a:ln>
        </p:spPr>
        <p:txBody>
          <a:bodyPr anchorCtr="0" anchor="b" bIns="46225" lIns="92450" spcFirstLastPara="1" rIns="92450" wrap="square" tIns="462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163" name="Google Shape;163;p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34" name="Google Shape;234;p10: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1: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41" name="Google Shape;241;p11: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47" name="Google Shape;247;p1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59" name="Google Shape;259;p1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77" name="Google Shape;277;p1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95" name="Google Shape;295;p1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19" name="Google Shape;319;p1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p17: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35" name="Google Shape;335;p17: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8: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Fusion will take guesses, or best guesses on what you want it to do. </a:t>
            </a:r>
            <a:endParaRPr/>
          </a:p>
        </p:txBody>
      </p:sp>
      <p:sp>
        <p:nvSpPr>
          <p:cNvPr id="342" name="Google Shape;342;p18: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9: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50" name="Google Shape;350;p19: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Mission: Teach Soldiers to use AM and apply that to their day to day lives along with pushing viable Products into their units</a:t>
            </a:r>
            <a:endParaRPr/>
          </a:p>
          <a:p>
            <a:pPr indent="0" lvl="0" marL="0" rtl="0" algn="l">
              <a:lnSpc>
                <a:spcPct val="100000"/>
              </a:lnSpc>
              <a:spcBef>
                <a:spcPts val="0"/>
              </a:spcBef>
              <a:spcAft>
                <a:spcPts val="0"/>
              </a:spcAft>
              <a:buSzPts val="1400"/>
              <a:buNone/>
            </a:pPr>
            <a:r>
              <a:rPr lang="en-US"/>
              <a:t>What we Do: Hon our skills along with continuously sharpening the Troopers to the left and right of us.</a:t>
            </a:r>
            <a:endParaRPr/>
          </a:p>
        </p:txBody>
      </p:sp>
      <p:sp>
        <p:nvSpPr>
          <p:cNvPr id="171" name="Google Shape;171;p2: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0: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57" name="Google Shape;357;p20: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1: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Fusion will take guesses, or best guesses on what you want it to do. </a:t>
            </a:r>
            <a:endParaRPr/>
          </a:p>
        </p:txBody>
      </p:sp>
      <p:sp>
        <p:nvSpPr>
          <p:cNvPr id="364" name="Google Shape;364;p21: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2: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71" name="Google Shape;371;p22: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78" name="Google Shape;378;p2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84" name="Google Shape;384;p2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390" name="Google Shape;390;p2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05" name="Google Shape;405;p2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27: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Castle/3d prac if they make it that far</a:t>
            </a:r>
            <a:endParaRPr/>
          </a:p>
        </p:txBody>
      </p:sp>
      <p:sp>
        <p:nvSpPr>
          <p:cNvPr id="417" name="Google Shape;417;p27: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8: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22" name="Google Shape;422;p2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28" name="Google Shape;428;p29: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178" name="Google Shape;178;p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39" name="Google Shape;439;p30: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31: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47" name="Google Shape;447;p31: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3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57" name="Google Shape;457;p32: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3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67" name="Google Shape;467;p33: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3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3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477" name="Google Shape;477;p34: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86" name="Google Shape;486;p35: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496" name="Google Shape;496;p36: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FDM= cheap to buy, low safety risks for operation, and multiple materials. </a:t>
            </a:r>
            <a:endParaRPr/>
          </a:p>
          <a:p>
            <a:pPr indent="0" lvl="0" marL="0" rtl="0" algn="l">
              <a:lnSpc>
                <a:spcPct val="100000"/>
              </a:lnSpc>
              <a:spcBef>
                <a:spcPts val="0"/>
              </a:spcBef>
              <a:spcAft>
                <a:spcPts val="0"/>
              </a:spcAft>
              <a:buSzPts val="1400"/>
              <a:buNone/>
            </a:pPr>
            <a:r>
              <a:rPr lang="en-US"/>
              <a:t>FDM has become the standard for desktop 3D printing. Its affordable, modular and can produce excellent results. However, FDM is usually limited to prototyping.</a:t>
            </a:r>
            <a:endParaRPr/>
          </a:p>
          <a:p>
            <a:pPr indent="0" lvl="0" marL="0" rtl="0" algn="l">
              <a:lnSpc>
                <a:spcPct val="100000"/>
              </a:lnSpc>
              <a:spcBef>
                <a:spcPts val="0"/>
              </a:spcBef>
              <a:spcAft>
                <a:spcPts val="0"/>
              </a:spcAft>
              <a:buSzPts val="1400"/>
              <a:buNone/>
            </a:pPr>
            <a:r>
              <a:rPr lang="en-US"/>
              <a:t>SLA was the first 3D printing technology. SLA prints are 100% solid, have great print quality and are the fastest form of 3D printing available. However, the up front costs and maintenance behind SLA has become unfavorable for those hoping for minimal costs and post processing in 3D printing.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SLA= Created by Charles Hull in the 1980s. Although newer technology has improved on this process, this process remains very viable for detailed parts, such as dental implant molds.   </a:t>
            </a:r>
            <a:endParaRPr/>
          </a:p>
          <a:p>
            <a:pPr indent="0" lvl="0" marL="0" rtl="0" algn="l">
              <a:lnSpc>
                <a:spcPct val="100000"/>
              </a:lnSpc>
              <a:spcBef>
                <a:spcPts val="0"/>
              </a:spcBef>
              <a:spcAft>
                <a:spcPts val="0"/>
              </a:spcAft>
              <a:buSzPts val="1400"/>
              <a:buNone/>
            </a:pPr>
            <a:r>
              <a:t/>
            </a:r>
            <a:endParaRPr/>
          </a:p>
        </p:txBody>
      </p:sp>
      <p:sp>
        <p:nvSpPr>
          <p:cNvPr id="504" name="Google Shape;504;p37: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8: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FDM= cheap to buy, low safety risks for operation, and multiple materials. </a:t>
            </a:r>
            <a:endParaRPr/>
          </a:p>
          <a:p>
            <a:pPr indent="0" lvl="0" marL="0" rtl="0" algn="l">
              <a:lnSpc>
                <a:spcPct val="100000"/>
              </a:lnSpc>
              <a:spcBef>
                <a:spcPts val="0"/>
              </a:spcBef>
              <a:spcAft>
                <a:spcPts val="0"/>
              </a:spcAft>
              <a:buSzPts val="1400"/>
              <a:buNone/>
            </a:pPr>
            <a:r>
              <a:rPr lang="en-US"/>
              <a:t>FDM has become the standard for desktop 3D printing. Its affordable, modular and can produce excellent results. However, FDM is usually limited to prototyping.</a:t>
            </a:r>
            <a:endParaRPr/>
          </a:p>
          <a:p>
            <a:pPr indent="0" lvl="0" marL="0" rtl="0" algn="l">
              <a:lnSpc>
                <a:spcPct val="100000"/>
              </a:lnSpc>
              <a:spcBef>
                <a:spcPts val="0"/>
              </a:spcBef>
              <a:spcAft>
                <a:spcPts val="0"/>
              </a:spcAft>
              <a:buSzPts val="1400"/>
              <a:buNone/>
            </a:pPr>
            <a:r>
              <a:rPr lang="en-US"/>
              <a:t>SLA was the first 3D printing technology. SLA prints are 100% solid, have great print quality and are the fastest form of 3D printing available. However, the up front costs and maintenance behind SLA has become unfavorable for those hoping for minimal costs and post processing in 3D printing.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SLA= Created by Charles Hull in the 1980s. Although newer technology has improved on this process, this process remains very viable for detailed parts, such as dental implant molds.   </a:t>
            </a:r>
            <a:endParaRPr/>
          </a:p>
          <a:p>
            <a:pPr indent="0" lvl="0" marL="0" rtl="0" algn="l">
              <a:lnSpc>
                <a:spcPct val="100000"/>
              </a:lnSpc>
              <a:spcBef>
                <a:spcPts val="0"/>
              </a:spcBef>
              <a:spcAft>
                <a:spcPts val="0"/>
              </a:spcAft>
              <a:buSzPts val="1400"/>
              <a:buNone/>
            </a:pPr>
            <a:r>
              <a:t/>
            </a:r>
            <a:endParaRPr/>
          </a:p>
        </p:txBody>
      </p:sp>
      <p:sp>
        <p:nvSpPr>
          <p:cNvPr id="514" name="Google Shape;514;p38: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p3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24" name="Google Shape;524;p39: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INSTRUCTORS: Start the students with opening Fusion 360 and creating an account. Once everyone is looking at a loading screen, tell them to give a thumbs up and continue with the class.</a:t>
            </a:r>
            <a:endParaRPr/>
          </a:p>
          <a:p>
            <a:pPr indent="0" lvl="0" marL="0" rtl="0" algn="l">
              <a:lnSpc>
                <a:spcPct val="100000"/>
              </a:lnSpc>
              <a:spcBef>
                <a:spcPts val="0"/>
              </a:spcBef>
              <a:spcAft>
                <a:spcPts val="0"/>
              </a:spcAft>
              <a:buSzPts val="1400"/>
              <a:buNone/>
            </a:pPr>
            <a:r>
              <a:t/>
            </a:r>
            <a:endParaRPr/>
          </a:p>
        </p:txBody>
      </p:sp>
      <p:sp>
        <p:nvSpPr>
          <p:cNvPr id="184" name="Google Shape;184;p4: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4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33" name="Google Shape;533;p40: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4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p41: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42" name="Google Shape;542;p41: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48" name="Google Shape;548;p4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43: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66" name="Google Shape;566;p4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4: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72" name="Google Shape;572;p4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82" name="Google Shape;582;p4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p4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A noteworthy analogy would be trying to build two pyramids of equal height ; one is built by stacking slices of bread, while the other is build from post-its.</a:t>
            </a:r>
            <a:endParaRPr/>
          </a:p>
          <a:p>
            <a:pPr indent="0" lvl="0" marL="0" rtl="0" algn="l">
              <a:lnSpc>
                <a:spcPct val="100000"/>
              </a:lnSpc>
              <a:spcBef>
                <a:spcPts val="0"/>
              </a:spcBef>
              <a:spcAft>
                <a:spcPts val="0"/>
              </a:spcAft>
              <a:buSzPts val="1400"/>
              <a:buNone/>
            </a:pPr>
            <a:r>
              <a:t/>
            </a:r>
            <a:endParaRPr/>
          </a:p>
        </p:txBody>
      </p:sp>
      <p:sp>
        <p:nvSpPr>
          <p:cNvPr id="589" name="Google Shape;589;p46: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596" name="Google Shape;596;p4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48: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Common wall thickness for prototyping ranges from 2 – 6 walls thick, or 1mm to 3mm thick</a:t>
            </a:r>
            <a:endParaRPr/>
          </a:p>
        </p:txBody>
      </p:sp>
      <p:sp>
        <p:nvSpPr>
          <p:cNvPr id="605" name="Google Shape;605;p48: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4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As recalled from before, a 3D printed part is built layer upon layer. What happens if there is no layer beneath the next layer?</a:t>
            </a:r>
            <a:endParaRPr/>
          </a:p>
          <a:p>
            <a:pPr indent="0" lvl="0" marL="0" rtl="0" algn="l">
              <a:lnSpc>
                <a:spcPct val="100000"/>
              </a:lnSpc>
              <a:spcBef>
                <a:spcPts val="0"/>
              </a:spcBef>
              <a:spcAft>
                <a:spcPts val="0"/>
              </a:spcAft>
              <a:buSzPts val="1400"/>
              <a:buNone/>
            </a:pPr>
            <a:r>
              <a:t/>
            </a:r>
            <a:endParaRPr/>
          </a:p>
        </p:txBody>
      </p:sp>
      <p:sp>
        <p:nvSpPr>
          <p:cNvPr id="613" name="Google Shape;613;p49: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190" name="Google Shape;190;p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21" name="Google Shape;621;p5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51: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29" name="Google Shape;629;p51: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5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37" name="Google Shape;637;p5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43" name="Google Shape;643;p5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53" name="Google Shape;653;p5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58" name="Google Shape;658;p5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5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64" name="Google Shape;664;p5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72" name="Google Shape;672;p5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58: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Castle/3d prac if they make it that far</a:t>
            </a:r>
            <a:endParaRPr/>
          </a:p>
        </p:txBody>
      </p:sp>
      <p:sp>
        <p:nvSpPr>
          <p:cNvPr id="679" name="Google Shape;679;p58:notes"/>
          <p:cNvSpPr txBox="1"/>
          <p:nvPr>
            <p:ph idx="12" type="sldNum"/>
          </p:nvPr>
        </p:nvSpPr>
        <p:spPr>
          <a:xfrm>
            <a:off x="3936771" y="8772669"/>
            <a:ext cx="3011700" cy="461700"/>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84" name="Google Shape;684;p5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196" name="Google Shape;196;p6: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6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689" name="Google Shape;689;p6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6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61: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500 hours is a good interval for preventive maintenance </a:t>
            </a:r>
            <a:endParaRPr/>
          </a:p>
        </p:txBody>
      </p:sp>
      <p:sp>
        <p:nvSpPr>
          <p:cNvPr id="695" name="Google Shape;695;p61: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6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3" name="Google Shape;703;p6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 LUZBOT Specific.</a:t>
            </a:r>
            <a:endParaRPr/>
          </a:p>
        </p:txBody>
      </p:sp>
      <p:sp>
        <p:nvSpPr>
          <p:cNvPr id="704" name="Google Shape;704;p62: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6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6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13" name="Google Shape;713;p63: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64: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22" name="Google Shape;722;p6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6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30" name="Google Shape;730;p6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6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37" name="Google Shape;737;p6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6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6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45" name="Google Shape;745;p67: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6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68: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 LUZBOT Specific.</a:t>
            </a:r>
            <a:endParaRPr/>
          </a:p>
        </p:txBody>
      </p:sp>
      <p:sp>
        <p:nvSpPr>
          <p:cNvPr id="755" name="Google Shape;755;p68: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6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6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marR="0" rtl="0" algn="l">
              <a:lnSpc>
                <a:spcPct val="100000"/>
              </a:lnSpc>
              <a:spcBef>
                <a:spcPts val="0"/>
              </a:spcBef>
              <a:spcAft>
                <a:spcPts val="0"/>
              </a:spcAft>
              <a:buClr>
                <a:schemeClr val="dk1"/>
              </a:buClr>
              <a:buSzPts val="1200"/>
              <a:buFont typeface="Calibri"/>
              <a:buNone/>
            </a:pPr>
            <a:r>
              <a:rPr lang="en-US"/>
              <a:t>The MarkForge and MakerBots have a slate heat bed with no PEI sheet.</a:t>
            </a:r>
            <a:endParaRPr/>
          </a:p>
          <a:p>
            <a:pPr indent="0" lvl="0" marL="0" rtl="0" algn="l">
              <a:lnSpc>
                <a:spcPct val="100000"/>
              </a:lnSpc>
              <a:spcBef>
                <a:spcPts val="0"/>
              </a:spcBef>
              <a:spcAft>
                <a:spcPts val="0"/>
              </a:spcAft>
              <a:buSzPts val="1400"/>
              <a:buNone/>
            </a:pPr>
            <a:r>
              <a:t/>
            </a:r>
            <a:endParaRPr/>
          </a:p>
        </p:txBody>
      </p:sp>
      <p:sp>
        <p:nvSpPr>
          <p:cNvPr id="763" name="Google Shape;763;p69: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206" name="Google Shape;206;p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70: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73" name="Google Shape;773;p70: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71: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80" name="Google Shape;780;p71: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72: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787" name="Google Shape;787;p72: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73: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73: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This will improve bed adhesion and dimensional accuracy. When to calibrate? </a:t>
            </a:r>
            <a:endParaRPr/>
          </a:p>
        </p:txBody>
      </p:sp>
      <p:sp>
        <p:nvSpPr>
          <p:cNvPr id="793" name="Google Shape;793;p73: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74: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01" name="Google Shape;801;p74: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75: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07" name="Google Shape;807;p75: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76: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13" name="Google Shape;813;p76: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77: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18" name="Google Shape;818;p77: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78: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28" name="Google Shape;828;p7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79:notes"/>
          <p:cNvSpPr txBox="1"/>
          <p:nvPr>
            <p:ph idx="1" type="body"/>
          </p:nvPr>
        </p:nvSpPr>
        <p:spPr>
          <a:xfrm>
            <a:off x="695008" y="4387138"/>
            <a:ext cx="5560200" cy="4156200"/>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t/>
            </a:r>
            <a:endParaRPr/>
          </a:p>
        </p:txBody>
      </p:sp>
      <p:sp>
        <p:nvSpPr>
          <p:cNvPr id="836" name="Google Shape;836;p7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-Design Hygiene: Creating and Saving Projects, Assemble, Components, Views, Origin, views</a:t>
            </a:r>
            <a:endParaRPr/>
          </a:p>
          <a:p>
            <a:pPr indent="0" lvl="0" marL="0" rtl="0" algn="l">
              <a:lnSpc>
                <a:spcPct val="100000"/>
              </a:lnSpc>
              <a:spcBef>
                <a:spcPts val="0"/>
              </a:spcBef>
              <a:spcAft>
                <a:spcPts val="0"/>
              </a:spcAft>
              <a:buSzPts val="1400"/>
              <a:buNone/>
            </a:pPr>
            <a:r>
              <a:t/>
            </a:r>
            <a:endParaRPr/>
          </a:p>
        </p:txBody>
      </p:sp>
      <p:sp>
        <p:nvSpPr>
          <p:cNvPr id="215" name="Google Shape;215;p8: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p:nvPr>
            <p:ph idx="2" type="sldImg"/>
          </p:nvPr>
        </p:nvSpPr>
        <p:spPr>
          <a:xfrm>
            <a:off x="1166813" y="693738"/>
            <a:ext cx="4616450" cy="34639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9:notes"/>
          <p:cNvSpPr txBox="1"/>
          <p:nvPr>
            <p:ph idx="1" type="body"/>
          </p:nvPr>
        </p:nvSpPr>
        <p:spPr>
          <a:xfrm>
            <a:off x="695008" y="4387138"/>
            <a:ext cx="5560060" cy="4156234"/>
          </a:xfrm>
          <a:prstGeom prst="rect">
            <a:avLst/>
          </a:prstGeom>
          <a:noFill/>
          <a:ln>
            <a:noFill/>
          </a:ln>
        </p:spPr>
        <p:txBody>
          <a:bodyPr anchorCtr="0" anchor="t" bIns="46225" lIns="92450" spcFirstLastPara="1" rIns="92450" wrap="square" tIns="46225">
            <a:noAutofit/>
          </a:bodyPr>
          <a:lstStyle/>
          <a:p>
            <a:pPr indent="0" lvl="0" marL="0" rtl="0" algn="l">
              <a:lnSpc>
                <a:spcPct val="100000"/>
              </a:lnSpc>
              <a:spcBef>
                <a:spcPts val="0"/>
              </a:spcBef>
              <a:spcAft>
                <a:spcPts val="0"/>
              </a:spcAft>
              <a:buSzPts val="1400"/>
              <a:buNone/>
            </a:pPr>
            <a:r>
              <a:rPr lang="en-US"/>
              <a:t>It is every move you have made while creating your object.  You can use the navigation arrows in your timeline to move or the scroll bar at the top.  The top color is your components.  Yellow in the timeline could be a read error, normally happens when you change something.  This may slow your computer.  A red is a major read error that could be a issue with your object.  To name items on your timeline for easy navigation, right click and rename.</a:t>
            </a:r>
            <a:endParaRPr/>
          </a:p>
        </p:txBody>
      </p:sp>
      <p:sp>
        <p:nvSpPr>
          <p:cNvPr id="225" name="Google Shape;225;p9:notes"/>
          <p:cNvSpPr txBox="1"/>
          <p:nvPr>
            <p:ph idx="12" type="sldNum"/>
          </p:nvPr>
        </p:nvSpPr>
        <p:spPr>
          <a:xfrm>
            <a:off x="3936771" y="8772669"/>
            <a:ext cx="3011699" cy="461804"/>
          </a:xfrm>
          <a:prstGeom prst="rect">
            <a:avLst/>
          </a:prstGeom>
          <a:noFill/>
          <a:ln>
            <a:noFill/>
          </a:ln>
        </p:spPr>
        <p:txBody>
          <a:bodyPr anchorCtr="0" anchor="b" bIns="46225" lIns="92450" spcFirstLastPara="1" rIns="92450" wrap="square" tIns="462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7" name="Google Shape;17;p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0" name="Google Shape;20;p2"/>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21" name="Google Shape;21;p2"/>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22" name="Google Shape;22;p2"/>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23" name="Google Shape;23;p2"/>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24" name="Google Shape;24;p2"/>
          <p:cNvSpPr txBox="1"/>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DCE02"/>
              </a:buClr>
              <a:buSzPts val="3300"/>
              <a:buFont typeface="Arial"/>
              <a:buNone/>
            </a:pPr>
            <a:r>
              <a:t/>
            </a:r>
            <a:endParaRPr b="1" i="0" sz="3300" u="none" cap="none" strike="noStrike">
              <a:solidFill>
                <a:srgbClr val="FDCE02"/>
              </a:solidFill>
              <a:latin typeface="Calibri"/>
              <a:ea typeface="Calibri"/>
              <a:cs typeface="Calibri"/>
              <a:sym typeface="Calibri"/>
            </a:endParaRPr>
          </a:p>
        </p:txBody>
      </p:sp>
      <p:pic>
        <p:nvPicPr>
          <p:cNvPr id="25" name="Google Shape;25;p2"/>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26" name="Google Shape;26;p2"/>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27" name="Google Shape;27;p2"/>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31" name="Shape 131"/>
        <p:cNvGrpSpPr/>
        <p:nvPr/>
      </p:nvGrpSpPr>
      <p:grpSpPr>
        <a:xfrm>
          <a:off x="0" y="0"/>
          <a:ext cx="0" cy="0"/>
          <a:chOff x="0" y="0"/>
          <a:chExt cx="0" cy="0"/>
        </a:xfrm>
      </p:grpSpPr>
      <p:sp>
        <p:nvSpPr>
          <p:cNvPr id="132" name="Google Shape;132;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3" name="Google Shape;133;p1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1"/>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37" name="Google Shape;137;p11"/>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138" name="Google Shape;138;p11"/>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139" name="Google Shape;139;p11"/>
          <p:cNvSpPr/>
          <p:nvPr/>
        </p:nvSpPr>
        <p:spPr>
          <a:xfrm>
            <a:off x="114299" y="65814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40" name="Google Shape;140;p11"/>
          <p:cNvPicPr preferRelativeResize="0"/>
          <p:nvPr/>
        </p:nvPicPr>
        <p:blipFill rotWithShape="1">
          <a:blip r:embed="rId2">
            <a:alphaModFix/>
          </a:blip>
          <a:srcRect b="0" l="0" r="0" t="0"/>
          <a:stretch/>
        </p:blipFill>
        <p:spPr>
          <a:xfrm>
            <a:off x="334026" y="6607807"/>
            <a:ext cx="1321594" cy="361950"/>
          </a:xfrm>
          <a:prstGeom prst="rect">
            <a:avLst/>
          </a:prstGeom>
          <a:noFill/>
          <a:ln>
            <a:noFill/>
          </a:ln>
        </p:spPr>
      </p:pic>
      <p:sp>
        <p:nvSpPr>
          <p:cNvPr id="141" name="Google Shape;141;p11"/>
          <p:cNvSpPr txBox="1"/>
          <p:nvPr/>
        </p:nvSpPr>
        <p:spPr>
          <a:xfrm>
            <a:off x="5570220" y="66078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142" name="Google Shape;142;p11"/>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43" name="Google Shape;143;p11"/>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DCE02"/>
              </a:buClr>
              <a:buSzPts val="3300"/>
              <a:buFont typeface="Calibri"/>
              <a:buNone/>
              <a:defRPr b="1" i="0" sz="3300" u="none" cap="none" strike="noStrike">
                <a:solidFill>
                  <a:srgbClr val="FDCE0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4" name="Google Shape;144;p11"/>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145" name="Google Shape;145;p11"/>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146" name="Google Shape;146;p11"/>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12"/>
          <p:cNvSpPr txBox="1"/>
          <p:nvPr>
            <p:ph type="title"/>
          </p:nvPr>
        </p:nvSpPr>
        <p:spPr>
          <a:xfrm rot="5400000">
            <a:off x="5039548" y="2701161"/>
            <a:ext cx="4979930" cy="19716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9" name="Google Shape;149;p12"/>
          <p:cNvSpPr txBox="1"/>
          <p:nvPr>
            <p:ph idx="1" type="body"/>
          </p:nvPr>
        </p:nvSpPr>
        <p:spPr>
          <a:xfrm rot="5400000">
            <a:off x="1039047" y="786634"/>
            <a:ext cx="4979931"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0" name="Google Shape;150;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p12"/>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54" name="Google Shape;154;p12"/>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155" name="Google Shape;155;p12"/>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156" name="Google Shape;156;p12"/>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57" name="Google Shape;157;p12"/>
          <p:cNvSpPr txBox="1"/>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DCE02"/>
              </a:buClr>
              <a:buSzPts val="3300"/>
              <a:buFont typeface="Arial"/>
              <a:buNone/>
            </a:pPr>
            <a:r>
              <a:rPr b="1" i="0" lang="en-US" sz="3300" u="none" cap="none" strike="noStrike">
                <a:solidFill>
                  <a:srgbClr val="FDCE02"/>
                </a:solidFill>
                <a:latin typeface="Calibri"/>
                <a:ea typeface="Calibri"/>
                <a:cs typeface="Calibri"/>
                <a:sym typeface="Calibri"/>
              </a:rPr>
              <a:t>Click to edit Master title style</a:t>
            </a:r>
            <a:endParaRPr b="1" i="0" sz="3300" u="none" cap="none" strike="noStrike">
              <a:solidFill>
                <a:srgbClr val="FDCE02"/>
              </a:solidFill>
              <a:latin typeface="Calibri"/>
              <a:ea typeface="Calibri"/>
              <a:cs typeface="Calibri"/>
              <a:sym typeface="Calibri"/>
            </a:endParaRPr>
          </a:p>
        </p:txBody>
      </p:sp>
      <p:pic>
        <p:nvPicPr>
          <p:cNvPr id="158" name="Google Shape;158;p12"/>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159" name="Google Shape;159;p12"/>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160" name="Google Shape;160;p12"/>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3"/>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30" name="Google Shape;30;p3"/>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DCE02"/>
              </a:buClr>
              <a:buSzPts val="3300"/>
              <a:buFont typeface="Calibri"/>
              <a:buNone/>
              <a:defRPr b="1" i="0" sz="3300" u="none" cap="none" strike="noStrike">
                <a:solidFill>
                  <a:srgbClr val="FDCE0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 name="Google Shape;31;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750"/>
              </a:spcBef>
              <a:spcAft>
                <a:spcPts val="0"/>
              </a:spcAft>
              <a:buClr>
                <a:schemeClr val="dk1"/>
              </a:buClr>
              <a:buSzPts val="2800"/>
              <a:buChar char="•"/>
              <a:defRPr sz="2800"/>
            </a:lvl1pPr>
            <a:lvl2pPr indent="-381000" lvl="1" marL="914400" algn="l">
              <a:lnSpc>
                <a:spcPct val="90000"/>
              </a:lnSpc>
              <a:spcBef>
                <a:spcPts val="375"/>
              </a:spcBef>
              <a:spcAft>
                <a:spcPts val="0"/>
              </a:spcAft>
              <a:buClr>
                <a:schemeClr val="dk1"/>
              </a:buClr>
              <a:buSzPts val="2400"/>
              <a:buChar char="•"/>
              <a:defRPr sz="2400"/>
            </a:lvl2pPr>
            <a:lvl3pPr indent="-342900" lvl="2" marL="1371600" algn="l">
              <a:lnSpc>
                <a:spcPct val="90000"/>
              </a:lnSpc>
              <a:spcBef>
                <a:spcPts val="375"/>
              </a:spcBef>
              <a:spcAft>
                <a:spcPts val="0"/>
              </a:spcAft>
              <a:buClr>
                <a:schemeClr val="dk1"/>
              </a:buClr>
              <a:buSzPts val="1800"/>
              <a:buChar char="•"/>
              <a:defRPr sz="1800"/>
            </a:lvl3pPr>
            <a:lvl4pPr indent="-330200" lvl="3" marL="1828800" algn="l">
              <a:lnSpc>
                <a:spcPct val="90000"/>
              </a:lnSpc>
              <a:spcBef>
                <a:spcPts val="375"/>
              </a:spcBef>
              <a:spcAft>
                <a:spcPts val="0"/>
              </a:spcAft>
              <a:buClr>
                <a:schemeClr val="dk1"/>
              </a:buClr>
              <a:buSzPts val="1600"/>
              <a:buChar char="•"/>
              <a:defRPr sz="1600"/>
            </a:lvl4pPr>
            <a:lvl5pPr indent="-330200" lvl="4" marL="2286000" algn="l">
              <a:lnSpc>
                <a:spcPct val="90000"/>
              </a:lnSpc>
              <a:spcBef>
                <a:spcPts val="375"/>
              </a:spcBef>
              <a:spcAft>
                <a:spcPts val="0"/>
              </a:spcAft>
              <a:buClr>
                <a:schemeClr val="dk1"/>
              </a:buClr>
              <a:buSzPts val="1600"/>
              <a:buChar char="•"/>
              <a:defRPr sz="16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5" name="Google Shape;35;p3"/>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36" name="Google Shape;36;p3"/>
          <p:cNvPicPr preferRelativeResize="0"/>
          <p:nvPr/>
        </p:nvPicPr>
        <p:blipFill rotWithShape="1">
          <a:blip r:embed="rId2">
            <a:alphaModFix/>
          </a:blip>
          <a:srcRect b="0" l="0" r="0" t="0"/>
          <a:stretch/>
        </p:blipFill>
        <p:spPr>
          <a:xfrm>
            <a:off x="219726" y="6544887"/>
            <a:ext cx="1321594" cy="272470"/>
          </a:xfrm>
          <a:prstGeom prst="rect">
            <a:avLst/>
          </a:prstGeom>
          <a:noFill/>
          <a:ln>
            <a:noFill/>
          </a:ln>
        </p:spPr>
      </p:pic>
      <p:sp>
        <p:nvSpPr>
          <p:cNvPr id="37" name="Google Shape;37;p3"/>
          <p:cNvSpPr txBox="1"/>
          <p:nvPr/>
        </p:nvSpPr>
        <p:spPr>
          <a:xfrm>
            <a:off x="5479896" y="6535822"/>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pic>
        <p:nvPicPr>
          <p:cNvPr id="38" name="Google Shape;38;p3"/>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39" name="Google Shape;39;p3"/>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40" name="Google Shape;40;p3"/>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4"/>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 name="Google Shape;43;p4"/>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44" name="Google Shape;44;p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4"/>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48" name="Google Shape;48;p4"/>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49" name="Google Shape;49;p4"/>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50" name="Google Shape;50;p4"/>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51" name="Google Shape;51;p4"/>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52" name="Google Shape;52;p4"/>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53" name="Google Shape;53;p4"/>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4" name="Shape 54"/>
        <p:cNvGrpSpPr/>
        <p:nvPr/>
      </p:nvGrpSpPr>
      <p:grpSpPr>
        <a:xfrm>
          <a:off x="0" y="0"/>
          <a:ext cx="0" cy="0"/>
          <a:chOff x="0" y="0"/>
          <a:chExt cx="0" cy="0"/>
        </a:xfrm>
      </p:grpSpPr>
      <p:sp>
        <p:nvSpPr>
          <p:cNvPr id="55" name="Google Shape;55;p5"/>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 name="Google Shape;56;p5"/>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7" name="Google Shape;57;p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5"/>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61" name="Google Shape;61;p5"/>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62" name="Google Shape;62;p5"/>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63" name="Google Shape;63;p5"/>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4" name="Google Shape;64;p5"/>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DCE02"/>
              </a:buClr>
              <a:buSzPts val="3300"/>
              <a:buFont typeface="Calibri"/>
              <a:buNone/>
              <a:defRPr b="1" i="0" sz="3300" u="none" cap="none" strike="noStrike">
                <a:solidFill>
                  <a:srgbClr val="FDCE0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5" name="Google Shape;65;p5"/>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66" name="Google Shape;66;p5"/>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67" name="Google Shape;67;p5"/>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8" name="Shape 68"/>
        <p:cNvGrpSpPr/>
        <p:nvPr/>
      </p:nvGrpSpPr>
      <p:grpSpPr>
        <a:xfrm>
          <a:off x="0" y="0"/>
          <a:ext cx="0" cy="0"/>
          <a:chOff x="0" y="0"/>
          <a:chExt cx="0" cy="0"/>
        </a:xfrm>
      </p:grpSpPr>
      <p:sp>
        <p:nvSpPr>
          <p:cNvPr id="69" name="Google Shape;69;p6"/>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0" name="Google Shape;70;p6"/>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1" name="Google Shape;71;p6"/>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72" name="Google Shape;72;p6"/>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3" name="Google Shape;73;p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6"/>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77" name="Google Shape;77;p6"/>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78" name="Google Shape;78;p6"/>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79" name="Google Shape;79;p6"/>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80" name="Google Shape;80;p6"/>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DCE02"/>
              </a:buClr>
              <a:buSzPts val="3300"/>
              <a:buFont typeface="Calibri"/>
              <a:buNone/>
              <a:defRPr b="1" i="0" sz="3300" u="none" cap="none" strike="noStrike">
                <a:solidFill>
                  <a:srgbClr val="FDCE0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81" name="Google Shape;81;p6"/>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82" name="Google Shape;82;p6"/>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83" name="Google Shape;83;p6"/>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7"/>
          <p:cNvSpPr txBox="1"/>
          <p:nvPr>
            <p:ph type="title"/>
          </p:nvPr>
        </p:nvSpPr>
        <p:spPr>
          <a:xfrm>
            <a:off x="628650" y="2103438"/>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7"/>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90" name="Google Shape;90;p7"/>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91" name="Google Shape;91;p7"/>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92" name="Google Shape;92;p7"/>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93" name="Google Shape;93;p7"/>
          <p:cNvSpPr txBox="1"/>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DCE02"/>
              </a:buClr>
              <a:buSzPts val="3300"/>
              <a:buFont typeface="Arial"/>
              <a:buNone/>
            </a:pPr>
            <a:r>
              <a:rPr b="1" i="0" lang="en-US" sz="3300" u="none" cap="none" strike="noStrike">
                <a:solidFill>
                  <a:srgbClr val="FDCE02"/>
                </a:solidFill>
                <a:latin typeface="Calibri"/>
                <a:ea typeface="Calibri"/>
                <a:cs typeface="Calibri"/>
                <a:sym typeface="Calibri"/>
              </a:rPr>
              <a:t>Click to edit Master title style</a:t>
            </a:r>
            <a:endParaRPr b="1" i="0" sz="3300" u="none" cap="none" strike="noStrike">
              <a:solidFill>
                <a:srgbClr val="FDCE02"/>
              </a:solidFill>
              <a:latin typeface="Calibri"/>
              <a:ea typeface="Calibri"/>
              <a:cs typeface="Calibri"/>
              <a:sym typeface="Calibri"/>
            </a:endParaRPr>
          </a:p>
        </p:txBody>
      </p:sp>
      <p:pic>
        <p:nvPicPr>
          <p:cNvPr id="94" name="Google Shape;94;p7"/>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95" name="Google Shape;95;p7"/>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96" name="Google Shape;96;p7"/>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1" name="Shape 101"/>
        <p:cNvGrpSpPr/>
        <p:nvPr/>
      </p:nvGrpSpPr>
      <p:grpSpPr>
        <a:xfrm>
          <a:off x="0" y="0"/>
          <a:ext cx="0" cy="0"/>
          <a:chOff x="0" y="0"/>
          <a:chExt cx="0" cy="0"/>
        </a:xfrm>
      </p:grpSpPr>
      <p:sp>
        <p:nvSpPr>
          <p:cNvPr id="102" name="Google Shape;102;p9"/>
          <p:cNvSpPr txBox="1"/>
          <p:nvPr>
            <p:ph type="title"/>
          </p:nvPr>
        </p:nvSpPr>
        <p:spPr>
          <a:xfrm>
            <a:off x="629841" y="1308302"/>
            <a:ext cx="2949178" cy="749098"/>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 name="Google Shape;103;p9"/>
          <p:cNvSpPr txBox="1"/>
          <p:nvPr>
            <p:ph idx="1" type="body"/>
          </p:nvPr>
        </p:nvSpPr>
        <p:spPr>
          <a:xfrm>
            <a:off x="3931270" y="1194445"/>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04" name="Google Shape;104;p9"/>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05" name="Google Shape;105;p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p9"/>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09" name="Google Shape;109;p9"/>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110" name="Google Shape;110;p9"/>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111" name="Google Shape;111;p9"/>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12" name="Google Shape;112;p9"/>
          <p:cNvSpPr txBox="1"/>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DCE02"/>
              </a:buClr>
              <a:buSzPts val="3300"/>
              <a:buFont typeface="Arial"/>
              <a:buNone/>
            </a:pPr>
            <a:r>
              <a:rPr b="1" i="0" lang="en-US" sz="3300" u="none" cap="none" strike="noStrike">
                <a:solidFill>
                  <a:srgbClr val="FDCE02"/>
                </a:solidFill>
                <a:latin typeface="Calibri"/>
                <a:ea typeface="Calibri"/>
                <a:cs typeface="Calibri"/>
                <a:sym typeface="Calibri"/>
              </a:rPr>
              <a:t>Click to edit Master title style</a:t>
            </a:r>
            <a:endParaRPr b="1" i="0" sz="3300" u="none" cap="none" strike="noStrike">
              <a:solidFill>
                <a:srgbClr val="FDCE02"/>
              </a:solidFill>
              <a:latin typeface="Calibri"/>
              <a:ea typeface="Calibri"/>
              <a:cs typeface="Calibri"/>
              <a:sym typeface="Calibri"/>
            </a:endParaRPr>
          </a:p>
        </p:txBody>
      </p:sp>
      <p:pic>
        <p:nvPicPr>
          <p:cNvPr id="113" name="Google Shape;113;p9"/>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114" name="Google Shape;114;p9"/>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115" name="Google Shape;115;p9"/>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16" name="Shape 116"/>
        <p:cNvGrpSpPr/>
        <p:nvPr/>
      </p:nvGrpSpPr>
      <p:grpSpPr>
        <a:xfrm>
          <a:off x="0" y="0"/>
          <a:ext cx="0" cy="0"/>
          <a:chOff x="0" y="0"/>
          <a:chExt cx="0" cy="0"/>
        </a:xfrm>
      </p:grpSpPr>
      <p:sp>
        <p:nvSpPr>
          <p:cNvPr id="117" name="Google Shape;117;p10"/>
          <p:cNvSpPr/>
          <p:nvPr>
            <p:ph idx="2" type="pic"/>
          </p:nvPr>
        </p:nvSpPr>
        <p:spPr>
          <a:xfrm>
            <a:off x="4046934" y="1302221"/>
            <a:ext cx="4629150" cy="4873625"/>
          </a:xfrm>
          <a:prstGeom prst="rect">
            <a:avLst/>
          </a:prstGeom>
          <a:noFill/>
          <a:ln>
            <a:noFill/>
          </a:ln>
        </p:spPr>
      </p:sp>
      <p:sp>
        <p:nvSpPr>
          <p:cNvPr id="118" name="Google Shape;118;p1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1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0"/>
          <p:cNvSpPr/>
          <p:nvPr/>
        </p:nvSpPr>
        <p:spPr>
          <a:xfrm>
            <a:off x="-1" y="6429080"/>
            <a:ext cx="9144001" cy="42892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pic>
        <p:nvPicPr>
          <p:cNvPr id="122" name="Google Shape;122;p10"/>
          <p:cNvPicPr preferRelativeResize="0"/>
          <p:nvPr/>
        </p:nvPicPr>
        <p:blipFill rotWithShape="1">
          <a:blip r:embed="rId2">
            <a:alphaModFix/>
          </a:blip>
          <a:srcRect b="0" l="0" r="0" t="0"/>
          <a:stretch/>
        </p:blipFill>
        <p:spPr>
          <a:xfrm>
            <a:off x="219726" y="6455407"/>
            <a:ext cx="1321594" cy="361950"/>
          </a:xfrm>
          <a:prstGeom prst="rect">
            <a:avLst/>
          </a:prstGeom>
          <a:noFill/>
          <a:ln>
            <a:noFill/>
          </a:ln>
        </p:spPr>
      </p:pic>
      <p:sp>
        <p:nvSpPr>
          <p:cNvPr id="123" name="Google Shape;123;p10"/>
          <p:cNvSpPr txBox="1"/>
          <p:nvPr/>
        </p:nvSpPr>
        <p:spPr>
          <a:xfrm>
            <a:off x="5455920" y="6455407"/>
            <a:ext cx="3664104"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FFE032"/>
                </a:solidFill>
                <a:latin typeface="Arial"/>
                <a:ea typeface="Arial"/>
                <a:cs typeface="Arial"/>
                <a:sym typeface="Arial"/>
              </a:rPr>
              <a:t>Follow us on Instagram: @AirborneInnovationLab</a:t>
            </a:r>
            <a:endParaRPr b="0" i="0" sz="1400" u="none" cap="none" strike="noStrike">
              <a:solidFill>
                <a:srgbClr val="000000"/>
              </a:solidFill>
              <a:latin typeface="Arial"/>
              <a:ea typeface="Arial"/>
              <a:cs typeface="Arial"/>
              <a:sym typeface="Arial"/>
            </a:endParaRPr>
          </a:p>
        </p:txBody>
      </p:sp>
      <p:sp>
        <p:nvSpPr>
          <p:cNvPr id="124" name="Google Shape;124;p10"/>
          <p:cNvSpPr txBox="1"/>
          <p:nvPr/>
        </p:nvSpPr>
        <p:spPr>
          <a:xfrm>
            <a:off x="628650" y="1296140"/>
            <a:ext cx="2949178" cy="749098"/>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Click to edit Master title style</a:t>
            </a:r>
            <a:endParaRPr b="0" i="0" sz="2400" u="none" cap="none" strike="noStrike">
              <a:solidFill>
                <a:schemeClr val="dk1"/>
              </a:solidFill>
              <a:latin typeface="Calibri"/>
              <a:ea typeface="Calibri"/>
              <a:cs typeface="Calibri"/>
              <a:sym typeface="Calibri"/>
            </a:endParaRPr>
          </a:p>
        </p:txBody>
      </p:sp>
      <p:sp>
        <p:nvSpPr>
          <p:cNvPr id="125" name="Google Shape;125;p10"/>
          <p:cNvSpPr txBox="1"/>
          <p:nvPr>
            <p:ph idx="1" type="body"/>
          </p:nvPr>
        </p:nvSpPr>
        <p:spPr>
          <a:xfrm>
            <a:off x="628650" y="2045238"/>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26" name="Google Shape;126;p10"/>
          <p:cNvSpPr/>
          <p:nvPr/>
        </p:nvSpPr>
        <p:spPr>
          <a:xfrm>
            <a:off x="-1" y="9428"/>
            <a:ext cx="9144001" cy="988099"/>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127" name="Google Shape;127;p10"/>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FDCE02"/>
              </a:buClr>
              <a:buSzPts val="3300"/>
              <a:buFont typeface="Calibri"/>
              <a:buNone/>
              <a:defRPr b="1" i="0" sz="3300" u="none" cap="none" strike="noStrike">
                <a:solidFill>
                  <a:srgbClr val="FDCE0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28" name="Google Shape;128;p10"/>
          <p:cNvPicPr preferRelativeResize="0"/>
          <p:nvPr/>
        </p:nvPicPr>
        <p:blipFill rotWithShape="1">
          <a:blip r:embed="rId3">
            <a:alphaModFix/>
          </a:blip>
          <a:srcRect b="0" l="46166" r="0" t="0"/>
          <a:stretch/>
        </p:blipFill>
        <p:spPr>
          <a:xfrm>
            <a:off x="1541320" y="106017"/>
            <a:ext cx="1173480" cy="696966"/>
          </a:xfrm>
          <a:prstGeom prst="rect">
            <a:avLst/>
          </a:prstGeom>
          <a:noFill/>
          <a:ln>
            <a:noFill/>
          </a:ln>
        </p:spPr>
      </p:pic>
      <p:pic>
        <p:nvPicPr>
          <p:cNvPr descr="usa image" id="129" name="Google Shape;129;p10"/>
          <p:cNvPicPr preferRelativeResize="0"/>
          <p:nvPr/>
        </p:nvPicPr>
        <p:blipFill rotWithShape="1">
          <a:blip r:embed="rId4">
            <a:alphaModFix/>
          </a:blip>
          <a:srcRect b="0" l="-1" r="53381" t="0"/>
          <a:stretch/>
        </p:blipFill>
        <p:spPr>
          <a:xfrm>
            <a:off x="85898" y="50070"/>
            <a:ext cx="1369523" cy="830746"/>
          </a:xfrm>
          <a:prstGeom prst="rect">
            <a:avLst/>
          </a:prstGeom>
          <a:noFill/>
          <a:ln>
            <a:noFill/>
          </a:ln>
        </p:spPr>
      </p:pic>
      <p:pic>
        <p:nvPicPr>
          <p:cNvPr descr="A red and blue sign&#10;&#10;Description automatically generated with low confidence" id="130" name="Google Shape;130;p10"/>
          <p:cNvPicPr preferRelativeResize="0"/>
          <p:nvPr/>
        </p:nvPicPr>
        <p:blipFill rotWithShape="1">
          <a:blip r:embed="rId5">
            <a:alphaModFix/>
          </a:blip>
          <a:srcRect b="0" l="0" r="0" t="0"/>
          <a:stretch/>
        </p:blipFill>
        <p:spPr>
          <a:xfrm>
            <a:off x="8560420" y="146177"/>
            <a:ext cx="417548" cy="65680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 name="Google Shape;11;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2" name="Google Shape;12;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 name="Google Shape;13;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6.gif"/><Relationship Id="rId4" Type="http://schemas.openxmlformats.org/officeDocument/2006/relationships/hyperlink" Target="https://youtu.be/I5sNeHdLvc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comments" Target="../comments/commen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comments" Target="../comments/commen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jpg"/><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jp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0.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8.jpg"/><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5.jpg"/><Relationship Id="rId4" Type="http://schemas.openxmlformats.org/officeDocument/2006/relationships/image" Target="../media/image6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3.png"/><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1.png"/><Relationship Id="rId4" Type="http://schemas.openxmlformats.org/officeDocument/2006/relationships/image" Target="../media/image7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3"/>
          <p:cNvSpPr txBox="1"/>
          <p:nvPr>
            <p:ph idx="1" type="subTitle"/>
          </p:nvPr>
        </p:nvSpPr>
        <p:spPr>
          <a:xfrm>
            <a:off x="1759500" y="5358716"/>
            <a:ext cx="5921700" cy="713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250"/>
              <a:buNone/>
            </a:pPr>
            <a:r>
              <a:rPr b="1" lang="en-US" sz="2250">
                <a:solidFill>
                  <a:schemeClr val="dk1"/>
                </a:solidFill>
              </a:rPr>
              <a:t>Additive </a:t>
            </a:r>
            <a:r>
              <a:rPr b="1" lang="en-US" sz="2400">
                <a:solidFill>
                  <a:schemeClr val="dk1"/>
                </a:solidFill>
              </a:rPr>
              <a:t>Manufacturing</a:t>
            </a:r>
            <a:endParaRPr b="1" sz="2400">
              <a:solidFill>
                <a:schemeClr val="dk1"/>
              </a:solidFill>
            </a:endParaRPr>
          </a:p>
          <a:p>
            <a:pPr indent="0" lvl="0" marL="0" rtl="0" algn="ctr">
              <a:lnSpc>
                <a:spcPct val="90000"/>
              </a:lnSpc>
              <a:spcBef>
                <a:spcPts val="0"/>
              </a:spcBef>
              <a:spcAft>
                <a:spcPts val="0"/>
              </a:spcAft>
              <a:buClr>
                <a:schemeClr val="dk1"/>
              </a:buClr>
              <a:buSzPts val="2250"/>
              <a:buNone/>
            </a:pPr>
            <a:r>
              <a:rPr b="1" lang="en-US" sz="2400"/>
              <a:t>Basic Course</a:t>
            </a:r>
            <a:endParaRPr b="1" sz="2400"/>
          </a:p>
        </p:txBody>
      </p:sp>
      <p:sp>
        <p:nvSpPr>
          <p:cNvPr id="166" name="Google Shape;166;p13"/>
          <p:cNvSpPr txBox="1"/>
          <p:nvPr/>
        </p:nvSpPr>
        <p:spPr>
          <a:xfrm>
            <a:off x="1919925" y="5817175"/>
            <a:ext cx="3521400" cy="40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t/>
            </a:r>
            <a:endParaRPr b="1" i="0" sz="2025" u="none" cap="none" strike="noStrike">
              <a:solidFill>
                <a:schemeClr val="dk1"/>
              </a:solidFill>
              <a:latin typeface="Calibri"/>
              <a:ea typeface="Calibri"/>
              <a:cs typeface="Calibri"/>
              <a:sym typeface="Calibri"/>
            </a:endParaRPr>
          </a:p>
        </p:txBody>
      </p:sp>
      <p:pic>
        <p:nvPicPr>
          <p:cNvPr id="167" name="Google Shape;167;p13"/>
          <p:cNvPicPr preferRelativeResize="0"/>
          <p:nvPr/>
        </p:nvPicPr>
        <p:blipFill rotWithShape="1">
          <a:blip r:embed="rId3">
            <a:alphaModFix/>
          </a:blip>
          <a:srcRect b="0" l="0" r="0" t="0"/>
          <a:stretch/>
        </p:blipFill>
        <p:spPr>
          <a:xfrm>
            <a:off x="1524003" y="1095463"/>
            <a:ext cx="6096000" cy="442753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2"/>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1D Sketches</a:t>
            </a:r>
            <a:endParaRPr/>
          </a:p>
        </p:txBody>
      </p:sp>
      <p:sp>
        <p:nvSpPr>
          <p:cNvPr id="237" name="Google Shape;237;p22"/>
          <p:cNvSpPr txBox="1"/>
          <p:nvPr>
            <p:ph idx="1" type="body"/>
          </p:nvPr>
        </p:nvSpPr>
        <p:spPr>
          <a:xfrm>
            <a:off x="628650" y="1356702"/>
            <a:ext cx="7886700"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400"/>
              </a:spcBef>
              <a:spcAft>
                <a:spcPts val="0"/>
              </a:spcAft>
              <a:buClr>
                <a:schemeClr val="dk1"/>
              </a:buClr>
              <a:buSzPts val="2800"/>
              <a:buChar char="•"/>
            </a:pPr>
            <a:r>
              <a:rPr lang="en-US"/>
              <a:t>Line:</a:t>
            </a:r>
            <a:endParaRPr sz="1200">
              <a:solidFill>
                <a:srgbClr val="202124"/>
              </a:solidFill>
              <a:highlight>
                <a:srgbClr val="FFFFFF"/>
              </a:highlight>
              <a:latin typeface="Arial"/>
              <a:ea typeface="Arial"/>
              <a:cs typeface="Arial"/>
              <a:sym typeface="Arial"/>
            </a:endParaRPr>
          </a:p>
          <a:p>
            <a:pPr indent="-146050" lvl="1" marL="514350" rtl="0" algn="l">
              <a:lnSpc>
                <a:spcPct val="100000"/>
              </a:lnSpc>
              <a:spcBef>
                <a:spcPts val="400"/>
              </a:spcBef>
              <a:spcAft>
                <a:spcPts val="0"/>
              </a:spcAft>
              <a:buClr>
                <a:schemeClr val="dk1"/>
              </a:buClr>
              <a:buSzPts val="2000"/>
              <a:buChar char="•"/>
            </a:pPr>
            <a:r>
              <a:rPr lang="en-US" sz="2000">
                <a:solidFill>
                  <a:srgbClr val="202124"/>
                </a:solidFill>
                <a:highlight>
                  <a:srgbClr val="FFFFFF"/>
                </a:highlight>
                <a:latin typeface="Arial"/>
                <a:ea typeface="Arial"/>
                <a:cs typeface="Arial"/>
                <a:sym typeface="Arial"/>
              </a:rPr>
              <a:t>Lines are drawn by specifying the starting and ending point through the cursor. Lines can be modified using numerical inputs</a:t>
            </a:r>
            <a:r>
              <a:rPr lang="en-US" sz="1200">
                <a:solidFill>
                  <a:srgbClr val="202124"/>
                </a:solidFill>
                <a:highlight>
                  <a:srgbClr val="FFFFFF"/>
                </a:highlight>
                <a:latin typeface="Arial"/>
                <a:ea typeface="Arial"/>
                <a:cs typeface="Arial"/>
                <a:sym typeface="Arial"/>
              </a:rPr>
              <a:t>.</a:t>
            </a:r>
            <a:endParaRPr sz="1200">
              <a:solidFill>
                <a:srgbClr val="202124"/>
              </a:solidFill>
              <a:highlight>
                <a:srgbClr val="FFFFFF"/>
              </a:highlight>
              <a:latin typeface="Arial"/>
              <a:ea typeface="Arial"/>
              <a:cs typeface="Arial"/>
              <a:sym typeface="Arial"/>
            </a:endParaRPr>
          </a:p>
          <a:p>
            <a:pPr indent="-171450" lvl="0" marL="171450" rtl="0" algn="l">
              <a:lnSpc>
                <a:spcPct val="100000"/>
              </a:lnSpc>
              <a:spcBef>
                <a:spcPts val="400"/>
              </a:spcBef>
              <a:spcAft>
                <a:spcPts val="0"/>
              </a:spcAft>
              <a:buClr>
                <a:schemeClr val="dk1"/>
              </a:buClr>
              <a:buSzPts val="2800"/>
              <a:buChar char="•"/>
            </a:pPr>
            <a:r>
              <a:rPr lang="en-US"/>
              <a:t>  Use sketch dimension to show/edit distance</a:t>
            </a:r>
            <a:endParaRPr/>
          </a:p>
          <a:p>
            <a:pPr indent="-342900" lvl="0" marL="342900" rtl="0" algn="l">
              <a:lnSpc>
                <a:spcPct val="100000"/>
              </a:lnSpc>
              <a:spcBef>
                <a:spcPts val="400"/>
              </a:spcBef>
              <a:spcAft>
                <a:spcPts val="0"/>
              </a:spcAft>
              <a:buSzPts val="2800"/>
              <a:buChar char="•"/>
            </a:pPr>
            <a:r>
              <a:rPr lang="en-US"/>
              <a:t>Set line as Construction line</a:t>
            </a:r>
            <a:endParaRPr/>
          </a:p>
          <a:p>
            <a:pPr indent="0" lvl="0" marL="0" rtl="0" algn="l">
              <a:lnSpc>
                <a:spcPct val="100000"/>
              </a:lnSpc>
              <a:spcBef>
                <a:spcPts val="400"/>
              </a:spcBef>
              <a:spcAft>
                <a:spcPts val="0"/>
              </a:spcAft>
              <a:buClr>
                <a:schemeClr val="dk1"/>
              </a:buClr>
              <a:buSzPts val="2000"/>
              <a:buNone/>
            </a:pPr>
            <a:r>
              <a:t/>
            </a:r>
            <a:endParaRPr/>
          </a:p>
          <a:p>
            <a:pPr indent="-215900" lvl="0" marL="342900" rtl="0" algn="l">
              <a:lnSpc>
                <a:spcPct val="100000"/>
              </a:lnSpc>
              <a:spcBef>
                <a:spcPts val="400"/>
              </a:spcBef>
              <a:spcAft>
                <a:spcPts val="0"/>
              </a:spcAft>
              <a:buClr>
                <a:schemeClr val="dk1"/>
              </a:buClr>
              <a:buSzPts val="2000"/>
              <a:buNone/>
            </a:pPr>
            <a:r>
              <a:t/>
            </a:r>
            <a:endParaRPr/>
          </a:p>
          <a:p>
            <a:pPr indent="0" lvl="0" marL="0" rtl="0" algn="l">
              <a:lnSpc>
                <a:spcPct val="100000"/>
              </a:lnSpc>
              <a:spcBef>
                <a:spcPts val="400"/>
              </a:spcBef>
              <a:spcAft>
                <a:spcPts val="0"/>
              </a:spcAft>
              <a:buClr>
                <a:schemeClr val="dk1"/>
              </a:buClr>
              <a:buSzPts val="2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3"/>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1D Drawing Practice</a:t>
            </a:r>
            <a:endParaRPr/>
          </a:p>
        </p:txBody>
      </p:sp>
      <p:pic>
        <p:nvPicPr>
          <p:cNvPr id="244" name="Google Shape;244;p23"/>
          <p:cNvPicPr preferRelativeResize="0"/>
          <p:nvPr/>
        </p:nvPicPr>
        <p:blipFill rotWithShape="1">
          <a:blip r:embed="rId3">
            <a:alphaModFix/>
          </a:blip>
          <a:srcRect b="0" l="0" r="0" t="0"/>
          <a:stretch/>
        </p:blipFill>
        <p:spPr>
          <a:xfrm>
            <a:off x="873200" y="1123450"/>
            <a:ext cx="7054424" cy="5145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4"/>
          <p:cNvSpPr/>
          <p:nvPr/>
        </p:nvSpPr>
        <p:spPr>
          <a:xfrm>
            <a:off x="523563" y="973394"/>
            <a:ext cx="4154400" cy="5458800"/>
          </a:xfrm>
          <a:prstGeom prst="rect">
            <a:avLst/>
          </a:prstGeom>
          <a:solidFill>
            <a:schemeClr val="accent3">
              <a:alpha val="34509"/>
            </a:scheme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0" name="Google Shape;250;p2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Sketches</a:t>
            </a:r>
            <a:endParaRPr/>
          </a:p>
        </p:txBody>
      </p:sp>
      <p:sp>
        <p:nvSpPr>
          <p:cNvPr id="251" name="Google Shape;251;p24"/>
          <p:cNvSpPr txBox="1"/>
          <p:nvPr>
            <p:ph idx="1" type="body"/>
          </p:nvPr>
        </p:nvSpPr>
        <p:spPr>
          <a:xfrm>
            <a:off x="523563" y="2666577"/>
            <a:ext cx="4154400" cy="11442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dk1"/>
              </a:buClr>
              <a:buSzPts val="1419"/>
              <a:buNone/>
            </a:pPr>
            <a:r>
              <a:rPr lang="en-US" sz="2040"/>
              <a:t>Two dimensional drawings are the cornerstone of creating objects in the digital environment.</a:t>
            </a:r>
            <a:endParaRPr sz="2040"/>
          </a:p>
          <a:p>
            <a:pPr indent="0" lvl="0" marL="0" rtl="0" algn="ctr">
              <a:lnSpc>
                <a:spcPct val="80000"/>
              </a:lnSpc>
              <a:spcBef>
                <a:spcPts val="0"/>
              </a:spcBef>
              <a:spcAft>
                <a:spcPts val="0"/>
              </a:spcAft>
              <a:buClr>
                <a:schemeClr val="dk1"/>
              </a:buClr>
              <a:buSzPts val="1419"/>
              <a:buNone/>
            </a:pPr>
            <a:r>
              <a:t/>
            </a:r>
            <a:endParaRPr sz="2040"/>
          </a:p>
          <a:p>
            <a:pPr indent="0" lvl="0" marL="0" rtl="0" algn="ctr">
              <a:lnSpc>
                <a:spcPct val="80000"/>
              </a:lnSpc>
              <a:spcBef>
                <a:spcPts val="0"/>
              </a:spcBef>
              <a:spcAft>
                <a:spcPts val="0"/>
              </a:spcAft>
              <a:buClr>
                <a:schemeClr val="dk1"/>
              </a:buClr>
              <a:buSzPts val="1419"/>
              <a:buNone/>
            </a:pPr>
            <a:r>
              <a:rPr lang="en-US" sz="2040"/>
              <a:t>A closed profile created by 2D sketches is required for any 3D construction.</a:t>
            </a:r>
            <a:endParaRPr sz="2040"/>
          </a:p>
        </p:txBody>
      </p:sp>
      <p:cxnSp>
        <p:nvCxnSpPr>
          <p:cNvPr id="252" name="Google Shape;252;p24"/>
          <p:cNvCxnSpPr/>
          <p:nvPr/>
        </p:nvCxnSpPr>
        <p:spPr>
          <a:xfrm>
            <a:off x="6799385" y="1897184"/>
            <a:ext cx="0" cy="3126154"/>
          </a:xfrm>
          <a:prstGeom prst="straightConnector1">
            <a:avLst/>
          </a:prstGeom>
          <a:noFill/>
          <a:ln cap="flat" cmpd="sng" w="50800">
            <a:solidFill>
              <a:schemeClr val="dk1"/>
            </a:solidFill>
            <a:prstDash val="solid"/>
            <a:miter lim="800000"/>
            <a:headEnd len="sm" w="sm" type="none"/>
            <a:tailEnd len="sm" w="sm" type="none"/>
          </a:ln>
        </p:spPr>
      </p:cxnSp>
      <p:cxnSp>
        <p:nvCxnSpPr>
          <p:cNvPr id="253" name="Google Shape;253;p24"/>
          <p:cNvCxnSpPr/>
          <p:nvPr/>
        </p:nvCxnSpPr>
        <p:spPr>
          <a:xfrm rot="10800000">
            <a:off x="5053311" y="3440723"/>
            <a:ext cx="3403600" cy="0"/>
          </a:xfrm>
          <a:prstGeom prst="straightConnector1">
            <a:avLst/>
          </a:prstGeom>
          <a:noFill/>
          <a:ln cap="flat" cmpd="sng" w="50800">
            <a:solidFill>
              <a:schemeClr val="dk1"/>
            </a:solidFill>
            <a:prstDash val="solid"/>
            <a:miter lim="800000"/>
            <a:headEnd len="sm" w="sm" type="none"/>
            <a:tailEnd len="sm" w="sm" type="none"/>
          </a:ln>
        </p:spPr>
      </p:cxnSp>
      <p:sp>
        <p:nvSpPr>
          <p:cNvPr id="254" name="Google Shape;254;p24"/>
          <p:cNvSpPr txBox="1"/>
          <p:nvPr/>
        </p:nvSpPr>
        <p:spPr>
          <a:xfrm>
            <a:off x="8545460" y="3275111"/>
            <a:ext cx="457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X</a:t>
            </a:r>
            <a:endParaRPr b="0" i="0" sz="1400" u="none" cap="none" strike="noStrike">
              <a:solidFill>
                <a:srgbClr val="000000"/>
              </a:solidFill>
              <a:latin typeface="Arial"/>
              <a:ea typeface="Arial"/>
              <a:cs typeface="Arial"/>
              <a:sym typeface="Arial"/>
            </a:endParaRPr>
          </a:p>
        </p:txBody>
      </p:sp>
      <p:sp>
        <p:nvSpPr>
          <p:cNvPr id="255" name="Google Shape;255;p24"/>
          <p:cNvSpPr txBox="1"/>
          <p:nvPr/>
        </p:nvSpPr>
        <p:spPr>
          <a:xfrm>
            <a:off x="6653511" y="1575441"/>
            <a:ext cx="67731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a:t>
            </a:r>
            <a:endParaRPr b="0" i="0" sz="1400" u="none" cap="none" strike="noStrike">
              <a:solidFill>
                <a:srgbClr val="000000"/>
              </a:solidFill>
              <a:latin typeface="Arial"/>
              <a:ea typeface="Arial"/>
              <a:cs typeface="Arial"/>
              <a:sym typeface="Arial"/>
            </a:endParaRPr>
          </a:p>
        </p:txBody>
      </p:sp>
      <p:sp>
        <p:nvSpPr>
          <p:cNvPr id="256" name="Google Shape;256;p24"/>
          <p:cNvSpPr txBox="1"/>
          <p:nvPr/>
        </p:nvSpPr>
        <p:spPr>
          <a:xfrm>
            <a:off x="5376985" y="5671775"/>
            <a:ext cx="301739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All measurements are in metric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5"/>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Rectangle </a:t>
            </a:r>
            <a:endParaRPr/>
          </a:p>
        </p:txBody>
      </p:sp>
      <p:sp>
        <p:nvSpPr>
          <p:cNvPr id="262" name="Google Shape;262;p25"/>
          <p:cNvSpPr/>
          <p:nvPr/>
        </p:nvSpPr>
        <p:spPr>
          <a:xfrm>
            <a:off x="662384" y="2487320"/>
            <a:ext cx="2043464" cy="1124989"/>
          </a:xfrm>
          <a:prstGeom prst="rect">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3" name="Google Shape;263;p25"/>
          <p:cNvSpPr/>
          <p:nvPr/>
        </p:nvSpPr>
        <p:spPr>
          <a:xfrm>
            <a:off x="3569067" y="2487320"/>
            <a:ext cx="2043464" cy="1124989"/>
          </a:xfrm>
          <a:prstGeom prst="rect">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4" name="Google Shape;264;p25"/>
          <p:cNvSpPr/>
          <p:nvPr/>
        </p:nvSpPr>
        <p:spPr>
          <a:xfrm>
            <a:off x="6475750" y="2487319"/>
            <a:ext cx="2043464" cy="1124989"/>
          </a:xfrm>
          <a:prstGeom prst="rect">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5" name="Google Shape;265;p25"/>
          <p:cNvSpPr txBox="1"/>
          <p:nvPr/>
        </p:nvSpPr>
        <p:spPr>
          <a:xfrm>
            <a:off x="68309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Two-Point Rectangle</a:t>
            </a:r>
            <a:endParaRPr b="0" i="0" sz="1400" u="none" cap="none" strike="noStrike">
              <a:solidFill>
                <a:srgbClr val="000000"/>
              </a:solidFill>
              <a:latin typeface="Arial"/>
              <a:ea typeface="Arial"/>
              <a:cs typeface="Arial"/>
              <a:sym typeface="Arial"/>
            </a:endParaRPr>
          </a:p>
        </p:txBody>
      </p:sp>
      <p:sp>
        <p:nvSpPr>
          <p:cNvPr id="266" name="Google Shape;266;p25"/>
          <p:cNvSpPr txBox="1"/>
          <p:nvPr/>
        </p:nvSpPr>
        <p:spPr>
          <a:xfrm>
            <a:off x="356906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Three-Point Rectangle</a:t>
            </a:r>
            <a:endParaRPr b="0" i="0" sz="1400" u="none" cap="none" strike="noStrike">
              <a:solidFill>
                <a:srgbClr val="000000"/>
              </a:solidFill>
              <a:latin typeface="Arial"/>
              <a:ea typeface="Arial"/>
              <a:cs typeface="Arial"/>
              <a:sym typeface="Arial"/>
            </a:endParaRPr>
          </a:p>
        </p:txBody>
      </p:sp>
      <p:sp>
        <p:nvSpPr>
          <p:cNvPr id="267" name="Google Shape;267;p25"/>
          <p:cNvSpPr txBox="1"/>
          <p:nvPr/>
        </p:nvSpPr>
        <p:spPr>
          <a:xfrm>
            <a:off x="6428637" y="2097220"/>
            <a:ext cx="213769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Center-Point Rectangle</a:t>
            </a:r>
            <a:endParaRPr b="0" i="0" sz="1400" u="none" cap="none" strike="noStrike">
              <a:solidFill>
                <a:srgbClr val="000000"/>
              </a:solidFill>
              <a:latin typeface="Arial"/>
              <a:ea typeface="Arial"/>
              <a:cs typeface="Arial"/>
              <a:sym typeface="Arial"/>
            </a:endParaRPr>
          </a:p>
        </p:txBody>
      </p:sp>
      <p:sp>
        <p:nvSpPr>
          <p:cNvPr id="268" name="Google Shape;268;p25"/>
          <p:cNvSpPr/>
          <p:nvPr/>
        </p:nvSpPr>
        <p:spPr>
          <a:xfrm>
            <a:off x="624786" y="2418046"/>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9" name="Google Shape;269;p25"/>
          <p:cNvSpPr/>
          <p:nvPr/>
        </p:nvSpPr>
        <p:spPr>
          <a:xfrm>
            <a:off x="2610319" y="3543038"/>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0" name="Google Shape;270;p25"/>
          <p:cNvSpPr/>
          <p:nvPr/>
        </p:nvSpPr>
        <p:spPr>
          <a:xfrm>
            <a:off x="3514967" y="2418045"/>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 name="Google Shape;271;p25"/>
          <p:cNvSpPr/>
          <p:nvPr/>
        </p:nvSpPr>
        <p:spPr>
          <a:xfrm>
            <a:off x="3494252" y="3543038"/>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 name="Google Shape;272;p25"/>
          <p:cNvSpPr/>
          <p:nvPr/>
        </p:nvSpPr>
        <p:spPr>
          <a:xfrm>
            <a:off x="5517002" y="2418045"/>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3" name="Google Shape;273;p25"/>
          <p:cNvSpPr/>
          <p:nvPr/>
        </p:nvSpPr>
        <p:spPr>
          <a:xfrm>
            <a:off x="7422667" y="2980540"/>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 name="Google Shape;274;p25"/>
          <p:cNvSpPr/>
          <p:nvPr/>
        </p:nvSpPr>
        <p:spPr>
          <a:xfrm>
            <a:off x="6405148" y="2418045"/>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Circle</a:t>
            </a:r>
            <a:endParaRPr/>
          </a:p>
        </p:txBody>
      </p:sp>
      <p:sp>
        <p:nvSpPr>
          <p:cNvPr id="280" name="Google Shape;280;p26"/>
          <p:cNvSpPr txBox="1"/>
          <p:nvPr/>
        </p:nvSpPr>
        <p:spPr>
          <a:xfrm>
            <a:off x="68309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Two-Point Circle</a:t>
            </a:r>
            <a:endParaRPr b="0" i="0" sz="1400" u="none" cap="none" strike="noStrike">
              <a:solidFill>
                <a:srgbClr val="000000"/>
              </a:solidFill>
              <a:latin typeface="Arial"/>
              <a:ea typeface="Arial"/>
              <a:cs typeface="Arial"/>
              <a:sym typeface="Arial"/>
            </a:endParaRPr>
          </a:p>
        </p:txBody>
      </p:sp>
      <p:sp>
        <p:nvSpPr>
          <p:cNvPr id="281" name="Google Shape;281;p26"/>
          <p:cNvSpPr txBox="1"/>
          <p:nvPr/>
        </p:nvSpPr>
        <p:spPr>
          <a:xfrm>
            <a:off x="6428637" y="2097220"/>
            <a:ext cx="213769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Center-Point Circle</a:t>
            </a:r>
            <a:endParaRPr b="0" i="0" sz="1400" u="none" cap="none" strike="noStrike">
              <a:solidFill>
                <a:srgbClr val="000000"/>
              </a:solidFill>
              <a:latin typeface="Arial"/>
              <a:ea typeface="Arial"/>
              <a:cs typeface="Arial"/>
              <a:sym typeface="Arial"/>
            </a:endParaRPr>
          </a:p>
        </p:txBody>
      </p:sp>
      <p:sp>
        <p:nvSpPr>
          <p:cNvPr id="282" name="Google Shape;282;p26"/>
          <p:cNvSpPr/>
          <p:nvPr/>
        </p:nvSpPr>
        <p:spPr>
          <a:xfrm>
            <a:off x="641669" y="2418045"/>
            <a:ext cx="2043464" cy="1883365"/>
          </a:xfrm>
          <a:prstGeom prst="ellipse">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3" name="Google Shape;283;p26"/>
          <p:cNvSpPr/>
          <p:nvPr/>
        </p:nvSpPr>
        <p:spPr>
          <a:xfrm>
            <a:off x="774415" y="2736083"/>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4" name="Google Shape;284;p26"/>
          <p:cNvSpPr/>
          <p:nvPr/>
        </p:nvSpPr>
        <p:spPr>
          <a:xfrm>
            <a:off x="2399730" y="3916377"/>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5" name="Google Shape;285;p26"/>
          <p:cNvSpPr/>
          <p:nvPr/>
        </p:nvSpPr>
        <p:spPr>
          <a:xfrm>
            <a:off x="3510415" y="2418045"/>
            <a:ext cx="2043464" cy="1883365"/>
          </a:xfrm>
          <a:prstGeom prst="ellipse">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6" name="Google Shape;286;p26"/>
          <p:cNvSpPr txBox="1"/>
          <p:nvPr/>
        </p:nvSpPr>
        <p:spPr>
          <a:xfrm>
            <a:off x="356906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Three-Point Circle</a:t>
            </a:r>
            <a:endParaRPr b="0" i="0" sz="1400" u="none" cap="none" strike="noStrike">
              <a:solidFill>
                <a:srgbClr val="000000"/>
              </a:solidFill>
              <a:latin typeface="Arial"/>
              <a:ea typeface="Arial"/>
              <a:cs typeface="Arial"/>
              <a:sym typeface="Arial"/>
            </a:endParaRPr>
          </a:p>
        </p:txBody>
      </p:sp>
      <p:sp>
        <p:nvSpPr>
          <p:cNvPr id="287" name="Google Shape;287;p26"/>
          <p:cNvSpPr/>
          <p:nvPr/>
        </p:nvSpPr>
        <p:spPr>
          <a:xfrm>
            <a:off x="5304974" y="3847104"/>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8" name="Google Shape;288;p26"/>
          <p:cNvSpPr/>
          <p:nvPr/>
        </p:nvSpPr>
        <p:spPr>
          <a:xfrm>
            <a:off x="3494252" y="3543038"/>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p26"/>
          <p:cNvSpPr/>
          <p:nvPr/>
        </p:nvSpPr>
        <p:spPr>
          <a:xfrm>
            <a:off x="4724522" y="2387640"/>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0" name="Google Shape;290;p26"/>
          <p:cNvSpPr/>
          <p:nvPr/>
        </p:nvSpPr>
        <p:spPr>
          <a:xfrm>
            <a:off x="6428637" y="2456912"/>
            <a:ext cx="2043464" cy="1883365"/>
          </a:xfrm>
          <a:prstGeom prst="ellipse">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1" name="Google Shape;291;p26"/>
          <p:cNvSpPr/>
          <p:nvPr/>
        </p:nvSpPr>
        <p:spPr>
          <a:xfrm>
            <a:off x="6712582" y="2597538"/>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2" name="Google Shape;292;p26"/>
          <p:cNvSpPr/>
          <p:nvPr/>
        </p:nvSpPr>
        <p:spPr>
          <a:xfrm>
            <a:off x="7375554" y="3359727"/>
            <a:ext cx="149629" cy="138545"/>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7"/>
          <p:cNvSpPr/>
          <p:nvPr/>
        </p:nvSpPr>
        <p:spPr>
          <a:xfrm>
            <a:off x="4740688" y="3719750"/>
            <a:ext cx="2271900" cy="1883400"/>
          </a:xfrm>
          <a:prstGeom prst="hexagon">
            <a:avLst>
              <a:gd fmla="val 25000" name="adj"/>
              <a:gd fmla="val 115470" name="vf"/>
            </a:avLst>
          </a:pr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7"/>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Polygon</a:t>
            </a:r>
            <a:endParaRPr/>
          </a:p>
        </p:txBody>
      </p:sp>
      <p:sp>
        <p:nvSpPr>
          <p:cNvPr id="299" name="Google Shape;299;p27"/>
          <p:cNvSpPr txBox="1"/>
          <p:nvPr>
            <p:ph idx="1" type="body"/>
          </p:nvPr>
        </p:nvSpPr>
        <p:spPr>
          <a:xfrm>
            <a:off x="606850" y="756675"/>
            <a:ext cx="7886700" cy="2091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SzPct val="108108"/>
              <a:buNone/>
            </a:pPr>
            <a:r>
              <a:t/>
            </a:r>
            <a:endParaRPr/>
          </a:p>
          <a:p>
            <a:pPr indent="-333375" lvl="1" marL="685800" rtl="0" algn="l">
              <a:lnSpc>
                <a:spcPct val="100000"/>
              </a:lnSpc>
              <a:spcBef>
                <a:spcPts val="400"/>
              </a:spcBef>
              <a:spcAft>
                <a:spcPts val="0"/>
              </a:spcAft>
              <a:buClr>
                <a:schemeClr val="dk1"/>
              </a:buClr>
              <a:buSzPct val="83333"/>
              <a:buChar char="•"/>
            </a:pPr>
            <a:r>
              <a:rPr lang="en-US"/>
              <a:t>Inscribed polygon</a:t>
            </a:r>
            <a:endParaRPr/>
          </a:p>
          <a:p>
            <a:pPr indent="-162876" lvl="2" marL="857250" rtl="0" algn="l">
              <a:lnSpc>
                <a:spcPct val="100000"/>
              </a:lnSpc>
              <a:spcBef>
                <a:spcPts val="400"/>
              </a:spcBef>
              <a:spcAft>
                <a:spcPts val="0"/>
              </a:spcAft>
              <a:buSzPct val="100000"/>
              <a:buChar char="•"/>
            </a:pPr>
            <a:r>
              <a:rPr lang="en-US"/>
              <a:t>A Polygon is inscribed in a circle when all its vertices lie on the circle</a:t>
            </a:r>
            <a:endParaRPr/>
          </a:p>
          <a:p>
            <a:pPr indent="-160020" lvl="1" marL="514350" rtl="0" algn="l">
              <a:lnSpc>
                <a:spcPct val="100000"/>
              </a:lnSpc>
              <a:spcBef>
                <a:spcPts val="400"/>
              </a:spcBef>
              <a:spcAft>
                <a:spcPts val="0"/>
              </a:spcAft>
              <a:buSzPct val="100000"/>
              <a:buChar char="•"/>
            </a:pPr>
            <a:r>
              <a:rPr lang="en-US"/>
              <a:t>  Circumscribed polygon</a:t>
            </a:r>
            <a:endParaRPr/>
          </a:p>
          <a:p>
            <a:pPr indent="-162876" lvl="2" marL="857250" rtl="0" algn="l">
              <a:lnSpc>
                <a:spcPct val="100000"/>
              </a:lnSpc>
              <a:spcBef>
                <a:spcPts val="400"/>
              </a:spcBef>
              <a:spcAft>
                <a:spcPts val="0"/>
              </a:spcAft>
              <a:buSzPct val="100000"/>
              <a:buChar char="•"/>
            </a:pPr>
            <a:r>
              <a:rPr lang="en-US"/>
              <a:t>A polygon is circumscribed about a circle when each of its sides is tangent to a circle</a:t>
            </a:r>
            <a:endParaRPr/>
          </a:p>
          <a:p>
            <a:pPr indent="-333375" lvl="1" marL="685800" rtl="0" algn="l">
              <a:lnSpc>
                <a:spcPct val="100000"/>
              </a:lnSpc>
              <a:spcBef>
                <a:spcPts val="400"/>
              </a:spcBef>
              <a:spcAft>
                <a:spcPts val="0"/>
              </a:spcAft>
              <a:buClr>
                <a:schemeClr val="dk1"/>
              </a:buClr>
              <a:buSzPct val="83333"/>
              <a:buChar char="•"/>
            </a:pPr>
            <a:r>
              <a:rPr lang="en-US"/>
              <a:t>Edge polygon</a:t>
            </a:r>
            <a:endParaRPr/>
          </a:p>
        </p:txBody>
      </p:sp>
      <p:sp>
        <p:nvSpPr>
          <p:cNvPr id="300" name="Google Shape;300;p27"/>
          <p:cNvSpPr/>
          <p:nvPr/>
        </p:nvSpPr>
        <p:spPr>
          <a:xfrm>
            <a:off x="2161406" y="3690195"/>
            <a:ext cx="2043600" cy="18834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1" name="Google Shape;301;p27"/>
          <p:cNvSpPr/>
          <p:nvPr/>
        </p:nvSpPr>
        <p:spPr>
          <a:xfrm>
            <a:off x="4849582" y="3719745"/>
            <a:ext cx="2043600" cy="1883400"/>
          </a:xfrm>
          <a:prstGeom prst="ellipse">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p27"/>
          <p:cNvSpPr txBox="1"/>
          <p:nvPr/>
        </p:nvSpPr>
        <p:spPr>
          <a:xfrm>
            <a:off x="1772613" y="325152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Inscribed Polygon</a:t>
            </a:r>
            <a:endParaRPr b="0" i="0" sz="1400" u="none" cap="none" strike="noStrike">
              <a:solidFill>
                <a:srgbClr val="000000"/>
              </a:solidFill>
              <a:latin typeface="Arial"/>
              <a:ea typeface="Arial"/>
              <a:cs typeface="Arial"/>
              <a:sym typeface="Arial"/>
            </a:endParaRPr>
          </a:p>
        </p:txBody>
      </p:sp>
      <p:sp>
        <p:nvSpPr>
          <p:cNvPr id="303" name="Google Shape;303;p27"/>
          <p:cNvSpPr txBox="1"/>
          <p:nvPr/>
        </p:nvSpPr>
        <p:spPr>
          <a:xfrm>
            <a:off x="4371388" y="325152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Circumscribed Polygon</a:t>
            </a:r>
            <a:endParaRPr b="0" i="0" sz="1400" u="none" cap="none" strike="noStrike">
              <a:solidFill>
                <a:srgbClr val="000000"/>
              </a:solidFill>
              <a:latin typeface="Arial"/>
              <a:ea typeface="Arial"/>
              <a:cs typeface="Arial"/>
              <a:sym typeface="Arial"/>
            </a:endParaRPr>
          </a:p>
        </p:txBody>
      </p:sp>
      <p:sp>
        <p:nvSpPr>
          <p:cNvPr id="304" name="Google Shape;304;p27"/>
          <p:cNvSpPr/>
          <p:nvPr/>
        </p:nvSpPr>
        <p:spPr>
          <a:xfrm>
            <a:off x="2161413" y="3924375"/>
            <a:ext cx="2043600" cy="1438800"/>
          </a:xfrm>
          <a:prstGeom prst="hexagon">
            <a:avLst>
              <a:gd fmla="val 25000" name="adj"/>
              <a:gd fmla="val 115470" name="vf"/>
            </a:avLst>
          </a:prstGeom>
          <a:solidFill>
            <a:schemeClr val="lt2"/>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7"/>
          <p:cNvSpPr/>
          <p:nvPr/>
        </p:nvSpPr>
        <p:spPr>
          <a:xfrm>
            <a:off x="5773665" y="365048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6" name="Google Shape;306;p27"/>
          <p:cNvSpPr/>
          <p:nvPr/>
        </p:nvSpPr>
        <p:spPr>
          <a:xfrm>
            <a:off x="5820365" y="553565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27"/>
          <p:cNvSpPr/>
          <p:nvPr/>
        </p:nvSpPr>
        <p:spPr>
          <a:xfrm>
            <a:off x="3766040" y="529075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27"/>
          <p:cNvSpPr/>
          <p:nvPr/>
        </p:nvSpPr>
        <p:spPr>
          <a:xfrm>
            <a:off x="4128090" y="459215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9" name="Google Shape;309;p27"/>
          <p:cNvSpPr/>
          <p:nvPr/>
        </p:nvSpPr>
        <p:spPr>
          <a:xfrm>
            <a:off x="2449940" y="529075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0" name="Google Shape;310;p27"/>
          <p:cNvSpPr/>
          <p:nvPr/>
        </p:nvSpPr>
        <p:spPr>
          <a:xfrm>
            <a:off x="2076415" y="457448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1" name="Google Shape;311;p27"/>
          <p:cNvSpPr/>
          <p:nvPr/>
        </p:nvSpPr>
        <p:spPr>
          <a:xfrm>
            <a:off x="3788065" y="386895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p27"/>
          <p:cNvSpPr/>
          <p:nvPr/>
        </p:nvSpPr>
        <p:spPr>
          <a:xfrm>
            <a:off x="6694215" y="504058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3" name="Google Shape;313;p27"/>
          <p:cNvSpPr/>
          <p:nvPr/>
        </p:nvSpPr>
        <p:spPr>
          <a:xfrm>
            <a:off x="2449940" y="384340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4" name="Google Shape;314;p27"/>
          <p:cNvSpPr/>
          <p:nvPr/>
        </p:nvSpPr>
        <p:spPr>
          <a:xfrm>
            <a:off x="6694215" y="413940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5" name="Google Shape;315;p27"/>
          <p:cNvSpPr/>
          <p:nvPr/>
        </p:nvSpPr>
        <p:spPr>
          <a:xfrm>
            <a:off x="4889215" y="4139408"/>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27"/>
          <p:cNvSpPr/>
          <p:nvPr/>
        </p:nvSpPr>
        <p:spPr>
          <a:xfrm>
            <a:off x="4889215" y="504058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Other Shapes</a:t>
            </a:r>
            <a:endParaRPr/>
          </a:p>
        </p:txBody>
      </p:sp>
      <p:sp>
        <p:nvSpPr>
          <p:cNvPr id="322" name="Google Shape;322;p28"/>
          <p:cNvSpPr txBox="1"/>
          <p:nvPr/>
        </p:nvSpPr>
        <p:spPr>
          <a:xfrm>
            <a:off x="68309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Ellipse</a:t>
            </a:r>
            <a:endParaRPr b="0" i="0" sz="1400" u="none" cap="none" strike="noStrike">
              <a:solidFill>
                <a:srgbClr val="000000"/>
              </a:solidFill>
              <a:latin typeface="Arial"/>
              <a:ea typeface="Arial"/>
              <a:cs typeface="Arial"/>
              <a:sym typeface="Arial"/>
            </a:endParaRPr>
          </a:p>
        </p:txBody>
      </p:sp>
      <p:sp>
        <p:nvSpPr>
          <p:cNvPr id="323" name="Google Shape;323;p28"/>
          <p:cNvSpPr txBox="1"/>
          <p:nvPr/>
        </p:nvSpPr>
        <p:spPr>
          <a:xfrm>
            <a:off x="6428637" y="2097220"/>
            <a:ext cx="213769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Arc</a:t>
            </a:r>
            <a:endParaRPr b="0" i="0" sz="1400" u="none" cap="none" strike="noStrike">
              <a:solidFill>
                <a:srgbClr val="000000"/>
              </a:solidFill>
              <a:latin typeface="Arial"/>
              <a:ea typeface="Arial"/>
              <a:cs typeface="Arial"/>
              <a:sym typeface="Arial"/>
            </a:endParaRPr>
          </a:p>
        </p:txBody>
      </p:sp>
      <p:sp>
        <p:nvSpPr>
          <p:cNvPr id="324" name="Google Shape;324;p28"/>
          <p:cNvSpPr txBox="1"/>
          <p:nvPr/>
        </p:nvSpPr>
        <p:spPr>
          <a:xfrm>
            <a:off x="3569067" y="2097220"/>
            <a:ext cx="200203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Spline</a:t>
            </a:r>
            <a:endParaRPr b="0" i="0" sz="1400" u="none" cap="none" strike="noStrike">
              <a:solidFill>
                <a:srgbClr val="000000"/>
              </a:solidFill>
              <a:latin typeface="Arial"/>
              <a:ea typeface="Arial"/>
              <a:cs typeface="Arial"/>
              <a:sym typeface="Arial"/>
            </a:endParaRPr>
          </a:p>
        </p:txBody>
      </p:sp>
      <p:sp>
        <p:nvSpPr>
          <p:cNvPr id="325" name="Google Shape;325;p28"/>
          <p:cNvSpPr/>
          <p:nvPr/>
        </p:nvSpPr>
        <p:spPr>
          <a:xfrm>
            <a:off x="683097" y="2568893"/>
            <a:ext cx="2002038" cy="1180335"/>
          </a:xfrm>
          <a:prstGeom prst="ellipse">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p28"/>
          <p:cNvSpPr/>
          <p:nvPr/>
        </p:nvSpPr>
        <p:spPr>
          <a:xfrm>
            <a:off x="3652556" y="2749118"/>
            <a:ext cx="1835058" cy="1085820"/>
          </a:xfrm>
          <a:custGeom>
            <a:rect b="b" l="l" r="r" t="t"/>
            <a:pathLst>
              <a:path extrusionOk="0" h="1085820" w="1835058">
                <a:moveTo>
                  <a:pt x="0" y="38416"/>
                </a:moveTo>
                <a:cubicBezTo>
                  <a:pt x="897312" y="1932"/>
                  <a:pt x="1794625" y="-34551"/>
                  <a:pt x="1834341" y="60584"/>
                </a:cubicBezTo>
                <a:cubicBezTo>
                  <a:pt x="1874057" y="155719"/>
                  <a:pt x="251229" y="438351"/>
                  <a:pt x="238298" y="609224"/>
                </a:cubicBezTo>
                <a:cubicBezTo>
                  <a:pt x="225367" y="780097"/>
                  <a:pt x="991061" y="932958"/>
                  <a:pt x="1756756" y="1085820"/>
                </a:cubicBezTo>
              </a:path>
            </a:pathLst>
          </a:cu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327" name="Google Shape;327;p28"/>
          <p:cNvCxnSpPr/>
          <p:nvPr/>
        </p:nvCxnSpPr>
        <p:spPr>
          <a:xfrm flipH="1" rot="10800000">
            <a:off x="6667250" y="3792775"/>
            <a:ext cx="1628700" cy="4500"/>
          </a:xfrm>
          <a:prstGeom prst="straightConnector1">
            <a:avLst/>
          </a:prstGeom>
          <a:noFill/>
          <a:ln cap="flat" cmpd="sng" w="28575">
            <a:solidFill>
              <a:schemeClr val="dk1"/>
            </a:solidFill>
            <a:prstDash val="solid"/>
            <a:round/>
            <a:headEnd len="sm" w="sm" type="none"/>
            <a:tailEnd len="sm" w="sm" type="none"/>
          </a:ln>
        </p:spPr>
      </p:cxnSp>
      <p:cxnSp>
        <p:nvCxnSpPr>
          <p:cNvPr id="328" name="Google Shape;328;p28"/>
          <p:cNvCxnSpPr>
            <a:endCxn id="329" idx="0"/>
          </p:cNvCxnSpPr>
          <p:nvPr/>
        </p:nvCxnSpPr>
        <p:spPr>
          <a:xfrm flipH="1" rot="10800000">
            <a:off x="6684990" y="2723906"/>
            <a:ext cx="1039200" cy="1068900"/>
          </a:xfrm>
          <a:prstGeom prst="straightConnector1">
            <a:avLst/>
          </a:prstGeom>
          <a:noFill/>
          <a:ln cap="flat" cmpd="sng" w="28575">
            <a:solidFill>
              <a:schemeClr val="dk1"/>
            </a:solidFill>
            <a:prstDash val="solid"/>
            <a:round/>
            <a:headEnd len="sm" w="sm" type="none"/>
            <a:tailEnd len="sm" w="sm" type="none"/>
          </a:ln>
        </p:spPr>
      </p:cxnSp>
      <p:sp>
        <p:nvSpPr>
          <p:cNvPr id="329" name="Google Shape;329;p28"/>
          <p:cNvSpPr/>
          <p:nvPr/>
        </p:nvSpPr>
        <p:spPr>
          <a:xfrm>
            <a:off x="6319475" y="2610750"/>
            <a:ext cx="1959000" cy="2282700"/>
          </a:xfrm>
          <a:prstGeom prst="arc">
            <a:avLst>
              <a:gd fmla="val 17548066" name="adj1"/>
              <a:gd fmla="val 220141" name="adj2"/>
            </a:avLst>
          </a:prstGeom>
          <a:no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8"/>
          <p:cNvSpPr/>
          <p:nvPr/>
        </p:nvSpPr>
        <p:spPr>
          <a:xfrm>
            <a:off x="7641215" y="265678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28"/>
          <p:cNvSpPr/>
          <p:nvPr/>
        </p:nvSpPr>
        <p:spPr>
          <a:xfrm>
            <a:off x="8212065" y="3725733"/>
            <a:ext cx="149700" cy="138600"/>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9"/>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300"/>
              <a:buNone/>
            </a:pPr>
            <a:r>
              <a:rPr lang="en-US"/>
              <a:t>Text</a:t>
            </a:r>
            <a:endParaRPr/>
          </a:p>
        </p:txBody>
      </p:sp>
      <p:pic>
        <p:nvPicPr>
          <p:cNvPr id="338" name="Google Shape;338;p29"/>
          <p:cNvPicPr preferRelativeResize="0"/>
          <p:nvPr/>
        </p:nvPicPr>
        <p:blipFill rotWithShape="1">
          <a:blip r:embed="rId3">
            <a:alphaModFix/>
          </a:blip>
          <a:srcRect b="0" l="0" r="0" t="0"/>
          <a:stretch/>
        </p:blipFill>
        <p:spPr>
          <a:xfrm>
            <a:off x="1092838" y="1256349"/>
            <a:ext cx="6958323" cy="4858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30"/>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Tools</a:t>
            </a:r>
            <a:endParaRPr/>
          </a:p>
        </p:txBody>
      </p:sp>
      <p:sp>
        <p:nvSpPr>
          <p:cNvPr id="345" name="Google Shape;345;p30"/>
          <p:cNvSpPr txBox="1"/>
          <p:nvPr>
            <p:ph idx="1" type="body"/>
          </p:nvPr>
        </p:nvSpPr>
        <p:spPr>
          <a:xfrm>
            <a:off x="628650" y="1886584"/>
            <a:ext cx="7886700" cy="4351200"/>
          </a:xfrm>
          <a:prstGeom prst="rect">
            <a:avLst/>
          </a:prstGeom>
          <a:noFill/>
          <a:ln>
            <a:noFill/>
          </a:ln>
        </p:spPr>
        <p:txBody>
          <a:bodyPr anchorCtr="0" anchor="t" bIns="45700" lIns="91425" spcFirstLastPara="1" rIns="91425" wrap="square" tIns="45700">
            <a:normAutofit/>
          </a:bodyPr>
          <a:lstStyle/>
          <a:p>
            <a:pPr indent="-317500" lvl="0" marL="342900" marR="0" rtl="0" algn="l">
              <a:lnSpc>
                <a:spcPct val="100000"/>
              </a:lnSpc>
              <a:spcBef>
                <a:spcPts val="0"/>
              </a:spcBef>
              <a:spcAft>
                <a:spcPts val="0"/>
              </a:spcAft>
              <a:buClr>
                <a:srgbClr val="000000"/>
              </a:buClr>
              <a:buSzPts val="2800"/>
              <a:buFont typeface="Arial"/>
              <a:buChar char="•"/>
            </a:pPr>
            <a:r>
              <a:rPr lang="en-US">
                <a:solidFill>
                  <a:srgbClr val="000000"/>
                </a:solidFill>
              </a:rPr>
              <a:t>Mirror</a:t>
            </a:r>
            <a:endParaRPr/>
          </a:p>
          <a:p>
            <a:pPr indent="-317500" lvl="0" marL="342900" marR="0" rtl="0" algn="l">
              <a:lnSpc>
                <a:spcPct val="100000"/>
              </a:lnSpc>
              <a:spcBef>
                <a:spcPts val="0"/>
              </a:spcBef>
              <a:spcAft>
                <a:spcPts val="0"/>
              </a:spcAft>
              <a:buClr>
                <a:srgbClr val="000000"/>
              </a:buClr>
              <a:buSzPts val="2800"/>
              <a:buFont typeface="Arial"/>
              <a:buChar char="•"/>
            </a:pPr>
            <a:r>
              <a:rPr lang="en-US">
                <a:solidFill>
                  <a:srgbClr val="000000"/>
                </a:solidFill>
              </a:rPr>
              <a:t>Box/Circle Pattern</a:t>
            </a:r>
            <a:endParaRPr>
              <a:solidFill>
                <a:srgbClr val="000000"/>
              </a:solidFill>
            </a:endParaRPr>
          </a:p>
          <a:p>
            <a:pPr indent="-317500" lvl="0" marL="342900" marR="0" rtl="0" algn="l">
              <a:lnSpc>
                <a:spcPct val="100000"/>
              </a:lnSpc>
              <a:spcBef>
                <a:spcPts val="0"/>
              </a:spcBef>
              <a:spcAft>
                <a:spcPts val="0"/>
              </a:spcAft>
              <a:buClr>
                <a:srgbClr val="000000"/>
              </a:buClr>
              <a:buSzPts val="2800"/>
              <a:buChar char="•"/>
            </a:pPr>
            <a:r>
              <a:rPr lang="en-US">
                <a:solidFill>
                  <a:srgbClr val="000000"/>
                </a:solidFill>
              </a:rPr>
              <a:t>Fillet</a:t>
            </a:r>
            <a:endParaRPr>
              <a:solidFill>
                <a:srgbClr val="000000"/>
              </a:solidFill>
            </a:endParaRPr>
          </a:p>
          <a:p>
            <a:pPr indent="-317500" lvl="0" marL="342900" marR="0" rtl="0" algn="l">
              <a:lnSpc>
                <a:spcPct val="100000"/>
              </a:lnSpc>
              <a:spcBef>
                <a:spcPts val="0"/>
              </a:spcBef>
              <a:spcAft>
                <a:spcPts val="0"/>
              </a:spcAft>
              <a:buClr>
                <a:srgbClr val="000000"/>
              </a:buClr>
              <a:buSzPts val="2800"/>
              <a:buFont typeface="Arial"/>
              <a:buChar char="•"/>
            </a:pPr>
            <a:r>
              <a:rPr lang="en-US">
                <a:solidFill>
                  <a:srgbClr val="000000"/>
                </a:solidFill>
              </a:rPr>
              <a:t>Trim</a:t>
            </a:r>
            <a:endParaRPr b="0" i="0" u="none" cap="none" strike="noStrike">
              <a:solidFill>
                <a:srgbClr val="000000"/>
              </a:solidFill>
              <a:latin typeface="Calibri"/>
              <a:ea typeface="Calibri"/>
              <a:cs typeface="Calibri"/>
              <a:sym typeface="Calibri"/>
            </a:endParaRPr>
          </a:p>
          <a:p>
            <a:pPr indent="-317500" lvl="0" marL="342900" marR="0" rtl="0" algn="l">
              <a:lnSpc>
                <a:spcPct val="100000"/>
              </a:lnSpc>
              <a:spcBef>
                <a:spcPts val="0"/>
              </a:spcBef>
              <a:spcAft>
                <a:spcPts val="0"/>
              </a:spcAft>
              <a:buClr>
                <a:srgbClr val="000000"/>
              </a:buClr>
              <a:buSzPts val="2800"/>
              <a:buChar char="•"/>
            </a:pPr>
            <a:r>
              <a:rPr lang="en-US">
                <a:solidFill>
                  <a:srgbClr val="000000"/>
                </a:solidFill>
              </a:rPr>
              <a:t>Offset Edge</a:t>
            </a:r>
            <a:endParaRPr>
              <a:solidFill>
                <a:srgbClr val="000000"/>
              </a:solidFill>
            </a:endParaRPr>
          </a:p>
          <a:p>
            <a:pPr indent="-317500" lvl="0" marL="342900" marR="0" rtl="0" algn="l">
              <a:lnSpc>
                <a:spcPct val="100000"/>
              </a:lnSpc>
              <a:spcBef>
                <a:spcPts val="0"/>
              </a:spcBef>
              <a:spcAft>
                <a:spcPts val="0"/>
              </a:spcAft>
              <a:buClr>
                <a:srgbClr val="000000"/>
              </a:buClr>
              <a:buSzPts val="2800"/>
              <a:buChar char="•"/>
            </a:pPr>
            <a:r>
              <a:rPr lang="en-US">
                <a:solidFill>
                  <a:srgbClr val="000000"/>
                </a:solidFill>
              </a:rPr>
              <a:t>Constraints</a:t>
            </a:r>
            <a:endParaRPr>
              <a:solidFill>
                <a:srgbClr val="000000"/>
              </a:solidFill>
            </a:endParaRPr>
          </a:p>
        </p:txBody>
      </p:sp>
      <p:pic>
        <p:nvPicPr>
          <p:cNvPr id="346" name="Google Shape;346;p30"/>
          <p:cNvPicPr preferRelativeResize="0"/>
          <p:nvPr/>
        </p:nvPicPr>
        <p:blipFill rotWithShape="1">
          <a:blip r:embed="rId3">
            <a:alphaModFix/>
          </a:blip>
          <a:srcRect b="0" l="0" r="0" t="0"/>
          <a:stretch/>
        </p:blipFill>
        <p:spPr>
          <a:xfrm>
            <a:off x="3751525" y="1646875"/>
            <a:ext cx="5171123" cy="39540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1"/>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Drawing Practice</a:t>
            </a:r>
            <a:endParaRPr/>
          </a:p>
        </p:txBody>
      </p:sp>
      <p:pic>
        <p:nvPicPr>
          <p:cNvPr id="353" name="Google Shape;353;p31"/>
          <p:cNvPicPr preferRelativeResize="0"/>
          <p:nvPr/>
        </p:nvPicPr>
        <p:blipFill rotWithShape="1">
          <a:blip r:embed="rId3">
            <a:alphaModFix/>
          </a:blip>
          <a:srcRect b="0" l="0" r="0" t="0"/>
          <a:stretch/>
        </p:blipFill>
        <p:spPr>
          <a:xfrm>
            <a:off x="2498550" y="1283399"/>
            <a:ext cx="3581400" cy="445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Daily Agenda</a:t>
            </a:r>
            <a:endParaRPr/>
          </a:p>
        </p:txBody>
      </p:sp>
      <p:graphicFrame>
        <p:nvGraphicFramePr>
          <p:cNvPr id="174" name="Google Shape;174;p14"/>
          <p:cNvGraphicFramePr/>
          <p:nvPr/>
        </p:nvGraphicFramePr>
        <p:xfrm>
          <a:off x="325898" y="1615069"/>
          <a:ext cx="3000000" cy="3000000"/>
        </p:xfrm>
        <a:graphic>
          <a:graphicData uri="http://schemas.openxmlformats.org/drawingml/2006/table">
            <a:tbl>
              <a:tblPr bandRow="1" firstRow="1">
                <a:noFill/>
                <a:tableStyleId>{2B19FAAD-888B-499B-BAF3-45E9DFEEB8E5}</a:tableStyleId>
              </a:tblPr>
              <a:tblGrid>
                <a:gridCol w="4055250"/>
                <a:gridCol w="4236525"/>
              </a:tblGrid>
              <a:tr h="5832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TUESDAY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WEDNESDAY</a:t>
                      </a:r>
                      <a:endParaRPr sz="1400" u="none" cap="none" strike="noStrike"/>
                    </a:p>
                  </a:txBody>
                  <a:tcPr marT="45725" marB="45725" marR="91450" marL="91450"/>
                </a:tc>
              </a:tr>
              <a:tr h="1384900">
                <a:tc>
                  <a:txBody>
                    <a:bodyPr/>
                    <a:lstStyle/>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Additive Manufacturing </a:t>
                      </a:r>
                      <a:endParaRPr sz="2000" u="none" cap="none" strike="noStrike"/>
                    </a:p>
                    <a:p>
                      <a:pPr indent="-285750" lvl="0" marL="285750" marR="0" rtl="0" algn="l">
                        <a:lnSpc>
                          <a:spcPct val="100000"/>
                        </a:lnSpc>
                        <a:spcBef>
                          <a:spcPts val="0"/>
                        </a:spcBef>
                        <a:spcAft>
                          <a:spcPts val="0"/>
                        </a:spcAft>
                        <a:buClr>
                          <a:srgbClr val="000000"/>
                        </a:buClr>
                        <a:buSzPts val="2000"/>
                        <a:buFont typeface="Arial"/>
                        <a:buChar char="•"/>
                      </a:pPr>
                      <a:r>
                        <a:rPr lang="en-US" sz="2000" u="none" cap="none" strike="noStrike"/>
                        <a:t>Getting Started</a:t>
                      </a:r>
                      <a:endParaRPr sz="2000" u="none" cap="none" strike="noStrike"/>
                    </a:p>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3D Modeling</a:t>
                      </a:r>
                      <a:endParaRPr sz="1400" u="none" cap="none" strike="noStrike"/>
                    </a:p>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Build ID Tag</a:t>
                      </a:r>
                      <a:endParaRPr sz="1400" u="none" cap="none" strike="noStrike"/>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45725" marB="45725" marR="91450" marL="91450"/>
                </a:tc>
                <a:tc>
                  <a:txBody>
                    <a:bodyPr/>
                    <a:lstStyle/>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Slicing Software</a:t>
                      </a:r>
                      <a:endParaRPr sz="2000" u="none" cap="none" strike="noStrike"/>
                    </a:p>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Print ID Tag</a:t>
                      </a:r>
                      <a:endParaRPr sz="1400" u="none" cap="none" strike="noStrike"/>
                    </a:p>
                    <a:p>
                      <a:pPr indent="-285750" lvl="0" marL="285750" marR="0" rtl="0" algn="l">
                        <a:lnSpc>
                          <a:spcPct val="100000"/>
                        </a:lnSpc>
                        <a:spcBef>
                          <a:spcPts val="0"/>
                        </a:spcBef>
                        <a:spcAft>
                          <a:spcPts val="0"/>
                        </a:spcAft>
                        <a:buClr>
                          <a:schemeClr val="dk1"/>
                        </a:buClr>
                        <a:buSzPts val="2000"/>
                        <a:buFont typeface="Arial"/>
                        <a:buChar char="•"/>
                      </a:pPr>
                      <a:r>
                        <a:rPr lang="en-US" sz="2000" u="none" cap="none" strike="noStrike"/>
                        <a:t>Reverse Engineering</a:t>
                      </a:r>
                      <a:endParaRPr sz="2000" u="none" cap="none" strike="noStrike"/>
                    </a:p>
                  </a:txBody>
                  <a:tcPr marT="45725" marB="45725" marR="91450" marL="91450"/>
                </a:tc>
              </a:tr>
            </a:tbl>
          </a:graphicData>
        </a:graphic>
      </p:graphicFrame>
      <p:graphicFrame>
        <p:nvGraphicFramePr>
          <p:cNvPr id="175" name="Google Shape;175;p14"/>
          <p:cNvGraphicFramePr/>
          <p:nvPr/>
        </p:nvGraphicFramePr>
        <p:xfrm>
          <a:off x="325898" y="3904290"/>
          <a:ext cx="3000000" cy="3000000"/>
        </p:xfrm>
        <a:graphic>
          <a:graphicData uri="http://schemas.openxmlformats.org/drawingml/2006/table">
            <a:tbl>
              <a:tblPr bandRow="1" firstRow="1">
                <a:noFill/>
                <a:tableStyleId>{2B19FAAD-888B-499B-BAF3-45E9DFEEB8E5}</a:tableStyleId>
              </a:tblPr>
              <a:tblGrid>
                <a:gridCol w="4075975"/>
                <a:gridCol w="4215800"/>
              </a:tblGrid>
              <a:tr h="5832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THURSDAY</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FRIDAY</a:t>
                      </a:r>
                      <a:endParaRPr sz="1400" u="none" cap="none" strike="noStrike"/>
                    </a:p>
                  </a:txBody>
                  <a:tcPr marT="45725" marB="45725" marR="91450" marL="91450"/>
                </a:tc>
              </a:tr>
              <a:tr h="1384900">
                <a:tc>
                  <a:txBody>
                    <a:bodyPr/>
                    <a:lstStyle/>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Printer Maintenance</a:t>
                      </a:r>
                      <a:endParaRPr sz="2000" u="none" cap="none" strike="noStrike"/>
                    </a:p>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Design for Additive Manufacturing</a:t>
                      </a:r>
                      <a:endParaRPr sz="1400" u="none" cap="none" strike="noStrike"/>
                    </a:p>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Calibration</a:t>
                      </a:r>
                      <a:endParaRPr sz="1400" u="none" cap="none" strike="noStrike"/>
                    </a:p>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Capstone Design and Print</a:t>
                      </a:r>
                      <a:endParaRPr sz="1400" u="none" cap="none" strike="noStrike"/>
                    </a:p>
                  </a:txBody>
                  <a:tcPr marT="45725" marB="45725" marR="91450" marL="91450"/>
                </a:tc>
                <a:tc>
                  <a:txBody>
                    <a:bodyPr/>
                    <a:lstStyle/>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Present Capstone Design</a:t>
                      </a:r>
                      <a:endParaRPr sz="1400" u="none" cap="none" strike="noStrike"/>
                    </a:p>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Class Summary</a:t>
                      </a:r>
                      <a:endParaRPr sz="1400" u="none" cap="none" strike="noStrike"/>
                    </a:p>
                    <a:p>
                      <a:pPr indent="-342900" lvl="0" marL="342900" marR="0" rtl="0" algn="l">
                        <a:lnSpc>
                          <a:spcPct val="100000"/>
                        </a:lnSpc>
                        <a:spcBef>
                          <a:spcPts val="0"/>
                        </a:spcBef>
                        <a:spcAft>
                          <a:spcPts val="0"/>
                        </a:spcAft>
                        <a:buClr>
                          <a:schemeClr val="dk1"/>
                        </a:buClr>
                        <a:buSzPts val="2000"/>
                        <a:buFont typeface="Arial"/>
                        <a:buChar char="•"/>
                      </a:pPr>
                      <a:r>
                        <a:rPr lang="en-US" sz="2000" u="none" cap="none" strike="noStrike"/>
                        <a:t>Certificates</a:t>
                      </a:r>
                      <a:endParaRPr sz="2000" u="none" cap="none" strike="noStrike"/>
                    </a:p>
                  </a:txBody>
                  <a:tcPr marT="45725" marB="45725" marR="91450" marL="91450"/>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2"/>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Drawing Practice</a:t>
            </a:r>
            <a:endParaRPr/>
          </a:p>
        </p:txBody>
      </p:sp>
      <p:pic>
        <p:nvPicPr>
          <p:cNvPr id="360" name="Google Shape;360;p32"/>
          <p:cNvPicPr preferRelativeResize="0"/>
          <p:nvPr/>
        </p:nvPicPr>
        <p:blipFill rotWithShape="1">
          <a:blip r:embed="rId3">
            <a:alphaModFix/>
          </a:blip>
          <a:srcRect b="0" l="0" r="0" t="0"/>
          <a:stretch/>
        </p:blipFill>
        <p:spPr>
          <a:xfrm>
            <a:off x="1546200" y="1036325"/>
            <a:ext cx="6051599" cy="5271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3"/>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2D Drawing Practice</a:t>
            </a:r>
            <a:endParaRPr/>
          </a:p>
        </p:txBody>
      </p:sp>
      <p:pic>
        <p:nvPicPr>
          <p:cNvPr id="367" name="Google Shape;367;p33"/>
          <p:cNvPicPr preferRelativeResize="0"/>
          <p:nvPr/>
        </p:nvPicPr>
        <p:blipFill rotWithShape="1">
          <a:blip r:embed="rId3">
            <a:alphaModFix/>
          </a:blip>
          <a:srcRect b="0" l="0" r="0" t="0"/>
          <a:stretch/>
        </p:blipFill>
        <p:spPr>
          <a:xfrm>
            <a:off x="74550" y="1080925"/>
            <a:ext cx="9069451" cy="50574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4"/>
          <p:cNvSpPr txBox="1"/>
          <p:nvPr>
            <p:ph type="title"/>
          </p:nvPr>
        </p:nvSpPr>
        <p:spPr>
          <a:xfrm>
            <a:off x="2940070" y="136524"/>
            <a:ext cx="5454300" cy="7920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300"/>
              <a:buNone/>
            </a:pPr>
            <a:r>
              <a:rPr lang="en-US"/>
              <a:t>3D TOOLS</a:t>
            </a:r>
            <a:endParaRPr/>
          </a:p>
        </p:txBody>
      </p:sp>
      <p:sp>
        <p:nvSpPr>
          <p:cNvPr id="374" name="Google Shape;374;p34"/>
          <p:cNvSpPr txBox="1"/>
          <p:nvPr>
            <p:ph idx="1" type="body"/>
          </p:nvPr>
        </p:nvSpPr>
        <p:spPr>
          <a:xfrm>
            <a:off x="628650" y="1191750"/>
            <a:ext cx="7886700" cy="4351200"/>
          </a:xfrm>
          <a:prstGeom prst="rect">
            <a:avLst/>
          </a:prstGeom>
          <a:noFill/>
          <a:ln>
            <a:noFill/>
          </a:ln>
        </p:spPr>
        <p:txBody>
          <a:bodyPr anchorCtr="0" anchor="t" bIns="45700" lIns="91425" spcFirstLastPara="1" rIns="91425" wrap="square" tIns="45700">
            <a:normAutofit/>
          </a:bodyPr>
          <a:lstStyle/>
          <a:p>
            <a:pPr indent="-266700" lvl="0" marL="342900" rtl="0" algn="l">
              <a:lnSpc>
                <a:spcPct val="100000"/>
              </a:lnSpc>
              <a:spcBef>
                <a:spcPts val="0"/>
              </a:spcBef>
              <a:spcAft>
                <a:spcPts val="0"/>
              </a:spcAft>
              <a:buClr>
                <a:srgbClr val="000000"/>
              </a:buClr>
              <a:buSzPts val="2000"/>
              <a:buChar char="•"/>
            </a:pPr>
            <a:r>
              <a:rPr lang="en-US"/>
              <a:t>Extrude</a:t>
            </a:r>
            <a:endParaRPr/>
          </a:p>
          <a:p>
            <a:pPr indent="-228600" lvl="0" marL="342900" rtl="0" algn="l">
              <a:lnSpc>
                <a:spcPct val="100000"/>
              </a:lnSpc>
              <a:spcBef>
                <a:spcPts val="0"/>
              </a:spcBef>
              <a:spcAft>
                <a:spcPts val="0"/>
              </a:spcAft>
              <a:buClr>
                <a:srgbClr val="000000"/>
              </a:buClr>
              <a:buSzPts val="1400"/>
              <a:buChar char="•"/>
            </a:pPr>
            <a:r>
              <a:rPr lang="en-US"/>
              <a:t>Press/Pull</a:t>
            </a:r>
            <a:endParaRPr/>
          </a:p>
          <a:p>
            <a:pPr indent="-228600" lvl="0" marL="342900" rtl="0" algn="l">
              <a:lnSpc>
                <a:spcPct val="100000"/>
              </a:lnSpc>
              <a:spcBef>
                <a:spcPts val="0"/>
              </a:spcBef>
              <a:spcAft>
                <a:spcPts val="0"/>
              </a:spcAft>
              <a:buClr>
                <a:srgbClr val="000000"/>
              </a:buClr>
              <a:buSzPts val="1400"/>
              <a:buChar char="•"/>
            </a:pPr>
            <a:r>
              <a:rPr lang="en-US"/>
              <a:t>Fillet</a:t>
            </a:r>
            <a:endParaRPr/>
          </a:p>
          <a:p>
            <a:pPr indent="-228600" lvl="0" marL="342900" rtl="0" algn="l">
              <a:lnSpc>
                <a:spcPct val="100000"/>
              </a:lnSpc>
              <a:spcBef>
                <a:spcPts val="0"/>
              </a:spcBef>
              <a:spcAft>
                <a:spcPts val="0"/>
              </a:spcAft>
              <a:buClr>
                <a:srgbClr val="000000"/>
              </a:buClr>
              <a:buSzPts val="1400"/>
              <a:buChar char="•"/>
            </a:pPr>
            <a:r>
              <a:rPr lang="en-US"/>
              <a:t>Chamfer</a:t>
            </a:r>
            <a:endParaRPr/>
          </a:p>
          <a:p>
            <a:pPr indent="-228600" lvl="0" marL="342900" rtl="0" algn="l">
              <a:lnSpc>
                <a:spcPct val="100000"/>
              </a:lnSpc>
              <a:spcBef>
                <a:spcPts val="0"/>
              </a:spcBef>
              <a:spcAft>
                <a:spcPts val="0"/>
              </a:spcAft>
              <a:buClr>
                <a:srgbClr val="000000"/>
              </a:buClr>
              <a:buSzPts val="1400"/>
              <a:buChar char="•"/>
            </a:pPr>
            <a:r>
              <a:rPr lang="en-US"/>
              <a:t>Shell</a:t>
            </a:r>
            <a:endParaRPr/>
          </a:p>
          <a:p>
            <a:pPr indent="-228600" lvl="0" marL="342900" rtl="0" algn="l">
              <a:lnSpc>
                <a:spcPct val="100000"/>
              </a:lnSpc>
              <a:spcBef>
                <a:spcPts val="0"/>
              </a:spcBef>
              <a:spcAft>
                <a:spcPts val="0"/>
              </a:spcAft>
              <a:buClr>
                <a:srgbClr val="000000"/>
              </a:buClr>
              <a:buSzPts val="1400"/>
              <a:buChar char="•"/>
            </a:pPr>
            <a:r>
              <a:rPr lang="en-US"/>
              <a:t>Scale</a:t>
            </a:r>
            <a:endParaRPr/>
          </a:p>
          <a:p>
            <a:pPr indent="-228600" lvl="0" marL="342900" rtl="0" algn="l">
              <a:lnSpc>
                <a:spcPct val="100000"/>
              </a:lnSpc>
              <a:spcBef>
                <a:spcPts val="0"/>
              </a:spcBef>
              <a:spcAft>
                <a:spcPts val="0"/>
              </a:spcAft>
              <a:buClr>
                <a:srgbClr val="000000"/>
              </a:buClr>
              <a:buSzPts val="1400"/>
              <a:buChar char="•"/>
            </a:pPr>
            <a:r>
              <a:rPr lang="en-US"/>
              <a:t>Combine</a:t>
            </a:r>
            <a:endParaRPr/>
          </a:p>
          <a:p>
            <a:pPr indent="0" lvl="0" marL="457200" rtl="0" algn="l">
              <a:lnSpc>
                <a:spcPct val="100000"/>
              </a:lnSpc>
              <a:spcBef>
                <a:spcPts val="400"/>
              </a:spcBef>
              <a:spcAft>
                <a:spcPts val="0"/>
              </a:spcAft>
              <a:buSzPts val="2800"/>
              <a:buNone/>
            </a:pPr>
            <a:r>
              <a:t/>
            </a:r>
            <a:endParaRPr sz="1400">
              <a:solidFill>
                <a:srgbClr val="000000"/>
              </a:solidFill>
              <a:latin typeface="Arial"/>
              <a:ea typeface="Arial"/>
              <a:cs typeface="Arial"/>
              <a:sym typeface="Arial"/>
            </a:endParaRPr>
          </a:p>
          <a:p>
            <a:pPr indent="0" lvl="0" marL="0" rtl="0" algn="l">
              <a:lnSpc>
                <a:spcPct val="90000"/>
              </a:lnSpc>
              <a:spcBef>
                <a:spcPts val="750"/>
              </a:spcBef>
              <a:spcAft>
                <a:spcPts val="0"/>
              </a:spcAft>
              <a:buSzPts val="2800"/>
              <a:buNone/>
            </a:pPr>
            <a:r>
              <a:t/>
            </a:r>
            <a:endParaRPr/>
          </a:p>
        </p:txBody>
      </p:sp>
      <p:pic>
        <p:nvPicPr>
          <p:cNvPr id="375" name="Google Shape;375;p34"/>
          <p:cNvPicPr preferRelativeResize="0"/>
          <p:nvPr/>
        </p:nvPicPr>
        <p:blipFill rotWithShape="1">
          <a:blip r:embed="rId3">
            <a:alphaModFix/>
          </a:blip>
          <a:srcRect b="0" l="0" r="0" t="0"/>
          <a:stretch/>
        </p:blipFill>
        <p:spPr>
          <a:xfrm>
            <a:off x="2940074" y="1676000"/>
            <a:ext cx="5810650" cy="4094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5"/>
          <p:cNvSpPr/>
          <p:nvPr/>
        </p:nvSpPr>
        <p:spPr>
          <a:xfrm>
            <a:off x="0" y="2548520"/>
            <a:ext cx="9144000" cy="2324347"/>
          </a:xfrm>
          <a:prstGeom prst="rect">
            <a:avLst/>
          </a:prstGeom>
          <a:solidFill>
            <a:schemeClr val="accent3">
              <a:alpha val="3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p35"/>
          <p:cNvSpPr txBox="1"/>
          <p:nvPr>
            <p:ph type="title"/>
          </p:nvPr>
        </p:nvSpPr>
        <p:spPr>
          <a:xfrm>
            <a:off x="1905492" y="2243230"/>
            <a:ext cx="5333016" cy="237154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1500"/>
              <a:buFont typeface="Calibri"/>
              <a:buNone/>
            </a:pPr>
            <a:r>
              <a:rPr b="1" lang="en-US" sz="11500"/>
              <a:t>Practice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6"/>
          <p:cNvSpPr txBox="1"/>
          <p:nvPr>
            <p:ph idx="1" type="body"/>
          </p:nvPr>
        </p:nvSpPr>
        <p:spPr>
          <a:xfrm>
            <a:off x="342900" y="1543050"/>
            <a:ext cx="8229600" cy="21717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None/>
            </a:pPr>
            <a:r>
              <a:rPr b="1" lang="en-US" sz="3200"/>
              <a:t>Build a ID tag with the following parameters:</a:t>
            </a:r>
            <a:endParaRPr/>
          </a:p>
          <a:p>
            <a:pPr indent="-171450" lvl="0" marL="171450" rtl="0" algn="l">
              <a:lnSpc>
                <a:spcPct val="100000"/>
              </a:lnSpc>
              <a:spcBef>
                <a:spcPts val="0"/>
              </a:spcBef>
              <a:spcAft>
                <a:spcPts val="0"/>
              </a:spcAft>
              <a:buClr>
                <a:schemeClr val="dk1"/>
              </a:buClr>
              <a:buSzPts val="3200"/>
              <a:buFont typeface="Calibri"/>
              <a:buChar char="-"/>
            </a:pPr>
            <a:r>
              <a:rPr b="1" lang="en-US" sz="3200"/>
              <a:t>No more than 100mm long</a:t>
            </a:r>
            <a:endParaRPr/>
          </a:p>
          <a:p>
            <a:pPr indent="-171450" lvl="0" marL="171450" rtl="0" algn="l">
              <a:lnSpc>
                <a:spcPct val="100000"/>
              </a:lnSpc>
              <a:spcBef>
                <a:spcPts val="0"/>
              </a:spcBef>
              <a:spcAft>
                <a:spcPts val="0"/>
              </a:spcAft>
              <a:buClr>
                <a:schemeClr val="dk1"/>
              </a:buClr>
              <a:buSzPts val="3200"/>
              <a:buFont typeface="Calibri"/>
              <a:buChar char="-"/>
            </a:pPr>
            <a:r>
              <a:rPr b="1" lang="en-US" sz="3200"/>
              <a:t>No more than 10mm thick</a:t>
            </a:r>
            <a:endParaRPr/>
          </a:p>
          <a:p>
            <a:pPr indent="-171450" lvl="0" marL="171450" rtl="0" algn="l">
              <a:lnSpc>
                <a:spcPct val="100000"/>
              </a:lnSpc>
              <a:spcBef>
                <a:spcPts val="0"/>
              </a:spcBef>
              <a:spcAft>
                <a:spcPts val="0"/>
              </a:spcAft>
              <a:buClr>
                <a:schemeClr val="dk1"/>
              </a:buClr>
              <a:buSzPts val="3200"/>
              <a:buFont typeface="Calibri"/>
              <a:buChar char="-"/>
            </a:pPr>
            <a:r>
              <a:rPr b="1" lang="en-US" sz="3200"/>
              <a:t>Hole is at least 5mm in diameter</a:t>
            </a:r>
            <a:endParaRPr/>
          </a:p>
        </p:txBody>
      </p:sp>
      <p:pic>
        <p:nvPicPr>
          <p:cNvPr id="387" name="Google Shape;387;p36"/>
          <p:cNvPicPr preferRelativeResize="0"/>
          <p:nvPr/>
        </p:nvPicPr>
        <p:blipFill rotWithShape="1">
          <a:blip r:embed="rId3">
            <a:alphaModFix/>
          </a:blip>
          <a:srcRect b="0" l="0" r="0" t="0"/>
          <a:stretch/>
        </p:blipFill>
        <p:spPr>
          <a:xfrm>
            <a:off x="2407141" y="3633377"/>
            <a:ext cx="4329717" cy="246913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37"/>
          <p:cNvPicPr preferRelativeResize="0"/>
          <p:nvPr/>
        </p:nvPicPr>
        <p:blipFill rotWithShape="1">
          <a:blip r:embed="rId3">
            <a:alphaModFix/>
          </a:blip>
          <a:srcRect b="0" l="0" r="0" t="0"/>
          <a:stretch/>
        </p:blipFill>
        <p:spPr>
          <a:xfrm>
            <a:off x="144476" y="1071966"/>
            <a:ext cx="1967034" cy="1969940"/>
          </a:xfrm>
          <a:prstGeom prst="rect">
            <a:avLst/>
          </a:prstGeom>
          <a:noFill/>
          <a:ln>
            <a:noFill/>
          </a:ln>
        </p:spPr>
      </p:pic>
      <p:pic>
        <p:nvPicPr>
          <p:cNvPr id="393" name="Google Shape;393;p37"/>
          <p:cNvPicPr preferRelativeResize="0"/>
          <p:nvPr/>
        </p:nvPicPr>
        <p:blipFill rotWithShape="1">
          <a:blip r:embed="rId4">
            <a:alphaModFix/>
          </a:blip>
          <a:srcRect b="0" l="0" r="0" t="0"/>
          <a:stretch/>
        </p:blipFill>
        <p:spPr>
          <a:xfrm>
            <a:off x="2250788" y="2553979"/>
            <a:ext cx="2079629" cy="1878474"/>
          </a:xfrm>
          <a:prstGeom prst="rect">
            <a:avLst/>
          </a:prstGeom>
          <a:noFill/>
          <a:ln>
            <a:noFill/>
          </a:ln>
        </p:spPr>
      </p:pic>
      <p:pic>
        <p:nvPicPr>
          <p:cNvPr id="394" name="Google Shape;394;p37"/>
          <p:cNvPicPr preferRelativeResize="0"/>
          <p:nvPr/>
        </p:nvPicPr>
        <p:blipFill rotWithShape="1">
          <a:blip r:embed="rId5">
            <a:alphaModFix/>
          </a:blip>
          <a:srcRect b="0" l="0" r="0" t="0"/>
          <a:stretch/>
        </p:blipFill>
        <p:spPr>
          <a:xfrm>
            <a:off x="4330417" y="1173009"/>
            <a:ext cx="2348498" cy="2105033"/>
          </a:xfrm>
          <a:prstGeom prst="rect">
            <a:avLst/>
          </a:prstGeom>
          <a:noFill/>
          <a:ln>
            <a:noFill/>
          </a:ln>
        </p:spPr>
      </p:pic>
      <p:sp>
        <p:nvSpPr>
          <p:cNvPr id="395" name="Google Shape;395;p37"/>
          <p:cNvSpPr txBox="1"/>
          <p:nvPr/>
        </p:nvSpPr>
        <p:spPr>
          <a:xfrm>
            <a:off x="537805" y="3017593"/>
            <a:ext cx="122511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Mirror</a:t>
            </a:r>
            <a:endParaRPr b="0" i="0" sz="1400" u="none" cap="none" strike="noStrike">
              <a:solidFill>
                <a:srgbClr val="000000"/>
              </a:solidFill>
              <a:latin typeface="Arial"/>
              <a:ea typeface="Arial"/>
              <a:cs typeface="Arial"/>
              <a:sym typeface="Arial"/>
            </a:endParaRPr>
          </a:p>
        </p:txBody>
      </p:sp>
      <p:sp>
        <p:nvSpPr>
          <p:cNvPr id="396" name="Google Shape;396;p37"/>
          <p:cNvSpPr txBox="1"/>
          <p:nvPr/>
        </p:nvSpPr>
        <p:spPr>
          <a:xfrm>
            <a:off x="2678043" y="4404810"/>
            <a:ext cx="122511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Extrude</a:t>
            </a:r>
            <a:endParaRPr b="0" i="0" sz="1400" u="none" cap="none" strike="noStrike">
              <a:solidFill>
                <a:srgbClr val="000000"/>
              </a:solidFill>
              <a:latin typeface="Arial"/>
              <a:ea typeface="Arial"/>
              <a:cs typeface="Arial"/>
              <a:sym typeface="Arial"/>
            </a:endParaRPr>
          </a:p>
        </p:txBody>
      </p:sp>
      <p:sp>
        <p:nvSpPr>
          <p:cNvPr id="397" name="Google Shape;397;p37"/>
          <p:cNvSpPr txBox="1"/>
          <p:nvPr/>
        </p:nvSpPr>
        <p:spPr>
          <a:xfrm>
            <a:off x="4892107" y="3234097"/>
            <a:ext cx="122511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Shell</a:t>
            </a:r>
            <a:endParaRPr b="0" i="0" sz="1400" u="none" cap="none" strike="noStrike">
              <a:solidFill>
                <a:srgbClr val="000000"/>
              </a:solidFill>
              <a:latin typeface="Arial"/>
              <a:ea typeface="Arial"/>
              <a:cs typeface="Arial"/>
              <a:sym typeface="Arial"/>
            </a:endParaRPr>
          </a:p>
        </p:txBody>
      </p:sp>
      <p:pic>
        <p:nvPicPr>
          <p:cNvPr id="398" name="Google Shape;398;p37"/>
          <p:cNvPicPr preferRelativeResize="0"/>
          <p:nvPr/>
        </p:nvPicPr>
        <p:blipFill rotWithShape="1">
          <a:blip r:embed="rId6">
            <a:alphaModFix/>
          </a:blip>
          <a:srcRect b="0" l="0" r="0" t="0"/>
          <a:stretch/>
        </p:blipFill>
        <p:spPr>
          <a:xfrm>
            <a:off x="28473" y="5624181"/>
            <a:ext cx="9144000" cy="666205"/>
          </a:xfrm>
          <a:prstGeom prst="rect">
            <a:avLst/>
          </a:prstGeom>
          <a:noFill/>
          <a:ln>
            <a:noFill/>
          </a:ln>
        </p:spPr>
      </p:pic>
      <p:sp>
        <p:nvSpPr>
          <p:cNvPr id="399" name="Google Shape;399;p37"/>
          <p:cNvSpPr/>
          <p:nvPr/>
        </p:nvSpPr>
        <p:spPr>
          <a:xfrm>
            <a:off x="3976456" y="5753757"/>
            <a:ext cx="353961" cy="40705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0" name="Google Shape;400;p37"/>
          <p:cNvSpPr/>
          <p:nvPr/>
        </p:nvSpPr>
        <p:spPr>
          <a:xfrm>
            <a:off x="1408962" y="5753757"/>
            <a:ext cx="353961" cy="40705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01" name="Google Shape;401;p37"/>
          <p:cNvPicPr preferRelativeResize="0"/>
          <p:nvPr/>
        </p:nvPicPr>
        <p:blipFill rotWithShape="1">
          <a:blip r:embed="rId7">
            <a:alphaModFix/>
          </a:blip>
          <a:srcRect b="0" l="0" r="0" t="0"/>
          <a:stretch/>
        </p:blipFill>
        <p:spPr>
          <a:xfrm>
            <a:off x="6713286" y="2210816"/>
            <a:ext cx="2286238" cy="2423589"/>
          </a:xfrm>
          <a:prstGeom prst="rect">
            <a:avLst/>
          </a:prstGeom>
          <a:noFill/>
          <a:ln>
            <a:noFill/>
          </a:ln>
        </p:spPr>
      </p:pic>
      <p:sp>
        <p:nvSpPr>
          <p:cNvPr id="402" name="Google Shape;402;p37"/>
          <p:cNvSpPr txBox="1"/>
          <p:nvPr/>
        </p:nvSpPr>
        <p:spPr>
          <a:xfrm>
            <a:off x="7243845" y="4638350"/>
            <a:ext cx="141689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Pattern/Extrude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8"/>
          <p:cNvSpPr txBox="1"/>
          <p:nvPr/>
        </p:nvSpPr>
        <p:spPr>
          <a:xfrm>
            <a:off x="1328637" y="4293733"/>
            <a:ext cx="122511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Cut</a:t>
            </a:r>
            <a:endParaRPr b="0" i="0" sz="1400" u="none" cap="none" strike="noStrike">
              <a:solidFill>
                <a:srgbClr val="000000"/>
              </a:solidFill>
              <a:latin typeface="Arial"/>
              <a:ea typeface="Arial"/>
              <a:cs typeface="Arial"/>
              <a:sym typeface="Arial"/>
            </a:endParaRPr>
          </a:p>
        </p:txBody>
      </p:sp>
      <p:pic>
        <p:nvPicPr>
          <p:cNvPr id="408" name="Google Shape;408;p38"/>
          <p:cNvPicPr preferRelativeResize="0"/>
          <p:nvPr/>
        </p:nvPicPr>
        <p:blipFill rotWithShape="1">
          <a:blip r:embed="rId3">
            <a:alphaModFix/>
          </a:blip>
          <a:srcRect b="0" l="0" r="0" t="0"/>
          <a:stretch/>
        </p:blipFill>
        <p:spPr>
          <a:xfrm>
            <a:off x="28473" y="5624181"/>
            <a:ext cx="9144000" cy="666205"/>
          </a:xfrm>
          <a:prstGeom prst="rect">
            <a:avLst/>
          </a:prstGeom>
          <a:noFill/>
          <a:ln>
            <a:noFill/>
          </a:ln>
        </p:spPr>
      </p:pic>
      <p:sp>
        <p:nvSpPr>
          <p:cNvPr id="409" name="Google Shape;409;p38"/>
          <p:cNvSpPr/>
          <p:nvPr/>
        </p:nvSpPr>
        <p:spPr>
          <a:xfrm>
            <a:off x="6292655" y="6086859"/>
            <a:ext cx="711994" cy="250682"/>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0" name="Google Shape;410;p38"/>
          <p:cNvSpPr/>
          <p:nvPr/>
        </p:nvSpPr>
        <p:spPr>
          <a:xfrm>
            <a:off x="1408962" y="5753757"/>
            <a:ext cx="353961" cy="407055"/>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11" name="Google Shape;411;p38"/>
          <p:cNvPicPr preferRelativeResize="0"/>
          <p:nvPr/>
        </p:nvPicPr>
        <p:blipFill rotWithShape="1">
          <a:blip r:embed="rId4">
            <a:alphaModFix/>
          </a:blip>
          <a:srcRect b="0" l="0" r="0" t="0"/>
          <a:stretch/>
        </p:blipFill>
        <p:spPr>
          <a:xfrm>
            <a:off x="28473" y="1325528"/>
            <a:ext cx="4172505" cy="2822577"/>
          </a:xfrm>
          <a:prstGeom prst="rect">
            <a:avLst/>
          </a:prstGeom>
          <a:noFill/>
          <a:ln>
            <a:noFill/>
          </a:ln>
        </p:spPr>
      </p:pic>
      <p:pic>
        <p:nvPicPr>
          <p:cNvPr id="412" name="Google Shape;412;p38"/>
          <p:cNvPicPr preferRelativeResize="0"/>
          <p:nvPr/>
        </p:nvPicPr>
        <p:blipFill rotWithShape="1">
          <a:blip r:embed="rId5">
            <a:alphaModFix/>
          </a:blip>
          <a:srcRect b="0" l="0" r="0" t="0"/>
          <a:stretch/>
        </p:blipFill>
        <p:spPr>
          <a:xfrm>
            <a:off x="4943024" y="1333777"/>
            <a:ext cx="3407185" cy="2814328"/>
          </a:xfrm>
          <a:prstGeom prst="rect">
            <a:avLst/>
          </a:prstGeom>
          <a:noFill/>
          <a:ln>
            <a:noFill/>
          </a:ln>
        </p:spPr>
      </p:pic>
      <p:sp>
        <p:nvSpPr>
          <p:cNvPr id="413" name="Google Shape;413;p38"/>
          <p:cNvSpPr txBox="1"/>
          <p:nvPr/>
        </p:nvSpPr>
        <p:spPr>
          <a:xfrm>
            <a:off x="6159569" y="4293021"/>
            <a:ext cx="165579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Plane at an Angle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9"/>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500"/>
              <a:buFont typeface="Calibri"/>
              <a:buNone/>
            </a:pPr>
            <a:r>
              <a:rPr lang="en-US"/>
              <a:t>Course Material For Day 1 Complete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0"/>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Day 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1"/>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FDM Printer Components</a:t>
            </a:r>
            <a:endParaRPr/>
          </a:p>
        </p:txBody>
      </p:sp>
      <p:sp>
        <p:nvSpPr>
          <p:cNvPr id="431" name="Google Shape;431;p41"/>
          <p:cNvSpPr txBox="1"/>
          <p:nvPr/>
        </p:nvSpPr>
        <p:spPr>
          <a:xfrm>
            <a:off x="260350" y="2590974"/>
            <a:ext cx="3651250" cy="31115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32" name="Google Shape;432;p41"/>
          <p:cNvPicPr preferRelativeResize="0"/>
          <p:nvPr/>
        </p:nvPicPr>
        <p:blipFill rotWithShape="1">
          <a:blip r:embed="rId3">
            <a:alphaModFix/>
          </a:blip>
          <a:srcRect b="0" l="0" r="0" t="0"/>
          <a:stretch/>
        </p:blipFill>
        <p:spPr>
          <a:xfrm>
            <a:off x="3816350" y="2041699"/>
            <a:ext cx="5257800" cy="4210050"/>
          </a:xfrm>
          <a:prstGeom prst="rect">
            <a:avLst/>
          </a:prstGeom>
          <a:noFill/>
          <a:ln>
            <a:noFill/>
          </a:ln>
        </p:spPr>
      </p:pic>
      <p:sp>
        <p:nvSpPr>
          <p:cNvPr id="433" name="Google Shape;433;p41"/>
          <p:cNvSpPr txBox="1"/>
          <p:nvPr/>
        </p:nvSpPr>
        <p:spPr>
          <a:xfrm>
            <a:off x="203200" y="2041701"/>
            <a:ext cx="3124200" cy="42102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Components: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400"/>
              <a:buFont typeface="Arial"/>
              <a:buChar char="•"/>
            </a:pPr>
            <a:r>
              <a:rPr b="0" i="0" lang="en-US" sz="2000" u="none" cap="none" strike="noStrike">
                <a:solidFill>
                  <a:srgbClr val="000000"/>
                </a:solidFill>
                <a:latin typeface="Arial"/>
                <a:ea typeface="Arial"/>
                <a:cs typeface="Arial"/>
                <a:sym typeface="Arial"/>
              </a:rPr>
              <a:t>Control Interface</a:t>
            </a:r>
            <a:endParaRPr b="0" i="0" sz="20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400"/>
              <a:buFont typeface="Arial"/>
              <a:buChar char="•"/>
            </a:pPr>
            <a:r>
              <a:rPr b="0" i="0" lang="en-US" sz="2000" u="none" cap="none" strike="noStrike">
                <a:solidFill>
                  <a:srgbClr val="000000"/>
                </a:solidFill>
                <a:latin typeface="Arial"/>
                <a:ea typeface="Arial"/>
                <a:cs typeface="Arial"/>
                <a:sym typeface="Arial"/>
              </a:rPr>
              <a:t>Print tool head</a:t>
            </a:r>
            <a:endParaRPr b="0" i="0" sz="2000" u="none" cap="none" strike="noStrike">
              <a:solidFill>
                <a:srgbClr val="000000"/>
              </a:solidFill>
              <a:latin typeface="Arial"/>
              <a:ea typeface="Arial"/>
              <a:cs typeface="Arial"/>
              <a:sym typeface="Arial"/>
            </a:endParaRPr>
          </a:p>
          <a:p>
            <a:pPr indent="-304800" lvl="1" marL="914400" marR="0" rtl="0" algn="l">
              <a:lnSpc>
                <a:spcPct val="90000"/>
              </a:lnSpc>
              <a:spcBef>
                <a:spcPts val="75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Hot End</a:t>
            </a:r>
            <a:endParaRPr b="0" i="0" sz="1200" u="none" cap="none" strike="noStrike">
              <a:solidFill>
                <a:srgbClr val="000000"/>
              </a:solidFill>
              <a:latin typeface="Arial"/>
              <a:ea typeface="Arial"/>
              <a:cs typeface="Arial"/>
              <a:sym typeface="Arial"/>
            </a:endParaRPr>
          </a:p>
          <a:p>
            <a:pPr indent="-304800" lvl="1" marL="914400" marR="0" rtl="0" algn="l">
              <a:lnSpc>
                <a:spcPct val="90000"/>
              </a:lnSpc>
              <a:spcBef>
                <a:spcPts val="75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Extruder</a:t>
            </a:r>
            <a:endParaRPr b="0" i="0" sz="1200" u="none" cap="none" strike="noStrike">
              <a:solidFill>
                <a:srgbClr val="000000"/>
              </a:solidFill>
              <a:latin typeface="Arial"/>
              <a:ea typeface="Arial"/>
              <a:cs typeface="Arial"/>
              <a:sym typeface="Arial"/>
            </a:endParaRPr>
          </a:p>
          <a:p>
            <a:pPr indent="-304800" lvl="1" marL="914400" marR="0" rtl="0" algn="l">
              <a:lnSpc>
                <a:spcPct val="90000"/>
              </a:lnSpc>
              <a:spcBef>
                <a:spcPts val="75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Print and part cooling fans</a:t>
            </a:r>
            <a:endParaRPr b="0" i="0" sz="12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400"/>
              <a:buFont typeface="Arial"/>
              <a:buChar char="•"/>
            </a:pPr>
            <a:r>
              <a:rPr b="0" i="0" lang="en-US" sz="2000" u="none" cap="none" strike="noStrike">
                <a:solidFill>
                  <a:srgbClr val="000000"/>
                </a:solidFill>
                <a:latin typeface="Arial"/>
                <a:ea typeface="Arial"/>
                <a:cs typeface="Arial"/>
                <a:sym typeface="Arial"/>
              </a:rPr>
              <a:t>Heated Build Plate</a:t>
            </a:r>
            <a:endParaRPr b="0" i="0" sz="2000" u="none" cap="none" strike="noStrike">
              <a:solidFill>
                <a:srgbClr val="000000"/>
              </a:solidFill>
              <a:latin typeface="Arial"/>
              <a:ea typeface="Arial"/>
              <a:cs typeface="Arial"/>
              <a:sym typeface="Arial"/>
            </a:endParaRPr>
          </a:p>
          <a:p>
            <a:pPr indent="-146050" lvl="0" marL="171450" marR="0" rtl="0" algn="l">
              <a:lnSpc>
                <a:spcPct val="90000"/>
              </a:lnSpc>
              <a:spcBef>
                <a:spcPts val="75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Stepper motors for each axis</a:t>
            </a:r>
            <a:endParaRPr b="0" i="0" sz="20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400"/>
              <a:buFont typeface="Arial"/>
              <a:buChar char="•"/>
            </a:pPr>
            <a:r>
              <a:rPr b="0" i="0" lang="en-US" sz="2000" u="none" cap="none" strike="noStrike">
                <a:solidFill>
                  <a:srgbClr val="000000"/>
                </a:solidFill>
                <a:latin typeface="Arial"/>
                <a:ea typeface="Arial"/>
                <a:cs typeface="Arial"/>
                <a:sym typeface="Arial"/>
              </a:rPr>
              <a:t>Spool of material</a:t>
            </a:r>
            <a:endParaRPr b="0" i="0" sz="20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a:p>
            <a:pPr indent="-38100" lvl="0" marL="171450" marR="0" rtl="0" algn="l">
              <a:lnSpc>
                <a:spcPct val="90000"/>
              </a:lnSpc>
              <a:spcBef>
                <a:spcPts val="75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434" name="Google Shape;434;p41"/>
          <p:cNvSpPr txBox="1"/>
          <p:nvPr/>
        </p:nvSpPr>
        <p:spPr>
          <a:xfrm>
            <a:off x="114300" y="1130300"/>
            <a:ext cx="8915400" cy="8509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Fused Deposition Modeling (FDM) printers heat a thermoplastic filament to its melting point and extrudes it, layer by layer, to create solid object.</a:t>
            </a:r>
            <a:endParaRPr b="0" i="0" sz="1400" u="none" cap="none" strike="noStrike">
              <a:solidFill>
                <a:srgbClr val="000000"/>
              </a:solidFill>
              <a:latin typeface="Arial"/>
              <a:ea typeface="Arial"/>
              <a:cs typeface="Arial"/>
              <a:sym typeface="Arial"/>
            </a:endParaRPr>
          </a:p>
        </p:txBody>
      </p:sp>
      <p:sp>
        <p:nvSpPr>
          <p:cNvPr id="435" name="Google Shape;435;p41"/>
          <p:cNvSpPr txBox="1"/>
          <p:nvPr>
            <p:ph type="title"/>
          </p:nvPr>
        </p:nvSpPr>
        <p:spPr>
          <a:xfrm>
            <a:off x="2748875" y="136525"/>
            <a:ext cx="5645400" cy="791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6969"/>
              <a:buFont typeface="Calibri"/>
              <a:buNone/>
            </a:pPr>
            <a:r>
              <a:rPr lang="en-US"/>
              <a:t>Fused Deposition Modeling (FDM)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5"/>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Day 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42"/>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42" name="Google Shape;442;p42"/>
          <p:cNvPicPr preferRelativeResize="0"/>
          <p:nvPr/>
        </p:nvPicPr>
        <p:blipFill rotWithShape="1">
          <a:blip r:embed="rId3">
            <a:alphaModFix/>
          </a:blip>
          <a:srcRect b="0" l="0" r="0" t="0"/>
          <a:stretch/>
        </p:blipFill>
        <p:spPr>
          <a:xfrm>
            <a:off x="198375" y="1417125"/>
            <a:ext cx="8747250" cy="4023750"/>
          </a:xfrm>
          <a:prstGeom prst="rect">
            <a:avLst/>
          </a:prstGeom>
          <a:noFill/>
          <a:ln>
            <a:noFill/>
          </a:ln>
        </p:spPr>
      </p:pic>
      <p:sp>
        <p:nvSpPr>
          <p:cNvPr id="443" name="Google Shape;443;p42"/>
          <p:cNvSpPr txBox="1"/>
          <p:nvPr/>
        </p:nvSpPr>
        <p:spPr>
          <a:xfrm>
            <a:off x="2673325" y="132250"/>
            <a:ext cx="6196800" cy="846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3200"/>
              <a:buFont typeface="Calibri"/>
              <a:buNone/>
            </a:pPr>
            <a:r>
              <a:rPr b="1" i="0" lang="en-US" sz="2900" u="none" cap="none" strike="noStrike">
                <a:solidFill>
                  <a:srgbClr val="FDCE02"/>
                </a:solidFill>
                <a:latin typeface="Calibri"/>
                <a:ea typeface="Calibri"/>
                <a:cs typeface="Calibri"/>
                <a:sym typeface="Calibri"/>
              </a:rPr>
              <a:t>Fused Deposition Modeling (FDM)</a:t>
            </a:r>
            <a:endParaRPr b="1" i="0" sz="2900" u="none" cap="none" strike="noStrike">
              <a:solidFill>
                <a:srgbClr val="FDCE0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3"/>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FDM Printer Components</a:t>
            </a:r>
            <a:endParaRPr/>
          </a:p>
        </p:txBody>
      </p:sp>
      <p:sp>
        <p:nvSpPr>
          <p:cNvPr id="450" name="Google Shape;450;p43"/>
          <p:cNvSpPr txBox="1"/>
          <p:nvPr/>
        </p:nvSpPr>
        <p:spPr>
          <a:xfrm>
            <a:off x="260350" y="2590974"/>
            <a:ext cx="3651300" cy="31116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451" name="Google Shape;451;p43"/>
          <p:cNvSpPr txBox="1"/>
          <p:nvPr/>
        </p:nvSpPr>
        <p:spPr>
          <a:xfrm>
            <a:off x="203200" y="2041701"/>
            <a:ext cx="3124200" cy="4210200"/>
          </a:xfrm>
          <a:prstGeom prst="rect">
            <a:avLst/>
          </a:prstGeom>
          <a:noFill/>
          <a:ln>
            <a:noFill/>
          </a:ln>
        </p:spPr>
        <p:txBody>
          <a:bodyPr anchorCtr="0" anchor="t" bIns="45700" lIns="91425" spcFirstLastPara="1" rIns="91425" wrap="square" tIns="45700">
            <a:normAutofit/>
          </a:bodyPr>
          <a:lstStyle/>
          <a:p>
            <a:pPr indent="-38100" lvl="0" marL="171450" marR="0" rtl="0" algn="l">
              <a:lnSpc>
                <a:spcPct val="90000"/>
              </a:lnSpc>
              <a:spcBef>
                <a:spcPts val="750"/>
              </a:spcBef>
              <a:spcAft>
                <a:spcPts val="0"/>
              </a:spcAft>
              <a:buClr>
                <a:schemeClr val="dk1"/>
              </a:buClr>
              <a:buSzPts val="2100"/>
              <a:buFont typeface="Arial"/>
              <a:buNone/>
            </a:pPr>
            <a:r>
              <a:t/>
            </a:r>
            <a:endParaRPr b="0" i="0" sz="2100" u="none" cap="none" strike="noStrike">
              <a:solidFill>
                <a:schemeClr val="dk1"/>
              </a:solidFill>
              <a:latin typeface="Calibri"/>
              <a:ea typeface="Calibri"/>
              <a:cs typeface="Calibri"/>
              <a:sym typeface="Calibri"/>
            </a:endParaRPr>
          </a:p>
        </p:txBody>
      </p:sp>
      <p:sp>
        <p:nvSpPr>
          <p:cNvPr id="452" name="Google Shape;452;p43"/>
          <p:cNvSpPr txBox="1"/>
          <p:nvPr>
            <p:ph type="title"/>
          </p:nvPr>
        </p:nvSpPr>
        <p:spPr>
          <a:xfrm>
            <a:off x="2748875" y="136525"/>
            <a:ext cx="5645400" cy="7917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96969"/>
              <a:buFont typeface="Calibri"/>
              <a:buNone/>
            </a:pPr>
            <a:r>
              <a:rPr lang="en-US"/>
              <a:t>Fused Deposition Modeling (FDM)</a:t>
            </a:r>
            <a:endParaRPr/>
          </a:p>
        </p:txBody>
      </p:sp>
      <p:pic>
        <p:nvPicPr>
          <p:cNvPr id="453" name="Google Shape;453;p43"/>
          <p:cNvPicPr preferRelativeResize="0"/>
          <p:nvPr/>
        </p:nvPicPr>
        <p:blipFill rotWithShape="1">
          <a:blip r:embed="rId3">
            <a:alphaModFix/>
          </a:blip>
          <a:srcRect b="0" l="0" r="0" t="0"/>
          <a:stretch/>
        </p:blipFill>
        <p:spPr>
          <a:xfrm>
            <a:off x="1335513" y="1282025"/>
            <a:ext cx="6472975" cy="46906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4"/>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Intro to SLA</a:t>
            </a:r>
            <a:endParaRPr/>
          </a:p>
        </p:txBody>
      </p:sp>
      <p:sp>
        <p:nvSpPr>
          <p:cNvPr id="460" name="Google Shape;460;p44"/>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61" name="Google Shape;461;p44"/>
          <p:cNvPicPr preferRelativeResize="0"/>
          <p:nvPr/>
        </p:nvPicPr>
        <p:blipFill rotWithShape="1">
          <a:blip r:embed="rId3">
            <a:alphaModFix/>
          </a:blip>
          <a:srcRect b="0" l="0" r="0" t="0"/>
          <a:stretch/>
        </p:blipFill>
        <p:spPr>
          <a:xfrm>
            <a:off x="1562100" y="2155025"/>
            <a:ext cx="6019800" cy="3386138"/>
          </a:xfrm>
          <a:prstGeom prst="rect">
            <a:avLst/>
          </a:prstGeom>
          <a:noFill/>
          <a:ln>
            <a:noFill/>
          </a:ln>
        </p:spPr>
      </p:pic>
      <p:sp>
        <p:nvSpPr>
          <p:cNvPr id="462" name="Google Shape;462;p4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Stereolithography (SLA)</a:t>
            </a:r>
            <a:endParaRPr/>
          </a:p>
        </p:txBody>
      </p:sp>
      <p:sp>
        <p:nvSpPr>
          <p:cNvPr id="463" name="Google Shape;463;p44"/>
          <p:cNvSpPr txBox="1"/>
          <p:nvPr/>
        </p:nvSpPr>
        <p:spPr>
          <a:xfrm>
            <a:off x="114300" y="1130300"/>
            <a:ext cx="8915400" cy="1155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800"/>
              <a:buFont typeface="Arial"/>
              <a:buNone/>
            </a:pPr>
            <a:r>
              <a:rPr b="0" i="0" lang="en-US" sz="1800" u="none" cap="none" strike="noStrike">
                <a:solidFill>
                  <a:srgbClr val="202124"/>
                </a:solidFill>
                <a:highlight>
                  <a:srgbClr val="FFFFFF"/>
                </a:highlight>
                <a:latin typeface="Calibri"/>
                <a:ea typeface="Calibri"/>
                <a:cs typeface="Calibri"/>
                <a:sym typeface="Calibri"/>
              </a:rPr>
              <a:t>This SLA 3D printing process uses a vat of liquid photopolymer resin that can be cured. The build plate moves in small increments and the liquid polymer is exposed to light where the UV laser draws a cross-section layer by layer. The process repeats until a model is created.</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5"/>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SLA Printer Components</a:t>
            </a:r>
            <a:endParaRPr/>
          </a:p>
        </p:txBody>
      </p:sp>
      <p:sp>
        <p:nvSpPr>
          <p:cNvPr id="470" name="Google Shape;470;p45"/>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pic>
        <p:nvPicPr>
          <p:cNvPr id="471" name="Google Shape;471;p45"/>
          <p:cNvPicPr preferRelativeResize="0"/>
          <p:nvPr/>
        </p:nvPicPr>
        <p:blipFill rotWithShape="1">
          <a:blip r:embed="rId3">
            <a:alphaModFix/>
          </a:blip>
          <a:srcRect b="0" l="0" r="0" t="0"/>
          <a:stretch/>
        </p:blipFill>
        <p:spPr>
          <a:xfrm>
            <a:off x="95775" y="1219200"/>
            <a:ext cx="8695275" cy="4238125"/>
          </a:xfrm>
          <a:prstGeom prst="rect">
            <a:avLst/>
          </a:prstGeom>
          <a:noFill/>
          <a:ln>
            <a:noFill/>
          </a:ln>
        </p:spPr>
      </p:pic>
      <p:sp>
        <p:nvSpPr>
          <p:cNvPr id="472" name="Google Shape;472;p45"/>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Stereolithography (SLA)</a:t>
            </a:r>
            <a:endParaRPr/>
          </a:p>
        </p:txBody>
      </p:sp>
      <p:sp>
        <p:nvSpPr>
          <p:cNvPr id="473" name="Google Shape;473;p45"/>
          <p:cNvSpPr txBox="1"/>
          <p:nvPr/>
        </p:nvSpPr>
        <p:spPr>
          <a:xfrm>
            <a:off x="858900" y="5668750"/>
            <a:ext cx="7439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sng" cap="none" strike="noStrike">
                <a:solidFill>
                  <a:schemeClr val="hlink"/>
                </a:solidFill>
                <a:latin typeface="Calibri"/>
                <a:ea typeface="Calibri"/>
                <a:cs typeface="Calibri"/>
                <a:sym typeface="Calibri"/>
                <a:hlinkClick r:id="rId4"/>
              </a:rPr>
              <a:t>Video</a:t>
            </a:r>
            <a:endParaRPr b="1"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6"/>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SLA Printer Components</a:t>
            </a:r>
            <a:endParaRPr/>
          </a:p>
        </p:txBody>
      </p:sp>
      <p:sp>
        <p:nvSpPr>
          <p:cNvPr id="480" name="Google Shape;480;p46"/>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481" name="Google Shape;481;p46"/>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Stereolithography (SLA)</a:t>
            </a:r>
            <a:endParaRPr/>
          </a:p>
        </p:txBody>
      </p:sp>
      <p:pic>
        <p:nvPicPr>
          <p:cNvPr id="482" name="Google Shape;482;p46"/>
          <p:cNvPicPr preferRelativeResize="0"/>
          <p:nvPr/>
        </p:nvPicPr>
        <p:blipFill rotWithShape="1">
          <a:blip r:embed="rId3">
            <a:alphaModFix/>
          </a:blip>
          <a:srcRect b="0" l="0" r="0" t="0"/>
          <a:stretch/>
        </p:blipFill>
        <p:spPr>
          <a:xfrm>
            <a:off x="387463" y="1464175"/>
            <a:ext cx="8369074" cy="4099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7"/>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Intro to SLS</a:t>
            </a:r>
            <a:endParaRPr/>
          </a:p>
        </p:txBody>
      </p:sp>
      <p:sp>
        <p:nvSpPr>
          <p:cNvPr id="489" name="Google Shape;489;p47"/>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490" name="Google Shape;490;p47"/>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Selective Laser Sintering (SLS)</a:t>
            </a:r>
            <a:endParaRPr/>
          </a:p>
        </p:txBody>
      </p:sp>
      <p:sp>
        <p:nvSpPr>
          <p:cNvPr id="491" name="Google Shape;491;p47"/>
          <p:cNvSpPr txBox="1"/>
          <p:nvPr/>
        </p:nvSpPr>
        <p:spPr>
          <a:xfrm>
            <a:off x="114300" y="1130300"/>
            <a:ext cx="8915400" cy="8509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n-US" sz="2000" u="none" cap="none" strike="noStrike">
                <a:solidFill>
                  <a:srgbClr val="000000"/>
                </a:solidFill>
                <a:latin typeface="Arial"/>
                <a:ea typeface="Arial"/>
                <a:cs typeface="Arial"/>
                <a:sym typeface="Arial"/>
              </a:rPr>
              <a:t>Selective Laser Sintering (SLS) printers are filled with a powdered material, which is raked on one layer at a time. SLS printers use a laser to fuse the powder to form a solid object.</a:t>
            </a:r>
            <a:endParaRPr b="0" i="0" sz="1400" u="none" cap="none" strike="noStrike">
              <a:solidFill>
                <a:srgbClr val="000000"/>
              </a:solidFill>
              <a:latin typeface="Arial"/>
              <a:ea typeface="Arial"/>
              <a:cs typeface="Arial"/>
              <a:sym typeface="Arial"/>
            </a:endParaRPr>
          </a:p>
        </p:txBody>
      </p:sp>
      <p:pic>
        <p:nvPicPr>
          <p:cNvPr id="492" name="Google Shape;492;p47"/>
          <p:cNvPicPr preferRelativeResize="0"/>
          <p:nvPr/>
        </p:nvPicPr>
        <p:blipFill rotWithShape="1">
          <a:blip r:embed="rId3">
            <a:alphaModFix/>
          </a:blip>
          <a:srcRect b="0" l="0" r="0" t="0"/>
          <a:stretch/>
        </p:blipFill>
        <p:spPr>
          <a:xfrm>
            <a:off x="1397675" y="1981200"/>
            <a:ext cx="6348649" cy="4274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8"/>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SLS Printer Components</a:t>
            </a:r>
            <a:endParaRPr/>
          </a:p>
        </p:txBody>
      </p:sp>
      <p:pic>
        <p:nvPicPr>
          <p:cNvPr id="499" name="Google Shape;499;p48"/>
          <p:cNvPicPr preferRelativeResize="0"/>
          <p:nvPr/>
        </p:nvPicPr>
        <p:blipFill rotWithShape="1">
          <a:blip r:embed="rId3">
            <a:alphaModFix/>
          </a:blip>
          <a:srcRect b="0" l="0" r="0" t="0"/>
          <a:stretch/>
        </p:blipFill>
        <p:spPr>
          <a:xfrm>
            <a:off x="1835150" y="1219200"/>
            <a:ext cx="6646437" cy="5410200"/>
          </a:xfrm>
          <a:prstGeom prst="rect">
            <a:avLst/>
          </a:prstGeom>
          <a:noFill/>
          <a:ln>
            <a:noFill/>
          </a:ln>
        </p:spPr>
      </p:pic>
      <p:sp>
        <p:nvSpPr>
          <p:cNvPr id="500" name="Google Shape;500;p4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Selective Laser Sintering (SLS)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9"/>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Key Differences</a:t>
            </a:r>
            <a:endParaRPr/>
          </a:p>
        </p:txBody>
      </p:sp>
      <p:sp>
        <p:nvSpPr>
          <p:cNvPr id="507" name="Google Shape;507;p49"/>
          <p:cNvSpPr txBox="1"/>
          <p:nvPr/>
        </p:nvSpPr>
        <p:spPr>
          <a:xfrm>
            <a:off x="-73025" y="1460500"/>
            <a:ext cx="9290050" cy="9540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2800" u="none" cap="none" strike="noStrike">
                <a:solidFill>
                  <a:srgbClr val="000000"/>
                </a:solidFill>
                <a:latin typeface="Arial"/>
                <a:ea typeface="Arial"/>
                <a:cs typeface="Arial"/>
                <a:sym typeface="Arial"/>
              </a:rPr>
              <a:t>FDM = Cheap and modular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2800" u="none" cap="none" strike="noStrike">
              <a:solidFill>
                <a:srgbClr val="000000"/>
              </a:solidFill>
              <a:latin typeface="Arial"/>
              <a:ea typeface="Arial"/>
              <a:cs typeface="Arial"/>
              <a:sym typeface="Arial"/>
            </a:endParaRPr>
          </a:p>
        </p:txBody>
      </p:sp>
      <p:sp>
        <p:nvSpPr>
          <p:cNvPr id="508" name="Google Shape;508;p49"/>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Weighing Capabilities: FDM</a:t>
            </a:r>
            <a:endParaRPr/>
          </a:p>
        </p:txBody>
      </p:sp>
      <p:sp>
        <p:nvSpPr>
          <p:cNvPr id="509" name="Google Shape;509;p49"/>
          <p:cNvSpPr txBox="1"/>
          <p:nvPr/>
        </p:nvSpPr>
        <p:spPr>
          <a:xfrm>
            <a:off x="401636" y="4568000"/>
            <a:ext cx="8340600" cy="969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900" u="none" cap="none" strike="noStrike">
                <a:solidFill>
                  <a:srgbClr val="000000"/>
                </a:solidFill>
                <a:latin typeface="Arial"/>
                <a:ea typeface="Arial"/>
                <a:cs typeface="Arial"/>
                <a:sym typeface="Arial"/>
              </a:rPr>
              <a:t>FDM has become the standard for desktop 3D printing. Its affordable, modular and can produce excellent results. However, FDM is usually limited to prototyping or low durability parts.</a:t>
            </a:r>
            <a:endParaRPr b="0" i="0" sz="1400" u="none" cap="none" strike="noStrike">
              <a:solidFill>
                <a:srgbClr val="000000"/>
              </a:solidFill>
              <a:latin typeface="Arial"/>
              <a:ea typeface="Arial"/>
              <a:cs typeface="Arial"/>
              <a:sym typeface="Arial"/>
            </a:endParaRPr>
          </a:p>
        </p:txBody>
      </p:sp>
      <p:pic>
        <p:nvPicPr>
          <p:cNvPr id="510" name="Google Shape;510;p49"/>
          <p:cNvPicPr preferRelativeResize="0"/>
          <p:nvPr/>
        </p:nvPicPr>
        <p:blipFill rotWithShape="1">
          <a:blip r:embed="rId3">
            <a:alphaModFix/>
          </a:blip>
          <a:srcRect b="0" l="0" r="0" t="0"/>
          <a:stretch/>
        </p:blipFill>
        <p:spPr>
          <a:xfrm>
            <a:off x="2293150" y="2075952"/>
            <a:ext cx="4557550" cy="2278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0"/>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Key Differences</a:t>
            </a:r>
            <a:endParaRPr/>
          </a:p>
        </p:txBody>
      </p:sp>
      <p:sp>
        <p:nvSpPr>
          <p:cNvPr id="517" name="Google Shape;517;p50"/>
          <p:cNvSpPr txBox="1"/>
          <p:nvPr/>
        </p:nvSpPr>
        <p:spPr>
          <a:xfrm>
            <a:off x="-73100" y="1139325"/>
            <a:ext cx="9290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2800" u="none" cap="none" strike="noStrike">
                <a:solidFill>
                  <a:srgbClr val="000000"/>
                </a:solidFill>
                <a:latin typeface="Arial"/>
                <a:ea typeface="Arial"/>
                <a:cs typeface="Arial"/>
                <a:sym typeface="Arial"/>
              </a:rPr>
              <a:t>SLA = Expensive and detailed</a:t>
            </a:r>
            <a:endParaRPr b="0" i="0" sz="1400" u="none" cap="none" strike="noStrike">
              <a:solidFill>
                <a:srgbClr val="000000"/>
              </a:solidFill>
              <a:latin typeface="Arial"/>
              <a:ea typeface="Arial"/>
              <a:cs typeface="Arial"/>
              <a:sym typeface="Arial"/>
            </a:endParaRPr>
          </a:p>
        </p:txBody>
      </p:sp>
      <p:sp>
        <p:nvSpPr>
          <p:cNvPr id="518" name="Google Shape;518;p50"/>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Weighing Capabilities: SLA</a:t>
            </a:r>
            <a:endParaRPr/>
          </a:p>
        </p:txBody>
      </p:sp>
      <p:sp>
        <p:nvSpPr>
          <p:cNvPr id="519" name="Google Shape;519;p50"/>
          <p:cNvSpPr txBox="1"/>
          <p:nvPr/>
        </p:nvSpPr>
        <p:spPr>
          <a:xfrm>
            <a:off x="401636" y="4590900"/>
            <a:ext cx="83406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2000" u="none" cap="none" strike="noStrike">
                <a:solidFill>
                  <a:srgbClr val="000000"/>
                </a:solidFill>
                <a:latin typeface="Arial"/>
                <a:ea typeface="Arial"/>
                <a:cs typeface="Arial"/>
                <a:sym typeface="Arial"/>
              </a:rPr>
              <a:t>SLA was the first 3D printing technology. SLA prints are 100% solid, have great print quality and are the fastest form of 3D printing available. However, the up front costs and maintenance behind SLA has become unfavorable for those hoping for minimal costs and post processing in 3D printing. </a:t>
            </a:r>
            <a:endParaRPr b="0" i="0" sz="1400" u="none" cap="none" strike="noStrike">
              <a:solidFill>
                <a:srgbClr val="000000"/>
              </a:solidFill>
              <a:latin typeface="Arial"/>
              <a:ea typeface="Arial"/>
              <a:cs typeface="Arial"/>
              <a:sym typeface="Arial"/>
            </a:endParaRPr>
          </a:p>
        </p:txBody>
      </p:sp>
      <p:pic>
        <p:nvPicPr>
          <p:cNvPr id="520" name="Google Shape;520;p50"/>
          <p:cNvPicPr preferRelativeResize="0"/>
          <p:nvPr/>
        </p:nvPicPr>
        <p:blipFill rotWithShape="1">
          <a:blip r:embed="rId3">
            <a:alphaModFix/>
          </a:blip>
          <a:srcRect b="0" l="0" r="0" t="0"/>
          <a:stretch/>
        </p:blipFill>
        <p:spPr>
          <a:xfrm>
            <a:off x="1596426" y="1786800"/>
            <a:ext cx="5724249" cy="2804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51"/>
          <p:cNvSpPr txBox="1"/>
          <p:nvPr/>
        </p:nvSpPr>
        <p:spPr>
          <a:xfrm>
            <a:off x="-73025" y="1167650"/>
            <a:ext cx="92901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2800" u="none" cap="none" strike="noStrike">
                <a:solidFill>
                  <a:srgbClr val="000000"/>
                </a:solidFill>
                <a:latin typeface="Arial"/>
                <a:ea typeface="Arial"/>
                <a:cs typeface="Arial"/>
                <a:sym typeface="Arial"/>
              </a:rPr>
              <a:t>SLS= Numerous materials, from nylon and ceramics to stainless steel, titanium, cobalt chrome, and aluminum. Requires no supports, as the powder holds the part in place.</a:t>
            </a:r>
            <a:endParaRPr b="0" i="0" sz="1400" u="none" cap="none" strike="noStrike">
              <a:solidFill>
                <a:srgbClr val="000000"/>
              </a:solidFill>
              <a:latin typeface="Arial"/>
              <a:ea typeface="Arial"/>
              <a:cs typeface="Arial"/>
              <a:sym typeface="Arial"/>
            </a:endParaRPr>
          </a:p>
        </p:txBody>
      </p:sp>
      <p:sp>
        <p:nvSpPr>
          <p:cNvPr id="527" name="Google Shape;527;p51"/>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Weighing Capabilities: SLS</a:t>
            </a:r>
            <a:endParaRPr/>
          </a:p>
        </p:txBody>
      </p:sp>
      <p:sp>
        <p:nvSpPr>
          <p:cNvPr id="528" name="Google Shape;528;p51"/>
          <p:cNvSpPr txBox="1"/>
          <p:nvPr/>
        </p:nvSpPr>
        <p:spPr>
          <a:xfrm>
            <a:off x="401661" y="4893175"/>
            <a:ext cx="83406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800" u="none" cap="none" strike="noStrike">
                <a:solidFill>
                  <a:srgbClr val="000000"/>
                </a:solidFill>
                <a:latin typeface="Arial"/>
                <a:ea typeface="Arial"/>
                <a:cs typeface="Arial"/>
                <a:sym typeface="Arial"/>
              </a:rPr>
              <a:t>SLS is a 3D printing technology known for its ability to create objects with complex geometries, structures with thin walls and hidden voids or channels. It can produce parts out of virtually any material and complex parts that were previously only capable with machining and welding. However, its lofty costs and safety concerns has kept SLS at the industrial level. </a:t>
            </a:r>
            <a:endParaRPr b="0" i="0" sz="1400" u="none" cap="none" strike="noStrike">
              <a:solidFill>
                <a:srgbClr val="000000"/>
              </a:solidFill>
              <a:latin typeface="Arial"/>
              <a:ea typeface="Arial"/>
              <a:cs typeface="Arial"/>
              <a:sym typeface="Arial"/>
            </a:endParaRPr>
          </a:p>
        </p:txBody>
      </p:sp>
      <p:pic>
        <p:nvPicPr>
          <p:cNvPr id="529" name="Google Shape;529;p51"/>
          <p:cNvPicPr preferRelativeResize="0"/>
          <p:nvPr/>
        </p:nvPicPr>
        <p:blipFill rotWithShape="1">
          <a:blip r:embed="rId3">
            <a:alphaModFix/>
          </a:blip>
          <a:srcRect b="0" l="0" r="0" t="0"/>
          <a:stretch/>
        </p:blipFill>
        <p:spPr>
          <a:xfrm>
            <a:off x="2960350" y="2983850"/>
            <a:ext cx="3388467" cy="190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6"/>
          <p:cNvSpPr txBox="1"/>
          <p:nvPr/>
        </p:nvSpPr>
        <p:spPr>
          <a:xfrm>
            <a:off x="0" y="2232822"/>
            <a:ext cx="9144000" cy="2406600"/>
          </a:xfrm>
          <a:prstGeom prst="rect">
            <a:avLst/>
          </a:prstGeom>
          <a:solidFill>
            <a:schemeClr val="lt2"/>
          </a:solidFill>
          <a:ln cap="flat" cmpd="sng" w="9525">
            <a:solidFill>
              <a:srgbClr val="FDCE0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70000"/>
              </a:lnSpc>
              <a:spcBef>
                <a:spcPts val="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Department of Defense Additive Manufacturing Strategy</a:t>
            </a:r>
            <a:endParaRPr b="0" i="0" sz="1280" u="none" cap="none" strike="noStrike">
              <a:solidFill>
                <a:srgbClr val="000000"/>
              </a:solidFill>
              <a:latin typeface="Arial"/>
              <a:ea typeface="Arial"/>
              <a:cs typeface="Arial"/>
              <a:sym typeface="Arial"/>
            </a:endParaRPr>
          </a:p>
          <a:p>
            <a:pPr indent="0" lvl="0" marL="0" marR="0" rtl="0" algn="ctr">
              <a:lnSpc>
                <a:spcPct val="7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Army Directive 2019-29 </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(Enabling Readiness and Modernization Through Advanced Manufacturing)</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DA PAM 750-1 Chapter 12: </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Maintenance of Supplies and Equipment</a:t>
            </a:r>
            <a:endParaRPr b="0" i="0" sz="1700" u="none" cap="none" strike="noStrike">
              <a:solidFill>
                <a:schemeClr val="dk1"/>
              </a:solidFill>
              <a:latin typeface="Calibri"/>
              <a:ea typeface="Calibri"/>
              <a:cs typeface="Calibri"/>
              <a:sym typeface="Calibri"/>
            </a:endParaRPr>
          </a:p>
          <a:p>
            <a:pPr indent="0" lvl="0" marL="0" marR="0" rtl="0" algn="ctr">
              <a:lnSpc>
                <a:spcPct val="70000"/>
              </a:lnSpc>
              <a:spcBef>
                <a:spcPts val="750"/>
              </a:spcBef>
              <a:spcAft>
                <a:spcPts val="0"/>
              </a:spcAft>
              <a:buClr>
                <a:srgbClr val="000000"/>
              </a:buClr>
              <a:buSzPts val="1700"/>
              <a:buFont typeface="Arial"/>
              <a:buNone/>
            </a:pPr>
            <a:r>
              <a:rPr b="0" i="0" lang="en-US" sz="1700" u="none" cap="none" strike="noStrike">
                <a:solidFill>
                  <a:schemeClr val="dk1"/>
                </a:solidFill>
                <a:latin typeface="Calibri"/>
                <a:ea typeface="Calibri"/>
                <a:cs typeface="Calibri"/>
                <a:sym typeface="Calibri"/>
              </a:rPr>
              <a:t>Army Materiel Maintenance Procedures</a:t>
            </a:r>
            <a:endParaRPr b="0" i="0" sz="1700" u="none" cap="none" strike="noStrike">
              <a:solidFill>
                <a:schemeClr val="dk1"/>
              </a:solidFill>
              <a:latin typeface="Calibri"/>
              <a:ea typeface="Calibri"/>
              <a:cs typeface="Calibri"/>
              <a:sym typeface="Calibri"/>
            </a:endParaRPr>
          </a:p>
          <a:p>
            <a:pPr indent="-44450" lvl="0" marL="171450" marR="0" rtl="0" algn="l">
              <a:lnSpc>
                <a:spcPct val="70000"/>
              </a:lnSpc>
              <a:spcBef>
                <a:spcPts val="750"/>
              </a:spcBef>
              <a:spcAft>
                <a:spcPts val="0"/>
              </a:spcAft>
              <a:buClr>
                <a:schemeClr val="dk1"/>
              </a:buClr>
              <a:buSzPts val="1400"/>
              <a:buFont typeface="Arial"/>
              <a:buNone/>
            </a:pPr>
            <a:r>
              <a:t/>
            </a:r>
            <a:endParaRPr b="0" i="0" sz="1280" u="none" cap="none" strike="noStrike">
              <a:solidFill>
                <a:srgbClr val="000000"/>
              </a:solidFill>
              <a:latin typeface="Arial"/>
              <a:ea typeface="Arial"/>
              <a:cs typeface="Arial"/>
              <a:sym typeface="Arial"/>
            </a:endParaRPr>
          </a:p>
        </p:txBody>
      </p:sp>
      <p:sp>
        <p:nvSpPr>
          <p:cNvPr id="187" name="Google Shape;187;p16"/>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DoD References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52"/>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Common FDM Filaments</a:t>
            </a:r>
            <a:endParaRPr/>
          </a:p>
        </p:txBody>
      </p:sp>
      <p:sp>
        <p:nvSpPr>
          <p:cNvPr id="536" name="Google Shape;536;p52"/>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537" name="Google Shape;537;p52"/>
          <p:cNvSpPr txBox="1"/>
          <p:nvPr/>
        </p:nvSpPr>
        <p:spPr>
          <a:xfrm>
            <a:off x="190500" y="1371600"/>
            <a:ext cx="8763000" cy="5181600"/>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PLA (Poly-lactic Acid)</a:t>
            </a:r>
            <a:endParaRPr b="0" i="0" sz="1400" u="none" cap="none" strike="noStrike">
              <a:solidFill>
                <a:schemeClr val="dk1"/>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“Environmentally friendly”</a:t>
            </a:r>
            <a:endParaRPr b="0" i="0" sz="1400" u="none" cap="none" strike="noStrike">
              <a:solidFill>
                <a:schemeClr val="dk1"/>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Easy to print</a:t>
            </a:r>
            <a:endParaRPr b="0" i="0" sz="1400" u="none" cap="none" strike="noStrike">
              <a:solidFill>
                <a:schemeClr val="dk1"/>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Weaker, unsuitable for outdoor environment</a:t>
            </a:r>
            <a:endParaRPr b="0" i="0" sz="2000" u="none" cap="none" strike="noStrike">
              <a:solidFill>
                <a:schemeClr val="dk1"/>
              </a:solidFill>
              <a:latin typeface="Calibri"/>
              <a:ea typeface="Calibri"/>
              <a:cs typeface="Calibri"/>
              <a:sym typeface="Calibri"/>
            </a:endParaRPr>
          </a:p>
          <a:p>
            <a:pPr indent="0" lvl="0" marL="914400" marR="0" rtl="0" algn="l">
              <a:lnSpc>
                <a:spcPct val="90000"/>
              </a:lnSpc>
              <a:spcBef>
                <a:spcPts val="375"/>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ABS (Acrylonitrile Butadiene Styrene)</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High Strength, acetone soluble for smooth finish</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Emits strong odor while printing</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Difficult to print with</a:t>
            </a:r>
            <a:endParaRPr b="0" i="0" sz="1400" u="none" cap="none" strike="noStrike">
              <a:solidFill>
                <a:srgbClr val="000000"/>
              </a:solidFill>
              <a:latin typeface="Arial"/>
              <a:ea typeface="Arial"/>
              <a:cs typeface="Arial"/>
              <a:sym typeface="Arial"/>
            </a:endParaRPr>
          </a:p>
          <a:p>
            <a:pPr indent="0" lvl="1" marL="0" marR="0" rtl="0" algn="l">
              <a:lnSpc>
                <a:spcPct val="90000"/>
              </a:lnSpc>
              <a:spcBef>
                <a:spcPts val="375"/>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57150" marR="0" rtl="0" algn="l">
              <a:lnSpc>
                <a:spcPct val="90000"/>
              </a:lnSpc>
              <a:spcBef>
                <a:spcPts val="75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PETG (Polyethylene terephthalate-Glycol)</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Easy to print like PLA</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Strong and durable like ABS</a:t>
            </a:r>
            <a:endParaRPr b="0" i="0" sz="1400" u="none" cap="none" strike="noStrike">
              <a:solidFill>
                <a:srgbClr val="000000"/>
              </a:solidFill>
              <a:latin typeface="Arial"/>
              <a:ea typeface="Arial"/>
              <a:cs typeface="Arial"/>
              <a:sym typeface="Arial"/>
            </a:endParaRPr>
          </a:p>
          <a:p>
            <a:pPr indent="-1714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Benefits of both PLA and ABS</a:t>
            </a:r>
            <a:endParaRPr b="0" i="0" sz="1400" u="none" cap="none" strike="noStrike">
              <a:solidFill>
                <a:srgbClr val="000000"/>
              </a:solidFill>
              <a:latin typeface="Arial"/>
              <a:ea typeface="Arial"/>
              <a:cs typeface="Arial"/>
              <a:sym typeface="Arial"/>
            </a:endParaRPr>
          </a:p>
        </p:txBody>
      </p:sp>
      <p:sp>
        <p:nvSpPr>
          <p:cNvPr id="538" name="Google Shape;538;p52"/>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Thermoplastics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53"/>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Material Selection</a:t>
            </a:r>
            <a:endParaRPr/>
          </a:p>
        </p:txBody>
      </p:sp>
      <p:pic>
        <p:nvPicPr>
          <p:cNvPr id="545" name="Google Shape;545;p53"/>
          <p:cNvPicPr preferRelativeResize="0"/>
          <p:nvPr/>
        </p:nvPicPr>
        <p:blipFill rotWithShape="1">
          <a:blip r:embed="rId3">
            <a:alphaModFix/>
          </a:blip>
          <a:srcRect b="0" l="0" r="0" t="0"/>
          <a:stretch/>
        </p:blipFill>
        <p:spPr>
          <a:xfrm>
            <a:off x="0" y="2526750"/>
            <a:ext cx="9144000" cy="24187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54"/>
          <p:cNvSpPr/>
          <p:nvPr/>
        </p:nvSpPr>
        <p:spPr>
          <a:xfrm>
            <a:off x="3151750" y="3426625"/>
            <a:ext cx="2688900" cy="2024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54"/>
          <p:cNvSpPr/>
          <p:nvPr/>
        </p:nvSpPr>
        <p:spPr>
          <a:xfrm>
            <a:off x="6856075" y="1576300"/>
            <a:ext cx="1757400" cy="120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54"/>
          <p:cNvSpPr/>
          <p:nvPr/>
        </p:nvSpPr>
        <p:spPr>
          <a:xfrm>
            <a:off x="4605938" y="1576300"/>
            <a:ext cx="1757400" cy="120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54"/>
          <p:cNvSpPr/>
          <p:nvPr/>
        </p:nvSpPr>
        <p:spPr>
          <a:xfrm>
            <a:off x="2355825" y="1576300"/>
            <a:ext cx="1757400" cy="120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54"/>
          <p:cNvSpPr/>
          <p:nvPr/>
        </p:nvSpPr>
        <p:spPr>
          <a:xfrm>
            <a:off x="105700" y="1576300"/>
            <a:ext cx="1757400" cy="1202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5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Design to Printer</a:t>
            </a:r>
            <a:endParaRPr/>
          </a:p>
        </p:txBody>
      </p:sp>
      <p:sp>
        <p:nvSpPr>
          <p:cNvPr id="556" name="Google Shape;556;p54"/>
          <p:cNvSpPr txBox="1"/>
          <p:nvPr/>
        </p:nvSpPr>
        <p:spPr>
          <a:xfrm>
            <a:off x="334125" y="1954300"/>
            <a:ext cx="20217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Calibri"/>
                <a:ea typeface="Calibri"/>
                <a:cs typeface="Calibri"/>
                <a:sym typeface="Calibri"/>
              </a:rPr>
              <a:t>3D Design</a:t>
            </a:r>
            <a:endParaRPr b="1" i="0" sz="1700" u="none" cap="none" strike="noStrike">
              <a:solidFill>
                <a:srgbClr val="000000"/>
              </a:solidFill>
              <a:latin typeface="Calibri"/>
              <a:ea typeface="Calibri"/>
              <a:cs typeface="Calibri"/>
              <a:sym typeface="Calibri"/>
            </a:endParaRPr>
          </a:p>
        </p:txBody>
      </p:sp>
      <p:sp>
        <p:nvSpPr>
          <p:cNvPr id="557" name="Google Shape;557;p54"/>
          <p:cNvSpPr txBox="1"/>
          <p:nvPr/>
        </p:nvSpPr>
        <p:spPr>
          <a:xfrm>
            <a:off x="2940075" y="1928125"/>
            <a:ext cx="3000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STL</a:t>
            </a:r>
            <a:endParaRPr b="1" i="0" sz="1700" u="none" cap="none" strike="noStrike">
              <a:solidFill>
                <a:schemeClr val="dk1"/>
              </a:solidFill>
              <a:latin typeface="Calibri"/>
              <a:ea typeface="Calibri"/>
              <a:cs typeface="Calibri"/>
              <a:sym typeface="Calibri"/>
            </a:endParaRPr>
          </a:p>
        </p:txBody>
      </p:sp>
      <p:sp>
        <p:nvSpPr>
          <p:cNvPr id="558" name="Google Shape;558;p54"/>
          <p:cNvSpPr txBox="1"/>
          <p:nvPr/>
        </p:nvSpPr>
        <p:spPr>
          <a:xfrm>
            <a:off x="7301525" y="1954288"/>
            <a:ext cx="30000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GCODE</a:t>
            </a:r>
            <a:endParaRPr b="1" i="0" sz="1700" u="none" cap="none" strike="noStrike">
              <a:solidFill>
                <a:schemeClr val="dk1"/>
              </a:solidFill>
              <a:latin typeface="Calibri"/>
              <a:ea typeface="Calibri"/>
              <a:cs typeface="Calibri"/>
              <a:sym typeface="Calibri"/>
            </a:endParaRPr>
          </a:p>
        </p:txBody>
      </p:sp>
      <p:sp>
        <p:nvSpPr>
          <p:cNvPr id="559" name="Google Shape;559;p54"/>
          <p:cNvSpPr txBox="1"/>
          <p:nvPr/>
        </p:nvSpPr>
        <p:spPr>
          <a:xfrm>
            <a:off x="3838675" y="4228675"/>
            <a:ext cx="3000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Calibri"/>
                <a:ea typeface="Calibri"/>
                <a:cs typeface="Calibri"/>
                <a:sym typeface="Calibri"/>
              </a:rPr>
              <a:t>Printer</a:t>
            </a:r>
            <a:endParaRPr b="1" i="0" sz="2600" u="none" cap="none" strike="noStrike">
              <a:solidFill>
                <a:schemeClr val="dk1"/>
              </a:solidFill>
              <a:latin typeface="Calibri"/>
              <a:ea typeface="Calibri"/>
              <a:cs typeface="Calibri"/>
              <a:sym typeface="Calibri"/>
            </a:endParaRPr>
          </a:p>
        </p:txBody>
      </p:sp>
      <p:sp>
        <p:nvSpPr>
          <p:cNvPr id="560" name="Google Shape;560;p54"/>
          <p:cNvSpPr txBox="1"/>
          <p:nvPr/>
        </p:nvSpPr>
        <p:spPr>
          <a:xfrm>
            <a:off x="5056375" y="1954300"/>
            <a:ext cx="1782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Slicer</a:t>
            </a:r>
            <a:endParaRPr b="0" i="0" sz="1400" u="none" cap="none" strike="noStrike">
              <a:solidFill>
                <a:srgbClr val="000000"/>
              </a:solidFill>
              <a:latin typeface="Arial"/>
              <a:ea typeface="Arial"/>
              <a:cs typeface="Arial"/>
              <a:sym typeface="Arial"/>
            </a:endParaRPr>
          </a:p>
        </p:txBody>
      </p:sp>
      <p:sp>
        <p:nvSpPr>
          <p:cNvPr id="561" name="Google Shape;561;p54"/>
          <p:cNvSpPr/>
          <p:nvPr/>
        </p:nvSpPr>
        <p:spPr>
          <a:xfrm rot="1567">
            <a:off x="1863099" y="2049254"/>
            <a:ext cx="658200" cy="3525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54"/>
          <p:cNvSpPr/>
          <p:nvPr/>
        </p:nvSpPr>
        <p:spPr>
          <a:xfrm rot="1567">
            <a:off x="4117074" y="2049254"/>
            <a:ext cx="658200" cy="3525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54"/>
          <p:cNvSpPr/>
          <p:nvPr/>
        </p:nvSpPr>
        <p:spPr>
          <a:xfrm rot="1567">
            <a:off x="6337949" y="2049254"/>
            <a:ext cx="658200" cy="3525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5"/>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Slicing</a:t>
            </a:r>
            <a:endParaRPr/>
          </a:p>
        </p:txBody>
      </p:sp>
      <p:sp>
        <p:nvSpPr>
          <p:cNvPr id="569" name="Google Shape;569;p55"/>
          <p:cNvSpPr txBox="1"/>
          <p:nvPr/>
        </p:nvSpPr>
        <p:spPr>
          <a:xfrm>
            <a:off x="918150" y="2175700"/>
            <a:ext cx="7307700" cy="353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Calibri"/>
                <a:ea typeface="Calibri"/>
                <a:cs typeface="Calibri"/>
                <a:sym typeface="Calibri"/>
              </a:rPr>
              <a:t>A Slicer is a program that converts digital 3D models such as an STL (Standard Triangle/Tessellation Language)file into printing instructions called a GCODE for a given 3D printer to build an object. </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1800"/>
              </a:spcBef>
              <a:spcAft>
                <a:spcPts val="0"/>
              </a:spcAft>
              <a:buClr>
                <a:schemeClr val="dk1"/>
              </a:buClr>
              <a:buSzPts val="1100"/>
              <a:buFont typeface="Arial"/>
              <a:buNone/>
            </a:pPr>
            <a:r>
              <a:rPr b="0" i="0" lang="en-US" sz="2000" u="none" cap="none" strike="noStrike">
                <a:solidFill>
                  <a:schemeClr val="dk1"/>
                </a:solidFill>
                <a:latin typeface="Calibri"/>
                <a:ea typeface="Calibri"/>
                <a:cs typeface="Calibri"/>
                <a:sym typeface="Calibri"/>
              </a:rPr>
              <a:t>In addition to the model itself, the GCODE instructions contain user-entered 3D printing parameters, such as layer height, speed, temperature, and support structure settings.</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180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6"/>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Export/Import STL</a:t>
            </a:r>
            <a:endParaRPr/>
          </a:p>
        </p:txBody>
      </p:sp>
      <p:pic>
        <p:nvPicPr>
          <p:cNvPr id="575" name="Google Shape;575;p56"/>
          <p:cNvPicPr preferRelativeResize="0"/>
          <p:nvPr/>
        </p:nvPicPr>
        <p:blipFill rotWithShape="1">
          <a:blip r:embed="rId3">
            <a:alphaModFix/>
          </a:blip>
          <a:srcRect b="0" l="0" r="0" t="0"/>
          <a:stretch/>
        </p:blipFill>
        <p:spPr>
          <a:xfrm>
            <a:off x="2813926" y="1212897"/>
            <a:ext cx="1718563" cy="2564117"/>
          </a:xfrm>
          <a:prstGeom prst="rect">
            <a:avLst/>
          </a:prstGeom>
          <a:noFill/>
          <a:ln>
            <a:noFill/>
          </a:ln>
        </p:spPr>
      </p:pic>
      <p:pic>
        <p:nvPicPr>
          <p:cNvPr id="576" name="Google Shape;576;p56"/>
          <p:cNvPicPr preferRelativeResize="0"/>
          <p:nvPr/>
        </p:nvPicPr>
        <p:blipFill rotWithShape="1">
          <a:blip r:embed="rId4">
            <a:alphaModFix/>
          </a:blip>
          <a:srcRect b="-1238" l="31836" r="46053" t="54509"/>
          <a:stretch/>
        </p:blipFill>
        <p:spPr>
          <a:xfrm>
            <a:off x="202847" y="1010023"/>
            <a:ext cx="2456683" cy="3245223"/>
          </a:xfrm>
          <a:prstGeom prst="rect">
            <a:avLst/>
          </a:prstGeom>
          <a:noFill/>
          <a:ln>
            <a:noFill/>
          </a:ln>
        </p:spPr>
      </p:pic>
      <p:sp>
        <p:nvSpPr>
          <p:cNvPr id="577" name="Google Shape;577;p56"/>
          <p:cNvSpPr/>
          <p:nvPr/>
        </p:nvSpPr>
        <p:spPr>
          <a:xfrm>
            <a:off x="119525" y="1010025"/>
            <a:ext cx="4530000" cy="3392100"/>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p56"/>
          <p:cNvSpPr/>
          <p:nvPr/>
        </p:nvSpPr>
        <p:spPr>
          <a:xfrm>
            <a:off x="5121835" y="1278965"/>
            <a:ext cx="1434300" cy="495900"/>
          </a:xfrm>
          <a:prstGeom prst="rect">
            <a:avLst/>
          </a:prstGeom>
          <a:solidFill>
            <a:schemeClr val="lt2"/>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Export on Fusion360</a:t>
            </a:r>
            <a:endParaRPr b="0" i="0" sz="1400" u="none" cap="none" strike="noStrike">
              <a:solidFill>
                <a:srgbClr val="000000"/>
              </a:solidFill>
              <a:latin typeface="Arial"/>
              <a:ea typeface="Arial"/>
              <a:cs typeface="Arial"/>
              <a:sym typeface="Arial"/>
            </a:endParaRPr>
          </a:p>
        </p:txBody>
      </p:sp>
      <p:cxnSp>
        <p:nvCxnSpPr>
          <p:cNvPr id="579" name="Google Shape;579;p56"/>
          <p:cNvCxnSpPr>
            <a:stCxn id="578" idx="1"/>
          </p:cNvCxnSpPr>
          <p:nvPr/>
        </p:nvCxnSpPr>
        <p:spPr>
          <a:xfrm rot="10800000">
            <a:off x="4649635" y="1526915"/>
            <a:ext cx="472200" cy="0"/>
          </a:xfrm>
          <a:prstGeom prst="straightConnector1">
            <a:avLst/>
          </a:prstGeom>
          <a:noFill/>
          <a:ln cap="flat" cmpd="sng" w="28575">
            <a:solidFill>
              <a:schemeClr val="dk1"/>
            </a:solidFill>
            <a:prstDash val="solid"/>
            <a:miter lim="800000"/>
            <a:headEnd len="sm" w="sm" type="none"/>
            <a:tailEnd len="sm" w="sm"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7"/>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Slicer</a:t>
            </a:r>
            <a:endParaRPr/>
          </a:p>
        </p:txBody>
      </p:sp>
      <p:pic>
        <p:nvPicPr>
          <p:cNvPr id="585" name="Google Shape;585;p57"/>
          <p:cNvPicPr preferRelativeResize="0"/>
          <p:nvPr/>
        </p:nvPicPr>
        <p:blipFill rotWithShape="1">
          <a:blip r:embed="rId4">
            <a:alphaModFix/>
          </a:blip>
          <a:srcRect b="0" l="0" r="0" t="0"/>
          <a:stretch/>
        </p:blipFill>
        <p:spPr>
          <a:xfrm>
            <a:off x="242425" y="1192801"/>
            <a:ext cx="8362301" cy="520192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Layer Height</a:t>
            </a:r>
            <a:endParaRPr/>
          </a:p>
        </p:txBody>
      </p:sp>
      <p:sp>
        <p:nvSpPr>
          <p:cNvPr id="592" name="Google Shape;592;p58"/>
          <p:cNvSpPr txBox="1"/>
          <p:nvPr>
            <p:ph idx="1" type="body"/>
          </p:nvPr>
        </p:nvSpPr>
        <p:spPr>
          <a:xfrm>
            <a:off x="457200" y="1371600"/>
            <a:ext cx="7924800" cy="17526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1800"/>
              <a:buChar char="•"/>
            </a:pPr>
            <a:r>
              <a:rPr lang="en-US" sz="1800"/>
              <a:t>Layer Height is the thickness of the successive layers that builds the object. </a:t>
            </a:r>
            <a:endParaRPr/>
          </a:p>
          <a:p>
            <a:pPr indent="-342900" lvl="0" marL="342900" rtl="0" algn="l">
              <a:lnSpc>
                <a:spcPct val="100000"/>
              </a:lnSpc>
              <a:spcBef>
                <a:spcPts val="360"/>
              </a:spcBef>
              <a:spcAft>
                <a:spcPts val="0"/>
              </a:spcAft>
              <a:buClr>
                <a:schemeClr val="dk1"/>
              </a:buClr>
              <a:buSzPts val="1800"/>
              <a:buChar char="•"/>
            </a:pPr>
            <a:r>
              <a:rPr lang="en-US" sz="1800"/>
              <a:t>Layer height has a direct correlation to resolution. Resolution is how “rough” the part’s walls appear to be.</a:t>
            </a:r>
            <a:endParaRPr/>
          </a:p>
          <a:p>
            <a:pPr indent="-342900" lvl="0" marL="342900" rtl="0" algn="l">
              <a:lnSpc>
                <a:spcPct val="100000"/>
              </a:lnSpc>
              <a:spcBef>
                <a:spcPts val="360"/>
              </a:spcBef>
              <a:spcAft>
                <a:spcPts val="0"/>
              </a:spcAft>
              <a:buClr>
                <a:schemeClr val="dk1"/>
              </a:buClr>
              <a:buSzPts val="1800"/>
              <a:buChar char="•"/>
            </a:pPr>
            <a:r>
              <a:rPr lang="en-US" sz="1800"/>
              <a:t>Layer height also has a correlation with the speed of the print. </a:t>
            </a:r>
            <a:endParaRPr/>
          </a:p>
        </p:txBody>
      </p:sp>
      <p:pic>
        <p:nvPicPr>
          <p:cNvPr id="593" name="Google Shape;593;p58"/>
          <p:cNvPicPr preferRelativeResize="0"/>
          <p:nvPr/>
        </p:nvPicPr>
        <p:blipFill rotWithShape="1">
          <a:blip r:embed="rId3">
            <a:alphaModFix/>
          </a:blip>
          <a:srcRect b="0" l="0" r="0" t="0"/>
          <a:stretch/>
        </p:blipFill>
        <p:spPr>
          <a:xfrm>
            <a:off x="441960" y="2667000"/>
            <a:ext cx="7997269" cy="320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9"/>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Infill</a:t>
            </a:r>
            <a:endParaRPr/>
          </a:p>
        </p:txBody>
      </p:sp>
      <p:sp>
        <p:nvSpPr>
          <p:cNvPr id="599" name="Google Shape;599;p59"/>
          <p:cNvSpPr txBox="1"/>
          <p:nvPr>
            <p:ph idx="1" type="body"/>
          </p:nvPr>
        </p:nvSpPr>
        <p:spPr>
          <a:xfrm>
            <a:off x="457200" y="1295400"/>
            <a:ext cx="2971800" cy="5029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100000"/>
              <a:buNone/>
            </a:pPr>
            <a:r>
              <a:t/>
            </a:r>
            <a:endParaRPr sz="2400"/>
          </a:p>
          <a:p>
            <a:pPr indent="-342900" lvl="0" marL="342900" rtl="0" algn="l">
              <a:lnSpc>
                <a:spcPct val="100000"/>
              </a:lnSpc>
              <a:spcBef>
                <a:spcPts val="408"/>
              </a:spcBef>
              <a:spcAft>
                <a:spcPts val="0"/>
              </a:spcAft>
              <a:buClr>
                <a:schemeClr val="dk1"/>
              </a:buClr>
              <a:buSzPct val="100000"/>
              <a:buChar char="•"/>
            </a:pPr>
            <a:r>
              <a:rPr lang="en-US" sz="2400"/>
              <a:t>Infill, also known as fill density, is the percentage amount of solid volume inside a 3D printed part.</a:t>
            </a:r>
            <a:endParaRPr/>
          </a:p>
          <a:p>
            <a:pPr indent="-213359" lvl="0" marL="342900" rtl="0" algn="l">
              <a:lnSpc>
                <a:spcPct val="100000"/>
              </a:lnSpc>
              <a:spcBef>
                <a:spcPts val="408"/>
              </a:spcBef>
              <a:spcAft>
                <a:spcPts val="0"/>
              </a:spcAft>
              <a:buClr>
                <a:schemeClr val="dk1"/>
              </a:buClr>
              <a:buSzPct val="100000"/>
              <a:buNone/>
            </a:pPr>
            <a:r>
              <a:t/>
            </a:r>
            <a:endParaRPr sz="2400"/>
          </a:p>
          <a:p>
            <a:pPr indent="-342900" lvl="0" marL="342900" rtl="0" algn="l">
              <a:lnSpc>
                <a:spcPct val="100000"/>
              </a:lnSpc>
              <a:spcBef>
                <a:spcPts val="408"/>
              </a:spcBef>
              <a:spcAft>
                <a:spcPts val="0"/>
              </a:spcAft>
              <a:buClr>
                <a:schemeClr val="dk1"/>
              </a:buClr>
              <a:buSzPct val="100000"/>
              <a:buChar char="•"/>
            </a:pPr>
            <a:r>
              <a:rPr lang="en-US" sz="2400"/>
              <a:t>For most objects, 10% has been found to be a excellent trade-off between weight, cost, strength, and time spent printing.</a:t>
            </a:r>
            <a:endParaRPr/>
          </a:p>
          <a:p>
            <a:pPr indent="-213359" lvl="0" marL="342900" rtl="0" algn="l">
              <a:lnSpc>
                <a:spcPct val="100000"/>
              </a:lnSpc>
              <a:spcBef>
                <a:spcPts val="408"/>
              </a:spcBef>
              <a:spcAft>
                <a:spcPts val="0"/>
              </a:spcAft>
              <a:buClr>
                <a:schemeClr val="dk1"/>
              </a:buClr>
              <a:buSzPct val="100000"/>
              <a:buNone/>
            </a:pPr>
            <a:r>
              <a:t/>
            </a:r>
            <a:endParaRPr sz="2400"/>
          </a:p>
          <a:p>
            <a:pPr indent="-342900" lvl="0" marL="342900" rtl="0" algn="l">
              <a:lnSpc>
                <a:spcPct val="100000"/>
              </a:lnSpc>
              <a:spcBef>
                <a:spcPts val="408"/>
              </a:spcBef>
              <a:spcAft>
                <a:spcPts val="0"/>
              </a:spcAft>
              <a:buClr>
                <a:schemeClr val="dk1"/>
              </a:buClr>
              <a:buSzPct val="100000"/>
              <a:buChar char="•"/>
            </a:pPr>
            <a:r>
              <a:rPr lang="en-US" sz="2400"/>
              <a:t>Infill shape can also be customized based on strength requirements</a:t>
            </a:r>
            <a:endParaRPr/>
          </a:p>
          <a:p>
            <a:pPr indent="0" lvl="0" marL="0" rtl="0" algn="l">
              <a:lnSpc>
                <a:spcPct val="100000"/>
              </a:lnSpc>
              <a:spcBef>
                <a:spcPts val="272"/>
              </a:spcBef>
              <a:spcAft>
                <a:spcPts val="0"/>
              </a:spcAft>
              <a:buClr>
                <a:schemeClr val="dk1"/>
              </a:buClr>
              <a:buSzPct val="100000"/>
              <a:buNone/>
            </a:pPr>
            <a:r>
              <a:t/>
            </a:r>
            <a:endParaRPr sz="1600"/>
          </a:p>
        </p:txBody>
      </p:sp>
      <p:pic>
        <p:nvPicPr>
          <p:cNvPr id="600" name="Google Shape;600;p59"/>
          <p:cNvPicPr preferRelativeResize="0"/>
          <p:nvPr/>
        </p:nvPicPr>
        <p:blipFill rotWithShape="1">
          <a:blip r:embed="rId3">
            <a:alphaModFix/>
          </a:blip>
          <a:srcRect b="9719" l="0" r="0" t="18852"/>
          <a:stretch/>
        </p:blipFill>
        <p:spPr>
          <a:xfrm>
            <a:off x="3359889" y="1295400"/>
            <a:ext cx="2846913" cy="2711346"/>
          </a:xfrm>
          <a:prstGeom prst="rect">
            <a:avLst/>
          </a:prstGeom>
          <a:noFill/>
          <a:ln>
            <a:noFill/>
          </a:ln>
        </p:spPr>
      </p:pic>
      <p:pic>
        <p:nvPicPr>
          <p:cNvPr id="601" name="Google Shape;601;p59"/>
          <p:cNvPicPr preferRelativeResize="0"/>
          <p:nvPr/>
        </p:nvPicPr>
        <p:blipFill rotWithShape="1">
          <a:blip r:embed="rId4">
            <a:alphaModFix/>
          </a:blip>
          <a:srcRect b="11878" l="0" r="0" t="19205"/>
          <a:stretch/>
        </p:blipFill>
        <p:spPr>
          <a:xfrm>
            <a:off x="6248400" y="3764038"/>
            <a:ext cx="2781300" cy="256056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0"/>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Shell Thickness</a:t>
            </a:r>
            <a:endParaRPr/>
          </a:p>
        </p:txBody>
      </p:sp>
      <p:sp>
        <p:nvSpPr>
          <p:cNvPr id="608" name="Google Shape;608;p60"/>
          <p:cNvSpPr txBox="1"/>
          <p:nvPr>
            <p:ph idx="1" type="body"/>
          </p:nvPr>
        </p:nvSpPr>
        <p:spPr>
          <a:xfrm>
            <a:off x="457200" y="1371600"/>
            <a:ext cx="8229600" cy="20574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000"/>
              <a:buChar char="•"/>
            </a:pPr>
            <a:r>
              <a:rPr lang="en-US" sz="2000"/>
              <a:t>The thickness of the outside walls is dependent on the setting called “Shell Thickness”. </a:t>
            </a:r>
            <a:endParaRPr/>
          </a:p>
          <a:p>
            <a:pPr indent="-342900" lvl="0" marL="342900" rtl="0" algn="l">
              <a:lnSpc>
                <a:spcPct val="100000"/>
              </a:lnSpc>
              <a:spcBef>
                <a:spcPts val="400"/>
              </a:spcBef>
              <a:spcAft>
                <a:spcPts val="0"/>
              </a:spcAft>
              <a:buClr>
                <a:schemeClr val="dk1"/>
              </a:buClr>
              <a:buSzPts val="2000"/>
              <a:buChar char="•"/>
            </a:pPr>
            <a:r>
              <a:rPr lang="en-US" sz="2000"/>
              <a:t>The thicker the shell, the stronger the outside walls but greater weight/density.</a:t>
            </a:r>
            <a:endParaRPr/>
          </a:p>
        </p:txBody>
      </p:sp>
      <p:pic>
        <p:nvPicPr>
          <p:cNvPr id="609" name="Google Shape;609;p60"/>
          <p:cNvPicPr preferRelativeResize="0"/>
          <p:nvPr/>
        </p:nvPicPr>
        <p:blipFill rotWithShape="1">
          <a:blip r:embed="rId3">
            <a:alphaModFix/>
          </a:blip>
          <a:srcRect b="0" l="23653" r="13784" t="0"/>
          <a:stretch/>
        </p:blipFill>
        <p:spPr>
          <a:xfrm rot="5400000">
            <a:off x="2743199" y="1571897"/>
            <a:ext cx="3657600" cy="60002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61"/>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Support</a:t>
            </a:r>
            <a:endParaRPr/>
          </a:p>
        </p:txBody>
      </p:sp>
      <p:sp>
        <p:nvSpPr>
          <p:cNvPr id="616" name="Google Shape;616;p61"/>
          <p:cNvSpPr txBox="1"/>
          <p:nvPr>
            <p:ph idx="1" type="body"/>
          </p:nvPr>
        </p:nvSpPr>
        <p:spPr>
          <a:xfrm>
            <a:off x="457200" y="1371600"/>
            <a:ext cx="8229600" cy="18288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00000"/>
              </a:lnSpc>
              <a:spcBef>
                <a:spcPts val="0"/>
              </a:spcBef>
              <a:spcAft>
                <a:spcPts val="0"/>
              </a:spcAft>
              <a:buClr>
                <a:schemeClr val="dk1"/>
              </a:buClr>
              <a:buSzPts val="2000"/>
              <a:buNone/>
            </a:pPr>
            <a:r>
              <a:rPr lang="en-US"/>
              <a:t>A support is created below overhangs.</a:t>
            </a:r>
            <a:endParaRPr sz="3600"/>
          </a:p>
          <a:p>
            <a:pPr indent="-342900" lvl="0" marL="342900" rtl="0" algn="l">
              <a:lnSpc>
                <a:spcPct val="100000"/>
              </a:lnSpc>
              <a:spcBef>
                <a:spcPts val="400"/>
              </a:spcBef>
              <a:spcAft>
                <a:spcPts val="0"/>
              </a:spcAft>
              <a:buClr>
                <a:schemeClr val="dk1"/>
              </a:buClr>
              <a:buSzPts val="2000"/>
              <a:buChar char="•"/>
            </a:pPr>
            <a:r>
              <a:rPr lang="en-US" sz="2000"/>
              <a:t>Support is usually a grid that stops short of where the overhang takes place.</a:t>
            </a:r>
            <a:endParaRPr/>
          </a:p>
          <a:p>
            <a:pPr indent="-342900" lvl="0" marL="342900" rtl="0" algn="l">
              <a:lnSpc>
                <a:spcPct val="100000"/>
              </a:lnSpc>
              <a:spcBef>
                <a:spcPts val="400"/>
              </a:spcBef>
              <a:spcAft>
                <a:spcPts val="0"/>
              </a:spcAft>
              <a:buClr>
                <a:schemeClr val="dk1"/>
              </a:buClr>
              <a:buSzPts val="2000"/>
              <a:buChar char="•"/>
            </a:pPr>
            <a:r>
              <a:rPr lang="en-US" sz="2000"/>
              <a:t>An angle of 45 degrees from the print bed is a good place to start but this can vary widely based on print settings and material.</a:t>
            </a:r>
            <a:endParaRPr/>
          </a:p>
          <a:p>
            <a:pPr indent="-241300" lvl="0" marL="342900" rtl="0" algn="l">
              <a:lnSpc>
                <a:spcPct val="100000"/>
              </a:lnSpc>
              <a:spcBef>
                <a:spcPts val="320"/>
              </a:spcBef>
              <a:spcAft>
                <a:spcPts val="0"/>
              </a:spcAft>
              <a:buClr>
                <a:schemeClr val="dk1"/>
              </a:buClr>
              <a:buSzPts val="1600"/>
              <a:buNone/>
            </a:pPr>
            <a:r>
              <a:t/>
            </a:r>
            <a:endParaRPr sz="1600"/>
          </a:p>
        </p:txBody>
      </p:sp>
      <p:pic>
        <p:nvPicPr>
          <p:cNvPr id="617" name="Google Shape;617;p61"/>
          <p:cNvPicPr preferRelativeResize="0"/>
          <p:nvPr/>
        </p:nvPicPr>
        <p:blipFill rotWithShape="1">
          <a:blip r:embed="rId3">
            <a:alphaModFix/>
          </a:blip>
          <a:srcRect b="7155" l="12377" r="14892" t="11606"/>
          <a:stretch/>
        </p:blipFill>
        <p:spPr>
          <a:xfrm>
            <a:off x="5105399" y="3352800"/>
            <a:ext cx="3581401" cy="2667000"/>
          </a:xfrm>
          <a:prstGeom prst="rect">
            <a:avLst/>
          </a:prstGeom>
          <a:noFill/>
          <a:ln>
            <a:noFill/>
          </a:ln>
        </p:spPr>
      </p:pic>
      <p:pic>
        <p:nvPicPr>
          <p:cNvPr descr="Screen Clipping" id="618" name="Google Shape;618;p61"/>
          <p:cNvPicPr preferRelativeResize="0"/>
          <p:nvPr/>
        </p:nvPicPr>
        <p:blipFill rotWithShape="1">
          <a:blip r:embed="rId4">
            <a:alphaModFix/>
          </a:blip>
          <a:srcRect b="0" l="0" r="0" t="0"/>
          <a:stretch/>
        </p:blipFill>
        <p:spPr>
          <a:xfrm>
            <a:off x="495300" y="3352800"/>
            <a:ext cx="4165180" cy="25718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7"/>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Additive Manufacturing</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2"/>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Support</a:t>
            </a:r>
            <a:endParaRPr/>
          </a:p>
        </p:txBody>
      </p:sp>
      <p:pic>
        <p:nvPicPr>
          <p:cNvPr id="624" name="Google Shape;624;p62"/>
          <p:cNvPicPr preferRelativeResize="0"/>
          <p:nvPr>
            <p:ph idx="1" type="body"/>
          </p:nvPr>
        </p:nvPicPr>
        <p:blipFill rotWithShape="1">
          <a:blip r:embed="rId3">
            <a:alphaModFix/>
          </a:blip>
          <a:srcRect b="0" l="0" r="0" t="0"/>
          <a:stretch/>
        </p:blipFill>
        <p:spPr>
          <a:xfrm>
            <a:off x="5023220" y="2488018"/>
            <a:ext cx="3530674" cy="3795824"/>
          </a:xfrm>
          <a:prstGeom prst="rect">
            <a:avLst/>
          </a:prstGeom>
          <a:noFill/>
          <a:ln cap="flat" cmpd="sng" w="9525">
            <a:solidFill>
              <a:schemeClr val="dk1"/>
            </a:solidFill>
            <a:prstDash val="solid"/>
            <a:round/>
            <a:headEnd len="sm" w="sm" type="none"/>
            <a:tailEnd len="sm" w="sm" type="none"/>
          </a:ln>
        </p:spPr>
      </p:pic>
      <p:pic>
        <p:nvPicPr>
          <p:cNvPr id="625" name="Google Shape;625;p62"/>
          <p:cNvPicPr preferRelativeResize="0"/>
          <p:nvPr/>
        </p:nvPicPr>
        <p:blipFill rotWithShape="1">
          <a:blip r:embed="rId4">
            <a:alphaModFix/>
          </a:blip>
          <a:srcRect b="0" l="0" r="0" t="0"/>
          <a:stretch/>
        </p:blipFill>
        <p:spPr>
          <a:xfrm>
            <a:off x="109205" y="1093382"/>
            <a:ext cx="4345838" cy="33829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3"/>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Load Direction</a:t>
            </a:r>
            <a:endParaRPr/>
          </a:p>
        </p:txBody>
      </p:sp>
      <p:pic>
        <p:nvPicPr>
          <p:cNvPr id="632" name="Google Shape;632;p63"/>
          <p:cNvPicPr preferRelativeResize="0"/>
          <p:nvPr>
            <p:ph idx="1" type="body"/>
          </p:nvPr>
        </p:nvPicPr>
        <p:blipFill rotWithShape="1">
          <a:blip r:embed="rId3">
            <a:alphaModFix/>
          </a:blip>
          <a:srcRect b="0" l="0" r="0" t="0"/>
          <a:stretch/>
        </p:blipFill>
        <p:spPr>
          <a:xfrm>
            <a:off x="4322528" y="2233178"/>
            <a:ext cx="4778178" cy="3221417"/>
          </a:xfrm>
          <a:prstGeom prst="rect">
            <a:avLst/>
          </a:prstGeom>
          <a:noFill/>
          <a:ln>
            <a:noFill/>
          </a:ln>
        </p:spPr>
      </p:pic>
      <p:pic>
        <p:nvPicPr>
          <p:cNvPr id="633" name="Google Shape;633;p63"/>
          <p:cNvPicPr preferRelativeResize="0"/>
          <p:nvPr/>
        </p:nvPicPr>
        <p:blipFill rotWithShape="1">
          <a:blip r:embed="rId4">
            <a:alphaModFix/>
          </a:blip>
          <a:srcRect b="0" l="0" r="0" t="0"/>
          <a:stretch/>
        </p:blipFill>
        <p:spPr>
          <a:xfrm>
            <a:off x="228600" y="2514600"/>
            <a:ext cx="4076700" cy="2808393"/>
          </a:xfrm>
          <a:prstGeom prst="rect">
            <a:avLst/>
          </a:prstGeom>
          <a:noFill/>
          <a:ln>
            <a:noFill/>
          </a:ln>
        </p:spPr>
      </p:pic>
      <p:sp>
        <p:nvSpPr>
          <p:cNvPr id="634" name="Google Shape;634;p63"/>
          <p:cNvSpPr txBox="1"/>
          <p:nvPr/>
        </p:nvSpPr>
        <p:spPr>
          <a:xfrm>
            <a:off x="457200" y="1371600"/>
            <a:ext cx="4648200" cy="49530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rgbClr val="FFFFFF"/>
              </a:buClr>
              <a:buSzPts val="3200"/>
              <a:buFont typeface="Arial"/>
              <a:buChar char="•"/>
            </a:pPr>
            <a:r>
              <a:rPr b="0" i="0" lang="en-US" sz="3200" u="none" cap="none" strike="noStrike">
                <a:solidFill>
                  <a:srgbClr val="FFFFFF"/>
                </a:solidFill>
                <a:latin typeface="Century Gothic"/>
                <a:ea typeface="Century Gothic"/>
                <a:cs typeface="Century Gothic"/>
                <a:sym typeface="Century Gothic"/>
              </a:rPr>
              <a:t>Sheer Strengths with FDM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64"/>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800"/>
              <a:buChar char="•"/>
            </a:pPr>
            <a:r>
              <a:rPr lang="en-US"/>
              <a:t>Layer heights have little impact on strength </a:t>
            </a:r>
            <a:endParaRPr/>
          </a:p>
          <a:p>
            <a:pPr indent="-342900" lvl="0" marL="342900" rtl="0" algn="l">
              <a:lnSpc>
                <a:spcPct val="100000"/>
              </a:lnSpc>
              <a:spcBef>
                <a:spcPts val="400"/>
              </a:spcBef>
              <a:spcAft>
                <a:spcPts val="0"/>
              </a:spcAft>
              <a:buClr>
                <a:schemeClr val="dk1"/>
              </a:buClr>
              <a:buSzPts val="2800"/>
              <a:buChar char="•"/>
            </a:pPr>
            <a:r>
              <a:rPr lang="en-US"/>
              <a:t>Shells are the main strength member of a printed part </a:t>
            </a:r>
            <a:endParaRPr/>
          </a:p>
          <a:p>
            <a:pPr indent="-342900" lvl="0" marL="342900" rtl="0" algn="l">
              <a:lnSpc>
                <a:spcPct val="100000"/>
              </a:lnSpc>
              <a:spcBef>
                <a:spcPts val="400"/>
              </a:spcBef>
              <a:spcAft>
                <a:spcPts val="0"/>
              </a:spcAft>
              <a:buSzPts val="2800"/>
              <a:buChar char="•"/>
            </a:pPr>
            <a:r>
              <a:rPr lang="en-US"/>
              <a:t>Will my layer height affect important details?</a:t>
            </a:r>
            <a:endParaRPr/>
          </a:p>
          <a:p>
            <a:pPr indent="-342900" lvl="0" marL="342900" rtl="0" algn="l">
              <a:lnSpc>
                <a:spcPct val="100000"/>
              </a:lnSpc>
              <a:spcBef>
                <a:spcPts val="400"/>
              </a:spcBef>
              <a:spcAft>
                <a:spcPts val="0"/>
              </a:spcAft>
              <a:buClr>
                <a:schemeClr val="dk1"/>
              </a:buClr>
              <a:buSzPts val="2800"/>
              <a:buChar char="•"/>
            </a:pPr>
            <a:r>
              <a:rPr lang="en-US"/>
              <a:t>Infill is important in supporting the shells</a:t>
            </a:r>
            <a:endParaRPr/>
          </a:p>
          <a:p>
            <a:pPr indent="-342900" lvl="0" marL="342900" rtl="0" algn="l">
              <a:lnSpc>
                <a:spcPct val="100000"/>
              </a:lnSpc>
              <a:spcBef>
                <a:spcPts val="400"/>
              </a:spcBef>
              <a:spcAft>
                <a:spcPts val="0"/>
              </a:spcAft>
              <a:buClr>
                <a:schemeClr val="dk1"/>
              </a:buClr>
              <a:buSzPts val="2800"/>
              <a:buChar char="•"/>
            </a:pPr>
            <a:r>
              <a:rPr lang="en-US"/>
              <a:t>Print cooling, temperatures, print speeds, and filaments will also all affect the strength of the part</a:t>
            </a:r>
            <a:endParaRPr/>
          </a:p>
        </p:txBody>
      </p:sp>
      <p:sp>
        <p:nvSpPr>
          <p:cNvPr id="640" name="Google Shape;640;p6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Considerations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5"/>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Challenge</a:t>
            </a:r>
            <a:endParaRPr/>
          </a:p>
        </p:txBody>
      </p:sp>
      <p:sp>
        <p:nvSpPr>
          <p:cNvPr id="646" name="Google Shape;646;p65"/>
          <p:cNvSpPr txBox="1"/>
          <p:nvPr>
            <p:ph idx="1" type="body"/>
          </p:nvPr>
        </p:nvSpPr>
        <p:spPr>
          <a:xfrm>
            <a:off x="586120" y="2314724"/>
            <a:ext cx="7886700" cy="67834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US"/>
              <a:t>Slice your dog tag.</a:t>
            </a:r>
            <a:endParaRPr/>
          </a:p>
        </p:txBody>
      </p:sp>
      <p:sp>
        <p:nvSpPr>
          <p:cNvPr id="647" name="Google Shape;647;p65"/>
          <p:cNvSpPr/>
          <p:nvPr/>
        </p:nvSpPr>
        <p:spPr>
          <a:xfrm>
            <a:off x="2401761" y="2993066"/>
            <a:ext cx="1765004" cy="1111102"/>
          </a:xfrm>
          <a:prstGeom prst="rect">
            <a:avLst/>
          </a:prstGeom>
          <a:solidFill>
            <a:srgbClr val="D0CECE"/>
          </a:solidFill>
          <a:ln cap="flat" cmpd="sng" w="12700">
            <a:solidFill>
              <a:srgbClr val="FDCE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Price?</a:t>
            </a:r>
            <a:endParaRPr b="0" i="0" sz="1400" u="none" cap="none" strike="noStrike">
              <a:solidFill>
                <a:srgbClr val="000000"/>
              </a:solidFill>
              <a:latin typeface="Arial"/>
              <a:ea typeface="Arial"/>
              <a:cs typeface="Arial"/>
              <a:sym typeface="Arial"/>
            </a:endParaRPr>
          </a:p>
        </p:txBody>
      </p:sp>
      <p:sp>
        <p:nvSpPr>
          <p:cNvPr id="648" name="Google Shape;648;p65"/>
          <p:cNvSpPr/>
          <p:nvPr/>
        </p:nvSpPr>
        <p:spPr>
          <a:xfrm>
            <a:off x="4379584" y="2993066"/>
            <a:ext cx="1765004" cy="1111102"/>
          </a:xfrm>
          <a:prstGeom prst="rect">
            <a:avLst/>
          </a:prstGeom>
          <a:solidFill>
            <a:srgbClr val="D0CECE"/>
          </a:solidFill>
          <a:ln cap="flat" cmpd="sng" w="12700">
            <a:solidFill>
              <a:srgbClr val="FDCE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649" name="Google Shape;649;p65"/>
          <p:cNvSpPr/>
          <p:nvPr/>
        </p:nvSpPr>
        <p:spPr>
          <a:xfrm>
            <a:off x="1401968" y="4324794"/>
            <a:ext cx="2764800" cy="1111200"/>
          </a:xfrm>
          <a:prstGeom prst="rect">
            <a:avLst/>
          </a:prstGeom>
          <a:solidFill>
            <a:srgbClr val="D0CECE"/>
          </a:solidFill>
          <a:ln cap="flat" cmpd="sng" w="12700">
            <a:solidFill>
              <a:srgbClr val="FDCE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Normal infill: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10-20%</a:t>
            </a:r>
            <a:endParaRPr b="0" i="0" sz="1400" u="none" cap="none" strike="noStrike">
              <a:solidFill>
                <a:srgbClr val="000000"/>
              </a:solidFill>
              <a:latin typeface="Arial"/>
              <a:ea typeface="Arial"/>
              <a:cs typeface="Arial"/>
              <a:sym typeface="Arial"/>
            </a:endParaRPr>
          </a:p>
        </p:txBody>
      </p:sp>
      <p:sp>
        <p:nvSpPr>
          <p:cNvPr id="650" name="Google Shape;650;p65"/>
          <p:cNvSpPr/>
          <p:nvPr/>
        </p:nvSpPr>
        <p:spPr>
          <a:xfrm>
            <a:off x="4379690" y="4324794"/>
            <a:ext cx="1764900" cy="1111200"/>
          </a:xfrm>
          <a:prstGeom prst="rect">
            <a:avLst/>
          </a:prstGeom>
          <a:solidFill>
            <a:srgbClr val="D0CECE"/>
          </a:solidFill>
          <a:ln cap="flat" cmpd="sng" w="12700">
            <a:solidFill>
              <a:srgbClr val="FDCE0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Shell Layer: 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6"/>
          <p:cNvSpPr txBox="1"/>
          <p:nvPr>
            <p:ph idx="1" type="body"/>
          </p:nvPr>
        </p:nvSpPr>
        <p:spPr>
          <a:xfrm>
            <a:off x="654566" y="2996794"/>
            <a:ext cx="7834867" cy="86441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rPr b="1" lang="en-US" sz="4800"/>
              <a:t>Print ID tag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67"/>
          <p:cNvSpPr txBox="1"/>
          <p:nvPr>
            <p:ph idx="1" type="body"/>
          </p:nvPr>
        </p:nvSpPr>
        <p:spPr>
          <a:xfrm>
            <a:off x="628650" y="2671448"/>
            <a:ext cx="7886700" cy="1515104"/>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a:t>Reverse Engineering is a method which enables users to replicate an object or a part with the help of 3D printing.</a:t>
            </a:r>
            <a:endParaRPr/>
          </a:p>
        </p:txBody>
      </p:sp>
      <p:sp>
        <p:nvSpPr>
          <p:cNvPr id="661" name="Google Shape;661;p67"/>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Reverse Engineering</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8"/>
          <p:cNvSpPr txBox="1"/>
          <p:nvPr>
            <p:ph idx="1" type="body"/>
          </p:nvPr>
        </p:nvSpPr>
        <p:spPr>
          <a:xfrm>
            <a:off x="430682" y="1646731"/>
            <a:ext cx="3831600" cy="1002000"/>
          </a:xfrm>
          <a:prstGeom prst="rect">
            <a:avLst/>
          </a:prstGeom>
          <a:solidFill>
            <a:schemeClr val="lt2"/>
          </a:solidFill>
          <a:ln cap="flat" cmpd="sng" w="9525">
            <a:solidFill>
              <a:srgbClr val="FDCE02"/>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a:t>Start with the largest, general shapes.</a:t>
            </a:r>
            <a:endParaRPr/>
          </a:p>
        </p:txBody>
      </p:sp>
      <p:sp>
        <p:nvSpPr>
          <p:cNvPr id="667" name="Google Shape;667;p6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Tips</a:t>
            </a:r>
            <a:endParaRPr/>
          </a:p>
        </p:txBody>
      </p:sp>
      <p:sp>
        <p:nvSpPr>
          <p:cNvPr id="668" name="Google Shape;668;p68"/>
          <p:cNvSpPr txBox="1"/>
          <p:nvPr/>
        </p:nvSpPr>
        <p:spPr>
          <a:xfrm>
            <a:off x="3827911" y="3136487"/>
            <a:ext cx="4301400" cy="1002000"/>
          </a:xfrm>
          <a:prstGeom prst="rect">
            <a:avLst/>
          </a:prstGeom>
          <a:solidFill>
            <a:schemeClr val="lt2"/>
          </a:solidFill>
          <a:ln cap="flat" cmpd="sng" w="9525">
            <a:solidFill>
              <a:srgbClr val="FDCE0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000"/>
              <a:buFont typeface="Arial"/>
              <a:buNone/>
            </a:pPr>
            <a:r>
              <a:rPr b="0" i="0" lang="en-US" sz="2800" u="none" cap="none" strike="noStrike">
                <a:solidFill>
                  <a:schemeClr val="dk1"/>
                </a:solidFill>
                <a:latin typeface="Calibri"/>
                <a:ea typeface="Calibri"/>
                <a:cs typeface="Calibri"/>
                <a:sym typeface="Calibri"/>
              </a:rPr>
              <a:t>Identify what components are optional vs necessary.</a:t>
            </a:r>
            <a:endParaRPr b="0" i="0" sz="1400" u="none" cap="none" strike="noStrike">
              <a:solidFill>
                <a:srgbClr val="000000"/>
              </a:solidFill>
              <a:latin typeface="Arial"/>
              <a:ea typeface="Arial"/>
              <a:cs typeface="Arial"/>
              <a:sym typeface="Arial"/>
            </a:endParaRPr>
          </a:p>
        </p:txBody>
      </p:sp>
      <p:sp>
        <p:nvSpPr>
          <p:cNvPr id="669" name="Google Shape;669;p68"/>
          <p:cNvSpPr txBox="1"/>
          <p:nvPr/>
        </p:nvSpPr>
        <p:spPr>
          <a:xfrm>
            <a:off x="790551" y="4856175"/>
            <a:ext cx="7398600" cy="665400"/>
          </a:xfrm>
          <a:prstGeom prst="rect">
            <a:avLst/>
          </a:prstGeom>
          <a:solidFill>
            <a:schemeClr val="lt2"/>
          </a:solidFill>
          <a:ln cap="flat" cmpd="sng" w="9525">
            <a:solidFill>
              <a:srgbClr val="FDCE02"/>
            </a:solidFill>
            <a:prstDash val="solid"/>
            <a:round/>
            <a:headEnd len="sm" w="sm" type="none"/>
            <a:tailEnd len="sm" w="sm" type="none"/>
          </a:ln>
        </p:spPr>
        <p:txBody>
          <a:bodyPr anchorCtr="0" anchor="t" bIns="45700" lIns="91425" spcFirstLastPara="1" rIns="91425" wrap="square" tIns="45700">
            <a:normAutofit fontScale="85000"/>
          </a:bodyPr>
          <a:lstStyle/>
          <a:p>
            <a:pPr indent="0" lvl="0" marL="0" marR="0" rtl="0" algn="ctr">
              <a:lnSpc>
                <a:spcPct val="100000"/>
              </a:lnSpc>
              <a:spcBef>
                <a:spcPts val="0"/>
              </a:spcBef>
              <a:spcAft>
                <a:spcPts val="0"/>
              </a:spcAft>
              <a:buClr>
                <a:schemeClr val="dk1"/>
              </a:buClr>
              <a:buSzPct val="71428"/>
              <a:buFont typeface="Arial"/>
              <a:buNone/>
            </a:pPr>
            <a:r>
              <a:rPr b="0" i="0" lang="en-US" sz="2800" u="none" cap="none" strike="noStrike">
                <a:solidFill>
                  <a:schemeClr val="dk1"/>
                </a:solidFill>
                <a:latin typeface="Calibri"/>
                <a:ea typeface="Calibri"/>
                <a:cs typeface="Calibri"/>
                <a:sym typeface="Calibri"/>
              </a:rPr>
              <a:t>Keep in mind DFAM (Design for additive manufacturing).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9"/>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Post Processing</a:t>
            </a:r>
            <a:endParaRPr/>
          </a:p>
        </p:txBody>
      </p:sp>
      <p:sp>
        <p:nvSpPr>
          <p:cNvPr id="675" name="Google Shape;675;p69"/>
          <p:cNvSpPr txBox="1"/>
          <p:nvPr>
            <p:ph idx="1" type="body"/>
          </p:nvPr>
        </p:nvSpPr>
        <p:spPr>
          <a:xfrm>
            <a:off x="164805" y="1947378"/>
            <a:ext cx="8575158" cy="2963244"/>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000"/>
              <a:buNone/>
            </a:pPr>
            <a:r>
              <a:rPr lang="en-US"/>
              <a:t>In post processing unwanted material is removed by trimming, cutting, sanding and even smoothing with certain chemicals.</a:t>
            </a:r>
            <a:endParaRPr/>
          </a:p>
          <a:p>
            <a:pPr indent="0" lvl="0" marL="0" rtl="0" algn="ctr">
              <a:lnSpc>
                <a:spcPct val="100000"/>
              </a:lnSpc>
              <a:spcBef>
                <a:spcPts val="400"/>
              </a:spcBef>
              <a:spcAft>
                <a:spcPts val="0"/>
              </a:spcAft>
              <a:buClr>
                <a:schemeClr val="dk1"/>
              </a:buClr>
              <a:buSzPts val="2000"/>
              <a:buNone/>
            </a:pPr>
            <a:r>
              <a:t/>
            </a:r>
            <a:endParaRPr/>
          </a:p>
          <a:p>
            <a:pPr indent="0" lvl="0" marL="0" rtl="0" algn="ctr">
              <a:lnSpc>
                <a:spcPct val="100000"/>
              </a:lnSpc>
              <a:spcBef>
                <a:spcPts val="400"/>
              </a:spcBef>
              <a:spcAft>
                <a:spcPts val="0"/>
              </a:spcAft>
              <a:buClr>
                <a:schemeClr val="dk1"/>
              </a:buClr>
              <a:buSzPts val="2000"/>
              <a:buNone/>
            </a:pPr>
            <a:r>
              <a:rPr lang="en-US"/>
              <a:t>Post processing provides the finishing touch to ensure your object is ready for use.</a:t>
            </a:r>
            <a:endParaRPr/>
          </a:p>
          <a:p>
            <a:pPr indent="0" lvl="0" marL="0" rtl="0" algn="l">
              <a:lnSpc>
                <a:spcPct val="100000"/>
              </a:lnSpc>
              <a:spcBef>
                <a:spcPts val="400"/>
              </a:spcBef>
              <a:spcAft>
                <a:spcPts val="0"/>
              </a:spcAft>
              <a:buClr>
                <a:schemeClr val="dk1"/>
              </a:buClr>
              <a:buSzPts val="20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500"/>
              <a:buFont typeface="Calibri"/>
              <a:buNone/>
            </a:pPr>
            <a:r>
              <a:rPr lang="en-US"/>
              <a:t>Course Material For Day 2 Complete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1"/>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Day 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8"/>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Intro to FDM</a:t>
            </a:r>
            <a:endParaRPr/>
          </a:p>
        </p:txBody>
      </p:sp>
      <p:sp>
        <p:nvSpPr>
          <p:cNvPr id="199" name="Google Shape;199;p18"/>
          <p:cNvSpPr txBox="1"/>
          <p:nvPr/>
        </p:nvSpPr>
        <p:spPr>
          <a:xfrm>
            <a:off x="127000" y="1257300"/>
            <a:ext cx="8915400" cy="850900"/>
          </a:xfrm>
          <a:prstGeom prst="rect">
            <a:avLst/>
          </a:prstGeom>
          <a:noFill/>
          <a:ln>
            <a:noFill/>
          </a:ln>
        </p:spPr>
        <p:txBody>
          <a:bodyPr anchorCtr="0" anchor="t" bIns="45700" lIns="91425" spcFirstLastPara="1" rIns="91425" wrap="square" tIns="45700">
            <a:norm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2400" u="none" cap="none" strike="noStrike">
                <a:solidFill>
                  <a:schemeClr val="dk1"/>
                </a:solidFill>
                <a:latin typeface="Calibri"/>
                <a:ea typeface="Calibri"/>
                <a:cs typeface="Calibri"/>
                <a:sym typeface="Calibri"/>
              </a:rPr>
              <a:t>Additive Manufacturing is defined as the process of joining materials to make objects from 3D model data, usually layer upon layer.</a:t>
            </a:r>
            <a:endParaRPr b="0" i="0" sz="1400" u="none" cap="none" strike="noStrike">
              <a:solidFill>
                <a:srgbClr val="000000"/>
              </a:solidFill>
              <a:latin typeface="Arial"/>
              <a:ea typeface="Arial"/>
              <a:cs typeface="Arial"/>
              <a:sym typeface="Arial"/>
            </a:endParaRPr>
          </a:p>
        </p:txBody>
      </p:sp>
      <p:pic>
        <p:nvPicPr>
          <p:cNvPr id="200" name="Google Shape;200;p18"/>
          <p:cNvPicPr preferRelativeResize="0"/>
          <p:nvPr/>
        </p:nvPicPr>
        <p:blipFill rotWithShape="1">
          <a:blip r:embed="rId3">
            <a:alphaModFix/>
          </a:blip>
          <a:srcRect b="0" l="0" r="0" t="0"/>
          <a:stretch/>
        </p:blipFill>
        <p:spPr>
          <a:xfrm>
            <a:off x="127000" y="2349500"/>
            <a:ext cx="3625850" cy="2324100"/>
          </a:xfrm>
          <a:prstGeom prst="rect">
            <a:avLst/>
          </a:prstGeom>
          <a:noFill/>
          <a:ln>
            <a:noFill/>
          </a:ln>
        </p:spPr>
      </p:pic>
      <p:sp>
        <p:nvSpPr>
          <p:cNvPr id="201" name="Google Shape;201;p18"/>
          <p:cNvSpPr txBox="1"/>
          <p:nvPr/>
        </p:nvSpPr>
        <p:spPr>
          <a:xfrm>
            <a:off x="3997325" y="2459504"/>
            <a:ext cx="4578300" cy="3078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8"/>
          <p:cNvSpPr txBox="1"/>
          <p:nvPr/>
        </p:nvSpPr>
        <p:spPr>
          <a:xfrm>
            <a:off x="127000" y="4974193"/>
            <a:ext cx="8870950" cy="1200329"/>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400"/>
              <a:buFont typeface="Arial"/>
              <a:buChar char="•"/>
            </a:pPr>
            <a:r>
              <a:rPr b="0" i="0" lang="en-US" sz="2400" u="none" cap="none" strike="noStrike">
                <a:solidFill>
                  <a:schemeClr val="dk1"/>
                </a:solidFill>
                <a:latin typeface="Calibri"/>
                <a:ea typeface="Calibri"/>
                <a:cs typeface="Calibri"/>
                <a:sym typeface="Calibri"/>
              </a:rPr>
              <a:t>The affordability, ability to create parts with little training, and the durability of produced parts make it an ideal technology for garrison and deployed environments. </a:t>
            </a:r>
            <a:endParaRPr b="0" i="0" sz="1400" u="none" cap="none" strike="noStrike">
              <a:solidFill>
                <a:srgbClr val="000000"/>
              </a:solidFill>
              <a:latin typeface="Arial"/>
              <a:ea typeface="Arial"/>
              <a:cs typeface="Arial"/>
              <a:sym typeface="Arial"/>
            </a:endParaRPr>
          </a:p>
        </p:txBody>
      </p:sp>
      <p:sp>
        <p:nvSpPr>
          <p:cNvPr id="203" name="Google Shape;203;p1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Additive Manufacturing</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7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Printer Maintenance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3"/>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Basic 3d printer Maintenance</a:t>
            </a:r>
            <a:endParaRPr/>
          </a:p>
        </p:txBody>
      </p:sp>
      <p:sp>
        <p:nvSpPr>
          <p:cNvPr id="698" name="Google Shape;698;p73"/>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699" name="Google Shape;699;p73"/>
          <p:cNvSpPr txBox="1"/>
          <p:nvPr/>
        </p:nvSpPr>
        <p:spPr>
          <a:xfrm>
            <a:off x="5562601" y="1510925"/>
            <a:ext cx="3581400" cy="525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Like with any piece of equipment, 3D printers can lose their accuracy over time. 3D printing is very delicate, and as an operator you will be required to make adjustments to your printer to produce the best product.</a:t>
            </a:r>
            <a:endParaRPr b="0" i="0" sz="1400" u="none" cap="none" strike="noStrike">
              <a:solidFill>
                <a:srgbClr val="000000"/>
              </a:solidFill>
              <a:latin typeface="Arial"/>
              <a:ea typeface="Arial"/>
              <a:cs typeface="Arial"/>
              <a:sym typeface="Arial"/>
            </a:endParaRPr>
          </a:p>
        </p:txBody>
      </p:sp>
      <p:pic>
        <p:nvPicPr>
          <p:cNvPr id="700" name="Google Shape;700;p73"/>
          <p:cNvPicPr preferRelativeResize="0"/>
          <p:nvPr/>
        </p:nvPicPr>
        <p:blipFill rotWithShape="1">
          <a:blip r:embed="rId3">
            <a:alphaModFix/>
          </a:blip>
          <a:srcRect b="0" l="0" r="0" t="0"/>
          <a:stretch/>
        </p:blipFill>
        <p:spPr>
          <a:xfrm>
            <a:off x="457196" y="1371600"/>
            <a:ext cx="4582174" cy="48112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4"/>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Basic 3d printer Maintenance</a:t>
            </a:r>
            <a:endParaRPr/>
          </a:p>
        </p:txBody>
      </p:sp>
      <p:sp>
        <p:nvSpPr>
          <p:cNvPr id="707" name="Google Shape;707;p74"/>
          <p:cNvSpPr txBox="1"/>
          <p:nvPr/>
        </p:nvSpPr>
        <p:spPr>
          <a:xfrm>
            <a:off x="405810" y="1411207"/>
            <a:ext cx="4343400" cy="3710133"/>
          </a:xfrm>
          <a:prstGeom prst="rect">
            <a:avLst/>
          </a:prstGeom>
          <a:noFill/>
          <a:ln>
            <a:noFill/>
          </a:ln>
        </p:spPr>
        <p:txBody>
          <a:bodyPr anchorCtr="0" anchor="t" bIns="45700" lIns="91425" spcFirstLastPara="1" rIns="91425" wrap="square" tIns="45700">
            <a:normAutofit/>
          </a:bodyPr>
          <a:lstStyle/>
          <a:p>
            <a:pPr indent="-171450" lvl="0"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Loose or cracked belts</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Dirty lead screws</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Dirty guide rods</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sng" cap="none" strike="noStrike">
                <a:solidFill>
                  <a:schemeClr val="dk1"/>
                </a:solidFill>
                <a:latin typeface="Calibri"/>
                <a:ea typeface="Calibri"/>
                <a:cs typeface="Calibri"/>
                <a:sym typeface="Calibri"/>
              </a:rPr>
              <a:t>Improper Z axis leveling</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Contaminated heatbed</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Delaminated PEI sheet </a:t>
            </a:r>
            <a:endParaRPr b="0" i="0" sz="1400" u="none" cap="none" strike="noStrike">
              <a:solidFill>
                <a:srgbClr val="000000"/>
              </a:solidFill>
              <a:latin typeface="Arial"/>
              <a:ea typeface="Arial"/>
              <a:cs typeface="Arial"/>
              <a:sym typeface="Arial"/>
            </a:endParaRPr>
          </a:p>
          <a:p>
            <a:pPr indent="-1714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Shorted/Loose heatbed wires</a:t>
            </a:r>
            <a:endParaRPr b="0" i="0" sz="1400" u="none" cap="none" strike="noStrike">
              <a:solidFill>
                <a:srgbClr val="000000"/>
              </a:solidFill>
              <a:latin typeface="Arial"/>
              <a:ea typeface="Arial"/>
              <a:cs typeface="Arial"/>
              <a:sym typeface="Arial"/>
            </a:endParaRPr>
          </a:p>
          <a:p>
            <a:pPr indent="-44450" lvl="0" marL="171450" marR="0" rtl="0" algn="l">
              <a:lnSpc>
                <a:spcPct val="90000"/>
              </a:lnSpc>
              <a:spcBef>
                <a:spcPts val="75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708" name="Google Shape;708;p74"/>
          <p:cNvSpPr txBox="1"/>
          <p:nvPr/>
        </p:nvSpPr>
        <p:spPr>
          <a:xfrm>
            <a:off x="4626935" y="1411206"/>
            <a:ext cx="4343400" cy="3710134"/>
          </a:xfrm>
          <a:prstGeom prst="rect">
            <a:avLst/>
          </a:prstGeom>
          <a:noFill/>
          <a:ln>
            <a:noFill/>
          </a:ln>
        </p:spPr>
        <p:txBody>
          <a:bodyPr anchorCtr="0" anchor="t" bIns="45700" lIns="91425" spcFirstLastPara="1" rIns="91425" wrap="square" tIns="45700">
            <a:normAutofit/>
          </a:bodyPr>
          <a:lstStyle/>
          <a:p>
            <a:pPr indent="-171450" lvl="1"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Shorted/Loose extruder wires</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750"/>
              </a:spcBef>
              <a:spcAft>
                <a:spcPts val="0"/>
              </a:spcAft>
              <a:buClr>
                <a:schemeClr val="dk1"/>
              </a:buClr>
              <a:buSzPts val="2000"/>
              <a:buFont typeface="Arial"/>
              <a:buChar char="•"/>
            </a:pPr>
            <a:r>
              <a:rPr b="0" i="0" lang="en-US" sz="2000" u="sng" cap="none" strike="noStrike">
                <a:solidFill>
                  <a:schemeClr val="dk1"/>
                </a:solidFill>
                <a:latin typeface="Calibri"/>
                <a:ea typeface="Calibri"/>
                <a:cs typeface="Calibri"/>
                <a:sym typeface="Calibri"/>
              </a:rPr>
              <a:t>Dirty or clogged nozzle</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Dirty bed leveling contacts*</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Loose filament guide</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750"/>
              </a:spcBef>
              <a:spcAft>
                <a:spcPts val="0"/>
              </a:spcAft>
              <a:buClr>
                <a:schemeClr val="dk1"/>
              </a:buClr>
              <a:buSzPts val="2000"/>
              <a:buFont typeface="Arial"/>
              <a:buChar char="•"/>
            </a:pPr>
            <a:r>
              <a:rPr b="0" i="0" lang="en-US" sz="2000" u="sng" cap="none" strike="noStrike">
                <a:solidFill>
                  <a:schemeClr val="dk1"/>
                </a:solidFill>
                <a:latin typeface="Calibri"/>
                <a:ea typeface="Calibri"/>
                <a:cs typeface="Calibri"/>
                <a:sym typeface="Calibri"/>
              </a:rPr>
              <a:t>Tangled filament</a:t>
            </a:r>
            <a:endParaRPr b="0" i="0" sz="1400" u="none" cap="none" strike="noStrike">
              <a:solidFill>
                <a:srgbClr val="000000"/>
              </a:solidFill>
              <a:latin typeface="Arial"/>
              <a:ea typeface="Arial"/>
              <a:cs typeface="Arial"/>
              <a:sym typeface="Arial"/>
            </a:endParaRPr>
          </a:p>
          <a:p>
            <a:pPr indent="-285750" lvl="0" marL="2857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Wobbly 3D printer</a:t>
            </a:r>
            <a:endParaRPr b="0" i="0" sz="2000" u="none" cap="none" strike="noStrike">
              <a:solidFill>
                <a:schemeClr val="dk1"/>
              </a:solidFill>
              <a:latin typeface="Calibri"/>
              <a:ea typeface="Calibri"/>
              <a:cs typeface="Calibri"/>
              <a:sym typeface="Calibri"/>
            </a:endParaRPr>
          </a:p>
        </p:txBody>
      </p:sp>
      <p:sp>
        <p:nvSpPr>
          <p:cNvPr id="709" name="Google Shape;709;p74"/>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PMCS on Printers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5"/>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Contaminated Bed</a:t>
            </a:r>
            <a:endParaRPr/>
          </a:p>
        </p:txBody>
      </p:sp>
      <p:sp>
        <p:nvSpPr>
          <p:cNvPr id="716" name="Google Shape;716;p75"/>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717" name="Google Shape;717;p75"/>
          <p:cNvSpPr txBox="1"/>
          <p:nvPr/>
        </p:nvSpPr>
        <p:spPr>
          <a:xfrm>
            <a:off x="5715000" y="1219200"/>
            <a:ext cx="3429000" cy="52578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If your bed is contaminated by oils or dust, you will have poor initial layer adhesion.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Clean your heatbed prior to every print for greater success. Use 90%&gt; IPA. NEVER use acetone.</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To remove old glue, dust or any other contaminants dish soap and warm water is recommended.</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Surface type and finish will drastically change adhesion qualities.</a:t>
            </a:r>
            <a:endParaRPr b="0" i="0" sz="2000" u="none" cap="none" strike="noStrike">
              <a:solidFill>
                <a:schemeClr val="dk1"/>
              </a:solidFill>
              <a:latin typeface="Calibri"/>
              <a:ea typeface="Calibri"/>
              <a:cs typeface="Calibri"/>
              <a:sym typeface="Calibri"/>
            </a:endParaRPr>
          </a:p>
        </p:txBody>
      </p:sp>
      <p:sp>
        <p:nvSpPr>
          <p:cNvPr id="718" name="Google Shape;718;p75"/>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Dirty/Improper Build Plate</a:t>
            </a:r>
            <a:endParaRPr/>
          </a:p>
        </p:txBody>
      </p:sp>
      <p:pic>
        <p:nvPicPr>
          <p:cNvPr id="719" name="Google Shape;719;p75"/>
          <p:cNvPicPr preferRelativeResize="0"/>
          <p:nvPr/>
        </p:nvPicPr>
        <p:blipFill rotWithShape="1">
          <a:blip r:embed="rId3">
            <a:alphaModFix/>
          </a:blip>
          <a:srcRect b="0" l="0" r="55575" t="0"/>
          <a:stretch/>
        </p:blipFill>
        <p:spPr>
          <a:xfrm>
            <a:off x="225499" y="1371600"/>
            <a:ext cx="5195126" cy="440250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76"/>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Tangled/Wet Filament</a:t>
            </a:r>
            <a:endParaRPr/>
          </a:p>
        </p:txBody>
      </p:sp>
      <p:pic>
        <p:nvPicPr>
          <p:cNvPr descr="A picture containing broom, tool&#10;&#10;Description automatically generated" id="725" name="Google Shape;725;p76"/>
          <p:cNvPicPr preferRelativeResize="0"/>
          <p:nvPr/>
        </p:nvPicPr>
        <p:blipFill rotWithShape="1">
          <a:blip r:embed="rId3">
            <a:alphaModFix/>
          </a:blip>
          <a:srcRect b="0" l="0" r="0" t="0"/>
          <a:stretch/>
        </p:blipFill>
        <p:spPr>
          <a:xfrm>
            <a:off x="291122" y="984974"/>
            <a:ext cx="3593751" cy="2837300"/>
          </a:xfrm>
          <a:prstGeom prst="rect">
            <a:avLst/>
          </a:prstGeom>
          <a:noFill/>
          <a:ln>
            <a:noFill/>
          </a:ln>
        </p:spPr>
      </p:pic>
      <p:sp>
        <p:nvSpPr>
          <p:cNvPr id="726" name="Google Shape;726;p76"/>
          <p:cNvSpPr txBox="1"/>
          <p:nvPr/>
        </p:nvSpPr>
        <p:spPr>
          <a:xfrm>
            <a:off x="5582225" y="1495125"/>
            <a:ext cx="3247200" cy="55419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Tangled filament is one of the most common failures. Always maintain the free running end at all times.</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Filament is highly hygroscopic, which means it quickly absorbs moisture from the air. </a:t>
            </a:r>
            <a:endParaRPr b="0" i="0" sz="2000" u="none" cap="none" strike="noStrike">
              <a:solidFill>
                <a:schemeClr val="dk1"/>
              </a:solidFill>
              <a:latin typeface="Calibri"/>
              <a:ea typeface="Calibri"/>
              <a:cs typeface="Calibri"/>
              <a:sym typeface="Calibri"/>
            </a:endParaRPr>
          </a:p>
          <a:p>
            <a:pPr indent="-273050" lvl="0" marL="285750" marR="0" rtl="0" algn="l">
              <a:lnSpc>
                <a:spcPct val="90000"/>
              </a:lnSpc>
              <a:spcBef>
                <a:spcPts val="75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Bubbles in print layers</a:t>
            </a:r>
            <a:endParaRPr b="0" i="0" sz="1800" u="none" cap="none" strike="noStrike">
              <a:solidFill>
                <a:schemeClr val="dk1"/>
              </a:solidFill>
              <a:latin typeface="Calibri"/>
              <a:ea typeface="Calibri"/>
              <a:cs typeface="Calibri"/>
              <a:sym typeface="Calibri"/>
            </a:endParaRPr>
          </a:p>
          <a:p>
            <a:pPr indent="-273050" lvl="0" marL="285750" marR="0" rtl="0" algn="l">
              <a:lnSpc>
                <a:spcPct val="90000"/>
              </a:lnSpc>
              <a:spcBef>
                <a:spcPts val="75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Extruder Jams</a:t>
            </a:r>
            <a:endParaRPr b="0" i="0" sz="1800" u="none" cap="none" strike="noStrike">
              <a:solidFill>
                <a:schemeClr val="dk1"/>
              </a:solidFill>
              <a:latin typeface="Calibri"/>
              <a:ea typeface="Calibri"/>
              <a:cs typeface="Calibri"/>
              <a:sym typeface="Calibri"/>
            </a:endParaRPr>
          </a:p>
          <a:p>
            <a:pPr indent="-273050" lvl="0" marL="285750" marR="0" rtl="0" algn="l">
              <a:lnSpc>
                <a:spcPct val="90000"/>
              </a:lnSpc>
              <a:spcBef>
                <a:spcPts val="75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Brittle, soft and fragile parts</a:t>
            </a:r>
            <a:endParaRPr b="0" i="0" sz="1800" u="none" cap="none" strike="noStrike">
              <a:solidFill>
                <a:schemeClr val="dk1"/>
              </a:solidFill>
              <a:latin typeface="Calibri"/>
              <a:ea typeface="Calibri"/>
              <a:cs typeface="Calibri"/>
              <a:sym typeface="Calibri"/>
            </a:endParaRPr>
          </a:p>
          <a:p>
            <a:pPr indent="-273050" lvl="0" marL="285750" marR="0" rtl="0" algn="l">
              <a:lnSpc>
                <a:spcPct val="90000"/>
              </a:lnSpc>
              <a:spcBef>
                <a:spcPts val="750"/>
              </a:spcBef>
              <a:spcAft>
                <a:spcPts val="0"/>
              </a:spcAft>
              <a:buClr>
                <a:schemeClr val="dk1"/>
              </a:buClr>
              <a:buSzPts val="1800"/>
              <a:buFont typeface="Calibri"/>
              <a:buChar char="•"/>
            </a:pPr>
            <a:r>
              <a:rPr b="0" i="0" lang="en-US" sz="1800" u="none" cap="none" strike="noStrike">
                <a:solidFill>
                  <a:schemeClr val="dk1"/>
                </a:solidFill>
                <a:latin typeface="Calibri"/>
                <a:ea typeface="Calibri"/>
                <a:cs typeface="Calibri"/>
                <a:sym typeface="Calibri"/>
              </a:rPr>
              <a:t>Poor bed adhesion</a:t>
            </a:r>
            <a:endParaRPr b="0" i="0" sz="1800" u="none" cap="none" strike="noStrike">
              <a:solidFill>
                <a:schemeClr val="dk1"/>
              </a:solidFill>
              <a:latin typeface="Calibri"/>
              <a:ea typeface="Calibri"/>
              <a:cs typeface="Calibri"/>
              <a:sym typeface="Calibri"/>
            </a:endParaRPr>
          </a:p>
          <a:p>
            <a:pPr indent="0" lvl="0" marL="457200" marR="0" rtl="0" algn="l">
              <a:lnSpc>
                <a:spcPct val="90000"/>
              </a:lnSpc>
              <a:spcBef>
                <a:spcPts val="75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91440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pic>
        <p:nvPicPr>
          <p:cNvPr id="727" name="Google Shape;727;p76"/>
          <p:cNvPicPr preferRelativeResize="0"/>
          <p:nvPr/>
        </p:nvPicPr>
        <p:blipFill rotWithShape="1">
          <a:blip r:embed="rId4">
            <a:alphaModFix/>
          </a:blip>
          <a:srcRect b="0" l="0" r="0" t="0"/>
          <a:stretch/>
        </p:blipFill>
        <p:spPr>
          <a:xfrm>
            <a:off x="291125" y="3650499"/>
            <a:ext cx="4449593" cy="24472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77"/>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Clogged Extruder Nozzle</a:t>
            </a:r>
            <a:endParaRPr/>
          </a:p>
        </p:txBody>
      </p:sp>
      <p:sp>
        <p:nvSpPr>
          <p:cNvPr id="733" name="Google Shape;733;p77"/>
          <p:cNvSpPr txBox="1"/>
          <p:nvPr/>
        </p:nvSpPr>
        <p:spPr>
          <a:xfrm>
            <a:off x="6174967" y="1600200"/>
            <a:ext cx="2861400" cy="5257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Clogged Nozzles can happen for various reasons.</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improper filament changes</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damaged nozzle</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improper heat setting</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improper extruder operation</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wet filament</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734" name="Google Shape;734;p77"/>
          <p:cNvPicPr preferRelativeResize="0"/>
          <p:nvPr/>
        </p:nvPicPr>
        <p:blipFill rotWithShape="1">
          <a:blip r:embed="rId3">
            <a:alphaModFix/>
          </a:blip>
          <a:srcRect b="0" l="0" r="0" t="0"/>
          <a:stretch/>
        </p:blipFill>
        <p:spPr>
          <a:xfrm>
            <a:off x="186525" y="1851074"/>
            <a:ext cx="5767148" cy="3314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8"/>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Wobbly Printer/Foundation</a:t>
            </a:r>
            <a:endParaRPr/>
          </a:p>
        </p:txBody>
      </p:sp>
      <p:pic>
        <p:nvPicPr>
          <p:cNvPr id="740" name="Google Shape;740;p78"/>
          <p:cNvPicPr preferRelativeResize="0"/>
          <p:nvPr/>
        </p:nvPicPr>
        <p:blipFill rotWithShape="1">
          <a:blip r:embed="rId3">
            <a:alphaModFix/>
          </a:blip>
          <a:srcRect b="0" l="0" r="0" t="0"/>
          <a:stretch/>
        </p:blipFill>
        <p:spPr>
          <a:xfrm>
            <a:off x="168625" y="1662200"/>
            <a:ext cx="5370250" cy="3020749"/>
          </a:xfrm>
          <a:prstGeom prst="rect">
            <a:avLst/>
          </a:prstGeom>
          <a:noFill/>
          <a:ln>
            <a:noFill/>
          </a:ln>
        </p:spPr>
      </p:pic>
      <p:sp>
        <p:nvSpPr>
          <p:cNvPr id="741" name="Google Shape;741;p78"/>
          <p:cNvSpPr txBox="1"/>
          <p:nvPr/>
        </p:nvSpPr>
        <p:spPr>
          <a:xfrm>
            <a:off x="5718400" y="1466575"/>
            <a:ext cx="32559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A stable foundation for a printer ensures accurate and consistent prints. A wobbly printer can lead to:</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Improper auto bed leveling</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Ghosting</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Dimensionally inaccurate prints </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Binding during printer movement</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79"/>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748" name="Google Shape;748;p79"/>
          <p:cNvSpPr txBox="1"/>
          <p:nvPr/>
        </p:nvSpPr>
        <p:spPr>
          <a:xfrm>
            <a:off x="6174967" y="1600200"/>
            <a:ext cx="2861267" cy="5257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When checking the belts, you want to make sure they’re not dry rotted, stretched, loose, or overly tight. Adjust or replace the belts as necessary. </a:t>
            </a:r>
            <a:endParaRPr b="0" i="0" sz="1400" u="none" cap="none" strike="noStrike">
              <a:solidFill>
                <a:srgbClr val="000000"/>
              </a:solidFill>
              <a:latin typeface="Arial"/>
              <a:ea typeface="Arial"/>
              <a:cs typeface="Arial"/>
              <a:sym typeface="Arial"/>
            </a:endParaRPr>
          </a:p>
        </p:txBody>
      </p:sp>
      <p:pic>
        <p:nvPicPr>
          <p:cNvPr descr="A close up of a metal pan&#10;&#10;Description automatically generated" id="749" name="Google Shape;749;p79"/>
          <p:cNvPicPr preferRelativeResize="0"/>
          <p:nvPr/>
        </p:nvPicPr>
        <p:blipFill rotWithShape="1">
          <a:blip r:embed="rId3">
            <a:alphaModFix/>
          </a:blip>
          <a:srcRect b="0" l="0" r="0" t="0"/>
          <a:stretch/>
        </p:blipFill>
        <p:spPr>
          <a:xfrm rot="10800000">
            <a:off x="319451" y="1219201"/>
            <a:ext cx="2804749" cy="5105400"/>
          </a:xfrm>
          <a:prstGeom prst="rect">
            <a:avLst/>
          </a:prstGeom>
          <a:noFill/>
          <a:ln>
            <a:noFill/>
          </a:ln>
        </p:spPr>
      </p:pic>
      <p:pic>
        <p:nvPicPr>
          <p:cNvPr descr="A picture containing appliance, bicycle, vacuum, sitting&#10;&#10;Description automatically generated" id="750" name="Google Shape;750;p79"/>
          <p:cNvPicPr preferRelativeResize="0"/>
          <p:nvPr/>
        </p:nvPicPr>
        <p:blipFill rotWithShape="1">
          <a:blip r:embed="rId4">
            <a:alphaModFix/>
          </a:blip>
          <a:srcRect b="0" l="0" r="0" t="0"/>
          <a:stretch/>
        </p:blipFill>
        <p:spPr>
          <a:xfrm rot="5400000">
            <a:off x="2170025" y="2300401"/>
            <a:ext cx="5105401" cy="2943000"/>
          </a:xfrm>
          <a:prstGeom prst="rect">
            <a:avLst/>
          </a:prstGeom>
          <a:noFill/>
          <a:ln>
            <a:noFill/>
          </a:ln>
        </p:spPr>
      </p:pic>
      <p:sp>
        <p:nvSpPr>
          <p:cNvPr id="751" name="Google Shape;751;p79"/>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Loose or Cracked Belts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0"/>
          <p:cNvSpPr txBox="1"/>
          <p:nvPr/>
        </p:nvSpPr>
        <p:spPr>
          <a:xfrm>
            <a:off x="6416545" y="1244452"/>
            <a:ext cx="2667002" cy="522296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Lead screws are often used to move Z axis. They are exposed to environment and have to be kept clean and free of debris.</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A light grease or lubricating oil can be  recommended for some printers. While others MUST be DRY.</a:t>
            </a:r>
            <a:endParaRPr b="0" i="0" sz="1400" u="none" cap="none" strike="noStrike">
              <a:solidFill>
                <a:srgbClr val="000000"/>
              </a:solidFill>
              <a:latin typeface="Arial"/>
              <a:ea typeface="Arial"/>
              <a:cs typeface="Arial"/>
              <a:sym typeface="Arial"/>
            </a:endParaRPr>
          </a:p>
        </p:txBody>
      </p:sp>
      <p:sp>
        <p:nvSpPr>
          <p:cNvPr id="758" name="Google Shape;758;p80"/>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Greased lead screws</a:t>
            </a:r>
            <a:endParaRPr/>
          </a:p>
        </p:txBody>
      </p:sp>
      <p:pic>
        <p:nvPicPr>
          <p:cNvPr id="759" name="Google Shape;759;p80"/>
          <p:cNvPicPr preferRelativeResize="0"/>
          <p:nvPr/>
        </p:nvPicPr>
        <p:blipFill rotWithShape="1">
          <a:blip r:embed="rId3">
            <a:alphaModFix/>
          </a:blip>
          <a:srcRect b="0" l="0" r="0" t="0"/>
          <a:stretch/>
        </p:blipFill>
        <p:spPr>
          <a:xfrm>
            <a:off x="165549" y="1293075"/>
            <a:ext cx="4728450" cy="4728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1"/>
          <p:cNvSpPr txBox="1"/>
          <p:nvPr>
            <p:ph idx="1" type="body"/>
          </p:nvPr>
        </p:nvSpPr>
        <p:spPr>
          <a:xfrm>
            <a:off x="0" y="533400"/>
            <a:ext cx="9144000" cy="685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b="1" lang="en-US" sz="3200"/>
              <a:t>Delaminated PEI sheet</a:t>
            </a:r>
            <a:endParaRPr/>
          </a:p>
        </p:txBody>
      </p:sp>
      <p:sp>
        <p:nvSpPr>
          <p:cNvPr id="766" name="Google Shape;766;p81"/>
          <p:cNvSpPr txBox="1"/>
          <p:nvPr/>
        </p:nvSpPr>
        <p:spPr>
          <a:xfrm>
            <a:off x="457200" y="1371600"/>
            <a:ext cx="8229600" cy="4953000"/>
          </a:xfrm>
          <a:prstGeom prst="rect">
            <a:avLst/>
          </a:prstGeom>
          <a:noFill/>
          <a:ln>
            <a:noFill/>
          </a:ln>
        </p:spPr>
        <p:txBody>
          <a:bodyPr anchorCtr="0" anchor="t" bIns="45700" lIns="91425" spcFirstLastPara="1" rIns="91425" wrap="square" tIns="45700">
            <a:normAutofit/>
          </a:bodyPr>
          <a:lstStyle/>
          <a:p>
            <a:pPr indent="-44450" lvl="0" marL="171450" marR="0" rtl="0" algn="l">
              <a:lnSpc>
                <a:spcPct val="90000"/>
              </a:lnSpc>
              <a:spcBef>
                <a:spcPts val="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p:txBody>
      </p:sp>
      <p:sp>
        <p:nvSpPr>
          <p:cNvPr id="767" name="Google Shape;767;p81"/>
          <p:cNvSpPr txBox="1"/>
          <p:nvPr/>
        </p:nvSpPr>
        <p:spPr>
          <a:xfrm>
            <a:off x="326570" y="1219200"/>
            <a:ext cx="8817429" cy="3886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Most 3D Printing heat beds used by the DoD have a PEI sheet adhered to it. This PEI sheet aids in layer adhesion when printing. Over time, the PEI sheet can separate from the heat bed and needs to be replaced. Look for excessive bubbling and cracks or fractures in the heat bed.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75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75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768" name="Google Shape;768;p81"/>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Damaged Heatbed</a:t>
            </a:r>
            <a:endParaRPr/>
          </a:p>
        </p:txBody>
      </p:sp>
      <p:pic>
        <p:nvPicPr>
          <p:cNvPr id="769" name="Google Shape;769;p81"/>
          <p:cNvPicPr preferRelativeResize="0"/>
          <p:nvPr/>
        </p:nvPicPr>
        <p:blipFill rotWithShape="1">
          <a:blip r:embed="rId3">
            <a:alphaModFix/>
          </a:blip>
          <a:srcRect b="0" l="0" r="0" t="0"/>
          <a:stretch/>
        </p:blipFill>
        <p:spPr>
          <a:xfrm>
            <a:off x="178726" y="2445800"/>
            <a:ext cx="2890599" cy="3962501"/>
          </a:xfrm>
          <a:prstGeom prst="rect">
            <a:avLst/>
          </a:prstGeom>
          <a:noFill/>
          <a:ln>
            <a:noFill/>
          </a:ln>
        </p:spPr>
      </p:pic>
      <p:pic>
        <p:nvPicPr>
          <p:cNvPr id="770" name="Google Shape;770;p81"/>
          <p:cNvPicPr preferRelativeResize="0"/>
          <p:nvPr/>
        </p:nvPicPr>
        <p:blipFill rotWithShape="1">
          <a:blip r:embed="rId4">
            <a:alphaModFix/>
          </a:blip>
          <a:srcRect b="0" l="0" r="0" t="0"/>
          <a:stretch/>
        </p:blipFill>
        <p:spPr>
          <a:xfrm>
            <a:off x="3377125" y="2555883"/>
            <a:ext cx="5454326" cy="36362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9"/>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CAD Modeling Software</a:t>
            </a:r>
            <a:endParaRPr/>
          </a:p>
        </p:txBody>
      </p:sp>
      <p:sp>
        <p:nvSpPr>
          <p:cNvPr id="209" name="Google Shape;209;p19"/>
          <p:cNvSpPr txBox="1"/>
          <p:nvPr>
            <p:ph idx="1" type="body"/>
          </p:nvPr>
        </p:nvSpPr>
        <p:spPr>
          <a:xfrm>
            <a:off x="576775" y="1112175"/>
            <a:ext cx="7886700" cy="5059800"/>
          </a:xfrm>
          <a:prstGeom prst="rect">
            <a:avLst/>
          </a:prstGeom>
          <a:noFill/>
          <a:ln>
            <a:noFill/>
          </a:ln>
        </p:spPr>
        <p:txBody>
          <a:bodyPr anchorCtr="0" anchor="t" bIns="45700" lIns="91425" spcFirstLastPara="1" rIns="91425" wrap="square" tIns="45700">
            <a:noAutofit/>
          </a:bodyPr>
          <a:lstStyle/>
          <a:p>
            <a:pPr indent="-336550" lvl="0" marL="342900" rtl="0" algn="l">
              <a:lnSpc>
                <a:spcPct val="80000"/>
              </a:lnSpc>
              <a:spcBef>
                <a:spcPts val="0"/>
              </a:spcBef>
              <a:spcAft>
                <a:spcPts val="0"/>
              </a:spcAft>
              <a:buClr>
                <a:schemeClr val="dk1"/>
              </a:buClr>
              <a:buSzPts val="1900"/>
              <a:buChar char="•"/>
            </a:pPr>
            <a:r>
              <a:rPr lang="en-US" sz="2700">
                <a:latin typeface="Arial"/>
                <a:ea typeface="Arial"/>
                <a:cs typeface="Arial"/>
                <a:sym typeface="Arial"/>
              </a:rPr>
              <a:t>Fusion 360</a:t>
            </a:r>
            <a:endParaRPr sz="2700">
              <a:latin typeface="Arial"/>
              <a:ea typeface="Arial"/>
              <a:cs typeface="Arial"/>
              <a:sym typeface="Arial"/>
            </a:endParaRPr>
          </a:p>
          <a:p>
            <a:pPr indent="-139700" lvl="1" marL="514350" rtl="0" algn="l">
              <a:lnSpc>
                <a:spcPct val="80000"/>
              </a:lnSpc>
              <a:spcBef>
                <a:spcPts val="0"/>
              </a:spcBef>
              <a:spcAft>
                <a:spcPts val="0"/>
              </a:spcAft>
              <a:buClr>
                <a:schemeClr val="dk1"/>
              </a:buClr>
              <a:buSzPts val="1900"/>
              <a:buChar char="–"/>
            </a:pPr>
            <a:r>
              <a:rPr lang="en-US" sz="2300">
                <a:latin typeface="Arial"/>
                <a:ea typeface="Arial"/>
                <a:cs typeface="Arial"/>
                <a:sym typeface="Arial"/>
              </a:rPr>
              <a:t>Free* </a:t>
            </a:r>
            <a:endParaRPr sz="2300">
              <a:latin typeface="Arial"/>
              <a:ea typeface="Arial"/>
              <a:cs typeface="Arial"/>
              <a:sym typeface="Arial"/>
            </a:endParaRPr>
          </a:p>
          <a:p>
            <a:pPr indent="-139700" lvl="1" marL="514350" rtl="0" algn="l">
              <a:lnSpc>
                <a:spcPct val="80000"/>
              </a:lnSpc>
              <a:spcBef>
                <a:spcPts val="0"/>
              </a:spcBef>
              <a:spcAft>
                <a:spcPts val="0"/>
              </a:spcAft>
              <a:buClr>
                <a:schemeClr val="dk1"/>
              </a:buClr>
              <a:buSzPts val="1900"/>
              <a:buChar char="–"/>
            </a:pPr>
            <a:r>
              <a:rPr lang="en-US" sz="2300">
                <a:latin typeface="Arial"/>
                <a:ea typeface="Arial"/>
                <a:cs typeface="Arial"/>
                <a:sym typeface="Arial"/>
              </a:rPr>
              <a:t>Needs internet monthly (Cloud Based)</a:t>
            </a:r>
            <a:endParaRPr sz="2300">
              <a:latin typeface="Arial"/>
              <a:ea typeface="Arial"/>
              <a:cs typeface="Arial"/>
              <a:sym typeface="Arial"/>
            </a:endParaRPr>
          </a:p>
          <a:p>
            <a:pPr indent="-139700" lvl="1" marL="514350" rtl="0" algn="l">
              <a:lnSpc>
                <a:spcPct val="80000"/>
              </a:lnSpc>
              <a:spcBef>
                <a:spcPts val="0"/>
              </a:spcBef>
              <a:spcAft>
                <a:spcPts val="0"/>
              </a:spcAft>
              <a:buClr>
                <a:schemeClr val="dk1"/>
              </a:buClr>
              <a:buSzPts val="1900"/>
              <a:buChar char="–"/>
            </a:pPr>
            <a:r>
              <a:rPr lang="en-US" sz="2300">
                <a:latin typeface="Arial"/>
                <a:ea typeface="Arial"/>
                <a:cs typeface="Arial"/>
                <a:sym typeface="Arial"/>
              </a:rPr>
              <a:t>User friendly</a:t>
            </a:r>
            <a:endParaRPr sz="2300">
              <a:latin typeface="Arial"/>
              <a:ea typeface="Arial"/>
              <a:cs typeface="Arial"/>
              <a:sym typeface="Arial"/>
            </a:endParaRPr>
          </a:p>
          <a:p>
            <a:pPr indent="0" lvl="0" marL="514350" rtl="0" algn="l">
              <a:lnSpc>
                <a:spcPct val="80000"/>
              </a:lnSpc>
              <a:spcBef>
                <a:spcPts val="0"/>
              </a:spcBef>
              <a:spcAft>
                <a:spcPts val="0"/>
              </a:spcAft>
              <a:buSzPts val="2800"/>
              <a:buNone/>
            </a:pPr>
            <a:r>
              <a:t/>
            </a:r>
            <a:endParaRPr sz="2300">
              <a:latin typeface="Arial"/>
              <a:ea typeface="Arial"/>
              <a:cs typeface="Arial"/>
              <a:sym typeface="Arial"/>
            </a:endParaRPr>
          </a:p>
          <a:p>
            <a:pPr indent="-336550" lvl="0" marL="342900" rtl="0" algn="l">
              <a:lnSpc>
                <a:spcPct val="80000"/>
              </a:lnSpc>
              <a:spcBef>
                <a:spcPts val="400"/>
              </a:spcBef>
              <a:spcAft>
                <a:spcPts val="0"/>
              </a:spcAft>
              <a:buClr>
                <a:schemeClr val="dk1"/>
              </a:buClr>
              <a:buSzPts val="1900"/>
              <a:buChar char="•"/>
            </a:pPr>
            <a:r>
              <a:rPr lang="en-US" sz="2700">
                <a:latin typeface="Arial"/>
                <a:ea typeface="Arial"/>
                <a:cs typeface="Arial"/>
                <a:sym typeface="Arial"/>
              </a:rPr>
              <a:t>SolidWorks</a:t>
            </a:r>
            <a:endParaRPr sz="2700">
              <a:latin typeface="Arial"/>
              <a:ea typeface="Arial"/>
              <a:cs typeface="Arial"/>
              <a:sym typeface="Arial"/>
            </a:endParaRPr>
          </a:p>
          <a:p>
            <a:pPr indent="-139700" lvl="1" marL="514350" rtl="0" algn="l">
              <a:lnSpc>
                <a:spcPct val="80000"/>
              </a:lnSpc>
              <a:spcBef>
                <a:spcPts val="400"/>
              </a:spcBef>
              <a:spcAft>
                <a:spcPts val="0"/>
              </a:spcAft>
              <a:buClr>
                <a:schemeClr val="dk1"/>
              </a:buClr>
              <a:buSzPts val="1900"/>
              <a:buChar char="–"/>
            </a:pPr>
            <a:r>
              <a:rPr lang="en-US" sz="2300">
                <a:latin typeface="Arial"/>
                <a:ea typeface="Arial"/>
                <a:cs typeface="Arial"/>
                <a:sym typeface="Arial"/>
              </a:rPr>
              <a:t>$20 for Veterans, personal use</a:t>
            </a:r>
            <a:endParaRPr sz="2300">
              <a:latin typeface="Arial"/>
              <a:ea typeface="Arial"/>
              <a:cs typeface="Arial"/>
              <a:sym typeface="Arial"/>
            </a:endParaRPr>
          </a:p>
          <a:p>
            <a:pPr indent="-139700" lvl="1" marL="514350" rtl="0" algn="l">
              <a:lnSpc>
                <a:spcPct val="80000"/>
              </a:lnSpc>
              <a:spcBef>
                <a:spcPts val="400"/>
              </a:spcBef>
              <a:spcAft>
                <a:spcPts val="0"/>
              </a:spcAft>
              <a:buClr>
                <a:schemeClr val="dk1"/>
              </a:buClr>
              <a:buSzPts val="1900"/>
              <a:buChar char="–"/>
            </a:pPr>
            <a:r>
              <a:rPr lang="en-US" sz="2300">
                <a:latin typeface="Arial"/>
                <a:ea typeface="Arial"/>
                <a:cs typeface="Arial"/>
                <a:sym typeface="Arial"/>
              </a:rPr>
              <a:t>Widely used in academia</a:t>
            </a:r>
            <a:endParaRPr sz="2300">
              <a:latin typeface="Arial"/>
              <a:ea typeface="Arial"/>
              <a:cs typeface="Arial"/>
              <a:sym typeface="Arial"/>
            </a:endParaRPr>
          </a:p>
          <a:p>
            <a:pPr indent="-139700" lvl="1" marL="514350" rtl="0" algn="l">
              <a:lnSpc>
                <a:spcPct val="80000"/>
              </a:lnSpc>
              <a:spcBef>
                <a:spcPts val="400"/>
              </a:spcBef>
              <a:spcAft>
                <a:spcPts val="0"/>
              </a:spcAft>
              <a:buClr>
                <a:schemeClr val="dk1"/>
              </a:buClr>
              <a:buSzPts val="1900"/>
              <a:buChar char="–"/>
            </a:pPr>
            <a:r>
              <a:rPr lang="en-US" sz="2300">
                <a:latin typeface="Arial"/>
                <a:ea typeface="Arial"/>
                <a:cs typeface="Arial"/>
                <a:sym typeface="Arial"/>
              </a:rPr>
              <a:t>User friendly</a:t>
            </a:r>
            <a:endParaRPr sz="2300">
              <a:latin typeface="Arial"/>
              <a:ea typeface="Arial"/>
              <a:cs typeface="Arial"/>
              <a:sym typeface="Arial"/>
            </a:endParaRPr>
          </a:p>
          <a:p>
            <a:pPr indent="0" lvl="0" marL="514350" rtl="0" algn="l">
              <a:lnSpc>
                <a:spcPct val="80000"/>
              </a:lnSpc>
              <a:spcBef>
                <a:spcPts val="400"/>
              </a:spcBef>
              <a:spcAft>
                <a:spcPts val="0"/>
              </a:spcAft>
              <a:buSzPts val="2800"/>
              <a:buNone/>
            </a:pPr>
            <a:r>
              <a:t/>
            </a:r>
            <a:endParaRPr sz="2300">
              <a:latin typeface="Arial"/>
              <a:ea typeface="Arial"/>
              <a:cs typeface="Arial"/>
              <a:sym typeface="Arial"/>
            </a:endParaRPr>
          </a:p>
          <a:p>
            <a:pPr indent="-120650" lvl="0" marL="171450" rtl="0" algn="l">
              <a:lnSpc>
                <a:spcPct val="80000"/>
              </a:lnSpc>
              <a:spcBef>
                <a:spcPts val="0"/>
              </a:spcBef>
              <a:spcAft>
                <a:spcPts val="0"/>
              </a:spcAft>
              <a:buSzPts val="1900"/>
              <a:buChar char="•"/>
            </a:pPr>
            <a:r>
              <a:rPr lang="en-US" sz="2700">
                <a:latin typeface="Arial"/>
                <a:ea typeface="Arial"/>
                <a:cs typeface="Arial"/>
                <a:sym typeface="Arial"/>
              </a:rPr>
              <a:t>  Shapr3D</a:t>
            </a:r>
            <a:endParaRPr sz="2700">
              <a:latin typeface="Arial"/>
              <a:ea typeface="Arial"/>
              <a:cs typeface="Arial"/>
              <a:sym typeface="Arial"/>
            </a:endParaRPr>
          </a:p>
          <a:p>
            <a:pPr indent="-139700" lvl="1" marL="514350" rtl="0" algn="l">
              <a:lnSpc>
                <a:spcPct val="80000"/>
              </a:lnSpc>
              <a:spcBef>
                <a:spcPts val="400"/>
              </a:spcBef>
              <a:spcAft>
                <a:spcPts val="0"/>
              </a:spcAft>
              <a:buSzPts val="1900"/>
              <a:buChar char="–"/>
            </a:pPr>
            <a:r>
              <a:rPr lang="en-US" sz="2300">
                <a:latin typeface="Arial"/>
                <a:ea typeface="Arial"/>
                <a:cs typeface="Arial"/>
                <a:sym typeface="Arial"/>
              </a:rPr>
              <a:t>  Free* </a:t>
            </a:r>
            <a:endParaRPr sz="2300">
              <a:latin typeface="Arial"/>
              <a:ea typeface="Arial"/>
              <a:cs typeface="Arial"/>
              <a:sym typeface="Arial"/>
            </a:endParaRPr>
          </a:p>
          <a:p>
            <a:pPr indent="-139700" lvl="1" marL="514350" rtl="0" algn="l">
              <a:lnSpc>
                <a:spcPct val="80000"/>
              </a:lnSpc>
              <a:spcBef>
                <a:spcPts val="400"/>
              </a:spcBef>
              <a:spcAft>
                <a:spcPts val="0"/>
              </a:spcAft>
              <a:buSzPts val="1900"/>
              <a:buChar char="–"/>
            </a:pPr>
            <a:r>
              <a:rPr lang="en-US" sz="2300">
                <a:latin typeface="Arial"/>
                <a:ea typeface="Arial"/>
                <a:cs typeface="Arial"/>
                <a:sym typeface="Arial"/>
              </a:rPr>
              <a:t>  iPad, macOS,Windows</a:t>
            </a:r>
            <a:endParaRPr sz="2300">
              <a:latin typeface="Arial"/>
              <a:ea typeface="Arial"/>
              <a:cs typeface="Arial"/>
              <a:sym typeface="Arial"/>
            </a:endParaRPr>
          </a:p>
          <a:p>
            <a:pPr indent="-139700" lvl="1" marL="514350" rtl="0" algn="l">
              <a:lnSpc>
                <a:spcPct val="80000"/>
              </a:lnSpc>
              <a:spcBef>
                <a:spcPts val="400"/>
              </a:spcBef>
              <a:spcAft>
                <a:spcPts val="0"/>
              </a:spcAft>
              <a:buSzPts val="1900"/>
              <a:buChar char="–"/>
            </a:pPr>
            <a:r>
              <a:rPr lang="en-US" sz="2300">
                <a:latin typeface="Arial"/>
                <a:ea typeface="Arial"/>
                <a:cs typeface="Arial"/>
                <a:sym typeface="Arial"/>
              </a:rPr>
              <a:t>  Most User friendly</a:t>
            </a:r>
            <a:endParaRPr sz="2300">
              <a:latin typeface="Arial"/>
              <a:ea typeface="Arial"/>
              <a:cs typeface="Arial"/>
              <a:sym typeface="Arial"/>
            </a:endParaRPr>
          </a:p>
          <a:p>
            <a:pPr indent="0" lvl="0" marL="171450" rtl="0" algn="l">
              <a:lnSpc>
                <a:spcPct val="80000"/>
              </a:lnSpc>
              <a:spcBef>
                <a:spcPts val="400"/>
              </a:spcBef>
              <a:spcAft>
                <a:spcPts val="0"/>
              </a:spcAft>
              <a:buSzPts val="2800"/>
              <a:buNone/>
            </a:pPr>
            <a:r>
              <a:t/>
            </a:r>
            <a:endParaRPr sz="2700">
              <a:latin typeface="Arial"/>
              <a:ea typeface="Arial"/>
              <a:cs typeface="Arial"/>
              <a:sym typeface="Arial"/>
            </a:endParaRPr>
          </a:p>
        </p:txBody>
      </p:sp>
      <p:pic>
        <p:nvPicPr>
          <p:cNvPr id="210" name="Google Shape;210;p19"/>
          <p:cNvPicPr preferRelativeResize="0"/>
          <p:nvPr/>
        </p:nvPicPr>
        <p:blipFill rotWithShape="1">
          <a:blip r:embed="rId3">
            <a:alphaModFix/>
          </a:blip>
          <a:srcRect b="0" l="0" r="0" t="0"/>
          <a:stretch/>
        </p:blipFill>
        <p:spPr>
          <a:xfrm>
            <a:off x="6202138" y="1020275"/>
            <a:ext cx="1758801" cy="1759825"/>
          </a:xfrm>
          <a:prstGeom prst="rect">
            <a:avLst/>
          </a:prstGeom>
          <a:noFill/>
          <a:ln>
            <a:noFill/>
          </a:ln>
        </p:spPr>
      </p:pic>
      <p:pic>
        <p:nvPicPr>
          <p:cNvPr id="211" name="Google Shape;211;p19"/>
          <p:cNvPicPr preferRelativeResize="0"/>
          <p:nvPr/>
        </p:nvPicPr>
        <p:blipFill rotWithShape="1">
          <a:blip r:embed="rId4">
            <a:alphaModFix/>
          </a:blip>
          <a:srcRect b="0" l="0" r="0" t="0"/>
          <a:stretch/>
        </p:blipFill>
        <p:spPr>
          <a:xfrm>
            <a:off x="5915611" y="2707675"/>
            <a:ext cx="2331875" cy="1977500"/>
          </a:xfrm>
          <a:prstGeom prst="rect">
            <a:avLst/>
          </a:prstGeom>
          <a:noFill/>
          <a:ln>
            <a:noFill/>
          </a:ln>
        </p:spPr>
      </p:pic>
      <p:pic>
        <p:nvPicPr>
          <p:cNvPr id="212" name="Google Shape;212;p19"/>
          <p:cNvPicPr preferRelativeResize="0"/>
          <p:nvPr/>
        </p:nvPicPr>
        <p:blipFill rotWithShape="1">
          <a:blip r:embed="rId5">
            <a:alphaModFix/>
          </a:blip>
          <a:srcRect b="0" l="0" r="0" t="0"/>
          <a:stretch/>
        </p:blipFill>
        <p:spPr>
          <a:xfrm>
            <a:off x="6290650" y="4615250"/>
            <a:ext cx="1670300" cy="16703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2"/>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Shorted/Loose Wires</a:t>
            </a:r>
            <a:endParaRPr/>
          </a:p>
        </p:txBody>
      </p:sp>
      <p:sp>
        <p:nvSpPr>
          <p:cNvPr id="776" name="Google Shape;776;p82"/>
          <p:cNvSpPr txBox="1"/>
          <p:nvPr>
            <p:ph idx="1" type="body"/>
          </p:nvPr>
        </p:nvSpPr>
        <p:spPr>
          <a:xfrm>
            <a:off x="5943600" y="2892055"/>
            <a:ext cx="3200400" cy="791856"/>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dk1"/>
              </a:buClr>
              <a:buSzPct val="100000"/>
              <a:buNone/>
            </a:pPr>
            <a:r>
              <a:rPr lang="en-US" sz="2000"/>
              <a:t>Inspect all wiring subjected to repeated motion before each use.</a:t>
            </a:r>
            <a:endParaRPr sz="2000"/>
          </a:p>
        </p:txBody>
      </p:sp>
      <p:pic>
        <p:nvPicPr>
          <p:cNvPr id="777" name="Google Shape;777;p82"/>
          <p:cNvPicPr preferRelativeResize="0"/>
          <p:nvPr/>
        </p:nvPicPr>
        <p:blipFill rotWithShape="1">
          <a:blip r:embed="rId3">
            <a:alphaModFix/>
          </a:blip>
          <a:srcRect b="0" l="0" r="0" t="0"/>
          <a:stretch/>
        </p:blipFill>
        <p:spPr>
          <a:xfrm>
            <a:off x="304800" y="1444480"/>
            <a:ext cx="5638799" cy="42290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83"/>
          <p:cNvSpPr txBox="1"/>
          <p:nvPr>
            <p:ph type="title"/>
          </p:nvPr>
        </p:nvSpPr>
        <p:spPr>
          <a:xfrm>
            <a:off x="2896820" y="136524"/>
            <a:ext cx="5454300" cy="792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96969"/>
              <a:buFont typeface="Calibri"/>
              <a:buNone/>
            </a:pPr>
            <a:r>
              <a:rPr lang="en-US"/>
              <a:t>DIRTY GUIDE RODS + BEARINGS</a:t>
            </a:r>
            <a:endParaRPr/>
          </a:p>
        </p:txBody>
      </p:sp>
      <p:pic>
        <p:nvPicPr>
          <p:cNvPr id="783" name="Google Shape;783;p83"/>
          <p:cNvPicPr preferRelativeResize="0"/>
          <p:nvPr/>
        </p:nvPicPr>
        <p:blipFill rotWithShape="1">
          <a:blip r:embed="rId3">
            <a:alphaModFix/>
          </a:blip>
          <a:srcRect b="0" l="0" r="0" t="0"/>
          <a:stretch/>
        </p:blipFill>
        <p:spPr>
          <a:xfrm>
            <a:off x="186528" y="1173275"/>
            <a:ext cx="5659401" cy="4243749"/>
          </a:xfrm>
          <a:prstGeom prst="rect">
            <a:avLst/>
          </a:prstGeom>
          <a:noFill/>
          <a:ln>
            <a:noFill/>
          </a:ln>
        </p:spPr>
      </p:pic>
      <p:sp>
        <p:nvSpPr>
          <p:cNvPr id="784" name="Google Shape;784;p83"/>
          <p:cNvSpPr txBox="1"/>
          <p:nvPr/>
        </p:nvSpPr>
        <p:spPr>
          <a:xfrm>
            <a:off x="6179700" y="1173275"/>
            <a:ext cx="2848800" cy="37866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The linear bearings in your printer need to operate smooth and consistently for ultimate print success.</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Keep guide rods clean, free of binding and dry.</a:t>
            </a:r>
            <a:endParaRPr b="0" i="0" sz="2000" u="none" cap="none" strike="noStrike">
              <a:solidFill>
                <a:schemeClr val="dk1"/>
              </a:solidFill>
              <a:latin typeface="Calibri"/>
              <a:ea typeface="Calibri"/>
              <a:cs typeface="Calibri"/>
              <a:sym typeface="Calibri"/>
            </a:endParaRPr>
          </a:p>
          <a:p>
            <a:pPr indent="-171450" lvl="1" marL="171450" marR="0" rtl="0" algn="l">
              <a:lnSpc>
                <a:spcPct val="90000"/>
              </a:lnSpc>
              <a:spcBef>
                <a:spcPts val="0"/>
              </a:spcBef>
              <a:spcAft>
                <a:spcPts val="0"/>
              </a:spcAft>
              <a:buClr>
                <a:schemeClr val="dk1"/>
              </a:buClr>
              <a:buSzPts val="2000"/>
              <a:buFont typeface="Calibri"/>
              <a:buChar char="•"/>
            </a:pPr>
            <a:r>
              <a:rPr b="0" i="0" lang="en-US" sz="2000" u="none" cap="none" strike="noStrike">
                <a:solidFill>
                  <a:schemeClr val="dk1"/>
                </a:solidFill>
                <a:latin typeface="Calibri"/>
                <a:ea typeface="Calibri"/>
                <a:cs typeface="Calibri"/>
                <a:sym typeface="Calibri"/>
              </a:rPr>
              <a:t>Check frequently for seized or gritty bearings</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000"/>
              <a:buFont typeface="Arial"/>
              <a:buNone/>
            </a:pPr>
            <a:r>
              <a:rPr b="0" i="0" lang="en-US" sz="2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84"/>
          <p:cNvSpPr txBox="1"/>
          <p:nvPr>
            <p:ph idx="1" type="body"/>
          </p:nvPr>
        </p:nvSpPr>
        <p:spPr>
          <a:xfrm>
            <a:off x="654566" y="2996794"/>
            <a:ext cx="7834867" cy="86441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None/>
            </a:pPr>
            <a:r>
              <a:rPr b="1" lang="en-US" sz="4800"/>
              <a:t>Demonstration on calibration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85"/>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3200"/>
              <a:buFont typeface="Calibri"/>
              <a:buNone/>
            </a:pPr>
            <a:r>
              <a:rPr lang="en-US"/>
              <a:t>First Layer Calibration </a:t>
            </a:r>
            <a:endParaRPr/>
          </a:p>
        </p:txBody>
      </p:sp>
      <p:pic>
        <p:nvPicPr>
          <p:cNvPr descr="Screen Clipping" id="796" name="Google Shape;796;p85"/>
          <p:cNvPicPr preferRelativeResize="0"/>
          <p:nvPr/>
        </p:nvPicPr>
        <p:blipFill rotWithShape="1">
          <a:blip r:embed="rId3">
            <a:alphaModFix/>
          </a:blip>
          <a:srcRect b="21935" l="0" r="0" t="0"/>
          <a:stretch/>
        </p:blipFill>
        <p:spPr>
          <a:xfrm rot="10800000">
            <a:off x="381138" y="3093749"/>
            <a:ext cx="8153626" cy="1750575"/>
          </a:xfrm>
          <a:prstGeom prst="rect">
            <a:avLst/>
          </a:prstGeom>
          <a:noFill/>
          <a:ln>
            <a:noFill/>
          </a:ln>
        </p:spPr>
      </p:pic>
      <p:pic>
        <p:nvPicPr>
          <p:cNvPr id="797" name="Google Shape;797;p85"/>
          <p:cNvPicPr preferRelativeResize="0"/>
          <p:nvPr/>
        </p:nvPicPr>
        <p:blipFill rotWithShape="1">
          <a:blip r:embed="rId4">
            <a:alphaModFix/>
          </a:blip>
          <a:srcRect b="0" l="0" r="0" t="0"/>
          <a:stretch/>
        </p:blipFill>
        <p:spPr>
          <a:xfrm>
            <a:off x="342688" y="1379044"/>
            <a:ext cx="8230550" cy="1714714"/>
          </a:xfrm>
          <a:prstGeom prst="rect">
            <a:avLst/>
          </a:prstGeom>
          <a:noFill/>
          <a:ln>
            <a:noFill/>
          </a:ln>
        </p:spPr>
      </p:pic>
      <p:sp>
        <p:nvSpPr>
          <p:cNvPr id="798" name="Google Shape;798;p85"/>
          <p:cNvSpPr txBox="1"/>
          <p:nvPr/>
        </p:nvSpPr>
        <p:spPr>
          <a:xfrm>
            <a:off x="436050" y="4942000"/>
            <a:ext cx="8153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alibri"/>
                <a:ea typeface="Calibri"/>
                <a:cs typeface="Calibri"/>
                <a:sym typeface="Calibri"/>
              </a:rPr>
              <a:t>First layer height is .20mm  of the time regardless of overall print layer height setting.</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6"/>
          <p:cNvSpPr txBox="1"/>
          <p:nvPr>
            <p:ph type="title"/>
          </p:nvPr>
        </p:nvSpPr>
        <p:spPr>
          <a:xfrm>
            <a:off x="2940070" y="136524"/>
            <a:ext cx="5454300" cy="792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DCE02"/>
              </a:buClr>
              <a:buSzPts val="3300"/>
              <a:buFont typeface="Calibri"/>
              <a:buNone/>
            </a:pPr>
            <a:r>
              <a:rPr lang="en-US"/>
              <a:t>Capstone Project</a:t>
            </a:r>
            <a:endParaRPr/>
          </a:p>
        </p:txBody>
      </p:sp>
      <p:pic>
        <p:nvPicPr>
          <p:cNvPr id="804" name="Google Shape;804;p86"/>
          <p:cNvPicPr preferRelativeResize="0"/>
          <p:nvPr/>
        </p:nvPicPr>
        <p:blipFill rotWithShape="1">
          <a:blip r:embed="rId3">
            <a:alphaModFix/>
          </a:blip>
          <a:srcRect b="0" l="0" r="0" t="0"/>
          <a:stretch/>
        </p:blipFill>
        <p:spPr>
          <a:xfrm>
            <a:off x="1053225" y="1162350"/>
            <a:ext cx="7037548" cy="505824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87"/>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CE02"/>
              </a:buClr>
              <a:buSzPts val="3300"/>
              <a:buFont typeface="Calibri"/>
              <a:buNone/>
            </a:pPr>
            <a:r>
              <a:rPr lang="en-US"/>
              <a:t>Capstone Parameters</a:t>
            </a:r>
            <a:endParaRPr/>
          </a:p>
        </p:txBody>
      </p:sp>
      <p:sp>
        <p:nvSpPr>
          <p:cNvPr id="810" name="Google Shape;810;p87"/>
          <p:cNvSpPr txBox="1"/>
          <p:nvPr>
            <p:ph idx="1" type="body"/>
          </p:nvPr>
        </p:nvSpPr>
        <p:spPr>
          <a:xfrm>
            <a:off x="342900" y="1543049"/>
            <a:ext cx="8229600" cy="3252235"/>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100000"/>
              <a:buNone/>
            </a:pPr>
            <a:r>
              <a:rPr b="1" lang="en-US" sz="3200"/>
              <a:t>Design and print a tool or item that will improve something within the Army with the following design limitations:</a:t>
            </a:r>
            <a:endParaRPr b="1" sz="3200"/>
          </a:p>
          <a:p>
            <a:pPr indent="0" lvl="0" marL="0" rtl="0" algn="l">
              <a:lnSpc>
                <a:spcPct val="100000"/>
              </a:lnSpc>
              <a:spcBef>
                <a:spcPts val="0"/>
              </a:spcBef>
              <a:spcAft>
                <a:spcPts val="0"/>
              </a:spcAft>
              <a:buClr>
                <a:schemeClr val="dk1"/>
              </a:buClr>
              <a:buSzPct val="100000"/>
              <a:buNone/>
            </a:pPr>
            <a:r>
              <a:t/>
            </a:r>
            <a:endParaRPr b="1" sz="3200"/>
          </a:p>
          <a:p>
            <a:pPr indent="0" lvl="0" marL="171450" rtl="0" algn="l">
              <a:lnSpc>
                <a:spcPct val="100000"/>
              </a:lnSpc>
              <a:spcBef>
                <a:spcPts val="0"/>
              </a:spcBef>
              <a:spcAft>
                <a:spcPts val="0"/>
              </a:spcAft>
              <a:buSzPct val="117647"/>
              <a:buNone/>
            </a:pPr>
            <a:r>
              <a:t/>
            </a:r>
            <a:endParaRPr/>
          </a:p>
          <a:p>
            <a:pPr indent="-172720" lvl="0" marL="171450" rtl="0" algn="l">
              <a:lnSpc>
                <a:spcPct val="100000"/>
              </a:lnSpc>
              <a:spcBef>
                <a:spcPts val="0"/>
              </a:spcBef>
              <a:spcAft>
                <a:spcPts val="0"/>
              </a:spcAft>
              <a:buClr>
                <a:schemeClr val="dk1"/>
              </a:buClr>
              <a:buSzPct val="100000"/>
              <a:buFont typeface="Calibri"/>
              <a:buChar char="-"/>
            </a:pPr>
            <a:r>
              <a:rPr b="1" lang="en-US" sz="3200"/>
              <a:t>No more than a ~12 hour print. &lt;1,000g of material</a:t>
            </a:r>
            <a:endParaRPr b="1" sz="3200"/>
          </a:p>
          <a:p>
            <a:pPr indent="-172720" lvl="0" marL="171450" rtl="0" algn="l">
              <a:lnSpc>
                <a:spcPct val="100000"/>
              </a:lnSpc>
              <a:spcBef>
                <a:spcPts val="0"/>
              </a:spcBef>
              <a:spcAft>
                <a:spcPts val="0"/>
              </a:spcAft>
              <a:buClr>
                <a:schemeClr val="dk1"/>
              </a:buClr>
              <a:buSzPct val="100000"/>
              <a:buFont typeface="Calibri"/>
              <a:buChar char="-"/>
            </a:pPr>
            <a:r>
              <a:rPr b="1" lang="en-US" sz="3200"/>
              <a:t>Final product must be functional</a:t>
            </a:r>
            <a:endParaRPr/>
          </a:p>
          <a:p>
            <a:pPr indent="-172720" lvl="0" marL="171450" rtl="0" algn="l">
              <a:lnSpc>
                <a:spcPct val="100000"/>
              </a:lnSpc>
              <a:spcBef>
                <a:spcPts val="0"/>
              </a:spcBef>
              <a:spcAft>
                <a:spcPts val="0"/>
              </a:spcAft>
              <a:buClr>
                <a:schemeClr val="dk1"/>
              </a:buClr>
              <a:buSzPct val="100000"/>
              <a:buFont typeface="Calibri"/>
              <a:buChar char="-"/>
            </a:pPr>
            <a:r>
              <a:rPr b="1" lang="en-US" sz="3200"/>
              <a:t>Must be able to be demonstrated live</a:t>
            </a:r>
            <a:endParaRPr/>
          </a:p>
          <a:p>
            <a:pPr indent="0" lvl="0" marL="171450" rtl="0" algn="l">
              <a:lnSpc>
                <a:spcPct val="100000"/>
              </a:lnSpc>
              <a:spcBef>
                <a:spcPts val="0"/>
              </a:spcBef>
              <a:spcAft>
                <a:spcPts val="0"/>
              </a:spcAft>
              <a:buClr>
                <a:schemeClr val="dk1"/>
              </a:buClr>
              <a:buSzPct val="114285"/>
              <a:buFont typeface="Calibri"/>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88"/>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500"/>
              <a:buFont typeface="Calibri"/>
              <a:buNone/>
            </a:pPr>
            <a:r>
              <a:rPr lang="en-US"/>
              <a:t>Day 4</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89"/>
          <p:cNvSpPr txBox="1"/>
          <p:nvPr>
            <p:ph type="title"/>
          </p:nvPr>
        </p:nvSpPr>
        <p:spPr>
          <a:xfrm>
            <a:off x="2940070" y="136524"/>
            <a:ext cx="5454318" cy="79185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CE02"/>
              </a:buClr>
              <a:buSzPts val="3300"/>
              <a:buFont typeface="Calibri"/>
              <a:buNone/>
            </a:pPr>
            <a:r>
              <a:rPr lang="en-US"/>
              <a:t>Capstone Presentation</a:t>
            </a:r>
            <a:endParaRPr/>
          </a:p>
        </p:txBody>
      </p:sp>
      <p:sp>
        <p:nvSpPr>
          <p:cNvPr id="821" name="Google Shape;821;p89"/>
          <p:cNvSpPr txBox="1"/>
          <p:nvPr>
            <p:ph idx="1" type="body"/>
          </p:nvPr>
        </p:nvSpPr>
        <p:spPr>
          <a:xfrm>
            <a:off x="757525" y="2881150"/>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What would you have done different?</a:t>
            </a:r>
            <a:endParaRPr/>
          </a:p>
        </p:txBody>
      </p:sp>
      <p:sp>
        <p:nvSpPr>
          <p:cNvPr id="822" name="Google Shape;822;p89"/>
          <p:cNvSpPr txBox="1"/>
          <p:nvPr>
            <p:ph idx="1" type="body"/>
          </p:nvPr>
        </p:nvSpPr>
        <p:spPr>
          <a:xfrm>
            <a:off x="757525" y="4665375"/>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What did you learn?</a:t>
            </a:r>
            <a:endParaRPr/>
          </a:p>
        </p:txBody>
      </p:sp>
      <p:sp>
        <p:nvSpPr>
          <p:cNvPr id="823" name="Google Shape;823;p89"/>
          <p:cNvSpPr txBox="1"/>
          <p:nvPr>
            <p:ph idx="1" type="body"/>
          </p:nvPr>
        </p:nvSpPr>
        <p:spPr>
          <a:xfrm>
            <a:off x="757525" y="1090563"/>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What is it?</a:t>
            </a:r>
            <a:endParaRPr/>
          </a:p>
        </p:txBody>
      </p:sp>
      <p:sp>
        <p:nvSpPr>
          <p:cNvPr id="824" name="Google Shape;824;p89"/>
          <p:cNvSpPr txBox="1"/>
          <p:nvPr>
            <p:ph idx="1" type="body"/>
          </p:nvPr>
        </p:nvSpPr>
        <p:spPr>
          <a:xfrm>
            <a:off x="4874200" y="1877150"/>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Clr>
                <a:schemeClr val="dk1"/>
              </a:buClr>
              <a:buSzPts val="1100"/>
              <a:buFont typeface="Arial"/>
              <a:buNone/>
            </a:pPr>
            <a:r>
              <a:rPr lang="en-US"/>
              <a:t>How does it benefit the Army?</a:t>
            </a:r>
            <a:endParaRPr/>
          </a:p>
        </p:txBody>
      </p:sp>
      <p:sp>
        <p:nvSpPr>
          <p:cNvPr id="825" name="Google Shape;825;p89"/>
          <p:cNvSpPr txBox="1"/>
          <p:nvPr>
            <p:ph idx="1" type="body"/>
          </p:nvPr>
        </p:nvSpPr>
        <p:spPr>
          <a:xfrm>
            <a:off x="4874200" y="3705475"/>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How can AM be relevant in your daily Soldiering life?</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90"/>
          <p:cNvSpPr txBox="1"/>
          <p:nvPr>
            <p:ph type="title"/>
          </p:nvPr>
        </p:nvSpPr>
        <p:spPr>
          <a:xfrm>
            <a:off x="2940070" y="136524"/>
            <a:ext cx="5454300" cy="79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CE02"/>
              </a:buClr>
              <a:buSzPts val="3300"/>
              <a:buFont typeface="Calibri"/>
              <a:buNone/>
            </a:pPr>
            <a:r>
              <a:rPr lang="en-US"/>
              <a:t>Course Review</a:t>
            </a:r>
            <a:endParaRPr/>
          </a:p>
        </p:txBody>
      </p:sp>
      <p:sp>
        <p:nvSpPr>
          <p:cNvPr id="831" name="Google Shape;831;p90"/>
          <p:cNvSpPr txBox="1"/>
          <p:nvPr>
            <p:ph idx="1" type="body"/>
          </p:nvPr>
        </p:nvSpPr>
        <p:spPr>
          <a:xfrm>
            <a:off x="4942000" y="2454525"/>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2+ IMPROVES</a:t>
            </a:r>
            <a:endParaRPr/>
          </a:p>
        </p:txBody>
      </p:sp>
      <p:sp>
        <p:nvSpPr>
          <p:cNvPr id="832" name="Google Shape;832;p90"/>
          <p:cNvSpPr txBox="1"/>
          <p:nvPr>
            <p:ph idx="1" type="body"/>
          </p:nvPr>
        </p:nvSpPr>
        <p:spPr>
          <a:xfrm>
            <a:off x="469550" y="2454525"/>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2+ SUSTAINS</a:t>
            </a:r>
            <a:endParaRPr/>
          </a:p>
        </p:txBody>
      </p:sp>
      <p:sp>
        <p:nvSpPr>
          <p:cNvPr id="833" name="Google Shape;833;p90"/>
          <p:cNvSpPr txBox="1"/>
          <p:nvPr>
            <p:ph idx="1" type="body"/>
          </p:nvPr>
        </p:nvSpPr>
        <p:spPr>
          <a:xfrm>
            <a:off x="2765750" y="4452100"/>
            <a:ext cx="3520200" cy="1628400"/>
          </a:xfrm>
          <a:prstGeom prst="rect">
            <a:avLst/>
          </a:prstGeom>
          <a:solidFill>
            <a:schemeClr val="lt2"/>
          </a:solidFill>
          <a:ln>
            <a:noFill/>
          </a:ln>
        </p:spPr>
        <p:txBody>
          <a:bodyPr anchorCtr="0" anchor="ctr" bIns="45700" lIns="91425" spcFirstLastPara="1" rIns="91425" wrap="square" tIns="45700">
            <a:normAutofit/>
          </a:bodyPr>
          <a:lstStyle/>
          <a:p>
            <a:pPr indent="0" lvl="0" marL="0" rtl="0" algn="ctr">
              <a:lnSpc>
                <a:spcPct val="90000"/>
              </a:lnSpc>
              <a:spcBef>
                <a:spcPts val="750"/>
              </a:spcBef>
              <a:spcAft>
                <a:spcPts val="0"/>
              </a:spcAft>
              <a:buSzPts val="2800"/>
              <a:buNone/>
            </a:pPr>
            <a:r>
              <a:rPr lang="en-US"/>
              <a:t>Don’t be shy.</a:t>
            </a:r>
            <a:endParaRPr/>
          </a:p>
          <a:p>
            <a:pPr indent="0" lvl="0" marL="0" rtl="0" algn="ctr">
              <a:lnSpc>
                <a:spcPct val="90000"/>
              </a:lnSpc>
              <a:spcBef>
                <a:spcPts val="750"/>
              </a:spcBef>
              <a:spcAft>
                <a:spcPts val="0"/>
              </a:spcAft>
              <a:buSzPts val="2800"/>
              <a:buNone/>
            </a:pPr>
            <a:r>
              <a:rPr lang="en-US" sz="1600"/>
              <a:t>We don't get better that way!!!!</a:t>
            </a:r>
            <a:endParaRPr sz="16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1"/>
          <p:cNvSpPr txBox="1"/>
          <p:nvPr>
            <p:ph type="title"/>
          </p:nvPr>
        </p:nvSpPr>
        <p:spPr>
          <a:xfrm>
            <a:off x="2940070" y="136524"/>
            <a:ext cx="5454300" cy="792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DCE02"/>
              </a:buClr>
              <a:buSzPts val="3300"/>
              <a:buFont typeface="Calibri"/>
              <a:buNone/>
            </a:pPr>
            <a:r>
              <a:rPr lang="en-US"/>
              <a:t>Reset Classroom</a:t>
            </a:r>
            <a:endParaRPr/>
          </a:p>
        </p:txBody>
      </p:sp>
      <p:sp>
        <p:nvSpPr>
          <p:cNvPr id="839" name="Google Shape;839;p91"/>
          <p:cNvSpPr txBox="1"/>
          <p:nvPr>
            <p:ph idx="1" type="body"/>
          </p:nvPr>
        </p:nvSpPr>
        <p:spPr>
          <a:xfrm>
            <a:off x="0" y="1674900"/>
            <a:ext cx="9144000" cy="4112700"/>
          </a:xfrm>
          <a:prstGeom prst="rect">
            <a:avLst/>
          </a:prstGeom>
          <a:solidFill>
            <a:schemeClr val="lt2"/>
          </a:solidFill>
          <a:ln>
            <a:noFill/>
          </a:ln>
        </p:spPr>
        <p:txBody>
          <a:bodyPr anchorCtr="0" anchor="ctr" bIns="45700" lIns="91425" spcFirstLastPara="1" rIns="91425" wrap="square" tIns="45700">
            <a:normAutofit/>
          </a:bodyPr>
          <a:lstStyle/>
          <a:p>
            <a:pPr indent="-406400" lvl="0" marL="457200" rtl="0" algn="ctr">
              <a:lnSpc>
                <a:spcPct val="90000"/>
              </a:lnSpc>
              <a:spcBef>
                <a:spcPts val="750"/>
              </a:spcBef>
              <a:spcAft>
                <a:spcPts val="0"/>
              </a:spcAft>
              <a:buSzPts val="2800"/>
              <a:buChar char="•"/>
            </a:pPr>
            <a:r>
              <a:rPr lang="en-US"/>
              <a:t>Log off Fusion 360</a:t>
            </a:r>
            <a:endParaRPr/>
          </a:p>
          <a:p>
            <a:pPr indent="-406400" lvl="0" marL="457200" rtl="0" algn="ctr">
              <a:lnSpc>
                <a:spcPct val="90000"/>
              </a:lnSpc>
              <a:spcBef>
                <a:spcPts val="0"/>
              </a:spcBef>
              <a:spcAft>
                <a:spcPts val="0"/>
              </a:spcAft>
              <a:buSzPts val="2800"/>
              <a:buChar char="•"/>
            </a:pPr>
            <a:r>
              <a:rPr lang="en-US"/>
              <a:t>Remove Personal files and data from desktops</a:t>
            </a:r>
            <a:endParaRPr/>
          </a:p>
          <a:p>
            <a:pPr indent="-406400" lvl="0" marL="457200" rtl="0" algn="ctr">
              <a:lnSpc>
                <a:spcPct val="90000"/>
              </a:lnSpc>
              <a:spcBef>
                <a:spcPts val="0"/>
              </a:spcBef>
              <a:spcAft>
                <a:spcPts val="0"/>
              </a:spcAft>
              <a:buSzPts val="2800"/>
              <a:buChar char="•"/>
            </a:pPr>
            <a:r>
              <a:rPr lang="en-US"/>
              <a:t>Plug in Apple mice</a:t>
            </a:r>
            <a:endParaRPr/>
          </a:p>
          <a:p>
            <a:pPr indent="-406400" lvl="0" marL="457200" rtl="0" algn="ctr">
              <a:lnSpc>
                <a:spcPct val="90000"/>
              </a:lnSpc>
              <a:spcBef>
                <a:spcPts val="0"/>
              </a:spcBef>
              <a:spcAft>
                <a:spcPts val="0"/>
              </a:spcAft>
              <a:buSzPts val="2800"/>
              <a:buChar char="•"/>
            </a:pPr>
            <a:r>
              <a:rPr lang="en-US"/>
              <a:t>Stow Corded mice, dongles, and calipers in drawers</a:t>
            </a:r>
            <a:endParaRPr/>
          </a:p>
          <a:p>
            <a:pPr indent="-406400" lvl="0" marL="457200" rtl="0" algn="ctr">
              <a:lnSpc>
                <a:spcPct val="90000"/>
              </a:lnSpc>
              <a:spcBef>
                <a:spcPts val="0"/>
              </a:spcBef>
              <a:spcAft>
                <a:spcPts val="0"/>
              </a:spcAft>
              <a:buSzPts val="2800"/>
              <a:buChar char="•"/>
            </a:pPr>
            <a:r>
              <a:rPr lang="en-US"/>
              <a:t>Wipe down surfaces and return misc items to instructor</a:t>
            </a:r>
            <a:endParaRPr/>
          </a:p>
          <a:p>
            <a:pPr indent="-406400" lvl="0" marL="457200" rtl="0" algn="ctr">
              <a:lnSpc>
                <a:spcPct val="90000"/>
              </a:lnSpc>
              <a:spcBef>
                <a:spcPts val="0"/>
              </a:spcBef>
              <a:spcAft>
                <a:spcPts val="0"/>
              </a:spcAft>
              <a:buSzPts val="2800"/>
              <a:buChar char="•"/>
            </a:pPr>
            <a:r>
              <a:rPr lang="en-US"/>
              <a:t>Straighten chairs/tables</a:t>
            </a:r>
            <a:endParaRPr/>
          </a:p>
          <a:p>
            <a:pPr indent="-406400" lvl="0" marL="457200" rtl="0" algn="ctr">
              <a:lnSpc>
                <a:spcPct val="90000"/>
              </a:lnSpc>
              <a:spcBef>
                <a:spcPts val="0"/>
              </a:spcBef>
              <a:spcAft>
                <a:spcPts val="0"/>
              </a:spcAft>
              <a:buSzPts val="2800"/>
              <a:buChar char="•"/>
            </a:pPr>
            <a:r>
              <a:rPr lang="en-US"/>
              <a:t>Trash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0"/>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Fusion 360 Getting Started</a:t>
            </a:r>
            <a:endParaRPr/>
          </a:p>
        </p:txBody>
      </p:sp>
      <p:sp>
        <p:nvSpPr>
          <p:cNvPr id="218" name="Google Shape;218;p20"/>
          <p:cNvSpPr txBox="1"/>
          <p:nvPr>
            <p:ph idx="1" type="body"/>
          </p:nvPr>
        </p:nvSpPr>
        <p:spPr>
          <a:xfrm>
            <a:off x="5457306" y="1539874"/>
            <a:ext cx="3429000" cy="4953000"/>
          </a:xfrm>
          <a:prstGeom prst="rect">
            <a:avLst/>
          </a:prstGeom>
          <a:noFill/>
          <a:ln>
            <a:noFill/>
          </a:ln>
        </p:spPr>
        <p:txBody>
          <a:bodyPr anchorCtr="0" anchor="t" bIns="45700" lIns="91425" spcFirstLastPara="1" rIns="91425" wrap="square" tIns="45700">
            <a:normAutofit/>
          </a:bodyPr>
          <a:lstStyle/>
          <a:p>
            <a:pPr indent="-514350" lvl="0" marL="514350" rtl="0" algn="l">
              <a:lnSpc>
                <a:spcPct val="100000"/>
              </a:lnSpc>
              <a:spcBef>
                <a:spcPts val="0"/>
              </a:spcBef>
              <a:spcAft>
                <a:spcPts val="0"/>
              </a:spcAft>
              <a:buClr>
                <a:schemeClr val="dk1"/>
              </a:buClr>
              <a:buSzPts val="2000"/>
              <a:buAutoNum type="arabicPeriod"/>
            </a:pPr>
            <a:r>
              <a:rPr lang="en-US" sz="2000"/>
              <a:t>Open Fusion 360 from your desktop.</a:t>
            </a:r>
            <a:endParaRPr/>
          </a:p>
          <a:p>
            <a:pPr indent="-514350" lvl="0" marL="514350" rtl="0" algn="l">
              <a:lnSpc>
                <a:spcPct val="100000"/>
              </a:lnSpc>
              <a:spcBef>
                <a:spcPts val="400"/>
              </a:spcBef>
              <a:spcAft>
                <a:spcPts val="0"/>
              </a:spcAft>
              <a:buClr>
                <a:schemeClr val="dk1"/>
              </a:buClr>
              <a:buSzPts val="2000"/>
              <a:buAutoNum type="arabicPeriod"/>
            </a:pPr>
            <a:r>
              <a:rPr lang="en-US" sz="2000"/>
              <a:t>Create an account.</a:t>
            </a:r>
            <a:endParaRPr/>
          </a:p>
          <a:p>
            <a:pPr indent="-514350" lvl="0" marL="514350" rtl="0" algn="l">
              <a:lnSpc>
                <a:spcPct val="100000"/>
              </a:lnSpc>
              <a:spcBef>
                <a:spcPts val="400"/>
              </a:spcBef>
              <a:spcAft>
                <a:spcPts val="0"/>
              </a:spcAft>
              <a:buClr>
                <a:schemeClr val="dk1"/>
              </a:buClr>
              <a:buSzPts val="2000"/>
              <a:buAutoNum type="arabicPeriod"/>
            </a:pPr>
            <a:r>
              <a:rPr lang="en-US" sz="2000"/>
              <a:t>Log into Fusion 360 using your credentials.</a:t>
            </a:r>
            <a:endParaRPr/>
          </a:p>
          <a:p>
            <a:pPr indent="-514350" lvl="0" marL="514350" rtl="0" algn="l">
              <a:lnSpc>
                <a:spcPct val="100000"/>
              </a:lnSpc>
              <a:spcBef>
                <a:spcPts val="400"/>
              </a:spcBef>
              <a:spcAft>
                <a:spcPts val="0"/>
              </a:spcAft>
              <a:buClr>
                <a:schemeClr val="dk1"/>
              </a:buClr>
              <a:buSzPts val="2000"/>
              <a:buAutoNum type="arabicPeriod"/>
            </a:pPr>
            <a:r>
              <a:rPr lang="en-US" sz="2000"/>
              <a:t>Follow instructor for next steps. </a:t>
            </a:r>
            <a:endParaRPr sz="2000"/>
          </a:p>
          <a:p>
            <a:pPr indent="0" lvl="0" marL="0" rtl="0" algn="l">
              <a:lnSpc>
                <a:spcPct val="100000"/>
              </a:lnSpc>
              <a:spcBef>
                <a:spcPts val="400"/>
              </a:spcBef>
              <a:spcAft>
                <a:spcPts val="0"/>
              </a:spcAft>
              <a:buSzPts val="2800"/>
              <a:buNone/>
            </a:pPr>
            <a:r>
              <a:t/>
            </a:r>
            <a:endParaRPr sz="2000"/>
          </a:p>
          <a:p>
            <a:pPr indent="0" lvl="0" marL="514350" rtl="0" algn="l">
              <a:lnSpc>
                <a:spcPct val="100000"/>
              </a:lnSpc>
              <a:spcBef>
                <a:spcPts val="400"/>
              </a:spcBef>
              <a:spcAft>
                <a:spcPts val="0"/>
              </a:spcAft>
              <a:buSzPts val="2800"/>
              <a:buNone/>
            </a:pPr>
            <a:r>
              <a:rPr lang="en-US" sz="2000"/>
              <a:t> </a:t>
            </a:r>
            <a:endParaRPr sz="2000"/>
          </a:p>
          <a:p>
            <a:pPr indent="-387350" lvl="0" marL="514350" rtl="0" algn="l">
              <a:lnSpc>
                <a:spcPct val="100000"/>
              </a:lnSpc>
              <a:spcBef>
                <a:spcPts val="400"/>
              </a:spcBef>
              <a:spcAft>
                <a:spcPts val="0"/>
              </a:spcAft>
              <a:buClr>
                <a:schemeClr val="dk1"/>
              </a:buClr>
              <a:buSzPts val="2000"/>
              <a:buNone/>
            </a:pPr>
            <a:r>
              <a:t/>
            </a:r>
            <a:endParaRPr sz="2000"/>
          </a:p>
        </p:txBody>
      </p:sp>
      <p:pic>
        <p:nvPicPr>
          <p:cNvPr id="219" name="Google Shape;219;p20"/>
          <p:cNvPicPr preferRelativeResize="0"/>
          <p:nvPr/>
        </p:nvPicPr>
        <p:blipFill rotWithShape="1">
          <a:blip r:embed="rId3">
            <a:alphaModFix/>
          </a:blip>
          <a:srcRect b="0" l="0" r="0" t="0"/>
          <a:stretch/>
        </p:blipFill>
        <p:spPr>
          <a:xfrm>
            <a:off x="381000" y="1371599"/>
            <a:ext cx="1066800" cy="4695529"/>
          </a:xfrm>
          <a:prstGeom prst="rect">
            <a:avLst/>
          </a:prstGeom>
          <a:noFill/>
          <a:ln>
            <a:noFill/>
          </a:ln>
        </p:spPr>
      </p:pic>
      <p:pic>
        <p:nvPicPr>
          <p:cNvPr id="220" name="Google Shape;220;p20"/>
          <p:cNvPicPr preferRelativeResize="0"/>
          <p:nvPr/>
        </p:nvPicPr>
        <p:blipFill rotWithShape="1">
          <a:blip r:embed="rId4">
            <a:alphaModFix/>
          </a:blip>
          <a:srcRect b="0" l="0" r="0" t="0"/>
          <a:stretch/>
        </p:blipFill>
        <p:spPr>
          <a:xfrm>
            <a:off x="1447800" y="1365730"/>
            <a:ext cx="3788196" cy="2215670"/>
          </a:xfrm>
          <a:prstGeom prst="rect">
            <a:avLst/>
          </a:prstGeom>
          <a:noFill/>
          <a:ln>
            <a:noFill/>
          </a:ln>
        </p:spPr>
      </p:pic>
      <p:pic>
        <p:nvPicPr>
          <p:cNvPr id="221" name="Google Shape;221;p20"/>
          <p:cNvPicPr preferRelativeResize="0"/>
          <p:nvPr/>
        </p:nvPicPr>
        <p:blipFill rotWithShape="1">
          <a:blip r:embed="rId5">
            <a:alphaModFix/>
          </a:blip>
          <a:srcRect b="0" l="0" r="0" t="0"/>
          <a:stretch/>
        </p:blipFill>
        <p:spPr>
          <a:xfrm>
            <a:off x="1584763" y="3733800"/>
            <a:ext cx="3651233" cy="23333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1"/>
          <p:cNvSpPr txBox="1"/>
          <p:nvPr>
            <p:ph type="title"/>
          </p:nvPr>
        </p:nvSpPr>
        <p:spPr>
          <a:xfrm>
            <a:off x="2940070" y="136524"/>
            <a:ext cx="5454318" cy="791856"/>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Font typeface="Calibri"/>
              <a:buNone/>
            </a:pPr>
            <a:r>
              <a:rPr lang="en-US"/>
              <a:t>Bodies, Sketches, &amp; Timeline</a:t>
            </a:r>
            <a:endParaRPr/>
          </a:p>
        </p:txBody>
      </p:sp>
      <p:pic>
        <p:nvPicPr>
          <p:cNvPr id="228" name="Google Shape;228;p21"/>
          <p:cNvPicPr preferRelativeResize="0"/>
          <p:nvPr/>
        </p:nvPicPr>
        <p:blipFill rotWithShape="1">
          <a:blip r:embed="rId3">
            <a:alphaModFix/>
          </a:blip>
          <a:srcRect b="0" l="0" r="0" t="0"/>
          <a:stretch/>
        </p:blipFill>
        <p:spPr>
          <a:xfrm>
            <a:off x="525652" y="1220286"/>
            <a:ext cx="2949196" cy="4138019"/>
          </a:xfrm>
          <a:prstGeom prst="rect">
            <a:avLst/>
          </a:prstGeom>
          <a:noFill/>
          <a:ln>
            <a:noFill/>
          </a:ln>
        </p:spPr>
      </p:pic>
      <p:pic>
        <p:nvPicPr>
          <p:cNvPr id="229" name="Google Shape;229;p21"/>
          <p:cNvPicPr preferRelativeResize="0"/>
          <p:nvPr/>
        </p:nvPicPr>
        <p:blipFill rotWithShape="1">
          <a:blip r:embed="rId4">
            <a:alphaModFix/>
          </a:blip>
          <a:srcRect b="0" l="0" r="0" t="0"/>
          <a:stretch/>
        </p:blipFill>
        <p:spPr>
          <a:xfrm>
            <a:off x="973794" y="5650211"/>
            <a:ext cx="6828112" cy="434378"/>
          </a:xfrm>
          <a:prstGeom prst="rect">
            <a:avLst/>
          </a:prstGeom>
          <a:noFill/>
          <a:ln>
            <a:noFill/>
          </a:ln>
        </p:spPr>
      </p:pic>
      <p:sp>
        <p:nvSpPr>
          <p:cNvPr id="230" name="Google Shape;230;p21"/>
          <p:cNvSpPr txBox="1"/>
          <p:nvPr>
            <p:ph idx="1" type="body"/>
          </p:nvPr>
        </p:nvSpPr>
        <p:spPr>
          <a:xfrm>
            <a:off x="3784600" y="1276350"/>
            <a:ext cx="4845300" cy="4137900"/>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dk1"/>
              </a:buClr>
              <a:buSzPts val="2000"/>
              <a:buChar char="•"/>
            </a:pPr>
            <a:r>
              <a:rPr lang="en-US"/>
              <a:t>General guidelines “Hygiene”:</a:t>
            </a:r>
            <a:endParaRPr/>
          </a:p>
          <a:p>
            <a:pPr indent="-342900" lvl="1" marL="685800" rtl="0" algn="l">
              <a:lnSpc>
                <a:spcPct val="100000"/>
              </a:lnSpc>
              <a:spcBef>
                <a:spcPts val="0"/>
              </a:spcBef>
              <a:spcAft>
                <a:spcPts val="0"/>
              </a:spcAft>
              <a:buClr>
                <a:schemeClr val="dk1"/>
              </a:buClr>
              <a:buSzPts val="2000"/>
              <a:buChar char="•"/>
            </a:pPr>
            <a:r>
              <a:rPr lang="en-US"/>
              <a:t>Try to keep minimal bodies</a:t>
            </a:r>
            <a:endParaRPr/>
          </a:p>
          <a:p>
            <a:pPr indent="-342900" lvl="1" marL="685800" rtl="0" algn="l">
              <a:lnSpc>
                <a:spcPct val="100000"/>
              </a:lnSpc>
              <a:spcBef>
                <a:spcPts val="0"/>
              </a:spcBef>
              <a:spcAft>
                <a:spcPts val="0"/>
              </a:spcAft>
              <a:buClr>
                <a:schemeClr val="dk1"/>
              </a:buClr>
              <a:buSzPts val="2000"/>
              <a:buChar char="•"/>
            </a:pPr>
            <a:r>
              <a:rPr lang="en-US"/>
              <a:t>Viewing sketches may assist in deciding planes to view</a:t>
            </a:r>
            <a:endParaRPr/>
          </a:p>
          <a:p>
            <a:pPr indent="-342900" lvl="1" marL="685800" rtl="0" algn="l">
              <a:lnSpc>
                <a:spcPct val="100000"/>
              </a:lnSpc>
              <a:spcBef>
                <a:spcPts val="0"/>
              </a:spcBef>
              <a:spcAft>
                <a:spcPts val="0"/>
              </a:spcAft>
              <a:buClr>
                <a:schemeClr val="dk1"/>
              </a:buClr>
              <a:buSzPts val="2000"/>
              <a:buChar char="•"/>
            </a:pPr>
            <a:r>
              <a:rPr lang="en-US"/>
              <a:t>Changing past details utilizing timeline may modify current design</a:t>
            </a:r>
            <a:endParaRPr/>
          </a:p>
          <a:p>
            <a:pPr indent="-342900" lvl="1" marL="685800" rtl="0" algn="l">
              <a:lnSpc>
                <a:spcPct val="100000"/>
              </a:lnSpc>
              <a:spcBef>
                <a:spcPts val="0"/>
              </a:spcBef>
              <a:spcAft>
                <a:spcPts val="0"/>
              </a:spcAft>
              <a:buClr>
                <a:schemeClr val="dk1"/>
              </a:buClr>
              <a:buSzPts val="2000"/>
              <a:buChar char="•"/>
            </a:pPr>
            <a:r>
              <a:rPr lang="en-US"/>
              <a:t>Components can be created from bodies and moved as an assembly</a:t>
            </a:r>
            <a:endParaRPr/>
          </a:p>
          <a:p>
            <a:pPr indent="-215900" lvl="0" marL="342900" rtl="0" algn="l">
              <a:lnSpc>
                <a:spcPct val="100000"/>
              </a:lnSpc>
              <a:spcBef>
                <a:spcPts val="0"/>
              </a:spcBef>
              <a:spcAft>
                <a:spcPts val="0"/>
              </a:spcAft>
              <a:buClr>
                <a:schemeClr val="dk1"/>
              </a:buClr>
              <a:buSzPts val="20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IL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