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64" r:id="rId6"/>
    <p:sldId id="258" r:id="rId7"/>
    <p:sldId id="259" r:id="rId8"/>
    <p:sldId id="260" r:id="rId9"/>
    <p:sldId id="266" r:id="rId10"/>
    <p:sldId id="275" r:id="rId11"/>
    <p:sldId id="276" r:id="rId12"/>
    <p:sldId id="277" r:id="rId13"/>
    <p:sldId id="261" r:id="rId14"/>
    <p:sldId id="270" r:id="rId15"/>
    <p:sldId id="269" r:id="rId16"/>
    <p:sldId id="262" r:id="rId17"/>
    <p:sldId id="267" r:id="rId18"/>
    <p:sldId id="268"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p:cViewPr varScale="1">
        <p:scale>
          <a:sx n="69" d="100"/>
          <a:sy n="69"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00518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42305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3286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1151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65595A-82CE-48C5-8D8E-53619CA578A8}"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9743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5595A-82CE-48C5-8D8E-53619CA578A8}"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18383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5595A-82CE-48C5-8D8E-53619CA578A8}"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83311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5595A-82CE-48C5-8D8E-53619CA578A8}"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55721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5595A-82CE-48C5-8D8E-53619CA578A8}"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408349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65595A-82CE-48C5-8D8E-53619CA578A8}"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92524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65595A-82CE-48C5-8D8E-53619CA578A8}"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9343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5595A-82CE-48C5-8D8E-53619CA578A8}" type="datetimeFigureOut">
              <a:rPr lang="en-US" smtClean="0"/>
              <a:t>3/8/2022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73274-5144-4118-8384-E7909F58C371}" type="slidenum">
              <a:rPr lang="en-US" smtClean="0"/>
              <a:t>‹#›</a:t>
            </a:fld>
            <a:endParaRPr lang="en-US"/>
          </a:p>
        </p:txBody>
      </p:sp>
    </p:spTree>
    <p:extLst>
      <p:ext uri="{BB962C8B-B14F-4D97-AF65-F5344CB8AC3E}">
        <p14:creationId xmlns:p14="http://schemas.microsoft.com/office/powerpoint/2010/main" val="1954247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198"/>
            <a:ext cx="9144000" cy="1077498"/>
          </a:xfrm>
        </p:spPr>
        <p:txBody>
          <a:bodyPr/>
          <a:lstStyle/>
          <a:p>
            <a:r>
              <a:rPr lang="en-US" dirty="0" smtClean="0"/>
              <a:t>Rail Procedures</a:t>
            </a:r>
            <a:endParaRPr lang="en-US" dirty="0"/>
          </a:p>
        </p:txBody>
      </p:sp>
      <p:sp>
        <p:nvSpPr>
          <p:cNvPr id="3" name="Subtitle 2"/>
          <p:cNvSpPr>
            <a:spLocks noGrp="1"/>
          </p:cNvSpPr>
          <p:nvPr>
            <p:ph type="subTitle" idx="1"/>
          </p:nvPr>
        </p:nvSpPr>
        <p:spPr>
          <a:xfrm>
            <a:off x="1524000" y="1455186"/>
            <a:ext cx="9144000" cy="691666"/>
          </a:xfrm>
        </p:spPr>
        <p:txBody>
          <a:bodyPr/>
          <a:lstStyle/>
          <a:p>
            <a:r>
              <a:rPr lang="en-US" dirty="0" smtClean="0"/>
              <a:t>SDDC MI 19</a:t>
            </a:r>
            <a:endParaRPr lang="en-US" dirty="0"/>
          </a:p>
        </p:txBody>
      </p:sp>
      <p:pic>
        <p:nvPicPr>
          <p:cNvPr id="6" name="Picture 5" descr="C:\Users\michael.haynes2\Desktop\116CANON\IMG_0404.JPG"/>
          <p:cNvPicPr>
            <a:picLocks noChangeAspect="1" noChangeArrowheads="1"/>
          </p:cNvPicPr>
          <p:nvPr/>
        </p:nvPicPr>
        <p:blipFill>
          <a:blip r:embed="rId2"/>
          <a:srcRect t="21111" b="6667"/>
          <a:stretch>
            <a:fillRect/>
          </a:stretch>
        </p:blipFill>
        <p:spPr bwMode="auto">
          <a:xfrm>
            <a:off x="0" y="2146852"/>
            <a:ext cx="12192000" cy="4711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23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179006" y="1676400"/>
          <a:ext cx="2247900" cy="3306763"/>
        </p:xfrm>
        <a:graphic>
          <a:graphicData uri="http://schemas.openxmlformats.org/presentationml/2006/ole">
            <mc:AlternateContent xmlns:mc="http://schemas.openxmlformats.org/markup-compatibility/2006">
              <mc:Choice xmlns:v="urn:schemas-microsoft-com:vml" Requires="v">
                <p:oleObj spid="_x0000_s4102"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006" y="1676400"/>
                        <a:ext cx="2247900" cy="330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3927430" y="1895606"/>
            <a:ext cx="6315075" cy="3016250"/>
          </a:xfrm>
          <a:prstGeom prst="rect">
            <a:avLst/>
          </a:prstGeom>
          <a:noFill/>
          <a:ln w="9525">
            <a:noFill/>
            <a:miter lim="800000"/>
            <a:headEnd/>
            <a:tailEnd/>
          </a:ln>
          <a:effectLst/>
        </p:spPr>
        <p:txBody>
          <a:bodyPr lIns="90488" tIns="44450" rIns="90488" bIns="44450" anchor="ctr">
            <a:spAutoFit/>
          </a:bodyPr>
          <a:lstStyle/>
          <a:p>
            <a:pPr algn="ctr">
              <a:defRPr/>
            </a:pPr>
            <a:r>
              <a:rPr lang="en-US" sz="9600" dirty="0">
                <a:solidFill>
                  <a:schemeClr val="tx2"/>
                </a:solidFill>
                <a:effectLst>
                  <a:outerShdw blurRad="38100" dist="38100" dir="2700000" algn="tl">
                    <a:srgbClr val="000000"/>
                  </a:outerShdw>
                </a:effectLst>
                <a:latin typeface="+mn-lt"/>
              </a:rPr>
              <a:t>On</a:t>
            </a:r>
          </a:p>
          <a:p>
            <a:pPr algn="ctr">
              <a:defRPr/>
            </a:pPr>
            <a:r>
              <a:rPr lang="en-US" sz="9600" dirty="0">
                <a:solidFill>
                  <a:schemeClr val="tx2"/>
                </a:solidFill>
                <a:effectLst>
                  <a:outerShdw blurRad="38100" dist="38100" dir="2700000" algn="tl">
                    <a:srgbClr val="000000"/>
                  </a:outerShdw>
                </a:effectLst>
                <a:latin typeface="+mn-lt"/>
              </a:rPr>
              <a:t>Learning</a:t>
            </a:r>
            <a:endParaRPr lang="en-US" sz="4000" dirty="0">
              <a:solidFill>
                <a:schemeClr val="tx2"/>
              </a:solidFill>
              <a:effectLst>
                <a:outerShdw blurRad="38100" dist="38100" dir="2700000" algn="tl">
                  <a:srgbClr val="FFFFFF"/>
                </a:outerShdw>
              </a:effectLst>
              <a:latin typeface="+mn-lt"/>
            </a:endParaRPr>
          </a:p>
        </p:txBody>
      </p:sp>
    </p:spTree>
    <p:extLst>
      <p:ext uri="{BB962C8B-B14F-4D97-AF65-F5344CB8AC3E}">
        <p14:creationId xmlns:p14="http://schemas.microsoft.com/office/powerpoint/2010/main" val="7438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467100" y="515654"/>
          <a:ext cx="982663" cy="1446213"/>
        </p:xfrm>
        <a:graphic>
          <a:graphicData uri="http://schemas.openxmlformats.org/presentationml/2006/ole">
            <mc:AlternateContent xmlns:mc="http://schemas.openxmlformats.org/markup-compatibility/2006">
              <mc:Choice xmlns:v="urn:schemas-microsoft-com:vml" Requires="v">
                <p:oleObj spid="_x0000_s5126"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515654"/>
                        <a:ext cx="982663" cy="14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4305300" y="603336"/>
            <a:ext cx="3657600" cy="1444625"/>
          </a:xfrm>
          <a:prstGeom prst="rect">
            <a:avLst/>
          </a:prstGeom>
          <a:noFill/>
          <a:ln w="9525">
            <a:noFill/>
            <a:miter lim="800000"/>
            <a:headEnd/>
            <a:tailEnd/>
          </a:ln>
          <a:effectLst/>
        </p:spPr>
        <p:txBody>
          <a:bodyPr lIns="90488" tIns="44450" rIns="90488" bIns="44450" anchor="ctr">
            <a:spAutoFit/>
          </a:bodyPr>
          <a:lstStyle/>
          <a:p>
            <a:pPr>
              <a:defRPr/>
            </a:pPr>
            <a:r>
              <a:rPr lang="en-US" sz="4400" dirty="0">
                <a:solidFill>
                  <a:schemeClr val="tx2"/>
                </a:solidFill>
                <a:effectLst>
                  <a:outerShdw blurRad="38100" dist="38100" dir="2700000" algn="tl">
                    <a:srgbClr val="000000">
                      <a:alpha val="43137"/>
                    </a:srgbClr>
                  </a:outerShdw>
                </a:effectLst>
                <a:latin typeface="+mj-lt"/>
              </a:rPr>
              <a:t>On</a:t>
            </a:r>
          </a:p>
          <a:p>
            <a:pPr>
              <a:defRPr/>
            </a:pPr>
            <a:r>
              <a:rPr lang="en-US" sz="4400" dirty="0">
                <a:solidFill>
                  <a:schemeClr val="tx2"/>
                </a:solidFill>
                <a:effectLst>
                  <a:outerShdw blurRad="38100" dist="38100" dir="2700000" algn="tl">
                    <a:srgbClr val="000000">
                      <a:alpha val="43137"/>
                    </a:srgbClr>
                  </a:outerShdw>
                </a:effectLst>
                <a:latin typeface="+mj-lt"/>
              </a:rPr>
              <a:t>Learning</a:t>
            </a:r>
          </a:p>
        </p:txBody>
      </p:sp>
      <p:sp>
        <p:nvSpPr>
          <p:cNvPr id="5" name="Text Box 5"/>
          <p:cNvSpPr txBox="1">
            <a:spLocks noChangeArrowheads="1"/>
          </p:cNvSpPr>
          <p:nvPr/>
        </p:nvSpPr>
        <p:spPr bwMode="auto">
          <a:xfrm>
            <a:off x="1550616" y="2204286"/>
            <a:ext cx="8991600" cy="1074653"/>
          </a:xfrm>
          <a:prstGeom prst="rect">
            <a:avLst/>
          </a:prstGeom>
          <a:noFill/>
          <a:ln w="19050">
            <a:noFill/>
            <a:miter lim="800000"/>
            <a:headEnd/>
            <a:tailEnd/>
          </a:ln>
        </p:spPr>
        <p:txBody>
          <a:bodyPr lIns="90488" tIns="44450" rIns="90488" bIns="44450" anchor="ctr">
            <a:spAutoFit/>
          </a:bodyPr>
          <a:lstStyle/>
          <a:p>
            <a:pPr>
              <a:defRPr/>
            </a:pPr>
            <a:r>
              <a:rPr lang="en-US" sz="3200" dirty="0">
                <a:solidFill>
                  <a:schemeClr val="tx2"/>
                </a:solidFill>
                <a:latin typeface="+mn-lt"/>
              </a:rPr>
              <a:t>Question 1: </a:t>
            </a:r>
            <a:r>
              <a:rPr lang="en-US" sz="3200" dirty="0" smtClean="0">
                <a:solidFill>
                  <a:schemeClr val="tx2"/>
                </a:solidFill>
                <a:latin typeface="+mn-lt"/>
              </a:rPr>
              <a:t>What is the desired angle for chains to tie down vehicles on the rail car?</a:t>
            </a:r>
            <a:endParaRPr lang="en-US" sz="3200" dirty="0">
              <a:solidFill>
                <a:schemeClr val="tx2"/>
              </a:solidFill>
              <a:latin typeface="+mn-lt"/>
            </a:endParaRPr>
          </a:p>
        </p:txBody>
      </p:sp>
      <p:sp>
        <p:nvSpPr>
          <p:cNvPr id="6" name="Text Box 4"/>
          <p:cNvSpPr txBox="1">
            <a:spLocks noChangeArrowheads="1"/>
          </p:cNvSpPr>
          <p:nvPr/>
        </p:nvSpPr>
        <p:spPr bwMode="auto">
          <a:xfrm>
            <a:off x="1589782" y="3745907"/>
            <a:ext cx="8897937" cy="582211"/>
          </a:xfrm>
          <a:prstGeom prst="rect">
            <a:avLst/>
          </a:prstGeom>
          <a:noFill/>
          <a:ln w="9525">
            <a:noFill/>
            <a:miter lim="800000"/>
            <a:headEnd/>
            <a:tailEnd/>
          </a:ln>
        </p:spPr>
        <p:txBody>
          <a:bodyPr lIns="90488" tIns="44450" rIns="90488" bIns="44450" anchor="ctr">
            <a:spAutoFit/>
          </a:bodyPr>
          <a:lstStyle/>
          <a:p>
            <a:pPr>
              <a:defRPr/>
            </a:pPr>
            <a:r>
              <a:rPr lang="en-US" sz="3200" dirty="0">
                <a:solidFill>
                  <a:schemeClr val="tx2"/>
                </a:solidFill>
                <a:latin typeface="+mn-lt"/>
              </a:rPr>
              <a:t>Answer 1:  </a:t>
            </a:r>
            <a:r>
              <a:rPr lang="en-US" sz="3200" dirty="0" smtClean="0">
                <a:solidFill>
                  <a:schemeClr val="tx2"/>
                </a:solidFill>
                <a:latin typeface="+mn-lt"/>
              </a:rPr>
              <a:t>45 degrees</a:t>
            </a:r>
            <a:endParaRPr lang="en-US" sz="3200" dirty="0">
              <a:solidFill>
                <a:schemeClr val="tx2"/>
              </a:solidFill>
              <a:latin typeface="+mn-lt"/>
            </a:endParaRPr>
          </a:p>
        </p:txBody>
      </p:sp>
    </p:spTree>
    <p:extLst>
      <p:ext uri="{BB962C8B-B14F-4D97-AF65-F5344CB8AC3E}">
        <p14:creationId xmlns:p14="http://schemas.microsoft.com/office/powerpoint/2010/main" val="15440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467100" y="515654"/>
          <a:ext cx="982663" cy="1446213"/>
        </p:xfrm>
        <a:graphic>
          <a:graphicData uri="http://schemas.openxmlformats.org/presentationml/2006/ole">
            <mc:AlternateContent xmlns:mc="http://schemas.openxmlformats.org/markup-compatibility/2006">
              <mc:Choice xmlns:v="urn:schemas-microsoft-com:vml" Requires="v">
                <p:oleObj spid="_x0000_s6150"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515654"/>
                        <a:ext cx="982663" cy="14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4305300" y="603336"/>
            <a:ext cx="3657600" cy="1444625"/>
          </a:xfrm>
          <a:prstGeom prst="rect">
            <a:avLst/>
          </a:prstGeom>
          <a:noFill/>
          <a:ln w="9525">
            <a:noFill/>
            <a:miter lim="800000"/>
            <a:headEnd/>
            <a:tailEnd/>
          </a:ln>
          <a:effectLst/>
        </p:spPr>
        <p:txBody>
          <a:bodyPr lIns="90488" tIns="44450" rIns="90488" bIns="44450" anchor="ctr">
            <a:spAutoFit/>
          </a:bodyPr>
          <a:lstStyle/>
          <a:p>
            <a:pPr>
              <a:defRPr/>
            </a:pPr>
            <a:r>
              <a:rPr lang="en-US" sz="4400" dirty="0">
                <a:solidFill>
                  <a:schemeClr val="tx2"/>
                </a:solidFill>
                <a:effectLst>
                  <a:outerShdw blurRad="38100" dist="38100" dir="2700000" algn="tl">
                    <a:srgbClr val="000000">
                      <a:alpha val="43137"/>
                    </a:srgbClr>
                  </a:outerShdw>
                </a:effectLst>
                <a:latin typeface="+mj-lt"/>
              </a:rPr>
              <a:t>On</a:t>
            </a:r>
          </a:p>
          <a:p>
            <a:pPr>
              <a:defRPr/>
            </a:pPr>
            <a:r>
              <a:rPr lang="en-US" sz="4400" dirty="0">
                <a:solidFill>
                  <a:schemeClr val="tx2"/>
                </a:solidFill>
                <a:effectLst>
                  <a:outerShdw blurRad="38100" dist="38100" dir="2700000" algn="tl">
                    <a:srgbClr val="000000">
                      <a:alpha val="43137"/>
                    </a:srgbClr>
                  </a:outerShdw>
                </a:effectLst>
                <a:latin typeface="+mj-lt"/>
              </a:rPr>
              <a:t>Learning</a:t>
            </a:r>
          </a:p>
        </p:txBody>
      </p:sp>
      <p:sp>
        <p:nvSpPr>
          <p:cNvPr id="5" name="Text Box 5"/>
          <p:cNvSpPr txBox="1">
            <a:spLocks noChangeArrowheads="1"/>
          </p:cNvSpPr>
          <p:nvPr/>
        </p:nvSpPr>
        <p:spPr bwMode="auto">
          <a:xfrm>
            <a:off x="1550616" y="2204286"/>
            <a:ext cx="8991600" cy="1074653"/>
          </a:xfrm>
          <a:prstGeom prst="rect">
            <a:avLst/>
          </a:prstGeom>
          <a:noFill/>
          <a:ln w="19050">
            <a:noFill/>
            <a:miter lim="800000"/>
            <a:headEnd/>
            <a:tailEnd/>
          </a:ln>
        </p:spPr>
        <p:txBody>
          <a:bodyPr lIns="90488" tIns="44450" rIns="90488" bIns="44450" anchor="ctr">
            <a:spAutoFit/>
          </a:bodyPr>
          <a:lstStyle/>
          <a:p>
            <a:pPr>
              <a:defRPr/>
            </a:pPr>
            <a:r>
              <a:rPr lang="en-US" sz="3200" dirty="0">
                <a:solidFill>
                  <a:schemeClr val="tx2"/>
                </a:solidFill>
                <a:latin typeface="+mn-lt"/>
              </a:rPr>
              <a:t>Question </a:t>
            </a:r>
            <a:r>
              <a:rPr lang="en-US" sz="3200" dirty="0" smtClean="0">
                <a:solidFill>
                  <a:schemeClr val="tx2"/>
                </a:solidFill>
                <a:latin typeface="+mn-lt"/>
              </a:rPr>
              <a:t>2: When tightening the chains, how much deflection is allowed?</a:t>
            </a:r>
            <a:endParaRPr lang="en-US" sz="3200" dirty="0">
              <a:solidFill>
                <a:schemeClr val="tx2"/>
              </a:solidFill>
              <a:latin typeface="+mn-lt"/>
            </a:endParaRPr>
          </a:p>
        </p:txBody>
      </p:sp>
      <p:sp>
        <p:nvSpPr>
          <p:cNvPr id="6" name="Text Box 4"/>
          <p:cNvSpPr txBox="1">
            <a:spLocks noChangeArrowheads="1"/>
          </p:cNvSpPr>
          <p:nvPr/>
        </p:nvSpPr>
        <p:spPr bwMode="auto">
          <a:xfrm>
            <a:off x="1589782" y="3745907"/>
            <a:ext cx="8897937" cy="582211"/>
          </a:xfrm>
          <a:prstGeom prst="rect">
            <a:avLst/>
          </a:prstGeom>
          <a:noFill/>
          <a:ln w="9525">
            <a:noFill/>
            <a:miter lim="800000"/>
            <a:headEnd/>
            <a:tailEnd/>
          </a:ln>
        </p:spPr>
        <p:txBody>
          <a:bodyPr lIns="90488" tIns="44450" rIns="90488" bIns="44450" anchor="ctr">
            <a:spAutoFit/>
          </a:bodyPr>
          <a:lstStyle/>
          <a:p>
            <a:pPr>
              <a:defRPr/>
            </a:pPr>
            <a:r>
              <a:rPr lang="en-US" sz="3200" dirty="0">
                <a:solidFill>
                  <a:schemeClr val="tx2"/>
                </a:solidFill>
                <a:latin typeface="+mn-lt"/>
              </a:rPr>
              <a:t>Answer </a:t>
            </a:r>
            <a:r>
              <a:rPr lang="en-US" sz="3200" dirty="0" smtClean="0">
                <a:solidFill>
                  <a:schemeClr val="tx2"/>
                </a:solidFill>
                <a:latin typeface="+mn-lt"/>
              </a:rPr>
              <a:t>2:  No more than 1” of deflection</a:t>
            </a:r>
            <a:endParaRPr lang="en-US" sz="3200" dirty="0">
              <a:solidFill>
                <a:schemeClr val="tx2"/>
              </a:solidFill>
              <a:latin typeface="+mn-lt"/>
            </a:endParaRPr>
          </a:p>
        </p:txBody>
      </p:sp>
    </p:spTree>
    <p:extLst>
      <p:ext uri="{BB962C8B-B14F-4D97-AF65-F5344CB8AC3E}">
        <p14:creationId xmlns:p14="http://schemas.microsoft.com/office/powerpoint/2010/main" val="41729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Spanners</a:t>
            </a:r>
            <a:endParaRPr lang="en-US" dirty="0"/>
          </a:p>
        </p:txBody>
      </p:sp>
      <p:sp>
        <p:nvSpPr>
          <p:cNvPr id="3" name="Content Placeholder 2"/>
          <p:cNvSpPr>
            <a:spLocks noGrp="1"/>
          </p:cNvSpPr>
          <p:nvPr>
            <p:ph idx="1"/>
          </p:nvPr>
        </p:nvSpPr>
        <p:spPr/>
        <p:txBody>
          <a:bodyPr/>
          <a:lstStyle/>
          <a:p>
            <a:pPr marL="0" indent="0">
              <a:buNone/>
            </a:pPr>
            <a:r>
              <a:rPr lang="en-US" sz="4000" dirty="0" smtClean="0"/>
              <a:t>WHAT?</a:t>
            </a:r>
          </a:p>
          <a:p>
            <a:pPr marL="0" indent="0">
              <a:buNone/>
            </a:pPr>
            <a:r>
              <a:rPr lang="en-US" dirty="0" smtClean="0"/>
              <a:t>Metal or wood bridge plates </a:t>
            </a:r>
          </a:p>
          <a:p>
            <a:pPr marL="0" indent="0">
              <a:buNone/>
            </a:pPr>
            <a:r>
              <a:rPr lang="en-US" sz="4000" dirty="0" smtClean="0"/>
              <a:t>Purpose?</a:t>
            </a:r>
          </a:p>
          <a:p>
            <a:pPr marL="0" indent="0">
              <a:buNone/>
            </a:pPr>
            <a:r>
              <a:rPr lang="en-US" dirty="0" smtClean="0"/>
              <a:t>Allow wheeled vehicles to roll from one flatcar to the next</a:t>
            </a:r>
          </a:p>
          <a:p>
            <a:pPr marL="0" indent="0">
              <a:buNone/>
            </a:pPr>
            <a:r>
              <a:rPr lang="en-US" sz="4000" dirty="0" smtClean="0"/>
              <a:t>SIZE?</a:t>
            </a:r>
          </a:p>
          <a:p>
            <a:pPr marL="0" indent="0">
              <a:buNone/>
            </a:pPr>
            <a:r>
              <a:rPr lang="en-US" dirty="0" smtClean="0"/>
              <a:t>Six or ten feet</a:t>
            </a:r>
            <a:endParaRPr lang="en-US" dirty="0"/>
          </a:p>
        </p:txBody>
      </p:sp>
    </p:spTree>
    <p:extLst>
      <p:ext uri="{BB962C8B-B14F-4D97-AF65-F5344CB8AC3E}">
        <p14:creationId xmlns:p14="http://schemas.microsoft.com/office/powerpoint/2010/main" val="5910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Spanners</a:t>
            </a:r>
          </a:p>
        </p:txBody>
      </p:sp>
      <p:sp>
        <p:nvSpPr>
          <p:cNvPr id="4" name="Text Placeholder 3"/>
          <p:cNvSpPr>
            <a:spLocks noGrp="1"/>
          </p:cNvSpPr>
          <p:nvPr>
            <p:ph type="body" idx="1"/>
          </p:nvPr>
        </p:nvSpPr>
        <p:spPr/>
        <p:txBody>
          <a:bodyPr/>
          <a:lstStyle/>
          <a:p>
            <a:r>
              <a:rPr lang="en-US" dirty="0" smtClean="0"/>
              <a:t>DO NOT!!!!</a:t>
            </a:r>
            <a:endParaRPr lang="en-US" dirty="0"/>
          </a:p>
        </p:txBody>
      </p:sp>
      <p:sp>
        <p:nvSpPr>
          <p:cNvPr id="5" name="Content Placeholder 4"/>
          <p:cNvSpPr>
            <a:spLocks noGrp="1"/>
          </p:cNvSpPr>
          <p:nvPr>
            <p:ph sz="half" idx="2"/>
          </p:nvPr>
        </p:nvSpPr>
        <p:spPr/>
        <p:txBody>
          <a:bodyPr/>
          <a:lstStyle/>
          <a:p>
            <a:r>
              <a:rPr lang="en-US" dirty="0" smtClean="0"/>
              <a:t>STOP on spanners</a:t>
            </a:r>
          </a:p>
          <a:p>
            <a:r>
              <a:rPr lang="en-US" dirty="0" smtClean="0"/>
              <a:t>Take a running start to get over the spanners</a:t>
            </a:r>
          </a:p>
          <a:p>
            <a:r>
              <a:rPr lang="en-US" dirty="0" smtClean="0"/>
              <a:t>BACK UP after crossing the spanners.</a:t>
            </a:r>
            <a:endParaRPr lang="en-US" dirty="0"/>
          </a:p>
        </p:txBody>
      </p:sp>
      <p:pic>
        <p:nvPicPr>
          <p:cNvPr id="8" name="Content Placeholder 7"/>
          <p:cNvPicPr>
            <a:picLocks noGrp="1" noChangeAspect="1"/>
          </p:cNvPicPr>
          <p:nvPr>
            <p:ph sz="quarter" idx="4"/>
          </p:nvPr>
        </p:nvPicPr>
        <p:blipFill>
          <a:blip r:embed="rId2"/>
          <a:stretch>
            <a:fillRect/>
          </a:stretch>
        </p:blipFill>
        <p:spPr>
          <a:xfrm>
            <a:off x="6259512" y="1681163"/>
            <a:ext cx="5589588" cy="4668837"/>
          </a:xfrm>
          <a:prstGeom prst="rect">
            <a:avLst/>
          </a:prstGeom>
        </p:spPr>
      </p:pic>
    </p:spTree>
    <p:extLst>
      <p:ext uri="{BB962C8B-B14F-4D97-AF65-F5344CB8AC3E}">
        <p14:creationId xmlns:p14="http://schemas.microsoft.com/office/powerpoint/2010/main" val="88265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Internal and secondary loads</a:t>
            </a:r>
          </a:p>
          <a:p>
            <a:pPr marL="457200" lvl="1" indent="0">
              <a:buNone/>
            </a:pPr>
            <a:r>
              <a:rPr lang="en-US" dirty="0" smtClean="0"/>
              <a:t>- Secured IAW TEA PAM 55-19</a:t>
            </a:r>
          </a:p>
          <a:p>
            <a:r>
              <a:rPr lang="en-US" dirty="0" smtClean="0"/>
              <a:t>Hazardous Materials Markings and Documents</a:t>
            </a:r>
          </a:p>
          <a:p>
            <a:pPr lvl="1">
              <a:buFontTx/>
              <a:buChar char="-"/>
            </a:pPr>
            <a:r>
              <a:rPr lang="en-US" dirty="0" smtClean="0"/>
              <a:t>Documented on DD Form 2890</a:t>
            </a:r>
          </a:p>
          <a:p>
            <a:pPr lvl="1">
              <a:buFontTx/>
              <a:buChar char="-"/>
            </a:pPr>
            <a:r>
              <a:rPr lang="en-US" dirty="0" smtClean="0"/>
              <a:t>Markings, Labels and Placard must be visible </a:t>
            </a:r>
          </a:p>
          <a:p>
            <a:r>
              <a:rPr lang="en-US" dirty="0" smtClean="0"/>
              <a:t>Tools</a:t>
            </a:r>
          </a:p>
          <a:p>
            <a:pPr marL="0" indent="0">
              <a:buNone/>
            </a:pPr>
            <a:r>
              <a:rPr lang="en-US" dirty="0"/>
              <a:t>	</a:t>
            </a:r>
            <a:r>
              <a:rPr lang="en-US" dirty="0" smtClean="0"/>
              <a:t>- See ITO</a:t>
            </a:r>
          </a:p>
          <a:p>
            <a:r>
              <a:rPr lang="en-US" dirty="0" smtClean="0"/>
              <a:t>Safety brief</a:t>
            </a:r>
          </a:p>
          <a:p>
            <a:pPr lvl="1">
              <a:buFontTx/>
              <a:buChar char="-"/>
            </a:pPr>
            <a:r>
              <a:rPr lang="en-US" dirty="0" smtClean="0"/>
              <a:t>Done before moving on the rail yard</a:t>
            </a:r>
          </a:p>
          <a:p>
            <a:pPr lvl="1">
              <a:buFontTx/>
              <a:buChar char="-"/>
            </a:pPr>
            <a:r>
              <a:rPr lang="en-US" dirty="0" smtClean="0"/>
              <a:t>Keep ITO informed of changes</a:t>
            </a:r>
            <a:endParaRPr lang="en-US" dirty="0"/>
          </a:p>
        </p:txBody>
      </p:sp>
    </p:spTree>
    <p:extLst>
      <p:ext uri="{BB962C8B-B14F-4D97-AF65-F5344CB8AC3E}">
        <p14:creationId xmlns:p14="http://schemas.microsoft.com/office/powerpoint/2010/main" val="295835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4" name="Content Placeholder 3"/>
          <p:cNvSpPr>
            <a:spLocks noGrp="1"/>
          </p:cNvSpPr>
          <p:nvPr>
            <p:ph idx="1"/>
          </p:nvPr>
        </p:nvSpPr>
        <p:spPr/>
        <p:txBody>
          <a:bodyPr>
            <a:normAutofit/>
          </a:bodyPr>
          <a:lstStyle/>
          <a:p>
            <a:r>
              <a:rPr lang="en-US" dirty="0" smtClean="0"/>
              <a:t> Make certain all hood latches are secured (to avoid wind damage).</a:t>
            </a:r>
          </a:p>
          <a:p>
            <a:r>
              <a:rPr lang="en-US" dirty="0" smtClean="0"/>
              <a:t> Leave at least 10 inches between vehicles.</a:t>
            </a:r>
          </a:p>
          <a:p>
            <a:r>
              <a:rPr lang="en-US" dirty="0" smtClean="0"/>
              <a:t> Check for proper brake wheel clearance (see Fig 1, p. 2).</a:t>
            </a:r>
          </a:p>
          <a:p>
            <a:r>
              <a:rPr lang="en-US" dirty="0" smtClean="0"/>
              <a:t> Do not cross the chains.</a:t>
            </a:r>
          </a:p>
          <a:p>
            <a:r>
              <a:rPr lang="en-US" dirty="0" smtClean="0"/>
              <a:t> Use symmetrical </a:t>
            </a:r>
            <a:r>
              <a:rPr lang="en-US" dirty="0" err="1" smtClean="0"/>
              <a:t>tiedown</a:t>
            </a:r>
            <a:r>
              <a:rPr lang="en-US" dirty="0" smtClean="0"/>
              <a:t> patterns (multiples of 4).</a:t>
            </a:r>
          </a:p>
          <a:p>
            <a:r>
              <a:rPr lang="en-US" dirty="0" smtClean="0"/>
              <a:t> Secure </a:t>
            </a:r>
            <a:r>
              <a:rPr lang="en-US" dirty="0" err="1" smtClean="0"/>
              <a:t>tiedowns</a:t>
            </a:r>
            <a:r>
              <a:rPr lang="en-US" dirty="0" smtClean="0"/>
              <a:t> at approximately 45° angles.</a:t>
            </a:r>
          </a:p>
          <a:p>
            <a:r>
              <a:rPr lang="en-US" dirty="0" smtClean="0"/>
              <a:t> Seat and lock chain anchor or winch.</a:t>
            </a:r>
          </a:p>
          <a:p>
            <a:r>
              <a:rPr lang="en-US" dirty="0" smtClean="0"/>
              <a:t> Secure shackle in </a:t>
            </a:r>
            <a:r>
              <a:rPr lang="en-US" dirty="0" err="1" smtClean="0"/>
              <a:t>tiedown</a:t>
            </a:r>
            <a:r>
              <a:rPr lang="en-US" dirty="0" smtClean="0"/>
              <a:t> provision with wire tie or cotter pin.</a:t>
            </a:r>
          </a:p>
          <a:p>
            <a:endParaRPr lang="en-US" dirty="0"/>
          </a:p>
        </p:txBody>
      </p:sp>
    </p:spTree>
    <p:extLst>
      <p:ext uri="{BB962C8B-B14F-4D97-AF65-F5344CB8AC3E}">
        <p14:creationId xmlns:p14="http://schemas.microsoft.com/office/powerpoint/2010/main" val="78116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3" name="Content Placeholder 2"/>
          <p:cNvSpPr>
            <a:spLocks noGrp="1"/>
          </p:cNvSpPr>
          <p:nvPr>
            <p:ph idx="1"/>
          </p:nvPr>
        </p:nvSpPr>
        <p:spPr/>
        <p:txBody>
          <a:bodyPr>
            <a:normAutofit/>
          </a:bodyPr>
          <a:lstStyle/>
          <a:p>
            <a:r>
              <a:rPr lang="en-US" dirty="0" smtClean="0"/>
              <a:t>Pull chain tight and attach hook above the compression unit.</a:t>
            </a:r>
          </a:p>
          <a:p>
            <a:r>
              <a:rPr lang="en-US" dirty="0" smtClean="0"/>
              <a:t> Tighten chain.</a:t>
            </a:r>
          </a:p>
          <a:p>
            <a:r>
              <a:rPr lang="en-US" dirty="0" smtClean="0"/>
              <a:t> Use appropriate tools.</a:t>
            </a:r>
          </a:p>
          <a:p>
            <a:r>
              <a:rPr lang="en-US" dirty="0" smtClean="0"/>
              <a:t> Make sure chain is not kinked or binding.</a:t>
            </a:r>
          </a:p>
          <a:p>
            <a:r>
              <a:rPr lang="en-US" dirty="0" smtClean="0"/>
              <a:t> Secure hooks with wire or nylon tie straps.</a:t>
            </a:r>
          </a:p>
          <a:p>
            <a:r>
              <a:rPr lang="en-US" dirty="0" smtClean="0"/>
              <a:t> Make sure turnbuckles are wired or locked.</a:t>
            </a:r>
          </a:p>
          <a:p>
            <a:r>
              <a:rPr lang="en-US" dirty="0" smtClean="0"/>
              <a:t> Tighten </a:t>
            </a:r>
            <a:r>
              <a:rPr lang="en-US" dirty="0" err="1" smtClean="0"/>
              <a:t>jamnuts</a:t>
            </a:r>
            <a:r>
              <a:rPr lang="en-US" dirty="0" smtClean="0"/>
              <a:t> with two wrenches. Lower locking sleeves over eyebolts.</a:t>
            </a:r>
          </a:p>
          <a:p>
            <a:pPr marL="0" indent="0">
              <a:buNone/>
            </a:pPr>
            <a:endParaRPr lang="en-US" dirty="0"/>
          </a:p>
        </p:txBody>
      </p:sp>
    </p:spTree>
    <p:extLst>
      <p:ext uri="{BB962C8B-B14F-4D97-AF65-F5344CB8AC3E}">
        <p14:creationId xmlns:p14="http://schemas.microsoft.com/office/powerpoint/2010/main" val="2526996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3" name="Content Placeholder 2"/>
          <p:cNvSpPr>
            <a:spLocks noGrp="1"/>
          </p:cNvSpPr>
          <p:nvPr>
            <p:ph idx="1"/>
          </p:nvPr>
        </p:nvSpPr>
        <p:spPr/>
        <p:txBody>
          <a:bodyPr/>
          <a:lstStyle/>
          <a:p>
            <a:r>
              <a:rPr lang="en-US" dirty="0" smtClean="0"/>
              <a:t>Do not secure chains to axles or springs unless figure shows to.</a:t>
            </a:r>
          </a:p>
          <a:p>
            <a:r>
              <a:rPr lang="en-US" dirty="0" smtClean="0"/>
              <a:t> Make certain turrets and guns, radiator doors, side skirts, outriggers, crane booms, expansible van bodies, movable parts, and secondary loads are secured from extending up or out over the side of the flatcar during transport. </a:t>
            </a:r>
          </a:p>
          <a:p>
            <a:pPr marL="0" indent="0">
              <a:buNone/>
            </a:pPr>
            <a:endParaRPr lang="en-US" dirty="0"/>
          </a:p>
        </p:txBody>
      </p:sp>
    </p:spTree>
    <p:extLst>
      <p:ext uri="{BB962C8B-B14F-4D97-AF65-F5344CB8AC3E}">
        <p14:creationId xmlns:p14="http://schemas.microsoft.com/office/powerpoint/2010/main" val="487312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179006" y="1676400"/>
          <a:ext cx="2247900" cy="3306763"/>
        </p:xfrm>
        <a:graphic>
          <a:graphicData uri="http://schemas.openxmlformats.org/presentationml/2006/ole">
            <mc:AlternateContent xmlns:mc="http://schemas.openxmlformats.org/markup-compatibility/2006">
              <mc:Choice xmlns:v="urn:schemas-microsoft-com:vml" Requires="v">
                <p:oleObj spid="_x0000_s1030"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006" y="1676400"/>
                        <a:ext cx="2247900" cy="330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3927430" y="1895606"/>
            <a:ext cx="6315075" cy="3016250"/>
          </a:xfrm>
          <a:prstGeom prst="rect">
            <a:avLst/>
          </a:prstGeom>
          <a:noFill/>
          <a:ln w="9525">
            <a:noFill/>
            <a:miter lim="800000"/>
            <a:headEnd/>
            <a:tailEnd/>
          </a:ln>
          <a:effectLst/>
        </p:spPr>
        <p:txBody>
          <a:bodyPr lIns="90488" tIns="44450" rIns="90488" bIns="44450" anchor="ctr">
            <a:spAutoFit/>
          </a:bodyPr>
          <a:lstStyle/>
          <a:p>
            <a:pPr algn="ctr">
              <a:defRPr/>
            </a:pPr>
            <a:r>
              <a:rPr lang="en-US" sz="9600" dirty="0">
                <a:solidFill>
                  <a:schemeClr val="tx2"/>
                </a:solidFill>
                <a:effectLst>
                  <a:outerShdw blurRad="38100" dist="38100" dir="2700000" algn="tl">
                    <a:srgbClr val="000000"/>
                  </a:outerShdw>
                </a:effectLst>
                <a:latin typeface="+mn-lt"/>
              </a:rPr>
              <a:t>On</a:t>
            </a:r>
          </a:p>
          <a:p>
            <a:pPr algn="ctr">
              <a:defRPr/>
            </a:pPr>
            <a:r>
              <a:rPr lang="en-US" sz="9600" dirty="0">
                <a:solidFill>
                  <a:schemeClr val="tx2"/>
                </a:solidFill>
                <a:effectLst>
                  <a:outerShdw blurRad="38100" dist="38100" dir="2700000" algn="tl">
                    <a:srgbClr val="000000"/>
                  </a:outerShdw>
                </a:effectLst>
                <a:latin typeface="+mn-lt"/>
              </a:rPr>
              <a:t>Learning</a:t>
            </a:r>
            <a:endParaRPr lang="en-US" sz="4000" dirty="0">
              <a:solidFill>
                <a:schemeClr val="tx2"/>
              </a:solidFill>
              <a:effectLst>
                <a:outerShdw blurRad="38100" dist="38100" dir="2700000" algn="tl">
                  <a:srgbClr val="FFFFFF"/>
                </a:outerShdw>
              </a:effectLst>
              <a:latin typeface="+mn-lt"/>
            </a:endParaRPr>
          </a:p>
        </p:txBody>
      </p:sp>
    </p:spTree>
    <p:extLst>
      <p:ext uri="{BB962C8B-B14F-4D97-AF65-F5344CB8AC3E}">
        <p14:creationId xmlns:p14="http://schemas.microsoft.com/office/powerpoint/2010/main" val="36368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000" b="1" dirty="0" smtClean="0"/>
              <a:t>Preparing Vehicles</a:t>
            </a:r>
            <a:endParaRPr lang="en-US" sz="4000" b="1" dirty="0"/>
          </a:p>
        </p:txBody>
      </p:sp>
      <p:sp>
        <p:nvSpPr>
          <p:cNvPr id="4" name="Text Placeholder 3"/>
          <p:cNvSpPr>
            <a:spLocks noGrp="1"/>
          </p:cNvSpPr>
          <p:nvPr>
            <p:ph idx="1"/>
          </p:nvPr>
        </p:nvSpPr>
        <p:spPr/>
        <p:txBody>
          <a:bodyPr>
            <a:normAutofit/>
          </a:bodyPr>
          <a:lstStyle/>
          <a:p>
            <a:pPr marL="571500" indent="-571500">
              <a:buFont typeface="Arial" panose="020B0604020202020204" pitchFamily="34" charset="0"/>
              <a:buChar char="•"/>
            </a:pPr>
            <a:r>
              <a:rPr lang="en-US" sz="4000" dirty="0" smtClean="0"/>
              <a:t>All lifting and </a:t>
            </a:r>
            <a:r>
              <a:rPr lang="en-US" sz="4000" dirty="0" err="1" smtClean="0"/>
              <a:t>tiedown</a:t>
            </a:r>
            <a:r>
              <a:rPr lang="en-US" sz="4000" dirty="0" smtClean="0"/>
              <a:t> shackles are attached to the vehicle.</a:t>
            </a:r>
          </a:p>
          <a:p>
            <a:pPr marL="571500" indent="-571500">
              <a:buFont typeface="Arial" panose="020B0604020202020204" pitchFamily="34" charset="0"/>
              <a:buChar char="•"/>
            </a:pPr>
            <a:r>
              <a:rPr lang="en-US" sz="4000" dirty="0" smtClean="0"/>
              <a:t>Do not use:</a:t>
            </a:r>
          </a:p>
          <a:p>
            <a:pPr lvl="1">
              <a:buFontTx/>
              <a:buChar char="-"/>
            </a:pPr>
            <a:r>
              <a:rPr lang="en-US" sz="3600" dirty="0" smtClean="0"/>
              <a:t>Bumpers</a:t>
            </a:r>
          </a:p>
          <a:p>
            <a:pPr lvl="1">
              <a:buFontTx/>
              <a:buChar char="-"/>
            </a:pPr>
            <a:r>
              <a:rPr lang="en-US" sz="3600" dirty="0" smtClean="0"/>
              <a:t>Axles</a:t>
            </a:r>
          </a:p>
          <a:p>
            <a:pPr lvl="1">
              <a:buFontTx/>
              <a:buChar char="-"/>
            </a:pPr>
            <a:r>
              <a:rPr lang="en-US" sz="3600" dirty="0" smtClean="0"/>
              <a:t>Towing </a:t>
            </a:r>
            <a:r>
              <a:rPr lang="en-US" sz="3600" dirty="0" err="1" smtClean="0"/>
              <a:t>pintles</a:t>
            </a:r>
            <a:endParaRPr lang="en-US" sz="3600" dirty="0" smtClean="0"/>
          </a:p>
          <a:p>
            <a:pPr lvl="1">
              <a:buFontTx/>
              <a:buChar char="-"/>
            </a:pPr>
            <a:r>
              <a:rPr lang="en-US" sz="3600" dirty="0" smtClean="0"/>
              <a:t>Tow Hooks</a:t>
            </a:r>
          </a:p>
          <a:p>
            <a:endParaRPr lang="en-US" sz="4000" dirty="0"/>
          </a:p>
        </p:txBody>
      </p:sp>
    </p:spTree>
    <p:extLst>
      <p:ext uri="{BB962C8B-B14F-4D97-AF65-F5344CB8AC3E}">
        <p14:creationId xmlns:p14="http://schemas.microsoft.com/office/powerpoint/2010/main" val="150715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467100" y="515654"/>
          <a:ext cx="982663" cy="1446213"/>
        </p:xfrm>
        <a:graphic>
          <a:graphicData uri="http://schemas.openxmlformats.org/presentationml/2006/ole">
            <mc:AlternateContent xmlns:mc="http://schemas.openxmlformats.org/markup-compatibility/2006">
              <mc:Choice xmlns:v="urn:schemas-microsoft-com:vml" Requires="v">
                <p:oleObj spid="_x0000_s2054"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515654"/>
                        <a:ext cx="982663" cy="14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4305300" y="603336"/>
            <a:ext cx="3657600" cy="1444625"/>
          </a:xfrm>
          <a:prstGeom prst="rect">
            <a:avLst/>
          </a:prstGeom>
          <a:noFill/>
          <a:ln w="9525">
            <a:noFill/>
            <a:miter lim="800000"/>
            <a:headEnd/>
            <a:tailEnd/>
          </a:ln>
          <a:effectLst/>
        </p:spPr>
        <p:txBody>
          <a:bodyPr lIns="90488" tIns="44450" rIns="90488" bIns="44450" anchor="ctr">
            <a:spAutoFit/>
          </a:bodyPr>
          <a:lstStyle/>
          <a:p>
            <a:pPr>
              <a:defRPr/>
            </a:pPr>
            <a:r>
              <a:rPr lang="en-US" sz="4400" dirty="0">
                <a:solidFill>
                  <a:schemeClr val="tx2"/>
                </a:solidFill>
                <a:effectLst>
                  <a:outerShdw blurRad="38100" dist="38100" dir="2700000" algn="tl">
                    <a:srgbClr val="000000">
                      <a:alpha val="43137"/>
                    </a:srgbClr>
                  </a:outerShdw>
                </a:effectLst>
                <a:latin typeface="+mj-lt"/>
              </a:rPr>
              <a:t>On</a:t>
            </a:r>
          </a:p>
          <a:p>
            <a:pPr>
              <a:defRPr/>
            </a:pPr>
            <a:r>
              <a:rPr lang="en-US" sz="4400" dirty="0">
                <a:solidFill>
                  <a:schemeClr val="tx2"/>
                </a:solidFill>
                <a:effectLst>
                  <a:outerShdw blurRad="38100" dist="38100" dir="2700000" algn="tl">
                    <a:srgbClr val="000000">
                      <a:alpha val="43137"/>
                    </a:srgbClr>
                  </a:outerShdw>
                </a:effectLst>
                <a:latin typeface="+mj-lt"/>
              </a:rPr>
              <a:t>Learning</a:t>
            </a:r>
          </a:p>
        </p:txBody>
      </p:sp>
      <p:sp>
        <p:nvSpPr>
          <p:cNvPr id="5" name="Text Box 5"/>
          <p:cNvSpPr txBox="1">
            <a:spLocks noChangeArrowheads="1"/>
          </p:cNvSpPr>
          <p:nvPr/>
        </p:nvSpPr>
        <p:spPr bwMode="auto">
          <a:xfrm>
            <a:off x="1550616" y="2204286"/>
            <a:ext cx="8991600" cy="1074653"/>
          </a:xfrm>
          <a:prstGeom prst="rect">
            <a:avLst/>
          </a:prstGeom>
          <a:noFill/>
          <a:ln w="19050">
            <a:noFill/>
            <a:miter lim="800000"/>
            <a:headEnd/>
            <a:tailEnd/>
          </a:ln>
        </p:spPr>
        <p:txBody>
          <a:bodyPr lIns="90488" tIns="44450" rIns="90488" bIns="44450" anchor="ctr">
            <a:spAutoFit/>
          </a:bodyPr>
          <a:lstStyle/>
          <a:p>
            <a:pPr>
              <a:defRPr/>
            </a:pPr>
            <a:r>
              <a:rPr lang="en-US" sz="3200" dirty="0">
                <a:solidFill>
                  <a:schemeClr val="tx2"/>
                </a:solidFill>
                <a:latin typeface="+mn-lt"/>
              </a:rPr>
              <a:t>Question 1: </a:t>
            </a:r>
            <a:r>
              <a:rPr lang="en-US" sz="3200" dirty="0" smtClean="0">
                <a:solidFill>
                  <a:schemeClr val="tx2"/>
                </a:solidFill>
                <a:latin typeface="+mn-lt"/>
              </a:rPr>
              <a:t>What is used to build up spaces in uneven spanners?</a:t>
            </a:r>
            <a:endParaRPr lang="en-US" sz="3200" dirty="0">
              <a:solidFill>
                <a:schemeClr val="tx2"/>
              </a:solidFill>
              <a:latin typeface="+mn-lt"/>
            </a:endParaRPr>
          </a:p>
        </p:txBody>
      </p:sp>
      <p:sp>
        <p:nvSpPr>
          <p:cNvPr id="6" name="Text Box 4"/>
          <p:cNvSpPr txBox="1">
            <a:spLocks noChangeArrowheads="1"/>
          </p:cNvSpPr>
          <p:nvPr/>
        </p:nvSpPr>
        <p:spPr bwMode="auto">
          <a:xfrm>
            <a:off x="1589782" y="3745907"/>
            <a:ext cx="8897937" cy="582211"/>
          </a:xfrm>
          <a:prstGeom prst="rect">
            <a:avLst/>
          </a:prstGeom>
          <a:noFill/>
          <a:ln w="9525">
            <a:noFill/>
            <a:miter lim="800000"/>
            <a:headEnd/>
            <a:tailEnd/>
          </a:ln>
        </p:spPr>
        <p:txBody>
          <a:bodyPr lIns="90488" tIns="44450" rIns="90488" bIns="44450" anchor="ctr">
            <a:spAutoFit/>
          </a:bodyPr>
          <a:lstStyle/>
          <a:p>
            <a:pPr>
              <a:defRPr/>
            </a:pPr>
            <a:r>
              <a:rPr lang="en-US" sz="3200" dirty="0">
                <a:solidFill>
                  <a:schemeClr val="tx2"/>
                </a:solidFill>
                <a:latin typeface="+mn-lt"/>
              </a:rPr>
              <a:t>Answer 1:  </a:t>
            </a:r>
            <a:r>
              <a:rPr lang="en-US" sz="3200" dirty="0" smtClean="0">
                <a:solidFill>
                  <a:schemeClr val="tx2"/>
                </a:solidFill>
                <a:latin typeface="+mn-lt"/>
              </a:rPr>
              <a:t>Dunnage</a:t>
            </a:r>
            <a:endParaRPr lang="en-US" sz="3200" dirty="0">
              <a:solidFill>
                <a:schemeClr val="tx2"/>
              </a:solidFill>
              <a:latin typeface="+mn-lt"/>
            </a:endParaRPr>
          </a:p>
        </p:txBody>
      </p:sp>
    </p:spTree>
    <p:extLst>
      <p:ext uri="{BB962C8B-B14F-4D97-AF65-F5344CB8AC3E}">
        <p14:creationId xmlns:p14="http://schemas.microsoft.com/office/powerpoint/2010/main" val="35844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467100" y="515654"/>
          <a:ext cx="982663" cy="1446213"/>
        </p:xfrm>
        <a:graphic>
          <a:graphicData uri="http://schemas.openxmlformats.org/presentationml/2006/ole">
            <mc:AlternateContent xmlns:mc="http://schemas.openxmlformats.org/markup-compatibility/2006">
              <mc:Choice xmlns:v="urn:schemas-microsoft-com:vml" Requires="v">
                <p:oleObj spid="_x0000_s3078" name="Clip" r:id="rId3" imgW="2247900" imgH="3306763" progId="MS_ClipArt_Gallery.5">
                  <p:embed/>
                </p:oleObj>
              </mc:Choice>
              <mc:Fallback>
                <p:oleObj name="Clip" r:id="rId3" imgW="2247900" imgH="3306763" progId="MS_ClipArt_Gallery.5">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515654"/>
                        <a:ext cx="982663" cy="14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4305300" y="603336"/>
            <a:ext cx="3657600" cy="1444625"/>
          </a:xfrm>
          <a:prstGeom prst="rect">
            <a:avLst/>
          </a:prstGeom>
          <a:noFill/>
          <a:ln w="9525">
            <a:noFill/>
            <a:miter lim="800000"/>
            <a:headEnd/>
            <a:tailEnd/>
          </a:ln>
          <a:effectLst/>
        </p:spPr>
        <p:txBody>
          <a:bodyPr lIns="90488" tIns="44450" rIns="90488" bIns="44450" anchor="ctr">
            <a:spAutoFit/>
          </a:bodyPr>
          <a:lstStyle/>
          <a:p>
            <a:pPr>
              <a:defRPr/>
            </a:pPr>
            <a:r>
              <a:rPr lang="en-US" sz="4400" dirty="0">
                <a:solidFill>
                  <a:schemeClr val="tx2"/>
                </a:solidFill>
                <a:effectLst>
                  <a:outerShdw blurRad="38100" dist="38100" dir="2700000" algn="tl">
                    <a:srgbClr val="000000">
                      <a:alpha val="43137"/>
                    </a:srgbClr>
                  </a:outerShdw>
                </a:effectLst>
                <a:latin typeface="+mj-lt"/>
              </a:rPr>
              <a:t>On</a:t>
            </a:r>
          </a:p>
          <a:p>
            <a:pPr>
              <a:defRPr/>
            </a:pPr>
            <a:r>
              <a:rPr lang="en-US" sz="4400" dirty="0">
                <a:solidFill>
                  <a:schemeClr val="tx2"/>
                </a:solidFill>
                <a:effectLst>
                  <a:outerShdw blurRad="38100" dist="38100" dir="2700000" algn="tl">
                    <a:srgbClr val="000000">
                      <a:alpha val="43137"/>
                    </a:srgbClr>
                  </a:outerShdw>
                </a:effectLst>
                <a:latin typeface="+mj-lt"/>
              </a:rPr>
              <a:t>Learning</a:t>
            </a:r>
          </a:p>
        </p:txBody>
      </p:sp>
      <p:sp>
        <p:nvSpPr>
          <p:cNvPr id="5" name="Text Box 5"/>
          <p:cNvSpPr txBox="1">
            <a:spLocks noChangeArrowheads="1"/>
          </p:cNvSpPr>
          <p:nvPr/>
        </p:nvSpPr>
        <p:spPr bwMode="auto">
          <a:xfrm>
            <a:off x="1550616" y="2204286"/>
            <a:ext cx="8991600" cy="1074653"/>
          </a:xfrm>
          <a:prstGeom prst="rect">
            <a:avLst/>
          </a:prstGeom>
          <a:noFill/>
          <a:ln w="19050">
            <a:noFill/>
            <a:miter lim="800000"/>
            <a:headEnd/>
            <a:tailEnd/>
          </a:ln>
        </p:spPr>
        <p:txBody>
          <a:bodyPr lIns="90488" tIns="44450" rIns="90488" bIns="44450" anchor="ctr">
            <a:spAutoFit/>
          </a:bodyPr>
          <a:lstStyle/>
          <a:p>
            <a:pPr>
              <a:defRPr/>
            </a:pPr>
            <a:r>
              <a:rPr lang="en-US" sz="3200" dirty="0">
                <a:solidFill>
                  <a:schemeClr val="tx2"/>
                </a:solidFill>
                <a:latin typeface="+mn-lt"/>
              </a:rPr>
              <a:t>Question </a:t>
            </a:r>
            <a:r>
              <a:rPr lang="en-US" sz="3200" dirty="0" smtClean="0">
                <a:solidFill>
                  <a:schemeClr val="tx2"/>
                </a:solidFill>
                <a:latin typeface="+mn-lt"/>
              </a:rPr>
              <a:t>2: What is the minimum distance between loaded vehicle?</a:t>
            </a:r>
            <a:endParaRPr lang="en-US" sz="3200" dirty="0">
              <a:solidFill>
                <a:schemeClr val="tx2"/>
              </a:solidFill>
              <a:latin typeface="+mn-lt"/>
            </a:endParaRPr>
          </a:p>
        </p:txBody>
      </p:sp>
      <p:sp>
        <p:nvSpPr>
          <p:cNvPr id="6" name="Text Box 4"/>
          <p:cNvSpPr txBox="1">
            <a:spLocks noChangeArrowheads="1"/>
          </p:cNvSpPr>
          <p:nvPr/>
        </p:nvSpPr>
        <p:spPr bwMode="auto">
          <a:xfrm>
            <a:off x="1589782" y="3745907"/>
            <a:ext cx="8897937" cy="582211"/>
          </a:xfrm>
          <a:prstGeom prst="rect">
            <a:avLst/>
          </a:prstGeom>
          <a:noFill/>
          <a:ln w="9525">
            <a:noFill/>
            <a:miter lim="800000"/>
            <a:headEnd/>
            <a:tailEnd/>
          </a:ln>
        </p:spPr>
        <p:txBody>
          <a:bodyPr lIns="90488" tIns="44450" rIns="90488" bIns="44450" anchor="ctr">
            <a:spAutoFit/>
          </a:bodyPr>
          <a:lstStyle/>
          <a:p>
            <a:pPr>
              <a:defRPr/>
            </a:pPr>
            <a:r>
              <a:rPr lang="en-US" sz="3200" dirty="0">
                <a:solidFill>
                  <a:schemeClr val="tx2"/>
                </a:solidFill>
                <a:latin typeface="+mn-lt"/>
              </a:rPr>
              <a:t>Answer </a:t>
            </a:r>
            <a:r>
              <a:rPr lang="en-US" sz="3200" dirty="0" smtClean="0">
                <a:solidFill>
                  <a:schemeClr val="tx2"/>
                </a:solidFill>
                <a:latin typeface="+mn-lt"/>
              </a:rPr>
              <a:t>2:  10 inches</a:t>
            </a:r>
            <a:endParaRPr lang="en-US" sz="3200" dirty="0">
              <a:solidFill>
                <a:schemeClr val="tx2"/>
              </a:solidFill>
              <a:latin typeface="+mn-lt"/>
            </a:endParaRPr>
          </a:p>
        </p:txBody>
      </p:sp>
    </p:spTree>
    <p:extLst>
      <p:ext uri="{BB962C8B-B14F-4D97-AF65-F5344CB8AC3E}">
        <p14:creationId xmlns:p14="http://schemas.microsoft.com/office/powerpoint/2010/main" val="20892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Preparing Vehicle</a:t>
            </a:r>
            <a:endParaRPr lang="en-US" b="1" dirty="0"/>
          </a:p>
        </p:txBody>
      </p:sp>
      <p:sp>
        <p:nvSpPr>
          <p:cNvPr id="7" name="Content Placeholder 6"/>
          <p:cNvSpPr>
            <a:spLocks noGrp="1"/>
          </p:cNvSpPr>
          <p:nvPr>
            <p:ph idx="1"/>
          </p:nvPr>
        </p:nvSpPr>
        <p:spPr/>
        <p:txBody>
          <a:bodyPr>
            <a:normAutofit/>
          </a:bodyPr>
          <a:lstStyle/>
          <a:p>
            <a:r>
              <a:rPr lang="en-US" dirty="0" smtClean="0"/>
              <a:t>Make sure fuel tanks are no more than ¾ full.</a:t>
            </a:r>
          </a:p>
          <a:p>
            <a:pPr lvl="1">
              <a:buFontTx/>
              <a:buChar char="-"/>
            </a:pPr>
            <a:r>
              <a:rPr lang="en-US" dirty="0" smtClean="0"/>
              <a:t>Use DOT 5 (metal) or POP (Performance Oriented Packaging), empty or purged</a:t>
            </a:r>
          </a:p>
          <a:p>
            <a:pPr lvl="1">
              <a:buFontTx/>
              <a:buChar char="-"/>
            </a:pPr>
            <a:r>
              <a:rPr lang="en-US" dirty="0" smtClean="0"/>
              <a:t>POP containers are the preferred</a:t>
            </a:r>
          </a:p>
          <a:p>
            <a:r>
              <a:rPr lang="en-US" dirty="0" smtClean="0"/>
              <a:t>Remove canvases and bows</a:t>
            </a:r>
          </a:p>
          <a:p>
            <a:r>
              <a:rPr lang="en-US" dirty="0" smtClean="0"/>
              <a:t>Protect windshield</a:t>
            </a:r>
          </a:p>
          <a:p>
            <a:pPr marL="457200" lvl="1" indent="0">
              <a:buNone/>
            </a:pPr>
            <a:r>
              <a:rPr lang="en-US" dirty="0" smtClean="0"/>
              <a:t>- follow local SOP</a:t>
            </a:r>
          </a:p>
          <a:p>
            <a:r>
              <a:rPr lang="en-US" dirty="0" smtClean="0"/>
              <a:t>Reduce vehicle to their lowest </a:t>
            </a:r>
            <a:r>
              <a:rPr lang="en-US" dirty="0" smtClean="0"/>
              <a:t>configuration</a:t>
            </a:r>
            <a:endParaRPr lang="en-US" dirty="0" smtClean="0"/>
          </a:p>
        </p:txBody>
      </p:sp>
    </p:spTree>
    <p:extLst>
      <p:ext uri="{BB962C8B-B14F-4D97-AF65-F5344CB8AC3E}">
        <p14:creationId xmlns:p14="http://schemas.microsoft.com/office/powerpoint/2010/main" val="151408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Preparing Vehicle</a:t>
            </a:r>
            <a:endParaRPr lang="en-US" dirty="0"/>
          </a:p>
        </p:txBody>
      </p:sp>
      <p:sp>
        <p:nvSpPr>
          <p:cNvPr id="6" name="Content Placeholder 5"/>
          <p:cNvSpPr>
            <a:spLocks noGrp="1"/>
          </p:cNvSpPr>
          <p:nvPr>
            <p:ph idx="1"/>
          </p:nvPr>
        </p:nvSpPr>
        <p:spPr/>
        <p:txBody>
          <a:bodyPr>
            <a:normAutofit/>
          </a:bodyPr>
          <a:lstStyle/>
          <a:p>
            <a:r>
              <a:rPr lang="en-US" dirty="0" smtClean="0"/>
              <a:t>Secure materials loaded in bed (nested or secondary loads) by banding or other means</a:t>
            </a:r>
          </a:p>
          <a:p>
            <a:pPr marL="457200" lvl="1" indent="0">
              <a:buNone/>
            </a:pPr>
            <a:r>
              <a:rPr lang="en-US" dirty="0" smtClean="0"/>
              <a:t>-steel banding should be at least ¾ in by .020 in. and AAR approved</a:t>
            </a:r>
          </a:p>
          <a:p>
            <a:r>
              <a:rPr lang="en-US" dirty="0" smtClean="0"/>
              <a:t>Hood latches are functional and secured</a:t>
            </a:r>
          </a:p>
          <a:p>
            <a:r>
              <a:rPr lang="en-US" dirty="0" smtClean="0"/>
              <a:t>Tires inflated to highway pressure</a:t>
            </a:r>
          </a:p>
          <a:p>
            <a:pPr lvl="1">
              <a:buFontTx/>
              <a:buChar char="-"/>
            </a:pPr>
            <a:r>
              <a:rPr lang="en-US" dirty="0" smtClean="0"/>
              <a:t>Repair or replace leaking tires</a:t>
            </a:r>
          </a:p>
          <a:p>
            <a:pPr lvl="1">
              <a:buFontTx/>
              <a:buChar char="-"/>
            </a:pPr>
            <a:r>
              <a:rPr lang="en-US" dirty="0" smtClean="0"/>
              <a:t>No loads rest on a flat tire</a:t>
            </a:r>
          </a:p>
          <a:p>
            <a:r>
              <a:rPr lang="en-US" dirty="0" smtClean="0"/>
              <a:t>Stow chains in the anchor channels</a:t>
            </a:r>
            <a:endParaRPr lang="en-US" dirty="0"/>
          </a:p>
        </p:txBody>
      </p:sp>
    </p:spTree>
    <p:extLst>
      <p:ext uri="{BB962C8B-B14F-4D97-AF65-F5344CB8AC3E}">
        <p14:creationId xmlns:p14="http://schemas.microsoft.com/office/powerpoint/2010/main" val="172488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Preparing Flatcar</a:t>
            </a:r>
            <a:endParaRPr lang="en-US" dirty="0"/>
          </a:p>
        </p:txBody>
      </p:sp>
      <p:sp>
        <p:nvSpPr>
          <p:cNvPr id="7" name="Content Placeholder 6"/>
          <p:cNvSpPr>
            <a:spLocks noGrp="1"/>
          </p:cNvSpPr>
          <p:nvPr>
            <p:ph idx="1"/>
          </p:nvPr>
        </p:nvSpPr>
        <p:spPr/>
        <p:txBody>
          <a:bodyPr/>
          <a:lstStyle/>
          <a:p>
            <a:r>
              <a:rPr lang="en-US" dirty="0" smtClean="0"/>
              <a:t>Install locking pins on both sides of all PLS and LHS </a:t>
            </a:r>
            <a:r>
              <a:rPr lang="en-US" dirty="0" err="1" smtClean="0"/>
              <a:t>flatracks</a:t>
            </a:r>
            <a:endParaRPr lang="en-US" dirty="0" smtClean="0"/>
          </a:p>
          <a:p>
            <a:r>
              <a:rPr lang="en-US" dirty="0" smtClean="0"/>
              <a:t>Inspect flatcar to verify deck suitability</a:t>
            </a:r>
          </a:p>
          <a:p>
            <a:pPr marL="457200" lvl="1" indent="0">
              <a:buNone/>
            </a:pPr>
            <a:r>
              <a:rPr lang="en-US" dirty="0" smtClean="0"/>
              <a:t>- No holes</a:t>
            </a:r>
          </a:p>
          <a:p>
            <a:pPr marL="457200" lvl="1" indent="0">
              <a:buNone/>
            </a:pPr>
            <a:r>
              <a:rPr lang="en-US" dirty="0" smtClean="0"/>
              <a:t>- No bad odors</a:t>
            </a:r>
          </a:p>
          <a:p>
            <a:pPr lvl="1">
              <a:buFontTx/>
              <a:buChar char="-"/>
            </a:pPr>
            <a:r>
              <a:rPr lang="en-US" dirty="0" smtClean="0"/>
              <a:t>Anchors and chains</a:t>
            </a:r>
            <a:r>
              <a:rPr lang="en-US" dirty="0"/>
              <a:t> </a:t>
            </a:r>
            <a:r>
              <a:rPr lang="en-US" dirty="0" smtClean="0"/>
              <a:t>must be serviceable</a:t>
            </a:r>
          </a:p>
          <a:p>
            <a:pPr lvl="1">
              <a:buFontTx/>
              <a:buChar char="-"/>
            </a:pPr>
            <a:r>
              <a:rPr lang="en-US" dirty="0" smtClean="0"/>
              <a:t>Channels should not be bent</a:t>
            </a:r>
          </a:p>
          <a:p>
            <a:r>
              <a:rPr lang="en-US" dirty="0" smtClean="0"/>
              <a:t>Decks free </a:t>
            </a:r>
            <a:r>
              <a:rPr lang="en-US" smtClean="0"/>
              <a:t>of </a:t>
            </a:r>
            <a:r>
              <a:rPr lang="en-US" smtClean="0"/>
              <a:t>debris, </a:t>
            </a:r>
            <a:r>
              <a:rPr lang="en-US" dirty="0" smtClean="0"/>
              <a:t>spills, and leaks</a:t>
            </a:r>
          </a:p>
        </p:txBody>
      </p:sp>
    </p:spTree>
    <p:extLst>
      <p:ext uri="{BB962C8B-B14F-4D97-AF65-F5344CB8AC3E}">
        <p14:creationId xmlns:p14="http://schemas.microsoft.com/office/powerpoint/2010/main" val="282308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Vehicles</a:t>
            </a:r>
            <a:endParaRPr lang="en-US" dirty="0"/>
          </a:p>
        </p:txBody>
      </p:sp>
      <p:sp>
        <p:nvSpPr>
          <p:cNvPr id="3" name="Content Placeholder 2"/>
          <p:cNvSpPr>
            <a:spLocks noGrp="1"/>
          </p:cNvSpPr>
          <p:nvPr>
            <p:ph idx="1"/>
          </p:nvPr>
        </p:nvSpPr>
        <p:spPr/>
        <p:txBody>
          <a:bodyPr/>
          <a:lstStyle/>
          <a:p>
            <a:r>
              <a:rPr lang="en-US" dirty="0" smtClean="0"/>
              <a:t>Use ground guides when loading and unloading.</a:t>
            </a:r>
          </a:p>
          <a:p>
            <a:pPr lvl="1">
              <a:buFontTx/>
              <a:buChar char="-"/>
            </a:pPr>
            <a:r>
              <a:rPr lang="en-US" dirty="0" smtClean="0"/>
              <a:t>Never walk backwards</a:t>
            </a:r>
          </a:p>
          <a:p>
            <a:r>
              <a:rPr lang="en-US" dirty="0" smtClean="0"/>
              <a:t>Use spanners when loading vehicles between flatcars or unequal deck height.</a:t>
            </a:r>
          </a:p>
          <a:p>
            <a:pPr lvl="1">
              <a:buFontTx/>
              <a:buChar char="-"/>
            </a:pPr>
            <a:r>
              <a:rPr lang="en-US" dirty="0" smtClean="0"/>
              <a:t>Use dunnage to build up uneven spanners</a:t>
            </a:r>
          </a:p>
          <a:p>
            <a:pPr lvl="1">
              <a:buFontTx/>
              <a:buChar char="-"/>
            </a:pPr>
            <a:r>
              <a:rPr lang="en-US" dirty="0" smtClean="0"/>
              <a:t>Secure to prevent movement</a:t>
            </a:r>
          </a:p>
          <a:p>
            <a:pPr lvl="1">
              <a:buFontTx/>
              <a:buChar char="-"/>
            </a:pPr>
            <a:r>
              <a:rPr lang="en-US" dirty="0" smtClean="0"/>
              <a:t>Driver need to maintain a constant speed</a:t>
            </a:r>
          </a:p>
          <a:p>
            <a:r>
              <a:rPr lang="en-US" dirty="0" smtClean="0"/>
              <a:t>Maintain 10 inches between vehicles.</a:t>
            </a:r>
          </a:p>
        </p:txBody>
      </p:sp>
    </p:spTree>
    <p:extLst>
      <p:ext uri="{BB962C8B-B14F-4D97-AF65-F5344CB8AC3E}">
        <p14:creationId xmlns:p14="http://schemas.microsoft.com/office/powerpoint/2010/main" val="99738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Vehicles</a:t>
            </a:r>
            <a:endParaRPr lang="en-US" dirty="0"/>
          </a:p>
        </p:txBody>
      </p:sp>
      <p:sp>
        <p:nvSpPr>
          <p:cNvPr id="3" name="Content Placeholder 2"/>
          <p:cNvSpPr>
            <a:spLocks noGrp="1"/>
          </p:cNvSpPr>
          <p:nvPr>
            <p:ph idx="1"/>
          </p:nvPr>
        </p:nvSpPr>
        <p:spPr/>
        <p:txBody>
          <a:bodyPr/>
          <a:lstStyle/>
          <a:p>
            <a:r>
              <a:rPr lang="en-US" dirty="0" smtClean="0"/>
              <a:t>Exercise caution when going from one flatcar to another.</a:t>
            </a:r>
          </a:p>
          <a:p>
            <a:pPr lvl="1">
              <a:buFontTx/>
              <a:buChar char="-"/>
            </a:pPr>
            <a:r>
              <a:rPr lang="en-US" dirty="0" smtClean="0"/>
              <a:t>Multi level cars, load bottom decks first</a:t>
            </a:r>
          </a:p>
          <a:p>
            <a:r>
              <a:rPr lang="en-US" dirty="0" smtClean="0"/>
              <a:t>Do not overload car.</a:t>
            </a:r>
          </a:p>
          <a:p>
            <a:pPr lvl="1">
              <a:buFontTx/>
              <a:buChar char="-"/>
            </a:pPr>
            <a:r>
              <a:rPr lang="en-US" dirty="0" smtClean="0"/>
              <a:t>Check weight against load limit requirement</a:t>
            </a:r>
          </a:p>
          <a:p>
            <a:pPr lvl="1">
              <a:buFontTx/>
              <a:buChar char="-"/>
            </a:pPr>
            <a:r>
              <a:rPr lang="en-US" dirty="0" smtClean="0"/>
              <a:t>Keep center of gravity below 98 inches</a:t>
            </a:r>
            <a:endParaRPr lang="en-US" dirty="0"/>
          </a:p>
        </p:txBody>
      </p:sp>
    </p:spTree>
    <p:extLst>
      <p:ext uri="{BB962C8B-B14F-4D97-AF65-F5344CB8AC3E}">
        <p14:creationId xmlns:p14="http://schemas.microsoft.com/office/powerpoint/2010/main" val="140400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Securing Vehicles</a:t>
            </a:r>
            <a:endParaRPr lang="en-US" dirty="0"/>
          </a:p>
        </p:txBody>
      </p:sp>
      <p:sp>
        <p:nvSpPr>
          <p:cNvPr id="3" name="Content Placeholder 2"/>
          <p:cNvSpPr>
            <a:spLocks noGrp="1"/>
          </p:cNvSpPr>
          <p:nvPr>
            <p:ph idx="1"/>
          </p:nvPr>
        </p:nvSpPr>
        <p:spPr/>
        <p:txBody>
          <a:bodyPr>
            <a:normAutofit/>
          </a:bodyPr>
          <a:lstStyle/>
          <a:p>
            <a:r>
              <a:rPr lang="en-US" dirty="0" smtClean="0"/>
              <a:t>Turn turntable type winches in the proper direction</a:t>
            </a:r>
          </a:p>
          <a:p>
            <a:pPr lvl="1">
              <a:buFontTx/>
              <a:buChar char="-"/>
            </a:pPr>
            <a:r>
              <a:rPr lang="en-US" dirty="0" smtClean="0"/>
              <a:t>Chain is taken up on the underside of ratchet wheel</a:t>
            </a:r>
          </a:p>
          <a:p>
            <a:pPr lvl="1">
              <a:buFontTx/>
              <a:buChar char="-"/>
            </a:pPr>
            <a:r>
              <a:rPr lang="en-US" dirty="0" smtClean="0"/>
              <a:t>Winch pawl must wire tied</a:t>
            </a:r>
          </a:p>
          <a:p>
            <a:r>
              <a:rPr lang="en-US" dirty="0" smtClean="0"/>
              <a:t>Chain makes a 45* angle from the deck to securing point</a:t>
            </a:r>
          </a:p>
          <a:p>
            <a:r>
              <a:rPr lang="en-US" dirty="0" smtClean="0"/>
              <a:t>Be sure proper tension of chains exist.</a:t>
            </a:r>
          </a:p>
          <a:p>
            <a:pPr lvl="1">
              <a:buFontTx/>
              <a:buChar char="-"/>
            </a:pPr>
            <a:r>
              <a:rPr lang="en-US" dirty="0" smtClean="0"/>
              <a:t>Strike chains with hammer or bar and then retighten</a:t>
            </a:r>
          </a:p>
          <a:p>
            <a:pPr lvl="1">
              <a:buFontTx/>
              <a:buChar char="-"/>
            </a:pPr>
            <a:r>
              <a:rPr lang="en-US" dirty="0" smtClean="0"/>
              <a:t>Test by standing on chain, no more than an 1 inch of deflection</a:t>
            </a:r>
          </a:p>
        </p:txBody>
      </p:sp>
    </p:spTree>
    <p:extLst>
      <p:ext uri="{BB962C8B-B14F-4D97-AF65-F5344CB8AC3E}">
        <p14:creationId xmlns:p14="http://schemas.microsoft.com/office/powerpoint/2010/main" val="2898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Securing Vehicles</a:t>
            </a:r>
            <a:endParaRPr lang="en-US" dirty="0"/>
          </a:p>
        </p:txBody>
      </p:sp>
      <p:sp>
        <p:nvSpPr>
          <p:cNvPr id="3" name="Content Placeholder 2"/>
          <p:cNvSpPr>
            <a:spLocks noGrp="1"/>
          </p:cNvSpPr>
          <p:nvPr>
            <p:ph idx="1"/>
          </p:nvPr>
        </p:nvSpPr>
        <p:spPr/>
        <p:txBody>
          <a:bodyPr/>
          <a:lstStyle/>
          <a:p>
            <a:r>
              <a:rPr lang="en-US" dirty="0" smtClean="0"/>
              <a:t>Stow chains in the anchor channels.</a:t>
            </a:r>
          </a:p>
          <a:p>
            <a:r>
              <a:rPr lang="en-US" dirty="0" smtClean="0"/>
              <a:t>Secure open hooks to chain link.</a:t>
            </a:r>
          </a:p>
          <a:p>
            <a:r>
              <a:rPr lang="en-US" dirty="0" smtClean="0"/>
              <a:t>Lock tightening devices with wire</a:t>
            </a:r>
          </a:p>
          <a:p>
            <a:pPr lvl="1">
              <a:buFontTx/>
              <a:buChar char="-"/>
            </a:pPr>
            <a:r>
              <a:rPr lang="en-US" dirty="0" smtClean="0"/>
              <a:t>Jam nuts tightened with wrenches</a:t>
            </a:r>
          </a:p>
          <a:p>
            <a:pPr lvl="1">
              <a:buFontTx/>
              <a:buChar char="-"/>
            </a:pPr>
            <a:r>
              <a:rPr lang="en-US" dirty="0" smtClean="0"/>
              <a:t>Locking sleeve lowered over eyebolt</a:t>
            </a:r>
          </a:p>
          <a:p>
            <a:endParaRPr lang="en-US" dirty="0"/>
          </a:p>
        </p:txBody>
      </p:sp>
    </p:spTree>
    <p:extLst>
      <p:ext uri="{BB962C8B-B14F-4D97-AF65-F5344CB8AC3E}">
        <p14:creationId xmlns:p14="http://schemas.microsoft.com/office/powerpoint/2010/main" val="60486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787</Words>
  <Application>Microsoft Office PowerPoint</Application>
  <PresentationFormat>Widescreen</PresentationFormat>
  <Paragraphs>124</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Calibri Light</vt:lpstr>
      <vt:lpstr>Office Theme</vt:lpstr>
      <vt:lpstr>Clip</vt:lpstr>
      <vt:lpstr>Rail Procedures</vt:lpstr>
      <vt:lpstr>Preparing Vehicles</vt:lpstr>
      <vt:lpstr>Preparing Vehicle</vt:lpstr>
      <vt:lpstr>Preparing Vehicle</vt:lpstr>
      <vt:lpstr>Preparing Flatcar</vt:lpstr>
      <vt:lpstr>Loading Vehicles</vt:lpstr>
      <vt:lpstr>Loading Vehicles</vt:lpstr>
      <vt:lpstr>Securing Vehicles</vt:lpstr>
      <vt:lpstr>Securing Vehicles</vt:lpstr>
      <vt:lpstr>PowerPoint Presentation</vt:lpstr>
      <vt:lpstr>PowerPoint Presentation</vt:lpstr>
      <vt:lpstr>PowerPoint Presentation</vt:lpstr>
      <vt:lpstr>Spanners</vt:lpstr>
      <vt:lpstr>Spanners</vt:lpstr>
      <vt:lpstr>Other Considerations</vt:lpstr>
      <vt:lpstr>Loading and Tiedown Checklist</vt:lpstr>
      <vt:lpstr>Loading and Tiedown Checklist</vt:lpstr>
      <vt:lpstr>Loading and Tiedown Checklist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Load Team</dc:title>
  <dc:creator>Brown, Walter</dc:creator>
  <cp:lastModifiedBy>Bundy, Eric</cp:lastModifiedBy>
  <cp:revision>34</cp:revision>
  <dcterms:created xsi:type="dcterms:W3CDTF">2021-05-20T14:49:35Z</dcterms:created>
  <dcterms:modified xsi:type="dcterms:W3CDTF">2022-03-08T21:04:23Z</dcterms:modified>
</cp:coreProperties>
</file>