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7" r:id="rId2"/>
    <p:sldId id="349" r:id="rId3"/>
    <p:sldId id="350" r:id="rId4"/>
    <p:sldId id="351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353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35" r:id="rId80"/>
    <p:sldId id="334" r:id="rId81"/>
    <p:sldId id="337" r:id="rId82"/>
    <p:sldId id="336" r:id="rId83"/>
    <p:sldId id="329" r:id="rId84"/>
    <p:sldId id="330" r:id="rId85"/>
    <p:sldId id="331" r:id="rId86"/>
    <p:sldId id="332" r:id="rId87"/>
    <p:sldId id="333" r:id="rId88"/>
    <p:sldId id="339" r:id="rId89"/>
    <p:sldId id="343" r:id="rId90"/>
    <p:sldId id="338" r:id="rId91"/>
    <p:sldId id="340" r:id="rId92"/>
    <p:sldId id="341" r:id="rId93"/>
    <p:sldId id="342" r:id="rId94"/>
    <p:sldId id="344" r:id="rId95"/>
    <p:sldId id="345" r:id="rId96"/>
    <p:sldId id="346" r:id="rId97"/>
    <p:sldId id="352" r:id="rId9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59" d="100"/>
          <a:sy n="59" d="100"/>
        </p:scale>
        <p:origin x="144" y="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0DA8-AB5B-4D3B-AA49-239EC24A2FEC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68EB-9A0D-436C-B84F-270534297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90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0DA8-AB5B-4D3B-AA49-239EC24A2FEC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68EB-9A0D-436C-B84F-270534297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346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0DA8-AB5B-4D3B-AA49-239EC24A2FEC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68EB-9A0D-436C-B84F-270534297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70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0DA8-AB5B-4D3B-AA49-239EC24A2FEC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68EB-9A0D-436C-B84F-270534297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54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0DA8-AB5B-4D3B-AA49-239EC24A2FEC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68EB-9A0D-436C-B84F-270534297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583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0DA8-AB5B-4D3B-AA49-239EC24A2FEC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68EB-9A0D-436C-B84F-270534297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087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0DA8-AB5B-4D3B-AA49-239EC24A2FEC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68EB-9A0D-436C-B84F-270534297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208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0DA8-AB5B-4D3B-AA49-239EC24A2FEC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68EB-9A0D-436C-B84F-270534297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4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0DA8-AB5B-4D3B-AA49-239EC24A2FEC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68EB-9A0D-436C-B84F-270534297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867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0DA8-AB5B-4D3B-AA49-239EC24A2FEC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68EB-9A0D-436C-B84F-270534297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299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0DA8-AB5B-4D3B-AA49-239EC24A2FEC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68EB-9A0D-436C-B84F-270534297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3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F0DA8-AB5B-4D3B-AA49-239EC24A2FEC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668EB-9A0D-436C-B84F-270534297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27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8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8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8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8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8.w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8.w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8.w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8.w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8.wmf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Ie4db_lGPK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Welcome to </a:t>
            </a:r>
            <a:br>
              <a:rPr lang="en-US" b="1" dirty="0" smtClean="0"/>
            </a:br>
            <a:r>
              <a:rPr lang="en-US" b="1" dirty="0" smtClean="0"/>
              <a:t>Unit Load Team Training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2695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Unit Responsibilities Cont.</a:t>
            </a:r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1682138" y="1706671"/>
            <a:ext cx="8839200" cy="4105406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Coordinate logistical support for railhead ops</a:t>
            </a:r>
          </a:p>
          <a:p>
            <a:pPr lvl="2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Lighting, latrines, mess, and medical</a:t>
            </a:r>
          </a:p>
          <a:p>
            <a:pPr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Ensure tie-down teams have proper equipment</a:t>
            </a:r>
          </a:p>
          <a:p>
            <a:pPr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Stage equipment</a:t>
            </a:r>
          </a:p>
          <a:p>
            <a:pPr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Ensure sufficient numbers of cars are spotted</a:t>
            </a:r>
          </a:p>
          <a:p>
            <a:pPr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Inspect rail cars</a:t>
            </a:r>
            <a:r>
              <a:rPr lang="en-US" sz="2400" b="1" dirty="0">
                <a:solidFill>
                  <a:schemeClr val="tx2"/>
                </a:solidFill>
                <a:latin typeface="+mn-lt"/>
              </a:rPr>
              <a:t>  </a:t>
            </a:r>
            <a:r>
              <a:rPr lang="en-US" sz="2400" dirty="0">
                <a:solidFill>
                  <a:schemeClr val="tx2"/>
                </a:solidFill>
                <a:latin typeface="+mn-lt"/>
              </a:rPr>
              <a:t>  </a:t>
            </a:r>
          </a:p>
          <a:p>
            <a:pPr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Conduct safety briefings  </a:t>
            </a:r>
          </a:p>
          <a:p>
            <a:pPr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en-US" sz="24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400" dirty="0">
                <a:solidFill>
                  <a:schemeClr val="tx2"/>
                </a:solidFill>
                <a:latin typeface="+mn-lt"/>
              </a:rPr>
              <a:t>Prepare rail cars for loading</a:t>
            </a:r>
          </a:p>
          <a:p>
            <a:pPr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Load and tie-down equipment on rail cars</a:t>
            </a:r>
          </a:p>
        </p:txBody>
      </p:sp>
    </p:spTree>
    <p:extLst>
      <p:ext uri="{BB962C8B-B14F-4D97-AF65-F5344CB8AC3E}">
        <p14:creationId xmlns:p14="http://schemas.microsoft.com/office/powerpoint/2010/main" val="26813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175576"/>
          </a:xfrm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ITO Responsibilities</a:t>
            </a:r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1168572" y="2102615"/>
            <a:ext cx="9829800" cy="3462164"/>
          </a:xfrm>
          <a:prstGeom prst="rect">
            <a:avLst/>
          </a:prstGeom>
        </p:spPr>
        <p:txBody>
          <a:bodyPr/>
          <a:lstStyle/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Order rail cars based on deploying unit’s requirements</a:t>
            </a:r>
          </a:p>
          <a:p>
            <a:pPr indent="-274320">
              <a:spcBef>
                <a:spcPts val="0"/>
              </a:spcBef>
              <a:buClr>
                <a:schemeClr val="accent1"/>
              </a:buClr>
              <a:buSzPct val="80000"/>
              <a:buFont typeface="Wingdings 2" pitchFamily="18" charset="2"/>
              <a:buChar char="Ò"/>
              <a:tabLst>
                <a:tab pos="173038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Compute railcars based on shipping configuration of equipment </a:t>
            </a:r>
          </a:p>
          <a:p>
            <a:pPr indent="-274320">
              <a:spcBef>
                <a:spcPts val="0"/>
              </a:spcBef>
              <a:buClr>
                <a:schemeClr val="accent1"/>
              </a:buClr>
              <a:buSzPct val="80000"/>
              <a:tabLst>
                <a:tab pos="173038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   (requires accurate UDL) </a:t>
            </a:r>
          </a:p>
          <a:p>
            <a:pPr indent="-274320">
              <a:spcBef>
                <a:spcPts val="0"/>
              </a:spcBef>
              <a:buClr>
                <a:schemeClr val="accent1"/>
              </a:buClr>
              <a:buSzPct val="80000"/>
              <a:buFont typeface="Wingdings 2" pitchFamily="18" charset="2"/>
              <a:buChar char="Ò"/>
              <a:tabLst>
                <a:tab pos="173038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Prepare Government Bill of Lading  </a:t>
            </a:r>
          </a:p>
          <a:p>
            <a:pPr indent="-274320">
              <a:spcBef>
                <a:spcPts val="0"/>
              </a:spcBef>
              <a:buClr>
                <a:schemeClr val="accent1"/>
              </a:buClr>
              <a:buSzPct val="80000"/>
              <a:buFont typeface="Wingdings 2" pitchFamily="18" charset="2"/>
              <a:buChar char="Ò"/>
              <a:tabLst>
                <a:tab pos="173038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Official liaison with SDDC and railway agent  </a:t>
            </a:r>
          </a:p>
          <a:p>
            <a:pPr indent="-274320">
              <a:spcBef>
                <a:spcPts val="0"/>
              </a:spcBef>
              <a:buClr>
                <a:schemeClr val="accent1"/>
              </a:buClr>
              <a:buSzPct val="80000"/>
              <a:buFont typeface="Wingdings 2" pitchFamily="18" charset="2"/>
              <a:buChar char="Ò"/>
              <a:tabLst>
                <a:tab pos="173038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Designate installation load-out staging area</a:t>
            </a:r>
          </a:p>
          <a:p>
            <a:pPr indent="-274320">
              <a:spcBef>
                <a:spcPts val="0"/>
              </a:spcBef>
              <a:buClr>
                <a:schemeClr val="accent1"/>
              </a:buClr>
              <a:buSzPct val="80000"/>
              <a:buFont typeface="Wingdings 2" pitchFamily="18" charset="2"/>
              <a:buChar char="Ò"/>
              <a:tabLst>
                <a:tab pos="173038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Joint Inspection of railroad representative prior to loading</a:t>
            </a:r>
          </a:p>
          <a:p>
            <a:pPr>
              <a:buClr>
                <a:schemeClr val="bg2"/>
              </a:buClr>
              <a:tabLst>
                <a:tab pos="173038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	</a:t>
            </a:r>
          </a:p>
          <a:p>
            <a:pPr>
              <a:buClr>
                <a:schemeClr val="bg2"/>
              </a:buClr>
              <a:tabLst>
                <a:tab pos="173038" algn="l"/>
              </a:tabLst>
              <a:defRPr/>
            </a:pPr>
            <a:endParaRPr lang="en-US" sz="2400" dirty="0">
              <a:solidFill>
                <a:schemeClr val="tx2"/>
              </a:solidFill>
              <a:latin typeface="+mn-lt"/>
            </a:endParaRPr>
          </a:p>
          <a:p>
            <a:pPr indent="-274320">
              <a:spcBef>
                <a:spcPts val="0"/>
              </a:spcBef>
              <a:buClr>
                <a:schemeClr val="accent1"/>
              </a:buClr>
              <a:buSzPct val="80000"/>
              <a:buFont typeface="Wingdings 2" pitchFamily="18" charset="2"/>
              <a:buChar char="Ò"/>
              <a:tabLst>
                <a:tab pos="173038" algn="l"/>
              </a:tabLst>
              <a:defRPr/>
            </a:pPr>
            <a:endParaRPr lang="en-US" sz="2400" dirty="0">
              <a:solidFill>
                <a:schemeClr val="tx2"/>
              </a:solidFill>
              <a:latin typeface="+mn-lt"/>
            </a:endParaRPr>
          </a:p>
          <a:p>
            <a:pPr indent="-274320">
              <a:spcBef>
                <a:spcPts val="0"/>
              </a:spcBef>
              <a:buClr>
                <a:schemeClr val="accent1"/>
              </a:buClr>
              <a:buSzPct val="80000"/>
              <a:buFont typeface="Wingdings 2" pitchFamily="18" charset="2"/>
              <a:buChar char="Ò"/>
              <a:tabLst>
                <a:tab pos="173038" algn="l"/>
              </a:tabLst>
              <a:defRPr/>
            </a:pPr>
            <a:endParaRPr lang="en-US" sz="2400" dirty="0">
              <a:solidFill>
                <a:schemeClr val="tx2"/>
              </a:solidFill>
              <a:latin typeface="+mn-lt"/>
            </a:endParaRPr>
          </a:p>
          <a:p>
            <a:pPr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endParaRPr lang="en-US" sz="280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689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175576"/>
          </a:xfrm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ITO </a:t>
            </a:r>
            <a:r>
              <a:rPr lang="en-US" dirty="0" smtClean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Responsibilities </a:t>
            </a:r>
            <a:r>
              <a:rPr lang="en-US" dirty="0" err="1" smtClean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cont</a:t>
            </a:r>
            <a:endParaRPr lang="en-US" dirty="0"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1168572" y="1797815"/>
            <a:ext cx="9829800" cy="4176267"/>
          </a:xfrm>
          <a:prstGeom prst="rect">
            <a:avLst/>
          </a:prstGeom>
        </p:spPr>
        <p:txBody>
          <a:bodyPr/>
          <a:lstStyle/>
          <a:p>
            <a:pPr indent="-274320">
              <a:spcBef>
                <a:spcPts val="0"/>
              </a:spcBef>
              <a:buClr>
                <a:schemeClr val="accent1"/>
              </a:buClr>
              <a:buSzPct val="80000"/>
              <a:buFont typeface="Wingdings 2" pitchFamily="18" charset="2"/>
              <a:buChar char="Ò"/>
              <a:tabLst>
                <a:tab pos="173038" algn="l"/>
              </a:tabLst>
              <a:defRPr/>
            </a:pPr>
            <a:r>
              <a:rPr lang="en-US" sz="2400" dirty="0" smtClean="0">
                <a:solidFill>
                  <a:schemeClr val="tx2"/>
                </a:solidFill>
                <a:latin typeface="+mn-lt"/>
              </a:rPr>
              <a:t>Provide </a:t>
            </a:r>
            <a:r>
              <a:rPr lang="en-US" sz="2400" dirty="0">
                <a:solidFill>
                  <a:schemeClr val="tx2"/>
                </a:solidFill>
                <a:latin typeface="+mn-lt"/>
              </a:rPr>
              <a:t>technical advice to units on </a:t>
            </a:r>
            <a:r>
              <a:rPr lang="en-US" sz="2400" dirty="0">
                <a:solidFill>
                  <a:schemeClr val="tx2"/>
                </a:solidFill>
              </a:rPr>
              <a:t>BBPCT (Blocking, Bracing, Packing, </a:t>
            </a:r>
            <a:r>
              <a:rPr lang="en-US" sz="2400" dirty="0" smtClean="0">
                <a:solidFill>
                  <a:schemeClr val="tx2"/>
                </a:solidFill>
              </a:rPr>
              <a:t>  	  Crating</a:t>
            </a:r>
            <a:r>
              <a:rPr lang="en-US" sz="2400" dirty="0">
                <a:solidFill>
                  <a:schemeClr val="tx2"/>
                </a:solidFill>
              </a:rPr>
              <a:t>, and </a:t>
            </a:r>
            <a:r>
              <a:rPr lang="en-US" sz="2400" dirty="0" smtClean="0">
                <a:solidFill>
                  <a:schemeClr val="tx2"/>
                </a:solidFill>
              </a:rPr>
              <a:t>Tie-down)</a:t>
            </a:r>
            <a:endParaRPr lang="en-US" sz="2400" dirty="0">
              <a:solidFill>
                <a:schemeClr val="tx2"/>
              </a:solidFill>
              <a:latin typeface="+mn-lt"/>
            </a:endParaRPr>
          </a:p>
          <a:p>
            <a:pPr indent="-274320">
              <a:spcBef>
                <a:spcPts val="0"/>
              </a:spcBef>
              <a:buClr>
                <a:schemeClr val="accent1"/>
              </a:buClr>
              <a:buSzPct val="80000"/>
              <a:buFont typeface="Wingdings 2" pitchFamily="18" charset="2"/>
              <a:buChar char="Ò"/>
              <a:tabLst>
                <a:tab pos="173038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Provide spanners as required</a:t>
            </a:r>
          </a:p>
          <a:p>
            <a:pPr indent="-274320">
              <a:buClr>
                <a:schemeClr val="accent1"/>
              </a:buClr>
              <a:buSzPct val="80000"/>
              <a:buFont typeface="Wingdings 2" pitchFamily="18" charset="2"/>
              <a:buChar char="Ò"/>
              <a:tabLst>
                <a:tab pos="173038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Notify unit on schedule type and quantity of railcars (cognizant of </a:t>
            </a:r>
          </a:p>
          <a:p>
            <a:pPr indent="-274320">
              <a:buClr>
                <a:schemeClr val="accent1"/>
              </a:buClr>
              <a:buSzPct val="80000"/>
              <a:tabLst>
                <a:tab pos="173038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   scheduled arrival date at POE - as listed in </a:t>
            </a:r>
            <a:r>
              <a:rPr lang="en-US" sz="2400" dirty="0">
                <a:solidFill>
                  <a:schemeClr val="tx2"/>
                </a:solidFill>
              </a:rPr>
              <a:t>TPFDD (Time Phased Force </a:t>
            </a:r>
            <a:r>
              <a:rPr lang="en-US" sz="2400" dirty="0" smtClean="0">
                <a:solidFill>
                  <a:schemeClr val="tx2"/>
                </a:solidFill>
              </a:rPr>
              <a:t>	   	  Deployment </a:t>
            </a:r>
            <a:r>
              <a:rPr lang="en-US" sz="2400" dirty="0">
                <a:solidFill>
                  <a:schemeClr val="tx2"/>
                </a:solidFill>
              </a:rPr>
              <a:t>Data</a:t>
            </a:r>
            <a:r>
              <a:rPr lang="en-US" sz="2400" dirty="0" smtClean="0">
                <a:solidFill>
                  <a:schemeClr val="tx2"/>
                </a:solidFill>
              </a:rPr>
              <a:t>))</a:t>
            </a:r>
            <a:endParaRPr lang="en-US" sz="2400" dirty="0">
              <a:solidFill>
                <a:schemeClr val="tx2"/>
              </a:solidFill>
              <a:latin typeface="+mn-lt"/>
            </a:endParaRPr>
          </a:p>
          <a:p>
            <a:pPr indent="-274320">
              <a:buClr>
                <a:schemeClr val="accent1"/>
              </a:buClr>
              <a:buSzPct val="80000"/>
              <a:buFont typeface="Wingdings 2" pitchFamily="18" charset="2"/>
              <a:buChar char="Ò"/>
              <a:tabLst>
                <a:tab pos="173038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Publish/maintain rail loading schedule according to movement order </a:t>
            </a:r>
          </a:p>
          <a:p>
            <a:pPr indent="-274320">
              <a:buClr>
                <a:schemeClr val="accent1"/>
              </a:buClr>
              <a:buSzPct val="80000"/>
              <a:buFont typeface="Wingdings 2" pitchFamily="18" charset="2"/>
              <a:buChar char="Ò"/>
              <a:tabLst>
                <a:tab pos="173038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Joint inspection of loaded railcars with railway agent to ensure </a:t>
            </a:r>
          </a:p>
          <a:p>
            <a:pPr indent="-274320">
              <a:buClr>
                <a:schemeClr val="accent1"/>
              </a:buClr>
              <a:buSzPct val="80000"/>
              <a:tabLst>
                <a:tab pos="173038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   compliance with Army Regulations, AAR loading rules, and/or HN rules  </a:t>
            </a:r>
          </a:p>
          <a:p>
            <a:pPr indent="-274320">
              <a:buClr>
                <a:schemeClr val="accent1"/>
              </a:buClr>
              <a:buSzPct val="80000"/>
              <a:buFont typeface="Wingdings 2" pitchFamily="18" charset="2"/>
              <a:buChar char="Ò"/>
              <a:tabLst>
                <a:tab pos="173038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Provide DD Form </a:t>
            </a:r>
            <a:r>
              <a:rPr lang="en-US" sz="2400" dirty="0" smtClean="0">
                <a:solidFill>
                  <a:schemeClr val="tx2"/>
                </a:solidFill>
              </a:rPr>
              <a:t>2890</a:t>
            </a:r>
            <a:r>
              <a:rPr lang="en-US" sz="2400" dirty="0" smtClean="0">
                <a:solidFill>
                  <a:schemeClr val="tx2"/>
                </a:solidFill>
                <a:latin typeface="+mn-lt"/>
              </a:rPr>
              <a:t>, </a:t>
            </a:r>
            <a:r>
              <a:rPr lang="en-US" sz="2400" dirty="0">
                <a:solidFill>
                  <a:schemeClr val="tx2"/>
                </a:solidFill>
                <a:latin typeface="+mn-lt"/>
              </a:rPr>
              <a:t>if necessary, for HAZMAT 		</a:t>
            </a:r>
          </a:p>
          <a:p>
            <a:pPr>
              <a:buClr>
                <a:schemeClr val="bg2"/>
              </a:buClr>
              <a:tabLst>
                <a:tab pos="173038" algn="l"/>
              </a:tabLst>
              <a:defRPr/>
            </a:pPr>
            <a:endParaRPr lang="en-US" sz="2400" dirty="0">
              <a:solidFill>
                <a:schemeClr val="tx2"/>
              </a:solidFill>
              <a:latin typeface="+mn-lt"/>
            </a:endParaRPr>
          </a:p>
          <a:p>
            <a:pPr>
              <a:buClr>
                <a:schemeClr val="bg2"/>
              </a:buClr>
              <a:tabLst>
                <a:tab pos="173038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	</a:t>
            </a:r>
          </a:p>
          <a:p>
            <a:pPr>
              <a:buClr>
                <a:schemeClr val="bg2"/>
              </a:buClr>
              <a:tabLst>
                <a:tab pos="173038" algn="l"/>
              </a:tabLst>
              <a:defRPr/>
            </a:pPr>
            <a:endParaRPr lang="en-US" sz="2400" dirty="0">
              <a:solidFill>
                <a:schemeClr val="tx2"/>
              </a:solidFill>
              <a:latin typeface="+mn-lt"/>
            </a:endParaRPr>
          </a:p>
          <a:p>
            <a:pPr indent="-274320">
              <a:spcBef>
                <a:spcPts val="0"/>
              </a:spcBef>
              <a:buClr>
                <a:schemeClr val="accent1"/>
              </a:buClr>
              <a:buSzPct val="80000"/>
              <a:buFont typeface="Wingdings 2" pitchFamily="18" charset="2"/>
              <a:buChar char="Ò"/>
              <a:tabLst>
                <a:tab pos="173038" algn="l"/>
              </a:tabLst>
              <a:defRPr/>
            </a:pPr>
            <a:endParaRPr lang="en-US" sz="2400" dirty="0">
              <a:solidFill>
                <a:schemeClr val="tx2"/>
              </a:solidFill>
              <a:latin typeface="+mn-lt"/>
            </a:endParaRPr>
          </a:p>
          <a:p>
            <a:pPr indent="-274320">
              <a:spcBef>
                <a:spcPts val="0"/>
              </a:spcBef>
              <a:buClr>
                <a:schemeClr val="accent1"/>
              </a:buClr>
              <a:buSzPct val="80000"/>
              <a:buFont typeface="Wingdings 2" pitchFamily="18" charset="2"/>
              <a:buChar char="Ò"/>
              <a:tabLst>
                <a:tab pos="173038" algn="l"/>
              </a:tabLst>
              <a:defRPr/>
            </a:pPr>
            <a:endParaRPr lang="en-US" sz="2400" dirty="0">
              <a:solidFill>
                <a:schemeClr val="tx2"/>
              </a:solidFill>
              <a:latin typeface="+mn-lt"/>
            </a:endParaRPr>
          </a:p>
          <a:p>
            <a:pPr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endParaRPr lang="en-US" sz="280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096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062842"/>
          </a:xfrm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SDDC Responsibilities</a:t>
            </a: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1004690" y="1318364"/>
            <a:ext cx="10096500" cy="3967619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-274320">
              <a:buClr>
                <a:schemeClr val="accent1"/>
              </a:buClr>
              <a:buSzPct val="80000"/>
              <a:buFont typeface="Wingdings 2" pitchFamily="18" charset="2"/>
              <a:buChar char="Ò"/>
              <a:tabLst>
                <a:tab pos="173038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Obtain railcars and routing information from carrier supporting the move  </a:t>
            </a:r>
          </a:p>
          <a:p>
            <a:pPr indent="-274320">
              <a:buClr>
                <a:schemeClr val="accent1"/>
              </a:buClr>
              <a:buSzPct val="80000"/>
              <a:buFont typeface="Wingdings 2" pitchFamily="18" charset="2"/>
              <a:buChar char="Ò"/>
              <a:tabLst>
                <a:tab pos="173038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Advises ITO of route restrictions (height / weight)</a:t>
            </a:r>
          </a:p>
          <a:p>
            <a:pPr indent="-274320">
              <a:buClr>
                <a:schemeClr val="accent1"/>
              </a:buClr>
              <a:buSzPct val="80000"/>
              <a:buFont typeface="Wingdings 2" pitchFamily="18" charset="2"/>
              <a:buChar char="Ò"/>
              <a:tabLst>
                <a:tab pos="236538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Units may request help through the SDDC Operations Center; Scott AFB, IL</a:t>
            </a:r>
          </a:p>
          <a:p>
            <a:pPr lvl="2" indent="-274320">
              <a:buClr>
                <a:schemeClr val="accent1"/>
              </a:buClr>
              <a:buFont typeface="Arial" pitchFamily="34" charset="0"/>
              <a:buChar char="•"/>
              <a:tabLst>
                <a:tab pos="236538" algn="l"/>
              </a:tabLst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Unit Movement Teams from Deployment Support Brigades (USAR) are available for dispatch to support unit preparation for movement</a:t>
            </a:r>
          </a:p>
          <a:p>
            <a:pPr lvl="2" indent="-274320">
              <a:buClr>
                <a:schemeClr val="accent1"/>
              </a:buClr>
              <a:buFont typeface="Arial" pitchFamily="34" charset="0"/>
              <a:buChar char="•"/>
              <a:tabLst>
                <a:tab pos="236538" algn="l"/>
              </a:tabLst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Request SDDC assistance through the UMC/ITO</a:t>
            </a:r>
          </a:p>
          <a:p>
            <a:pPr>
              <a:buClr>
                <a:schemeClr val="bg2"/>
              </a:buClr>
              <a:buFontTx/>
              <a:buChar char="•"/>
              <a:tabLst>
                <a:tab pos="173038" algn="l"/>
              </a:tabLst>
              <a:defRPr/>
            </a:pPr>
            <a:endParaRPr lang="en-US" sz="2400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6" name="Picture 5" descr="size2-army_mil-2007-01-31-1129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82519" y="4058434"/>
            <a:ext cx="2047875" cy="20383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0708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062842"/>
          </a:xfrm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Rail Carrier Responsibilities</a:t>
            </a:r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1169094" y="1556358"/>
            <a:ext cx="9867900" cy="3704573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Joint inspection with ITO before cars positioned at loading ramp </a:t>
            </a:r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Final approving authority for accepting the rail loads</a:t>
            </a:r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Inspection following railcar loading to ensure that loaded railcars comply </a:t>
            </a:r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   with AAR rules</a:t>
            </a:r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Assumes responsibility of cargo after final inspection</a:t>
            </a:r>
          </a:p>
          <a:p>
            <a:pPr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endParaRPr lang="en-US" sz="2400" dirty="0">
              <a:solidFill>
                <a:schemeClr val="tx2"/>
              </a:solidFill>
              <a:latin typeface="Arial" charset="0"/>
            </a:endParaRPr>
          </a:p>
          <a:p>
            <a:pPr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endParaRPr lang="en-US" sz="2400" dirty="0">
              <a:solidFill>
                <a:schemeClr val="tx2"/>
              </a:solidFill>
              <a:latin typeface="Arial" charset="0"/>
            </a:endParaRPr>
          </a:p>
          <a:p>
            <a:pPr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endParaRPr lang="en-US" sz="2400" dirty="0">
              <a:solidFill>
                <a:schemeClr val="tx2"/>
              </a:solidFill>
              <a:latin typeface="Arial" charset="0"/>
            </a:endParaRPr>
          </a:p>
          <a:p>
            <a:pPr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endParaRPr lang="en-US" sz="2600" dirty="0">
              <a:solidFill>
                <a:schemeClr val="tx2"/>
              </a:solidFill>
              <a:latin typeface="+mn-lt"/>
            </a:endParaRPr>
          </a:p>
          <a:p>
            <a:pPr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endParaRPr lang="en-US" sz="260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047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037790"/>
          </a:xfrm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Railcar Requirements</a:t>
            </a:r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1318884" y="1468676"/>
            <a:ext cx="9753600" cy="4130458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Based upon the deploying unit’s requirements (UDL)</a:t>
            </a:r>
          </a:p>
          <a:p>
            <a:pPr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Rail cars are obtained by ITO in the types and quantities required </a:t>
            </a:r>
          </a:p>
          <a:p>
            <a:pPr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Deployment may be by commercial or ‘DODX’ railcars</a:t>
            </a:r>
          </a:p>
          <a:p>
            <a:pPr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There are several types of railcars used for military exercises and </a:t>
            </a:r>
          </a:p>
          <a:p>
            <a:pPr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   deployments depending on the type of cargo being moved</a:t>
            </a:r>
            <a:r>
              <a:rPr lang="en-US" sz="2400" dirty="0" smtClean="0">
                <a:solidFill>
                  <a:schemeClr val="tx2"/>
                </a:solidFill>
                <a:latin typeface="+mn-lt"/>
              </a:rPr>
              <a:t>:</a:t>
            </a:r>
            <a:endParaRPr lang="en-US" sz="2400" dirty="0">
              <a:solidFill>
                <a:schemeClr val="tx2"/>
              </a:solidFill>
              <a:latin typeface="+mn-lt"/>
            </a:endParaRPr>
          </a:p>
          <a:p>
            <a:pPr lvl="2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Flat Cars</a:t>
            </a:r>
          </a:p>
          <a:p>
            <a:pPr lvl="2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Box Cars</a:t>
            </a:r>
          </a:p>
          <a:p>
            <a:pPr lvl="2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Gondola</a:t>
            </a:r>
          </a:p>
          <a:p>
            <a:pPr lvl="2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Hopper Cars</a:t>
            </a:r>
          </a:p>
          <a:p>
            <a:pPr lvl="2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Tank Cars</a:t>
            </a:r>
          </a:p>
          <a:p>
            <a:pPr lvl="2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Caboose</a:t>
            </a:r>
          </a:p>
          <a:p>
            <a:pPr lvl="2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2"/>
              </a:solidFill>
              <a:latin typeface="+mn-lt"/>
            </a:endParaRPr>
          </a:p>
          <a:p>
            <a:pPr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endParaRPr lang="en-US" sz="2400" dirty="0">
              <a:solidFill>
                <a:schemeClr val="tx2"/>
              </a:solidFill>
              <a:latin typeface="+mn-lt"/>
            </a:endParaRPr>
          </a:p>
          <a:p>
            <a:pPr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endParaRPr lang="en-US" sz="2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endParaRPr lang="en-US" sz="260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391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62634"/>
          </a:xfrm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Official Railway Equipment Register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42900" y="1280786"/>
            <a:ext cx="54864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1440" indent="-274320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Used to determine type of rail cars </a:t>
            </a:r>
          </a:p>
          <a:p>
            <a:pPr marL="91440" indent="-274320">
              <a:buClr>
                <a:schemeClr val="accent1"/>
              </a:buClr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   needed </a:t>
            </a:r>
          </a:p>
          <a:p>
            <a:pPr marL="91440" indent="-274320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Lists the capacity/dimensions of each </a:t>
            </a:r>
          </a:p>
          <a:p>
            <a:pPr marL="91440" indent="-274320">
              <a:buClr>
                <a:schemeClr val="accent1"/>
              </a:buClr>
              <a:buSzPct val="80000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   type of railcar</a:t>
            </a:r>
          </a:p>
          <a:p>
            <a:pPr marL="91440" indent="-274320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Excerpts for commercial &amp; DODX </a:t>
            </a:r>
          </a:p>
          <a:p>
            <a:pPr marL="91440" indent="-274320">
              <a:buClr>
                <a:schemeClr val="accent1"/>
              </a:buClr>
              <a:buSzPct val="80000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   railcars contained in   </a:t>
            </a:r>
          </a:p>
          <a:p>
            <a:pPr marL="91440" indent="-274320">
              <a:buClr>
                <a:schemeClr val="accent1"/>
              </a:buClr>
              <a:buSzPct val="80000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   TM 55-2200-001-12</a:t>
            </a:r>
          </a:p>
          <a:p>
            <a:pPr marL="346075" indent="-346075">
              <a:buClr>
                <a:schemeClr val="bg2"/>
              </a:buClr>
              <a:buFontTx/>
              <a:buChar char="•"/>
              <a:defRPr/>
            </a:pPr>
            <a:endParaRPr lang="en-US" sz="24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5" name="Picture 4" descr="ORER_January_C1_YELLOW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300" y="1371600"/>
            <a:ext cx="4254152" cy="5026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555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025264"/>
          </a:xfrm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Association of American Railways (AAR)</a:t>
            </a:r>
          </a:p>
        </p:txBody>
      </p:sp>
      <p:sp>
        <p:nvSpPr>
          <p:cNvPr id="4" name="Text Box 2052"/>
          <p:cNvSpPr txBox="1">
            <a:spLocks noChangeArrowheads="1"/>
          </p:cNvSpPr>
          <p:nvPr/>
        </p:nvSpPr>
        <p:spPr bwMode="auto">
          <a:xfrm>
            <a:off x="342900" y="1484334"/>
            <a:ext cx="56388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Excerpts of AAR Rules contained in </a:t>
            </a:r>
          </a:p>
          <a:p>
            <a:pPr marL="346075" indent="-346075">
              <a:buClr>
                <a:schemeClr val="bg2"/>
              </a:buClr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    TM 55-2200-001-12</a:t>
            </a:r>
          </a:p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Contains tie-down information for military vehicles &amp; equipment</a:t>
            </a:r>
          </a:p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Abide by host nation rail rules and regulations OCONUS </a:t>
            </a:r>
          </a:p>
        </p:txBody>
      </p:sp>
      <p:pic>
        <p:nvPicPr>
          <p:cNvPr id="5" name="Picture 2050" descr="tm 55 2200 001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0300" y="1613770"/>
            <a:ext cx="3848100" cy="501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359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125472"/>
          </a:xfrm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TM 55-2200-001-12</a:t>
            </a:r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968156" y="1344460"/>
            <a:ext cx="10020300" cy="5053013"/>
            <a:chOff x="685800" y="1676401"/>
            <a:chExt cx="10020300" cy="5053696"/>
          </a:xfrm>
        </p:grpSpPr>
        <p:pic>
          <p:nvPicPr>
            <p:cNvPr id="5" name="Picture 1028" descr="untitled16"/>
            <p:cNvPicPr>
              <a:picLocks noChangeAspect="1" noChangeArrowheads="1"/>
            </p:cNvPicPr>
            <p:nvPr/>
          </p:nvPicPr>
          <p:blipFill>
            <a:blip r:embed="rId2"/>
            <a:srcRect b="41104"/>
            <a:stretch>
              <a:fillRect/>
            </a:stretch>
          </p:blipFill>
          <p:spPr bwMode="auto">
            <a:xfrm>
              <a:off x="1066800" y="3962710"/>
              <a:ext cx="8991600" cy="27673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Text Box 1031"/>
            <p:cNvSpPr txBox="1">
              <a:spLocks noChangeArrowheads="1"/>
            </p:cNvSpPr>
            <p:nvPr/>
          </p:nvSpPr>
          <p:spPr bwMode="auto">
            <a:xfrm>
              <a:off x="685800" y="1676401"/>
              <a:ext cx="10020300" cy="1632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6075" indent="-346075">
                <a:buClr>
                  <a:schemeClr val="accent1"/>
                </a:buClr>
                <a:buSzPct val="80000"/>
                <a:buFont typeface="Wingdings 2" pitchFamily="18" charset="2"/>
                <a:buChar char="Ò"/>
                <a:defRPr/>
              </a:pPr>
              <a:r>
                <a:rPr lang="en-US" sz="2400" dirty="0">
                  <a:solidFill>
                    <a:schemeClr val="tx2"/>
                  </a:solidFill>
                  <a:latin typeface="+mn-lt"/>
                </a:rPr>
                <a:t>Appendix G contains information on commercial special-purpose railcars</a:t>
              </a:r>
            </a:p>
            <a:p>
              <a:pPr marL="346075" indent="-346075">
                <a:buClr>
                  <a:schemeClr val="accent1"/>
                </a:buClr>
                <a:buSzPct val="80000"/>
                <a:buFont typeface="Wingdings 2" pitchFamily="18" charset="2"/>
                <a:buChar char="Ò"/>
                <a:defRPr/>
              </a:pPr>
              <a:r>
                <a:rPr lang="en-US" sz="2400" dirty="0">
                  <a:solidFill>
                    <a:schemeClr val="tx2"/>
                  </a:solidFill>
                  <a:latin typeface="+mn-lt"/>
                </a:rPr>
                <a:t>Appendix H-1 contains the DODX table used to determine the types of DODX rail cars needed and their associated capacity and dimensions</a:t>
              </a:r>
            </a:p>
            <a:p>
              <a:pPr marL="346075" indent="-346075">
                <a:buClr>
                  <a:schemeClr val="bg2"/>
                </a:buClr>
                <a:buFontTx/>
                <a:buChar char="•"/>
                <a:defRPr/>
              </a:pPr>
              <a:endParaRPr lang="en-US" sz="2800" dirty="0">
                <a:solidFill>
                  <a:schemeClr val="tx2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095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0369887"/>
              </p:ext>
            </p:extLst>
          </p:nvPr>
        </p:nvGraphicFramePr>
        <p:xfrm>
          <a:off x="2179006" y="1676400"/>
          <a:ext cx="2247900" cy="330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" name="Clip" r:id="rId3" imgW="2247900" imgH="3306763" progId="MS_ClipArt_Gallery.5">
                  <p:embed/>
                </p:oleObj>
              </mc:Choice>
              <mc:Fallback>
                <p:oleObj name="Clip" r:id="rId3" imgW="2247900" imgH="3306763" progId="MS_ClipArt_Gallery.5">
                  <p:embed/>
                  <p:pic>
                    <p:nvPicPr>
                      <p:cNvPr id="102297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9006" y="1676400"/>
                        <a:ext cx="2247900" cy="3306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927430" y="1895606"/>
            <a:ext cx="6315075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88" tIns="44450" rIns="90488" bIns="44450" anchor="ctr">
            <a:spAutoFit/>
          </a:bodyPr>
          <a:lstStyle/>
          <a:p>
            <a:pPr algn="ctr">
              <a:defRPr/>
            </a:pPr>
            <a:r>
              <a:rPr lang="en-US" sz="9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On</a:t>
            </a:r>
          </a:p>
          <a:p>
            <a:pPr algn="ctr">
              <a:defRPr/>
            </a:pPr>
            <a:r>
              <a:rPr lang="en-US" sz="9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Learning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148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4586" name="Text Box 202"/>
          <p:cNvSpPr txBox="1">
            <a:spLocks noChangeArrowheads="1"/>
          </p:cNvSpPr>
          <p:nvPr/>
        </p:nvSpPr>
        <p:spPr bwMode="auto">
          <a:xfrm>
            <a:off x="967723" y="1950195"/>
            <a:ext cx="10287000" cy="280076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 smtClean="0">
                <a:solidFill>
                  <a:schemeClr val="tx2"/>
                </a:solidFill>
              </a:rPr>
              <a:t>Chris </a:t>
            </a:r>
            <a:r>
              <a:rPr lang="en-US" sz="3200" dirty="0" err="1" smtClean="0">
                <a:solidFill>
                  <a:schemeClr val="tx2"/>
                </a:solidFill>
              </a:rPr>
              <a:t>Vanderlinde</a:t>
            </a:r>
            <a:endParaRPr lang="en-US" sz="3200" dirty="0" smtClean="0">
              <a:solidFill>
                <a:schemeClr val="tx2"/>
              </a:solidFill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3200" dirty="0" smtClean="0">
                <a:solidFill>
                  <a:schemeClr val="tx2"/>
                </a:solidFill>
              </a:rPr>
              <a:t>Walter Brown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3200" dirty="0" smtClean="0">
                <a:solidFill>
                  <a:schemeClr val="tx2"/>
                </a:solidFill>
              </a:rPr>
              <a:t>Eric Bundy</a:t>
            </a:r>
          </a:p>
          <a:p>
            <a:pPr algn="ctr">
              <a:spcBef>
                <a:spcPct val="50000"/>
              </a:spcBef>
              <a:defRPr/>
            </a:pP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455699" y="672811"/>
            <a:ext cx="9258300" cy="646331"/>
          </a:xfr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000" b="1" u="sng" dirty="0" smtClean="0">
                <a:solidFill>
                  <a:schemeClr val="tx1"/>
                </a:solidFill>
              </a:rPr>
              <a:t>Instructors</a:t>
            </a:r>
          </a:p>
        </p:txBody>
      </p:sp>
    </p:spTree>
    <p:extLst>
      <p:ext uri="{BB962C8B-B14F-4D97-AF65-F5344CB8AC3E}">
        <p14:creationId xmlns:p14="http://schemas.microsoft.com/office/powerpoint/2010/main" val="232989712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1552485"/>
              </p:ext>
            </p:extLst>
          </p:nvPr>
        </p:nvGraphicFramePr>
        <p:xfrm>
          <a:off x="3467100" y="515654"/>
          <a:ext cx="982663" cy="144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5" name="Clip" r:id="rId3" imgW="2247900" imgH="3306763" progId="MS_ClipArt_Gallery.5">
                  <p:embed/>
                </p:oleObj>
              </mc:Choice>
              <mc:Fallback>
                <p:oleObj name="Clip" r:id="rId3" imgW="2247900" imgH="3306763" progId="MS_ClipArt_Gallery.5">
                  <p:embed/>
                  <p:pic>
                    <p:nvPicPr>
                      <p:cNvPr id="3891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7100" y="515654"/>
                        <a:ext cx="982663" cy="144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305300" y="603336"/>
            <a:ext cx="3657600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88" tIns="44450" rIns="90488" bIns="44450" anchor="ctr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On</a:t>
            </a:r>
          </a:p>
          <a:p>
            <a:pPr>
              <a:defRPr/>
            </a:pP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Learning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550616" y="2205038"/>
            <a:ext cx="8991600" cy="10731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90488" tIns="44450" rIns="90488" bIns="44450" anchor="ctr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2"/>
                </a:solidFill>
                <a:latin typeface="+mn-lt"/>
              </a:rPr>
              <a:t>Question 1: Who is responsible for obtaining rail cars for the deploying unit?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89782" y="3500438"/>
            <a:ext cx="8897937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 anchor="ctr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2"/>
                </a:solidFill>
                <a:latin typeface="+mn-lt"/>
              </a:rPr>
              <a:t>Answer 1:  The Installation Transportation Office - ITO</a:t>
            </a:r>
          </a:p>
        </p:txBody>
      </p:sp>
    </p:spTree>
    <p:extLst>
      <p:ext uri="{BB962C8B-B14F-4D97-AF65-F5344CB8AC3E}">
        <p14:creationId xmlns:p14="http://schemas.microsoft.com/office/powerpoint/2010/main" val="260440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1552485"/>
              </p:ext>
            </p:extLst>
          </p:nvPr>
        </p:nvGraphicFramePr>
        <p:xfrm>
          <a:off x="3467100" y="515654"/>
          <a:ext cx="982663" cy="144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9" name="Clip" r:id="rId3" imgW="2247900" imgH="3306763" progId="MS_ClipArt_Gallery.5">
                  <p:embed/>
                </p:oleObj>
              </mc:Choice>
              <mc:Fallback>
                <p:oleObj name="Clip" r:id="rId3" imgW="2247900" imgH="3306763" progId="MS_ClipArt_Gallery.5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7100" y="515654"/>
                        <a:ext cx="982663" cy="144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305300" y="603336"/>
            <a:ext cx="3657600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88" tIns="44450" rIns="90488" bIns="44450" anchor="ctr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On</a:t>
            </a:r>
          </a:p>
          <a:p>
            <a:pPr>
              <a:defRPr/>
            </a:pP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Learning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425356" y="2198688"/>
            <a:ext cx="9182100" cy="20605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90488" tIns="44450" rIns="90488" bIns="44450" anchor="ctr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2"/>
                </a:solidFill>
                <a:latin typeface="+mn-lt"/>
              </a:rPr>
              <a:t>Question 2:  When railcars arrive on site,</a:t>
            </a:r>
          </a:p>
          <a:p>
            <a:pPr>
              <a:defRPr/>
            </a:pPr>
            <a:r>
              <a:rPr lang="en-US" sz="3200" dirty="0">
                <a:solidFill>
                  <a:schemeClr val="tx2"/>
                </a:solidFill>
                <a:latin typeface="+mn-lt"/>
              </a:rPr>
              <a:t>who is responsible for inspecting the railcars prior to accepting the cars from the rail carrier? </a:t>
            </a:r>
          </a:p>
          <a:p>
            <a:pPr>
              <a:defRPr/>
            </a:pPr>
            <a:endParaRPr lang="en-US" sz="32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434881" y="4110038"/>
            <a:ext cx="8715375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 anchor="ctr">
            <a:spAutoFit/>
          </a:bodyPr>
          <a:lstStyle/>
          <a:p>
            <a:pPr>
              <a:tabLst>
                <a:tab pos="2057400" algn="l"/>
              </a:tabLst>
              <a:defRPr/>
            </a:pPr>
            <a:r>
              <a:rPr lang="en-US" sz="3200" dirty="0">
                <a:solidFill>
                  <a:schemeClr val="tx2"/>
                </a:solidFill>
                <a:latin typeface="+mn-lt"/>
              </a:rPr>
              <a:t>Answer 2:  The ITO is responsible for the initial inspection prior to accepting the railcars</a:t>
            </a:r>
          </a:p>
        </p:txBody>
      </p:sp>
    </p:spTree>
    <p:extLst>
      <p:ext uri="{BB962C8B-B14F-4D97-AF65-F5344CB8AC3E}">
        <p14:creationId xmlns:p14="http://schemas.microsoft.com/office/powerpoint/2010/main" val="208243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8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1552485"/>
              </p:ext>
            </p:extLst>
          </p:nvPr>
        </p:nvGraphicFramePr>
        <p:xfrm>
          <a:off x="3467100" y="515654"/>
          <a:ext cx="982663" cy="144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3" name="Clip" r:id="rId3" imgW="2247900" imgH="3306763" progId="MS_ClipArt_Gallery.5">
                  <p:embed/>
                </p:oleObj>
              </mc:Choice>
              <mc:Fallback>
                <p:oleObj name="Clip" r:id="rId3" imgW="2247900" imgH="3306763" progId="MS_ClipArt_Gallery.5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7100" y="515654"/>
                        <a:ext cx="982663" cy="144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305300" y="603336"/>
            <a:ext cx="3657600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88" tIns="44450" rIns="90488" bIns="44450" anchor="ctr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On</a:t>
            </a:r>
          </a:p>
          <a:p>
            <a:pPr>
              <a:defRPr/>
            </a:pP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Learning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475460" y="2174875"/>
            <a:ext cx="9029700" cy="156686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90488" tIns="44450" rIns="90488" bIns="44450" anchor="ctr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2"/>
                </a:solidFill>
                <a:latin typeface="+mn-lt"/>
              </a:rPr>
              <a:t>Question 3:  Who is responsible for providing the deploying unit with spanners for rail loading operations?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491335" y="3957638"/>
            <a:ext cx="8747125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 anchor="ctr">
            <a:spAutoFit/>
          </a:bodyPr>
          <a:lstStyle/>
          <a:p>
            <a:pPr>
              <a:tabLst>
                <a:tab pos="2057400" algn="l"/>
              </a:tabLst>
              <a:defRPr/>
            </a:pPr>
            <a:r>
              <a:rPr lang="en-US" sz="3200" dirty="0">
                <a:solidFill>
                  <a:schemeClr val="tx2"/>
                </a:solidFill>
                <a:latin typeface="+mn-lt"/>
              </a:rPr>
              <a:t>Answer 3:  The Installation Transportation Office - ITO</a:t>
            </a:r>
          </a:p>
        </p:txBody>
      </p:sp>
    </p:spTree>
    <p:extLst>
      <p:ext uri="{BB962C8B-B14F-4D97-AF65-F5344CB8AC3E}">
        <p14:creationId xmlns:p14="http://schemas.microsoft.com/office/powerpoint/2010/main" val="161595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9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1552485"/>
              </p:ext>
            </p:extLst>
          </p:nvPr>
        </p:nvGraphicFramePr>
        <p:xfrm>
          <a:off x="3467100" y="515654"/>
          <a:ext cx="982663" cy="144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7" name="Clip" r:id="rId3" imgW="2247900" imgH="3306763" progId="MS_ClipArt_Gallery.5">
                  <p:embed/>
                </p:oleObj>
              </mc:Choice>
              <mc:Fallback>
                <p:oleObj name="Clip" r:id="rId3" imgW="2247900" imgH="3306763" progId="MS_ClipArt_Gallery.5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7100" y="515654"/>
                        <a:ext cx="982663" cy="144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305300" y="603336"/>
            <a:ext cx="3657600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88" tIns="44450" rIns="90488" bIns="44450" anchor="ctr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On</a:t>
            </a:r>
          </a:p>
          <a:p>
            <a:pPr>
              <a:defRPr/>
            </a:pP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Learning</a:t>
            </a:r>
          </a:p>
        </p:txBody>
      </p:sp>
      <p:sp>
        <p:nvSpPr>
          <p:cNvPr id="7" name="Text Box 1028"/>
          <p:cNvSpPr txBox="1">
            <a:spLocks noChangeArrowheads="1"/>
          </p:cNvSpPr>
          <p:nvPr/>
        </p:nvSpPr>
        <p:spPr bwMode="auto">
          <a:xfrm>
            <a:off x="1625772" y="2203450"/>
            <a:ext cx="9067800" cy="10731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90488" tIns="44450" rIns="90488" bIns="44450" anchor="ctr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2"/>
                </a:solidFill>
                <a:latin typeface="+mn-lt"/>
              </a:rPr>
              <a:t>Question 4:  What established rules govern all rail movements in CONUS? </a:t>
            </a:r>
          </a:p>
        </p:txBody>
      </p:sp>
      <p:sp>
        <p:nvSpPr>
          <p:cNvPr id="8" name="Text Box 1027"/>
          <p:cNvSpPr txBox="1">
            <a:spLocks noChangeArrowheads="1"/>
          </p:cNvSpPr>
          <p:nvPr/>
        </p:nvSpPr>
        <p:spPr bwMode="auto">
          <a:xfrm>
            <a:off x="1700928" y="3498850"/>
            <a:ext cx="90297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 anchor="ctr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2"/>
                </a:solidFill>
                <a:latin typeface="+mn-lt"/>
              </a:rPr>
              <a:t>Answer 4:  Association of American Railways (AAR) rules</a:t>
            </a:r>
          </a:p>
        </p:txBody>
      </p:sp>
    </p:spTree>
    <p:extLst>
      <p:ext uri="{BB962C8B-B14F-4D97-AF65-F5344CB8AC3E}">
        <p14:creationId xmlns:p14="http://schemas.microsoft.com/office/powerpoint/2010/main" val="276371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8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37582"/>
          </a:xfrm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Summary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557922" y="1066800"/>
            <a:ext cx="9159875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accent1"/>
              </a:buClr>
              <a:buSzPct val="80000"/>
              <a:buFont typeface="Wingdings 2" pitchFamily="18" charset="2"/>
              <a:buChar char="Ò"/>
              <a:tabLst>
                <a:tab pos="228600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Responsibilities</a:t>
            </a:r>
          </a:p>
          <a:p>
            <a:pPr lvl="1">
              <a:buClr>
                <a:schemeClr val="accent1"/>
              </a:buClr>
              <a:buFontTx/>
              <a:buChar char="•"/>
              <a:tabLst>
                <a:tab pos="228600" algn="l"/>
              </a:tabLst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 Unit</a:t>
            </a:r>
          </a:p>
          <a:p>
            <a:pPr lvl="1">
              <a:buClr>
                <a:schemeClr val="accent1"/>
              </a:buClr>
              <a:buFontTx/>
              <a:buChar char="•"/>
              <a:tabLst>
                <a:tab pos="228600" algn="l"/>
              </a:tabLst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 ITO</a:t>
            </a:r>
          </a:p>
          <a:p>
            <a:pPr lvl="1">
              <a:buClr>
                <a:schemeClr val="accent1"/>
              </a:buClr>
              <a:buFontTx/>
              <a:buChar char="•"/>
              <a:tabLst>
                <a:tab pos="228600" algn="l"/>
              </a:tabLst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 SDDC</a:t>
            </a:r>
          </a:p>
          <a:p>
            <a:pPr lvl="1">
              <a:buClr>
                <a:schemeClr val="accent1"/>
              </a:buClr>
              <a:buFontTx/>
              <a:buChar char="•"/>
              <a:tabLst>
                <a:tab pos="228600" algn="l"/>
              </a:tabLst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 Rail Carrier</a:t>
            </a:r>
          </a:p>
          <a:p>
            <a:pPr>
              <a:buClr>
                <a:schemeClr val="accent1"/>
              </a:buClr>
              <a:buSzPct val="80000"/>
              <a:buFont typeface="Wingdings 2" pitchFamily="18" charset="2"/>
              <a:buChar char="Ò"/>
              <a:tabLst>
                <a:tab pos="228600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Official Railway Equipment Register</a:t>
            </a:r>
          </a:p>
          <a:p>
            <a:pPr>
              <a:buClr>
                <a:schemeClr val="accent1"/>
              </a:buClr>
              <a:buSzPct val="80000"/>
              <a:buFont typeface="Wingdings 2" pitchFamily="18" charset="2"/>
              <a:buChar char="Ò"/>
              <a:tabLst>
                <a:tab pos="228600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TM 55-2200-001-12 </a:t>
            </a:r>
          </a:p>
          <a:p>
            <a:pPr>
              <a:buClr>
                <a:schemeClr val="accent1"/>
              </a:buClr>
              <a:buFontTx/>
              <a:buChar char="•"/>
              <a:tabLst>
                <a:tab pos="228600" algn="l"/>
              </a:tabLst>
              <a:defRPr/>
            </a:pPr>
            <a:endParaRPr lang="en-US" sz="2000" dirty="0">
              <a:solidFill>
                <a:schemeClr val="tx2"/>
              </a:solidFill>
              <a:latin typeface="+mn-lt"/>
            </a:endParaRPr>
          </a:p>
          <a:p>
            <a:pPr lvl="1">
              <a:buClr>
                <a:schemeClr val="accent1"/>
              </a:buClr>
              <a:buFontTx/>
              <a:buChar char="•"/>
              <a:tabLst>
                <a:tab pos="228600" algn="l"/>
              </a:tabLst>
              <a:defRPr/>
            </a:pPr>
            <a:endParaRPr lang="en-US" sz="2000" dirty="0">
              <a:solidFill>
                <a:schemeClr val="tx2"/>
              </a:solidFill>
              <a:latin typeface="+mn-lt"/>
            </a:endParaRPr>
          </a:p>
          <a:p>
            <a:pPr>
              <a:tabLst>
                <a:tab pos="228600" algn="l"/>
              </a:tabLst>
              <a:defRPr/>
            </a:pPr>
            <a:endParaRPr lang="en-US" sz="28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5" name="Picture 4" descr="MILITARY TRAIN, DODX Department of Defense Railcars Macon Georgia Military Tanks Army vehicles.JPG"/>
          <p:cNvPicPr>
            <a:picLocks noChangeAspect="1"/>
          </p:cNvPicPr>
          <p:nvPr/>
        </p:nvPicPr>
        <p:blipFill>
          <a:blip r:embed="rId2"/>
          <a:srcRect t="9952" b="14810"/>
          <a:stretch>
            <a:fillRect/>
          </a:stretch>
        </p:blipFill>
        <p:spPr>
          <a:xfrm>
            <a:off x="2141951" y="3494762"/>
            <a:ext cx="8292230" cy="3210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145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137998"/>
          </a:xfrm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Combination Yard Layout</a:t>
            </a:r>
          </a:p>
        </p:txBody>
      </p:sp>
      <p:grpSp>
        <p:nvGrpSpPr>
          <p:cNvPr id="4" name="Group 93"/>
          <p:cNvGrpSpPr>
            <a:grpSpLocks/>
          </p:cNvGrpSpPr>
          <p:nvPr/>
        </p:nvGrpSpPr>
        <p:grpSpPr bwMode="auto">
          <a:xfrm>
            <a:off x="801664" y="1585586"/>
            <a:ext cx="10401300" cy="4651375"/>
            <a:chOff x="0" y="1981200"/>
            <a:chExt cx="10401300" cy="4651435"/>
          </a:xfrm>
        </p:grpSpPr>
        <p:sp>
          <p:nvSpPr>
            <p:cNvPr id="5" name="Line 2"/>
            <p:cNvSpPr>
              <a:spLocks noChangeShapeType="1"/>
            </p:cNvSpPr>
            <p:nvPr/>
          </p:nvSpPr>
          <p:spPr bwMode="auto">
            <a:xfrm flipH="1">
              <a:off x="0" y="5943651"/>
              <a:ext cx="10287000" cy="0"/>
            </a:xfrm>
            <a:prstGeom prst="line">
              <a:avLst/>
            </a:prstGeom>
            <a:noFill/>
            <a:ln w="38100">
              <a:solidFill>
                <a:schemeClr val="accent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8686800" y="1981200"/>
              <a:ext cx="381000" cy="304804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7658100" y="3200416"/>
              <a:ext cx="2743200" cy="457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>
                  <a:solidFill>
                    <a:schemeClr val="tx2"/>
                  </a:solidFill>
                  <a:latin typeface="+mn-lt"/>
                </a:rPr>
                <a:t>Loading Ramps</a:t>
              </a: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9525000" y="2514607"/>
              <a:ext cx="381000" cy="304804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5143500" y="5943651"/>
              <a:ext cx="2743200" cy="519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800">
                  <a:solidFill>
                    <a:schemeClr val="tx2"/>
                  </a:solidFill>
                  <a:latin typeface="+mn-lt"/>
                </a:rPr>
                <a:t>Main Track</a:t>
              </a: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1066800" y="6248400"/>
              <a:ext cx="457200" cy="3048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360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1612900" y="6232580"/>
              <a:ext cx="1109663" cy="4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>
                  <a:solidFill>
                    <a:schemeClr val="tx2"/>
                  </a:solidFill>
                  <a:latin typeface="+mn-lt"/>
                </a:rPr>
                <a:t>= Switch</a:t>
              </a: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152400" y="2133602"/>
              <a:ext cx="4800600" cy="3822749"/>
            </a:xfrm>
            <a:custGeom>
              <a:avLst/>
              <a:gdLst>
                <a:gd name="T0" fmla="*/ 0 w 3168"/>
                <a:gd name="T1" fmla="*/ 2264 h 2272"/>
                <a:gd name="T2" fmla="*/ 144 w 3168"/>
                <a:gd name="T3" fmla="*/ 2264 h 2272"/>
                <a:gd name="T4" fmla="*/ 336 w 3168"/>
                <a:gd name="T5" fmla="*/ 2216 h 2272"/>
                <a:gd name="T6" fmla="*/ 672 w 3168"/>
                <a:gd name="T7" fmla="*/ 2072 h 2272"/>
                <a:gd name="T8" fmla="*/ 864 w 3168"/>
                <a:gd name="T9" fmla="*/ 1880 h 2272"/>
                <a:gd name="T10" fmla="*/ 1248 w 3168"/>
                <a:gd name="T11" fmla="*/ 1400 h 2272"/>
                <a:gd name="T12" fmla="*/ 1632 w 3168"/>
                <a:gd name="T13" fmla="*/ 872 h 2272"/>
                <a:gd name="T14" fmla="*/ 1872 w 3168"/>
                <a:gd name="T15" fmla="*/ 488 h 2272"/>
                <a:gd name="T16" fmla="*/ 2112 w 3168"/>
                <a:gd name="T17" fmla="*/ 200 h 2272"/>
                <a:gd name="T18" fmla="*/ 2496 w 3168"/>
                <a:gd name="T19" fmla="*/ 56 h 2272"/>
                <a:gd name="T20" fmla="*/ 2736 w 3168"/>
                <a:gd name="T21" fmla="*/ 8 h 2272"/>
                <a:gd name="T22" fmla="*/ 3168 w 3168"/>
                <a:gd name="T23" fmla="*/ 8 h 227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168"/>
                <a:gd name="T37" fmla="*/ 0 h 2272"/>
                <a:gd name="T38" fmla="*/ 3168 w 3168"/>
                <a:gd name="T39" fmla="*/ 2272 h 227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168" h="2272">
                  <a:moveTo>
                    <a:pt x="0" y="2264"/>
                  </a:moveTo>
                  <a:cubicBezTo>
                    <a:pt x="44" y="2268"/>
                    <a:pt x="88" y="2272"/>
                    <a:pt x="144" y="2264"/>
                  </a:cubicBezTo>
                  <a:cubicBezTo>
                    <a:pt x="200" y="2256"/>
                    <a:pt x="248" y="2248"/>
                    <a:pt x="336" y="2216"/>
                  </a:cubicBezTo>
                  <a:cubicBezTo>
                    <a:pt x="424" y="2184"/>
                    <a:pt x="584" y="2128"/>
                    <a:pt x="672" y="2072"/>
                  </a:cubicBezTo>
                  <a:cubicBezTo>
                    <a:pt x="760" y="2016"/>
                    <a:pt x="768" y="1992"/>
                    <a:pt x="864" y="1880"/>
                  </a:cubicBezTo>
                  <a:cubicBezTo>
                    <a:pt x="960" y="1768"/>
                    <a:pt x="1120" y="1568"/>
                    <a:pt x="1248" y="1400"/>
                  </a:cubicBezTo>
                  <a:cubicBezTo>
                    <a:pt x="1376" y="1232"/>
                    <a:pt x="1528" y="1024"/>
                    <a:pt x="1632" y="872"/>
                  </a:cubicBezTo>
                  <a:cubicBezTo>
                    <a:pt x="1736" y="720"/>
                    <a:pt x="1792" y="600"/>
                    <a:pt x="1872" y="488"/>
                  </a:cubicBezTo>
                  <a:cubicBezTo>
                    <a:pt x="1952" y="376"/>
                    <a:pt x="2008" y="272"/>
                    <a:pt x="2112" y="200"/>
                  </a:cubicBezTo>
                  <a:cubicBezTo>
                    <a:pt x="2216" y="128"/>
                    <a:pt x="2392" y="88"/>
                    <a:pt x="2496" y="56"/>
                  </a:cubicBezTo>
                  <a:cubicBezTo>
                    <a:pt x="2600" y="24"/>
                    <a:pt x="2624" y="16"/>
                    <a:pt x="2736" y="8"/>
                  </a:cubicBezTo>
                  <a:cubicBezTo>
                    <a:pt x="2848" y="0"/>
                    <a:pt x="3096" y="8"/>
                    <a:pt x="3168" y="8"/>
                  </a:cubicBezTo>
                </a:path>
              </a:pathLst>
            </a:custGeom>
            <a:noFill/>
            <a:ln w="38100" cmpd="sng">
              <a:solidFill>
                <a:schemeClr val="accent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6400800" y="2667009"/>
              <a:ext cx="3581400" cy="3276642"/>
            </a:xfrm>
            <a:custGeom>
              <a:avLst/>
              <a:gdLst>
                <a:gd name="T0" fmla="*/ 2160 w 2160"/>
                <a:gd name="T1" fmla="*/ 1872 h 1872"/>
                <a:gd name="T2" fmla="*/ 1728 w 2160"/>
                <a:gd name="T3" fmla="*/ 1776 h 1872"/>
                <a:gd name="T4" fmla="*/ 1440 w 2160"/>
                <a:gd name="T5" fmla="*/ 1584 h 1872"/>
                <a:gd name="T6" fmla="*/ 960 w 2160"/>
                <a:gd name="T7" fmla="*/ 912 h 1872"/>
                <a:gd name="T8" fmla="*/ 576 w 2160"/>
                <a:gd name="T9" fmla="*/ 288 h 1872"/>
                <a:gd name="T10" fmla="*/ 288 w 2160"/>
                <a:gd name="T11" fmla="*/ 48 h 1872"/>
                <a:gd name="T12" fmla="*/ 0 w 2160"/>
                <a:gd name="T13" fmla="*/ 0 h 18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60"/>
                <a:gd name="T22" fmla="*/ 0 h 1872"/>
                <a:gd name="T23" fmla="*/ 2160 w 2160"/>
                <a:gd name="T24" fmla="*/ 1872 h 187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" h="1872">
                  <a:moveTo>
                    <a:pt x="2160" y="1872"/>
                  </a:moveTo>
                  <a:cubicBezTo>
                    <a:pt x="2004" y="1848"/>
                    <a:pt x="1848" y="1824"/>
                    <a:pt x="1728" y="1776"/>
                  </a:cubicBezTo>
                  <a:cubicBezTo>
                    <a:pt x="1608" y="1728"/>
                    <a:pt x="1568" y="1728"/>
                    <a:pt x="1440" y="1584"/>
                  </a:cubicBezTo>
                  <a:cubicBezTo>
                    <a:pt x="1312" y="1440"/>
                    <a:pt x="1104" y="1128"/>
                    <a:pt x="960" y="912"/>
                  </a:cubicBezTo>
                  <a:cubicBezTo>
                    <a:pt x="816" y="696"/>
                    <a:pt x="688" y="432"/>
                    <a:pt x="576" y="288"/>
                  </a:cubicBezTo>
                  <a:cubicBezTo>
                    <a:pt x="464" y="144"/>
                    <a:pt x="384" y="96"/>
                    <a:pt x="288" y="48"/>
                  </a:cubicBezTo>
                  <a:cubicBezTo>
                    <a:pt x="192" y="0"/>
                    <a:pt x="48" y="8"/>
                    <a:pt x="0" y="0"/>
                  </a:cubicBezTo>
                </a:path>
              </a:pathLst>
            </a:custGeom>
            <a:noFill/>
            <a:ln w="38100" cmpd="sng">
              <a:solidFill>
                <a:schemeClr val="accent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6477000" y="3657622"/>
              <a:ext cx="1447800" cy="533407"/>
            </a:xfrm>
            <a:custGeom>
              <a:avLst/>
              <a:gdLst/>
              <a:ahLst/>
              <a:cxnLst>
                <a:cxn ang="0">
                  <a:pos x="576" y="288"/>
                </a:cxn>
                <a:cxn ang="0">
                  <a:pos x="336" y="96"/>
                </a:cxn>
                <a:cxn ang="0">
                  <a:pos x="0" y="0"/>
                </a:cxn>
              </a:cxnLst>
              <a:rect l="0" t="0" r="r" b="b"/>
              <a:pathLst>
                <a:path w="576" h="288">
                  <a:moveTo>
                    <a:pt x="576" y="288"/>
                  </a:moveTo>
                  <a:cubicBezTo>
                    <a:pt x="504" y="216"/>
                    <a:pt x="432" y="144"/>
                    <a:pt x="336" y="96"/>
                  </a:cubicBezTo>
                  <a:cubicBezTo>
                    <a:pt x="240" y="48"/>
                    <a:pt x="56" y="16"/>
                    <a:pt x="0" y="0"/>
                  </a:cubicBezTo>
                </a:path>
              </a:pathLst>
            </a:custGeom>
            <a:noFill/>
            <a:ln w="38100" cmpd="sng">
              <a:solidFill>
                <a:schemeClr val="accent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6858000" y="4114828"/>
              <a:ext cx="1409700" cy="609608"/>
            </a:xfrm>
            <a:custGeom>
              <a:avLst/>
              <a:gdLst/>
              <a:ahLst/>
              <a:cxnLst>
                <a:cxn ang="0">
                  <a:pos x="576" y="288"/>
                </a:cxn>
                <a:cxn ang="0">
                  <a:pos x="336" y="96"/>
                </a:cxn>
                <a:cxn ang="0">
                  <a:pos x="0" y="0"/>
                </a:cxn>
              </a:cxnLst>
              <a:rect l="0" t="0" r="r" b="b"/>
              <a:pathLst>
                <a:path w="576" h="288">
                  <a:moveTo>
                    <a:pt x="576" y="288"/>
                  </a:moveTo>
                  <a:cubicBezTo>
                    <a:pt x="504" y="216"/>
                    <a:pt x="432" y="144"/>
                    <a:pt x="336" y="96"/>
                  </a:cubicBezTo>
                  <a:cubicBezTo>
                    <a:pt x="240" y="48"/>
                    <a:pt x="56" y="16"/>
                    <a:pt x="0" y="0"/>
                  </a:cubicBezTo>
                </a:path>
              </a:pathLst>
            </a:custGeom>
            <a:noFill/>
            <a:ln w="38100" cmpd="sng">
              <a:solidFill>
                <a:schemeClr val="accent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6972300" y="4572033"/>
              <a:ext cx="1638300" cy="609608"/>
            </a:xfrm>
            <a:custGeom>
              <a:avLst/>
              <a:gdLst/>
              <a:ahLst/>
              <a:cxnLst>
                <a:cxn ang="0">
                  <a:pos x="576" y="288"/>
                </a:cxn>
                <a:cxn ang="0">
                  <a:pos x="336" y="96"/>
                </a:cxn>
                <a:cxn ang="0">
                  <a:pos x="0" y="0"/>
                </a:cxn>
              </a:cxnLst>
              <a:rect l="0" t="0" r="r" b="b"/>
              <a:pathLst>
                <a:path w="576" h="288">
                  <a:moveTo>
                    <a:pt x="576" y="288"/>
                  </a:moveTo>
                  <a:cubicBezTo>
                    <a:pt x="504" y="216"/>
                    <a:pt x="432" y="144"/>
                    <a:pt x="336" y="96"/>
                  </a:cubicBezTo>
                  <a:cubicBezTo>
                    <a:pt x="240" y="48"/>
                    <a:pt x="56" y="16"/>
                    <a:pt x="0" y="0"/>
                  </a:cubicBezTo>
                </a:path>
              </a:pathLst>
            </a:custGeom>
            <a:noFill/>
            <a:ln w="38100" cmpd="sng">
              <a:solidFill>
                <a:schemeClr val="accent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7391400" y="5105440"/>
              <a:ext cx="1714500" cy="609608"/>
            </a:xfrm>
            <a:custGeom>
              <a:avLst/>
              <a:gdLst/>
              <a:ahLst/>
              <a:cxnLst>
                <a:cxn ang="0">
                  <a:pos x="576" y="288"/>
                </a:cxn>
                <a:cxn ang="0">
                  <a:pos x="336" y="96"/>
                </a:cxn>
                <a:cxn ang="0">
                  <a:pos x="0" y="0"/>
                </a:cxn>
              </a:cxnLst>
              <a:rect l="0" t="0" r="r" b="b"/>
              <a:pathLst>
                <a:path w="576" h="288">
                  <a:moveTo>
                    <a:pt x="576" y="288"/>
                  </a:moveTo>
                  <a:cubicBezTo>
                    <a:pt x="504" y="216"/>
                    <a:pt x="432" y="144"/>
                    <a:pt x="336" y="96"/>
                  </a:cubicBezTo>
                  <a:cubicBezTo>
                    <a:pt x="240" y="48"/>
                    <a:pt x="56" y="16"/>
                    <a:pt x="0" y="0"/>
                  </a:cubicBezTo>
                </a:path>
              </a:pathLst>
            </a:custGeom>
            <a:noFill/>
            <a:ln w="38100" cmpd="sng">
              <a:solidFill>
                <a:schemeClr val="accent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6248400" y="3124215"/>
              <a:ext cx="1409700" cy="533407"/>
            </a:xfrm>
            <a:custGeom>
              <a:avLst/>
              <a:gdLst/>
              <a:ahLst/>
              <a:cxnLst>
                <a:cxn ang="0">
                  <a:pos x="576" y="288"/>
                </a:cxn>
                <a:cxn ang="0">
                  <a:pos x="336" y="96"/>
                </a:cxn>
                <a:cxn ang="0">
                  <a:pos x="0" y="0"/>
                </a:cxn>
              </a:cxnLst>
              <a:rect l="0" t="0" r="r" b="b"/>
              <a:pathLst>
                <a:path w="576" h="288">
                  <a:moveTo>
                    <a:pt x="576" y="288"/>
                  </a:moveTo>
                  <a:cubicBezTo>
                    <a:pt x="504" y="216"/>
                    <a:pt x="432" y="144"/>
                    <a:pt x="336" y="96"/>
                  </a:cubicBezTo>
                  <a:cubicBezTo>
                    <a:pt x="240" y="48"/>
                    <a:pt x="56" y="16"/>
                    <a:pt x="0" y="0"/>
                  </a:cubicBezTo>
                </a:path>
              </a:pathLst>
            </a:custGeom>
            <a:noFill/>
            <a:ln w="38100" cmpd="sng">
              <a:solidFill>
                <a:schemeClr val="accent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 flipH="1">
              <a:off x="2286000" y="3657622"/>
              <a:ext cx="1371600" cy="457206"/>
            </a:xfrm>
            <a:custGeom>
              <a:avLst/>
              <a:gdLst/>
              <a:ahLst/>
              <a:cxnLst>
                <a:cxn ang="0">
                  <a:pos x="576" y="288"/>
                </a:cxn>
                <a:cxn ang="0">
                  <a:pos x="336" y="96"/>
                </a:cxn>
                <a:cxn ang="0">
                  <a:pos x="0" y="0"/>
                </a:cxn>
              </a:cxnLst>
              <a:rect l="0" t="0" r="r" b="b"/>
              <a:pathLst>
                <a:path w="576" h="288">
                  <a:moveTo>
                    <a:pt x="576" y="288"/>
                  </a:moveTo>
                  <a:cubicBezTo>
                    <a:pt x="504" y="216"/>
                    <a:pt x="432" y="144"/>
                    <a:pt x="336" y="96"/>
                  </a:cubicBezTo>
                  <a:cubicBezTo>
                    <a:pt x="240" y="48"/>
                    <a:pt x="56" y="16"/>
                    <a:pt x="0" y="0"/>
                  </a:cubicBezTo>
                </a:path>
              </a:pathLst>
            </a:custGeom>
            <a:noFill/>
            <a:ln w="38100" cmpd="sng">
              <a:solidFill>
                <a:schemeClr val="accent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 flipH="1">
              <a:off x="1943100" y="4114828"/>
              <a:ext cx="1409700" cy="533407"/>
            </a:xfrm>
            <a:custGeom>
              <a:avLst/>
              <a:gdLst/>
              <a:ahLst/>
              <a:cxnLst>
                <a:cxn ang="0">
                  <a:pos x="576" y="288"/>
                </a:cxn>
                <a:cxn ang="0">
                  <a:pos x="336" y="96"/>
                </a:cxn>
                <a:cxn ang="0">
                  <a:pos x="0" y="0"/>
                </a:cxn>
              </a:cxnLst>
              <a:rect l="0" t="0" r="r" b="b"/>
              <a:pathLst>
                <a:path w="576" h="288">
                  <a:moveTo>
                    <a:pt x="576" y="288"/>
                  </a:moveTo>
                  <a:cubicBezTo>
                    <a:pt x="504" y="216"/>
                    <a:pt x="432" y="144"/>
                    <a:pt x="336" y="96"/>
                  </a:cubicBezTo>
                  <a:cubicBezTo>
                    <a:pt x="240" y="48"/>
                    <a:pt x="56" y="16"/>
                    <a:pt x="0" y="0"/>
                  </a:cubicBezTo>
                </a:path>
              </a:pathLst>
            </a:custGeom>
            <a:noFill/>
            <a:ln w="38100" cmpd="sng">
              <a:solidFill>
                <a:schemeClr val="accent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 flipH="1">
              <a:off x="1676400" y="4572033"/>
              <a:ext cx="1524000" cy="457206"/>
            </a:xfrm>
            <a:custGeom>
              <a:avLst/>
              <a:gdLst/>
              <a:ahLst/>
              <a:cxnLst>
                <a:cxn ang="0">
                  <a:pos x="576" y="288"/>
                </a:cxn>
                <a:cxn ang="0">
                  <a:pos x="336" y="96"/>
                </a:cxn>
                <a:cxn ang="0">
                  <a:pos x="0" y="0"/>
                </a:cxn>
              </a:cxnLst>
              <a:rect l="0" t="0" r="r" b="b"/>
              <a:pathLst>
                <a:path w="576" h="288">
                  <a:moveTo>
                    <a:pt x="576" y="288"/>
                  </a:moveTo>
                  <a:cubicBezTo>
                    <a:pt x="504" y="216"/>
                    <a:pt x="432" y="144"/>
                    <a:pt x="336" y="96"/>
                  </a:cubicBezTo>
                  <a:cubicBezTo>
                    <a:pt x="240" y="48"/>
                    <a:pt x="56" y="16"/>
                    <a:pt x="0" y="0"/>
                  </a:cubicBezTo>
                </a:path>
              </a:pathLst>
            </a:custGeom>
            <a:noFill/>
            <a:ln w="38100" cmpd="sng">
              <a:solidFill>
                <a:schemeClr val="accent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 flipH="1">
              <a:off x="1143000" y="5105440"/>
              <a:ext cx="1524000" cy="533407"/>
            </a:xfrm>
            <a:custGeom>
              <a:avLst/>
              <a:gdLst/>
              <a:ahLst/>
              <a:cxnLst>
                <a:cxn ang="0">
                  <a:pos x="576" y="288"/>
                </a:cxn>
                <a:cxn ang="0">
                  <a:pos x="336" y="96"/>
                </a:cxn>
                <a:cxn ang="0">
                  <a:pos x="0" y="0"/>
                </a:cxn>
              </a:cxnLst>
              <a:rect l="0" t="0" r="r" b="b"/>
              <a:pathLst>
                <a:path w="576" h="288">
                  <a:moveTo>
                    <a:pt x="576" y="288"/>
                  </a:moveTo>
                  <a:cubicBezTo>
                    <a:pt x="504" y="216"/>
                    <a:pt x="432" y="144"/>
                    <a:pt x="336" y="96"/>
                  </a:cubicBezTo>
                  <a:cubicBezTo>
                    <a:pt x="240" y="48"/>
                    <a:pt x="56" y="16"/>
                    <a:pt x="0" y="0"/>
                  </a:cubicBezTo>
                </a:path>
              </a:pathLst>
            </a:custGeom>
            <a:noFill/>
            <a:ln w="38100" cmpd="sng">
              <a:solidFill>
                <a:schemeClr val="accent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 flipH="1">
              <a:off x="2628900" y="3124215"/>
              <a:ext cx="1333500" cy="457206"/>
            </a:xfrm>
            <a:custGeom>
              <a:avLst/>
              <a:gdLst/>
              <a:ahLst/>
              <a:cxnLst>
                <a:cxn ang="0">
                  <a:pos x="576" y="288"/>
                </a:cxn>
                <a:cxn ang="0">
                  <a:pos x="336" y="96"/>
                </a:cxn>
                <a:cxn ang="0">
                  <a:pos x="0" y="0"/>
                </a:cxn>
              </a:cxnLst>
              <a:rect l="0" t="0" r="r" b="b"/>
              <a:pathLst>
                <a:path w="576" h="288">
                  <a:moveTo>
                    <a:pt x="576" y="288"/>
                  </a:moveTo>
                  <a:cubicBezTo>
                    <a:pt x="504" y="216"/>
                    <a:pt x="432" y="144"/>
                    <a:pt x="336" y="96"/>
                  </a:cubicBezTo>
                  <a:cubicBezTo>
                    <a:pt x="240" y="48"/>
                    <a:pt x="56" y="16"/>
                    <a:pt x="0" y="0"/>
                  </a:cubicBezTo>
                </a:path>
              </a:pathLst>
            </a:custGeom>
            <a:noFill/>
            <a:ln w="38100" cmpd="sng">
              <a:solidFill>
                <a:schemeClr val="accent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 flipH="1">
              <a:off x="2895600" y="2667009"/>
              <a:ext cx="1219200" cy="457206"/>
            </a:xfrm>
            <a:custGeom>
              <a:avLst/>
              <a:gdLst/>
              <a:ahLst/>
              <a:cxnLst>
                <a:cxn ang="0">
                  <a:pos x="576" y="288"/>
                </a:cxn>
                <a:cxn ang="0">
                  <a:pos x="336" y="96"/>
                </a:cxn>
                <a:cxn ang="0">
                  <a:pos x="0" y="0"/>
                </a:cxn>
              </a:cxnLst>
              <a:rect l="0" t="0" r="r" b="b"/>
              <a:pathLst>
                <a:path w="576" h="288">
                  <a:moveTo>
                    <a:pt x="576" y="288"/>
                  </a:moveTo>
                  <a:cubicBezTo>
                    <a:pt x="504" y="216"/>
                    <a:pt x="432" y="144"/>
                    <a:pt x="336" y="96"/>
                  </a:cubicBezTo>
                  <a:cubicBezTo>
                    <a:pt x="240" y="48"/>
                    <a:pt x="56" y="16"/>
                    <a:pt x="0" y="0"/>
                  </a:cubicBezTo>
                </a:path>
              </a:pathLst>
            </a:custGeom>
            <a:noFill/>
            <a:ln w="38100" cmpd="sng">
              <a:solidFill>
                <a:schemeClr val="accent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>
              <a:off x="2667000" y="5105440"/>
              <a:ext cx="4724400" cy="0"/>
            </a:xfrm>
            <a:prstGeom prst="line">
              <a:avLst/>
            </a:prstGeom>
            <a:noFill/>
            <a:ln w="38100">
              <a:solidFill>
                <a:schemeClr val="accent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>
              <a:off x="3200400" y="4572033"/>
              <a:ext cx="3810000" cy="0"/>
            </a:xfrm>
            <a:prstGeom prst="line">
              <a:avLst/>
            </a:prstGeom>
            <a:noFill/>
            <a:ln w="38100">
              <a:solidFill>
                <a:schemeClr val="accent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>
              <a:off x="3352800" y="4114828"/>
              <a:ext cx="3505200" cy="0"/>
            </a:xfrm>
            <a:prstGeom prst="line">
              <a:avLst/>
            </a:prstGeom>
            <a:noFill/>
            <a:ln w="38100">
              <a:solidFill>
                <a:schemeClr val="accent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8" name="Line 26"/>
            <p:cNvSpPr>
              <a:spLocks noChangeShapeType="1"/>
            </p:cNvSpPr>
            <p:nvPr/>
          </p:nvSpPr>
          <p:spPr bwMode="auto">
            <a:xfrm>
              <a:off x="3657600" y="3657622"/>
              <a:ext cx="2819400" cy="0"/>
            </a:xfrm>
            <a:prstGeom prst="line">
              <a:avLst/>
            </a:prstGeom>
            <a:noFill/>
            <a:ln w="38100">
              <a:solidFill>
                <a:schemeClr val="accent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29" name="Line 27"/>
            <p:cNvSpPr>
              <a:spLocks noChangeShapeType="1"/>
            </p:cNvSpPr>
            <p:nvPr/>
          </p:nvSpPr>
          <p:spPr bwMode="auto">
            <a:xfrm>
              <a:off x="3962400" y="3124215"/>
              <a:ext cx="2286000" cy="0"/>
            </a:xfrm>
            <a:prstGeom prst="line">
              <a:avLst/>
            </a:prstGeom>
            <a:noFill/>
            <a:ln w="38100">
              <a:solidFill>
                <a:schemeClr val="accent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>
              <a:off x="4114800" y="2667009"/>
              <a:ext cx="2286000" cy="0"/>
            </a:xfrm>
            <a:prstGeom prst="line">
              <a:avLst/>
            </a:prstGeom>
            <a:noFill/>
            <a:ln w="38100">
              <a:solidFill>
                <a:schemeClr val="accent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31" name="Line 29"/>
            <p:cNvSpPr>
              <a:spLocks noChangeShapeType="1"/>
            </p:cNvSpPr>
            <p:nvPr/>
          </p:nvSpPr>
          <p:spPr bwMode="auto">
            <a:xfrm>
              <a:off x="4648200" y="2133602"/>
              <a:ext cx="4038600" cy="0"/>
            </a:xfrm>
            <a:prstGeom prst="line">
              <a:avLst/>
            </a:prstGeom>
            <a:noFill/>
            <a:ln w="38100">
              <a:solidFill>
                <a:schemeClr val="accent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auto">
            <a:xfrm>
              <a:off x="304800" y="5791200"/>
              <a:ext cx="457200" cy="3048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360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auto">
            <a:xfrm>
              <a:off x="9677400" y="5791200"/>
              <a:ext cx="457200" cy="3048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360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auto">
            <a:xfrm rot="-3339084">
              <a:off x="1524000" y="4800600"/>
              <a:ext cx="457200" cy="3048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360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auto">
            <a:xfrm rot="-3339084">
              <a:off x="1156494" y="5244306"/>
              <a:ext cx="457200" cy="33178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360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" name="Rectangle 34"/>
            <p:cNvSpPr>
              <a:spLocks noChangeArrowheads="1"/>
            </p:cNvSpPr>
            <p:nvPr/>
          </p:nvSpPr>
          <p:spPr bwMode="auto">
            <a:xfrm rot="-3339084">
              <a:off x="1828800" y="4343400"/>
              <a:ext cx="457200" cy="3048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360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" name="Rectangle 35"/>
            <p:cNvSpPr>
              <a:spLocks noChangeArrowheads="1"/>
            </p:cNvSpPr>
            <p:nvPr/>
          </p:nvSpPr>
          <p:spPr bwMode="auto">
            <a:xfrm rot="-3339084">
              <a:off x="2133600" y="3886200"/>
              <a:ext cx="457200" cy="3048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360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 rot="-3339084">
              <a:off x="2438400" y="3352800"/>
              <a:ext cx="457200" cy="3048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360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 rot="-3339084">
              <a:off x="2743200" y="2895600"/>
              <a:ext cx="457200" cy="3048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360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auto">
            <a:xfrm>
              <a:off x="5524500" y="2133602"/>
              <a:ext cx="1066800" cy="546107"/>
            </a:xfrm>
            <a:custGeom>
              <a:avLst/>
              <a:gdLst/>
              <a:ahLst/>
              <a:cxnLst>
                <a:cxn ang="0">
                  <a:pos x="672" y="336"/>
                </a:cxn>
                <a:cxn ang="0">
                  <a:pos x="480" y="336"/>
                </a:cxn>
                <a:cxn ang="0">
                  <a:pos x="384" y="288"/>
                </a:cxn>
                <a:cxn ang="0">
                  <a:pos x="288" y="144"/>
                </a:cxn>
                <a:cxn ang="0">
                  <a:pos x="144" y="48"/>
                </a:cxn>
                <a:cxn ang="0">
                  <a:pos x="0" y="0"/>
                </a:cxn>
              </a:cxnLst>
              <a:rect l="0" t="0" r="r" b="b"/>
              <a:pathLst>
                <a:path w="672" h="344">
                  <a:moveTo>
                    <a:pt x="672" y="336"/>
                  </a:moveTo>
                  <a:cubicBezTo>
                    <a:pt x="600" y="340"/>
                    <a:pt x="528" y="344"/>
                    <a:pt x="480" y="336"/>
                  </a:cubicBezTo>
                  <a:cubicBezTo>
                    <a:pt x="432" y="328"/>
                    <a:pt x="416" y="320"/>
                    <a:pt x="384" y="288"/>
                  </a:cubicBezTo>
                  <a:cubicBezTo>
                    <a:pt x="352" y="256"/>
                    <a:pt x="328" y="184"/>
                    <a:pt x="288" y="144"/>
                  </a:cubicBezTo>
                  <a:cubicBezTo>
                    <a:pt x="248" y="104"/>
                    <a:pt x="192" y="72"/>
                    <a:pt x="144" y="48"/>
                  </a:cubicBezTo>
                  <a:cubicBezTo>
                    <a:pt x="96" y="24"/>
                    <a:pt x="24" y="8"/>
                    <a:pt x="0" y="0"/>
                  </a:cubicBezTo>
                </a:path>
              </a:pathLst>
            </a:custGeom>
            <a:noFill/>
            <a:ln w="28575" cmpd="sng">
              <a:solidFill>
                <a:schemeClr val="accent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1" name="Rectangle 39"/>
            <p:cNvSpPr>
              <a:spLocks noChangeArrowheads="1"/>
            </p:cNvSpPr>
            <p:nvPr/>
          </p:nvSpPr>
          <p:spPr bwMode="auto">
            <a:xfrm rot="3636440">
              <a:off x="8534400" y="5334000"/>
              <a:ext cx="457200" cy="3048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360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" name="Rectangle 40"/>
            <p:cNvSpPr>
              <a:spLocks noChangeArrowheads="1"/>
            </p:cNvSpPr>
            <p:nvPr/>
          </p:nvSpPr>
          <p:spPr bwMode="auto">
            <a:xfrm rot="3636440">
              <a:off x="8229600" y="4876800"/>
              <a:ext cx="457200" cy="3048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360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" name="Rectangle 41"/>
            <p:cNvSpPr>
              <a:spLocks noChangeArrowheads="1"/>
            </p:cNvSpPr>
            <p:nvPr/>
          </p:nvSpPr>
          <p:spPr bwMode="auto">
            <a:xfrm rot="3636440">
              <a:off x="7924800" y="4419600"/>
              <a:ext cx="457200" cy="3048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360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" name="Rectangle 42"/>
            <p:cNvSpPr>
              <a:spLocks noChangeArrowheads="1"/>
            </p:cNvSpPr>
            <p:nvPr/>
          </p:nvSpPr>
          <p:spPr bwMode="auto">
            <a:xfrm rot="3636440">
              <a:off x="7620000" y="3886200"/>
              <a:ext cx="457200" cy="3048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360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5" name="Rectangle 43"/>
            <p:cNvSpPr>
              <a:spLocks noChangeArrowheads="1"/>
            </p:cNvSpPr>
            <p:nvPr/>
          </p:nvSpPr>
          <p:spPr bwMode="auto">
            <a:xfrm rot="3636440">
              <a:off x="7315200" y="3429000"/>
              <a:ext cx="457200" cy="3048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360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6" name="Rectangle 44"/>
            <p:cNvSpPr>
              <a:spLocks noChangeArrowheads="1"/>
            </p:cNvSpPr>
            <p:nvPr/>
          </p:nvSpPr>
          <p:spPr bwMode="auto">
            <a:xfrm>
              <a:off x="5257800" y="1981200"/>
              <a:ext cx="457200" cy="3048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360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7" name="Rectangle 45"/>
            <p:cNvSpPr>
              <a:spLocks noChangeArrowheads="1"/>
            </p:cNvSpPr>
            <p:nvPr/>
          </p:nvSpPr>
          <p:spPr bwMode="auto">
            <a:xfrm>
              <a:off x="5867400" y="2514600"/>
              <a:ext cx="457200" cy="3048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360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48" name="Group 46"/>
            <p:cNvGrpSpPr>
              <a:grpSpLocks/>
            </p:cNvGrpSpPr>
            <p:nvPr/>
          </p:nvGrpSpPr>
          <p:grpSpPr bwMode="auto">
            <a:xfrm>
              <a:off x="4800600" y="1981200"/>
              <a:ext cx="304800" cy="304800"/>
              <a:chOff x="768" y="1104"/>
              <a:chExt cx="192" cy="192"/>
            </a:xfrm>
          </p:grpSpPr>
          <p:sp>
            <p:nvSpPr>
              <p:cNvPr id="92" name="Rectangle 47"/>
              <p:cNvSpPr>
                <a:spLocks noChangeArrowheads="1"/>
              </p:cNvSpPr>
              <p:nvPr/>
            </p:nvSpPr>
            <p:spPr bwMode="auto">
              <a:xfrm>
                <a:off x="816" y="1152"/>
                <a:ext cx="96" cy="9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grpSp>
            <p:nvGrpSpPr>
              <p:cNvPr id="93" name="Group 48"/>
              <p:cNvGrpSpPr>
                <a:grpSpLocks/>
              </p:cNvGrpSpPr>
              <p:nvPr/>
            </p:nvGrpSpPr>
            <p:grpSpPr bwMode="auto">
              <a:xfrm>
                <a:off x="768" y="1104"/>
                <a:ext cx="192" cy="192"/>
                <a:chOff x="768" y="1104"/>
                <a:chExt cx="192" cy="192"/>
              </a:xfrm>
            </p:grpSpPr>
            <p:sp>
              <p:nvSpPr>
                <p:cNvPr id="94" name="Freeform 49"/>
                <p:cNvSpPr>
                  <a:spLocks/>
                </p:cNvSpPr>
                <p:nvPr/>
              </p:nvSpPr>
              <p:spPr bwMode="auto">
                <a:xfrm>
                  <a:off x="768" y="1104"/>
                  <a:ext cx="96" cy="19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8" y="96"/>
                    </a:cxn>
                    <a:cxn ang="0">
                      <a:pos x="96" y="144"/>
                    </a:cxn>
                  </a:cxnLst>
                  <a:rect l="0" t="0" r="r" b="b"/>
                  <a:pathLst>
                    <a:path w="96" h="144">
                      <a:moveTo>
                        <a:pt x="0" y="0"/>
                      </a:moveTo>
                      <a:cubicBezTo>
                        <a:pt x="16" y="36"/>
                        <a:pt x="32" y="72"/>
                        <a:pt x="48" y="96"/>
                      </a:cubicBezTo>
                      <a:cubicBezTo>
                        <a:pt x="64" y="120"/>
                        <a:pt x="80" y="132"/>
                        <a:pt x="96" y="144"/>
                      </a:cubicBezTo>
                    </a:path>
                  </a:pathLst>
                </a:custGeom>
                <a:noFill/>
                <a:ln w="28575" cmpd="sng">
                  <a:solidFill>
                    <a:schemeClr val="accent2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n-US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endParaRPr>
                </a:p>
              </p:txBody>
            </p:sp>
            <p:sp>
              <p:nvSpPr>
                <p:cNvPr id="95" name="Freeform 50"/>
                <p:cNvSpPr>
                  <a:spLocks/>
                </p:cNvSpPr>
                <p:nvPr/>
              </p:nvSpPr>
              <p:spPr bwMode="auto">
                <a:xfrm>
                  <a:off x="864" y="1104"/>
                  <a:ext cx="96" cy="19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8" y="96"/>
                    </a:cxn>
                    <a:cxn ang="0">
                      <a:pos x="96" y="144"/>
                    </a:cxn>
                  </a:cxnLst>
                  <a:rect l="0" t="0" r="r" b="b"/>
                  <a:pathLst>
                    <a:path w="96" h="144">
                      <a:moveTo>
                        <a:pt x="0" y="0"/>
                      </a:moveTo>
                      <a:cubicBezTo>
                        <a:pt x="16" y="36"/>
                        <a:pt x="32" y="72"/>
                        <a:pt x="48" y="96"/>
                      </a:cubicBezTo>
                      <a:cubicBezTo>
                        <a:pt x="64" y="120"/>
                        <a:pt x="80" y="132"/>
                        <a:pt x="96" y="144"/>
                      </a:cubicBezTo>
                    </a:path>
                  </a:pathLst>
                </a:custGeom>
                <a:noFill/>
                <a:ln w="28575" cmpd="sng">
                  <a:solidFill>
                    <a:schemeClr val="accent2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n-US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endParaRPr>
                </a:p>
              </p:txBody>
            </p:sp>
          </p:grpSp>
        </p:grpSp>
        <p:grpSp>
          <p:nvGrpSpPr>
            <p:cNvPr id="49" name="Group 51"/>
            <p:cNvGrpSpPr>
              <a:grpSpLocks/>
            </p:cNvGrpSpPr>
            <p:nvPr/>
          </p:nvGrpSpPr>
          <p:grpSpPr bwMode="auto">
            <a:xfrm>
              <a:off x="4800600" y="2514600"/>
              <a:ext cx="304800" cy="304800"/>
              <a:chOff x="768" y="1104"/>
              <a:chExt cx="192" cy="192"/>
            </a:xfrm>
          </p:grpSpPr>
          <p:sp>
            <p:nvSpPr>
              <p:cNvPr id="88" name="Rectangle 52"/>
              <p:cNvSpPr>
                <a:spLocks noChangeArrowheads="1"/>
              </p:cNvSpPr>
              <p:nvPr/>
            </p:nvSpPr>
            <p:spPr bwMode="auto">
              <a:xfrm>
                <a:off x="816" y="1152"/>
                <a:ext cx="96" cy="9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grpSp>
            <p:nvGrpSpPr>
              <p:cNvPr id="89" name="Group 53"/>
              <p:cNvGrpSpPr>
                <a:grpSpLocks/>
              </p:cNvGrpSpPr>
              <p:nvPr/>
            </p:nvGrpSpPr>
            <p:grpSpPr bwMode="auto">
              <a:xfrm>
                <a:off x="768" y="1104"/>
                <a:ext cx="192" cy="192"/>
                <a:chOff x="768" y="1104"/>
                <a:chExt cx="192" cy="192"/>
              </a:xfrm>
            </p:grpSpPr>
            <p:sp>
              <p:nvSpPr>
                <p:cNvPr id="90" name="Freeform 54"/>
                <p:cNvSpPr>
                  <a:spLocks/>
                </p:cNvSpPr>
                <p:nvPr/>
              </p:nvSpPr>
              <p:spPr bwMode="auto">
                <a:xfrm>
                  <a:off x="768" y="1104"/>
                  <a:ext cx="96" cy="19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8" y="96"/>
                    </a:cxn>
                    <a:cxn ang="0">
                      <a:pos x="96" y="144"/>
                    </a:cxn>
                  </a:cxnLst>
                  <a:rect l="0" t="0" r="r" b="b"/>
                  <a:pathLst>
                    <a:path w="96" h="144">
                      <a:moveTo>
                        <a:pt x="0" y="0"/>
                      </a:moveTo>
                      <a:cubicBezTo>
                        <a:pt x="16" y="36"/>
                        <a:pt x="32" y="72"/>
                        <a:pt x="48" y="96"/>
                      </a:cubicBezTo>
                      <a:cubicBezTo>
                        <a:pt x="64" y="120"/>
                        <a:pt x="80" y="132"/>
                        <a:pt x="96" y="144"/>
                      </a:cubicBezTo>
                    </a:path>
                  </a:pathLst>
                </a:custGeom>
                <a:noFill/>
                <a:ln w="28575" cmpd="sng">
                  <a:solidFill>
                    <a:schemeClr val="accent2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n-US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endParaRPr>
                </a:p>
              </p:txBody>
            </p:sp>
            <p:sp>
              <p:nvSpPr>
                <p:cNvPr id="91" name="Freeform 55"/>
                <p:cNvSpPr>
                  <a:spLocks/>
                </p:cNvSpPr>
                <p:nvPr/>
              </p:nvSpPr>
              <p:spPr bwMode="auto">
                <a:xfrm>
                  <a:off x="864" y="1104"/>
                  <a:ext cx="96" cy="19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8" y="96"/>
                    </a:cxn>
                    <a:cxn ang="0">
                      <a:pos x="96" y="144"/>
                    </a:cxn>
                  </a:cxnLst>
                  <a:rect l="0" t="0" r="r" b="b"/>
                  <a:pathLst>
                    <a:path w="96" h="144">
                      <a:moveTo>
                        <a:pt x="0" y="0"/>
                      </a:moveTo>
                      <a:cubicBezTo>
                        <a:pt x="16" y="36"/>
                        <a:pt x="32" y="72"/>
                        <a:pt x="48" y="96"/>
                      </a:cubicBezTo>
                      <a:cubicBezTo>
                        <a:pt x="64" y="120"/>
                        <a:pt x="80" y="132"/>
                        <a:pt x="96" y="144"/>
                      </a:cubicBezTo>
                    </a:path>
                  </a:pathLst>
                </a:custGeom>
                <a:noFill/>
                <a:ln w="28575" cmpd="sng">
                  <a:solidFill>
                    <a:schemeClr val="accent2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n-US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endParaRPr>
                </a:p>
              </p:txBody>
            </p:sp>
          </p:grpSp>
        </p:grpSp>
        <p:grpSp>
          <p:nvGrpSpPr>
            <p:cNvPr id="50" name="Group 56"/>
            <p:cNvGrpSpPr>
              <a:grpSpLocks/>
            </p:cNvGrpSpPr>
            <p:nvPr/>
          </p:nvGrpSpPr>
          <p:grpSpPr bwMode="auto">
            <a:xfrm>
              <a:off x="4800600" y="2971800"/>
              <a:ext cx="304800" cy="304800"/>
              <a:chOff x="768" y="1104"/>
              <a:chExt cx="192" cy="192"/>
            </a:xfrm>
          </p:grpSpPr>
          <p:sp>
            <p:nvSpPr>
              <p:cNvPr id="84" name="Rectangle 57"/>
              <p:cNvSpPr>
                <a:spLocks noChangeArrowheads="1"/>
              </p:cNvSpPr>
              <p:nvPr/>
            </p:nvSpPr>
            <p:spPr bwMode="auto">
              <a:xfrm>
                <a:off x="816" y="1152"/>
                <a:ext cx="96" cy="9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grpSp>
            <p:nvGrpSpPr>
              <p:cNvPr id="85" name="Group 58"/>
              <p:cNvGrpSpPr>
                <a:grpSpLocks/>
              </p:cNvGrpSpPr>
              <p:nvPr/>
            </p:nvGrpSpPr>
            <p:grpSpPr bwMode="auto">
              <a:xfrm>
                <a:off x="768" y="1104"/>
                <a:ext cx="192" cy="192"/>
                <a:chOff x="768" y="1104"/>
                <a:chExt cx="192" cy="192"/>
              </a:xfrm>
            </p:grpSpPr>
            <p:sp>
              <p:nvSpPr>
                <p:cNvPr id="86" name="Freeform 59"/>
                <p:cNvSpPr>
                  <a:spLocks/>
                </p:cNvSpPr>
                <p:nvPr/>
              </p:nvSpPr>
              <p:spPr bwMode="auto">
                <a:xfrm>
                  <a:off x="768" y="1104"/>
                  <a:ext cx="96" cy="19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8" y="96"/>
                    </a:cxn>
                    <a:cxn ang="0">
                      <a:pos x="96" y="144"/>
                    </a:cxn>
                  </a:cxnLst>
                  <a:rect l="0" t="0" r="r" b="b"/>
                  <a:pathLst>
                    <a:path w="96" h="144">
                      <a:moveTo>
                        <a:pt x="0" y="0"/>
                      </a:moveTo>
                      <a:cubicBezTo>
                        <a:pt x="16" y="36"/>
                        <a:pt x="32" y="72"/>
                        <a:pt x="48" y="96"/>
                      </a:cubicBezTo>
                      <a:cubicBezTo>
                        <a:pt x="64" y="120"/>
                        <a:pt x="80" y="132"/>
                        <a:pt x="96" y="144"/>
                      </a:cubicBezTo>
                    </a:path>
                  </a:pathLst>
                </a:custGeom>
                <a:noFill/>
                <a:ln w="28575" cmpd="sng">
                  <a:solidFill>
                    <a:schemeClr val="accent2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n-US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endParaRPr>
                </a:p>
              </p:txBody>
            </p:sp>
            <p:sp>
              <p:nvSpPr>
                <p:cNvPr id="87" name="Freeform 60"/>
                <p:cNvSpPr>
                  <a:spLocks/>
                </p:cNvSpPr>
                <p:nvPr/>
              </p:nvSpPr>
              <p:spPr bwMode="auto">
                <a:xfrm>
                  <a:off x="864" y="1104"/>
                  <a:ext cx="96" cy="19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8" y="96"/>
                    </a:cxn>
                    <a:cxn ang="0">
                      <a:pos x="96" y="144"/>
                    </a:cxn>
                  </a:cxnLst>
                  <a:rect l="0" t="0" r="r" b="b"/>
                  <a:pathLst>
                    <a:path w="96" h="144">
                      <a:moveTo>
                        <a:pt x="0" y="0"/>
                      </a:moveTo>
                      <a:cubicBezTo>
                        <a:pt x="16" y="36"/>
                        <a:pt x="32" y="72"/>
                        <a:pt x="48" y="96"/>
                      </a:cubicBezTo>
                      <a:cubicBezTo>
                        <a:pt x="64" y="120"/>
                        <a:pt x="80" y="132"/>
                        <a:pt x="96" y="144"/>
                      </a:cubicBezTo>
                    </a:path>
                  </a:pathLst>
                </a:custGeom>
                <a:noFill/>
                <a:ln w="28575" cmpd="sng">
                  <a:solidFill>
                    <a:schemeClr val="accent2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n-US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endParaRPr>
                </a:p>
              </p:txBody>
            </p:sp>
          </p:grpSp>
        </p:grpSp>
        <p:grpSp>
          <p:nvGrpSpPr>
            <p:cNvPr id="51" name="Group 61"/>
            <p:cNvGrpSpPr>
              <a:grpSpLocks/>
            </p:cNvGrpSpPr>
            <p:nvPr/>
          </p:nvGrpSpPr>
          <p:grpSpPr bwMode="auto">
            <a:xfrm>
              <a:off x="4800600" y="3505200"/>
              <a:ext cx="304800" cy="304800"/>
              <a:chOff x="768" y="1104"/>
              <a:chExt cx="192" cy="192"/>
            </a:xfrm>
          </p:grpSpPr>
          <p:sp>
            <p:nvSpPr>
              <p:cNvPr id="80" name="Rectangle 62"/>
              <p:cNvSpPr>
                <a:spLocks noChangeArrowheads="1"/>
              </p:cNvSpPr>
              <p:nvPr/>
            </p:nvSpPr>
            <p:spPr bwMode="auto">
              <a:xfrm>
                <a:off x="816" y="1152"/>
                <a:ext cx="96" cy="9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grpSp>
            <p:nvGrpSpPr>
              <p:cNvPr id="81" name="Group 63"/>
              <p:cNvGrpSpPr>
                <a:grpSpLocks/>
              </p:cNvGrpSpPr>
              <p:nvPr/>
            </p:nvGrpSpPr>
            <p:grpSpPr bwMode="auto">
              <a:xfrm>
                <a:off x="768" y="1104"/>
                <a:ext cx="192" cy="192"/>
                <a:chOff x="768" y="1104"/>
                <a:chExt cx="192" cy="192"/>
              </a:xfrm>
            </p:grpSpPr>
            <p:sp>
              <p:nvSpPr>
                <p:cNvPr id="82" name="Freeform 64"/>
                <p:cNvSpPr>
                  <a:spLocks/>
                </p:cNvSpPr>
                <p:nvPr/>
              </p:nvSpPr>
              <p:spPr bwMode="auto">
                <a:xfrm>
                  <a:off x="768" y="1104"/>
                  <a:ext cx="96" cy="19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8" y="96"/>
                    </a:cxn>
                    <a:cxn ang="0">
                      <a:pos x="96" y="144"/>
                    </a:cxn>
                  </a:cxnLst>
                  <a:rect l="0" t="0" r="r" b="b"/>
                  <a:pathLst>
                    <a:path w="96" h="144">
                      <a:moveTo>
                        <a:pt x="0" y="0"/>
                      </a:moveTo>
                      <a:cubicBezTo>
                        <a:pt x="16" y="36"/>
                        <a:pt x="32" y="72"/>
                        <a:pt x="48" y="96"/>
                      </a:cubicBezTo>
                      <a:cubicBezTo>
                        <a:pt x="64" y="120"/>
                        <a:pt x="80" y="132"/>
                        <a:pt x="96" y="144"/>
                      </a:cubicBezTo>
                    </a:path>
                  </a:pathLst>
                </a:custGeom>
                <a:noFill/>
                <a:ln w="28575" cmpd="sng">
                  <a:solidFill>
                    <a:schemeClr val="accent2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n-US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endParaRPr>
                </a:p>
              </p:txBody>
            </p:sp>
            <p:sp>
              <p:nvSpPr>
                <p:cNvPr id="83" name="Freeform 65"/>
                <p:cNvSpPr>
                  <a:spLocks/>
                </p:cNvSpPr>
                <p:nvPr/>
              </p:nvSpPr>
              <p:spPr bwMode="auto">
                <a:xfrm>
                  <a:off x="864" y="1104"/>
                  <a:ext cx="96" cy="19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8" y="96"/>
                    </a:cxn>
                    <a:cxn ang="0">
                      <a:pos x="96" y="144"/>
                    </a:cxn>
                  </a:cxnLst>
                  <a:rect l="0" t="0" r="r" b="b"/>
                  <a:pathLst>
                    <a:path w="96" h="144">
                      <a:moveTo>
                        <a:pt x="0" y="0"/>
                      </a:moveTo>
                      <a:cubicBezTo>
                        <a:pt x="16" y="36"/>
                        <a:pt x="32" y="72"/>
                        <a:pt x="48" y="96"/>
                      </a:cubicBezTo>
                      <a:cubicBezTo>
                        <a:pt x="64" y="120"/>
                        <a:pt x="80" y="132"/>
                        <a:pt x="96" y="144"/>
                      </a:cubicBezTo>
                    </a:path>
                  </a:pathLst>
                </a:custGeom>
                <a:noFill/>
                <a:ln w="28575" cmpd="sng">
                  <a:solidFill>
                    <a:schemeClr val="accent2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n-US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endParaRPr>
                </a:p>
              </p:txBody>
            </p:sp>
          </p:grpSp>
        </p:grpSp>
        <p:grpSp>
          <p:nvGrpSpPr>
            <p:cNvPr id="52" name="Group 66"/>
            <p:cNvGrpSpPr>
              <a:grpSpLocks/>
            </p:cNvGrpSpPr>
            <p:nvPr/>
          </p:nvGrpSpPr>
          <p:grpSpPr bwMode="auto">
            <a:xfrm>
              <a:off x="4800600" y="3962400"/>
              <a:ext cx="304800" cy="304800"/>
              <a:chOff x="768" y="1104"/>
              <a:chExt cx="192" cy="192"/>
            </a:xfrm>
          </p:grpSpPr>
          <p:sp>
            <p:nvSpPr>
              <p:cNvPr id="76" name="Rectangle 67"/>
              <p:cNvSpPr>
                <a:spLocks noChangeArrowheads="1"/>
              </p:cNvSpPr>
              <p:nvPr/>
            </p:nvSpPr>
            <p:spPr bwMode="auto">
              <a:xfrm>
                <a:off x="816" y="1152"/>
                <a:ext cx="96" cy="9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grpSp>
            <p:nvGrpSpPr>
              <p:cNvPr id="77" name="Group 68"/>
              <p:cNvGrpSpPr>
                <a:grpSpLocks/>
              </p:cNvGrpSpPr>
              <p:nvPr/>
            </p:nvGrpSpPr>
            <p:grpSpPr bwMode="auto">
              <a:xfrm>
                <a:off x="768" y="1104"/>
                <a:ext cx="192" cy="192"/>
                <a:chOff x="768" y="1104"/>
                <a:chExt cx="192" cy="192"/>
              </a:xfrm>
            </p:grpSpPr>
            <p:sp>
              <p:nvSpPr>
                <p:cNvPr id="78" name="Freeform 69"/>
                <p:cNvSpPr>
                  <a:spLocks/>
                </p:cNvSpPr>
                <p:nvPr/>
              </p:nvSpPr>
              <p:spPr bwMode="auto">
                <a:xfrm>
                  <a:off x="768" y="1104"/>
                  <a:ext cx="96" cy="19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8" y="96"/>
                    </a:cxn>
                    <a:cxn ang="0">
                      <a:pos x="96" y="144"/>
                    </a:cxn>
                  </a:cxnLst>
                  <a:rect l="0" t="0" r="r" b="b"/>
                  <a:pathLst>
                    <a:path w="96" h="144">
                      <a:moveTo>
                        <a:pt x="0" y="0"/>
                      </a:moveTo>
                      <a:cubicBezTo>
                        <a:pt x="16" y="36"/>
                        <a:pt x="32" y="72"/>
                        <a:pt x="48" y="96"/>
                      </a:cubicBezTo>
                      <a:cubicBezTo>
                        <a:pt x="64" y="120"/>
                        <a:pt x="80" y="132"/>
                        <a:pt x="96" y="144"/>
                      </a:cubicBezTo>
                    </a:path>
                  </a:pathLst>
                </a:custGeom>
                <a:noFill/>
                <a:ln w="28575" cmpd="sng">
                  <a:solidFill>
                    <a:schemeClr val="accent2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n-US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endParaRPr>
                </a:p>
              </p:txBody>
            </p:sp>
            <p:sp>
              <p:nvSpPr>
                <p:cNvPr id="79" name="Freeform 70"/>
                <p:cNvSpPr>
                  <a:spLocks/>
                </p:cNvSpPr>
                <p:nvPr/>
              </p:nvSpPr>
              <p:spPr bwMode="auto">
                <a:xfrm>
                  <a:off x="864" y="1104"/>
                  <a:ext cx="96" cy="19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8" y="96"/>
                    </a:cxn>
                    <a:cxn ang="0">
                      <a:pos x="96" y="144"/>
                    </a:cxn>
                  </a:cxnLst>
                  <a:rect l="0" t="0" r="r" b="b"/>
                  <a:pathLst>
                    <a:path w="96" h="144">
                      <a:moveTo>
                        <a:pt x="0" y="0"/>
                      </a:moveTo>
                      <a:cubicBezTo>
                        <a:pt x="16" y="36"/>
                        <a:pt x="32" y="72"/>
                        <a:pt x="48" y="96"/>
                      </a:cubicBezTo>
                      <a:cubicBezTo>
                        <a:pt x="64" y="120"/>
                        <a:pt x="80" y="132"/>
                        <a:pt x="96" y="144"/>
                      </a:cubicBezTo>
                    </a:path>
                  </a:pathLst>
                </a:custGeom>
                <a:noFill/>
                <a:ln w="28575" cmpd="sng">
                  <a:solidFill>
                    <a:schemeClr val="accent2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n-US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endParaRPr>
                </a:p>
              </p:txBody>
            </p:sp>
          </p:grpSp>
        </p:grpSp>
        <p:grpSp>
          <p:nvGrpSpPr>
            <p:cNvPr id="53" name="Group 71"/>
            <p:cNvGrpSpPr>
              <a:grpSpLocks/>
            </p:cNvGrpSpPr>
            <p:nvPr/>
          </p:nvGrpSpPr>
          <p:grpSpPr bwMode="auto">
            <a:xfrm>
              <a:off x="4800600" y="4419600"/>
              <a:ext cx="304800" cy="304800"/>
              <a:chOff x="768" y="1104"/>
              <a:chExt cx="192" cy="192"/>
            </a:xfrm>
          </p:grpSpPr>
          <p:sp>
            <p:nvSpPr>
              <p:cNvPr id="72" name="Rectangle 72"/>
              <p:cNvSpPr>
                <a:spLocks noChangeArrowheads="1"/>
              </p:cNvSpPr>
              <p:nvPr/>
            </p:nvSpPr>
            <p:spPr bwMode="auto">
              <a:xfrm>
                <a:off x="816" y="1152"/>
                <a:ext cx="96" cy="9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grpSp>
            <p:nvGrpSpPr>
              <p:cNvPr id="73" name="Group 73"/>
              <p:cNvGrpSpPr>
                <a:grpSpLocks/>
              </p:cNvGrpSpPr>
              <p:nvPr/>
            </p:nvGrpSpPr>
            <p:grpSpPr bwMode="auto">
              <a:xfrm>
                <a:off x="768" y="1104"/>
                <a:ext cx="192" cy="192"/>
                <a:chOff x="768" y="1104"/>
                <a:chExt cx="192" cy="192"/>
              </a:xfrm>
            </p:grpSpPr>
            <p:sp>
              <p:nvSpPr>
                <p:cNvPr id="74" name="Freeform 74"/>
                <p:cNvSpPr>
                  <a:spLocks/>
                </p:cNvSpPr>
                <p:nvPr/>
              </p:nvSpPr>
              <p:spPr bwMode="auto">
                <a:xfrm>
                  <a:off x="768" y="1104"/>
                  <a:ext cx="96" cy="19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8" y="96"/>
                    </a:cxn>
                    <a:cxn ang="0">
                      <a:pos x="96" y="144"/>
                    </a:cxn>
                  </a:cxnLst>
                  <a:rect l="0" t="0" r="r" b="b"/>
                  <a:pathLst>
                    <a:path w="96" h="144">
                      <a:moveTo>
                        <a:pt x="0" y="0"/>
                      </a:moveTo>
                      <a:cubicBezTo>
                        <a:pt x="16" y="36"/>
                        <a:pt x="32" y="72"/>
                        <a:pt x="48" y="96"/>
                      </a:cubicBezTo>
                      <a:cubicBezTo>
                        <a:pt x="64" y="120"/>
                        <a:pt x="80" y="132"/>
                        <a:pt x="96" y="144"/>
                      </a:cubicBezTo>
                    </a:path>
                  </a:pathLst>
                </a:custGeom>
                <a:noFill/>
                <a:ln w="28575" cmpd="sng">
                  <a:solidFill>
                    <a:schemeClr val="accent2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n-US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endParaRPr>
                </a:p>
              </p:txBody>
            </p:sp>
            <p:sp>
              <p:nvSpPr>
                <p:cNvPr id="75" name="Freeform 75"/>
                <p:cNvSpPr>
                  <a:spLocks/>
                </p:cNvSpPr>
                <p:nvPr/>
              </p:nvSpPr>
              <p:spPr bwMode="auto">
                <a:xfrm>
                  <a:off x="864" y="1104"/>
                  <a:ext cx="96" cy="19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8" y="96"/>
                    </a:cxn>
                    <a:cxn ang="0">
                      <a:pos x="96" y="144"/>
                    </a:cxn>
                  </a:cxnLst>
                  <a:rect l="0" t="0" r="r" b="b"/>
                  <a:pathLst>
                    <a:path w="96" h="144">
                      <a:moveTo>
                        <a:pt x="0" y="0"/>
                      </a:moveTo>
                      <a:cubicBezTo>
                        <a:pt x="16" y="36"/>
                        <a:pt x="32" y="72"/>
                        <a:pt x="48" y="96"/>
                      </a:cubicBezTo>
                      <a:cubicBezTo>
                        <a:pt x="64" y="120"/>
                        <a:pt x="80" y="132"/>
                        <a:pt x="96" y="144"/>
                      </a:cubicBezTo>
                    </a:path>
                  </a:pathLst>
                </a:custGeom>
                <a:noFill/>
                <a:ln w="28575" cmpd="sng">
                  <a:solidFill>
                    <a:schemeClr val="accent2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n-US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endParaRPr>
                </a:p>
              </p:txBody>
            </p:sp>
          </p:grpSp>
        </p:grpSp>
        <p:grpSp>
          <p:nvGrpSpPr>
            <p:cNvPr id="54" name="Group 76"/>
            <p:cNvGrpSpPr>
              <a:grpSpLocks/>
            </p:cNvGrpSpPr>
            <p:nvPr/>
          </p:nvGrpSpPr>
          <p:grpSpPr bwMode="auto">
            <a:xfrm>
              <a:off x="4800600" y="4953000"/>
              <a:ext cx="304800" cy="304800"/>
              <a:chOff x="768" y="1104"/>
              <a:chExt cx="192" cy="192"/>
            </a:xfrm>
          </p:grpSpPr>
          <p:sp>
            <p:nvSpPr>
              <p:cNvPr id="68" name="Rectangle 77"/>
              <p:cNvSpPr>
                <a:spLocks noChangeArrowheads="1"/>
              </p:cNvSpPr>
              <p:nvPr/>
            </p:nvSpPr>
            <p:spPr bwMode="auto">
              <a:xfrm>
                <a:off x="816" y="1152"/>
                <a:ext cx="96" cy="9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grpSp>
            <p:nvGrpSpPr>
              <p:cNvPr id="69" name="Group 78"/>
              <p:cNvGrpSpPr>
                <a:grpSpLocks/>
              </p:cNvGrpSpPr>
              <p:nvPr/>
            </p:nvGrpSpPr>
            <p:grpSpPr bwMode="auto">
              <a:xfrm>
                <a:off x="768" y="1104"/>
                <a:ext cx="192" cy="192"/>
                <a:chOff x="768" y="1104"/>
                <a:chExt cx="192" cy="192"/>
              </a:xfrm>
            </p:grpSpPr>
            <p:sp>
              <p:nvSpPr>
                <p:cNvPr id="70" name="Freeform 79"/>
                <p:cNvSpPr>
                  <a:spLocks/>
                </p:cNvSpPr>
                <p:nvPr/>
              </p:nvSpPr>
              <p:spPr bwMode="auto">
                <a:xfrm>
                  <a:off x="768" y="1104"/>
                  <a:ext cx="96" cy="19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8" y="96"/>
                    </a:cxn>
                    <a:cxn ang="0">
                      <a:pos x="96" y="144"/>
                    </a:cxn>
                  </a:cxnLst>
                  <a:rect l="0" t="0" r="r" b="b"/>
                  <a:pathLst>
                    <a:path w="96" h="144">
                      <a:moveTo>
                        <a:pt x="0" y="0"/>
                      </a:moveTo>
                      <a:cubicBezTo>
                        <a:pt x="16" y="36"/>
                        <a:pt x="32" y="72"/>
                        <a:pt x="48" y="96"/>
                      </a:cubicBezTo>
                      <a:cubicBezTo>
                        <a:pt x="64" y="120"/>
                        <a:pt x="80" y="132"/>
                        <a:pt x="96" y="144"/>
                      </a:cubicBezTo>
                    </a:path>
                  </a:pathLst>
                </a:custGeom>
                <a:noFill/>
                <a:ln w="28575" cmpd="sng">
                  <a:solidFill>
                    <a:schemeClr val="accent2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n-US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endParaRPr>
                </a:p>
              </p:txBody>
            </p:sp>
            <p:sp>
              <p:nvSpPr>
                <p:cNvPr id="71" name="Freeform 80"/>
                <p:cNvSpPr>
                  <a:spLocks/>
                </p:cNvSpPr>
                <p:nvPr/>
              </p:nvSpPr>
              <p:spPr bwMode="auto">
                <a:xfrm>
                  <a:off x="864" y="1104"/>
                  <a:ext cx="96" cy="19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8" y="96"/>
                    </a:cxn>
                    <a:cxn ang="0">
                      <a:pos x="96" y="144"/>
                    </a:cxn>
                  </a:cxnLst>
                  <a:rect l="0" t="0" r="r" b="b"/>
                  <a:pathLst>
                    <a:path w="96" h="144">
                      <a:moveTo>
                        <a:pt x="0" y="0"/>
                      </a:moveTo>
                      <a:cubicBezTo>
                        <a:pt x="16" y="36"/>
                        <a:pt x="32" y="72"/>
                        <a:pt x="48" y="96"/>
                      </a:cubicBezTo>
                      <a:cubicBezTo>
                        <a:pt x="64" y="120"/>
                        <a:pt x="80" y="132"/>
                        <a:pt x="96" y="144"/>
                      </a:cubicBezTo>
                    </a:path>
                  </a:pathLst>
                </a:custGeom>
                <a:noFill/>
                <a:ln w="28575" cmpd="sng">
                  <a:solidFill>
                    <a:schemeClr val="accent2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n-US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endParaRPr>
                </a:p>
              </p:txBody>
            </p:sp>
          </p:grpSp>
        </p:grpSp>
        <p:grpSp>
          <p:nvGrpSpPr>
            <p:cNvPr id="55" name="Group 81"/>
            <p:cNvGrpSpPr>
              <a:grpSpLocks/>
            </p:cNvGrpSpPr>
            <p:nvPr/>
          </p:nvGrpSpPr>
          <p:grpSpPr bwMode="auto">
            <a:xfrm>
              <a:off x="4800600" y="5791200"/>
              <a:ext cx="304800" cy="304800"/>
              <a:chOff x="768" y="1104"/>
              <a:chExt cx="192" cy="192"/>
            </a:xfrm>
          </p:grpSpPr>
          <p:sp>
            <p:nvSpPr>
              <p:cNvPr id="64" name="Rectangle 82"/>
              <p:cNvSpPr>
                <a:spLocks noChangeArrowheads="1"/>
              </p:cNvSpPr>
              <p:nvPr/>
            </p:nvSpPr>
            <p:spPr bwMode="auto">
              <a:xfrm>
                <a:off x="816" y="1152"/>
                <a:ext cx="96" cy="9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grpSp>
            <p:nvGrpSpPr>
              <p:cNvPr id="65" name="Group 83"/>
              <p:cNvGrpSpPr>
                <a:grpSpLocks/>
              </p:cNvGrpSpPr>
              <p:nvPr/>
            </p:nvGrpSpPr>
            <p:grpSpPr bwMode="auto">
              <a:xfrm>
                <a:off x="768" y="1104"/>
                <a:ext cx="192" cy="192"/>
                <a:chOff x="768" y="1104"/>
                <a:chExt cx="192" cy="192"/>
              </a:xfrm>
            </p:grpSpPr>
            <p:sp>
              <p:nvSpPr>
                <p:cNvPr id="66" name="Freeform 84"/>
                <p:cNvSpPr>
                  <a:spLocks/>
                </p:cNvSpPr>
                <p:nvPr/>
              </p:nvSpPr>
              <p:spPr bwMode="auto">
                <a:xfrm>
                  <a:off x="768" y="1104"/>
                  <a:ext cx="96" cy="19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8" y="96"/>
                    </a:cxn>
                    <a:cxn ang="0">
                      <a:pos x="96" y="144"/>
                    </a:cxn>
                  </a:cxnLst>
                  <a:rect l="0" t="0" r="r" b="b"/>
                  <a:pathLst>
                    <a:path w="96" h="144">
                      <a:moveTo>
                        <a:pt x="0" y="0"/>
                      </a:moveTo>
                      <a:cubicBezTo>
                        <a:pt x="16" y="36"/>
                        <a:pt x="32" y="72"/>
                        <a:pt x="48" y="96"/>
                      </a:cubicBezTo>
                      <a:cubicBezTo>
                        <a:pt x="64" y="120"/>
                        <a:pt x="80" y="132"/>
                        <a:pt x="96" y="144"/>
                      </a:cubicBezTo>
                    </a:path>
                  </a:pathLst>
                </a:custGeom>
                <a:noFill/>
                <a:ln w="28575" cmpd="sng">
                  <a:solidFill>
                    <a:schemeClr val="accent2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n-US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endParaRPr>
                </a:p>
              </p:txBody>
            </p:sp>
            <p:sp>
              <p:nvSpPr>
                <p:cNvPr id="67" name="Freeform 85"/>
                <p:cNvSpPr>
                  <a:spLocks/>
                </p:cNvSpPr>
                <p:nvPr/>
              </p:nvSpPr>
              <p:spPr bwMode="auto">
                <a:xfrm>
                  <a:off x="864" y="1104"/>
                  <a:ext cx="96" cy="19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8" y="96"/>
                    </a:cxn>
                    <a:cxn ang="0">
                      <a:pos x="96" y="144"/>
                    </a:cxn>
                  </a:cxnLst>
                  <a:rect l="0" t="0" r="r" b="b"/>
                  <a:pathLst>
                    <a:path w="96" h="144">
                      <a:moveTo>
                        <a:pt x="0" y="0"/>
                      </a:moveTo>
                      <a:cubicBezTo>
                        <a:pt x="16" y="36"/>
                        <a:pt x="32" y="72"/>
                        <a:pt x="48" y="96"/>
                      </a:cubicBezTo>
                      <a:cubicBezTo>
                        <a:pt x="64" y="120"/>
                        <a:pt x="80" y="132"/>
                        <a:pt x="96" y="144"/>
                      </a:cubicBezTo>
                    </a:path>
                  </a:pathLst>
                </a:custGeom>
                <a:noFill/>
                <a:ln w="28575" cmpd="sng">
                  <a:solidFill>
                    <a:schemeClr val="accent2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n-US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endParaRPr>
                </a:p>
              </p:txBody>
            </p:sp>
          </p:grpSp>
        </p:grpSp>
        <p:sp>
          <p:nvSpPr>
            <p:cNvPr id="56" name="Text Box 86"/>
            <p:cNvSpPr txBox="1">
              <a:spLocks noChangeArrowheads="1"/>
            </p:cNvSpPr>
            <p:nvPr/>
          </p:nvSpPr>
          <p:spPr bwMode="auto">
            <a:xfrm>
              <a:off x="2476500" y="5105440"/>
              <a:ext cx="1828800" cy="3667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800">
                  <a:solidFill>
                    <a:schemeClr val="tx2"/>
                  </a:solidFill>
                  <a:latin typeface="+mn-lt"/>
                </a:rPr>
                <a:t>Siding # 1</a:t>
              </a:r>
              <a:endParaRPr lang="en-US" sz="220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57" name="Line 87"/>
            <p:cNvSpPr>
              <a:spLocks noChangeShapeType="1"/>
            </p:cNvSpPr>
            <p:nvPr/>
          </p:nvSpPr>
          <p:spPr bwMode="auto">
            <a:xfrm>
              <a:off x="5486400" y="2667009"/>
              <a:ext cx="4038600" cy="0"/>
            </a:xfrm>
            <a:prstGeom prst="line">
              <a:avLst/>
            </a:prstGeom>
            <a:noFill/>
            <a:ln w="38100">
              <a:solidFill>
                <a:schemeClr val="accent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58" name="Text Box 88"/>
            <p:cNvSpPr txBox="1">
              <a:spLocks noChangeArrowheads="1"/>
            </p:cNvSpPr>
            <p:nvPr/>
          </p:nvSpPr>
          <p:spPr bwMode="auto">
            <a:xfrm>
              <a:off x="2705100" y="4572033"/>
              <a:ext cx="1828800" cy="3667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800">
                  <a:solidFill>
                    <a:schemeClr val="tx2"/>
                  </a:solidFill>
                  <a:latin typeface="+mn-lt"/>
                </a:rPr>
                <a:t>Siding # 2</a:t>
              </a:r>
              <a:endParaRPr lang="en-US" sz="220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59" name="Text Box 89"/>
            <p:cNvSpPr txBox="1">
              <a:spLocks noChangeArrowheads="1"/>
            </p:cNvSpPr>
            <p:nvPr/>
          </p:nvSpPr>
          <p:spPr bwMode="auto">
            <a:xfrm>
              <a:off x="2857500" y="4114828"/>
              <a:ext cx="1828800" cy="3667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800">
                  <a:solidFill>
                    <a:schemeClr val="tx2"/>
                  </a:solidFill>
                  <a:latin typeface="+mn-lt"/>
                </a:rPr>
                <a:t>Siding # 3</a:t>
              </a:r>
              <a:endParaRPr lang="en-US" sz="220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60" name="Text Box 90"/>
            <p:cNvSpPr txBox="1">
              <a:spLocks noChangeArrowheads="1"/>
            </p:cNvSpPr>
            <p:nvPr/>
          </p:nvSpPr>
          <p:spPr bwMode="auto">
            <a:xfrm>
              <a:off x="3086100" y="3657622"/>
              <a:ext cx="1828800" cy="3667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800">
                  <a:solidFill>
                    <a:schemeClr val="tx2"/>
                  </a:solidFill>
                  <a:latin typeface="+mn-lt"/>
                </a:rPr>
                <a:t>Siding # 4</a:t>
              </a:r>
              <a:endParaRPr lang="en-US" sz="220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61" name="Text Box 91"/>
            <p:cNvSpPr txBox="1">
              <a:spLocks noChangeArrowheads="1"/>
            </p:cNvSpPr>
            <p:nvPr/>
          </p:nvSpPr>
          <p:spPr bwMode="auto">
            <a:xfrm>
              <a:off x="3238500" y="3124215"/>
              <a:ext cx="1828800" cy="3667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800">
                  <a:solidFill>
                    <a:schemeClr val="tx2"/>
                  </a:solidFill>
                  <a:latin typeface="+mn-lt"/>
                </a:rPr>
                <a:t>Siding # 5</a:t>
              </a:r>
              <a:endParaRPr lang="en-US" sz="220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62" name="Text Box 92"/>
            <p:cNvSpPr txBox="1">
              <a:spLocks noChangeArrowheads="1"/>
            </p:cNvSpPr>
            <p:nvPr/>
          </p:nvSpPr>
          <p:spPr bwMode="auto">
            <a:xfrm>
              <a:off x="3390900" y="2667009"/>
              <a:ext cx="1828800" cy="3667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800">
                  <a:solidFill>
                    <a:schemeClr val="tx2"/>
                  </a:solidFill>
                  <a:latin typeface="+mn-lt"/>
                </a:rPr>
                <a:t>Siding # 6</a:t>
              </a:r>
              <a:endParaRPr lang="en-US" sz="220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63" name="Text Box 93"/>
            <p:cNvSpPr txBox="1">
              <a:spLocks noChangeArrowheads="1"/>
            </p:cNvSpPr>
            <p:nvPr/>
          </p:nvSpPr>
          <p:spPr bwMode="auto">
            <a:xfrm>
              <a:off x="3467100" y="2224091"/>
              <a:ext cx="1828800" cy="366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800" dirty="0">
                  <a:solidFill>
                    <a:schemeClr val="tx2"/>
                  </a:solidFill>
                  <a:latin typeface="+mn-lt"/>
                </a:rPr>
                <a:t>Siding # 7</a:t>
              </a:r>
              <a:endParaRPr lang="en-US" sz="2200" dirty="0">
                <a:solidFill>
                  <a:schemeClr val="tx2"/>
                </a:solidFill>
                <a:latin typeface="+mn-lt"/>
              </a:endParaRPr>
            </a:p>
          </p:txBody>
        </p:sp>
      </p:grpSp>
      <p:cxnSp>
        <p:nvCxnSpPr>
          <p:cNvPr id="96" name="Straight Arrow Connector 94"/>
          <p:cNvCxnSpPr>
            <a:cxnSpLocks noChangeShapeType="1"/>
          </p:cNvCxnSpPr>
          <p:nvPr/>
        </p:nvCxnSpPr>
        <p:spPr bwMode="auto">
          <a:xfrm flipH="1" flipV="1">
            <a:off x="9657241" y="1941362"/>
            <a:ext cx="152400" cy="838200"/>
          </a:xfrm>
          <a:prstGeom prst="straightConnector1">
            <a:avLst/>
          </a:prstGeom>
          <a:noFill/>
          <a:ln w="38100" algn="ctr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7" name="Straight Arrow Connector 97"/>
          <p:cNvCxnSpPr>
            <a:cxnSpLocks noChangeShapeType="1"/>
          </p:cNvCxnSpPr>
          <p:nvPr/>
        </p:nvCxnSpPr>
        <p:spPr bwMode="auto">
          <a:xfrm flipV="1">
            <a:off x="9787817" y="2474762"/>
            <a:ext cx="457200" cy="304800"/>
          </a:xfrm>
          <a:prstGeom prst="straightConnector1">
            <a:avLst/>
          </a:prstGeom>
          <a:noFill/>
          <a:ln w="38100" algn="ctr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51089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hoto 6.JPG"/>
          <p:cNvPicPr>
            <a:picLocks noChangeAspect="1"/>
          </p:cNvPicPr>
          <p:nvPr/>
        </p:nvPicPr>
        <p:blipFill>
          <a:blip r:embed="rId2"/>
          <a:srcRect l="28213" t="22222" b="30000"/>
          <a:stretch>
            <a:fillRect/>
          </a:stretch>
        </p:blipFill>
        <p:spPr>
          <a:xfrm>
            <a:off x="4993184" y="3149252"/>
            <a:ext cx="6591300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112946"/>
          </a:xfrm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Types of Loading Ramps</a:t>
            </a:r>
          </a:p>
        </p:txBody>
      </p:sp>
      <p:pic>
        <p:nvPicPr>
          <p:cNvPr id="5" name="Picture 4" descr="450x301_q7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916" y="1342372"/>
            <a:ext cx="4591050" cy="307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5711965" y="1573060"/>
            <a:ext cx="370768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+mn-lt"/>
              </a:rPr>
              <a:t>Fixed Concrete Ramp</a:t>
            </a:r>
          </a:p>
        </p:txBody>
      </p:sp>
      <p:cxnSp>
        <p:nvCxnSpPr>
          <p:cNvPr id="8" name="Straight Connector 8"/>
          <p:cNvCxnSpPr>
            <a:cxnSpLocks noChangeShapeType="1"/>
          </p:cNvCxnSpPr>
          <p:nvPr/>
        </p:nvCxnSpPr>
        <p:spPr bwMode="auto">
          <a:xfrm flipH="1">
            <a:off x="4512359" y="2010688"/>
            <a:ext cx="1319213" cy="1247775"/>
          </a:xfrm>
          <a:prstGeom prst="line">
            <a:avLst/>
          </a:prstGeom>
          <a:noFill/>
          <a:ln w="38100" cap="rnd" algn="ctr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528175" y="5348940"/>
            <a:ext cx="28976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+mn-lt"/>
              </a:rPr>
              <a:t>Portable Ramp</a:t>
            </a:r>
          </a:p>
        </p:txBody>
      </p:sp>
      <p:cxnSp>
        <p:nvCxnSpPr>
          <p:cNvPr id="10" name="Straight Connector 8"/>
          <p:cNvCxnSpPr>
            <a:cxnSpLocks noChangeShapeType="1"/>
          </p:cNvCxnSpPr>
          <p:nvPr/>
        </p:nvCxnSpPr>
        <p:spPr bwMode="auto">
          <a:xfrm flipH="1">
            <a:off x="4191674" y="5423770"/>
            <a:ext cx="2236787" cy="276225"/>
          </a:xfrm>
          <a:prstGeom prst="line">
            <a:avLst/>
          </a:prstGeom>
          <a:noFill/>
          <a:ln w="38100" cap="rnd" algn="ctr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97312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037790"/>
          </a:xfrm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Hank’s Yard at JBLE</a:t>
            </a:r>
          </a:p>
        </p:txBody>
      </p:sp>
      <p:graphicFrame>
        <p:nvGraphicFramePr>
          <p:cNvPr id="5" name="Object 20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3387876"/>
              </p:ext>
            </p:extLst>
          </p:nvPr>
        </p:nvGraphicFramePr>
        <p:xfrm>
          <a:off x="1519301" y="1402916"/>
          <a:ext cx="9177925" cy="49853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1" name="Picture" r:id="rId3" imgW="4334086" imgH="3258533" progId="Word.Picture.8">
                  <p:embed/>
                </p:oleObj>
              </mc:Choice>
              <mc:Fallback>
                <p:oleObj name="Picture" r:id="rId3" imgW="4334086" imgH="3258533" progId="Word.Picture.8">
                  <p:embed/>
                  <p:pic>
                    <p:nvPicPr>
                      <p:cNvPr id="4" name="Object 20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2729"/>
                      <a:stretch>
                        <a:fillRect/>
                      </a:stretch>
                    </p:blipFill>
                    <p:spPr bwMode="auto">
                      <a:xfrm>
                        <a:off x="1519301" y="1402916"/>
                        <a:ext cx="9177925" cy="4985358"/>
                      </a:xfrm>
                      <a:prstGeom prst="rect">
                        <a:avLst/>
                      </a:prstGeom>
                      <a:noFill/>
                      <a:ln w="476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3939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87686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800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DFRIF</a:t>
            </a:r>
          </a:p>
        </p:txBody>
      </p: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567324" y="1066800"/>
            <a:ext cx="11087100" cy="5511800"/>
            <a:chOff x="143673" y="1143000"/>
            <a:chExt cx="9233961" cy="5511698"/>
          </a:xfrm>
        </p:grpSpPr>
        <p:sp>
          <p:nvSpPr>
            <p:cNvPr id="5" name="Text Box 2"/>
            <p:cNvSpPr txBox="1">
              <a:spLocks noChangeArrowheads="1"/>
            </p:cNvSpPr>
            <p:nvPr/>
          </p:nvSpPr>
          <p:spPr bwMode="auto">
            <a:xfrm>
              <a:off x="5818743" y="1600192"/>
              <a:ext cx="3449641" cy="1006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Clr>
                  <a:schemeClr val="bg2"/>
                </a:buClr>
                <a:defRPr/>
              </a:pPr>
              <a:r>
                <a:rPr lang="en-US" sz="2000" dirty="0">
                  <a:solidFill>
                    <a:schemeClr val="tx2"/>
                  </a:solidFill>
                  <a:latin typeface="+mn-lt"/>
                </a:rPr>
                <a:t>  </a:t>
              </a:r>
              <a:r>
                <a:rPr lang="en-US" sz="2000" u="sng" dirty="0">
                  <a:solidFill>
                    <a:schemeClr val="tx2"/>
                  </a:solidFill>
                  <a:latin typeface="+mn-lt"/>
                </a:rPr>
                <a:t>Flatcars</a:t>
              </a:r>
              <a:r>
                <a:rPr lang="en-US" sz="2000" dirty="0">
                  <a:solidFill>
                    <a:schemeClr val="tx2"/>
                  </a:solidFill>
                  <a:latin typeface="+mn-lt"/>
                </a:rPr>
                <a:t>:</a:t>
              </a:r>
            </a:p>
            <a:p>
              <a:pPr>
                <a:buClr>
                  <a:schemeClr val="bg2"/>
                </a:buClr>
                <a:defRPr/>
              </a:pPr>
              <a:r>
                <a:rPr lang="en-US" sz="2000" dirty="0">
                  <a:solidFill>
                    <a:schemeClr val="tx2"/>
                  </a:solidFill>
                  <a:latin typeface="+mn-lt"/>
                </a:rPr>
                <a:t>   General Purpose      1477</a:t>
              </a:r>
            </a:p>
            <a:p>
              <a:pPr>
                <a:buClr>
                  <a:schemeClr val="bg2"/>
                </a:buClr>
                <a:defRPr/>
              </a:pPr>
              <a:r>
                <a:rPr lang="en-US" sz="2000" dirty="0">
                  <a:solidFill>
                    <a:schemeClr val="tx2"/>
                  </a:solidFill>
                  <a:latin typeface="+mn-lt"/>
                </a:rPr>
                <a:t>   Special Purpose         139</a:t>
              </a:r>
              <a:endParaRPr lang="en-US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5818743" y="2666972"/>
              <a:ext cx="3449641" cy="1006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Clr>
                  <a:schemeClr val="bg2"/>
                </a:buClr>
                <a:defRPr/>
              </a:pPr>
              <a:r>
                <a:rPr lang="en-US" sz="2000" dirty="0">
                  <a:solidFill>
                    <a:schemeClr val="tx2"/>
                  </a:solidFill>
                  <a:latin typeface="+mn-lt"/>
                </a:rPr>
                <a:t>  </a:t>
              </a:r>
              <a:r>
                <a:rPr lang="en-US" sz="2000" u="sng" dirty="0">
                  <a:solidFill>
                    <a:schemeClr val="tx2"/>
                  </a:solidFill>
                  <a:latin typeface="+mn-lt"/>
                </a:rPr>
                <a:t>Tank cars</a:t>
              </a:r>
              <a:r>
                <a:rPr lang="en-US" sz="2000" dirty="0">
                  <a:solidFill>
                    <a:schemeClr val="tx2"/>
                  </a:solidFill>
                  <a:latin typeface="+mn-lt"/>
                </a:rPr>
                <a:t>:</a:t>
              </a:r>
            </a:p>
            <a:p>
              <a:pPr>
                <a:buClr>
                  <a:schemeClr val="bg2"/>
                </a:buClr>
                <a:defRPr/>
              </a:pPr>
              <a:r>
                <a:rPr lang="en-US" sz="2000" dirty="0">
                  <a:solidFill>
                    <a:schemeClr val="tx2"/>
                  </a:solidFill>
                  <a:latin typeface="+mn-lt"/>
                </a:rPr>
                <a:t>   General Purpose        375</a:t>
              </a:r>
            </a:p>
            <a:p>
              <a:pPr>
                <a:buClr>
                  <a:schemeClr val="bg2"/>
                </a:buClr>
                <a:defRPr/>
              </a:pPr>
              <a:r>
                <a:rPr lang="en-US" sz="2000" dirty="0">
                  <a:solidFill>
                    <a:schemeClr val="tx2"/>
                  </a:solidFill>
                  <a:latin typeface="+mn-lt"/>
                </a:rPr>
                <a:t>   Special Purpose           18</a:t>
              </a:r>
              <a:endParaRPr lang="en-US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5927994" y="3733752"/>
              <a:ext cx="3449640" cy="1006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Clr>
                  <a:schemeClr val="bg2"/>
                </a:buClr>
                <a:defRPr/>
              </a:pPr>
              <a:r>
                <a:rPr lang="en-US" sz="2000" u="sng">
                  <a:solidFill>
                    <a:schemeClr val="tx2"/>
                  </a:solidFill>
                  <a:latin typeface="+mn-lt"/>
                </a:rPr>
                <a:t>Boxcars</a:t>
              </a:r>
              <a:r>
                <a:rPr lang="en-US" sz="2000">
                  <a:solidFill>
                    <a:schemeClr val="tx2"/>
                  </a:solidFill>
                  <a:latin typeface="+mn-lt"/>
                </a:rPr>
                <a:t>:</a:t>
              </a:r>
            </a:p>
            <a:p>
              <a:pPr>
                <a:buClr>
                  <a:schemeClr val="bg2"/>
                </a:buClr>
                <a:defRPr/>
              </a:pPr>
              <a:r>
                <a:rPr lang="en-US" sz="2000">
                  <a:solidFill>
                    <a:schemeClr val="tx2"/>
                  </a:solidFill>
                  <a:latin typeface="+mn-lt"/>
                </a:rPr>
                <a:t> Special  Purpose           30</a:t>
              </a:r>
            </a:p>
            <a:p>
              <a:pPr>
                <a:buClr>
                  <a:schemeClr val="bg2"/>
                </a:buClr>
                <a:defRPr/>
              </a:pPr>
              <a:r>
                <a:rPr lang="en-US" sz="2000">
                  <a:solidFill>
                    <a:schemeClr val="tx2"/>
                  </a:solidFill>
                  <a:latin typeface="+mn-lt"/>
                </a:rPr>
                <a:t> Refrigerated                    9 </a:t>
              </a:r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5818743" y="4800532"/>
              <a:ext cx="3449641" cy="1323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Clr>
                  <a:schemeClr val="bg2"/>
                </a:buClr>
                <a:defRPr/>
              </a:pPr>
              <a:r>
                <a:rPr lang="en-US" sz="2000">
                  <a:solidFill>
                    <a:schemeClr val="tx2"/>
                  </a:solidFill>
                  <a:latin typeface="+mn-lt"/>
                </a:rPr>
                <a:t>  </a:t>
              </a:r>
              <a:r>
                <a:rPr lang="en-US" sz="2000" u="sng">
                  <a:solidFill>
                    <a:schemeClr val="tx2"/>
                  </a:solidFill>
                  <a:latin typeface="+mn-lt"/>
                </a:rPr>
                <a:t>Misc cars</a:t>
              </a:r>
              <a:r>
                <a:rPr lang="en-US" sz="2000">
                  <a:solidFill>
                    <a:schemeClr val="tx2"/>
                  </a:solidFill>
                  <a:latin typeface="+mn-lt"/>
                </a:rPr>
                <a:t>:</a:t>
              </a:r>
            </a:p>
            <a:p>
              <a:pPr>
                <a:buClr>
                  <a:schemeClr val="bg2"/>
                </a:buClr>
                <a:defRPr/>
              </a:pPr>
              <a:r>
                <a:rPr lang="en-US" sz="2000">
                  <a:solidFill>
                    <a:schemeClr val="tx2"/>
                  </a:solidFill>
                  <a:latin typeface="+mn-lt"/>
                </a:rPr>
                <a:t>   Escort Cabooses	   6   </a:t>
              </a:r>
            </a:p>
            <a:p>
              <a:pPr>
                <a:buClr>
                  <a:schemeClr val="bg2"/>
                </a:buClr>
                <a:defRPr/>
              </a:pPr>
              <a:r>
                <a:rPr lang="en-US" sz="2000">
                  <a:solidFill>
                    <a:schemeClr val="tx2"/>
                  </a:solidFill>
                  <a:latin typeface="+mn-lt"/>
                </a:rPr>
                <a:t>   Guard Cars	                5</a:t>
              </a:r>
            </a:p>
            <a:p>
              <a:pPr>
                <a:buClr>
                  <a:schemeClr val="bg2"/>
                </a:buClr>
                <a:defRPr/>
              </a:pPr>
              <a:r>
                <a:rPr lang="en-US" sz="2000">
                  <a:solidFill>
                    <a:schemeClr val="tx2"/>
                  </a:solidFill>
                  <a:latin typeface="+mn-lt"/>
                </a:rPr>
                <a:t>   Spec Lease                   11</a:t>
              </a:r>
              <a:endParaRPr lang="en-US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5746906" y="6156232"/>
              <a:ext cx="3449641" cy="396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buClr>
                  <a:schemeClr val="bg2"/>
                </a:buClr>
                <a:defRPr/>
              </a:pPr>
              <a:r>
                <a:rPr lang="en-US" sz="2000" b="1">
                  <a:solidFill>
                    <a:schemeClr val="tx2"/>
                  </a:solidFill>
                  <a:latin typeface="+mn-lt"/>
                </a:rPr>
                <a:t>  Total DODX:            2070</a:t>
              </a:r>
              <a:endParaRPr lang="en-US" b="1">
                <a:solidFill>
                  <a:schemeClr val="tx2"/>
                </a:solidFill>
                <a:latin typeface="+mn-lt"/>
              </a:endParaRPr>
            </a:p>
          </p:txBody>
        </p:sp>
        <p:pic>
          <p:nvPicPr>
            <p:cNvPr id="10" name="Picture 8" descr="r70"/>
            <p:cNvPicPr>
              <a:picLocks noChangeAspect="1" noChangeArrowheads="1"/>
            </p:cNvPicPr>
            <p:nvPr/>
          </p:nvPicPr>
          <p:blipFill>
            <a:blip r:embed="rId2"/>
            <a:srcRect t="2037" r="9166" b="10001"/>
            <a:stretch>
              <a:fillRect/>
            </a:stretch>
          </p:blipFill>
          <p:spPr bwMode="auto">
            <a:xfrm>
              <a:off x="2964746" y="3428958"/>
              <a:ext cx="2767195" cy="32257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143673" y="1143000"/>
              <a:ext cx="5818742" cy="3108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6075" indent="-346075">
                <a:buClr>
                  <a:schemeClr val="accent1"/>
                </a:buClr>
                <a:buSzPct val="80000"/>
                <a:buFont typeface="Wingdings 2" pitchFamily="18" charset="2"/>
                <a:buChar char="Ò"/>
                <a:defRPr/>
              </a:pPr>
              <a:r>
                <a:rPr lang="en-US" sz="2400" dirty="0">
                  <a:solidFill>
                    <a:schemeClr val="tx2"/>
                  </a:solidFill>
                  <a:latin typeface="+mn-lt"/>
                </a:rPr>
                <a:t>Defense Freight Rail Interchange Fleet</a:t>
              </a:r>
            </a:p>
            <a:p>
              <a:pPr marL="346075" indent="-346075">
                <a:buClr>
                  <a:schemeClr val="accent1"/>
                </a:buClr>
                <a:buSzPct val="80000"/>
                <a:buFont typeface="Wingdings 2" pitchFamily="18" charset="2"/>
                <a:buChar char="Ò"/>
                <a:defRPr/>
              </a:pPr>
              <a:r>
                <a:rPr lang="en-US" sz="2400" dirty="0">
                  <a:solidFill>
                    <a:schemeClr val="tx2"/>
                  </a:solidFill>
                  <a:latin typeface="+mn-lt"/>
                </a:rPr>
                <a:t>Mainly used for over-dimensional equipment or to meet deployment time constraints</a:t>
              </a:r>
            </a:p>
            <a:p>
              <a:pPr marL="346075" indent="-346075">
                <a:buClr>
                  <a:schemeClr val="accent1"/>
                </a:buClr>
                <a:buSzPct val="80000"/>
                <a:buFont typeface="Wingdings 2" pitchFamily="18" charset="2"/>
                <a:buChar char="Ò"/>
                <a:defRPr/>
              </a:pPr>
              <a:r>
                <a:rPr lang="en-US" sz="2400" dirty="0">
                  <a:solidFill>
                    <a:schemeClr val="tx2"/>
                  </a:solidFill>
                  <a:latin typeface="+mn-lt"/>
                </a:rPr>
                <a:t>Controlled by SDDC</a:t>
              </a:r>
            </a:p>
            <a:p>
              <a:pPr marL="346075" indent="-346075">
                <a:buClr>
                  <a:schemeClr val="accent1"/>
                </a:buClr>
                <a:buSzPct val="80000"/>
                <a:buFont typeface="Wingdings 2" pitchFamily="18" charset="2"/>
                <a:buChar char="Ò"/>
                <a:defRPr/>
              </a:pPr>
              <a:r>
                <a:rPr lang="en-US" sz="2400" dirty="0">
                  <a:solidFill>
                    <a:schemeClr val="tx2"/>
                  </a:solidFill>
                  <a:latin typeface="+mn-lt"/>
                </a:rPr>
                <a:t>Pre-positioned at PPP installations to meet time constraints</a:t>
              </a:r>
            </a:p>
            <a:p>
              <a:pPr marL="346075" indent="-346075">
                <a:buClr>
                  <a:schemeClr val="bg2"/>
                </a:buClr>
                <a:buFontTx/>
                <a:buChar char="•"/>
                <a:defRPr/>
              </a:pPr>
              <a:endParaRPr lang="en-US" sz="2800" dirty="0">
                <a:solidFill>
                  <a:schemeClr val="tx2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051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133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800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Flatcars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005734" y="1292268"/>
            <a:ext cx="9829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Ideal for transporting military cargo and vehicles</a:t>
            </a:r>
          </a:p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Equipment may be carried on DOD or common carrier flatcars </a:t>
            </a:r>
          </a:p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endParaRPr lang="en-US" sz="24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3" name="Picture 12" descr="7672324402_fd8b57330d_z.jpg"/>
          <p:cNvPicPr>
            <a:picLocks noChangeAspect="1"/>
          </p:cNvPicPr>
          <p:nvPr/>
        </p:nvPicPr>
        <p:blipFill>
          <a:blip r:embed="rId2"/>
          <a:srcRect t="8962" b="23113"/>
          <a:stretch>
            <a:fillRect/>
          </a:stretch>
        </p:blipFill>
        <p:spPr>
          <a:xfrm>
            <a:off x="266700" y="2133600"/>
            <a:ext cx="6434138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photo 1.JPG"/>
          <p:cNvPicPr>
            <a:picLocks noChangeAspect="1"/>
          </p:cNvPicPr>
          <p:nvPr/>
        </p:nvPicPr>
        <p:blipFill>
          <a:blip r:embed="rId3"/>
          <a:srcRect l="15144" b="13334"/>
          <a:stretch>
            <a:fillRect/>
          </a:stretch>
        </p:blipFill>
        <p:spPr>
          <a:xfrm>
            <a:off x="6467082" y="3607496"/>
            <a:ext cx="4154988" cy="3018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2564648" y="5396628"/>
            <a:ext cx="381348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tx2"/>
                </a:solidFill>
                <a:latin typeface="+mn-lt"/>
              </a:rPr>
              <a:t>Tie-down information</a:t>
            </a:r>
          </a:p>
          <a:p>
            <a:pPr algn="ctr">
              <a:defRPr/>
            </a:pPr>
            <a:r>
              <a:rPr lang="en-US" sz="3200" dirty="0">
                <a:solidFill>
                  <a:schemeClr val="tx2"/>
                </a:solidFill>
                <a:latin typeface="+mn-lt"/>
              </a:rPr>
              <a:t>on side of railcar</a:t>
            </a:r>
          </a:p>
        </p:txBody>
      </p:sp>
      <p:cxnSp>
        <p:nvCxnSpPr>
          <p:cNvPr id="17" name="Straight Connector 8"/>
          <p:cNvCxnSpPr>
            <a:cxnSpLocks noChangeShapeType="1"/>
          </p:cNvCxnSpPr>
          <p:nvPr/>
        </p:nvCxnSpPr>
        <p:spPr bwMode="auto">
          <a:xfrm flipH="1">
            <a:off x="5778901" y="5874259"/>
            <a:ext cx="1376362" cy="354013"/>
          </a:xfrm>
          <a:prstGeom prst="line">
            <a:avLst/>
          </a:prstGeom>
          <a:noFill/>
          <a:ln w="38100" cap="rnd" algn="ctr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83750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u="sng" dirty="0"/>
              <a:t/>
            </a:r>
            <a:br>
              <a:rPr lang="en-US" u="sng" dirty="0"/>
            </a:br>
            <a:r>
              <a:rPr lang="en-US" u="sng" dirty="0" smtClean="0">
                <a:solidFill>
                  <a:schemeClr val="tx1"/>
                </a:solidFill>
              </a:rPr>
              <a:t>Classroom Recommendations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sz="half" idx="2"/>
          </p:nvPr>
        </p:nvSpPr>
        <p:spPr bwMode="auto"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ctr">
              <a:buFontTx/>
              <a:buNone/>
              <a:defRPr/>
            </a:pPr>
            <a:r>
              <a:rPr lang="en-US" sz="3600" dirty="0" smtClean="0">
                <a:cs typeface="Arial" pitchFamily="34" charset="0"/>
              </a:rPr>
              <a:t>DO</a:t>
            </a:r>
          </a:p>
          <a:p>
            <a:pPr>
              <a:defRPr/>
            </a:pPr>
            <a:r>
              <a:rPr lang="en-US" sz="3600" dirty="0" smtClean="0">
                <a:cs typeface="Arial" pitchFamily="34" charset="0"/>
              </a:rPr>
              <a:t>Take Notes</a:t>
            </a:r>
          </a:p>
          <a:p>
            <a:pPr>
              <a:defRPr/>
            </a:pPr>
            <a:r>
              <a:rPr lang="en-US" sz="3600" dirty="0" smtClean="0">
                <a:cs typeface="Arial" pitchFamily="34" charset="0"/>
              </a:rPr>
              <a:t>Pay Attention</a:t>
            </a:r>
          </a:p>
          <a:p>
            <a:pPr>
              <a:defRPr/>
            </a:pPr>
            <a:r>
              <a:rPr lang="en-US" sz="3600" dirty="0" smtClean="0">
                <a:cs typeface="Arial" pitchFamily="34" charset="0"/>
              </a:rPr>
              <a:t>Ask Questions</a:t>
            </a:r>
          </a:p>
          <a:p>
            <a:pPr>
              <a:defRPr/>
            </a:pPr>
            <a:r>
              <a:rPr lang="en-US" sz="3600" dirty="0" smtClean="0">
                <a:cs typeface="Arial" pitchFamily="34" charset="0"/>
              </a:rPr>
              <a:t>Reading is Recommended</a:t>
            </a:r>
          </a:p>
          <a:p>
            <a:pPr lvl="1">
              <a:defRPr/>
            </a:pPr>
            <a:endParaRPr lang="en-US" sz="3600" dirty="0" smtClean="0">
              <a:cs typeface="Arial" pitchFamily="34" charset="0"/>
            </a:endParaRPr>
          </a:p>
          <a:p>
            <a:pPr lvl="1">
              <a:defRPr/>
            </a:pPr>
            <a:endParaRPr lang="en-US" sz="3600" dirty="0" smtClean="0">
              <a:cs typeface="Arial" pitchFamily="34" charset="0"/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>
            <p:ph sz="quarter" idx="4"/>
          </p:nvPr>
        </p:nvSpPr>
        <p:spPr bwMode="auto"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ctr">
              <a:buFontTx/>
              <a:buNone/>
              <a:defRPr/>
            </a:pPr>
            <a:r>
              <a:rPr lang="en-US" sz="3200" dirty="0" smtClean="0"/>
              <a:t>DON’T</a:t>
            </a:r>
          </a:p>
          <a:p>
            <a:pPr>
              <a:defRPr/>
            </a:pPr>
            <a:r>
              <a:rPr lang="en-US" sz="3200" dirty="0" smtClean="0"/>
              <a:t>Operate Cell Phones</a:t>
            </a:r>
          </a:p>
          <a:p>
            <a:pPr>
              <a:defRPr/>
            </a:pPr>
            <a:r>
              <a:rPr lang="en-US" sz="3200" dirty="0" smtClean="0"/>
              <a:t>Use Tobacco Products</a:t>
            </a:r>
          </a:p>
          <a:p>
            <a:pPr>
              <a:defRPr/>
            </a:pPr>
            <a:r>
              <a:rPr lang="en-US" sz="3200" dirty="0" smtClean="0"/>
              <a:t>Have Open Containers on Tables </a:t>
            </a:r>
          </a:p>
        </p:txBody>
      </p:sp>
    </p:spTree>
    <p:extLst>
      <p:ext uri="{BB962C8B-B14F-4D97-AF65-F5344CB8AC3E}">
        <p14:creationId xmlns:p14="http://schemas.microsoft.com/office/powerpoint/2010/main" val="102172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175576"/>
          </a:xfrm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Multi-Level Flatcars</a:t>
            </a:r>
          </a:p>
        </p:txBody>
      </p:sp>
      <p:sp>
        <p:nvSpPr>
          <p:cNvPr id="4" name="Text Box 1026"/>
          <p:cNvSpPr txBox="1">
            <a:spLocks noChangeArrowheads="1"/>
          </p:cNvSpPr>
          <p:nvPr/>
        </p:nvSpPr>
        <p:spPr bwMode="auto">
          <a:xfrm>
            <a:off x="266700" y="1341438"/>
            <a:ext cx="640080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May be open or closed</a:t>
            </a:r>
          </a:p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Taller vehicles on upper level</a:t>
            </a:r>
          </a:p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Ramps used to load upper levels</a:t>
            </a:r>
          </a:p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5" name="Picture 1030" descr="untitled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" y="3932238"/>
            <a:ext cx="4191000" cy="2697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cn-open-bi-level-autorack-2.jpg"/>
          <p:cNvPicPr>
            <a:picLocks noChangeAspect="1"/>
          </p:cNvPicPr>
          <p:nvPr/>
        </p:nvPicPr>
        <p:blipFill>
          <a:blip r:embed="rId3"/>
          <a:srcRect l="3333" t="27778" r="4167" b="15555"/>
          <a:stretch>
            <a:fillRect/>
          </a:stretch>
        </p:blipFill>
        <p:spPr>
          <a:xfrm>
            <a:off x="4467094" y="3962400"/>
            <a:ext cx="5827713" cy="2676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535043_10151579136434540_161200167_n.jpg"/>
          <p:cNvPicPr>
            <a:picLocks noChangeAspect="1"/>
          </p:cNvPicPr>
          <p:nvPr/>
        </p:nvPicPr>
        <p:blipFill>
          <a:blip r:embed="rId4"/>
          <a:srcRect t="15000"/>
          <a:stretch>
            <a:fillRect/>
          </a:stretch>
        </p:blipFill>
        <p:spPr>
          <a:xfrm>
            <a:off x="6743700" y="1600200"/>
            <a:ext cx="4103840" cy="2332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930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200628"/>
          </a:xfrm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TOFC Flatcars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42900" y="1143000"/>
            <a:ext cx="7010400" cy="52322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800" dirty="0">
                <a:solidFill>
                  <a:schemeClr val="tx2"/>
                </a:solidFill>
                <a:latin typeface="+mn-lt"/>
              </a:rPr>
              <a:t> Trailer on Flatcar</a:t>
            </a:r>
            <a:endParaRPr lang="en-US" sz="2800" u="sng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6" name="Picture 5" descr="4915388326_f30e1dfd20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118" y="1766170"/>
            <a:ext cx="7177414" cy="4734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258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100420"/>
          </a:xfrm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Types of MHE / CHE</a:t>
            </a:r>
          </a:p>
        </p:txBody>
      </p:sp>
      <p:pic>
        <p:nvPicPr>
          <p:cNvPr id="4" name="Picture 3" descr="untitled81"/>
          <p:cNvPicPr>
            <a:picLocks noChangeAspect="1" noChangeArrowheads="1"/>
          </p:cNvPicPr>
          <p:nvPr/>
        </p:nvPicPr>
        <p:blipFill>
          <a:blip r:embed="rId2"/>
          <a:srcRect l="17090"/>
          <a:stretch>
            <a:fillRect/>
          </a:stretch>
        </p:blipFill>
        <p:spPr bwMode="auto">
          <a:xfrm>
            <a:off x="759390" y="1504950"/>
            <a:ext cx="4764088" cy="4514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 descr="photo 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47"/>
          <a:stretch>
            <a:fillRect/>
          </a:stretch>
        </p:blipFill>
        <p:spPr bwMode="auto">
          <a:xfrm>
            <a:off x="5522412" y="1504950"/>
            <a:ext cx="5275023" cy="4533900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612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050316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5400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Boxcars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66700" y="1143000"/>
            <a:ext cx="9677400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8925" indent="-28892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U.S. Boxcars in domestic service have a capacity of about 100k lbs or over 3900 </a:t>
            </a:r>
            <a:r>
              <a:rPr lang="en-US" sz="2400" dirty="0" smtClean="0">
                <a:solidFill>
                  <a:schemeClr val="tx2"/>
                </a:solidFill>
                <a:latin typeface="+mn-lt"/>
              </a:rPr>
              <a:t>cu. ft.  </a:t>
            </a:r>
            <a:endParaRPr lang="en-US" sz="2400" dirty="0">
              <a:solidFill>
                <a:schemeClr val="tx2"/>
              </a:solidFill>
              <a:latin typeface="+mn-lt"/>
            </a:endParaRPr>
          </a:p>
          <a:p>
            <a:pPr marL="288925" indent="-28892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Ideal for commodities requiring protection from weather or susceptible to pilferage, such as: </a:t>
            </a:r>
          </a:p>
          <a:p>
            <a:pPr marL="746125" lvl="1" indent="-288925">
              <a:buClr>
                <a:schemeClr val="bg2"/>
              </a:buClr>
              <a:buFont typeface="Arial" charset="0"/>
              <a:buChar char="̵"/>
              <a:defRPr/>
            </a:pPr>
            <a:endParaRPr lang="en-US" sz="2400" dirty="0">
              <a:solidFill>
                <a:schemeClr val="tx2"/>
              </a:solidFill>
              <a:latin typeface="+mn-lt"/>
            </a:endParaRPr>
          </a:p>
          <a:p>
            <a:pPr marL="746125" lvl="1" indent="-288925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Foodstuffs</a:t>
            </a:r>
          </a:p>
          <a:p>
            <a:pPr marL="746125" lvl="1" indent="-288925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Medicines</a:t>
            </a:r>
          </a:p>
          <a:p>
            <a:pPr marL="746125" lvl="1" indent="-288925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Electronics</a:t>
            </a:r>
          </a:p>
          <a:p>
            <a:pPr marL="746125" lvl="1" indent="-288925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Spare parts</a:t>
            </a:r>
          </a:p>
          <a:p>
            <a:pPr marL="746125" lvl="1" indent="-288925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Ammunition</a:t>
            </a:r>
          </a:p>
        </p:txBody>
      </p:sp>
      <p:pic>
        <p:nvPicPr>
          <p:cNvPr id="6" name="Picture 5" descr="40and8s_style_boxc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62718" y="2642992"/>
            <a:ext cx="7685238" cy="3994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5586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137998"/>
          </a:xfrm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Gondola Cars</a:t>
            </a:r>
          </a:p>
        </p:txBody>
      </p:sp>
      <p:sp>
        <p:nvSpPr>
          <p:cNvPr id="4" name="Rectangle 3075"/>
          <p:cNvSpPr>
            <a:spLocks noChangeArrowheads="1"/>
          </p:cNvSpPr>
          <p:nvPr/>
        </p:nvSpPr>
        <p:spPr bwMode="auto">
          <a:xfrm>
            <a:off x="1256254" y="1432142"/>
            <a:ext cx="9525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8925" indent="-28892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Gondola cars sides prevent bulk loads from shifting </a:t>
            </a:r>
          </a:p>
          <a:p>
            <a:pPr marL="288925" indent="-28892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endParaRPr lang="en-US" sz="24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5" name="Picture 3076" descr="r76"/>
          <p:cNvPicPr>
            <a:picLocks noChangeAspect="1" noChangeArrowheads="1"/>
          </p:cNvPicPr>
          <p:nvPr/>
        </p:nvPicPr>
        <p:blipFill>
          <a:blip r:embed="rId2"/>
          <a:srcRect r="10417" b="45720"/>
          <a:stretch>
            <a:fillRect/>
          </a:stretch>
        </p:blipFill>
        <p:spPr bwMode="auto">
          <a:xfrm>
            <a:off x="1521390" y="2300614"/>
            <a:ext cx="8749952" cy="4050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988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075368"/>
          </a:xfrm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Switch Engines</a:t>
            </a:r>
          </a:p>
        </p:txBody>
      </p:sp>
      <p:sp>
        <p:nvSpPr>
          <p:cNvPr id="4" name="Rectangle 1026"/>
          <p:cNvSpPr>
            <a:spLocks noChangeArrowheads="1"/>
          </p:cNvSpPr>
          <p:nvPr/>
        </p:nvSpPr>
        <p:spPr bwMode="auto">
          <a:xfrm>
            <a:off x="1494770" y="1306882"/>
            <a:ext cx="9029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Used to switch rail cars in and out of a loading area</a:t>
            </a:r>
            <a:endParaRPr lang="en-US" sz="18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5" name="Picture 1029" descr="r87"/>
          <p:cNvPicPr>
            <a:picLocks noChangeAspect="1" noChangeArrowheads="1"/>
          </p:cNvPicPr>
          <p:nvPr/>
        </p:nvPicPr>
        <p:blipFill>
          <a:blip r:embed="rId2"/>
          <a:srcRect r="4187" b="6667"/>
          <a:stretch>
            <a:fillRect/>
          </a:stretch>
        </p:blipFill>
        <p:spPr bwMode="auto">
          <a:xfrm>
            <a:off x="1638300" y="1920506"/>
            <a:ext cx="7868955" cy="4555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067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100420"/>
          </a:xfrm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Line Haul Locomotives</a:t>
            </a:r>
          </a:p>
        </p:txBody>
      </p:sp>
      <p:sp>
        <p:nvSpPr>
          <p:cNvPr id="4" name="Rectangle 1026"/>
          <p:cNvSpPr>
            <a:spLocks noChangeArrowheads="1"/>
          </p:cNvSpPr>
          <p:nvPr/>
        </p:nvSpPr>
        <p:spPr bwMode="auto">
          <a:xfrm>
            <a:off x="1369510" y="1294356"/>
            <a:ext cx="9029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Used to transport cargo over long distances</a:t>
            </a:r>
            <a:endParaRPr lang="en-US" sz="18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5" name="Picture 4" descr="photo 5.JPG"/>
          <p:cNvPicPr>
            <a:picLocks noChangeAspect="1"/>
          </p:cNvPicPr>
          <p:nvPr/>
        </p:nvPicPr>
        <p:blipFill>
          <a:blip r:embed="rId2"/>
          <a:srcRect l="1866" t="13279" b="23334"/>
          <a:stretch>
            <a:fillRect/>
          </a:stretch>
        </p:blipFill>
        <p:spPr>
          <a:xfrm>
            <a:off x="1313666" y="1916482"/>
            <a:ext cx="9183144" cy="4484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618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050316"/>
          </a:xfrm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Caboose</a:t>
            </a:r>
          </a:p>
        </p:txBody>
      </p:sp>
      <p:sp>
        <p:nvSpPr>
          <p:cNvPr id="4" name="Text Box 1029"/>
          <p:cNvSpPr txBox="1">
            <a:spLocks noChangeArrowheads="1"/>
          </p:cNvSpPr>
          <p:nvPr/>
        </p:nvSpPr>
        <p:spPr bwMode="auto">
          <a:xfrm>
            <a:off x="718680" y="1219200"/>
            <a:ext cx="1059232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Not used on civilian trains</a:t>
            </a:r>
          </a:p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Only used when escorts are required for transporting classified or sensitive items</a:t>
            </a:r>
          </a:p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endParaRPr lang="en-US" sz="24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5" name="Picture 4" descr="pictures_61379_12-4-09%20008.jpg"/>
          <p:cNvPicPr>
            <a:picLocks noChangeAspect="1"/>
          </p:cNvPicPr>
          <p:nvPr/>
        </p:nvPicPr>
        <p:blipFill>
          <a:blip r:embed="rId2"/>
          <a:srcRect l="3420" t="15555" r="5946" b="26667"/>
          <a:stretch>
            <a:fillRect/>
          </a:stretch>
        </p:blipFill>
        <p:spPr>
          <a:xfrm>
            <a:off x="1555836" y="2269516"/>
            <a:ext cx="8915922" cy="4283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330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048"/>
          <p:cNvGraphicFramePr>
            <a:graphicFrameLocks noChangeAspect="1"/>
          </p:cNvGraphicFramePr>
          <p:nvPr/>
        </p:nvGraphicFramePr>
        <p:xfrm>
          <a:off x="1866900" y="1752600"/>
          <a:ext cx="2247900" cy="330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1" name="Clip" r:id="rId3" imgW="2247900" imgH="3306763" progId="MS_ClipArt_Gallery.5">
                  <p:embed/>
                </p:oleObj>
              </mc:Choice>
              <mc:Fallback>
                <p:oleObj name="Clip" r:id="rId3" imgW="2247900" imgH="3306763" progId="MS_ClipArt_Gallery.5">
                  <p:embed/>
                  <p:pic>
                    <p:nvPicPr>
                      <p:cNvPr id="1178624" name="Object 20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6900" y="1752600"/>
                        <a:ext cx="2247900" cy="3306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2051"/>
          <p:cNvSpPr txBox="1">
            <a:spLocks noChangeArrowheads="1"/>
          </p:cNvSpPr>
          <p:nvPr/>
        </p:nvSpPr>
        <p:spPr bwMode="auto">
          <a:xfrm>
            <a:off x="3314700" y="2057400"/>
            <a:ext cx="6315075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88" tIns="44450" rIns="90488" bIns="44450" anchor="ctr">
            <a:spAutoFit/>
          </a:bodyPr>
          <a:lstStyle/>
          <a:p>
            <a:pPr algn="ctr">
              <a:defRPr/>
            </a:pPr>
            <a:r>
              <a:rPr lang="en-US" sz="9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On</a:t>
            </a:r>
          </a:p>
          <a:p>
            <a:pPr algn="ctr">
              <a:defRPr/>
            </a:pPr>
            <a:r>
              <a:rPr lang="en-US" sz="9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Learning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455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3467100" y="152400"/>
          <a:ext cx="982663" cy="144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5" name="Clip" r:id="rId3" imgW="2247900" imgH="3306763" progId="MS_ClipArt_Gallery.5">
                  <p:embed/>
                </p:oleObj>
              </mc:Choice>
              <mc:Fallback>
                <p:oleObj name="Clip" r:id="rId3" imgW="2247900" imgH="3306763" progId="MS_ClipArt_Gallery.5">
                  <p:embed/>
                  <p:pic>
                    <p:nvPicPr>
                      <p:cNvPr id="7680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7100" y="152400"/>
                        <a:ext cx="982663" cy="144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305300" y="152400"/>
            <a:ext cx="3657600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88" tIns="44450" rIns="90488" bIns="44450" anchor="ctr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On</a:t>
            </a:r>
          </a:p>
          <a:p>
            <a:pPr>
              <a:defRPr/>
            </a:pP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Learning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76300" y="2133600"/>
            <a:ext cx="9410700" cy="156686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90488" tIns="44450" rIns="90488" bIns="44450" anchor="ctr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2"/>
                </a:solidFill>
                <a:latin typeface="+mn-lt"/>
              </a:rPr>
              <a:t>Question 1: What enhanced rail deployment capability does the Defense Freight Rail Interchange Fleet (DFRIF) provide?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76300" y="4132263"/>
            <a:ext cx="876300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 anchor="ctr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2"/>
                </a:solidFill>
                <a:latin typeface="+mn-lt"/>
              </a:rPr>
              <a:t>Answer 1:  Pre-positioning of railcars at selected installations provides flexibility to quickly load military equipment for deployment operations.</a:t>
            </a:r>
            <a:endParaRPr lang="en-US" sz="240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388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>
              <a:lnSpc>
                <a:spcPct val="90000"/>
              </a:lnSpc>
              <a:defRPr/>
            </a:pPr>
            <a:r>
              <a:rPr lang="en-US" sz="2400" dirty="0" smtClean="0">
                <a:cs typeface="Arial" pitchFamily="34" charset="0"/>
              </a:rPr>
              <a:t>Rank / full name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endParaRPr lang="en-US" sz="2400" dirty="0" smtClean="0">
              <a:cs typeface="Arial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sz="2400" dirty="0" smtClean="0">
                <a:cs typeface="Arial" pitchFamily="34" charset="0"/>
              </a:rPr>
              <a:t>Unit / MOS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endParaRPr lang="en-US" sz="2400" dirty="0" smtClean="0">
              <a:cs typeface="Arial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sz="2400" dirty="0" smtClean="0">
                <a:cs typeface="Arial" pitchFamily="34" charset="0"/>
              </a:rPr>
              <a:t>Deployments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endParaRPr lang="en-US" sz="2400" dirty="0" smtClean="0">
              <a:cs typeface="Arial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sz="2400" dirty="0" smtClean="0">
                <a:cs typeface="Arial" pitchFamily="34" charset="0"/>
              </a:rPr>
              <a:t>Rail Load/463L Pallet Packing background</a:t>
            </a:r>
          </a:p>
          <a:p>
            <a:pPr>
              <a:lnSpc>
                <a:spcPct val="90000"/>
              </a:lnSpc>
              <a:defRPr/>
            </a:pPr>
            <a:endParaRPr lang="en-US" sz="2400" dirty="0" smtClean="0">
              <a:cs typeface="Arial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sz="2400" dirty="0" smtClean="0">
                <a:cs typeface="Arial" pitchFamily="34" charset="0"/>
              </a:rPr>
              <a:t>Hobbies</a:t>
            </a:r>
          </a:p>
          <a:p>
            <a:pPr>
              <a:lnSpc>
                <a:spcPct val="90000"/>
              </a:lnSpc>
              <a:defRPr/>
            </a:pPr>
            <a:endParaRPr lang="en-US" sz="2400" dirty="0" smtClean="0">
              <a:cs typeface="Arial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sz="2400" dirty="0" smtClean="0">
                <a:cs typeface="Arial" pitchFamily="34" charset="0"/>
              </a:rPr>
              <a:t>Purpose for taking course</a:t>
            </a:r>
          </a:p>
        </p:txBody>
      </p:sp>
    </p:spTree>
    <p:extLst>
      <p:ext uri="{BB962C8B-B14F-4D97-AF65-F5344CB8AC3E}">
        <p14:creationId xmlns:p14="http://schemas.microsoft.com/office/powerpoint/2010/main" val="391446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3467100" y="152400"/>
          <a:ext cx="982663" cy="144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9" name="Clip" r:id="rId3" imgW="2247900" imgH="3306763" progId="MS_ClipArt_Gallery.5">
                  <p:embed/>
                </p:oleObj>
              </mc:Choice>
              <mc:Fallback>
                <p:oleObj name="Clip" r:id="rId3" imgW="2247900" imgH="3306763" progId="MS_ClipArt_Gallery.5">
                  <p:embed/>
                  <p:pic>
                    <p:nvPicPr>
                      <p:cNvPr id="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7100" y="152400"/>
                        <a:ext cx="982663" cy="144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305300" y="152400"/>
            <a:ext cx="3657600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88" tIns="44450" rIns="90488" bIns="44450" anchor="ctr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On</a:t>
            </a:r>
          </a:p>
          <a:p>
            <a:pPr>
              <a:defRPr/>
            </a:pP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Learning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914400" y="2174875"/>
            <a:ext cx="9001125" cy="156686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90488" tIns="44450" rIns="90488" bIns="44450" anchor="ctr">
            <a:spAutoFit/>
          </a:bodyPr>
          <a:lstStyle/>
          <a:p>
            <a:pPr marL="2286000" indent="-2286000">
              <a:defRPr/>
            </a:pPr>
            <a:r>
              <a:rPr lang="en-US" sz="3200" dirty="0">
                <a:solidFill>
                  <a:schemeClr val="tx2"/>
                </a:solidFill>
                <a:latin typeface="+mn-lt"/>
              </a:rPr>
              <a:t>Question 2:  What type of railcar is ideal for </a:t>
            </a:r>
          </a:p>
          <a:p>
            <a:pPr marL="2286000" indent="-2286000">
              <a:defRPr/>
            </a:pPr>
            <a:r>
              <a:rPr lang="en-US" sz="3200" dirty="0">
                <a:solidFill>
                  <a:schemeClr val="tx2"/>
                </a:solidFill>
                <a:latin typeface="+mn-lt"/>
              </a:rPr>
              <a:t>transporting wheeled and tracked vehicles </a:t>
            </a:r>
          </a:p>
          <a:p>
            <a:pPr marL="2286000" indent="-2286000">
              <a:defRPr/>
            </a:pPr>
            <a:r>
              <a:rPr lang="en-US" sz="3200" dirty="0">
                <a:solidFill>
                  <a:schemeClr val="tx2"/>
                </a:solidFill>
                <a:latin typeface="+mn-lt"/>
              </a:rPr>
              <a:t>and oversized equipment? 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914400" y="3959225"/>
            <a:ext cx="8096250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 anchor="ctr">
            <a:spAutoFit/>
          </a:bodyPr>
          <a:lstStyle/>
          <a:p>
            <a:pPr marL="2057400" indent="-2057400">
              <a:tabLst>
                <a:tab pos="2057400" algn="l"/>
              </a:tabLst>
              <a:defRPr/>
            </a:pPr>
            <a:r>
              <a:rPr lang="en-US" sz="3200" dirty="0">
                <a:solidFill>
                  <a:schemeClr val="tx2"/>
                </a:solidFill>
                <a:latin typeface="+mn-lt"/>
              </a:rPr>
              <a:t>Answer 2: Flat Cars</a:t>
            </a:r>
          </a:p>
        </p:txBody>
      </p:sp>
    </p:spTree>
    <p:extLst>
      <p:ext uri="{BB962C8B-B14F-4D97-AF65-F5344CB8AC3E}">
        <p14:creationId xmlns:p14="http://schemas.microsoft.com/office/powerpoint/2010/main" val="41995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112946"/>
          </a:xfrm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Summary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569404" y="1143000"/>
            <a:ext cx="915987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accent1"/>
              </a:buClr>
              <a:buSzPct val="80000"/>
              <a:buFont typeface="Wingdings 2" pitchFamily="18" charset="2"/>
              <a:buChar char="Ò"/>
              <a:tabLst>
                <a:tab pos="228600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Rail Yard Layout</a:t>
            </a:r>
          </a:p>
          <a:p>
            <a:pPr>
              <a:buClr>
                <a:schemeClr val="accent1"/>
              </a:buClr>
              <a:buSzPct val="80000"/>
              <a:buFont typeface="Wingdings 2" pitchFamily="18" charset="2"/>
              <a:buChar char="Ò"/>
              <a:tabLst>
                <a:tab pos="228600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Types of Railcars</a:t>
            </a:r>
          </a:p>
          <a:p>
            <a:pPr>
              <a:buClr>
                <a:schemeClr val="accent1"/>
              </a:buClr>
              <a:buSzPct val="80000"/>
              <a:buFont typeface="Wingdings 2" pitchFamily="18" charset="2"/>
              <a:buChar char="Ò"/>
              <a:tabLst>
                <a:tab pos="228600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Defense Freight Rail Interchange Fleet (DFRIF)</a:t>
            </a:r>
          </a:p>
          <a:p>
            <a:pPr lvl="1">
              <a:buClr>
                <a:schemeClr val="accent1"/>
              </a:buClr>
              <a:buFontTx/>
              <a:buChar char="•"/>
              <a:tabLst>
                <a:tab pos="228600" algn="l"/>
              </a:tabLst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DODX Railcars</a:t>
            </a:r>
          </a:p>
        </p:txBody>
      </p:sp>
      <p:pic>
        <p:nvPicPr>
          <p:cNvPr id="5" name="Picture 4" descr="humv-unit-train.jpg"/>
          <p:cNvPicPr>
            <a:picLocks noChangeAspect="1"/>
          </p:cNvPicPr>
          <p:nvPr/>
        </p:nvPicPr>
        <p:blipFill>
          <a:blip r:embed="rId2"/>
          <a:srcRect l="8498" t="40000" b="22222"/>
          <a:stretch>
            <a:fillRect/>
          </a:stretch>
        </p:blipFill>
        <p:spPr>
          <a:xfrm>
            <a:off x="190500" y="3428999"/>
            <a:ext cx="11696700" cy="3124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498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tx1"/>
                </a:solidFill>
              </a:rPr>
              <a:t>Rail Loading</a:t>
            </a:r>
            <a:br>
              <a:rPr lang="en-US" sz="4000" dirty="0" smtClean="0">
                <a:solidFill>
                  <a:schemeClr val="tx1"/>
                </a:solidFill>
              </a:rPr>
            </a:br>
            <a:r>
              <a:rPr lang="en-US" sz="4000" dirty="0" smtClean="0">
                <a:solidFill>
                  <a:schemeClr val="tx1"/>
                </a:solidFill>
              </a:rPr>
              <a:t>Requirements and Procedures</a:t>
            </a:r>
          </a:p>
        </p:txBody>
      </p:sp>
      <p:pic>
        <p:nvPicPr>
          <p:cNvPr id="4" name="Picture 4" descr="C:\Users\michael.haynes2\Desktop\116CANON\IMG_0404.JPG"/>
          <p:cNvPicPr>
            <a:picLocks noChangeAspect="1" noChangeArrowheads="1"/>
          </p:cNvPicPr>
          <p:nvPr/>
        </p:nvPicPr>
        <p:blipFill>
          <a:blip r:embed="rId2"/>
          <a:srcRect t="21111" b="6667"/>
          <a:stretch>
            <a:fillRect/>
          </a:stretch>
        </p:blipFill>
        <p:spPr bwMode="auto">
          <a:xfrm>
            <a:off x="885694" y="1690689"/>
            <a:ext cx="10450360" cy="4710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22512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 prstMaterial="plastic">
              <a:bevelT w="38100" h="38100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Equipment Prep for Rail Movement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144564" y="1382038"/>
            <a:ext cx="96774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274320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The deploying unit is responsible for preparing its vehicles and </a:t>
            </a:r>
          </a:p>
          <a:p>
            <a:pPr indent="-274320">
              <a:buClr>
                <a:schemeClr val="accent1"/>
              </a:buClr>
              <a:buSzPct val="80000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   equipment for rail movement</a:t>
            </a:r>
          </a:p>
          <a:p>
            <a:pPr marL="914400" lvl="3" indent="-274320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  Cleaning</a:t>
            </a:r>
          </a:p>
          <a:p>
            <a:pPr marL="914400" lvl="3" indent="-274320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  Configuration</a:t>
            </a:r>
          </a:p>
          <a:p>
            <a:pPr marL="914400" lvl="3" indent="-274320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  Documentation</a:t>
            </a:r>
          </a:p>
        </p:txBody>
      </p:sp>
      <p:pic>
        <p:nvPicPr>
          <p:cNvPr id="5" name="Picture 5" descr="C:\Users\michael.haynes2\Desktop\116CANON\IMG_0372.JPG"/>
          <p:cNvPicPr>
            <a:picLocks noChangeAspect="1" noChangeArrowheads="1"/>
          </p:cNvPicPr>
          <p:nvPr/>
        </p:nvPicPr>
        <p:blipFill>
          <a:blip r:embed="rId2"/>
          <a:srcRect l="18256" t="6571" r="12030"/>
          <a:stretch>
            <a:fillRect/>
          </a:stretch>
        </p:blipFill>
        <p:spPr bwMode="auto">
          <a:xfrm>
            <a:off x="5568339" y="1816274"/>
            <a:ext cx="5354355" cy="4548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59787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 prstMaterial="plastic">
              <a:bevelT w="38100" h="38100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General Guidance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870036" y="1556358"/>
            <a:ext cx="9867900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274320">
              <a:spcBef>
                <a:spcPts val="0"/>
              </a:spcBef>
              <a:buClr>
                <a:schemeClr val="accent1"/>
              </a:buClr>
              <a:buSzPct val="80000"/>
              <a:buFont typeface="Wingdings 2" pitchFamily="18" charset="2"/>
              <a:buChar char="Ò"/>
              <a:tabLst>
                <a:tab pos="284163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Don’t carry ammunition and fuel as secondary cargo together </a:t>
            </a:r>
          </a:p>
          <a:p>
            <a:pPr indent="-274320">
              <a:spcBef>
                <a:spcPts val="0"/>
              </a:spcBef>
              <a:buClr>
                <a:schemeClr val="accent1"/>
              </a:buClr>
              <a:buSzPct val="100000"/>
              <a:tabLst>
                <a:tab pos="284163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   on any vehicle during rail movement</a:t>
            </a:r>
          </a:p>
          <a:p>
            <a:pPr indent="-274320">
              <a:spcBef>
                <a:spcPts val="0"/>
              </a:spcBef>
              <a:buClr>
                <a:schemeClr val="accent1"/>
              </a:buClr>
              <a:buSzPct val="80000"/>
              <a:buFont typeface="Wingdings 2" pitchFamily="18" charset="2"/>
              <a:buChar char="Ò"/>
              <a:tabLst>
                <a:tab pos="284163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Place warning placards on all sides of hazardous cargo loads</a:t>
            </a:r>
          </a:p>
          <a:p>
            <a:pPr indent="-274320">
              <a:spcBef>
                <a:spcPts val="0"/>
              </a:spcBef>
              <a:buClr>
                <a:schemeClr val="accent1"/>
              </a:buClr>
              <a:buSzPct val="80000"/>
              <a:buFont typeface="Wingdings 2" pitchFamily="18" charset="2"/>
              <a:buChar char="Ò"/>
              <a:tabLst>
                <a:tab pos="284163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Load as much unit equipment as possible in organic vehicles</a:t>
            </a:r>
          </a:p>
          <a:p>
            <a:pPr indent="-274320">
              <a:spcBef>
                <a:spcPts val="0"/>
              </a:spcBef>
              <a:buClr>
                <a:schemeClr val="accent1"/>
              </a:buClr>
              <a:buSzPct val="80000"/>
              <a:buFont typeface="Wingdings 2" pitchFamily="18" charset="2"/>
              <a:buChar char="Ò"/>
              <a:tabLst>
                <a:tab pos="284163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Secure equipment loads properly</a:t>
            </a:r>
          </a:p>
          <a:p>
            <a:pPr indent="-274320">
              <a:spcBef>
                <a:spcPts val="0"/>
              </a:spcBef>
              <a:buClr>
                <a:schemeClr val="accent1"/>
              </a:buClr>
              <a:buSzPct val="80000"/>
              <a:buFont typeface="Wingdings 2" pitchFamily="18" charset="2"/>
              <a:buChar char="Ò"/>
              <a:tabLst>
                <a:tab pos="284163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Lock/seal sensitive materials in approved security containers: </a:t>
            </a:r>
          </a:p>
          <a:p>
            <a:pPr marL="914400" lvl="3" indent="-274320"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tabLst>
                <a:tab pos="284163" algn="l"/>
              </a:tabLst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Arms</a:t>
            </a:r>
          </a:p>
          <a:p>
            <a:pPr marL="914400" lvl="3" indent="-274320"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tabLst>
                <a:tab pos="284163" algn="l"/>
              </a:tabLst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Ammo</a:t>
            </a:r>
          </a:p>
          <a:p>
            <a:pPr marL="914400" lvl="3" indent="-274320"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tabLst>
                <a:tab pos="284163" algn="l"/>
              </a:tabLst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Explosives</a:t>
            </a:r>
          </a:p>
        </p:txBody>
      </p:sp>
    </p:spTree>
    <p:extLst>
      <p:ext uri="{BB962C8B-B14F-4D97-AF65-F5344CB8AC3E}">
        <p14:creationId xmlns:p14="http://schemas.microsoft.com/office/powerpoint/2010/main" val="17113879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 prstMaterial="plastic">
              <a:bevelT w="38100" h="38100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Vehicle Prep for Rail Movement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56466" y="1204586"/>
            <a:ext cx="9686925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274320">
              <a:spcBef>
                <a:spcPts val="0"/>
              </a:spcBef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Vehicle Preparation Requirements:</a:t>
            </a:r>
          </a:p>
          <a:p>
            <a:pPr lvl="1" indent="-274320"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 All lifting and tie-down shackles attached to vehicles</a:t>
            </a:r>
          </a:p>
          <a:p>
            <a:pPr lvl="1" indent="-274320"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 Fuel tanks no more than 3/4 full</a:t>
            </a:r>
          </a:p>
          <a:p>
            <a:pPr lvl="1" indent="-274320"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 Canvas and bows removed or banded</a:t>
            </a:r>
          </a:p>
          <a:p>
            <a:pPr lvl="1" indent="-274320"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 Check inflation and condition of tires</a:t>
            </a:r>
          </a:p>
          <a:p>
            <a:pPr marL="457200" lvl="2" indent="-274320"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tabLst>
                <a:tab pos="236538" algn="l"/>
              </a:tabLst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 New series vehicles (e.g. PLS, HET, HEMTT): </a:t>
            </a:r>
          </a:p>
          <a:p>
            <a:pPr marL="914400" lvl="4" indent="-274320">
              <a:spcBef>
                <a:spcPts val="0"/>
              </a:spcBef>
              <a:buClr>
                <a:schemeClr val="accent1"/>
              </a:buClr>
              <a:buSzPct val="100000"/>
              <a:buFont typeface="Franklin Gothic Book" pitchFamily="34" charset="0"/>
              <a:buChar char="+"/>
              <a:tabLst>
                <a:tab pos="236538" algn="l"/>
              </a:tabLst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  Windows remain up to prevent potential damage to electronic transmission </a:t>
            </a:r>
          </a:p>
          <a:p>
            <a:pPr marL="914400" lvl="4" indent="-274320">
              <a:spcBef>
                <a:spcPts val="0"/>
              </a:spcBef>
              <a:buClr>
                <a:schemeClr val="accent1"/>
              </a:buClr>
              <a:buSzPct val="100000"/>
              <a:tabLst>
                <a:tab pos="236538" algn="l"/>
              </a:tabLst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       and central tire inflation systems</a:t>
            </a:r>
          </a:p>
          <a:p>
            <a:pPr marL="914400" lvl="4" indent="-274320">
              <a:spcBef>
                <a:spcPts val="0"/>
              </a:spcBef>
              <a:buClr>
                <a:schemeClr val="accent1"/>
              </a:buClr>
              <a:buSzPct val="100000"/>
              <a:buFont typeface="Franklin Gothic Book" pitchFamily="34" charset="0"/>
              <a:buChar char="+"/>
              <a:tabLst>
                <a:tab pos="236538" algn="l"/>
              </a:tabLst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  Protect with plywood, cardboard, or double layer of bubble wrap</a:t>
            </a:r>
          </a:p>
          <a:p>
            <a:pPr lvl="1" indent="-274320"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2"/>
              </a:solidFill>
              <a:latin typeface="+mn-lt"/>
            </a:endParaRPr>
          </a:p>
          <a:p>
            <a:pPr>
              <a:spcBef>
                <a:spcPct val="50000"/>
              </a:spcBef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endParaRPr lang="en-US" sz="2400" dirty="0">
              <a:solidFill>
                <a:schemeClr val="tx2"/>
              </a:solidFill>
              <a:latin typeface="+mn-lt"/>
            </a:endParaRPr>
          </a:p>
          <a:p>
            <a:pPr>
              <a:spcBef>
                <a:spcPct val="50000"/>
              </a:spcBef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endParaRPr lang="en-US" sz="2400" dirty="0">
              <a:solidFill>
                <a:schemeClr val="tx2"/>
              </a:solidFill>
              <a:latin typeface="+mn-lt"/>
            </a:endParaRPr>
          </a:p>
          <a:p>
            <a:pPr>
              <a:spcBef>
                <a:spcPct val="50000"/>
              </a:spcBef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endParaRPr lang="en-US" sz="24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5" name="Picture 1026" descr="M998 with windscreen folder forward"/>
          <p:cNvPicPr>
            <a:picLocks noChangeAspect="1" noChangeArrowheads="1"/>
          </p:cNvPicPr>
          <p:nvPr/>
        </p:nvPicPr>
        <p:blipFill>
          <a:blip r:embed="rId2"/>
          <a:srcRect l="810" t="30646" r="7115" b="7022"/>
          <a:stretch>
            <a:fillRect/>
          </a:stretch>
        </p:blipFill>
        <p:spPr bwMode="auto">
          <a:xfrm>
            <a:off x="4847046" y="4038600"/>
            <a:ext cx="5198828" cy="2608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29745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 prstMaterial="plastic">
              <a:bevelT w="38100" h="38100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Vehicle Prep Cont.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117946" y="1204586"/>
            <a:ext cx="98679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8925" indent="-288925">
              <a:spcBef>
                <a:spcPct val="50000"/>
              </a:spcBef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Reduce vehicle configuration based on movement order</a:t>
            </a:r>
          </a:p>
          <a:p>
            <a:pPr marL="288925" indent="-288925">
              <a:spcBef>
                <a:spcPct val="50000"/>
              </a:spcBef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Secure any materials or equipment</a:t>
            </a:r>
          </a:p>
          <a:p>
            <a:pPr marL="288925" indent="-288925">
              <a:spcBef>
                <a:spcPct val="50000"/>
              </a:spcBef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Bands must be approved by AAR </a:t>
            </a:r>
          </a:p>
          <a:p>
            <a:pPr marL="288925" indent="-288925">
              <a:spcBef>
                <a:spcPct val="50000"/>
              </a:spcBef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Ensure hood latches are functional and secure</a:t>
            </a:r>
          </a:p>
          <a:p>
            <a:pPr marL="288925" indent="-288925">
              <a:spcBef>
                <a:spcPct val="50000"/>
              </a:spcBef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endParaRPr lang="en-US" sz="2400" dirty="0">
              <a:solidFill>
                <a:schemeClr val="tx2"/>
              </a:solidFill>
              <a:latin typeface="+mn-lt"/>
            </a:endParaRPr>
          </a:p>
          <a:p>
            <a:pPr marL="288925" indent="-288925">
              <a:spcBef>
                <a:spcPct val="50000"/>
              </a:spcBef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endParaRPr lang="en-US" sz="2400" dirty="0">
              <a:solidFill>
                <a:schemeClr val="tx2"/>
              </a:solidFill>
              <a:latin typeface="+mn-lt"/>
            </a:endParaRPr>
          </a:p>
          <a:p>
            <a:pPr marL="288925" indent="-288925">
              <a:spcBef>
                <a:spcPct val="50000"/>
              </a:spcBef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endParaRPr lang="en-US" sz="24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5" name="Picture 12" descr="r27"/>
          <p:cNvPicPr>
            <a:picLocks noChangeAspect="1" noChangeArrowheads="1"/>
          </p:cNvPicPr>
          <p:nvPr/>
        </p:nvPicPr>
        <p:blipFill>
          <a:blip r:embed="rId2"/>
          <a:srcRect t="17225" r="9468"/>
          <a:stretch>
            <a:fillRect/>
          </a:stretch>
        </p:blipFill>
        <p:spPr bwMode="auto">
          <a:xfrm>
            <a:off x="3465009" y="3295650"/>
            <a:ext cx="6004667" cy="325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95579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 prstMaterial="plastic">
              <a:bevelT w="38100" h="38100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Blocking &amp; Bracing Materials</a:t>
            </a:r>
          </a:p>
        </p:txBody>
      </p:sp>
      <p:sp>
        <p:nvSpPr>
          <p:cNvPr id="4" name="Text Box 3075"/>
          <p:cNvSpPr txBox="1">
            <a:spLocks noChangeArrowheads="1"/>
          </p:cNvSpPr>
          <p:nvPr/>
        </p:nvSpPr>
        <p:spPr bwMode="auto">
          <a:xfrm>
            <a:off x="1093416" y="1343416"/>
            <a:ext cx="10020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B &amp; B references contained in both TM 55-2200-001-12 and SDDCTEA Pam 55-19</a:t>
            </a:r>
          </a:p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May be reused if serviceable</a:t>
            </a:r>
          </a:p>
        </p:txBody>
      </p:sp>
      <p:pic>
        <p:nvPicPr>
          <p:cNvPr id="5" name="Picture 3076" descr="untitled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1815" y="2543567"/>
            <a:ext cx="9240359" cy="3933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7392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 prstMaterial="plastic">
              <a:bevelT w="38100" h="38100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Rail Site Facilities</a:t>
            </a:r>
          </a:p>
        </p:txBody>
      </p:sp>
      <p:sp>
        <p:nvSpPr>
          <p:cNvPr id="4" name="Text Box 128"/>
          <p:cNvSpPr txBox="1">
            <a:spLocks noChangeArrowheads="1"/>
          </p:cNvSpPr>
          <p:nvPr/>
        </p:nvSpPr>
        <p:spPr bwMode="auto">
          <a:xfrm>
            <a:off x="342900" y="1143000"/>
            <a:ext cx="3354388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Command and control</a:t>
            </a:r>
          </a:p>
          <a:p>
            <a:pPr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Medical support</a:t>
            </a:r>
          </a:p>
          <a:p>
            <a:pPr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Warming Tent</a:t>
            </a:r>
          </a:p>
          <a:p>
            <a:pPr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Latrine facilities</a:t>
            </a:r>
          </a:p>
          <a:p>
            <a:pPr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Lighting</a:t>
            </a:r>
          </a:p>
          <a:p>
            <a:pPr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Messing</a:t>
            </a:r>
          </a:p>
          <a:p>
            <a:pPr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endParaRPr lang="en-US" sz="2400" dirty="0">
              <a:solidFill>
                <a:schemeClr val="tx2"/>
              </a:solidFill>
              <a:latin typeface="+mn-lt"/>
            </a:endParaRPr>
          </a:p>
          <a:p>
            <a:pPr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endParaRPr lang="en-US" sz="2400" dirty="0">
              <a:solidFill>
                <a:schemeClr val="tx2"/>
              </a:solidFill>
              <a:latin typeface="+mn-lt"/>
            </a:endParaRPr>
          </a:p>
          <a:p>
            <a:pPr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endParaRPr lang="en-US" sz="2400" dirty="0">
              <a:solidFill>
                <a:schemeClr val="tx2"/>
              </a:solidFill>
              <a:latin typeface="+mn-lt"/>
            </a:endParaRPr>
          </a:p>
          <a:p>
            <a:pPr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endParaRPr lang="en-US" sz="24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5" name="Picture 4" descr="photo 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679" y="1503123"/>
            <a:ext cx="7118437" cy="5043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93796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 prstMaterial="plastic">
              <a:bevelT w="38100" h="38100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Rail Site Facilities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306358" y="1219200"/>
            <a:ext cx="955357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Rail site must be clean and free of debris</a:t>
            </a:r>
          </a:p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Ensure spanners are available</a:t>
            </a:r>
          </a:p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Ensure MHE is on site for equipment requiring support</a:t>
            </a:r>
          </a:p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endParaRPr lang="en-US" sz="2400" dirty="0">
              <a:solidFill>
                <a:schemeClr val="tx2"/>
              </a:solidFill>
              <a:latin typeface="+mn-lt"/>
            </a:endParaRPr>
          </a:p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endParaRPr lang="en-US" sz="24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5" name="Picture 11" descr="r34a"/>
          <p:cNvPicPr>
            <a:picLocks noChangeAspect="1" noChangeArrowheads="1"/>
          </p:cNvPicPr>
          <p:nvPr/>
        </p:nvPicPr>
        <p:blipFill>
          <a:blip r:embed="rId2"/>
          <a:srcRect b="35135"/>
          <a:stretch>
            <a:fillRect/>
          </a:stretch>
        </p:blipFill>
        <p:spPr bwMode="auto">
          <a:xfrm>
            <a:off x="545447" y="3444658"/>
            <a:ext cx="5178948" cy="3032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ts.jpg"/>
          <p:cNvPicPr>
            <a:picLocks noChangeAspect="1"/>
          </p:cNvPicPr>
          <p:nvPr/>
        </p:nvPicPr>
        <p:blipFill>
          <a:blip r:embed="rId3"/>
          <a:srcRect l="5833" t="9487" r="8333" b="30000"/>
          <a:stretch>
            <a:fillRect/>
          </a:stretch>
        </p:blipFill>
        <p:spPr>
          <a:xfrm>
            <a:off x="6037545" y="3444658"/>
            <a:ext cx="5379491" cy="3068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2120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838200" y="252391"/>
            <a:ext cx="10515600" cy="1325563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Fort to Port Operations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701972" y="1143000"/>
            <a:ext cx="8839200" cy="5334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defRPr/>
            </a:pPr>
            <a:r>
              <a:rPr lang="en-US" sz="4000" dirty="0">
                <a:solidFill>
                  <a:schemeClr val="tx2"/>
                </a:solidFill>
                <a:latin typeface="+mn-lt"/>
              </a:rPr>
              <a:t>Rail Operations</a:t>
            </a:r>
          </a:p>
        </p:txBody>
      </p:sp>
      <p:pic>
        <p:nvPicPr>
          <p:cNvPr id="7" name="Picture 5" descr="G:\CSX_Military_Train.jpg"/>
          <p:cNvPicPr>
            <a:picLocks noChangeAspect="1" noChangeArrowheads="1"/>
          </p:cNvPicPr>
          <p:nvPr/>
        </p:nvPicPr>
        <p:blipFill>
          <a:blip r:embed="rId2"/>
          <a:srcRect t="7497" b="3429"/>
          <a:stretch>
            <a:fillRect/>
          </a:stretch>
        </p:blipFill>
        <p:spPr bwMode="auto">
          <a:xfrm>
            <a:off x="2292263" y="1903956"/>
            <a:ext cx="7503090" cy="4192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018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 prstMaterial="plastic">
              <a:bevelT w="38100" h="38100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Safety Requirements</a:t>
            </a:r>
          </a:p>
        </p:txBody>
      </p:sp>
      <p:sp>
        <p:nvSpPr>
          <p:cNvPr id="4" name="Rectangle 1028"/>
          <p:cNvSpPr>
            <a:spLocks noChangeArrowheads="1"/>
          </p:cNvSpPr>
          <p:nvPr/>
        </p:nvSpPr>
        <p:spPr bwMode="auto">
          <a:xfrm>
            <a:off x="1031830" y="1317320"/>
            <a:ext cx="99441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274320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Appoint Safety OIC or NCOIC to conduct risk assessment before loading</a:t>
            </a:r>
          </a:p>
          <a:p>
            <a:pPr indent="-274320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Qualified, properly equipped medical personnel on site</a:t>
            </a:r>
          </a:p>
          <a:p>
            <a:pPr indent="-274320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Brief soldiers on safety procedures prior to loading:</a:t>
            </a:r>
          </a:p>
          <a:p>
            <a:pPr lvl="2" indent="-274320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000" i="1" u="sng" dirty="0">
                <a:solidFill>
                  <a:schemeClr val="tx2"/>
                </a:solidFill>
                <a:latin typeface="+mn-lt"/>
              </a:rPr>
              <a:t>Must wear</a:t>
            </a:r>
            <a:r>
              <a:rPr lang="en-US" sz="2000" dirty="0">
                <a:solidFill>
                  <a:schemeClr val="tx2"/>
                </a:solidFill>
                <a:latin typeface="+mn-lt"/>
              </a:rPr>
              <a:t> leather gloves &amp; hard hats/helmets</a:t>
            </a:r>
          </a:p>
          <a:p>
            <a:pPr lvl="2" indent="-274320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Goggles &amp; safety boots recommended</a:t>
            </a:r>
          </a:p>
          <a:p>
            <a:pPr lvl="2" indent="-274320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Night loading: Prepare adequate lighting and ensure personnel have reflector vests and flashlights</a:t>
            </a:r>
          </a:p>
          <a:p>
            <a:pPr lvl="2" indent="-274320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Do not step or walk on the rails</a:t>
            </a:r>
          </a:p>
          <a:p>
            <a:pPr lvl="2" indent="-274320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Never walk backwards on rail cars</a:t>
            </a:r>
          </a:p>
          <a:p>
            <a:pPr lvl="2" indent="-274320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Do not run on, jump between, or jump off of railcars use steps provided</a:t>
            </a:r>
          </a:p>
          <a:p>
            <a:pPr lvl="2" indent="-274320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Do not crawl under or walk between railcars</a:t>
            </a:r>
          </a:p>
          <a:p>
            <a:pPr lvl="2" indent="-274320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All vehicles moving on railcar must have 1 car guide (on the rail car in front of the vehicle) and 2 side guides (on the ground on each side of the vehicle)</a:t>
            </a:r>
          </a:p>
          <a:p>
            <a:pPr lvl="2" indent="-274320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Car guide gives instructions to the vehicle driver; side guides advise car guide of how close the vehicle is to the edge of </a:t>
            </a:r>
            <a:r>
              <a:rPr lang="en-US" sz="2000">
                <a:solidFill>
                  <a:schemeClr val="tx2"/>
                </a:solidFill>
                <a:latin typeface="+mn-lt"/>
              </a:rPr>
              <a:t>the </a:t>
            </a:r>
            <a:r>
              <a:rPr lang="en-US" sz="2000" smtClean="0">
                <a:solidFill>
                  <a:schemeClr val="tx2"/>
                </a:solidFill>
                <a:latin typeface="+mn-lt"/>
              </a:rPr>
              <a:t>railcar</a:t>
            </a: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740826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 prstMaterial="plastic">
              <a:bevelT w="38100" h="38100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Safety Requirements Cont.</a:t>
            </a:r>
          </a:p>
        </p:txBody>
      </p:sp>
      <p:sp>
        <p:nvSpPr>
          <p:cNvPr id="4" name="Rectangle 1031"/>
          <p:cNvSpPr>
            <a:spLocks noChangeArrowheads="1"/>
          </p:cNvSpPr>
          <p:nvPr/>
        </p:nvSpPr>
        <p:spPr bwMode="auto">
          <a:xfrm>
            <a:off x="450936" y="1524000"/>
            <a:ext cx="6324600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6075" indent="-346075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Car guide should stay one railcar ahead of vehicle being </a:t>
            </a: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guided and be in clear view of the operator at all times</a:t>
            </a:r>
            <a:endParaRPr lang="en-US" sz="2000" dirty="0">
              <a:solidFill>
                <a:schemeClr val="tx2"/>
              </a:solidFill>
              <a:latin typeface="+mn-lt"/>
            </a:endParaRPr>
          </a:p>
          <a:p>
            <a:pPr marL="346075" indent="-346075">
              <a:buClr>
                <a:schemeClr val="accent1"/>
              </a:buClr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2"/>
              </a:solidFill>
              <a:latin typeface="+mn-lt"/>
            </a:endParaRPr>
          </a:p>
          <a:p>
            <a:pPr marL="346075" indent="-346075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If vehicle is already on railcar, assume a secure and observable position on or beside the parked vehicle so that you cannot be pinned between the moving and parked vehicles</a:t>
            </a:r>
          </a:p>
          <a:p>
            <a:pPr marL="346075" indent="-346075">
              <a:buClr>
                <a:schemeClr val="accent1"/>
              </a:buClr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2"/>
              </a:solidFill>
              <a:latin typeface="+mn-lt"/>
            </a:endParaRPr>
          </a:p>
          <a:p>
            <a:pPr marL="346075" indent="-346075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Car guides must use uniform hand signals (drivers must understand these signals</a:t>
            </a:r>
            <a:r>
              <a:rPr lang="en-US" sz="2400" dirty="0">
                <a:solidFill>
                  <a:schemeClr val="tx2"/>
                </a:solidFill>
                <a:latin typeface="Arial" charset="0"/>
              </a:rPr>
              <a:t>)</a:t>
            </a:r>
          </a:p>
        </p:txBody>
      </p:sp>
      <p:pic>
        <p:nvPicPr>
          <p:cNvPr id="5" name="Picture 5" descr="C:\Users\michael.haynes2\Desktop\116CANON\MWOBC Rail Tng\IMG_0480.JPG"/>
          <p:cNvPicPr>
            <a:picLocks noChangeAspect="1" noChangeArrowheads="1"/>
          </p:cNvPicPr>
          <p:nvPr/>
        </p:nvPicPr>
        <p:blipFill>
          <a:blip r:embed="rId2"/>
          <a:srcRect l="28928" t="21111" r="24643"/>
          <a:stretch>
            <a:fillRect/>
          </a:stretch>
        </p:blipFill>
        <p:spPr bwMode="auto">
          <a:xfrm>
            <a:off x="7025534" y="1461369"/>
            <a:ext cx="4523462" cy="5127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53192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 prstMaterial="plastic">
              <a:bevelT w="38100" h="38100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Safety Requirements Cont.</a:t>
            </a:r>
          </a:p>
        </p:txBody>
      </p:sp>
      <p:sp>
        <p:nvSpPr>
          <p:cNvPr id="4" name="Rectangle 1027"/>
          <p:cNvSpPr>
            <a:spLocks noChangeArrowheads="1"/>
          </p:cNvSpPr>
          <p:nvPr/>
        </p:nvSpPr>
        <p:spPr bwMode="auto">
          <a:xfrm>
            <a:off x="342900" y="1280786"/>
            <a:ext cx="9753600" cy="547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6075" indent="-346075"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Ensure spanners are properly aligned and secured before a vehicle drivers over them  </a:t>
            </a:r>
          </a:p>
          <a:p>
            <a:pPr marL="346075" indent="-346075">
              <a:buClr>
                <a:schemeClr val="accent1"/>
              </a:buClr>
              <a:buFont typeface="Arial" charset="0"/>
              <a:buChar char="•"/>
              <a:defRPr/>
            </a:pPr>
            <a:endParaRPr lang="en-US" sz="2000" dirty="0">
              <a:solidFill>
                <a:schemeClr val="tx2"/>
              </a:solidFill>
              <a:latin typeface="+mn-lt"/>
            </a:endParaRPr>
          </a:p>
          <a:p>
            <a:pPr marL="346075" indent="-346075"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Do not stand beside spanners when vehicle drives over them</a:t>
            </a:r>
          </a:p>
          <a:p>
            <a:pPr marL="346075" indent="-346075">
              <a:buClr>
                <a:schemeClr val="accent1"/>
              </a:buClr>
              <a:buFont typeface="Arial" charset="0"/>
              <a:buChar char="•"/>
              <a:defRPr/>
            </a:pPr>
            <a:endParaRPr lang="en-US" sz="2000" dirty="0">
              <a:solidFill>
                <a:schemeClr val="tx2"/>
              </a:solidFill>
              <a:latin typeface="+mn-lt"/>
            </a:endParaRPr>
          </a:p>
          <a:p>
            <a:pPr marL="346075" indent="-346075"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Reduced speed is used when driving vehicles onto railcars </a:t>
            </a:r>
          </a:p>
          <a:p>
            <a:pPr marL="346075" indent="-346075">
              <a:buClr>
                <a:schemeClr val="accent1"/>
              </a:buClr>
              <a:buFont typeface="Arial" charset="0"/>
              <a:buChar char="•"/>
              <a:defRPr/>
            </a:pPr>
            <a:endParaRPr lang="en-US" sz="2000" dirty="0">
              <a:solidFill>
                <a:schemeClr val="tx2"/>
              </a:solidFill>
              <a:latin typeface="+mn-lt"/>
            </a:endParaRPr>
          </a:p>
          <a:p>
            <a:pPr marL="346075" indent="-346075"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Personnel must stay clear of main track and railcars when vehicles are moving on them (except designated guides)</a:t>
            </a:r>
          </a:p>
          <a:p>
            <a:pPr marL="346075" indent="-346075">
              <a:buClr>
                <a:schemeClr val="accent1"/>
              </a:buClr>
              <a:buFont typeface="Arial" charset="0"/>
              <a:buChar char="•"/>
              <a:defRPr/>
            </a:pPr>
            <a:endParaRPr lang="en-US" sz="2000" dirty="0">
              <a:solidFill>
                <a:schemeClr val="tx2"/>
              </a:solidFill>
              <a:latin typeface="+mn-lt"/>
            </a:endParaRPr>
          </a:p>
          <a:p>
            <a:pPr marL="346075" indent="-346075"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No sleeping in or around rail cars</a:t>
            </a:r>
          </a:p>
          <a:p>
            <a:pPr marL="346075" indent="-346075">
              <a:buClr>
                <a:schemeClr val="accent1"/>
              </a:buClr>
              <a:buFont typeface="Arial" charset="0"/>
              <a:buChar char="•"/>
              <a:defRPr/>
            </a:pPr>
            <a:endParaRPr lang="en-US" sz="2000" dirty="0">
              <a:solidFill>
                <a:schemeClr val="tx2"/>
              </a:solidFill>
              <a:latin typeface="+mn-lt"/>
            </a:endParaRPr>
          </a:p>
          <a:p>
            <a:pPr marL="346075" indent="-346075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Be aware of overhead electric power lines</a:t>
            </a:r>
          </a:p>
          <a:p>
            <a:pPr marL="346075" indent="-346075">
              <a:buClr>
                <a:schemeClr val="accent1"/>
              </a:buClr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2"/>
              </a:solidFill>
              <a:latin typeface="+mn-lt"/>
            </a:endParaRPr>
          </a:p>
          <a:p>
            <a:pPr marL="346075" indent="-346075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Display a blue flag on the track behind the </a:t>
            </a:r>
          </a:p>
          <a:p>
            <a:pPr marL="346075" indent="-346075">
              <a:buClr>
                <a:schemeClr val="accent1"/>
              </a:buClr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      last car being loaded so other trains will</a:t>
            </a:r>
          </a:p>
          <a:p>
            <a:pPr marL="346075" indent="-346075">
              <a:buClr>
                <a:schemeClr val="accent1"/>
              </a:buClr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      not approach</a:t>
            </a:r>
          </a:p>
          <a:p>
            <a:pPr marL="346075" indent="-346075">
              <a:buClr>
                <a:schemeClr val="accent1"/>
              </a:buClr>
              <a:buFont typeface="Arial" charset="0"/>
              <a:buChar char="•"/>
              <a:defRPr/>
            </a:pPr>
            <a:endParaRPr lang="en-US" sz="2000" dirty="0">
              <a:solidFill>
                <a:schemeClr val="tx2"/>
              </a:solidFill>
              <a:latin typeface="+mn-lt"/>
            </a:endParaRPr>
          </a:p>
          <a:p>
            <a:pPr marL="346075" indent="-346075">
              <a:buClr>
                <a:schemeClr val="bg2"/>
              </a:buClr>
              <a:buFont typeface="Arial" charset="0"/>
              <a:buChar char="•"/>
              <a:defRPr/>
            </a:pPr>
            <a:endParaRPr lang="en-US" sz="10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5" name="Picture 4" descr="photo 3.JPG"/>
          <p:cNvPicPr>
            <a:picLocks noChangeAspect="1"/>
          </p:cNvPicPr>
          <p:nvPr/>
        </p:nvPicPr>
        <p:blipFill>
          <a:blip r:embed="rId2"/>
          <a:srcRect l="32727" t="28523" b="18336"/>
          <a:stretch>
            <a:fillRect/>
          </a:stretch>
        </p:blipFill>
        <p:spPr>
          <a:xfrm>
            <a:off x="7057894" y="3505199"/>
            <a:ext cx="3163344" cy="3133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48981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 prstMaterial="plastic">
              <a:bevelT w="38100" h="38100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Inspection of Railcars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38138" y="1269304"/>
            <a:ext cx="96821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Inspect prior to being positioned at final loading locations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42900" y="1726504"/>
            <a:ext cx="9829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Purpose is to determine the cars suitability for intended equipment/vehicle loads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46075" y="2496442"/>
            <a:ext cx="99409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After railcars are accepted, military accepts full responsibility to comply with AAR rules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42900" y="3250504"/>
            <a:ext cx="93519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ITO and railway agent perform joint inspection of railcars prior to loading equipment</a:t>
            </a:r>
          </a:p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Checks include: 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76300" y="4469704"/>
            <a:ext cx="9867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6075" indent="-346075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Doors on closed cars open and close and interior is free of debris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76300" y="4850704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6075" indent="-346075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Open car decks free of residue and old B &amp; B materials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876300" y="5231704"/>
            <a:ext cx="9867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6075" indent="-346075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Chains are present and serviceable on chain equipped rail cars</a:t>
            </a:r>
          </a:p>
        </p:txBody>
      </p:sp>
    </p:spTree>
    <p:extLst>
      <p:ext uri="{BB962C8B-B14F-4D97-AF65-F5344CB8AC3E}">
        <p14:creationId xmlns:p14="http://schemas.microsoft.com/office/powerpoint/2010/main" val="5326049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Spann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0"/>
            <a:ext cx="12306300" cy="693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965200" y="77788"/>
            <a:ext cx="8382000" cy="1754326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CONUS General Rail Loading </a:t>
            </a:r>
            <a:endParaRPr lang="en-US" sz="5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>
              <a:defRPr/>
            </a:pP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Rules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Right Arrow 3"/>
          <p:cNvSpPr>
            <a:spLocks noChangeArrowheads="1"/>
          </p:cNvSpPr>
          <p:nvPr/>
        </p:nvSpPr>
        <p:spPr bwMode="auto">
          <a:xfrm>
            <a:off x="190500" y="6019800"/>
            <a:ext cx="9753600" cy="838200"/>
          </a:xfrm>
          <a:prstGeom prst="rightArrow">
            <a:avLst>
              <a:gd name="adj1" fmla="val 50000"/>
              <a:gd name="adj2" fmla="val 49993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1800" dirty="0">
                <a:latin typeface="+mn-lt"/>
              </a:rPr>
              <a:t>Front of Train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411244" y="3696880"/>
            <a:ext cx="1097280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40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 prstMaterial="plastic">
              <a:bevelT w="38100" h="38100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AAR Loading Rules</a:t>
            </a:r>
          </a:p>
        </p:txBody>
      </p:sp>
      <p:sp>
        <p:nvSpPr>
          <p:cNvPr id="5" name="Text Box 1027"/>
          <p:cNvSpPr txBox="1">
            <a:spLocks noChangeArrowheads="1"/>
          </p:cNvSpPr>
          <p:nvPr/>
        </p:nvSpPr>
        <p:spPr bwMode="auto">
          <a:xfrm>
            <a:off x="1318884" y="1154482"/>
            <a:ext cx="97155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The AAR makes no provision to protect cargo from the elements or other forms of damage</a:t>
            </a:r>
          </a:p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Loading rules apply to both the railroad and the ITO/Unit</a:t>
            </a:r>
          </a:p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Railcar load and weight limits must not be exceeded</a:t>
            </a:r>
          </a:p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endParaRPr lang="en-US" sz="2400" dirty="0">
              <a:solidFill>
                <a:schemeClr val="tx2"/>
              </a:solidFill>
              <a:latin typeface="+mn-lt"/>
            </a:endParaRPr>
          </a:p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endParaRPr lang="en-US" sz="24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6" name="Picture 2055" descr="r39"/>
          <p:cNvPicPr>
            <a:picLocks noChangeAspect="1" noChangeArrowheads="1"/>
          </p:cNvPicPr>
          <p:nvPr/>
        </p:nvPicPr>
        <p:blipFill>
          <a:blip r:embed="rId2"/>
          <a:srcRect r="20308"/>
          <a:stretch>
            <a:fillRect/>
          </a:stretch>
        </p:blipFill>
        <p:spPr bwMode="auto">
          <a:xfrm>
            <a:off x="329330" y="3645074"/>
            <a:ext cx="4255196" cy="2863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031" descr="r3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9734" y="3645074"/>
            <a:ext cx="4608014" cy="2847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train burnout.jpg"/>
          <p:cNvPicPr>
            <a:picLocks noChangeAspect="1"/>
          </p:cNvPicPr>
          <p:nvPr/>
        </p:nvPicPr>
        <p:blipFill>
          <a:blip r:embed="rId4"/>
          <a:srcRect l="12500" t="25000" r="2500" b="8333"/>
          <a:stretch>
            <a:fillRect/>
          </a:stretch>
        </p:blipFill>
        <p:spPr>
          <a:xfrm>
            <a:off x="3619500" y="2738437"/>
            <a:ext cx="3344971" cy="2121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094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 prstMaterial="plastic">
              <a:bevelT w="38100" h="38100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AAR Loading Rules Cont.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144564" y="1179534"/>
            <a:ext cx="96774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274320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½ the load limit of the railcar must not be exceeded on any axle truck</a:t>
            </a:r>
          </a:p>
          <a:p>
            <a:pPr indent="-274320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Balance load evenly on car</a:t>
            </a:r>
          </a:p>
          <a:p>
            <a:pPr indent="-274320">
              <a:buClr>
                <a:schemeClr val="accent1"/>
              </a:buClr>
              <a:buSzPct val="80000"/>
              <a:buFont typeface="Wingdings 2" pitchFamily="18" charset="2"/>
              <a:buChar char="Ò"/>
              <a:tabLst>
                <a:tab pos="346075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For large/heavy items not covered by rules, load largest dimensions and </a:t>
            </a:r>
          </a:p>
          <a:p>
            <a:pPr indent="-274320">
              <a:buClr>
                <a:schemeClr val="accent1"/>
              </a:buClr>
              <a:buSzPct val="80000"/>
              <a:tabLst>
                <a:tab pos="346075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   heaviest weight on floor to prevent tipping</a:t>
            </a:r>
          </a:p>
          <a:p>
            <a:pPr indent="-274320">
              <a:buClr>
                <a:schemeClr val="accent1"/>
              </a:buClr>
              <a:buSzPct val="80000"/>
              <a:buFont typeface="Wingdings 2" pitchFamily="18" charset="2"/>
              <a:buChar char="Ò"/>
              <a:tabLst>
                <a:tab pos="346075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Items with a high center of balance (C/B) must be secured to prevent </a:t>
            </a:r>
          </a:p>
          <a:p>
            <a:pPr indent="-274320">
              <a:buClr>
                <a:schemeClr val="accent1"/>
              </a:buClr>
              <a:buSzPct val="80000"/>
              <a:tabLst>
                <a:tab pos="346075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   tipping while in transit</a:t>
            </a:r>
          </a:p>
          <a:p>
            <a:pPr indent="-274320">
              <a:buClr>
                <a:schemeClr val="accent1"/>
              </a:buClr>
              <a:buSzPct val="80000"/>
              <a:buFont typeface="Wingdings 2" pitchFamily="18" charset="2"/>
              <a:buChar char="Ò"/>
              <a:tabLst>
                <a:tab pos="346075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Loads must be adequately secured to railcars</a:t>
            </a:r>
          </a:p>
          <a:p>
            <a:pPr indent="-274320">
              <a:buClr>
                <a:schemeClr val="accent1"/>
              </a:buClr>
              <a:buSzPct val="80000"/>
              <a:buFont typeface="Wingdings 2" pitchFamily="18" charset="2"/>
              <a:buChar char="Ò"/>
              <a:tabLst>
                <a:tab pos="346075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Railcars must be suitable for safe transportation of load</a:t>
            </a:r>
          </a:p>
          <a:p>
            <a:pPr indent="-274320">
              <a:buClr>
                <a:schemeClr val="accent1"/>
              </a:buClr>
              <a:buSzPct val="80000"/>
              <a:buFont typeface="Wingdings 2" pitchFamily="18" charset="2"/>
              <a:buChar char="Ò"/>
              <a:tabLst>
                <a:tab pos="346075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Load must not exceed width/height restrictions of route</a:t>
            </a:r>
          </a:p>
          <a:p>
            <a:pPr>
              <a:buClr>
                <a:schemeClr val="bg2"/>
              </a:buClr>
              <a:tabLst>
                <a:tab pos="346075" algn="l"/>
              </a:tabLst>
              <a:defRPr/>
            </a:pPr>
            <a:endParaRPr lang="en-US" sz="2400" dirty="0">
              <a:solidFill>
                <a:schemeClr val="tx2"/>
              </a:solidFill>
              <a:latin typeface="+mn-lt"/>
            </a:endParaRPr>
          </a:p>
          <a:p>
            <a:pPr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endParaRPr lang="en-US" sz="24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5" name="Picture 11" descr="40a"/>
          <p:cNvPicPr>
            <a:picLocks noChangeAspect="1" noChangeArrowheads="1"/>
          </p:cNvPicPr>
          <p:nvPr/>
        </p:nvPicPr>
        <p:blipFill>
          <a:blip r:embed="rId2"/>
          <a:srcRect l="4055" t="4689" r="35118"/>
          <a:stretch>
            <a:fillRect/>
          </a:stretch>
        </p:blipFill>
        <p:spPr bwMode="auto">
          <a:xfrm>
            <a:off x="3757808" y="4572000"/>
            <a:ext cx="3194137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129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 prstMaterial="plastic">
              <a:bevelT w="38100" h="38100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HAZMAT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156046" y="1293312"/>
            <a:ext cx="97536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274320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IAW Title 49, CFR and DTR Part II</a:t>
            </a:r>
          </a:p>
          <a:p>
            <a:pPr indent="-274320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Consider exclusions, marking, and placarding</a:t>
            </a:r>
          </a:p>
          <a:p>
            <a:pPr indent="-274320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If exemption required, SDDC will </a:t>
            </a:r>
            <a:r>
              <a:rPr lang="en-US" sz="2400" dirty="0" smtClean="0">
                <a:solidFill>
                  <a:schemeClr val="tx2"/>
                </a:solidFill>
                <a:latin typeface="+mn-lt"/>
              </a:rPr>
              <a:t>request </a:t>
            </a:r>
            <a:r>
              <a:rPr lang="en-US" sz="2400" dirty="0">
                <a:solidFill>
                  <a:schemeClr val="tx2"/>
                </a:solidFill>
                <a:latin typeface="+mn-lt"/>
              </a:rPr>
              <a:t>from carrier</a:t>
            </a:r>
          </a:p>
          <a:p>
            <a:pPr indent="-274320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Arial" charset="0"/>
              </a:rPr>
              <a:t> Carrier provides certificates needed for Class 1 explosives</a:t>
            </a:r>
          </a:p>
          <a:p>
            <a:pPr indent="-274320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Arial" charset="0"/>
              </a:rPr>
              <a:t> Rail cars used for shipment of explosives must be properly sealed </a:t>
            </a:r>
          </a:p>
          <a:p>
            <a:pPr indent="-274320">
              <a:buClr>
                <a:schemeClr val="accent1"/>
              </a:buClr>
              <a:buSzPct val="80000"/>
              <a:defRPr/>
            </a:pPr>
            <a:r>
              <a:rPr lang="en-US" sz="2400" dirty="0">
                <a:solidFill>
                  <a:schemeClr val="tx2"/>
                </a:solidFill>
                <a:latin typeface="Arial" charset="0"/>
              </a:rPr>
              <a:t>    with Army approved seal</a:t>
            </a:r>
          </a:p>
          <a:p>
            <a:pPr>
              <a:buClr>
                <a:schemeClr val="bg2"/>
              </a:buClr>
              <a:buFontTx/>
              <a:buChar char="•"/>
              <a:defRPr/>
            </a:pPr>
            <a:endParaRPr lang="en-US" sz="24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5" name="Picture 4" descr="41RFmBKcm4L.jpg"/>
          <p:cNvPicPr>
            <a:picLocks noChangeAspect="1"/>
          </p:cNvPicPr>
          <p:nvPr/>
        </p:nvPicPr>
        <p:blipFill>
          <a:blip r:embed="rId2"/>
          <a:srcRect l="16400" r="16400" b="3815"/>
          <a:stretch>
            <a:fillRect/>
          </a:stretch>
        </p:blipFill>
        <p:spPr>
          <a:xfrm>
            <a:off x="6896100" y="3124200"/>
            <a:ext cx="2711363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ERG-2012.jpg"/>
          <p:cNvPicPr>
            <a:picLocks noChangeAspect="1"/>
          </p:cNvPicPr>
          <p:nvPr/>
        </p:nvPicPr>
        <p:blipFill>
          <a:blip r:embed="rId3" cstate="print"/>
          <a:srcRect l="3656" r="17163"/>
          <a:stretch>
            <a:fillRect/>
          </a:stretch>
        </p:blipFill>
        <p:spPr>
          <a:xfrm>
            <a:off x="1536301" y="3532340"/>
            <a:ext cx="3348848" cy="3097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895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 prstMaterial="plastic">
              <a:bevelT w="38100" h="38100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Sensitive / Classified Material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093416" y="1607506"/>
            <a:ext cx="100203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accent1"/>
              </a:buClr>
              <a:buSzPct val="80000"/>
              <a:buFont typeface="Wingdings 2" pitchFamily="18" charset="2"/>
              <a:buChar char="Ò"/>
              <a:tabLst>
                <a:tab pos="236538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When shipping sensitive or classified material by rail, commanders may </a:t>
            </a:r>
          </a:p>
          <a:p>
            <a:pPr>
              <a:buClr>
                <a:schemeClr val="accent1"/>
              </a:buClr>
              <a:buSzPct val="80000"/>
              <a:tabLst>
                <a:tab pos="236538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   be required to provide guards/escorts</a:t>
            </a:r>
          </a:p>
          <a:p>
            <a:pPr>
              <a:buClr>
                <a:schemeClr val="accent1"/>
              </a:buClr>
              <a:buSzPct val="80000"/>
              <a:buFont typeface="Wingdings 2" pitchFamily="18" charset="2"/>
              <a:buChar char="Ò"/>
              <a:tabLst>
                <a:tab pos="236538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Cargo guards/escorts maintain surveillance of military equipment during </a:t>
            </a:r>
          </a:p>
          <a:p>
            <a:pPr>
              <a:buClr>
                <a:schemeClr val="accent1"/>
              </a:buClr>
              <a:buSzPct val="80000"/>
              <a:tabLst>
                <a:tab pos="236538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   the journey and notify railroad personnel of any problems</a:t>
            </a:r>
          </a:p>
          <a:p>
            <a:pPr>
              <a:buClr>
                <a:schemeClr val="accent1"/>
              </a:buClr>
              <a:buSzPct val="80000"/>
              <a:buFont typeface="Wingdings 2" pitchFamily="18" charset="2"/>
              <a:buChar char="Ò"/>
              <a:tabLst>
                <a:tab pos="236538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Escort supervisor given copy itinerary (interchange points, stops, etc.)</a:t>
            </a:r>
          </a:p>
          <a:p>
            <a:pPr>
              <a:buClr>
                <a:schemeClr val="accent1"/>
              </a:buClr>
              <a:buSzPct val="80000"/>
              <a:buFont typeface="Wingdings 2" pitchFamily="18" charset="2"/>
              <a:buChar char="Ò"/>
              <a:tabLst>
                <a:tab pos="236538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Escorts given portable radios and safety/ROE briefs prior to departure</a:t>
            </a:r>
          </a:p>
        </p:txBody>
      </p:sp>
    </p:spTree>
    <p:extLst>
      <p:ext uri="{BB962C8B-B14F-4D97-AF65-F5344CB8AC3E}">
        <p14:creationId xmlns:p14="http://schemas.microsoft.com/office/powerpoint/2010/main" val="16391380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 prstMaterial="plastic">
              <a:bevelT w="38100" h="38100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Escort / Guard Duties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069408" y="1329846"/>
            <a:ext cx="99441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accent1"/>
              </a:buClr>
              <a:buSzPct val="80000"/>
              <a:buFont typeface="Wingdings 2" pitchFamily="18" charset="2"/>
              <a:buChar char="Ò"/>
              <a:tabLst>
                <a:tab pos="236538" algn="l"/>
              </a:tabLst>
              <a:defRPr/>
            </a:pPr>
            <a:r>
              <a:rPr lang="en-US" sz="2400" i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400" dirty="0">
                <a:solidFill>
                  <a:schemeClr val="tx2"/>
                </a:solidFill>
                <a:latin typeface="+mn-lt"/>
              </a:rPr>
              <a:t>Conduct cargo checks 1 - 2 hours before departure</a:t>
            </a:r>
          </a:p>
          <a:p>
            <a:pPr>
              <a:buClr>
                <a:schemeClr val="accent1"/>
              </a:buClr>
              <a:buSzPct val="80000"/>
              <a:buFont typeface="Wingdings 2" pitchFamily="18" charset="2"/>
              <a:buChar char="Ò"/>
              <a:tabLst>
                <a:tab pos="236538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Do cargo checks when train stops for 30 minutes or more   </a:t>
            </a:r>
          </a:p>
          <a:p>
            <a:pPr>
              <a:buClr>
                <a:schemeClr val="accent1"/>
              </a:buClr>
              <a:buSzPct val="80000"/>
              <a:tabLst>
                <a:tab pos="236538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   (check for shifting, tampering, missing seals, &amp; missing/damaged cargo)</a:t>
            </a:r>
          </a:p>
          <a:p>
            <a:pPr>
              <a:buClr>
                <a:schemeClr val="accent1"/>
              </a:buClr>
              <a:buSzPct val="80000"/>
              <a:buFont typeface="Wingdings 2" pitchFamily="18" charset="2"/>
              <a:buChar char="Ò"/>
              <a:tabLst>
                <a:tab pos="236538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During stops, guards stagger along both sides of train</a:t>
            </a:r>
          </a:p>
          <a:p>
            <a:pPr>
              <a:buClr>
                <a:schemeClr val="accent1"/>
              </a:buClr>
              <a:buSzPct val="80000"/>
              <a:buFont typeface="Wingdings 2" pitchFamily="18" charset="2"/>
              <a:buChar char="Ò"/>
              <a:tabLst>
                <a:tab pos="236538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Report </a:t>
            </a:r>
            <a:r>
              <a:rPr lang="en-US" sz="2400" dirty="0">
                <a:solidFill>
                  <a:schemeClr val="tx2"/>
                </a:solidFill>
                <a:latin typeface="Arial" charset="0"/>
              </a:rPr>
              <a:t>issues that </a:t>
            </a:r>
            <a:r>
              <a:rPr lang="en-US" sz="2400" dirty="0" smtClean="0">
                <a:solidFill>
                  <a:schemeClr val="tx2"/>
                </a:solidFill>
                <a:latin typeface="Arial" charset="0"/>
              </a:rPr>
              <a:t>could </a:t>
            </a:r>
            <a:r>
              <a:rPr lang="en-US" sz="2400" dirty="0">
                <a:solidFill>
                  <a:schemeClr val="tx2"/>
                </a:solidFill>
                <a:latin typeface="Arial" charset="0"/>
              </a:rPr>
              <a:t>delay shipments</a:t>
            </a:r>
            <a:r>
              <a:rPr lang="en-US" sz="2400" dirty="0">
                <a:solidFill>
                  <a:schemeClr val="tx2"/>
                </a:solidFill>
                <a:latin typeface="+mn-lt"/>
              </a:rPr>
              <a:t> to SDDC immediately </a:t>
            </a:r>
          </a:p>
          <a:p>
            <a:pPr>
              <a:buClr>
                <a:schemeClr val="accent1"/>
              </a:buClr>
              <a:buSzPct val="80000"/>
              <a:buFont typeface="Wingdings 2" pitchFamily="18" charset="2"/>
              <a:buChar char="Ò"/>
              <a:tabLst>
                <a:tab pos="236538" algn="l"/>
              </a:tabLst>
              <a:defRPr/>
            </a:pPr>
            <a:endParaRPr lang="en-US" sz="2400" dirty="0">
              <a:solidFill>
                <a:schemeClr val="tx2"/>
              </a:solidFill>
              <a:latin typeface="+mn-lt"/>
            </a:endParaRPr>
          </a:p>
          <a:p>
            <a:pPr>
              <a:buClr>
                <a:schemeClr val="accent1"/>
              </a:buClr>
              <a:buSzPct val="80000"/>
              <a:buFont typeface="Wingdings 2" pitchFamily="18" charset="2"/>
              <a:buChar char="Ò"/>
              <a:tabLst>
                <a:tab pos="236538" algn="l"/>
              </a:tabLst>
              <a:defRPr/>
            </a:pPr>
            <a:endParaRPr lang="en-US" sz="2400" dirty="0">
              <a:solidFill>
                <a:schemeClr val="tx2"/>
              </a:solidFill>
              <a:latin typeface="+mn-lt"/>
            </a:endParaRPr>
          </a:p>
          <a:p>
            <a:pPr>
              <a:buClr>
                <a:schemeClr val="accent1"/>
              </a:buClr>
              <a:buSzPct val="80000"/>
              <a:buFont typeface="Wingdings 2" pitchFamily="18" charset="2"/>
              <a:buChar char="Ò"/>
              <a:tabLst>
                <a:tab pos="236538" algn="l"/>
              </a:tabLst>
              <a:defRPr/>
            </a:pPr>
            <a:endParaRPr lang="en-US" sz="2400" dirty="0">
              <a:solidFill>
                <a:schemeClr val="tx2"/>
              </a:solidFill>
              <a:latin typeface="+mn-lt"/>
            </a:endParaRPr>
          </a:p>
          <a:p>
            <a:pPr>
              <a:buClr>
                <a:schemeClr val="accent1"/>
              </a:buClr>
              <a:buSzPct val="80000"/>
              <a:buFont typeface="Wingdings 2" pitchFamily="18" charset="2"/>
              <a:buChar char="Ò"/>
              <a:tabLst>
                <a:tab pos="236538" algn="l"/>
              </a:tabLst>
              <a:defRPr/>
            </a:pPr>
            <a:endParaRPr lang="en-US" sz="24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5" name="Picture 4" descr="CWR-Diesel-with-Armed-Guards-on-front.jpg"/>
          <p:cNvPicPr>
            <a:picLocks noChangeAspect="1"/>
          </p:cNvPicPr>
          <p:nvPr/>
        </p:nvPicPr>
        <p:blipFill>
          <a:blip r:embed="rId2"/>
          <a:srcRect l="391" t="5556" r="2263" b="2222"/>
          <a:stretch>
            <a:fillRect/>
          </a:stretch>
        </p:blipFill>
        <p:spPr>
          <a:xfrm>
            <a:off x="3055828" y="3244242"/>
            <a:ext cx="5273979" cy="3356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0533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References</a:t>
            </a:r>
          </a:p>
        </p:txBody>
      </p:sp>
      <p:sp>
        <p:nvSpPr>
          <p:cNvPr id="4" name="Text Box 36"/>
          <p:cNvSpPr txBox="1">
            <a:spLocks noChangeArrowheads="1"/>
          </p:cNvSpPr>
          <p:nvPr/>
        </p:nvSpPr>
        <p:spPr bwMode="auto">
          <a:xfrm>
            <a:off x="1254166" y="1572603"/>
            <a:ext cx="10287000" cy="358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4320" indent="-27432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 ATP 3-35, </a:t>
            </a:r>
            <a:r>
              <a:rPr lang="en-US" sz="2400" i="1" dirty="0">
                <a:solidFill>
                  <a:schemeClr val="tx2"/>
                </a:solidFill>
                <a:latin typeface="+mn-lt"/>
              </a:rPr>
              <a:t>Army Deployment and Redeployment</a:t>
            </a:r>
          </a:p>
          <a:p>
            <a:pPr marL="274320" indent="-27432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 FM 4-01, </a:t>
            </a:r>
            <a:r>
              <a:rPr lang="en-US" sz="2400" i="1" dirty="0">
                <a:solidFill>
                  <a:schemeClr val="tx2"/>
                </a:solidFill>
                <a:latin typeface="+mn-lt"/>
              </a:rPr>
              <a:t>Army Transportation Operations</a:t>
            </a:r>
          </a:p>
          <a:p>
            <a:pPr marL="274320" indent="-27432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i="1" dirty="0">
                <a:solidFill>
                  <a:schemeClr val="tx2"/>
                </a:solidFill>
                <a:latin typeface="+mn-lt"/>
              </a:rPr>
              <a:t>  </a:t>
            </a:r>
            <a:r>
              <a:rPr lang="en-US" sz="2400" dirty="0">
                <a:solidFill>
                  <a:schemeClr val="tx2"/>
                </a:solidFill>
                <a:latin typeface="+mn-lt"/>
              </a:rPr>
              <a:t>FORSCOM/ARNG </a:t>
            </a:r>
            <a:r>
              <a:rPr lang="en-US" sz="2400" dirty="0" err="1">
                <a:solidFill>
                  <a:schemeClr val="tx2"/>
                </a:solidFill>
                <a:latin typeface="+mn-lt"/>
              </a:rPr>
              <a:t>Reg</a:t>
            </a:r>
            <a:r>
              <a:rPr lang="en-US" sz="2400" dirty="0">
                <a:solidFill>
                  <a:schemeClr val="tx2"/>
                </a:solidFill>
                <a:latin typeface="+mn-lt"/>
              </a:rPr>
              <a:t> 55-1, </a:t>
            </a:r>
            <a:r>
              <a:rPr lang="en-US" sz="2400" i="1" dirty="0">
                <a:solidFill>
                  <a:schemeClr val="tx2"/>
                </a:solidFill>
                <a:latin typeface="+mn-lt"/>
              </a:rPr>
              <a:t>Unit Movement Planning</a:t>
            </a:r>
          </a:p>
          <a:p>
            <a:pPr marL="274320" indent="-27432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 TM 55-2200-001-12, </a:t>
            </a:r>
            <a:r>
              <a:rPr lang="en-US" sz="2400" i="1" dirty="0">
                <a:solidFill>
                  <a:schemeClr val="tx2"/>
                </a:solidFill>
                <a:latin typeface="+mn-lt"/>
              </a:rPr>
              <a:t>Application of Blocking, Bracing, Tie-down Materials </a:t>
            </a:r>
          </a:p>
          <a:p>
            <a:pPr marL="274320" indent="-274320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400" i="1" dirty="0">
                <a:solidFill>
                  <a:schemeClr val="tx2"/>
                </a:solidFill>
                <a:latin typeface="+mn-lt"/>
              </a:rPr>
              <a:t>      for Rail Transport</a:t>
            </a:r>
          </a:p>
          <a:p>
            <a:pPr marL="274320" indent="-27432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 TEA PAM 55-19, </a:t>
            </a:r>
            <a:r>
              <a:rPr lang="en-US" sz="2400" i="1" dirty="0">
                <a:solidFill>
                  <a:schemeClr val="tx2"/>
                </a:solidFill>
                <a:latin typeface="+mn-lt"/>
              </a:rPr>
              <a:t>Tie-Down Handbook for Rail Movements</a:t>
            </a:r>
          </a:p>
          <a:p>
            <a:pPr marL="274320" indent="-274320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 TB 55-46-1,</a:t>
            </a:r>
            <a:r>
              <a:rPr lang="en-US" sz="2400" i="1" dirty="0">
                <a:solidFill>
                  <a:schemeClr val="tx2"/>
                </a:solidFill>
                <a:latin typeface="+mn-lt"/>
              </a:rPr>
              <a:t> Standard Characteristics for Transportability of Military </a:t>
            </a:r>
          </a:p>
          <a:p>
            <a:pPr marL="274320" indent="-274320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400" i="1" dirty="0">
                <a:solidFill>
                  <a:schemeClr val="tx2"/>
                </a:solidFill>
                <a:latin typeface="+mn-lt"/>
              </a:rPr>
              <a:t>      Vehicles and Other Outsize/Overweight Equipment</a:t>
            </a:r>
            <a:r>
              <a:rPr lang="en-US" sz="2400" dirty="0">
                <a:solidFill>
                  <a:schemeClr val="tx2"/>
                </a:solidFill>
                <a:latin typeface="+mn-lt"/>
              </a:rPr>
              <a:t> </a:t>
            </a:r>
          </a:p>
        </p:txBody>
      </p:sp>
      <p:pic>
        <p:nvPicPr>
          <p:cNvPr id="5" name="Picture 4" descr="C:\Users\sonija.e.hauger\AppData\Local\Microsoft\Windows\Temporary Internet Files\Content.IE5\IJ02OC2V\MP900448290[1].jpg"/>
          <p:cNvPicPr>
            <a:picLocks noChangeAspect="1" noChangeArrowheads="1"/>
          </p:cNvPicPr>
          <p:nvPr/>
        </p:nvPicPr>
        <p:blipFill>
          <a:blip r:embed="rId2" cstate="print"/>
          <a:srcRect t="8889" b="10000"/>
          <a:stretch>
            <a:fillRect/>
          </a:stretch>
        </p:blipFill>
        <p:spPr bwMode="auto">
          <a:xfrm>
            <a:off x="10316748" y="5182648"/>
            <a:ext cx="1066800" cy="13017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5592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 prstMaterial="plastic">
              <a:bevelT w="38100" h="38100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Preparation of Railcars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969200" y="1254690"/>
            <a:ext cx="98298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accent1"/>
              </a:buClr>
              <a:buSzPct val="80000"/>
              <a:buFont typeface="Wingdings 2" pitchFamily="18" charset="2"/>
              <a:buChar char="Ò"/>
              <a:tabLst>
                <a:tab pos="236538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Deploying unit checks tie-downs and positions them on railcar to avoid </a:t>
            </a:r>
          </a:p>
          <a:p>
            <a:pPr>
              <a:buClr>
                <a:schemeClr val="accent1"/>
              </a:buClr>
              <a:buSzPct val="80000"/>
              <a:tabLst>
                <a:tab pos="236538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   repositioning chains after vehicles are loaded</a:t>
            </a:r>
          </a:p>
          <a:p>
            <a:pPr>
              <a:buClr>
                <a:schemeClr val="accent1"/>
              </a:buClr>
              <a:buSzPct val="80000"/>
              <a:buFont typeface="Wingdings 2" pitchFamily="18" charset="2"/>
              <a:buChar char="Ò"/>
              <a:tabLst>
                <a:tab pos="236538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Unused chains placed in channels to prevent damage</a:t>
            </a:r>
          </a:p>
          <a:p>
            <a:pPr>
              <a:buClr>
                <a:schemeClr val="accent1"/>
              </a:buClr>
              <a:buSzPct val="80000"/>
              <a:buFont typeface="Wingdings 2" pitchFamily="18" charset="2"/>
              <a:buChar char="Ò"/>
              <a:tabLst>
                <a:tab pos="236538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Ensure railcar brakes are applied and wheels chocked to prevent railcars </a:t>
            </a:r>
          </a:p>
          <a:p>
            <a:pPr>
              <a:buClr>
                <a:schemeClr val="accent1"/>
              </a:buClr>
              <a:buSzPct val="80000"/>
              <a:tabLst>
                <a:tab pos="236538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   shifting while loading</a:t>
            </a:r>
          </a:p>
        </p:txBody>
      </p:sp>
      <p:pic>
        <p:nvPicPr>
          <p:cNvPr id="5" name="Picture 4" descr="untitled.png"/>
          <p:cNvPicPr>
            <a:picLocks noChangeAspect="1"/>
          </p:cNvPicPr>
          <p:nvPr/>
        </p:nvPicPr>
        <p:blipFill>
          <a:blip r:embed="rId2"/>
          <a:srcRect l="30800" t="14666"/>
          <a:stretch>
            <a:fillRect/>
          </a:stretch>
        </p:blipFill>
        <p:spPr>
          <a:xfrm>
            <a:off x="1943100" y="3482236"/>
            <a:ext cx="3468144" cy="3229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ldon2012pg27-RailSkid.jpg"/>
          <p:cNvPicPr>
            <a:picLocks noChangeAspect="1"/>
          </p:cNvPicPr>
          <p:nvPr/>
        </p:nvPicPr>
        <p:blipFill>
          <a:blip r:embed="rId3"/>
          <a:srcRect b="2469"/>
          <a:stretch>
            <a:fillRect/>
          </a:stretch>
        </p:blipFill>
        <p:spPr>
          <a:xfrm>
            <a:off x="5418549" y="3482236"/>
            <a:ext cx="5103313" cy="3229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0" y="4343400"/>
            <a:ext cx="19812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i="1" dirty="0">
                <a:solidFill>
                  <a:srgbClr val="002060"/>
                </a:solidFill>
                <a:latin typeface="Arial" panose="020B0604020202020204" pitchFamily="34" charset="0"/>
              </a:rPr>
              <a:t>* Leave 6” clearance around brake wheel</a:t>
            </a:r>
          </a:p>
        </p:txBody>
      </p:sp>
    </p:spTree>
    <p:extLst>
      <p:ext uri="{BB962C8B-B14F-4D97-AF65-F5344CB8AC3E}">
        <p14:creationId xmlns:p14="http://schemas.microsoft.com/office/powerpoint/2010/main" val="2574734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 prstMaterial="plastic">
              <a:bevelT w="38100" h="38100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Vehicle and Equipment Loading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993208" y="1252733"/>
            <a:ext cx="9829800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Prior to loading, stage vehicles in order of loading</a:t>
            </a:r>
          </a:p>
          <a:p>
            <a:pPr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Most common and expeditious method for loading vehicles on flatcars is </a:t>
            </a:r>
          </a:p>
          <a:p>
            <a:pPr>
              <a:buClr>
                <a:schemeClr val="accent1"/>
              </a:buClr>
              <a:buSzPct val="80000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   the “circus” method:</a:t>
            </a:r>
          </a:p>
          <a:p>
            <a:pPr lvl="1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 Flatcars and spanners used as roadbed </a:t>
            </a:r>
          </a:p>
          <a:p>
            <a:pPr lvl="1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 Spanners adjusted as required for each vehicle type</a:t>
            </a:r>
          </a:p>
          <a:p>
            <a:pPr lvl="1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 All vehicles loaded on rearmost car, then moved forward to </a:t>
            </a: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assigned </a:t>
            </a:r>
            <a:r>
              <a:rPr lang="en-US" sz="2000" dirty="0">
                <a:solidFill>
                  <a:schemeClr val="tx2"/>
                </a:solidFill>
                <a:latin typeface="+mn-lt"/>
              </a:rPr>
              <a:t>locations</a:t>
            </a:r>
          </a:p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000" dirty="0">
                <a:solidFill>
                  <a:schemeClr val="tx2"/>
                </a:solidFill>
                <a:latin typeface="Arial" charset="0"/>
              </a:rPr>
              <a:t>Prior to loading the vehicle onto railcar, all personnel with the exception of the driver must dismount vehicle</a:t>
            </a:r>
          </a:p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000" dirty="0">
                <a:solidFill>
                  <a:schemeClr val="tx2"/>
                </a:solidFill>
                <a:latin typeface="Arial" charset="0"/>
              </a:rPr>
              <a:t>Rail guide should be one car ahead of vehicle or positioned not to be caught between vehicles</a:t>
            </a:r>
          </a:p>
          <a:p>
            <a:pPr>
              <a:buClr>
                <a:schemeClr val="accent1"/>
              </a:buClr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5" name="Picture 4" descr="circus-train.jpg"/>
          <p:cNvPicPr>
            <a:picLocks noChangeAspect="1"/>
          </p:cNvPicPr>
          <p:nvPr/>
        </p:nvPicPr>
        <p:blipFill>
          <a:blip r:embed="rId2"/>
          <a:srcRect l="7113" t="54812" r="14226" b="16318"/>
          <a:stretch>
            <a:fillRect/>
          </a:stretch>
        </p:blipFill>
        <p:spPr>
          <a:xfrm>
            <a:off x="1808443" y="4534422"/>
            <a:ext cx="8538053" cy="1942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26365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 prstMaterial="plastic">
              <a:bevelT w="38100" h="38100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Loading Cont.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094460" y="1217112"/>
            <a:ext cx="99441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Ensure spanners are properly positioned &amp; capable of supporting the heaviest load anticipated</a:t>
            </a:r>
          </a:p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At least 12” of spanner should overlap the rail car deck</a:t>
            </a:r>
          </a:p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Most track vehicles don’t require spanners between rail cars</a:t>
            </a:r>
          </a:p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When loading vehicle between railcars of uneven deck heights, place </a:t>
            </a:r>
            <a:r>
              <a:rPr lang="en-US" sz="2400" dirty="0" err="1">
                <a:solidFill>
                  <a:schemeClr val="tx2"/>
                </a:solidFill>
                <a:latin typeface="+mn-lt"/>
              </a:rPr>
              <a:t>dunnage</a:t>
            </a:r>
            <a:r>
              <a:rPr lang="en-US" sz="2400" dirty="0">
                <a:solidFill>
                  <a:schemeClr val="tx2"/>
                </a:solidFill>
                <a:latin typeface="+mn-lt"/>
              </a:rPr>
              <a:t> under the spanner to prevent it from slipping</a:t>
            </a:r>
          </a:p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endParaRPr lang="en-US" sz="2400" dirty="0">
              <a:solidFill>
                <a:schemeClr val="tx2"/>
              </a:solidFill>
              <a:latin typeface="+mn-lt"/>
            </a:endParaRPr>
          </a:p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endParaRPr lang="en-US" sz="2400" dirty="0">
              <a:solidFill>
                <a:schemeClr val="tx2"/>
              </a:solidFill>
              <a:latin typeface="+mn-lt"/>
            </a:endParaRPr>
          </a:p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endParaRPr lang="en-US" sz="2400" dirty="0">
              <a:solidFill>
                <a:schemeClr val="tx2"/>
              </a:solidFill>
              <a:latin typeface="+mn-lt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480702" y="3845491"/>
            <a:ext cx="8978530" cy="2326710"/>
            <a:chOff x="144" y="3016"/>
            <a:chExt cx="5136" cy="939"/>
          </a:xfrm>
        </p:grpSpPr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144" y="3120"/>
              <a:ext cx="5136" cy="835"/>
              <a:chOff x="144" y="3120"/>
              <a:chExt cx="5136" cy="835"/>
            </a:xfrm>
          </p:grpSpPr>
          <p:pic>
            <p:nvPicPr>
              <p:cNvPr id="9" name="Picture 9" descr="RailCircus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44" y="3120"/>
                <a:ext cx="5136" cy="77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0" name="Text Box 15"/>
              <p:cNvSpPr txBox="1">
                <a:spLocks noChangeArrowheads="1"/>
              </p:cNvSpPr>
              <p:nvPr/>
            </p:nvSpPr>
            <p:spPr bwMode="auto">
              <a:xfrm>
                <a:off x="382" y="3706"/>
                <a:ext cx="718" cy="249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"/>
                  <a:defRPr sz="32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"/>
                  <a:defRPr sz="28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"/>
                  <a:defRPr sz="24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"/>
                  <a:defRPr sz="20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800">
                    <a:solidFill>
                      <a:srgbClr val="002060"/>
                    </a:solidFill>
                    <a:latin typeface="Arial" panose="020B0604020202020204" pitchFamily="34" charset="0"/>
                  </a:rPr>
                  <a:t>Ramp</a:t>
                </a:r>
                <a:endParaRPr lang="en-US" altLang="en-US" sz="2000">
                  <a:solidFill>
                    <a:srgbClr val="00206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1" name="AutoShape 16"/>
              <p:cNvSpPr>
                <a:spLocks noChangeArrowheads="1"/>
              </p:cNvSpPr>
              <p:nvPr/>
            </p:nvSpPr>
            <p:spPr bwMode="auto">
              <a:xfrm>
                <a:off x="668" y="3552"/>
                <a:ext cx="144" cy="154"/>
              </a:xfrm>
              <a:prstGeom prst="upArrow">
                <a:avLst>
                  <a:gd name="adj1" fmla="val 50000"/>
                  <a:gd name="adj2" fmla="val 25000"/>
                </a:avLst>
              </a:prstGeom>
              <a:solidFill>
                <a:srgbClr val="FF00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sp>
          <p:nvSpPr>
            <p:cNvPr id="7" name="AutoShape 17"/>
            <p:cNvSpPr>
              <a:spLocks noChangeArrowheads="1"/>
            </p:cNvSpPr>
            <p:nvPr/>
          </p:nvSpPr>
          <p:spPr bwMode="auto">
            <a:xfrm>
              <a:off x="3792" y="3234"/>
              <a:ext cx="144" cy="174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2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Rectangle 18"/>
            <p:cNvSpPr>
              <a:spLocks noChangeArrowheads="1"/>
            </p:cNvSpPr>
            <p:nvPr/>
          </p:nvSpPr>
          <p:spPr bwMode="auto">
            <a:xfrm>
              <a:off x="3393" y="3016"/>
              <a:ext cx="969" cy="24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800">
                  <a:solidFill>
                    <a:srgbClr val="002060"/>
                  </a:solidFill>
                  <a:latin typeface="Arial" panose="020B0604020202020204" pitchFamily="34" charset="0"/>
                </a:rPr>
                <a:t>Spanner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75192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 prstMaterial="plastic">
              <a:bevelT w="38100" h="38100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Loading Cont.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81514" y="1343416"/>
            <a:ext cx="9601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When driving on spanners, maintain a constant speed</a:t>
            </a:r>
          </a:p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Avoid jamming on brakes or reversing </a:t>
            </a:r>
          </a:p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endParaRPr lang="en-US" sz="24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5" name="Picture 9" descr="loose spann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0717" y="2116899"/>
            <a:ext cx="5992138" cy="4439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61476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 prstMaterial="plastic">
              <a:bevelT w="38100" h="38100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Vehicle Spacing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183186" y="1293312"/>
            <a:ext cx="9677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Vehicles require a minimum of 10” of space between vehicles</a:t>
            </a:r>
          </a:p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For rail cars with top </a:t>
            </a:r>
            <a:r>
              <a:rPr lang="en-US" sz="2400" dirty="0" smtClean="0">
                <a:solidFill>
                  <a:schemeClr val="tx2"/>
                </a:solidFill>
                <a:latin typeface="+mn-lt"/>
              </a:rPr>
              <a:t>mounted </a:t>
            </a:r>
            <a:r>
              <a:rPr lang="en-US" sz="2400" dirty="0">
                <a:solidFill>
                  <a:schemeClr val="tx2"/>
                </a:solidFill>
                <a:latin typeface="+mn-lt"/>
              </a:rPr>
              <a:t>brake wheels, ensure there is sufficient space for operation</a:t>
            </a:r>
          </a:p>
        </p:txBody>
      </p:sp>
      <p:pic>
        <p:nvPicPr>
          <p:cNvPr id="5" name="Picture 6" descr="C:\Users\michael.haynes2\Desktop\116CANON\IMG_03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713" y="3281819"/>
            <a:ext cx="4808218" cy="2756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7" descr="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" b="25847"/>
          <a:stretch>
            <a:fillRect/>
          </a:stretch>
        </p:blipFill>
        <p:spPr bwMode="auto">
          <a:xfrm>
            <a:off x="6600691" y="3281819"/>
            <a:ext cx="4848097" cy="2737981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98012" y="2793044"/>
            <a:ext cx="4038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Correct spacing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942026" y="2886206"/>
            <a:ext cx="4038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Incorrect spacing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162300" y="6248400"/>
            <a:ext cx="4038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i="1" dirty="0">
                <a:solidFill>
                  <a:srgbClr val="FF0000"/>
                </a:solidFill>
                <a:latin typeface="+mn-lt"/>
              </a:rPr>
              <a:t>* See pg. 2 of TEA PAM 55-19</a:t>
            </a:r>
          </a:p>
        </p:txBody>
      </p:sp>
    </p:spTree>
    <p:extLst>
      <p:ext uri="{BB962C8B-B14F-4D97-AF65-F5344CB8AC3E}">
        <p14:creationId xmlns:p14="http://schemas.microsoft.com/office/powerpoint/2010/main" val="3571915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Grp="1" noChangeArrowheads="1"/>
          </p:cNvSpPr>
          <p:nvPr>
            <p:ph type="title"/>
          </p:nvPr>
        </p:nvSpPr>
        <p:spPr>
          <a:xfrm>
            <a:off x="838200" y="677041"/>
            <a:ext cx="10515600" cy="701731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 prstMaterial="plastic">
              <a:bevelT w="38100" h="38100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Tie down </a:t>
            </a:r>
            <a:r>
              <a:rPr lang="en-US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Procedures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57200" y="1263498"/>
            <a:ext cx="8191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When securing vehicles use these techniques: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47700" y="1877860"/>
            <a:ext cx="55340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  Inspect chain assemblies and </a:t>
            </a:r>
          </a:p>
          <a:p>
            <a:pPr>
              <a:buClr>
                <a:schemeClr val="accent1"/>
              </a:buClr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   components for damage, missing </a:t>
            </a:r>
          </a:p>
          <a:p>
            <a:pPr>
              <a:buClr>
                <a:schemeClr val="accent1"/>
              </a:buClr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   parts, and proper operation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47700" y="3020860"/>
            <a:ext cx="57261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  Apply chains in pairs and equal </a:t>
            </a:r>
          </a:p>
          <a:p>
            <a:pPr>
              <a:buClr>
                <a:schemeClr val="accent1"/>
              </a:buClr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   numbers front and rear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47700" y="3782860"/>
            <a:ext cx="5410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  Consult TEA PAM 55-19 for cargo </a:t>
            </a:r>
          </a:p>
          <a:p>
            <a:pPr>
              <a:buClr>
                <a:schemeClr val="accent1"/>
              </a:buClr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   tie down requirements</a:t>
            </a:r>
          </a:p>
        </p:txBody>
      </p:sp>
      <p:sp>
        <p:nvSpPr>
          <p:cNvPr id="8" name="Text Box 1027"/>
          <p:cNvSpPr txBox="1">
            <a:spLocks noChangeArrowheads="1"/>
          </p:cNvSpPr>
          <p:nvPr/>
        </p:nvSpPr>
        <p:spPr bwMode="auto">
          <a:xfrm>
            <a:off x="647700" y="4544860"/>
            <a:ext cx="4343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 Secure chain through tie-down points </a:t>
            </a:r>
          </a:p>
          <a:p>
            <a:pPr>
              <a:buClr>
                <a:schemeClr val="accent1"/>
              </a:buClr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   at 45</a:t>
            </a:r>
            <a:r>
              <a:rPr lang="en-US" sz="2000" b="1" baseline="30000" dirty="0">
                <a:solidFill>
                  <a:schemeClr val="tx2"/>
                </a:solidFill>
                <a:latin typeface="+mn-lt"/>
              </a:rPr>
              <a:t>o</a:t>
            </a:r>
            <a:r>
              <a:rPr lang="en-US" sz="2000" kern="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000" dirty="0">
                <a:solidFill>
                  <a:schemeClr val="tx2"/>
                </a:solidFill>
                <a:latin typeface="+mn-lt"/>
              </a:rPr>
              <a:t>angle </a:t>
            </a:r>
          </a:p>
        </p:txBody>
      </p:sp>
      <p:pic>
        <p:nvPicPr>
          <p:cNvPr id="9" name="Picture 8" descr="49214237.png"/>
          <p:cNvPicPr>
            <a:picLocks noChangeAspect="1"/>
          </p:cNvPicPr>
          <p:nvPr/>
        </p:nvPicPr>
        <p:blipFill>
          <a:blip r:embed="rId2"/>
          <a:srcRect t="5556" b="3333"/>
          <a:stretch>
            <a:fillRect/>
          </a:stretch>
        </p:blipFill>
        <p:spPr>
          <a:xfrm>
            <a:off x="6932632" y="1378772"/>
            <a:ext cx="4421168" cy="5174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21256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Grp="1" noChangeArrowheads="1"/>
          </p:cNvSpPr>
          <p:nvPr>
            <p:ph type="title"/>
          </p:nvPr>
        </p:nvSpPr>
        <p:spPr>
          <a:xfrm>
            <a:off x="838200" y="677041"/>
            <a:ext cx="10515600" cy="701731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 prstMaterial="plastic">
              <a:bevelT w="38100" h="38100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Loading &amp; </a:t>
            </a:r>
            <a:r>
              <a:rPr lang="en-US" dirty="0" smtClean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Tie down </a:t>
            </a:r>
            <a:r>
              <a:rPr lang="en-US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Checklist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157090" y="1293312"/>
            <a:ext cx="9677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Checklists should be distributed to the loading teams and should </a:t>
            </a:r>
          </a:p>
          <a:p>
            <a:pPr>
              <a:buClr>
                <a:schemeClr val="accent1"/>
              </a:buClr>
              <a:buSzPct val="80000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    contain the following:</a:t>
            </a:r>
          </a:p>
        </p:txBody>
      </p:sp>
      <p:pic>
        <p:nvPicPr>
          <p:cNvPr id="5" name="Picture 5" descr="r57"/>
          <p:cNvPicPr>
            <a:picLocks noChangeAspect="1" noChangeArrowheads="1"/>
          </p:cNvPicPr>
          <p:nvPr/>
        </p:nvPicPr>
        <p:blipFill>
          <a:blip r:embed="rId2"/>
          <a:srcRect r="19051" b="14583"/>
          <a:stretch>
            <a:fillRect/>
          </a:stretch>
        </p:blipFill>
        <p:spPr bwMode="auto">
          <a:xfrm>
            <a:off x="378564" y="2743200"/>
            <a:ext cx="5168900" cy="373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r58"/>
          <p:cNvPicPr>
            <a:picLocks noChangeAspect="1" noChangeArrowheads="1"/>
          </p:cNvPicPr>
          <p:nvPr/>
        </p:nvPicPr>
        <p:blipFill>
          <a:blip r:embed="rId3"/>
          <a:srcRect r="8982" b="22833"/>
          <a:stretch>
            <a:fillRect/>
          </a:stretch>
        </p:blipFill>
        <p:spPr bwMode="auto">
          <a:xfrm>
            <a:off x="5559990" y="2743200"/>
            <a:ext cx="4724400" cy="198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r59"/>
          <p:cNvPicPr>
            <a:picLocks noChangeAspect="1" noChangeArrowheads="1"/>
          </p:cNvPicPr>
          <p:nvPr/>
        </p:nvPicPr>
        <p:blipFill>
          <a:blip r:embed="rId4"/>
          <a:srcRect r="12518" b="22223"/>
          <a:stretch>
            <a:fillRect/>
          </a:stretch>
        </p:blipFill>
        <p:spPr bwMode="auto">
          <a:xfrm>
            <a:off x="5559990" y="4724400"/>
            <a:ext cx="4724400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85376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 prstMaterial="plastic">
              <a:bevelT w="38100" h="38100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TEA PAM 55-19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284438" y="1280786"/>
            <a:ext cx="95250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274320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App A: Trucks and Trailers</a:t>
            </a:r>
          </a:p>
          <a:p>
            <a:pPr indent="-274320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App B: Tracked and Wheeled Armored Vehicles</a:t>
            </a:r>
          </a:p>
          <a:p>
            <a:pPr indent="-274320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App C: MHE, Construction Equipment, &amp; Non-Vehicles</a:t>
            </a:r>
          </a:p>
          <a:p>
            <a:pPr indent="-274320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Checklists for tie-down procedures on page 34</a:t>
            </a:r>
          </a:p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endParaRPr lang="en-US" sz="2400" dirty="0">
              <a:solidFill>
                <a:schemeClr val="tx2"/>
              </a:solidFill>
              <a:latin typeface="+mn-lt"/>
            </a:endParaRPr>
          </a:p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endParaRPr lang="en-US" sz="2400" dirty="0">
              <a:solidFill>
                <a:schemeClr val="tx2"/>
              </a:solidFill>
              <a:latin typeface="+mn-lt"/>
            </a:endParaRPr>
          </a:p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endParaRPr lang="en-US" sz="24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5" name="Picture 4" descr="49214237.png"/>
          <p:cNvPicPr>
            <a:picLocks noChangeAspect="1"/>
          </p:cNvPicPr>
          <p:nvPr/>
        </p:nvPicPr>
        <p:blipFill>
          <a:blip r:embed="rId2"/>
          <a:srcRect t="5556" b="3333"/>
          <a:stretch>
            <a:fillRect/>
          </a:stretch>
        </p:blipFill>
        <p:spPr>
          <a:xfrm>
            <a:off x="3634527" y="2743200"/>
            <a:ext cx="3430152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66807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chemeClr val="tx2"/>
                </a:solidFill>
                <a:latin typeface="+mj-lt"/>
              </a:rPr>
              <a:t>Chain Tie-down Illustration</a:t>
            </a:r>
          </a:p>
          <a:p>
            <a:pPr algn="ctr">
              <a:defRPr/>
            </a:pPr>
            <a:r>
              <a:rPr lang="en-US" sz="4000" dirty="0">
                <a:solidFill>
                  <a:schemeClr val="tx2"/>
                </a:solidFill>
                <a:latin typeface="+mj-lt"/>
              </a:rPr>
              <a:t>Trucks up to 80,000 lbs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03536" y="1676400"/>
            <a:ext cx="8086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6075" indent="-346075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chemeClr val="bg1"/>
              </a:buClr>
              <a:buSzTx/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Arial" panose="020B0604020202020204" pitchFamily="34" charset="0"/>
              </a:rPr>
              <a:t>Alloy Steel chain with a thickness of 3/8” or 1/2”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3200400"/>
            <a:ext cx="39243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6075" indent="-346075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803275" indent="-346075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chemeClr val="bg1"/>
              </a:buClr>
              <a:buSzTx/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Arial" panose="020B0604020202020204" pitchFamily="34" charset="0"/>
              </a:rPr>
              <a:t>TEA PAM 55-19 </a:t>
            </a:r>
          </a:p>
          <a:p>
            <a:pPr lvl="1">
              <a:spcBef>
                <a:spcPct val="0"/>
              </a:spcBef>
              <a:buClr>
                <a:schemeClr val="bg1"/>
              </a:buClr>
              <a:buSzTx/>
              <a:buFont typeface="Arial" panose="020B0604020202020204" pitchFamily="34" charset="0"/>
              <a:buChar char="̵"/>
            </a:pPr>
            <a:r>
              <a:rPr lang="en-US" altLang="en-US" dirty="0">
                <a:latin typeface="Arial" panose="020B0604020202020204" pitchFamily="34" charset="0"/>
              </a:rPr>
              <a:t>Appendix A </a:t>
            </a:r>
          </a:p>
          <a:p>
            <a:pPr lvl="1">
              <a:spcBef>
                <a:spcPct val="0"/>
              </a:spcBef>
              <a:buClr>
                <a:schemeClr val="bg1"/>
              </a:buClr>
              <a:buSzTx/>
              <a:buFont typeface="Arial" panose="020B0604020202020204" pitchFamily="34" charset="0"/>
              <a:buChar char="̵"/>
            </a:pPr>
            <a:r>
              <a:rPr lang="en-US" altLang="en-US" dirty="0">
                <a:latin typeface="Arial" panose="020B0604020202020204" pitchFamily="34" charset="0"/>
              </a:rPr>
              <a:t>Page A-2</a:t>
            </a:r>
          </a:p>
        </p:txBody>
      </p:sp>
      <p:pic>
        <p:nvPicPr>
          <p:cNvPr id="6" name="Picture 6" descr="untitled57"/>
          <p:cNvPicPr>
            <a:picLocks noChangeAspect="1" noChangeArrowheads="1"/>
          </p:cNvPicPr>
          <p:nvPr/>
        </p:nvPicPr>
        <p:blipFill>
          <a:blip r:embed="rId2"/>
          <a:srcRect l="2298" r="10345"/>
          <a:stretch>
            <a:fillRect/>
          </a:stretch>
        </p:blipFill>
        <p:spPr bwMode="auto">
          <a:xfrm>
            <a:off x="4305299" y="2200275"/>
            <a:ext cx="6350298" cy="4289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3086100" y="3733800"/>
            <a:ext cx="1524000" cy="257175"/>
          </a:xfrm>
          <a:prstGeom prst="rightArrow">
            <a:avLst>
              <a:gd name="adj1" fmla="val 50000"/>
              <a:gd name="adj2" fmla="val 78431"/>
            </a:avLst>
          </a:prstGeom>
          <a:solidFill>
            <a:srgbClr val="F30D28"/>
          </a:solidFill>
          <a:ln w="9525">
            <a:solidFill>
              <a:srgbClr val="F30D2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89511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 prstMaterial="plastic">
              <a:bevelT w="38100" h="38100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Final Inspection</a:t>
            </a:r>
          </a:p>
        </p:txBody>
      </p:sp>
      <p:sp>
        <p:nvSpPr>
          <p:cNvPr id="4" name="Text Box 6148"/>
          <p:cNvSpPr txBox="1">
            <a:spLocks noChangeArrowheads="1"/>
          </p:cNvSpPr>
          <p:nvPr/>
        </p:nvSpPr>
        <p:spPr bwMode="auto">
          <a:xfrm>
            <a:off x="1320972" y="1267216"/>
            <a:ext cx="95250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Final inspection is made after loading railcars to ensure that the contents are loaded and secured in compliance with AAR</a:t>
            </a:r>
          </a:p>
          <a:p>
            <a:pPr marL="288925" indent="-28892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The rail representative is the final approving authority for accepting rail loads</a:t>
            </a:r>
          </a:p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endParaRPr lang="en-US" sz="24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5" name="Picture 6150" descr="r6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7020" y="2592779"/>
            <a:ext cx="5803204" cy="3960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9356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Surface Transportation</a:t>
            </a:r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1243728" y="1418572"/>
            <a:ext cx="9829800" cy="5334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3050" indent="-27305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Used when equipment is non-</a:t>
            </a:r>
            <a:r>
              <a:rPr lang="en-US" sz="2400" dirty="0" err="1">
                <a:solidFill>
                  <a:schemeClr val="tx2"/>
                </a:solidFill>
                <a:latin typeface="+mn-lt"/>
              </a:rPr>
              <a:t>roadable</a:t>
            </a:r>
            <a:r>
              <a:rPr lang="en-US" sz="2400" dirty="0">
                <a:solidFill>
                  <a:schemeClr val="tx2"/>
                </a:solidFill>
                <a:latin typeface="+mn-lt"/>
              </a:rPr>
              <a:t> or beyond the unit’s organic lift capability</a:t>
            </a:r>
          </a:p>
          <a:p>
            <a:pPr marL="273050" indent="-27305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Rail requirements outlined in Annex N of Movement Order</a:t>
            </a:r>
          </a:p>
        </p:txBody>
      </p:sp>
      <p:pic>
        <p:nvPicPr>
          <p:cNvPr id="5" name="Picture 4" descr="pictures_1960_DSCN8843.jpg"/>
          <p:cNvPicPr>
            <a:picLocks noChangeAspect="1"/>
          </p:cNvPicPr>
          <p:nvPr/>
        </p:nvPicPr>
        <p:blipFill>
          <a:blip r:embed="rId2"/>
          <a:srcRect l="5469" t="9184" r="9375" b="30175"/>
          <a:stretch>
            <a:fillRect/>
          </a:stretch>
        </p:blipFill>
        <p:spPr>
          <a:xfrm>
            <a:off x="2855934" y="2856870"/>
            <a:ext cx="7077206" cy="3469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839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 prstMaterial="plastic">
              <a:bevelT w="38100" h="38100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Unloading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070452" y="1282200"/>
            <a:ext cx="960120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Railcars off-loaded promptly at destination for return and to avoid demurrage or detention charges (usually within 48 hrs)</a:t>
            </a:r>
          </a:p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Units must remove BBPCT materials from unloaded cars before releasing to carrier</a:t>
            </a:r>
          </a:p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endParaRPr lang="en-US" sz="24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5" name="Picture 4" descr="bil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2751" y="2607763"/>
            <a:ext cx="5775021" cy="3793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747627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1285875" y="1752600"/>
          <a:ext cx="2247900" cy="330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8" name="Clip" r:id="rId3" imgW="2247900" imgH="3306763" progId="">
                  <p:embed/>
                </p:oleObj>
              </mc:Choice>
              <mc:Fallback>
                <p:oleObj name="Clip" r:id="rId3" imgW="2247900" imgH="3306763" progId="">
                  <p:embed/>
                  <p:pic>
                    <p:nvPicPr>
                      <p:cNvPr id="361984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75" y="1752600"/>
                        <a:ext cx="2247900" cy="3306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200400" y="2165350"/>
            <a:ext cx="6400800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88" tIns="44450" rIns="90488" bIns="44450" anchor="ctr">
            <a:spAutoFit/>
          </a:bodyPr>
          <a:lstStyle/>
          <a:p>
            <a:pPr algn="ctr">
              <a:defRPr/>
            </a:pPr>
            <a:r>
              <a:rPr lang="en-US" sz="9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On</a:t>
            </a:r>
          </a:p>
          <a:p>
            <a:pPr algn="ctr">
              <a:defRPr/>
            </a:pPr>
            <a:r>
              <a:rPr lang="en-US" sz="9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Learning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4889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6151989"/>
              </p:ext>
            </p:extLst>
          </p:nvPr>
        </p:nvGraphicFramePr>
        <p:xfrm>
          <a:off x="3778162" y="234375"/>
          <a:ext cx="873125" cy="144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3" name="Clip" r:id="rId3" imgW="2247900" imgH="3306763" progId="">
                  <p:embed/>
                </p:oleObj>
              </mc:Choice>
              <mc:Fallback>
                <p:oleObj name="Clip" r:id="rId3" imgW="2247900" imgH="3306763" progId="">
                  <p:embed/>
                  <p:pic>
                    <p:nvPicPr>
                      <p:cNvPr id="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8162" y="234375"/>
                        <a:ext cx="873125" cy="144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 Learning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71500" y="2057400"/>
            <a:ext cx="9163050" cy="10747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90488" tIns="44450" rIns="90488" bIns="44450" anchor="ctr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2"/>
                </a:solidFill>
                <a:latin typeface="+mn-lt"/>
              </a:rPr>
              <a:t>Question 1:  What is the procedure used in the “circus loading” of unit equipment on railcars?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90550" y="3579813"/>
            <a:ext cx="939165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 anchor="ctr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2"/>
                </a:solidFill>
                <a:latin typeface="+mn-lt"/>
              </a:rPr>
              <a:t>Answer 1: The “circus loading” method uses flatcars as a roadbed with spanners between the railcars.  Vehicles are loaded from the rear most railcar and then moved forward to their assigned locations.</a:t>
            </a:r>
          </a:p>
        </p:txBody>
      </p:sp>
    </p:spTree>
    <p:extLst>
      <p:ext uri="{BB962C8B-B14F-4D97-AF65-F5344CB8AC3E}">
        <p14:creationId xmlns:p14="http://schemas.microsoft.com/office/powerpoint/2010/main" val="75439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8" grpId="0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6151989"/>
              </p:ext>
            </p:extLst>
          </p:nvPr>
        </p:nvGraphicFramePr>
        <p:xfrm>
          <a:off x="3778162" y="234375"/>
          <a:ext cx="873125" cy="144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6" name="Clip" r:id="rId3" imgW="2247900" imgH="3306763" progId="">
                  <p:embed/>
                </p:oleObj>
              </mc:Choice>
              <mc:Fallback>
                <p:oleObj name="Clip" r:id="rId3" imgW="2247900" imgH="3306763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8162" y="234375"/>
                        <a:ext cx="873125" cy="144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 Learning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914400" y="2174875"/>
            <a:ext cx="8829675" cy="156686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90488" tIns="44450" rIns="90488" bIns="44450" anchor="ctr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2"/>
                </a:solidFill>
                <a:latin typeface="+mn-lt"/>
              </a:rPr>
              <a:t>Question 2:  What is the minimum amount of space that must be maintained between vehicles that are secured to the railcar deck?  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914400" y="3960813"/>
            <a:ext cx="81915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 anchor="ctr">
            <a:spAutoFit/>
          </a:bodyPr>
          <a:lstStyle/>
          <a:p>
            <a:pPr>
              <a:tabLst>
                <a:tab pos="0" algn="l"/>
              </a:tabLst>
              <a:defRPr/>
            </a:pPr>
            <a:r>
              <a:rPr lang="en-US" sz="3200" dirty="0">
                <a:solidFill>
                  <a:schemeClr val="tx2"/>
                </a:solidFill>
                <a:latin typeface="+mn-lt"/>
              </a:rPr>
              <a:t>Answer 2:  AAR rules require a minimum of 10 inches between vehicles.</a:t>
            </a:r>
          </a:p>
        </p:txBody>
      </p:sp>
    </p:spTree>
    <p:extLst>
      <p:ext uri="{BB962C8B-B14F-4D97-AF65-F5344CB8AC3E}">
        <p14:creationId xmlns:p14="http://schemas.microsoft.com/office/powerpoint/2010/main" val="120786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  <p:bldP spid="10" grpId="0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6151989"/>
              </p:ext>
            </p:extLst>
          </p:nvPr>
        </p:nvGraphicFramePr>
        <p:xfrm>
          <a:off x="3778162" y="234375"/>
          <a:ext cx="873125" cy="144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9" name="Clip" r:id="rId3" imgW="2247900" imgH="3306763" progId="">
                  <p:embed/>
                </p:oleObj>
              </mc:Choice>
              <mc:Fallback>
                <p:oleObj name="Clip" r:id="rId3" imgW="2247900" imgH="3306763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8162" y="234375"/>
                        <a:ext cx="873125" cy="144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 Learning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28675" y="2133600"/>
            <a:ext cx="8953500" cy="156686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90488" tIns="44450" rIns="90488" bIns="44450" anchor="ctr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2"/>
                </a:solidFill>
                <a:latin typeface="+mn-lt"/>
              </a:rPr>
              <a:t>Question 3:  What reference provides a checklist for loading and tying down unit equipment on railcars?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00100" y="3992563"/>
            <a:ext cx="8105775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 anchor="ctr">
            <a:spAutoFit/>
          </a:bodyPr>
          <a:lstStyle/>
          <a:p>
            <a:pPr>
              <a:tabLst>
                <a:tab pos="2057400" algn="l"/>
              </a:tabLst>
              <a:defRPr/>
            </a:pPr>
            <a:r>
              <a:rPr lang="en-US" sz="3200" dirty="0">
                <a:solidFill>
                  <a:schemeClr val="tx2"/>
                </a:solidFill>
                <a:latin typeface="+mn-lt"/>
              </a:rPr>
              <a:t>Answer 3: SDDC TEA Pam 55-19, </a:t>
            </a:r>
            <a:r>
              <a:rPr lang="en-US" sz="3200" i="1" dirty="0" err="1">
                <a:solidFill>
                  <a:schemeClr val="tx2"/>
                </a:solidFill>
                <a:latin typeface="+mn-lt"/>
              </a:rPr>
              <a:t>Tiedown</a:t>
            </a:r>
            <a:r>
              <a:rPr lang="en-US" sz="3200" i="1" dirty="0">
                <a:solidFill>
                  <a:schemeClr val="tx2"/>
                </a:solidFill>
                <a:latin typeface="+mn-lt"/>
              </a:rPr>
              <a:t> Handbook for Rail Movements</a:t>
            </a:r>
            <a:endParaRPr lang="en-US" sz="320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3148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8" grpId="0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Summary</a:t>
            </a: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959806" y="1242164"/>
            <a:ext cx="521017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800" dirty="0">
                <a:solidFill>
                  <a:schemeClr val="tx2"/>
                </a:solidFill>
                <a:latin typeface="+mn-lt"/>
              </a:rPr>
              <a:t> Preparing for Rail Movement</a:t>
            </a:r>
          </a:p>
          <a:p>
            <a:pPr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800" dirty="0">
                <a:solidFill>
                  <a:schemeClr val="tx2"/>
                </a:solidFill>
                <a:latin typeface="+mn-lt"/>
              </a:rPr>
              <a:t> Rail Site Facilities</a:t>
            </a:r>
          </a:p>
          <a:p>
            <a:pPr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800" dirty="0">
                <a:solidFill>
                  <a:schemeClr val="tx2"/>
                </a:solidFill>
                <a:latin typeface="+mn-lt"/>
              </a:rPr>
              <a:t> Safety Requirements</a:t>
            </a:r>
          </a:p>
          <a:p>
            <a:pPr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800" dirty="0">
                <a:solidFill>
                  <a:schemeClr val="tx2"/>
                </a:solidFill>
                <a:latin typeface="+mn-lt"/>
              </a:rPr>
              <a:t> Loading/Unloading Procedures</a:t>
            </a:r>
          </a:p>
        </p:txBody>
      </p:sp>
      <p:pic>
        <p:nvPicPr>
          <p:cNvPr id="5" name="Picture 4" descr="C:\Users\michael.haynes2\Desktop\116CANON\IMG_0386.JPG"/>
          <p:cNvPicPr>
            <a:picLocks noChangeAspect="1" noChangeArrowheads="1"/>
          </p:cNvPicPr>
          <p:nvPr/>
        </p:nvPicPr>
        <p:blipFill>
          <a:blip r:embed="rId2"/>
          <a:srcRect t="15556" b="18765"/>
          <a:stretch>
            <a:fillRect/>
          </a:stretch>
        </p:blipFill>
        <p:spPr bwMode="auto">
          <a:xfrm>
            <a:off x="2758334" y="2996852"/>
            <a:ext cx="6611134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934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 rot="20562216">
            <a:off x="946204" y="2714265"/>
            <a:ext cx="10389719" cy="1362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9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+mj-lt"/>
                <a:ea typeface="+mj-lt"/>
                <a:cs typeface="+mj-lt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00867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6142" y="1248939"/>
            <a:ext cx="7096879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b="1" dirty="0" smtClean="0"/>
              <a:t>Installation</a:t>
            </a:r>
          </a:p>
          <a:p>
            <a:pPr algn="ctr"/>
            <a:r>
              <a:rPr lang="en-US" sz="8800" b="1" dirty="0" smtClean="0"/>
              <a:t>Transportation</a:t>
            </a:r>
          </a:p>
          <a:p>
            <a:pPr algn="ctr"/>
            <a:r>
              <a:rPr lang="en-US" sz="8800" b="1" dirty="0" smtClean="0"/>
              <a:t>Office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val="128781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53" y="11151"/>
            <a:ext cx="103260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14084" y="412597"/>
            <a:ext cx="40879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/>
              <a:t>Slip Hook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26633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06140" y="80010"/>
            <a:ext cx="506029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/>
              <a:t>Grab Hook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390472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General Responsibilities</a:t>
            </a:r>
          </a:p>
        </p:txBody>
      </p:sp>
      <p:grpSp>
        <p:nvGrpSpPr>
          <p:cNvPr id="4" name="Group 424"/>
          <p:cNvGrpSpPr>
            <a:grpSpLocks/>
          </p:cNvGrpSpPr>
          <p:nvPr/>
        </p:nvGrpSpPr>
        <p:grpSpPr bwMode="auto">
          <a:xfrm>
            <a:off x="1205106" y="1985374"/>
            <a:ext cx="9906000" cy="4191000"/>
            <a:chOff x="-38100" y="2163152"/>
            <a:chExt cx="10287000" cy="4161448"/>
          </a:xfrm>
        </p:grpSpPr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515815" y="3146767"/>
              <a:ext cx="3104235" cy="397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6075" indent="-346075">
                <a:buClr>
                  <a:schemeClr val="accent1"/>
                </a:buClr>
                <a:buFont typeface="Arial" pitchFamily="34" charset="0"/>
                <a:buChar char="•"/>
                <a:defRPr/>
              </a:pPr>
              <a:r>
                <a:rPr lang="en-US" sz="2000" dirty="0">
                  <a:solidFill>
                    <a:schemeClr val="tx2"/>
                  </a:solidFill>
                  <a:latin typeface="+mn-lt"/>
                </a:rPr>
                <a:t>Rail loading/unloading</a:t>
              </a:r>
              <a:endParaRPr lang="en-US" sz="2000" b="1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5202665" y="3884478"/>
              <a:ext cx="4266467" cy="397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6075" indent="-346075">
                <a:buClr>
                  <a:schemeClr val="accent1"/>
                </a:buClr>
                <a:buFont typeface="Arial" pitchFamily="34" charset="0"/>
                <a:buChar char="•"/>
                <a:defRPr/>
              </a:pPr>
              <a:r>
                <a:rPr lang="en-US" sz="2000">
                  <a:solidFill>
                    <a:schemeClr val="tx2"/>
                  </a:solidFill>
                  <a:latin typeface="+mn-lt"/>
                </a:rPr>
                <a:t>Rail car inspection</a:t>
              </a:r>
              <a:endParaRPr lang="en-US" sz="2000" b="1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5202665" y="3151496"/>
              <a:ext cx="2822331" cy="397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6075" indent="-346075">
                <a:buClr>
                  <a:schemeClr val="accent1"/>
                </a:buClr>
                <a:buFont typeface="Arial" pitchFamily="34" charset="0"/>
                <a:buChar char="•"/>
                <a:defRPr/>
              </a:pPr>
              <a:r>
                <a:rPr lang="en-US" sz="2000">
                  <a:solidFill>
                    <a:schemeClr val="tx2"/>
                  </a:solidFill>
                  <a:latin typeface="+mn-lt"/>
                </a:rPr>
                <a:t>Restraining Material</a:t>
              </a:r>
              <a:endParaRPr lang="en-US" sz="2000" b="1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553733" y="3878173"/>
              <a:ext cx="4286250" cy="397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6075" indent="-346075">
                <a:buClr>
                  <a:schemeClr val="accent1"/>
                </a:buClr>
                <a:buFont typeface="Arial" pitchFamily="34" charset="0"/>
                <a:buChar char="•"/>
                <a:defRPr/>
              </a:pPr>
              <a:r>
                <a:rPr lang="en-US" sz="2000">
                  <a:solidFill>
                    <a:schemeClr val="tx2"/>
                  </a:solidFill>
                  <a:latin typeface="+mn-lt"/>
                </a:rPr>
                <a:t>Rail site preparation</a:t>
              </a:r>
              <a:endParaRPr lang="en-US" sz="2000" b="1">
                <a:solidFill>
                  <a:schemeClr val="tx2"/>
                </a:solidFill>
                <a:latin typeface="+mn-lt"/>
              </a:endParaRPr>
            </a:p>
          </p:txBody>
        </p:sp>
        <p:grpSp>
          <p:nvGrpSpPr>
            <p:cNvPr id="9" name="Group 283"/>
            <p:cNvGrpSpPr>
              <a:grpSpLocks/>
            </p:cNvGrpSpPr>
            <p:nvPr/>
          </p:nvGrpSpPr>
          <p:grpSpPr bwMode="auto">
            <a:xfrm>
              <a:off x="-38100" y="4713287"/>
              <a:ext cx="10287000" cy="1611313"/>
              <a:chOff x="0" y="3120"/>
              <a:chExt cx="5760" cy="1015"/>
            </a:xfrm>
          </p:grpSpPr>
          <p:grpSp>
            <p:nvGrpSpPr>
              <p:cNvPr id="11" name="Group 858"/>
              <p:cNvGrpSpPr>
                <a:grpSpLocks/>
              </p:cNvGrpSpPr>
              <p:nvPr/>
            </p:nvGrpSpPr>
            <p:grpSpPr bwMode="auto">
              <a:xfrm>
                <a:off x="0" y="3361"/>
                <a:ext cx="3135" cy="774"/>
                <a:chOff x="24" y="3457"/>
                <a:chExt cx="3313" cy="774"/>
              </a:xfrm>
            </p:grpSpPr>
            <p:sp>
              <p:nvSpPr>
                <p:cNvPr id="44" name="Freeform 859"/>
                <p:cNvSpPr>
                  <a:spLocks/>
                </p:cNvSpPr>
                <p:nvPr/>
              </p:nvSpPr>
              <p:spPr bwMode="auto">
                <a:xfrm>
                  <a:off x="420" y="3601"/>
                  <a:ext cx="1714" cy="70"/>
                </a:xfrm>
                <a:custGeom>
                  <a:avLst/>
                  <a:gdLst/>
                  <a:ahLst/>
                  <a:cxnLst>
                    <a:cxn ang="0">
                      <a:pos x="88" y="56"/>
                    </a:cxn>
                    <a:cxn ang="0">
                      <a:pos x="564" y="69"/>
                    </a:cxn>
                    <a:cxn ang="0">
                      <a:pos x="0" y="14"/>
                    </a:cxn>
                    <a:cxn ang="0">
                      <a:pos x="1713" y="56"/>
                    </a:cxn>
                    <a:cxn ang="0">
                      <a:pos x="1134" y="0"/>
                    </a:cxn>
                    <a:cxn ang="0">
                      <a:pos x="1641" y="14"/>
                    </a:cxn>
                  </a:cxnLst>
                  <a:rect l="0" t="0" r="r" b="b"/>
                  <a:pathLst>
                    <a:path w="1714" h="70">
                      <a:moveTo>
                        <a:pt x="88" y="56"/>
                      </a:moveTo>
                      <a:lnTo>
                        <a:pt x="564" y="69"/>
                      </a:lnTo>
                      <a:lnTo>
                        <a:pt x="0" y="14"/>
                      </a:lnTo>
                      <a:lnTo>
                        <a:pt x="1713" y="56"/>
                      </a:lnTo>
                      <a:lnTo>
                        <a:pt x="1134" y="0"/>
                      </a:lnTo>
                      <a:lnTo>
                        <a:pt x="1641" y="14"/>
                      </a:lnTo>
                    </a:path>
                  </a:pathLst>
                </a:custGeom>
                <a:noFill/>
                <a:ln w="12700" cap="rnd" cmpd="sng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45" name="Freeform 860"/>
                <p:cNvSpPr>
                  <a:spLocks/>
                </p:cNvSpPr>
                <p:nvPr/>
              </p:nvSpPr>
              <p:spPr bwMode="auto">
                <a:xfrm>
                  <a:off x="45" y="3977"/>
                  <a:ext cx="3201" cy="65"/>
                </a:xfrm>
                <a:custGeom>
                  <a:avLst/>
                  <a:gdLst/>
                  <a:ahLst/>
                  <a:cxnLst>
                    <a:cxn ang="0">
                      <a:pos x="0" y="26"/>
                    </a:cxn>
                    <a:cxn ang="0">
                      <a:pos x="0" y="0"/>
                    </a:cxn>
                    <a:cxn ang="0">
                      <a:pos x="3200" y="0"/>
                    </a:cxn>
                    <a:cxn ang="0">
                      <a:pos x="3200" y="26"/>
                    </a:cxn>
                    <a:cxn ang="0">
                      <a:pos x="0" y="26"/>
                    </a:cxn>
                  </a:cxnLst>
                  <a:rect l="0" t="0" r="r" b="b"/>
                  <a:pathLst>
                    <a:path w="3201" h="27">
                      <a:moveTo>
                        <a:pt x="0" y="26"/>
                      </a:moveTo>
                      <a:lnTo>
                        <a:pt x="0" y="0"/>
                      </a:lnTo>
                      <a:lnTo>
                        <a:pt x="3200" y="0"/>
                      </a:lnTo>
                      <a:lnTo>
                        <a:pt x="3200" y="26"/>
                      </a:lnTo>
                      <a:lnTo>
                        <a:pt x="0" y="26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46" name="Line 861"/>
                <p:cNvSpPr>
                  <a:spLocks noChangeShapeType="1"/>
                </p:cNvSpPr>
                <p:nvPr/>
              </p:nvSpPr>
              <p:spPr bwMode="auto">
                <a:xfrm>
                  <a:off x="357" y="3783"/>
                  <a:ext cx="0" cy="195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grpSp>
              <p:nvGrpSpPr>
                <p:cNvPr id="47" name="Group 862"/>
                <p:cNvGrpSpPr>
                  <a:grpSpLocks/>
                </p:cNvGrpSpPr>
                <p:nvPr/>
              </p:nvGrpSpPr>
              <p:grpSpPr bwMode="auto">
                <a:xfrm>
                  <a:off x="1646" y="4003"/>
                  <a:ext cx="54" cy="21"/>
                  <a:chOff x="1646" y="4003"/>
                  <a:chExt cx="54" cy="21"/>
                </a:xfrm>
              </p:grpSpPr>
              <p:sp>
                <p:nvSpPr>
                  <p:cNvPr id="396" name="Freeform 863"/>
                  <p:cNvSpPr>
                    <a:spLocks/>
                  </p:cNvSpPr>
                  <p:nvPr/>
                </p:nvSpPr>
                <p:spPr bwMode="auto">
                  <a:xfrm>
                    <a:off x="1646" y="4020"/>
                    <a:ext cx="54" cy="17"/>
                  </a:xfrm>
                  <a:custGeom>
                    <a:avLst/>
                    <a:gdLst/>
                    <a:ahLst/>
                    <a:cxnLst>
                      <a:cxn ang="0">
                        <a:pos x="48" y="16"/>
                      </a:cxn>
                      <a:cxn ang="0">
                        <a:pos x="0" y="16"/>
                      </a:cxn>
                      <a:cxn ang="0">
                        <a:pos x="0" y="0"/>
                      </a:cxn>
                      <a:cxn ang="0">
                        <a:pos x="48" y="16"/>
                      </a:cxn>
                    </a:cxnLst>
                    <a:rect l="0" t="0" r="r" b="b"/>
                    <a:pathLst>
                      <a:path w="49" h="17">
                        <a:moveTo>
                          <a:pt x="48" y="16"/>
                        </a:moveTo>
                        <a:lnTo>
                          <a:pt x="0" y="16"/>
                        </a:lnTo>
                        <a:lnTo>
                          <a:pt x="0" y="0"/>
                        </a:lnTo>
                        <a:lnTo>
                          <a:pt x="48" y="16"/>
                        </a:lnTo>
                      </a:path>
                    </a:pathLst>
                  </a:custGeom>
                  <a:solidFill>
                    <a:srgbClr val="000000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sp>
                <p:nvSpPr>
                  <p:cNvPr id="397" name="Freeform 864"/>
                  <p:cNvSpPr>
                    <a:spLocks/>
                  </p:cNvSpPr>
                  <p:nvPr/>
                </p:nvSpPr>
                <p:spPr bwMode="auto">
                  <a:xfrm>
                    <a:off x="1646" y="4020"/>
                    <a:ext cx="55" cy="21"/>
                  </a:xfrm>
                  <a:custGeom>
                    <a:avLst/>
                    <a:gdLst/>
                    <a:ahLst/>
                    <a:cxnLst>
                      <a:cxn ang="0">
                        <a:pos x="53" y="20"/>
                      </a:cxn>
                      <a:cxn ang="0">
                        <a:pos x="0" y="2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4" h="21">
                        <a:moveTo>
                          <a:pt x="53" y="20"/>
                        </a:moveTo>
                        <a:lnTo>
                          <a:pt x="0" y="2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80808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</p:grpSp>
            <p:sp>
              <p:nvSpPr>
                <p:cNvPr id="48" name="Freeform 865"/>
                <p:cNvSpPr>
                  <a:spLocks/>
                </p:cNvSpPr>
                <p:nvPr/>
              </p:nvSpPr>
              <p:spPr bwMode="auto">
                <a:xfrm>
                  <a:off x="2480" y="3479"/>
                  <a:ext cx="3" cy="3"/>
                </a:xfrm>
                <a:custGeom>
                  <a:avLst/>
                  <a:gdLst/>
                  <a:ahLst/>
                  <a:cxnLst>
                    <a:cxn ang="0">
                      <a:pos x="2" y="2"/>
                    </a:cxn>
                    <a:cxn ang="0">
                      <a:pos x="0" y="2"/>
                    </a:cxn>
                    <a:cxn ang="0">
                      <a:pos x="2" y="0"/>
                    </a:cxn>
                    <a:cxn ang="0">
                      <a:pos x="2" y="2"/>
                    </a:cxn>
                  </a:cxnLst>
                  <a:rect l="0" t="0" r="r" b="b"/>
                  <a:pathLst>
                    <a:path w="3" h="3">
                      <a:moveTo>
                        <a:pt x="2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2" y="2"/>
                      </a:lnTo>
                    </a:path>
                  </a:pathLst>
                </a:custGeom>
                <a:solidFill>
                  <a:srgbClr val="808080"/>
                </a:solidFill>
                <a:ln w="12700" cap="rnd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49" name="Line 866"/>
                <p:cNvSpPr>
                  <a:spLocks noChangeShapeType="1"/>
                </p:cNvSpPr>
                <p:nvPr/>
              </p:nvSpPr>
              <p:spPr bwMode="auto">
                <a:xfrm>
                  <a:off x="3210" y="3821"/>
                  <a:ext cx="0" cy="14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50" name="Line 867"/>
                <p:cNvSpPr>
                  <a:spLocks noChangeShapeType="1"/>
                </p:cNvSpPr>
                <p:nvPr/>
              </p:nvSpPr>
              <p:spPr bwMode="auto">
                <a:xfrm flipH="1" flipV="1">
                  <a:off x="3209" y="3808"/>
                  <a:ext cx="46" cy="24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51" name="Freeform 868"/>
                <p:cNvSpPr>
                  <a:spLocks/>
                </p:cNvSpPr>
                <p:nvPr/>
              </p:nvSpPr>
              <p:spPr bwMode="auto">
                <a:xfrm>
                  <a:off x="24" y="4020"/>
                  <a:ext cx="273" cy="211"/>
                </a:xfrm>
                <a:custGeom>
                  <a:avLst/>
                  <a:gdLst/>
                  <a:ahLst/>
                  <a:cxnLst>
                    <a:cxn ang="0">
                      <a:pos x="165" y="0"/>
                    </a:cxn>
                    <a:cxn ang="0">
                      <a:pos x="0" y="145"/>
                    </a:cxn>
                    <a:cxn ang="0">
                      <a:pos x="84" y="220"/>
                    </a:cxn>
                    <a:cxn ang="0">
                      <a:pos x="121" y="213"/>
                    </a:cxn>
                    <a:cxn ang="0">
                      <a:pos x="113" y="161"/>
                    </a:cxn>
                    <a:cxn ang="0">
                      <a:pos x="264" y="161"/>
                    </a:cxn>
                    <a:cxn ang="0">
                      <a:pos x="272" y="0"/>
                    </a:cxn>
                    <a:cxn ang="0">
                      <a:pos x="165" y="0"/>
                    </a:cxn>
                  </a:cxnLst>
                  <a:rect l="0" t="0" r="r" b="b"/>
                  <a:pathLst>
                    <a:path w="273" h="221">
                      <a:moveTo>
                        <a:pt x="165" y="0"/>
                      </a:moveTo>
                      <a:lnTo>
                        <a:pt x="0" y="145"/>
                      </a:lnTo>
                      <a:lnTo>
                        <a:pt x="84" y="220"/>
                      </a:lnTo>
                      <a:lnTo>
                        <a:pt x="121" y="213"/>
                      </a:lnTo>
                      <a:lnTo>
                        <a:pt x="113" y="161"/>
                      </a:lnTo>
                      <a:lnTo>
                        <a:pt x="264" y="161"/>
                      </a:lnTo>
                      <a:lnTo>
                        <a:pt x="272" y="0"/>
                      </a:lnTo>
                      <a:lnTo>
                        <a:pt x="165" y="0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52" name="Freeform 869"/>
                <p:cNvSpPr>
                  <a:spLocks/>
                </p:cNvSpPr>
                <p:nvPr/>
              </p:nvSpPr>
              <p:spPr bwMode="auto">
                <a:xfrm>
                  <a:off x="2177" y="4020"/>
                  <a:ext cx="927" cy="41"/>
                </a:xfrm>
                <a:custGeom>
                  <a:avLst/>
                  <a:gdLst/>
                  <a:ahLst/>
                  <a:cxnLst>
                    <a:cxn ang="0">
                      <a:pos x="0" y="40"/>
                    </a:cxn>
                    <a:cxn ang="0">
                      <a:pos x="0" y="0"/>
                    </a:cxn>
                    <a:cxn ang="0">
                      <a:pos x="921" y="0"/>
                    </a:cxn>
                    <a:cxn ang="0">
                      <a:pos x="921" y="40"/>
                    </a:cxn>
                    <a:cxn ang="0">
                      <a:pos x="0" y="40"/>
                    </a:cxn>
                  </a:cxnLst>
                  <a:rect l="0" t="0" r="r" b="b"/>
                  <a:pathLst>
                    <a:path w="922" h="41">
                      <a:moveTo>
                        <a:pt x="0" y="40"/>
                      </a:moveTo>
                      <a:lnTo>
                        <a:pt x="0" y="0"/>
                      </a:lnTo>
                      <a:lnTo>
                        <a:pt x="921" y="0"/>
                      </a:lnTo>
                      <a:lnTo>
                        <a:pt x="921" y="40"/>
                      </a:lnTo>
                      <a:lnTo>
                        <a:pt x="0" y="40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53" name="Freeform 870"/>
                <p:cNvSpPr>
                  <a:spLocks/>
                </p:cNvSpPr>
                <p:nvPr/>
              </p:nvSpPr>
              <p:spPr bwMode="auto">
                <a:xfrm>
                  <a:off x="53" y="3787"/>
                  <a:ext cx="85" cy="191"/>
                </a:xfrm>
                <a:custGeom>
                  <a:avLst/>
                  <a:gdLst/>
                  <a:ahLst/>
                  <a:cxnLst>
                    <a:cxn ang="0">
                      <a:pos x="0" y="183"/>
                    </a:cxn>
                    <a:cxn ang="0">
                      <a:pos x="0" y="0"/>
                    </a:cxn>
                    <a:cxn ang="0">
                      <a:pos x="84" y="0"/>
                    </a:cxn>
                    <a:cxn ang="0">
                      <a:pos x="84" y="190"/>
                    </a:cxn>
                  </a:cxnLst>
                  <a:rect l="0" t="0" r="r" b="b"/>
                  <a:pathLst>
                    <a:path w="85" h="191">
                      <a:moveTo>
                        <a:pt x="0" y="183"/>
                      </a:moveTo>
                      <a:lnTo>
                        <a:pt x="0" y="0"/>
                      </a:lnTo>
                      <a:lnTo>
                        <a:pt x="84" y="0"/>
                      </a:lnTo>
                      <a:lnTo>
                        <a:pt x="84" y="190"/>
                      </a:lnTo>
                    </a:path>
                  </a:pathLst>
                </a:custGeom>
                <a:noFill/>
                <a:ln w="12700" cap="rnd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54" name="Line 871"/>
                <p:cNvSpPr>
                  <a:spLocks noChangeShapeType="1"/>
                </p:cNvSpPr>
                <p:nvPr/>
              </p:nvSpPr>
              <p:spPr bwMode="auto">
                <a:xfrm>
                  <a:off x="90" y="3791"/>
                  <a:ext cx="0" cy="187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55" name="Freeform 872"/>
                <p:cNvSpPr>
                  <a:spLocks/>
                </p:cNvSpPr>
                <p:nvPr/>
              </p:nvSpPr>
              <p:spPr bwMode="auto">
                <a:xfrm>
                  <a:off x="836" y="3606"/>
                  <a:ext cx="361" cy="211"/>
                </a:xfrm>
                <a:custGeom>
                  <a:avLst/>
                  <a:gdLst/>
                  <a:ahLst/>
                  <a:cxnLst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360" y="0"/>
                    </a:cxn>
                    <a:cxn ang="0">
                      <a:pos x="360" y="220"/>
                    </a:cxn>
                    <a:cxn ang="0">
                      <a:pos x="0" y="220"/>
                    </a:cxn>
                  </a:cxnLst>
                  <a:rect l="0" t="0" r="r" b="b"/>
                  <a:pathLst>
                    <a:path w="361" h="221">
                      <a:moveTo>
                        <a:pt x="0" y="220"/>
                      </a:moveTo>
                      <a:lnTo>
                        <a:pt x="0" y="0"/>
                      </a:lnTo>
                      <a:lnTo>
                        <a:pt x="360" y="0"/>
                      </a:lnTo>
                      <a:lnTo>
                        <a:pt x="360" y="220"/>
                      </a:lnTo>
                      <a:lnTo>
                        <a:pt x="0" y="220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56" name="Freeform 873"/>
                <p:cNvSpPr>
                  <a:spLocks/>
                </p:cNvSpPr>
                <p:nvPr/>
              </p:nvSpPr>
              <p:spPr bwMode="auto">
                <a:xfrm>
                  <a:off x="808" y="3481"/>
                  <a:ext cx="420" cy="126"/>
                </a:xfrm>
                <a:custGeom>
                  <a:avLst/>
                  <a:gdLst/>
                  <a:ahLst/>
                  <a:cxnLst>
                    <a:cxn ang="0">
                      <a:pos x="29" y="125"/>
                    </a:cxn>
                    <a:cxn ang="0">
                      <a:pos x="0" y="0"/>
                    </a:cxn>
                    <a:cxn ang="0">
                      <a:pos x="417" y="0"/>
                    </a:cxn>
                    <a:cxn ang="0">
                      <a:pos x="385" y="125"/>
                    </a:cxn>
                    <a:cxn ang="0">
                      <a:pos x="29" y="125"/>
                    </a:cxn>
                  </a:cxnLst>
                  <a:rect l="0" t="0" r="r" b="b"/>
                  <a:pathLst>
                    <a:path w="418" h="126">
                      <a:moveTo>
                        <a:pt x="29" y="125"/>
                      </a:moveTo>
                      <a:lnTo>
                        <a:pt x="0" y="0"/>
                      </a:lnTo>
                      <a:lnTo>
                        <a:pt x="417" y="0"/>
                      </a:lnTo>
                      <a:lnTo>
                        <a:pt x="385" y="125"/>
                      </a:lnTo>
                      <a:lnTo>
                        <a:pt x="29" y="125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57" name="Freeform 874"/>
                <p:cNvSpPr>
                  <a:spLocks/>
                </p:cNvSpPr>
                <p:nvPr/>
              </p:nvSpPr>
              <p:spPr bwMode="auto">
                <a:xfrm>
                  <a:off x="938" y="3625"/>
                  <a:ext cx="76" cy="90"/>
                </a:xfrm>
                <a:custGeom>
                  <a:avLst/>
                  <a:gdLst/>
                  <a:ahLst/>
                  <a:cxnLst>
                    <a:cxn ang="0">
                      <a:pos x="0" y="89"/>
                    </a:cxn>
                    <a:cxn ang="0">
                      <a:pos x="0" y="0"/>
                    </a:cxn>
                    <a:cxn ang="0">
                      <a:pos x="75" y="0"/>
                    </a:cxn>
                    <a:cxn ang="0">
                      <a:pos x="75" y="89"/>
                    </a:cxn>
                    <a:cxn ang="0">
                      <a:pos x="0" y="89"/>
                    </a:cxn>
                  </a:cxnLst>
                  <a:rect l="0" t="0" r="r" b="b"/>
                  <a:pathLst>
                    <a:path w="76" h="90">
                      <a:moveTo>
                        <a:pt x="0" y="89"/>
                      </a:moveTo>
                      <a:lnTo>
                        <a:pt x="0" y="0"/>
                      </a:lnTo>
                      <a:lnTo>
                        <a:pt x="75" y="0"/>
                      </a:lnTo>
                      <a:lnTo>
                        <a:pt x="75" y="89"/>
                      </a:lnTo>
                      <a:lnTo>
                        <a:pt x="0" y="89"/>
                      </a:lnTo>
                    </a:path>
                  </a:pathLst>
                </a:custGeom>
                <a:solidFill>
                  <a:srgbClr val="FFFFFF"/>
                </a:solidFill>
                <a:ln w="12700" cap="rnd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58" name="Freeform 875"/>
                <p:cNvSpPr>
                  <a:spLocks/>
                </p:cNvSpPr>
                <p:nvPr/>
              </p:nvSpPr>
              <p:spPr bwMode="auto">
                <a:xfrm>
                  <a:off x="1022" y="3625"/>
                  <a:ext cx="76" cy="90"/>
                </a:xfrm>
                <a:custGeom>
                  <a:avLst/>
                  <a:gdLst/>
                  <a:ahLst/>
                  <a:cxnLst>
                    <a:cxn ang="0">
                      <a:pos x="0" y="89"/>
                    </a:cxn>
                    <a:cxn ang="0">
                      <a:pos x="0" y="0"/>
                    </a:cxn>
                    <a:cxn ang="0">
                      <a:pos x="75" y="0"/>
                    </a:cxn>
                    <a:cxn ang="0">
                      <a:pos x="75" y="89"/>
                    </a:cxn>
                    <a:cxn ang="0">
                      <a:pos x="0" y="89"/>
                    </a:cxn>
                  </a:cxnLst>
                  <a:rect l="0" t="0" r="r" b="b"/>
                  <a:pathLst>
                    <a:path w="76" h="90">
                      <a:moveTo>
                        <a:pt x="0" y="89"/>
                      </a:moveTo>
                      <a:lnTo>
                        <a:pt x="0" y="0"/>
                      </a:lnTo>
                      <a:lnTo>
                        <a:pt x="75" y="0"/>
                      </a:lnTo>
                      <a:lnTo>
                        <a:pt x="75" y="89"/>
                      </a:lnTo>
                      <a:lnTo>
                        <a:pt x="0" y="89"/>
                      </a:lnTo>
                    </a:path>
                  </a:pathLst>
                </a:custGeom>
                <a:solidFill>
                  <a:srgbClr val="FFFFFF"/>
                </a:solidFill>
                <a:ln w="12700" cap="rnd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59" name="Freeform 876"/>
                <p:cNvSpPr>
                  <a:spLocks/>
                </p:cNvSpPr>
                <p:nvPr/>
              </p:nvSpPr>
              <p:spPr bwMode="auto">
                <a:xfrm>
                  <a:off x="152" y="3738"/>
                  <a:ext cx="685" cy="482"/>
                </a:xfrm>
                <a:custGeom>
                  <a:avLst/>
                  <a:gdLst/>
                  <a:ahLst/>
                  <a:cxnLst>
                    <a:cxn ang="0">
                      <a:pos x="684" y="0"/>
                    </a:cxn>
                    <a:cxn ang="0">
                      <a:pos x="412" y="0"/>
                    </a:cxn>
                    <a:cxn ang="0">
                      <a:pos x="349" y="52"/>
                    </a:cxn>
                    <a:cxn ang="0">
                      <a:pos x="136" y="52"/>
                    </a:cxn>
                    <a:cxn ang="0">
                      <a:pos x="136" y="481"/>
                    </a:cxn>
                    <a:cxn ang="0">
                      <a:pos x="0" y="481"/>
                    </a:cxn>
                    <a:cxn ang="0">
                      <a:pos x="0" y="251"/>
                    </a:cxn>
                  </a:cxnLst>
                  <a:rect l="0" t="0" r="r" b="b"/>
                  <a:pathLst>
                    <a:path w="685" h="482">
                      <a:moveTo>
                        <a:pt x="684" y="0"/>
                      </a:moveTo>
                      <a:lnTo>
                        <a:pt x="412" y="0"/>
                      </a:lnTo>
                      <a:lnTo>
                        <a:pt x="349" y="52"/>
                      </a:lnTo>
                      <a:lnTo>
                        <a:pt x="136" y="52"/>
                      </a:lnTo>
                      <a:lnTo>
                        <a:pt x="136" y="481"/>
                      </a:lnTo>
                      <a:lnTo>
                        <a:pt x="0" y="481"/>
                      </a:lnTo>
                      <a:lnTo>
                        <a:pt x="0" y="251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60" name="Line 877"/>
                <p:cNvSpPr>
                  <a:spLocks noChangeShapeType="1"/>
                </p:cNvSpPr>
                <p:nvPr/>
              </p:nvSpPr>
              <p:spPr bwMode="auto">
                <a:xfrm>
                  <a:off x="156" y="4207"/>
                  <a:ext cx="141" cy="0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61" name="Freeform 878"/>
                <p:cNvSpPr>
                  <a:spLocks/>
                </p:cNvSpPr>
                <p:nvPr/>
              </p:nvSpPr>
              <p:spPr bwMode="auto">
                <a:xfrm>
                  <a:off x="152" y="4175"/>
                  <a:ext cx="141" cy="28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0" y="0"/>
                    </a:cxn>
                    <a:cxn ang="0">
                      <a:pos x="136" y="0"/>
                    </a:cxn>
                    <a:cxn ang="0">
                      <a:pos x="136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137" h="28">
                      <a:moveTo>
                        <a:pt x="0" y="27"/>
                      </a:moveTo>
                      <a:lnTo>
                        <a:pt x="0" y="0"/>
                      </a:lnTo>
                      <a:lnTo>
                        <a:pt x="136" y="0"/>
                      </a:lnTo>
                      <a:lnTo>
                        <a:pt x="136" y="27"/>
                      </a:lnTo>
                      <a:lnTo>
                        <a:pt x="0" y="27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62" name="Freeform 879"/>
                <p:cNvSpPr>
                  <a:spLocks/>
                </p:cNvSpPr>
                <p:nvPr/>
              </p:nvSpPr>
              <p:spPr bwMode="auto">
                <a:xfrm>
                  <a:off x="152" y="4097"/>
                  <a:ext cx="148" cy="26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0" y="0"/>
                    </a:cxn>
                    <a:cxn ang="0">
                      <a:pos x="144" y="0"/>
                    </a:cxn>
                    <a:cxn ang="0">
                      <a:pos x="144" y="25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145" h="26">
                      <a:moveTo>
                        <a:pt x="0" y="25"/>
                      </a:moveTo>
                      <a:lnTo>
                        <a:pt x="0" y="0"/>
                      </a:lnTo>
                      <a:lnTo>
                        <a:pt x="144" y="0"/>
                      </a:lnTo>
                      <a:lnTo>
                        <a:pt x="144" y="25"/>
                      </a:lnTo>
                      <a:lnTo>
                        <a:pt x="0" y="25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63" name="Freeform 880"/>
                <p:cNvSpPr>
                  <a:spLocks/>
                </p:cNvSpPr>
                <p:nvPr/>
              </p:nvSpPr>
              <p:spPr bwMode="auto">
                <a:xfrm>
                  <a:off x="152" y="4020"/>
                  <a:ext cx="141" cy="42"/>
                </a:xfrm>
                <a:custGeom>
                  <a:avLst/>
                  <a:gdLst/>
                  <a:ahLst/>
                  <a:cxnLst>
                    <a:cxn ang="0">
                      <a:pos x="0" y="41"/>
                    </a:cxn>
                    <a:cxn ang="0">
                      <a:pos x="0" y="0"/>
                    </a:cxn>
                    <a:cxn ang="0">
                      <a:pos x="136" y="0"/>
                    </a:cxn>
                    <a:cxn ang="0">
                      <a:pos x="136" y="41"/>
                    </a:cxn>
                    <a:cxn ang="0">
                      <a:pos x="0" y="41"/>
                    </a:cxn>
                  </a:cxnLst>
                  <a:rect l="0" t="0" r="r" b="b"/>
                  <a:pathLst>
                    <a:path w="137" h="42">
                      <a:moveTo>
                        <a:pt x="0" y="41"/>
                      </a:moveTo>
                      <a:lnTo>
                        <a:pt x="0" y="0"/>
                      </a:lnTo>
                      <a:lnTo>
                        <a:pt x="136" y="0"/>
                      </a:lnTo>
                      <a:lnTo>
                        <a:pt x="136" y="41"/>
                      </a:lnTo>
                      <a:lnTo>
                        <a:pt x="0" y="41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64" name="Line 881"/>
                <p:cNvSpPr>
                  <a:spLocks noChangeShapeType="1"/>
                </p:cNvSpPr>
                <p:nvPr/>
              </p:nvSpPr>
              <p:spPr bwMode="auto">
                <a:xfrm>
                  <a:off x="156" y="4129"/>
                  <a:ext cx="141" cy="0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65" name="Line 882"/>
                <p:cNvSpPr>
                  <a:spLocks noChangeShapeType="1"/>
                </p:cNvSpPr>
                <p:nvPr/>
              </p:nvSpPr>
              <p:spPr bwMode="auto">
                <a:xfrm>
                  <a:off x="156" y="4049"/>
                  <a:ext cx="141" cy="0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66" name="Line 883"/>
                <p:cNvSpPr>
                  <a:spLocks noChangeShapeType="1"/>
                </p:cNvSpPr>
                <p:nvPr/>
              </p:nvSpPr>
              <p:spPr bwMode="auto">
                <a:xfrm>
                  <a:off x="649" y="3738"/>
                  <a:ext cx="0" cy="133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67" name="Freeform 884"/>
                <p:cNvSpPr>
                  <a:spLocks/>
                </p:cNvSpPr>
                <p:nvPr/>
              </p:nvSpPr>
              <p:spPr bwMode="auto">
                <a:xfrm>
                  <a:off x="1196" y="3481"/>
                  <a:ext cx="39" cy="431"/>
                </a:xfrm>
                <a:custGeom>
                  <a:avLst/>
                  <a:gdLst/>
                  <a:ahLst/>
                  <a:cxnLst>
                    <a:cxn ang="0">
                      <a:pos x="30" y="0"/>
                    </a:cxn>
                    <a:cxn ang="0">
                      <a:pos x="0" y="125"/>
                    </a:cxn>
                    <a:cxn ang="0">
                      <a:pos x="0" y="430"/>
                    </a:cxn>
                    <a:cxn ang="0">
                      <a:pos x="38" y="430"/>
                    </a:cxn>
                    <a:cxn ang="0">
                      <a:pos x="38" y="0"/>
                    </a:cxn>
                    <a:cxn ang="0">
                      <a:pos x="30" y="0"/>
                    </a:cxn>
                  </a:cxnLst>
                  <a:rect l="0" t="0" r="r" b="b"/>
                  <a:pathLst>
                    <a:path w="39" h="431">
                      <a:moveTo>
                        <a:pt x="30" y="0"/>
                      </a:moveTo>
                      <a:lnTo>
                        <a:pt x="0" y="125"/>
                      </a:lnTo>
                      <a:lnTo>
                        <a:pt x="0" y="430"/>
                      </a:lnTo>
                      <a:lnTo>
                        <a:pt x="38" y="430"/>
                      </a:lnTo>
                      <a:lnTo>
                        <a:pt x="38" y="0"/>
                      </a:lnTo>
                      <a:lnTo>
                        <a:pt x="30" y="0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68" name="Freeform 885"/>
                <p:cNvSpPr>
                  <a:spLocks/>
                </p:cNvSpPr>
                <p:nvPr/>
              </p:nvSpPr>
              <p:spPr bwMode="auto">
                <a:xfrm>
                  <a:off x="1196" y="3918"/>
                  <a:ext cx="1386" cy="60"/>
                </a:xfrm>
                <a:custGeom>
                  <a:avLst/>
                  <a:gdLst/>
                  <a:ahLst/>
                  <a:cxnLst>
                    <a:cxn ang="0">
                      <a:pos x="0" y="59"/>
                    </a:cxn>
                    <a:cxn ang="0">
                      <a:pos x="0" y="0"/>
                    </a:cxn>
                    <a:cxn ang="0">
                      <a:pos x="1385" y="0"/>
                    </a:cxn>
                    <a:cxn ang="0">
                      <a:pos x="1385" y="59"/>
                    </a:cxn>
                    <a:cxn ang="0">
                      <a:pos x="0" y="59"/>
                    </a:cxn>
                  </a:cxnLst>
                  <a:rect l="0" t="0" r="r" b="b"/>
                  <a:pathLst>
                    <a:path w="1386" h="60">
                      <a:moveTo>
                        <a:pt x="0" y="59"/>
                      </a:moveTo>
                      <a:lnTo>
                        <a:pt x="0" y="0"/>
                      </a:lnTo>
                      <a:lnTo>
                        <a:pt x="1385" y="0"/>
                      </a:lnTo>
                      <a:lnTo>
                        <a:pt x="1385" y="59"/>
                      </a:lnTo>
                      <a:lnTo>
                        <a:pt x="0" y="59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69" name="Freeform 886"/>
                <p:cNvSpPr>
                  <a:spLocks/>
                </p:cNvSpPr>
                <p:nvPr/>
              </p:nvSpPr>
              <p:spPr bwMode="auto">
                <a:xfrm>
                  <a:off x="1196" y="3766"/>
                  <a:ext cx="107" cy="153"/>
                </a:xfrm>
                <a:custGeom>
                  <a:avLst/>
                  <a:gdLst/>
                  <a:ahLst/>
                  <a:cxnLst>
                    <a:cxn ang="0">
                      <a:pos x="0" y="152"/>
                    </a:cxn>
                    <a:cxn ang="0">
                      <a:pos x="0" y="0"/>
                    </a:cxn>
                    <a:cxn ang="0">
                      <a:pos x="106" y="0"/>
                    </a:cxn>
                    <a:cxn ang="0">
                      <a:pos x="106" y="152"/>
                    </a:cxn>
                    <a:cxn ang="0">
                      <a:pos x="0" y="152"/>
                    </a:cxn>
                  </a:cxnLst>
                  <a:rect l="0" t="0" r="r" b="b"/>
                  <a:pathLst>
                    <a:path w="107" h="153">
                      <a:moveTo>
                        <a:pt x="0" y="152"/>
                      </a:moveTo>
                      <a:lnTo>
                        <a:pt x="0" y="0"/>
                      </a:lnTo>
                      <a:lnTo>
                        <a:pt x="106" y="0"/>
                      </a:lnTo>
                      <a:lnTo>
                        <a:pt x="106" y="152"/>
                      </a:lnTo>
                      <a:lnTo>
                        <a:pt x="0" y="152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70" name="Freeform 887"/>
                <p:cNvSpPr>
                  <a:spLocks/>
                </p:cNvSpPr>
                <p:nvPr/>
              </p:nvSpPr>
              <p:spPr bwMode="auto">
                <a:xfrm>
                  <a:off x="356" y="4044"/>
                  <a:ext cx="213" cy="185"/>
                </a:xfrm>
                <a:custGeom>
                  <a:avLst/>
                  <a:gdLst/>
                  <a:ahLst/>
                  <a:cxnLst>
                    <a:cxn ang="0">
                      <a:pos x="92" y="184"/>
                    </a:cxn>
                    <a:cxn ang="0">
                      <a:pos x="71" y="181"/>
                    </a:cxn>
                    <a:cxn ang="0">
                      <a:pos x="54" y="171"/>
                    </a:cxn>
                    <a:cxn ang="0">
                      <a:pos x="29" y="155"/>
                    </a:cxn>
                    <a:cxn ang="0">
                      <a:pos x="17" y="143"/>
                    </a:cxn>
                    <a:cxn ang="0">
                      <a:pos x="8" y="127"/>
                    </a:cxn>
                    <a:cxn ang="0">
                      <a:pos x="2" y="109"/>
                    </a:cxn>
                    <a:cxn ang="0">
                      <a:pos x="0" y="93"/>
                    </a:cxn>
                    <a:cxn ang="0">
                      <a:pos x="0" y="85"/>
                    </a:cxn>
                    <a:cxn ang="0">
                      <a:pos x="2" y="73"/>
                    </a:cxn>
                    <a:cxn ang="0">
                      <a:pos x="8" y="54"/>
                    </a:cxn>
                    <a:cxn ang="0">
                      <a:pos x="18" y="39"/>
                    </a:cxn>
                    <a:cxn ang="0">
                      <a:pos x="31" y="26"/>
                    </a:cxn>
                    <a:cxn ang="0">
                      <a:pos x="48" y="13"/>
                    </a:cxn>
                    <a:cxn ang="0">
                      <a:pos x="64" y="5"/>
                    </a:cxn>
                    <a:cxn ang="0">
                      <a:pos x="85" y="0"/>
                    </a:cxn>
                    <a:cxn ang="0">
                      <a:pos x="106" y="0"/>
                    </a:cxn>
                    <a:cxn ang="0">
                      <a:pos x="137" y="3"/>
                    </a:cxn>
                    <a:cxn ang="0">
                      <a:pos x="156" y="10"/>
                    </a:cxn>
                    <a:cxn ang="0">
                      <a:pos x="179" y="26"/>
                    </a:cxn>
                    <a:cxn ang="0">
                      <a:pos x="191" y="41"/>
                    </a:cxn>
                    <a:cxn ang="0">
                      <a:pos x="200" y="57"/>
                    </a:cxn>
                    <a:cxn ang="0">
                      <a:pos x="206" y="75"/>
                    </a:cxn>
                    <a:cxn ang="0">
                      <a:pos x="208" y="93"/>
                    </a:cxn>
                    <a:cxn ang="0">
                      <a:pos x="206" y="111"/>
                    </a:cxn>
                    <a:cxn ang="0">
                      <a:pos x="200" y="130"/>
                    </a:cxn>
                    <a:cxn ang="0">
                      <a:pos x="190" y="145"/>
                    </a:cxn>
                    <a:cxn ang="0">
                      <a:pos x="177" y="158"/>
                    </a:cxn>
                    <a:cxn ang="0">
                      <a:pos x="160" y="171"/>
                    </a:cxn>
                    <a:cxn ang="0">
                      <a:pos x="144" y="179"/>
                    </a:cxn>
                    <a:cxn ang="0">
                      <a:pos x="123" y="184"/>
                    </a:cxn>
                    <a:cxn ang="0">
                      <a:pos x="102" y="184"/>
                    </a:cxn>
                  </a:cxnLst>
                  <a:rect l="0" t="0" r="r" b="b"/>
                  <a:pathLst>
                    <a:path w="209" h="185">
                      <a:moveTo>
                        <a:pt x="102" y="184"/>
                      </a:moveTo>
                      <a:lnTo>
                        <a:pt x="92" y="184"/>
                      </a:lnTo>
                      <a:lnTo>
                        <a:pt x="81" y="181"/>
                      </a:lnTo>
                      <a:lnTo>
                        <a:pt x="71" y="181"/>
                      </a:lnTo>
                      <a:lnTo>
                        <a:pt x="63" y="176"/>
                      </a:lnTo>
                      <a:lnTo>
                        <a:pt x="54" y="171"/>
                      </a:lnTo>
                      <a:lnTo>
                        <a:pt x="46" y="169"/>
                      </a:lnTo>
                      <a:lnTo>
                        <a:pt x="29" y="155"/>
                      </a:lnTo>
                      <a:lnTo>
                        <a:pt x="23" y="150"/>
                      </a:lnTo>
                      <a:lnTo>
                        <a:pt x="17" y="143"/>
                      </a:lnTo>
                      <a:lnTo>
                        <a:pt x="13" y="135"/>
                      </a:lnTo>
                      <a:lnTo>
                        <a:pt x="8" y="127"/>
                      </a:lnTo>
                      <a:lnTo>
                        <a:pt x="4" y="119"/>
                      </a:lnTo>
                      <a:lnTo>
                        <a:pt x="2" y="109"/>
                      </a:lnTo>
                      <a:lnTo>
                        <a:pt x="0" y="99"/>
                      </a:lnTo>
                      <a:lnTo>
                        <a:pt x="0" y="93"/>
                      </a:lnTo>
                      <a:lnTo>
                        <a:pt x="0" y="91"/>
                      </a:lnTo>
                      <a:lnTo>
                        <a:pt x="0" y="85"/>
                      </a:lnTo>
                      <a:lnTo>
                        <a:pt x="0" y="80"/>
                      </a:lnTo>
                      <a:lnTo>
                        <a:pt x="2" y="73"/>
                      </a:lnTo>
                      <a:lnTo>
                        <a:pt x="6" y="62"/>
                      </a:lnTo>
                      <a:lnTo>
                        <a:pt x="8" y="54"/>
                      </a:lnTo>
                      <a:lnTo>
                        <a:pt x="13" y="46"/>
                      </a:lnTo>
                      <a:lnTo>
                        <a:pt x="18" y="39"/>
                      </a:lnTo>
                      <a:lnTo>
                        <a:pt x="25" y="31"/>
                      </a:lnTo>
                      <a:lnTo>
                        <a:pt x="31" y="26"/>
                      </a:lnTo>
                      <a:lnTo>
                        <a:pt x="39" y="18"/>
                      </a:lnTo>
                      <a:lnTo>
                        <a:pt x="48" y="13"/>
                      </a:lnTo>
                      <a:lnTo>
                        <a:pt x="56" y="10"/>
                      </a:lnTo>
                      <a:lnTo>
                        <a:pt x="64" y="5"/>
                      </a:lnTo>
                      <a:lnTo>
                        <a:pt x="75" y="3"/>
                      </a:lnTo>
                      <a:lnTo>
                        <a:pt x="85" y="0"/>
                      </a:lnTo>
                      <a:lnTo>
                        <a:pt x="96" y="0"/>
                      </a:lnTo>
                      <a:lnTo>
                        <a:pt x="106" y="0"/>
                      </a:lnTo>
                      <a:lnTo>
                        <a:pt x="127" y="0"/>
                      </a:lnTo>
                      <a:lnTo>
                        <a:pt x="137" y="3"/>
                      </a:lnTo>
                      <a:lnTo>
                        <a:pt x="145" y="8"/>
                      </a:lnTo>
                      <a:lnTo>
                        <a:pt x="156" y="10"/>
                      </a:lnTo>
                      <a:lnTo>
                        <a:pt x="164" y="15"/>
                      </a:lnTo>
                      <a:lnTo>
                        <a:pt x="179" y="26"/>
                      </a:lnTo>
                      <a:lnTo>
                        <a:pt x="185" y="34"/>
                      </a:lnTo>
                      <a:lnTo>
                        <a:pt x="191" y="41"/>
                      </a:lnTo>
                      <a:lnTo>
                        <a:pt x="195" y="49"/>
                      </a:lnTo>
                      <a:lnTo>
                        <a:pt x="200" y="57"/>
                      </a:lnTo>
                      <a:lnTo>
                        <a:pt x="204" y="65"/>
                      </a:lnTo>
                      <a:lnTo>
                        <a:pt x="206" y="75"/>
                      </a:lnTo>
                      <a:lnTo>
                        <a:pt x="208" y="83"/>
                      </a:lnTo>
                      <a:lnTo>
                        <a:pt x="208" y="93"/>
                      </a:lnTo>
                      <a:lnTo>
                        <a:pt x="208" y="104"/>
                      </a:lnTo>
                      <a:lnTo>
                        <a:pt x="206" y="111"/>
                      </a:lnTo>
                      <a:lnTo>
                        <a:pt x="204" y="122"/>
                      </a:lnTo>
                      <a:lnTo>
                        <a:pt x="200" y="130"/>
                      </a:lnTo>
                      <a:lnTo>
                        <a:pt x="195" y="138"/>
                      </a:lnTo>
                      <a:lnTo>
                        <a:pt x="190" y="145"/>
                      </a:lnTo>
                      <a:lnTo>
                        <a:pt x="183" y="153"/>
                      </a:lnTo>
                      <a:lnTo>
                        <a:pt x="177" y="158"/>
                      </a:lnTo>
                      <a:lnTo>
                        <a:pt x="169" y="163"/>
                      </a:lnTo>
                      <a:lnTo>
                        <a:pt x="160" y="171"/>
                      </a:lnTo>
                      <a:lnTo>
                        <a:pt x="152" y="174"/>
                      </a:lnTo>
                      <a:lnTo>
                        <a:pt x="144" y="179"/>
                      </a:lnTo>
                      <a:lnTo>
                        <a:pt x="133" y="181"/>
                      </a:lnTo>
                      <a:lnTo>
                        <a:pt x="123" y="184"/>
                      </a:lnTo>
                      <a:lnTo>
                        <a:pt x="112" y="184"/>
                      </a:lnTo>
                      <a:lnTo>
                        <a:pt x="102" y="184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71" name="Freeform 888"/>
                <p:cNvSpPr>
                  <a:spLocks/>
                </p:cNvSpPr>
                <p:nvPr/>
              </p:nvSpPr>
              <p:spPr bwMode="auto">
                <a:xfrm>
                  <a:off x="736" y="4044"/>
                  <a:ext cx="210" cy="187"/>
                </a:xfrm>
                <a:custGeom>
                  <a:avLst/>
                  <a:gdLst/>
                  <a:ahLst/>
                  <a:cxnLst>
                    <a:cxn ang="0">
                      <a:pos x="102" y="186"/>
                    </a:cxn>
                    <a:cxn ang="0">
                      <a:pos x="92" y="186"/>
                    </a:cxn>
                    <a:cxn ang="0">
                      <a:pos x="82" y="184"/>
                    </a:cxn>
                    <a:cxn ang="0">
                      <a:pos x="63" y="176"/>
                    </a:cxn>
                    <a:cxn ang="0">
                      <a:pos x="54" y="173"/>
                    </a:cxn>
                    <a:cxn ang="0">
                      <a:pos x="46" y="168"/>
                    </a:cxn>
                    <a:cxn ang="0">
                      <a:pos x="29" y="158"/>
                    </a:cxn>
                    <a:cxn ang="0">
                      <a:pos x="23" y="150"/>
                    </a:cxn>
                    <a:cxn ang="0">
                      <a:pos x="17" y="142"/>
                    </a:cxn>
                    <a:cxn ang="0">
                      <a:pos x="13" y="134"/>
                    </a:cxn>
                    <a:cxn ang="0">
                      <a:pos x="8" y="127"/>
                    </a:cxn>
                    <a:cxn ang="0">
                      <a:pos x="4" y="119"/>
                    </a:cxn>
                    <a:cxn ang="0">
                      <a:pos x="2" y="109"/>
                    </a:cxn>
                    <a:cxn ang="0">
                      <a:pos x="0" y="101"/>
                    </a:cxn>
                    <a:cxn ang="0">
                      <a:pos x="0" y="96"/>
                    </a:cxn>
                    <a:cxn ang="0">
                      <a:pos x="0" y="91"/>
                    </a:cxn>
                    <a:cxn ang="0">
                      <a:pos x="0" y="86"/>
                    </a:cxn>
                    <a:cxn ang="0">
                      <a:pos x="0" y="83"/>
                    </a:cxn>
                    <a:cxn ang="0">
                      <a:pos x="4" y="72"/>
                    </a:cxn>
                    <a:cxn ang="0">
                      <a:pos x="7" y="62"/>
                    </a:cxn>
                    <a:cxn ang="0">
                      <a:pos x="8" y="55"/>
                    </a:cxn>
                    <a:cxn ang="0">
                      <a:pos x="15" y="47"/>
                    </a:cxn>
                    <a:cxn ang="0">
                      <a:pos x="19" y="39"/>
                    </a:cxn>
                    <a:cxn ang="0">
                      <a:pos x="25" y="31"/>
                    </a:cxn>
                    <a:cxn ang="0">
                      <a:pos x="33" y="26"/>
                    </a:cxn>
                    <a:cxn ang="0">
                      <a:pos x="40" y="21"/>
                    </a:cxn>
                    <a:cxn ang="0">
                      <a:pos x="48" y="16"/>
                    </a:cxn>
                    <a:cxn ang="0">
                      <a:pos x="67" y="5"/>
                    </a:cxn>
                    <a:cxn ang="0">
                      <a:pos x="75" y="3"/>
                    </a:cxn>
                    <a:cxn ang="0">
                      <a:pos x="86" y="0"/>
                    </a:cxn>
                    <a:cxn ang="0">
                      <a:pos x="96" y="0"/>
                    </a:cxn>
                    <a:cxn ang="0">
                      <a:pos x="107" y="0"/>
                    </a:cxn>
                    <a:cxn ang="0">
                      <a:pos x="127" y="3"/>
                    </a:cxn>
                    <a:cxn ang="0">
                      <a:pos x="146" y="8"/>
                    </a:cxn>
                    <a:cxn ang="0">
                      <a:pos x="157" y="10"/>
                    </a:cxn>
                    <a:cxn ang="0">
                      <a:pos x="165" y="16"/>
                    </a:cxn>
                    <a:cxn ang="0">
                      <a:pos x="180" y="29"/>
                    </a:cxn>
                    <a:cxn ang="0">
                      <a:pos x="188" y="36"/>
                    </a:cxn>
                    <a:cxn ang="0">
                      <a:pos x="192" y="41"/>
                    </a:cxn>
                    <a:cxn ang="0">
                      <a:pos x="198" y="49"/>
                    </a:cxn>
                    <a:cxn ang="0">
                      <a:pos x="202" y="57"/>
                    </a:cxn>
                    <a:cxn ang="0">
                      <a:pos x="205" y="67"/>
                    </a:cxn>
                    <a:cxn ang="0">
                      <a:pos x="207" y="75"/>
                    </a:cxn>
                    <a:cxn ang="0">
                      <a:pos x="209" y="86"/>
                    </a:cxn>
                    <a:cxn ang="0">
                      <a:pos x="209" y="93"/>
                    </a:cxn>
                    <a:cxn ang="0">
                      <a:pos x="209" y="103"/>
                    </a:cxn>
                    <a:cxn ang="0">
                      <a:pos x="207" y="114"/>
                    </a:cxn>
                    <a:cxn ang="0">
                      <a:pos x="205" y="122"/>
                    </a:cxn>
                    <a:cxn ang="0">
                      <a:pos x="201" y="129"/>
                    </a:cxn>
                    <a:cxn ang="0">
                      <a:pos x="196" y="137"/>
                    </a:cxn>
                    <a:cxn ang="0">
                      <a:pos x="190" y="145"/>
                    </a:cxn>
                    <a:cxn ang="0">
                      <a:pos x="184" y="153"/>
                    </a:cxn>
                    <a:cxn ang="0">
                      <a:pos x="177" y="160"/>
                    </a:cxn>
                    <a:cxn ang="0">
                      <a:pos x="171" y="165"/>
                    </a:cxn>
                    <a:cxn ang="0">
                      <a:pos x="163" y="171"/>
                    </a:cxn>
                    <a:cxn ang="0">
                      <a:pos x="144" y="179"/>
                    </a:cxn>
                    <a:cxn ang="0">
                      <a:pos x="134" y="181"/>
                    </a:cxn>
                    <a:cxn ang="0">
                      <a:pos x="126" y="184"/>
                    </a:cxn>
                    <a:cxn ang="0">
                      <a:pos x="115" y="186"/>
                    </a:cxn>
                    <a:cxn ang="0">
                      <a:pos x="102" y="186"/>
                    </a:cxn>
                  </a:cxnLst>
                  <a:rect l="0" t="0" r="r" b="b"/>
                  <a:pathLst>
                    <a:path w="210" h="187">
                      <a:moveTo>
                        <a:pt x="102" y="186"/>
                      </a:moveTo>
                      <a:lnTo>
                        <a:pt x="92" y="186"/>
                      </a:lnTo>
                      <a:lnTo>
                        <a:pt x="82" y="184"/>
                      </a:lnTo>
                      <a:lnTo>
                        <a:pt x="63" y="176"/>
                      </a:lnTo>
                      <a:lnTo>
                        <a:pt x="54" y="173"/>
                      </a:lnTo>
                      <a:lnTo>
                        <a:pt x="46" y="168"/>
                      </a:lnTo>
                      <a:lnTo>
                        <a:pt x="29" y="158"/>
                      </a:lnTo>
                      <a:lnTo>
                        <a:pt x="23" y="150"/>
                      </a:lnTo>
                      <a:lnTo>
                        <a:pt x="17" y="142"/>
                      </a:lnTo>
                      <a:lnTo>
                        <a:pt x="13" y="134"/>
                      </a:lnTo>
                      <a:lnTo>
                        <a:pt x="8" y="127"/>
                      </a:lnTo>
                      <a:lnTo>
                        <a:pt x="4" y="119"/>
                      </a:lnTo>
                      <a:lnTo>
                        <a:pt x="2" y="109"/>
                      </a:lnTo>
                      <a:lnTo>
                        <a:pt x="0" y="101"/>
                      </a:lnTo>
                      <a:lnTo>
                        <a:pt x="0" y="96"/>
                      </a:lnTo>
                      <a:lnTo>
                        <a:pt x="0" y="91"/>
                      </a:lnTo>
                      <a:lnTo>
                        <a:pt x="0" y="86"/>
                      </a:lnTo>
                      <a:lnTo>
                        <a:pt x="0" y="83"/>
                      </a:lnTo>
                      <a:lnTo>
                        <a:pt x="4" y="72"/>
                      </a:lnTo>
                      <a:lnTo>
                        <a:pt x="7" y="62"/>
                      </a:lnTo>
                      <a:lnTo>
                        <a:pt x="8" y="55"/>
                      </a:lnTo>
                      <a:lnTo>
                        <a:pt x="15" y="47"/>
                      </a:lnTo>
                      <a:lnTo>
                        <a:pt x="19" y="39"/>
                      </a:lnTo>
                      <a:lnTo>
                        <a:pt x="25" y="31"/>
                      </a:lnTo>
                      <a:lnTo>
                        <a:pt x="33" y="26"/>
                      </a:lnTo>
                      <a:lnTo>
                        <a:pt x="40" y="21"/>
                      </a:lnTo>
                      <a:lnTo>
                        <a:pt x="48" y="16"/>
                      </a:lnTo>
                      <a:lnTo>
                        <a:pt x="67" y="5"/>
                      </a:lnTo>
                      <a:lnTo>
                        <a:pt x="75" y="3"/>
                      </a:lnTo>
                      <a:lnTo>
                        <a:pt x="86" y="0"/>
                      </a:lnTo>
                      <a:lnTo>
                        <a:pt x="96" y="0"/>
                      </a:lnTo>
                      <a:lnTo>
                        <a:pt x="107" y="0"/>
                      </a:lnTo>
                      <a:lnTo>
                        <a:pt x="127" y="3"/>
                      </a:lnTo>
                      <a:lnTo>
                        <a:pt x="146" y="8"/>
                      </a:lnTo>
                      <a:lnTo>
                        <a:pt x="157" y="10"/>
                      </a:lnTo>
                      <a:lnTo>
                        <a:pt x="165" y="16"/>
                      </a:lnTo>
                      <a:lnTo>
                        <a:pt x="180" y="29"/>
                      </a:lnTo>
                      <a:lnTo>
                        <a:pt x="188" y="36"/>
                      </a:lnTo>
                      <a:lnTo>
                        <a:pt x="192" y="41"/>
                      </a:lnTo>
                      <a:lnTo>
                        <a:pt x="198" y="49"/>
                      </a:lnTo>
                      <a:lnTo>
                        <a:pt x="202" y="57"/>
                      </a:lnTo>
                      <a:lnTo>
                        <a:pt x="205" y="67"/>
                      </a:lnTo>
                      <a:lnTo>
                        <a:pt x="207" y="75"/>
                      </a:lnTo>
                      <a:lnTo>
                        <a:pt x="209" y="86"/>
                      </a:lnTo>
                      <a:lnTo>
                        <a:pt x="209" y="93"/>
                      </a:lnTo>
                      <a:lnTo>
                        <a:pt x="209" y="103"/>
                      </a:lnTo>
                      <a:lnTo>
                        <a:pt x="207" y="114"/>
                      </a:lnTo>
                      <a:lnTo>
                        <a:pt x="205" y="122"/>
                      </a:lnTo>
                      <a:lnTo>
                        <a:pt x="201" y="129"/>
                      </a:lnTo>
                      <a:lnTo>
                        <a:pt x="196" y="137"/>
                      </a:lnTo>
                      <a:lnTo>
                        <a:pt x="190" y="145"/>
                      </a:lnTo>
                      <a:lnTo>
                        <a:pt x="184" y="153"/>
                      </a:lnTo>
                      <a:lnTo>
                        <a:pt x="177" y="160"/>
                      </a:lnTo>
                      <a:lnTo>
                        <a:pt x="171" y="165"/>
                      </a:lnTo>
                      <a:lnTo>
                        <a:pt x="163" y="171"/>
                      </a:lnTo>
                      <a:lnTo>
                        <a:pt x="144" y="179"/>
                      </a:lnTo>
                      <a:lnTo>
                        <a:pt x="134" y="181"/>
                      </a:lnTo>
                      <a:lnTo>
                        <a:pt x="126" y="184"/>
                      </a:lnTo>
                      <a:lnTo>
                        <a:pt x="115" y="186"/>
                      </a:lnTo>
                      <a:lnTo>
                        <a:pt x="102" y="186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72" name="Freeform 889"/>
                <p:cNvSpPr>
                  <a:spLocks/>
                </p:cNvSpPr>
                <p:nvPr/>
              </p:nvSpPr>
              <p:spPr bwMode="auto">
                <a:xfrm>
                  <a:off x="1126" y="4044"/>
                  <a:ext cx="209" cy="187"/>
                </a:xfrm>
                <a:custGeom>
                  <a:avLst/>
                  <a:gdLst/>
                  <a:ahLst/>
                  <a:cxnLst>
                    <a:cxn ang="0">
                      <a:pos x="92" y="186"/>
                    </a:cxn>
                    <a:cxn ang="0">
                      <a:pos x="71" y="181"/>
                    </a:cxn>
                    <a:cxn ang="0">
                      <a:pos x="52" y="173"/>
                    </a:cxn>
                    <a:cxn ang="0">
                      <a:pos x="35" y="163"/>
                    </a:cxn>
                    <a:cxn ang="0">
                      <a:pos x="23" y="150"/>
                    </a:cxn>
                    <a:cxn ang="0">
                      <a:pos x="10" y="134"/>
                    </a:cxn>
                    <a:cxn ang="0">
                      <a:pos x="4" y="119"/>
                    </a:cxn>
                    <a:cxn ang="0">
                      <a:pos x="0" y="101"/>
                    </a:cxn>
                    <a:cxn ang="0">
                      <a:pos x="0" y="91"/>
                    </a:cxn>
                    <a:cxn ang="0">
                      <a:pos x="0" y="83"/>
                    </a:cxn>
                    <a:cxn ang="0">
                      <a:pos x="4" y="65"/>
                    </a:cxn>
                    <a:cxn ang="0">
                      <a:pos x="13" y="47"/>
                    </a:cxn>
                    <a:cxn ang="0">
                      <a:pos x="25" y="34"/>
                    </a:cxn>
                    <a:cxn ang="0">
                      <a:pos x="38" y="21"/>
                    </a:cxn>
                    <a:cxn ang="0">
                      <a:pos x="64" y="8"/>
                    </a:cxn>
                    <a:cxn ang="0">
                      <a:pos x="83" y="3"/>
                    </a:cxn>
                    <a:cxn ang="0">
                      <a:pos x="106" y="0"/>
                    </a:cxn>
                    <a:cxn ang="0">
                      <a:pos x="135" y="5"/>
                    </a:cxn>
                    <a:cxn ang="0">
                      <a:pos x="154" y="13"/>
                    </a:cxn>
                    <a:cxn ang="0">
                      <a:pos x="170" y="24"/>
                    </a:cxn>
                    <a:cxn ang="0">
                      <a:pos x="185" y="36"/>
                    </a:cxn>
                    <a:cxn ang="0">
                      <a:pos x="195" y="52"/>
                    </a:cxn>
                    <a:cxn ang="0">
                      <a:pos x="204" y="67"/>
                    </a:cxn>
                    <a:cxn ang="0">
                      <a:pos x="208" y="86"/>
                    </a:cxn>
                    <a:cxn ang="0">
                      <a:pos x="208" y="103"/>
                    </a:cxn>
                    <a:cxn ang="0">
                      <a:pos x="202" y="122"/>
                    </a:cxn>
                    <a:cxn ang="0">
                      <a:pos x="195" y="140"/>
                    </a:cxn>
                    <a:cxn ang="0">
                      <a:pos x="183" y="153"/>
                    </a:cxn>
                    <a:cxn ang="0">
                      <a:pos x="169" y="165"/>
                    </a:cxn>
                    <a:cxn ang="0">
                      <a:pos x="141" y="179"/>
                    </a:cxn>
                    <a:cxn ang="0">
                      <a:pos x="123" y="184"/>
                    </a:cxn>
                    <a:cxn ang="0">
                      <a:pos x="102" y="186"/>
                    </a:cxn>
                  </a:cxnLst>
                  <a:rect l="0" t="0" r="r" b="b"/>
                  <a:pathLst>
                    <a:path w="209" h="187">
                      <a:moveTo>
                        <a:pt x="102" y="186"/>
                      </a:moveTo>
                      <a:lnTo>
                        <a:pt x="92" y="186"/>
                      </a:lnTo>
                      <a:lnTo>
                        <a:pt x="81" y="184"/>
                      </a:lnTo>
                      <a:lnTo>
                        <a:pt x="71" y="181"/>
                      </a:lnTo>
                      <a:lnTo>
                        <a:pt x="60" y="179"/>
                      </a:lnTo>
                      <a:lnTo>
                        <a:pt x="52" y="173"/>
                      </a:lnTo>
                      <a:lnTo>
                        <a:pt x="44" y="168"/>
                      </a:lnTo>
                      <a:lnTo>
                        <a:pt x="35" y="163"/>
                      </a:lnTo>
                      <a:lnTo>
                        <a:pt x="29" y="158"/>
                      </a:lnTo>
                      <a:lnTo>
                        <a:pt x="23" y="150"/>
                      </a:lnTo>
                      <a:lnTo>
                        <a:pt x="17" y="145"/>
                      </a:lnTo>
                      <a:lnTo>
                        <a:pt x="10" y="134"/>
                      </a:lnTo>
                      <a:lnTo>
                        <a:pt x="6" y="127"/>
                      </a:lnTo>
                      <a:lnTo>
                        <a:pt x="4" y="119"/>
                      </a:lnTo>
                      <a:lnTo>
                        <a:pt x="0" y="109"/>
                      </a:lnTo>
                      <a:lnTo>
                        <a:pt x="0" y="101"/>
                      </a:lnTo>
                      <a:lnTo>
                        <a:pt x="0" y="96"/>
                      </a:lnTo>
                      <a:lnTo>
                        <a:pt x="0" y="91"/>
                      </a:lnTo>
                      <a:lnTo>
                        <a:pt x="0" y="88"/>
                      </a:lnTo>
                      <a:lnTo>
                        <a:pt x="0" y="83"/>
                      </a:lnTo>
                      <a:lnTo>
                        <a:pt x="2" y="72"/>
                      </a:lnTo>
                      <a:lnTo>
                        <a:pt x="4" y="65"/>
                      </a:lnTo>
                      <a:lnTo>
                        <a:pt x="8" y="57"/>
                      </a:lnTo>
                      <a:lnTo>
                        <a:pt x="13" y="47"/>
                      </a:lnTo>
                      <a:lnTo>
                        <a:pt x="18" y="41"/>
                      </a:lnTo>
                      <a:lnTo>
                        <a:pt x="25" y="34"/>
                      </a:lnTo>
                      <a:lnTo>
                        <a:pt x="31" y="26"/>
                      </a:lnTo>
                      <a:lnTo>
                        <a:pt x="38" y="21"/>
                      </a:lnTo>
                      <a:lnTo>
                        <a:pt x="46" y="16"/>
                      </a:lnTo>
                      <a:lnTo>
                        <a:pt x="64" y="8"/>
                      </a:lnTo>
                      <a:lnTo>
                        <a:pt x="75" y="5"/>
                      </a:lnTo>
                      <a:lnTo>
                        <a:pt x="83" y="3"/>
                      </a:lnTo>
                      <a:lnTo>
                        <a:pt x="96" y="0"/>
                      </a:lnTo>
                      <a:lnTo>
                        <a:pt x="106" y="0"/>
                      </a:lnTo>
                      <a:lnTo>
                        <a:pt x="127" y="3"/>
                      </a:lnTo>
                      <a:lnTo>
                        <a:pt x="135" y="5"/>
                      </a:lnTo>
                      <a:lnTo>
                        <a:pt x="145" y="8"/>
                      </a:lnTo>
                      <a:lnTo>
                        <a:pt x="154" y="13"/>
                      </a:lnTo>
                      <a:lnTo>
                        <a:pt x="162" y="16"/>
                      </a:lnTo>
                      <a:lnTo>
                        <a:pt x="170" y="24"/>
                      </a:lnTo>
                      <a:lnTo>
                        <a:pt x="179" y="29"/>
                      </a:lnTo>
                      <a:lnTo>
                        <a:pt x="185" y="36"/>
                      </a:lnTo>
                      <a:lnTo>
                        <a:pt x="191" y="41"/>
                      </a:lnTo>
                      <a:lnTo>
                        <a:pt x="195" y="52"/>
                      </a:lnTo>
                      <a:lnTo>
                        <a:pt x="200" y="60"/>
                      </a:lnTo>
                      <a:lnTo>
                        <a:pt x="204" y="67"/>
                      </a:lnTo>
                      <a:lnTo>
                        <a:pt x="206" y="78"/>
                      </a:lnTo>
                      <a:lnTo>
                        <a:pt x="208" y="86"/>
                      </a:lnTo>
                      <a:lnTo>
                        <a:pt x="208" y="96"/>
                      </a:lnTo>
                      <a:lnTo>
                        <a:pt x="208" y="103"/>
                      </a:lnTo>
                      <a:lnTo>
                        <a:pt x="206" y="114"/>
                      </a:lnTo>
                      <a:lnTo>
                        <a:pt x="202" y="122"/>
                      </a:lnTo>
                      <a:lnTo>
                        <a:pt x="200" y="132"/>
                      </a:lnTo>
                      <a:lnTo>
                        <a:pt x="195" y="140"/>
                      </a:lnTo>
                      <a:lnTo>
                        <a:pt x="190" y="148"/>
                      </a:lnTo>
                      <a:lnTo>
                        <a:pt x="183" y="153"/>
                      </a:lnTo>
                      <a:lnTo>
                        <a:pt x="175" y="160"/>
                      </a:lnTo>
                      <a:lnTo>
                        <a:pt x="169" y="165"/>
                      </a:lnTo>
                      <a:lnTo>
                        <a:pt x="160" y="171"/>
                      </a:lnTo>
                      <a:lnTo>
                        <a:pt x="141" y="179"/>
                      </a:lnTo>
                      <a:lnTo>
                        <a:pt x="133" y="181"/>
                      </a:lnTo>
                      <a:lnTo>
                        <a:pt x="123" y="184"/>
                      </a:lnTo>
                      <a:lnTo>
                        <a:pt x="112" y="186"/>
                      </a:lnTo>
                      <a:lnTo>
                        <a:pt x="102" y="186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73" name="Freeform 890"/>
                <p:cNvSpPr>
                  <a:spLocks/>
                </p:cNvSpPr>
                <p:nvPr/>
              </p:nvSpPr>
              <p:spPr bwMode="auto">
                <a:xfrm>
                  <a:off x="1128" y="4091"/>
                  <a:ext cx="219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9" y="75"/>
                    </a:cxn>
                    <a:cxn ang="0">
                      <a:pos x="148" y="75"/>
                    </a:cxn>
                    <a:cxn ang="0">
                      <a:pos x="221" y="5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22" h="76">
                      <a:moveTo>
                        <a:pt x="0" y="0"/>
                      </a:moveTo>
                      <a:lnTo>
                        <a:pt x="69" y="75"/>
                      </a:lnTo>
                      <a:lnTo>
                        <a:pt x="148" y="75"/>
                      </a:lnTo>
                      <a:lnTo>
                        <a:pt x="221" y="5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80808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74" name="Freeform 891"/>
                <p:cNvSpPr>
                  <a:spLocks/>
                </p:cNvSpPr>
                <p:nvPr/>
              </p:nvSpPr>
              <p:spPr bwMode="auto">
                <a:xfrm>
                  <a:off x="726" y="4094"/>
                  <a:ext cx="225" cy="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72" y="72"/>
                    </a:cxn>
                    <a:cxn ang="0">
                      <a:pos x="153" y="74"/>
                    </a:cxn>
                    <a:cxn ang="0">
                      <a:pos x="227" y="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28" h="75">
                      <a:moveTo>
                        <a:pt x="0" y="0"/>
                      </a:moveTo>
                      <a:lnTo>
                        <a:pt x="72" y="72"/>
                      </a:lnTo>
                      <a:lnTo>
                        <a:pt x="153" y="74"/>
                      </a:lnTo>
                      <a:lnTo>
                        <a:pt x="227" y="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80808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75" name="Freeform 892"/>
                <p:cNvSpPr>
                  <a:spLocks/>
                </p:cNvSpPr>
                <p:nvPr/>
              </p:nvSpPr>
              <p:spPr bwMode="auto">
                <a:xfrm>
                  <a:off x="356" y="4097"/>
                  <a:ext cx="222" cy="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9" y="72"/>
                    </a:cxn>
                    <a:cxn ang="0">
                      <a:pos x="145" y="74"/>
                    </a:cxn>
                    <a:cxn ang="0">
                      <a:pos x="216" y="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17" h="75">
                      <a:moveTo>
                        <a:pt x="0" y="0"/>
                      </a:moveTo>
                      <a:lnTo>
                        <a:pt x="69" y="72"/>
                      </a:lnTo>
                      <a:lnTo>
                        <a:pt x="145" y="74"/>
                      </a:lnTo>
                      <a:lnTo>
                        <a:pt x="216" y="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80808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76" name="Freeform 893"/>
                <p:cNvSpPr>
                  <a:spLocks/>
                </p:cNvSpPr>
                <p:nvPr/>
              </p:nvSpPr>
              <p:spPr bwMode="auto">
                <a:xfrm>
                  <a:off x="1177" y="4042"/>
                  <a:ext cx="132" cy="43"/>
                </a:xfrm>
                <a:custGeom>
                  <a:avLst/>
                  <a:gdLst/>
                  <a:ahLst/>
                  <a:cxnLst>
                    <a:cxn ang="0">
                      <a:pos x="0" y="39"/>
                    </a:cxn>
                    <a:cxn ang="0">
                      <a:pos x="0" y="0"/>
                    </a:cxn>
                    <a:cxn ang="0">
                      <a:pos x="131" y="3"/>
                    </a:cxn>
                    <a:cxn ang="0">
                      <a:pos x="131" y="42"/>
                    </a:cxn>
                    <a:cxn ang="0">
                      <a:pos x="0" y="39"/>
                    </a:cxn>
                  </a:cxnLst>
                  <a:rect l="0" t="0" r="r" b="b"/>
                  <a:pathLst>
                    <a:path w="132" h="43">
                      <a:moveTo>
                        <a:pt x="0" y="39"/>
                      </a:moveTo>
                      <a:lnTo>
                        <a:pt x="0" y="0"/>
                      </a:lnTo>
                      <a:lnTo>
                        <a:pt x="131" y="3"/>
                      </a:lnTo>
                      <a:lnTo>
                        <a:pt x="131" y="42"/>
                      </a:lnTo>
                      <a:lnTo>
                        <a:pt x="0" y="39"/>
                      </a:lnTo>
                    </a:path>
                  </a:pathLst>
                </a:custGeom>
                <a:solidFill>
                  <a:srgbClr val="50505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77" name="Freeform 894"/>
                <p:cNvSpPr>
                  <a:spLocks/>
                </p:cNvSpPr>
                <p:nvPr/>
              </p:nvSpPr>
              <p:spPr bwMode="auto">
                <a:xfrm>
                  <a:off x="390" y="4042"/>
                  <a:ext cx="132" cy="39"/>
                </a:xfrm>
                <a:custGeom>
                  <a:avLst/>
                  <a:gdLst/>
                  <a:ahLst/>
                  <a:cxnLst>
                    <a:cxn ang="0">
                      <a:pos x="0" y="38"/>
                    </a:cxn>
                    <a:cxn ang="0">
                      <a:pos x="0" y="0"/>
                    </a:cxn>
                    <a:cxn ang="0">
                      <a:pos x="132" y="2"/>
                    </a:cxn>
                    <a:cxn ang="0">
                      <a:pos x="130" y="38"/>
                    </a:cxn>
                    <a:cxn ang="0">
                      <a:pos x="0" y="38"/>
                    </a:cxn>
                  </a:cxnLst>
                  <a:rect l="0" t="0" r="r" b="b"/>
                  <a:pathLst>
                    <a:path w="133" h="39">
                      <a:moveTo>
                        <a:pt x="0" y="38"/>
                      </a:moveTo>
                      <a:lnTo>
                        <a:pt x="0" y="0"/>
                      </a:lnTo>
                      <a:lnTo>
                        <a:pt x="132" y="2"/>
                      </a:lnTo>
                      <a:lnTo>
                        <a:pt x="130" y="38"/>
                      </a:lnTo>
                      <a:lnTo>
                        <a:pt x="0" y="38"/>
                      </a:lnTo>
                    </a:path>
                  </a:pathLst>
                </a:custGeom>
                <a:solidFill>
                  <a:srgbClr val="50505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78" name="Freeform 895"/>
                <p:cNvSpPr>
                  <a:spLocks/>
                </p:cNvSpPr>
                <p:nvPr/>
              </p:nvSpPr>
              <p:spPr bwMode="auto">
                <a:xfrm>
                  <a:off x="779" y="4044"/>
                  <a:ext cx="132" cy="41"/>
                </a:xfrm>
                <a:custGeom>
                  <a:avLst/>
                  <a:gdLst/>
                  <a:ahLst/>
                  <a:cxnLst>
                    <a:cxn ang="0">
                      <a:pos x="0" y="37"/>
                    </a:cxn>
                    <a:cxn ang="0">
                      <a:pos x="0" y="0"/>
                    </a:cxn>
                    <a:cxn ang="0">
                      <a:pos x="132" y="3"/>
                    </a:cxn>
                    <a:cxn ang="0">
                      <a:pos x="130" y="40"/>
                    </a:cxn>
                    <a:cxn ang="0">
                      <a:pos x="0" y="37"/>
                    </a:cxn>
                  </a:cxnLst>
                  <a:rect l="0" t="0" r="r" b="b"/>
                  <a:pathLst>
                    <a:path w="133" h="41">
                      <a:moveTo>
                        <a:pt x="0" y="37"/>
                      </a:moveTo>
                      <a:lnTo>
                        <a:pt x="0" y="0"/>
                      </a:lnTo>
                      <a:lnTo>
                        <a:pt x="132" y="3"/>
                      </a:lnTo>
                      <a:lnTo>
                        <a:pt x="130" y="40"/>
                      </a:lnTo>
                      <a:lnTo>
                        <a:pt x="0" y="37"/>
                      </a:lnTo>
                    </a:path>
                  </a:pathLst>
                </a:custGeom>
                <a:solidFill>
                  <a:srgbClr val="50505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79" name="Freeform 896"/>
                <p:cNvSpPr>
                  <a:spLocks/>
                </p:cNvSpPr>
                <p:nvPr/>
              </p:nvSpPr>
              <p:spPr bwMode="auto">
                <a:xfrm>
                  <a:off x="564" y="4091"/>
                  <a:ext cx="163" cy="41"/>
                </a:xfrm>
                <a:custGeom>
                  <a:avLst/>
                  <a:gdLst/>
                  <a:ahLst/>
                  <a:cxnLst>
                    <a:cxn ang="0">
                      <a:pos x="0" y="38"/>
                    </a:cxn>
                    <a:cxn ang="0">
                      <a:pos x="0" y="0"/>
                    </a:cxn>
                    <a:cxn ang="0">
                      <a:pos x="162" y="5"/>
                    </a:cxn>
                    <a:cxn ang="0">
                      <a:pos x="160" y="40"/>
                    </a:cxn>
                    <a:cxn ang="0">
                      <a:pos x="0" y="38"/>
                    </a:cxn>
                  </a:cxnLst>
                  <a:rect l="0" t="0" r="r" b="b"/>
                  <a:pathLst>
                    <a:path w="163" h="41">
                      <a:moveTo>
                        <a:pt x="0" y="38"/>
                      </a:moveTo>
                      <a:lnTo>
                        <a:pt x="0" y="0"/>
                      </a:lnTo>
                      <a:lnTo>
                        <a:pt x="162" y="5"/>
                      </a:lnTo>
                      <a:lnTo>
                        <a:pt x="160" y="40"/>
                      </a:lnTo>
                      <a:lnTo>
                        <a:pt x="0" y="38"/>
                      </a:lnTo>
                    </a:path>
                  </a:pathLst>
                </a:custGeom>
                <a:solidFill>
                  <a:srgbClr val="50505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80" name="Freeform 897"/>
                <p:cNvSpPr>
                  <a:spLocks/>
                </p:cNvSpPr>
                <p:nvPr/>
              </p:nvSpPr>
              <p:spPr bwMode="auto">
                <a:xfrm>
                  <a:off x="963" y="4099"/>
                  <a:ext cx="164" cy="42"/>
                </a:xfrm>
                <a:custGeom>
                  <a:avLst/>
                  <a:gdLst/>
                  <a:ahLst/>
                  <a:cxnLst>
                    <a:cxn ang="0">
                      <a:pos x="0" y="39"/>
                    </a:cxn>
                    <a:cxn ang="0">
                      <a:pos x="0" y="0"/>
                    </a:cxn>
                    <a:cxn ang="0">
                      <a:pos x="161" y="2"/>
                    </a:cxn>
                    <a:cxn ang="0">
                      <a:pos x="159" y="41"/>
                    </a:cxn>
                    <a:cxn ang="0">
                      <a:pos x="0" y="39"/>
                    </a:cxn>
                  </a:cxnLst>
                  <a:rect l="0" t="0" r="r" b="b"/>
                  <a:pathLst>
                    <a:path w="162" h="42">
                      <a:moveTo>
                        <a:pt x="0" y="39"/>
                      </a:moveTo>
                      <a:lnTo>
                        <a:pt x="0" y="0"/>
                      </a:lnTo>
                      <a:lnTo>
                        <a:pt x="161" y="2"/>
                      </a:lnTo>
                      <a:lnTo>
                        <a:pt x="159" y="41"/>
                      </a:lnTo>
                      <a:lnTo>
                        <a:pt x="0" y="39"/>
                      </a:lnTo>
                    </a:path>
                  </a:pathLst>
                </a:custGeom>
                <a:solidFill>
                  <a:srgbClr val="50505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81" name="Freeform 898"/>
                <p:cNvSpPr>
                  <a:spLocks/>
                </p:cNvSpPr>
                <p:nvPr/>
              </p:nvSpPr>
              <p:spPr bwMode="auto">
                <a:xfrm>
                  <a:off x="1103" y="4049"/>
                  <a:ext cx="94" cy="70"/>
                </a:xfrm>
                <a:custGeom>
                  <a:avLst/>
                  <a:gdLst/>
                  <a:ahLst/>
                  <a:cxnLst>
                    <a:cxn ang="0">
                      <a:pos x="21" y="89"/>
                    </a:cxn>
                    <a:cxn ang="0">
                      <a:pos x="0" y="57"/>
                    </a:cxn>
                    <a:cxn ang="0">
                      <a:pos x="70" y="0"/>
                    </a:cxn>
                    <a:cxn ang="0">
                      <a:pos x="93" y="32"/>
                    </a:cxn>
                    <a:cxn ang="0">
                      <a:pos x="21" y="89"/>
                    </a:cxn>
                  </a:cxnLst>
                  <a:rect l="0" t="0" r="r" b="b"/>
                  <a:pathLst>
                    <a:path w="94" h="90">
                      <a:moveTo>
                        <a:pt x="21" y="89"/>
                      </a:moveTo>
                      <a:lnTo>
                        <a:pt x="0" y="57"/>
                      </a:lnTo>
                      <a:lnTo>
                        <a:pt x="70" y="0"/>
                      </a:lnTo>
                      <a:lnTo>
                        <a:pt x="93" y="32"/>
                      </a:lnTo>
                      <a:lnTo>
                        <a:pt x="21" y="89"/>
                      </a:lnTo>
                    </a:path>
                  </a:pathLst>
                </a:custGeom>
                <a:solidFill>
                  <a:srgbClr val="50505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82" name="Freeform 899"/>
                <p:cNvSpPr>
                  <a:spLocks/>
                </p:cNvSpPr>
                <p:nvPr/>
              </p:nvSpPr>
              <p:spPr bwMode="auto">
                <a:xfrm>
                  <a:off x="711" y="4044"/>
                  <a:ext cx="97" cy="70"/>
                </a:xfrm>
                <a:custGeom>
                  <a:avLst/>
                  <a:gdLst/>
                  <a:ahLst/>
                  <a:cxnLst>
                    <a:cxn ang="0">
                      <a:pos x="21" y="87"/>
                    </a:cxn>
                    <a:cxn ang="0">
                      <a:pos x="0" y="56"/>
                    </a:cxn>
                    <a:cxn ang="0">
                      <a:pos x="72" y="0"/>
                    </a:cxn>
                    <a:cxn ang="0">
                      <a:pos x="93" y="31"/>
                    </a:cxn>
                    <a:cxn ang="0">
                      <a:pos x="21" y="87"/>
                    </a:cxn>
                  </a:cxnLst>
                  <a:rect l="0" t="0" r="r" b="b"/>
                  <a:pathLst>
                    <a:path w="94" h="88">
                      <a:moveTo>
                        <a:pt x="21" y="87"/>
                      </a:moveTo>
                      <a:lnTo>
                        <a:pt x="0" y="56"/>
                      </a:lnTo>
                      <a:lnTo>
                        <a:pt x="72" y="0"/>
                      </a:lnTo>
                      <a:lnTo>
                        <a:pt x="93" y="31"/>
                      </a:lnTo>
                      <a:lnTo>
                        <a:pt x="21" y="87"/>
                      </a:lnTo>
                    </a:path>
                  </a:pathLst>
                </a:custGeom>
                <a:solidFill>
                  <a:srgbClr val="50505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83" name="Freeform 900"/>
                <p:cNvSpPr>
                  <a:spLocks/>
                </p:cNvSpPr>
                <p:nvPr/>
              </p:nvSpPr>
              <p:spPr bwMode="auto">
                <a:xfrm>
                  <a:off x="888" y="4042"/>
                  <a:ext cx="99" cy="70"/>
                </a:xfrm>
                <a:custGeom>
                  <a:avLst/>
                  <a:gdLst/>
                  <a:ahLst/>
                  <a:cxnLst>
                    <a:cxn ang="0">
                      <a:pos x="0" y="28"/>
                    </a:cxn>
                    <a:cxn ang="0">
                      <a:pos x="23" y="0"/>
                    </a:cxn>
                    <a:cxn ang="0">
                      <a:pos x="92" y="59"/>
                    </a:cxn>
                    <a:cxn ang="0">
                      <a:pos x="71" y="89"/>
                    </a:cxn>
                    <a:cxn ang="0">
                      <a:pos x="0" y="28"/>
                    </a:cxn>
                  </a:cxnLst>
                  <a:rect l="0" t="0" r="r" b="b"/>
                  <a:pathLst>
                    <a:path w="93" h="90">
                      <a:moveTo>
                        <a:pt x="0" y="28"/>
                      </a:moveTo>
                      <a:lnTo>
                        <a:pt x="23" y="0"/>
                      </a:lnTo>
                      <a:lnTo>
                        <a:pt x="92" y="59"/>
                      </a:lnTo>
                      <a:lnTo>
                        <a:pt x="71" y="89"/>
                      </a:lnTo>
                      <a:lnTo>
                        <a:pt x="0" y="28"/>
                      </a:lnTo>
                    </a:path>
                  </a:pathLst>
                </a:custGeom>
                <a:solidFill>
                  <a:srgbClr val="50505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84" name="Freeform 901"/>
                <p:cNvSpPr>
                  <a:spLocks/>
                </p:cNvSpPr>
                <p:nvPr/>
              </p:nvSpPr>
              <p:spPr bwMode="auto">
                <a:xfrm>
                  <a:off x="500" y="4042"/>
                  <a:ext cx="94" cy="70"/>
                </a:xfrm>
                <a:custGeom>
                  <a:avLst/>
                  <a:gdLst/>
                  <a:ahLst/>
                  <a:cxnLst>
                    <a:cxn ang="0">
                      <a:pos x="0" y="28"/>
                    </a:cxn>
                    <a:cxn ang="0">
                      <a:pos x="23" y="0"/>
                    </a:cxn>
                    <a:cxn ang="0">
                      <a:pos x="93" y="61"/>
                    </a:cxn>
                    <a:cxn ang="0">
                      <a:pos x="72" y="89"/>
                    </a:cxn>
                    <a:cxn ang="0">
                      <a:pos x="0" y="28"/>
                    </a:cxn>
                  </a:cxnLst>
                  <a:rect l="0" t="0" r="r" b="b"/>
                  <a:pathLst>
                    <a:path w="94" h="90">
                      <a:moveTo>
                        <a:pt x="0" y="28"/>
                      </a:moveTo>
                      <a:lnTo>
                        <a:pt x="23" y="0"/>
                      </a:lnTo>
                      <a:lnTo>
                        <a:pt x="93" y="61"/>
                      </a:lnTo>
                      <a:lnTo>
                        <a:pt x="72" y="89"/>
                      </a:lnTo>
                      <a:lnTo>
                        <a:pt x="0" y="28"/>
                      </a:lnTo>
                    </a:path>
                  </a:pathLst>
                </a:custGeom>
                <a:solidFill>
                  <a:srgbClr val="50505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85" name="Freeform 902"/>
                <p:cNvSpPr>
                  <a:spLocks/>
                </p:cNvSpPr>
                <p:nvPr/>
              </p:nvSpPr>
              <p:spPr bwMode="auto">
                <a:xfrm>
                  <a:off x="435" y="4108"/>
                  <a:ext cx="60" cy="70"/>
                </a:xfrm>
                <a:custGeom>
                  <a:avLst/>
                  <a:gdLst/>
                  <a:ahLst/>
                  <a:cxnLst>
                    <a:cxn ang="0">
                      <a:pos x="25" y="55"/>
                    </a:cxn>
                    <a:cxn ang="0">
                      <a:pos x="19" y="55"/>
                    </a:cxn>
                    <a:cxn ang="0">
                      <a:pos x="15" y="52"/>
                    </a:cxn>
                    <a:cxn ang="0">
                      <a:pos x="10" y="50"/>
                    </a:cxn>
                    <a:cxn ang="0">
                      <a:pos x="6" y="45"/>
                    </a:cxn>
                    <a:cxn ang="0">
                      <a:pos x="4" y="42"/>
                    </a:cxn>
                    <a:cxn ang="0">
                      <a:pos x="2" y="37"/>
                    </a:cxn>
                    <a:cxn ang="0">
                      <a:pos x="0" y="31"/>
                    </a:cxn>
                    <a:cxn ang="0">
                      <a:pos x="0" y="26"/>
                    </a:cxn>
                    <a:cxn ang="0">
                      <a:pos x="0" y="24"/>
                    </a:cxn>
                    <a:cxn ang="0">
                      <a:pos x="0" y="21"/>
                    </a:cxn>
                    <a:cxn ang="0">
                      <a:pos x="2" y="16"/>
                    </a:cxn>
                    <a:cxn ang="0">
                      <a:pos x="4" y="13"/>
                    </a:cxn>
                    <a:cxn ang="0">
                      <a:pos x="8" y="8"/>
                    </a:cxn>
                    <a:cxn ang="0">
                      <a:pos x="13" y="5"/>
                    </a:cxn>
                    <a:cxn ang="0">
                      <a:pos x="17" y="3"/>
                    </a:cxn>
                    <a:cxn ang="0">
                      <a:pos x="21" y="0"/>
                    </a:cxn>
                    <a:cxn ang="0">
                      <a:pos x="25" y="0"/>
                    </a:cxn>
                    <a:cxn ang="0">
                      <a:pos x="35" y="3"/>
                    </a:cxn>
                    <a:cxn ang="0">
                      <a:pos x="40" y="5"/>
                    </a:cxn>
                    <a:cxn ang="0">
                      <a:pos x="44" y="8"/>
                    </a:cxn>
                    <a:cxn ang="0">
                      <a:pos x="46" y="13"/>
                    </a:cxn>
                    <a:cxn ang="0">
                      <a:pos x="50" y="18"/>
                    </a:cxn>
                    <a:cxn ang="0">
                      <a:pos x="50" y="24"/>
                    </a:cxn>
                    <a:cxn ang="0">
                      <a:pos x="50" y="29"/>
                    </a:cxn>
                    <a:cxn ang="0">
                      <a:pos x="50" y="34"/>
                    </a:cxn>
                    <a:cxn ang="0">
                      <a:pos x="50" y="39"/>
                    </a:cxn>
                    <a:cxn ang="0">
                      <a:pos x="46" y="42"/>
                    </a:cxn>
                    <a:cxn ang="0">
                      <a:pos x="44" y="47"/>
                    </a:cxn>
                    <a:cxn ang="0">
                      <a:pos x="40" y="50"/>
                    </a:cxn>
                    <a:cxn ang="0">
                      <a:pos x="35" y="52"/>
                    </a:cxn>
                    <a:cxn ang="0">
                      <a:pos x="29" y="55"/>
                    </a:cxn>
                    <a:cxn ang="0">
                      <a:pos x="25" y="55"/>
                    </a:cxn>
                  </a:cxnLst>
                  <a:rect l="0" t="0" r="r" b="b"/>
                  <a:pathLst>
                    <a:path w="51" h="56">
                      <a:moveTo>
                        <a:pt x="25" y="55"/>
                      </a:moveTo>
                      <a:lnTo>
                        <a:pt x="19" y="55"/>
                      </a:lnTo>
                      <a:lnTo>
                        <a:pt x="15" y="52"/>
                      </a:lnTo>
                      <a:lnTo>
                        <a:pt x="10" y="50"/>
                      </a:lnTo>
                      <a:lnTo>
                        <a:pt x="6" y="45"/>
                      </a:lnTo>
                      <a:lnTo>
                        <a:pt x="4" y="42"/>
                      </a:lnTo>
                      <a:lnTo>
                        <a:pt x="2" y="37"/>
                      </a:lnTo>
                      <a:lnTo>
                        <a:pt x="0" y="31"/>
                      </a:lnTo>
                      <a:lnTo>
                        <a:pt x="0" y="26"/>
                      </a:lnTo>
                      <a:lnTo>
                        <a:pt x="0" y="24"/>
                      </a:lnTo>
                      <a:lnTo>
                        <a:pt x="0" y="21"/>
                      </a:lnTo>
                      <a:lnTo>
                        <a:pt x="2" y="16"/>
                      </a:lnTo>
                      <a:lnTo>
                        <a:pt x="4" y="13"/>
                      </a:lnTo>
                      <a:lnTo>
                        <a:pt x="8" y="8"/>
                      </a:lnTo>
                      <a:lnTo>
                        <a:pt x="13" y="5"/>
                      </a:lnTo>
                      <a:lnTo>
                        <a:pt x="17" y="3"/>
                      </a:lnTo>
                      <a:lnTo>
                        <a:pt x="21" y="0"/>
                      </a:lnTo>
                      <a:lnTo>
                        <a:pt x="25" y="0"/>
                      </a:lnTo>
                      <a:lnTo>
                        <a:pt x="35" y="3"/>
                      </a:lnTo>
                      <a:lnTo>
                        <a:pt x="40" y="5"/>
                      </a:lnTo>
                      <a:lnTo>
                        <a:pt x="44" y="8"/>
                      </a:lnTo>
                      <a:lnTo>
                        <a:pt x="46" y="13"/>
                      </a:lnTo>
                      <a:lnTo>
                        <a:pt x="50" y="18"/>
                      </a:lnTo>
                      <a:lnTo>
                        <a:pt x="50" y="24"/>
                      </a:lnTo>
                      <a:lnTo>
                        <a:pt x="50" y="29"/>
                      </a:lnTo>
                      <a:lnTo>
                        <a:pt x="50" y="34"/>
                      </a:lnTo>
                      <a:lnTo>
                        <a:pt x="50" y="39"/>
                      </a:lnTo>
                      <a:lnTo>
                        <a:pt x="46" y="42"/>
                      </a:lnTo>
                      <a:lnTo>
                        <a:pt x="44" y="47"/>
                      </a:lnTo>
                      <a:lnTo>
                        <a:pt x="40" y="50"/>
                      </a:lnTo>
                      <a:lnTo>
                        <a:pt x="35" y="52"/>
                      </a:lnTo>
                      <a:lnTo>
                        <a:pt x="29" y="55"/>
                      </a:lnTo>
                      <a:lnTo>
                        <a:pt x="25" y="55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86" name="Freeform 903"/>
                <p:cNvSpPr>
                  <a:spLocks/>
                </p:cNvSpPr>
                <p:nvPr/>
              </p:nvSpPr>
              <p:spPr bwMode="auto">
                <a:xfrm>
                  <a:off x="1220" y="4106"/>
                  <a:ext cx="55" cy="70"/>
                </a:xfrm>
                <a:custGeom>
                  <a:avLst/>
                  <a:gdLst/>
                  <a:ahLst/>
                  <a:cxnLst>
                    <a:cxn ang="0">
                      <a:pos x="26" y="54"/>
                    </a:cxn>
                    <a:cxn ang="0">
                      <a:pos x="22" y="54"/>
                    </a:cxn>
                    <a:cxn ang="0">
                      <a:pos x="15" y="52"/>
                    </a:cxn>
                    <a:cxn ang="0">
                      <a:pos x="11" y="49"/>
                    </a:cxn>
                    <a:cxn ang="0">
                      <a:pos x="8" y="47"/>
                    </a:cxn>
                    <a:cxn ang="0">
                      <a:pos x="4" y="41"/>
                    </a:cxn>
                    <a:cxn ang="0">
                      <a:pos x="2" y="36"/>
                    </a:cxn>
                    <a:cxn ang="0">
                      <a:pos x="2" y="33"/>
                    </a:cxn>
                    <a:cxn ang="0">
                      <a:pos x="0" y="31"/>
                    </a:cxn>
                    <a:cxn ang="0">
                      <a:pos x="0" y="26"/>
                    </a:cxn>
                    <a:cxn ang="0">
                      <a:pos x="2" y="21"/>
                    </a:cxn>
                    <a:cxn ang="0">
                      <a:pos x="2" y="18"/>
                    </a:cxn>
                    <a:cxn ang="0">
                      <a:pos x="4" y="13"/>
                    </a:cxn>
                    <a:cxn ang="0">
                      <a:pos x="8" y="7"/>
                    </a:cxn>
                    <a:cxn ang="0">
                      <a:pos x="13" y="5"/>
                    </a:cxn>
                    <a:cxn ang="0">
                      <a:pos x="17" y="2"/>
                    </a:cxn>
                    <a:cxn ang="0">
                      <a:pos x="22" y="2"/>
                    </a:cxn>
                    <a:cxn ang="0">
                      <a:pos x="28" y="0"/>
                    </a:cxn>
                    <a:cxn ang="0">
                      <a:pos x="32" y="2"/>
                    </a:cxn>
                    <a:cxn ang="0">
                      <a:pos x="37" y="2"/>
                    </a:cxn>
                    <a:cxn ang="0">
                      <a:pos x="41" y="5"/>
                    </a:cxn>
                    <a:cxn ang="0">
                      <a:pos x="46" y="10"/>
                    </a:cxn>
                    <a:cxn ang="0">
                      <a:pos x="50" y="13"/>
                    </a:cxn>
                    <a:cxn ang="0">
                      <a:pos x="52" y="18"/>
                    </a:cxn>
                    <a:cxn ang="0">
                      <a:pos x="54" y="23"/>
                    </a:cxn>
                    <a:cxn ang="0">
                      <a:pos x="54" y="28"/>
                    </a:cxn>
                    <a:cxn ang="0">
                      <a:pos x="54" y="33"/>
                    </a:cxn>
                    <a:cxn ang="0">
                      <a:pos x="52" y="38"/>
                    </a:cxn>
                    <a:cxn ang="0">
                      <a:pos x="50" y="41"/>
                    </a:cxn>
                    <a:cxn ang="0">
                      <a:pos x="46" y="47"/>
                    </a:cxn>
                    <a:cxn ang="0">
                      <a:pos x="41" y="52"/>
                    </a:cxn>
                    <a:cxn ang="0">
                      <a:pos x="37" y="52"/>
                    </a:cxn>
                    <a:cxn ang="0">
                      <a:pos x="32" y="54"/>
                    </a:cxn>
                    <a:cxn ang="0">
                      <a:pos x="26" y="54"/>
                    </a:cxn>
                  </a:cxnLst>
                  <a:rect l="0" t="0" r="r" b="b"/>
                  <a:pathLst>
                    <a:path w="55" h="55">
                      <a:moveTo>
                        <a:pt x="26" y="54"/>
                      </a:moveTo>
                      <a:lnTo>
                        <a:pt x="22" y="54"/>
                      </a:lnTo>
                      <a:lnTo>
                        <a:pt x="15" y="52"/>
                      </a:lnTo>
                      <a:lnTo>
                        <a:pt x="11" y="49"/>
                      </a:lnTo>
                      <a:lnTo>
                        <a:pt x="8" y="47"/>
                      </a:lnTo>
                      <a:lnTo>
                        <a:pt x="4" y="41"/>
                      </a:lnTo>
                      <a:lnTo>
                        <a:pt x="2" y="36"/>
                      </a:lnTo>
                      <a:lnTo>
                        <a:pt x="2" y="33"/>
                      </a:lnTo>
                      <a:lnTo>
                        <a:pt x="0" y="31"/>
                      </a:lnTo>
                      <a:lnTo>
                        <a:pt x="0" y="26"/>
                      </a:lnTo>
                      <a:lnTo>
                        <a:pt x="2" y="21"/>
                      </a:lnTo>
                      <a:lnTo>
                        <a:pt x="2" y="18"/>
                      </a:lnTo>
                      <a:lnTo>
                        <a:pt x="4" y="13"/>
                      </a:lnTo>
                      <a:lnTo>
                        <a:pt x="8" y="7"/>
                      </a:lnTo>
                      <a:lnTo>
                        <a:pt x="13" y="5"/>
                      </a:lnTo>
                      <a:lnTo>
                        <a:pt x="17" y="2"/>
                      </a:lnTo>
                      <a:lnTo>
                        <a:pt x="22" y="2"/>
                      </a:lnTo>
                      <a:lnTo>
                        <a:pt x="28" y="0"/>
                      </a:lnTo>
                      <a:lnTo>
                        <a:pt x="32" y="2"/>
                      </a:lnTo>
                      <a:lnTo>
                        <a:pt x="37" y="2"/>
                      </a:lnTo>
                      <a:lnTo>
                        <a:pt x="41" y="5"/>
                      </a:lnTo>
                      <a:lnTo>
                        <a:pt x="46" y="10"/>
                      </a:lnTo>
                      <a:lnTo>
                        <a:pt x="50" y="13"/>
                      </a:lnTo>
                      <a:lnTo>
                        <a:pt x="52" y="18"/>
                      </a:lnTo>
                      <a:lnTo>
                        <a:pt x="54" y="23"/>
                      </a:lnTo>
                      <a:lnTo>
                        <a:pt x="54" y="28"/>
                      </a:lnTo>
                      <a:lnTo>
                        <a:pt x="54" y="33"/>
                      </a:lnTo>
                      <a:lnTo>
                        <a:pt x="52" y="38"/>
                      </a:lnTo>
                      <a:lnTo>
                        <a:pt x="50" y="41"/>
                      </a:lnTo>
                      <a:lnTo>
                        <a:pt x="46" y="47"/>
                      </a:lnTo>
                      <a:lnTo>
                        <a:pt x="41" y="52"/>
                      </a:lnTo>
                      <a:lnTo>
                        <a:pt x="37" y="52"/>
                      </a:lnTo>
                      <a:lnTo>
                        <a:pt x="32" y="54"/>
                      </a:lnTo>
                      <a:lnTo>
                        <a:pt x="26" y="54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87" name="Freeform 904"/>
                <p:cNvSpPr>
                  <a:spLocks/>
                </p:cNvSpPr>
                <p:nvPr/>
              </p:nvSpPr>
              <p:spPr bwMode="auto">
                <a:xfrm>
                  <a:off x="815" y="4108"/>
                  <a:ext cx="55" cy="70"/>
                </a:xfrm>
                <a:custGeom>
                  <a:avLst/>
                  <a:gdLst/>
                  <a:ahLst/>
                  <a:cxnLst>
                    <a:cxn ang="0">
                      <a:pos x="27" y="55"/>
                    </a:cxn>
                    <a:cxn ang="0">
                      <a:pos x="23" y="52"/>
                    </a:cxn>
                    <a:cxn ang="0">
                      <a:pos x="16" y="52"/>
                    </a:cxn>
                    <a:cxn ang="0">
                      <a:pos x="11" y="50"/>
                    </a:cxn>
                    <a:cxn ang="0">
                      <a:pos x="7" y="45"/>
                    </a:cxn>
                    <a:cxn ang="0">
                      <a:pos x="4" y="42"/>
                    </a:cxn>
                    <a:cxn ang="0">
                      <a:pos x="0" y="37"/>
                    </a:cxn>
                    <a:cxn ang="0">
                      <a:pos x="0" y="31"/>
                    </a:cxn>
                    <a:cxn ang="0">
                      <a:pos x="0" y="29"/>
                    </a:cxn>
                    <a:cxn ang="0">
                      <a:pos x="0" y="26"/>
                    </a:cxn>
                    <a:cxn ang="0">
                      <a:pos x="0" y="24"/>
                    </a:cxn>
                    <a:cxn ang="0">
                      <a:pos x="0" y="21"/>
                    </a:cxn>
                    <a:cxn ang="0">
                      <a:pos x="0" y="18"/>
                    </a:cxn>
                    <a:cxn ang="0">
                      <a:pos x="2" y="16"/>
                    </a:cxn>
                    <a:cxn ang="0">
                      <a:pos x="4" y="13"/>
                    </a:cxn>
                    <a:cxn ang="0">
                      <a:pos x="9" y="8"/>
                    </a:cxn>
                    <a:cxn ang="0">
                      <a:pos x="11" y="5"/>
                    </a:cxn>
                    <a:cxn ang="0">
                      <a:pos x="18" y="3"/>
                    </a:cxn>
                    <a:cxn ang="0">
                      <a:pos x="23" y="0"/>
                    </a:cxn>
                    <a:cxn ang="0">
                      <a:pos x="27" y="0"/>
                    </a:cxn>
                    <a:cxn ang="0">
                      <a:pos x="34" y="0"/>
                    </a:cxn>
                    <a:cxn ang="0">
                      <a:pos x="38" y="3"/>
                    </a:cxn>
                    <a:cxn ang="0">
                      <a:pos x="43" y="5"/>
                    </a:cxn>
                    <a:cxn ang="0">
                      <a:pos x="47" y="8"/>
                    </a:cxn>
                    <a:cxn ang="0">
                      <a:pos x="50" y="13"/>
                    </a:cxn>
                    <a:cxn ang="0">
                      <a:pos x="54" y="18"/>
                    </a:cxn>
                    <a:cxn ang="0">
                      <a:pos x="54" y="24"/>
                    </a:cxn>
                    <a:cxn ang="0">
                      <a:pos x="54" y="29"/>
                    </a:cxn>
                    <a:cxn ang="0">
                      <a:pos x="54" y="34"/>
                    </a:cxn>
                    <a:cxn ang="0">
                      <a:pos x="52" y="39"/>
                    </a:cxn>
                    <a:cxn ang="0">
                      <a:pos x="50" y="42"/>
                    </a:cxn>
                    <a:cxn ang="0">
                      <a:pos x="47" y="47"/>
                    </a:cxn>
                    <a:cxn ang="0">
                      <a:pos x="43" y="50"/>
                    </a:cxn>
                    <a:cxn ang="0">
                      <a:pos x="38" y="52"/>
                    </a:cxn>
                    <a:cxn ang="0">
                      <a:pos x="31" y="55"/>
                    </a:cxn>
                    <a:cxn ang="0">
                      <a:pos x="29" y="55"/>
                    </a:cxn>
                    <a:cxn ang="0">
                      <a:pos x="27" y="55"/>
                    </a:cxn>
                  </a:cxnLst>
                  <a:rect l="0" t="0" r="r" b="b"/>
                  <a:pathLst>
                    <a:path w="55" h="56">
                      <a:moveTo>
                        <a:pt x="27" y="55"/>
                      </a:moveTo>
                      <a:lnTo>
                        <a:pt x="23" y="52"/>
                      </a:lnTo>
                      <a:lnTo>
                        <a:pt x="16" y="52"/>
                      </a:lnTo>
                      <a:lnTo>
                        <a:pt x="11" y="50"/>
                      </a:lnTo>
                      <a:lnTo>
                        <a:pt x="7" y="45"/>
                      </a:lnTo>
                      <a:lnTo>
                        <a:pt x="4" y="42"/>
                      </a:lnTo>
                      <a:lnTo>
                        <a:pt x="0" y="37"/>
                      </a:lnTo>
                      <a:lnTo>
                        <a:pt x="0" y="31"/>
                      </a:lnTo>
                      <a:lnTo>
                        <a:pt x="0" y="29"/>
                      </a:lnTo>
                      <a:lnTo>
                        <a:pt x="0" y="26"/>
                      </a:lnTo>
                      <a:lnTo>
                        <a:pt x="0" y="24"/>
                      </a:lnTo>
                      <a:lnTo>
                        <a:pt x="0" y="21"/>
                      </a:lnTo>
                      <a:lnTo>
                        <a:pt x="0" y="18"/>
                      </a:lnTo>
                      <a:lnTo>
                        <a:pt x="2" y="16"/>
                      </a:lnTo>
                      <a:lnTo>
                        <a:pt x="4" y="13"/>
                      </a:lnTo>
                      <a:lnTo>
                        <a:pt x="9" y="8"/>
                      </a:lnTo>
                      <a:lnTo>
                        <a:pt x="11" y="5"/>
                      </a:lnTo>
                      <a:lnTo>
                        <a:pt x="18" y="3"/>
                      </a:lnTo>
                      <a:lnTo>
                        <a:pt x="23" y="0"/>
                      </a:lnTo>
                      <a:lnTo>
                        <a:pt x="27" y="0"/>
                      </a:lnTo>
                      <a:lnTo>
                        <a:pt x="34" y="0"/>
                      </a:lnTo>
                      <a:lnTo>
                        <a:pt x="38" y="3"/>
                      </a:lnTo>
                      <a:lnTo>
                        <a:pt x="43" y="5"/>
                      </a:lnTo>
                      <a:lnTo>
                        <a:pt x="47" y="8"/>
                      </a:lnTo>
                      <a:lnTo>
                        <a:pt x="50" y="13"/>
                      </a:lnTo>
                      <a:lnTo>
                        <a:pt x="54" y="18"/>
                      </a:lnTo>
                      <a:lnTo>
                        <a:pt x="54" y="24"/>
                      </a:lnTo>
                      <a:lnTo>
                        <a:pt x="54" y="29"/>
                      </a:lnTo>
                      <a:lnTo>
                        <a:pt x="54" y="34"/>
                      </a:lnTo>
                      <a:lnTo>
                        <a:pt x="52" y="39"/>
                      </a:lnTo>
                      <a:lnTo>
                        <a:pt x="50" y="42"/>
                      </a:lnTo>
                      <a:lnTo>
                        <a:pt x="47" y="47"/>
                      </a:lnTo>
                      <a:lnTo>
                        <a:pt x="43" y="50"/>
                      </a:lnTo>
                      <a:lnTo>
                        <a:pt x="38" y="52"/>
                      </a:lnTo>
                      <a:lnTo>
                        <a:pt x="31" y="55"/>
                      </a:lnTo>
                      <a:lnTo>
                        <a:pt x="29" y="55"/>
                      </a:lnTo>
                      <a:lnTo>
                        <a:pt x="27" y="55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88" name="Freeform 905"/>
                <p:cNvSpPr>
                  <a:spLocks/>
                </p:cNvSpPr>
                <p:nvPr/>
              </p:nvSpPr>
              <p:spPr bwMode="auto">
                <a:xfrm>
                  <a:off x="305" y="4029"/>
                  <a:ext cx="1076" cy="70"/>
                </a:xfrm>
                <a:custGeom>
                  <a:avLst/>
                  <a:gdLst/>
                  <a:ahLst/>
                  <a:cxnLst>
                    <a:cxn ang="0">
                      <a:pos x="0" y="79"/>
                    </a:cxn>
                    <a:cxn ang="0">
                      <a:pos x="0" y="0"/>
                    </a:cxn>
                    <a:cxn ang="0">
                      <a:pos x="1075" y="0"/>
                    </a:cxn>
                    <a:cxn ang="0">
                      <a:pos x="1075" y="79"/>
                    </a:cxn>
                    <a:cxn ang="0">
                      <a:pos x="0" y="79"/>
                    </a:cxn>
                  </a:cxnLst>
                  <a:rect l="0" t="0" r="r" b="b"/>
                  <a:pathLst>
                    <a:path w="1076" h="80">
                      <a:moveTo>
                        <a:pt x="0" y="79"/>
                      </a:moveTo>
                      <a:lnTo>
                        <a:pt x="0" y="0"/>
                      </a:lnTo>
                      <a:lnTo>
                        <a:pt x="1075" y="0"/>
                      </a:lnTo>
                      <a:lnTo>
                        <a:pt x="1075" y="79"/>
                      </a:lnTo>
                      <a:lnTo>
                        <a:pt x="0" y="79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89" name="Freeform 906"/>
                <p:cNvSpPr>
                  <a:spLocks/>
                </p:cNvSpPr>
                <p:nvPr/>
              </p:nvSpPr>
              <p:spPr bwMode="auto">
                <a:xfrm>
                  <a:off x="334" y="4020"/>
                  <a:ext cx="1028" cy="52"/>
                </a:xfrm>
                <a:custGeom>
                  <a:avLst/>
                  <a:gdLst/>
                  <a:ahLst/>
                  <a:cxnLst>
                    <a:cxn ang="0">
                      <a:pos x="0" y="51"/>
                    </a:cxn>
                    <a:cxn ang="0">
                      <a:pos x="0" y="0"/>
                    </a:cxn>
                    <a:cxn ang="0">
                      <a:pos x="1041" y="0"/>
                    </a:cxn>
                    <a:cxn ang="0">
                      <a:pos x="1041" y="51"/>
                    </a:cxn>
                    <a:cxn ang="0">
                      <a:pos x="0" y="51"/>
                    </a:cxn>
                  </a:cxnLst>
                  <a:rect l="0" t="0" r="r" b="b"/>
                  <a:pathLst>
                    <a:path w="1042" h="52">
                      <a:moveTo>
                        <a:pt x="0" y="51"/>
                      </a:moveTo>
                      <a:lnTo>
                        <a:pt x="0" y="0"/>
                      </a:lnTo>
                      <a:lnTo>
                        <a:pt x="1041" y="0"/>
                      </a:lnTo>
                      <a:lnTo>
                        <a:pt x="1041" y="51"/>
                      </a:lnTo>
                      <a:lnTo>
                        <a:pt x="0" y="51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90" name="Freeform 907"/>
                <p:cNvSpPr>
                  <a:spLocks/>
                </p:cNvSpPr>
                <p:nvPr/>
              </p:nvSpPr>
              <p:spPr bwMode="auto">
                <a:xfrm>
                  <a:off x="1266" y="3481"/>
                  <a:ext cx="1690" cy="438"/>
                </a:xfrm>
                <a:custGeom>
                  <a:avLst/>
                  <a:gdLst/>
                  <a:ahLst/>
                  <a:cxnLst>
                    <a:cxn ang="0">
                      <a:pos x="0" y="437"/>
                    </a:cxn>
                    <a:cxn ang="0">
                      <a:pos x="0" y="0"/>
                    </a:cxn>
                    <a:cxn ang="0">
                      <a:pos x="1689" y="0"/>
                    </a:cxn>
                    <a:cxn ang="0">
                      <a:pos x="1689" y="437"/>
                    </a:cxn>
                    <a:cxn ang="0">
                      <a:pos x="0" y="437"/>
                    </a:cxn>
                  </a:cxnLst>
                  <a:rect l="0" t="0" r="r" b="b"/>
                  <a:pathLst>
                    <a:path w="1690" h="438">
                      <a:moveTo>
                        <a:pt x="0" y="437"/>
                      </a:moveTo>
                      <a:lnTo>
                        <a:pt x="0" y="0"/>
                      </a:lnTo>
                      <a:lnTo>
                        <a:pt x="1689" y="0"/>
                      </a:lnTo>
                      <a:lnTo>
                        <a:pt x="1689" y="437"/>
                      </a:lnTo>
                      <a:lnTo>
                        <a:pt x="0" y="437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91" name="Freeform 908"/>
                <p:cNvSpPr>
                  <a:spLocks/>
                </p:cNvSpPr>
                <p:nvPr/>
              </p:nvSpPr>
              <p:spPr bwMode="auto">
                <a:xfrm>
                  <a:off x="1375" y="4037"/>
                  <a:ext cx="802" cy="157"/>
                </a:xfrm>
                <a:custGeom>
                  <a:avLst/>
                  <a:gdLst/>
                  <a:ahLst/>
                  <a:cxnLst>
                    <a:cxn ang="0">
                      <a:pos x="0" y="156"/>
                    </a:cxn>
                    <a:cxn ang="0">
                      <a:pos x="0" y="0"/>
                    </a:cxn>
                    <a:cxn ang="0">
                      <a:pos x="802" y="0"/>
                    </a:cxn>
                    <a:cxn ang="0">
                      <a:pos x="802" y="156"/>
                    </a:cxn>
                    <a:cxn ang="0">
                      <a:pos x="0" y="156"/>
                    </a:cxn>
                  </a:cxnLst>
                  <a:rect l="0" t="0" r="r" b="b"/>
                  <a:pathLst>
                    <a:path w="803" h="157">
                      <a:moveTo>
                        <a:pt x="0" y="156"/>
                      </a:moveTo>
                      <a:lnTo>
                        <a:pt x="0" y="0"/>
                      </a:lnTo>
                      <a:lnTo>
                        <a:pt x="802" y="0"/>
                      </a:lnTo>
                      <a:lnTo>
                        <a:pt x="802" y="156"/>
                      </a:lnTo>
                      <a:lnTo>
                        <a:pt x="0" y="156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92" name="Freeform 909"/>
                <p:cNvSpPr>
                  <a:spLocks/>
                </p:cNvSpPr>
                <p:nvPr/>
              </p:nvSpPr>
              <p:spPr bwMode="auto">
                <a:xfrm>
                  <a:off x="1375" y="4020"/>
                  <a:ext cx="317" cy="35"/>
                </a:xfrm>
                <a:custGeom>
                  <a:avLst/>
                  <a:gdLst/>
                  <a:ahLst/>
                  <a:cxnLst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316" y="0"/>
                    </a:cxn>
                    <a:cxn ang="0">
                      <a:pos x="316" y="34"/>
                    </a:cxn>
                    <a:cxn ang="0">
                      <a:pos x="0" y="34"/>
                    </a:cxn>
                  </a:cxnLst>
                  <a:rect l="0" t="0" r="r" b="b"/>
                  <a:pathLst>
                    <a:path w="317" h="35">
                      <a:moveTo>
                        <a:pt x="0" y="34"/>
                      </a:moveTo>
                      <a:lnTo>
                        <a:pt x="0" y="0"/>
                      </a:lnTo>
                      <a:lnTo>
                        <a:pt x="316" y="0"/>
                      </a:lnTo>
                      <a:lnTo>
                        <a:pt x="316" y="3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grpSp>
              <p:nvGrpSpPr>
                <p:cNvPr id="93" name="Group 910"/>
                <p:cNvGrpSpPr>
                  <a:grpSpLocks/>
                </p:cNvGrpSpPr>
                <p:nvPr/>
              </p:nvGrpSpPr>
              <p:grpSpPr bwMode="auto">
                <a:xfrm>
                  <a:off x="1622" y="4003"/>
                  <a:ext cx="70" cy="14"/>
                  <a:chOff x="1622" y="4003"/>
                  <a:chExt cx="70" cy="14"/>
                </a:xfrm>
              </p:grpSpPr>
              <p:sp>
                <p:nvSpPr>
                  <p:cNvPr id="394" name="Freeform 911"/>
                  <p:cNvSpPr>
                    <a:spLocks/>
                  </p:cNvSpPr>
                  <p:nvPr/>
                </p:nvSpPr>
                <p:spPr bwMode="auto">
                  <a:xfrm>
                    <a:off x="1622" y="4020"/>
                    <a:ext cx="60" cy="9"/>
                  </a:xfrm>
                  <a:custGeom>
                    <a:avLst/>
                    <a:gdLst/>
                    <a:ahLst/>
                    <a:cxnLst>
                      <a:cxn ang="0">
                        <a:pos x="64" y="8"/>
                      </a:cxn>
                      <a:cxn ang="0">
                        <a:pos x="0" y="8"/>
                      </a:cxn>
                      <a:cxn ang="0">
                        <a:pos x="0" y="0"/>
                      </a:cxn>
                      <a:cxn ang="0">
                        <a:pos x="64" y="8"/>
                      </a:cxn>
                    </a:cxnLst>
                    <a:rect l="0" t="0" r="r" b="b"/>
                    <a:pathLst>
                      <a:path w="65" h="9">
                        <a:moveTo>
                          <a:pt x="64" y="8"/>
                        </a:moveTo>
                        <a:lnTo>
                          <a:pt x="0" y="8"/>
                        </a:lnTo>
                        <a:lnTo>
                          <a:pt x="0" y="0"/>
                        </a:lnTo>
                        <a:lnTo>
                          <a:pt x="64" y="8"/>
                        </a:lnTo>
                      </a:path>
                    </a:pathLst>
                  </a:custGeom>
                  <a:solidFill>
                    <a:srgbClr val="000000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sp>
                <p:nvSpPr>
                  <p:cNvPr id="395" name="Freeform 912"/>
                  <p:cNvSpPr>
                    <a:spLocks/>
                  </p:cNvSpPr>
                  <p:nvPr/>
                </p:nvSpPr>
                <p:spPr bwMode="auto">
                  <a:xfrm>
                    <a:off x="1622" y="4020"/>
                    <a:ext cx="60" cy="14"/>
                  </a:xfrm>
                  <a:custGeom>
                    <a:avLst/>
                    <a:gdLst/>
                    <a:ahLst/>
                    <a:cxnLst>
                      <a:cxn ang="0">
                        <a:pos x="69" y="13"/>
                      </a:cxn>
                      <a:cxn ang="0">
                        <a:pos x="0" y="1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70" h="14">
                        <a:moveTo>
                          <a:pt x="69" y="13"/>
                        </a:moveTo>
                        <a:lnTo>
                          <a:pt x="0" y="13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rgbClr val="80808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</p:grpSp>
            <p:sp>
              <p:nvSpPr>
                <p:cNvPr id="94" name="Oval 913"/>
                <p:cNvSpPr>
                  <a:spLocks noChangeArrowheads="1"/>
                </p:cNvSpPr>
                <p:nvPr/>
              </p:nvSpPr>
              <p:spPr bwMode="auto">
                <a:xfrm>
                  <a:off x="1575" y="4071"/>
                  <a:ext cx="37" cy="5"/>
                </a:xfrm>
                <a:prstGeom prst="ellipse">
                  <a:avLst/>
                </a:prstGeom>
                <a:solidFill>
                  <a:srgbClr val="50505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95" name="Freeform 914"/>
                <p:cNvSpPr>
                  <a:spLocks/>
                </p:cNvSpPr>
                <p:nvPr/>
              </p:nvSpPr>
              <p:spPr bwMode="auto">
                <a:xfrm>
                  <a:off x="2453" y="3521"/>
                  <a:ext cx="289" cy="70"/>
                </a:xfrm>
                <a:custGeom>
                  <a:avLst/>
                  <a:gdLst/>
                  <a:ahLst/>
                  <a:cxnLst>
                    <a:cxn ang="0">
                      <a:pos x="0" y="46"/>
                    </a:cxn>
                    <a:cxn ang="0">
                      <a:pos x="0" y="0"/>
                    </a:cxn>
                    <a:cxn ang="0">
                      <a:pos x="288" y="0"/>
                    </a:cxn>
                    <a:cxn ang="0">
                      <a:pos x="288" y="46"/>
                    </a:cxn>
                    <a:cxn ang="0">
                      <a:pos x="0" y="46"/>
                    </a:cxn>
                  </a:cxnLst>
                  <a:rect l="0" t="0" r="r" b="b"/>
                  <a:pathLst>
                    <a:path w="289" h="47">
                      <a:moveTo>
                        <a:pt x="0" y="46"/>
                      </a:moveTo>
                      <a:lnTo>
                        <a:pt x="0" y="0"/>
                      </a:lnTo>
                      <a:lnTo>
                        <a:pt x="288" y="0"/>
                      </a:lnTo>
                      <a:lnTo>
                        <a:pt x="288" y="46"/>
                      </a:lnTo>
                      <a:lnTo>
                        <a:pt x="0" y="46"/>
                      </a:lnTo>
                    </a:path>
                  </a:pathLst>
                </a:custGeom>
                <a:solidFill>
                  <a:srgbClr val="808080"/>
                </a:solidFill>
                <a:ln w="12700" cap="rnd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96" name="Freeform 915"/>
                <p:cNvSpPr>
                  <a:spLocks/>
                </p:cNvSpPr>
                <p:nvPr/>
              </p:nvSpPr>
              <p:spPr bwMode="auto">
                <a:xfrm>
                  <a:off x="2147" y="3523"/>
                  <a:ext cx="291" cy="70"/>
                </a:xfrm>
                <a:custGeom>
                  <a:avLst/>
                  <a:gdLst/>
                  <a:ahLst/>
                  <a:cxnLst>
                    <a:cxn ang="0">
                      <a:pos x="0" y="47"/>
                    </a:cxn>
                    <a:cxn ang="0">
                      <a:pos x="0" y="0"/>
                    </a:cxn>
                    <a:cxn ang="0">
                      <a:pos x="290" y="0"/>
                    </a:cxn>
                    <a:cxn ang="0">
                      <a:pos x="290" y="47"/>
                    </a:cxn>
                    <a:cxn ang="0">
                      <a:pos x="0" y="47"/>
                    </a:cxn>
                  </a:cxnLst>
                  <a:rect l="0" t="0" r="r" b="b"/>
                  <a:pathLst>
                    <a:path w="291" h="48">
                      <a:moveTo>
                        <a:pt x="0" y="47"/>
                      </a:moveTo>
                      <a:lnTo>
                        <a:pt x="0" y="0"/>
                      </a:lnTo>
                      <a:lnTo>
                        <a:pt x="290" y="0"/>
                      </a:lnTo>
                      <a:lnTo>
                        <a:pt x="290" y="47"/>
                      </a:lnTo>
                      <a:lnTo>
                        <a:pt x="0" y="47"/>
                      </a:lnTo>
                    </a:path>
                  </a:pathLst>
                </a:custGeom>
                <a:solidFill>
                  <a:srgbClr val="808080"/>
                </a:solidFill>
                <a:ln w="12700" cap="rnd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97" name="Freeform 916"/>
                <p:cNvSpPr>
                  <a:spLocks/>
                </p:cNvSpPr>
                <p:nvPr/>
              </p:nvSpPr>
              <p:spPr bwMode="auto">
                <a:xfrm>
                  <a:off x="1288" y="3508"/>
                  <a:ext cx="301" cy="80"/>
                </a:xfrm>
                <a:custGeom>
                  <a:avLst/>
                  <a:gdLst/>
                  <a:ahLst/>
                  <a:cxnLst>
                    <a:cxn ang="0">
                      <a:pos x="0" y="79"/>
                    </a:cxn>
                    <a:cxn ang="0">
                      <a:pos x="0" y="0"/>
                    </a:cxn>
                    <a:cxn ang="0">
                      <a:pos x="303" y="0"/>
                    </a:cxn>
                    <a:cxn ang="0">
                      <a:pos x="303" y="79"/>
                    </a:cxn>
                    <a:cxn ang="0">
                      <a:pos x="0" y="79"/>
                    </a:cxn>
                  </a:cxnLst>
                  <a:rect l="0" t="0" r="r" b="b"/>
                  <a:pathLst>
                    <a:path w="304" h="80">
                      <a:moveTo>
                        <a:pt x="0" y="79"/>
                      </a:moveTo>
                      <a:lnTo>
                        <a:pt x="0" y="0"/>
                      </a:lnTo>
                      <a:lnTo>
                        <a:pt x="303" y="0"/>
                      </a:lnTo>
                      <a:lnTo>
                        <a:pt x="303" y="79"/>
                      </a:lnTo>
                      <a:lnTo>
                        <a:pt x="0" y="79"/>
                      </a:lnTo>
                    </a:path>
                  </a:pathLst>
                </a:custGeom>
                <a:solidFill>
                  <a:srgbClr val="101010"/>
                </a:solidFill>
                <a:ln w="12700" cap="rnd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98" name="Freeform 917"/>
                <p:cNvSpPr>
                  <a:spLocks/>
                </p:cNvSpPr>
                <p:nvPr/>
              </p:nvSpPr>
              <p:spPr bwMode="auto">
                <a:xfrm>
                  <a:off x="2566" y="3457"/>
                  <a:ext cx="210" cy="26"/>
                </a:xfrm>
                <a:custGeom>
                  <a:avLst/>
                  <a:gdLst/>
                  <a:ahLst/>
                  <a:cxnLst>
                    <a:cxn ang="0">
                      <a:pos x="17" y="25"/>
                    </a:cxn>
                    <a:cxn ang="0">
                      <a:pos x="12" y="25"/>
                    </a:cxn>
                    <a:cxn ang="0">
                      <a:pos x="11" y="23"/>
                    </a:cxn>
                    <a:cxn ang="0">
                      <a:pos x="4" y="20"/>
                    </a:cxn>
                    <a:cxn ang="0">
                      <a:pos x="2" y="18"/>
                    </a:cxn>
                    <a:cxn ang="0">
                      <a:pos x="0" y="13"/>
                    </a:cxn>
                    <a:cxn ang="0">
                      <a:pos x="2" y="7"/>
                    </a:cxn>
                    <a:cxn ang="0">
                      <a:pos x="4" y="2"/>
                    </a:cxn>
                    <a:cxn ang="0">
                      <a:pos x="11" y="0"/>
                    </a:cxn>
                    <a:cxn ang="0">
                      <a:pos x="17" y="0"/>
                    </a:cxn>
                    <a:cxn ang="0">
                      <a:pos x="189" y="0"/>
                    </a:cxn>
                    <a:cxn ang="0">
                      <a:pos x="195" y="0"/>
                    </a:cxn>
                    <a:cxn ang="0">
                      <a:pos x="202" y="2"/>
                    </a:cxn>
                    <a:cxn ang="0">
                      <a:pos x="204" y="7"/>
                    </a:cxn>
                    <a:cxn ang="0">
                      <a:pos x="206" y="13"/>
                    </a:cxn>
                    <a:cxn ang="0">
                      <a:pos x="206" y="15"/>
                    </a:cxn>
                    <a:cxn ang="0">
                      <a:pos x="204" y="18"/>
                    </a:cxn>
                    <a:cxn ang="0">
                      <a:pos x="202" y="20"/>
                    </a:cxn>
                    <a:cxn ang="0">
                      <a:pos x="195" y="23"/>
                    </a:cxn>
                    <a:cxn ang="0">
                      <a:pos x="194" y="25"/>
                    </a:cxn>
                    <a:cxn ang="0">
                      <a:pos x="189" y="25"/>
                    </a:cxn>
                    <a:cxn ang="0">
                      <a:pos x="17" y="25"/>
                    </a:cxn>
                  </a:cxnLst>
                  <a:rect l="0" t="0" r="r" b="b"/>
                  <a:pathLst>
                    <a:path w="207" h="26">
                      <a:moveTo>
                        <a:pt x="17" y="25"/>
                      </a:moveTo>
                      <a:lnTo>
                        <a:pt x="12" y="25"/>
                      </a:lnTo>
                      <a:lnTo>
                        <a:pt x="11" y="23"/>
                      </a:lnTo>
                      <a:lnTo>
                        <a:pt x="4" y="20"/>
                      </a:lnTo>
                      <a:lnTo>
                        <a:pt x="2" y="18"/>
                      </a:lnTo>
                      <a:lnTo>
                        <a:pt x="0" y="13"/>
                      </a:lnTo>
                      <a:lnTo>
                        <a:pt x="2" y="7"/>
                      </a:lnTo>
                      <a:lnTo>
                        <a:pt x="4" y="2"/>
                      </a:lnTo>
                      <a:lnTo>
                        <a:pt x="11" y="0"/>
                      </a:lnTo>
                      <a:lnTo>
                        <a:pt x="17" y="0"/>
                      </a:lnTo>
                      <a:lnTo>
                        <a:pt x="189" y="0"/>
                      </a:lnTo>
                      <a:lnTo>
                        <a:pt x="195" y="0"/>
                      </a:lnTo>
                      <a:lnTo>
                        <a:pt x="202" y="2"/>
                      </a:lnTo>
                      <a:lnTo>
                        <a:pt x="204" y="7"/>
                      </a:lnTo>
                      <a:lnTo>
                        <a:pt x="206" y="13"/>
                      </a:lnTo>
                      <a:lnTo>
                        <a:pt x="206" y="15"/>
                      </a:lnTo>
                      <a:lnTo>
                        <a:pt x="204" y="18"/>
                      </a:lnTo>
                      <a:lnTo>
                        <a:pt x="202" y="20"/>
                      </a:lnTo>
                      <a:lnTo>
                        <a:pt x="195" y="23"/>
                      </a:lnTo>
                      <a:lnTo>
                        <a:pt x="194" y="25"/>
                      </a:lnTo>
                      <a:lnTo>
                        <a:pt x="189" y="25"/>
                      </a:lnTo>
                      <a:lnTo>
                        <a:pt x="17" y="25"/>
                      </a:lnTo>
                    </a:path>
                  </a:pathLst>
                </a:custGeom>
                <a:solidFill>
                  <a:srgbClr val="808080"/>
                </a:solidFill>
                <a:ln w="12700" cap="rnd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99" name="Freeform 918"/>
                <p:cNvSpPr>
                  <a:spLocks/>
                </p:cNvSpPr>
                <p:nvPr/>
              </p:nvSpPr>
              <p:spPr bwMode="auto">
                <a:xfrm>
                  <a:off x="2321" y="3457"/>
                  <a:ext cx="208" cy="26"/>
                </a:xfrm>
                <a:custGeom>
                  <a:avLst/>
                  <a:gdLst/>
                  <a:ahLst/>
                  <a:cxnLst>
                    <a:cxn ang="0">
                      <a:pos x="15" y="25"/>
                    </a:cxn>
                    <a:cxn ang="0">
                      <a:pos x="13" y="25"/>
                    </a:cxn>
                    <a:cxn ang="0">
                      <a:pos x="11" y="23"/>
                    </a:cxn>
                    <a:cxn ang="0">
                      <a:pos x="7" y="20"/>
                    </a:cxn>
                    <a:cxn ang="0">
                      <a:pos x="2" y="18"/>
                    </a:cxn>
                    <a:cxn ang="0">
                      <a:pos x="0" y="13"/>
                    </a:cxn>
                    <a:cxn ang="0">
                      <a:pos x="2" y="7"/>
                    </a:cxn>
                    <a:cxn ang="0">
                      <a:pos x="7" y="2"/>
                    </a:cxn>
                    <a:cxn ang="0">
                      <a:pos x="11" y="0"/>
                    </a:cxn>
                    <a:cxn ang="0">
                      <a:pos x="13" y="0"/>
                    </a:cxn>
                    <a:cxn ang="0">
                      <a:pos x="15" y="0"/>
                    </a:cxn>
                    <a:cxn ang="0">
                      <a:pos x="192" y="0"/>
                    </a:cxn>
                    <a:cxn ang="0">
                      <a:pos x="199" y="0"/>
                    </a:cxn>
                    <a:cxn ang="0">
                      <a:pos x="203" y="2"/>
                    </a:cxn>
                    <a:cxn ang="0">
                      <a:pos x="207" y="7"/>
                    </a:cxn>
                    <a:cxn ang="0">
                      <a:pos x="207" y="13"/>
                    </a:cxn>
                    <a:cxn ang="0">
                      <a:pos x="207" y="15"/>
                    </a:cxn>
                    <a:cxn ang="0">
                      <a:pos x="207" y="18"/>
                    </a:cxn>
                    <a:cxn ang="0">
                      <a:pos x="203" y="20"/>
                    </a:cxn>
                    <a:cxn ang="0">
                      <a:pos x="199" y="23"/>
                    </a:cxn>
                    <a:cxn ang="0">
                      <a:pos x="194" y="25"/>
                    </a:cxn>
                    <a:cxn ang="0">
                      <a:pos x="192" y="25"/>
                    </a:cxn>
                    <a:cxn ang="0">
                      <a:pos x="15" y="25"/>
                    </a:cxn>
                  </a:cxnLst>
                  <a:rect l="0" t="0" r="r" b="b"/>
                  <a:pathLst>
                    <a:path w="208" h="26">
                      <a:moveTo>
                        <a:pt x="15" y="25"/>
                      </a:moveTo>
                      <a:lnTo>
                        <a:pt x="13" y="25"/>
                      </a:lnTo>
                      <a:lnTo>
                        <a:pt x="11" y="23"/>
                      </a:lnTo>
                      <a:lnTo>
                        <a:pt x="7" y="20"/>
                      </a:lnTo>
                      <a:lnTo>
                        <a:pt x="2" y="18"/>
                      </a:lnTo>
                      <a:lnTo>
                        <a:pt x="0" y="13"/>
                      </a:lnTo>
                      <a:lnTo>
                        <a:pt x="2" y="7"/>
                      </a:lnTo>
                      <a:lnTo>
                        <a:pt x="7" y="2"/>
                      </a:lnTo>
                      <a:lnTo>
                        <a:pt x="11" y="0"/>
                      </a:lnTo>
                      <a:lnTo>
                        <a:pt x="13" y="0"/>
                      </a:lnTo>
                      <a:lnTo>
                        <a:pt x="15" y="0"/>
                      </a:lnTo>
                      <a:lnTo>
                        <a:pt x="192" y="0"/>
                      </a:lnTo>
                      <a:lnTo>
                        <a:pt x="199" y="0"/>
                      </a:lnTo>
                      <a:lnTo>
                        <a:pt x="203" y="2"/>
                      </a:lnTo>
                      <a:lnTo>
                        <a:pt x="207" y="7"/>
                      </a:lnTo>
                      <a:lnTo>
                        <a:pt x="207" y="13"/>
                      </a:lnTo>
                      <a:lnTo>
                        <a:pt x="207" y="15"/>
                      </a:lnTo>
                      <a:lnTo>
                        <a:pt x="207" y="18"/>
                      </a:lnTo>
                      <a:lnTo>
                        <a:pt x="203" y="20"/>
                      </a:lnTo>
                      <a:lnTo>
                        <a:pt x="199" y="23"/>
                      </a:lnTo>
                      <a:lnTo>
                        <a:pt x="194" y="25"/>
                      </a:lnTo>
                      <a:lnTo>
                        <a:pt x="192" y="25"/>
                      </a:lnTo>
                      <a:lnTo>
                        <a:pt x="15" y="25"/>
                      </a:lnTo>
                    </a:path>
                  </a:pathLst>
                </a:custGeom>
                <a:solidFill>
                  <a:srgbClr val="808080"/>
                </a:solidFill>
                <a:ln w="12700" cap="rnd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100" name="Freeform 919"/>
                <p:cNvSpPr>
                  <a:spLocks/>
                </p:cNvSpPr>
                <p:nvPr/>
              </p:nvSpPr>
              <p:spPr bwMode="auto">
                <a:xfrm>
                  <a:off x="1715" y="3457"/>
                  <a:ext cx="208" cy="26"/>
                </a:xfrm>
                <a:custGeom>
                  <a:avLst/>
                  <a:gdLst/>
                  <a:ahLst/>
                  <a:cxnLst>
                    <a:cxn ang="0">
                      <a:pos x="17" y="25"/>
                    </a:cxn>
                    <a:cxn ang="0">
                      <a:pos x="12" y="25"/>
                    </a:cxn>
                    <a:cxn ang="0">
                      <a:pos x="10" y="25"/>
                    </a:cxn>
                    <a:cxn ang="0">
                      <a:pos x="6" y="23"/>
                    </a:cxn>
                    <a:cxn ang="0">
                      <a:pos x="2" y="18"/>
                    </a:cxn>
                    <a:cxn ang="0">
                      <a:pos x="0" y="13"/>
                    </a:cxn>
                    <a:cxn ang="0">
                      <a:pos x="2" y="7"/>
                    </a:cxn>
                    <a:cxn ang="0">
                      <a:pos x="6" y="5"/>
                    </a:cxn>
                    <a:cxn ang="0">
                      <a:pos x="10" y="0"/>
                    </a:cxn>
                    <a:cxn ang="0">
                      <a:pos x="12" y="0"/>
                    </a:cxn>
                    <a:cxn ang="0">
                      <a:pos x="17" y="0"/>
                    </a:cxn>
                    <a:cxn ang="0">
                      <a:pos x="187" y="0"/>
                    </a:cxn>
                    <a:cxn ang="0">
                      <a:pos x="194" y="0"/>
                    </a:cxn>
                    <a:cxn ang="0">
                      <a:pos x="198" y="5"/>
                    </a:cxn>
                    <a:cxn ang="0">
                      <a:pos x="202" y="7"/>
                    </a:cxn>
                    <a:cxn ang="0">
                      <a:pos x="204" y="13"/>
                    </a:cxn>
                    <a:cxn ang="0">
                      <a:pos x="202" y="15"/>
                    </a:cxn>
                    <a:cxn ang="0">
                      <a:pos x="202" y="18"/>
                    </a:cxn>
                    <a:cxn ang="0">
                      <a:pos x="198" y="23"/>
                    </a:cxn>
                    <a:cxn ang="0">
                      <a:pos x="194" y="25"/>
                    </a:cxn>
                    <a:cxn ang="0">
                      <a:pos x="192" y="25"/>
                    </a:cxn>
                    <a:cxn ang="0">
                      <a:pos x="187" y="25"/>
                    </a:cxn>
                    <a:cxn ang="0">
                      <a:pos x="17" y="25"/>
                    </a:cxn>
                  </a:cxnLst>
                  <a:rect l="0" t="0" r="r" b="b"/>
                  <a:pathLst>
                    <a:path w="205" h="26">
                      <a:moveTo>
                        <a:pt x="17" y="25"/>
                      </a:moveTo>
                      <a:lnTo>
                        <a:pt x="12" y="25"/>
                      </a:lnTo>
                      <a:lnTo>
                        <a:pt x="10" y="25"/>
                      </a:lnTo>
                      <a:lnTo>
                        <a:pt x="6" y="23"/>
                      </a:lnTo>
                      <a:lnTo>
                        <a:pt x="2" y="18"/>
                      </a:lnTo>
                      <a:lnTo>
                        <a:pt x="0" y="13"/>
                      </a:lnTo>
                      <a:lnTo>
                        <a:pt x="2" y="7"/>
                      </a:lnTo>
                      <a:lnTo>
                        <a:pt x="6" y="5"/>
                      </a:lnTo>
                      <a:lnTo>
                        <a:pt x="10" y="0"/>
                      </a:lnTo>
                      <a:lnTo>
                        <a:pt x="12" y="0"/>
                      </a:lnTo>
                      <a:lnTo>
                        <a:pt x="17" y="0"/>
                      </a:lnTo>
                      <a:lnTo>
                        <a:pt x="187" y="0"/>
                      </a:lnTo>
                      <a:lnTo>
                        <a:pt x="194" y="0"/>
                      </a:lnTo>
                      <a:lnTo>
                        <a:pt x="198" y="5"/>
                      </a:lnTo>
                      <a:lnTo>
                        <a:pt x="202" y="7"/>
                      </a:lnTo>
                      <a:lnTo>
                        <a:pt x="204" y="13"/>
                      </a:lnTo>
                      <a:lnTo>
                        <a:pt x="202" y="15"/>
                      </a:lnTo>
                      <a:lnTo>
                        <a:pt x="202" y="18"/>
                      </a:lnTo>
                      <a:lnTo>
                        <a:pt x="198" y="23"/>
                      </a:lnTo>
                      <a:lnTo>
                        <a:pt x="194" y="25"/>
                      </a:lnTo>
                      <a:lnTo>
                        <a:pt x="192" y="25"/>
                      </a:lnTo>
                      <a:lnTo>
                        <a:pt x="187" y="25"/>
                      </a:lnTo>
                      <a:lnTo>
                        <a:pt x="17" y="25"/>
                      </a:lnTo>
                    </a:path>
                  </a:pathLst>
                </a:custGeom>
                <a:solidFill>
                  <a:srgbClr val="808080"/>
                </a:solidFill>
                <a:ln w="12700" cap="rnd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101" name="Freeform 920"/>
                <p:cNvSpPr>
                  <a:spLocks/>
                </p:cNvSpPr>
                <p:nvPr/>
              </p:nvSpPr>
              <p:spPr bwMode="auto">
                <a:xfrm>
                  <a:off x="1490" y="3458"/>
                  <a:ext cx="204" cy="27"/>
                </a:xfrm>
                <a:custGeom>
                  <a:avLst/>
                  <a:gdLst/>
                  <a:ahLst/>
                  <a:cxnLst>
                    <a:cxn ang="0">
                      <a:pos x="15" y="26"/>
                    </a:cxn>
                    <a:cxn ang="0">
                      <a:pos x="12" y="26"/>
                    </a:cxn>
                    <a:cxn ang="0">
                      <a:pos x="11" y="24"/>
                    </a:cxn>
                    <a:cxn ang="0">
                      <a:pos x="4" y="21"/>
                    </a:cxn>
                    <a:cxn ang="0">
                      <a:pos x="2" y="18"/>
                    </a:cxn>
                    <a:cxn ang="0">
                      <a:pos x="0" y="13"/>
                    </a:cxn>
                    <a:cxn ang="0">
                      <a:pos x="2" y="8"/>
                    </a:cxn>
                    <a:cxn ang="0">
                      <a:pos x="4" y="3"/>
                    </a:cxn>
                    <a:cxn ang="0">
                      <a:pos x="11" y="0"/>
                    </a:cxn>
                    <a:cxn ang="0">
                      <a:pos x="12" y="0"/>
                    </a:cxn>
                    <a:cxn ang="0">
                      <a:pos x="15" y="0"/>
                    </a:cxn>
                    <a:cxn ang="0">
                      <a:pos x="189" y="0"/>
                    </a:cxn>
                    <a:cxn ang="0">
                      <a:pos x="195" y="0"/>
                    </a:cxn>
                    <a:cxn ang="0">
                      <a:pos x="199" y="3"/>
                    </a:cxn>
                    <a:cxn ang="0">
                      <a:pos x="201" y="8"/>
                    </a:cxn>
                    <a:cxn ang="0">
                      <a:pos x="203" y="13"/>
                    </a:cxn>
                    <a:cxn ang="0">
                      <a:pos x="203" y="16"/>
                    </a:cxn>
                    <a:cxn ang="0">
                      <a:pos x="201" y="18"/>
                    </a:cxn>
                    <a:cxn ang="0">
                      <a:pos x="199" y="21"/>
                    </a:cxn>
                    <a:cxn ang="0">
                      <a:pos x="195" y="24"/>
                    </a:cxn>
                    <a:cxn ang="0">
                      <a:pos x="193" y="26"/>
                    </a:cxn>
                    <a:cxn ang="0">
                      <a:pos x="189" y="26"/>
                    </a:cxn>
                    <a:cxn ang="0">
                      <a:pos x="15" y="26"/>
                    </a:cxn>
                  </a:cxnLst>
                  <a:rect l="0" t="0" r="r" b="b"/>
                  <a:pathLst>
                    <a:path w="204" h="27">
                      <a:moveTo>
                        <a:pt x="15" y="26"/>
                      </a:moveTo>
                      <a:lnTo>
                        <a:pt x="12" y="26"/>
                      </a:lnTo>
                      <a:lnTo>
                        <a:pt x="11" y="24"/>
                      </a:lnTo>
                      <a:lnTo>
                        <a:pt x="4" y="21"/>
                      </a:lnTo>
                      <a:lnTo>
                        <a:pt x="2" y="18"/>
                      </a:lnTo>
                      <a:lnTo>
                        <a:pt x="0" y="13"/>
                      </a:lnTo>
                      <a:lnTo>
                        <a:pt x="2" y="8"/>
                      </a:lnTo>
                      <a:lnTo>
                        <a:pt x="4" y="3"/>
                      </a:lnTo>
                      <a:lnTo>
                        <a:pt x="11" y="0"/>
                      </a:lnTo>
                      <a:lnTo>
                        <a:pt x="12" y="0"/>
                      </a:lnTo>
                      <a:lnTo>
                        <a:pt x="15" y="0"/>
                      </a:lnTo>
                      <a:lnTo>
                        <a:pt x="189" y="0"/>
                      </a:lnTo>
                      <a:lnTo>
                        <a:pt x="195" y="0"/>
                      </a:lnTo>
                      <a:lnTo>
                        <a:pt x="199" y="3"/>
                      </a:lnTo>
                      <a:lnTo>
                        <a:pt x="201" y="8"/>
                      </a:lnTo>
                      <a:lnTo>
                        <a:pt x="203" y="13"/>
                      </a:lnTo>
                      <a:lnTo>
                        <a:pt x="203" y="16"/>
                      </a:lnTo>
                      <a:lnTo>
                        <a:pt x="201" y="18"/>
                      </a:lnTo>
                      <a:lnTo>
                        <a:pt x="199" y="21"/>
                      </a:lnTo>
                      <a:lnTo>
                        <a:pt x="195" y="24"/>
                      </a:lnTo>
                      <a:lnTo>
                        <a:pt x="193" y="26"/>
                      </a:lnTo>
                      <a:lnTo>
                        <a:pt x="189" y="26"/>
                      </a:lnTo>
                      <a:lnTo>
                        <a:pt x="15" y="26"/>
                      </a:lnTo>
                    </a:path>
                  </a:pathLst>
                </a:custGeom>
                <a:solidFill>
                  <a:srgbClr val="808080"/>
                </a:solidFill>
                <a:ln w="12700" cap="rnd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102" name="Freeform 921"/>
                <p:cNvSpPr>
                  <a:spLocks/>
                </p:cNvSpPr>
                <p:nvPr/>
              </p:nvSpPr>
              <p:spPr bwMode="auto">
                <a:xfrm>
                  <a:off x="2090" y="3458"/>
                  <a:ext cx="206" cy="27"/>
                </a:xfrm>
                <a:custGeom>
                  <a:avLst/>
                  <a:gdLst/>
                  <a:ahLst/>
                  <a:cxnLst>
                    <a:cxn ang="0">
                      <a:pos x="17" y="26"/>
                    </a:cxn>
                    <a:cxn ang="0">
                      <a:pos x="13" y="26"/>
                    </a:cxn>
                    <a:cxn ang="0">
                      <a:pos x="11" y="24"/>
                    </a:cxn>
                    <a:cxn ang="0">
                      <a:pos x="4" y="21"/>
                    </a:cxn>
                    <a:cxn ang="0">
                      <a:pos x="2" y="18"/>
                    </a:cxn>
                    <a:cxn ang="0">
                      <a:pos x="0" y="13"/>
                    </a:cxn>
                    <a:cxn ang="0">
                      <a:pos x="2" y="8"/>
                    </a:cxn>
                    <a:cxn ang="0">
                      <a:pos x="4" y="3"/>
                    </a:cxn>
                    <a:cxn ang="0">
                      <a:pos x="11" y="0"/>
                    </a:cxn>
                    <a:cxn ang="0">
                      <a:pos x="13" y="0"/>
                    </a:cxn>
                    <a:cxn ang="0">
                      <a:pos x="17" y="0"/>
                    </a:cxn>
                    <a:cxn ang="0">
                      <a:pos x="190" y="0"/>
                    </a:cxn>
                    <a:cxn ang="0">
                      <a:pos x="197" y="0"/>
                    </a:cxn>
                    <a:cxn ang="0">
                      <a:pos x="201" y="3"/>
                    </a:cxn>
                    <a:cxn ang="0">
                      <a:pos x="205" y="8"/>
                    </a:cxn>
                    <a:cxn ang="0">
                      <a:pos x="205" y="13"/>
                    </a:cxn>
                    <a:cxn ang="0">
                      <a:pos x="205" y="16"/>
                    </a:cxn>
                    <a:cxn ang="0">
                      <a:pos x="205" y="18"/>
                    </a:cxn>
                    <a:cxn ang="0">
                      <a:pos x="201" y="21"/>
                    </a:cxn>
                    <a:cxn ang="0">
                      <a:pos x="197" y="24"/>
                    </a:cxn>
                    <a:cxn ang="0">
                      <a:pos x="194" y="26"/>
                    </a:cxn>
                    <a:cxn ang="0">
                      <a:pos x="190" y="26"/>
                    </a:cxn>
                    <a:cxn ang="0">
                      <a:pos x="17" y="26"/>
                    </a:cxn>
                  </a:cxnLst>
                  <a:rect l="0" t="0" r="r" b="b"/>
                  <a:pathLst>
                    <a:path w="206" h="27">
                      <a:moveTo>
                        <a:pt x="17" y="26"/>
                      </a:moveTo>
                      <a:lnTo>
                        <a:pt x="13" y="26"/>
                      </a:lnTo>
                      <a:lnTo>
                        <a:pt x="11" y="24"/>
                      </a:lnTo>
                      <a:lnTo>
                        <a:pt x="4" y="21"/>
                      </a:lnTo>
                      <a:lnTo>
                        <a:pt x="2" y="18"/>
                      </a:lnTo>
                      <a:lnTo>
                        <a:pt x="0" y="13"/>
                      </a:lnTo>
                      <a:lnTo>
                        <a:pt x="2" y="8"/>
                      </a:lnTo>
                      <a:lnTo>
                        <a:pt x="4" y="3"/>
                      </a:lnTo>
                      <a:lnTo>
                        <a:pt x="11" y="0"/>
                      </a:lnTo>
                      <a:lnTo>
                        <a:pt x="13" y="0"/>
                      </a:lnTo>
                      <a:lnTo>
                        <a:pt x="17" y="0"/>
                      </a:lnTo>
                      <a:lnTo>
                        <a:pt x="190" y="0"/>
                      </a:lnTo>
                      <a:lnTo>
                        <a:pt x="197" y="0"/>
                      </a:lnTo>
                      <a:lnTo>
                        <a:pt x="201" y="3"/>
                      </a:lnTo>
                      <a:lnTo>
                        <a:pt x="205" y="8"/>
                      </a:lnTo>
                      <a:lnTo>
                        <a:pt x="205" y="13"/>
                      </a:lnTo>
                      <a:lnTo>
                        <a:pt x="205" y="16"/>
                      </a:lnTo>
                      <a:lnTo>
                        <a:pt x="205" y="18"/>
                      </a:lnTo>
                      <a:lnTo>
                        <a:pt x="201" y="21"/>
                      </a:lnTo>
                      <a:lnTo>
                        <a:pt x="197" y="24"/>
                      </a:lnTo>
                      <a:lnTo>
                        <a:pt x="194" y="26"/>
                      </a:lnTo>
                      <a:lnTo>
                        <a:pt x="190" y="26"/>
                      </a:lnTo>
                      <a:lnTo>
                        <a:pt x="17" y="26"/>
                      </a:lnTo>
                    </a:path>
                  </a:pathLst>
                </a:custGeom>
                <a:solidFill>
                  <a:srgbClr val="808080"/>
                </a:solidFill>
                <a:ln w="12700" cap="rnd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103" name="Freeform 922"/>
                <p:cNvSpPr>
                  <a:spLocks/>
                </p:cNvSpPr>
                <p:nvPr/>
              </p:nvSpPr>
              <p:spPr bwMode="auto">
                <a:xfrm>
                  <a:off x="1691" y="3521"/>
                  <a:ext cx="385" cy="59"/>
                </a:xfrm>
                <a:custGeom>
                  <a:avLst/>
                  <a:gdLst/>
                  <a:ahLst/>
                  <a:cxnLst>
                    <a:cxn ang="0">
                      <a:pos x="0" y="20"/>
                    </a:cxn>
                    <a:cxn ang="0">
                      <a:pos x="0" y="0"/>
                    </a:cxn>
                    <a:cxn ang="0">
                      <a:pos x="387" y="0"/>
                    </a:cxn>
                    <a:cxn ang="0">
                      <a:pos x="387" y="20"/>
                    </a:cxn>
                    <a:cxn ang="0">
                      <a:pos x="0" y="20"/>
                    </a:cxn>
                  </a:cxnLst>
                  <a:rect l="0" t="0" r="r" b="b"/>
                  <a:pathLst>
                    <a:path w="388" h="21">
                      <a:moveTo>
                        <a:pt x="0" y="20"/>
                      </a:moveTo>
                      <a:lnTo>
                        <a:pt x="0" y="0"/>
                      </a:lnTo>
                      <a:lnTo>
                        <a:pt x="387" y="0"/>
                      </a:lnTo>
                      <a:lnTo>
                        <a:pt x="387" y="20"/>
                      </a:lnTo>
                      <a:lnTo>
                        <a:pt x="0" y="20"/>
                      </a:lnTo>
                    </a:path>
                  </a:pathLst>
                </a:custGeom>
                <a:solidFill>
                  <a:srgbClr val="001020"/>
                </a:solidFill>
                <a:ln w="12700" cap="rnd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104" name="Freeform 923"/>
                <p:cNvSpPr>
                  <a:spLocks/>
                </p:cNvSpPr>
                <p:nvPr/>
              </p:nvSpPr>
              <p:spPr bwMode="auto">
                <a:xfrm>
                  <a:off x="2228" y="4044"/>
                  <a:ext cx="210" cy="187"/>
                </a:xfrm>
                <a:custGeom>
                  <a:avLst/>
                  <a:gdLst/>
                  <a:ahLst/>
                  <a:cxnLst>
                    <a:cxn ang="0">
                      <a:pos x="103" y="186"/>
                    </a:cxn>
                    <a:cxn ang="0">
                      <a:pos x="93" y="186"/>
                    </a:cxn>
                    <a:cxn ang="0">
                      <a:pos x="82" y="184"/>
                    </a:cxn>
                    <a:cxn ang="0">
                      <a:pos x="74" y="181"/>
                    </a:cxn>
                    <a:cxn ang="0">
                      <a:pos x="63" y="179"/>
                    </a:cxn>
                    <a:cxn ang="0">
                      <a:pos x="55" y="173"/>
                    </a:cxn>
                    <a:cxn ang="0">
                      <a:pos x="44" y="168"/>
                    </a:cxn>
                    <a:cxn ang="0">
                      <a:pos x="30" y="158"/>
                    </a:cxn>
                    <a:cxn ang="0">
                      <a:pos x="23" y="150"/>
                    </a:cxn>
                    <a:cxn ang="0">
                      <a:pos x="19" y="142"/>
                    </a:cxn>
                    <a:cxn ang="0">
                      <a:pos x="13" y="134"/>
                    </a:cxn>
                    <a:cxn ang="0">
                      <a:pos x="8" y="127"/>
                    </a:cxn>
                    <a:cxn ang="0">
                      <a:pos x="4" y="119"/>
                    </a:cxn>
                    <a:cxn ang="0">
                      <a:pos x="2" y="109"/>
                    </a:cxn>
                    <a:cxn ang="0">
                      <a:pos x="2" y="101"/>
                    </a:cxn>
                    <a:cxn ang="0">
                      <a:pos x="0" y="96"/>
                    </a:cxn>
                    <a:cxn ang="0">
                      <a:pos x="0" y="91"/>
                    </a:cxn>
                    <a:cxn ang="0">
                      <a:pos x="2" y="88"/>
                    </a:cxn>
                    <a:cxn ang="0">
                      <a:pos x="2" y="83"/>
                    </a:cxn>
                    <a:cxn ang="0">
                      <a:pos x="2" y="72"/>
                    </a:cxn>
                    <a:cxn ang="0">
                      <a:pos x="7" y="65"/>
                    </a:cxn>
                    <a:cxn ang="0">
                      <a:pos x="11" y="55"/>
                    </a:cxn>
                    <a:cxn ang="0">
                      <a:pos x="15" y="47"/>
                    </a:cxn>
                    <a:cxn ang="0">
                      <a:pos x="19" y="39"/>
                    </a:cxn>
                    <a:cxn ang="0">
                      <a:pos x="25" y="34"/>
                    </a:cxn>
                    <a:cxn ang="0">
                      <a:pos x="32" y="26"/>
                    </a:cxn>
                    <a:cxn ang="0">
                      <a:pos x="40" y="21"/>
                    </a:cxn>
                    <a:cxn ang="0">
                      <a:pos x="48" y="16"/>
                    </a:cxn>
                    <a:cxn ang="0">
                      <a:pos x="66" y="8"/>
                    </a:cxn>
                    <a:cxn ang="0">
                      <a:pos x="76" y="5"/>
                    </a:cxn>
                    <a:cxn ang="0">
                      <a:pos x="86" y="3"/>
                    </a:cxn>
                    <a:cxn ang="0">
                      <a:pos x="97" y="0"/>
                    </a:cxn>
                    <a:cxn ang="0">
                      <a:pos x="108" y="0"/>
                    </a:cxn>
                    <a:cxn ang="0">
                      <a:pos x="129" y="3"/>
                    </a:cxn>
                    <a:cxn ang="0">
                      <a:pos x="139" y="5"/>
                    </a:cxn>
                    <a:cxn ang="0">
                      <a:pos x="150" y="8"/>
                    </a:cxn>
                    <a:cxn ang="0">
                      <a:pos x="159" y="10"/>
                    </a:cxn>
                    <a:cxn ang="0">
                      <a:pos x="167" y="16"/>
                    </a:cxn>
                    <a:cxn ang="0">
                      <a:pos x="175" y="21"/>
                    </a:cxn>
                    <a:cxn ang="0">
                      <a:pos x="181" y="29"/>
                    </a:cxn>
                    <a:cxn ang="0">
                      <a:pos x="188" y="36"/>
                    </a:cxn>
                    <a:cxn ang="0">
                      <a:pos x="194" y="41"/>
                    </a:cxn>
                    <a:cxn ang="0">
                      <a:pos x="200" y="52"/>
                    </a:cxn>
                    <a:cxn ang="0">
                      <a:pos x="204" y="57"/>
                    </a:cxn>
                    <a:cxn ang="0">
                      <a:pos x="207" y="67"/>
                    </a:cxn>
                    <a:cxn ang="0">
                      <a:pos x="209" y="75"/>
                    </a:cxn>
                    <a:cxn ang="0">
                      <a:pos x="211" y="86"/>
                    </a:cxn>
                    <a:cxn ang="0">
                      <a:pos x="211" y="93"/>
                    </a:cxn>
                    <a:cxn ang="0">
                      <a:pos x="211" y="103"/>
                    </a:cxn>
                    <a:cxn ang="0">
                      <a:pos x="209" y="114"/>
                    </a:cxn>
                    <a:cxn ang="0">
                      <a:pos x="204" y="122"/>
                    </a:cxn>
                    <a:cxn ang="0">
                      <a:pos x="203" y="129"/>
                    </a:cxn>
                    <a:cxn ang="0">
                      <a:pos x="198" y="140"/>
                    </a:cxn>
                    <a:cxn ang="0">
                      <a:pos x="192" y="145"/>
                    </a:cxn>
                    <a:cxn ang="0">
                      <a:pos x="186" y="153"/>
                    </a:cxn>
                    <a:cxn ang="0">
                      <a:pos x="179" y="160"/>
                    </a:cxn>
                    <a:cxn ang="0">
                      <a:pos x="171" y="165"/>
                    </a:cxn>
                    <a:cxn ang="0">
                      <a:pos x="163" y="171"/>
                    </a:cxn>
                    <a:cxn ang="0">
                      <a:pos x="145" y="179"/>
                    </a:cxn>
                    <a:cxn ang="0">
                      <a:pos x="135" y="181"/>
                    </a:cxn>
                    <a:cxn ang="0">
                      <a:pos x="125" y="184"/>
                    </a:cxn>
                    <a:cxn ang="0">
                      <a:pos x="114" y="186"/>
                    </a:cxn>
                    <a:cxn ang="0">
                      <a:pos x="103" y="186"/>
                    </a:cxn>
                  </a:cxnLst>
                  <a:rect l="0" t="0" r="r" b="b"/>
                  <a:pathLst>
                    <a:path w="212" h="187">
                      <a:moveTo>
                        <a:pt x="103" y="186"/>
                      </a:moveTo>
                      <a:lnTo>
                        <a:pt x="93" y="186"/>
                      </a:lnTo>
                      <a:lnTo>
                        <a:pt x="82" y="184"/>
                      </a:lnTo>
                      <a:lnTo>
                        <a:pt x="74" y="181"/>
                      </a:lnTo>
                      <a:lnTo>
                        <a:pt x="63" y="179"/>
                      </a:lnTo>
                      <a:lnTo>
                        <a:pt x="55" y="173"/>
                      </a:lnTo>
                      <a:lnTo>
                        <a:pt x="44" y="168"/>
                      </a:lnTo>
                      <a:lnTo>
                        <a:pt x="30" y="158"/>
                      </a:lnTo>
                      <a:lnTo>
                        <a:pt x="23" y="150"/>
                      </a:lnTo>
                      <a:lnTo>
                        <a:pt x="19" y="142"/>
                      </a:lnTo>
                      <a:lnTo>
                        <a:pt x="13" y="134"/>
                      </a:lnTo>
                      <a:lnTo>
                        <a:pt x="8" y="127"/>
                      </a:lnTo>
                      <a:lnTo>
                        <a:pt x="4" y="119"/>
                      </a:lnTo>
                      <a:lnTo>
                        <a:pt x="2" y="109"/>
                      </a:lnTo>
                      <a:lnTo>
                        <a:pt x="2" y="101"/>
                      </a:lnTo>
                      <a:lnTo>
                        <a:pt x="0" y="96"/>
                      </a:lnTo>
                      <a:lnTo>
                        <a:pt x="0" y="91"/>
                      </a:lnTo>
                      <a:lnTo>
                        <a:pt x="2" y="88"/>
                      </a:lnTo>
                      <a:lnTo>
                        <a:pt x="2" y="83"/>
                      </a:lnTo>
                      <a:lnTo>
                        <a:pt x="2" y="72"/>
                      </a:lnTo>
                      <a:lnTo>
                        <a:pt x="7" y="65"/>
                      </a:lnTo>
                      <a:lnTo>
                        <a:pt x="11" y="55"/>
                      </a:lnTo>
                      <a:lnTo>
                        <a:pt x="15" y="47"/>
                      </a:lnTo>
                      <a:lnTo>
                        <a:pt x="19" y="39"/>
                      </a:lnTo>
                      <a:lnTo>
                        <a:pt x="25" y="34"/>
                      </a:lnTo>
                      <a:lnTo>
                        <a:pt x="32" y="26"/>
                      </a:lnTo>
                      <a:lnTo>
                        <a:pt x="40" y="21"/>
                      </a:lnTo>
                      <a:lnTo>
                        <a:pt x="48" y="16"/>
                      </a:lnTo>
                      <a:lnTo>
                        <a:pt x="66" y="8"/>
                      </a:lnTo>
                      <a:lnTo>
                        <a:pt x="76" y="5"/>
                      </a:lnTo>
                      <a:lnTo>
                        <a:pt x="86" y="3"/>
                      </a:lnTo>
                      <a:lnTo>
                        <a:pt x="97" y="0"/>
                      </a:lnTo>
                      <a:lnTo>
                        <a:pt x="108" y="0"/>
                      </a:lnTo>
                      <a:lnTo>
                        <a:pt x="129" y="3"/>
                      </a:lnTo>
                      <a:lnTo>
                        <a:pt x="139" y="5"/>
                      </a:lnTo>
                      <a:lnTo>
                        <a:pt x="150" y="8"/>
                      </a:lnTo>
                      <a:lnTo>
                        <a:pt x="159" y="10"/>
                      </a:lnTo>
                      <a:lnTo>
                        <a:pt x="167" y="16"/>
                      </a:lnTo>
                      <a:lnTo>
                        <a:pt x="175" y="21"/>
                      </a:lnTo>
                      <a:lnTo>
                        <a:pt x="181" y="29"/>
                      </a:lnTo>
                      <a:lnTo>
                        <a:pt x="188" y="36"/>
                      </a:lnTo>
                      <a:lnTo>
                        <a:pt x="194" y="41"/>
                      </a:lnTo>
                      <a:lnTo>
                        <a:pt x="200" y="52"/>
                      </a:lnTo>
                      <a:lnTo>
                        <a:pt x="204" y="57"/>
                      </a:lnTo>
                      <a:lnTo>
                        <a:pt x="207" y="67"/>
                      </a:lnTo>
                      <a:lnTo>
                        <a:pt x="209" y="75"/>
                      </a:lnTo>
                      <a:lnTo>
                        <a:pt x="211" y="86"/>
                      </a:lnTo>
                      <a:lnTo>
                        <a:pt x="211" y="93"/>
                      </a:lnTo>
                      <a:lnTo>
                        <a:pt x="211" y="103"/>
                      </a:lnTo>
                      <a:lnTo>
                        <a:pt x="209" y="114"/>
                      </a:lnTo>
                      <a:lnTo>
                        <a:pt x="204" y="122"/>
                      </a:lnTo>
                      <a:lnTo>
                        <a:pt x="203" y="129"/>
                      </a:lnTo>
                      <a:lnTo>
                        <a:pt x="198" y="140"/>
                      </a:lnTo>
                      <a:lnTo>
                        <a:pt x="192" y="145"/>
                      </a:lnTo>
                      <a:lnTo>
                        <a:pt x="186" y="153"/>
                      </a:lnTo>
                      <a:lnTo>
                        <a:pt x="179" y="160"/>
                      </a:lnTo>
                      <a:lnTo>
                        <a:pt x="171" y="165"/>
                      </a:lnTo>
                      <a:lnTo>
                        <a:pt x="163" y="171"/>
                      </a:lnTo>
                      <a:lnTo>
                        <a:pt x="145" y="179"/>
                      </a:lnTo>
                      <a:lnTo>
                        <a:pt x="135" y="181"/>
                      </a:lnTo>
                      <a:lnTo>
                        <a:pt x="125" y="184"/>
                      </a:lnTo>
                      <a:lnTo>
                        <a:pt x="114" y="186"/>
                      </a:lnTo>
                      <a:lnTo>
                        <a:pt x="103" y="186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105" name="Freeform 924"/>
                <p:cNvSpPr>
                  <a:spLocks/>
                </p:cNvSpPr>
                <p:nvPr/>
              </p:nvSpPr>
              <p:spPr bwMode="auto">
                <a:xfrm>
                  <a:off x="2613" y="4044"/>
                  <a:ext cx="210" cy="187"/>
                </a:xfrm>
                <a:custGeom>
                  <a:avLst/>
                  <a:gdLst/>
                  <a:ahLst/>
                  <a:cxnLst>
                    <a:cxn ang="0">
                      <a:pos x="91" y="186"/>
                    </a:cxn>
                    <a:cxn ang="0">
                      <a:pos x="71" y="181"/>
                    </a:cxn>
                    <a:cxn ang="0">
                      <a:pos x="52" y="176"/>
                    </a:cxn>
                    <a:cxn ang="0">
                      <a:pos x="29" y="158"/>
                    </a:cxn>
                    <a:cxn ang="0">
                      <a:pos x="17" y="145"/>
                    </a:cxn>
                    <a:cxn ang="0">
                      <a:pos x="8" y="129"/>
                    </a:cxn>
                    <a:cxn ang="0">
                      <a:pos x="2" y="111"/>
                    </a:cxn>
                    <a:cxn ang="0">
                      <a:pos x="0" y="98"/>
                    </a:cxn>
                    <a:cxn ang="0">
                      <a:pos x="0" y="88"/>
                    </a:cxn>
                    <a:cxn ang="0">
                      <a:pos x="2" y="72"/>
                    </a:cxn>
                    <a:cxn ang="0">
                      <a:pos x="8" y="57"/>
                    </a:cxn>
                    <a:cxn ang="0">
                      <a:pos x="18" y="41"/>
                    </a:cxn>
                    <a:cxn ang="0">
                      <a:pos x="31" y="26"/>
                    </a:cxn>
                    <a:cxn ang="0">
                      <a:pos x="47" y="16"/>
                    </a:cxn>
                    <a:cxn ang="0">
                      <a:pos x="64" y="8"/>
                    </a:cxn>
                    <a:cxn ang="0">
                      <a:pos x="85" y="3"/>
                    </a:cxn>
                    <a:cxn ang="0">
                      <a:pos x="106" y="0"/>
                    </a:cxn>
                    <a:cxn ang="0">
                      <a:pos x="136" y="5"/>
                    </a:cxn>
                    <a:cxn ang="0">
                      <a:pos x="153" y="13"/>
                    </a:cxn>
                    <a:cxn ang="0">
                      <a:pos x="170" y="24"/>
                    </a:cxn>
                    <a:cxn ang="0">
                      <a:pos x="184" y="36"/>
                    </a:cxn>
                    <a:cxn ang="0">
                      <a:pos x="195" y="52"/>
                    </a:cxn>
                    <a:cxn ang="0">
                      <a:pos x="203" y="67"/>
                    </a:cxn>
                    <a:cxn ang="0">
                      <a:pos x="207" y="86"/>
                    </a:cxn>
                    <a:cxn ang="0">
                      <a:pos x="207" y="103"/>
                    </a:cxn>
                    <a:cxn ang="0">
                      <a:pos x="201" y="124"/>
                    </a:cxn>
                    <a:cxn ang="0">
                      <a:pos x="193" y="140"/>
                    </a:cxn>
                    <a:cxn ang="0">
                      <a:pos x="182" y="155"/>
                    </a:cxn>
                    <a:cxn ang="0">
                      <a:pos x="168" y="165"/>
                    </a:cxn>
                    <a:cxn ang="0">
                      <a:pos x="151" y="176"/>
                    </a:cxn>
                    <a:cxn ang="0">
                      <a:pos x="132" y="184"/>
                    </a:cxn>
                    <a:cxn ang="0">
                      <a:pos x="112" y="186"/>
                    </a:cxn>
                  </a:cxnLst>
                  <a:rect l="0" t="0" r="r" b="b"/>
                  <a:pathLst>
                    <a:path w="208" h="187">
                      <a:moveTo>
                        <a:pt x="101" y="186"/>
                      </a:moveTo>
                      <a:lnTo>
                        <a:pt x="91" y="186"/>
                      </a:lnTo>
                      <a:lnTo>
                        <a:pt x="81" y="184"/>
                      </a:lnTo>
                      <a:lnTo>
                        <a:pt x="71" y="181"/>
                      </a:lnTo>
                      <a:lnTo>
                        <a:pt x="62" y="179"/>
                      </a:lnTo>
                      <a:lnTo>
                        <a:pt x="52" y="176"/>
                      </a:lnTo>
                      <a:lnTo>
                        <a:pt x="43" y="171"/>
                      </a:lnTo>
                      <a:lnTo>
                        <a:pt x="29" y="158"/>
                      </a:lnTo>
                      <a:lnTo>
                        <a:pt x="23" y="150"/>
                      </a:lnTo>
                      <a:lnTo>
                        <a:pt x="17" y="145"/>
                      </a:lnTo>
                      <a:lnTo>
                        <a:pt x="12" y="137"/>
                      </a:lnTo>
                      <a:lnTo>
                        <a:pt x="8" y="129"/>
                      </a:lnTo>
                      <a:lnTo>
                        <a:pt x="4" y="119"/>
                      </a:lnTo>
                      <a:lnTo>
                        <a:pt x="2" y="111"/>
                      </a:lnTo>
                      <a:lnTo>
                        <a:pt x="0" y="101"/>
                      </a:lnTo>
                      <a:lnTo>
                        <a:pt x="0" y="98"/>
                      </a:lnTo>
                      <a:lnTo>
                        <a:pt x="0" y="93"/>
                      </a:lnTo>
                      <a:lnTo>
                        <a:pt x="0" y="88"/>
                      </a:lnTo>
                      <a:lnTo>
                        <a:pt x="0" y="83"/>
                      </a:lnTo>
                      <a:lnTo>
                        <a:pt x="2" y="72"/>
                      </a:lnTo>
                      <a:lnTo>
                        <a:pt x="4" y="65"/>
                      </a:lnTo>
                      <a:lnTo>
                        <a:pt x="8" y="57"/>
                      </a:lnTo>
                      <a:lnTo>
                        <a:pt x="12" y="49"/>
                      </a:lnTo>
                      <a:lnTo>
                        <a:pt x="18" y="41"/>
                      </a:lnTo>
                      <a:lnTo>
                        <a:pt x="25" y="34"/>
                      </a:lnTo>
                      <a:lnTo>
                        <a:pt x="31" y="26"/>
                      </a:lnTo>
                      <a:lnTo>
                        <a:pt x="39" y="21"/>
                      </a:lnTo>
                      <a:lnTo>
                        <a:pt x="47" y="16"/>
                      </a:lnTo>
                      <a:lnTo>
                        <a:pt x="56" y="10"/>
                      </a:lnTo>
                      <a:lnTo>
                        <a:pt x="64" y="8"/>
                      </a:lnTo>
                      <a:lnTo>
                        <a:pt x="75" y="5"/>
                      </a:lnTo>
                      <a:lnTo>
                        <a:pt x="85" y="3"/>
                      </a:lnTo>
                      <a:lnTo>
                        <a:pt x="95" y="3"/>
                      </a:lnTo>
                      <a:lnTo>
                        <a:pt x="106" y="0"/>
                      </a:lnTo>
                      <a:lnTo>
                        <a:pt x="126" y="3"/>
                      </a:lnTo>
                      <a:lnTo>
                        <a:pt x="136" y="5"/>
                      </a:lnTo>
                      <a:lnTo>
                        <a:pt x="145" y="10"/>
                      </a:lnTo>
                      <a:lnTo>
                        <a:pt x="153" y="13"/>
                      </a:lnTo>
                      <a:lnTo>
                        <a:pt x="161" y="18"/>
                      </a:lnTo>
                      <a:lnTo>
                        <a:pt x="170" y="24"/>
                      </a:lnTo>
                      <a:lnTo>
                        <a:pt x="178" y="31"/>
                      </a:lnTo>
                      <a:lnTo>
                        <a:pt x="184" y="36"/>
                      </a:lnTo>
                      <a:lnTo>
                        <a:pt x="190" y="44"/>
                      </a:lnTo>
                      <a:lnTo>
                        <a:pt x="195" y="52"/>
                      </a:lnTo>
                      <a:lnTo>
                        <a:pt x="199" y="60"/>
                      </a:lnTo>
                      <a:lnTo>
                        <a:pt x="203" y="67"/>
                      </a:lnTo>
                      <a:lnTo>
                        <a:pt x="205" y="78"/>
                      </a:lnTo>
                      <a:lnTo>
                        <a:pt x="207" y="86"/>
                      </a:lnTo>
                      <a:lnTo>
                        <a:pt x="207" y="96"/>
                      </a:lnTo>
                      <a:lnTo>
                        <a:pt x="207" y="103"/>
                      </a:lnTo>
                      <a:lnTo>
                        <a:pt x="203" y="114"/>
                      </a:lnTo>
                      <a:lnTo>
                        <a:pt x="201" y="124"/>
                      </a:lnTo>
                      <a:lnTo>
                        <a:pt x="199" y="132"/>
                      </a:lnTo>
                      <a:lnTo>
                        <a:pt x="193" y="140"/>
                      </a:lnTo>
                      <a:lnTo>
                        <a:pt x="189" y="148"/>
                      </a:lnTo>
                      <a:lnTo>
                        <a:pt x="182" y="155"/>
                      </a:lnTo>
                      <a:lnTo>
                        <a:pt x="176" y="160"/>
                      </a:lnTo>
                      <a:lnTo>
                        <a:pt x="168" y="165"/>
                      </a:lnTo>
                      <a:lnTo>
                        <a:pt x="160" y="171"/>
                      </a:lnTo>
                      <a:lnTo>
                        <a:pt x="151" y="176"/>
                      </a:lnTo>
                      <a:lnTo>
                        <a:pt x="141" y="181"/>
                      </a:lnTo>
                      <a:lnTo>
                        <a:pt x="132" y="184"/>
                      </a:lnTo>
                      <a:lnTo>
                        <a:pt x="122" y="186"/>
                      </a:lnTo>
                      <a:lnTo>
                        <a:pt x="112" y="186"/>
                      </a:lnTo>
                      <a:lnTo>
                        <a:pt x="101" y="186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106" name="Freeform 925"/>
                <p:cNvSpPr>
                  <a:spLocks/>
                </p:cNvSpPr>
                <p:nvPr/>
              </p:nvSpPr>
              <p:spPr bwMode="auto">
                <a:xfrm>
                  <a:off x="2999" y="4047"/>
                  <a:ext cx="211" cy="184"/>
                </a:xfrm>
                <a:custGeom>
                  <a:avLst/>
                  <a:gdLst/>
                  <a:ahLst/>
                  <a:cxnLst>
                    <a:cxn ang="0">
                      <a:pos x="92" y="183"/>
                    </a:cxn>
                    <a:cxn ang="0">
                      <a:pos x="72" y="181"/>
                    </a:cxn>
                    <a:cxn ang="0">
                      <a:pos x="53" y="173"/>
                    </a:cxn>
                    <a:cxn ang="0">
                      <a:pos x="29" y="157"/>
                    </a:cxn>
                    <a:cxn ang="0">
                      <a:pos x="17" y="142"/>
                    </a:cxn>
                    <a:cxn ang="0">
                      <a:pos x="8" y="126"/>
                    </a:cxn>
                    <a:cxn ang="0">
                      <a:pos x="2" y="108"/>
                    </a:cxn>
                    <a:cxn ang="0">
                      <a:pos x="0" y="96"/>
                    </a:cxn>
                    <a:cxn ang="0">
                      <a:pos x="0" y="85"/>
                    </a:cxn>
                    <a:cxn ang="0">
                      <a:pos x="2" y="72"/>
                    </a:cxn>
                    <a:cxn ang="0">
                      <a:pos x="8" y="54"/>
                    </a:cxn>
                    <a:cxn ang="0">
                      <a:pos x="19" y="39"/>
                    </a:cxn>
                    <a:cxn ang="0">
                      <a:pos x="32" y="26"/>
                    </a:cxn>
                    <a:cxn ang="0">
                      <a:pos x="48" y="13"/>
                    </a:cxn>
                    <a:cxn ang="0">
                      <a:pos x="76" y="2"/>
                    </a:cxn>
                    <a:cxn ang="0">
                      <a:pos x="97" y="0"/>
                    </a:cxn>
                    <a:cxn ang="0">
                      <a:pos x="128" y="2"/>
                    </a:cxn>
                    <a:cxn ang="0">
                      <a:pos x="147" y="7"/>
                    </a:cxn>
                    <a:cxn ang="0">
                      <a:pos x="166" y="16"/>
                    </a:cxn>
                    <a:cxn ang="0">
                      <a:pos x="181" y="28"/>
                    </a:cxn>
                    <a:cxn ang="0">
                      <a:pos x="193" y="41"/>
                    </a:cxn>
                    <a:cxn ang="0">
                      <a:pos x="202" y="57"/>
                    </a:cxn>
                    <a:cxn ang="0">
                      <a:pos x="208" y="75"/>
                    </a:cxn>
                    <a:cxn ang="0">
                      <a:pos x="210" y="93"/>
                    </a:cxn>
                    <a:cxn ang="0">
                      <a:pos x="208" y="111"/>
                    </a:cxn>
                    <a:cxn ang="0">
                      <a:pos x="202" y="129"/>
                    </a:cxn>
                    <a:cxn ang="0">
                      <a:pos x="191" y="144"/>
                    </a:cxn>
                    <a:cxn ang="0">
                      <a:pos x="178" y="157"/>
                    </a:cxn>
                    <a:cxn ang="0">
                      <a:pos x="162" y="170"/>
                    </a:cxn>
                    <a:cxn ang="0">
                      <a:pos x="145" y="178"/>
                    </a:cxn>
                    <a:cxn ang="0">
                      <a:pos x="124" y="183"/>
                    </a:cxn>
                    <a:cxn ang="0">
                      <a:pos x="103" y="183"/>
                    </a:cxn>
                  </a:cxnLst>
                  <a:rect l="0" t="0" r="r" b="b"/>
                  <a:pathLst>
                    <a:path w="211" h="184">
                      <a:moveTo>
                        <a:pt x="103" y="183"/>
                      </a:moveTo>
                      <a:lnTo>
                        <a:pt x="92" y="183"/>
                      </a:lnTo>
                      <a:lnTo>
                        <a:pt x="82" y="183"/>
                      </a:lnTo>
                      <a:lnTo>
                        <a:pt x="72" y="181"/>
                      </a:lnTo>
                      <a:lnTo>
                        <a:pt x="61" y="178"/>
                      </a:lnTo>
                      <a:lnTo>
                        <a:pt x="53" y="173"/>
                      </a:lnTo>
                      <a:lnTo>
                        <a:pt x="44" y="167"/>
                      </a:lnTo>
                      <a:lnTo>
                        <a:pt x="29" y="157"/>
                      </a:lnTo>
                      <a:lnTo>
                        <a:pt x="23" y="150"/>
                      </a:lnTo>
                      <a:lnTo>
                        <a:pt x="17" y="142"/>
                      </a:lnTo>
                      <a:lnTo>
                        <a:pt x="13" y="134"/>
                      </a:lnTo>
                      <a:lnTo>
                        <a:pt x="8" y="126"/>
                      </a:lnTo>
                      <a:lnTo>
                        <a:pt x="4" y="119"/>
                      </a:lnTo>
                      <a:lnTo>
                        <a:pt x="2" y="108"/>
                      </a:lnTo>
                      <a:lnTo>
                        <a:pt x="0" y="101"/>
                      </a:lnTo>
                      <a:lnTo>
                        <a:pt x="0" y="96"/>
                      </a:lnTo>
                      <a:lnTo>
                        <a:pt x="0" y="90"/>
                      </a:lnTo>
                      <a:lnTo>
                        <a:pt x="0" y="85"/>
                      </a:lnTo>
                      <a:lnTo>
                        <a:pt x="0" y="80"/>
                      </a:lnTo>
                      <a:lnTo>
                        <a:pt x="2" y="72"/>
                      </a:lnTo>
                      <a:lnTo>
                        <a:pt x="7" y="62"/>
                      </a:lnTo>
                      <a:lnTo>
                        <a:pt x="8" y="54"/>
                      </a:lnTo>
                      <a:lnTo>
                        <a:pt x="15" y="47"/>
                      </a:lnTo>
                      <a:lnTo>
                        <a:pt x="19" y="39"/>
                      </a:lnTo>
                      <a:lnTo>
                        <a:pt x="25" y="31"/>
                      </a:lnTo>
                      <a:lnTo>
                        <a:pt x="32" y="26"/>
                      </a:lnTo>
                      <a:lnTo>
                        <a:pt x="40" y="18"/>
                      </a:lnTo>
                      <a:lnTo>
                        <a:pt x="48" y="13"/>
                      </a:lnTo>
                      <a:lnTo>
                        <a:pt x="65" y="5"/>
                      </a:lnTo>
                      <a:lnTo>
                        <a:pt x="76" y="2"/>
                      </a:lnTo>
                      <a:lnTo>
                        <a:pt x="86" y="0"/>
                      </a:lnTo>
                      <a:lnTo>
                        <a:pt x="97" y="0"/>
                      </a:lnTo>
                      <a:lnTo>
                        <a:pt x="107" y="0"/>
                      </a:lnTo>
                      <a:lnTo>
                        <a:pt x="128" y="2"/>
                      </a:lnTo>
                      <a:lnTo>
                        <a:pt x="138" y="5"/>
                      </a:lnTo>
                      <a:lnTo>
                        <a:pt x="147" y="7"/>
                      </a:lnTo>
                      <a:lnTo>
                        <a:pt x="158" y="10"/>
                      </a:lnTo>
                      <a:lnTo>
                        <a:pt x="166" y="16"/>
                      </a:lnTo>
                      <a:lnTo>
                        <a:pt x="174" y="21"/>
                      </a:lnTo>
                      <a:lnTo>
                        <a:pt x="181" y="28"/>
                      </a:lnTo>
                      <a:lnTo>
                        <a:pt x="187" y="33"/>
                      </a:lnTo>
                      <a:lnTo>
                        <a:pt x="193" y="41"/>
                      </a:lnTo>
                      <a:lnTo>
                        <a:pt x="197" y="49"/>
                      </a:lnTo>
                      <a:lnTo>
                        <a:pt x="202" y="57"/>
                      </a:lnTo>
                      <a:lnTo>
                        <a:pt x="206" y="64"/>
                      </a:lnTo>
                      <a:lnTo>
                        <a:pt x="208" y="75"/>
                      </a:lnTo>
                      <a:lnTo>
                        <a:pt x="210" y="85"/>
                      </a:lnTo>
                      <a:lnTo>
                        <a:pt x="210" y="93"/>
                      </a:lnTo>
                      <a:lnTo>
                        <a:pt x="208" y="103"/>
                      </a:lnTo>
                      <a:lnTo>
                        <a:pt x="208" y="111"/>
                      </a:lnTo>
                      <a:lnTo>
                        <a:pt x="203" y="121"/>
                      </a:lnTo>
                      <a:lnTo>
                        <a:pt x="202" y="129"/>
                      </a:lnTo>
                      <a:lnTo>
                        <a:pt x="195" y="136"/>
                      </a:lnTo>
                      <a:lnTo>
                        <a:pt x="191" y="144"/>
                      </a:lnTo>
                      <a:lnTo>
                        <a:pt x="185" y="152"/>
                      </a:lnTo>
                      <a:lnTo>
                        <a:pt x="178" y="157"/>
                      </a:lnTo>
                      <a:lnTo>
                        <a:pt x="170" y="162"/>
                      </a:lnTo>
                      <a:lnTo>
                        <a:pt x="162" y="170"/>
                      </a:lnTo>
                      <a:lnTo>
                        <a:pt x="153" y="173"/>
                      </a:lnTo>
                      <a:lnTo>
                        <a:pt x="145" y="178"/>
                      </a:lnTo>
                      <a:lnTo>
                        <a:pt x="134" y="181"/>
                      </a:lnTo>
                      <a:lnTo>
                        <a:pt x="124" y="183"/>
                      </a:lnTo>
                      <a:lnTo>
                        <a:pt x="113" y="183"/>
                      </a:lnTo>
                      <a:lnTo>
                        <a:pt x="103" y="183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107" name="Freeform 926"/>
                <p:cNvSpPr>
                  <a:spLocks/>
                </p:cNvSpPr>
                <p:nvPr/>
              </p:nvSpPr>
              <p:spPr bwMode="auto">
                <a:xfrm>
                  <a:off x="2999" y="4091"/>
                  <a:ext cx="219" cy="7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72" y="75"/>
                    </a:cxn>
                    <a:cxn ang="0">
                      <a:pos x="150" y="77"/>
                    </a:cxn>
                    <a:cxn ang="0">
                      <a:pos x="224" y="5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25" h="78">
                      <a:moveTo>
                        <a:pt x="0" y="0"/>
                      </a:moveTo>
                      <a:lnTo>
                        <a:pt x="72" y="75"/>
                      </a:lnTo>
                      <a:lnTo>
                        <a:pt x="150" y="77"/>
                      </a:lnTo>
                      <a:lnTo>
                        <a:pt x="224" y="5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80808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108" name="Freeform 927"/>
                <p:cNvSpPr>
                  <a:spLocks/>
                </p:cNvSpPr>
                <p:nvPr/>
              </p:nvSpPr>
              <p:spPr bwMode="auto">
                <a:xfrm>
                  <a:off x="2603" y="4094"/>
                  <a:ext cx="219" cy="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71" y="74"/>
                    </a:cxn>
                    <a:cxn ang="0">
                      <a:pos x="149" y="74"/>
                    </a:cxn>
                    <a:cxn ang="0">
                      <a:pos x="222" y="5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23" h="75">
                      <a:moveTo>
                        <a:pt x="0" y="0"/>
                      </a:moveTo>
                      <a:lnTo>
                        <a:pt x="71" y="74"/>
                      </a:lnTo>
                      <a:lnTo>
                        <a:pt x="149" y="74"/>
                      </a:lnTo>
                      <a:lnTo>
                        <a:pt x="222" y="5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80808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109" name="Freeform 928"/>
                <p:cNvSpPr>
                  <a:spLocks/>
                </p:cNvSpPr>
                <p:nvPr/>
              </p:nvSpPr>
              <p:spPr bwMode="auto">
                <a:xfrm>
                  <a:off x="2232" y="4097"/>
                  <a:ext cx="219" cy="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7" y="74"/>
                    </a:cxn>
                    <a:cxn ang="0">
                      <a:pos x="145" y="74"/>
                    </a:cxn>
                    <a:cxn ang="0">
                      <a:pos x="216" y="5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17" h="75">
                      <a:moveTo>
                        <a:pt x="0" y="0"/>
                      </a:moveTo>
                      <a:lnTo>
                        <a:pt x="67" y="74"/>
                      </a:lnTo>
                      <a:lnTo>
                        <a:pt x="145" y="74"/>
                      </a:lnTo>
                      <a:lnTo>
                        <a:pt x="216" y="5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80808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110" name="Freeform 929"/>
                <p:cNvSpPr>
                  <a:spLocks/>
                </p:cNvSpPr>
                <p:nvPr/>
              </p:nvSpPr>
              <p:spPr bwMode="auto">
                <a:xfrm>
                  <a:off x="3053" y="4044"/>
                  <a:ext cx="130" cy="41"/>
                </a:xfrm>
                <a:custGeom>
                  <a:avLst/>
                  <a:gdLst/>
                  <a:ahLst/>
                  <a:cxnLst>
                    <a:cxn ang="0">
                      <a:pos x="0" y="37"/>
                    </a:cxn>
                    <a:cxn ang="0">
                      <a:pos x="0" y="0"/>
                    </a:cxn>
                    <a:cxn ang="0">
                      <a:pos x="129" y="3"/>
                    </a:cxn>
                    <a:cxn ang="0">
                      <a:pos x="129" y="40"/>
                    </a:cxn>
                    <a:cxn ang="0">
                      <a:pos x="0" y="37"/>
                    </a:cxn>
                  </a:cxnLst>
                  <a:rect l="0" t="0" r="r" b="b"/>
                  <a:pathLst>
                    <a:path w="130" h="41">
                      <a:moveTo>
                        <a:pt x="0" y="37"/>
                      </a:moveTo>
                      <a:lnTo>
                        <a:pt x="0" y="0"/>
                      </a:lnTo>
                      <a:lnTo>
                        <a:pt x="129" y="3"/>
                      </a:lnTo>
                      <a:lnTo>
                        <a:pt x="129" y="40"/>
                      </a:lnTo>
                      <a:lnTo>
                        <a:pt x="0" y="37"/>
                      </a:lnTo>
                    </a:path>
                  </a:pathLst>
                </a:custGeom>
                <a:solidFill>
                  <a:srgbClr val="505050"/>
                </a:solidFill>
                <a:ln w="12700" cap="rnd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111" name="Freeform 930"/>
                <p:cNvSpPr>
                  <a:spLocks/>
                </p:cNvSpPr>
                <p:nvPr/>
              </p:nvSpPr>
              <p:spPr bwMode="auto">
                <a:xfrm>
                  <a:off x="2262" y="4044"/>
                  <a:ext cx="141" cy="41"/>
                </a:xfrm>
                <a:custGeom>
                  <a:avLst/>
                  <a:gdLst/>
                  <a:ahLst/>
                  <a:cxnLst>
                    <a:cxn ang="0">
                      <a:pos x="0" y="37"/>
                    </a:cxn>
                    <a:cxn ang="0">
                      <a:pos x="0" y="0"/>
                    </a:cxn>
                    <a:cxn ang="0">
                      <a:pos x="130" y="0"/>
                    </a:cxn>
                    <a:cxn ang="0">
                      <a:pos x="130" y="40"/>
                    </a:cxn>
                    <a:cxn ang="0">
                      <a:pos x="0" y="37"/>
                    </a:cxn>
                  </a:cxnLst>
                  <a:rect l="0" t="0" r="r" b="b"/>
                  <a:pathLst>
                    <a:path w="131" h="41">
                      <a:moveTo>
                        <a:pt x="0" y="37"/>
                      </a:moveTo>
                      <a:lnTo>
                        <a:pt x="0" y="0"/>
                      </a:lnTo>
                      <a:lnTo>
                        <a:pt x="130" y="0"/>
                      </a:lnTo>
                      <a:lnTo>
                        <a:pt x="130" y="40"/>
                      </a:lnTo>
                      <a:lnTo>
                        <a:pt x="0" y="37"/>
                      </a:lnTo>
                    </a:path>
                  </a:pathLst>
                </a:custGeom>
                <a:solidFill>
                  <a:srgbClr val="50505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112" name="Freeform 931"/>
                <p:cNvSpPr>
                  <a:spLocks/>
                </p:cNvSpPr>
                <p:nvPr/>
              </p:nvSpPr>
              <p:spPr bwMode="auto">
                <a:xfrm>
                  <a:off x="2654" y="4044"/>
                  <a:ext cx="129" cy="43"/>
                </a:xfrm>
                <a:custGeom>
                  <a:avLst/>
                  <a:gdLst/>
                  <a:ahLst/>
                  <a:cxnLst>
                    <a:cxn ang="0">
                      <a:pos x="0" y="39"/>
                    </a:cxn>
                    <a:cxn ang="0">
                      <a:pos x="0" y="0"/>
                    </a:cxn>
                    <a:cxn ang="0">
                      <a:pos x="128" y="3"/>
                    </a:cxn>
                    <a:cxn ang="0">
                      <a:pos x="128" y="42"/>
                    </a:cxn>
                    <a:cxn ang="0">
                      <a:pos x="0" y="39"/>
                    </a:cxn>
                  </a:cxnLst>
                  <a:rect l="0" t="0" r="r" b="b"/>
                  <a:pathLst>
                    <a:path w="129" h="43">
                      <a:moveTo>
                        <a:pt x="0" y="39"/>
                      </a:moveTo>
                      <a:lnTo>
                        <a:pt x="0" y="0"/>
                      </a:lnTo>
                      <a:lnTo>
                        <a:pt x="128" y="3"/>
                      </a:lnTo>
                      <a:lnTo>
                        <a:pt x="128" y="42"/>
                      </a:lnTo>
                      <a:lnTo>
                        <a:pt x="0" y="39"/>
                      </a:lnTo>
                    </a:path>
                  </a:pathLst>
                </a:custGeom>
                <a:solidFill>
                  <a:srgbClr val="50505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113" name="Freeform 932"/>
                <p:cNvSpPr>
                  <a:spLocks/>
                </p:cNvSpPr>
                <p:nvPr/>
              </p:nvSpPr>
              <p:spPr bwMode="auto">
                <a:xfrm>
                  <a:off x="2439" y="4094"/>
                  <a:ext cx="164" cy="38"/>
                </a:xfrm>
                <a:custGeom>
                  <a:avLst/>
                  <a:gdLst/>
                  <a:ahLst/>
                  <a:cxnLst>
                    <a:cxn ang="0">
                      <a:pos x="0" y="37"/>
                    </a:cxn>
                    <a:cxn ang="0">
                      <a:pos x="0" y="0"/>
                    </a:cxn>
                    <a:cxn ang="0">
                      <a:pos x="159" y="2"/>
                    </a:cxn>
                    <a:cxn ang="0">
                      <a:pos x="159" y="37"/>
                    </a:cxn>
                    <a:cxn ang="0">
                      <a:pos x="0" y="37"/>
                    </a:cxn>
                  </a:cxnLst>
                  <a:rect l="0" t="0" r="r" b="b"/>
                  <a:pathLst>
                    <a:path w="160" h="38">
                      <a:moveTo>
                        <a:pt x="0" y="37"/>
                      </a:moveTo>
                      <a:lnTo>
                        <a:pt x="0" y="0"/>
                      </a:lnTo>
                      <a:lnTo>
                        <a:pt x="159" y="2"/>
                      </a:lnTo>
                      <a:lnTo>
                        <a:pt x="159" y="37"/>
                      </a:lnTo>
                      <a:lnTo>
                        <a:pt x="0" y="37"/>
                      </a:lnTo>
                    </a:path>
                  </a:pathLst>
                </a:custGeom>
                <a:solidFill>
                  <a:srgbClr val="50505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114" name="Freeform 933"/>
                <p:cNvSpPr>
                  <a:spLocks/>
                </p:cNvSpPr>
                <p:nvPr/>
              </p:nvSpPr>
              <p:spPr bwMode="auto">
                <a:xfrm>
                  <a:off x="2832" y="4101"/>
                  <a:ext cx="167" cy="43"/>
                </a:xfrm>
                <a:custGeom>
                  <a:avLst/>
                  <a:gdLst/>
                  <a:ahLst/>
                  <a:cxnLst>
                    <a:cxn ang="0">
                      <a:pos x="0" y="37"/>
                    </a:cxn>
                    <a:cxn ang="0">
                      <a:pos x="2" y="0"/>
                    </a:cxn>
                    <a:cxn ang="0">
                      <a:pos x="163" y="3"/>
                    </a:cxn>
                    <a:cxn ang="0">
                      <a:pos x="163" y="42"/>
                    </a:cxn>
                    <a:cxn ang="0">
                      <a:pos x="0" y="37"/>
                    </a:cxn>
                  </a:cxnLst>
                  <a:rect l="0" t="0" r="r" b="b"/>
                  <a:pathLst>
                    <a:path w="164" h="43">
                      <a:moveTo>
                        <a:pt x="0" y="37"/>
                      </a:moveTo>
                      <a:lnTo>
                        <a:pt x="2" y="0"/>
                      </a:lnTo>
                      <a:lnTo>
                        <a:pt x="163" y="3"/>
                      </a:lnTo>
                      <a:lnTo>
                        <a:pt x="163" y="42"/>
                      </a:lnTo>
                      <a:lnTo>
                        <a:pt x="0" y="37"/>
                      </a:lnTo>
                    </a:path>
                  </a:pathLst>
                </a:custGeom>
                <a:solidFill>
                  <a:srgbClr val="50505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115" name="Freeform 934"/>
                <p:cNvSpPr>
                  <a:spLocks/>
                </p:cNvSpPr>
                <p:nvPr/>
              </p:nvSpPr>
              <p:spPr bwMode="auto">
                <a:xfrm>
                  <a:off x="2975" y="4049"/>
                  <a:ext cx="93" cy="70"/>
                </a:xfrm>
                <a:custGeom>
                  <a:avLst/>
                  <a:gdLst/>
                  <a:ahLst/>
                  <a:cxnLst>
                    <a:cxn ang="0">
                      <a:pos x="21" y="91"/>
                    </a:cxn>
                    <a:cxn ang="0">
                      <a:pos x="0" y="60"/>
                    </a:cxn>
                    <a:cxn ang="0">
                      <a:pos x="71" y="0"/>
                    </a:cxn>
                    <a:cxn ang="0">
                      <a:pos x="92" y="31"/>
                    </a:cxn>
                    <a:cxn ang="0">
                      <a:pos x="21" y="91"/>
                    </a:cxn>
                  </a:cxnLst>
                  <a:rect l="0" t="0" r="r" b="b"/>
                  <a:pathLst>
                    <a:path w="93" h="92">
                      <a:moveTo>
                        <a:pt x="21" y="91"/>
                      </a:moveTo>
                      <a:lnTo>
                        <a:pt x="0" y="60"/>
                      </a:lnTo>
                      <a:lnTo>
                        <a:pt x="71" y="0"/>
                      </a:lnTo>
                      <a:lnTo>
                        <a:pt x="92" y="31"/>
                      </a:lnTo>
                      <a:lnTo>
                        <a:pt x="21" y="91"/>
                      </a:lnTo>
                    </a:path>
                  </a:pathLst>
                </a:custGeom>
                <a:solidFill>
                  <a:srgbClr val="50505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116" name="Freeform 935"/>
                <p:cNvSpPr>
                  <a:spLocks/>
                </p:cNvSpPr>
                <p:nvPr/>
              </p:nvSpPr>
              <p:spPr bwMode="auto">
                <a:xfrm>
                  <a:off x="2584" y="4044"/>
                  <a:ext cx="101" cy="70"/>
                </a:xfrm>
                <a:custGeom>
                  <a:avLst/>
                  <a:gdLst/>
                  <a:ahLst/>
                  <a:cxnLst>
                    <a:cxn ang="0">
                      <a:pos x="21" y="90"/>
                    </a:cxn>
                    <a:cxn ang="0">
                      <a:pos x="0" y="59"/>
                    </a:cxn>
                    <a:cxn ang="0">
                      <a:pos x="74" y="0"/>
                    </a:cxn>
                    <a:cxn ang="0">
                      <a:pos x="95" y="31"/>
                    </a:cxn>
                    <a:cxn ang="0">
                      <a:pos x="21" y="90"/>
                    </a:cxn>
                  </a:cxnLst>
                  <a:rect l="0" t="0" r="r" b="b"/>
                  <a:pathLst>
                    <a:path w="96" h="91">
                      <a:moveTo>
                        <a:pt x="21" y="90"/>
                      </a:moveTo>
                      <a:lnTo>
                        <a:pt x="0" y="59"/>
                      </a:lnTo>
                      <a:lnTo>
                        <a:pt x="74" y="0"/>
                      </a:lnTo>
                      <a:lnTo>
                        <a:pt x="95" y="31"/>
                      </a:lnTo>
                      <a:lnTo>
                        <a:pt x="21" y="90"/>
                      </a:lnTo>
                    </a:path>
                  </a:pathLst>
                </a:custGeom>
                <a:solidFill>
                  <a:srgbClr val="50505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117" name="Freeform 936"/>
                <p:cNvSpPr>
                  <a:spLocks/>
                </p:cNvSpPr>
                <p:nvPr/>
              </p:nvSpPr>
              <p:spPr bwMode="auto">
                <a:xfrm>
                  <a:off x="2762" y="4044"/>
                  <a:ext cx="94" cy="70"/>
                </a:xfrm>
                <a:custGeom>
                  <a:avLst/>
                  <a:gdLst/>
                  <a:ahLst/>
                  <a:cxnLst>
                    <a:cxn ang="0">
                      <a:pos x="0" y="28"/>
                    </a:cxn>
                    <a:cxn ang="0">
                      <a:pos x="21" y="0"/>
                    </a:cxn>
                    <a:cxn ang="0">
                      <a:pos x="93" y="59"/>
                    </a:cxn>
                    <a:cxn ang="0">
                      <a:pos x="70" y="87"/>
                    </a:cxn>
                    <a:cxn ang="0">
                      <a:pos x="0" y="28"/>
                    </a:cxn>
                  </a:cxnLst>
                  <a:rect l="0" t="0" r="r" b="b"/>
                  <a:pathLst>
                    <a:path w="94" h="88">
                      <a:moveTo>
                        <a:pt x="0" y="28"/>
                      </a:moveTo>
                      <a:lnTo>
                        <a:pt x="21" y="0"/>
                      </a:lnTo>
                      <a:lnTo>
                        <a:pt x="93" y="59"/>
                      </a:lnTo>
                      <a:lnTo>
                        <a:pt x="70" y="87"/>
                      </a:lnTo>
                      <a:lnTo>
                        <a:pt x="0" y="28"/>
                      </a:lnTo>
                    </a:path>
                  </a:pathLst>
                </a:custGeom>
                <a:solidFill>
                  <a:srgbClr val="50505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118" name="Freeform 937"/>
                <p:cNvSpPr>
                  <a:spLocks/>
                </p:cNvSpPr>
                <p:nvPr/>
              </p:nvSpPr>
              <p:spPr bwMode="auto">
                <a:xfrm>
                  <a:off x="2377" y="4044"/>
                  <a:ext cx="99" cy="70"/>
                </a:xfrm>
                <a:custGeom>
                  <a:avLst/>
                  <a:gdLst/>
                  <a:ahLst/>
                  <a:cxnLst>
                    <a:cxn ang="0">
                      <a:pos x="0" y="28"/>
                    </a:cxn>
                    <a:cxn ang="0">
                      <a:pos x="23" y="0"/>
                    </a:cxn>
                    <a:cxn ang="0">
                      <a:pos x="92" y="59"/>
                    </a:cxn>
                    <a:cxn ang="0">
                      <a:pos x="71" y="87"/>
                    </a:cxn>
                    <a:cxn ang="0">
                      <a:pos x="0" y="28"/>
                    </a:cxn>
                  </a:cxnLst>
                  <a:rect l="0" t="0" r="r" b="b"/>
                  <a:pathLst>
                    <a:path w="93" h="88">
                      <a:moveTo>
                        <a:pt x="0" y="28"/>
                      </a:moveTo>
                      <a:lnTo>
                        <a:pt x="23" y="0"/>
                      </a:lnTo>
                      <a:lnTo>
                        <a:pt x="92" y="59"/>
                      </a:lnTo>
                      <a:lnTo>
                        <a:pt x="71" y="87"/>
                      </a:lnTo>
                      <a:lnTo>
                        <a:pt x="0" y="28"/>
                      </a:lnTo>
                    </a:path>
                  </a:pathLst>
                </a:custGeom>
                <a:solidFill>
                  <a:srgbClr val="50505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119" name="Freeform 938"/>
                <p:cNvSpPr>
                  <a:spLocks/>
                </p:cNvSpPr>
                <p:nvPr/>
              </p:nvSpPr>
              <p:spPr bwMode="auto">
                <a:xfrm>
                  <a:off x="2310" y="4111"/>
                  <a:ext cx="55" cy="70"/>
                </a:xfrm>
                <a:custGeom>
                  <a:avLst/>
                  <a:gdLst/>
                  <a:ahLst/>
                  <a:cxnLst>
                    <a:cxn ang="0">
                      <a:pos x="25" y="52"/>
                    </a:cxn>
                    <a:cxn ang="0">
                      <a:pos x="21" y="52"/>
                    </a:cxn>
                    <a:cxn ang="0">
                      <a:pos x="14" y="49"/>
                    </a:cxn>
                    <a:cxn ang="0">
                      <a:pos x="10" y="47"/>
                    </a:cxn>
                    <a:cxn ang="0">
                      <a:pos x="6" y="44"/>
                    </a:cxn>
                    <a:cxn ang="0">
                      <a:pos x="4" y="42"/>
                    </a:cxn>
                    <a:cxn ang="0">
                      <a:pos x="2" y="37"/>
                    </a:cxn>
                    <a:cxn ang="0">
                      <a:pos x="0" y="31"/>
                    </a:cxn>
                    <a:cxn ang="0">
                      <a:pos x="0" y="29"/>
                    </a:cxn>
                    <a:cxn ang="0">
                      <a:pos x="0" y="26"/>
                    </a:cxn>
                    <a:cxn ang="0">
                      <a:pos x="0" y="23"/>
                    </a:cxn>
                    <a:cxn ang="0">
                      <a:pos x="0" y="21"/>
                    </a:cxn>
                    <a:cxn ang="0">
                      <a:pos x="2" y="18"/>
                    </a:cxn>
                    <a:cxn ang="0">
                      <a:pos x="2" y="15"/>
                    </a:cxn>
                    <a:cxn ang="0">
                      <a:pos x="4" y="10"/>
                    </a:cxn>
                    <a:cxn ang="0">
                      <a:pos x="8" y="8"/>
                    </a:cxn>
                    <a:cxn ang="0">
                      <a:pos x="10" y="3"/>
                    </a:cxn>
                    <a:cxn ang="0">
                      <a:pos x="16" y="0"/>
                    </a:cxn>
                    <a:cxn ang="0">
                      <a:pos x="21" y="0"/>
                    </a:cxn>
                    <a:cxn ang="0">
                      <a:pos x="26" y="0"/>
                    </a:cxn>
                    <a:cxn ang="0">
                      <a:pos x="30" y="0"/>
                    </a:cxn>
                    <a:cxn ang="0">
                      <a:pos x="35" y="0"/>
                    </a:cxn>
                    <a:cxn ang="0">
                      <a:pos x="39" y="5"/>
                    </a:cxn>
                    <a:cxn ang="0">
                      <a:pos x="43" y="8"/>
                    </a:cxn>
                    <a:cxn ang="0">
                      <a:pos x="47" y="10"/>
                    </a:cxn>
                    <a:cxn ang="0">
                      <a:pos x="49" y="15"/>
                    </a:cxn>
                    <a:cxn ang="0">
                      <a:pos x="51" y="21"/>
                    </a:cxn>
                    <a:cxn ang="0">
                      <a:pos x="51" y="26"/>
                    </a:cxn>
                    <a:cxn ang="0">
                      <a:pos x="49" y="31"/>
                    </a:cxn>
                    <a:cxn ang="0">
                      <a:pos x="49" y="34"/>
                    </a:cxn>
                    <a:cxn ang="0">
                      <a:pos x="49" y="37"/>
                    </a:cxn>
                    <a:cxn ang="0">
                      <a:pos x="45" y="42"/>
                    </a:cxn>
                    <a:cxn ang="0">
                      <a:pos x="43" y="47"/>
                    </a:cxn>
                    <a:cxn ang="0">
                      <a:pos x="39" y="47"/>
                    </a:cxn>
                    <a:cxn ang="0">
                      <a:pos x="35" y="52"/>
                    </a:cxn>
                    <a:cxn ang="0">
                      <a:pos x="30" y="52"/>
                    </a:cxn>
                    <a:cxn ang="0">
                      <a:pos x="26" y="52"/>
                    </a:cxn>
                    <a:cxn ang="0">
                      <a:pos x="25" y="52"/>
                    </a:cxn>
                  </a:cxnLst>
                  <a:rect l="0" t="0" r="r" b="b"/>
                  <a:pathLst>
                    <a:path w="52" h="53">
                      <a:moveTo>
                        <a:pt x="25" y="52"/>
                      </a:moveTo>
                      <a:lnTo>
                        <a:pt x="21" y="52"/>
                      </a:lnTo>
                      <a:lnTo>
                        <a:pt x="14" y="49"/>
                      </a:lnTo>
                      <a:lnTo>
                        <a:pt x="10" y="47"/>
                      </a:lnTo>
                      <a:lnTo>
                        <a:pt x="6" y="44"/>
                      </a:lnTo>
                      <a:lnTo>
                        <a:pt x="4" y="42"/>
                      </a:lnTo>
                      <a:lnTo>
                        <a:pt x="2" y="37"/>
                      </a:lnTo>
                      <a:lnTo>
                        <a:pt x="0" y="31"/>
                      </a:lnTo>
                      <a:lnTo>
                        <a:pt x="0" y="29"/>
                      </a:lnTo>
                      <a:lnTo>
                        <a:pt x="0" y="26"/>
                      </a:lnTo>
                      <a:lnTo>
                        <a:pt x="0" y="23"/>
                      </a:lnTo>
                      <a:lnTo>
                        <a:pt x="0" y="21"/>
                      </a:lnTo>
                      <a:lnTo>
                        <a:pt x="2" y="18"/>
                      </a:lnTo>
                      <a:lnTo>
                        <a:pt x="2" y="15"/>
                      </a:lnTo>
                      <a:lnTo>
                        <a:pt x="4" y="10"/>
                      </a:lnTo>
                      <a:lnTo>
                        <a:pt x="8" y="8"/>
                      </a:lnTo>
                      <a:lnTo>
                        <a:pt x="10" y="3"/>
                      </a:lnTo>
                      <a:lnTo>
                        <a:pt x="16" y="0"/>
                      </a:lnTo>
                      <a:lnTo>
                        <a:pt x="21" y="0"/>
                      </a:lnTo>
                      <a:lnTo>
                        <a:pt x="26" y="0"/>
                      </a:lnTo>
                      <a:lnTo>
                        <a:pt x="30" y="0"/>
                      </a:lnTo>
                      <a:lnTo>
                        <a:pt x="35" y="0"/>
                      </a:lnTo>
                      <a:lnTo>
                        <a:pt x="39" y="5"/>
                      </a:lnTo>
                      <a:lnTo>
                        <a:pt x="43" y="8"/>
                      </a:lnTo>
                      <a:lnTo>
                        <a:pt x="47" y="10"/>
                      </a:lnTo>
                      <a:lnTo>
                        <a:pt x="49" y="15"/>
                      </a:lnTo>
                      <a:lnTo>
                        <a:pt x="51" y="21"/>
                      </a:lnTo>
                      <a:lnTo>
                        <a:pt x="51" y="26"/>
                      </a:lnTo>
                      <a:lnTo>
                        <a:pt x="49" y="31"/>
                      </a:lnTo>
                      <a:lnTo>
                        <a:pt x="49" y="34"/>
                      </a:lnTo>
                      <a:lnTo>
                        <a:pt x="49" y="37"/>
                      </a:lnTo>
                      <a:lnTo>
                        <a:pt x="45" y="42"/>
                      </a:lnTo>
                      <a:lnTo>
                        <a:pt x="43" y="47"/>
                      </a:lnTo>
                      <a:lnTo>
                        <a:pt x="39" y="47"/>
                      </a:lnTo>
                      <a:lnTo>
                        <a:pt x="35" y="52"/>
                      </a:lnTo>
                      <a:lnTo>
                        <a:pt x="30" y="52"/>
                      </a:lnTo>
                      <a:lnTo>
                        <a:pt x="26" y="52"/>
                      </a:lnTo>
                      <a:lnTo>
                        <a:pt x="25" y="52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120" name="Freeform 939"/>
                <p:cNvSpPr>
                  <a:spLocks/>
                </p:cNvSpPr>
                <p:nvPr/>
              </p:nvSpPr>
              <p:spPr bwMode="auto">
                <a:xfrm>
                  <a:off x="3092" y="4108"/>
                  <a:ext cx="55" cy="70"/>
                </a:xfrm>
                <a:custGeom>
                  <a:avLst/>
                  <a:gdLst/>
                  <a:ahLst/>
                  <a:cxnLst>
                    <a:cxn ang="0">
                      <a:pos x="26" y="55"/>
                    </a:cxn>
                    <a:cxn ang="0">
                      <a:pos x="22" y="52"/>
                    </a:cxn>
                    <a:cxn ang="0">
                      <a:pos x="17" y="52"/>
                    </a:cxn>
                    <a:cxn ang="0">
                      <a:pos x="13" y="50"/>
                    </a:cxn>
                    <a:cxn ang="0">
                      <a:pos x="8" y="45"/>
                    </a:cxn>
                    <a:cxn ang="0">
                      <a:pos x="4" y="42"/>
                    </a:cxn>
                    <a:cxn ang="0">
                      <a:pos x="2" y="37"/>
                    </a:cxn>
                    <a:cxn ang="0">
                      <a:pos x="2" y="31"/>
                    </a:cxn>
                    <a:cxn ang="0">
                      <a:pos x="0" y="29"/>
                    </a:cxn>
                    <a:cxn ang="0">
                      <a:pos x="0" y="26"/>
                    </a:cxn>
                    <a:cxn ang="0">
                      <a:pos x="2" y="24"/>
                    </a:cxn>
                    <a:cxn ang="0">
                      <a:pos x="2" y="21"/>
                    </a:cxn>
                    <a:cxn ang="0">
                      <a:pos x="2" y="18"/>
                    </a:cxn>
                    <a:cxn ang="0">
                      <a:pos x="4" y="16"/>
                    </a:cxn>
                    <a:cxn ang="0">
                      <a:pos x="7" y="10"/>
                    </a:cxn>
                    <a:cxn ang="0">
                      <a:pos x="8" y="8"/>
                    </a:cxn>
                    <a:cxn ang="0">
                      <a:pos x="13" y="5"/>
                    </a:cxn>
                    <a:cxn ang="0">
                      <a:pos x="17" y="3"/>
                    </a:cxn>
                    <a:cxn ang="0">
                      <a:pos x="22" y="0"/>
                    </a:cxn>
                    <a:cxn ang="0">
                      <a:pos x="28" y="0"/>
                    </a:cxn>
                    <a:cxn ang="0">
                      <a:pos x="39" y="3"/>
                    </a:cxn>
                    <a:cxn ang="0">
                      <a:pos x="43" y="5"/>
                    </a:cxn>
                    <a:cxn ang="0">
                      <a:pos x="47" y="8"/>
                    </a:cxn>
                    <a:cxn ang="0">
                      <a:pos x="50" y="13"/>
                    </a:cxn>
                    <a:cxn ang="0">
                      <a:pos x="52" y="18"/>
                    </a:cxn>
                    <a:cxn ang="0">
                      <a:pos x="54" y="21"/>
                    </a:cxn>
                    <a:cxn ang="0">
                      <a:pos x="54" y="26"/>
                    </a:cxn>
                    <a:cxn ang="0">
                      <a:pos x="54" y="34"/>
                    </a:cxn>
                    <a:cxn ang="0">
                      <a:pos x="52" y="34"/>
                    </a:cxn>
                    <a:cxn ang="0">
                      <a:pos x="52" y="39"/>
                    </a:cxn>
                    <a:cxn ang="0">
                      <a:pos x="50" y="42"/>
                    </a:cxn>
                    <a:cxn ang="0">
                      <a:pos x="46" y="45"/>
                    </a:cxn>
                    <a:cxn ang="0">
                      <a:pos x="43" y="50"/>
                    </a:cxn>
                    <a:cxn ang="0">
                      <a:pos x="37" y="52"/>
                    </a:cxn>
                    <a:cxn ang="0">
                      <a:pos x="32" y="52"/>
                    </a:cxn>
                    <a:cxn ang="0">
                      <a:pos x="30" y="55"/>
                    </a:cxn>
                    <a:cxn ang="0">
                      <a:pos x="26" y="55"/>
                    </a:cxn>
                  </a:cxnLst>
                  <a:rect l="0" t="0" r="r" b="b"/>
                  <a:pathLst>
                    <a:path w="55" h="56">
                      <a:moveTo>
                        <a:pt x="26" y="55"/>
                      </a:moveTo>
                      <a:lnTo>
                        <a:pt x="22" y="52"/>
                      </a:lnTo>
                      <a:lnTo>
                        <a:pt x="17" y="52"/>
                      </a:lnTo>
                      <a:lnTo>
                        <a:pt x="13" y="50"/>
                      </a:lnTo>
                      <a:lnTo>
                        <a:pt x="8" y="45"/>
                      </a:lnTo>
                      <a:lnTo>
                        <a:pt x="4" y="42"/>
                      </a:lnTo>
                      <a:lnTo>
                        <a:pt x="2" y="37"/>
                      </a:lnTo>
                      <a:lnTo>
                        <a:pt x="2" y="31"/>
                      </a:lnTo>
                      <a:lnTo>
                        <a:pt x="0" y="29"/>
                      </a:lnTo>
                      <a:lnTo>
                        <a:pt x="0" y="26"/>
                      </a:lnTo>
                      <a:lnTo>
                        <a:pt x="2" y="24"/>
                      </a:lnTo>
                      <a:lnTo>
                        <a:pt x="2" y="21"/>
                      </a:lnTo>
                      <a:lnTo>
                        <a:pt x="2" y="18"/>
                      </a:lnTo>
                      <a:lnTo>
                        <a:pt x="4" y="16"/>
                      </a:lnTo>
                      <a:lnTo>
                        <a:pt x="7" y="10"/>
                      </a:lnTo>
                      <a:lnTo>
                        <a:pt x="8" y="8"/>
                      </a:lnTo>
                      <a:lnTo>
                        <a:pt x="13" y="5"/>
                      </a:lnTo>
                      <a:lnTo>
                        <a:pt x="17" y="3"/>
                      </a:lnTo>
                      <a:lnTo>
                        <a:pt x="22" y="0"/>
                      </a:lnTo>
                      <a:lnTo>
                        <a:pt x="28" y="0"/>
                      </a:lnTo>
                      <a:lnTo>
                        <a:pt x="39" y="3"/>
                      </a:lnTo>
                      <a:lnTo>
                        <a:pt x="43" y="5"/>
                      </a:lnTo>
                      <a:lnTo>
                        <a:pt x="47" y="8"/>
                      </a:lnTo>
                      <a:lnTo>
                        <a:pt x="50" y="13"/>
                      </a:lnTo>
                      <a:lnTo>
                        <a:pt x="52" y="18"/>
                      </a:lnTo>
                      <a:lnTo>
                        <a:pt x="54" y="21"/>
                      </a:lnTo>
                      <a:lnTo>
                        <a:pt x="54" y="26"/>
                      </a:lnTo>
                      <a:lnTo>
                        <a:pt x="54" y="34"/>
                      </a:lnTo>
                      <a:lnTo>
                        <a:pt x="52" y="34"/>
                      </a:lnTo>
                      <a:lnTo>
                        <a:pt x="52" y="39"/>
                      </a:lnTo>
                      <a:lnTo>
                        <a:pt x="50" y="42"/>
                      </a:lnTo>
                      <a:lnTo>
                        <a:pt x="46" y="45"/>
                      </a:lnTo>
                      <a:lnTo>
                        <a:pt x="43" y="50"/>
                      </a:lnTo>
                      <a:lnTo>
                        <a:pt x="37" y="52"/>
                      </a:lnTo>
                      <a:lnTo>
                        <a:pt x="32" y="52"/>
                      </a:lnTo>
                      <a:lnTo>
                        <a:pt x="30" y="55"/>
                      </a:lnTo>
                      <a:lnTo>
                        <a:pt x="26" y="55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121" name="Freeform 940"/>
                <p:cNvSpPr>
                  <a:spLocks/>
                </p:cNvSpPr>
                <p:nvPr/>
              </p:nvSpPr>
              <p:spPr bwMode="auto">
                <a:xfrm>
                  <a:off x="2688" y="4111"/>
                  <a:ext cx="55" cy="70"/>
                </a:xfrm>
                <a:custGeom>
                  <a:avLst/>
                  <a:gdLst/>
                  <a:ahLst/>
                  <a:cxnLst>
                    <a:cxn ang="0">
                      <a:pos x="28" y="52"/>
                    </a:cxn>
                    <a:cxn ang="0">
                      <a:pos x="21" y="52"/>
                    </a:cxn>
                    <a:cxn ang="0">
                      <a:pos x="17" y="49"/>
                    </a:cxn>
                    <a:cxn ang="0">
                      <a:pos x="11" y="47"/>
                    </a:cxn>
                    <a:cxn ang="0">
                      <a:pos x="8" y="44"/>
                    </a:cxn>
                    <a:cxn ang="0">
                      <a:pos x="4" y="42"/>
                    </a:cxn>
                    <a:cxn ang="0">
                      <a:pos x="2" y="37"/>
                    </a:cxn>
                    <a:cxn ang="0">
                      <a:pos x="2" y="31"/>
                    </a:cxn>
                    <a:cxn ang="0">
                      <a:pos x="0" y="26"/>
                    </a:cxn>
                    <a:cxn ang="0">
                      <a:pos x="2" y="21"/>
                    </a:cxn>
                    <a:cxn ang="0">
                      <a:pos x="2" y="15"/>
                    </a:cxn>
                    <a:cxn ang="0">
                      <a:pos x="7" y="10"/>
                    </a:cxn>
                    <a:cxn ang="0">
                      <a:pos x="8" y="5"/>
                    </a:cxn>
                    <a:cxn ang="0">
                      <a:pos x="17" y="0"/>
                    </a:cxn>
                    <a:cxn ang="0">
                      <a:pos x="23" y="0"/>
                    </a:cxn>
                    <a:cxn ang="0">
                      <a:pos x="28" y="0"/>
                    </a:cxn>
                    <a:cxn ang="0">
                      <a:pos x="38" y="0"/>
                    </a:cxn>
                    <a:cxn ang="0">
                      <a:pos x="42" y="5"/>
                    </a:cxn>
                    <a:cxn ang="0">
                      <a:pos x="45" y="8"/>
                    </a:cxn>
                    <a:cxn ang="0">
                      <a:pos x="49" y="10"/>
                    </a:cxn>
                    <a:cxn ang="0">
                      <a:pos x="51" y="15"/>
                    </a:cxn>
                    <a:cxn ang="0">
                      <a:pos x="53" y="21"/>
                    </a:cxn>
                    <a:cxn ang="0">
                      <a:pos x="53" y="26"/>
                    </a:cxn>
                    <a:cxn ang="0">
                      <a:pos x="53" y="31"/>
                    </a:cxn>
                    <a:cxn ang="0">
                      <a:pos x="51" y="34"/>
                    </a:cxn>
                    <a:cxn ang="0">
                      <a:pos x="51" y="37"/>
                    </a:cxn>
                    <a:cxn ang="0">
                      <a:pos x="49" y="42"/>
                    </a:cxn>
                    <a:cxn ang="0">
                      <a:pos x="45" y="44"/>
                    </a:cxn>
                    <a:cxn ang="0">
                      <a:pos x="40" y="47"/>
                    </a:cxn>
                    <a:cxn ang="0">
                      <a:pos x="36" y="49"/>
                    </a:cxn>
                    <a:cxn ang="0">
                      <a:pos x="32" y="52"/>
                    </a:cxn>
                    <a:cxn ang="0">
                      <a:pos x="30" y="52"/>
                    </a:cxn>
                    <a:cxn ang="0">
                      <a:pos x="28" y="52"/>
                    </a:cxn>
                  </a:cxnLst>
                  <a:rect l="0" t="0" r="r" b="b"/>
                  <a:pathLst>
                    <a:path w="54" h="53">
                      <a:moveTo>
                        <a:pt x="28" y="52"/>
                      </a:moveTo>
                      <a:lnTo>
                        <a:pt x="21" y="52"/>
                      </a:lnTo>
                      <a:lnTo>
                        <a:pt x="17" y="49"/>
                      </a:lnTo>
                      <a:lnTo>
                        <a:pt x="11" y="47"/>
                      </a:lnTo>
                      <a:lnTo>
                        <a:pt x="8" y="44"/>
                      </a:lnTo>
                      <a:lnTo>
                        <a:pt x="4" y="42"/>
                      </a:lnTo>
                      <a:lnTo>
                        <a:pt x="2" y="37"/>
                      </a:lnTo>
                      <a:lnTo>
                        <a:pt x="2" y="31"/>
                      </a:lnTo>
                      <a:lnTo>
                        <a:pt x="0" y="26"/>
                      </a:lnTo>
                      <a:lnTo>
                        <a:pt x="2" y="21"/>
                      </a:lnTo>
                      <a:lnTo>
                        <a:pt x="2" y="15"/>
                      </a:lnTo>
                      <a:lnTo>
                        <a:pt x="7" y="10"/>
                      </a:lnTo>
                      <a:lnTo>
                        <a:pt x="8" y="5"/>
                      </a:lnTo>
                      <a:lnTo>
                        <a:pt x="17" y="0"/>
                      </a:lnTo>
                      <a:lnTo>
                        <a:pt x="23" y="0"/>
                      </a:lnTo>
                      <a:lnTo>
                        <a:pt x="28" y="0"/>
                      </a:lnTo>
                      <a:lnTo>
                        <a:pt x="38" y="0"/>
                      </a:lnTo>
                      <a:lnTo>
                        <a:pt x="42" y="5"/>
                      </a:lnTo>
                      <a:lnTo>
                        <a:pt x="45" y="8"/>
                      </a:lnTo>
                      <a:lnTo>
                        <a:pt x="49" y="10"/>
                      </a:lnTo>
                      <a:lnTo>
                        <a:pt x="51" y="15"/>
                      </a:lnTo>
                      <a:lnTo>
                        <a:pt x="53" y="21"/>
                      </a:lnTo>
                      <a:lnTo>
                        <a:pt x="53" y="26"/>
                      </a:lnTo>
                      <a:lnTo>
                        <a:pt x="53" y="31"/>
                      </a:lnTo>
                      <a:lnTo>
                        <a:pt x="51" y="34"/>
                      </a:lnTo>
                      <a:lnTo>
                        <a:pt x="51" y="37"/>
                      </a:lnTo>
                      <a:lnTo>
                        <a:pt x="49" y="42"/>
                      </a:lnTo>
                      <a:lnTo>
                        <a:pt x="45" y="44"/>
                      </a:lnTo>
                      <a:lnTo>
                        <a:pt x="40" y="47"/>
                      </a:lnTo>
                      <a:lnTo>
                        <a:pt x="36" y="49"/>
                      </a:lnTo>
                      <a:lnTo>
                        <a:pt x="32" y="52"/>
                      </a:lnTo>
                      <a:lnTo>
                        <a:pt x="30" y="52"/>
                      </a:lnTo>
                      <a:lnTo>
                        <a:pt x="28" y="52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122" name="Freeform 941"/>
                <p:cNvSpPr>
                  <a:spLocks/>
                </p:cNvSpPr>
                <p:nvPr/>
              </p:nvSpPr>
              <p:spPr bwMode="auto">
                <a:xfrm>
                  <a:off x="2181" y="4032"/>
                  <a:ext cx="1069" cy="70"/>
                </a:xfrm>
                <a:custGeom>
                  <a:avLst/>
                  <a:gdLst/>
                  <a:ahLst/>
                  <a:cxnLst>
                    <a:cxn ang="0">
                      <a:pos x="0" y="76"/>
                    </a:cxn>
                    <a:cxn ang="0">
                      <a:pos x="0" y="0"/>
                    </a:cxn>
                    <a:cxn ang="0">
                      <a:pos x="1071" y="0"/>
                    </a:cxn>
                    <a:cxn ang="0">
                      <a:pos x="1071" y="76"/>
                    </a:cxn>
                    <a:cxn ang="0">
                      <a:pos x="0" y="76"/>
                    </a:cxn>
                  </a:cxnLst>
                  <a:rect l="0" t="0" r="r" b="b"/>
                  <a:pathLst>
                    <a:path w="1072" h="77">
                      <a:moveTo>
                        <a:pt x="0" y="76"/>
                      </a:moveTo>
                      <a:lnTo>
                        <a:pt x="0" y="0"/>
                      </a:lnTo>
                      <a:lnTo>
                        <a:pt x="1071" y="0"/>
                      </a:lnTo>
                      <a:lnTo>
                        <a:pt x="1071" y="76"/>
                      </a:lnTo>
                      <a:lnTo>
                        <a:pt x="0" y="76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123" name="Line 942"/>
                <p:cNvSpPr>
                  <a:spLocks noChangeShapeType="1"/>
                </p:cNvSpPr>
                <p:nvPr/>
              </p:nvSpPr>
              <p:spPr bwMode="auto">
                <a:xfrm>
                  <a:off x="3118" y="4175"/>
                  <a:ext cx="134" cy="0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124" name="Freeform 943"/>
                <p:cNvSpPr>
                  <a:spLocks/>
                </p:cNvSpPr>
                <p:nvPr/>
              </p:nvSpPr>
              <p:spPr bwMode="auto">
                <a:xfrm>
                  <a:off x="3112" y="4134"/>
                  <a:ext cx="135" cy="70"/>
                </a:xfrm>
                <a:custGeom>
                  <a:avLst/>
                  <a:gdLst/>
                  <a:ahLst/>
                  <a:cxnLst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136" y="0"/>
                    </a:cxn>
                    <a:cxn ang="0">
                      <a:pos x="136" y="34"/>
                    </a:cxn>
                    <a:cxn ang="0">
                      <a:pos x="0" y="34"/>
                    </a:cxn>
                  </a:cxnLst>
                  <a:rect l="0" t="0" r="r" b="b"/>
                  <a:pathLst>
                    <a:path w="137" h="35">
                      <a:moveTo>
                        <a:pt x="0" y="34"/>
                      </a:moveTo>
                      <a:lnTo>
                        <a:pt x="0" y="0"/>
                      </a:lnTo>
                      <a:lnTo>
                        <a:pt x="136" y="0"/>
                      </a:lnTo>
                      <a:lnTo>
                        <a:pt x="136" y="3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125" name="Freeform 944"/>
                <p:cNvSpPr>
                  <a:spLocks/>
                </p:cNvSpPr>
                <p:nvPr/>
              </p:nvSpPr>
              <p:spPr bwMode="auto">
                <a:xfrm>
                  <a:off x="3112" y="4044"/>
                  <a:ext cx="135" cy="33"/>
                </a:xfrm>
                <a:custGeom>
                  <a:avLst/>
                  <a:gdLst/>
                  <a:ahLst/>
                  <a:cxnLst>
                    <a:cxn ang="0">
                      <a:pos x="0" y="32"/>
                    </a:cxn>
                    <a:cxn ang="0">
                      <a:pos x="0" y="0"/>
                    </a:cxn>
                    <a:cxn ang="0">
                      <a:pos x="136" y="0"/>
                    </a:cxn>
                    <a:cxn ang="0">
                      <a:pos x="136" y="32"/>
                    </a:cxn>
                    <a:cxn ang="0">
                      <a:pos x="0" y="32"/>
                    </a:cxn>
                  </a:cxnLst>
                  <a:rect l="0" t="0" r="r" b="b"/>
                  <a:pathLst>
                    <a:path w="137" h="33">
                      <a:moveTo>
                        <a:pt x="0" y="32"/>
                      </a:moveTo>
                      <a:lnTo>
                        <a:pt x="0" y="0"/>
                      </a:lnTo>
                      <a:lnTo>
                        <a:pt x="136" y="0"/>
                      </a:lnTo>
                      <a:lnTo>
                        <a:pt x="136" y="32"/>
                      </a:lnTo>
                      <a:lnTo>
                        <a:pt x="0" y="32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126" name="Freeform 945"/>
                <p:cNvSpPr>
                  <a:spLocks/>
                </p:cNvSpPr>
                <p:nvPr/>
              </p:nvSpPr>
              <p:spPr bwMode="auto">
                <a:xfrm>
                  <a:off x="3112" y="3970"/>
                  <a:ext cx="135" cy="67"/>
                </a:xfrm>
                <a:custGeom>
                  <a:avLst/>
                  <a:gdLst/>
                  <a:ahLst/>
                  <a:cxnLst>
                    <a:cxn ang="0">
                      <a:pos x="0" y="28"/>
                    </a:cxn>
                    <a:cxn ang="0">
                      <a:pos x="0" y="0"/>
                    </a:cxn>
                    <a:cxn ang="0">
                      <a:pos x="136" y="0"/>
                    </a:cxn>
                    <a:cxn ang="0">
                      <a:pos x="136" y="28"/>
                    </a:cxn>
                    <a:cxn ang="0">
                      <a:pos x="0" y="28"/>
                    </a:cxn>
                  </a:cxnLst>
                  <a:rect l="0" t="0" r="r" b="b"/>
                  <a:pathLst>
                    <a:path w="137" h="29">
                      <a:moveTo>
                        <a:pt x="0" y="28"/>
                      </a:moveTo>
                      <a:lnTo>
                        <a:pt x="0" y="0"/>
                      </a:lnTo>
                      <a:lnTo>
                        <a:pt x="136" y="0"/>
                      </a:lnTo>
                      <a:lnTo>
                        <a:pt x="136" y="28"/>
                      </a:lnTo>
                      <a:lnTo>
                        <a:pt x="0" y="28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127" name="Line 946"/>
                <p:cNvSpPr>
                  <a:spLocks noChangeShapeType="1"/>
                </p:cNvSpPr>
                <p:nvPr/>
              </p:nvSpPr>
              <p:spPr bwMode="auto">
                <a:xfrm>
                  <a:off x="3118" y="4084"/>
                  <a:ext cx="134" cy="0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128" name="Line 947"/>
                <p:cNvSpPr>
                  <a:spLocks noChangeShapeType="1"/>
                </p:cNvSpPr>
                <p:nvPr/>
              </p:nvSpPr>
              <p:spPr bwMode="auto">
                <a:xfrm>
                  <a:off x="3118" y="4020"/>
                  <a:ext cx="134" cy="0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129" name="Freeform 948"/>
                <p:cNvSpPr>
                  <a:spLocks/>
                </p:cNvSpPr>
                <p:nvPr/>
              </p:nvSpPr>
              <p:spPr bwMode="auto">
                <a:xfrm>
                  <a:off x="2581" y="3918"/>
                  <a:ext cx="343" cy="60"/>
                </a:xfrm>
                <a:custGeom>
                  <a:avLst/>
                  <a:gdLst/>
                  <a:ahLst/>
                  <a:cxnLst>
                    <a:cxn ang="0">
                      <a:pos x="0" y="59"/>
                    </a:cxn>
                    <a:cxn ang="0">
                      <a:pos x="0" y="0"/>
                    </a:cxn>
                    <a:cxn ang="0">
                      <a:pos x="341" y="0"/>
                    </a:cxn>
                    <a:cxn ang="0">
                      <a:pos x="341" y="59"/>
                    </a:cxn>
                    <a:cxn ang="0">
                      <a:pos x="0" y="59"/>
                    </a:cxn>
                  </a:cxnLst>
                  <a:rect l="0" t="0" r="r" b="b"/>
                  <a:pathLst>
                    <a:path w="342" h="60">
                      <a:moveTo>
                        <a:pt x="0" y="59"/>
                      </a:moveTo>
                      <a:lnTo>
                        <a:pt x="0" y="0"/>
                      </a:lnTo>
                      <a:lnTo>
                        <a:pt x="341" y="0"/>
                      </a:lnTo>
                      <a:lnTo>
                        <a:pt x="341" y="59"/>
                      </a:lnTo>
                      <a:lnTo>
                        <a:pt x="0" y="59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130" name="Line 955"/>
                <p:cNvSpPr>
                  <a:spLocks noChangeShapeType="1"/>
                </p:cNvSpPr>
                <p:nvPr/>
              </p:nvSpPr>
              <p:spPr bwMode="auto">
                <a:xfrm>
                  <a:off x="2951" y="3815"/>
                  <a:ext cx="0" cy="168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131" name="Freeform 956"/>
                <p:cNvSpPr>
                  <a:spLocks/>
                </p:cNvSpPr>
                <p:nvPr/>
              </p:nvSpPr>
              <p:spPr bwMode="auto">
                <a:xfrm>
                  <a:off x="1697" y="4020"/>
                  <a:ext cx="504" cy="35"/>
                </a:xfrm>
                <a:custGeom>
                  <a:avLst/>
                  <a:gdLst/>
                  <a:ahLst/>
                  <a:cxnLst>
                    <a:cxn ang="0">
                      <a:pos x="0" y="34"/>
                    </a:cxn>
                    <a:cxn ang="0">
                      <a:pos x="0" y="0"/>
                    </a:cxn>
                    <a:cxn ang="0">
                      <a:pos x="487" y="0"/>
                    </a:cxn>
                    <a:cxn ang="0">
                      <a:pos x="487" y="34"/>
                    </a:cxn>
                    <a:cxn ang="0">
                      <a:pos x="0" y="34"/>
                    </a:cxn>
                  </a:cxnLst>
                  <a:rect l="0" t="0" r="r" b="b"/>
                  <a:pathLst>
                    <a:path w="488" h="35">
                      <a:moveTo>
                        <a:pt x="0" y="34"/>
                      </a:moveTo>
                      <a:lnTo>
                        <a:pt x="0" y="0"/>
                      </a:lnTo>
                      <a:lnTo>
                        <a:pt x="487" y="0"/>
                      </a:lnTo>
                      <a:lnTo>
                        <a:pt x="487" y="3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132" name="Freeform 957"/>
                <p:cNvSpPr>
                  <a:spLocks/>
                </p:cNvSpPr>
                <p:nvPr/>
              </p:nvSpPr>
              <p:spPr bwMode="auto">
                <a:xfrm>
                  <a:off x="471" y="3680"/>
                  <a:ext cx="366" cy="291"/>
                </a:xfrm>
                <a:custGeom>
                  <a:avLst/>
                  <a:gdLst/>
                  <a:ahLst/>
                  <a:cxnLst>
                    <a:cxn ang="0">
                      <a:pos x="0" y="290"/>
                    </a:cxn>
                    <a:cxn ang="0">
                      <a:pos x="0" y="0"/>
                    </a:cxn>
                    <a:cxn ang="0">
                      <a:pos x="365" y="0"/>
                    </a:cxn>
                    <a:cxn ang="0">
                      <a:pos x="365" y="290"/>
                    </a:cxn>
                    <a:cxn ang="0">
                      <a:pos x="0" y="290"/>
                    </a:cxn>
                  </a:cxnLst>
                  <a:rect l="0" t="0" r="r" b="b"/>
                  <a:pathLst>
                    <a:path w="366" h="291">
                      <a:moveTo>
                        <a:pt x="0" y="290"/>
                      </a:moveTo>
                      <a:lnTo>
                        <a:pt x="0" y="0"/>
                      </a:lnTo>
                      <a:lnTo>
                        <a:pt x="365" y="0"/>
                      </a:lnTo>
                      <a:lnTo>
                        <a:pt x="365" y="290"/>
                      </a:lnTo>
                      <a:lnTo>
                        <a:pt x="0" y="290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133" name="Freeform 959"/>
                <p:cNvSpPr>
                  <a:spLocks/>
                </p:cNvSpPr>
                <p:nvPr/>
              </p:nvSpPr>
              <p:spPr bwMode="auto">
                <a:xfrm>
                  <a:off x="1133" y="3737"/>
                  <a:ext cx="1970" cy="477"/>
                </a:xfrm>
                <a:custGeom>
                  <a:avLst/>
                  <a:gdLst/>
                  <a:ahLst/>
                  <a:cxnLst>
                    <a:cxn ang="0">
                      <a:pos x="1972" y="476"/>
                    </a:cxn>
                    <a:cxn ang="0">
                      <a:pos x="1972" y="126"/>
                    </a:cxn>
                    <a:cxn ang="0">
                      <a:pos x="1494" y="126"/>
                    </a:cxn>
                    <a:cxn ang="0">
                      <a:pos x="1333" y="72"/>
                    </a:cxn>
                    <a:cxn ang="0">
                      <a:pos x="168" y="72"/>
                    </a:cxn>
                    <a:cxn ang="0">
                      <a:pos x="84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973" h="477">
                      <a:moveTo>
                        <a:pt x="1972" y="476"/>
                      </a:moveTo>
                      <a:lnTo>
                        <a:pt x="1972" y="126"/>
                      </a:lnTo>
                      <a:lnTo>
                        <a:pt x="1494" y="126"/>
                      </a:lnTo>
                      <a:lnTo>
                        <a:pt x="1333" y="72"/>
                      </a:lnTo>
                      <a:lnTo>
                        <a:pt x="168" y="72"/>
                      </a:lnTo>
                      <a:lnTo>
                        <a:pt x="8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134" name="Line 962"/>
                <p:cNvSpPr>
                  <a:spLocks noChangeShapeType="1"/>
                </p:cNvSpPr>
                <p:nvPr/>
              </p:nvSpPr>
              <p:spPr bwMode="auto">
                <a:xfrm>
                  <a:off x="1437" y="3738"/>
                  <a:ext cx="277" cy="0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135" name="Oval 963"/>
                <p:cNvSpPr>
                  <a:spLocks noChangeArrowheads="1"/>
                </p:cNvSpPr>
                <p:nvPr/>
              </p:nvSpPr>
              <p:spPr bwMode="auto">
                <a:xfrm>
                  <a:off x="568" y="3738"/>
                  <a:ext cx="99" cy="67"/>
                </a:xfrm>
                <a:prstGeom prst="ellipse">
                  <a:avLst/>
                </a:prstGeom>
                <a:solidFill>
                  <a:srgbClr val="000000"/>
                </a:solidFill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136" name="Oval 964"/>
                <p:cNvSpPr>
                  <a:spLocks noChangeArrowheads="1"/>
                </p:cNvSpPr>
                <p:nvPr/>
              </p:nvSpPr>
              <p:spPr bwMode="auto">
                <a:xfrm>
                  <a:off x="592" y="3749"/>
                  <a:ext cx="39" cy="29"/>
                </a:xfrm>
                <a:prstGeom prst="ellipse">
                  <a:avLst/>
                </a:prstGeom>
                <a:solidFill>
                  <a:srgbClr val="000000"/>
                </a:solidFill>
                <a:ln w="12700">
                  <a:solidFill>
                    <a:srgbClr val="80808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137" name="Line 965"/>
                <p:cNvSpPr>
                  <a:spLocks noChangeShapeType="1"/>
                </p:cNvSpPr>
                <p:nvPr/>
              </p:nvSpPr>
              <p:spPr bwMode="auto">
                <a:xfrm flipH="1" flipV="1">
                  <a:off x="573" y="3738"/>
                  <a:ext cx="20" cy="33"/>
                </a:xfrm>
                <a:prstGeom prst="line">
                  <a:avLst/>
                </a:prstGeom>
                <a:noFill/>
                <a:ln w="25400">
                  <a:solidFill>
                    <a:srgbClr val="80808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138" name="Line 966"/>
                <p:cNvSpPr>
                  <a:spLocks noChangeShapeType="1"/>
                </p:cNvSpPr>
                <p:nvPr/>
              </p:nvSpPr>
              <p:spPr bwMode="auto">
                <a:xfrm flipV="1">
                  <a:off x="649" y="3738"/>
                  <a:ext cx="20" cy="23"/>
                </a:xfrm>
                <a:prstGeom prst="line">
                  <a:avLst/>
                </a:prstGeom>
                <a:noFill/>
                <a:ln w="25400">
                  <a:solidFill>
                    <a:srgbClr val="80808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139" name="Line 967"/>
                <p:cNvSpPr>
                  <a:spLocks noChangeShapeType="1"/>
                </p:cNvSpPr>
                <p:nvPr/>
              </p:nvSpPr>
              <p:spPr bwMode="auto">
                <a:xfrm>
                  <a:off x="657" y="3787"/>
                  <a:ext cx="2" cy="5"/>
                </a:xfrm>
                <a:prstGeom prst="line">
                  <a:avLst/>
                </a:prstGeom>
                <a:noFill/>
                <a:ln w="25400">
                  <a:solidFill>
                    <a:srgbClr val="80808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140" name="Line 968"/>
                <p:cNvSpPr>
                  <a:spLocks noChangeShapeType="1"/>
                </p:cNvSpPr>
                <p:nvPr/>
              </p:nvSpPr>
              <p:spPr bwMode="auto">
                <a:xfrm flipH="1">
                  <a:off x="577" y="3798"/>
                  <a:ext cx="20" cy="5"/>
                </a:xfrm>
                <a:prstGeom prst="line">
                  <a:avLst/>
                </a:prstGeom>
                <a:noFill/>
                <a:ln w="25400">
                  <a:solidFill>
                    <a:srgbClr val="80808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141" name="Freeform 969"/>
                <p:cNvSpPr>
                  <a:spLocks/>
                </p:cNvSpPr>
                <p:nvPr/>
              </p:nvSpPr>
              <p:spPr bwMode="auto">
                <a:xfrm>
                  <a:off x="2825" y="3879"/>
                  <a:ext cx="76" cy="9"/>
                </a:xfrm>
                <a:custGeom>
                  <a:avLst/>
                  <a:gdLst/>
                  <a:ahLst/>
                  <a:cxnLst>
                    <a:cxn ang="0">
                      <a:pos x="0" y="8"/>
                    </a:cxn>
                    <a:cxn ang="0">
                      <a:pos x="0" y="0"/>
                    </a:cxn>
                    <a:cxn ang="0">
                      <a:pos x="75" y="0"/>
                    </a:cxn>
                    <a:cxn ang="0">
                      <a:pos x="75" y="8"/>
                    </a:cxn>
                    <a:cxn ang="0">
                      <a:pos x="0" y="8"/>
                    </a:cxn>
                  </a:cxnLst>
                  <a:rect l="0" t="0" r="r" b="b"/>
                  <a:pathLst>
                    <a:path w="76" h="9">
                      <a:moveTo>
                        <a:pt x="0" y="8"/>
                      </a:moveTo>
                      <a:lnTo>
                        <a:pt x="0" y="0"/>
                      </a:lnTo>
                      <a:lnTo>
                        <a:pt x="75" y="0"/>
                      </a:lnTo>
                      <a:lnTo>
                        <a:pt x="75" y="8"/>
                      </a:lnTo>
                      <a:lnTo>
                        <a:pt x="0" y="8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142" name="Freeform 970"/>
                <p:cNvSpPr>
                  <a:spLocks/>
                </p:cNvSpPr>
                <p:nvPr/>
              </p:nvSpPr>
              <p:spPr bwMode="auto">
                <a:xfrm>
                  <a:off x="2825" y="3798"/>
                  <a:ext cx="76" cy="7"/>
                </a:xfrm>
                <a:custGeom>
                  <a:avLst/>
                  <a:gdLst/>
                  <a:ahLst/>
                  <a:cxnLst>
                    <a:cxn ang="0">
                      <a:pos x="0" y="6"/>
                    </a:cxn>
                    <a:cxn ang="0">
                      <a:pos x="0" y="0"/>
                    </a:cxn>
                    <a:cxn ang="0">
                      <a:pos x="75" y="0"/>
                    </a:cxn>
                    <a:cxn ang="0">
                      <a:pos x="75" y="6"/>
                    </a:cxn>
                    <a:cxn ang="0">
                      <a:pos x="0" y="6"/>
                    </a:cxn>
                  </a:cxnLst>
                  <a:rect l="0" t="0" r="r" b="b"/>
                  <a:pathLst>
                    <a:path w="76" h="7">
                      <a:moveTo>
                        <a:pt x="0" y="6"/>
                      </a:moveTo>
                      <a:lnTo>
                        <a:pt x="0" y="0"/>
                      </a:lnTo>
                      <a:lnTo>
                        <a:pt x="75" y="0"/>
                      </a:lnTo>
                      <a:lnTo>
                        <a:pt x="75" y="6"/>
                      </a:lnTo>
                      <a:lnTo>
                        <a:pt x="0" y="6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143" name="Freeform 971"/>
                <p:cNvSpPr>
                  <a:spLocks/>
                </p:cNvSpPr>
                <p:nvPr/>
              </p:nvSpPr>
              <p:spPr bwMode="auto">
                <a:xfrm>
                  <a:off x="2825" y="3738"/>
                  <a:ext cx="76" cy="6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0" y="0"/>
                    </a:cxn>
                    <a:cxn ang="0">
                      <a:pos x="75" y="0"/>
                    </a:cxn>
                    <a:cxn ang="0">
                      <a:pos x="75" y="5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76" h="6">
                      <a:moveTo>
                        <a:pt x="0" y="5"/>
                      </a:moveTo>
                      <a:lnTo>
                        <a:pt x="0" y="0"/>
                      </a:lnTo>
                      <a:lnTo>
                        <a:pt x="75" y="0"/>
                      </a:lnTo>
                      <a:lnTo>
                        <a:pt x="75" y="5"/>
                      </a:lnTo>
                      <a:lnTo>
                        <a:pt x="0" y="5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144" name="Freeform 972"/>
                <p:cNvSpPr>
                  <a:spLocks/>
                </p:cNvSpPr>
                <p:nvPr/>
              </p:nvSpPr>
              <p:spPr bwMode="auto">
                <a:xfrm>
                  <a:off x="2825" y="3646"/>
                  <a:ext cx="76" cy="7"/>
                </a:xfrm>
                <a:custGeom>
                  <a:avLst/>
                  <a:gdLst/>
                  <a:ahLst/>
                  <a:cxnLst>
                    <a:cxn ang="0">
                      <a:pos x="0" y="6"/>
                    </a:cxn>
                    <a:cxn ang="0">
                      <a:pos x="0" y="0"/>
                    </a:cxn>
                    <a:cxn ang="0">
                      <a:pos x="75" y="0"/>
                    </a:cxn>
                    <a:cxn ang="0">
                      <a:pos x="75" y="6"/>
                    </a:cxn>
                    <a:cxn ang="0">
                      <a:pos x="0" y="6"/>
                    </a:cxn>
                  </a:cxnLst>
                  <a:rect l="0" t="0" r="r" b="b"/>
                  <a:pathLst>
                    <a:path w="76" h="7">
                      <a:moveTo>
                        <a:pt x="0" y="6"/>
                      </a:moveTo>
                      <a:lnTo>
                        <a:pt x="0" y="0"/>
                      </a:lnTo>
                      <a:lnTo>
                        <a:pt x="75" y="0"/>
                      </a:lnTo>
                      <a:lnTo>
                        <a:pt x="75" y="6"/>
                      </a:lnTo>
                      <a:lnTo>
                        <a:pt x="0" y="6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145" name="Freeform 973"/>
                <p:cNvSpPr>
                  <a:spLocks/>
                </p:cNvSpPr>
                <p:nvPr/>
              </p:nvSpPr>
              <p:spPr bwMode="auto">
                <a:xfrm>
                  <a:off x="2825" y="3597"/>
                  <a:ext cx="76" cy="6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0" y="0"/>
                    </a:cxn>
                    <a:cxn ang="0">
                      <a:pos x="75" y="0"/>
                    </a:cxn>
                    <a:cxn ang="0">
                      <a:pos x="75" y="5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76" h="6">
                      <a:moveTo>
                        <a:pt x="0" y="5"/>
                      </a:moveTo>
                      <a:lnTo>
                        <a:pt x="0" y="0"/>
                      </a:lnTo>
                      <a:lnTo>
                        <a:pt x="75" y="0"/>
                      </a:lnTo>
                      <a:lnTo>
                        <a:pt x="75" y="5"/>
                      </a:lnTo>
                      <a:lnTo>
                        <a:pt x="0" y="5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146" name="Freeform 974"/>
                <p:cNvSpPr>
                  <a:spLocks/>
                </p:cNvSpPr>
                <p:nvPr/>
              </p:nvSpPr>
              <p:spPr bwMode="auto">
                <a:xfrm>
                  <a:off x="2825" y="3508"/>
                  <a:ext cx="76" cy="8"/>
                </a:xfrm>
                <a:custGeom>
                  <a:avLst/>
                  <a:gdLst/>
                  <a:ahLst/>
                  <a:cxnLst>
                    <a:cxn ang="0">
                      <a:pos x="0" y="7"/>
                    </a:cxn>
                    <a:cxn ang="0">
                      <a:pos x="0" y="0"/>
                    </a:cxn>
                    <a:cxn ang="0">
                      <a:pos x="75" y="0"/>
                    </a:cxn>
                    <a:cxn ang="0">
                      <a:pos x="75" y="7"/>
                    </a:cxn>
                    <a:cxn ang="0">
                      <a:pos x="0" y="7"/>
                    </a:cxn>
                  </a:cxnLst>
                  <a:rect l="0" t="0" r="r" b="b"/>
                  <a:pathLst>
                    <a:path w="76" h="8">
                      <a:moveTo>
                        <a:pt x="0" y="7"/>
                      </a:moveTo>
                      <a:lnTo>
                        <a:pt x="0" y="0"/>
                      </a:lnTo>
                      <a:lnTo>
                        <a:pt x="75" y="0"/>
                      </a:lnTo>
                      <a:lnTo>
                        <a:pt x="75" y="7"/>
                      </a:lnTo>
                      <a:lnTo>
                        <a:pt x="0" y="7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147" name="Freeform 975"/>
                <p:cNvSpPr>
                  <a:spLocks/>
                </p:cNvSpPr>
                <p:nvPr/>
              </p:nvSpPr>
              <p:spPr bwMode="auto">
                <a:xfrm>
                  <a:off x="3209" y="4021"/>
                  <a:ext cx="128" cy="70"/>
                </a:xfrm>
                <a:custGeom>
                  <a:avLst/>
                  <a:gdLst/>
                  <a:ahLst/>
                  <a:cxnLst>
                    <a:cxn ang="0">
                      <a:pos x="127" y="21"/>
                    </a:cxn>
                    <a:cxn ang="0">
                      <a:pos x="87" y="0"/>
                    </a:cxn>
                    <a:cxn ang="0">
                      <a:pos x="0" y="7"/>
                    </a:cxn>
                    <a:cxn ang="0">
                      <a:pos x="0" y="80"/>
                    </a:cxn>
                    <a:cxn ang="0">
                      <a:pos x="110" y="80"/>
                    </a:cxn>
                    <a:cxn ang="0">
                      <a:pos x="127" y="59"/>
                    </a:cxn>
                    <a:cxn ang="0">
                      <a:pos x="127" y="21"/>
                    </a:cxn>
                  </a:cxnLst>
                  <a:rect l="0" t="0" r="r" b="b"/>
                  <a:pathLst>
                    <a:path w="128" h="81">
                      <a:moveTo>
                        <a:pt x="127" y="21"/>
                      </a:moveTo>
                      <a:lnTo>
                        <a:pt x="87" y="0"/>
                      </a:lnTo>
                      <a:lnTo>
                        <a:pt x="0" y="7"/>
                      </a:lnTo>
                      <a:lnTo>
                        <a:pt x="0" y="80"/>
                      </a:lnTo>
                      <a:lnTo>
                        <a:pt x="110" y="80"/>
                      </a:lnTo>
                      <a:lnTo>
                        <a:pt x="127" y="59"/>
                      </a:lnTo>
                      <a:lnTo>
                        <a:pt x="127" y="21"/>
                      </a:lnTo>
                    </a:path>
                  </a:pathLst>
                </a:custGeom>
                <a:solidFill>
                  <a:srgbClr val="000000"/>
                </a:solidFill>
                <a:ln w="12700" cap="rnd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grpSp>
              <p:nvGrpSpPr>
                <p:cNvPr id="148" name="Group 978"/>
                <p:cNvGrpSpPr>
                  <a:grpSpLocks/>
                </p:cNvGrpSpPr>
                <p:nvPr/>
              </p:nvGrpSpPr>
              <p:grpSpPr bwMode="auto">
                <a:xfrm>
                  <a:off x="1855" y="3612"/>
                  <a:ext cx="645" cy="369"/>
                  <a:chOff x="1855" y="3612"/>
                  <a:chExt cx="645" cy="369"/>
                </a:xfrm>
              </p:grpSpPr>
              <p:sp>
                <p:nvSpPr>
                  <p:cNvPr id="152" name="Freeform 979"/>
                  <p:cNvSpPr>
                    <a:spLocks/>
                  </p:cNvSpPr>
                  <p:nvPr/>
                </p:nvSpPr>
                <p:spPr bwMode="auto">
                  <a:xfrm>
                    <a:off x="2383" y="3612"/>
                    <a:ext cx="20" cy="14"/>
                  </a:xfrm>
                  <a:custGeom>
                    <a:avLst/>
                    <a:gdLst/>
                    <a:ahLst/>
                    <a:cxnLst>
                      <a:cxn ang="0">
                        <a:pos x="10" y="13"/>
                      </a:cxn>
                      <a:cxn ang="0">
                        <a:pos x="9" y="11"/>
                      </a:cxn>
                      <a:cxn ang="0">
                        <a:pos x="8" y="10"/>
                      </a:cxn>
                      <a:cxn ang="0">
                        <a:pos x="8" y="8"/>
                      </a:cxn>
                      <a:cxn ang="0">
                        <a:pos x="8" y="7"/>
                      </a:cxn>
                      <a:cxn ang="0">
                        <a:pos x="9" y="5"/>
                      </a:cxn>
                      <a:cxn ang="0">
                        <a:pos x="9" y="4"/>
                      </a:cxn>
                      <a:cxn ang="0">
                        <a:pos x="9" y="4"/>
                      </a:cxn>
                      <a:cxn ang="0">
                        <a:pos x="9" y="3"/>
                      </a:cxn>
                      <a:cxn ang="0">
                        <a:pos x="8" y="2"/>
                      </a:cxn>
                      <a:cxn ang="0">
                        <a:pos x="7" y="1"/>
                      </a:cxn>
                      <a:cxn ang="0">
                        <a:pos x="6" y="0"/>
                      </a:cxn>
                      <a:cxn ang="0">
                        <a:pos x="5" y="0"/>
                      </a:cxn>
                      <a:cxn ang="0">
                        <a:pos x="4" y="0"/>
                      </a:cxn>
                      <a:cxn ang="0">
                        <a:pos x="3" y="1"/>
                      </a:cxn>
                      <a:cxn ang="0">
                        <a:pos x="2" y="2"/>
                      </a:cxn>
                      <a:cxn ang="0">
                        <a:pos x="1" y="3"/>
                      </a:cxn>
                      <a:cxn ang="0">
                        <a:pos x="1" y="4"/>
                      </a:cxn>
                      <a:cxn ang="0">
                        <a:pos x="1" y="5"/>
                      </a:cxn>
                      <a:cxn ang="0">
                        <a:pos x="2" y="7"/>
                      </a:cxn>
                      <a:cxn ang="0">
                        <a:pos x="2" y="8"/>
                      </a:cxn>
                      <a:cxn ang="0">
                        <a:pos x="2" y="10"/>
                      </a:cxn>
                      <a:cxn ang="0">
                        <a:pos x="1" y="11"/>
                      </a:cxn>
                      <a:cxn ang="0">
                        <a:pos x="0" y="13"/>
                      </a:cxn>
                      <a:cxn ang="0">
                        <a:pos x="10" y="13"/>
                      </a:cxn>
                    </a:cxnLst>
                    <a:rect l="0" t="0" r="r" b="b"/>
                    <a:pathLst>
                      <a:path w="11" h="14">
                        <a:moveTo>
                          <a:pt x="10" y="13"/>
                        </a:moveTo>
                        <a:lnTo>
                          <a:pt x="9" y="11"/>
                        </a:lnTo>
                        <a:lnTo>
                          <a:pt x="8" y="10"/>
                        </a:lnTo>
                        <a:lnTo>
                          <a:pt x="8" y="8"/>
                        </a:lnTo>
                        <a:lnTo>
                          <a:pt x="8" y="7"/>
                        </a:lnTo>
                        <a:lnTo>
                          <a:pt x="9" y="5"/>
                        </a:lnTo>
                        <a:lnTo>
                          <a:pt x="9" y="4"/>
                        </a:lnTo>
                        <a:lnTo>
                          <a:pt x="9" y="4"/>
                        </a:lnTo>
                        <a:lnTo>
                          <a:pt x="9" y="3"/>
                        </a:lnTo>
                        <a:lnTo>
                          <a:pt x="8" y="2"/>
                        </a:lnTo>
                        <a:lnTo>
                          <a:pt x="7" y="1"/>
                        </a:lnTo>
                        <a:lnTo>
                          <a:pt x="6" y="0"/>
                        </a:lnTo>
                        <a:lnTo>
                          <a:pt x="5" y="0"/>
                        </a:lnTo>
                        <a:lnTo>
                          <a:pt x="4" y="0"/>
                        </a:lnTo>
                        <a:lnTo>
                          <a:pt x="3" y="1"/>
                        </a:lnTo>
                        <a:lnTo>
                          <a:pt x="2" y="2"/>
                        </a:lnTo>
                        <a:lnTo>
                          <a:pt x="1" y="3"/>
                        </a:lnTo>
                        <a:lnTo>
                          <a:pt x="1" y="4"/>
                        </a:lnTo>
                        <a:lnTo>
                          <a:pt x="1" y="5"/>
                        </a:lnTo>
                        <a:lnTo>
                          <a:pt x="2" y="7"/>
                        </a:lnTo>
                        <a:lnTo>
                          <a:pt x="2" y="8"/>
                        </a:lnTo>
                        <a:lnTo>
                          <a:pt x="2" y="10"/>
                        </a:lnTo>
                        <a:lnTo>
                          <a:pt x="1" y="11"/>
                        </a:lnTo>
                        <a:lnTo>
                          <a:pt x="0" y="13"/>
                        </a:lnTo>
                        <a:lnTo>
                          <a:pt x="10" y="13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grpSp>
                <p:nvGrpSpPr>
                  <p:cNvPr id="153" name="Group 980"/>
                  <p:cNvGrpSpPr>
                    <a:grpSpLocks/>
                  </p:cNvGrpSpPr>
                  <p:nvPr/>
                </p:nvGrpSpPr>
                <p:grpSpPr bwMode="auto">
                  <a:xfrm>
                    <a:off x="2383" y="3612"/>
                    <a:ext cx="11" cy="14"/>
                    <a:chOff x="2383" y="3612"/>
                    <a:chExt cx="11" cy="14"/>
                  </a:xfrm>
                </p:grpSpPr>
                <p:sp>
                  <p:nvSpPr>
                    <p:cNvPr id="392" name="Freeform 981"/>
                    <p:cNvSpPr>
                      <a:spLocks/>
                    </p:cNvSpPr>
                    <p:nvPr/>
                  </p:nvSpPr>
                  <p:spPr bwMode="auto">
                    <a:xfrm>
                      <a:off x="2383" y="3612"/>
                      <a:ext cx="69" cy="14"/>
                    </a:xfrm>
                    <a:custGeom>
                      <a:avLst/>
                      <a:gdLst/>
                      <a:ahLst/>
                      <a:cxnLst>
                        <a:cxn ang="0">
                          <a:pos x="9" y="13"/>
                        </a:cxn>
                        <a:cxn ang="0">
                          <a:pos x="8" y="11"/>
                        </a:cxn>
                        <a:cxn ang="0">
                          <a:pos x="8" y="10"/>
                        </a:cxn>
                        <a:cxn ang="0">
                          <a:pos x="7" y="8"/>
                        </a:cxn>
                        <a:cxn ang="0">
                          <a:pos x="8" y="7"/>
                        </a:cxn>
                        <a:cxn ang="0">
                          <a:pos x="8" y="5"/>
                        </a:cxn>
                        <a:cxn ang="0">
                          <a:pos x="8" y="4"/>
                        </a:cxn>
                        <a:cxn ang="0">
                          <a:pos x="9" y="4"/>
                        </a:cxn>
                        <a:cxn ang="0">
                          <a:pos x="8" y="3"/>
                        </a:cxn>
                        <a:cxn ang="0">
                          <a:pos x="8" y="2"/>
                        </a:cxn>
                        <a:cxn ang="0">
                          <a:pos x="7" y="0"/>
                        </a:cxn>
                        <a:cxn ang="0">
                          <a:pos x="6" y="0"/>
                        </a:cxn>
                        <a:cxn ang="0">
                          <a:pos x="5" y="0"/>
                        </a:cxn>
                        <a:cxn ang="0">
                          <a:pos x="4" y="0"/>
                        </a:cxn>
                        <a:cxn ang="0">
                          <a:pos x="3" y="0"/>
                        </a:cxn>
                        <a:cxn ang="0">
                          <a:pos x="2" y="2"/>
                        </a:cxn>
                        <a:cxn ang="0">
                          <a:pos x="1" y="3"/>
                        </a:cxn>
                        <a:cxn ang="0">
                          <a:pos x="1" y="4"/>
                        </a:cxn>
                        <a:cxn ang="0">
                          <a:pos x="1" y="5"/>
                        </a:cxn>
                        <a:cxn ang="0">
                          <a:pos x="2" y="7"/>
                        </a:cxn>
                        <a:cxn ang="0">
                          <a:pos x="2" y="8"/>
                        </a:cxn>
                        <a:cxn ang="0">
                          <a:pos x="2" y="10"/>
                        </a:cxn>
                        <a:cxn ang="0">
                          <a:pos x="1" y="11"/>
                        </a:cxn>
                        <a:cxn ang="0">
                          <a:pos x="0" y="13"/>
                        </a:cxn>
                        <a:cxn ang="0">
                          <a:pos x="9" y="13"/>
                        </a:cxn>
                      </a:cxnLst>
                      <a:rect l="0" t="0" r="r" b="b"/>
                      <a:pathLst>
                        <a:path w="10" h="14">
                          <a:moveTo>
                            <a:pt x="9" y="13"/>
                          </a:moveTo>
                          <a:lnTo>
                            <a:pt x="8" y="11"/>
                          </a:lnTo>
                          <a:lnTo>
                            <a:pt x="8" y="10"/>
                          </a:lnTo>
                          <a:lnTo>
                            <a:pt x="7" y="8"/>
                          </a:lnTo>
                          <a:lnTo>
                            <a:pt x="8" y="7"/>
                          </a:lnTo>
                          <a:lnTo>
                            <a:pt x="8" y="5"/>
                          </a:lnTo>
                          <a:lnTo>
                            <a:pt x="8" y="4"/>
                          </a:lnTo>
                          <a:lnTo>
                            <a:pt x="9" y="4"/>
                          </a:lnTo>
                          <a:lnTo>
                            <a:pt x="8" y="3"/>
                          </a:lnTo>
                          <a:lnTo>
                            <a:pt x="8" y="2"/>
                          </a:lnTo>
                          <a:lnTo>
                            <a:pt x="7" y="0"/>
                          </a:lnTo>
                          <a:lnTo>
                            <a:pt x="6" y="0"/>
                          </a:lnTo>
                          <a:lnTo>
                            <a:pt x="5" y="0"/>
                          </a:lnTo>
                          <a:lnTo>
                            <a:pt x="4" y="0"/>
                          </a:lnTo>
                          <a:lnTo>
                            <a:pt x="3" y="0"/>
                          </a:lnTo>
                          <a:lnTo>
                            <a:pt x="2" y="2"/>
                          </a:lnTo>
                          <a:lnTo>
                            <a:pt x="1" y="3"/>
                          </a:lnTo>
                          <a:lnTo>
                            <a:pt x="1" y="4"/>
                          </a:lnTo>
                          <a:lnTo>
                            <a:pt x="1" y="5"/>
                          </a:lnTo>
                          <a:lnTo>
                            <a:pt x="2" y="7"/>
                          </a:lnTo>
                          <a:lnTo>
                            <a:pt x="2" y="8"/>
                          </a:lnTo>
                          <a:lnTo>
                            <a:pt x="2" y="10"/>
                          </a:lnTo>
                          <a:lnTo>
                            <a:pt x="1" y="11"/>
                          </a:lnTo>
                          <a:lnTo>
                            <a:pt x="0" y="13"/>
                          </a:lnTo>
                          <a:lnTo>
                            <a:pt x="9" y="13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393" name="Freeform 982"/>
                    <p:cNvSpPr>
                      <a:spLocks/>
                    </p:cNvSpPr>
                    <p:nvPr/>
                  </p:nvSpPr>
                  <p:spPr bwMode="auto">
                    <a:xfrm>
                      <a:off x="2383" y="3612"/>
                      <a:ext cx="69" cy="14"/>
                    </a:xfrm>
                    <a:custGeom>
                      <a:avLst/>
                      <a:gdLst/>
                      <a:ahLst/>
                      <a:cxnLst>
                        <a:cxn ang="0">
                          <a:pos x="10" y="13"/>
                        </a:cxn>
                        <a:cxn ang="0">
                          <a:pos x="9" y="11"/>
                        </a:cxn>
                        <a:cxn ang="0">
                          <a:pos x="8" y="10"/>
                        </a:cxn>
                        <a:cxn ang="0">
                          <a:pos x="8" y="8"/>
                        </a:cxn>
                        <a:cxn ang="0">
                          <a:pos x="8" y="7"/>
                        </a:cxn>
                        <a:cxn ang="0">
                          <a:pos x="9" y="5"/>
                        </a:cxn>
                        <a:cxn ang="0">
                          <a:pos x="9" y="4"/>
                        </a:cxn>
                        <a:cxn ang="0">
                          <a:pos x="9" y="4"/>
                        </a:cxn>
                        <a:cxn ang="0">
                          <a:pos x="9" y="3"/>
                        </a:cxn>
                        <a:cxn ang="0">
                          <a:pos x="8" y="2"/>
                        </a:cxn>
                        <a:cxn ang="0">
                          <a:pos x="7" y="0"/>
                        </a:cxn>
                        <a:cxn ang="0">
                          <a:pos x="6" y="0"/>
                        </a:cxn>
                        <a:cxn ang="0">
                          <a:pos x="5" y="0"/>
                        </a:cxn>
                        <a:cxn ang="0">
                          <a:pos x="4" y="0"/>
                        </a:cxn>
                        <a:cxn ang="0">
                          <a:pos x="3" y="0"/>
                        </a:cxn>
                        <a:cxn ang="0">
                          <a:pos x="2" y="2"/>
                        </a:cxn>
                        <a:cxn ang="0">
                          <a:pos x="1" y="3"/>
                        </a:cxn>
                        <a:cxn ang="0">
                          <a:pos x="1" y="4"/>
                        </a:cxn>
                        <a:cxn ang="0">
                          <a:pos x="1" y="5"/>
                        </a:cxn>
                        <a:cxn ang="0">
                          <a:pos x="2" y="7"/>
                        </a:cxn>
                        <a:cxn ang="0">
                          <a:pos x="2" y="8"/>
                        </a:cxn>
                        <a:cxn ang="0">
                          <a:pos x="2" y="10"/>
                        </a:cxn>
                        <a:cxn ang="0">
                          <a:pos x="1" y="11"/>
                        </a:cxn>
                        <a:cxn ang="0">
                          <a:pos x="0" y="13"/>
                        </a:cxn>
                        <a:cxn ang="0">
                          <a:pos x="10" y="13"/>
                        </a:cxn>
                      </a:cxnLst>
                      <a:rect l="0" t="0" r="r" b="b"/>
                      <a:pathLst>
                        <a:path w="11" h="14">
                          <a:moveTo>
                            <a:pt x="10" y="13"/>
                          </a:moveTo>
                          <a:lnTo>
                            <a:pt x="9" y="11"/>
                          </a:lnTo>
                          <a:lnTo>
                            <a:pt x="8" y="10"/>
                          </a:lnTo>
                          <a:lnTo>
                            <a:pt x="8" y="8"/>
                          </a:lnTo>
                          <a:lnTo>
                            <a:pt x="8" y="7"/>
                          </a:lnTo>
                          <a:lnTo>
                            <a:pt x="9" y="5"/>
                          </a:lnTo>
                          <a:lnTo>
                            <a:pt x="9" y="4"/>
                          </a:lnTo>
                          <a:lnTo>
                            <a:pt x="9" y="4"/>
                          </a:lnTo>
                          <a:lnTo>
                            <a:pt x="9" y="3"/>
                          </a:lnTo>
                          <a:lnTo>
                            <a:pt x="8" y="2"/>
                          </a:lnTo>
                          <a:lnTo>
                            <a:pt x="7" y="0"/>
                          </a:lnTo>
                          <a:lnTo>
                            <a:pt x="6" y="0"/>
                          </a:lnTo>
                          <a:lnTo>
                            <a:pt x="5" y="0"/>
                          </a:lnTo>
                          <a:lnTo>
                            <a:pt x="4" y="0"/>
                          </a:lnTo>
                          <a:lnTo>
                            <a:pt x="3" y="0"/>
                          </a:lnTo>
                          <a:lnTo>
                            <a:pt x="2" y="2"/>
                          </a:lnTo>
                          <a:lnTo>
                            <a:pt x="1" y="3"/>
                          </a:lnTo>
                          <a:lnTo>
                            <a:pt x="1" y="4"/>
                          </a:lnTo>
                          <a:lnTo>
                            <a:pt x="1" y="5"/>
                          </a:lnTo>
                          <a:lnTo>
                            <a:pt x="2" y="7"/>
                          </a:lnTo>
                          <a:lnTo>
                            <a:pt x="2" y="8"/>
                          </a:lnTo>
                          <a:lnTo>
                            <a:pt x="2" y="10"/>
                          </a:lnTo>
                          <a:lnTo>
                            <a:pt x="1" y="11"/>
                          </a:lnTo>
                          <a:lnTo>
                            <a:pt x="0" y="13"/>
                          </a:lnTo>
                          <a:lnTo>
                            <a:pt x="10" y="13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sp>
                <p:nvSpPr>
                  <p:cNvPr id="154" name="Freeform 983"/>
                  <p:cNvSpPr>
                    <a:spLocks/>
                  </p:cNvSpPr>
                  <p:nvPr/>
                </p:nvSpPr>
                <p:spPr bwMode="auto">
                  <a:xfrm>
                    <a:off x="2383" y="3625"/>
                    <a:ext cx="20" cy="5"/>
                  </a:xfrm>
                  <a:custGeom>
                    <a:avLst/>
                    <a:gdLst/>
                    <a:ahLst/>
                    <a:cxnLst>
                      <a:cxn ang="0">
                        <a:pos x="13" y="4"/>
                      </a:cxn>
                      <a:cxn ang="0">
                        <a:pos x="13" y="0"/>
                      </a:cxn>
                      <a:cxn ang="0">
                        <a:pos x="0" y="0"/>
                      </a:cxn>
                      <a:cxn ang="0">
                        <a:pos x="0" y="4"/>
                      </a:cxn>
                      <a:cxn ang="0">
                        <a:pos x="7" y="3"/>
                      </a:cxn>
                      <a:cxn ang="0">
                        <a:pos x="13" y="4"/>
                      </a:cxn>
                    </a:cxnLst>
                    <a:rect l="0" t="0" r="r" b="b"/>
                    <a:pathLst>
                      <a:path w="14" h="5">
                        <a:moveTo>
                          <a:pt x="13" y="4"/>
                        </a:moveTo>
                        <a:lnTo>
                          <a:pt x="13" y="0"/>
                        </a:lnTo>
                        <a:lnTo>
                          <a:pt x="0" y="0"/>
                        </a:lnTo>
                        <a:lnTo>
                          <a:pt x="0" y="4"/>
                        </a:lnTo>
                        <a:lnTo>
                          <a:pt x="7" y="3"/>
                        </a:lnTo>
                        <a:lnTo>
                          <a:pt x="13" y="4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grpSp>
                <p:nvGrpSpPr>
                  <p:cNvPr id="155" name="Group 984"/>
                  <p:cNvGrpSpPr>
                    <a:grpSpLocks/>
                  </p:cNvGrpSpPr>
                  <p:nvPr/>
                </p:nvGrpSpPr>
                <p:grpSpPr bwMode="auto">
                  <a:xfrm>
                    <a:off x="2381" y="3624"/>
                    <a:ext cx="14" cy="6"/>
                    <a:chOff x="2381" y="3624"/>
                    <a:chExt cx="14" cy="6"/>
                  </a:xfrm>
                </p:grpSpPr>
                <p:sp>
                  <p:nvSpPr>
                    <p:cNvPr id="390" name="Freeform 985"/>
                    <p:cNvSpPr>
                      <a:spLocks/>
                    </p:cNvSpPr>
                    <p:nvPr/>
                  </p:nvSpPr>
                  <p:spPr bwMode="auto">
                    <a:xfrm>
                      <a:off x="2383" y="3624"/>
                      <a:ext cx="53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9" y="0"/>
                        </a:cxn>
                        <a:cxn ang="0">
                          <a:pos x="9" y="1"/>
                        </a:cxn>
                        <a:cxn ang="0">
                          <a:pos x="0" y="1"/>
                        </a:cxn>
                        <a:cxn ang="0">
                          <a:pos x="0" y="0"/>
                        </a:cxn>
                        <a:cxn ang="0">
                          <a:pos x="5" y="0"/>
                        </a:cxn>
                        <a:cxn ang="0">
                          <a:pos x="9" y="0"/>
                        </a:cxn>
                      </a:cxnLst>
                      <a:rect l="0" t="0" r="r" b="b"/>
                      <a:pathLst>
                        <a:path w="10" h="2">
                          <a:moveTo>
                            <a:pt x="9" y="0"/>
                          </a:moveTo>
                          <a:lnTo>
                            <a:pt x="9" y="1"/>
                          </a:lnTo>
                          <a:lnTo>
                            <a:pt x="0" y="1"/>
                          </a:lnTo>
                          <a:lnTo>
                            <a:pt x="0" y="0"/>
                          </a:lnTo>
                          <a:lnTo>
                            <a:pt x="5" y="0"/>
                          </a:lnTo>
                          <a:lnTo>
                            <a:pt x="9" y="0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391" name="Freeform 986"/>
                    <p:cNvSpPr>
                      <a:spLocks/>
                    </p:cNvSpPr>
                    <p:nvPr/>
                  </p:nvSpPr>
                  <p:spPr bwMode="auto">
                    <a:xfrm>
                      <a:off x="2383" y="3625"/>
                      <a:ext cx="56" cy="5"/>
                    </a:xfrm>
                    <a:custGeom>
                      <a:avLst/>
                      <a:gdLst/>
                      <a:ahLst/>
                      <a:cxnLst>
                        <a:cxn ang="0">
                          <a:pos x="13" y="4"/>
                        </a:cxn>
                        <a:cxn ang="0">
                          <a:pos x="13" y="0"/>
                        </a:cxn>
                        <a:cxn ang="0">
                          <a:pos x="0" y="0"/>
                        </a:cxn>
                        <a:cxn ang="0">
                          <a:pos x="0" y="4"/>
                        </a:cxn>
                        <a:cxn ang="0">
                          <a:pos x="7" y="3"/>
                        </a:cxn>
                        <a:cxn ang="0">
                          <a:pos x="13" y="4"/>
                        </a:cxn>
                      </a:cxnLst>
                      <a:rect l="0" t="0" r="r" b="b"/>
                      <a:pathLst>
                        <a:path w="14" h="5">
                          <a:moveTo>
                            <a:pt x="13" y="4"/>
                          </a:moveTo>
                          <a:lnTo>
                            <a:pt x="13" y="0"/>
                          </a:lnTo>
                          <a:lnTo>
                            <a:pt x="0" y="0"/>
                          </a:lnTo>
                          <a:lnTo>
                            <a:pt x="0" y="4"/>
                          </a:lnTo>
                          <a:lnTo>
                            <a:pt x="7" y="3"/>
                          </a:lnTo>
                          <a:lnTo>
                            <a:pt x="13" y="4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sp>
                <p:nvSpPr>
                  <p:cNvPr id="156" name="Freeform 987"/>
                  <p:cNvSpPr>
                    <a:spLocks/>
                  </p:cNvSpPr>
                  <p:nvPr/>
                </p:nvSpPr>
                <p:spPr bwMode="auto">
                  <a:xfrm>
                    <a:off x="2309" y="3637"/>
                    <a:ext cx="20" cy="14"/>
                  </a:xfrm>
                  <a:custGeom>
                    <a:avLst/>
                    <a:gdLst/>
                    <a:ahLst/>
                    <a:cxnLst>
                      <a:cxn ang="0">
                        <a:pos x="16" y="7"/>
                      </a:cxn>
                      <a:cxn ang="0">
                        <a:pos x="14" y="7"/>
                      </a:cxn>
                      <a:cxn ang="0">
                        <a:pos x="12" y="6"/>
                      </a:cxn>
                      <a:cxn ang="0">
                        <a:pos x="10" y="5"/>
                      </a:cxn>
                      <a:cxn ang="0">
                        <a:pos x="9" y="4"/>
                      </a:cxn>
                      <a:cxn ang="0">
                        <a:pos x="9" y="2"/>
                      </a:cxn>
                      <a:cxn ang="0">
                        <a:pos x="8" y="1"/>
                      </a:cxn>
                      <a:cxn ang="0">
                        <a:pos x="6" y="1"/>
                      </a:cxn>
                      <a:cxn ang="0">
                        <a:pos x="5" y="0"/>
                      </a:cxn>
                      <a:cxn ang="0">
                        <a:pos x="3" y="0"/>
                      </a:cxn>
                      <a:cxn ang="0">
                        <a:pos x="2" y="0"/>
                      </a:cxn>
                      <a:cxn ang="0">
                        <a:pos x="1" y="1"/>
                      </a:cxn>
                      <a:cxn ang="0">
                        <a:pos x="1" y="1"/>
                      </a:cxn>
                      <a:cxn ang="0">
                        <a:pos x="0" y="2"/>
                      </a:cxn>
                      <a:cxn ang="0">
                        <a:pos x="0" y="4"/>
                      </a:cxn>
                      <a:cxn ang="0">
                        <a:pos x="1" y="5"/>
                      </a:cxn>
                      <a:cxn ang="0">
                        <a:pos x="2" y="7"/>
                      </a:cxn>
                      <a:cxn ang="0">
                        <a:pos x="3" y="7"/>
                      </a:cxn>
                      <a:cxn ang="0">
                        <a:pos x="5" y="8"/>
                      </a:cxn>
                      <a:cxn ang="0">
                        <a:pos x="6" y="8"/>
                      </a:cxn>
                      <a:cxn ang="0">
                        <a:pos x="8" y="9"/>
                      </a:cxn>
                      <a:cxn ang="0">
                        <a:pos x="8" y="11"/>
                      </a:cxn>
                      <a:cxn ang="0">
                        <a:pos x="9" y="13"/>
                      </a:cxn>
                      <a:cxn ang="0">
                        <a:pos x="16" y="7"/>
                      </a:cxn>
                    </a:cxnLst>
                    <a:rect l="0" t="0" r="r" b="b"/>
                    <a:pathLst>
                      <a:path w="17" h="14">
                        <a:moveTo>
                          <a:pt x="16" y="7"/>
                        </a:moveTo>
                        <a:lnTo>
                          <a:pt x="14" y="7"/>
                        </a:lnTo>
                        <a:lnTo>
                          <a:pt x="12" y="6"/>
                        </a:lnTo>
                        <a:lnTo>
                          <a:pt x="10" y="5"/>
                        </a:lnTo>
                        <a:lnTo>
                          <a:pt x="9" y="4"/>
                        </a:lnTo>
                        <a:lnTo>
                          <a:pt x="9" y="2"/>
                        </a:lnTo>
                        <a:lnTo>
                          <a:pt x="8" y="1"/>
                        </a:lnTo>
                        <a:lnTo>
                          <a:pt x="6" y="1"/>
                        </a:lnTo>
                        <a:lnTo>
                          <a:pt x="5" y="0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  <a:lnTo>
                          <a:pt x="1" y="1"/>
                        </a:lnTo>
                        <a:lnTo>
                          <a:pt x="1" y="1"/>
                        </a:lnTo>
                        <a:lnTo>
                          <a:pt x="0" y="2"/>
                        </a:lnTo>
                        <a:lnTo>
                          <a:pt x="0" y="4"/>
                        </a:lnTo>
                        <a:lnTo>
                          <a:pt x="1" y="5"/>
                        </a:lnTo>
                        <a:lnTo>
                          <a:pt x="2" y="7"/>
                        </a:lnTo>
                        <a:lnTo>
                          <a:pt x="3" y="7"/>
                        </a:lnTo>
                        <a:lnTo>
                          <a:pt x="5" y="8"/>
                        </a:lnTo>
                        <a:lnTo>
                          <a:pt x="6" y="8"/>
                        </a:lnTo>
                        <a:lnTo>
                          <a:pt x="8" y="9"/>
                        </a:lnTo>
                        <a:lnTo>
                          <a:pt x="8" y="11"/>
                        </a:lnTo>
                        <a:lnTo>
                          <a:pt x="9" y="13"/>
                        </a:lnTo>
                        <a:lnTo>
                          <a:pt x="16" y="7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sp>
                <p:nvSpPr>
                  <p:cNvPr id="157" name="Freeform 988"/>
                  <p:cNvSpPr>
                    <a:spLocks/>
                  </p:cNvSpPr>
                  <p:nvPr/>
                </p:nvSpPr>
                <p:spPr bwMode="auto">
                  <a:xfrm>
                    <a:off x="2309" y="3637"/>
                    <a:ext cx="20" cy="14"/>
                  </a:xfrm>
                  <a:custGeom>
                    <a:avLst/>
                    <a:gdLst/>
                    <a:ahLst/>
                    <a:cxnLst>
                      <a:cxn ang="0">
                        <a:pos x="16" y="7"/>
                      </a:cxn>
                      <a:cxn ang="0">
                        <a:pos x="14" y="7"/>
                      </a:cxn>
                      <a:cxn ang="0">
                        <a:pos x="12" y="6"/>
                      </a:cxn>
                      <a:cxn ang="0">
                        <a:pos x="10" y="5"/>
                      </a:cxn>
                      <a:cxn ang="0">
                        <a:pos x="10" y="4"/>
                      </a:cxn>
                      <a:cxn ang="0">
                        <a:pos x="9" y="3"/>
                      </a:cxn>
                      <a:cxn ang="0">
                        <a:pos x="8" y="1"/>
                      </a:cxn>
                      <a:cxn ang="0">
                        <a:pos x="7" y="1"/>
                      </a:cxn>
                      <a:cxn ang="0">
                        <a:pos x="6" y="0"/>
                      </a:cxn>
                      <a:cxn ang="0">
                        <a:pos x="5" y="0"/>
                      </a:cxn>
                      <a:cxn ang="0">
                        <a:pos x="3" y="0"/>
                      </a:cxn>
                      <a:cxn ang="0">
                        <a:pos x="2" y="0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0" y="3"/>
                      </a:cxn>
                      <a:cxn ang="0">
                        <a:pos x="0" y="4"/>
                      </a:cxn>
                      <a:cxn ang="0">
                        <a:pos x="0" y="5"/>
                      </a:cxn>
                      <a:cxn ang="0">
                        <a:pos x="2" y="7"/>
                      </a:cxn>
                      <a:cxn ang="0">
                        <a:pos x="3" y="7"/>
                      </a:cxn>
                      <a:cxn ang="0">
                        <a:pos x="5" y="8"/>
                      </a:cxn>
                      <a:cxn ang="0">
                        <a:pos x="6" y="8"/>
                      </a:cxn>
                      <a:cxn ang="0">
                        <a:pos x="7" y="10"/>
                      </a:cxn>
                      <a:cxn ang="0">
                        <a:pos x="8" y="11"/>
                      </a:cxn>
                      <a:cxn ang="0">
                        <a:pos x="9" y="13"/>
                      </a:cxn>
                      <a:cxn ang="0">
                        <a:pos x="16" y="7"/>
                      </a:cxn>
                    </a:cxnLst>
                    <a:rect l="0" t="0" r="r" b="b"/>
                    <a:pathLst>
                      <a:path w="17" h="14">
                        <a:moveTo>
                          <a:pt x="16" y="7"/>
                        </a:moveTo>
                        <a:lnTo>
                          <a:pt x="14" y="7"/>
                        </a:lnTo>
                        <a:lnTo>
                          <a:pt x="12" y="6"/>
                        </a:lnTo>
                        <a:lnTo>
                          <a:pt x="10" y="5"/>
                        </a:lnTo>
                        <a:lnTo>
                          <a:pt x="10" y="4"/>
                        </a:lnTo>
                        <a:lnTo>
                          <a:pt x="9" y="3"/>
                        </a:lnTo>
                        <a:lnTo>
                          <a:pt x="8" y="1"/>
                        </a:lnTo>
                        <a:lnTo>
                          <a:pt x="7" y="1"/>
                        </a:lnTo>
                        <a:lnTo>
                          <a:pt x="6" y="0"/>
                        </a:lnTo>
                        <a:lnTo>
                          <a:pt x="5" y="0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  <a:lnTo>
                          <a:pt x="1" y="1"/>
                        </a:lnTo>
                        <a:lnTo>
                          <a:pt x="0" y="1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0" y="5"/>
                        </a:lnTo>
                        <a:lnTo>
                          <a:pt x="2" y="7"/>
                        </a:lnTo>
                        <a:lnTo>
                          <a:pt x="3" y="7"/>
                        </a:lnTo>
                        <a:lnTo>
                          <a:pt x="5" y="8"/>
                        </a:lnTo>
                        <a:lnTo>
                          <a:pt x="6" y="8"/>
                        </a:lnTo>
                        <a:lnTo>
                          <a:pt x="7" y="10"/>
                        </a:lnTo>
                        <a:lnTo>
                          <a:pt x="8" y="11"/>
                        </a:lnTo>
                        <a:lnTo>
                          <a:pt x="9" y="13"/>
                        </a:lnTo>
                        <a:lnTo>
                          <a:pt x="16" y="7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sp>
                <p:nvSpPr>
                  <p:cNvPr id="158" name="Freeform 989"/>
                  <p:cNvSpPr>
                    <a:spLocks/>
                  </p:cNvSpPr>
                  <p:nvPr/>
                </p:nvSpPr>
                <p:spPr bwMode="auto">
                  <a:xfrm>
                    <a:off x="2321" y="3643"/>
                    <a:ext cx="8" cy="11"/>
                  </a:xfrm>
                  <a:custGeom>
                    <a:avLst/>
                    <a:gdLst/>
                    <a:ahLst/>
                    <a:cxnLst>
                      <a:cxn ang="0">
                        <a:pos x="12" y="2"/>
                      </a:cxn>
                      <a:cxn ang="0">
                        <a:pos x="10" y="0"/>
                      </a:cxn>
                      <a:cxn ang="0">
                        <a:pos x="0" y="8"/>
                      </a:cxn>
                      <a:cxn ang="0">
                        <a:pos x="2" y="10"/>
                      </a:cxn>
                      <a:cxn ang="0">
                        <a:pos x="7" y="6"/>
                      </a:cxn>
                      <a:cxn ang="0">
                        <a:pos x="12" y="2"/>
                      </a:cxn>
                    </a:cxnLst>
                    <a:rect l="0" t="0" r="r" b="b"/>
                    <a:pathLst>
                      <a:path w="13" h="11">
                        <a:moveTo>
                          <a:pt x="12" y="2"/>
                        </a:moveTo>
                        <a:lnTo>
                          <a:pt x="10" y="0"/>
                        </a:lnTo>
                        <a:lnTo>
                          <a:pt x="0" y="8"/>
                        </a:lnTo>
                        <a:lnTo>
                          <a:pt x="2" y="10"/>
                        </a:lnTo>
                        <a:lnTo>
                          <a:pt x="7" y="6"/>
                        </a:lnTo>
                        <a:lnTo>
                          <a:pt x="12" y="2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grpSp>
                <p:nvGrpSpPr>
                  <p:cNvPr id="159" name="Group 990"/>
                  <p:cNvGrpSpPr>
                    <a:grpSpLocks/>
                  </p:cNvGrpSpPr>
                  <p:nvPr/>
                </p:nvGrpSpPr>
                <p:grpSpPr bwMode="auto">
                  <a:xfrm>
                    <a:off x="2316" y="3643"/>
                    <a:ext cx="13" cy="11"/>
                    <a:chOff x="2316" y="3643"/>
                    <a:chExt cx="13" cy="11"/>
                  </a:xfrm>
                </p:grpSpPr>
                <p:sp>
                  <p:nvSpPr>
                    <p:cNvPr id="388" name="Freeform 991"/>
                    <p:cNvSpPr>
                      <a:spLocks/>
                    </p:cNvSpPr>
                    <p:nvPr/>
                  </p:nvSpPr>
                  <p:spPr bwMode="auto">
                    <a:xfrm>
                      <a:off x="2318" y="3643"/>
                      <a:ext cx="11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8" y="1"/>
                        </a:cxn>
                        <a:cxn ang="0">
                          <a:pos x="6" y="0"/>
                        </a:cxn>
                        <a:cxn ang="0">
                          <a:pos x="0" y="5"/>
                        </a:cxn>
                        <a:cxn ang="0">
                          <a:pos x="2" y="6"/>
                        </a:cxn>
                        <a:cxn ang="0">
                          <a:pos x="5" y="4"/>
                        </a:cxn>
                        <a:cxn ang="0">
                          <a:pos x="8" y="1"/>
                        </a:cxn>
                      </a:cxnLst>
                      <a:rect l="0" t="0" r="r" b="b"/>
                      <a:pathLst>
                        <a:path w="9" h="7">
                          <a:moveTo>
                            <a:pt x="8" y="1"/>
                          </a:moveTo>
                          <a:lnTo>
                            <a:pt x="6" y="0"/>
                          </a:lnTo>
                          <a:lnTo>
                            <a:pt x="0" y="5"/>
                          </a:lnTo>
                          <a:lnTo>
                            <a:pt x="2" y="6"/>
                          </a:lnTo>
                          <a:lnTo>
                            <a:pt x="5" y="4"/>
                          </a:lnTo>
                          <a:lnTo>
                            <a:pt x="8" y="1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389" name="Freeform 992"/>
                    <p:cNvSpPr>
                      <a:spLocks/>
                    </p:cNvSpPr>
                    <p:nvPr/>
                  </p:nvSpPr>
                  <p:spPr bwMode="auto">
                    <a:xfrm>
                      <a:off x="2318" y="3643"/>
                      <a:ext cx="11" cy="11"/>
                    </a:xfrm>
                    <a:custGeom>
                      <a:avLst/>
                      <a:gdLst/>
                      <a:ahLst/>
                      <a:cxnLst>
                        <a:cxn ang="0">
                          <a:pos x="12" y="2"/>
                        </a:cxn>
                        <a:cxn ang="0">
                          <a:pos x="10" y="0"/>
                        </a:cxn>
                        <a:cxn ang="0">
                          <a:pos x="0" y="8"/>
                        </a:cxn>
                        <a:cxn ang="0">
                          <a:pos x="2" y="10"/>
                        </a:cxn>
                        <a:cxn ang="0">
                          <a:pos x="7" y="6"/>
                        </a:cxn>
                        <a:cxn ang="0">
                          <a:pos x="12" y="2"/>
                        </a:cxn>
                      </a:cxnLst>
                      <a:rect l="0" t="0" r="r" b="b"/>
                      <a:pathLst>
                        <a:path w="13" h="11">
                          <a:moveTo>
                            <a:pt x="12" y="2"/>
                          </a:moveTo>
                          <a:lnTo>
                            <a:pt x="10" y="0"/>
                          </a:lnTo>
                          <a:lnTo>
                            <a:pt x="0" y="8"/>
                          </a:lnTo>
                          <a:lnTo>
                            <a:pt x="2" y="10"/>
                          </a:lnTo>
                          <a:lnTo>
                            <a:pt x="7" y="6"/>
                          </a:lnTo>
                          <a:lnTo>
                            <a:pt x="12" y="2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sp>
                <p:nvSpPr>
                  <p:cNvPr id="160" name="Freeform 993"/>
                  <p:cNvSpPr>
                    <a:spLocks/>
                  </p:cNvSpPr>
                  <p:nvPr/>
                </p:nvSpPr>
                <p:spPr bwMode="auto">
                  <a:xfrm>
                    <a:off x="2273" y="3696"/>
                    <a:ext cx="20" cy="47"/>
                  </a:xfrm>
                  <a:custGeom>
                    <a:avLst/>
                    <a:gdLst/>
                    <a:ahLst/>
                    <a:cxnLst>
                      <a:cxn ang="0">
                        <a:pos x="17" y="0"/>
                      </a:cxn>
                      <a:cxn ang="0">
                        <a:pos x="15" y="1"/>
                      </a:cxn>
                      <a:cxn ang="0">
                        <a:pos x="13" y="2"/>
                      </a:cxn>
                      <a:cxn ang="0">
                        <a:pos x="11" y="2"/>
                      </a:cxn>
                      <a:cxn ang="0">
                        <a:pos x="9" y="2"/>
                      </a:cxn>
                      <a:cxn ang="0">
                        <a:pos x="7" y="1"/>
                      </a:cxn>
                      <a:cxn ang="0">
                        <a:pos x="6" y="1"/>
                      </a:cxn>
                      <a:cxn ang="0">
                        <a:pos x="5" y="1"/>
                      </a:cxn>
                      <a:cxn ang="0">
                        <a:pos x="4" y="1"/>
                      </a:cxn>
                      <a:cxn ang="0">
                        <a:pos x="2" y="1"/>
                      </a:cxn>
                      <a:cxn ang="0">
                        <a:pos x="1" y="2"/>
                      </a:cxn>
                      <a:cxn ang="0">
                        <a:pos x="0" y="3"/>
                      </a:cxn>
                      <a:cxn ang="0">
                        <a:pos x="0" y="4"/>
                      </a:cxn>
                      <a:cxn ang="0">
                        <a:pos x="0" y="5"/>
                      </a:cxn>
                      <a:cxn ang="0">
                        <a:pos x="1" y="6"/>
                      </a:cxn>
                      <a:cxn ang="0">
                        <a:pos x="2" y="7"/>
                      </a:cxn>
                      <a:cxn ang="0">
                        <a:pos x="4" y="7"/>
                      </a:cxn>
                      <a:cxn ang="0">
                        <a:pos x="6" y="7"/>
                      </a:cxn>
                      <a:cxn ang="0">
                        <a:pos x="7" y="7"/>
                      </a:cxn>
                      <a:cxn ang="0">
                        <a:pos x="9" y="6"/>
                      </a:cxn>
                      <a:cxn ang="0">
                        <a:pos x="11" y="6"/>
                      </a:cxn>
                      <a:cxn ang="0">
                        <a:pos x="13" y="6"/>
                      </a:cxn>
                      <a:cxn ang="0">
                        <a:pos x="15" y="7"/>
                      </a:cxn>
                      <a:cxn ang="0">
                        <a:pos x="17" y="8"/>
                      </a:cxn>
                      <a:cxn ang="0">
                        <a:pos x="17" y="0"/>
                      </a:cxn>
                    </a:cxnLst>
                    <a:rect l="0" t="0" r="r" b="b"/>
                    <a:pathLst>
                      <a:path w="18" h="9">
                        <a:moveTo>
                          <a:pt x="17" y="0"/>
                        </a:moveTo>
                        <a:lnTo>
                          <a:pt x="15" y="1"/>
                        </a:lnTo>
                        <a:lnTo>
                          <a:pt x="13" y="2"/>
                        </a:lnTo>
                        <a:lnTo>
                          <a:pt x="11" y="2"/>
                        </a:lnTo>
                        <a:lnTo>
                          <a:pt x="9" y="2"/>
                        </a:lnTo>
                        <a:lnTo>
                          <a:pt x="7" y="1"/>
                        </a:lnTo>
                        <a:lnTo>
                          <a:pt x="6" y="1"/>
                        </a:lnTo>
                        <a:lnTo>
                          <a:pt x="5" y="1"/>
                        </a:lnTo>
                        <a:lnTo>
                          <a:pt x="4" y="1"/>
                        </a:lnTo>
                        <a:lnTo>
                          <a:pt x="2" y="1"/>
                        </a:lnTo>
                        <a:lnTo>
                          <a:pt x="1" y="2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0" y="5"/>
                        </a:lnTo>
                        <a:lnTo>
                          <a:pt x="1" y="6"/>
                        </a:lnTo>
                        <a:lnTo>
                          <a:pt x="2" y="7"/>
                        </a:lnTo>
                        <a:lnTo>
                          <a:pt x="4" y="7"/>
                        </a:lnTo>
                        <a:lnTo>
                          <a:pt x="6" y="7"/>
                        </a:lnTo>
                        <a:lnTo>
                          <a:pt x="7" y="7"/>
                        </a:lnTo>
                        <a:lnTo>
                          <a:pt x="9" y="6"/>
                        </a:lnTo>
                        <a:lnTo>
                          <a:pt x="11" y="6"/>
                        </a:lnTo>
                        <a:lnTo>
                          <a:pt x="13" y="6"/>
                        </a:lnTo>
                        <a:lnTo>
                          <a:pt x="15" y="7"/>
                        </a:lnTo>
                        <a:lnTo>
                          <a:pt x="17" y="8"/>
                        </a:lnTo>
                        <a:lnTo>
                          <a:pt x="17" y="0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grpSp>
                <p:nvGrpSpPr>
                  <p:cNvPr id="161" name="Group 994"/>
                  <p:cNvGrpSpPr>
                    <a:grpSpLocks/>
                  </p:cNvGrpSpPr>
                  <p:nvPr/>
                </p:nvGrpSpPr>
                <p:grpSpPr bwMode="auto">
                  <a:xfrm>
                    <a:off x="2276" y="3696"/>
                    <a:ext cx="18" cy="9"/>
                    <a:chOff x="2276" y="3696"/>
                    <a:chExt cx="18" cy="9"/>
                  </a:xfrm>
                </p:grpSpPr>
                <p:sp>
                  <p:nvSpPr>
                    <p:cNvPr id="386" name="Freeform 995"/>
                    <p:cNvSpPr>
                      <a:spLocks/>
                    </p:cNvSpPr>
                    <p:nvPr/>
                  </p:nvSpPr>
                  <p:spPr bwMode="auto">
                    <a:xfrm>
                      <a:off x="2273" y="3696"/>
                      <a:ext cx="20" cy="400"/>
                    </a:xfrm>
                    <a:custGeom>
                      <a:avLst/>
                      <a:gdLst/>
                      <a:ahLst/>
                      <a:cxnLst>
                        <a:cxn ang="0">
                          <a:pos x="17" y="0"/>
                        </a:cxn>
                        <a:cxn ang="0">
                          <a:pos x="15" y="1"/>
                        </a:cxn>
                        <a:cxn ang="0">
                          <a:pos x="13" y="2"/>
                        </a:cxn>
                        <a:cxn ang="0">
                          <a:pos x="11" y="2"/>
                        </a:cxn>
                        <a:cxn ang="0">
                          <a:pos x="9" y="2"/>
                        </a:cxn>
                        <a:cxn ang="0">
                          <a:pos x="7" y="1"/>
                        </a:cxn>
                        <a:cxn ang="0">
                          <a:pos x="6" y="0"/>
                        </a:cxn>
                        <a:cxn ang="0">
                          <a:pos x="5" y="0"/>
                        </a:cxn>
                        <a:cxn ang="0">
                          <a:pos x="3" y="1"/>
                        </a:cxn>
                        <a:cxn ang="0">
                          <a:pos x="2" y="1"/>
                        </a:cxn>
                        <a:cxn ang="0">
                          <a:pos x="1" y="2"/>
                        </a:cxn>
                        <a:cxn ang="0">
                          <a:pos x="0" y="3"/>
                        </a:cxn>
                        <a:cxn ang="0">
                          <a:pos x="0" y="4"/>
                        </a:cxn>
                        <a:cxn ang="0">
                          <a:pos x="0" y="5"/>
                        </a:cxn>
                        <a:cxn ang="0">
                          <a:pos x="1" y="6"/>
                        </a:cxn>
                        <a:cxn ang="0">
                          <a:pos x="2" y="7"/>
                        </a:cxn>
                        <a:cxn ang="0">
                          <a:pos x="3" y="7"/>
                        </a:cxn>
                        <a:cxn ang="0">
                          <a:pos x="6" y="8"/>
                        </a:cxn>
                        <a:cxn ang="0">
                          <a:pos x="7" y="7"/>
                        </a:cxn>
                        <a:cxn ang="0">
                          <a:pos x="9" y="6"/>
                        </a:cxn>
                        <a:cxn ang="0">
                          <a:pos x="11" y="6"/>
                        </a:cxn>
                        <a:cxn ang="0">
                          <a:pos x="13" y="6"/>
                        </a:cxn>
                        <a:cxn ang="0">
                          <a:pos x="15" y="7"/>
                        </a:cxn>
                        <a:cxn ang="0">
                          <a:pos x="17" y="8"/>
                        </a:cxn>
                        <a:cxn ang="0">
                          <a:pos x="17" y="0"/>
                        </a:cxn>
                      </a:cxnLst>
                      <a:rect l="0" t="0" r="r" b="b"/>
                      <a:pathLst>
                        <a:path w="18" h="9">
                          <a:moveTo>
                            <a:pt x="17" y="0"/>
                          </a:moveTo>
                          <a:lnTo>
                            <a:pt x="15" y="1"/>
                          </a:lnTo>
                          <a:lnTo>
                            <a:pt x="13" y="2"/>
                          </a:lnTo>
                          <a:lnTo>
                            <a:pt x="11" y="2"/>
                          </a:lnTo>
                          <a:lnTo>
                            <a:pt x="9" y="2"/>
                          </a:lnTo>
                          <a:lnTo>
                            <a:pt x="7" y="1"/>
                          </a:lnTo>
                          <a:lnTo>
                            <a:pt x="6" y="0"/>
                          </a:lnTo>
                          <a:lnTo>
                            <a:pt x="5" y="0"/>
                          </a:lnTo>
                          <a:lnTo>
                            <a:pt x="3" y="1"/>
                          </a:lnTo>
                          <a:lnTo>
                            <a:pt x="2" y="1"/>
                          </a:lnTo>
                          <a:lnTo>
                            <a:pt x="1" y="2"/>
                          </a:lnTo>
                          <a:lnTo>
                            <a:pt x="0" y="3"/>
                          </a:lnTo>
                          <a:lnTo>
                            <a:pt x="0" y="4"/>
                          </a:lnTo>
                          <a:lnTo>
                            <a:pt x="0" y="5"/>
                          </a:lnTo>
                          <a:lnTo>
                            <a:pt x="1" y="6"/>
                          </a:lnTo>
                          <a:lnTo>
                            <a:pt x="2" y="7"/>
                          </a:lnTo>
                          <a:lnTo>
                            <a:pt x="3" y="7"/>
                          </a:lnTo>
                          <a:lnTo>
                            <a:pt x="6" y="8"/>
                          </a:lnTo>
                          <a:lnTo>
                            <a:pt x="7" y="7"/>
                          </a:lnTo>
                          <a:lnTo>
                            <a:pt x="9" y="6"/>
                          </a:lnTo>
                          <a:lnTo>
                            <a:pt x="11" y="6"/>
                          </a:lnTo>
                          <a:lnTo>
                            <a:pt x="13" y="6"/>
                          </a:lnTo>
                          <a:lnTo>
                            <a:pt x="15" y="7"/>
                          </a:lnTo>
                          <a:lnTo>
                            <a:pt x="17" y="8"/>
                          </a:lnTo>
                          <a:lnTo>
                            <a:pt x="17" y="0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387" name="Freeform 996"/>
                    <p:cNvSpPr>
                      <a:spLocks/>
                    </p:cNvSpPr>
                    <p:nvPr/>
                  </p:nvSpPr>
                  <p:spPr bwMode="auto">
                    <a:xfrm>
                      <a:off x="2273" y="3696"/>
                      <a:ext cx="20" cy="400"/>
                    </a:xfrm>
                    <a:custGeom>
                      <a:avLst/>
                      <a:gdLst/>
                      <a:ahLst/>
                      <a:cxnLst>
                        <a:cxn ang="0">
                          <a:pos x="17" y="0"/>
                        </a:cxn>
                        <a:cxn ang="0">
                          <a:pos x="15" y="1"/>
                        </a:cxn>
                        <a:cxn ang="0">
                          <a:pos x="13" y="1"/>
                        </a:cxn>
                        <a:cxn ang="0">
                          <a:pos x="11" y="1"/>
                        </a:cxn>
                        <a:cxn ang="0">
                          <a:pos x="9" y="1"/>
                        </a:cxn>
                        <a:cxn ang="0">
                          <a:pos x="7" y="1"/>
                        </a:cxn>
                        <a:cxn ang="0">
                          <a:pos x="6" y="0"/>
                        </a:cxn>
                        <a:cxn ang="0">
                          <a:pos x="5" y="0"/>
                        </a:cxn>
                        <a:cxn ang="0">
                          <a:pos x="4" y="1"/>
                        </a:cxn>
                        <a:cxn ang="0">
                          <a:pos x="2" y="1"/>
                        </a:cxn>
                        <a:cxn ang="0">
                          <a:pos x="1" y="2"/>
                        </a:cxn>
                        <a:cxn ang="0">
                          <a:pos x="0" y="3"/>
                        </a:cxn>
                        <a:cxn ang="0">
                          <a:pos x="0" y="4"/>
                        </a:cxn>
                        <a:cxn ang="0">
                          <a:pos x="0" y="5"/>
                        </a:cxn>
                        <a:cxn ang="0">
                          <a:pos x="1" y="6"/>
                        </a:cxn>
                        <a:cxn ang="0">
                          <a:pos x="2" y="7"/>
                        </a:cxn>
                        <a:cxn ang="0">
                          <a:pos x="4" y="7"/>
                        </a:cxn>
                        <a:cxn ang="0">
                          <a:pos x="6" y="8"/>
                        </a:cxn>
                        <a:cxn ang="0">
                          <a:pos x="7" y="7"/>
                        </a:cxn>
                        <a:cxn ang="0">
                          <a:pos x="9" y="7"/>
                        </a:cxn>
                        <a:cxn ang="0">
                          <a:pos x="11" y="7"/>
                        </a:cxn>
                        <a:cxn ang="0">
                          <a:pos x="13" y="7"/>
                        </a:cxn>
                        <a:cxn ang="0">
                          <a:pos x="15" y="7"/>
                        </a:cxn>
                        <a:cxn ang="0">
                          <a:pos x="17" y="8"/>
                        </a:cxn>
                        <a:cxn ang="0">
                          <a:pos x="17" y="0"/>
                        </a:cxn>
                      </a:cxnLst>
                      <a:rect l="0" t="0" r="r" b="b"/>
                      <a:pathLst>
                        <a:path w="18" h="9">
                          <a:moveTo>
                            <a:pt x="17" y="0"/>
                          </a:moveTo>
                          <a:lnTo>
                            <a:pt x="15" y="1"/>
                          </a:lnTo>
                          <a:lnTo>
                            <a:pt x="13" y="1"/>
                          </a:lnTo>
                          <a:lnTo>
                            <a:pt x="11" y="1"/>
                          </a:lnTo>
                          <a:lnTo>
                            <a:pt x="9" y="1"/>
                          </a:lnTo>
                          <a:lnTo>
                            <a:pt x="7" y="1"/>
                          </a:lnTo>
                          <a:lnTo>
                            <a:pt x="6" y="0"/>
                          </a:lnTo>
                          <a:lnTo>
                            <a:pt x="5" y="0"/>
                          </a:lnTo>
                          <a:lnTo>
                            <a:pt x="4" y="1"/>
                          </a:lnTo>
                          <a:lnTo>
                            <a:pt x="2" y="1"/>
                          </a:lnTo>
                          <a:lnTo>
                            <a:pt x="1" y="2"/>
                          </a:lnTo>
                          <a:lnTo>
                            <a:pt x="0" y="3"/>
                          </a:lnTo>
                          <a:lnTo>
                            <a:pt x="0" y="4"/>
                          </a:lnTo>
                          <a:lnTo>
                            <a:pt x="0" y="5"/>
                          </a:lnTo>
                          <a:lnTo>
                            <a:pt x="1" y="6"/>
                          </a:lnTo>
                          <a:lnTo>
                            <a:pt x="2" y="7"/>
                          </a:lnTo>
                          <a:lnTo>
                            <a:pt x="4" y="7"/>
                          </a:lnTo>
                          <a:lnTo>
                            <a:pt x="6" y="8"/>
                          </a:lnTo>
                          <a:lnTo>
                            <a:pt x="7" y="7"/>
                          </a:lnTo>
                          <a:lnTo>
                            <a:pt x="9" y="7"/>
                          </a:lnTo>
                          <a:lnTo>
                            <a:pt x="11" y="7"/>
                          </a:lnTo>
                          <a:lnTo>
                            <a:pt x="13" y="7"/>
                          </a:lnTo>
                          <a:lnTo>
                            <a:pt x="15" y="7"/>
                          </a:lnTo>
                          <a:lnTo>
                            <a:pt x="17" y="8"/>
                          </a:lnTo>
                          <a:lnTo>
                            <a:pt x="17" y="0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sp>
                <p:nvSpPr>
                  <p:cNvPr id="162" name="Freeform 997"/>
                  <p:cNvSpPr>
                    <a:spLocks/>
                  </p:cNvSpPr>
                  <p:nvPr/>
                </p:nvSpPr>
                <p:spPr bwMode="auto">
                  <a:xfrm>
                    <a:off x="2293" y="3695"/>
                    <a:ext cx="4" cy="50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0" y="0"/>
                      </a:cxn>
                      <a:cxn ang="0">
                        <a:pos x="0" y="11"/>
                      </a:cxn>
                      <a:cxn ang="0">
                        <a:pos x="3" y="11"/>
                      </a:cxn>
                      <a:cxn ang="0">
                        <a:pos x="3" y="5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4" h="12">
                        <a:moveTo>
                          <a:pt x="3" y="0"/>
                        </a:moveTo>
                        <a:lnTo>
                          <a:pt x="0" y="0"/>
                        </a:lnTo>
                        <a:lnTo>
                          <a:pt x="0" y="11"/>
                        </a:lnTo>
                        <a:lnTo>
                          <a:pt x="3" y="11"/>
                        </a:lnTo>
                        <a:lnTo>
                          <a:pt x="3" y="5"/>
                        </a:lnTo>
                        <a:lnTo>
                          <a:pt x="3" y="0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grpSp>
                <p:nvGrpSpPr>
                  <p:cNvPr id="163" name="Group 998"/>
                  <p:cNvGrpSpPr>
                    <a:grpSpLocks/>
                  </p:cNvGrpSpPr>
                  <p:nvPr/>
                </p:nvGrpSpPr>
                <p:grpSpPr bwMode="auto">
                  <a:xfrm>
                    <a:off x="2292" y="3695"/>
                    <a:ext cx="5" cy="12"/>
                    <a:chOff x="2292" y="3695"/>
                    <a:chExt cx="5" cy="12"/>
                  </a:xfrm>
                </p:grpSpPr>
                <p:sp>
                  <p:nvSpPr>
                    <p:cNvPr id="384" name="Freeform 999"/>
                    <p:cNvSpPr>
                      <a:spLocks/>
                    </p:cNvSpPr>
                    <p:nvPr/>
                  </p:nvSpPr>
                  <p:spPr bwMode="auto">
                    <a:xfrm>
                      <a:off x="2292" y="3695"/>
                      <a:ext cx="2" cy="15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" y="0"/>
                        </a:cxn>
                        <a:cxn ang="0">
                          <a:pos x="1" y="6"/>
                        </a:cxn>
                        <a:cxn ang="0">
                          <a:pos x="0" y="6"/>
                        </a:cxn>
                        <a:cxn ang="0">
                          <a:pos x="0" y="3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2" h="7">
                          <a:moveTo>
                            <a:pt x="0" y="0"/>
                          </a:moveTo>
                          <a:lnTo>
                            <a:pt x="1" y="0"/>
                          </a:lnTo>
                          <a:lnTo>
                            <a:pt x="1" y="6"/>
                          </a:lnTo>
                          <a:lnTo>
                            <a:pt x="0" y="6"/>
                          </a:lnTo>
                          <a:lnTo>
                            <a:pt x="0" y="3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385" name="Freeform 1000"/>
                    <p:cNvSpPr>
                      <a:spLocks/>
                    </p:cNvSpPr>
                    <p:nvPr/>
                  </p:nvSpPr>
                  <p:spPr bwMode="auto">
                    <a:xfrm>
                      <a:off x="2293" y="3695"/>
                      <a:ext cx="4" cy="220"/>
                    </a:xfrm>
                    <a:custGeom>
                      <a:avLst/>
                      <a:gdLst/>
                      <a:ahLst/>
                      <a:cxnLst>
                        <a:cxn ang="0">
                          <a:pos x="3" y="0"/>
                        </a:cxn>
                        <a:cxn ang="0">
                          <a:pos x="0" y="0"/>
                        </a:cxn>
                        <a:cxn ang="0">
                          <a:pos x="0" y="11"/>
                        </a:cxn>
                        <a:cxn ang="0">
                          <a:pos x="3" y="11"/>
                        </a:cxn>
                        <a:cxn ang="0">
                          <a:pos x="3" y="5"/>
                        </a:cxn>
                        <a:cxn ang="0">
                          <a:pos x="3" y="0"/>
                        </a:cxn>
                      </a:cxnLst>
                      <a:rect l="0" t="0" r="r" b="b"/>
                      <a:pathLst>
                        <a:path w="4" h="12">
                          <a:moveTo>
                            <a:pt x="3" y="0"/>
                          </a:moveTo>
                          <a:lnTo>
                            <a:pt x="0" y="0"/>
                          </a:lnTo>
                          <a:lnTo>
                            <a:pt x="0" y="11"/>
                          </a:lnTo>
                          <a:lnTo>
                            <a:pt x="3" y="11"/>
                          </a:lnTo>
                          <a:lnTo>
                            <a:pt x="3" y="5"/>
                          </a:lnTo>
                          <a:lnTo>
                            <a:pt x="3" y="0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sp>
                <p:nvSpPr>
                  <p:cNvPr id="164" name="Freeform 1001"/>
                  <p:cNvSpPr>
                    <a:spLocks/>
                  </p:cNvSpPr>
                  <p:nvPr/>
                </p:nvSpPr>
                <p:spPr bwMode="auto">
                  <a:xfrm>
                    <a:off x="2309" y="3749"/>
                    <a:ext cx="20" cy="15"/>
                  </a:xfrm>
                  <a:custGeom>
                    <a:avLst/>
                    <a:gdLst/>
                    <a:ahLst/>
                    <a:cxnLst>
                      <a:cxn ang="0">
                        <a:pos x="16" y="6"/>
                      </a:cxn>
                      <a:cxn ang="0">
                        <a:pos x="14" y="7"/>
                      </a:cxn>
                      <a:cxn ang="0">
                        <a:pos x="12" y="7"/>
                      </a:cxn>
                      <a:cxn ang="0">
                        <a:pos x="10" y="9"/>
                      </a:cxn>
                      <a:cxn ang="0">
                        <a:pos x="9" y="9"/>
                      </a:cxn>
                      <a:cxn ang="0">
                        <a:pos x="9" y="12"/>
                      </a:cxn>
                      <a:cxn ang="0">
                        <a:pos x="8" y="12"/>
                      </a:cxn>
                      <a:cxn ang="0">
                        <a:pos x="8" y="13"/>
                      </a:cxn>
                      <a:cxn ang="0">
                        <a:pos x="7" y="13"/>
                      </a:cxn>
                      <a:cxn ang="0">
                        <a:pos x="5" y="14"/>
                      </a:cxn>
                      <a:cxn ang="0">
                        <a:pos x="3" y="14"/>
                      </a:cxn>
                      <a:cxn ang="0">
                        <a:pos x="2" y="13"/>
                      </a:cxn>
                      <a:cxn ang="0">
                        <a:pos x="1" y="13"/>
                      </a:cxn>
                      <a:cxn ang="0">
                        <a:pos x="1" y="12"/>
                      </a:cxn>
                      <a:cxn ang="0">
                        <a:pos x="0" y="11"/>
                      </a:cxn>
                      <a:cxn ang="0">
                        <a:pos x="0" y="10"/>
                      </a:cxn>
                      <a:cxn ang="0">
                        <a:pos x="1" y="9"/>
                      </a:cxn>
                      <a:cxn ang="0">
                        <a:pos x="1" y="9"/>
                      </a:cxn>
                      <a:cxn ang="0">
                        <a:pos x="2" y="7"/>
                      </a:cxn>
                      <a:cxn ang="0">
                        <a:pos x="3" y="7"/>
                      </a:cxn>
                      <a:cxn ang="0">
                        <a:pos x="6" y="5"/>
                      </a:cxn>
                      <a:cxn ang="0">
                        <a:pos x="7" y="5"/>
                      </a:cxn>
                      <a:cxn ang="0">
                        <a:pos x="8" y="4"/>
                      </a:cxn>
                      <a:cxn ang="0">
                        <a:pos x="9" y="2"/>
                      </a:cxn>
                      <a:cxn ang="0">
                        <a:pos x="9" y="0"/>
                      </a:cxn>
                      <a:cxn ang="0">
                        <a:pos x="16" y="6"/>
                      </a:cxn>
                    </a:cxnLst>
                    <a:rect l="0" t="0" r="r" b="b"/>
                    <a:pathLst>
                      <a:path w="17" h="15">
                        <a:moveTo>
                          <a:pt x="16" y="6"/>
                        </a:moveTo>
                        <a:lnTo>
                          <a:pt x="14" y="7"/>
                        </a:lnTo>
                        <a:lnTo>
                          <a:pt x="12" y="7"/>
                        </a:lnTo>
                        <a:lnTo>
                          <a:pt x="10" y="9"/>
                        </a:lnTo>
                        <a:lnTo>
                          <a:pt x="9" y="9"/>
                        </a:lnTo>
                        <a:lnTo>
                          <a:pt x="9" y="12"/>
                        </a:lnTo>
                        <a:lnTo>
                          <a:pt x="8" y="12"/>
                        </a:lnTo>
                        <a:lnTo>
                          <a:pt x="8" y="13"/>
                        </a:lnTo>
                        <a:lnTo>
                          <a:pt x="7" y="13"/>
                        </a:lnTo>
                        <a:lnTo>
                          <a:pt x="5" y="14"/>
                        </a:lnTo>
                        <a:lnTo>
                          <a:pt x="3" y="14"/>
                        </a:lnTo>
                        <a:lnTo>
                          <a:pt x="2" y="13"/>
                        </a:lnTo>
                        <a:lnTo>
                          <a:pt x="1" y="13"/>
                        </a:lnTo>
                        <a:lnTo>
                          <a:pt x="1" y="12"/>
                        </a:lnTo>
                        <a:lnTo>
                          <a:pt x="0" y="11"/>
                        </a:lnTo>
                        <a:lnTo>
                          <a:pt x="0" y="10"/>
                        </a:lnTo>
                        <a:lnTo>
                          <a:pt x="1" y="9"/>
                        </a:lnTo>
                        <a:lnTo>
                          <a:pt x="1" y="9"/>
                        </a:lnTo>
                        <a:lnTo>
                          <a:pt x="2" y="7"/>
                        </a:lnTo>
                        <a:lnTo>
                          <a:pt x="3" y="7"/>
                        </a:lnTo>
                        <a:lnTo>
                          <a:pt x="6" y="5"/>
                        </a:lnTo>
                        <a:lnTo>
                          <a:pt x="7" y="5"/>
                        </a:lnTo>
                        <a:lnTo>
                          <a:pt x="8" y="4"/>
                        </a:lnTo>
                        <a:lnTo>
                          <a:pt x="9" y="2"/>
                        </a:lnTo>
                        <a:lnTo>
                          <a:pt x="9" y="0"/>
                        </a:lnTo>
                        <a:lnTo>
                          <a:pt x="16" y="6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grpSp>
                <p:nvGrpSpPr>
                  <p:cNvPr id="165" name="Group 1002"/>
                  <p:cNvGrpSpPr>
                    <a:grpSpLocks/>
                  </p:cNvGrpSpPr>
                  <p:nvPr/>
                </p:nvGrpSpPr>
                <p:grpSpPr bwMode="auto">
                  <a:xfrm>
                    <a:off x="2309" y="3749"/>
                    <a:ext cx="17" cy="15"/>
                    <a:chOff x="2309" y="3749"/>
                    <a:chExt cx="17" cy="15"/>
                  </a:xfrm>
                </p:grpSpPr>
                <p:sp>
                  <p:nvSpPr>
                    <p:cNvPr id="382" name="Freeform 1003"/>
                    <p:cNvSpPr>
                      <a:spLocks/>
                    </p:cNvSpPr>
                    <p:nvPr/>
                  </p:nvSpPr>
                  <p:spPr bwMode="auto">
                    <a:xfrm>
                      <a:off x="2309" y="3749"/>
                      <a:ext cx="19" cy="14"/>
                    </a:xfrm>
                    <a:custGeom>
                      <a:avLst/>
                      <a:gdLst/>
                      <a:ahLst/>
                      <a:cxnLst>
                        <a:cxn ang="0">
                          <a:pos x="15" y="6"/>
                        </a:cxn>
                        <a:cxn ang="0">
                          <a:pos x="13" y="6"/>
                        </a:cxn>
                        <a:cxn ang="0">
                          <a:pos x="11" y="7"/>
                        </a:cxn>
                        <a:cxn ang="0">
                          <a:pos x="10" y="8"/>
                        </a:cxn>
                        <a:cxn ang="0">
                          <a:pos x="9" y="9"/>
                        </a:cxn>
                        <a:cxn ang="0">
                          <a:pos x="8" y="10"/>
                        </a:cxn>
                        <a:cxn ang="0">
                          <a:pos x="8" y="11"/>
                        </a:cxn>
                        <a:cxn ang="0">
                          <a:pos x="7" y="12"/>
                        </a:cxn>
                        <a:cxn ang="0">
                          <a:pos x="6" y="13"/>
                        </a:cxn>
                        <a:cxn ang="0">
                          <a:pos x="5" y="13"/>
                        </a:cxn>
                        <a:cxn ang="0">
                          <a:pos x="3" y="13"/>
                        </a:cxn>
                        <a:cxn ang="0">
                          <a:pos x="2" y="13"/>
                        </a:cxn>
                        <a:cxn ang="0">
                          <a:pos x="1" y="12"/>
                        </a:cxn>
                        <a:cxn ang="0">
                          <a:pos x="0" y="12"/>
                        </a:cxn>
                        <a:cxn ang="0">
                          <a:pos x="0" y="10"/>
                        </a:cxn>
                        <a:cxn ang="0">
                          <a:pos x="0" y="9"/>
                        </a:cxn>
                        <a:cxn ang="0">
                          <a:pos x="0" y="9"/>
                        </a:cxn>
                        <a:cxn ang="0">
                          <a:pos x="0" y="8"/>
                        </a:cxn>
                        <a:cxn ang="0">
                          <a:pos x="2" y="7"/>
                        </a:cxn>
                        <a:cxn ang="0">
                          <a:pos x="3" y="6"/>
                        </a:cxn>
                        <a:cxn ang="0">
                          <a:pos x="5" y="5"/>
                        </a:cxn>
                        <a:cxn ang="0">
                          <a:pos x="6" y="4"/>
                        </a:cxn>
                        <a:cxn ang="0">
                          <a:pos x="7" y="3"/>
                        </a:cxn>
                        <a:cxn ang="0">
                          <a:pos x="8" y="2"/>
                        </a:cxn>
                        <a:cxn ang="0">
                          <a:pos x="9" y="0"/>
                        </a:cxn>
                        <a:cxn ang="0">
                          <a:pos x="15" y="6"/>
                        </a:cxn>
                      </a:cxnLst>
                      <a:rect l="0" t="0" r="r" b="b"/>
                      <a:pathLst>
                        <a:path w="16" h="14">
                          <a:moveTo>
                            <a:pt x="15" y="6"/>
                          </a:moveTo>
                          <a:lnTo>
                            <a:pt x="13" y="6"/>
                          </a:lnTo>
                          <a:lnTo>
                            <a:pt x="11" y="7"/>
                          </a:lnTo>
                          <a:lnTo>
                            <a:pt x="10" y="8"/>
                          </a:lnTo>
                          <a:lnTo>
                            <a:pt x="9" y="9"/>
                          </a:lnTo>
                          <a:lnTo>
                            <a:pt x="8" y="10"/>
                          </a:lnTo>
                          <a:lnTo>
                            <a:pt x="8" y="11"/>
                          </a:lnTo>
                          <a:lnTo>
                            <a:pt x="7" y="12"/>
                          </a:lnTo>
                          <a:lnTo>
                            <a:pt x="6" y="13"/>
                          </a:lnTo>
                          <a:lnTo>
                            <a:pt x="5" y="13"/>
                          </a:lnTo>
                          <a:lnTo>
                            <a:pt x="3" y="13"/>
                          </a:lnTo>
                          <a:lnTo>
                            <a:pt x="2" y="13"/>
                          </a:lnTo>
                          <a:lnTo>
                            <a:pt x="1" y="12"/>
                          </a:lnTo>
                          <a:lnTo>
                            <a:pt x="0" y="12"/>
                          </a:lnTo>
                          <a:lnTo>
                            <a:pt x="0" y="10"/>
                          </a:lnTo>
                          <a:lnTo>
                            <a:pt x="0" y="9"/>
                          </a:lnTo>
                          <a:lnTo>
                            <a:pt x="0" y="9"/>
                          </a:lnTo>
                          <a:lnTo>
                            <a:pt x="0" y="8"/>
                          </a:lnTo>
                          <a:lnTo>
                            <a:pt x="2" y="7"/>
                          </a:lnTo>
                          <a:lnTo>
                            <a:pt x="3" y="6"/>
                          </a:lnTo>
                          <a:lnTo>
                            <a:pt x="5" y="5"/>
                          </a:lnTo>
                          <a:lnTo>
                            <a:pt x="6" y="4"/>
                          </a:lnTo>
                          <a:lnTo>
                            <a:pt x="7" y="3"/>
                          </a:lnTo>
                          <a:lnTo>
                            <a:pt x="8" y="2"/>
                          </a:lnTo>
                          <a:lnTo>
                            <a:pt x="9" y="0"/>
                          </a:lnTo>
                          <a:lnTo>
                            <a:pt x="15" y="6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383" name="Freeform 1004"/>
                    <p:cNvSpPr>
                      <a:spLocks/>
                    </p:cNvSpPr>
                    <p:nvPr/>
                  </p:nvSpPr>
                  <p:spPr bwMode="auto">
                    <a:xfrm>
                      <a:off x="2309" y="3749"/>
                      <a:ext cx="20" cy="15"/>
                    </a:xfrm>
                    <a:custGeom>
                      <a:avLst/>
                      <a:gdLst/>
                      <a:ahLst/>
                      <a:cxnLst>
                        <a:cxn ang="0">
                          <a:pos x="16" y="6"/>
                        </a:cxn>
                        <a:cxn ang="0">
                          <a:pos x="14" y="6"/>
                        </a:cxn>
                        <a:cxn ang="0">
                          <a:pos x="12" y="7"/>
                        </a:cxn>
                        <a:cxn ang="0">
                          <a:pos x="10" y="9"/>
                        </a:cxn>
                        <a:cxn ang="0">
                          <a:pos x="10" y="9"/>
                        </a:cxn>
                        <a:cxn ang="0">
                          <a:pos x="9" y="11"/>
                        </a:cxn>
                        <a:cxn ang="0">
                          <a:pos x="8" y="12"/>
                        </a:cxn>
                        <a:cxn ang="0">
                          <a:pos x="7" y="13"/>
                        </a:cxn>
                        <a:cxn ang="0">
                          <a:pos x="6" y="14"/>
                        </a:cxn>
                        <a:cxn ang="0">
                          <a:pos x="5" y="14"/>
                        </a:cxn>
                        <a:cxn ang="0">
                          <a:pos x="3" y="14"/>
                        </a:cxn>
                        <a:cxn ang="0">
                          <a:pos x="2" y="14"/>
                        </a:cxn>
                        <a:cxn ang="0">
                          <a:pos x="1" y="13"/>
                        </a:cxn>
                        <a:cxn ang="0">
                          <a:pos x="0" y="12"/>
                        </a:cxn>
                        <a:cxn ang="0">
                          <a:pos x="0" y="11"/>
                        </a:cxn>
                        <a:cxn ang="0">
                          <a:pos x="0" y="10"/>
                        </a:cxn>
                        <a:cxn ang="0">
                          <a:pos x="0" y="9"/>
                        </a:cxn>
                        <a:cxn ang="0">
                          <a:pos x="1" y="9"/>
                        </a:cxn>
                        <a:cxn ang="0">
                          <a:pos x="2" y="7"/>
                        </a:cxn>
                        <a:cxn ang="0">
                          <a:pos x="3" y="6"/>
                        </a:cxn>
                        <a:cxn ang="0">
                          <a:pos x="5" y="5"/>
                        </a:cxn>
                        <a:cxn ang="0">
                          <a:pos x="6" y="5"/>
                        </a:cxn>
                        <a:cxn ang="0">
                          <a:pos x="7" y="4"/>
                        </a:cxn>
                        <a:cxn ang="0">
                          <a:pos x="9" y="2"/>
                        </a:cxn>
                        <a:cxn ang="0">
                          <a:pos x="9" y="0"/>
                        </a:cxn>
                        <a:cxn ang="0">
                          <a:pos x="16" y="6"/>
                        </a:cxn>
                      </a:cxnLst>
                      <a:rect l="0" t="0" r="r" b="b"/>
                      <a:pathLst>
                        <a:path w="17" h="15">
                          <a:moveTo>
                            <a:pt x="16" y="6"/>
                          </a:moveTo>
                          <a:lnTo>
                            <a:pt x="14" y="6"/>
                          </a:lnTo>
                          <a:lnTo>
                            <a:pt x="12" y="7"/>
                          </a:lnTo>
                          <a:lnTo>
                            <a:pt x="10" y="9"/>
                          </a:lnTo>
                          <a:lnTo>
                            <a:pt x="10" y="9"/>
                          </a:lnTo>
                          <a:lnTo>
                            <a:pt x="9" y="11"/>
                          </a:lnTo>
                          <a:lnTo>
                            <a:pt x="8" y="12"/>
                          </a:lnTo>
                          <a:lnTo>
                            <a:pt x="7" y="13"/>
                          </a:lnTo>
                          <a:lnTo>
                            <a:pt x="6" y="14"/>
                          </a:lnTo>
                          <a:lnTo>
                            <a:pt x="5" y="14"/>
                          </a:lnTo>
                          <a:lnTo>
                            <a:pt x="3" y="14"/>
                          </a:lnTo>
                          <a:lnTo>
                            <a:pt x="2" y="14"/>
                          </a:lnTo>
                          <a:lnTo>
                            <a:pt x="1" y="13"/>
                          </a:lnTo>
                          <a:lnTo>
                            <a:pt x="0" y="12"/>
                          </a:lnTo>
                          <a:lnTo>
                            <a:pt x="0" y="11"/>
                          </a:lnTo>
                          <a:lnTo>
                            <a:pt x="0" y="10"/>
                          </a:lnTo>
                          <a:lnTo>
                            <a:pt x="0" y="9"/>
                          </a:lnTo>
                          <a:lnTo>
                            <a:pt x="1" y="9"/>
                          </a:lnTo>
                          <a:lnTo>
                            <a:pt x="2" y="7"/>
                          </a:lnTo>
                          <a:lnTo>
                            <a:pt x="3" y="6"/>
                          </a:lnTo>
                          <a:lnTo>
                            <a:pt x="5" y="5"/>
                          </a:lnTo>
                          <a:lnTo>
                            <a:pt x="6" y="5"/>
                          </a:lnTo>
                          <a:lnTo>
                            <a:pt x="7" y="4"/>
                          </a:lnTo>
                          <a:lnTo>
                            <a:pt x="9" y="2"/>
                          </a:lnTo>
                          <a:lnTo>
                            <a:pt x="9" y="0"/>
                          </a:lnTo>
                          <a:lnTo>
                            <a:pt x="16" y="6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sp>
                <p:nvSpPr>
                  <p:cNvPr id="166" name="Freeform 1005"/>
                  <p:cNvSpPr>
                    <a:spLocks/>
                  </p:cNvSpPr>
                  <p:nvPr/>
                </p:nvSpPr>
                <p:spPr bwMode="auto">
                  <a:xfrm>
                    <a:off x="2321" y="3746"/>
                    <a:ext cx="8" cy="12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0" y="2"/>
                      </a:cxn>
                      <a:cxn ang="0">
                        <a:pos x="10" y="11"/>
                      </a:cxn>
                      <a:cxn ang="0">
                        <a:pos x="12" y="9"/>
                      </a:cxn>
                      <a:cxn ang="0">
                        <a:pos x="7" y="4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13" h="12">
                        <a:moveTo>
                          <a:pt x="2" y="0"/>
                        </a:moveTo>
                        <a:lnTo>
                          <a:pt x="0" y="2"/>
                        </a:lnTo>
                        <a:lnTo>
                          <a:pt x="10" y="11"/>
                        </a:lnTo>
                        <a:lnTo>
                          <a:pt x="12" y="9"/>
                        </a:lnTo>
                        <a:lnTo>
                          <a:pt x="7" y="4"/>
                        </a:lnTo>
                        <a:lnTo>
                          <a:pt x="2" y="0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grpSp>
                <p:nvGrpSpPr>
                  <p:cNvPr id="167" name="Group 1006"/>
                  <p:cNvGrpSpPr>
                    <a:grpSpLocks/>
                  </p:cNvGrpSpPr>
                  <p:nvPr/>
                </p:nvGrpSpPr>
                <p:grpSpPr bwMode="auto">
                  <a:xfrm>
                    <a:off x="2316" y="3746"/>
                    <a:ext cx="13" cy="12"/>
                    <a:chOff x="2316" y="3746"/>
                    <a:chExt cx="13" cy="12"/>
                  </a:xfrm>
                </p:grpSpPr>
                <p:sp>
                  <p:nvSpPr>
                    <p:cNvPr id="380" name="Freeform 1007"/>
                    <p:cNvSpPr>
                      <a:spLocks/>
                    </p:cNvSpPr>
                    <p:nvPr/>
                  </p:nvSpPr>
                  <p:spPr bwMode="auto">
                    <a:xfrm>
                      <a:off x="2318" y="3746"/>
                      <a:ext cx="11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0"/>
                        </a:cxn>
                        <a:cxn ang="0">
                          <a:pos x="0" y="1"/>
                        </a:cxn>
                        <a:cxn ang="0">
                          <a:pos x="6" y="6"/>
                        </a:cxn>
                        <a:cxn ang="0">
                          <a:pos x="8" y="5"/>
                        </a:cxn>
                        <a:cxn ang="0">
                          <a:pos x="5" y="2"/>
                        </a:cxn>
                        <a:cxn ang="0">
                          <a:pos x="2" y="0"/>
                        </a:cxn>
                      </a:cxnLst>
                      <a:rect l="0" t="0" r="r" b="b"/>
                      <a:pathLst>
                        <a:path w="9" h="7">
                          <a:moveTo>
                            <a:pt x="2" y="0"/>
                          </a:moveTo>
                          <a:lnTo>
                            <a:pt x="0" y="1"/>
                          </a:lnTo>
                          <a:lnTo>
                            <a:pt x="6" y="6"/>
                          </a:lnTo>
                          <a:lnTo>
                            <a:pt x="8" y="5"/>
                          </a:lnTo>
                          <a:lnTo>
                            <a:pt x="5" y="2"/>
                          </a:lnTo>
                          <a:lnTo>
                            <a:pt x="2" y="0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381" name="Freeform 1008"/>
                    <p:cNvSpPr>
                      <a:spLocks/>
                    </p:cNvSpPr>
                    <p:nvPr/>
                  </p:nvSpPr>
                  <p:spPr bwMode="auto">
                    <a:xfrm>
                      <a:off x="2318" y="3746"/>
                      <a:ext cx="11" cy="12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0"/>
                        </a:cxn>
                        <a:cxn ang="0">
                          <a:pos x="0" y="2"/>
                        </a:cxn>
                        <a:cxn ang="0">
                          <a:pos x="10" y="11"/>
                        </a:cxn>
                        <a:cxn ang="0">
                          <a:pos x="12" y="9"/>
                        </a:cxn>
                        <a:cxn ang="0">
                          <a:pos x="7" y="4"/>
                        </a:cxn>
                        <a:cxn ang="0">
                          <a:pos x="2" y="0"/>
                        </a:cxn>
                      </a:cxnLst>
                      <a:rect l="0" t="0" r="r" b="b"/>
                      <a:pathLst>
                        <a:path w="13" h="12">
                          <a:moveTo>
                            <a:pt x="2" y="0"/>
                          </a:moveTo>
                          <a:lnTo>
                            <a:pt x="0" y="2"/>
                          </a:lnTo>
                          <a:lnTo>
                            <a:pt x="10" y="11"/>
                          </a:lnTo>
                          <a:lnTo>
                            <a:pt x="12" y="9"/>
                          </a:lnTo>
                          <a:lnTo>
                            <a:pt x="7" y="4"/>
                          </a:lnTo>
                          <a:lnTo>
                            <a:pt x="2" y="0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sp>
                <p:nvSpPr>
                  <p:cNvPr id="168" name="Freeform 1009"/>
                  <p:cNvSpPr>
                    <a:spLocks/>
                  </p:cNvSpPr>
                  <p:nvPr/>
                </p:nvSpPr>
                <p:spPr bwMode="auto">
                  <a:xfrm>
                    <a:off x="2383" y="3774"/>
                    <a:ext cx="20" cy="14"/>
                  </a:xfrm>
                  <a:custGeom>
                    <a:avLst/>
                    <a:gdLst/>
                    <a:ahLst/>
                    <a:cxnLst>
                      <a:cxn ang="0">
                        <a:pos x="9" y="0"/>
                      </a:cxn>
                      <a:cxn ang="0">
                        <a:pos x="8" y="2"/>
                      </a:cxn>
                      <a:cxn ang="0">
                        <a:pos x="7" y="3"/>
                      </a:cxn>
                      <a:cxn ang="0">
                        <a:pos x="7" y="5"/>
                      </a:cxn>
                      <a:cxn ang="0">
                        <a:pos x="7" y="6"/>
                      </a:cxn>
                      <a:cxn ang="0">
                        <a:pos x="8" y="8"/>
                      </a:cxn>
                      <a:cxn ang="0">
                        <a:pos x="8" y="9"/>
                      </a:cxn>
                      <a:cxn ang="0">
                        <a:pos x="8" y="9"/>
                      </a:cxn>
                      <a:cxn ang="0">
                        <a:pos x="8" y="10"/>
                      </a:cxn>
                      <a:cxn ang="0">
                        <a:pos x="7" y="11"/>
                      </a:cxn>
                      <a:cxn ang="0">
                        <a:pos x="6" y="12"/>
                      </a:cxn>
                      <a:cxn ang="0">
                        <a:pos x="5" y="13"/>
                      </a:cxn>
                      <a:cxn ang="0">
                        <a:pos x="4" y="13"/>
                      </a:cxn>
                      <a:cxn ang="0">
                        <a:pos x="3" y="13"/>
                      </a:cxn>
                      <a:cxn ang="0">
                        <a:pos x="2" y="12"/>
                      </a:cxn>
                      <a:cxn ang="0">
                        <a:pos x="1" y="11"/>
                      </a:cxn>
                      <a:cxn ang="0">
                        <a:pos x="1" y="10"/>
                      </a:cxn>
                      <a:cxn ang="0">
                        <a:pos x="0" y="9"/>
                      </a:cxn>
                      <a:cxn ang="0">
                        <a:pos x="1" y="8"/>
                      </a:cxn>
                      <a:cxn ang="0">
                        <a:pos x="1" y="6"/>
                      </a:cxn>
                      <a:cxn ang="0">
                        <a:pos x="2" y="5"/>
                      </a:cxn>
                      <a:cxn ang="0">
                        <a:pos x="2" y="3"/>
                      </a:cxn>
                      <a:cxn ang="0">
                        <a:pos x="1" y="2"/>
                      </a:cxn>
                      <a:cxn ang="0">
                        <a:pos x="0" y="0"/>
                      </a:cxn>
                      <a:cxn ang="0">
                        <a:pos x="9" y="0"/>
                      </a:cxn>
                    </a:cxnLst>
                    <a:rect l="0" t="0" r="r" b="b"/>
                    <a:pathLst>
                      <a:path w="10" h="14">
                        <a:moveTo>
                          <a:pt x="9" y="0"/>
                        </a:moveTo>
                        <a:lnTo>
                          <a:pt x="8" y="2"/>
                        </a:lnTo>
                        <a:lnTo>
                          <a:pt x="7" y="3"/>
                        </a:lnTo>
                        <a:lnTo>
                          <a:pt x="7" y="5"/>
                        </a:lnTo>
                        <a:lnTo>
                          <a:pt x="7" y="6"/>
                        </a:lnTo>
                        <a:lnTo>
                          <a:pt x="8" y="8"/>
                        </a:lnTo>
                        <a:lnTo>
                          <a:pt x="8" y="9"/>
                        </a:lnTo>
                        <a:lnTo>
                          <a:pt x="8" y="9"/>
                        </a:lnTo>
                        <a:lnTo>
                          <a:pt x="8" y="10"/>
                        </a:lnTo>
                        <a:lnTo>
                          <a:pt x="7" y="11"/>
                        </a:lnTo>
                        <a:lnTo>
                          <a:pt x="6" y="12"/>
                        </a:lnTo>
                        <a:lnTo>
                          <a:pt x="5" y="13"/>
                        </a:lnTo>
                        <a:lnTo>
                          <a:pt x="4" y="13"/>
                        </a:lnTo>
                        <a:lnTo>
                          <a:pt x="3" y="13"/>
                        </a:lnTo>
                        <a:lnTo>
                          <a:pt x="2" y="12"/>
                        </a:lnTo>
                        <a:lnTo>
                          <a:pt x="1" y="11"/>
                        </a:lnTo>
                        <a:lnTo>
                          <a:pt x="1" y="10"/>
                        </a:lnTo>
                        <a:lnTo>
                          <a:pt x="0" y="9"/>
                        </a:lnTo>
                        <a:lnTo>
                          <a:pt x="1" y="8"/>
                        </a:lnTo>
                        <a:lnTo>
                          <a:pt x="1" y="6"/>
                        </a:lnTo>
                        <a:lnTo>
                          <a:pt x="2" y="5"/>
                        </a:lnTo>
                        <a:lnTo>
                          <a:pt x="2" y="3"/>
                        </a:lnTo>
                        <a:lnTo>
                          <a:pt x="1" y="2"/>
                        </a:lnTo>
                        <a:lnTo>
                          <a:pt x="0" y="0"/>
                        </a:lnTo>
                        <a:lnTo>
                          <a:pt x="9" y="0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grpSp>
                <p:nvGrpSpPr>
                  <p:cNvPr id="169" name="Group 1010"/>
                  <p:cNvGrpSpPr>
                    <a:grpSpLocks/>
                  </p:cNvGrpSpPr>
                  <p:nvPr/>
                </p:nvGrpSpPr>
                <p:grpSpPr bwMode="auto">
                  <a:xfrm>
                    <a:off x="2384" y="3774"/>
                    <a:ext cx="10" cy="14"/>
                    <a:chOff x="2384" y="3774"/>
                    <a:chExt cx="10" cy="14"/>
                  </a:xfrm>
                </p:grpSpPr>
                <p:sp>
                  <p:nvSpPr>
                    <p:cNvPr id="378" name="Freeform 1011"/>
                    <p:cNvSpPr>
                      <a:spLocks/>
                    </p:cNvSpPr>
                    <p:nvPr/>
                  </p:nvSpPr>
                  <p:spPr bwMode="auto">
                    <a:xfrm>
                      <a:off x="2383" y="3774"/>
                      <a:ext cx="91" cy="14"/>
                    </a:xfrm>
                    <a:custGeom>
                      <a:avLst/>
                      <a:gdLst/>
                      <a:ahLst/>
                      <a:cxnLst>
                        <a:cxn ang="0">
                          <a:pos x="9" y="0"/>
                        </a:cxn>
                        <a:cxn ang="0">
                          <a:pos x="8" y="2"/>
                        </a:cxn>
                        <a:cxn ang="0">
                          <a:pos x="7" y="3"/>
                        </a:cxn>
                        <a:cxn ang="0">
                          <a:pos x="7" y="5"/>
                        </a:cxn>
                        <a:cxn ang="0">
                          <a:pos x="7" y="6"/>
                        </a:cxn>
                        <a:cxn ang="0">
                          <a:pos x="8" y="8"/>
                        </a:cxn>
                        <a:cxn ang="0">
                          <a:pos x="8" y="9"/>
                        </a:cxn>
                        <a:cxn ang="0">
                          <a:pos x="8" y="9"/>
                        </a:cxn>
                        <a:cxn ang="0">
                          <a:pos x="8" y="10"/>
                        </a:cxn>
                        <a:cxn ang="0">
                          <a:pos x="8" y="11"/>
                        </a:cxn>
                        <a:cxn ang="0">
                          <a:pos x="6" y="13"/>
                        </a:cxn>
                        <a:cxn ang="0">
                          <a:pos x="5" y="13"/>
                        </a:cxn>
                        <a:cxn ang="0">
                          <a:pos x="4" y="13"/>
                        </a:cxn>
                        <a:cxn ang="0">
                          <a:pos x="3" y="13"/>
                        </a:cxn>
                        <a:cxn ang="0">
                          <a:pos x="2" y="13"/>
                        </a:cxn>
                        <a:cxn ang="0">
                          <a:pos x="1" y="11"/>
                        </a:cxn>
                        <a:cxn ang="0">
                          <a:pos x="0" y="10"/>
                        </a:cxn>
                        <a:cxn ang="0">
                          <a:pos x="0" y="9"/>
                        </a:cxn>
                        <a:cxn ang="0">
                          <a:pos x="0" y="8"/>
                        </a:cxn>
                        <a:cxn ang="0">
                          <a:pos x="1" y="6"/>
                        </a:cxn>
                        <a:cxn ang="0">
                          <a:pos x="2" y="5"/>
                        </a:cxn>
                        <a:cxn ang="0">
                          <a:pos x="2" y="3"/>
                        </a:cxn>
                        <a:cxn ang="0">
                          <a:pos x="1" y="2"/>
                        </a:cxn>
                        <a:cxn ang="0">
                          <a:pos x="0" y="0"/>
                        </a:cxn>
                        <a:cxn ang="0">
                          <a:pos x="9" y="0"/>
                        </a:cxn>
                      </a:cxnLst>
                      <a:rect l="0" t="0" r="r" b="b"/>
                      <a:pathLst>
                        <a:path w="10" h="14">
                          <a:moveTo>
                            <a:pt x="9" y="0"/>
                          </a:moveTo>
                          <a:lnTo>
                            <a:pt x="8" y="2"/>
                          </a:lnTo>
                          <a:lnTo>
                            <a:pt x="7" y="3"/>
                          </a:lnTo>
                          <a:lnTo>
                            <a:pt x="7" y="5"/>
                          </a:lnTo>
                          <a:lnTo>
                            <a:pt x="7" y="6"/>
                          </a:lnTo>
                          <a:lnTo>
                            <a:pt x="8" y="8"/>
                          </a:lnTo>
                          <a:lnTo>
                            <a:pt x="8" y="9"/>
                          </a:lnTo>
                          <a:lnTo>
                            <a:pt x="8" y="9"/>
                          </a:lnTo>
                          <a:lnTo>
                            <a:pt x="8" y="10"/>
                          </a:lnTo>
                          <a:lnTo>
                            <a:pt x="8" y="11"/>
                          </a:lnTo>
                          <a:lnTo>
                            <a:pt x="6" y="13"/>
                          </a:lnTo>
                          <a:lnTo>
                            <a:pt x="5" y="13"/>
                          </a:lnTo>
                          <a:lnTo>
                            <a:pt x="4" y="13"/>
                          </a:lnTo>
                          <a:lnTo>
                            <a:pt x="3" y="13"/>
                          </a:lnTo>
                          <a:lnTo>
                            <a:pt x="2" y="13"/>
                          </a:lnTo>
                          <a:lnTo>
                            <a:pt x="1" y="11"/>
                          </a:lnTo>
                          <a:lnTo>
                            <a:pt x="0" y="10"/>
                          </a:lnTo>
                          <a:lnTo>
                            <a:pt x="0" y="9"/>
                          </a:lnTo>
                          <a:lnTo>
                            <a:pt x="0" y="8"/>
                          </a:lnTo>
                          <a:lnTo>
                            <a:pt x="1" y="6"/>
                          </a:lnTo>
                          <a:lnTo>
                            <a:pt x="2" y="5"/>
                          </a:lnTo>
                          <a:lnTo>
                            <a:pt x="2" y="3"/>
                          </a:lnTo>
                          <a:lnTo>
                            <a:pt x="1" y="2"/>
                          </a:lnTo>
                          <a:lnTo>
                            <a:pt x="0" y="0"/>
                          </a:lnTo>
                          <a:lnTo>
                            <a:pt x="9" y="0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379" name="Freeform 1012"/>
                    <p:cNvSpPr>
                      <a:spLocks/>
                    </p:cNvSpPr>
                    <p:nvPr/>
                  </p:nvSpPr>
                  <p:spPr bwMode="auto">
                    <a:xfrm>
                      <a:off x="2383" y="3774"/>
                      <a:ext cx="91" cy="14"/>
                    </a:xfrm>
                    <a:custGeom>
                      <a:avLst/>
                      <a:gdLst/>
                      <a:ahLst/>
                      <a:cxnLst>
                        <a:cxn ang="0">
                          <a:pos x="9" y="0"/>
                        </a:cxn>
                        <a:cxn ang="0">
                          <a:pos x="8" y="2"/>
                        </a:cxn>
                        <a:cxn ang="0">
                          <a:pos x="7" y="3"/>
                        </a:cxn>
                        <a:cxn ang="0">
                          <a:pos x="7" y="5"/>
                        </a:cxn>
                        <a:cxn ang="0">
                          <a:pos x="7" y="6"/>
                        </a:cxn>
                        <a:cxn ang="0">
                          <a:pos x="8" y="8"/>
                        </a:cxn>
                        <a:cxn ang="0">
                          <a:pos x="8" y="9"/>
                        </a:cxn>
                        <a:cxn ang="0">
                          <a:pos x="8" y="9"/>
                        </a:cxn>
                        <a:cxn ang="0">
                          <a:pos x="8" y="10"/>
                        </a:cxn>
                        <a:cxn ang="0">
                          <a:pos x="8" y="11"/>
                        </a:cxn>
                        <a:cxn ang="0">
                          <a:pos x="6" y="12"/>
                        </a:cxn>
                        <a:cxn ang="0">
                          <a:pos x="5" y="13"/>
                        </a:cxn>
                        <a:cxn ang="0">
                          <a:pos x="4" y="13"/>
                        </a:cxn>
                        <a:cxn ang="0">
                          <a:pos x="3" y="13"/>
                        </a:cxn>
                        <a:cxn ang="0">
                          <a:pos x="2" y="12"/>
                        </a:cxn>
                        <a:cxn ang="0">
                          <a:pos x="1" y="11"/>
                        </a:cxn>
                        <a:cxn ang="0">
                          <a:pos x="0" y="10"/>
                        </a:cxn>
                        <a:cxn ang="0">
                          <a:pos x="0" y="9"/>
                        </a:cxn>
                        <a:cxn ang="0">
                          <a:pos x="0" y="8"/>
                        </a:cxn>
                        <a:cxn ang="0">
                          <a:pos x="1" y="6"/>
                        </a:cxn>
                        <a:cxn ang="0">
                          <a:pos x="1" y="5"/>
                        </a:cxn>
                        <a:cxn ang="0">
                          <a:pos x="1" y="3"/>
                        </a:cxn>
                        <a:cxn ang="0">
                          <a:pos x="1" y="2"/>
                        </a:cxn>
                        <a:cxn ang="0">
                          <a:pos x="0" y="0"/>
                        </a:cxn>
                        <a:cxn ang="0">
                          <a:pos x="9" y="0"/>
                        </a:cxn>
                      </a:cxnLst>
                      <a:rect l="0" t="0" r="r" b="b"/>
                      <a:pathLst>
                        <a:path w="10" h="14">
                          <a:moveTo>
                            <a:pt x="9" y="0"/>
                          </a:moveTo>
                          <a:lnTo>
                            <a:pt x="8" y="2"/>
                          </a:lnTo>
                          <a:lnTo>
                            <a:pt x="7" y="3"/>
                          </a:lnTo>
                          <a:lnTo>
                            <a:pt x="7" y="5"/>
                          </a:lnTo>
                          <a:lnTo>
                            <a:pt x="7" y="6"/>
                          </a:lnTo>
                          <a:lnTo>
                            <a:pt x="8" y="8"/>
                          </a:lnTo>
                          <a:lnTo>
                            <a:pt x="8" y="9"/>
                          </a:lnTo>
                          <a:lnTo>
                            <a:pt x="8" y="9"/>
                          </a:lnTo>
                          <a:lnTo>
                            <a:pt x="8" y="10"/>
                          </a:lnTo>
                          <a:lnTo>
                            <a:pt x="8" y="11"/>
                          </a:lnTo>
                          <a:lnTo>
                            <a:pt x="6" y="12"/>
                          </a:lnTo>
                          <a:lnTo>
                            <a:pt x="5" y="13"/>
                          </a:lnTo>
                          <a:lnTo>
                            <a:pt x="4" y="13"/>
                          </a:lnTo>
                          <a:lnTo>
                            <a:pt x="3" y="13"/>
                          </a:lnTo>
                          <a:lnTo>
                            <a:pt x="2" y="12"/>
                          </a:lnTo>
                          <a:lnTo>
                            <a:pt x="1" y="11"/>
                          </a:lnTo>
                          <a:lnTo>
                            <a:pt x="0" y="10"/>
                          </a:lnTo>
                          <a:lnTo>
                            <a:pt x="0" y="9"/>
                          </a:lnTo>
                          <a:lnTo>
                            <a:pt x="0" y="8"/>
                          </a:lnTo>
                          <a:lnTo>
                            <a:pt x="1" y="6"/>
                          </a:lnTo>
                          <a:lnTo>
                            <a:pt x="1" y="5"/>
                          </a:lnTo>
                          <a:lnTo>
                            <a:pt x="1" y="3"/>
                          </a:lnTo>
                          <a:lnTo>
                            <a:pt x="1" y="2"/>
                          </a:lnTo>
                          <a:lnTo>
                            <a:pt x="0" y="0"/>
                          </a:lnTo>
                          <a:lnTo>
                            <a:pt x="9" y="0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sp>
                <p:nvSpPr>
                  <p:cNvPr id="170" name="Freeform 1013"/>
                  <p:cNvSpPr>
                    <a:spLocks/>
                  </p:cNvSpPr>
                  <p:nvPr/>
                </p:nvSpPr>
                <p:spPr bwMode="auto">
                  <a:xfrm>
                    <a:off x="2383" y="3771"/>
                    <a:ext cx="20" cy="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"/>
                      </a:cxn>
                      <a:cxn ang="0">
                        <a:pos x="14" y="3"/>
                      </a:cxn>
                      <a:cxn ang="0">
                        <a:pos x="14" y="0"/>
                      </a:cxn>
                      <a:cxn ang="0">
                        <a:pos x="7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5" h="4">
                        <a:moveTo>
                          <a:pt x="0" y="0"/>
                        </a:moveTo>
                        <a:lnTo>
                          <a:pt x="0" y="3"/>
                        </a:lnTo>
                        <a:lnTo>
                          <a:pt x="14" y="3"/>
                        </a:lnTo>
                        <a:lnTo>
                          <a:pt x="14" y="0"/>
                        </a:lnTo>
                        <a:lnTo>
                          <a:pt x="7" y="0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grpSp>
                <p:nvGrpSpPr>
                  <p:cNvPr id="171" name="Group 1014"/>
                  <p:cNvGrpSpPr>
                    <a:grpSpLocks/>
                  </p:cNvGrpSpPr>
                  <p:nvPr/>
                </p:nvGrpSpPr>
                <p:grpSpPr bwMode="auto">
                  <a:xfrm>
                    <a:off x="2381" y="3770"/>
                    <a:ext cx="15" cy="5"/>
                    <a:chOff x="2381" y="3770"/>
                    <a:chExt cx="15" cy="5"/>
                  </a:xfrm>
                </p:grpSpPr>
                <p:sp>
                  <p:nvSpPr>
                    <p:cNvPr id="374" name="Freeform 1015"/>
                    <p:cNvSpPr>
                      <a:spLocks/>
                    </p:cNvSpPr>
                    <p:nvPr/>
                  </p:nvSpPr>
                  <p:spPr bwMode="auto">
                    <a:xfrm>
                      <a:off x="2383" y="3771"/>
                      <a:ext cx="20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3"/>
                        </a:cxn>
                        <a:cxn ang="0">
                          <a:pos x="13" y="3"/>
                        </a:cxn>
                        <a:cxn ang="0">
                          <a:pos x="13" y="0"/>
                        </a:cxn>
                        <a:cxn ang="0">
                          <a:pos x="7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14" h="4">
                          <a:moveTo>
                            <a:pt x="0" y="0"/>
                          </a:moveTo>
                          <a:lnTo>
                            <a:pt x="0" y="3"/>
                          </a:lnTo>
                          <a:lnTo>
                            <a:pt x="13" y="3"/>
                          </a:lnTo>
                          <a:lnTo>
                            <a:pt x="13" y="0"/>
                          </a:lnTo>
                          <a:lnTo>
                            <a:pt x="7" y="0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grpSp>
                  <p:nvGrpSpPr>
                    <p:cNvPr id="375" name="Group 10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381" y="3770"/>
                      <a:ext cx="15" cy="5"/>
                      <a:chOff x="2381" y="3770"/>
                      <a:chExt cx="15" cy="5"/>
                    </a:xfrm>
                  </p:grpSpPr>
                  <p:sp>
                    <p:nvSpPr>
                      <p:cNvPr id="376" name="Freeform 101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83" y="3770"/>
                        <a:ext cx="20" cy="2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"/>
                          </a:cxn>
                          <a:cxn ang="0">
                            <a:pos x="0" y="0"/>
                          </a:cxn>
                          <a:cxn ang="0">
                            <a:pos x="9" y="0"/>
                          </a:cxn>
                          <a:cxn ang="0">
                            <a:pos x="9" y="1"/>
                          </a:cxn>
                          <a:cxn ang="0">
                            <a:pos x="5" y="1"/>
                          </a:cxn>
                          <a:cxn ang="0">
                            <a:pos x="0" y="1"/>
                          </a:cxn>
                        </a:cxnLst>
                        <a:rect l="0" t="0" r="r" b="b"/>
                        <a:pathLst>
                          <a:path w="10" h="2">
                            <a:moveTo>
                              <a:pt x="0" y="1"/>
                            </a:moveTo>
                            <a:lnTo>
                              <a:pt x="0" y="0"/>
                            </a:lnTo>
                            <a:lnTo>
                              <a:pt x="9" y="0"/>
                            </a:lnTo>
                            <a:lnTo>
                              <a:pt x="9" y="1"/>
                            </a:lnTo>
                            <a:lnTo>
                              <a:pt x="5" y="1"/>
                            </a:lnTo>
                            <a:lnTo>
                              <a:pt x="0" y="1"/>
                            </a:lnTo>
                          </a:path>
                        </a:pathLst>
                      </a:custGeom>
                      <a:solidFill>
                        <a:srgbClr val="FFA000"/>
                      </a:solidFill>
                      <a:ln w="12700" cap="rnd" cmpd="sng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/>
                      <a:p>
                        <a:pPr algn="ctr">
                          <a:buClr>
                            <a:schemeClr val="bg2"/>
                          </a:buClr>
                          <a:defRPr/>
                        </a:pPr>
                        <a:endParaRPr lang="en-US" sz="2400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endParaRPr>
                      </a:p>
                    </p:txBody>
                  </p:sp>
                  <p:sp>
                    <p:nvSpPr>
                      <p:cNvPr id="377" name="Freeform 101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83" y="3771"/>
                        <a:ext cx="20" cy="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0" y="3"/>
                          </a:cxn>
                          <a:cxn ang="0">
                            <a:pos x="14" y="3"/>
                          </a:cxn>
                          <a:cxn ang="0">
                            <a:pos x="14" y="0"/>
                          </a:cxn>
                          <a:cxn ang="0">
                            <a:pos x="7" y="0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15" h="4">
                            <a:moveTo>
                              <a:pt x="0" y="0"/>
                            </a:moveTo>
                            <a:lnTo>
                              <a:pt x="0" y="3"/>
                            </a:lnTo>
                            <a:lnTo>
                              <a:pt x="14" y="3"/>
                            </a:lnTo>
                            <a:lnTo>
                              <a:pt x="14" y="0"/>
                            </a:lnTo>
                            <a:lnTo>
                              <a:pt x="7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/>
                      <a:p>
                        <a:pPr algn="ctr">
                          <a:buClr>
                            <a:schemeClr val="bg2"/>
                          </a:buClr>
                          <a:defRPr/>
                        </a:pPr>
                        <a:endParaRPr lang="en-US" sz="2400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endParaRPr>
                      </a:p>
                    </p:txBody>
                  </p:sp>
                </p:grpSp>
              </p:grpSp>
              <p:sp>
                <p:nvSpPr>
                  <p:cNvPr id="172" name="Freeform 1019"/>
                  <p:cNvSpPr>
                    <a:spLocks/>
                  </p:cNvSpPr>
                  <p:nvPr/>
                </p:nvSpPr>
                <p:spPr bwMode="auto">
                  <a:xfrm>
                    <a:off x="2451" y="3749"/>
                    <a:ext cx="18" cy="15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2" y="7"/>
                      </a:cxn>
                      <a:cxn ang="0">
                        <a:pos x="5" y="7"/>
                      </a:cxn>
                      <a:cxn ang="0">
                        <a:pos x="6" y="9"/>
                      </a:cxn>
                      <a:cxn ang="0">
                        <a:pos x="7" y="10"/>
                      </a:cxn>
                      <a:cxn ang="0">
                        <a:pos x="8" y="12"/>
                      </a:cxn>
                      <a:cxn ang="0">
                        <a:pos x="9" y="12"/>
                      </a:cxn>
                      <a:cxn ang="0">
                        <a:pos x="11" y="13"/>
                      </a:cxn>
                      <a:cxn ang="0">
                        <a:pos x="12" y="14"/>
                      </a:cxn>
                      <a:cxn ang="0">
                        <a:pos x="13" y="14"/>
                      </a:cxn>
                      <a:cxn ang="0">
                        <a:pos x="15" y="13"/>
                      </a:cxn>
                      <a:cxn ang="0">
                        <a:pos x="16" y="13"/>
                      </a:cxn>
                      <a:cxn ang="0">
                        <a:pos x="16" y="12"/>
                      </a:cxn>
                      <a:cxn ang="0">
                        <a:pos x="17" y="12"/>
                      </a:cxn>
                      <a:cxn ang="0">
                        <a:pos x="17" y="10"/>
                      </a:cxn>
                      <a:cxn ang="0">
                        <a:pos x="16" y="9"/>
                      </a:cxn>
                      <a:cxn ang="0">
                        <a:pos x="15" y="7"/>
                      </a:cxn>
                      <a:cxn ang="0">
                        <a:pos x="14" y="7"/>
                      </a:cxn>
                      <a:cxn ang="0">
                        <a:pos x="12" y="5"/>
                      </a:cxn>
                      <a:cxn ang="0">
                        <a:pos x="11" y="5"/>
                      </a:cxn>
                      <a:cxn ang="0">
                        <a:pos x="9" y="4"/>
                      </a:cxn>
                      <a:cxn ang="0">
                        <a:pos x="8" y="2"/>
                      </a:cxn>
                      <a:cxn ang="0">
                        <a:pos x="8" y="0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18" h="15">
                        <a:moveTo>
                          <a:pt x="0" y="6"/>
                        </a:moveTo>
                        <a:lnTo>
                          <a:pt x="2" y="7"/>
                        </a:lnTo>
                        <a:lnTo>
                          <a:pt x="5" y="7"/>
                        </a:lnTo>
                        <a:lnTo>
                          <a:pt x="6" y="9"/>
                        </a:lnTo>
                        <a:lnTo>
                          <a:pt x="7" y="10"/>
                        </a:lnTo>
                        <a:lnTo>
                          <a:pt x="8" y="12"/>
                        </a:lnTo>
                        <a:lnTo>
                          <a:pt x="9" y="12"/>
                        </a:lnTo>
                        <a:lnTo>
                          <a:pt x="11" y="13"/>
                        </a:lnTo>
                        <a:lnTo>
                          <a:pt x="12" y="14"/>
                        </a:lnTo>
                        <a:lnTo>
                          <a:pt x="13" y="14"/>
                        </a:lnTo>
                        <a:lnTo>
                          <a:pt x="15" y="13"/>
                        </a:lnTo>
                        <a:lnTo>
                          <a:pt x="16" y="13"/>
                        </a:lnTo>
                        <a:lnTo>
                          <a:pt x="16" y="12"/>
                        </a:lnTo>
                        <a:lnTo>
                          <a:pt x="17" y="12"/>
                        </a:lnTo>
                        <a:lnTo>
                          <a:pt x="17" y="10"/>
                        </a:lnTo>
                        <a:lnTo>
                          <a:pt x="16" y="9"/>
                        </a:lnTo>
                        <a:lnTo>
                          <a:pt x="15" y="7"/>
                        </a:lnTo>
                        <a:lnTo>
                          <a:pt x="14" y="7"/>
                        </a:lnTo>
                        <a:lnTo>
                          <a:pt x="12" y="5"/>
                        </a:lnTo>
                        <a:lnTo>
                          <a:pt x="11" y="5"/>
                        </a:lnTo>
                        <a:lnTo>
                          <a:pt x="9" y="4"/>
                        </a:lnTo>
                        <a:lnTo>
                          <a:pt x="8" y="2"/>
                        </a:lnTo>
                        <a:lnTo>
                          <a:pt x="8" y="0"/>
                        </a:lnTo>
                        <a:lnTo>
                          <a:pt x="0" y="6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grpSp>
                <p:nvGrpSpPr>
                  <p:cNvPr id="173" name="Group 1020"/>
                  <p:cNvGrpSpPr>
                    <a:grpSpLocks/>
                  </p:cNvGrpSpPr>
                  <p:nvPr/>
                </p:nvGrpSpPr>
                <p:grpSpPr bwMode="auto">
                  <a:xfrm>
                    <a:off x="2451" y="3749"/>
                    <a:ext cx="18" cy="15"/>
                    <a:chOff x="2451" y="3749"/>
                    <a:chExt cx="18" cy="15"/>
                  </a:xfrm>
                </p:grpSpPr>
                <p:sp>
                  <p:nvSpPr>
                    <p:cNvPr id="372" name="Freeform 1021"/>
                    <p:cNvSpPr>
                      <a:spLocks/>
                    </p:cNvSpPr>
                    <p:nvPr/>
                  </p:nvSpPr>
                  <p:spPr bwMode="auto">
                    <a:xfrm>
                      <a:off x="2451" y="3749"/>
                      <a:ext cx="17" cy="1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6"/>
                        </a:cxn>
                        <a:cxn ang="0">
                          <a:pos x="2" y="6"/>
                        </a:cxn>
                        <a:cxn ang="0">
                          <a:pos x="4" y="7"/>
                        </a:cxn>
                        <a:cxn ang="0">
                          <a:pos x="6" y="8"/>
                        </a:cxn>
                        <a:cxn ang="0">
                          <a:pos x="7" y="9"/>
                        </a:cxn>
                        <a:cxn ang="0">
                          <a:pos x="8" y="10"/>
                        </a:cxn>
                        <a:cxn ang="0">
                          <a:pos x="8" y="11"/>
                        </a:cxn>
                        <a:cxn ang="0">
                          <a:pos x="10" y="13"/>
                        </a:cxn>
                        <a:cxn ang="0">
                          <a:pos x="11" y="13"/>
                        </a:cxn>
                        <a:cxn ang="0">
                          <a:pos x="13" y="13"/>
                        </a:cxn>
                        <a:cxn ang="0">
                          <a:pos x="14" y="13"/>
                        </a:cxn>
                        <a:cxn ang="0">
                          <a:pos x="15" y="12"/>
                        </a:cxn>
                        <a:cxn ang="0">
                          <a:pos x="16" y="12"/>
                        </a:cxn>
                        <a:cxn ang="0">
                          <a:pos x="16" y="10"/>
                        </a:cxn>
                        <a:cxn ang="0">
                          <a:pos x="16" y="9"/>
                        </a:cxn>
                        <a:cxn ang="0">
                          <a:pos x="16" y="8"/>
                        </a:cxn>
                        <a:cxn ang="0">
                          <a:pos x="14" y="7"/>
                        </a:cxn>
                        <a:cxn ang="0">
                          <a:pos x="13" y="6"/>
                        </a:cxn>
                        <a:cxn ang="0">
                          <a:pos x="11" y="5"/>
                        </a:cxn>
                        <a:cxn ang="0">
                          <a:pos x="10" y="4"/>
                        </a:cxn>
                        <a:cxn ang="0">
                          <a:pos x="8" y="3"/>
                        </a:cxn>
                        <a:cxn ang="0">
                          <a:pos x="8" y="2"/>
                        </a:cxn>
                        <a:cxn ang="0">
                          <a:pos x="7" y="0"/>
                        </a:cxn>
                        <a:cxn ang="0">
                          <a:pos x="0" y="6"/>
                        </a:cxn>
                      </a:cxnLst>
                      <a:rect l="0" t="0" r="r" b="b"/>
                      <a:pathLst>
                        <a:path w="17" h="14">
                          <a:moveTo>
                            <a:pt x="0" y="6"/>
                          </a:moveTo>
                          <a:lnTo>
                            <a:pt x="2" y="6"/>
                          </a:lnTo>
                          <a:lnTo>
                            <a:pt x="4" y="7"/>
                          </a:lnTo>
                          <a:lnTo>
                            <a:pt x="6" y="8"/>
                          </a:lnTo>
                          <a:lnTo>
                            <a:pt x="7" y="9"/>
                          </a:lnTo>
                          <a:lnTo>
                            <a:pt x="8" y="10"/>
                          </a:lnTo>
                          <a:lnTo>
                            <a:pt x="8" y="11"/>
                          </a:lnTo>
                          <a:lnTo>
                            <a:pt x="10" y="13"/>
                          </a:lnTo>
                          <a:lnTo>
                            <a:pt x="11" y="13"/>
                          </a:lnTo>
                          <a:lnTo>
                            <a:pt x="13" y="13"/>
                          </a:lnTo>
                          <a:lnTo>
                            <a:pt x="14" y="13"/>
                          </a:lnTo>
                          <a:lnTo>
                            <a:pt x="15" y="12"/>
                          </a:lnTo>
                          <a:lnTo>
                            <a:pt x="16" y="12"/>
                          </a:lnTo>
                          <a:lnTo>
                            <a:pt x="16" y="10"/>
                          </a:lnTo>
                          <a:lnTo>
                            <a:pt x="16" y="9"/>
                          </a:lnTo>
                          <a:lnTo>
                            <a:pt x="16" y="8"/>
                          </a:lnTo>
                          <a:lnTo>
                            <a:pt x="14" y="7"/>
                          </a:lnTo>
                          <a:lnTo>
                            <a:pt x="13" y="6"/>
                          </a:lnTo>
                          <a:lnTo>
                            <a:pt x="11" y="5"/>
                          </a:lnTo>
                          <a:lnTo>
                            <a:pt x="10" y="4"/>
                          </a:lnTo>
                          <a:lnTo>
                            <a:pt x="8" y="3"/>
                          </a:lnTo>
                          <a:lnTo>
                            <a:pt x="8" y="2"/>
                          </a:lnTo>
                          <a:lnTo>
                            <a:pt x="7" y="0"/>
                          </a:lnTo>
                          <a:lnTo>
                            <a:pt x="0" y="6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373" name="Freeform 1022"/>
                    <p:cNvSpPr>
                      <a:spLocks/>
                    </p:cNvSpPr>
                    <p:nvPr/>
                  </p:nvSpPr>
                  <p:spPr bwMode="auto">
                    <a:xfrm>
                      <a:off x="2451" y="3749"/>
                      <a:ext cx="18" cy="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6"/>
                        </a:cxn>
                        <a:cxn ang="0">
                          <a:pos x="2" y="6"/>
                        </a:cxn>
                        <a:cxn ang="0">
                          <a:pos x="5" y="8"/>
                        </a:cxn>
                        <a:cxn ang="0">
                          <a:pos x="6" y="9"/>
                        </a:cxn>
                        <a:cxn ang="0">
                          <a:pos x="7" y="9"/>
                        </a:cxn>
                        <a:cxn ang="0">
                          <a:pos x="8" y="11"/>
                        </a:cxn>
                        <a:cxn ang="0">
                          <a:pos x="9" y="12"/>
                        </a:cxn>
                        <a:cxn ang="0">
                          <a:pos x="11" y="14"/>
                        </a:cxn>
                        <a:cxn ang="0">
                          <a:pos x="12" y="14"/>
                        </a:cxn>
                        <a:cxn ang="0">
                          <a:pos x="14" y="14"/>
                        </a:cxn>
                        <a:cxn ang="0">
                          <a:pos x="15" y="14"/>
                        </a:cxn>
                        <a:cxn ang="0">
                          <a:pos x="16" y="13"/>
                        </a:cxn>
                        <a:cxn ang="0">
                          <a:pos x="17" y="12"/>
                        </a:cxn>
                        <a:cxn ang="0">
                          <a:pos x="17" y="11"/>
                        </a:cxn>
                        <a:cxn ang="0">
                          <a:pos x="17" y="10"/>
                        </a:cxn>
                        <a:cxn ang="0">
                          <a:pos x="17" y="9"/>
                        </a:cxn>
                        <a:cxn ang="0">
                          <a:pos x="15" y="7"/>
                        </a:cxn>
                        <a:cxn ang="0">
                          <a:pos x="14" y="6"/>
                        </a:cxn>
                        <a:cxn ang="0">
                          <a:pos x="11" y="5"/>
                        </a:cxn>
                        <a:cxn ang="0">
                          <a:pos x="11" y="5"/>
                        </a:cxn>
                        <a:cxn ang="0">
                          <a:pos x="9" y="4"/>
                        </a:cxn>
                        <a:cxn ang="0">
                          <a:pos x="8" y="2"/>
                        </a:cxn>
                        <a:cxn ang="0">
                          <a:pos x="7" y="0"/>
                        </a:cxn>
                        <a:cxn ang="0">
                          <a:pos x="0" y="6"/>
                        </a:cxn>
                      </a:cxnLst>
                      <a:rect l="0" t="0" r="r" b="b"/>
                      <a:pathLst>
                        <a:path w="18" h="15">
                          <a:moveTo>
                            <a:pt x="0" y="6"/>
                          </a:moveTo>
                          <a:lnTo>
                            <a:pt x="2" y="6"/>
                          </a:lnTo>
                          <a:lnTo>
                            <a:pt x="5" y="8"/>
                          </a:lnTo>
                          <a:lnTo>
                            <a:pt x="6" y="9"/>
                          </a:lnTo>
                          <a:lnTo>
                            <a:pt x="7" y="9"/>
                          </a:lnTo>
                          <a:lnTo>
                            <a:pt x="8" y="11"/>
                          </a:lnTo>
                          <a:lnTo>
                            <a:pt x="9" y="12"/>
                          </a:lnTo>
                          <a:lnTo>
                            <a:pt x="11" y="14"/>
                          </a:lnTo>
                          <a:lnTo>
                            <a:pt x="12" y="14"/>
                          </a:lnTo>
                          <a:lnTo>
                            <a:pt x="14" y="14"/>
                          </a:lnTo>
                          <a:lnTo>
                            <a:pt x="15" y="14"/>
                          </a:lnTo>
                          <a:lnTo>
                            <a:pt x="16" y="13"/>
                          </a:lnTo>
                          <a:lnTo>
                            <a:pt x="17" y="12"/>
                          </a:lnTo>
                          <a:lnTo>
                            <a:pt x="17" y="11"/>
                          </a:lnTo>
                          <a:lnTo>
                            <a:pt x="17" y="10"/>
                          </a:lnTo>
                          <a:lnTo>
                            <a:pt x="17" y="9"/>
                          </a:lnTo>
                          <a:lnTo>
                            <a:pt x="15" y="7"/>
                          </a:lnTo>
                          <a:lnTo>
                            <a:pt x="14" y="6"/>
                          </a:lnTo>
                          <a:lnTo>
                            <a:pt x="11" y="5"/>
                          </a:lnTo>
                          <a:lnTo>
                            <a:pt x="11" y="5"/>
                          </a:lnTo>
                          <a:lnTo>
                            <a:pt x="9" y="4"/>
                          </a:lnTo>
                          <a:lnTo>
                            <a:pt x="8" y="2"/>
                          </a:lnTo>
                          <a:lnTo>
                            <a:pt x="7" y="0"/>
                          </a:lnTo>
                          <a:lnTo>
                            <a:pt x="0" y="6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sp>
                <p:nvSpPr>
                  <p:cNvPr id="174" name="Freeform 1023"/>
                  <p:cNvSpPr>
                    <a:spLocks/>
                  </p:cNvSpPr>
                  <p:nvPr/>
                </p:nvSpPr>
                <p:spPr bwMode="auto">
                  <a:xfrm>
                    <a:off x="2446" y="3746"/>
                    <a:ext cx="14" cy="11"/>
                  </a:xfrm>
                  <a:custGeom>
                    <a:avLst/>
                    <a:gdLst/>
                    <a:ahLst/>
                    <a:cxnLst>
                      <a:cxn ang="0">
                        <a:pos x="0" y="8"/>
                      </a:cxn>
                      <a:cxn ang="0">
                        <a:pos x="2" y="10"/>
                      </a:cxn>
                      <a:cxn ang="0">
                        <a:pos x="13" y="2"/>
                      </a:cxn>
                      <a:cxn ang="0">
                        <a:pos x="11" y="0"/>
                      </a:cxn>
                      <a:cxn ang="0">
                        <a:pos x="6" y="4"/>
                      </a:cxn>
                      <a:cxn ang="0">
                        <a:pos x="0" y="8"/>
                      </a:cxn>
                    </a:cxnLst>
                    <a:rect l="0" t="0" r="r" b="b"/>
                    <a:pathLst>
                      <a:path w="14" h="11">
                        <a:moveTo>
                          <a:pt x="0" y="8"/>
                        </a:moveTo>
                        <a:lnTo>
                          <a:pt x="2" y="10"/>
                        </a:lnTo>
                        <a:lnTo>
                          <a:pt x="13" y="2"/>
                        </a:lnTo>
                        <a:lnTo>
                          <a:pt x="11" y="0"/>
                        </a:lnTo>
                        <a:lnTo>
                          <a:pt x="6" y="4"/>
                        </a:lnTo>
                        <a:lnTo>
                          <a:pt x="0" y="8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grpSp>
                <p:nvGrpSpPr>
                  <p:cNvPr id="175" name="Group 0"/>
                  <p:cNvGrpSpPr>
                    <a:grpSpLocks/>
                  </p:cNvGrpSpPr>
                  <p:nvPr/>
                </p:nvGrpSpPr>
                <p:grpSpPr bwMode="auto">
                  <a:xfrm>
                    <a:off x="2446" y="3746"/>
                    <a:ext cx="14" cy="11"/>
                    <a:chOff x="2446" y="3746"/>
                    <a:chExt cx="14" cy="11"/>
                  </a:xfrm>
                </p:grpSpPr>
                <p:sp>
                  <p:nvSpPr>
                    <p:cNvPr id="370" name="Freeform 1"/>
                    <p:cNvSpPr>
                      <a:spLocks/>
                    </p:cNvSpPr>
                    <p:nvPr/>
                  </p:nvSpPr>
                  <p:spPr bwMode="auto">
                    <a:xfrm>
                      <a:off x="2446" y="3746"/>
                      <a:ext cx="9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"/>
                        </a:cxn>
                        <a:cxn ang="0">
                          <a:pos x="2" y="5"/>
                        </a:cxn>
                        <a:cxn ang="0">
                          <a:pos x="8" y="1"/>
                        </a:cxn>
                        <a:cxn ang="0">
                          <a:pos x="6" y="0"/>
                        </a:cxn>
                        <a:cxn ang="0">
                          <a:pos x="3" y="2"/>
                        </a:cxn>
                        <a:cxn ang="0">
                          <a:pos x="0" y="4"/>
                        </a:cxn>
                      </a:cxnLst>
                      <a:rect l="0" t="0" r="r" b="b"/>
                      <a:pathLst>
                        <a:path w="9" h="6">
                          <a:moveTo>
                            <a:pt x="0" y="4"/>
                          </a:moveTo>
                          <a:lnTo>
                            <a:pt x="2" y="5"/>
                          </a:lnTo>
                          <a:lnTo>
                            <a:pt x="8" y="1"/>
                          </a:lnTo>
                          <a:lnTo>
                            <a:pt x="6" y="0"/>
                          </a:lnTo>
                          <a:lnTo>
                            <a:pt x="3" y="2"/>
                          </a:lnTo>
                          <a:lnTo>
                            <a:pt x="0" y="4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371" name="Freeform 2"/>
                    <p:cNvSpPr>
                      <a:spLocks/>
                    </p:cNvSpPr>
                    <p:nvPr/>
                  </p:nvSpPr>
                  <p:spPr bwMode="auto">
                    <a:xfrm>
                      <a:off x="2446" y="3746"/>
                      <a:ext cx="14" cy="1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8"/>
                        </a:cxn>
                        <a:cxn ang="0">
                          <a:pos x="2" y="10"/>
                        </a:cxn>
                        <a:cxn ang="0">
                          <a:pos x="13" y="2"/>
                        </a:cxn>
                        <a:cxn ang="0">
                          <a:pos x="11" y="0"/>
                        </a:cxn>
                        <a:cxn ang="0">
                          <a:pos x="6" y="4"/>
                        </a:cxn>
                        <a:cxn ang="0">
                          <a:pos x="0" y="8"/>
                        </a:cxn>
                      </a:cxnLst>
                      <a:rect l="0" t="0" r="r" b="b"/>
                      <a:pathLst>
                        <a:path w="14" h="11">
                          <a:moveTo>
                            <a:pt x="0" y="8"/>
                          </a:moveTo>
                          <a:lnTo>
                            <a:pt x="2" y="10"/>
                          </a:lnTo>
                          <a:lnTo>
                            <a:pt x="13" y="2"/>
                          </a:lnTo>
                          <a:lnTo>
                            <a:pt x="11" y="0"/>
                          </a:lnTo>
                          <a:lnTo>
                            <a:pt x="6" y="4"/>
                          </a:lnTo>
                          <a:lnTo>
                            <a:pt x="0" y="8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sp>
                <p:nvSpPr>
                  <p:cNvPr id="176" name="Freeform 3"/>
                  <p:cNvSpPr>
                    <a:spLocks/>
                  </p:cNvSpPr>
                  <p:nvPr/>
                </p:nvSpPr>
                <p:spPr bwMode="auto">
                  <a:xfrm>
                    <a:off x="2482" y="3695"/>
                    <a:ext cx="18" cy="48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2" y="8"/>
                      </a:cxn>
                      <a:cxn ang="0">
                        <a:pos x="4" y="8"/>
                      </a:cxn>
                      <a:cxn ang="0">
                        <a:pos x="6" y="7"/>
                      </a:cxn>
                      <a:cxn ang="0">
                        <a:pos x="8" y="8"/>
                      </a:cxn>
                      <a:cxn ang="0">
                        <a:pos x="10" y="8"/>
                      </a:cxn>
                      <a:cxn ang="0">
                        <a:pos x="11" y="8"/>
                      </a:cxn>
                      <a:cxn ang="0">
                        <a:pos x="12" y="8"/>
                      </a:cxn>
                      <a:cxn ang="0">
                        <a:pos x="13" y="8"/>
                      </a:cxn>
                      <a:cxn ang="0">
                        <a:pos x="15" y="8"/>
                      </a:cxn>
                      <a:cxn ang="0">
                        <a:pos x="16" y="6"/>
                      </a:cxn>
                      <a:cxn ang="0">
                        <a:pos x="17" y="5"/>
                      </a:cxn>
                      <a:cxn ang="0">
                        <a:pos x="17" y="5"/>
                      </a:cxn>
                      <a:cxn ang="0">
                        <a:pos x="17" y="4"/>
                      </a:cxn>
                      <a:cxn ang="0">
                        <a:pos x="16" y="3"/>
                      </a:cxn>
                      <a:cxn ang="0">
                        <a:pos x="15" y="1"/>
                      </a:cxn>
                      <a:cxn ang="0">
                        <a:pos x="13" y="1"/>
                      </a:cxn>
                      <a:cxn ang="0">
                        <a:pos x="11" y="1"/>
                      </a:cxn>
                      <a:cxn ang="0">
                        <a:pos x="10" y="1"/>
                      </a:cxn>
                      <a:cxn ang="0">
                        <a:pos x="8" y="2"/>
                      </a:cxn>
                      <a:cxn ang="0">
                        <a:pos x="6" y="2"/>
                      </a:cxn>
                      <a:cxn ang="0">
                        <a:pos x="4" y="2"/>
                      </a:cxn>
                      <a:cxn ang="0">
                        <a:pos x="2" y="1"/>
                      </a:cxn>
                      <a:cxn ang="0">
                        <a:pos x="0" y="0"/>
                      </a:cxn>
                      <a:cxn ang="0">
                        <a:pos x="0" y="9"/>
                      </a:cxn>
                    </a:cxnLst>
                    <a:rect l="0" t="0" r="r" b="b"/>
                    <a:pathLst>
                      <a:path w="18" h="10">
                        <a:moveTo>
                          <a:pt x="0" y="9"/>
                        </a:moveTo>
                        <a:lnTo>
                          <a:pt x="2" y="8"/>
                        </a:lnTo>
                        <a:lnTo>
                          <a:pt x="4" y="8"/>
                        </a:lnTo>
                        <a:lnTo>
                          <a:pt x="6" y="7"/>
                        </a:lnTo>
                        <a:lnTo>
                          <a:pt x="8" y="8"/>
                        </a:lnTo>
                        <a:lnTo>
                          <a:pt x="10" y="8"/>
                        </a:lnTo>
                        <a:lnTo>
                          <a:pt x="11" y="8"/>
                        </a:lnTo>
                        <a:lnTo>
                          <a:pt x="12" y="8"/>
                        </a:lnTo>
                        <a:lnTo>
                          <a:pt x="13" y="8"/>
                        </a:lnTo>
                        <a:lnTo>
                          <a:pt x="15" y="8"/>
                        </a:lnTo>
                        <a:lnTo>
                          <a:pt x="16" y="6"/>
                        </a:lnTo>
                        <a:lnTo>
                          <a:pt x="17" y="5"/>
                        </a:lnTo>
                        <a:lnTo>
                          <a:pt x="17" y="5"/>
                        </a:lnTo>
                        <a:lnTo>
                          <a:pt x="17" y="4"/>
                        </a:lnTo>
                        <a:lnTo>
                          <a:pt x="16" y="3"/>
                        </a:lnTo>
                        <a:lnTo>
                          <a:pt x="15" y="1"/>
                        </a:lnTo>
                        <a:lnTo>
                          <a:pt x="13" y="1"/>
                        </a:lnTo>
                        <a:lnTo>
                          <a:pt x="11" y="1"/>
                        </a:lnTo>
                        <a:lnTo>
                          <a:pt x="10" y="1"/>
                        </a:lnTo>
                        <a:lnTo>
                          <a:pt x="8" y="2"/>
                        </a:lnTo>
                        <a:lnTo>
                          <a:pt x="6" y="2"/>
                        </a:lnTo>
                        <a:lnTo>
                          <a:pt x="4" y="2"/>
                        </a:lnTo>
                        <a:lnTo>
                          <a:pt x="2" y="1"/>
                        </a:lnTo>
                        <a:lnTo>
                          <a:pt x="0" y="0"/>
                        </a:lnTo>
                        <a:lnTo>
                          <a:pt x="0" y="9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sp>
                <p:nvSpPr>
                  <p:cNvPr id="177" name="Freeform 5"/>
                  <p:cNvSpPr>
                    <a:spLocks/>
                  </p:cNvSpPr>
                  <p:nvPr/>
                </p:nvSpPr>
                <p:spPr bwMode="auto">
                  <a:xfrm>
                    <a:off x="2481" y="3695"/>
                    <a:ext cx="17" cy="246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2" y="8"/>
                      </a:cxn>
                      <a:cxn ang="0">
                        <a:pos x="4" y="7"/>
                      </a:cxn>
                      <a:cxn ang="0">
                        <a:pos x="6" y="7"/>
                      </a:cxn>
                      <a:cxn ang="0">
                        <a:pos x="7" y="7"/>
                      </a:cxn>
                      <a:cxn ang="0">
                        <a:pos x="9" y="8"/>
                      </a:cxn>
                      <a:cxn ang="0">
                        <a:pos x="11" y="9"/>
                      </a:cxn>
                      <a:cxn ang="0">
                        <a:pos x="12" y="9"/>
                      </a:cxn>
                      <a:cxn ang="0">
                        <a:pos x="13" y="8"/>
                      </a:cxn>
                      <a:cxn ang="0">
                        <a:pos x="14" y="8"/>
                      </a:cxn>
                      <a:cxn ang="0">
                        <a:pos x="16" y="7"/>
                      </a:cxn>
                      <a:cxn ang="0">
                        <a:pos x="16" y="5"/>
                      </a:cxn>
                      <a:cxn ang="0">
                        <a:pos x="16" y="5"/>
                      </a:cxn>
                      <a:cxn ang="0">
                        <a:pos x="16" y="4"/>
                      </a:cxn>
                      <a:cxn ang="0">
                        <a:pos x="16" y="2"/>
                      </a:cxn>
                      <a:cxn ang="0">
                        <a:pos x="14" y="2"/>
                      </a:cxn>
                      <a:cxn ang="0">
                        <a:pos x="13" y="1"/>
                      </a:cxn>
                      <a:cxn ang="0">
                        <a:pos x="11" y="1"/>
                      </a:cxn>
                      <a:cxn ang="0">
                        <a:pos x="9" y="1"/>
                      </a:cxn>
                      <a:cxn ang="0">
                        <a:pos x="7" y="2"/>
                      </a:cxn>
                      <a:cxn ang="0">
                        <a:pos x="6" y="2"/>
                      </a:cxn>
                      <a:cxn ang="0">
                        <a:pos x="4" y="2"/>
                      </a:cxn>
                      <a:cxn ang="0">
                        <a:pos x="2" y="1"/>
                      </a:cxn>
                      <a:cxn ang="0">
                        <a:pos x="0" y="0"/>
                      </a:cxn>
                      <a:cxn ang="0">
                        <a:pos x="0" y="9"/>
                      </a:cxn>
                    </a:cxnLst>
                    <a:rect l="0" t="0" r="r" b="b"/>
                    <a:pathLst>
                      <a:path w="17" h="10">
                        <a:moveTo>
                          <a:pt x="0" y="9"/>
                        </a:moveTo>
                        <a:lnTo>
                          <a:pt x="2" y="8"/>
                        </a:lnTo>
                        <a:lnTo>
                          <a:pt x="4" y="7"/>
                        </a:lnTo>
                        <a:lnTo>
                          <a:pt x="6" y="7"/>
                        </a:lnTo>
                        <a:lnTo>
                          <a:pt x="7" y="7"/>
                        </a:lnTo>
                        <a:lnTo>
                          <a:pt x="9" y="8"/>
                        </a:lnTo>
                        <a:lnTo>
                          <a:pt x="11" y="9"/>
                        </a:lnTo>
                        <a:lnTo>
                          <a:pt x="12" y="9"/>
                        </a:lnTo>
                        <a:lnTo>
                          <a:pt x="13" y="8"/>
                        </a:lnTo>
                        <a:lnTo>
                          <a:pt x="14" y="8"/>
                        </a:lnTo>
                        <a:lnTo>
                          <a:pt x="16" y="7"/>
                        </a:lnTo>
                        <a:lnTo>
                          <a:pt x="16" y="5"/>
                        </a:lnTo>
                        <a:lnTo>
                          <a:pt x="16" y="5"/>
                        </a:lnTo>
                        <a:lnTo>
                          <a:pt x="16" y="4"/>
                        </a:lnTo>
                        <a:lnTo>
                          <a:pt x="16" y="2"/>
                        </a:lnTo>
                        <a:lnTo>
                          <a:pt x="14" y="2"/>
                        </a:lnTo>
                        <a:lnTo>
                          <a:pt x="13" y="1"/>
                        </a:lnTo>
                        <a:lnTo>
                          <a:pt x="11" y="1"/>
                        </a:lnTo>
                        <a:lnTo>
                          <a:pt x="9" y="1"/>
                        </a:lnTo>
                        <a:lnTo>
                          <a:pt x="7" y="2"/>
                        </a:lnTo>
                        <a:lnTo>
                          <a:pt x="6" y="2"/>
                        </a:lnTo>
                        <a:lnTo>
                          <a:pt x="4" y="2"/>
                        </a:lnTo>
                        <a:lnTo>
                          <a:pt x="2" y="1"/>
                        </a:lnTo>
                        <a:lnTo>
                          <a:pt x="0" y="0"/>
                        </a:lnTo>
                        <a:lnTo>
                          <a:pt x="0" y="9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sp>
                <p:nvSpPr>
                  <p:cNvPr id="178" name="Freeform 7"/>
                  <p:cNvSpPr>
                    <a:spLocks/>
                  </p:cNvSpPr>
                  <p:nvPr/>
                </p:nvSpPr>
                <p:spPr bwMode="auto">
                  <a:xfrm>
                    <a:off x="2463" y="3694"/>
                    <a:ext cx="20" cy="51"/>
                  </a:xfrm>
                  <a:custGeom>
                    <a:avLst/>
                    <a:gdLst/>
                    <a:ahLst/>
                    <a:cxnLst>
                      <a:cxn ang="0">
                        <a:pos x="0" y="12"/>
                      </a:cxn>
                      <a:cxn ang="0">
                        <a:pos x="5" y="12"/>
                      </a:cxn>
                      <a:cxn ang="0">
                        <a:pos x="5" y="0"/>
                      </a:cxn>
                      <a:cxn ang="0">
                        <a:pos x="0" y="0"/>
                      </a:cxn>
                      <a:cxn ang="0">
                        <a:pos x="1" y="6"/>
                      </a:cxn>
                      <a:cxn ang="0">
                        <a:pos x="0" y="12"/>
                      </a:cxn>
                    </a:cxnLst>
                    <a:rect l="0" t="0" r="r" b="b"/>
                    <a:pathLst>
                      <a:path w="6" h="13">
                        <a:moveTo>
                          <a:pt x="0" y="12"/>
                        </a:moveTo>
                        <a:lnTo>
                          <a:pt x="5" y="12"/>
                        </a:ln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1" y="6"/>
                        </a:lnTo>
                        <a:lnTo>
                          <a:pt x="0" y="12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sp>
                <p:nvSpPr>
                  <p:cNvPr id="179" name="Freeform 9"/>
                  <p:cNvSpPr>
                    <a:spLocks/>
                  </p:cNvSpPr>
                  <p:nvPr/>
                </p:nvSpPr>
                <p:spPr bwMode="auto">
                  <a:xfrm>
                    <a:off x="1855" y="3694"/>
                    <a:ext cx="97" cy="103"/>
                  </a:xfrm>
                  <a:custGeom>
                    <a:avLst/>
                    <a:gdLst/>
                    <a:ahLst/>
                    <a:cxnLst>
                      <a:cxn ang="0">
                        <a:pos x="0" y="7"/>
                      </a:cxn>
                      <a:cxn ang="0">
                        <a:pos x="0" y="7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4"/>
                      </a:cxn>
                      <a:cxn ang="0">
                        <a:pos x="0" y="7"/>
                      </a:cxn>
                    </a:cxnLst>
                    <a:rect l="0" t="0" r="r" b="b"/>
                    <a:pathLst>
                      <a:path w="1" h="8">
                        <a:moveTo>
                          <a:pt x="0" y="7"/>
                        </a:moveTo>
                        <a:lnTo>
                          <a:pt x="0" y="7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4"/>
                        </a:lnTo>
                        <a:lnTo>
                          <a:pt x="0" y="7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sp>
                <p:nvSpPr>
                  <p:cNvPr id="180" name="Freeform 11"/>
                  <p:cNvSpPr>
                    <a:spLocks/>
                  </p:cNvSpPr>
                  <p:nvPr/>
                </p:nvSpPr>
                <p:spPr bwMode="auto">
                  <a:xfrm>
                    <a:off x="2451" y="3636"/>
                    <a:ext cx="18" cy="15"/>
                  </a:xfrm>
                  <a:custGeom>
                    <a:avLst/>
                    <a:gdLst/>
                    <a:ahLst/>
                    <a:cxnLst>
                      <a:cxn ang="0">
                        <a:pos x="8" y="14"/>
                      </a:cxn>
                      <a:cxn ang="0">
                        <a:pos x="8" y="12"/>
                      </a:cxn>
                      <a:cxn ang="0">
                        <a:pos x="9" y="10"/>
                      </a:cxn>
                      <a:cxn ang="0">
                        <a:pos x="11" y="9"/>
                      </a:cxn>
                      <a:cxn ang="0">
                        <a:pos x="12" y="9"/>
                      </a:cxn>
                      <a:cxn ang="0">
                        <a:pos x="14" y="7"/>
                      </a:cxn>
                      <a:cxn ang="0">
                        <a:pos x="15" y="7"/>
                      </a:cxn>
                      <a:cxn ang="0">
                        <a:pos x="15" y="7"/>
                      </a:cxn>
                      <a:cxn ang="0">
                        <a:pos x="16" y="5"/>
                      </a:cxn>
                      <a:cxn ang="0">
                        <a:pos x="17" y="4"/>
                      </a:cxn>
                      <a:cxn ang="0">
                        <a:pos x="17" y="3"/>
                      </a:cxn>
                      <a:cxn ang="0">
                        <a:pos x="16" y="2"/>
                      </a:cxn>
                      <a:cxn ang="0">
                        <a:pos x="16" y="1"/>
                      </a:cxn>
                      <a:cxn ang="0">
                        <a:pos x="15" y="1"/>
                      </a:cxn>
                      <a:cxn ang="0">
                        <a:pos x="13" y="0"/>
                      </a:cxn>
                      <a:cxn ang="0">
                        <a:pos x="12" y="0"/>
                      </a:cxn>
                      <a:cxn ang="0">
                        <a:pos x="11" y="1"/>
                      </a:cxn>
                      <a:cxn ang="0">
                        <a:pos x="9" y="2"/>
                      </a:cxn>
                      <a:cxn ang="0">
                        <a:pos x="8" y="3"/>
                      </a:cxn>
                      <a:cxn ang="0">
                        <a:pos x="7" y="5"/>
                      </a:cxn>
                      <a:cxn ang="0">
                        <a:pos x="6" y="5"/>
                      </a:cxn>
                      <a:cxn ang="0">
                        <a:pos x="5" y="7"/>
                      </a:cxn>
                      <a:cxn ang="0">
                        <a:pos x="2" y="7"/>
                      </a:cxn>
                      <a:cxn ang="0">
                        <a:pos x="0" y="8"/>
                      </a:cxn>
                      <a:cxn ang="0">
                        <a:pos x="8" y="14"/>
                      </a:cxn>
                    </a:cxnLst>
                    <a:rect l="0" t="0" r="r" b="b"/>
                    <a:pathLst>
                      <a:path w="18" h="15">
                        <a:moveTo>
                          <a:pt x="8" y="14"/>
                        </a:moveTo>
                        <a:lnTo>
                          <a:pt x="8" y="12"/>
                        </a:lnTo>
                        <a:lnTo>
                          <a:pt x="9" y="10"/>
                        </a:lnTo>
                        <a:lnTo>
                          <a:pt x="11" y="9"/>
                        </a:lnTo>
                        <a:lnTo>
                          <a:pt x="12" y="9"/>
                        </a:lnTo>
                        <a:lnTo>
                          <a:pt x="14" y="7"/>
                        </a:lnTo>
                        <a:lnTo>
                          <a:pt x="15" y="7"/>
                        </a:lnTo>
                        <a:lnTo>
                          <a:pt x="15" y="7"/>
                        </a:lnTo>
                        <a:lnTo>
                          <a:pt x="16" y="5"/>
                        </a:lnTo>
                        <a:lnTo>
                          <a:pt x="17" y="4"/>
                        </a:lnTo>
                        <a:lnTo>
                          <a:pt x="17" y="3"/>
                        </a:lnTo>
                        <a:lnTo>
                          <a:pt x="16" y="2"/>
                        </a:lnTo>
                        <a:lnTo>
                          <a:pt x="16" y="1"/>
                        </a:lnTo>
                        <a:lnTo>
                          <a:pt x="15" y="1"/>
                        </a:lnTo>
                        <a:lnTo>
                          <a:pt x="13" y="0"/>
                        </a:lnTo>
                        <a:lnTo>
                          <a:pt x="12" y="0"/>
                        </a:lnTo>
                        <a:lnTo>
                          <a:pt x="11" y="1"/>
                        </a:lnTo>
                        <a:lnTo>
                          <a:pt x="9" y="2"/>
                        </a:lnTo>
                        <a:lnTo>
                          <a:pt x="8" y="3"/>
                        </a:lnTo>
                        <a:lnTo>
                          <a:pt x="7" y="5"/>
                        </a:lnTo>
                        <a:lnTo>
                          <a:pt x="6" y="5"/>
                        </a:lnTo>
                        <a:lnTo>
                          <a:pt x="5" y="7"/>
                        </a:lnTo>
                        <a:lnTo>
                          <a:pt x="2" y="7"/>
                        </a:lnTo>
                        <a:lnTo>
                          <a:pt x="0" y="8"/>
                        </a:lnTo>
                        <a:lnTo>
                          <a:pt x="8" y="14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sp>
                <p:nvSpPr>
                  <p:cNvPr id="181" name="Freeform 12"/>
                  <p:cNvSpPr>
                    <a:spLocks/>
                  </p:cNvSpPr>
                  <p:nvPr/>
                </p:nvSpPr>
                <p:spPr bwMode="auto">
                  <a:xfrm>
                    <a:off x="2451" y="3636"/>
                    <a:ext cx="18" cy="15"/>
                  </a:xfrm>
                  <a:custGeom>
                    <a:avLst/>
                    <a:gdLst/>
                    <a:ahLst/>
                    <a:cxnLst>
                      <a:cxn ang="0">
                        <a:pos x="7" y="14"/>
                      </a:cxn>
                      <a:cxn ang="0">
                        <a:pos x="8" y="12"/>
                      </a:cxn>
                      <a:cxn ang="0">
                        <a:pos x="9" y="10"/>
                      </a:cxn>
                      <a:cxn ang="0">
                        <a:pos x="11" y="9"/>
                      </a:cxn>
                      <a:cxn ang="0">
                        <a:pos x="11" y="9"/>
                      </a:cxn>
                      <a:cxn ang="0">
                        <a:pos x="14" y="8"/>
                      </a:cxn>
                      <a:cxn ang="0">
                        <a:pos x="15" y="7"/>
                      </a:cxn>
                      <a:cxn ang="0">
                        <a:pos x="16" y="6"/>
                      </a:cxn>
                      <a:cxn ang="0">
                        <a:pos x="17" y="5"/>
                      </a:cxn>
                      <a:cxn ang="0">
                        <a:pos x="17" y="4"/>
                      </a:cxn>
                      <a:cxn ang="0">
                        <a:pos x="17" y="3"/>
                      </a:cxn>
                      <a:cxn ang="0">
                        <a:pos x="17" y="1"/>
                      </a:cxn>
                      <a:cxn ang="0">
                        <a:pos x="16" y="1"/>
                      </a:cxn>
                      <a:cxn ang="0">
                        <a:pos x="15" y="0"/>
                      </a:cxn>
                      <a:cxn ang="0">
                        <a:pos x="14" y="0"/>
                      </a:cxn>
                      <a:cxn ang="0">
                        <a:pos x="12" y="0"/>
                      </a:cxn>
                      <a:cxn ang="0">
                        <a:pos x="10" y="0"/>
                      </a:cxn>
                      <a:cxn ang="0">
                        <a:pos x="9" y="2"/>
                      </a:cxn>
                      <a:cxn ang="0">
                        <a:pos x="8" y="3"/>
                      </a:cxn>
                      <a:cxn ang="0">
                        <a:pos x="7" y="5"/>
                      </a:cxn>
                      <a:cxn ang="0">
                        <a:pos x="6" y="5"/>
                      </a:cxn>
                      <a:cxn ang="0">
                        <a:pos x="5" y="7"/>
                      </a:cxn>
                      <a:cxn ang="0">
                        <a:pos x="2" y="8"/>
                      </a:cxn>
                      <a:cxn ang="0">
                        <a:pos x="0" y="8"/>
                      </a:cxn>
                      <a:cxn ang="0">
                        <a:pos x="7" y="14"/>
                      </a:cxn>
                    </a:cxnLst>
                    <a:rect l="0" t="0" r="r" b="b"/>
                    <a:pathLst>
                      <a:path w="18" h="15">
                        <a:moveTo>
                          <a:pt x="7" y="14"/>
                        </a:moveTo>
                        <a:lnTo>
                          <a:pt x="8" y="12"/>
                        </a:lnTo>
                        <a:lnTo>
                          <a:pt x="9" y="10"/>
                        </a:lnTo>
                        <a:lnTo>
                          <a:pt x="11" y="9"/>
                        </a:lnTo>
                        <a:lnTo>
                          <a:pt x="11" y="9"/>
                        </a:lnTo>
                        <a:lnTo>
                          <a:pt x="14" y="8"/>
                        </a:lnTo>
                        <a:lnTo>
                          <a:pt x="15" y="7"/>
                        </a:lnTo>
                        <a:lnTo>
                          <a:pt x="16" y="6"/>
                        </a:lnTo>
                        <a:lnTo>
                          <a:pt x="17" y="5"/>
                        </a:lnTo>
                        <a:lnTo>
                          <a:pt x="17" y="4"/>
                        </a:lnTo>
                        <a:lnTo>
                          <a:pt x="17" y="3"/>
                        </a:lnTo>
                        <a:lnTo>
                          <a:pt x="17" y="1"/>
                        </a:lnTo>
                        <a:lnTo>
                          <a:pt x="16" y="1"/>
                        </a:lnTo>
                        <a:lnTo>
                          <a:pt x="15" y="0"/>
                        </a:lnTo>
                        <a:lnTo>
                          <a:pt x="14" y="0"/>
                        </a:lnTo>
                        <a:lnTo>
                          <a:pt x="12" y="0"/>
                        </a:lnTo>
                        <a:lnTo>
                          <a:pt x="10" y="0"/>
                        </a:lnTo>
                        <a:lnTo>
                          <a:pt x="9" y="2"/>
                        </a:lnTo>
                        <a:lnTo>
                          <a:pt x="8" y="3"/>
                        </a:lnTo>
                        <a:lnTo>
                          <a:pt x="7" y="5"/>
                        </a:lnTo>
                        <a:lnTo>
                          <a:pt x="6" y="5"/>
                        </a:lnTo>
                        <a:lnTo>
                          <a:pt x="5" y="7"/>
                        </a:lnTo>
                        <a:lnTo>
                          <a:pt x="2" y="8"/>
                        </a:lnTo>
                        <a:lnTo>
                          <a:pt x="0" y="8"/>
                        </a:lnTo>
                        <a:lnTo>
                          <a:pt x="7" y="14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sp>
                <p:nvSpPr>
                  <p:cNvPr id="182" name="Freeform 13"/>
                  <p:cNvSpPr>
                    <a:spLocks/>
                  </p:cNvSpPr>
                  <p:nvPr/>
                </p:nvSpPr>
                <p:spPr bwMode="auto">
                  <a:xfrm>
                    <a:off x="2446" y="3643"/>
                    <a:ext cx="14" cy="11"/>
                  </a:xfrm>
                  <a:custGeom>
                    <a:avLst/>
                    <a:gdLst/>
                    <a:ahLst/>
                    <a:cxnLst>
                      <a:cxn ang="0">
                        <a:pos x="11" y="10"/>
                      </a:cxn>
                      <a:cxn ang="0">
                        <a:pos x="13" y="8"/>
                      </a:cxn>
                      <a:cxn ang="0">
                        <a:pos x="2" y="0"/>
                      </a:cxn>
                      <a:cxn ang="0">
                        <a:pos x="0" y="2"/>
                      </a:cxn>
                      <a:cxn ang="0">
                        <a:pos x="6" y="6"/>
                      </a:cxn>
                      <a:cxn ang="0">
                        <a:pos x="11" y="10"/>
                      </a:cxn>
                    </a:cxnLst>
                    <a:rect l="0" t="0" r="r" b="b"/>
                    <a:pathLst>
                      <a:path w="14" h="11">
                        <a:moveTo>
                          <a:pt x="11" y="10"/>
                        </a:moveTo>
                        <a:lnTo>
                          <a:pt x="13" y="8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6" y="6"/>
                        </a:lnTo>
                        <a:lnTo>
                          <a:pt x="11" y="10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grpSp>
                <p:nvGrpSpPr>
                  <p:cNvPr id="183" name="Group 14"/>
                  <p:cNvGrpSpPr>
                    <a:grpSpLocks/>
                  </p:cNvGrpSpPr>
                  <p:nvPr/>
                </p:nvGrpSpPr>
                <p:grpSpPr bwMode="auto">
                  <a:xfrm>
                    <a:off x="2446" y="3643"/>
                    <a:ext cx="14" cy="11"/>
                    <a:chOff x="2446" y="3643"/>
                    <a:chExt cx="14" cy="11"/>
                  </a:xfrm>
                </p:grpSpPr>
                <p:sp>
                  <p:nvSpPr>
                    <p:cNvPr id="368" name="Freeform 15"/>
                    <p:cNvSpPr>
                      <a:spLocks/>
                    </p:cNvSpPr>
                    <p:nvPr/>
                  </p:nvSpPr>
                  <p:spPr bwMode="auto">
                    <a:xfrm>
                      <a:off x="2446" y="3643"/>
                      <a:ext cx="9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6"/>
                        </a:cxn>
                        <a:cxn ang="0">
                          <a:pos x="8" y="5"/>
                        </a:cxn>
                        <a:cxn ang="0">
                          <a:pos x="2" y="0"/>
                        </a:cxn>
                        <a:cxn ang="0">
                          <a:pos x="0" y="1"/>
                        </a:cxn>
                        <a:cxn ang="0">
                          <a:pos x="3" y="3"/>
                        </a:cxn>
                        <a:cxn ang="0">
                          <a:pos x="6" y="6"/>
                        </a:cxn>
                      </a:cxnLst>
                      <a:rect l="0" t="0" r="r" b="b"/>
                      <a:pathLst>
                        <a:path w="9" h="7">
                          <a:moveTo>
                            <a:pt x="6" y="6"/>
                          </a:moveTo>
                          <a:lnTo>
                            <a:pt x="8" y="5"/>
                          </a:lnTo>
                          <a:lnTo>
                            <a:pt x="2" y="0"/>
                          </a:lnTo>
                          <a:lnTo>
                            <a:pt x="0" y="1"/>
                          </a:lnTo>
                          <a:lnTo>
                            <a:pt x="3" y="3"/>
                          </a:lnTo>
                          <a:lnTo>
                            <a:pt x="6" y="6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369" name="Freeform 16"/>
                    <p:cNvSpPr>
                      <a:spLocks/>
                    </p:cNvSpPr>
                    <p:nvPr/>
                  </p:nvSpPr>
                  <p:spPr bwMode="auto">
                    <a:xfrm>
                      <a:off x="2446" y="3643"/>
                      <a:ext cx="14" cy="11"/>
                    </a:xfrm>
                    <a:custGeom>
                      <a:avLst/>
                      <a:gdLst/>
                      <a:ahLst/>
                      <a:cxnLst>
                        <a:cxn ang="0">
                          <a:pos x="11" y="10"/>
                        </a:cxn>
                        <a:cxn ang="0">
                          <a:pos x="13" y="8"/>
                        </a:cxn>
                        <a:cxn ang="0">
                          <a:pos x="2" y="0"/>
                        </a:cxn>
                        <a:cxn ang="0">
                          <a:pos x="0" y="2"/>
                        </a:cxn>
                        <a:cxn ang="0">
                          <a:pos x="6" y="6"/>
                        </a:cxn>
                        <a:cxn ang="0">
                          <a:pos x="11" y="10"/>
                        </a:cxn>
                      </a:cxnLst>
                      <a:rect l="0" t="0" r="r" b="b"/>
                      <a:pathLst>
                        <a:path w="14" h="11">
                          <a:moveTo>
                            <a:pt x="11" y="10"/>
                          </a:moveTo>
                          <a:lnTo>
                            <a:pt x="13" y="8"/>
                          </a:lnTo>
                          <a:lnTo>
                            <a:pt x="2" y="0"/>
                          </a:lnTo>
                          <a:lnTo>
                            <a:pt x="0" y="2"/>
                          </a:lnTo>
                          <a:lnTo>
                            <a:pt x="6" y="6"/>
                          </a:lnTo>
                          <a:lnTo>
                            <a:pt x="11" y="10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sp>
                <p:nvSpPr>
                  <p:cNvPr id="184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2388" y="3762"/>
                    <a:ext cx="0" cy="1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sp>
                <p:nvSpPr>
                  <p:cNvPr id="185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2388" y="3762"/>
                    <a:ext cx="0" cy="1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sp>
                <p:nvSpPr>
                  <p:cNvPr id="186" name="Freeform 19"/>
                  <p:cNvSpPr>
                    <a:spLocks/>
                  </p:cNvSpPr>
                  <p:nvPr/>
                </p:nvSpPr>
                <p:spPr bwMode="auto">
                  <a:xfrm>
                    <a:off x="2383" y="3642"/>
                    <a:ext cx="20" cy="5"/>
                  </a:xfrm>
                  <a:custGeom>
                    <a:avLst/>
                    <a:gdLst/>
                    <a:ahLst/>
                    <a:cxnLst>
                      <a:cxn ang="0">
                        <a:pos x="13" y="1"/>
                      </a:cxn>
                      <a:cxn ang="0">
                        <a:pos x="13" y="4"/>
                      </a:cxn>
                      <a:cxn ang="0">
                        <a:pos x="0" y="4"/>
                      </a:cxn>
                      <a:cxn ang="0">
                        <a:pos x="0" y="0"/>
                      </a:cxn>
                      <a:cxn ang="0">
                        <a:pos x="7" y="0"/>
                      </a:cxn>
                      <a:cxn ang="0">
                        <a:pos x="13" y="1"/>
                      </a:cxn>
                    </a:cxnLst>
                    <a:rect l="0" t="0" r="r" b="b"/>
                    <a:pathLst>
                      <a:path w="14" h="5">
                        <a:moveTo>
                          <a:pt x="13" y="1"/>
                        </a:moveTo>
                        <a:lnTo>
                          <a:pt x="13" y="4"/>
                        </a:lnTo>
                        <a:lnTo>
                          <a:pt x="0" y="4"/>
                        </a:lnTo>
                        <a:lnTo>
                          <a:pt x="0" y="0"/>
                        </a:lnTo>
                        <a:lnTo>
                          <a:pt x="7" y="0"/>
                        </a:lnTo>
                        <a:lnTo>
                          <a:pt x="13" y="1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grpSp>
                <p:nvGrpSpPr>
                  <p:cNvPr id="187" name="Group 20"/>
                  <p:cNvGrpSpPr>
                    <a:grpSpLocks/>
                  </p:cNvGrpSpPr>
                  <p:nvPr/>
                </p:nvGrpSpPr>
                <p:grpSpPr bwMode="auto">
                  <a:xfrm>
                    <a:off x="2381" y="3641"/>
                    <a:ext cx="14" cy="6"/>
                    <a:chOff x="2381" y="3641"/>
                    <a:chExt cx="14" cy="6"/>
                  </a:xfrm>
                </p:grpSpPr>
                <p:sp>
                  <p:nvSpPr>
                    <p:cNvPr id="366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2383" y="3641"/>
                      <a:ext cx="53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9" y="1"/>
                        </a:cxn>
                        <a:cxn ang="0">
                          <a:pos x="9" y="0"/>
                        </a:cxn>
                        <a:cxn ang="0">
                          <a:pos x="0" y="0"/>
                        </a:cxn>
                        <a:cxn ang="0">
                          <a:pos x="0" y="1"/>
                        </a:cxn>
                        <a:cxn ang="0">
                          <a:pos x="5" y="1"/>
                        </a:cxn>
                        <a:cxn ang="0">
                          <a:pos x="9" y="1"/>
                        </a:cxn>
                      </a:cxnLst>
                      <a:rect l="0" t="0" r="r" b="b"/>
                      <a:pathLst>
                        <a:path w="10" h="2">
                          <a:moveTo>
                            <a:pt x="9" y="1"/>
                          </a:moveTo>
                          <a:lnTo>
                            <a:pt x="9" y="0"/>
                          </a:lnTo>
                          <a:lnTo>
                            <a:pt x="0" y="0"/>
                          </a:lnTo>
                          <a:lnTo>
                            <a:pt x="0" y="1"/>
                          </a:lnTo>
                          <a:lnTo>
                            <a:pt x="5" y="1"/>
                          </a:lnTo>
                          <a:lnTo>
                            <a:pt x="9" y="1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367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2383" y="3642"/>
                      <a:ext cx="56" cy="5"/>
                    </a:xfrm>
                    <a:custGeom>
                      <a:avLst/>
                      <a:gdLst/>
                      <a:ahLst/>
                      <a:cxnLst>
                        <a:cxn ang="0">
                          <a:pos x="13" y="1"/>
                        </a:cxn>
                        <a:cxn ang="0">
                          <a:pos x="13" y="4"/>
                        </a:cxn>
                        <a:cxn ang="0">
                          <a:pos x="0" y="4"/>
                        </a:cxn>
                        <a:cxn ang="0">
                          <a:pos x="0" y="0"/>
                        </a:cxn>
                        <a:cxn ang="0">
                          <a:pos x="7" y="0"/>
                        </a:cxn>
                        <a:cxn ang="0">
                          <a:pos x="13" y="1"/>
                        </a:cxn>
                      </a:cxnLst>
                      <a:rect l="0" t="0" r="r" b="b"/>
                      <a:pathLst>
                        <a:path w="14" h="5">
                          <a:moveTo>
                            <a:pt x="13" y="1"/>
                          </a:moveTo>
                          <a:lnTo>
                            <a:pt x="13" y="4"/>
                          </a:lnTo>
                          <a:lnTo>
                            <a:pt x="0" y="4"/>
                          </a:lnTo>
                          <a:lnTo>
                            <a:pt x="0" y="0"/>
                          </a:lnTo>
                          <a:lnTo>
                            <a:pt x="7" y="0"/>
                          </a:lnTo>
                          <a:lnTo>
                            <a:pt x="13" y="1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sp>
                <p:nvSpPr>
                  <p:cNvPr id="188" name="Freeform 23"/>
                  <p:cNvSpPr>
                    <a:spLocks/>
                  </p:cNvSpPr>
                  <p:nvPr/>
                </p:nvSpPr>
                <p:spPr bwMode="auto">
                  <a:xfrm>
                    <a:off x="2383" y="3646"/>
                    <a:ext cx="20" cy="14"/>
                  </a:xfrm>
                  <a:custGeom>
                    <a:avLst/>
                    <a:gdLst/>
                    <a:ahLst/>
                    <a:cxnLst>
                      <a:cxn ang="0">
                        <a:pos x="10" y="0"/>
                      </a:cxn>
                      <a:cxn ang="0">
                        <a:pos x="9" y="2"/>
                      </a:cxn>
                      <a:cxn ang="0">
                        <a:pos x="8" y="3"/>
                      </a:cxn>
                      <a:cxn ang="0">
                        <a:pos x="8" y="5"/>
                      </a:cxn>
                      <a:cxn ang="0">
                        <a:pos x="8" y="6"/>
                      </a:cxn>
                      <a:cxn ang="0">
                        <a:pos x="9" y="7"/>
                      </a:cxn>
                      <a:cxn ang="0">
                        <a:pos x="9" y="8"/>
                      </a:cxn>
                      <a:cxn ang="0">
                        <a:pos x="9" y="9"/>
                      </a:cxn>
                      <a:cxn ang="0">
                        <a:pos x="9" y="10"/>
                      </a:cxn>
                      <a:cxn ang="0">
                        <a:pos x="8" y="11"/>
                      </a:cxn>
                      <a:cxn ang="0">
                        <a:pos x="7" y="12"/>
                      </a:cxn>
                      <a:cxn ang="0">
                        <a:pos x="6" y="13"/>
                      </a:cxn>
                      <a:cxn ang="0">
                        <a:pos x="5" y="13"/>
                      </a:cxn>
                      <a:cxn ang="0">
                        <a:pos x="4" y="13"/>
                      </a:cxn>
                      <a:cxn ang="0">
                        <a:pos x="3" y="12"/>
                      </a:cxn>
                      <a:cxn ang="0">
                        <a:pos x="2" y="11"/>
                      </a:cxn>
                      <a:cxn ang="0">
                        <a:pos x="1" y="10"/>
                      </a:cxn>
                      <a:cxn ang="0">
                        <a:pos x="1" y="8"/>
                      </a:cxn>
                      <a:cxn ang="0">
                        <a:pos x="1" y="7"/>
                      </a:cxn>
                      <a:cxn ang="0">
                        <a:pos x="2" y="6"/>
                      </a:cxn>
                      <a:cxn ang="0">
                        <a:pos x="2" y="5"/>
                      </a:cxn>
                      <a:cxn ang="0">
                        <a:pos x="2" y="3"/>
                      </a:cxn>
                      <a:cxn ang="0">
                        <a:pos x="1" y="2"/>
                      </a:cxn>
                      <a:cxn ang="0">
                        <a:pos x="0" y="0"/>
                      </a:cxn>
                      <a:cxn ang="0">
                        <a:pos x="10" y="0"/>
                      </a:cxn>
                    </a:cxnLst>
                    <a:rect l="0" t="0" r="r" b="b"/>
                    <a:pathLst>
                      <a:path w="11" h="14">
                        <a:moveTo>
                          <a:pt x="10" y="0"/>
                        </a:moveTo>
                        <a:lnTo>
                          <a:pt x="9" y="2"/>
                        </a:lnTo>
                        <a:lnTo>
                          <a:pt x="8" y="3"/>
                        </a:lnTo>
                        <a:lnTo>
                          <a:pt x="8" y="5"/>
                        </a:lnTo>
                        <a:lnTo>
                          <a:pt x="8" y="6"/>
                        </a:lnTo>
                        <a:lnTo>
                          <a:pt x="9" y="7"/>
                        </a:lnTo>
                        <a:lnTo>
                          <a:pt x="9" y="8"/>
                        </a:lnTo>
                        <a:lnTo>
                          <a:pt x="9" y="9"/>
                        </a:lnTo>
                        <a:lnTo>
                          <a:pt x="9" y="10"/>
                        </a:lnTo>
                        <a:lnTo>
                          <a:pt x="8" y="11"/>
                        </a:lnTo>
                        <a:lnTo>
                          <a:pt x="7" y="12"/>
                        </a:lnTo>
                        <a:lnTo>
                          <a:pt x="6" y="13"/>
                        </a:lnTo>
                        <a:lnTo>
                          <a:pt x="5" y="13"/>
                        </a:lnTo>
                        <a:lnTo>
                          <a:pt x="4" y="13"/>
                        </a:lnTo>
                        <a:lnTo>
                          <a:pt x="3" y="12"/>
                        </a:lnTo>
                        <a:lnTo>
                          <a:pt x="2" y="11"/>
                        </a:lnTo>
                        <a:lnTo>
                          <a:pt x="1" y="10"/>
                        </a:lnTo>
                        <a:lnTo>
                          <a:pt x="1" y="8"/>
                        </a:lnTo>
                        <a:lnTo>
                          <a:pt x="1" y="7"/>
                        </a:lnTo>
                        <a:lnTo>
                          <a:pt x="2" y="6"/>
                        </a:lnTo>
                        <a:lnTo>
                          <a:pt x="2" y="5"/>
                        </a:lnTo>
                        <a:lnTo>
                          <a:pt x="2" y="3"/>
                        </a:lnTo>
                        <a:lnTo>
                          <a:pt x="1" y="2"/>
                        </a:lnTo>
                        <a:lnTo>
                          <a:pt x="0" y="0"/>
                        </a:lnTo>
                        <a:lnTo>
                          <a:pt x="10" y="0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grpSp>
                <p:nvGrpSpPr>
                  <p:cNvPr id="189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2383" y="3646"/>
                    <a:ext cx="11" cy="14"/>
                    <a:chOff x="2383" y="3646"/>
                    <a:chExt cx="11" cy="14"/>
                  </a:xfrm>
                </p:grpSpPr>
                <p:sp>
                  <p:nvSpPr>
                    <p:cNvPr id="364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2383" y="3646"/>
                      <a:ext cx="61" cy="1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0"/>
                        </a:cxn>
                        <a:cxn ang="0">
                          <a:pos x="4" y="1"/>
                        </a:cxn>
                        <a:cxn ang="0">
                          <a:pos x="4" y="2"/>
                        </a:cxn>
                        <a:cxn ang="0">
                          <a:pos x="4" y="3"/>
                        </a:cxn>
                        <a:cxn ang="0">
                          <a:pos x="4" y="4"/>
                        </a:cxn>
                        <a:cxn ang="0">
                          <a:pos x="4" y="5"/>
                        </a:cxn>
                        <a:cxn ang="0">
                          <a:pos x="5" y="6"/>
                        </a:cxn>
                        <a:cxn ang="0">
                          <a:pos x="5" y="6"/>
                        </a:cxn>
                        <a:cxn ang="0">
                          <a:pos x="4" y="7"/>
                        </a:cxn>
                        <a:cxn ang="0">
                          <a:pos x="4" y="8"/>
                        </a:cxn>
                        <a:cxn ang="0">
                          <a:pos x="4" y="9"/>
                        </a:cxn>
                        <a:cxn ang="0">
                          <a:pos x="3" y="9"/>
                        </a:cxn>
                        <a:cxn ang="0">
                          <a:pos x="3" y="9"/>
                        </a:cxn>
                        <a:cxn ang="0">
                          <a:pos x="2" y="9"/>
                        </a:cxn>
                        <a:cxn ang="0">
                          <a:pos x="1" y="9"/>
                        </a:cxn>
                        <a:cxn ang="0">
                          <a:pos x="1" y="8"/>
                        </a:cxn>
                        <a:cxn ang="0">
                          <a:pos x="1" y="7"/>
                        </a:cxn>
                        <a:cxn ang="0">
                          <a:pos x="0" y="6"/>
                        </a:cxn>
                        <a:cxn ang="0">
                          <a:pos x="1" y="5"/>
                        </a:cxn>
                        <a:cxn ang="0">
                          <a:pos x="1" y="4"/>
                        </a:cxn>
                        <a:cxn ang="0">
                          <a:pos x="1" y="3"/>
                        </a:cxn>
                        <a:cxn ang="0">
                          <a:pos x="1" y="2"/>
                        </a:cxn>
                        <a:cxn ang="0">
                          <a:pos x="1" y="1"/>
                        </a:cxn>
                        <a:cxn ang="0">
                          <a:pos x="0" y="0"/>
                        </a:cxn>
                        <a:cxn ang="0">
                          <a:pos x="5" y="0"/>
                        </a:cxn>
                      </a:cxnLst>
                      <a:rect l="0" t="0" r="r" b="b"/>
                      <a:pathLst>
                        <a:path w="6" h="10">
                          <a:moveTo>
                            <a:pt x="5" y="0"/>
                          </a:moveTo>
                          <a:lnTo>
                            <a:pt x="4" y="1"/>
                          </a:lnTo>
                          <a:lnTo>
                            <a:pt x="4" y="2"/>
                          </a:lnTo>
                          <a:lnTo>
                            <a:pt x="4" y="3"/>
                          </a:lnTo>
                          <a:lnTo>
                            <a:pt x="4" y="4"/>
                          </a:lnTo>
                          <a:lnTo>
                            <a:pt x="4" y="5"/>
                          </a:lnTo>
                          <a:lnTo>
                            <a:pt x="5" y="6"/>
                          </a:lnTo>
                          <a:lnTo>
                            <a:pt x="5" y="6"/>
                          </a:lnTo>
                          <a:lnTo>
                            <a:pt x="4" y="7"/>
                          </a:lnTo>
                          <a:lnTo>
                            <a:pt x="4" y="8"/>
                          </a:lnTo>
                          <a:lnTo>
                            <a:pt x="4" y="9"/>
                          </a:lnTo>
                          <a:lnTo>
                            <a:pt x="3" y="9"/>
                          </a:lnTo>
                          <a:lnTo>
                            <a:pt x="3" y="9"/>
                          </a:lnTo>
                          <a:lnTo>
                            <a:pt x="2" y="9"/>
                          </a:lnTo>
                          <a:lnTo>
                            <a:pt x="1" y="9"/>
                          </a:lnTo>
                          <a:lnTo>
                            <a:pt x="1" y="8"/>
                          </a:lnTo>
                          <a:lnTo>
                            <a:pt x="1" y="7"/>
                          </a:lnTo>
                          <a:lnTo>
                            <a:pt x="0" y="6"/>
                          </a:lnTo>
                          <a:lnTo>
                            <a:pt x="1" y="5"/>
                          </a:lnTo>
                          <a:lnTo>
                            <a:pt x="1" y="4"/>
                          </a:lnTo>
                          <a:lnTo>
                            <a:pt x="1" y="3"/>
                          </a:lnTo>
                          <a:lnTo>
                            <a:pt x="1" y="2"/>
                          </a:lnTo>
                          <a:lnTo>
                            <a:pt x="1" y="1"/>
                          </a:lnTo>
                          <a:lnTo>
                            <a:pt x="0" y="0"/>
                          </a:lnTo>
                          <a:lnTo>
                            <a:pt x="5" y="0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365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2383" y="3646"/>
                      <a:ext cx="69" cy="14"/>
                    </a:xfrm>
                    <a:custGeom>
                      <a:avLst/>
                      <a:gdLst/>
                      <a:ahLst/>
                      <a:cxnLst>
                        <a:cxn ang="0">
                          <a:pos x="10" y="0"/>
                        </a:cxn>
                        <a:cxn ang="0">
                          <a:pos x="9" y="2"/>
                        </a:cxn>
                        <a:cxn ang="0">
                          <a:pos x="8" y="3"/>
                        </a:cxn>
                        <a:cxn ang="0">
                          <a:pos x="8" y="5"/>
                        </a:cxn>
                        <a:cxn ang="0">
                          <a:pos x="8" y="6"/>
                        </a:cxn>
                        <a:cxn ang="0">
                          <a:pos x="9" y="7"/>
                        </a:cxn>
                        <a:cxn ang="0">
                          <a:pos x="9" y="8"/>
                        </a:cxn>
                        <a:cxn ang="0">
                          <a:pos x="9" y="9"/>
                        </a:cxn>
                        <a:cxn ang="0">
                          <a:pos x="9" y="10"/>
                        </a:cxn>
                        <a:cxn ang="0">
                          <a:pos x="8" y="11"/>
                        </a:cxn>
                        <a:cxn ang="0">
                          <a:pos x="7" y="12"/>
                        </a:cxn>
                        <a:cxn ang="0">
                          <a:pos x="6" y="13"/>
                        </a:cxn>
                        <a:cxn ang="0">
                          <a:pos x="5" y="13"/>
                        </a:cxn>
                        <a:cxn ang="0">
                          <a:pos x="4" y="13"/>
                        </a:cxn>
                        <a:cxn ang="0">
                          <a:pos x="3" y="12"/>
                        </a:cxn>
                        <a:cxn ang="0">
                          <a:pos x="2" y="11"/>
                        </a:cxn>
                        <a:cxn ang="0">
                          <a:pos x="1" y="10"/>
                        </a:cxn>
                        <a:cxn ang="0">
                          <a:pos x="1" y="8"/>
                        </a:cxn>
                        <a:cxn ang="0">
                          <a:pos x="1" y="7"/>
                        </a:cxn>
                        <a:cxn ang="0">
                          <a:pos x="2" y="6"/>
                        </a:cxn>
                        <a:cxn ang="0">
                          <a:pos x="2" y="5"/>
                        </a:cxn>
                        <a:cxn ang="0">
                          <a:pos x="2" y="3"/>
                        </a:cxn>
                        <a:cxn ang="0">
                          <a:pos x="1" y="2"/>
                        </a:cxn>
                        <a:cxn ang="0">
                          <a:pos x="0" y="0"/>
                        </a:cxn>
                        <a:cxn ang="0">
                          <a:pos x="10" y="0"/>
                        </a:cxn>
                      </a:cxnLst>
                      <a:rect l="0" t="0" r="r" b="b"/>
                      <a:pathLst>
                        <a:path w="11" h="14">
                          <a:moveTo>
                            <a:pt x="10" y="0"/>
                          </a:moveTo>
                          <a:lnTo>
                            <a:pt x="9" y="2"/>
                          </a:lnTo>
                          <a:lnTo>
                            <a:pt x="8" y="3"/>
                          </a:lnTo>
                          <a:lnTo>
                            <a:pt x="8" y="5"/>
                          </a:lnTo>
                          <a:lnTo>
                            <a:pt x="8" y="6"/>
                          </a:lnTo>
                          <a:lnTo>
                            <a:pt x="9" y="7"/>
                          </a:lnTo>
                          <a:lnTo>
                            <a:pt x="9" y="8"/>
                          </a:lnTo>
                          <a:lnTo>
                            <a:pt x="9" y="9"/>
                          </a:lnTo>
                          <a:lnTo>
                            <a:pt x="9" y="10"/>
                          </a:lnTo>
                          <a:lnTo>
                            <a:pt x="8" y="11"/>
                          </a:lnTo>
                          <a:lnTo>
                            <a:pt x="7" y="12"/>
                          </a:lnTo>
                          <a:lnTo>
                            <a:pt x="6" y="13"/>
                          </a:lnTo>
                          <a:lnTo>
                            <a:pt x="5" y="13"/>
                          </a:lnTo>
                          <a:lnTo>
                            <a:pt x="4" y="13"/>
                          </a:lnTo>
                          <a:lnTo>
                            <a:pt x="3" y="12"/>
                          </a:lnTo>
                          <a:lnTo>
                            <a:pt x="2" y="11"/>
                          </a:lnTo>
                          <a:lnTo>
                            <a:pt x="1" y="10"/>
                          </a:lnTo>
                          <a:lnTo>
                            <a:pt x="1" y="8"/>
                          </a:lnTo>
                          <a:lnTo>
                            <a:pt x="1" y="7"/>
                          </a:lnTo>
                          <a:lnTo>
                            <a:pt x="2" y="6"/>
                          </a:lnTo>
                          <a:lnTo>
                            <a:pt x="2" y="5"/>
                          </a:lnTo>
                          <a:lnTo>
                            <a:pt x="2" y="3"/>
                          </a:lnTo>
                          <a:lnTo>
                            <a:pt x="1" y="2"/>
                          </a:lnTo>
                          <a:lnTo>
                            <a:pt x="0" y="0"/>
                          </a:lnTo>
                          <a:lnTo>
                            <a:pt x="10" y="0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grpSp>
                <p:nvGrpSpPr>
                  <p:cNvPr id="190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2383" y="3646"/>
                    <a:ext cx="11" cy="14"/>
                    <a:chOff x="2383" y="3646"/>
                    <a:chExt cx="11" cy="14"/>
                  </a:xfrm>
                </p:grpSpPr>
                <p:sp>
                  <p:nvSpPr>
                    <p:cNvPr id="362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2383" y="3646"/>
                      <a:ext cx="61" cy="1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0"/>
                        </a:cxn>
                        <a:cxn ang="0">
                          <a:pos x="4" y="1"/>
                        </a:cxn>
                        <a:cxn ang="0">
                          <a:pos x="4" y="2"/>
                        </a:cxn>
                        <a:cxn ang="0">
                          <a:pos x="4" y="3"/>
                        </a:cxn>
                        <a:cxn ang="0">
                          <a:pos x="4" y="4"/>
                        </a:cxn>
                        <a:cxn ang="0">
                          <a:pos x="4" y="5"/>
                        </a:cxn>
                        <a:cxn ang="0">
                          <a:pos x="5" y="6"/>
                        </a:cxn>
                        <a:cxn ang="0">
                          <a:pos x="5" y="6"/>
                        </a:cxn>
                        <a:cxn ang="0">
                          <a:pos x="4" y="7"/>
                        </a:cxn>
                        <a:cxn ang="0">
                          <a:pos x="4" y="8"/>
                        </a:cxn>
                        <a:cxn ang="0">
                          <a:pos x="4" y="9"/>
                        </a:cxn>
                        <a:cxn ang="0">
                          <a:pos x="3" y="9"/>
                        </a:cxn>
                        <a:cxn ang="0">
                          <a:pos x="3" y="9"/>
                        </a:cxn>
                        <a:cxn ang="0">
                          <a:pos x="2" y="9"/>
                        </a:cxn>
                        <a:cxn ang="0">
                          <a:pos x="1" y="9"/>
                        </a:cxn>
                        <a:cxn ang="0">
                          <a:pos x="1" y="8"/>
                        </a:cxn>
                        <a:cxn ang="0">
                          <a:pos x="1" y="7"/>
                        </a:cxn>
                        <a:cxn ang="0">
                          <a:pos x="0" y="6"/>
                        </a:cxn>
                        <a:cxn ang="0">
                          <a:pos x="1" y="5"/>
                        </a:cxn>
                        <a:cxn ang="0">
                          <a:pos x="1" y="4"/>
                        </a:cxn>
                        <a:cxn ang="0">
                          <a:pos x="1" y="3"/>
                        </a:cxn>
                        <a:cxn ang="0">
                          <a:pos x="1" y="2"/>
                        </a:cxn>
                        <a:cxn ang="0">
                          <a:pos x="1" y="1"/>
                        </a:cxn>
                        <a:cxn ang="0">
                          <a:pos x="0" y="0"/>
                        </a:cxn>
                        <a:cxn ang="0">
                          <a:pos x="5" y="0"/>
                        </a:cxn>
                      </a:cxnLst>
                      <a:rect l="0" t="0" r="r" b="b"/>
                      <a:pathLst>
                        <a:path w="6" h="10">
                          <a:moveTo>
                            <a:pt x="5" y="0"/>
                          </a:moveTo>
                          <a:lnTo>
                            <a:pt x="4" y="1"/>
                          </a:lnTo>
                          <a:lnTo>
                            <a:pt x="4" y="2"/>
                          </a:lnTo>
                          <a:lnTo>
                            <a:pt x="4" y="3"/>
                          </a:lnTo>
                          <a:lnTo>
                            <a:pt x="4" y="4"/>
                          </a:lnTo>
                          <a:lnTo>
                            <a:pt x="4" y="5"/>
                          </a:lnTo>
                          <a:lnTo>
                            <a:pt x="5" y="6"/>
                          </a:lnTo>
                          <a:lnTo>
                            <a:pt x="5" y="6"/>
                          </a:lnTo>
                          <a:lnTo>
                            <a:pt x="4" y="7"/>
                          </a:lnTo>
                          <a:lnTo>
                            <a:pt x="4" y="8"/>
                          </a:lnTo>
                          <a:lnTo>
                            <a:pt x="4" y="9"/>
                          </a:lnTo>
                          <a:lnTo>
                            <a:pt x="3" y="9"/>
                          </a:lnTo>
                          <a:lnTo>
                            <a:pt x="3" y="9"/>
                          </a:lnTo>
                          <a:lnTo>
                            <a:pt x="2" y="9"/>
                          </a:lnTo>
                          <a:lnTo>
                            <a:pt x="1" y="9"/>
                          </a:lnTo>
                          <a:lnTo>
                            <a:pt x="1" y="8"/>
                          </a:lnTo>
                          <a:lnTo>
                            <a:pt x="1" y="7"/>
                          </a:lnTo>
                          <a:lnTo>
                            <a:pt x="0" y="6"/>
                          </a:lnTo>
                          <a:lnTo>
                            <a:pt x="1" y="5"/>
                          </a:lnTo>
                          <a:lnTo>
                            <a:pt x="1" y="4"/>
                          </a:lnTo>
                          <a:lnTo>
                            <a:pt x="1" y="3"/>
                          </a:lnTo>
                          <a:lnTo>
                            <a:pt x="1" y="2"/>
                          </a:lnTo>
                          <a:lnTo>
                            <a:pt x="1" y="1"/>
                          </a:lnTo>
                          <a:lnTo>
                            <a:pt x="0" y="0"/>
                          </a:lnTo>
                          <a:lnTo>
                            <a:pt x="5" y="0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363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2383" y="3646"/>
                      <a:ext cx="69" cy="14"/>
                    </a:xfrm>
                    <a:custGeom>
                      <a:avLst/>
                      <a:gdLst/>
                      <a:ahLst/>
                      <a:cxnLst>
                        <a:cxn ang="0">
                          <a:pos x="10" y="0"/>
                        </a:cxn>
                        <a:cxn ang="0">
                          <a:pos x="9" y="2"/>
                        </a:cxn>
                        <a:cxn ang="0">
                          <a:pos x="8" y="3"/>
                        </a:cxn>
                        <a:cxn ang="0">
                          <a:pos x="8" y="5"/>
                        </a:cxn>
                        <a:cxn ang="0">
                          <a:pos x="8" y="6"/>
                        </a:cxn>
                        <a:cxn ang="0">
                          <a:pos x="9" y="7"/>
                        </a:cxn>
                        <a:cxn ang="0">
                          <a:pos x="9" y="8"/>
                        </a:cxn>
                        <a:cxn ang="0">
                          <a:pos x="9" y="9"/>
                        </a:cxn>
                        <a:cxn ang="0">
                          <a:pos x="9" y="10"/>
                        </a:cxn>
                        <a:cxn ang="0">
                          <a:pos x="8" y="11"/>
                        </a:cxn>
                        <a:cxn ang="0">
                          <a:pos x="7" y="12"/>
                        </a:cxn>
                        <a:cxn ang="0">
                          <a:pos x="6" y="13"/>
                        </a:cxn>
                        <a:cxn ang="0">
                          <a:pos x="5" y="13"/>
                        </a:cxn>
                        <a:cxn ang="0">
                          <a:pos x="4" y="13"/>
                        </a:cxn>
                        <a:cxn ang="0">
                          <a:pos x="3" y="12"/>
                        </a:cxn>
                        <a:cxn ang="0">
                          <a:pos x="2" y="11"/>
                        </a:cxn>
                        <a:cxn ang="0">
                          <a:pos x="1" y="10"/>
                        </a:cxn>
                        <a:cxn ang="0">
                          <a:pos x="1" y="8"/>
                        </a:cxn>
                        <a:cxn ang="0">
                          <a:pos x="1" y="7"/>
                        </a:cxn>
                        <a:cxn ang="0">
                          <a:pos x="2" y="6"/>
                        </a:cxn>
                        <a:cxn ang="0">
                          <a:pos x="2" y="5"/>
                        </a:cxn>
                        <a:cxn ang="0">
                          <a:pos x="2" y="3"/>
                        </a:cxn>
                        <a:cxn ang="0">
                          <a:pos x="1" y="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11" h="14">
                          <a:moveTo>
                            <a:pt x="10" y="0"/>
                          </a:moveTo>
                          <a:lnTo>
                            <a:pt x="9" y="2"/>
                          </a:lnTo>
                          <a:lnTo>
                            <a:pt x="8" y="3"/>
                          </a:lnTo>
                          <a:lnTo>
                            <a:pt x="8" y="5"/>
                          </a:lnTo>
                          <a:lnTo>
                            <a:pt x="8" y="6"/>
                          </a:lnTo>
                          <a:lnTo>
                            <a:pt x="9" y="7"/>
                          </a:lnTo>
                          <a:lnTo>
                            <a:pt x="9" y="8"/>
                          </a:lnTo>
                          <a:lnTo>
                            <a:pt x="9" y="9"/>
                          </a:lnTo>
                          <a:lnTo>
                            <a:pt x="9" y="10"/>
                          </a:lnTo>
                          <a:lnTo>
                            <a:pt x="8" y="11"/>
                          </a:lnTo>
                          <a:lnTo>
                            <a:pt x="7" y="12"/>
                          </a:lnTo>
                          <a:lnTo>
                            <a:pt x="6" y="13"/>
                          </a:lnTo>
                          <a:lnTo>
                            <a:pt x="5" y="13"/>
                          </a:lnTo>
                          <a:lnTo>
                            <a:pt x="4" y="13"/>
                          </a:lnTo>
                          <a:lnTo>
                            <a:pt x="3" y="12"/>
                          </a:lnTo>
                          <a:lnTo>
                            <a:pt x="2" y="11"/>
                          </a:lnTo>
                          <a:lnTo>
                            <a:pt x="1" y="10"/>
                          </a:lnTo>
                          <a:lnTo>
                            <a:pt x="1" y="8"/>
                          </a:lnTo>
                          <a:lnTo>
                            <a:pt x="1" y="7"/>
                          </a:lnTo>
                          <a:lnTo>
                            <a:pt x="2" y="6"/>
                          </a:lnTo>
                          <a:lnTo>
                            <a:pt x="2" y="5"/>
                          </a:lnTo>
                          <a:lnTo>
                            <a:pt x="2" y="3"/>
                          </a:lnTo>
                          <a:lnTo>
                            <a:pt x="1" y="2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sp>
                <p:nvSpPr>
                  <p:cNvPr id="191" name="Freeform 30"/>
                  <p:cNvSpPr>
                    <a:spLocks/>
                  </p:cNvSpPr>
                  <p:nvPr/>
                </p:nvSpPr>
                <p:spPr bwMode="auto">
                  <a:xfrm>
                    <a:off x="2312" y="3695"/>
                    <a:ext cx="11" cy="5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" y="0"/>
                      </a:cxn>
                      <a:cxn ang="0">
                        <a:pos x="3" y="11"/>
                      </a:cxn>
                      <a:cxn ang="0">
                        <a:pos x="0" y="11"/>
                      </a:cxn>
                      <a:cxn ang="0">
                        <a:pos x="0" y="5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4" h="12">
                        <a:moveTo>
                          <a:pt x="0" y="0"/>
                        </a:moveTo>
                        <a:lnTo>
                          <a:pt x="3" y="0"/>
                        </a:lnTo>
                        <a:lnTo>
                          <a:pt x="3" y="11"/>
                        </a:lnTo>
                        <a:lnTo>
                          <a:pt x="0" y="11"/>
                        </a:lnTo>
                        <a:lnTo>
                          <a:pt x="0" y="5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grpSp>
                <p:nvGrpSpPr>
                  <p:cNvPr id="192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2314" y="3695"/>
                    <a:ext cx="5" cy="12"/>
                    <a:chOff x="2314" y="3695"/>
                    <a:chExt cx="5" cy="12"/>
                  </a:xfrm>
                </p:grpSpPr>
                <p:sp>
                  <p:nvSpPr>
                    <p:cNvPr id="360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2312" y="3695"/>
                      <a:ext cx="2" cy="151"/>
                    </a:xfrm>
                    <a:custGeom>
                      <a:avLst/>
                      <a:gdLst/>
                      <a:ahLst/>
                      <a:cxnLst>
                        <a:cxn ang="0">
                          <a:pos x="1" y="0"/>
                        </a:cxn>
                        <a:cxn ang="0">
                          <a:pos x="0" y="0"/>
                        </a:cxn>
                        <a:cxn ang="0">
                          <a:pos x="0" y="6"/>
                        </a:cxn>
                        <a:cxn ang="0">
                          <a:pos x="1" y="6"/>
                        </a:cxn>
                        <a:cxn ang="0">
                          <a:pos x="1" y="3"/>
                        </a:cxn>
                        <a:cxn ang="0">
                          <a:pos x="1" y="0"/>
                        </a:cxn>
                      </a:cxnLst>
                      <a:rect l="0" t="0" r="r" b="b"/>
                      <a:pathLst>
                        <a:path w="2" h="7">
                          <a:moveTo>
                            <a:pt x="1" y="0"/>
                          </a:moveTo>
                          <a:lnTo>
                            <a:pt x="0" y="0"/>
                          </a:lnTo>
                          <a:lnTo>
                            <a:pt x="0" y="6"/>
                          </a:lnTo>
                          <a:lnTo>
                            <a:pt x="1" y="6"/>
                          </a:lnTo>
                          <a:lnTo>
                            <a:pt x="1" y="3"/>
                          </a:lnTo>
                          <a:lnTo>
                            <a:pt x="1" y="0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361" name="Freeform 33"/>
                    <p:cNvSpPr>
                      <a:spLocks/>
                    </p:cNvSpPr>
                    <p:nvPr/>
                  </p:nvSpPr>
                  <p:spPr bwMode="auto">
                    <a:xfrm>
                      <a:off x="2312" y="3695"/>
                      <a:ext cx="15" cy="22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3" y="0"/>
                        </a:cxn>
                        <a:cxn ang="0">
                          <a:pos x="3" y="11"/>
                        </a:cxn>
                        <a:cxn ang="0">
                          <a:pos x="0" y="11"/>
                        </a:cxn>
                        <a:cxn ang="0">
                          <a:pos x="0" y="5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4" h="12">
                          <a:moveTo>
                            <a:pt x="0" y="0"/>
                          </a:moveTo>
                          <a:lnTo>
                            <a:pt x="3" y="0"/>
                          </a:lnTo>
                          <a:lnTo>
                            <a:pt x="3" y="11"/>
                          </a:lnTo>
                          <a:lnTo>
                            <a:pt x="0" y="11"/>
                          </a:lnTo>
                          <a:lnTo>
                            <a:pt x="0" y="5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sp>
                <p:nvSpPr>
                  <p:cNvPr id="193" name="Freeform 34"/>
                  <p:cNvSpPr>
                    <a:spLocks/>
                  </p:cNvSpPr>
                  <p:nvPr/>
                </p:nvSpPr>
                <p:spPr bwMode="auto">
                  <a:xfrm>
                    <a:off x="2321" y="3696"/>
                    <a:ext cx="19" cy="47"/>
                  </a:xfrm>
                  <a:custGeom>
                    <a:avLst/>
                    <a:gdLst/>
                    <a:ahLst/>
                    <a:cxnLst>
                      <a:cxn ang="0">
                        <a:pos x="0" y="8"/>
                      </a:cxn>
                      <a:cxn ang="0">
                        <a:pos x="2" y="7"/>
                      </a:cxn>
                      <a:cxn ang="0">
                        <a:pos x="4" y="6"/>
                      </a:cxn>
                      <a:cxn ang="0">
                        <a:pos x="6" y="6"/>
                      </a:cxn>
                      <a:cxn ang="0">
                        <a:pos x="8" y="6"/>
                      </a:cxn>
                      <a:cxn ang="0">
                        <a:pos x="11" y="7"/>
                      </a:cxn>
                      <a:cxn ang="0">
                        <a:pos x="12" y="7"/>
                      </a:cxn>
                      <a:cxn ang="0">
                        <a:pos x="12" y="7"/>
                      </a:cxn>
                      <a:cxn ang="0">
                        <a:pos x="14" y="7"/>
                      </a:cxn>
                      <a:cxn ang="0">
                        <a:pos x="16" y="7"/>
                      </a:cxn>
                      <a:cxn ang="0">
                        <a:pos x="17" y="6"/>
                      </a:cxn>
                      <a:cxn ang="0">
                        <a:pos x="18" y="5"/>
                      </a:cxn>
                      <a:cxn ang="0">
                        <a:pos x="18" y="4"/>
                      </a:cxn>
                      <a:cxn ang="0">
                        <a:pos x="18" y="3"/>
                      </a:cxn>
                      <a:cxn ang="0">
                        <a:pos x="17" y="2"/>
                      </a:cxn>
                      <a:cxn ang="0">
                        <a:pos x="16" y="1"/>
                      </a:cxn>
                      <a:cxn ang="0">
                        <a:pos x="14" y="1"/>
                      </a:cxn>
                      <a:cxn ang="0">
                        <a:pos x="12" y="1"/>
                      </a:cxn>
                      <a:cxn ang="0">
                        <a:pos x="11" y="1"/>
                      </a:cxn>
                      <a:cxn ang="0">
                        <a:pos x="8" y="2"/>
                      </a:cxn>
                      <a:cxn ang="0">
                        <a:pos x="6" y="2"/>
                      </a:cxn>
                      <a:cxn ang="0">
                        <a:pos x="4" y="2"/>
                      </a:cxn>
                      <a:cxn ang="0">
                        <a:pos x="2" y="1"/>
                      </a:cxn>
                      <a:cxn ang="0">
                        <a:pos x="0" y="0"/>
                      </a:cxn>
                      <a:cxn ang="0">
                        <a:pos x="0" y="8"/>
                      </a:cxn>
                    </a:cxnLst>
                    <a:rect l="0" t="0" r="r" b="b"/>
                    <a:pathLst>
                      <a:path w="19" h="9">
                        <a:moveTo>
                          <a:pt x="0" y="8"/>
                        </a:moveTo>
                        <a:lnTo>
                          <a:pt x="2" y="7"/>
                        </a:lnTo>
                        <a:lnTo>
                          <a:pt x="4" y="6"/>
                        </a:lnTo>
                        <a:lnTo>
                          <a:pt x="6" y="6"/>
                        </a:lnTo>
                        <a:lnTo>
                          <a:pt x="8" y="6"/>
                        </a:lnTo>
                        <a:lnTo>
                          <a:pt x="11" y="7"/>
                        </a:lnTo>
                        <a:lnTo>
                          <a:pt x="12" y="7"/>
                        </a:lnTo>
                        <a:lnTo>
                          <a:pt x="12" y="7"/>
                        </a:lnTo>
                        <a:lnTo>
                          <a:pt x="14" y="7"/>
                        </a:lnTo>
                        <a:lnTo>
                          <a:pt x="16" y="7"/>
                        </a:lnTo>
                        <a:lnTo>
                          <a:pt x="17" y="6"/>
                        </a:lnTo>
                        <a:lnTo>
                          <a:pt x="18" y="5"/>
                        </a:lnTo>
                        <a:lnTo>
                          <a:pt x="18" y="4"/>
                        </a:lnTo>
                        <a:lnTo>
                          <a:pt x="18" y="3"/>
                        </a:lnTo>
                        <a:lnTo>
                          <a:pt x="17" y="2"/>
                        </a:lnTo>
                        <a:lnTo>
                          <a:pt x="16" y="1"/>
                        </a:lnTo>
                        <a:lnTo>
                          <a:pt x="14" y="1"/>
                        </a:lnTo>
                        <a:lnTo>
                          <a:pt x="12" y="1"/>
                        </a:lnTo>
                        <a:lnTo>
                          <a:pt x="11" y="1"/>
                        </a:lnTo>
                        <a:lnTo>
                          <a:pt x="8" y="2"/>
                        </a:lnTo>
                        <a:lnTo>
                          <a:pt x="6" y="2"/>
                        </a:lnTo>
                        <a:lnTo>
                          <a:pt x="4" y="2"/>
                        </a:lnTo>
                        <a:lnTo>
                          <a:pt x="2" y="1"/>
                        </a:lnTo>
                        <a:lnTo>
                          <a:pt x="0" y="0"/>
                        </a:lnTo>
                        <a:lnTo>
                          <a:pt x="0" y="8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sp>
                <p:nvSpPr>
                  <p:cNvPr id="194" name="Freeform 36"/>
                  <p:cNvSpPr>
                    <a:spLocks/>
                  </p:cNvSpPr>
                  <p:nvPr/>
                </p:nvSpPr>
                <p:spPr bwMode="auto">
                  <a:xfrm>
                    <a:off x="2320" y="3696"/>
                    <a:ext cx="14" cy="205"/>
                  </a:xfrm>
                  <a:custGeom>
                    <a:avLst/>
                    <a:gdLst/>
                    <a:ahLst/>
                    <a:cxnLst>
                      <a:cxn ang="0">
                        <a:pos x="0" y="4"/>
                      </a:cxn>
                      <a:cxn ang="0">
                        <a:pos x="1" y="3"/>
                      </a:cxn>
                      <a:cxn ang="0">
                        <a:pos x="3" y="3"/>
                      </a:cxn>
                      <a:cxn ang="0">
                        <a:pos x="4" y="3"/>
                      </a:cxn>
                      <a:cxn ang="0">
                        <a:pos x="6" y="3"/>
                      </a:cxn>
                      <a:cxn ang="0">
                        <a:pos x="8" y="4"/>
                      </a:cxn>
                      <a:cxn ang="0">
                        <a:pos x="9" y="4"/>
                      </a:cxn>
                      <a:cxn ang="0">
                        <a:pos x="9" y="4"/>
                      </a:cxn>
                      <a:cxn ang="0">
                        <a:pos x="10" y="4"/>
                      </a:cxn>
                      <a:cxn ang="0">
                        <a:pos x="12" y="3"/>
                      </a:cxn>
                      <a:cxn ang="0">
                        <a:pos x="13" y="3"/>
                      </a:cxn>
                      <a:cxn ang="0">
                        <a:pos x="13" y="2"/>
                      </a:cxn>
                      <a:cxn ang="0">
                        <a:pos x="13" y="2"/>
                      </a:cxn>
                      <a:cxn ang="0">
                        <a:pos x="13" y="2"/>
                      </a:cxn>
                      <a:cxn ang="0">
                        <a:pos x="13" y="1"/>
                      </a:cxn>
                      <a:cxn ang="0">
                        <a:pos x="12" y="1"/>
                      </a:cxn>
                      <a:cxn ang="0">
                        <a:pos x="10" y="0"/>
                      </a:cxn>
                      <a:cxn ang="0">
                        <a:pos x="9" y="0"/>
                      </a:cxn>
                      <a:cxn ang="0">
                        <a:pos x="8" y="0"/>
                      </a:cxn>
                      <a:cxn ang="0">
                        <a:pos x="6" y="1"/>
                      </a:cxn>
                      <a:cxn ang="0">
                        <a:pos x="4" y="1"/>
                      </a:cxn>
                      <a:cxn ang="0">
                        <a:pos x="3" y="1"/>
                      </a:cxn>
                      <a:cxn ang="0">
                        <a:pos x="1" y="1"/>
                      </a:cxn>
                      <a:cxn ang="0">
                        <a:pos x="0" y="0"/>
                      </a:cxn>
                      <a:cxn ang="0">
                        <a:pos x="0" y="4"/>
                      </a:cxn>
                    </a:cxnLst>
                    <a:rect l="0" t="0" r="r" b="b"/>
                    <a:pathLst>
                      <a:path w="14" h="5">
                        <a:moveTo>
                          <a:pt x="0" y="4"/>
                        </a:moveTo>
                        <a:lnTo>
                          <a:pt x="1" y="3"/>
                        </a:lnTo>
                        <a:lnTo>
                          <a:pt x="3" y="3"/>
                        </a:lnTo>
                        <a:lnTo>
                          <a:pt x="4" y="3"/>
                        </a:lnTo>
                        <a:lnTo>
                          <a:pt x="6" y="3"/>
                        </a:lnTo>
                        <a:lnTo>
                          <a:pt x="8" y="4"/>
                        </a:lnTo>
                        <a:lnTo>
                          <a:pt x="9" y="4"/>
                        </a:lnTo>
                        <a:lnTo>
                          <a:pt x="9" y="4"/>
                        </a:lnTo>
                        <a:lnTo>
                          <a:pt x="10" y="4"/>
                        </a:lnTo>
                        <a:lnTo>
                          <a:pt x="12" y="3"/>
                        </a:lnTo>
                        <a:lnTo>
                          <a:pt x="13" y="3"/>
                        </a:lnTo>
                        <a:lnTo>
                          <a:pt x="13" y="2"/>
                        </a:lnTo>
                        <a:lnTo>
                          <a:pt x="13" y="2"/>
                        </a:lnTo>
                        <a:lnTo>
                          <a:pt x="13" y="2"/>
                        </a:lnTo>
                        <a:lnTo>
                          <a:pt x="13" y="1"/>
                        </a:lnTo>
                        <a:lnTo>
                          <a:pt x="12" y="1"/>
                        </a:lnTo>
                        <a:lnTo>
                          <a:pt x="10" y="0"/>
                        </a:lnTo>
                        <a:lnTo>
                          <a:pt x="9" y="0"/>
                        </a:lnTo>
                        <a:lnTo>
                          <a:pt x="8" y="0"/>
                        </a:lnTo>
                        <a:lnTo>
                          <a:pt x="6" y="1"/>
                        </a:lnTo>
                        <a:lnTo>
                          <a:pt x="4" y="1"/>
                        </a:lnTo>
                        <a:lnTo>
                          <a:pt x="3" y="1"/>
                        </a:lnTo>
                        <a:lnTo>
                          <a:pt x="1" y="1"/>
                        </a:lnTo>
                        <a:lnTo>
                          <a:pt x="0" y="0"/>
                        </a:lnTo>
                        <a:lnTo>
                          <a:pt x="0" y="4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sp>
                <p:nvSpPr>
                  <p:cNvPr id="195" name="Freeform 38"/>
                  <p:cNvSpPr>
                    <a:spLocks/>
                  </p:cNvSpPr>
                  <p:nvPr/>
                </p:nvSpPr>
                <p:spPr bwMode="auto">
                  <a:xfrm>
                    <a:off x="2331" y="3738"/>
                    <a:ext cx="20" cy="11"/>
                  </a:xfrm>
                  <a:custGeom>
                    <a:avLst/>
                    <a:gdLst/>
                    <a:ahLst/>
                    <a:cxnLst>
                      <a:cxn ang="0">
                        <a:pos x="0" y="2"/>
                      </a:cxn>
                      <a:cxn ang="0">
                        <a:pos x="2" y="0"/>
                      </a:cxn>
                      <a:cxn ang="0">
                        <a:pos x="12" y="8"/>
                      </a:cxn>
                      <a:cxn ang="0">
                        <a:pos x="10" y="10"/>
                      </a:cxn>
                      <a:cxn ang="0">
                        <a:pos x="5" y="6"/>
                      </a:cxn>
                      <a:cxn ang="0">
                        <a:pos x="0" y="2"/>
                      </a:cxn>
                    </a:cxnLst>
                    <a:rect l="0" t="0" r="r" b="b"/>
                    <a:pathLst>
                      <a:path w="13" h="11">
                        <a:moveTo>
                          <a:pt x="0" y="2"/>
                        </a:moveTo>
                        <a:lnTo>
                          <a:pt x="2" y="0"/>
                        </a:lnTo>
                        <a:lnTo>
                          <a:pt x="12" y="8"/>
                        </a:lnTo>
                        <a:lnTo>
                          <a:pt x="10" y="10"/>
                        </a:lnTo>
                        <a:lnTo>
                          <a:pt x="5" y="6"/>
                        </a:lnTo>
                        <a:lnTo>
                          <a:pt x="0" y="2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grpSp>
                <p:nvGrpSpPr>
                  <p:cNvPr id="196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2331" y="3734"/>
                    <a:ext cx="13" cy="11"/>
                    <a:chOff x="2331" y="3734"/>
                    <a:chExt cx="13" cy="11"/>
                  </a:xfrm>
                </p:grpSpPr>
                <p:sp>
                  <p:nvSpPr>
                    <p:cNvPr id="358" name="Freeform 40"/>
                    <p:cNvSpPr>
                      <a:spLocks/>
                    </p:cNvSpPr>
                    <p:nvPr/>
                  </p:nvSpPr>
                  <p:spPr bwMode="auto">
                    <a:xfrm>
                      <a:off x="2331" y="3738"/>
                      <a:ext cx="56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"/>
                        </a:cxn>
                        <a:cxn ang="0">
                          <a:pos x="2" y="0"/>
                        </a:cxn>
                        <a:cxn ang="0">
                          <a:pos x="8" y="5"/>
                        </a:cxn>
                        <a:cxn ang="0">
                          <a:pos x="6" y="6"/>
                        </a:cxn>
                        <a:cxn ang="0">
                          <a:pos x="3" y="4"/>
                        </a:cxn>
                        <a:cxn ang="0">
                          <a:pos x="0" y="1"/>
                        </a:cxn>
                      </a:cxnLst>
                      <a:rect l="0" t="0" r="r" b="b"/>
                      <a:pathLst>
                        <a:path w="9" h="7">
                          <a:moveTo>
                            <a:pt x="0" y="1"/>
                          </a:moveTo>
                          <a:lnTo>
                            <a:pt x="2" y="0"/>
                          </a:lnTo>
                          <a:lnTo>
                            <a:pt x="8" y="5"/>
                          </a:lnTo>
                          <a:lnTo>
                            <a:pt x="6" y="6"/>
                          </a:lnTo>
                          <a:lnTo>
                            <a:pt x="3" y="4"/>
                          </a:lnTo>
                          <a:lnTo>
                            <a:pt x="0" y="1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359" name="Freeform 41"/>
                    <p:cNvSpPr>
                      <a:spLocks/>
                    </p:cNvSpPr>
                    <p:nvPr/>
                  </p:nvSpPr>
                  <p:spPr bwMode="auto">
                    <a:xfrm>
                      <a:off x="2331" y="3738"/>
                      <a:ext cx="65" cy="1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2" y="0"/>
                        </a:cxn>
                        <a:cxn ang="0">
                          <a:pos x="12" y="8"/>
                        </a:cxn>
                        <a:cxn ang="0">
                          <a:pos x="10" y="10"/>
                        </a:cxn>
                        <a:cxn ang="0">
                          <a:pos x="5" y="6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w="13" h="11">
                          <a:moveTo>
                            <a:pt x="0" y="2"/>
                          </a:moveTo>
                          <a:lnTo>
                            <a:pt x="2" y="0"/>
                          </a:lnTo>
                          <a:lnTo>
                            <a:pt x="12" y="8"/>
                          </a:lnTo>
                          <a:lnTo>
                            <a:pt x="10" y="10"/>
                          </a:lnTo>
                          <a:lnTo>
                            <a:pt x="5" y="6"/>
                          </a:lnTo>
                          <a:lnTo>
                            <a:pt x="0" y="2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sp>
                <p:nvSpPr>
                  <p:cNvPr id="197" name="Freeform 42"/>
                  <p:cNvSpPr>
                    <a:spLocks/>
                  </p:cNvSpPr>
                  <p:nvPr/>
                </p:nvSpPr>
                <p:spPr bwMode="auto">
                  <a:xfrm>
                    <a:off x="2336" y="3738"/>
                    <a:ext cx="20" cy="15"/>
                  </a:xfrm>
                  <a:custGeom>
                    <a:avLst/>
                    <a:gdLst/>
                    <a:ahLst/>
                    <a:cxnLst>
                      <a:cxn ang="0">
                        <a:pos x="7" y="14"/>
                      </a:cxn>
                      <a:cxn ang="0">
                        <a:pos x="7" y="12"/>
                      </a:cxn>
                      <a:cxn ang="0">
                        <a:pos x="8" y="10"/>
                      </a:cxn>
                      <a:cxn ang="0">
                        <a:pos x="11" y="9"/>
                      </a:cxn>
                      <a:cxn ang="0">
                        <a:pos x="13" y="8"/>
                      </a:cxn>
                      <a:cxn ang="0">
                        <a:pos x="14" y="7"/>
                      </a:cxn>
                      <a:cxn ang="0">
                        <a:pos x="14" y="7"/>
                      </a:cxn>
                      <a:cxn ang="0">
                        <a:pos x="15" y="5"/>
                      </a:cxn>
                      <a:cxn ang="0">
                        <a:pos x="16" y="4"/>
                      </a:cxn>
                      <a:cxn ang="0">
                        <a:pos x="16" y="3"/>
                      </a:cxn>
                      <a:cxn ang="0">
                        <a:pos x="15" y="2"/>
                      </a:cxn>
                      <a:cxn ang="0">
                        <a:pos x="15" y="1"/>
                      </a:cxn>
                      <a:cxn ang="0">
                        <a:pos x="14" y="1"/>
                      </a:cxn>
                      <a:cxn ang="0">
                        <a:pos x="13" y="0"/>
                      </a:cxn>
                      <a:cxn ang="0">
                        <a:pos x="11" y="0"/>
                      </a:cxn>
                      <a:cxn ang="0">
                        <a:pos x="10" y="1"/>
                      </a:cxn>
                      <a:cxn ang="0">
                        <a:pos x="8" y="2"/>
                      </a:cxn>
                      <a:cxn ang="0">
                        <a:pos x="7" y="3"/>
                      </a:cxn>
                      <a:cxn ang="0">
                        <a:pos x="7" y="5"/>
                      </a:cxn>
                      <a:cxn ang="0">
                        <a:pos x="6" y="5"/>
                      </a:cxn>
                      <a:cxn ang="0">
                        <a:pos x="4" y="7"/>
                      </a:cxn>
                      <a:cxn ang="0">
                        <a:pos x="2" y="7"/>
                      </a:cxn>
                      <a:cxn ang="0">
                        <a:pos x="0" y="8"/>
                      </a:cxn>
                      <a:cxn ang="0">
                        <a:pos x="7" y="14"/>
                      </a:cxn>
                    </a:cxnLst>
                    <a:rect l="0" t="0" r="r" b="b"/>
                    <a:pathLst>
                      <a:path w="17" h="15">
                        <a:moveTo>
                          <a:pt x="7" y="14"/>
                        </a:moveTo>
                        <a:lnTo>
                          <a:pt x="7" y="12"/>
                        </a:lnTo>
                        <a:lnTo>
                          <a:pt x="8" y="10"/>
                        </a:lnTo>
                        <a:lnTo>
                          <a:pt x="11" y="9"/>
                        </a:lnTo>
                        <a:lnTo>
                          <a:pt x="13" y="8"/>
                        </a:lnTo>
                        <a:lnTo>
                          <a:pt x="14" y="7"/>
                        </a:lnTo>
                        <a:lnTo>
                          <a:pt x="14" y="7"/>
                        </a:lnTo>
                        <a:lnTo>
                          <a:pt x="15" y="5"/>
                        </a:lnTo>
                        <a:lnTo>
                          <a:pt x="16" y="4"/>
                        </a:lnTo>
                        <a:lnTo>
                          <a:pt x="16" y="3"/>
                        </a:lnTo>
                        <a:lnTo>
                          <a:pt x="15" y="2"/>
                        </a:lnTo>
                        <a:lnTo>
                          <a:pt x="15" y="1"/>
                        </a:lnTo>
                        <a:lnTo>
                          <a:pt x="14" y="1"/>
                        </a:lnTo>
                        <a:lnTo>
                          <a:pt x="13" y="0"/>
                        </a:lnTo>
                        <a:lnTo>
                          <a:pt x="11" y="0"/>
                        </a:lnTo>
                        <a:lnTo>
                          <a:pt x="10" y="1"/>
                        </a:lnTo>
                        <a:lnTo>
                          <a:pt x="8" y="2"/>
                        </a:lnTo>
                        <a:lnTo>
                          <a:pt x="7" y="3"/>
                        </a:lnTo>
                        <a:lnTo>
                          <a:pt x="7" y="5"/>
                        </a:lnTo>
                        <a:lnTo>
                          <a:pt x="6" y="5"/>
                        </a:lnTo>
                        <a:lnTo>
                          <a:pt x="4" y="7"/>
                        </a:lnTo>
                        <a:lnTo>
                          <a:pt x="2" y="7"/>
                        </a:lnTo>
                        <a:lnTo>
                          <a:pt x="0" y="8"/>
                        </a:lnTo>
                        <a:lnTo>
                          <a:pt x="7" y="14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grpSp>
                <p:nvGrpSpPr>
                  <p:cNvPr id="198" name="Group 43"/>
                  <p:cNvGrpSpPr>
                    <a:grpSpLocks/>
                  </p:cNvGrpSpPr>
                  <p:nvPr/>
                </p:nvGrpSpPr>
                <p:grpSpPr bwMode="auto">
                  <a:xfrm>
                    <a:off x="2336" y="3727"/>
                    <a:ext cx="17" cy="15"/>
                    <a:chOff x="2336" y="3727"/>
                    <a:chExt cx="17" cy="15"/>
                  </a:xfrm>
                </p:grpSpPr>
                <p:sp>
                  <p:nvSpPr>
                    <p:cNvPr id="356" name="Freeform 44"/>
                    <p:cNvSpPr>
                      <a:spLocks/>
                    </p:cNvSpPr>
                    <p:nvPr/>
                  </p:nvSpPr>
                  <p:spPr bwMode="auto">
                    <a:xfrm>
                      <a:off x="2336" y="3738"/>
                      <a:ext cx="20" cy="11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10"/>
                        </a:cxn>
                        <a:cxn ang="0">
                          <a:pos x="5" y="9"/>
                        </a:cxn>
                        <a:cxn ang="0">
                          <a:pos x="6" y="7"/>
                        </a:cxn>
                        <a:cxn ang="0">
                          <a:pos x="8" y="6"/>
                        </a:cxn>
                        <a:cxn ang="0">
                          <a:pos x="10" y="6"/>
                        </a:cxn>
                        <a:cxn ang="0">
                          <a:pos x="10" y="5"/>
                        </a:cxn>
                        <a:cxn ang="0">
                          <a:pos x="11" y="5"/>
                        </a:cxn>
                        <a:cxn ang="0">
                          <a:pos x="12" y="4"/>
                        </a:cxn>
                        <a:cxn ang="0">
                          <a:pos x="12" y="3"/>
                        </a:cxn>
                        <a:cxn ang="0">
                          <a:pos x="12" y="2"/>
                        </a:cxn>
                        <a:cxn ang="0">
                          <a:pos x="12" y="1"/>
                        </a:cxn>
                        <a:cxn ang="0">
                          <a:pos x="11" y="1"/>
                        </a:cxn>
                        <a:cxn ang="0">
                          <a:pos x="11" y="0"/>
                        </a:cxn>
                        <a:cxn ang="0">
                          <a:pos x="10" y="0"/>
                        </a:cxn>
                        <a:cxn ang="0">
                          <a:pos x="8" y="0"/>
                        </a:cxn>
                        <a:cxn ang="0">
                          <a:pos x="7" y="0"/>
                        </a:cxn>
                        <a:cxn ang="0">
                          <a:pos x="6" y="1"/>
                        </a:cxn>
                        <a:cxn ang="0">
                          <a:pos x="5" y="2"/>
                        </a:cxn>
                        <a:cxn ang="0">
                          <a:pos x="5" y="3"/>
                        </a:cxn>
                        <a:cxn ang="0">
                          <a:pos x="4" y="4"/>
                        </a:cxn>
                        <a:cxn ang="0">
                          <a:pos x="3" y="5"/>
                        </a:cxn>
                        <a:cxn ang="0">
                          <a:pos x="2" y="5"/>
                        </a:cxn>
                        <a:cxn ang="0">
                          <a:pos x="0" y="6"/>
                        </a:cxn>
                        <a:cxn ang="0">
                          <a:pos x="5" y="10"/>
                        </a:cxn>
                      </a:cxnLst>
                      <a:rect l="0" t="0" r="r" b="b"/>
                      <a:pathLst>
                        <a:path w="13" h="11">
                          <a:moveTo>
                            <a:pt x="5" y="10"/>
                          </a:moveTo>
                          <a:lnTo>
                            <a:pt x="5" y="9"/>
                          </a:lnTo>
                          <a:lnTo>
                            <a:pt x="6" y="7"/>
                          </a:lnTo>
                          <a:lnTo>
                            <a:pt x="8" y="6"/>
                          </a:lnTo>
                          <a:lnTo>
                            <a:pt x="10" y="6"/>
                          </a:lnTo>
                          <a:lnTo>
                            <a:pt x="10" y="5"/>
                          </a:lnTo>
                          <a:lnTo>
                            <a:pt x="11" y="5"/>
                          </a:lnTo>
                          <a:lnTo>
                            <a:pt x="12" y="4"/>
                          </a:lnTo>
                          <a:lnTo>
                            <a:pt x="12" y="3"/>
                          </a:lnTo>
                          <a:lnTo>
                            <a:pt x="12" y="2"/>
                          </a:lnTo>
                          <a:lnTo>
                            <a:pt x="12" y="1"/>
                          </a:lnTo>
                          <a:lnTo>
                            <a:pt x="11" y="1"/>
                          </a:lnTo>
                          <a:lnTo>
                            <a:pt x="11" y="0"/>
                          </a:lnTo>
                          <a:lnTo>
                            <a:pt x="10" y="0"/>
                          </a:lnTo>
                          <a:lnTo>
                            <a:pt x="8" y="0"/>
                          </a:lnTo>
                          <a:lnTo>
                            <a:pt x="7" y="0"/>
                          </a:lnTo>
                          <a:lnTo>
                            <a:pt x="6" y="1"/>
                          </a:lnTo>
                          <a:lnTo>
                            <a:pt x="5" y="2"/>
                          </a:lnTo>
                          <a:lnTo>
                            <a:pt x="5" y="3"/>
                          </a:lnTo>
                          <a:lnTo>
                            <a:pt x="4" y="4"/>
                          </a:lnTo>
                          <a:lnTo>
                            <a:pt x="3" y="5"/>
                          </a:lnTo>
                          <a:lnTo>
                            <a:pt x="2" y="5"/>
                          </a:lnTo>
                          <a:lnTo>
                            <a:pt x="0" y="6"/>
                          </a:lnTo>
                          <a:lnTo>
                            <a:pt x="5" y="10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357" name="Freeform 45"/>
                    <p:cNvSpPr>
                      <a:spLocks/>
                    </p:cNvSpPr>
                    <p:nvPr/>
                  </p:nvSpPr>
                  <p:spPr bwMode="auto">
                    <a:xfrm>
                      <a:off x="2336" y="3738"/>
                      <a:ext cx="20" cy="15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14"/>
                        </a:cxn>
                        <a:cxn ang="0">
                          <a:pos x="7" y="12"/>
                        </a:cxn>
                        <a:cxn ang="0">
                          <a:pos x="8" y="10"/>
                        </a:cxn>
                        <a:cxn ang="0">
                          <a:pos x="11" y="9"/>
                        </a:cxn>
                        <a:cxn ang="0">
                          <a:pos x="13" y="8"/>
                        </a:cxn>
                        <a:cxn ang="0">
                          <a:pos x="14" y="7"/>
                        </a:cxn>
                        <a:cxn ang="0">
                          <a:pos x="14" y="7"/>
                        </a:cxn>
                        <a:cxn ang="0">
                          <a:pos x="15" y="5"/>
                        </a:cxn>
                        <a:cxn ang="0">
                          <a:pos x="16" y="4"/>
                        </a:cxn>
                        <a:cxn ang="0">
                          <a:pos x="16" y="3"/>
                        </a:cxn>
                        <a:cxn ang="0">
                          <a:pos x="15" y="2"/>
                        </a:cxn>
                        <a:cxn ang="0">
                          <a:pos x="15" y="1"/>
                        </a:cxn>
                        <a:cxn ang="0">
                          <a:pos x="14" y="1"/>
                        </a:cxn>
                        <a:cxn ang="0">
                          <a:pos x="13" y="0"/>
                        </a:cxn>
                        <a:cxn ang="0">
                          <a:pos x="11" y="0"/>
                        </a:cxn>
                        <a:cxn ang="0">
                          <a:pos x="10" y="1"/>
                        </a:cxn>
                        <a:cxn ang="0">
                          <a:pos x="8" y="2"/>
                        </a:cxn>
                        <a:cxn ang="0">
                          <a:pos x="7" y="3"/>
                        </a:cxn>
                        <a:cxn ang="0">
                          <a:pos x="7" y="5"/>
                        </a:cxn>
                        <a:cxn ang="0">
                          <a:pos x="6" y="5"/>
                        </a:cxn>
                        <a:cxn ang="0">
                          <a:pos x="4" y="7"/>
                        </a:cxn>
                        <a:cxn ang="0">
                          <a:pos x="2" y="7"/>
                        </a:cxn>
                        <a:cxn ang="0">
                          <a:pos x="0" y="8"/>
                        </a:cxn>
                        <a:cxn ang="0">
                          <a:pos x="7" y="14"/>
                        </a:cxn>
                      </a:cxnLst>
                      <a:rect l="0" t="0" r="r" b="b"/>
                      <a:pathLst>
                        <a:path w="17" h="15">
                          <a:moveTo>
                            <a:pt x="7" y="14"/>
                          </a:moveTo>
                          <a:lnTo>
                            <a:pt x="7" y="12"/>
                          </a:lnTo>
                          <a:lnTo>
                            <a:pt x="8" y="10"/>
                          </a:lnTo>
                          <a:lnTo>
                            <a:pt x="11" y="9"/>
                          </a:lnTo>
                          <a:lnTo>
                            <a:pt x="13" y="8"/>
                          </a:lnTo>
                          <a:lnTo>
                            <a:pt x="14" y="7"/>
                          </a:lnTo>
                          <a:lnTo>
                            <a:pt x="14" y="7"/>
                          </a:lnTo>
                          <a:lnTo>
                            <a:pt x="15" y="5"/>
                          </a:lnTo>
                          <a:lnTo>
                            <a:pt x="16" y="4"/>
                          </a:lnTo>
                          <a:lnTo>
                            <a:pt x="16" y="3"/>
                          </a:lnTo>
                          <a:lnTo>
                            <a:pt x="15" y="2"/>
                          </a:lnTo>
                          <a:lnTo>
                            <a:pt x="15" y="1"/>
                          </a:lnTo>
                          <a:lnTo>
                            <a:pt x="14" y="1"/>
                          </a:lnTo>
                          <a:lnTo>
                            <a:pt x="13" y="0"/>
                          </a:lnTo>
                          <a:lnTo>
                            <a:pt x="11" y="0"/>
                          </a:lnTo>
                          <a:lnTo>
                            <a:pt x="10" y="1"/>
                          </a:lnTo>
                          <a:lnTo>
                            <a:pt x="8" y="2"/>
                          </a:lnTo>
                          <a:lnTo>
                            <a:pt x="7" y="3"/>
                          </a:lnTo>
                          <a:lnTo>
                            <a:pt x="7" y="5"/>
                          </a:lnTo>
                          <a:lnTo>
                            <a:pt x="6" y="5"/>
                          </a:lnTo>
                          <a:lnTo>
                            <a:pt x="4" y="7"/>
                          </a:lnTo>
                          <a:lnTo>
                            <a:pt x="2" y="7"/>
                          </a:lnTo>
                          <a:lnTo>
                            <a:pt x="0" y="8"/>
                          </a:lnTo>
                          <a:lnTo>
                            <a:pt x="7" y="14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sp>
                <p:nvSpPr>
                  <p:cNvPr id="199" name="Freeform 46"/>
                  <p:cNvSpPr>
                    <a:spLocks/>
                  </p:cNvSpPr>
                  <p:nvPr/>
                </p:nvSpPr>
                <p:spPr bwMode="auto">
                  <a:xfrm>
                    <a:off x="2423" y="3738"/>
                    <a:ext cx="20" cy="11"/>
                  </a:xfrm>
                  <a:custGeom>
                    <a:avLst/>
                    <a:gdLst/>
                    <a:ahLst/>
                    <a:cxnLst>
                      <a:cxn ang="0">
                        <a:pos x="2" y="10"/>
                      </a:cxn>
                      <a:cxn ang="0">
                        <a:pos x="0" y="8"/>
                      </a:cxn>
                      <a:cxn ang="0">
                        <a:pos x="11" y="0"/>
                      </a:cxn>
                      <a:cxn ang="0">
                        <a:pos x="13" y="2"/>
                      </a:cxn>
                      <a:cxn ang="0">
                        <a:pos x="8" y="6"/>
                      </a:cxn>
                      <a:cxn ang="0">
                        <a:pos x="2" y="10"/>
                      </a:cxn>
                    </a:cxnLst>
                    <a:rect l="0" t="0" r="r" b="b"/>
                    <a:pathLst>
                      <a:path w="14" h="11">
                        <a:moveTo>
                          <a:pt x="2" y="10"/>
                        </a:moveTo>
                        <a:lnTo>
                          <a:pt x="0" y="8"/>
                        </a:lnTo>
                        <a:lnTo>
                          <a:pt x="11" y="0"/>
                        </a:lnTo>
                        <a:lnTo>
                          <a:pt x="13" y="2"/>
                        </a:lnTo>
                        <a:lnTo>
                          <a:pt x="8" y="6"/>
                        </a:lnTo>
                        <a:lnTo>
                          <a:pt x="2" y="10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grpSp>
                <p:nvGrpSpPr>
                  <p:cNvPr id="200" name="Group 47"/>
                  <p:cNvGrpSpPr>
                    <a:grpSpLocks/>
                  </p:cNvGrpSpPr>
                  <p:nvPr/>
                </p:nvGrpSpPr>
                <p:grpSpPr bwMode="auto">
                  <a:xfrm>
                    <a:off x="2431" y="3734"/>
                    <a:ext cx="14" cy="11"/>
                    <a:chOff x="2431" y="3734"/>
                    <a:chExt cx="14" cy="11"/>
                  </a:xfrm>
                </p:grpSpPr>
                <p:sp>
                  <p:nvSpPr>
                    <p:cNvPr id="354" name="Freeform 48"/>
                    <p:cNvSpPr>
                      <a:spLocks/>
                    </p:cNvSpPr>
                    <p:nvPr/>
                  </p:nvSpPr>
                  <p:spPr bwMode="auto">
                    <a:xfrm>
                      <a:off x="2367" y="3738"/>
                      <a:ext cx="76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6"/>
                        </a:cxn>
                        <a:cxn ang="0">
                          <a:pos x="0" y="5"/>
                        </a:cxn>
                        <a:cxn ang="0">
                          <a:pos x="7" y="0"/>
                        </a:cxn>
                        <a:cxn ang="0">
                          <a:pos x="9" y="1"/>
                        </a:cxn>
                        <a:cxn ang="0">
                          <a:pos x="5" y="4"/>
                        </a:cxn>
                        <a:cxn ang="0">
                          <a:pos x="2" y="6"/>
                        </a:cxn>
                      </a:cxnLst>
                      <a:rect l="0" t="0" r="r" b="b"/>
                      <a:pathLst>
                        <a:path w="10" h="7">
                          <a:moveTo>
                            <a:pt x="2" y="6"/>
                          </a:moveTo>
                          <a:lnTo>
                            <a:pt x="0" y="5"/>
                          </a:lnTo>
                          <a:lnTo>
                            <a:pt x="7" y="0"/>
                          </a:lnTo>
                          <a:lnTo>
                            <a:pt x="9" y="1"/>
                          </a:lnTo>
                          <a:lnTo>
                            <a:pt x="5" y="4"/>
                          </a:lnTo>
                          <a:lnTo>
                            <a:pt x="2" y="6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355" name="Freeform 49"/>
                    <p:cNvSpPr>
                      <a:spLocks/>
                    </p:cNvSpPr>
                    <p:nvPr/>
                  </p:nvSpPr>
                  <p:spPr bwMode="auto">
                    <a:xfrm>
                      <a:off x="2367" y="3738"/>
                      <a:ext cx="77" cy="11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10"/>
                        </a:cxn>
                        <a:cxn ang="0">
                          <a:pos x="0" y="8"/>
                        </a:cxn>
                        <a:cxn ang="0">
                          <a:pos x="11" y="0"/>
                        </a:cxn>
                        <a:cxn ang="0">
                          <a:pos x="13" y="2"/>
                        </a:cxn>
                        <a:cxn ang="0">
                          <a:pos x="8" y="6"/>
                        </a:cxn>
                        <a:cxn ang="0">
                          <a:pos x="2" y="10"/>
                        </a:cxn>
                      </a:cxnLst>
                      <a:rect l="0" t="0" r="r" b="b"/>
                      <a:pathLst>
                        <a:path w="14" h="11">
                          <a:moveTo>
                            <a:pt x="2" y="10"/>
                          </a:moveTo>
                          <a:lnTo>
                            <a:pt x="0" y="8"/>
                          </a:lnTo>
                          <a:lnTo>
                            <a:pt x="11" y="0"/>
                          </a:lnTo>
                          <a:lnTo>
                            <a:pt x="13" y="2"/>
                          </a:lnTo>
                          <a:lnTo>
                            <a:pt x="8" y="6"/>
                          </a:lnTo>
                          <a:lnTo>
                            <a:pt x="2" y="10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sp>
                <p:nvSpPr>
                  <p:cNvPr id="201" name="Freeform 50"/>
                  <p:cNvSpPr>
                    <a:spLocks/>
                  </p:cNvSpPr>
                  <p:nvPr/>
                </p:nvSpPr>
                <p:spPr bwMode="auto">
                  <a:xfrm>
                    <a:off x="2423" y="3738"/>
                    <a:ext cx="20" cy="15"/>
                  </a:xfrm>
                  <a:custGeom>
                    <a:avLst/>
                    <a:gdLst/>
                    <a:ahLst/>
                    <a:cxnLst>
                      <a:cxn ang="0">
                        <a:pos x="10" y="14"/>
                      </a:cxn>
                      <a:cxn ang="0">
                        <a:pos x="9" y="12"/>
                      </a:cxn>
                      <a:cxn ang="0">
                        <a:pos x="8" y="11"/>
                      </a:cxn>
                      <a:cxn ang="0">
                        <a:pos x="7" y="9"/>
                      </a:cxn>
                      <a:cxn ang="0">
                        <a:pos x="5" y="8"/>
                      </a:cxn>
                      <a:cxn ang="0">
                        <a:pos x="3" y="8"/>
                      </a:cxn>
                      <a:cxn ang="0">
                        <a:pos x="2" y="7"/>
                      </a:cxn>
                      <a:cxn ang="0">
                        <a:pos x="2" y="6"/>
                      </a:cxn>
                      <a:cxn ang="0">
                        <a:pos x="1" y="6"/>
                      </a:cxn>
                      <a:cxn ang="0">
                        <a:pos x="0" y="4"/>
                      </a:cxn>
                      <a:cxn ang="0">
                        <a:pos x="0" y="3"/>
                      </a:cxn>
                      <a:cxn ang="0">
                        <a:pos x="1" y="2"/>
                      </a:cxn>
                      <a:cxn ang="0">
                        <a:pos x="1" y="1"/>
                      </a:cxn>
                      <a:cxn ang="0">
                        <a:pos x="2" y="1"/>
                      </a:cxn>
                      <a:cxn ang="0">
                        <a:pos x="3" y="0"/>
                      </a:cxn>
                      <a:cxn ang="0">
                        <a:pos x="5" y="0"/>
                      </a:cxn>
                      <a:cxn ang="0">
                        <a:pos x="6" y="0"/>
                      </a:cxn>
                      <a:cxn ang="0">
                        <a:pos x="7" y="1"/>
                      </a:cxn>
                      <a:cxn ang="0">
                        <a:pos x="9" y="2"/>
                      </a:cxn>
                      <a:cxn ang="0">
                        <a:pos x="9" y="3"/>
                      </a:cxn>
                      <a:cxn ang="0">
                        <a:pos x="10" y="5"/>
                      </a:cxn>
                      <a:cxn ang="0">
                        <a:pos x="11" y="5"/>
                      </a:cxn>
                      <a:cxn ang="0">
                        <a:pos x="13" y="6"/>
                      </a:cxn>
                      <a:cxn ang="0">
                        <a:pos x="15" y="8"/>
                      </a:cxn>
                      <a:cxn ang="0">
                        <a:pos x="17" y="8"/>
                      </a:cxn>
                      <a:cxn ang="0">
                        <a:pos x="10" y="14"/>
                      </a:cxn>
                    </a:cxnLst>
                    <a:rect l="0" t="0" r="r" b="b"/>
                    <a:pathLst>
                      <a:path w="18" h="15">
                        <a:moveTo>
                          <a:pt x="10" y="14"/>
                        </a:moveTo>
                        <a:lnTo>
                          <a:pt x="9" y="12"/>
                        </a:lnTo>
                        <a:lnTo>
                          <a:pt x="8" y="11"/>
                        </a:lnTo>
                        <a:lnTo>
                          <a:pt x="7" y="9"/>
                        </a:lnTo>
                        <a:lnTo>
                          <a:pt x="5" y="8"/>
                        </a:lnTo>
                        <a:lnTo>
                          <a:pt x="3" y="8"/>
                        </a:lnTo>
                        <a:lnTo>
                          <a:pt x="2" y="7"/>
                        </a:lnTo>
                        <a:lnTo>
                          <a:pt x="2" y="6"/>
                        </a:lnTo>
                        <a:lnTo>
                          <a:pt x="1" y="6"/>
                        </a:lnTo>
                        <a:lnTo>
                          <a:pt x="0" y="4"/>
                        </a:lnTo>
                        <a:lnTo>
                          <a:pt x="0" y="3"/>
                        </a:lnTo>
                        <a:lnTo>
                          <a:pt x="1" y="2"/>
                        </a:lnTo>
                        <a:lnTo>
                          <a:pt x="1" y="1"/>
                        </a:lnTo>
                        <a:lnTo>
                          <a:pt x="2" y="1"/>
                        </a:lnTo>
                        <a:lnTo>
                          <a:pt x="3" y="0"/>
                        </a:lnTo>
                        <a:lnTo>
                          <a:pt x="5" y="0"/>
                        </a:lnTo>
                        <a:lnTo>
                          <a:pt x="6" y="0"/>
                        </a:lnTo>
                        <a:lnTo>
                          <a:pt x="7" y="1"/>
                        </a:lnTo>
                        <a:lnTo>
                          <a:pt x="9" y="2"/>
                        </a:lnTo>
                        <a:lnTo>
                          <a:pt x="9" y="3"/>
                        </a:lnTo>
                        <a:lnTo>
                          <a:pt x="10" y="5"/>
                        </a:lnTo>
                        <a:lnTo>
                          <a:pt x="11" y="5"/>
                        </a:lnTo>
                        <a:lnTo>
                          <a:pt x="13" y="6"/>
                        </a:lnTo>
                        <a:lnTo>
                          <a:pt x="15" y="8"/>
                        </a:lnTo>
                        <a:lnTo>
                          <a:pt x="17" y="8"/>
                        </a:lnTo>
                        <a:lnTo>
                          <a:pt x="10" y="14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sp>
                <p:nvSpPr>
                  <p:cNvPr id="202" name="Freeform 51"/>
                  <p:cNvSpPr>
                    <a:spLocks/>
                  </p:cNvSpPr>
                  <p:nvPr/>
                </p:nvSpPr>
                <p:spPr bwMode="auto">
                  <a:xfrm>
                    <a:off x="2423" y="3738"/>
                    <a:ext cx="20" cy="15"/>
                  </a:xfrm>
                  <a:custGeom>
                    <a:avLst/>
                    <a:gdLst/>
                    <a:ahLst/>
                    <a:cxnLst>
                      <a:cxn ang="0">
                        <a:pos x="10" y="14"/>
                      </a:cxn>
                      <a:cxn ang="0">
                        <a:pos x="9" y="12"/>
                      </a:cxn>
                      <a:cxn ang="0">
                        <a:pos x="8" y="11"/>
                      </a:cxn>
                      <a:cxn ang="0">
                        <a:pos x="7" y="9"/>
                      </a:cxn>
                      <a:cxn ang="0">
                        <a:pos x="5" y="8"/>
                      </a:cxn>
                      <a:cxn ang="0">
                        <a:pos x="3" y="8"/>
                      </a:cxn>
                      <a:cxn ang="0">
                        <a:pos x="2" y="7"/>
                      </a:cxn>
                      <a:cxn ang="0">
                        <a:pos x="2" y="6"/>
                      </a:cxn>
                      <a:cxn ang="0">
                        <a:pos x="1" y="6"/>
                      </a:cxn>
                      <a:cxn ang="0">
                        <a:pos x="0" y="4"/>
                      </a:cxn>
                      <a:cxn ang="0">
                        <a:pos x="0" y="3"/>
                      </a:cxn>
                      <a:cxn ang="0">
                        <a:pos x="1" y="2"/>
                      </a:cxn>
                      <a:cxn ang="0">
                        <a:pos x="1" y="1"/>
                      </a:cxn>
                      <a:cxn ang="0">
                        <a:pos x="2" y="1"/>
                      </a:cxn>
                      <a:cxn ang="0">
                        <a:pos x="3" y="0"/>
                      </a:cxn>
                      <a:cxn ang="0">
                        <a:pos x="5" y="0"/>
                      </a:cxn>
                      <a:cxn ang="0">
                        <a:pos x="6" y="0"/>
                      </a:cxn>
                      <a:cxn ang="0">
                        <a:pos x="7" y="1"/>
                      </a:cxn>
                      <a:cxn ang="0">
                        <a:pos x="9" y="2"/>
                      </a:cxn>
                      <a:cxn ang="0">
                        <a:pos x="9" y="3"/>
                      </a:cxn>
                      <a:cxn ang="0">
                        <a:pos x="10" y="5"/>
                      </a:cxn>
                      <a:cxn ang="0">
                        <a:pos x="11" y="5"/>
                      </a:cxn>
                      <a:cxn ang="0">
                        <a:pos x="13" y="6"/>
                      </a:cxn>
                      <a:cxn ang="0">
                        <a:pos x="15" y="8"/>
                      </a:cxn>
                      <a:cxn ang="0">
                        <a:pos x="17" y="8"/>
                      </a:cxn>
                      <a:cxn ang="0">
                        <a:pos x="10" y="14"/>
                      </a:cxn>
                    </a:cxnLst>
                    <a:rect l="0" t="0" r="r" b="b"/>
                    <a:pathLst>
                      <a:path w="18" h="15">
                        <a:moveTo>
                          <a:pt x="10" y="14"/>
                        </a:moveTo>
                        <a:lnTo>
                          <a:pt x="9" y="12"/>
                        </a:lnTo>
                        <a:lnTo>
                          <a:pt x="8" y="11"/>
                        </a:lnTo>
                        <a:lnTo>
                          <a:pt x="7" y="9"/>
                        </a:lnTo>
                        <a:lnTo>
                          <a:pt x="5" y="8"/>
                        </a:lnTo>
                        <a:lnTo>
                          <a:pt x="3" y="8"/>
                        </a:lnTo>
                        <a:lnTo>
                          <a:pt x="2" y="7"/>
                        </a:lnTo>
                        <a:lnTo>
                          <a:pt x="2" y="6"/>
                        </a:lnTo>
                        <a:lnTo>
                          <a:pt x="1" y="6"/>
                        </a:lnTo>
                        <a:lnTo>
                          <a:pt x="0" y="4"/>
                        </a:lnTo>
                        <a:lnTo>
                          <a:pt x="0" y="3"/>
                        </a:lnTo>
                        <a:lnTo>
                          <a:pt x="1" y="2"/>
                        </a:lnTo>
                        <a:lnTo>
                          <a:pt x="1" y="1"/>
                        </a:lnTo>
                        <a:lnTo>
                          <a:pt x="2" y="1"/>
                        </a:lnTo>
                        <a:lnTo>
                          <a:pt x="3" y="0"/>
                        </a:lnTo>
                        <a:lnTo>
                          <a:pt x="5" y="0"/>
                        </a:lnTo>
                        <a:lnTo>
                          <a:pt x="6" y="0"/>
                        </a:lnTo>
                        <a:lnTo>
                          <a:pt x="7" y="1"/>
                        </a:lnTo>
                        <a:lnTo>
                          <a:pt x="9" y="2"/>
                        </a:lnTo>
                        <a:lnTo>
                          <a:pt x="9" y="3"/>
                        </a:lnTo>
                        <a:lnTo>
                          <a:pt x="10" y="5"/>
                        </a:lnTo>
                        <a:lnTo>
                          <a:pt x="11" y="5"/>
                        </a:lnTo>
                        <a:lnTo>
                          <a:pt x="13" y="6"/>
                        </a:lnTo>
                        <a:lnTo>
                          <a:pt x="15" y="8"/>
                        </a:lnTo>
                        <a:lnTo>
                          <a:pt x="17" y="8"/>
                        </a:lnTo>
                        <a:lnTo>
                          <a:pt x="10" y="14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grpSp>
                <p:nvGrpSpPr>
                  <p:cNvPr id="203" name="Group 52"/>
                  <p:cNvGrpSpPr>
                    <a:grpSpLocks/>
                  </p:cNvGrpSpPr>
                  <p:nvPr/>
                </p:nvGrpSpPr>
                <p:grpSpPr bwMode="auto">
                  <a:xfrm>
                    <a:off x="2423" y="3727"/>
                    <a:ext cx="18" cy="15"/>
                    <a:chOff x="2423" y="3727"/>
                    <a:chExt cx="18" cy="15"/>
                  </a:xfrm>
                </p:grpSpPr>
                <p:sp>
                  <p:nvSpPr>
                    <p:cNvPr id="352" name="Freeform 53"/>
                    <p:cNvSpPr>
                      <a:spLocks/>
                    </p:cNvSpPr>
                    <p:nvPr/>
                  </p:nvSpPr>
                  <p:spPr bwMode="auto">
                    <a:xfrm>
                      <a:off x="2423" y="3738"/>
                      <a:ext cx="20" cy="11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10"/>
                        </a:cxn>
                        <a:cxn ang="0">
                          <a:pos x="6" y="9"/>
                        </a:cxn>
                        <a:cxn ang="0">
                          <a:pos x="6" y="8"/>
                        </a:cxn>
                        <a:cxn ang="0">
                          <a:pos x="5" y="7"/>
                        </a:cxn>
                        <a:cxn ang="0">
                          <a:pos x="4" y="6"/>
                        </a:cxn>
                        <a:cxn ang="0">
                          <a:pos x="2" y="5"/>
                        </a:cxn>
                        <a:cxn ang="0">
                          <a:pos x="1" y="5"/>
                        </a:cxn>
                        <a:cxn ang="0">
                          <a:pos x="1" y="5"/>
                        </a:cxn>
                        <a:cxn ang="0">
                          <a:pos x="0" y="4"/>
                        </a:cxn>
                        <a:cxn ang="0">
                          <a:pos x="0" y="3"/>
                        </a:cxn>
                        <a:cxn ang="0">
                          <a:pos x="0" y="2"/>
                        </a:cxn>
                        <a:cxn ang="0">
                          <a:pos x="0" y="1"/>
                        </a:cxn>
                        <a:cxn ang="0">
                          <a:pos x="1" y="1"/>
                        </a:cxn>
                        <a:cxn ang="0">
                          <a:pos x="1" y="0"/>
                        </a:cxn>
                        <a:cxn ang="0">
                          <a:pos x="2" y="0"/>
                        </a:cxn>
                        <a:cxn ang="0">
                          <a:pos x="3" y="0"/>
                        </a:cxn>
                        <a:cxn ang="0">
                          <a:pos x="4" y="0"/>
                        </a:cxn>
                        <a:cxn ang="0">
                          <a:pos x="5" y="0"/>
                        </a:cxn>
                        <a:cxn ang="0">
                          <a:pos x="6" y="1"/>
                        </a:cxn>
                        <a:cxn ang="0">
                          <a:pos x="6" y="2"/>
                        </a:cxn>
                        <a:cxn ang="0">
                          <a:pos x="7" y="3"/>
                        </a:cxn>
                        <a:cxn ang="0">
                          <a:pos x="8" y="4"/>
                        </a:cxn>
                        <a:cxn ang="0">
                          <a:pos x="9" y="5"/>
                        </a:cxn>
                        <a:cxn ang="0">
                          <a:pos x="10" y="5"/>
                        </a:cxn>
                        <a:cxn ang="0">
                          <a:pos x="12" y="6"/>
                        </a:cxn>
                        <a:cxn ang="0">
                          <a:pos x="7" y="10"/>
                        </a:cxn>
                      </a:cxnLst>
                      <a:rect l="0" t="0" r="r" b="b"/>
                      <a:pathLst>
                        <a:path w="13" h="11">
                          <a:moveTo>
                            <a:pt x="7" y="10"/>
                          </a:moveTo>
                          <a:lnTo>
                            <a:pt x="6" y="9"/>
                          </a:lnTo>
                          <a:lnTo>
                            <a:pt x="6" y="8"/>
                          </a:lnTo>
                          <a:lnTo>
                            <a:pt x="5" y="7"/>
                          </a:lnTo>
                          <a:lnTo>
                            <a:pt x="4" y="6"/>
                          </a:lnTo>
                          <a:lnTo>
                            <a:pt x="2" y="5"/>
                          </a:lnTo>
                          <a:lnTo>
                            <a:pt x="1" y="5"/>
                          </a:lnTo>
                          <a:lnTo>
                            <a:pt x="1" y="5"/>
                          </a:lnTo>
                          <a:lnTo>
                            <a:pt x="0" y="4"/>
                          </a:lnTo>
                          <a:lnTo>
                            <a:pt x="0" y="3"/>
                          </a:lnTo>
                          <a:lnTo>
                            <a:pt x="0" y="2"/>
                          </a:lnTo>
                          <a:lnTo>
                            <a:pt x="0" y="1"/>
                          </a:lnTo>
                          <a:lnTo>
                            <a:pt x="1" y="1"/>
                          </a:lnTo>
                          <a:lnTo>
                            <a:pt x="1" y="0"/>
                          </a:lnTo>
                          <a:lnTo>
                            <a:pt x="2" y="0"/>
                          </a:lnTo>
                          <a:lnTo>
                            <a:pt x="3" y="0"/>
                          </a:lnTo>
                          <a:lnTo>
                            <a:pt x="4" y="0"/>
                          </a:lnTo>
                          <a:lnTo>
                            <a:pt x="5" y="0"/>
                          </a:lnTo>
                          <a:lnTo>
                            <a:pt x="6" y="1"/>
                          </a:lnTo>
                          <a:lnTo>
                            <a:pt x="6" y="2"/>
                          </a:lnTo>
                          <a:lnTo>
                            <a:pt x="7" y="3"/>
                          </a:lnTo>
                          <a:lnTo>
                            <a:pt x="8" y="4"/>
                          </a:lnTo>
                          <a:lnTo>
                            <a:pt x="9" y="5"/>
                          </a:lnTo>
                          <a:lnTo>
                            <a:pt x="10" y="5"/>
                          </a:lnTo>
                          <a:lnTo>
                            <a:pt x="12" y="6"/>
                          </a:lnTo>
                          <a:lnTo>
                            <a:pt x="7" y="10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353" name="Freeform 54"/>
                    <p:cNvSpPr>
                      <a:spLocks/>
                    </p:cNvSpPr>
                    <p:nvPr/>
                  </p:nvSpPr>
                  <p:spPr bwMode="auto">
                    <a:xfrm>
                      <a:off x="2423" y="3738"/>
                      <a:ext cx="20" cy="15"/>
                    </a:xfrm>
                    <a:custGeom>
                      <a:avLst/>
                      <a:gdLst/>
                      <a:ahLst/>
                      <a:cxnLst>
                        <a:cxn ang="0">
                          <a:pos x="10" y="14"/>
                        </a:cxn>
                        <a:cxn ang="0">
                          <a:pos x="9" y="12"/>
                        </a:cxn>
                        <a:cxn ang="0">
                          <a:pos x="8" y="11"/>
                        </a:cxn>
                        <a:cxn ang="0">
                          <a:pos x="7" y="9"/>
                        </a:cxn>
                        <a:cxn ang="0">
                          <a:pos x="5" y="8"/>
                        </a:cxn>
                        <a:cxn ang="0">
                          <a:pos x="3" y="8"/>
                        </a:cxn>
                        <a:cxn ang="0">
                          <a:pos x="2" y="7"/>
                        </a:cxn>
                        <a:cxn ang="0">
                          <a:pos x="2" y="6"/>
                        </a:cxn>
                        <a:cxn ang="0">
                          <a:pos x="1" y="6"/>
                        </a:cxn>
                        <a:cxn ang="0">
                          <a:pos x="0" y="4"/>
                        </a:cxn>
                        <a:cxn ang="0">
                          <a:pos x="0" y="3"/>
                        </a:cxn>
                        <a:cxn ang="0">
                          <a:pos x="1" y="2"/>
                        </a:cxn>
                        <a:cxn ang="0">
                          <a:pos x="1" y="1"/>
                        </a:cxn>
                        <a:cxn ang="0">
                          <a:pos x="2" y="1"/>
                        </a:cxn>
                        <a:cxn ang="0">
                          <a:pos x="3" y="0"/>
                        </a:cxn>
                        <a:cxn ang="0">
                          <a:pos x="5" y="0"/>
                        </a:cxn>
                        <a:cxn ang="0">
                          <a:pos x="6" y="0"/>
                        </a:cxn>
                        <a:cxn ang="0">
                          <a:pos x="7" y="1"/>
                        </a:cxn>
                        <a:cxn ang="0">
                          <a:pos x="9" y="2"/>
                        </a:cxn>
                        <a:cxn ang="0">
                          <a:pos x="9" y="3"/>
                        </a:cxn>
                        <a:cxn ang="0">
                          <a:pos x="10" y="5"/>
                        </a:cxn>
                        <a:cxn ang="0">
                          <a:pos x="11" y="5"/>
                        </a:cxn>
                        <a:cxn ang="0">
                          <a:pos x="13" y="6"/>
                        </a:cxn>
                        <a:cxn ang="0">
                          <a:pos x="15" y="8"/>
                        </a:cxn>
                        <a:cxn ang="0">
                          <a:pos x="17" y="8"/>
                        </a:cxn>
                        <a:cxn ang="0">
                          <a:pos x="10" y="14"/>
                        </a:cxn>
                      </a:cxnLst>
                      <a:rect l="0" t="0" r="r" b="b"/>
                      <a:pathLst>
                        <a:path w="18" h="15">
                          <a:moveTo>
                            <a:pt x="10" y="14"/>
                          </a:moveTo>
                          <a:lnTo>
                            <a:pt x="9" y="12"/>
                          </a:lnTo>
                          <a:lnTo>
                            <a:pt x="8" y="11"/>
                          </a:lnTo>
                          <a:lnTo>
                            <a:pt x="7" y="9"/>
                          </a:lnTo>
                          <a:lnTo>
                            <a:pt x="5" y="8"/>
                          </a:lnTo>
                          <a:lnTo>
                            <a:pt x="3" y="8"/>
                          </a:lnTo>
                          <a:lnTo>
                            <a:pt x="2" y="7"/>
                          </a:lnTo>
                          <a:lnTo>
                            <a:pt x="2" y="6"/>
                          </a:lnTo>
                          <a:lnTo>
                            <a:pt x="1" y="6"/>
                          </a:lnTo>
                          <a:lnTo>
                            <a:pt x="0" y="4"/>
                          </a:lnTo>
                          <a:lnTo>
                            <a:pt x="0" y="3"/>
                          </a:lnTo>
                          <a:lnTo>
                            <a:pt x="1" y="2"/>
                          </a:lnTo>
                          <a:lnTo>
                            <a:pt x="1" y="1"/>
                          </a:lnTo>
                          <a:lnTo>
                            <a:pt x="2" y="1"/>
                          </a:lnTo>
                          <a:lnTo>
                            <a:pt x="3" y="0"/>
                          </a:lnTo>
                          <a:lnTo>
                            <a:pt x="5" y="0"/>
                          </a:lnTo>
                          <a:lnTo>
                            <a:pt x="6" y="0"/>
                          </a:lnTo>
                          <a:lnTo>
                            <a:pt x="7" y="1"/>
                          </a:lnTo>
                          <a:lnTo>
                            <a:pt x="9" y="2"/>
                          </a:lnTo>
                          <a:lnTo>
                            <a:pt x="9" y="3"/>
                          </a:lnTo>
                          <a:lnTo>
                            <a:pt x="10" y="5"/>
                          </a:lnTo>
                          <a:lnTo>
                            <a:pt x="11" y="5"/>
                          </a:lnTo>
                          <a:lnTo>
                            <a:pt x="13" y="6"/>
                          </a:lnTo>
                          <a:lnTo>
                            <a:pt x="15" y="8"/>
                          </a:lnTo>
                          <a:lnTo>
                            <a:pt x="17" y="8"/>
                          </a:lnTo>
                          <a:lnTo>
                            <a:pt x="10" y="14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sp>
                <p:nvSpPr>
                  <p:cNvPr id="204" name="Freeform 55"/>
                  <p:cNvSpPr>
                    <a:spLocks/>
                  </p:cNvSpPr>
                  <p:nvPr/>
                </p:nvSpPr>
                <p:spPr bwMode="auto">
                  <a:xfrm>
                    <a:off x="2456" y="3694"/>
                    <a:ext cx="8" cy="51"/>
                  </a:xfrm>
                  <a:custGeom>
                    <a:avLst/>
                    <a:gdLst/>
                    <a:ahLst/>
                    <a:cxnLst>
                      <a:cxn ang="0">
                        <a:pos x="4" y="12"/>
                      </a:cxn>
                      <a:cxn ang="0">
                        <a:pos x="0" y="12"/>
                      </a:cxn>
                      <a:cxn ang="0">
                        <a:pos x="0" y="0"/>
                      </a:cxn>
                      <a:cxn ang="0">
                        <a:pos x="4" y="0"/>
                      </a:cxn>
                      <a:cxn ang="0">
                        <a:pos x="4" y="12"/>
                      </a:cxn>
                    </a:cxnLst>
                    <a:rect l="0" t="0" r="r" b="b"/>
                    <a:pathLst>
                      <a:path w="5" h="13">
                        <a:moveTo>
                          <a:pt x="4" y="12"/>
                        </a:move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4" y="0"/>
                        </a:lnTo>
                        <a:lnTo>
                          <a:pt x="4" y="12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grpSp>
                <p:nvGrpSpPr>
                  <p:cNvPr id="205" name="Group 56"/>
                  <p:cNvGrpSpPr>
                    <a:grpSpLocks/>
                  </p:cNvGrpSpPr>
                  <p:nvPr/>
                </p:nvGrpSpPr>
                <p:grpSpPr bwMode="auto">
                  <a:xfrm>
                    <a:off x="2455" y="3694"/>
                    <a:ext cx="6" cy="13"/>
                    <a:chOff x="2455" y="3694"/>
                    <a:chExt cx="6" cy="13"/>
                  </a:xfrm>
                </p:grpSpPr>
                <p:sp>
                  <p:nvSpPr>
                    <p:cNvPr id="350" name="Freeform 57"/>
                    <p:cNvSpPr>
                      <a:spLocks/>
                    </p:cNvSpPr>
                    <p:nvPr/>
                  </p:nvSpPr>
                  <p:spPr bwMode="auto">
                    <a:xfrm>
                      <a:off x="2455" y="3694"/>
                      <a:ext cx="2" cy="12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7"/>
                        </a:cxn>
                        <a:cxn ang="0">
                          <a:pos x="1" y="7"/>
                        </a:cxn>
                        <a:cxn ang="0">
                          <a:pos x="1" y="0"/>
                        </a:cxn>
                        <a:cxn ang="0">
                          <a:pos x="0" y="0"/>
                        </a:cxn>
                        <a:cxn ang="0">
                          <a:pos x="0" y="7"/>
                        </a:cxn>
                      </a:cxnLst>
                      <a:rect l="0" t="0" r="r" b="b"/>
                      <a:pathLst>
                        <a:path w="2" h="8">
                          <a:moveTo>
                            <a:pt x="0" y="7"/>
                          </a:moveTo>
                          <a:lnTo>
                            <a:pt x="1" y="7"/>
                          </a:lnTo>
                          <a:lnTo>
                            <a:pt x="1" y="0"/>
                          </a:lnTo>
                          <a:lnTo>
                            <a:pt x="0" y="0"/>
                          </a:lnTo>
                          <a:lnTo>
                            <a:pt x="0" y="7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351" name="Freeform 58"/>
                    <p:cNvSpPr>
                      <a:spLocks/>
                    </p:cNvSpPr>
                    <p:nvPr/>
                  </p:nvSpPr>
                  <p:spPr bwMode="auto">
                    <a:xfrm>
                      <a:off x="2456" y="3694"/>
                      <a:ext cx="10" cy="176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12"/>
                        </a:cxn>
                        <a:cxn ang="0">
                          <a:pos x="0" y="12"/>
                        </a:cxn>
                        <a:cxn ang="0">
                          <a:pos x="0" y="0"/>
                        </a:cxn>
                        <a:cxn ang="0">
                          <a:pos x="4" y="0"/>
                        </a:cxn>
                        <a:cxn ang="0">
                          <a:pos x="4" y="12"/>
                        </a:cxn>
                      </a:cxnLst>
                      <a:rect l="0" t="0" r="r" b="b"/>
                      <a:pathLst>
                        <a:path w="5" h="13">
                          <a:moveTo>
                            <a:pt x="4" y="12"/>
                          </a:moveTo>
                          <a:lnTo>
                            <a:pt x="0" y="12"/>
                          </a:lnTo>
                          <a:lnTo>
                            <a:pt x="0" y="0"/>
                          </a:lnTo>
                          <a:lnTo>
                            <a:pt x="4" y="0"/>
                          </a:lnTo>
                          <a:lnTo>
                            <a:pt x="4" y="12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sp>
                <p:nvSpPr>
                  <p:cNvPr id="206" name="Freeform 59"/>
                  <p:cNvSpPr>
                    <a:spLocks/>
                  </p:cNvSpPr>
                  <p:nvPr/>
                </p:nvSpPr>
                <p:spPr bwMode="auto">
                  <a:xfrm>
                    <a:off x="2436" y="3695"/>
                    <a:ext cx="20" cy="48"/>
                  </a:xfrm>
                  <a:custGeom>
                    <a:avLst/>
                    <a:gdLst/>
                    <a:ahLst/>
                    <a:cxnLst>
                      <a:cxn ang="0">
                        <a:pos x="17" y="9"/>
                      </a:cxn>
                      <a:cxn ang="0">
                        <a:pos x="15" y="8"/>
                      </a:cxn>
                      <a:cxn ang="0">
                        <a:pos x="13" y="8"/>
                      </a:cxn>
                      <a:cxn ang="0">
                        <a:pos x="11" y="7"/>
                      </a:cxn>
                      <a:cxn ang="0">
                        <a:pos x="9" y="8"/>
                      </a:cxn>
                      <a:cxn ang="0">
                        <a:pos x="7" y="8"/>
                      </a:cxn>
                      <a:cxn ang="0">
                        <a:pos x="6" y="8"/>
                      </a:cxn>
                      <a:cxn ang="0">
                        <a:pos x="5" y="8"/>
                      </a:cxn>
                      <a:cxn ang="0">
                        <a:pos x="4" y="8"/>
                      </a:cxn>
                      <a:cxn ang="0">
                        <a:pos x="2" y="8"/>
                      </a:cxn>
                      <a:cxn ang="0">
                        <a:pos x="1" y="6"/>
                      </a:cxn>
                      <a:cxn ang="0">
                        <a:pos x="0" y="5"/>
                      </a:cxn>
                      <a:cxn ang="0">
                        <a:pos x="0" y="5"/>
                      </a:cxn>
                      <a:cxn ang="0">
                        <a:pos x="0" y="4"/>
                      </a:cxn>
                      <a:cxn ang="0">
                        <a:pos x="1" y="3"/>
                      </a:cxn>
                      <a:cxn ang="0">
                        <a:pos x="2" y="1"/>
                      </a:cxn>
                      <a:cxn ang="0">
                        <a:pos x="4" y="1"/>
                      </a:cxn>
                      <a:cxn ang="0">
                        <a:pos x="6" y="1"/>
                      </a:cxn>
                      <a:cxn ang="0">
                        <a:pos x="7" y="1"/>
                      </a:cxn>
                      <a:cxn ang="0">
                        <a:pos x="9" y="2"/>
                      </a:cxn>
                      <a:cxn ang="0">
                        <a:pos x="11" y="2"/>
                      </a:cxn>
                      <a:cxn ang="0">
                        <a:pos x="13" y="2"/>
                      </a:cxn>
                      <a:cxn ang="0">
                        <a:pos x="15" y="1"/>
                      </a:cxn>
                      <a:cxn ang="0">
                        <a:pos x="17" y="0"/>
                      </a:cxn>
                      <a:cxn ang="0">
                        <a:pos x="17" y="9"/>
                      </a:cxn>
                    </a:cxnLst>
                    <a:rect l="0" t="0" r="r" b="b"/>
                    <a:pathLst>
                      <a:path w="18" h="10">
                        <a:moveTo>
                          <a:pt x="17" y="9"/>
                        </a:moveTo>
                        <a:lnTo>
                          <a:pt x="15" y="8"/>
                        </a:lnTo>
                        <a:lnTo>
                          <a:pt x="13" y="8"/>
                        </a:lnTo>
                        <a:lnTo>
                          <a:pt x="11" y="7"/>
                        </a:lnTo>
                        <a:lnTo>
                          <a:pt x="9" y="8"/>
                        </a:lnTo>
                        <a:lnTo>
                          <a:pt x="7" y="8"/>
                        </a:lnTo>
                        <a:lnTo>
                          <a:pt x="6" y="8"/>
                        </a:lnTo>
                        <a:lnTo>
                          <a:pt x="5" y="8"/>
                        </a:lnTo>
                        <a:lnTo>
                          <a:pt x="4" y="8"/>
                        </a:lnTo>
                        <a:lnTo>
                          <a:pt x="2" y="8"/>
                        </a:lnTo>
                        <a:lnTo>
                          <a:pt x="1" y="6"/>
                        </a:lnTo>
                        <a:lnTo>
                          <a:pt x="0" y="5"/>
                        </a:lnTo>
                        <a:lnTo>
                          <a:pt x="0" y="5"/>
                        </a:lnTo>
                        <a:lnTo>
                          <a:pt x="0" y="4"/>
                        </a:lnTo>
                        <a:lnTo>
                          <a:pt x="1" y="3"/>
                        </a:lnTo>
                        <a:lnTo>
                          <a:pt x="2" y="1"/>
                        </a:lnTo>
                        <a:lnTo>
                          <a:pt x="4" y="1"/>
                        </a:lnTo>
                        <a:lnTo>
                          <a:pt x="6" y="1"/>
                        </a:lnTo>
                        <a:lnTo>
                          <a:pt x="7" y="1"/>
                        </a:lnTo>
                        <a:lnTo>
                          <a:pt x="9" y="2"/>
                        </a:lnTo>
                        <a:lnTo>
                          <a:pt x="11" y="2"/>
                        </a:lnTo>
                        <a:lnTo>
                          <a:pt x="13" y="2"/>
                        </a:lnTo>
                        <a:lnTo>
                          <a:pt x="15" y="1"/>
                        </a:lnTo>
                        <a:lnTo>
                          <a:pt x="17" y="0"/>
                        </a:lnTo>
                        <a:lnTo>
                          <a:pt x="17" y="9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sp>
                <p:nvSpPr>
                  <p:cNvPr id="207" name="Freeform 60"/>
                  <p:cNvSpPr>
                    <a:spLocks/>
                  </p:cNvSpPr>
                  <p:nvPr/>
                </p:nvSpPr>
                <p:spPr bwMode="auto">
                  <a:xfrm>
                    <a:off x="2436" y="3695"/>
                    <a:ext cx="20" cy="48"/>
                  </a:xfrm>
                  <a:custGeom>
                    <a:avLst/>
                    <a:gdLst/>
                    <a:ahLst/>
                    <a:cxnLst>
                      <a:cxn ang="0">
                        <a:pos x="17" y="9"/>
                      </a:cxn>
                      <a:cxn ang="0">
                        <a:pos x="15" y="8"/>
                      </a:cxn>
                      <a:cxn ang="0">
                        <a:pos x="13" y="8"/>
                      </a:cxn>
                      <a:cxn ang="0">
                        <a:pos x="11" y="7"/>
                      </a:cxn>
                      <a:cxn ang="0">
                        <a:pos x="9" y="8"/>
                      </a:cxn>
                      <a:cxn ang="0">
                        <a:pos x="7" y="8"/>
                      </a:cxn>
                      <a:cxn ang="0">
                        <a:pos x="6" y="8"/>
                      </a:cxn>
                      <a:cxn ang="0">
                        <a:pos x="5" y="8"/>
                      </a:cxn>
                      <a:cxn ang="0">
                        <a:pos x="4" y="8"/>
                      </a:cxn>
                      <a:cxn ang="0">
                        <a:pos x="2" y="8"/>
                      </a:cxn>
                      <a:cxn ang="0">
                        <a:pos x="1" y="6"/>
                      </a:cxn>
                      <a:cxn ang="0">
                        <a:pos x="0" y="5"/>
                      </a:cxn>
                      <a:cxn ang="0">
                        <a:pos x="0" y="5"/>
                      </a:cxn>
                      <a:cxn ang="0">
                        <a:pos x="0" y="4"/>
                      </a:cxn>
                      <a:cxn ang="0">
                        <a:pos x="1" y="3"/>
                      </a:cxn>
                      <a:cxn ang="0">
                        <a:pos x="2" y="1"/>
                      </a:cxn>
                      <a:cxn ang="0">
                        <a:pos x="4" y="1"/>
                      </a:cxn>
                      <a:cxn ang="0">
                        <a:pos x="6" y="1"/>
                      </a:cxn>
                      <a:cxn ang="0">
                        <a:pos x="7" y="1"/>
                      </a:cxn>
                      <a:cxn ang="0">
                        <a:pos x="9" y="2"/>
                      </a:cxn>
                      <a:cxn ang="0">
                        <a:pos x="11" y="2"/>
                      </a:cxn>
                      <a:cxn ang="0">
                        <a:pos x="13" y="2"/>
                      </a:cxn>
                      <a:cxn ang="0">
                        <a:pos x="15" y="1"/>
                      </a:cxn>
                      <a:cxn ang="0">
                        <a:pos x="17" y="0"/>
                      </a:cxn>
                      <a:cxn ang="0">
                        <a:pos x="17" y="9"/>
                      </a:cxn>
                    </a:cxnLst>
                    <a:rect l="0" t="0" r="r" b="b"/>
                    <a:pathLst>
                      <a:path w="18" h="10">
                        <a:moveTo>
                          <a:pt x="17" y="9"/>
                        </a:moveTo>
                        <a:lnTo>
                          <a:pt x="15" y="8"/>
                        </a:lnTo>
                        <a:lnTo>
                          <a:pt x="13" y="8"/>
                        </a:lnTo>
                        <a:lnTo>
                          <a:pt x="11" y="7"/>
                        </a:lnTo>
                        <a:lnTo>
                          <a:pt x="9" y="8"/>
                        </a:lnTo>
                        <a:lnTo>
                          <a:pt x="7" y="8"/>
                        </a:lnTo>
                        <a:lnTo>
                          <a:pt x="6" y="8"/>
                        </a:lnTo>
                        <a:lnTo>
                          <a:pt x="5" y="8"/>
                        </a:lnTo>
                        <a:lnTo>
                          <a:pt x="4" y="8"/>
                        </a:lnTo>
                        <a:lnTo>
                          <a:pt x="2" y="8"/>
                        </a:lnTo>
                        <a:lnTo>
                          <a:pt x="1" y="6"/>
                        </a:lnTo>
                        <a:lnTo>
                          <a:pt x="0" y="5"/>
                        </a:lnTo>
                        <a:lnTo>
                          <a:pt x="0" y="5"/>
                        </a:lnTo>
                        <a:lnTo>
                          <a:pt x="0" y="4"/>
                        </a:lnTo>
                        <a:lnTo>
                          <a:pt x="1" y="3"/>
                        </a:lnTo>
                        <a:lnTo>
                          <a:pt x="2" y="1"/>
                        </a:lnTo>
                        <a:lnTo>
                          <a:pt x="4" y="1"/>
                        </a:lnTo>
                        <a:lnTo>
                          <a:pt x="6" y="1"/>
                        </a:lnTo>
                        <a:lnTo>
                          <a:pt x="7" y="1"/>
                        </a:lnTo>
                        <a:lnTo>
                          <a:pt x="9" y="2"/>
                        </a:lnTo>
                        <a:lnTo>
                          <a:pt x="11" y="2"/>
                        </a:lnTo>
                        <a:lnTo>
                          <a:pt x="13" y="2"/>
                        </a:lnTo>
                        <a:lnTo>
                          <a:pt x="15" y="1"/>
                        </a:lnTo>
                        <a:lnTo>
                          <a:pt x="17" y="0"/>
                        </a:lnTo>
                        <a:lnTo>
                          <a:pt x="17" y="9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sp>
                <p:nvSpPr>
                  <p:cNvPr id="208" name="Freeform 64"/>
                  <p:cNvSpPr>
                    <a:spLocks/>
                  </p:cNvSpPr>
                  <p:nvPr/>
                </p:nvSpPr>
                <p:spPr bwMode="auto">
                  <a:xfrm>
                    <a:off x="2435" y="3695"/>
                    <a:ext cx="16" cy="157"/>
                  </a:xfrm>
                  <a:custGeom>
                    <a:avLst/>
                    <a:gdLst/>
                    <a:ahLst/>
                    <a:cxnLst>
                      <a:cxn ang="0">
                        <a:pos x="12" y="4"/>
                      </a:cxn>
                      <a:cxn ang="0">
                        <a:pos x="11" y="3"/>
                      </a:cxn>
                      <a:cxn ang="0">
                        <a:pos x="9" y="3"/>
                      </a:cxn>
                      <a:cxn ang="0">
                        <a:pos x="8" y="3"/>
                      </a:cxn>
                      <a:cxn ang="0">
                        <a:pos x="7" y="3"/>
                      </a:cxn>
                      <a:cxn ang="0">
                        <a:pos x="5" y="4"/>
                      </a:cxn>
                      <a:cxn ang="0">
                        <a:pos x="4" y="4"/>
                      </a:cxn>
                      <a:cxn ang="0">
                        <a:pos x="4" y="4"/>
                      </a:cxn>
                      <a:cxn ang="0">
                        <a:pos x="2" y="4"/>
                      </a:cxn>
                      <a:cxn ang="0">
                        <a:pos x="1" y="3"/>
                      </a:cxn>
                      <a:cxn ang="0">
                        <a:pos x="0" y="3"/>
                      </a:cxn>
                      <a:cxn ang="0">
                        <a:pos x="0" y="2"/>
                      </a:cxn>
                      <a:cxn ang="0">
                        <a:pos x="0" y="2"/>
                      </a:cxn>
                      <a:cxn ang="0">
                        <a:pos x="0" y="2"/>
                      </a:cxn>
                      <a:cxn ang="0">
                        <a:pos x="0" y="1"/>
                      </a:cxn>
                      <a:cxn ang="0">
                        <a:pos x="1" y="1"/>
                      </a:cxn>
                      <a:cxn ang="0">
                        <a:pos x="2" y="0"/>
                      </a:cxn>
                      <a:cxn ang="0">
                        <a:pos x="4" y="0"/>
                      </a:cxn>
                      <a:cxn ang="0">
                        <a:pos x="5" y="1"/>
                      </a:cxn>
                      <a:cxn ang="0">
                        <a:pos x="7" y="1"/>
                      </a:cxn>
                      <a:cxn ang="0">
                        <a:pos x="8" y="1"/>
                      </a:cxn>
                      <a:cxn ang="0">
                        <a:pos x="9" y="1"/>
                      </a:cxn>
                      <a:cxn ang="0">
                        <a:pos x="11" y="1"/>
                      </a:cxn>
                      <a:cxn ang="0">
                        <a:pos x="12" y="0"/>
                      </a:cxn>
                      <a:cxn ang="0">
                        <a:pos x="12" y="4"/>
                      </a:cxn>
                    </a:cxnLst>
                    <a:rect l="0" t="0" r="r" b="b"/>
                    <a:pathLst>
                      <a:path w="13" h="5">
                        <a:moveTo>
                          <a:pt x="12" y="4"/>
                        </a:moveTo>
                        <a:lnTo>
                          <a:pt x="11" y="3"/>
                        </a:lnTo>
                        <a:lnTo>
                          <a:pt x="9" y="3"/>
                        </a:lnTo>
                        <a:lnTo>
                          <a:pt x="8" y="3"/>
                        </a:lnTo>
                        <a:lnTo>
                          <a:pt x="7" y="3"/>
                        </a:lnTo>
                        <a:lnTo>
                          <a:pt x="5" y="4"/>
                        </a:lnTo>
                        <a:lnTo>
                          <a:pt x="4" y="4"/>
                        </a:lnTo>
                        <a:lnTo>
                          <a:pt x="4" y="4"/>
                        </a:lnTo>
                        <a:lnTo>
                          <a:pt x="2" y="4"/>
                        </a:lnTo>
                        <a:lnTo>
                          <a:pt x="1" y="3"/>
                        </a:lnTo>
                        <a:lnTo>
                          <a:pt x="0" y="3"/>
                        </a:lnTo>
                        <a:lnTo>
                          <a:pt x="0" y="2"/>
                        </a:lnTo>
                        <a:lnTo>
                          <a:pt x="0" y="2"/>
                        </a:lnTo>
                        <a:lnTo>
                          <a:pt x="0" y="2"/>
                        </a:lnTo>
                        <a:lnTo>
                          <a:pt x="0" y="1"/>
                        </a:lnTo>
                        <a:lnTo>
                          <a:pt x="1" y="1"/>
                        </a:lnTo>
                        <a:lnTo>
                          <a:pt x="2" y="0"/>
                        </a:lnTo>
                        <a:lnTo>
                          <a:pt x="4" y="0"/>
                        </a:lnTo>
                        <a:lnTo>
                          <a:pt x="5" y="1"/>
                        </a:lnTo>
                        <a:lnTo>
                          <a:pt x="7" y="1"/>
                        </a:lnTo>
                        <a:lnTo>
                          <a:pt x="8" y="1"/>
                        </a:lnTo>
                        <a:lnTo>
                          <a:pt x="9" y="1"/>
                        </a:lnTo>
                        <a:lnTo>
                          <a:pt x="11" y="1"/>
                        </a:lnTo>
                        <a:lnTo>
                          <a:pt x="12" y="0"/>
                        </a:lnTo>
                        <a:lnTo>
                          <a:pt x="12" y="4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sp>
                <p:nvSpPr>
                  <p:cNvPr id="209" name="Freeform 66"/>
                  <p:cNvSpPr>
                    <a:spLocks/>
                  </p:cNvSpPr>
                  <p:nvPr/>
                </p:nvSpPr>
                <p:spPr bwMode="auto">
                  <a:xfrm>
                    <a:off x="2383" y="3754"/>
                    <a:ext cx="20" cy="4"/>
                  </a:xfrm>
                  <a:custGeom>
                    <a:avLst/>
                    <a:gdLst/>
                    <a:ahLst/>
                    <a:cxnLst>
                      <a:cxn ang="0">
                        <a:pos x="0" y="3"/>
                      </a:cxn>
                      <a:cxn ang="0">
                        <a:pos x="0" y="0"/>
                      </a:cxn>
                      <a:cxn ang="0">
                        <a:pos x="14" y="0"/>
                      </a:cxn>
                      <a:cxn ang="0">
                        <a:pos x="14" y="3"/>
                      </a:cxn>
                      <a:cxn ang="0">
                        <a:pos x="0" y="3"/>
                      </a:cxn>
                    </a:cxnLst>
                    <a:rect l="0" t="0" r="r" b="b"/>
                    <a:pathLst>
                      <a:path w="15" h="4">
                        <a:moveTo>
                          <a:pt x="0" y="3"/>
                        </a:moveTo>
                        <a:lnTo>
                          <a:pt x="0" y="0"/>
                        </a:lnTo>
                        <a:lnTo>
                          <a:pt x="14" y="0"/>
                        </a:lnTo>
                        <a:lnTo>
                          <a:pt x="14" y="3"/>
                        </a:lnTo>
                        <a:lnTo>
                          <a:pt x="0" y="3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grpSp>
                <p:nvGrpSpPr>
                  <p:cNvPr id="210" name="Group 67"/>
                  <p:cNvGrpSpPr>
                    <a:grpSpLocks/>
                  </p:cNvGrpSpPr>
                  <p:nvPr/>
                </p:nvGrpSpPr>
                <p:grpSpPr bwMode="auto">
                  <a:xfrm>
                    <a:off x="2381" y="3753"/>
                    <a:ext cx="15" cy="5"/>
                    <a:chOff x="2381" y="3753"/>
                    <a:chExt cx="15" cy="5"/>
                  </a:xfrm>
                </p:grpSpPr>
                <p:sp>
                  <p:nvSpPr>
                    <p:cNvPr id="346" name="Freeform 68"/>
                    <p:cNvSpPr>
                      <a:spLocks/>
                    </p:cNvSpPr>
                    <p:nvPr/>
                  </p:nvSpPr>
                  <p:spPr bwMode="auto">
                    <a:xfrm>
                      <a:off x="2383" y="3754"/>
                      <a:ext cx="20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"/>
                        </a:cxn>
                        <a:cxn ang="0">
                          <a:pos x="0" y="0"/>
                        </a:cxn>
                        <a:cxn ang="0">
                          <a:pos x="13" y="0"/>
                        </a:cxn>
                        <a:cxn ang="0">
                          <a:pos x="13" y="3"/>
                        </a:cxn>
                        <a:cxn ang="0">
                          <a:pos x="0" y="3"/>
                        </a:cxn>
                      </a:cxnLst>
                      <a:rect l="0" t="0" r="r" b="b"/>
                      <a:pathLst>
                        <a:path w="14" h="4">
                          <a:moveTo>
                            <a:pt x="0" y="3"/>
                          </a:moveTo>
                          <a:lnTo>
                            <a:pt x="0" y="0"/>
                          </a:lnTo>
                          <a:lnTo>
                            <a:pt x="13" y="0"/>
                          </a:lnTo>
                          <a:lnTo>
                            <a:pt x="13" y="3"/>
                          </a:lnTo>
                          <a:lnTo>
                            <a:pt x="0" y="3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grpSp>
                  <p:nvGrpSpPr>
                    <p:cNvPr id="347" name="Group 6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381" y="3753"/>
                      <a:ext cx="15" cy="5"/>
                      <a:chOff x="2381" y="3753"/>
                      <a:chExt cx="15" cy="5"/>
                    </a:xfrm>
                  </p:grpSpPr>
                  <p:sp>
                    <p:nvSpPr>
                      <p:cNvPr id="348" name="Freeform 7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83" y="3753"/>
                        <a:ext cx="20" cy="2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0" y="1"/>
                          </a:cxn>
                          <a:cxn ang="0">
                            <a:pos x="9" y="1"/>
                          </a:cxn>
                          <a:cxn ang="0">
                            <a:pos x="9" y="0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10" h="2">
                            <a:moveTo>
                              <a:pt x="0" y="0"/>
                            </a:moveTo>
                            <a:lnTo>
                              <a:pt x="0" y="1"/>
                            </a:lnTo>
                            <a:lnTo>
                              <a:pt x="9" y="1"/>
                            </a:lnTo>
                            <a:lnTo>
                              <a:pt x="9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solidFill>
                        <a:srgbClr val="FFA000"/>
                      </a:solidFill>
                      <a:ln w="12700" cap="rnd" cmpd="sng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/>
                      <a:p>
                        <a:pPr algn="ctr">
                          <a:buClr>
                            <a:schemeClr val="bg2"/>
                          </a:buClr>
                          <a:defRPr/>
                        </a:pPr>
                        <a:endParaRPr lang="en-US" sz="2400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endParaRPr>
                      </a:p>
                    </p:txBody>
                  </p:sp>
                  <p:sp>
                    <p:nvSpPr>
                      <p:cNvPr id="349" name="Freeform 7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83" y="3754"/>
                        <a:ext cx="20" cy="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3"/>
                          </a:cxn>
                          <a:cxn ang="0">
                            <a:pos x="0" y="0"/>
                          </a:cxn>
                          <a:cxn ang="0">
                            <a:pos x="14" y="0"/>
                          </a:cxn>
                          <a:cxn ang="0">
                            <a:pos x="14" y="3"/>
                          </a:cxn>
                          <a:cxn ang="0">
                            <a:pos x="0" y="3"/>
                          </a:cxn>
                        </a:cxnLst>
                        <a:rect l="0" t="0" r="r" b="b"/>
                        <a:pathLst>
                          <a:path w="15" h="4">
                            <a:moveTo>
                              <a:pt x="0" y="3"/>
                            </a:moveTo>
                            <a:lnTo>
                              <a:pt x="0" y="0"/>
                            </a:lnTo>
                            <a:lnTo>
                              <a:pt x="14" y="0"/>
                            </a:lnTo>
                            <a:lnTo>
                              <a:pt x="14" y="3"/>
                            </a:lnTo>
                            <a:lnTo>
                              <a:pt x="0" y="3"/>
                            </a:lnTo>
                          </a:path>
                        </a:pathLst>
                      </a:custGeom>
                      <a:noFill/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/>
                      <a:p>
                        <a:pPr algn="ctr">
                          <a:buClr>
                            <a:schemeClr val="bg2"/>
                          </a:buClr>
                          <a:defRPr/>
                        </a:pPr>
                        <a:endParaRPr lang="en-US" sz="2400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endParaRPr>
                      </a:p>
                    </p:txBody>
                  </p:sp>
                </p:grpSp>
              </p:grpSp>
              <p:sp>
                <p:nvSpPr>
                  <p:cNvPr id="211" name="Freeform 72"/>
                  <p:cNvSpPr>
                    <a:spLocks/>
                  </p:cNvSpPr>
                  <p:nvPr/>
                </p:nvSpPr>
                <p:spPr bwMode="auto">
                  <a:xfrm>
                    <a:off x="2296" y="3628"/>
                    <a:ext cx="179" cy="144"/>
                  </a:xfrm>
                  <a:custGeom>
                    <a:avLst/>
                    <a:gdLst/>
                    <a:ahLst/>
                    <a:cxnLst>
                      <a:cxn ang="0">
                        <a:pos x="72" y="141"/>
                      </a:cxn>
                      <a:cxn ang="0">
                        <a:pos x="47" y="134"/>
                      </a:cxn>
                      <a:cxn ang="0">
                        <a:pos x="27" y="122"/>
                      </a:cxn>
                      <a:cxn ang="0">
                        <a:pos x="11" y="106"/>
                      </a:cxn>
                      <a:cxn ang="0">
                        <a:pos x="2" y="86"/>
                      </a:cxn>
                      <a:cxn ang="0">
                        <a:pos x="0" y="72"/>
                      </a:cxn>
                      <a:cxn ang="0">
                        <a:pos x="2" y="57"/>
                      </a:cxn>
                      <a:cxn ang="0">
                        <a:pos x="11" y="37"/>
                      </a:cxn>
                      <a:cxn ang="0">
                        <a:pos x="27" y="21"/>
                      </a:cxn>
                      <a:cxn ang="0">
                        <a:pos x="47" y="9"/>
                      </a:cxn>
                      <a:cxn ang="0">
                        <a:pos x="72" y="1"/>
                      </a:cxn>
                      <a:cxn ang="0">
                        <a:pos x="91" y="0"/>
                      </a:cxn>
                      <a:cxn ang="0">
                        <a:pos x="109" y="1"/>
                      </a:cxn>
                      <a:cxn ang="0">
                        <a:pos x="134" y="9"/>
                      </a:cxn>
                      <a:cxn ang="0">
                        <a:pos x="154" y="21"/>
                      </a:cxn>
                      <a:cxn ang="0">
                        <a:pos x="170" y="37"/>
                      </a:cxn>
                      <a:cxn ang="0">
                        <a:pos x="179" y="57"/>
                      </a:cxn>
                      <a:cxn ang="0">
                        <a:pos x="180" y="79"/>
                      </a:cxn>
                      <a:cxn ang="0">
                        <a:pos x="174" y="99"/>
                      </a:cxn>
                      <a:cxn ang="0">
                        <a:pos x="160" y="117"/>
                      </a:cxn>
                      <a:cxn ang="0">
                        <a:pos x="141" y="131"/>
                      </a:cxn>
                      <a:cxn ang="0">
                        <a:pos x="118" y="140"/>
                      </a:cxn>
                      <a:cxn ang="0">
                        <a:pos x="91" y="143"/>
                      </a:cxn>
                      <a:cxn ang="0">
                        <a:pos x="105" y="127"/>
                      </a:cxn>
                      <a:cxn ang="0">
                        <a:pos x="125" y="122"/>
                      </a:cxn>
                      <a:cxn ang="0">
                        <a:pos x="142" y="112"/>
                      </a:cxn>
                      <a:cxn ang="0">
                        <a:pos x="154" y="99"/>
                      </a:cxn>
                      <a:cxn ang="0">
                        <a:pos x="161" y="83"/>
                      </a:cxn>
                      <a:cxn ang="0">
                        <a:pos x="163" y="65"/>
                      </a:cxn>
                      <a:cxn ang="0">
                        <a:pos x="157" y="49"/>
                      </a:cxn>
                      <a:cxn ang="0">
                        <a:pos x="147" y="35"/>
                      </a:cxn>
                      <a:cxn ang="0">
                        <a:pos x="131" y="24"/>
                      </a:cxn>
                      <a:cxn ang="0">
                        <a:pos x="112" y="17"/>
                      </a:cxn>
                      <a:cxn ang="0">
                        <a:pos x="91" y="14"/>
                      </a:cxn>
                      <a:cxn ang="0">
                        <a:pos x="69" y="17"/>
                      </a:cxn>
                      <a:cxn ang="0">
                        <a:pos x="50" y="24"/>
                      </a:cxn>
                      <a:cxn ang="0">
                        <a:pos x="34" y="35"/>
                      </a:cxn>
                      <a:cxn ang="0">
                        <a:pos x="24" y="49"/>
                      </a:cxn>
                      <a:cxn ang="0">
                        <a:pos x="18" y="65"/>
                      </a:cxn>
                      <a:cxn ang="0">
                        <a:pos x="20" y="83"/>
                      </a:cxn>
                      <a:cxn ang="0">
                        <a:pos x="27" y="99"/>
                      </a:cxn>
                      <a:cxn ang="0">
                        <a:pos x="39" y="112"/>
                      </a:cxn>
                      <a:cxn ang="0">
                        <a:pos x="56" y="122"/>
                      </a:cxn>
                      <a:cxn ang="0">
                        <a:pos x="76" y="127"/>
                      </a:cxn>
                      <a:cxn ang="0">
                        <a:pos x="91" y="143"/>
                      </a:cxn>
                    </a:cxnLst>
                    <a:rect l="0" t="0" r="r" b="b"/>
                    <a:pathLst>
                      <a:path w="182" h="144">
                        <a:moveTo>
                          <a:pt x="91" y="143"/>
                        </a:moveTo>
                        <a:lnTo>
                          <a:pt x="81" y="142"/>
                        </a:lnTo>
                        <a:lnTo>
                          <a:pt x="72" y="141"/>
                        </a:lnTo>
                        <a:lnTo>
                          <a:pt x="63" y="140"/>
                        </a:lnTo>
                        <a:lnTo>
                          <a:pt x="55" y="137"/>
                        </a:lnTo>
                        <a:lnTo>
                          <a:pt x="47" y="134"/>
                        </a:lnTo>
                        <a:lnTo>
                          <a:pt x="40" y="131"/>
                        </a:lnTo>
                        <a:lnTo>
                          <a:pt x="33" y="127"/>
                        </a:lnTo>
                        <a:lnTo>
                          <a:pt x="27" y="122"/>
                        </a:lnTo>
                        <a:lnTo>
                          <a:pt x="21" y="117"/>
                        </a:lnTo>
                        <a:lnTo>
                          <a:pt x="15" y="111"/>
                        </a:lnTo>
                        <a:lnTo>
                          <a:pt x="11" y="106"/>
                        </a:lnTo>
                        <a:lnTo>
                          <a:pt x="7" y="99"/>
                        </a:lnTo>
                        <a:lnTo>
                          <a:pt x="4" y="93"/>
                        </a:lnTo>
                        <a:lnTo>
                          <a:pt x="2" y="86"/>
                        </a:lnTo>
                        <a:lnTo>
                          <a:pt x="1" y="79"/>
                        </a:lnTo>
                        <a:lnTo>
                          <a:pt x="0" y="75"/>
                        </a:lnTo>
                        <a:lnTo>
                          <a:pt x="0" y="72"/>
                        </a:lnTo>
                        <a:lnTo>
                          <a:pt x="0" y="68"/>
                        </a:lnTo>
                        <a:lnTo>
                          <a:pt x="1" y="64"/>
                        </a:lnTo>
                        <a:lnTo>
                          <a:pt x="2" y="57"/>
                        </a:lnTo>
                        <a:lnTo>
                          <a:pt x="4" y="51"/>
                        </a:lnTo>
                        <a:lnTo>
                          <a:pt x="7" y="44"/>
                        </a:lnTo>
                        <a:lnTo>
                          <a:pt x="11" y="37"/>
                        </a:lnTo>
                        <a:lnTo>
                          <a:pt x="15" y="32"/>
                        </a:lnTo>
                        <a:lnTo>
                          <a:pt x="21" y="26"/>
                        </a:lnTo>
                        <a:lnTo>
                          <a:pt x="27" y="21"/>
                        </a:lnTo>
                        <a:lnTo>
                          <a:pt x="33" y="16"/>
                        </a:lnTo>
                        <a:lnTo>
                          <a:pt x="40" y="12"/>
                        </a:lnTo>
                        <a:lnTo>
                          <a:pt x="47" y="9"/>
                        </a:lnTo>
                        <a:lnTo>
                          <a:pt x="55" y="6"/>
                        </a:lnTo>
                        <a:lnTo>
                          <a:pt x="63" y="3"/>
                        </a:lnTo>
                        <a:lnTo>
                          <a:pt x="72" y="1"/>
                        </a:lnTo>
                        <a:lnTo>
                          <a:pt x="81" y="1"/>
                        </a:lnTo>
                        <a:lnTo>
                          <a:pt x="86" y="0"/>
                        </a:lnTo>
                        <a:lnTo>
                          <a:pt x="91" y="0"/>
                        </a:lnTo>
                        <a:lnTo>
                          <a:pt x="95" y="0"/>
                        </a:lnTo>
                        <a:lnTo>
                          <a:pt x="100" y="1"/>
                        </a:lnTo>
                        <a:lnTo>
                          <a:pt x="109" y="1"/>
                        </a:lnTo>
                        <a:lnTo>
                          <a:pt x="118" y="3"/>
                        </a:lnTo>
                        <a:lnTo>
                          <a:pt x="126" y="6"/>
                        </a:lnTo>
                        <a:lnTo>
                          <a:pt x="134" y="9"/>
                        </a:lnTo>
                        <a:lnTo>
                          <a:pt x="141" y="12"/>
                        </a:lnTo>
                        <a:lnTo>
                          <a:pt x="148" y="16"/>
                        </a:lnTo>
                        <a:lnTo>
                          <a:pt x="154" y="21"/>
                        </a:lnTo>
                        <a:lnTo>
                          <a:pt x="160" y="26"/>
                        </a:lnTo>
                        <a:lnTo>
                          <a:pt x="166" y="32"/>
                        </a:lnTo>
                        <a:lnTo>
                          <a:pt x="170" y="37"/>
                        </a:lnTo>
                        <a:lnTo>
                          <a:pt x="174" y="44"/>
                        </a:lnTo>
                        <a:lnTo>
                          <a:pt x="177" y="51"/>
                        </a:lnTo>
                        <a:lnTo>
                          <a:pt x="179" y="57"/>
                        </a:lnTo>
                        <a:lnTo>
                          <a:pt x="180" y="64"/>
                        </a:lnTo>
                        <a:lnTo>
                          <a:pt x="181" y="72"/>
                        </a:lnTo>
                        <a:lnTo>
                          <a:pt x="180" y="79"/>
                        </a:lnTo>
                        <a:lnTo>
                          <a:pt x="179" y="86"/>
                        </a:lnTo>
                        <a:lnTo>
                          <a:pt x="177" y="93"/>
                        </a:lnTo>
                        <a:lnTo>
                          <a:pt x="174" y="99"/>
                        </a:lnTo>
                        <a:lnTo>
                          <a:pt x="170" y="106"/>
                        </a:lnTo>
                        <a:lnTo>
                          <a:pt x="166" y="111"/>
                        </a:lnTo>
                        <a:lnTo>
                          <a:pt x="160" y="117"/>
                        </a:lnTo>
                        <a:lnTo>
                          <a:pt x="154" y="122"/>
                        </a:lnTo>
                        <a:lnTo>
                          <a:pt x="148" y="127"/>
                        </a:lnTo>
                        <a:lnTo>
                          <a:pt x="141" y="131"/>
                        </a:lnTo>
                        <a:lnTo>
                          <a:pt x="134" y="134"/>
                        </a:lnTo>
                        <a:lnTo>
                          <a:pt x="126" y="137"/>
                        </a:lnTo>
                        <a:lnTo>
                          <a:pt x="118" y="140"/>
                        </a:lnTo>
                        <a:lnTo>
                          <a:pt x="109" y="141"/>
                        </a:lnTo>
                        <a:lnTo>
                          <a:pt x="100" y="142"/>
                        </a:lnTo>
                        <a:lnTo>
                          <a:pt x="91" y="143"/>
                        </a:lnTo>
                        <a:lnTo>
                          <a:pt x="91" y="129"/>
                        </a:lnTo>
                        <a:lnTo>
                          <a:pt x="98" y="129"/>
                        </a:lnTo>
                        <a:lnTo>
                          <a:pt x="105" y="127"/>
                        </a:lnTo>
                        <a:lnTo>
                          <a:pt x="112" y="126"/>
                        </a:lnTo>
                        <a:lnTo>
                          <a:pt x="119" y="124"/>
                        </a:lnTo>
                        <a:lnTo>
                          <a:pt x="125" y="122"/>
                        </a:lnTo>
                        <a:lnTo>
                          <a:pt x="131" y="119"/>
                        </a:lnTo>
                        <a:lnTo>
                          <a:pt x="136" y="115"/>
                        </a:lnTo>
                        <a:lnTo>
                          <a:pt x="142" y="112"/>
                        </a:lnTo>
                        <a:lnTo>
                          <a:pt x="147" y="108"/>
                        </a:lnTo>
                        <a:lnTo>
                          <a:pt x="151" y="103"/>
                        </a:lnTo>
                        <a:lnTo>
                          <a:pt x="154" y="99"/>
                        </a:lnTo>
                        <a:lnTo>
                          <a:pt x="157" y="94"/>
                        </a:lnTo>
                        <a:lnTo>
                          <a:pt x="160" y="88"/>
                        </a:lnTo>
                        <a:lnTo>
                          <a:pt x="161" y="83"/>
                        </a:lnTo>
                        <a:lnTo>
                          <a:pt x="163" y="78"/>
                        </a:lnTo>
                        <a:lnTo>
                          <a:pt x="163" y="72"/>
                        </a:lnTo>
                        <a:lnTo>
                          <a:pt x="163" y="65"/>
                        </a:lnTo>
                        <a:lnTo>
                          <a:pt x="161" y="60"/>
                        </a:lnTo>
                        <a:lnTo>
                          <a:pt x="160" y="55"/>
                        </a:lnTo>
                        <a:lnTo>
                          <a:pt x="157" y="49"/>
                        </a:lnTo>
                        <a:lnTo>
                          <a:pt x="154" y="44"/>
                        </a:lnTo>
                        <a:lnTo>
                          <a:pt x="151" y="40"/>
                        </a:lnTo>
                        <a:lnTo>
                          <a:pt x="147" y="35"/>
                        </a:lnTo>
                        <a:lnTo>
                          <a:pt x="142" y="31"/>
                        </a:lnTo>
                        <a:lnTo>
                          <a:pt x="136" y="28"/>
                        </a:lnTo>
                        <a:lnTo>
                          <a:pt x="131" y="24"/>
                        </a:lnTo>
                        <a:lnTo>
                          <a:pt x="125" y="21"/>
                        </a:lnTo>
                        <a:lnTo>
                          <a:pt x="119" y="19"/>
                        </a:lnTo>
                        <a:lnTo>
                          <a:pt x="112" y="17"/>
                        </a:lnTo>
                        <a:lnTo>
                          <a:pt x="105" y="16"/>
                        </a:lnTo>
                        <a:lnTo>
                          <a:pt x="98" y="14"/>
                        </a:lnTo>
                        <a:lnTo>
                          <a:pt x="91" y="14"/>
                        </a:lnTo>
                        <a:lnTo>
                          <a:pt x="83" y="14"/>
                        </a:lnTo>
                        <a:lnTo>
                          <a:pt x="76" y="16"/>
                        </a:lnTo>
                        <a:lnTo>
                          <a:pt x="69" y="17"/>
                        </a:lnTo>
                        <a:lnTo>
                          <a:pt x="62" y="19"/>
                        </a:lnTo>
                        <a:lnTo>
                          <a:pt x="56" y="21"/>
                        </a:lnTo>
                        <a:lnTo>
                          <a:pt x="50" y="24"/>
                        </a:lnTo>
                        <a:lnTo>
                          <a:pt x="45" y="28"/>
                        </a:lnTo>
                        <a:lnTo>
                          <a:pt x="39" y="31"/>
                        </a:lnTo>
                        <a:lnTo>
                          <a:pt x="34" y="35"/>
                        </a:lnTo>
                        <a:lnTo>
                          <a:pt x="31" y="40"/>
                        </a:lnTo>
                        <a:lnTo>
                          <a:pt x="27" y="44"/>
                        </a:lnTo>
                        <a:lnTo>
                          <a:pt x="24" y="49"/>
                        </a:lnTo>
                        <a:lnTo>
                          <a:pt x="21" y="55"/>
                        </a:lnTo>
                        <a:lnTo>
                          <a:pt x="20" y="60"/>
                        </a:lnTo>
                        <a:lnTo>
                          <a:pt x="18" y="65"/>
                        </a:lnTo>
                        <a:lnTo>
                          <a:pt x="18" y="72"/>
                        </a:lnTo>
                        <a:lnTo>
                          <a:pt x="18" y="78"/>
                        </a:lnTo>
                        <a:lnTo>
                          <a:pt x="20" y="83"/>
                        </a:lnTo>
                        <a:lnTo>
                          <a:pt x="21" y="88"/>
                        </a:lnTo>
                        <a:lnTo>
                          <a:pt x="24" y="94"/>
                        </a:lnTo>
                        <a:lnTo>
                          <a:pt x="27" y="99"/>
                        </a:lnTo>
                        <a:lnTo>
                          <a:pt x="31" y="103"/>
                        </a:lnTo>
                        <a:lnTo>
                          <a:pt x="34" y="108"/>
                        </a:lnTo>
                        <a:lnTo>
                          <a:pt x="39" y="112"/>
                        </a:lnTo>
                        <a:lnTo>
                          <a:pt x="45" y="115"/>
                        </a:lnTo>
                        <a:lnTo>
                          <a:pt x="50" y="119"/>
                        </a:lnTo>
                        <a:lnTo>
                          <a:pt x="56" y="122"/>
                        </a:lnTo>
                        <a:lnTo>
                          <a:pt x="62" y="124"/>
                        </a:lnTo>
                        <a:lnTo>
                          <a:pt x="69" y="126"/>
                        </a:lnTo>
                        <a:lnTo>
                          <a:pt x="76" y="127"/>
                        </a:lnTo>
                        <a:lnTo>
                          <a:pt x="83" y="129"/>
                        </a:lnTo>
                        <a:lnTo>
                          <a:pt x="91" y="129"/>
                        </a:lnTo>
                        <a:lnTo>
                          <a:pt x="91" y="143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grpSp>
                <p:nvGrpSpPr>
                  <p:cNvPr id="212" name="Group 73"/>
                  <p:cNvGrpSpPr>
                    <a:grpSpLocks/>
                  </p:cNvGrpSpPr>
                  <p:nvPr/>
                </p:nvGrpSpPr>
                <p:grpSpPr bwMode="auto">
                  <a:xfrm>
                    <a:off x="2296" y="3628"/>
                    <a:ext cx="182" cy="144"/>
                    <a:chOff x="2296" y="3628"/>
                    <a:chExt cx="182" cy="144"/>
                  </a:xfrm>
                </p:grpSpPr>
                <p:sp>
                  <p:nvSpPr>
                    <p:cNvPr id="344" name="Freeform 74"/>
                    <p:cNvSpPr>
                      <a:spLocks/>
                    </p:cNvSpPr>
                    <p:nvPr/>
                  </p:nvSpPr>
                  <p:spPr bwMode="auto">
                    <a:xfrm>
                      <a:off x="2296" y="3628"/>
                      <a:ext cx="179" cy="140"/>
                    </a:xfrm>
                    <a:custGeom>
                      <a:avLst/>
                      <a:gdLst/>
                      <a:ahLst/>
                      <a:cxnLst>
                        <a:cxn ang="0">
                          <a:pos x="71" y="137"/>
                        </a:cxn>
                        <a:cxn ang="0">
                          <a:pos x="46" y="131"/>
                        </a:cxn>
                        <a:cxn ang="0">
                          <a:pos x="26" y="118"/>
                        </a:cxn>
                        <a:cxn ang="0">
                          <a:pos x="10" y="103"/>
                        </a:cxn>
                        <a:cxn ang="0">
                          <a:pos x="2" y="83"/>
                        </a:cxn>
                        <a:cxn ang="0">
                          <a:pos x="0" y="70"/>
                        </a:cxn>
                        <a:cxn ang="0">
                          <a:pos x="2" y="55"/>
                        </a:cxn>
                        <a:cxn ang="0">
                          <a:pos x="10" y="36"/>
                        </a:cxn>
                        <a:cxn ang="0">
                          <a:pos x="26" y="21"/>
                        </a:cxn>
                        <a:cxn ang="0">
                          <a:pos x="46" y="8"/>
                        </a:cxn>
                        <a:cxn ang="0">
                          <a:pos x="71" y="1"/>
                        </a:cxn>
                        <a:cxn ang="0">
                          <a:pos x="89" y="0"/>
                        </a:cxn>
                        <a:cxn ang="0">
                          <a:pos x="106" y="1"/>
                        </a:cxn>
                        <a:cxn ang="0">
                          <a:pos x="131" y="8"/>
                        </a:cxn>
                        <a:cxn ang="0">
                          <a:pos x="151" y="21"/>
                        </a:cxn>
                        <a:cxn ang="0">
                          <a:pos x="167" y="36"/>
                        </a:cxn>
                        <a:cxn ang="0">
                          <a:pos x="175" y="55"/>
                        </a:cxn>
                        <a:cxn ang="0">
                          <a:pos x="176" y="76"/>
                        </a:cxn>
                        <a:cxn ang="0">
                          <a:pos x="170" y="97"/>
                        </a:cxn>
                        <a:cxn ang="0">
                          <a:pos x="157" y="114"/>
                        </a:cxn>
                        <a:cxn ang="0">
                          <a:pos x="138" y="127"/>
                        </a:cxn>
                        <a:cxn ang="0">
                          <a:pos x="115" y="136"/>
                        </a:cxn>
                        <a:cxn ang="0">
                          <a:pos x="89" y="139"/>
                        </a:cxn>
                        <a:cxn ang="0">
                          <a:pos x="103" y="124"/>
                        </a:cxn>
                        <a:cxn ang="0">
                          <a:pos x="122" y="118"/>
                        </a:cxn>
                        <a:cxn ang="0">
                          <a:pos x="139" y="109"/>
                        </a:cxn>
                        <a:cxn ang="0">
                          <a:pos x="151" y="96"/>
                        </a:cxn>
                        <a:cxn ang="0">
                          <a:pos x="158" y="81"/>
                        </a:cxn>
                        <a:cxn ang="0">
                          <a:pos x="159" y="64"/>
                        </a:cxn>
                        <a:cxn ang="0">
                          <a:pos x="154" y="48"/>
                        </a:cxn>
                        <a:cxn ang="0">
                          <a:pos x="143" y="34"/>
                        </a:cxn>
                        <a:cxn ang="0">
                          <a:pos x="128" y="23"/>
                        </a:cxn>
                        <a:cxn ang="0">
                          <a:pos x="110" y="16"/>
                        </a:cxn>
                        <a:cxn ang="0">
                          <a:pos x="89" y="14"/>
                        </a:cxn>
                        <a:cxn ang="0">
                          <a:pos x="67" y="16"/>
                        </a:cxn>
                        <a:cxn ang="0">
                          <a:pos x="49" y="23"/>
                        </a:cxn>
                        <a:cxn ang="0">
                          <a:pos x="34" y="34"/>
                        </a:cxn>
                        <a:cxn ang="0">
                          <a:pos x="23" y="48"/>
                        </a:cxn>
                        <a:cxn ang="0">
                          <a:pos x="18" y="64"/>
                        </a:cxn>
                        <a:cxn ang="0">
                          <a:pos x="19" y="81"/>
                        </a:cxn>
                        <a:cxn ang="0">
                          <a:pos x="26" y="96"/>
                        </a:cxn>
                        <a:cxn ang="0">
                          <a:pos x="38" y="109"/>
                        </a:cxn>
                        <a:cxn ang="0">
                          <a:pos x="55" y="118"/>
                        </a:cxn>
                        <a:cxn ang="0">
                          <a:pos x="74" y="124"/>
                        </a:cxn>
                        <a:cxn ang="0">
                          <a:pos x="89" y="139"/>
                        </a:cxn>
                      </a:cxnLst>
                      <a:rect l="0" t="0" r="r" b="b"/>
                      <a:pathLst>
                        <a:path w="178" h="140">
                          <a:moveTo>
                            <a:pt x="89" y="139"/>
                          </a:moveTo>
                          <a:lnTo>
                            <a:pt x="80" y="138"/>
                          </a:lnTo>
                          <a:lnTo>
                            <a:pt x="71" y="137"/>
                          </a:lnTo>
                          <a:lnTo>
                            <a:pt x="62" y="136"/>
                          </a:lnTo>
                          <a:lnTo>
                            <a:pt x="54" y="133"/>
                          </a:lnTo>
                          <a:lnTo>
                            <a:pt x="46" y="131"/>
                          </a:lnTo>
                          <a:lnTo>
                            <a:pt x="39" y="127"/>
                          </a:lnTo>
                          <a:lnTo>
                            <a:pt x="32" y="123"/>
                          </a:lnTo>
                          <a:lnTo>
                            <a:pt x="26" y="118"/>
                          </a:lnTo>
                          <a:lnTo>
                            <a:pt x="20" y="114"/>
                          </a:lnTo>
                          <a:lnTo>
                            <a:pt x="15" y="108"/>
                          </a:lnTo>
                          <a:lnTo>
                            <a:pt x="10" y="103"/>
                          </a:lnTo>
                          <a:lnTo>
                            <a:pt x="7" y="97"/>
                          </a:lnTo>
                          <a:lnTo>
                            <a:pt x="4" y="90"/>
                          </a:lnTo>
                          <a:lnTo>
                            <a:pt x="2" y="83"/>
                          </a:lnTo>
                          <a:lnTo>
                            <a:pt x="1" y="76"/>
                          </a:lnTo>
                          <a:lnTo>
                            <a:pt x="0" y="73"/>
                          </a:lnTo>
                          <a:lnTo>
                            <a:pt x="0" y="70"/>
                          </a:lnTo>
                          <a:lnTo>
                            <a:pt x="0" y="66"/>
                          </a:lnTo>
                          <a:lnTo>
                            <a:pt x="1" y="63"/>
                          </a:lnTo>
                          <a:lnTo>
                            <a:pt x="2" y="55"/>
                          </a:lnTo>
                          <a:lnTo>
                            <a:pt x="4" y="49"/>
                          </a:lnTo>
                          <a:lnTo>
                            <a:pt x="7" y="42"/>
                          </a:lnTo>
                          <a:lnTo>
                            <a:pt x="10" y="36"/>
                          </a:lnTo>
                          <a:lnTo>
                            <a:pt x="15" y="31"/>
                          </a:lnTo>
                          <a:lnTo>
                            <a:pt x="20" y="25"/>
                          </a:lnTo>
                          <a:lnTo>
                            <a:pt x="26" y="21"/>
                          </a:lnTo>
                          <a:lnTo>
                            <a:pt x="32" y="16"/>
                          </a:lnTo>
                          <a:lnTo>
                            <a:pt x="39" y="12"/>
                          </a:lnTo>
                          <a:lnTo>
                            <a:pt x="46" y="8"/>
                          </a:lnTo>
                          <a:lnTo>
                            <a:pt x="54" y="6"/>
                          </a:lnTo>
                          <a:lnTo>
                            <a:pt x="62" y="3"/>
                          </a:lnTo>
                          <a:lnTo>
                            <a:pt x="71" y="1"/>
                          </a:lnTo>
                          <a:lnTo>
                            <a:pt x="80" y="1"/>
                          </a:lnTo>
                          <a:lnTo>
                            <a:pt x="84" y="0"/>
                          </a:lnTo>
                          <a:lnTo>
                            <a:pt x="89" y="0"/>
                          </a:lnTo>
                          <a:lnTo>
                            <a:pt x="93" y="0"/>
                          </a:lnTo>
                          <a:lnTo>
                            <a:pt x="97" y="1"/>
                          </a:lnTo>
                          <a:lnTo>
                            <a:pt x="106" y="1"/>
                          </a:lnTo>
                          <a:lnTo>
                            <a:pt x="115" y="3"/>
                          </a:lnTo>
                          <a:lnTo>
                            <a:pt x="123" y="6"/>
                          </a:lnTo>
                          <a:lnTo>
                            <a:pt x="131" y="8"/>
                          </a:lnTo>
                          <a:lnTo>
                            <a:pt x="138" y="12"/>
                          </a:lnTo>
                          <a:lnTo>
                            <a:pt x="145" y="16"/>
                          </a:lnTo>
                          <a:lnTo>
                            <a:pt x="151" y="21"/>
                          </a:lnTo>
                          <a:lnTo>
                            <a:pt x="157" y="25"/>
                          </a:lnTo>
                          <a:lnTo>
                            <a:pt x="162" y="31"/>
                          </a:lnTo>
                          <a:lnTo>
                            <a:pt x="167" y="36"/>
                          </a:lnTo>
                          <a:lnTo>
                            <a:pt x="170" y="42"/>
                          </a:lnTo>
                          <a:lnTo>
                            <a:pt x="173" y="49"/>
                          </a:lnTo>
                          <a:lnTo>
                            <a:pt x="175" y="55"/>
                          </a:lnTo>
                          <a:lnTo>
                            <a:pt x="176" y="63"/>
                          </a:lnTo>
                          <a:lnTo>
                            <a:pt x="177" y="70"/>
                          </a:lnTo>
                          <a:lnTo>
                            <a:pt x="176" y="76"/>
                          </a:lnTo>
                          <a:lnTo>
                            <a:pt x="175" y="83"/>
                          </a:lnTo>
                          <a:lnTo>
                            <a:pt x="173" y="90"/>
                          </a:lnTo>
                          <a:lnTo>
                            <a:pt x="170" y="97"/>
                          </a:lnTo>
                          <a:lnTo>
                            <a:pt x="167" y="103"/>
                          </a:lnTo>
                          <a:lnTo>
                            <a:pt x="162" y="108"/>
                          </a:lnTo>
                          <a:lnTo>
                            <a:pt x="157" y="114"/>
                          </a:lnTo>
                          <a:lnTo>
                            <a:pt x="151" y="118"/>
                          </a:lnTo>
                          <a:lnTo>
                            <a:pt x="145" y="123"/>
                          </a:lnTo>
                          <a:lnTo>
                            <a:pt x="138" y="127"/>
                          </a:lnTo>
                          <a:lnTo>
                            <a:pt x="131" y="131"/>
                          </a:lnTo>
                          <a:lnTo>
                            <a:pt x="123" y="133"/>
                          </a:lnTo>
                          <a:lnTo>
                            <a:pt x="115" y="136"/>
                          </a:lnTo>
                          <a:lnTo>
                            <a:pt x="106" y="137"/>
                          </a:lnTo>
                          <a:lnTo>
                            <a:pt x="97" y="138"/>
                          </a:lnTo>
                          <a:lnTo>
                            <a:pt x="89" y="139"/>
                          </a:lnTo>
                          <a:lnTo>
                            <a:pt x="89" y="125"/>
                          </a:lnTo>
                          <a:lnTo>
                            <a:pt x="96" y="125"/>
                          </a:lnTo>
                          <a:lnTo>
                            <a:pt x="103" y="124"/>
                          </a:lnTo>
                          <a:lnTo>
                            <a:pt x="110" y="123"/>
                          </a:lnTo>
                          <a:lnTo>
                            <a:pt x="116" y="121"/>
                          </a:lnTo>
                          <a:lnTo>
                            <a:pt x="122" y="118"/>
                          </a:lnTo>
                          <a:lnTo>
                            <a:pt x="128" y="116"/>
                          </a:lnTo>
                          <a:lnTo>
                            <a:pt x="133" y="112"/>
                          </a:lnTo>
                          <a:lnTo>
                            <a:pt x="139" y="109"/>
                          </a:lnTo>
                          <a:lnTo>
                            <a:pt x="143" y="105"/>
                          </a:lnTo>
                          <a:lnTo>
                            <a:pt x="147" y="100"/>
                          </a:lnTo>
                          <a:lnTo>
                            <a:pt x="151" y="96"/>
                          </a:lnTo>
                          <a:lnTo>
                            <a:pt x="154" y="91"/>
                          </a:lnTo>
                          <a:lnTo>
                            <a:pt x="156" y="86"/>
                          </a:lnTo>
                          <a:lnTo>
                            <a:pt x="158" y="81"/>
                          </a:lnTo>
                          <a:lnTo>
                            <a:pt x="159" y="75"/>
                          </a:lnTo>
                          <a:lnTo>
                            <a:pt x="160" y="70"/>
                          </a:lnTo>
                          <a:lnTo>
                            <a:pt x="159" y="64"/>
                          </a:lnTo>
                          <a:lnTo>
                            <a:pt x="158" y="58"/>
                          </a:lnTo>
                          <a:lnTo>
                            <a:pt x="156" y="53"/>
                          </a:lnTo>
                          <a:lnTo>
                            <a:pt x="154" y="48"/>
                          </a:lnTo>
                          <a:lnTo>
                            <a:pt x="151" y="43"/>
                          </a:lnTo>
                          <a:lnTo>
                            <a:pt x="147" y="39"/>
                          </a:lnTo>
                          <a:lnTo>
                            <a:pt x="143" y="34"/>
                          </a:lnTo>
                          <a:lnTo>
                            <a:pt x="139" y="30"/>
                          </a:lnTo>
                          <a:lnTo>
                            <a:pt x="133" y="27"/>
                          </a:lnTo>
                          <a:lnTo>
                            <a:pt x="128" y="23"/>
                          </a:lnTo>
                          <a:lnTo>
                            <a:pt x="122" y="21"/>
                          </a:lnTo>
                          <a:lnTo>
                            <a:pt x="116" y="18"/>
                          </a:lnTo>
                          <a:lnTo>
                            <a:pt x="110" y="16"/>
                          </a:lnTo>
                          <a:lnTo>
                            <a:pt x="103" y="15"/>
                          </a:lnTo>
                          <a:lnTo>
                            <a:pt x="96" y="14"/>
                          </a:lnTo>
                          <a:lnTo>
                            <a:pt x="89" y="14"/>
                          </a:lnTo>
                          <a:lnTo>
                            <a:pt x="81" y="14"/>
                          </a:lnTo>
                          <a:lnTo>
                            <a:pt x="74" y="15"/>
                          </a:lnTo>
                          <a:lnTo>
                            <a:pt x="67" y="16"/>
                          </a:lnTo>
                          <a:lnTo>
                            <a:pt x="61" y="18"/>
                          </a:lnTo>
                          <a:lnTo>
                            <a:pt x="55" y="21"/>
                          </a:lnTo>
                          <a:lnTo>
                            <a:pt x="49" y="23"/>
                          </a:lnTo>
                          <a:lnTo>
                            <a:pt x="44" y="27"/>
                          </a:lnTo>
                          <a:lnTo>
                            <a:pt x="38" y="30"/>
                          </a:lnTo>
                          <a:lnTo>
                            <a:pt x="34" y="34"/>
                          </a:lnTo>
                          <a:lnTo>
                            <a:pt x="30" y="39"/>
                          </a:lnTo>
                          <a:lnTo>
                            <a:pt x="26" y="43"/>
                          </a:lnTo>
                          <a:lnTo>
                            <a:pt x="23" y="48"/>
                          </a:lnTo>
                          <a:lnTo>
                            <a:pt x="21" y="53"/>
                          </a:lnTo>
                          <a:lnTo>
                            <a:pt x="19" y="58"/>
                          </a:lnTo>
                          <a:lnTo>
                            <a:pt x="18" y="64"/>
                          </a:lnTo>
                          <a:lnTo>
                            <a:pt x="18" y="70"/>
                          </a:lnTo>
                          <a:lnTo>
                            <a:pt x="18" y="75"/>
                          </a:lnTo>
                          <a:lnTo>
                            <a:pt x="19" y="81"/>
                          </a:lnTo>
                          <a:lnTo>
                            <a:pt x="21" y="86"/>
                          </a:lnTo>
                          <a:lnTo>
                            <a:pt x="23" y="91"/>
                          </a:lnTo>
                          <a:lnTo>
                            <a:pt x="26" y="96"/>
                          </a:lnTo>
                          <a:lnTo>
                            <a:pt x="30" y="100"/>
                          </a:lnTo>
                          <a:lnTo>
                            <a:pt x="34" y="105"/>
                          </a:lnTo>
                          <a:lnTo>
                            <a:pt x="38" y="109"/>
                          </a:lnTo>
                          <a:lnTo>
                            <a:pt x="44" y="112"/>
                          </a:lnTo>
                          <a:lnTo>
                            <a:pt x="49" y="116"/>
                          </a:lnTo>
                          <a:lnTo>
                            <a:pt x="55" y="118"/>
                          </a:lnTo>
                          <a:lnTo>
                            <a:pt x="61" y="121"/>
                          </a:lnTo>
                          <a:lnTo>
                            <a:pt x="67" y="123"/>
                          </a:lnTo>
                          <a:lnTo>
                            <a:pt x="74" y="124"/>
                          </a:lnTo>
                          <a:lnTo>
                            <a:pt x="81" y="125"/>
                          </a:lnTo>
                          <a:lnTo>
                            <a:pt x="89" y="125"/>
                          </a:lnTo>
                          <a:lnTo>
                            <a:pt x="89" y="139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345" name="Freeform 75"/>
                    <p:cNvSpPr>
                      <a:spLocks/>
                    </p:cNvSpPr>
                    <p:nvPr/>
                  </p:nvSpPr>
                  <p:spPr bwMode="auto">
                    <a:xfrm>
                      <a:off x="2296" y="3628"/>
                      <a:ext cx="179" cy="144"/>
                    </a:xfrm>
                    <a:custGeom>
                      <a:avLst/>
                      <a:gdLst/>
                      <a:ahLst/>
                      <a:cxnLst>
                        <a:cxn ang="0">
                          <a:pos x="72" y="141"/>
                        </a:cxn>
                        <a:cxn ang="0">
                          <a:pos x="47" y="134"/>
                        </a:cxn>
                        <a:cxn ang="0">
                          <a:pos x="27" y="122"/>
                        </a:cxn>
                        <a:cxn ang="0">
                          <a:pos x="11" y="106"/>
                        </a:cxn>
                        <a:cxn ang="0">
                          <a:pos x="2" y="86"/>
                        </a:cxn>
                        <a:cxn ang="0">
                          <a:pos x="0" y="72"/>
                        </a:cxn>
                        <a:cxn ang="0">
                          <a:pos x="2" y="57"/>
                        </a:cxn>
                        <a:cxn ang="0">
                          <a:pos x="11" y="37"/>
                        </a:cxn>
                        <a:cxn ang="0">
                          <a:pos x="27" y="21"/>
                        </a:cxn>
                        <a:cxn ang="0">
                          <a:pos x="47" y="9"/>
                        </a:cxn>
                        <a:cxn ang="0">
                          <a:pos x="72" y="1"/>
                        </a:cxn>
                        <a:cxn ang="0">
                          <a:pos x="91" y="0"/>
                        </a:cxn>
                        <a:cxn ang="0">
                          <a:pos x="109" y="1"/>
                        </a:cxn>
                        <a:cxn ang="0">
                          <a:pos x="134" y="9"/>
                        </a:cxn>
                        <a:cxn ang="0">
                          <a:pos x="154" y="21"/>
                        </a:cxn>
                        <a:cxn ang="0">
                          <a:pos x="170" y="37"/>
                        </a:cxn>
                        <a:cxn ang="0">
                          <a:pos x="179" y="57"/>
                        </a:cxn>
                        <a:cxn ang="0">
                          <a:pos x="180" y="79"/>
                        </a:cxn>
                        <a:cxn ang="0">
                          <a:pos x="174" y="99"/>
                        </a:cxn>
                        <a:cxn ang="0">
                          <a:pos x="160" y="117"/>
                        </a:cxn>
                        <a:cxn ang="0">
                          <a:pos x="141" y="131"/>
                        </a:cxn>
                        <a:cxn ang="0">
                          <a:pos x="118" y="140"/>
                        </a:cxn>
                        <a:cxn ang="0">
                          <a:pos x="91" y="143"/>
                        </a:cxn>
                        <a:cxn ang="0">
                          <a:pos x="105" y="127"/>
                        </a:cxn>
                        <a:cxn ang="0">
                          <a:pos x="125" y="122"/>
                        </a:cxn>
                        <a:cxn ang="0">
                          <a:pos x="142" y="112"/>
                        </a:cxn>
                        <a:cxn ang="0">
                          <a:pos x="154" y="99"/>
                        </a:cxn>
                        <a:cxn ang="0">
                          <a:pos x="161" y="83"/>
                        </a:cxn>
                        <a:cxn ang="0">
                          <a:pos x="163" y="65"/>
                        </a:cxn>
                        <a:cxn ang="0">
                          <a:pos x="157" y="49"/>
                        </a:cxn>
                        <a:cxn ang="0">
                          <a:pos x="147" y="35"/>
                        </a:cxn>
                        <a:cxn ang="0">
                          <a:pos x="131" y="24"/>
                        </a:cxn>
                        <a:cxn ang="0">
                          <a:pos x="112" y="17"/>
                        </a:cxn>
                        <a:cxn ang="0">
                          <a:pos x="91" y="14"/>
                        </a:cxn>
                        <a:cxn ang="0">
                          <a:pos x="69" y="17"/>
                        </a:cxn>
                        <a:cxn ang="0">
                          <a:pos x="50" y="24"/>
                        </a:cxn>
                        <a:cxn ang="0">
                          <a:pos x="34" y="35"/>
                        </a:cxn>
                        <a:cxn ang="0">
                          <a:pos x="24" y="49"/>
                        </a:cxn>
                        <a:cxn ang="0">
                          <a:pos x="18" y="65"/>
                        </a:cxn>
                        <a:cxn ang="0">
                          <a:pos x="20" y="83"/>
                        </a:cxn>
                        <a:cxn ang="0">
                          <a:pos x="27" y="99"/>
                        </a:cxn>
                        <a:cxn ang="0">
                          <a:pos x="39" y="112"/>
                        </a:cxn>
                        <a:cxn ang="0">
                          <a:pos x="56" y="122"/>
                        </a:cxn>
                        <a:cxn ang="0">
                          <a:pos x="76" y="127"/>
                        </a:cxn>
                        <a:cxn ang="0">
                          <a:pos x="91" y="143"/>
                        </a:cxn>
                      </a:cxnLst>
                      <a:rect l="0" t="0" r="r" b="b"/>
                      <a:pathLst>
                        <a:path w="182" h="144">
                          <a:moveTo>
                            <a:pt x="91" y="143"/>
                          </a:moveTo>
                          <a:lnTo>
                            <a:pt x="81" y="142"/>
                          </a:lnTo>
                          <a:lnTo>
                            <a:pt x="72" y="141"/>
                          </a:lnTo>
                          <a:lnTo>
                            <a:pt x="63" y="140"/>
                          </a:lnTo>
                          <a:lnTo>
                            <a:pt x="55" y="137"/>
                          </a:lnTo>
                          <a:lnTo>
                            <a:pt x="47" y="134"/>
                          </a:lnTo>
                          <a:lnTo>
                            <a:pt x="40" y="131"/>
                          </a:lnTo>
                          <a:lnTo>
                            <a:pt x="33" y="127"/>
                          </a:lnTo>
                          <a:lnTo>
                            <a:pt x="27" y="122"/>
                          </a:lnTo>
                          <a:lnTo>
                            <a:pt x="21" y="117"/>
                          </a:lnTo>
                          <a:lnTo>
                            <a:pt x="15" y="111"/>
                          </a:lnTo>
                          <a:lnTo>
                            <a:pt x="11" y="106"/>
                          </a:lnTo>
                          <a:lnTo>
                            <a:pt x="7" y="99"/>
                          </a:lnTo>
                          <a:lnTo>
                            <a:pt x="4" y="93"/>
                          </a:lnTo>
                          <a:lnTo>
                            <a:pt x="2" y="86"/>
                          </a:lnTo>
                          <a:lnTo>
                            <a:pt x="1" y="79"/>
                          </a:lnTo>
                          <a:lnTo>
                            <a:pt x="0" y="75"/>
                          </a:lnTo>
                          <a:lnTo>
                            <a:pt x="0" y="72"/>
                          </a:lnTo>
                          <a:lnTo>
                            <a:pt x="0" y="68"/>
                          </a:lnTo>
                          <a:lnTo>
                            <a:pt x="1" y="64"/>
                          </a:lnTo>
                          <a:lnTo>
                            <a:pt x="2" y="57"/>
                          </a:lnTo>
                          <a:lnTo>
                            <a:pt x="4" y="51"/>
                          </a:lnTo>
                          <a:lnTo>
                            <a:pt x="7" y="44"/>
                          </a:lnTo>
                          <a:lnTo>
                            <a:pt x="11" y="37"/>
                          </a:lnTo>
                          <a:lnTo>
                            <a:pt x="15" y="32"/>
                          </a:lnTo>
                          <a:lnTo>
                            <a:pt x="21" y="26"/>
                          </a:lnTo>
                          <a:lnTo>
                            <a:pt x="27" y="21"/>
                          </a:lnTo>
                          <a:lnTo>
                            <a:pt x="33" y="16"/>
                          </a:lnTo>
                          <a:lnTo>
                            <a:pt x="40" y="12"/>
                          </a:lnTo>
                          <a:lnTo>
                            <a:pt x="47" y="9"/>
                          </a:lnTo>
                          <a:lnTo>
                            <a:pt x="55" y="6"/>
                          </a:lnTo>
                          <a:lnTo>
                            <a:pt x="63" y="3"/>
                          </a:lnTo>
                          <a:lnTo>
                            <a:pt x="72" y="1"/>
                          </a:lnTo>
                          <a:lnTo>
                            <a:pt x="81" y="1"/>
                          </a:lnTo>
                          <a:lnTo>
                            <a:pt x="86" y="0"/>
                          </a:lnTo>
                          <a:lnTo>
                            <a:pt x="91" y="0"/>
                          </a:lnTo>
                          <a:lnTo>
                            <a:pt x="95" y="0"/>
                          </a:lnTo>
                          <a:lnTo>
                            <a:pt x="100" y="1"/>
                          </a:lnTo>
                          <a:lnTo>
                            <a:pt x="109" y="1"/>
                          </a:lnTo>
                          <a:lnTo>
                            <a:pt x="118" y="3"/>
                          </a:lnTo>
                          <a:lnTo>
                            <a:pt x="126" y="6"/>
                          </a:lnTo>
                          <a:lnTo>
                            <a:pt x="134" y="9"/>
                          </a:lnTo>
                          <a:lnTo>
                            <a:pt x="141" y="12"/>
                          </a:lnTo>
                          <a:lnTo>
                            <a:pt x="148" y="16"/>
                          </a:lnTo>
                          <a:lnTo>
                            <a:pt x="154" y="21"/>
                          </a:lnTo>
                          <a:lnTo>
                            <a:pt x="160" y="26"/>
                          </a:lnTo>
                          <a:lnTo>
                            <a:pt x="166" y="32"/>
                          </a:lnTo>
                          <a:lnTo>
                            <a:pt x="170" y="37"/>
                          </a:lnTo>
                          <a:lnTo>
                            <a:pt x="174" y="44"/>
                          </a:lnTo>
                          <a:lnTo>
                            <a:pt x="177" y="51"/>
                          </a:lnTo>
                          <a:lnTo>
                            <a:pt x="179" y="57"/>
                          </a:lnTo>
                          <a:lnTo>
                            <a:pt x="180" y="64"/>
                          </a:lnTo>
                          <a:lnTo>
                            <a:pt x="181" y="72"/>
                          </a:lnTo>
                          <a:lnTo>
                            <a:pt x="180" y="79"/>
                          </a:lnTo>
                          <a:lnTo>
                            <a:pt x="179" y="86"/>
                          </a:lnTo>
                          <a:lnTo>
                            <a:pt x="177" y="93"/>
                          </a:lnTo>
                          <a:lnTo>
                            <a:pt x="174" y="99"/>
                          </a:lnTo>
                          <a:lnTo>
                            <a:pt x="170" y="106"/>
                          </a:lnTo>
                          <a:lnTo>
                            <a:pt x="166" y="111"/>
                          </a:lnTo>
                          <a:lnTo>
                            <a:pt x="160" y="117"/>
                          </a:lnTo>
                          <a:lnTo>
                            <a:pt x="154" y="122"/>
                          </a:lnTo>
                          <a:lnTo>
                            <a:pt x="148" y="127"/>
                          </a:lnTo>
                          <a:lnTo>
                            <a:pt x="141" y="131"/>
                          </a:lnTo>
                          <a:lnTo>
                            <a:pt x="134" y="134"/>
                          </a:lnTo>
                          <a:lnTo>
                            <a:pt x="126" y="137"/>
                          </a:lnTo>
                          <a:lnTo>
                            <a:pt x="118" y="140"/>
                          </a:lnTo>
                          <a:lnTo>
                            <a:pt x="109" y="141"/>
                          </a:lnTo>
                          <a:lnTo>
                            <a:pt x="100" y="142"/>
                          </a:lnTo>
                          <a:lnTo>
                            <a:pt x="91" y="143"/>
                          </a:lnTo>
                          <a:lnTo>
                            <a:pt x="91" y="129"/>
                          </a:lnTo>
                          <a:lnTo>
                            <a:pt x="98" y="129"/>
                          </a:lnTo>
                          <a:lnTo>
                            <a:pt x="105" y="127"/>
                          </a:lnTo>
                          <a:lnTo>
                            <a:pt x="112" y="126"/>
                          </a:lnTo>
                          <a:lnTo>
                            <a:pt x="119" y="124"/>
                          </a:lnTo>
                          <a:lnTo>
                            <a:pt x="125" y="122"/>
                          </a:lnTo>
                          <a:lnTo>
                            <a:pt x="131" y="119"/>
                          </a:lnTo>
                          <a:lnTo>
                            <a:pt x="136" y="115"/>
                          </a:lnTo>
                          <a:lnTo>
                            <a:pt x="142" y="112"/>
                          </a:lnTo>
                          <a:lnTo>
                            <a:pt x="147" y="108"/>
                          </a:lnTo>
                          <a:lnTo>
                            <a:pt x="151" y="103"/>
                          </a:lnTo>
                          <a:lnTo>
                            <a:pt x="154" y="99"/>
                          </a:lnTo>
                          <a:lnTo>
                            <a:pt x="157" y="94"/>
                          </a:lnTo>
                          <a:lnTo>
                            <a:pt x="160" y="88"/>
                          </a:lnTo>
                          <a:lnTo>
                            <a:pt x="161" y="83"/>
                          </a:lnTo>
                          <a:lnTo>
                            <a:pt x="163" y="78"/>
                          </a:lnTo>
                          <a:lnTo>
                            <a:pt x="163" y="72"/>
                          </a:lnTo>
                          <a:lnTo>
                            <a:pt x="163" y="65"/>
                          </a:lnTo>
                          <a:lnTo>
                            <a:pt x="161" y="60"/>
                          </a:lnTo>
                          <a:lnTo>
                            <a:pt x="160" y="55"/>
                          </a:lnTo>
                          <a:lnTo>
                            <a:pt x="157" y="49"/>
                          </a:lnTo>
                          <a:lnTo>
                            <a:pt x="154" y="44"/>
                          </a:lnTo>
                          <a:lnTo>
                            <a:pt x="151" y="40"/>
                          </a:lnTo>
                          <a:lnTo>
                            <a:pt x="147" y="35"/>
                          </a:lnTo>
                          <a:lnTo>
                            <a:pt x="142" y="31"/>
                          </a:lnTo>
                          <a:lnTo>
                            <a:pt x="136" y="28"/>
                          </a:lnTo>
                          <a:lnTo>
                            <a:pt x="131" y="24"/>
                          </a:lnTo>
                          <a:lnTo>
                            <a:pt x="125" y="21"/>
                          </a:lnTo>
                          <a:lnTo>
                            <a:pt x="119" y="19"/>
                          </a:lnTo>
                          <a:lnTo>
                            <a:pt x="112" y="17"/>
                          </a:lnTo>
                          <a:lnTo>
                            <a:pt x="105" y="16"/>
                          </a:lnTo>
                          <a:lnTo>
                            <a:pt x="98" y="14"/>
                          </a:lnTo>
                          <a:lnTo>
                            <a:pt x="91" y="14"/>
                          </a:lnTo>
                          <a:lnTo>
                            <a:pt x="83" y="14"/>
                          </a:lnTo>
                          <a:lnTo>
                            <a:pt x="76" y="16"/>
                          </a:lnTo>
                          <a:lnTo>
                            <a:pt x="69" y="17"/>
                          </a:lnTo>
                          <a:lnTo>
                            <a:pt x="62" y="19"/>
                          </a:lnTo>
                          <a:lnTo>
                            <a:pt x="56" y="21"/>
                          </a:lnTo>
                          <a:lnTo>
                            <a:pt x="50" y="24"/>
                          </a:lnTo>
                          <a:lnTo>
                            <a:pt x="45" y="28"/>
                          </a:lnTo>
                          <a:lnTo>
                            <a:pt x="39" y="31"/>
                          </a:lnTo>
                          <a:lnTo>
                            <a:pt x="34" y="35"/>
                          </a:lnTo>
                          <a:lnTo>
                            <a:pt x="31" y="40"/>
                          </a:lnTo>
                          <a:lnTo>
                            <a:pt x="27" y="44"/>
                          </a:lnTo>
                          <a:lnTo>
                            <a:pt x="24" y="49"/>
                          </a:lnTo>
                          <a:lnTo>
                            <a:pt x="21" y="55"/>
                          </a:lnTo>
                          <a:lnTo>
                            <a:pt x="20" y="60"/>
                          </a:lnTo>
                          <a:lnTo>
                            <a:pt x="18" y="65"/>
                          </a:lnTo>
                          <a:lnTo>
                            <a:pt x="18" y="72"/>
                          </a:lnTo>
                          <a:lnTo>
                            <a:pt x="18" y="78"/>
                          </a:lnTo>
                          <a:lnTo>
                            <a:pt x="20" y="83"/>
                          </a:lnTo>
                          <a:lnTo>
                            <a:pt x="21" y="88"/>
                          </a:lnTo>
                          <a:lnTo>
                            <a:pt x="24" y="94"/>
                          </a:lnTo>
                          <a:lnTo>
                            <a:pt x="27" y="99"/>
                          </a:lnTo>
                          <a:lnTo>
                            <a:pt x="31" y="103"/>
                          </a:lnTo>
                          <a:lnTo>
                            <a:pt x="34" y="108"/>
                          </a:lnTo>
                          <a:lnTo>
                            <a:pt x="39" y="112"/>
                          </a:lnTo>
                          <a:lnTo>
                            <a:pt x="45" y="115"/>
                          </a:lnTo>
                          <a:lnTo>
                            <a:pt x="50" y="119"/>
                          </a:lnTo>
                          <a:lnTo>
                            <a:pt x="56" y="122"/>
                          </a:lnTo>
                          <a:lnTo>
                            <a:pt x="62" y="124"/>
                          </a:lnTo>
                          <a:lnTo>
                            <a:pt x="69" y="126"/>
                          </a:lnTo>
                          <a:lnTo>
                            <a:pt x="76" y="127"/>
                          </a:lnTo>
                          <a:lnTo>
                            <a:pt x="83" y="129"/>
                          </a:lnTo>
                          <a:lnTo>
                            <a:pt x="91" y="129"/>
                          </a:lnTo>
                          <a:lnTo>
                            <a:pt x="91" y="143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grpSp>
                <p:nvGrpSpPr>
                  <p:cNvPr id="213" name="Group 76"/>
                  <p:cNvGrpSpPr>
                    <a:grpSpLocks/>
                  </p:cNvGrpSpPr>
                  <p:nvPr/>
                </p:nvGrpSpPr>
                <p:grpSpPr bwMode="auto">
                  <a:xfrm>
                    <a:off x="2296" y="3628"/>
                    <a:ext cx="182" cy="144"/>
                    <a:chOff x="2296" y="3628"/>
                    <a:chExt cx="182" cy="144"/>
                  </a:xfrm>
                </p:grpSpPr>
                <p:sp>
                  <p:nvSpPr>
                    <p:cNvPr id="340" name="Freeform 77"/>
                    <p:cNvSpPr>
                      <a:spLocks/>
                    </p:cNvSpPr>
                    <p:nvPr/>
                  </p:nvSpPr>
                  <p:spPr bwMode="auto">
                    <a:xfrm>
                      <a:off x="2296" y="3628"/>
                      <a:ext cx="179" cy="144"/>
                    </a:xfrm>
                    <a:custGeom>
                      <a:avLst/>
                      <a:gdLst/>
                      <a:ahLst/>
                      <a:cxnLst>
                        <a:cxn ang="0">
                          <a:pos x="72" y="141"/>
                        </a:cxn>
                        <a:cxn ang="0">
                          <a:pos x="48" y="134"/>
                        </a:cxn>
                        <a:cxn ang="0">
                          <a:pos x="27" y="122"/>
                        </a:cxn>
                        <a:cxn ang="0">
                          <a:pos x="11" y="106"/>
                        </a:cxn>
                        <a:cxn ang="0">
                          <a:pos x="2" y="86"/>
                        </a:cxn>
                        <a:cxn ang="0">
                          <a:pos x="0" y="72"/>
                        </a:cxn>
                        <a:cxn ang="0">
                          <a:pos x="2" y="57"/>
                        </a:cxn>
                        <a:cxn ang="0">
                          <a:pos x="11" y="37"/>
                        </a:cxn>
                        <a:cxn ang="0">
                          <a:pos x="27" y="21"/>
                        </a:cxn>
                        <a:cxn ang="0">
                          <a:pos x="48" y="9"/>
                        </a:cxn>
                        <a:cxn ang="0">
                          <a:pos x="72" y="1"/>
                        </a:cxn>
                        <a:cxn ang="0">
                          <a:pos x="91" y="0"/>
                        </a:cxn>
                        <a:cxn ang="0">
                          <a:pos x="109" y="1"/>
                        </a:cxn>
                        <a:cxn ang="0">
                          <a:pos x="133" y="9"/>
                        </a:cxn>
                        <a:cxn ang="0">
                          <a:pos x="155" y="21"/>
                        </a:cxn>
                        <a:cxn ang="0">
                          <a:pos x="170" y="37"/>
                        </a:cxn>
                        <a:cxn ang="0">
                          <a:pos x="179" y="57"/>
                        </a:cxn>
                        <a:cxn ang="0">
                          <a:pos x="180" y="79"/>
                        </a:cxn>
                        <a:cxn ang="0">
                          <a:pos x="174" y="99"/>
                        </a:cxn>
                        <a:cxn ang="0">
                          <a:pos x="160" y="117"/>
                        </a:cxn>
                        <a:cxn ang="0">
                          <a:pos x="141" y="131"/>
                        </a:cxn>
                        <a:cxn ang="0">
                          <a:pos x="117" y="140"/>
                        </a:cxn>
                        <a:cxn ang="0">
                          <a:pos x="91" y="143"/>
                        </a:cxn>
                        <a:cxn ang="0">
                          <a:pos x="105" y="127"/>
                        </a:cxn>
                        <a:cxn ang="0">
                          <a:pos x="125" y="122"/>
                        </a:cxn>
                        <a:cxn ang="0">
                          <a:pos x="142" y="112"/>
                        </a:cxn>
                        <a:cxn ang="0">
                          <a:pos x="154" y="99"/>
                        </a:cxn>
                        <a:cxn ang="0">
                          <a:pos x="161" y="83"/>
                        </a:cxn>
                        <a:cxn ang="0">
                          <a:pos x="163" y="66"/>
                        </a:cxn>
                        <a:cxn ang="0">
                          <a:pos x="157" y="49"/>
                        </a:cxn>
                        <a:cxn ang="0">
                          <a:pos x="146" y="35"/>
                        </a:cxn>
                        <a:cxn ang="0">
                          <a:pos x="131" y="24"/>
                        </a:cxn>
                        <a:cxn ang="0">
                          <a:pos x="112" y="17"/>
                        </a:cxn>
                        <a:cxn ang="0">
                          <a:pos x="91" y="14"/>
                        </a:cxn>
                        <a:cxn ang="0">
                          <a:pos x="69" y="17"/>
                        </a:cxn>
                        <a:cxn ang="0">
                          <a:pos x="50" y="24"/>
                        </a:cxn>
                        <a:cxn ang="0">
                          <a:pos x="35" y="35"/>
                        </a:cxn>
                        <a:cxn ang="0">
                          <a:pos x="24" y="49"/>
                        </a:cxn>
                        <a:cxn ang="0">
                          <a:pos x="18" y="66"/>
                        </a:cxn>
                        <a:cxn ang="0">
                          <a:pos x="20" y="83"/>
                        </a:cxn>
                        <a:cxn ang="0">
                          <a:pos x="27" y="99"/>
                        </a:cxn>
                        <a:cxn ang="0">
                          <a:pos x="39" y="112"/>
                        </a:cxn>
                        <a:cxn ang="0">
                          <a:pos x="56" y="122"/>
                        </a:cxn>
                        <a:cxn ang="0">
                          <a:pos x="76" y="127"/>
                        </a:cxn>
                        <a:cxn ang="0">
                          <a:pos x="91" y="143"/>
                        </a:cxn>
                      </a:cxnLst>
                      <a:rect l="0" t="0" r="r" b="b"/>
                      <a:pathLst>
                        <a:path w="182" h="144">
                          <a:moveTo>
                            <a:pt x="91" y="143"/>
                          </a:moveTo>
                          <a:lnTo>
                            <a:pt x="81" y="142"/>
                          </a:lnTo>
                          <a:lnTo>
                            <a:pt x="72" y="141"/>
                          </a:lnTo>
                          <a:lnTo>
                            <a:pt x="64" y="140"/>
                          </a:lnTo>
                          <a:lnTo>
                            <a:pt x="55" y="137"/>
                          </a:lnTo>
                          <a:lnTo>
                            <a:pt x="48" y="134"/>
                          </a:lnTo>
                          <a:lnTo>
                            <a:pt x="40" y="131"/>
                          </a:lnTo>
                          <a:lnTo>
                            <a:pt x="33" y="127"/>
                          </a:lnTo>
                          <a:lnTo>
                            <a:pt x="27" y="122"/>
                          </a:lnTo>
                          <a:lnTo>
                            <a:pt x="21" y="117"/>
                          </a:lnTo>
                          <a:lnTo>
                            <a:pt x="15" y="111"/>
                          </a:lnTo>
                          <a:lnTo>
                            <a:pt x="11" y="106"/>
                          </a:lnTo>
                          <a:lnTo>
                            <a:pt x="7" y="99"/>
                          </a:lnTo>
                          <a:lnTo>
                            <a:pt x="4" y="93"/>
                          </a:lnTo>
                          <a:lnTo>
                            <a:pt x="2" y="86"/>
                          </a:lnTo>
                          <a:lnTo>
                            <a:pt x="1" y="79"/>
                          </a:lnTo>
                          <a:lnTo>
                            <a:pt x="0" y="75"/>
                          </a:lnTo>
                          <a:lnTo>
                            <a:pt x="0" y="72"/>
                          </a:lnTo>
                          <a:lnTo>
                            <a:pt x="0" y="68"/>
                          </a:lnTo>
                          <a:lnTo>
                            <a:pt x="1" y="64"/>
                          </a:lnTo>
                          <a:lnTo>
                            <a:pt x="2" y="57"/>
                          </a:lnTo>
                          <a:lnTo>
                            <a:pt x="4" y="50"/>
                          </a:lnTo>
                          <a:lnTo>
                            <a:pt x="7" y="44"/>
                          </a:lnTo>
                          <a:lnTo>
                            <a:pt x="11" y="37"/>
                          </a:lnTo>
                          <a:lnTo>
                            <a:pt x="15" y="32"/>
                          </a:lnTo>
                          <a:lnTo>
                            <a:pt x="21" y="26"/>
                          </a:lnTo>
                          <a:lnTo>
                            <a:pt x="27" y="21"/>
                          </a:lnTo>
                          <a:lnTo>
                            <a:pt x="33" y="16"/>
                          </a:lnTo>
                          <a:lnTo>
                            <a:pt x="40" y="12"/>
                          </a:lnTo>
                          <a:lnTo>
                            <a:pt x="48" y="9"/>
                          </a:lnTo>
                          <a:lnTo>
                            <a:pt x="55" y="6"/>
                          </a:lnTo>
                          <a:lnTo>
                            <a:pt x="64" y="3"/>
                          </a:lnTo>
                          <a:lnTo>
                            <a:pt x="72" y="1"/>
                          </a:lnTo>
                          <a:lnTo>
                            <a:pt x="81" y="1"/>
                          </a:lnTo>
                          <a:lnTo>
                            <a:pt x="86" y="0"/>
                          </a:lnTo>
                          <a:lnTo>
                            <a:pt x="91" y="0"/>
                          </a:lnTo>
                          <a:lnTo>
                            <a:pt x="95" y="0"/>
                          </a:lnTo>
                          <a:lnTo>
                            <a:pt x="100" y="1"/>
                          </a:lnTo>
                          <a:lnTo>
                            <a:pt x="109" y="1"/>
                          </a:lnTo>
                          <a:lnTo>
                            <a:pt x="117" y="3"/>
                          </a:lnTo>
                          <a:lnTo>
                            <a:pt x="126" y="6"/>
                          </a:lnTo>
                          <a:lnTo>
                            <a:pt x="133" y="9"/>
                          </a:lnTo>
                          <a:lnTo>
                            <a:pt x="141" y="12"/>
                          </a:lnTo>
                          <a:lnTo>
                            <a:pt x="148" y="16"/>
                          </a:lnTo>
                          <a:lnTo>
                            <a:pt x="155" y="21"/>
                          </a:lnTo>
                          <a:lnTo>
                            <a:pt x="160" y="26"/>
                          </a:lnTo>
                          <a:lnTo>
                            <a:pt x="166" y="32"/>
                          </a:lnTo>
                          <a:lnTo>
                            <a:pt x="170" y="37"/>
                          </a:lnTo>
                          <a:lnTo>
                            <a:pt x="174" y="44"/>
                          </a:lnTo>
                          <a:lnTo>
                            <a:pt x="177" y="50"/>
                          </a:lnTo>
                          <a:lnTo>
                            <a:pt x="179" y="57"/>
                          </a:lnTo>
                          <a:lnTo>
                            <a:pt x="180" y="64"/>
                          </a:lnTo>
                          <a:lnTo>
                            <a:pt x="181" y="72"/>
                          </a:lnTo>
                          <a:lnTo>
                            <a:pt x="180" y="79"/>
                          </a:lnTo>
                          <a:lnTo>
                            <a:pt x="179" y="86"/>
                          </a:lnTo>
                          <a:lnTo>
                            <a:pt x="177" y="93"/>
                          </a:lnTo>
                          <a:lnTo>
                            <a:pt x="174" y="99"/>
                          </a:lnTo>
                          <a:lnTo>
                            <a:pt x="170" y="106"/>
                          </a:lnTo>
                          <a:lnTo>
                            <a:pt x="166" y="111"/>
                          </a:lnTo>
                          <a:lnTo>
                            <a:pt x="160" y="117"/>
                          </a:lnTo>
                          <a:lnTo>
                            <a:pt x="155" y="122"/>
                          </a:lnTo>
                          <a:lnTo>
                            <a:pt x="148" y="127"/>
                          </a:lnTo>
                          <a:lnTo>
                            <a:pt x="141" y="131"/>
                          </a:lnTo>
                          <a:lnTo>
                            <a:pt x="133" y="134"/>
                          </a:lnTo>
                          <a:lnTo>
                            <a:pt x="126" y="137"/>
                          </a:lnTo>
                          <a:lnTo>
                            <a:pt x="117" y="140"/>
                          </a:lnTo>
                          <a:lnTo>
                            <a:pt x="109" y="141"/>
                          </a:lnTo>
                          <a:lnTo>
                            <a:pt x="100" y="142"/>
                          </a:lnTo>
                          <a:lnTo>
                            <a:pt x="91" y="143"/>
                          </a:lnTo>
                          <a:lnTo>
                            <a:pt x="91" y="129"/>
                          </a:lnTo>
                          <a:lnTo>
                            <a:pt x="98" y="129"/>
                          </a:lnTo>
                          <a:lnTo>
                            <a:pt x="105" y="127"/>
                          </a:lnTo>
                          <a:lnTo>
                            <a:pt x="112" y="126"/>
                          </a:lnTo>
                          <a:lnTo>
                            <a:pt x="118" y="124"/>
                          </a:lnTo>
                          <a:lnTo>
                            <a:pt x="125" y="122"/>
                          </a:lnTo>
                          <a:lnTo>
                            <a:pt x="131" y="119"/>
                          </a:lnTo>
                          <a:lnTo>
                            <a:pt x="137" y="115"/>
                          </a:lnTo>
                          <a:lnTo>
                            <a:pt x="142" y="112"/>
                          </a:lnTo>
                          <a:lnTo>
                            <a:pt x="146" y="108"/>
                          </a:lnTo>
                          <a:lnTo>
                            <a:pt x="151" y="103"/>
                          </a:lnTo>
                          <a:lnTo>
                            <a:pt x="154" y="99"/>
                          </a:lnTo>
                          <a:lnTo>
                            <a:pt x="157" y="94"/>
                          </a:lnTo>
                          <a:lnTo>
                            <a:pt x="160" y="88"/>
                          </a:lnTo>
                          <a:lnTo>
                            <a:pt x="161" y="83"/>
                          </a:lnTo>
                          <a:lnTo>
                            <a:pt x="163" y="77"/>
                          </a:lnTo>
                          <a:lnTo>
                            <a:pt x="163" y="72"/>
                          </a:lnTo>
                          <a:lnTo>
                            <a:pt x="163" y="66"/>
                          </a:lnTo>
                          <a:lnTo>
                            <a:pt x="161" y="60"/>
                          </a:lnTo>
                          <a:lnTo>
                            <a:pt x="160" y="54"/>
                          </a:lnTo>
                          <a:lnTo>
                            <a:pt x="157" y="49"/>
                          </a:lnTo>
                          <a:lnTo>
                            <a:pt x="154" y="44"/>
                          </a:lnTo>
                          <a:lnTo>
                            <a:pt x="151" y="39"/>
                          </a:lnTo>
                          <a:lnTo>
                            <a:pt x="146" y="35"/>
                          </a:lnTo>
                          <a:lnTo>
                            <a:pt x="142" y="31"/>
                          </a:lnTo>
                          <a:lnTo>
                            <a:pt x="137" y="27"/>
                          </a:lnTo>
                          <a:lnTo>
                            <a:pt x="131" y="24"/>
                          </a:lnTo>
                          <a:lnTo>
                            <a:pt x="125" y="21"/>
                          </a:lnTo>
                          <a:lnTo>
                            <a:pt x="118" y="19"/>
                          </a:lnTo>
                          <a:lnTo>
                            <a:pt x="112" y="17"/>
                          </a:lnTo>
                          <a:lnTo>
                            <a:pt x="105" y="16"/>
                          </a:lnTo>
                          <a:lnTo>
                            <a:pt x="98" y="14"/>
                          </a:lnTo>
                          <a:lnTo>
                            <a:pt x="91" y="14"/>
                          </a:lnTo>
                          <a:lnTo>
                            <a:pt x="83" y="14"/>
                          </a:lnTo>
                          <a:lnTo>
                            <a:pt x="76" y="16"/>
                          </a:lnTo>
                          <a:lnTo>
                            <a:pt x="69" y="17"/>
                          </a:lnTo>
                          <a:lnTo>
                            <a:pt x="63" y="19"/>
                          </a:lnTo>
                          <a:lnTo>
                            <a:pt x="56" y="21"/>
                          </a:lnTo>
                          <a:lnTo>
                            <a:pt x="50" y="24"/>
                          </a:lnTo>
                          <a:lnTo>
                            <a:pt x="45" y="27"/>
                          </a:lnTo>
                          <a:lnTo>
                            <a:pt x="39" y="31"/>
                          </a:lnTo>
                          <a:lnTo>
                            <a:pt x="35" y="35"/>
                          </a:lnTo>
                          <a:lnTo>
                            <a:pt x="30" y="39"/>
                          </a:lnTo>
                          <a:lnTo>
                            <a:pt x="27" y="44"/>
                          </a:lnTo>
                          <a:lnTo>
                            <a:pt x="24" y="49"/>
                          </a:lnTo>
                          <a:lnTo>
                            <a:pt x="21" y="54"/>
                          </a:lnTo>
                          <a:lnTo>
                            <a:pt x="20" y="60"/>
                          </a:lnTo>
                          <a:lnTo>
                            <a:pt x="18" y="66"/>
                          </a:lnTo>
                          <a:lnTo>
                            <a:pt x="18" y="72"/>
                          </a:lnTo>
                          <a:lnTo>
                            <a:pt x="18" y="77"/>
                          </a:lnTo>
                          <a:lnTo>
                            <a:pt x="20" y="83"/>
                          </a:lnTo>
                          <a:lnTo>
                            <a:pt x="21" y="88"/>
                          </a:lnTo>
                          <a:lnTo>
                            <a:pt x="24" y="94"/>
                          </a:lnTo>
                          <a:lnTo>
                            <a:pt x="27" y="99"/>
                          </a:lnTo>
                          <a:lnTo>
                            <a:pt x="30" y="103"/>
                          </a:lnTo>
                          <a:lnTo>
                            <a:pt x="35" y="108"/>
                          </a:lnTo>
                          <a:lnTo>
                            <a:pt x="39" y="112"/>
                          </a:lnTo>
                          <a:lnTo>
                            <a:pt x="45" y="115"/>
                          </a:lnTo>
                          <a:lnTo>
                            <a:pt x="50" y="119"/>
                          </a:lnTo>
                          <a:lnTo>
                            <a:pt x="56" y="122"/>
                          </a:lnTo>
                          <a:lnTo>
                            <a:pt x="63" y="124"/>
                          </a:lnTo>
                          <a:lnTo>
                            <a:pt x="69" y="126"/>
                          </a:lnTo>
                          <a:lnTo>
                            <a:pt x="76" y="127"/>
                          </a:lnTo>
                          <a:lnTo>
                            <a:pt x="83" y="129"/>
                          </a:lnTo>
                          <a:lnTo>
                            <a:pt x="91" y="129"/>
                          </a:lnTo>
                          <a:lnTo>
                            <a:pt x="91" y="143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grpSp>
                  <p:nvGrpSpPr>
                    <p:cNvPr id="341" name="Group 7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96" y="3628"/>
                      <a:ext cx="182" cy="144"/>
                      <a:chOff x="2296" y="3628"/>
                      <a:chExt cx="182" cy="144"/>
                    </a:xfrm>
                  </p:grpSpPr>
                  <p:sp>
                    <p:nvSpPr>
                      <p:cNvPr id="342" name="Freeform 7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96" y="3628"/>
                        <a:ext cx="179" cy="14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71" y="137"/>
                          </a:cxn>
                          <a:cxn ang="0">
                            <a:pos x="46" y="131"/>
                          </a:cxn>
                          <a:cxn ang="0">
                            <a:pos x="26" y="118"/>
                          </a:cxn>
                          <a:cxn ang="0">
                            <a:pos x="10" y="103"/>
                          </a:cxn>
                          <a:cxn ang="0">
                            <a:pos x="2" y="83"/>
                          </a:cxn>
                          <a:cxn ang="0">
                            <a:pos x="0" y="70"/>
                          </a:cxn>
                          <a:cxn ang="0">
                            <a:pos x="2" y="55"/>
                          </a:cxn>
                          <a:cxn ang="0">
                            <a:pos x="10" y="36"/>
                          </a:cxn>
                          <a:cxn ang="0">
                            <a:pos x="26" y="21"/>
                          </a:cxn>
                          <a:cxn ang="0">
                            <a:pos x="46" y="8"/>
                          </a:cxn>
                          <a:cxn ang="0">
                            <a:pos x="71" y="1"/>
                          </a:cxn>
                          <a:cxn ang="0">
                            <a:pos x="89" y="0"/>
                          </a:cxn>
                          <a:cxn ang="0">
                            <a:pos x="106" y="1"/>
                          </a:cxn>
                          <a:cxn ang="0">
                            <a:pos x="131" y="8"/>
                          </a:cxn>
                          <a:cxn ang="0">
                            <a:pos x="151" y="21"/>
                          </a:cxn>
                          <a:cxn ang="0">
                            <a:pos x="167" y="36"/>
                          </a:cxn>
                          <a:cxn ang="0">
                            <a:pos x="175" y="55"/>
                          </a:cxn>
                          <a:cxn ang="0">
                            <a:pos x="176" y="76"/>
                          </a:cxn>
                          <a:cxn ang="0">
                            <a:pos x="170" y="97"/>
                          </a:cxn>
                          <a:cxn ang="0">
                            <a:pos x="157" y="114"/>
                          </a:cxn>
                          <a:cxn ang="0">
                            <a:pos x="138" y="127"/>
                          </a:cxn>
                          <a:cxn ang="0">
                            <a:pos x="115" y="136"/>
                          </a:cxn>
                          <a:cxn ang="0">
                            <a:pos x="89" y="139"/>
                          </a:cxn>
                          <a:cxn ang="0">
                            <a:pos x="103" y="124"/>
                          </a:cxn>
                          <a:cxn ang="0">
                            <a:pos x="122" y="118"/>
                          </a:cxn>
                          <a:cxn ang="0">
                            <a:pos x="139" y="109"/>
                          </a:cxn>
                          <a:cxn ang="0">
                            <a:pos x="151" y="96"/>
                          </a:cxn>
                          <a:cxn ang="0">
                            <a:pos x="158" y="81"/>
                          </a:cxn>
                          <a:cxn ang="0">
                            <a:pos x="159" y="64"/>
                          </a:cxn>
                          <a:cxn ang="0">
                            <a:pos x="154" y="48"/>
                          </a:cxn>
                          <a:cxn ang="0">
                            <a:pos x="143" y="34"/>
                          </a:cxn>
                          <a:cxn ang="0">
                            <a:pos x="128" y="23"/>
                          </a:cxn>
                          <a:cxn ang="0">
                            <a:pos x="110" y="16"/>
                          </a:cxn>
                          <a:cxn ang="0">
                            <a:pos x="89" y="14"/>
                          </a:cxn>
                          <a:cxn ang="0">
                            <a:pos x="67" y="16"/>
                          </a:cxn>
                          <a:cxn ang="0">
                            <a:pos x="49" y="23"/>
                          </a:cxn>
                          <a:cxn ang="0">
                            <a:pos x="34" y="34"/>
                          </a:cxn>
                          <a:cxn ang="0">
                            <a:pos x="23" y="48"/>
                          </a:cxn>
                          <a:cxn ang="0">
                            <a:pos x="18" y="64"/>
                          </a:cxn>
                          <a:cxn ang="0">
                            <a:pos x="19" y="81"/>
                          </a:cxn>
                          <a:cxn ang="0">
                            <a:pos x="26" y="96"/>
                          </a:cxn>
                          <a:cxn ang="0">
                            <a:pos x="38" y="109"/>
                          </a:cxn>
                          <a:cxn ang="0">
                            <a:pos x="55" y="118"/>
                          </a:cxn>
                          <a:cxn ang="0">
                            <a:pos x="74" y="124"/>
                          </a:cxn>
                          <a:cxn ang="0">
                            <a:pos x="89" y="139"/>
                          </a:cxn>
                        </a:cxnLst>
                        <a:rect l="0" t="0" r="r" b="b"/>
                        <a:pathLst>
                          <a:path w="178" h="140">
                            <a:moveTo>
                              <a:pt x="89" y="139"/>
                            </a:moveTo>
                            <a:lnTo>
                              <a:pt x="80" y="138"/>
                            </a:lnTo>
                            <a:lnTo>
                              <a:pt x="71" y="137"/>
                            </a:lnTo>
                            <a:lnTo>
                              <a:pt x="62" y="136"/>
                            </a:lnTo>
                            <a:lnTo>
                              <a:pt x="54" y="133"/>
                            </a:lnTo>
                            <a:lnTo>
                              <a:pt x="46" y="131"/>
                            </a:lnTo>
                            <a:lnTo>
                              <a:pt x="39" y="127"/>
                            </a:lnTo>
                            <a:lnTo>
                              <a:pt x="32" y="123"/>
                            </a:lnTo>
                            <a:lnTo>
                              <a:pt x="26" y="118"/>
                            </a:lnTo>
                            <a:lnTo>
                              <a:pt x="20" y="114"/>
                            </a:lnTo>
                            <a:lnTo>
                              <a:pt x="15" y="108"/>
                            </a:lnTo>
                            <a:lnTo>
                              <a:pt x="10" y="103"/>
                            </a:lnTo>
                            <a:lnTo>
                              <a:pt x="7" y="97"/>
                            </a:lnTo>
                            <a:lnTo>
                              <a:pt x="4" y="90"/>
                            </a:lnTo>
                            <a:lnTo>
                              <a:pt x="2" y="83"/>
                            </a:lnTo>
                            <a:lnTo>
                              <a:pt x="1" y="76"/>
                            </a:lnTo>
                            <a:lnTo>
                              <a:pt x="0" y="73"/>
                            </a:lnTo>
                            <a:lnTo>
                              <a:pt x="0" y="70"/>
                            </a:lnTo>
                            <a:lnTo>
                              <a:pt x="0" y="66"/>
                            </a:lnTo>
                            <a:lnTo>
                              <a:pt x="1" y="63"/>
                            </a:lnTo>
                            <a:lnTo>
                              <a:pt x="2" y="55"/>
                            </a:lnTo>
                            <a:lnTo>
                              <a:pt x="4" y="49"/>
                            </a:lnTo>
                            <a:lnTo>
                              <a:pt x="7" y="42"/>
                            </a:lnTo>
                            <a:lnTo>
                              <a:pt x="10" y="36"/>
                            </a:lnTo>
                            <a:lnTo>
                              <a:pt x="15" y="31"/>
                            </a:lnTo>
                            <a:lnTo>
                              <a:pt x="20" y="25"/>
                            </a:lnTo>
                            <a:lnTo>
                              <a:pt x="26" y="21"/>
                            </a:lnTo>
                            <a:lnTo>
                              <a:pt x="32" y="16"/>
                            </a:lnTo>
                            <a:lnTo>
                              <a:pt x="39" y="12"/>
                            </a:lnTo>
                            <a:lnTo>
                              <a:pt x="46" y="8"/>
                            </a:lnTo>
                            <a:lnTo>
                              <a:pt x="54" y="6"/>
                            </a:lnTo>
                            <a:lnTo>
                              <a:pt x="62" y="3"/>
                            </a:lnTo>
                            <a:lnTo>
                              <a:pt x="71" y="1"/>
                            </a:lnTo>
                            <a:lnTo>
                              <a:pt x="80" y="1"/>
                            </a:lnTo>
                            <a:lnTo>
                              <a:pt x="84" y="0"/>
                            </a:lnTo>
                            <a:lnTo>
                              <a:pt x="89" y="0"/>
                            </a:lnTo>
                            <a:lnTo>
                              <a:pt x="93" y="0"/>
                            </a:lnTo>
                            <a:lnTo>
                              <a:pt x="97" y="1"/>
                            </a:lnTo>
                            <a:lnTo>
                              <a:pt x="106" y="1"/>
                            </a:lnTo>
                            <a:lnTo>
                              <a:pt x="115" y="3"/>
                            </a:lnTo>
                            <a:lnTo>
                              <a:pt x="123" y="6"/>
                            </a:lnTo>
                            <a:lnTo>
                              <a:pt x="131" y="8"/>
                            </a:lnTo>
                            <a:lnTo>
                              <a:pt x="138" y="12"/>
                            </a:lnTo>
                            <a:lnTo>
                              <a:pt x="145" y="16"/>
                            </a:lnTo>
                            <a:lnTo>
                              <a:pt x="151" y="21"/>
                            </a:lnTo>
                            <a:lnTo>
                              <a:pt x="157" y="25"/>
                            </a:lnTo>
                            <a:lnTo>
                              <a:pt x="162" y="31"/>
                            </a:lnTo>
                            <a:lnTo>
                              <a:pt x="167" y="36"/>
                            </a:lnTo>
                            <a:lnTo>
                              <a:pt x="170" y="42"/>
                            </a:lnTo>
                            <a:lnTo>
                              <a:pt x="173" y="49"/>
                            </a:lnTo>
                            <a:lnTo>
                              <a:pt x="175" y="55"/>
                            </a:lnTo>
                            <a:lnTo>
                              <a:pt x="176" y="63"/>
                            </a:lnTo>
                            <a:lnTo>
                              <a:pt x="177" y="70"/>
                            </a:lnTo>
                            <a:lnTo>
                              <a:pt x="176" y="76"/>
                            </a:lnTo>
                            <a:lnTo>
                              <a:pt x="175" y="83"/>
                            </a:lnTo>
                            <a:lnTo>
                              <a:pt x="173" y="90"/>
                            </a:lnTo>
                            <a:lnTo>
                              <a:pt x="170" y="97"/>
                            </a:lnTo>
                            <a:lnTo>
                              <a:pt x="167" y="103"/>
                            </a:lnTo>
                            <a:lnTo>
                              <a:pt x="162" y="108"/>
                            </a:lnTo>
                            <a:lnTo>
                              <a:pt x="157" y="114"/>
                            </a:lnTo>
                            <a:lnTo>
                              <a:pt x="151" y="118"/>
                            </a:lnTo>
                            <a:lnTo>
                              <a:pt x="145" y="123"/>
                            </a:lnTo>
                            <a:lnTo>
                              <a:pt x="138" y="127"/>
                            </a:lnTo>
                            <a:lnTo>
                              <a:pt x="131" y="131"/>
                            </a:lnTo>
                            <a:lnTo>
                              <a:pt x="123" y="133"/>
                            </a:lnTo>
                            <a:lnTo>
                              <a:pt x="115" y="136"/>
                            </a:lnTo>
                            <a:lnTo>
                              <a:pt x="106" y="137"/>
                            </a:lnTo>
                            <a:lnTo>
                              <a:pt x="97" y="138"/>
                            </a:lnTo>
                            <a:lnTo>
                              <a:pt x="89" y="139"/>
                            </a:lnTo>
                            <a:lnTo>
                              <a:pt x="89" y="125"/>
                            </a:lnTo>
                            <a:lnTo>
                              <a:pt x="96" y="125"/>
                            </a:lnTo>
                            <a:lnTo>
                              <a:pt x="103" y="124"/>
                            </a:lnTo>
                            <a:lnTo>
                              <a:pt x="110" y="123"/>
                            </a:lnTo>
                            <a:lnTo>
                              <a:pt x="116" y="121"/>
                            </a:lnTo>
                            <a:lnTo>
                              <a:pt x="122" y="118"/>
                            </a:lnTo>
                            <a:lnTo>
                              <a:pt x="128" y="116"/>
                            </a:lnTo>
                            <a:lnTo>
                              <a:pt x="133" y="112"/>
                            </a:lnTo>
                            <a:lnTo>
                              <a:pt x="139" y="109"/>
                            </a:lnTo>
                            <a:lnTo>
                              <a:pt x="143" y="105"/>
                            </a:lnTo>
                            <a:lnTo>
                              <a:pt x="147" y="100"/>
                            </a:lnTo>
                            <a:lnTo>
                              <a:pt x="151" y="96"/>
                            </a:lnTo>
                            <a:lnTo>
                              <a:pt x="154" y="91"/>
                            </a:lnTo>
                            <a:lnTo>
                              <a:pt x="156" y="86"/>
                            </a:lnTo>
                            <a:lnTo>
                              <a:pt x="158" y="81"/>
                            </a:lnTo>
                            <a:lnTo>
                              <a:pt x="159" y="75"/>
                            </a:lnTo>
                            <a:lnTo>
                              <a:pt x="160" y="70"/>
                            </a:lnTo>
                            <a:lnTo>
                              <a:pt x="159" y="64"/>
                            </a:lnTo>
                            <a:lnTo>
                              <a:pt x="158" y="58"/>
                            </a:lnTo>
                            <a:lnTo>
                              <a:pt x="156" y="53"/>
                            </a:lnTo>
                            <a:lnTo>
                              <a:pt x="154" y="48"/>
                            </a:lnTo>
                            <a:lnTo>
                              <a:pt x="151" y="43"/>
                            </a:lnTo>
                            <a:lnTo>
                              <a:pt x="147" y="39"/>
                            </a:lnTo>
                            <a:lnTo>
                              <a:pt x="143" y="34"/>
                            </a:lnTo>
                            <a:lnTo>
                              <a:pt x="139" y="30"/>
                            </a:lnTo>
                            <a:lnTo>
                              <a:pt x="133" y="27"/>
                            </a:lnTo>
                            <a:lnTo>
                              <a:pt x="128" y="23"/>
                            </a:lnTo>
                            <a:lnTo>
                              <a:pt x="122" y="21"/>
                            </a:lnTo>
                            <a:lnTo>
                              <a:pt x="116" y="18"/>
                            </a:lnTo>
                            <a:lnTo>
                              <a:pt x="110" y="16"/>
                            </a:lnTo>
                            <a:lnTo>
                              <a:pt x="103" y="15"/>
                            </a:lnTo>
                            <a:lnTo>
                              <a:pt x="96" y="14"/>
                            </a:lnTo>
                            <a:lnTo>
                              <a:pt x="89" y="14"/>
                            </a:lnTo>
                            <a:lnTo>
                              <a:pt x="81" y="14"/>
                            </a:lnTo>
                            <a:lnTo>
                              <a:pt x="74" y="15"/>
                            </a:lnTo>
                            <a:lnTo>
                              <a:pt x="67" y="16"/>
                            </a:lnTo>
                            <a:lnTo>
                              <a:pt x="61" y="18"/>
                            </a:lnTo>
                            <a:lnTo>
                              <a:pt x="55" y="21"/>
                            </a:lnTo>
                            <a:lnTo>
                              <a:pt x="49" y="23"/>
                            </a:lnTo>
                            <a:lnTo>
                              <a:pt x="44" y="27"/>
                            </a:lnTo>
                            <a:lnTo>
                              <a:pt x="38" y="30"/>
                            </a:lnTo>
                            <a:lnTo>
                              <a:pt x="34" y="34"/>
                            </a:lnTo>
                            <a:lnTo>
                              <a:pt x="30" y="39"/>
                            </a:lnTo>
                            <a:lnTo>
                              <a:pt x="26" y="43"/>
                            </a:lnTo>
                            <a:lnTo>
                              <a:pt x="23" y="48"/>
                            </a:lnTo>
                            <a:lnTo>
                              <a:pt x="21" y="53"/>
                            </a:lnTo>
                            <a:lnTo>
                              <a:pt x="19" y="58"/>
                            </a:lnTo>
                            <a:lnTo>
                              <a:pt x="18" y="64"/>
                            </a:lnTo>
                            <a:lnTo>
                              <a:pt x="18" y="70"/>
                            </a:lnTo>
                            <a:lnTo>
                              <a:pt x="18" y="75"/>
                            </a:lnTo>
                            <a:lnTo>
                              <a:pt x="19" y="81"/>
                            </a:lnTo>
                            <a:lnTo>
                              <a:pt x="21" y="86"/>
                            </a:lnTo>
                            <a:lnTo>
                              <a:pt x="23" y="91"/>
                            </a:lnTo>
                            <a:lnTo>
                              <a:pt x="26" y="96"/>
                            </a:lnTo>
                            <a:lnTo>
                              <a:pt x="30" y="100"/>
                            </a:lnTo>
                            <a:lnTo>
                              <a:pt x="34" y="105"/>
                            </a:lnTo>
                            <a:lnTo>
                              <a:pt x="38" y="109"/>
                            </a:lnTo>
                            <a:lnTo>
                              <a:pt x="44" y="112"/>
                            </a:lnTo>
                            <a:lnTo>
                              <a:pt x="49" y="116"/>
                            </a:lnTo>
                            <a:lnTo>
                              <a:pt x="55" y="118"/>
                            </a:lnTo>
                            <a:lnTo>
                              <a:pt x="61" y="121"/>
                            </a:lnTo>
                            <a:lnTo>
                              <a:pt x="67" y="123"/>
                            </a:lnTo>
                            <a:lnTo>
                              <a:pt x="74" y="124"/>
                            </a:lnTo>
                            <a:lnTo>
                              <a:pt x="81" y="125"/>
                            </a:lnTo>
                            <a:lnTo>
                              <a:pt x="89" y="125"/>
                            </a:lnTo>
                            <a:lnTo>
                              <a:pt x="89" y="139"/>
                            </a:lnTo>
                          </a:path>
                        </a:pathLst>
                      </a:custGeom>
                      <a:solidFill>
                        <a:srgbClr val="FFA000"/>
                      </a:solidFill>
                      <a:ln w="12700" cap="rnd" cmpd="sng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/>
                      <a:p>
                        <a:pPr algn="ctr">
                          <a:buClr>
                            <a:schemeClr val="bg2"/>
                          </a:buClr>
                          <a:defRPr/>
                        </a:pPr>
                        <a:endParaRPr lang="en-US" sz="2400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endParaRPr>
                      </a:p>
                    </p:txBody>
                  </p:sp>
                  <p:sp>
                    <p:nvSpPr>
                      <p:cNvPr id="343" name="Freeform 8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96" y="3628"/>
                        <a:ext cx="179" cy="14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72" y="141"/>
                          </a:cxn>
                          <a:cxn ang="0">
                            <a:pos x="47" y="134"/>
                          </a:cxn>
                          <a:cxn ang="0">
                            <a:pos x="27" y="122"/>
                          </a:cxn>
                          <a:cxn ang="0">
                            <a:pos x="11" y="106"/>
                          </a:cxn>
                          <a:cxn ang="0">
                            <a:pos x="2" y="86"/>
                          </a:cxn>
                          <a:cxn ang="0">
                            <a:pos x="0" y="72"/>
                          </a:cxn>
                          <a:cxn ang="0">
                            <a:pos x="2" y="57"/>
                          </a:cxn>
                          <a:cxn ang="0">
                            <a:pos x="11" y="37"/>
                          </a:cxn>
                          <a:cxn ang="0">
                            <a:pos x="27" y="21"/>
                          </a:cxn>
                          <a:cxn ang="0">
                            <a:pos x="47" y="9"/>
                          </a:cxn>
                          <a:cxn ang="0">
                            <a:pos x="72" y="1"/>
                          </a:cxn>
                          <a:cxn ang="0">
                            <a:pos x="91" y="0"/>
                          </a:cxn>
                          <a:cxn ang="0">
                            <a:pos x="109" y="1"/>
                          </a:cxn>
                          <a:cxn ang="0">
                            <a:pos x="134" y="9"/>
                          </a:cxn>
                          <a:cxn ang="0">
                            <a:pos x="154" y="21"/>
                          </a:cxn>
                          <a:cxn ang="0">
                            <a:pos x="170" y="37"/>
                          </a:cxn>
                          <a:cxn ang="0">
                            <a:pos x="179" y="57"/>
                          </a:cxn>
                          <a:cxn ang="0">
                            <a:pos x="180" y="79"/>
                          </a:cxn>
                          <a:cxn ang="0">
                            <a:pos x="174" y="99"/>
                          </a:cxn>
                          <a:cxn ang="0">
                            <a:pos x="160" y="117"/>
                          </a:cxn>
                          <a:cxn ang="0">
                            <a:pos x="141" y="131"/>
                          </a:cxn>
                          <a:cxn ang="0">
                            <a:pos x="118" y="140"/>
                          </a:cxn>
                          <a:cxn ang="0">
                            <a:pos x="91" y="143"/>
                          </a:cxn>
                          <a:cxn ang="0">
                            <a:pos x="105" y="127"/>
                          </a:cxn>
                          <a:cxn ang="0">
                            <a:pos x="125" y="122"/>
                          </a:cxn>
                          <a:cxn ang="0">
                            <a:pos x="142" y="112"/>
                          </a:cxn>
                          <a:cxn ang="0">
                            <a:pos x="154" y="99"/>
                          </a:cxn>
                          <a:cxn ang="0">
                            <a:pos x="161" y="83"/>
                          </a:cxn>
                          <a:cxn ang="0">
                            <a:pos x="163" y="65"/>
                          </a:cxn>
                          <a:cxn ang="0">
                            <a:pos x="157" y="49"/>
                          </a:cxn>
                          <a:cxn ang="0">
                            <a:pos x="147" y="35"/>
                          </a:cxn>
                          <a:cxn ang="0">
                            <a:pos x="131" y="24"/>
                          </a:cxn>
                          <a:cxn ang="0">
                            <a:pos x="112" y="17"/>
                          </a:cxn>
                          <a:cxn ang="0">
                            <a:pos x="91" y="14"/>
                          </a:cxn>
                          <a:cxn ang="0">
                            <a:pos x="69" y="17"/>
                          </a:cxn>
                          <a:cxn ang="0">
                            <a:pos x="50" y="24"/>
                          </a:cxn>
                          <a:cxn ang="0">
                            <a:pos x="34" y="35"/>
                          </a:cxn>
                          <a:cxn ang="0">
                            <a:pos x="24" y="49"/>
                          </a:cxn>
                          <a:cxn ang="0">
                            <a:pos x="18" y="65"/>
                          </a:cxn>
                          <a:cxn ang="0">
                            <a:pos x="20" y="83"/>
                          </a:cxn>
                          <a:cxn ang="0">
                            <a:pos x="27" y="99"/>
                          </a:cxn>
                          <a:cxn ang="0">
                            <a:pos x="39" y="112"/>
                          </a:cxn>
                          <a:cxn ang="0">
                            <a:pos x="56" y="122"/>
                          </a:cxn>
                          <a:cxn ang="0">
                            <a:pos x="76" y="127"/>
                          </a:cxn>
                        </a:cxnLst>
                        <a:rect l="0" t="0" r="r" b="b"/>
                        <a:pathLst>
                          <a:path w="182" h="144">
                            <a:moveTo>
                              <a:pt x="91" y="143"/>
                            </a:moveTo>
                            <a:lnTo>
                              <a:pt x="81" y="142"/>
                            </a:lnTo>
                            <a:lnTo>
                              <a:pt x="72" y="141"/>
                            </a:lnTo>
                            <a:lnTo>
                              <a:pt x="63" y="140"/>
                            </a:lnTo>
                            <a:lnTo>
                              <a:pt x="55" y="137"/>
                            </a:lnTo>
                            <a:lnTo>
                              <a:pt x="47" y="134"/>
                            </a:lnTo>
                            <a:lnTo>
                              <a:pt x="40" y="131"/>
                            </a:lnTo>
                            <a:lnTo>
                              <a:pt x="33" y="127"/>
                            </a:lnTo>
                            <a:lnTo>
                              <a:pt x="27" y="122"/>
                            </a:lnTo>
                            <a:lnTo>
                              <a:pt x="21" y="117"/>
                            </a:lnTo>
                            <a:lnTo>
                              <a:pt x="15" y="111"/>
                            </a:lnTo>
                            <a:lnTo>
                              <a:pt x="11" y="106"/>
                            </a:lnTo>
                            <a:lnTo>
                              <a:pt x="7" y="99"/>
                            </a:lnTo>
                            <a:lnTo>
                              <a:pt x="4" y="93"/>
                            </a:lnTo>
                            <a:lnTo>
                              <a:pt x="2" y="86"/>
                            </a:lnTo>
                            <a:lnTo>
                              <a:pt x="1" y="79"/>
                            </a:lnTo>
                            <a:lnTo>
                              <a:pt x="0" y="75"/>
                            </a:lnTo>
                            <a:lnTo>
                              <a:pt x="0" y="72"/>
                            </a:lnTo>
                            <a:lnTo>
                              <a:pt x="0" y="68"/>
                            </a:lnTo>
                            <a:lnTo>
                              <a:pt x="1" y="64"/>
                            </a:lnTo>
                            <a:lnTo>
                              <a:pt x="2" y="57"/>
                            </a:lnTo>
                            <a:lnTo>
                              <a:pt x="4" y="51"/>
                            </a:lnTo>
                            <a:lnTo>
                              <a:pt x="7" y="44"/>
                            </a:lnTo>
                            <a:lnTo>
                              <a:pt x="11" y="37"/>
                            </a:lnTo>
                            <a:lnTo>
                              <a:pt x="15" y="32"/>
                            </a:lnTo>
                            <a:lnTo>
                              <a:pt x="21" y="26"/>
                            </a:lnTo>
                            <a:lnTo>
                              <a:pt x="27" y="21"/>
                            </a:lnTo>
                            <a:lnTo>
                              <a:pt x="33" y="16"/>
                            </a:lnTo>
                            <a:lnTo>
                              <a:pt x="40" y="12"/>
                            </a:lnTo>
                            <a:lnTo>
                              <a:pt x="47" y="9"/>
                            </a:lnTo>
                            <a:lnTo>
                              <a:pt x="55" y="6"/>
                            </a:lnTo>
                            <a:lnTo>
                              <a:pt x="63" y="3"/>
                            </a:lnTo>
                            <a:lnTo>
                              <a:pt x="72" y="1"/>
                            </a:lnTo>
                            <a:lnTo>
                              <a:pt x="81" y="1"/>
                            </a:lnTo>
                            <a:lnTo>
                              <a:pt x="86" y="0"/>
                            </a:lnTo>
                            <a:lnTo>
                              <a:pt x="91" y="0"/>
                            </a:lnTo>
                            <a:lnTo>
                              <a:pt x="95" y="0"/>
                            </a:lnTo>
                            <a:lnTo>
                              <a:pt x="100" y="1"/>
                            </a:lnTo>
                            <a:lnTo>
                              <a:pt x="109" y="1"/>
                            </a:lnTo>
                            <a:lnTo>
                              <a:pt x="118" y="3"/>
                            </a:lnTo>
                            <a:lnTo>
                              <a:pt x="126" y="6"/>
                            </a:lnTo>
                            <a:lnTo>
                              <a:pt x="134" y="9"/>
                            </a:lnTo>
                            <a:lnTo>
                              <a:pt x="141" y="12"/>
                            </a:lnTo>
                            <a:lnTo>
                              <a:pt x="148" y="16"/>
                            </a:lnTo>
                            <a:lnTo>
                              <a:pt x="154" y="21"/>
                            </a:lnTo>
                            <a:lnTo>
                              <a:pt x="160" y="26"/>
                            </a:lnTo>
                            <a:lnTo>
                              <a:pt x="166" y="32"/>
                            </a:lnTo>
                            <a:lnTo>
                              <a:pt x="170" y="37"/>
                            </a:lnTo>
                            <a:lnTo>
                              <a:pt x="174" y="44"/>
                            </a:lnTo>
                            <a:lnTo>
                              <a:pt x="177" y="51"/>
                            </a:lnTo>
                            <a:lnTo>
                              <a:pt x="179" y="57"/>
                            </a:lnTo>
                            <a:lnTo>
                              <a:pt x="180" y="64"/>
                            </a:lnTo>
                            <a:lnTo>
                              <a:pt x="181" y="72"/>
                            </a:lnTo>
                            <a:lnTo>
                              <a:pt x="180" y="79"/>
                            </a:lnTo>
                            <a:lnTo>
                              <a:pt x="179" y="86"/>
                            </a:lnTo>
                            <a:lnTo>
                              <a:pt x="177" y="93"/>
                            </a:lnTo>
                            <a:lnTo>
                              <a:pt x="174" y="99"/>
                            </a:lnTo>
                            <a:lnTo>
                              <a:pt x="170" y="106"/>
                            </a:lnTo>
                            <a:lnTo>
                              <a:pt x="166" y="111"/>
                            </a:lnTo>
                            <a:lnTo>
                              <a:pt x="160" y="117"/>
                            </a:lnTo>
                            <a:lnTo>
                              <a:pt x="154" y="122"/>
                            </a:lnTo>
                            <a:lnTo>
                              <a:pt x="148" y="127"/>
                            </a:lnTo>
                            <a:lnTo>
                              <a:pt x="141" y="131"/>
                            </a:lnTo>
                            <a:lnTo>
                              <a:pt x="134" y="134"/>
                            </a:lnTo>
                            <a:lnTo>
                              <a:pt x="126" y="137"/>
                            </a:lnTo>
                            <a:lnTo>
                              <a:pt x="118" y="140"/>
                            </a:lnTo>
                            <a:lnTo>
                              <a:pt x="109" y="141"/>
                            </a:lnTo>
                            <a:lnTo>
                              <a:pt x="100" y="142"/>
                            </a:lnTo>
                            <a:lnTo>
                              <a:pt x="91" y="143"/>
                            </a:lnTo>
                            <a:lnTo>
                              <a:pt x="91" y="129"/>
                            </a:lnTo>
                            <a:lnTo>
                              <a:pt x="98" y="129"/>
                            </a:lnTo>
                            <a:lnTo>
                              <a:pt x="105" y="127"/>
                            </a:lnTo>
                            <a:lnTo>
                              <a:pt x="112" y="126"/>
                            </a:lnTo>
                            <a:lnTo>
                              <a:pt x="119" y="124"/>
                            </a:lnTo>
                            <a:lnTo>
                              <a:pt x="125" y="122"/>
                            </a:lnTo>
                            <a:lnTo>
                              <a:pt x="131" y="119"/>
                            </a:lnTo>
                            <a:lnTo>
                              <a:pt x="136" y="115"/>
                            </a:lnTo>
                            <a:lnTo>
                              <a:pt x="142" y="112"/>
                            </a:lnTo>
                            <a:lnTo>
                              <a:pt x="147" y="108"/>
                            </a:lnTo>
                            <a:lnTo>
                              <a:pt x="151" y="103"/>
                            </a:lnTo>
                            <a:lnTo>
                              <a:pt x="154" y="99"/>
                            </a:lnTo>
                            <a:lnTo>
                              <a:pt x="157" y="94"/>
                            </a:lnTo>
                            <a:lnTo>
                              <a:pt x="160" y="88"/>
                            </a:lnTo>
                            <a:lnTo>
                              <a:pt x="161" y="83"/>
                            </a:lnTo>
                            <a:lnTo>
                              <a:pt x="163" y="78"/>
                            </a:lnTo>
                            <a:lnTo>
                              <a:pt x="163" y="72"/>
                            </a:lnTo>
                            <a:lnTo>
                              <a:pt x="163" y="65"/>
                            </a:lnTo>
                            <a:lnTo>
                              <a:pt x="161" y="60"/>
                            </a:lnTo>
                            <a:lnTo>
                              <a:pt x="160" y="55"/>
                            </a:lnTo>
                            <a:lnTo>
                              <a:pt x="157" y="49"/>
                            </a:lnTo>
                            <a:lnTo>
                              <a:pt x="154" y="44"/>
                            </a:lnTo>
                            <a:lnTo>
                              <a:pt x="151" y="40"/>
                            </a:lnTo>
                            <a:lnTo>
                              <a:pt x="147" y="35"/>
                            </a:lnTo>
                            <a:lnTo>
                              <a:pt x="142" y="31"/>
                            </a:lnTo>
                            <a:lnTo>
                              <a:pt x="136" y="28"/>
                            </a:lnTo>
                            <a:lnTo>
                              <a:pt x="131" y="24"/>
                            </a:lnTo>
                            <a:lnTo>
                              <a:pt x="125" y="21"/>
                            </a:lnTo>
                            <a:lnTo>
                              <a:pt x="119" y="19"/>
                            </a:lnTo>
                            <a:lnTo>
                              <a:pt x="112" y="17"/>
                            </a:lnTo>
                            <a:lnTo>
                              <a:pt x="105" y="16"/>
                            </a:lnTo>
                            <a:lnTo>
                              <a:pt x="98" y="14"/>
                            </a:lnTo>
                            <a:lnTo>
                              <a:pt x="91" y="14"/>
                            </a:lnTo>
                            <a:lnTo>
                              <a:pt x="83" y="14"/>
                            </a:lnTo>
                            <a:lnTo>
                              <a:pt x="76" y="16"/>
                            </a:lnTo>
                            <a:lnTo>
                              <a:pt x="69" y="17"/>
                            </a:lnTo>
                            <a:lnTo>
                              <a:pt x="62" y="19"/>
                            </a:lnTo>
                            <a:lnTo>
                              <a:pt x="56" y="21"/>
                            </a:lnTo>
                            <a:lnTo>
                              <a:pt x="50" y="24"/>
                            </a:lnTo>
                            <a:lnTo>
                              <a:pt x="45" y="28"/>
                            </a:lnTo>
                            <a:lnTo>
                              <a:pt x="39" y="31"/>
                            </a:lnTo>
                            <a:lnTo>
                              <a:pt x="34" y="35"/>
                            </a:lnTo>
                            <a:lnTo>
                              <a:pt x="31" y="40"/>
                            </a:lnTo>
                            <a:lnTo>
                              <a:pt x="27" y="44"/>
                            </a:lnTo>
                            <a:lnTo>
                              <a:pt x="24" y="49"/>
                            </a:lnTo>
                            <a:lnTo>
                              <a:pt x="21" y="55"/>
                            </a:lnTo>
                            <a:lnTo>
                              <a:pt x="20" y="60"/>
                            </a:lnTo>
                            <a:lnTo>
                              <a:pt x="18" y="65"/>
                            </a:lnTo>
                            <a:lnTo>
                              <a:pt x="18" y="72"/>
                            </a:lnTo>
                            <a:lnTo>
                              <a:pt x="18" y="78"/>
                            </a:lnTo>
                            <a:lnTo>
                              <a:pt x="20" y="83"/>
                            </a:lnTo>
                            <a:lnTo>
                              <a:pt x="21" y="88"/>
                            </a:lnTo>
                            <a:lnTo>
                              <a:pt x="24" y="94"/>
                            </a:lnTo>
                            <a:lnTo>
                              <a:pt x="27" y="99"/>
                            </a:lnTo>
                            <a:lnTo>
                              <a:pt x="31" y="103"/>
                            </a:lnTo>
                            <a:lnTo>
                              <a:pt x="34" y="108"/>
                            </a:lnTo>
                            <a:lnTo>
                              <a:pt x="39" y="112"/>
                            </a:lnTo>
                            <a:lnTo>
                              <a:pt x="45" y="115"/>
                            </a:lnTo>
                            <a:lnTo>
                              <a:pt x="50" y="119"/>
                            </a:lnTo>
                            <a:lnTo>
                              <a:pt x="56" y="122"/>
                            </a:lnTo>
                            <a:lnTo>
                              <a:pt x="62" y="124"/>
                            </a:lnTo>
                            <a:lnTo>
                              <a:pt x="69" y="126"/>
                            </a:lnTo>
                            <a:lnTo>
                              <a:pt x="76" y="127"/>
                            </a:lnTo>
                            <a:lnTo>
                              <a:pt x="83" y="129"/>
                            </a:lnTo>
                            <a:lnTo>
                              <a:pt x="91" y="129"/>
                            </a:lnTo>
                          </a:path>
                        </a:pathLst>
                      </a:custGeom>
                      <a:noFill/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/>
                      <a:p>
                        <a:pPr algn="ctr">
                          <a:buClr>
                            <a:schemeClr val="bg2"/>
                          </a:buClr>
                          <a:defRPr/>
                        </a:pPr>
                        <a:endParaRPr lang="en-US" sz="2400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endParaRPr>
                      </a:p>
                    </p:txBody>
                  </p:sp>
                </p:grpSp>
              </p:grpSp>
              <p:sp>
                <p:nvSpPr>
                  <p:cNvPr id="214" name="Freeform 81"/>
                  <p:cNvSpPr>
                    <a:spLocks/>
                  </p:cNvSpPr>
                  <p:nvPr/>
                </p:nvSpPr>
                <p:spPr bwMode="auto">
                  <a:xfrm>
                    <a:off x="2378" y="3758"/>
                    <a:ext cx="23" cy="13"/>
                  </a:xfrm>
                  <a:custGeom>
                    <a:avLst/>
                    <a:gdLst/>
                    <a:ahLst/>
                    <a:cxnLst>
                      <a:cxn ang="0">
                        <a:pos x="8" y="12"/>
                      </a:cxn>
                      <a:cxn ang="0">
                        <a:pos x="6" y="12"/>
                      </a:cxn>
                      <a:cxn ang="0">
                        <a:pos x="4" y="11"/>
                      </a:cxn>
                      <a:cxn ang="0">
                        <a:pos x="3" y="10"/>
                      </a:cxn>
                      <a:cxn ang="0">
                        <a:pos x="1" y="9"/>
                      </a:cxn>
                      <a:cxn ang="0">
                        <a:pos x="0" y="8"/>
                      </a:cxn>
                      <a:cxn ang="0">
                        <a:pos x="0" y="6"/>
                      </a:cxn>
                      <a:cxn ang="0">
                        <a:pos x="0" y="4"/>
                      </a:cxn>
                      <a:cxn ang="0">
                        <a:pos x="1" y="3"/>
                      </a:cxn>
                      <a:cxn ang="0">
                        <a:pos x="3" y="2"/>
                      </a:cxn>
                      <a:cxn ang="0">
                        <a:pos x="4" y="1"/>
                      </a:cxn>
                      <a:cxn ang="0">
                        <a:pos x="6" y="0"/>
                      </a:cxn>
                      <a:cxn ang="0">
                        <a:pos x="9" y="0"/>
                      </a:cxn>
                      <a:cxn ang="0">
                        <a:pos x="11" y="0"/>
                      </a:cxn>
                      <a:cxn ang="0">
                        <a:pos x="13" y="1"/>
                      </a:cxn>
                      <a:cxn ang="0">
                        <a:pos x="14" y="2"/>
                      </a:cxn>
                      <a:cxn ang="0">
                        <a:pos x="16" y="3"/>
                      </a:cxn>
                      <a:cxn ang="0">
                        <a:pos x="17" y="4"/>
                      </a:cxn>
                      <a:cxn ang="0">
                        <a:pos x="17" y="6"/>
                      </a:cxn>
                      <a:cxn ang="0">
                        <a:pos x="17" y="8"/>
                      </a:cxn>
                      <a:cxn ang="0">
                        <a:pos x="16" y="9"/>
                      </a:cxn>
                      <a:cxn ang="0">
                        <a:pos x="14" y="10"/>
                      </a:cxn>
                      <a:cxn ang="0">
                        <a:pos x="13" y="11"/>
                      </a:cxn>
                      <a:cxn ang="0">
                        <a:pos x="11" y="12"/>
                      </a:cxn>
                      <a:cxn ang="0">
                        <a:pos x="8" y="12"/>
                      </a:cxn>
                    </a:cxnLst>
                    <a:rect l="0" t="0" r="r" b="b"/>
                    <a:pathLst>
                      <a:path w="18" h="13">
                        <a:moveTo>
                          <a:pt x="8" y="12"/>
                        </a:moveTo>
                        <a:lnTo>
                          <a:pt x="6" y="12"/>
                        </a:lnTo>
                        <a:lnTo>
                          <a:pt x="4" y="11"/>
                        </a:lnTo>
                        <a:lnTo>
                          <a:pt x="3" y="10"/>
                        </a:lnTo>
                        <a:lnTo>
                          <a:pt x="1" y="9"/>
                        </a:lnTo>
                        <a:lnTo>
                          <a:pt x="0" y="8"/>
                        </a:lnTo>
                        <a:lnTo>
                          <a:pt x="0" y="6"/>
                        </a:lnTo>
                        <a:lnTo>
                          <a:pt x="0" y="4"/>
                        </a:lnTo>
                        <a:lnTo>
                          <a:pt x="1" y="3"/>
                        </a:lnTo>
                        <a:lnTo>
                          <a:pt x="3" y="2"/>
                        </a:lnTo>
                        <a:lnTo>
                          <a:pt x="4" y="1"/>
                        </a:lnTo>
                        <a:lnTo>
                          <a:pt x="6" y="0"/>
                        </a:lnTo>
                        <a:lnTo>
                          <a:pt x="9" y="0"/>
                        </a:lnTo>
                        <a:lnTo>
                          <a:pt x="11" y="0"/>
                        </a:lnTo>
                        <a:lnTo>
                          <a:pt x="13" y="1"/>
                        </a:lnTo>
                        <a:lnTo>
                          <a:pt x="14" y="2"/>
                        </a:lnTo>
                        <a:lnTo>
                          <a:pt x="16" y="3"/>
                        </a:lnTo>
                        <a:lnTo>
                          <a:pt x="17" y="4"/>
                        </a:lnTo>
                        <a:lnTo>
                          <a:pt x="17" y="6"/>
                        </a:lnTo>
                        <a:lnTo>
                          <a:pt x="17" y="8"/>
                        </a:lnTo>
                        <a:lnTo>
                          <a:pt x="16" y="9"/>
                        </a:lnTo>
                        <a:lnTo>
                          <a:pt x="14" y="10"/>
                        </a:lnTo>
                        <a:lnTo>
                          <a:pt x="13" y="11"/>
                        </a:lnTo>
                        <a:lnTo>
                          <a:pt x="11" y="12"/>
                        </a:lnTo>
                        <a:lnTo>
                          <a:pt x="8" y="12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sp>
                <p:nvSpPr>
                  <p:cNvPr id="215" name="Freeform 82"/>
                  <p:cNvSpPr>
                    <a:spLocks/>
                  </p:cNvSpPr>
                  <p:nvPr/>
                </p:nvSpPr>
                <p:spPr bwMode="auto">
                  <a:xfrm>
                    <a:off x="2305" y="3633"/>
                    <a:ext cx="141" cy="136"/>
                  </a:xfrm>
                  <a:custGeom>
                    <a:avLst/>
                    <a:gdLst/>
                    <a:ahLst/>
                    <a:cxnLst>
                      <a:cxn ang="0">
                        <a:pos x="95" y="1"/>
                      </a:cxn>
                      <a:cxn ang="0">
                        <a:pos x="120" y="5"/>
                      </a:cxn>
                      <a:cxn ang="0">
                        <a:pos x="141" y="16"/>
                      </a:cxn>
                      <a:cxn ang="0">
                        <a:pos x="157" y="30"/>
                      </a:cxn>
                      <a:cxn ang="0">
                        <a:pos x="168" y="48"/>
                      </a:cxn>
                      <a:cxn ang="0">
                        <a:pos x="172" y="68"/>
                      </a:cxn>
                      <a:cxn ang="0">
                        <a:pos x="168" y="87"/>
                      </a:cxn>
                      <a:cxn ang="0">
                        <a:pos x="157" y="105"/>
                      </a:cxn>
                      <a:cxn ang="0">
                        <a:pos x="140" y="119"/>
                      </a:cxn>
                      <a:cxn ang="0">
                        <a:pos x="127" y="127"/>
                      </a:cxn>
                      <a:cxn ang="0">
                        <a:pos x="104" y="133"/>
                      </a:cxn>
                      <a:cxn ang="0">
                        <a:pos x="77" y="134"/>
                      </a:cxn>
                      <a:cxn ang="0">
                        <a:pos x="52" y="130"/>
                      </a:cxn>
                      <a:cxn ang="0">
                        <a:pos x="32" y="119"/>
                      </a:cxn>
                      <a:cxn ang="0">
                        <a:pos x="15" y="105"/>
                      </a:cxn>
                      <a:cxn ang="0">
                        <a:pos x="4" y="87"/>
                      </a:cxn>
                      <a:cxn ang="0">
                        <a:pos x="0" y="71"/>
                      </a:cxn>
                      <a:cxn ang="0">
                        <a:pos x="1" y="60"/>
                      </a:cxn>
                      <a:cxn ang="0">
                        <a:pos x="7" y="41"/>
                      </a:cxn>
                      <a:cxn ang="0">
                        <a:pos x="20" y="25"/>
                      </a:cxn>
                      <a:cxn ang="0">
                        <a:pos x="38" y="11"/>
                      </a:cxn>
                      <a:cxn ang="0">
                        <a:pos x="61" y="3"/>
                      </a:cxn>
                      <a:cxn ang="0">
                        <a:pos x="82" y="0"/>
                      </a:cxn>
                      <a:cxn ang="0">
                        <a:pos x="78" y="7"/>
                      </a:cxn>
                      <a:cxn ang="0">
                        <a:pos x="56" y="11"/>
                      </a:cxn>
                      <a:cxn ang="0">
                        <a:pos x="37" y="21"/>
                      </a:cxn>
                      <a:cxn ang="0">
                        <a:pos x="22" y="33"/>
                      </a:cxn>
                      <a:cxn ang="0">
                        <a:pos x="12" y="49"/>
                      </a:cxn>
                      <a:cxn ang="0">
                        <a:pos x="8" y="68"/>
                      </a:cxn>
                      <a:cxn ang="0">
                        <a:pos x="12" y="86"/>
                      </a:cxn>
                      <a:cxn ang="0">
                        <a:pos x="22" y="102"/>
                      </a:cxn>
                      <a:cxn ang="0">
                        <a:pos x="37" y="114"/>
                      </a:cxn>
                      <a:cxn ang="0">
                        <a:pos x="56" y="124"/>
                      </a:cxn>
                      <a:cxn ang="0">
                        <a:pos x="78" y="128"/>
                      </a:cxn>
                      <a:cxn ang="0">
                        <a:pos x="102" y="127"/>
                      </a:cxn>
                      <a:cxn ang="0">
                        <a:pos x="123" y="121"/>
                      </a:cxn>
                      <a:cxn ang="0">
                        <a:pos x="141" y="110"/>
                      </a:cxn>
                      <a:cxn ang="0">
                        <a:pos x="154" y="97"/>
                      </a:cxn>
                      <a:cxn ang="0">
                        <a:pos x="162" y="80"/>
                      </a:cxn>
                      <a:cxn ang="0">
                        <a:pos x="163" y="61"/>
                      </a:cxn>
                      <a:cxn ang="0">
                        <a:pos x="158" y="44"/>
                      </a:cxn>
                      <a:cxn ang="0">
                        <a:pos x="146" y="29"/>
                      </a:cxn>
                      <a:cxn ang="0">
                        <a:pos x="129" y="17"/>
                      </a:cxn>
                      <a:cxn ang="0">
                        <a:pos x="109" y="9"/>
                      </a:cxn>
                      <a:cxn ang="0">
                        <a:pos x="86" y="7"/>
                      </a:cxn>
                    </a:cxnLst>
                    <a:rect l="0" t="0" r="r" b="b"/>
                    <a:pathLst>
                      <a:path w="173" h="136">
                        <a:moveTo>
                          <a:pt x="86" y="0"/>
                        </a:moveTo>
                        <a:lnTo>
                          <a:pt x="90" y="0"/>
                        </a:lnTo>
                        <a:lnTo>
                          <a:pt x="95" y="1"/>
                        </a:lnTo>
                        <a:lnTo>
                          <a:pt x="104" y="2"/>
                        </a:lnTo>
                        <a:lnTo>
                          <a:pt x="112" y="3"/>
                        </a:lnTo>
                        <a:lnTo>
                          <a:pt x="120" y="5"/>
                        </a:lnTo>
                        <a:lnTo>
                          <a:pt x="127" y="8"/>
                        </a:lnTo>
                        <a:lnTo>
                          <a:pt x="134" y="11"/>
                        </a:lnTo>
                        <a:lnTo>
                          <a:pt x="141" y="16"/>
                        </a:lnTo>
                        <a:lnTo>
                          <a:pt x="147" y="20"/>
                        </a:lnTo>
                        <a:lnTo>
                          <a:pt x="152" y="25"/>
                        </a:lnTo>
                        <a:lnTo>
                          <a:pt x="157" y="30"/>
                        </a:lnTo>
                        <a:lnTo>
                          <a:pt x="162" y="35"/>
                        </a:lnTo>
                        <a:lnTo>
                          <a:pt x="165" y="41"/>
                        </a:lnTo>
                        <a:lnTo>
                          <a:pt x="168" y="48"/>
                        </a:lnTo>
                        <a:lnTo>
                          <a:pt x="170" y="54"/>
                        </a:lnTo>
                        <a:lnTo>
                          <a:pt x="171" y="60"/>
                        </a:lnTo>
                        <a:lnTo>
                          <a:pt x="172" y="68"/>
                        </a:lnTo>
                        <a:lnTo>
                          <a:pt x="171" y="74"/>
                        </a:lnTo>
                        <a:lnTo>
                          <a:pt x="170" y="81"/>
                        </a:lnTo>
                        <a:lnTo>
                          <a:pt x="168" y="87"/>
                        </a:lnTo>
                        <a:lnTo>
                          <a:pt x="165" y="94"/>
                        </a:lnTo>
                        <a:lnTo>
                          <a:pt x="162" y="99"/>
                        </a:lnTo>
                        <a:lnTo>
                          <a:pt x="157" y="105"/>
                        </a:lnTo>
                        <a:lnTo>
                          <a:pt x="152" y="110"/>
                        </a:lnTo>
                        <a:lnTo>
                          <a:pt x="147" y="115"/>
                        </a:lnTo>
                        <a:lnTo>
                          <a:pt x="140" y="119"/>
                        </a:lnTo>
                        <a:lnTo>
                          <a:pt x="137" y="122"/>
                        </a:lnTo>
                        <a:lnTo>
                          <a:pt x="134" y="124"/>
                        </a:lnTo>
                        <a:lnTo>
                          <a:pt x="127" y="127"/>
                        </a:lnTo>
                        <a:lnTo>
                          <a:pt x="120" y="130"/>
                        </a:lnTo>
                        <a:lnTo>
                          <a:pt x="111" y="132"/>
                        </a:lnTo>
                        <a:lnTo>
                          <a:pt x="104" y="133"/>
                        </a:lnTo>
                        <a:lnTo>
                          <a:pt x="95" y="134"/>
                        </a:lnTo>
                        <a:lnTo>
                          <a:pt x="86" y="135"/>
                        </a:lnTo>
                        <a:lnTo>
                          <a:pt x="77" y="134"/>
                        </a:lnTo>
                        <a:lnTo>
                          <a:pt x="68" y="133"/>
                        </a:lnTo>
                        <a:lnTo>
                          <a:pt x="61" y="132"/>
                        </a:lnTo>
                        <a:lnTo>
                          <a:pt x="52" y="130"/>
                        </a:lnTo>
                        <a:lnTo>
                          <a:pt x="45" y="127"/>
                        </a:lnTo>
                        <a:lnTo>
                          <a:pt x="38" y="124"/>
                        </a:lnTo>
                        <a:lnTo>
                          <a:pt x="32" y="119"/>
                        </a:lnTo>
                        <a:lnTo>
                          <a:pt x="25" y="115"/>
                        </a:lnTo>
                        <a:lnTo>
                          <a:pt x="20" y="110"/>
                        </a:lnTo>
                        <a:lnTo>
                          <a:pt x="15" y="105"/>
                        </a:lnTo>
                        <a:lnTo>
                          <a:pt x="10" y="99"/>
                        </a:lnTo>
                        <a:lnTo>
                          <a:pt x="7" y="94"/>
                        </a:lnTo>
                        <a:lnTo>
                          <a:pt x="4" y="87"/>
                        </a:lnTo>
                        <a:lnTo>
                          <a:pt x="2" y="81"/>
                        </a:lnTo>
                        <a:lnTo>
                          <a:pt x="1" y="74"/>
                        </a:lnTo>
                        <a:lnTo>
                          <a:pt x="0" y="71"/>
                        </a:lnTo>
                        <a:lnTo>
                          <a:pt x="0" y="68"/>
                        </a:lnTo>
                        <a:lnTo>
                          <a:pt x="0" y="64"/>
                        </a:lnTo>
                        <a:lnTo>
                          <a:pt x="1" y="60"/>
                        </a:lnTo>
                        <a:lnTo>
                          <a:pt x="2" y="54"/>
                        </a:lnTo>
                        <a:lnTo>
                          <a:pt x="4" y="48"/>
                        </a:lnTo>
                        <a:lnTo>
                          <a:pt x="7" y="41"/>
                        </a:lnTo>
                        <a:lnTo>
                          <a:pt x="10" y="35"/>
                        </a:lnTo>
                        <a:lnTo>
                          <a:pt x="15" y="30"/>
                        </a:lnTo>
                        <a:lnTo>
                          <a:pt x="20" y="25"/>
                        </a:lnTo>
                        <a:lnTo>
                          <a:pt x="25" y="20"/>
                        </a:lnTo>
                        <a:lnTo>
                          <a:pt x="32" y="16"/>
                        </a:lnTo>
                        <a:lnTo>
                          <a:pt x="38" y="11"/>
                        </a:lnTo>
                        <a:lnTo>
                          <a:pt x="45" y="8"/>
                        </a:lnTo>
                        <a:lnTo>
                          <a:pt x="52" y="5"/>
                        </a:lnTo>
                        <a:lnTo>
                          <a:pt x="61" y="3"/>
                        </a:lnTo>
                        <a:lnTo>
                          <a:pt x="68" y="2"/>
                        </a:lnTo>
                        <a:lnTo>
                          <a:pt x="77" y="1"/>
                        </a:lnTo>
                        <a:lnTo>
                          <a:pt x="82" y="0"/>
                        </a:lnTo>
                        <a:lnTo>
                          <a:pt x="86" y="0"/>
                        </a:lnTo>
                        <a:lnTo>
                          <a:pt x="86" y="7"/>
                        </a:lnTo>
                        <a:lnTo>
                          <a:pt x="78" y="7"/>
                        </a:lnTo>
                        <a:lnTo>
                          <a:pt x="70" y="8"/>
                        </a:lnTo>
                        <a:lnTo>
                          <a:pt x="63" y="9"/>
                        </a:lnTo>
                        <a:lnTo>
                          <a:pt x="56" y="11"/>
                        </a:lnTo>
                        <a:lnTo>
                          <a:pt x="49" y="14"/>
                        </a:lnTo>
                        <a:lnTo>
                          <a:pt x="43" y="17"/>
                        </a:lnTo>
                        <a:lnTo>
                          <a:pt x="37" y="21"/>
                        </a:lnTo>
                        <a:lnTo>
                          <a:pt x="32" y="25"/>
                        </a:lnTo>
                        <a:lnTo>
                          <a:pt x="26" y="29"/>
                        </a:lnTo>
                        <a:lnTo>
                          <a:pt x="22" y="33"/>
                        </a:lnTo>
                        <a:lnTo>
                          <a:pt x="18" y="38"/>
                        </a:lnTo>
                        <a:lnTo>
                          <a:pt x="15" y="44"/>
                        </a:lnTo>
                        <a:lnTo>
                          <a:pt x="12" y="49"/>
                        </a:lnTo>
                        <a:lnTo>
                          <a:pt x="10" y="55"/>
                        </a:lnTo>
                        <a:lnTo>
                          <a:pt x="9" y="61"/>
                        </a:lnTo>
                        <a:lnTo>
                          <a:pt x="8" y="68"/>
                        </a:lnTo>
                        <a:lnTo>
                          <a:pt x="9" y="74"/>
                        </a:lnTo>
                        <a:lnTo>
                          <a:pt x="10" y="80"/>
                        </a:lnTo>
                        <a:lnTo>
                          <a:pt x="12" y="86"/>
                        </a:lnTo>
                        <a:lnTo>
                          <a:pt x="15" y="91"/>
                        </a:lnTo>
                        <a:lnTo>
                          <a:pt x="18" y="97"/>
                        </a:lnTo>
                        <a:lnTo>
                          <a:pt x="22" y="102"/>
                        </a:lnTo>
                        <a:lnTo>
                          <a:pt x="26" y="106"/>
                        </a:lnTo>
                        <a:lnTo>
                          <a:pt x="32" y="110"/>
                        </a:lnTo>
                        <a:lnTo>
                          <a:pt x="37" y="114"/>
                        </a:lnTo>
                        <a:lnTo>
                          <a:pt x="43" y="118"/>
                        </a:lnTo>
                        <a:lnTo>
                          <a:pt x="49" y="121"/>
                        </a:lnTo>
                        <a:lnTo>
                          <a:pt x="56" y="124"/>
                        </a:lnTo>
                        <a:lnTo>
                          <a:pt x="63" y="125"/>
                        </a:lnTo>
                        <a:lnTo>
                          <a:pt x="70" y="127"/>
                        </a:lnTo>
                        <a:lnTo>
                          <a:pt x="78" y="128"/>
                        </a:lnTo>
                        <a:lnTo>
                          <a:pt x="86" y="128"/>
                        </a:lnTo>
                        <a:lnTo>
                          <a:pt x="94" y="128"/>
                        </a:lnTo>
                        <a:lnTo>
                          <a:pt x="102" y="127"/>
                        </a:lnTo>
                        <a:lnTo>
                          <a:pt x="109" y="125"/>
                        </a:lnTo>
                        <a:lnTo>
                          <a:pt x="116" y="124"/>
                        </a:lnTo>
                        <a:lnTo>
                          <a:pt x="123" y="121"/>
                        </a:lnTo>
                        <a:lnTo>
                          <a:pt x="129" y="118"/>
                        </a:lnTo>
                        <a:lnTo>
                          <a:pt x="135" y="114"/>
                        </a:lnTo>
                        <a:lnTo>
                          <a:pt x="141" y="110"/>
                        </a:lnTo>
                        <a:lnTo>
                          <a:pt x="146" y="106"/>
                        </a:lnTo>
                        <a:lnTo>
                          <a:pt x="151" y="102"/>
                        </a:lnTo>
                        <a:lnTo>
                          <a:pt x="154" y="97"/>
                        </a:lnTo>
                        <a:lnTo>
                          <a:pt x="158" y="91"/>
                        </a:lnTo>
                        <a:lnTo>
                          <a:pt x="160" y="86"/>
                        </a:lnTo>
                        <a:lnTo>
                          <a:pt x="162" y="80"/>
                        </a:lnTo>
                        <a:lnTo>
                          <a:pt x="163" y="74"/>
                        </a:lnTo>
                        <a:lnTo>
                          <a:pt x="164" y="68"/>
                        </a:lnTo>
                        <a:lnTo>
                          <a:pt x="163" y="61"/>
                        </a:lnTo>
                        <a:lnTo>
                          <a:pt x="162" y="55"/>
                        </a:lnTo>
                        <a:lnTo>
                          <a:pt x="160" y="49"/>
                        </a:lnTo>
                        <a:lnTo>
                          <a:pt x="158" y="44"/>
                        </a:lnTo>
                        <a:lnTo>
                          <a:pt x="154" y="38"/>
                        </a:lnTo>
                        <a:lnTo>
                          <a:pt x="151" y="33"/>
                        </a:lnTo>
                        <a:lnTo>
                          <a:pt x="146" y="29"/>
                        </a:lnTo>
                        <a:lnTo>
                          <a:pt x="141" y="25"/>
                        </a:lnTo>
                        <a:lnTo>
                          <a:pt x="135" y="21"/>
                        </a:lnTo>
                        <a:lnTo>
                          <a:pt x="129" y="17"/>
                        </a:lnTo>
                        <a:lnTo>
                          <a:pt x="123" y="14"/>
                        </a:lnTo>
                        <a:lnTo>
                          <a:pt x="116" y="11"/>
                        </a:lnTo>
                        <a:lnTo>
                          <a:pt x="109" y="9"/>
                        </a:lnTo>
                        <a:lnTo>
                          <a:pt x="102" y="8"/>
                        </a:lnTo>
                        <a:lnTo>
                          <a:pt x="94" y="7"/>
                        </a:lnTo>
                        <a:lnTo>
                          <a:pt x="86" y="7"/>
                        </a:lnTo>
                        <a:lnTo>
                          <a:pt x="86" y="0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grpSp>
                <p:nvGrpSpPr>
                  <p:cNvPr id="216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305" y="3633"/>
                    <a:ext cx="155" cy="136"/>
                    <a:chOff x="2305" y="3633"/>
                    <a:chExt cx="155" cy="136"/>
                  </a:xfrm>
                </p:grpSpPr>
                <p:sp>
                  <p:nvSpPr>
                    <p:cNvPr id="338" name="Freeform 84"/>
                    <p:cNvSpPr>
                      <a:spLocks/>
                    </p:cNvSpPr>
                    <p:nvPr/>
                  </p:nvSpPr>
                  <p:spPr bwMode="auto">
                    <a:xfrm>
                      <a:off x="2305" y="3633"/>
                      <a:ext cx="141" cy="132"/>
                    </a:xfrm>
                    <a:custGeom>
                      <a:avLst/>
                      <a:gdLst/>
                      <a:ahLst/>
                      <a:cxnLst>
                        <a:cxn ang="0">
                          <a:pos x="92" y="1"/>
                        </a:cxn>
                        <a:cxn ang="0">
                          <a:pos x="116" y="5"/>
                        </a:cxn>
                        <a:cxn ang="0">
                          <a:pos x="137" y="15"/>
                        </a:cxn>
                        <a:cxn ang="0">
                          <a:pos x="153" y="29"/>
                        </a:cxn>
                        <a:cxn ang="0">
                          <a:pos x="164" y="46"/>
                        </a:cxn>
                        <a:cxn ang="0">
                          <a:pos x="167" y="66"/>
                        </a:cxn>
                        <a:cxn ang="0">
                          <a:pos x="164" y="85"/>
                        </a:cxn>
                        <a:cxn ang="0">
                          <a:pos x="153" y="102"/>
                        </a:cxn>
                        <a:cxn ang="0">
                          <a:pos x="136" y="116"/>
                        </a:cxn>
                        <a:cxn ang="0">
                          <a:pos x="123" y="123"/>
                        </a:cxn>
                        <a:cxn ang="0">
                          <a:pos x="101" y="129"/>
                        </a:cxn>
                        <a:cxn ang="0">
                          <a:pos x="75" y="130"/>
                        </a:cxn>
                        <a:cxn ang="0">
                          <a:pos x="51" y="126"/>
                        </a:cxn>
                        <a:cxn ang="0">
                          <a:pos x="31" y="116"/>
                        </a:cxn>
                        <a:cxn ang="0">
                          <a:pos x="14" y="102"/>
                        </a:cxn>
                        <a:cxn ang="0">
                          <a:pos x="4" y="85"/>
                        </a:cxn>
                        <a:cxn ang="0">
                          <a:pos x="0" y="69"/>
                        </a:cxn>
                        <a:cxn ang="0">
                          <a:pos x="1" y="59"/>
                        </a:cxn>
                        <a:cxn ang="0">
                          <a:pos x="6" y="40"/>
                        </a:cxn>
                        <a:cxn ang="0">
                          <a:pos x="19" y="24"/>
                        </a:cxn>
                        <a:cxn ang="0">
                          <a:pos x="37" y="11"/>
                        </a:cxn>
                        <a:cxn ang="0">
                          <a:pos x="59" y="3"/>
                        </a:cxn>
                        <a:cxn ang="0">
                          <a:pos x="79" y="0"/>
                        </a:cxn>
                        <a:cxn ang="0">
                          <a:pos x="76" y="7"/>
                        </a:cxn>
                        <a:cxn ang="0">
                          <a:pos x="54" y="11"/>
                        </a:cxn>
                        <a:cxn ang="0">
                          <a:pos x="36" y="20"/>
                        </a:cxn>
                        <a:cxn ang="0">
                          <a:pos x="21" y="32"/>
                        </a:cxn>
                        <a:cxn ang="0">
                          <a:pos x="12" y="48"/>
                        </a:cxn>
                        <a:cxn ang="0">
                          <a:pos x="8" y="66"/>
                        </a:cxn>
                        <a:cxn ang="0">
                          <a:pos x="12" y="83"/>
                        </a:cxn>
                        <a:cxn ang="0">
                          <a:pos x="21" y="99"/>
                        </a:cxn>
                        <a:cxn ang="0">
                          <a:pos x="36" y="111"/>
                        </a:cxn>
                        <a:cxn ang="0">
                          <a:pos x="54" y="120"/>
                        </a:cxn>
                        <a:cxn ang="0">
                          <a:pos x="76" y="124"/>
                        </a:cxn>
                        <a:cxn ang="0">
                          <a:pos x="99" y="123"/>
                        </a:cxn>
                        <a:cxn ang="0">
                          <a:pos x="120" y="118"/>
                        </a:cxn>
                        <a:cxn ang="0">
                          <a:pos x="137" y="107"/>
                        </a:cxn>
                        <a:cxn ang="0">
                          <a:pos x="150" y="94"/>
                        </a:cxn>
                        <a:cxn ang="0">
                          <a:pos x="157" y="77"/>
                        </a:cxn>
                        <a:cxn ang="0">
                          <a:pos x="158" y="60"/>
                        </a:cxn>
                        <a:cxn ang="0">
                          <a:pos x="153" y="42"/>
                        </a:cxn>
                        <a:cxn ang="0">
                          <a:pos x="142" y="28"/>
                        </a:cxn>
                        <a:cxn ang="0">
                          <a:pos x="125" y="17"/>
                        </a:cxn>
                        <a:cxn ang="0">
                          <a:pos x="106" y="9"/>
                        </a:cxn>
                        <a:cxn ang="0">
                          <a:pos x="84" y="7"/>
                        </a:cxn>
                      </a:cxnLst>
                      <a:rect l="0" t="0" r="r" b="b"/>
                      <a:pathLst>
                        <a:path w="168" h="132">
                          <a:moveTo>
                            <a:pt x="84" y="0"/>
                          </a:moveTo>
                          <a:lnTo>
                            <a:pt x="88" y="0"/>
                          </a:lnTo>
                          <a:lnTo>
                            <a:pt x="92" y="1"/>
                          </a:lnTo>
                          <a:lnTo>
                            <a:pt x="101" y="2"/>
                          </a:lnTo>
                          <a:lnTo>
                            <a:pt x="109" y="3"/>
                          </a:lnTo>
                          <a:lnTo>
                            <a:pt x="116" y="5"/>
                          </a:lnTo>
                          <a:lnTo>
                            <a:pt x="124" y="8"/>
                          </a:lnTo>
                          <a:lnTo>
                            <a:pt x="130" y="11"/>
                          </a:lnTo>
                          <a:lnTo>
                            <a:pt x="137" y="15"/>
                          </a:lnTo>
                          <a:lnTo>
                            <a:pt x="143" y="19"/>
                          </a:lnTo>
                          <a:lnTo>
                            <a:pt x="148" y="24"/>
                          </a:lnTo>
                          <a:lnTo>
                            <a:pt x="153" y="29"/>
                          </a:lnTo>
                          <a:lnTo>
                            <a:pt x="157" y="34"/>
                          </a:lnTo>
                          <a:lnTo>
                            <a:pt x="161" y="40"/>
                          </a:lnTo>
                          <a:lnTo>
                            <a:pt x="164" y="46"/>
                          </a:lnTo>
                          <a:lnTo>
                            <a:pt x="165" y="52"/>
                          </a:lnTo>
                          <a:lnTo>
                            <a:pt x="166" y="59"/>
                          </a:lnTo>
                          <a:lnTo>
                            <a:pt x="167" y="66"/>
                          </a:lnTo>
                          <a:lnTo>
                            <a:pt x="166" y="72"/>
                          </a:lnTo>
                          <a:lnTo>
                            <a:pt x="165" y="79"/>
                          </a:lnTo>
                          <a:lnTo>
                            <a:pt x="164" y="85"/>
                          </a:lnTo>
                          <a:lnTo>
                            <a:pt x="161" y="91"/>
                          </a:lnTo>
                          <a:lnTo>
                            <a:pt x="157" y="96"/>
                          </a:lnTo>
                          <a:lnTo>
                            <a:pt x="153" y="102"/>
                          </a:lnTo>
                          <a:lnTo>
                            <a:pt x="148" y="107"/>
                          </a:lnTo>
                          <a:lnTo>
                            <a:pt x="143" y="112"/>
                          </a:lnTo>
                          <a:lnTo>
                            <a:pt x="136" y="116"/>
                          </a:lnTo>
                          <a:lnTo>
                            <a:pt x="133" y="118"/>
                          </a:lnTo>
                          <a:lnTo>
                            <a:pt x="130" y="120"/>
                          </a:lnTo>
                          <a:lnTo>
                            <a:pt x="123" y="123"/>
                          </a:lnTo>
                          <a:lnTo>
                            <a:pt x="116" y="126"/>
                          </a:lnTo>
                          <a:lnTo>
                            <a:pt x="108" y="128"/>
                          </a:lnTo>
                          <a:lnTo>
                            <a:pt x="101" y="129"/>
                          </a:lnTo>
                          <a:lnTo>
                            <a:pt x="92" y="130"/>
                          </a:lnTo>
                          <a:lnTo>
                            <a:pt x="84" y="131"/>
                          </a:lnTo>
                          <a:lnTo>
                            <a:pt x="75" y="130"/>
                          </a:lnTo>
                          <a:lnTo>
                            <a:pt x="66" y="129"/>
                          </a:lnTo>
                          <a:lnTo>
                            <a:pt x="59" y="128"/>
                          </a:lnTo>
                          <a:lnTo>
                            <a:pt x="51" y="126"/>
                          </a:lnTo>
                          <a:lnTo>
                            <a:pt x="44" y="123"/>
                          </a:lnTo>
                          <a:lnTo>
                            <a:pt x="37" y="120"/>
                          </a:lnTo>
                          <a:lnTo>
                            <a:pt x="31" y="116"/>
                          </a:lnTo>
                          <a:lnTo>
                            <a:pt x="24" y="112"/>
                          </a:lnTo>
                          <a:lnTo>
                            <a:pt x="19" y="107"/>
                          </a:lnTo>
                          <a:lnTo>
                            <a:pt x="14" y="102"/>
                          </a:lnTo>
                          <a:lnTo>
                            <a:pt x="10" y="96"/>
                          </a:lnTo>
                          <a:lnTo>
                            <a:pt x="6" y="91"/>
                          </a:lnTo>
                          <a:lnTo>
                            <a:pt x="4" y="85"/>
                          </a:lnTo>
                          <a:lnTo>
                            <a:pt x="2" y="79"/>
                          </a:lnTo>
                          <a:lnTo>
                            <a:pt x="1" y="72"/>
                          </a:lnTo>
                          <a:lnTo>
                            <a:pt x="0" y="69"/>
                          </a:lnTo>
                          <a:lnTo>
                            <a:pt x="0" y="66"/>
                          </a:lnTo>
                          <a:lnTo>
                            <a:pt x="0" y="62"/>
                          </a:lnTo>
                          <a:lnTo>
                            <a:pt x="1" y="59"/>
                          </a:lnTo>
                          <a:lnTo>
                            <a:pt x="2" y="52"/>
                          </a:lnTo>
                          <a:lnTo>
                            <a:pt x="4" y="46"/>
                          </a:lnTo>
                          <a:lnTo>
                            <a:pt x="6" y="40"/>
                          </a:lnTo>
                          <a:lnTo>
                            <a:pt x="10" y="34"/>
                          </a:lnTo>
                          <a:lnTo>
                            <a:pt x="14" y="29"/>
                          </a:lnTo>
                          <a:lnTo>
                            <a:pt x="19" y="24"/>
                          </a:lnTo>
                          <a:lnTo>
                            <a:pt x="24" y="19"/>
                          </a:lnTo>
                          <a:lnTo>
                            <a:pt x="31" y="15"/>
                          </a:lnTo>
                          <a:lnTo>
                            <a:pt x="37" y="11"/>
                          </a:lnTo>
                          <a:lnTo>
                            <a:pt x="44" y="8"/>
                          </a:lnTo>
                          <a:lnTo>
                            <a:pt x="51" y="5"/>
                          </a:lnTo>
                          <a:lnTo>
                            <a:pt x="59" y="3"/>
                          </a:lnTo>
                          <a:lnTo>
                            <a:pt x="66" y="2"/>
                          </a:lnTo>
                          <a:lnTo>
                            <a:pt x="75" y="1"/>
                          </a:lnTo>
                          <a:lnTo>
                            <a:pt x="79" y="0"/>
                          </a:lnTo>
                          <a:lnTo>
                            <a:pt x="84" y="0"/>
                          </a:lnTo>
                          <a:lnTo>
                            <a:pt x="84" y="7"/>
                          </a:lnTo>
                          <a:lnTo>
                            <a:pt x="76" y="7"/>
                          </a:lnTo>
                          <a:lnTo>
                            <a:pt x="68" y="8"/>
                          </a:lnTo>
                          <a:lnTo>
                            <a:pt x="61" y="9"/>
                          </a:lnTo>
                          <a:lnTo>
                            <a:pt x="54" y="11"/>
                          </a:lnTo>
                          <a:lnTo>
                            <a:pt x="47" y="13"/>
                          </a:lnTo>
                          <a:lnTo>
                            <a:pt x="42" y="17"/>
                          </a:lnTo>
                          <a:lnTo>
                            <a:pt x="36" y="20"/>
                          </a:lnTo>
                          <a:lnTo>
                            <a:pt x="31" y="24"/>
                          </a:lnTo>
                          <a:lnTo>
                            <a:pt x="25" y="28"/>
                          </a:lnTo>
                          <a:lnTo>
                            <a:pt x="21" y="32"/>
                          </a:lnTo>
                          <a:lnTo>
                            <a:pt x="17" y="37"/>
                          </a:lnTo>
                          <a:lnTo>
                            <a:pt x="14" y="42"/>
                          </a:lnTo>
                          <a:lnTo>
                            <a:pt x="12" y="48"/>
                          </a:lnTo>
                          <a:lnTo>
                            <a:pt x="10" y="54"/>
                          </a:lnTo>
                          <a:lnTo>
                            <a:pt x="9" y="60"/>
                          </a:lnTo>
                          <a:lnTo>
                            <a:pt x="8" y="66"/>
                          </a:lnTo>
                          <a:lnTo>
                            <a:pt x="9" y="71"/>
                          </a:lnTo>
                          <a:lnTo>
                            <a:pt x="10" y="77"/>
                          </a:lnTo>
                          <a:lnTo>
                            <a:pt x="12" y="83"/>
                          </a:lnTo>
                          <a:lnTo>
                            <a:pt x="14" y="89"/>
                          </a:lnTo>
                          <a:lnTo>
                            <a:pt x="17" y="94"/>
                          </a:lnTo>
                          <a:lnTo>
                            <a:pt x="21" y="99"/>
                          </a:lnTo>
                          <a:lnTo>
                            <a:pt x="25" y="103"/>
                          </a:lnTo>
                          <a:lnTo>
                            <a:pt x="31" y="107"/>
                          </a:lnTo>
                          <a:lnTo>
                            <a:pt x="36" y="111"/>
                          </a:lnTo>
                          <a:lnTo>
                            <a:pt x="42" y="114"/>
                          </a:lnTo>
                          <a:lnTo>
                            <a:pt x="47" y="118"/>
                          </a:lnTo>
                          <a:lnTo>
                            <a:pt x="54" y="120"/>
                          </a:lnTo>
                          <a:lnTo>
                            <a:pt x="61" y="122"/>
                          </a:lnTo>
                          <a:lnTo>
                            <a:pt x="68" y="123"/>
                          </a:lnTo>
                          <a:lnTo>
                            <a:pt x="76" y="124"/>
                          </a:lnTo>
                          <a:lnTo>
                            <a:pt x="84" y="124"/>
                          </a:lnTo>
                          <a:lnTo>
                            <a:pt x="91" y="124"/>
                          </a:lnTo>
                          <a:lnTo>
                            <a:pt x="99" y="123"/>
                          </a:lnTo>
                          <a:lnTo>
                            <a:pt x="106" y="122"/>
                          </a:lnTo>
                          <a:lnTo>
                            <a:pt x="113" y="120"/>
                          </a:lnTo>
                          <a:lnTo>
                            <a:pt x="120" y="118"/>
                          </a:lnTo>
                          <a:lnTo>
                            <a:pt x="125" y="114"/>
                          </a:lnTo>
                          <a:lnTo>
                            <a:pt x="131" y="111"/>
                          </a:lnTo>
                          <a:lnTo>
                            <a:pt x="137" y="107"/>
                          </a:lnTo>
                          <a:lnTo>
                            <a:pt x="142" y="103"/>
                          </a:lnTo>
                          <a:lnTo>
                            <a:pt x="146" y="99"/>
                          </a:lnTo>
                          <a:lnTo>
                            <a:pt x="150" y="94"/>
                          </a:lnTo>
                          <a:lnTo>
                            <a:pt x="153" y="89"/>
                          </a:lnTo>
                          <a:lnTo>
                            <a:pt x="155" y="83"/>
                          </a:lnTo>
                          <a:lnTo>
                            <a:pt x="157" y="77"/>
                          </a:lnTo>
                          <a:lnTo>
                            <a:pt x="158" y="71"/>
                          </a:lnTo>
                          <a:lnTo>
                            <a:pt x="159" y="66"/>
                          </a:lnTo>
                          <a:lnTo>
                            <a:pt x="158" y="60"/>
                          </a:lnTo>
                          <a:lnTo>
                            <a:pt x="157" y="54"/>
                          </a:lnTo>
                          <a:lnTo>
                            <a:pt x="155" y="48"/>
                          </a:lnTo>
                          <a:lnTo>
                            <a:pt x="153" y="42"/>
                          </a:lnTo>
                          <a:lnTo>
                            <a:pt x="150" y="37"/>
                          </a:lnTo>
                          <a:lnTo>
                            <a:pt x="146" y="32"/>
                          </a:lnTo>
                          <a:lnTo>
                            <a:pt x="142" y="28"/>
                          </a:lnTo>
                          <a:lnTo>
                            <a:pt x="137" y="24"/>
                          </a:lnTo>
                          <a:lnTo>
                            <a:pt x="131" y="20"/>
                          </a:lnTo>
                          <a:lnTo>
                            <a:pt x="125" y="17"/>
                          </a:lnTo>
                          <a:lnTo>
                            <a:pt x="120" y="13"/>
                          </a:lnTo>
                          <a:lnTo>
                            <a:pt x="113" y="11"/>
                          </a:lnTo>
                          <a:lnTo>
                            <a:pt x="106" y="9"/>
                          </a:lnTo>
                          <a:lnTo>
                            <a:pt x="99" y="8"/>
                          </a:lnTo>
                          <a:lnTo>
                            <a:pt x="91" y="7"/>
                          </a:lnTo>
                          <a:lnTo>
                            <a:pt x="84" y="7"/>
                          </a:lnTo>
                          <a:lnTo>
                            <a:pt x="84" y="0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339" name="Freeform 85"/>
                    <p:cNvSpPr>
                      <a:spLocks/>
                    </p:cNvSpPr>
                    <p:nvPr/>
                  </p:nvSpPr>
                  <p:spPr bwMode="auto">
                    <a:xfrm>
                      <a:off x="2305" y="3633"/>
                      <a:ext cx="141" cy="136"/>
                    </a:xfrm>
                    <a:custGeom>
                      <a:avLst/>
                      <a:gdLst/>
                      <a:ahLst/>
                      <a:cxnLst>
                        <a:cxn ang="0">
                          <a:pos x="95" y="1"/>
                        </a:cxn>
                        <a:cxn ang="0">
                          <a:pos x="120" y="5"/>
                        </a:cxn>
                        <a:cxn ang="0">
                          <a:pos x="141" y="16"/>
                        </a:cxn>
                        <a:cxn ang="0">
                          <a:pos x="157" y="30"/>
                        </a:cxn>
                        <a:cxn ang="0">
                          <a:pos x="168" y="48"/>
                        </a:cxn>
                        <a:cxn ang="0">
                          <a:pos x="172" y="68"/>
                        </a:cxn>
                        <a:cxn ang="0">
                          <a:pos x="168" y="87"/>
                        </a:cxn>
                        <a:cxn ang="0">
                          <a:pos x="157" y="105"/>
                        </a:cxn>
                        <a:cxn ang="0">
                          <a:pos x="140" y="119"/>
                        </a:cxn>
                        <a:cxn ang="0">
                          <a:pos x="127" y="127"/>
                        </a:cxn>
                        <a:cxn ang="0">
                          <a:pos x="104" y="133"/>
                        </a:cxn>
                        <a:cxn ang="0">
                          <a:pos x="77" y="134"/>
                        </a:cxn>
                        <a:cxn ang="0">
                          <a:pos x="52" y="130"/>
                        </a:cxn>
                        <a:cxn ang="0">
                          <a:pos x="32" y="119"/>
                        </a:cxn>
                        <a:cxn ang="0">
                          <a:pos x="15" y="105"/>
                        </a:cxn>
                        <a:cxn ang="0">
                          <a:pos x="4" y="87"/>
                        </a:cxn>
                        <a:cxn ang="0">
                          <a:pos x="0" y="71"/>
                        </a:cxn>
                        <a:cxn ang="0">
                          <a:pos x="1" y="60"/>
                        </a:cxn>
                        <a:cxn ang="0">
                          <a:pos x="7" y="41"/>
                        </a:cxn>
                        <a:cxn ang="0">
                          <a:pos x="20" y="25"/>
                        </a:cxn>
                        <a:cxn ang="0">
                          <a:pos x="38" y="11"/>
                        </a:cxn>
                        <a:cxn ang="0">
                          <a:pos x="61" y="3"/>
                        </a:cxn>
                        <a:cxn ang="0">
                          <a:pos x="82" y="0"/>
                        </a:cxn>
                        <a:cxn ang="0">
                          <a:pos x="78" y="7"/>
                        </a:cxn>
                        <a:cxn ang="0">
                          <a:pos x="56" y="11"/>
                        </a:cxn>
                        <a:cxn ang="0">
                          <a:pos x="37" y="21"/>
                        </a:cxn>
                        <a:cxn ang="0">
                          <a:pos x="22" y="33"/>
                        </a:cxn>
                        <a:cxn ang="0">
                          <a:pos x="12" y="49"/>
                        </a:cxn>
                        <a:cxn ang="0">
                          <a:pos x="8" y="68"/>
                        </a:cxn>
                        <a:cxn ang="0">
                          <a:pos x="12" y="86"/>
                        </a:cxn>
                        <a:cxn ang="0">
                          <a:pos x="22" y="102"/>
                        </a:cxn>
                        <a:cxn ang="0">
                          <a:pos x="37" y="114"/>
                        </a:cxn>
                        <a:cxn ang="0">
                          <a:pos x="56" y="124"/>
                        </a:cxn>
                        <a:cxn ang="0">
                          <a:pos x="78" y="128"/>
                        </a:cxn>
                        <a:cxn ang="0">
                          <a:pos x="102" y="127"/>
                        </a:cxn>
                        <a:cxn ang="0">
                          <a:pos x="123" y="121"/>
                        </a:cxn>
                        <a:cxn ang="0">
                          <a:pos x="141" y="110"/>
                        </a:cxn>
                        <a:cxn ang="0">
                          <a:pos x="154" y="97"/>
                        </a:cxn>
                        <a:cxn ang="0">
                          <a:pos x="162" y="80"/>
                        </a:cxn>
                        <a:cxn ang="0">
                          <a:pos x="163" y="61"/>
                        </a:cxn>
                        <a:cxn ang="0">
                          <a:pos x="158" y="44"/>
                        </a:cxn>
                        <a:cxn ang="0">
                          <a:pos x="146" y="29"/>
                        </a:cxn>
                        <a:cxn ang="0">
                          <a:pos x="129" y="17"/>
                        </a:cxn>
                        <a:cxn ang="0">
                          <a:pos x="109" y="9"/>
                        </a:cxn>
                        <a:cxn ang="0">
                          <a:pos x="86" y="7"/>
                        </a:cxn>
                      </a:cxnLst>
                      <a:rect l="0" t="0" r="r" b="b"/>
                      <a:pathLst>
                        <a:path w="173" h="136">
                          <a:moveTo>
                            <a:pt x="86" y="0"/>
                          </a:moveTo>
                          <a:lnTo>
                            <a:pt x="90" y="0"/>
                          </a:lnTo>
                          <a:lnTo>
                            <a:pt x="95" y="1"/>
                          </a:lnTo>
                          <a:lnTo>
                            <a:pt x="104" y="2"/>
                          </a:lnTo>
                          <a:lnTo>
                            <a:pt x="112" y="3"/>
                          </a:lnTo>
                          <a:lnTo>
                            <a:pt x="120" y="5"/>
                          </a:lnTo>
                          <a:lnTo>
                            <a:pt x="127" y="8"/>
                          </a:lnTo>
                          <a:lnTo>
                            <a:pt x="134" y="11"/>
                          </a:lnTo>
                          <a:lnTo>
                            <a:pt x="141" y="16"/>
                          </a:lnTo>
                          <a:lnTo>
                            <a:pt x="147" y="20"/>
                          </a:lnTo>
                          <a:lnTo>
                            <a:pt x="152" y="25"/>
                          </a:lnTo>
                          <a:lnTo>
                            <a:pt x="157" y="30"/>
                          </a:lnTo>
                          <a:lnTo>
                            <a:pt x="162" y="35"/>
                          </a:lnTo>
                          <a:lnTo>
                            <a:pt x="165" y="41"/>
                          </a:lnTo>
                          <a:lnTo>
                            <a:pt x="168" y="48"/>
                          </a:lnTo>
                          <a:lnTo>
                            <a:pt x="170" y="54"/>
                          </a:lnTo>
                          <a:lnTo>
                            <a:pt x="171" y="60"/>
                          </a:lnTo>
                          <a:lnTo>
                            <a:pt x="172" y="68"/>
                          </a:lnTo>
                          <a:lnTo>
                            <a:pt x="171" y="74"/>
                          </a:lnTo>
                          <a:lnTo>
                            <a:pt x="170" y="81"/>
                          </a:lnTo>
                          <a:lnTo>
                            <a:pt x="168" y="87"/>
                          </a:lnTo>
                          <a:lnTo>
                            <a:pt x="165" y="94"/>
                          </a:lnTo>
                          <a:lnTo>
                            <a:pt x="162" y="99"/>
                          </a:lnTo>
                          <a:lnTo>
                            <a:pt x="157" y="105"/>
                          </a:lnTo>
                          <a:lnTo>
                            <a:pt x="152" y="110"/>
                          </a:lnTo>
                          <a:lnTo>
                            <a:pt x="147" y="115"/>
                          </a:lnTo>
                          <a:lnTo>
                            <a:pt x="140" y="119"/>
                          </a:lnTo>
                          <a:lnTo>
                            <a:pt x="137" y="122"/>
                          </a:lnTo>
                          <a:lnTo>
                            <a:pt x="134" y="124"/>
                          </a:lnTo>
                          <a:lnTo>
                            <a:pt x="127" y="127"/>
                          </a:lnTo>
                          <a:lnTo>
                            <a:pt x="120" y="130"/>
                          </a:lnTo>
                          <a:lnTo>
                            <a:pt x="111" y="132"/>
                          </a:lnTo>
                          <a:lnTo>
                            <a:pt x="104" y="133"/>
                          </a:lnTo>
                          <a:lnTo>
                            <a:pt x="95" y="134"/>
                          </a:lnTo>
                          <a:lnTo>
                            <a:pt x="86" y="135"/>
                          </a:lnTo>
                          <a:lnTo>
                            <a:pt x="77" y="134"/>
                          </a:lnTo>
                          <a:lnTo>
                            <a:pt x="68" y="133"/>
                          </a:lnTo>
                          <a:lnTo>
                            <a:pt x="61" y="132"/>
                          </a:lnTo>
                          <a:lnTo>
                            <a:pt x="52" y="130"/>
                          </a:lnTo>
                          <a:lnTo>
                            <a:pt x="45" y="127"/>
                          </a:lnTo>
                          <a:lnTo>
                            <a:pt x="38" y="124"/>
                          </a:lnTo>
                          <a:lnTo>
                            <a:pt x="32" y="119"/>
                          </a:lnTo>
                          <a:lnTo>
                            <a:pt x="25" y="115"/>
                          </a:lnTo>
                          <a:lnTo>
                            <a:pt x="20" y="110"/>
                          </a:lnTo>
                          <a:lnTo>
                            <a:pt x="15" y="105"/>
                          </a:lnTo>
                          <a:lnTo>
                            <a:pt x="10" y="99"/>
                          </a:lnTo>
                          <a:lnTo>
                            <a:pt x="7" y="94"/>
                          </a:lnTo>
                          <a:lnTo>
                            <a:pt x="4" y="87"/>
                          </a:lnTo>
                          <a:lnTo>
                            <a:pt x="2" y="81"/>
                          </a:lnTo>
                          <a:lnTo>
                            <a:pt x="1" y="74"/>
                          </a:lnTo>
                          <a:lnTo>
                            <a:pt x="0" y="71"/>
                          </a:lnTo>
                          <a:lnTo>
                            <a:pt x="0" y="68"/>
                          </a:lnTo>
                          <a:lnTo>
                            <a:pt x="0" y="64"/>
                          </a:lnTo>
                          <a:lnTo>
                            <a:pt x="1" y="60"/>
                          </a:lnTo>
                          <a:lnTo>
                            <a:pt x="2" y="54"/>
                          </a:lnTo>
                          <a:lnTo>
                            <a:pt x="4" y="48"/>
                          </a:lnTo>
                          <a:lnTo>
                            <a:pt x="7" y="41"/>
                          </a:lnTo>
                          <a:lnTo>
                            <a:pt x="10" y="35"/>
                          </a:lnTo>
                          <a:lnTo>
                            <a:pt x="15" y="30"/>
                          </a:lnTo>
                          <a:lnTo>
                            <a:pt x="20" y="25"/>
                          </a:lnTo>
                          <a:lnTo>
                            <a:pt x="25" y="20"/>
                          </a:lnTo>
                          <a:lnTo>
                            <a:pt x="32" y="16"/>
                          </a:lnTo>
                          <a:lnTo>
                            <a:pt x="38" y="11"/>
                          </a:lnTo>
                          <a:lnTo>
                            <a:pt x="45" y="8"/>
                          </a:lnTo>
                          <a:lnTo>
                            <a:pt x="52" y="5"/>
                          </a:lnTo>
                          <a:lnTo>
                            <a:pt x="61" y="3"/>
                          </a:lnTo>
                          <a:lnTo>
                            <a:pt x="68" y="2"/>
                          </a:lnTo>
                          <a:lnTo>
                            <a:pt x="77" y="1"/>
                          </a:lnTo>
                          <a:lnTo>
                            <a:pt x="82" y="0"/>
                          </a:lnTo>
                          <a:lnTo>
                            <a:pt x="86" y="0"/>
                          </a:lnTo>
                          <a:lnTo>
                            <a:pt x="86" y="7"/>
                          </a:lnTo>
                          <a:lnTo>
                            <a:pt x="78" y="7"/>
                          </a:lnTo>
                          <a:lnTo>
                            <a:pt x="70" y="8"/>
                          </a:lnTo>
                          <a:lnTo>
                            <a:pt x="63" y="9"/>
                          </a:lnTo>
                          <a:lnTo>
                            <a:pt x="56" y="11"/>
                          </a:lnTo>
                          <a:lnTo>
                            <a:pt x="49" y="14"/>
                          </a:lnTo>
                          <a:lnTo>
                            <a:pt x="43" y="17"/>
                          </a:lnTo>
                          <a:lnTo>
                            <a:pt x="37" y="21"/>
                          </a:lnTo>
                          <a:lnTo>
                            <a:pt x="32" y="25"/>
                          </a:lnTo>
                          <a:lnTo>
                            <a:pt x="26" y="29"/>
                          </a:lnTo>
                          <a:lnTo>
                            <a:pt x="22" y="33"/>
                          </a:lnTo>
                          <a:lnTo>
                            <a:pt x="18" y="38"/>
                          </a:lnTo>
                          <a:lnTo>
                            <a:pt x="15" y="44"/>
                          </a:lnTo>
                          <a:lnTo>
                            <a:pt x="12" y="49"/>
                          </a:lnTo>
                          <a:lnTo>
                            <a:pt x="10" y="55"/>
                          </a:lnTo>
                          <a:lnTo>
                            <a:pt x="9" y="61"/>
                          </a:lnTo>
                          <a:lnTo>
                            <a:pt x="8" y="68"/>
                          </a:lnTo>
                          <a:lnTo>
                            <a:pt x="9" y="74"/>
                          </a:lnTo>
                          <a:lnTo>
                            <a:pt x="10" y="80"/>
                          </a:lnTo>
                          <a:lnTo>
                            <a:pt x="12" y="86"/>
                          </a:lnTo>
                          <a:lnTo>
                            <a:pt x="15" y="91"/>
                          </a:lnTo>
                          <a:lnTo>
                            <a:pt x="18" y="97"/>
                          </a:lnTo>
                          <a:lnTo>
                            <a:pt x="22" y="102"/>
                          </a:lnTo>
                          <a:lnTo>
                            <a:pt x="26" y="106"/>
                          </a:lnTo>
                          <a:lnTo>
                            <a:pt x="32" y="110"/>
                          </a:lnTo>
                          <a:lnTo>
                            <a:pt x="37" y="114"/>
                          </a:lnTo>
                          <a:lnTo>
                            <a:pt x="43" y="118"/>
                          </a:lnTo>
                          <a:lnTo>
                            <a:pt x="49" y="121"/>
                          </a:lnTo>
                          <a:lnTo>
                            <a:pt x="56" y="124"/>
                          </a:lnTo>
                          <a:lnTo>
                            <a:pt x="63" y="125"/>
                          </a:lnTo>
                          <a:lnTo>
                            <a:pt x="70" y="127"/>
                          </a:lnTo>
                          <a:lnTo>
                            <a:pt x="78" y="128"/>
                          </a:lnTo>
                          <a:lnTo>
                            <a:pt x="86" y="128"/>
                          </a:lnTo>
                          <a:lnTo>
                            <a:pt x="94" y="128"/>
                          </a:lnTo>
                          <a:lnTo>
                            <a:pt x="102" y="127"/>
                          </a:lnTo>
                          <a:lnTo>
                            <a:pt x="109" y="125"/>
                          </a:lnTo>
                          <a:lnTo>
                            <a:pt x="116" y="124"/>
                          </a:lnTo>
                          <a:lnTo>
                            <a:pt x="123" y="121"/>
                          </a:lnTo>
                          <a:lnTo>
                            <a:pt x="129" y="118"/>
                          </a:lnTo>
                          <a:lnTo>
                            <a:pt x="135" y="114"/>
                          </a:lnTo>
                          <a:lnTo>
                            <a:pt x="141" y="110"/>
                          </a:lnTo>
                          <a:lnTo>
                            <a:pt x="146" y="106"/>
                          </a:lnTo>
                          <a:lnTo>
                            <a:pt x="151" y="102"/>
                          </a:lnTo>
                          <a:lnTo>
                            <a:pt x="154" y="97"/>
                          </a:lnTo>
                          <a:lnTo>
                            <a:pt x="158" y="91"/>
                          </a:lnTo>
                          <a:lnTo>
                            <a:pt x="160" y="86"/>
                          </a:lnTo>
                          <a:lnTo>
                            <a:pt x="162" y="80"/>
                          </a:lnTo>
                          <a:lnTo>
                            <a:pt x="163" y="74"/>
                          </a:lnTo>
                          <a:lnTo>
                            <a:pt x="164" y="68"/>
                          </a:lnTo>
                          <a:lnTo>
                            <a:pt x="163" y="61"/>
                          </a:lnTo>
                          <a:lnTo>
                            <a:pt x="162" y="55"/>
                          </a:lnTo>
                          <a:lnTo>
                            <a:pt x="160" y="49"/>
                          </a:lnTo>
                          <a:lnTo>
                            <a:pt x="158" y="44"/>
                          </a:lnTo>
                          <a:lnTo>
                            <a:pt x="154" y="38"/>
                          </a:lnTo>
                          <a:lnTo>
                            <a:pt x="151" y="33"/>
                          </a:lnTo>
                          <a:lnTo>
                            <a:pt x="146" y="29"/>
                          </a:lnTo>
                          <a:lnTo>
                            <a:pt x="141" y="25"/>
                          </a:lnTo>
                          <a:lnTo>
                            <a:pt x="135" y="21"/>
                          </a:lnTo>
                          <a:lnTo>
                            <a:pt x="129" y="17"/>
                          </a:lnTo>
                          <a:lnTo>
                            <a:pt x="123" y="14"/>
                          </a:lnTo>
                          <a:lnTo>
                            <a:pt x="116" y="11"/>
                          </a:lnTo>
                          <a:lnTo>
                            <a:pt x="109" y="9"/>
                          </a:lnTo>
                          <a:lnTo>
                            <a:pt x="102" y="8"/>
                          </a:lnTo>
                          <a:lnTo>
                            <a:pt x="94" y="7"/>
                          </a:lnTo>
                          <a:lnTo>
                            <a:pt x="86" y="7"/>
                          </a:lnTo>
                          <a:lnTo>
                            <a:pt x="86" y="0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FFA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sp>
                <p:nvSpPr>
                  <p:cNvPr id="217" name="Freeform 86"/>
                  <p:cNvSpPr>
                    <a:spLocks/>
                  </p:cNvSpPr>
                  <p:nvPr/>
                </p:nvSpPr>
                <p:spPr bwMode="auto">
                  <a:xfrm>
                    <a:off x="2383" y="3633"/>
                    <a:ext cx="20" cy="7"/>
                  </a:xfrm>
                  <a:custGeom>
                    <a:avLst/>
                    <a:gdLst/>
                    <a:ahLst/>
                    <a:cxnLst>
                      <a:cxn ang="0">
                        <a:pos x="4" y="6"/>
                      </a:cxn>
                      <a:cxn ang="0">
                        <a:pos x="2" y="6"/>
                      </a:cxn>
                      <a:cxn ang="0">
                        <a:pos x="2" y="5"/>
                      </a:cxn>
                      <a:cxn ang="0">
                        <a:pos x="1" y="5"/>
                      </a:cxn>
                      <a:cxn ang="0">
                        <a:pos x="0" y="3"/>
                      </a:cxn>
                      <a:cxn ang="0">
                        <a:pos x="0" y="2"/>
                      </a:cxn>
                      <a:cxn ang="0">
                        <a:pos x="1" y="2"/>
                      </a:cxn>
                      <a:cxn ang="0">
                        <a:pos x="1" y="1"/>
                      </a:cxn>
                      <a:cxn ang="0">
                        <a:pos x="2" y="1"/>
                      </a:cxn>
                      <a:cxn ang="0">
                        <a:pos x="4" y="0"/>
                      </a:cxn>
                      <a:cxn ang="0">
                        <a:pos x="5" y="1"/>
                      </a:cxn>
                      <a:cxn ang="0">
                        <a:pos x="6" y="2"/>
                      </a:cxn>
                      <a:cxn ang="0">
                        <a:pos x="7" y="3"/>
                      </a:cxn>
                      <a:cxn ang="0">
                        <a:pos x="6" y="5"/>
                      </a:cxn>
                      <a:cxn ang="0">
                        <a:pos x="5" y="5"/>
                      </a:cxn>
                      <a:cxn ang="0">
                        <a:pos x="5" y="6"/>
                      </a:cxn>
                      <a:cxn ang="0">
                        <a:pos x="4" y="6"/>
                      </a:cxn>
                    </a:cxnLst>
                    <a:rect l="0" t="0" r="r" b="b"/>
                    <a:pathLst>
                      <a:path w="8" h="7">
                        <a:moveTo>
                          <a:pt x="4" y="6"/>
                        </a:moveTo>
                        <a:lnTo>
                          <a:pt x="2" y="6"/>
                        </a:lnTo>
                        <a:lnTo>
                          <a:pt x="2" y="5"/>
                        </a:lnTo>
                        <a:lnTo>
                          <a:pt x="1" y="5"/>
                        </a:lnTo>
                        <a:lnTo>
                          <a:pt x="0" y="3"/>
                        </a:lnTo>
                        <a:lnTo>
                          <a:pt x="0" y="2"/>
                        </a:lnTo>
                        <a:lnTo>
                          <a:pt x="1" y="2"/>
                        </a:lnTo>
                        <a:lnTo>
                          <a:pt x="1" y="1"/>
                        </a:lnTo>
                        <a:lnTo>
                          <a:pt x="2" y="1"/>
                        </a:lnTo>
                        <a:lnTo>
                          <a:pt x="4" y="0"/>
                        </a:lnTo>
                        <a:lnTo>
                          <a:pt x="5" y="1"/>
                        </a:lnTo>
                        <a:lnTo>
                          <a:pt x="6" y="2"/>
                        </a:lnTo>
                        <a:lnTo>
                          <a:pt x="7" y="3"/>
                        </a:lnTo>
                        <a:lnTo>
                          <a:pt x="6" y="5"/>
                        </a:lnTo>
                        <a:lnTo>
                          <a:pt x="5" y="5"/>
                        </a:lnTo>
                        <a:lnTo>
                          <a:pt x="5" y="6"/>
                        </a:lnTo>
                        <a:lnTo>
                          <a:pt x="4" y="6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sp>
                <p:nvSpPr>
                  <p:cNvPr id="218" name="Freeform 87"/>
                  <p:cNvSpPr>
                    <a:spLocks/>
                  </p:cNvSpPr>
                  <p:nvPr/>
                </p:nvSpPr>
                <p:spPr bwMode="auto">
                  <a:xfrm>
                    <a:off x="2383" y="3740"/>
                    <a:ext cx="20" cy="15"/>
                  </a:xfrm>
                  <a:custGeom>
                    <a:avLst/>
                    <a:gdLst/>
                    <a:ahLst/>
                    <a:cxnLst>
                      <a:cxn ang="0">
                        <a:pos x="10" y="14"/>
                      </a:cxn>
                      <a:cxn ang="0">
                        <a:pos x="9" y="12"/>
                      </a:cxn>
                      <a:cxn ang="0">
                        <a:pos x="8" y="10"/>
                      </a:cxn>
                      <a:cxn ang="0">
                        <a:pos x="8" y="9"/>
                      </a:cxn>
                      <a:cxn ang="0">
                        <a:pos x="8" y="8"/>
                      </a:cxn>
                      <a:cxn ang="0">
                        <a:pos x="9" y="6"/>
                      </a:cxn>
                      <a:cxn ang="0">
                        <a:pos x="9" y="5"/>
                      </a:cxn>
                      <a:cxn ang="0">
                        <a:pos x="9" y="4"/>
                      </a:cxn>
                      <a:cxn ang="0">
                        <a:pos x="9" y="3"/>
                      </a:cxn>
                      <a:cxn ang="0">
                        <a:pos x="8" y="2"/>
                      </a:cxn>
                      <a:cxn ang="0">
                        <a:pos x="7" y="1"/>
                      </a:cxn>
                      <a:cxn ang="0">
                        <a:pos x="6" y="0"/>
                      </a:cxn>
                      <a:cxn ang="0">
                        <a:pos x="5" y="0"/>
                      </a:cxn>
                      <a:cxn ang="0">
                        <a:pos x="4" y="0"/>
                      </a:cxn>
                      <a:cxn ang="0">
                        <a:pos x="3" y="1"/>
                      </a:cxn>
                      <a:cxn ang="0">
                        <a:pos x="2" y="2"/>
                      </a:cxn>
                      <a:cxn ang="0">
                        <a:pos x="1" y="3"/>
                      </a:cxn>
                      <a:cxn ang="0">
                        <a:pos x="1" y="5"/>
                      </a:cxn>
                      <a:cxn ang="0">
                        <a:pos x="1" y="6"/>
                      </a:cxn>
                      <a:cxn ang="0">
                        <a:pos x="2" y="8"/>
                      </a:cxn>
                      <a:cxn ang="0">
                        <a:pos x="2" y="9"/>
                      </a:cxn>
                      <a:cxn ang="0">
                        <a:pos x="2" y="10"/>
                      </a:cxn>
                      <a:cxn ang="0">
                        <a:pos x="1" y="12"/>
                      </a:cxn>
                      <a:cxn ang="0">
                        <a:pos x="0" y="14"/>
                      </a:cxn>
                      <a:cxn ang="0">
                        <a:pos x="10" y="14"/>
                      </a:cxn>
                    </a:cxnLst>
                    <a:rect l="0" t="0" r="r" b="b"/>
                    <a:pathLst>
                      <a:path w="11" h="15">
                        <a:moveTo>
                          <a:pt x="10" y="14"/>
                        </a:moveTo>
                        <a:lnTo>
                          <a:pt x="9" y="12"/>
                        </a:lnTo>
                        <a:lnTo>
                          <a:pt x="8" y="10"/>
                        </a:lnTo>
                        <a:lnTo>
                          <a:pt x="8" y="9"/>
                        </a:lnTo>
                        <a:lnTo>
                          <a:pt x="8" y="8"/>
                        </a:lnTo>
                        <a:lnTo>
                          <a:pt x="9" y="6"/>
                        </a:lnTo>
                        <a:lnTo>
                          <a:pt x="9" y="5"/>
                        </a:lnTo>
                        <a:lnTo>
                          <a:pt x="9" y="4"/>
                        </a:lnTo>
                        <a:lnTo>
                          <a:pt x="9" y="3"/>
                        </a:lnTo>
                        <a:lnTo>
                          <a:pt x="8" y="2"/>
                        </a:lnTo>
                        <a:lnTo>
                          <a:pt x="7" y="1"/>
                        </a:lnTo>
                        <a:lnTo>
                          <a:pt x="6" y="0"/>
                        </a:lnTo>
                        <a:lnTo>
                          <a:pt x="5" y="0"/>
                        </a:lnTo>
                        <a:lnTo>
                          <a:pt x="4" y="0"/>
                        </a:lnTo>
                        <a:lnTo>
                          <a:pt x="3" y="1"/>
                        </a:lnTo>
                        <a:lnTo>
                          <a:pt x="2" y="2"/>
                        </a:lnTo>
                        <a:lnTo>
                          <a:pt x="1" y="3"/>
                        </a:lnTo>
                        <a:lnTo>
                          <a:pt x="1" y="5"/>
                        </a:lnTo>
                        <a:lnTo>
                          <a:pt x="1" y="6"/>
                        </a:lnTo>
                        <a:lnTo>
                          <a:pt x="2" y="8"/>
                        </a:lnTo>
                        <a:lnTo>
                          <a:pt x="2" y="9"/>
                        </a:lnTo>
                        <a:lnTo>
                          <a:pt x="2" y="10"/>
                        </a:lnTo>
                        <a:lnTo>
                          <a:pt x="1" y="12"/>
                        </a:lnTo>
                        <a:lnTo>
                          <a:pt x="0" y="14"/>
                        </a:lnTo>
                        <a:lnTo>
                          <a:pt x="10" y="14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grpSp>
                <p:nvGrpSpPr>
                  <p:cNvPr id="219" name="Group 88"/>
                  <p:cNvGrpSpPr>
                    <a:grpSpLocks/>
                  </p:cNvGrpSpPr>
                  <p:nvPr/>
                </p:nvGrpSpPr>
                <p:grpSpPr bwMode="auto">
                  <a:xfrm>
                    <a:off x="2383" y="3740"/>
                    <a:ext cx="11" cy="15"/>
                    <a:chOff x="2383" y="3740"/>
                    <a:chExt cx="11" cy="15"/>
                  </a:xfrm>
                </p:grpSpPr>
                <p:sp>
                  <p:nvSpPr>
                    <p:cNvPr id="336" name="Freeform 89"/>
                    <p:cNvSpPr>
                      <a:spLocks/>
                    </p:cNvSpPr>
                    <p:nvPr/>
                  </p:nvSpPr>
                  <p:spPr bwMode="auto">
                    <a:xfrm>
                      <a:off x="2383" y="3740"/>
                      <a:ext cx="61" cy="1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9"/>
                        </a:cxn>
                        <a:cxn ang="0">
                          <a:pos x="4" y="8"/>
                        </a:cxn>
                        <a:cxn ang="0">
                          <a:pos x="4" y="7"/>
                        </a:cxn>
                        <a:cxn ang="0">
                          <a:pos x="4" y="6"/>
                        </a:cxn>
                        <a:cxn ang="0">
                          <a:pos x="4" y="5"/>
                        </a:cxn>
                        <a:cxn ang="0">
                          <a:pos x="4" y="4"/>
                        </a:cxn>
                        <a:cxn ang="0">
                          <a:pos x="5" y="3"/>
                        </a:cxn>
                        <a:cxn ang="0">
                          <a:pos x="5" y="3"/>
                        </a:cxn>
                        <a:cxn ang="0">
                          <a:pos x="4" y="2"/>
                        </a:cxn>
                        <a:cxn ang="0">
                          <a:pos x="4" y="1"/>
                        </a:cxn>
                        <a:cxn ang="0">
                          <a:pos x="4" y="0"/>
                        </a:cxn>
                        <a:cxn ang="0">
                          <a:pos x="3" y="0"/>
                        </a:cxn>
                        <a:cxn ang="0">
                          <a:pos x="3" y="0"/>
                        </a:cxn>
                        <a:cxn ang="0">
                          <a:pos x="2" y="0"/>
                        </a:cxn>
                        <a:cxn ang="0">
                          <a:pos x="1" y="0"/>
                        </a:cxn>
                        <a:cxn ang="0">
                          <a:pos x="1" y="1"/>
                        </a:cxn>
                        <a:cxn ang="0">
                          <a:pos x="1" y="2"/>
                        </a:cxn>
                        <a:cxn ang="0">
                          <a:pos x="0" y="3"/>
                        </a:cxn>
                        <a:cxn ang="0">
                          <a:pos x="1" y="4"/>
                        </a:cxn>
                        <a:cxn ang="0">
                          <a:pos x="1" y="5"/>
                        </a:cxn>
                        <a:cxn ang="0">
                          <a:pos x="1" y="6"/>
                        </a:cxn>
                        <a:cxn ang="0">
                          <a:pos x="1" y="7"/>
                        </a:cxn>
                        <a:cxn ang="0">
                          <a:pos x="1" y="8"/>
                        </a:cxn>
                        <a:cxn ang="0">
                          <a:pos x="0" y="9"/>
                        </a:cxn>
                        <a:cxn ang="0">
                          <a:pos x="5" y="9"/>
                        </a:cxn>
                      </a:cxnLst>
                      <a:rect l="0" t="0" r="r" b="b"/>
                      <a:pathLst>
                        <a:path w="6" h="10">
                          <a:moveTo>
                            <a:pt x="5" y="9"/>
                          </a:moveTo>
                          <a:lnTo>
                            <a:pt x="4" y="8"/>
                          </a:lnTo>
                          <a:lnTo>
                            <a:pt x="4" y="7"/>
                          </a:lnTo>
                          <a:lnTo>
                            <a:pt x="4" y="6"/>
                          </a:lnTo>
                          <a:lnTo>
                            <a:pt x="4" y="5"/>
                          </a:lnTo>
                          <a:lnTo>
                            <a:pt x="4" y="4"/>
                          </a:lnTo>
                          <a:lnTo>
                            <a:pt x="5" y="3"/>
                          </a:lnTo>
                          <a:lnTo>
                            <a:pt x="5" y="3"/>
                          </a:lnTo>
                          <a:lnTo>
                            <a:pt x="4" y="2"/>
                          </a:lnTo>
                          <a:lnTo>
                            <a:pt x="4" y="1"/>
                          </a:lnTo>
                          <a:lnTo>
                            <a:pt x="4" y="0"/>
                          </a:lnTo>
                          <a:lnTo>
                            <a:pt x="3" y="0"/>
                          </a:lnTo>
                          <a:lnTo>
                            <a:pt x="3" y="0"/>
                          </a:lnTo>
                          <a:lnTo>
                            <a:pt x="2" y="0"/>
                          </a:lnTo>
                          <a:lnTo>
                            <a:pt x="1" y="0"/>
                          </a:lnTo>
                          <a:lnTo>
                            <a:pt x="1" y="1"/>
                          </a:lnTo>
                          <a:lnTo>
                            <a:pt x="1" y="2"/>
                          </a:lnTo>
                          <a:lnTo>
                            <a:pt x="0" y="3"/>
                          </a:lnTo>
                          <a:lnTo>
                            <a:pt x="1" y="4"/>
                          </a:lnTo>
                          <a:lnTo>
                            <a:pt x="1" y="5"/>
                          </a:lnTo>
                          <a:lnTo>
                            <a:pt x="1" y="6"/>
                          </a:lnTo>
                          <a:lnTo>
                            <a:pt x="1" y="7"/>
                          </a:lnTo>
                          <a:lnTo>
                            <a:pt x="1" y="8"/>
                          </a:lnTo>
                          <a:lnTo>
                            <a:pt x="0" y="9"/>
                          </a:lnTo>
                          <a:lnTo>
                            <a:pt x="5" y="9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337" name="Freeform 90"/>
                    <p:cNvSpPr>
                      <a:spLocks/>
                    </p:cNvSpPr>
                    <p:nvPr/>
                  </p:nvSpPr>
                  <p:spPr bwMode="auto">
                    <a:xfrm>
                      <a:off x="2383" y="3740"/>
                      <a:ext cx="69" cy="15"/>
                    </a:xfrm>
                    <a:custGeom>
                      <a:avLst/>
                      <a:gdLst/>
                      <a:ahLst/>
                      <a:cxnLst>
                        <a:cxn ang="0">
                          <a:pos x="10" y="14"/>
                        </a:cxn>
                        <a:cxn ang="0">
                          <a:pos x="9" y="12"/>
                        </a:cxn>
                        <a:cxn ang="0">
                          <a:pos x="8" y="10"/>
                        </a:cxn>
                        <a:cxn ang="0">
                          <a:pos x="8" y="9"/>
                        </a:cxn>
                        <a:cxn ang="0">
                          <a:pos x="8" y="8"/>
                        </a:cxn>
                        <a:cxn ang="0">
                          <a:pos x="9" y="6"/>
                        </a:cxn>
                        <a:cxn ang="0">
                          <a:pos x="9" y="5"/>
                        </a:cxn>
                        <a:cxn ang="0">
                          <a:pos x="9" y="4"/>
                        </a:cxn>
                        <a:cxn ang="0">
                          <a:pos x="9" y="3"/>
                        </a:cxn>
                        <a:cxn ang="0">
                          <a:pos x="8" y="2"/>
                        </a:cxn>
                        <a:cxn ang="0">
                          <a:pos x="7" y="1"/>
                        </a:cxn>
                        <a:cxn ang="0">
                          <a:pos x="6" y="0"/>
                        </a:cxn>
                        <a:cxn ang="0">
                          <a:pos x="5" y="0"/>
                        </a:cxn>
                        <a:cxn ang="0">
                          <a:pos x="4" y="0"/>
                        </a:cxn>
                        <a:cxn ang="0">
                          <a:pos x="3" y="1"/>
                        </a:cxn>
                        <a:cxn ang="0">
                          <a:pos x="2" y="2"/>
                        </a:cxn>
                        <a:cxn ang="0">
                          <a:pos x="1" y="3"/>
                        </a:cxn>
                        <a:cxn ang="0">
                          <a:pos x="1" y="5"/>
                        </a:cxn>
                        <a:cxn ang="0">
                          <a:pos x="1" y="6"/>
                        </a:cxn>
                        <a:cxn ang="0">
                          <a:pos x="2" y="8"/>
                        </a:cxn>
                        <a:cxn ang="0">
                          <a:pos x="2" y="9"/>
                        </a:cxn>
                        <a:cxn ang="0">
                          <a:pos x="2" y="10"/>
                        </a:cxn>
                        <a:cxn ang="0">
                          <a:pos x="1" y="12"/>
                        </a:cxn>
                        <a:cxn ang="0">
                          <a:pos x="0" y="14"/>
                        </a:cxn>
                        <a:cxn ang="0">
                          <a:pos x="10" y="14"/>
                        </a:cxn>
                      </a:cxnLst>
                      <a:rect l="0" t="0" r="r" b="b"/>
                      <a:pathLst>
                        <a:path w="11" h="15">
                          <a:moveTo>
                            <a:pt x="10" y="14"/>
                          </a:moveTo>
                          <a:lnTo>
                            <a:pt x="9" y="12"/>
                          </a:lnTo>
                          <a:lnTo>
                            <a:pt x="8" y="10"/>
                          </a:lnTo>
                          <a:lnTo>
                            <a:pt x="8" y="9"/>
                          </a:lnTo>
                          <a:lnTo>
                            <a:pt x="8" y="8"/>
                          </a:lnTo>
                          <a:lnTo>
                            <a:pt x="9" y="6"/>
                          </a:lnTo>
                          <a:lnTo>
                            <a:pt x="9" y="5"/>
                          </a:lnTo>
                          <a:lnTo>
                            <a:pt x="9" y="4"/>
                          </a:lnTo>
                          <a:lnTo>
                            <a:pt x="9" y="3"/>
                          </a:lnTo>
                          <a:lnTo>
                            <a:pt x="8" y="2"/>
                          </a:lnTo>
                          <a:lnTo>
                            <a:pt x="7" y="1"/>
                          </a:lnTo>
                          <a:lnTo>
                            <a:pt x="6" y="0"/>
                          </a:lnTo>
                          <a:lnTo>
                            <a:pt x="5" y="0"/>
                          </a:lnTo>
                          <a:lnTo>
                            <a:pt x="4" y="0"/>
                          </a:lnTo>
                          <a:lnTo>
                            <a:pt x="3" y="1"/>
                          </a:lnTo>
                          <a:lnTo>
                            <a:pt x="2" y="2"/>
                          </a:lnTo>
                          <a:lnTo>
                            <a:pt x="1" y="3"/>
                          </a:lnTo>
                          <a:lnTo>
                            <a:pt x="1" y="5"/>
                          </a:lnTo>
                          <a:lnTo>
                            <a:pt x="1" y="6"/>
                          </a:lnTo>
                          <a:lnTo>
                            <a:pt x="2" y="8"/>
                          </a:lnTo>
                          <a:lnTo>
                            <a:pt x="2" y="9"/>
                          </a:lnTo>
                          <a:lnTo>
                            <a:pt x="2" y="10"/>
                          </a:lnTo>
                          <a:lnTo>
                            <a:pt x="1" y="12"/>
                          </a:lnTo>
                          <a:lnTo>
                            <a:pt x="0" y="14"/>
                          </a:lnTo>
                          <a:lnTo>
                            <a:pt x="10" y="14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sp>
                <p:nvSpPr>
                  <p:cNvPr id="220" name="Freeform 91"/>
                  <p:cNvSpPr>
                    <a:spLocks/>
                  </p:cNvSpPr>
                  <p:nvPr/>
                </p:nvSpPr>
                <p:spPr bwMode="auto">
                  <a:xfrm>
                    <a:off x="2321" y="3649"/>
                    <a:ext cx="139" cy="106"/>
                  </a:xfrm>
                  <a:custGeom>
                    <a:avLst/>
                    <a:gdLst/>
                    <a:ahLst/>
                    <a:cxnLst>
                      <a:cxn ang="0">
                        <a:pos x="75" y="4"/>
                      </a:cxn>
                      <a:cxn ang="0">
                        <a:pos x="86" y="6"/>
                      </a:cxn>
                      <a:cxn ang="0">
                        <a:pos x="99" y="8"/>
                      </a:cxn>
                      <a:cxn ang="0">
                        <a:pos x="105" y="6"/>
                      </a:cxn>
                      <a:cxn ang="0">
                        <a:pos x="111" y="4"/>
                      </a:cxn>
                      <a:cxn ang="0">
                        <a:pos x="117" y="1"/>
                      </a:cxn>
                      <a:cxn ang="0">
                        <a:pos x="140" y="19"/>
                      </a:cxn>
                      <a:cxn ang="0">
                        <a:pos x="133" y="24"/>
                      </a:cxn>
                      <a:cxn ang="0">
                        <a:pos x="129" y="28"/>
                      </a:cxn>
                      <a:cxn ang="0">
                        <a:pos x="124" y="33"/>
                      </a:cxn>
                      <a:cxn ang="0">
                        <a:pos x="123" y="36"/>
                      </a:cxn>
                      <a:cxn ang="0">
                        <a:pos x="123" y="43"/>
                      </a:cxn>
                      <a:cxn ang="0">
                        <a:pos x="125" y="52"/>
                      </a:cxn>
                      <a:cxn ang="0">
                        <a:pos x="128" y="60"/>
                      </a:cxn>
                      <a:cxn ang="0">
                        <a:pos x="129" y="72"/>
                      </a:cxn>
                      <a:cxn ang="0">
                        <a:pos x="127" y="77"/>
                      </a:cxn>
                      <a:cxn ang="0">
                        <a:pos x="124" y="82"/>
                      </a:cxn>
                      <a:cxn ang="0">
                        <a:pos x="118" y="89"/>
                      </a:cxn>
                      <a:cxn ang="0">
                        <a:pos x="110" y="92"/>
                      </a:cxn>
                      <a:cxn ang="0">
                        <a:pos x="92" y="96"/>
                      </a:cxn>
                      <a:cxn ang="0">
                        <a:pos x="92" y="96"/>
                      </a:cxn>
                      <a:cxn ang="0">
                        <a:pos x="82" y="99"/>
                      </a:cxn>
                      <a:cxn ang="0">
                        <a:pos x="76" y="100"/>
                      </a:cxn>
                      <a:cxn ang="0">
                        <a:pos x="72" y="103"/>
                      </a:cxn>
                      <a:cxn ang="0">
                        <a:pos x="71" y="105"/>
                      </a:cxn>
                      <a:cxn ang="0">
                        <a:pos x="68" y="102"/>
                      </a:cxn>
                      <a:cxn ang="0">
                        <a:pos x="62" y="100"/>
                      </a:cxn>
                      <a:cxn ang="0">
                        <a:pos x="55" y="98"/>
                      </a:cxn>
                      <a:cxn ang="0">
                        <a:pos x="50" y="97"/>
                      </a:cxn>
                      <a:cxn ang="0">
                        <a:pos x="43" y="95"/>
                      </a:cxn>
                      <a:cxn ang="0">
                        <a:pos x="34" y="93"/>
                      </a:cxn>
                      <a:cxn ang="0">
                        <a:pos x="25" y="90"/>
                      </a:cxn>
                      <a:cxn ang="0">
                        <a:pos x="19" y="85"/>
                      </a:cxn>
                      <a:cxn ang="0">
                        <a:pos x="14" y="80"/>
                      </a:cxn>
                      <a:cxn ang="0">
                        <a:pos x="12" y="75"/>
                      </a:cxn>
                      <a:cxn ang="0">
                        <a:pos x="11" y="70"/>
                      </a:cxn>
                      <a:cxn ang="0">
                        <a:pos x="12" y="62"/>
                      </a:cxn>
                      <a:cxn ang="0">
                        <a:pos x="14" y="57"/>
                      </a:cxn>
                      <a:cxn ang="0">
                        <a:pos x="16" y="47"/>
                      </a:cxn>
                      <a:cxn ang="0">
                        <a:pos x="17" y="36"/>
                      </a:cxn>
                      <a:cxn ang="0">
                        <a:pos x="16" y="32"/>
                      </a:cxn>
                      <a:cxn ang="0">
                        <a:pos x="12" y="28"/>
                      </a:cxn>
                      <a:cxn ang="0">
                        <a:pos x="8" y="24"/>
                      </a:cxn>
                      <a:cxn ang="0">
                        <a:pos x="1" y="19"/>
                      </a:cxn>
                      <a:cxn ang="0">
                        <a:pos x="23" y="0"/>
                      </a:cxn>
                      <a:cxn ang="0">
                        <a:pos x="28" y="3"/>
                      </a:cxn>
                      <a:cxn ang="0">
                        <a:pos x="35" y="6"/>
                      </a:cxn>
                      <a:cxn ang="0">
                        <a:pos x="41" y="6"/>
                      </a:cxn>
                      <a:cxn ang="0">
                        <a:pos x="48" y="7"/>
                      </a:cxn>
                      <a:cxn ang="0">
                        <a:pos x="60" y="5"/>
                      </a:cxn>
                      <a:cxn ang="0">
                        <a:pos x="71" y="2"/>
                      </a:cxn>
                    </a:cxnLst>
                    <a:rect l="0" t="0" r="r" b="b"/>
                    <a:pathLst>
                      <a:path w="142" h="106">
                        <a:moveTo>
                          <a:pt x="71" y="2"/>
                        </a:moveTo>
                        <a:lnTo>
                          <a:pt x="75" y="4"/>
                        </a:lnTo>
                        <a:lnTo>
                          <a:pt x="81" y="5"/>
                        </a:lnTo>
                        <a:lnTo>
                          <a:pt x="86" y="6"/>
                        </a:lnTo>
                        <a:lnTo>
                          <a:pt x="93" y="7"/>
                        </a:lnTo>
                        <a:lnTo>
                          <a:pt x="99" y="8"/>
                        </a:lnTo>
                        <a:lnTo>
                          <a:pt x="102" y="7"/>
                        </a:lnTo>
                        <a:lnTo>
                          <a:pt x="105" y="6"/>
                        </a:lnTo>
                        <a:lnTo>
                          <a:pt x="108" y="5"/>
                        </a:lnTo>
                        <a:lnTo>
                          <a:pt x="111" y="4"/>
                        </a:lnTo>
                        <a:lnTo>
                          <a:pt x="114" y="3"/>
                        </a:lnTo>
                        <a:lnTo>
                          <a:pt x="117" y="1"/>
                        </a:lnTo>
                        <a:lnTo>
                          <a:pt x="141" y="19"/>
                        </a:lnTo>
                        <a:lnTo>
                          <a:pt x="140" y="19"/>
                        </a:lnTo>
                        <a:lnTo>
                          <a:pt x="137" y="21"/>
                        </a:lnTo>
                        <a:lnTo>
                          <a:pt x="133" y="24"/>
                        </a:lnTo>
                        <a:lnTo>
                          <a:pt x="131" y="25"/>
                        </a:lnTo>
                        <a:lnTo>
                          <a:pt x="129" y="28"/>
                        </a:lnTo>
                        <a:lnTo>
                          <a:pt x="126" y="31"/>
                        </a:lnTo>
                        <a:lnTo>
                          <a:pt x="124" y="33"/>
                        </a:lnTo>
                        <a:lnTo>
                          <a:pt x="124" y="35"/>
                        </a:lnTo>
                        <a:lnTo>
                          <a:pt x="123" y="36"/>
                        </a:lnTo>
                        <a:lnTo>
                          <a:pt x="123" y="39"/>
                        </a:lnTo>
                        <a:lnTo>
                          <a:pt x="123" y="43"/>
                        </a:lnTo>
                        <a:lnTo>
                          <a:pt x="124" y="47"/>
                        </a:lnTo>
                        <a:lnTo>
                          <a:pt x="125" y="52"/>
                        </a:lnTo>
                        <a:lnTo>
                          <a:pt x="126" y="55"/>
                        </a:lnTo>
                        <a:lnTo>
                          <a:pt x="128" y="60"/>
                        </a:lnTo>
                        <a:lnTo>
                          <a:pt x="129" y="65"/>
                        </a:lnTo>
                        <a:lnTo>
                          <a:pt x="129" y="72"/>
                        </a:lnTo>
                        <a:lnTo>
                          <a:pt x="129" y="74"/>
                        </a:lnTo>
                        <a:lnTo>
                          <a:pt x="127" y="77"/>
                        </a:lnTo>
                        <a:lnTo>
                          <a:pt x="126" y="80"/>
                        </a:lnTo>
                        <a:lnTo>
                          <a:pt x="124" y="82"/>
                        </a:lnTo>
                        <a:lnTo>
                          <a:pt x="121" y="86"/>
                        </a:lnTo>
                        <a:lnTo>
                          <a:pt x="118" y="89"/>
                        </a:lnTo>
                        <a:lnTo>
                          <a:pt x="114" y="91"/>
                        </a:lnTo>
                        <a:lnTo>
                          <a:pt x="110" y="92"/>
                        </a:lnTo>
                        <a:lnTo>
                          <a:pt x="100" y="95"/>
                        </a:lnTo>
                        <a:lnTo>
                          <a:pt x="92" y="96"/>
                        </a:lnTo>
                        <a:lnTo>
                          <a:pt x="91" y="97"/>
                        </a:lnTo>
                        <a:lnTo>
                          <a:pt x="92" y="96"/>
                        </a:lnTo>
                        <a:lnTo>
                          <a:pt x="87" y="98"/>
                        </a:lnTo>
                        <a:lnTo>
                          <a:pt x="82" y="99"/>
                        </a:lnTo>
                        <a:lnTo>
                          <a:pt x="79" y="100"/>
                        </a:lnTo>
                        <a:lnTo>
                          <a:pt x="76" y="100"/>
                        </a:lnTo>
                        <a:lnTo>
                          <a:pt x="74" y="102"/>
                        </a:lnTo>
                        <a:lnTo>
                          <a:pt x="72" y="103"/>
                        </a:lnTo>
                        <a:lnTo>
                          <a:pt x="71" y="104"/>
                        </a:lnTo>
                        <a:lnTo>
                          <a:pt x="71" y="105"/>
                        </a:lnTo>
                        <a:lnTo>
                          <a:pt x="69" y="103"/>
                        </a:lnTo>
                        <a:lnTo>
                          <a:pt x="68" y="102"/>
                        </a:lnTo>
                        <a:lnTo>
                          <a:pt x="65" y="100"/>
                        </a:lnTo>
                        <a:lnTo>
                          <a:pt x="62" y="100"/>
                        </a:lnTo>
                        <a:lnTo>
                          <a:pt x="59" y="99"/>
                        </a:lnTo>
                        <a:lnTo>
                          <a:pt x="55" y="98"/>
                        </a:lnTo>
                        <a:lnTo>
                          <a:pt x="49" y="96"/>
                        </a:lnTo>
                        <a:lnTo>
                          <a:pt x="50" y="97"/>
                        </a:lnTo>
                        <a:lnTo>
                          <a:pt x="49" y="96"/>
                        </a:lnTo>
                        <a:lnTo>
                          <a:pt x="43" y="95"/>
                        </a:lnTo>
                        <a:lnTo>
                          <a:pt x="38" y="95"/>
                        </a:lnTo>
                        <a:lnTo>
                          <a:pt x="34" y="93"/>
                        </a:lnTo>
                        <a:lnTo>
                          <a:pt x="29" y="92"/>
                        </a:lnTo>
                        <a:lnTo>
                          <a:pt x="25" y="90"/>
                        </a:lnTo>
                        <a:lnTo>
                          <a:pt x="22" y="88"/>
                        </a:lnTo>
                        <a:lnTo>
                          <a:pt x="19" y="85"/>
                        </a:lnTo>
                        <a:lnTo>
                          <a:pt x="16" y="83"/>
                        </a:lnTo>
                        <a:lnTo>
                          <a:pt x="14" y="80"/>
                        </a:lnTo>
                        <a:lnTo>
                          <a:pt x="12" y="77"/>
                        </a:lnTo>
                        <a:lnTo>
                          <a:pt x="12" y="75"/>
                        </a:lnTo>
                        <a:lnTo>
                          <a:pt x="11" y="73"/>
                        </a:lnTo>
                        <a:lnTo>
                          <a:pt x="11" y="70"/>
                        </a:lnTo>
                        <a:lnTo>
                          <a:pt x="11" y="66"/>
                        </a:lnTo>
                        <a:lnTo>
                          <a:pt x="12" y="62"/>
                        </a:lnTo>
                        <a:lnTo>
                          <a:pt x="13" y="58"/>
                        </a:lnTo>
                        <a:lnTo>
                          <a:pt x="14" y="57"/>
                        </a:lnTo>
                        <a:lnTo>
                          <a:pt x="15" y="54"/>
                        </a:lnTo>
                        <a:lnTo>
                          <a:pt x="16" y="47"/>
                        </a:lnTo>
                        <a:lnTo>
                          <a:pt x="17" y="39"/>
                        </a:lnTo>
                        <a:lnTo>
                          <a:pt x="17" y="36"/>
                        </a:lnTo>
                        <a:lnTo>
                          <a:pt x="17" y="34"/>
                        </a:lnTo>
                        <a:lnTo>
                          <a:pt x="16" y="32"/>
                        </a:lnTo>
                        <a:lnTo>
                          <a:pt x="15" y="31"/>
                        </a:lnTo>
                        <a:lnTo>
                          <a:pt x="12" y="28"/>
                        </a:lnTo>
                        <a:lnTo>
                          <a:pt x="10" y="25"/>
                        </a:lnTo>
                        <a:lnTo>
                          <a:pt x="8" y="24"/>
                        </a:lnTo>
                        <a:lnTo>
                          <a:pt x="4" y="21"/>
                        </a:lnTo>
                        <a:lnTo>
                          <a:pt x="1" y="19"/>
                        </a:lnTo>
                        <a:lnTo>
                          <a:pt x="0" y="19"/>
                        </a:lnTo>
                        <a:lnTo>
                          <a:pt x="23" y="0"/>
                        </a:lnTo>
                        <a:lnTo>
                          <a:pt x="25" y="2"/>
                        </a:lnTo>
                        <a:lnTo>
                          <a:pt x="28" y="3"/>
                        </a:lnTo>
                        <a:lnTo>
                          <a:pt x="31" y="5"/>
                        </a:lnTo>
                        <a:lnTo>
                          <a:pt x="35" y="6"/>
                        </a:lnTo>
                        <a:lnTo>
                          <a:pt x="38" y="6"/>
                        </a:lnTo>
                        <a:lnTo>
                          <a:pt x="41" y="6"/>
                        </a:lnTo>
                        <a:lnTo>
                          <a:pt x="44" y="7"/>
                        </a:lnTo>
                        <a:lnTo>
                          <a:pt x="48" y="7"/>
                        </a:lnTo>
                        <a:lnTo>
                          <a:pt x="55" y="6"/>
                        </a:lnTo>
                        <a:lnTo>
                          <a:pt x="60" y="5"/>
                        </a:lnTo>
                        <a:lnTo>
                          <a:pt x="66" y="3"/>
                        </a:lnTo>
                        <a:lnTo>
                          <a:pt x="71" y="2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grpSp>
                <p:nvGrpSpPr>
                  <p:cNvPr id="221" name="Group 92"/>
                  <p:cNvGrpSpPr>
                    <a:grpSpLocks/>
                  </p:cNvGrpSpPr>
                  <p:nvPr/>
                </p:nvGrpSpPr>
                <p:grpSpPr bwMode="auto">
                  <a:xfrm>
                    <a:off x="2318" y="3649"/>
                    <a:ext cx="142" cy="106"/>
                    <a:chOff x="2318" y="3649"/>
                    <a:chExt cx="142" cy="106"/>
                  </a:xfrm>
                </p:grpSpPr>
                <p:sp>
                  <p:nvSpPr>
                    <p:cNvPr id="332" name="Freeform 93"/>
                    <p:cNvSpPr>
                      <a:spLocks/>
                    </p:cNvSpPr>
                    <p:nvPr/>
                  </p:nvSpPr>
                  <p:spPr bwMode="auto">
                    <a:xfrm>
                      <a:off x="2318" y="3649"/>
                      <a:ext cx="141" cy="106"/>
                    </a:xfrm>
                    <a:custGeom>
                      <a:avLst/>
                      <a:gdLst/>
                      <a:ahLst/>
                      <a:cxnLst>
                        <a:cxn ang="0">
                          <a:pos x="75" y="4"/>
                        </a:cxn>
                        <a:cxn ang="0">
                          <a:pos x="86" y="6"/>
                        </a:cxn>
                        <a:cxn ang="0">
                          <a:pos x="98" y="8"/>
                        </a:cxn>
                        <a:cxn ang="0">
                          <a:pos x="105" y="6"/>
                        </a:cxn>
                        <a:cxn ang="0">
                          <a:pos x="110" y="4"/>
                        </a:cxn>
                        <a:cxn ang="0">
                          <a:pos x="116" y="1"/>
                        </a:cxn>
                        <a:cxn ang="0">
                          <a:pos x="139" y="19"/>
                        </a:cxn>
                        <a:cxn ang="0">
                          <a:pos x="132" y="24"/>
                        </a:cxn>
                        <a:cxn ang="0">
                          <a:pos x="128" y="28"/>
                        </a:cxn>
                        <a:cxn ang="0">
                          <a:pos x="124" y="33"/>
                        </a:cxn>
                        <a:cxn ang="0">
                          <a:pos x="122" y="36"/>
                        </a:cxn>
                        <a:cxn ang="0">
                          <a:pos x="122" y="43"/>
                        </a:cxn>
                        <a:cxn ang="0">
                          <a:pos x="124" y="52"/>
                        </a:cxn>
                        <a:cxn ang="0">
                          <a:pos x="127" y="60"/>
                        </a:cxn>
                        <a:cxn ang="0">
                          <a:pos x="128" y="72"/>
                        </a:cxn>
                        <a:cxn ang="0">
                          <a:pos x="126" y="77"/>
                        </a:cxn>
                        <a:cxn ang="0">
                          <a:pos x="123" y="82"/>
                        </a:cxn>
                        <a:cxn ang="0">
                          <a:pos x="117" y="89"/>
                        </a:cxn>
                        <a:cxn ang="0">
                          <a:pos x="109" y="92"/>
                        </a:cxn>
                        <a:cxn ang="0">
                          <a:pos x="92" y="96"/>
                        </a:cxn>
                        <a:cxn ang="0">
                          <a:pos x="92" y="96"/>
                        </a:cxn>
                        <a:cxn ang="0">
                          <a:pos x="82" y="99"/>
                        </a:cxn>
                        <a:cxn ang="0">
                          <a:pos x="76" y="100"/>
                        </a:cxn>
                        <a:cxn ang="0">
                          <a:pos x="72" y="103"/>
                        </a:cxn>
                        <a:cxn ang="0">
                          <a:pos x="70" y="105"/>
                        </a:cxn>
                        <a:cxn ang="0">
                          <a:pos x="67" y="102"/>
                        </a:cxn>
                        <a:cxn ang="0">
                          <a:pos x="62" y="100"/>
                        </a:cxn>
                        <a:cxn ang="0">
                          <a:pos x="54" y="98"/>
                        </a:cxn>
                        <a:cxn ang="0">
                          <a:pos x="50" y="97"/>
                        </a:cxn>
                        <a:cxn ang="0">
                          <a:pos x="43" y="95"/>
                        </a:cxn>
                        <a:cxn ang="0">
                          <a:pos x="33" y="93"/>
                        </a:cxn>
                        <a:cxn ang="0">
                          <a:pos x="25" y="90"/>
                        </a:cxn>
                        <a:cxn ang="0">
                          <a:pos x="19" y="85"/>
                        </a:cxn>
                        <a:cxn ang="0">
                          <a:pos x="14" y="80"/>
                        </a:cxn>
                        <a:cxn ang="0">
                          <a:pos x="12" y="75"/>
                        </a:cxn>
                        <a:cxn ang="0">
                          <a:pos x="11" y="70"/>
                        </a:cxn>
                        <a:cxn ang="0">
                          <a:pos x="12" y="62"/>
                        </a:cxn>
                        <a:cxn ang="0">
                          <a:pos x="14" y="57"/>
                        </a:cxn>
                        <a:cxn ang="0">
                          <a:pos x="16" y="47"/>
                        </a:cxn>
                        <a:cxn ang="0">
                          <a:pos x="17" y="36"/>
                        </a:cxn>
                        <a:cxn ang="0">
                          <a:pos x="16" y="32"/>
                        </a:cxn>
                        <a:cxn ang="0">
                          <a:pos x="12" y="28"/>
                        </a:cxn>
                        <a:cxn ang="0">
                          <a:pos x="8" y="24"/>
                        </a:cxn>
                        <a:cxn ang="0">
                          <a:pos x="1" y="19"/>
                        </a:cxn>
                        <a:cxn ang="0">
                          <a:pos x="23" y="0"/>
                        </a:cxn>
                        <a:cxn ang="0">
                          <a:pos x="28" y="3"/>
                        </a:cxn>
                        <a:cxn ang="0">
                          <a:pos x="35" y="6"/>
                        </a:cxn>
                        <a:cxn ang="0">
                          <a:pos x="41" y="6"/>
                        </a:cxn>
                        <a:cxn ang="0">
                          <a:pos x="47" y="7"/>
                        </a:cxn>
                        <a:cxn ang="0">
                          <a:pos x="60" y="5"/>
                        </a:cxn>
                        <a:cxn ang="0">
                          <a:pos x="70" y="2"/>
                        </a:cxn>
                      </a:cxnLst>
                      <a:rect l="0" t="0" r="r" b="b"/>
                      <a:pathLst>
                        <a:path w="141" h="106">
                          <a:moveTo>
                            <a:pt x="70" y="2"/>
                          </a:moveTo>
                          <a:lnTo>
                            <a:pt x="75" y="4"/>
                          </a:lnTo>
                          <a:lnTo>
                            <a:pt x="80" y="5"/>
                          </a:lnTo>
                          <a:lnTo>
                            <a:pt x="86" y="6"/>
                          </a:lnTo>
                          <a:lnTo>
                            <a:pt x="92" y="7"/>
                          </a:lnTo>
                          <a:lnTo>
                            <a:pt x="98" y="8"/>
                          </a:lnTo>
                          <a:lnTo>
                            <a:pt x="102" y="7"/>
                          </a:lnTo>
                          <a:lnTo>
                            <a:pt x="105" y="6"/>
                          </a:lnTo>
                          <a:lnTo>
                            <a:pt x="108" y="5"/>
                          </a:lnTo>
                          <a:lnTo>
                            <a:pt x="110" y="4"/>
                          </a:lnTo>
                          <a:lnTo>
                            <a:pt x="113" y="3"/>
                          </a:lnTo>
                          <a:lnTo>
                            <a:pt x="116" y="1"/>
                          </a:lnTo>
                          <a:lnTo>
                            <a:pt x="140" y="19"/>
                          </a:lnTo>
                          <a:lnTo>
                            <a:pt x="139" y="19"/>
                          </a:lnTo>
                          <a:lnTo>
                            <a:pt x="136" y="21"/>
                          </a:lnTo>
                          <a:lnTo>
                            <a:pt x="132" y="24"/>
                          </a:lnTo>
                          <a:lnTo>
                            <a:pt x="130" y="25"/>
                          </a:lnTo>
                          <a:lnTo>
                            <a:pt x="128" y="28"/>
                          </a:lnTo>
                          <a:lnTo>
                            <a:pt x="125" y="31"/>
                          </a:lnTo>
                          <a:lnTo>
                            <a:pt x="124" y="33"/>
                          </a:lnTo>
                          <a:lnTo>
                            <a:pt x="123" y="35"/>
                          </a:lnTo>
                          <a:lnTo>
                            <a:pt x="122" y="36"/>
                          </a:lnTo>
                          <a:lnTo>
                            <a:pt x="122" y="39"/>
                          </a:lnTo>
                          <a:lnTo>
                            <a:pt x="122" y="43"/>
                          </a:lnTo>
                          <a:lnTo>
                            <a:pt x="123" y="47"/>
                          </a:lnTo>
                          <a:lnTo>
                            <a:pt x="124" y="52"/>
                          </a:lnTo>
                          <a:lnTo>
                            <a:pt x="125" y="55"/>
                          </a:lnTo>
                          <a:lnTo>
                            <a:pt x="127" y="60"/>
                          </a:lnTo>
                          <a:lnTo>
                            <a:pt x="128" y="65"/>
                          </a:lnTo>
                          <a:lnTo>
                            <a:pt x="128" y="72"/>
                          </a:lnTo>
                          <a:lnTo>
                            <a:pt x="128" y="74"/>
                          </a:lnTo>
                          <a:lnTo>
                            <a:pt x="126" y="77"/>
                          </a:lnTo>
                          <a:lnTo>
                            <a:pt x="125" y="80"/>
                          </a:lnTo>
                          <a:lnTo>
                            <a:pt x="123" y="82"/>
                          </a:lnTo>
                          <a:lnTo>
                            <a:pt x="121" y="86"/>
                          </a:lnTo>
                          <a:lnTo>
                            <a:pt x="117" y="89"/>
                          </a:lnTo>
                          <a:lnTo>
                            <a:pt x="113" y="91"/>
                          </a:lnTo>
                          <a:lnTo>
                            <a:pt x="109" y="92"/>
                          </a:lnTo>
                          <a:lnTo>
                            <a:pt x="99" y="95"/>
                          </a:lnTo>
                          <a:lnTo>
                            <a:pt x="92" y="96"/>
                          </a:lnTo>
                          <a:lnTo>
                            <a:pt x="90" y="97"/>
                          </a:lnTo>
                          <a:lnTo>
                            <a:pt x="92" y="96"/>
                          </a:lnTo>
                          <a:lnTo>
                            <a:pt x="86" y="98"/>
                          </a:lnTo>
                          <a:lnTo>
                            <a:pt x="82" y="99"/>
                          </a:lnTo>
                          <a:lnTo>
                            <a:pt x="78" y="100"/>
                          </a:lnTo>
                          <a:lnTo>
                            <a:pt x="76" y="100"/>
                          </a:lnTo>
                          <a:lnTo>
                            <a:pt x="73" y="102"/>
                          </a:lnTo>
                          <a:lnTo>
                            <a:pt x="72" y="103"/>
                          </a:lnTo>
                          <a:lnTo>
                            <a:pt x="71" y="104"/>
                          </a:lnTo>
                          <a:lnTo>
                            <a:pt x="70" y="105"/>
                          </a:lnTo>
                          <a:lnTo>
                            <a:pt x="69" y="103"/>
                          </a:lnTo>
                          <a:lnTo>
                            <a:pt x="67" y="102"/>
                          </a:lnTo>
                          <a:lnTo>
                            <a:pt x="65" y="100"/>
                          </a:lnTo>
                          <a:lnTo>
                            <a:pt x="62" y="100"/>
                          </a:lnTo>
                          <a:lnTo>
                            <a:pt x="58" y="99"/>
                          </a:lnTo>
                          <a:lnTo>
                            <a:pt x="54" y="98"/>
                          </a:lnTo>
                          <a:lnTo>
                            <a:pt x="48" y="96"/>
                          </a:lnTo>
                          <a:lnTo>
                            <a:pt x="50" y="97"/>
                          </a:lnTo>
                          <a:lnTo>
                            <a:pt x="48" y="96"/>
                          </a:lnTo>
                          <a:lnTo>
                            <a:pt x="43" y="95"/>
                          </a:lnTo>
                          <a:lnTo>
                            <a:pt x="38" y="95"/>
                          </a:lnTo>
                          <a:lnTo>
                            <a:pt x="33" y="93"/>
                          </a:lnTo>
                          <a:lnTo>
                            <a:pt x="29" y="92"/>
                          </a:lnTo>
                          <a:lnTo>
                            <a:pt x="25" y="90"/>
                          </a:lnTo>
                          <a:lnTo>
                            <a:pt x="22" y="88"/>
                          </a:lnTo>
                          <a:lnTo>
                            <a:pt x="19" y="85"/>
                          </a:lnTo>
                          <a:lnTo>
                            <a:pt x="16" y="83"/>
                          </a:lnTo>
                          <a:lnTo>
                            <a:pt x="14" y="80"/>
                          </a:lnTo>
                          <a:lnTo>
                            <a:pt x="12" y="77"/>
                          </a:lnTo>
                          <a:lnTo>
                            <a:pt x="12" y="75"/>
                          </a:lnTo>
                          <a:lnTo>
                            <a:pt x="11" y="73"/>
                          </a:lnTo>
                          <a:lnTo>
                            <a:pt x="11" y="70"/>
                          </a:lnTo>
                          <a:lnTo>
                            <a:pt x="11" y="66"/>
                          </a:lnTo>
                          <a:lnTo>
                            <a:pt x="12" y="62"/>
                          </a:lnTo>
                          <a:lnTo>
                            <a:pt x="13" y="58"/>
                          </a:lnTo>
                          <a:lnTo>
                            <a:pt x="14" y="57"/>
                          </a:lnTo>
                          <a:lnTo>
                            <a:pt x="14" y="54"/>
                          </a:lnTo>
                          <a:lnTo>
                            <a:pt x="16" y="47"/>
                          </a:lnTo>
                          <a:lnTo>
                            <a:pt x="17" y="39"/>
                          </a:lnTo>
                          <a:lnTo>
                            <a:pt x="17" y="36"/>
                          </a:lnTo>
                          <a:lnTo>
                            <a:pt x="17" y="34"/>
                          </a:lnTo>
                          <a:lnTo>
                            <a:pt x="16" y="32"/>
                          </a:lnTo>
                          <a:lnTo>
                            <a:pt x="15" y="31"/>
                          </a:lnTo>
                          <a:lnTo>
                            <a:pt x="12" y="28"/>
                          </a:lnTo>
                          <a:lnTo>
                            <a:pt x="10" y="25"/>
                          </a:lnTo>
                          <a:lnTo>
                            <a:pt x="8" y="24"/>
                          </a:lnTo>
                          <a:lnTo>
                            <a:pt x="4" y="21"/>
                          </a:lnTo>
                          <a:lnTo>
                            <a:pt x="1" y="19"/>
                          </a:lnTo>
                          <a:lnTo>
                            <a:pt x="0" y="19"/>
                          </a:lnTo>
                          <a:lnTo>
                            <a:pt x="23" y="0"/>
                          </a:lnTo>
                          <a:lnTo>
                            <a:pt x="25" y="2"/>
                          </a:lnTo>
                          <a:lnTo>
                            <a:pt x="28" y="3"/>
                          </a:lnTo>
                          <a:lnTo>
                            <a:pt x="31" y="5"/>
                          </a:lnTo>
                          <a:lnTo>
                            <a:pt x="35" y="6"/>
                          </a:lnTo>
                          <a:lnTo>
                            <a:pt x="38" y="6"/>
                          </a:lnTo>
                          <a:lnTo>
                            <a:pt x="41" y="6"/>
                          </a:lnTo>
                          <a:lnTo>
                            <a:pt x="44" y="7"/>
                          </a:lnTo>
                          <a:lnTo>
                            <a:pt x="47" y="7"/>
                          </a:lnTo>
                          <a:lnTo>
                            <a:pt x="54" y="6"/>
                          </a:lnTo>
                          <a:lnTo>
                            <a:pt x="60" y="5"/>
                          </a:lnTo>
                          <a:lnTo>
                            <a:pt x="66" y="3"/>
                          </a:lnTo>
                          <a:lnTo>
                            <a:pt x="70" y="2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grpSp>
                  <p:nvGrpSpPr>
                    <p:cNvPr id="333" name="Group 9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318" y="3649"/>
                      <a:ext cx="142" cy="106"/>
                      <a:chOff x="2318" y="3649"/>
                      <a:chExt cx="142" cy="106"/>
                    </a:xfrm>
                  </p:grpSpPr>
                  <p:sp>
                    <p:nvSpPr>
                      <p:cNvPr id="334" name="Freeform 9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18" y="3649"/>
                        <a:ext cx="139" cy="10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72" y="4"/>
                          </a:cxn>
                          <a:cxn ang="0">
                            <a:pos x="83" y="6"/>
                          </a:cxn>
                          <a:cxn ang="0">
                            <a:pos x="95" y="7"/>
                          </a:cxn>
                          <a:cxn ang="0">
                            <a:pos x="101" y="6"/>
                          </a:cxn>
                          <a:cxn ang="0">
                            <a:pos x="107" y="4"/>
                          </a:cxn>
                          <a:cxn ang="0">
                            <a:pos x="112" y="1"/>
                          </a:cxn>
                          <a:cxn ang="0">
                            <a:pos x="134" y="18"/>
                          </a:cxn>
                          <a:cxn ang="0">
                            <a:pos x="127" y="23"/>
                          </a:cxn>
                          <a:cxn ang="0">
                            <a:pos x="123" y="26"/>
                          </a:cxn>
                          <a:cxn ang="0">
                            <a:pos x="119" y="31"/>
                          </a:cxn>
                          <a:cxn ang="0">
                            <a:pos x="118" y="35"/>
                          </a:cxn>
                          <a:cxn ang="0">
                            <a:pos x="118" y="41"/>
                          </a:cxn>
                          <a:cxn ang="0">
                            <a:pos x="120" y="49"/>
                          </a:cxn>
                          <a:cxn ang="0">
                            <a:pos x="123" y="57"/>
                          </a:cxn>
                          <a:cxn ang="0">
                            <a:pos x="123" y="69"/>
                          </a:cxn>
                          <a:cxn ang="0">
                            <a:pos x="122" y="73"/>
                          </a:cxn>
                          <a:cxn ang="0">
                            <a:pos x="119" y="78"/>
                          </a:cxn>
                          <a:cxn ang="0">
                            <a:pos x="113" y="85"/>
                          </a:cxn>
                          <a:cxn ang="0">
                            <a:pos x="105" y="88"/>
                          </a:cxn>
                          <a:cxn ang="0">
                            <a:pos x="88" y="92"/>
                          </a:cxn>
                          <a:cxn ang="0">
                            <a:pos x="88" y="92"/>
                          </a:cxn>
                          <a:cxn ang="0">
                            <a:pos x="79" y="94"/>
                          </a:cxn>
                          <a:cxn ang="0">
                            <a:pos x="73" y="96"/>
                          </a:cxn>
                          <a:cxn ang="0">
                            <a:pos x="69" y="98"/>
                          </a:cxn>
                          <a:cxn ang="0">
                            <a:pos x="68" y="100"/>
                          </a:cxn>
                          <a:cxn ang="0">
                            <a:pos x="65" y="97"/>
                          </a:cxn>
                          <a:cxn ang="0">
                            <a:pos x="60" y="95"/>
                          </a:cxn>
                          <a:cxn ang="0">
                            <a:pos x="52" y="93"/>
                          </a:cxn>
                          <a:cxn ang="0">
                            <a:pos x="48" y="92"/>
                          </a:cxn>
                          <a:cxn ang="0">
                            <a:pos x="41" y="91"/>
                          </a:cxn>
                          <a:cxn ang="0">
                            <a:pos x="32" y="88"/>
                          </a:cxn>
                          <a:cxn ang="0">
                            <a:pos x="24" y="86"/>
                          </a:cxn>
                          <a:cxn ang="0">
                            <a:pos x="18" y="81"/>
                          </a:cxn>
                          <a:cxn ang="0">
                            <a:pos x="13" y="76"/>
                          </a:cxn>
                          <a:cxn ang="0">
                            <a:pos x="11" y="71"/>
                          </a:cxn>
                          <a:cxn ang="0">
                            <a:pos x="11" y="67"/>
                          </a:cxn>
                          <a:cxn ang="0">
                            <a:pos x="11" y="59"/>
                          </a:cxn>
                          <a:cxn ang="0">
                            <a:pos x="13" y="54"/>
                          </a:cxn>
                          <a:cxn ang="0">
                            <a:pos x="15" y="45"/>
                          </a:cxn>
                          <a:cxn ang="0">
                            <a:pos x="16" y="35"/>
                          </a:cxn>
                          <a:cxn ang="0">
                            <a:pos x="15" y="31"/>
                          </a:cxn>
                          <a:cxn ang="0">
                            <a:pos x="12" y="26"/>
                          </a:cxn>
                          <a:cxn ang="0">
                            <a:pos x="8" y="23"/>
                          </a:cxn>
                          <a:cxn ang="0">
                            <a:pos x="1" y="18"/>
                          </a:cxn>
                          <a:cxn ang="0">
                            <a:pos x="22" y="0"/>
                          </a:cxn>
                          <a:cxn ang="0">
                            <a:pos x="27" y="3"/>
                          </a:cxn>
                          <a:cxn ang="0">
                            <a:pos x="33" y="5"/>
                          </a:cxn>
                          <a:cxn ang="0">
                            <a:pos x="40" y="6"/>
                          </a:cxn>
                          <a:cxn ang="0">
                            <a:pos x="46" y="7"/>
                          </a:cxn>
                          <a:cxn ang="0">
                            <a:pos x="58" y="5"/>
                          </a:cxn>
                          <a:cxn ang="0">
                            <a:pos x="68" y="2"/>
                          </a:cxn>
                        </a:cxnLst>
                        <a:rect l="0" t="0" r="r" b="b"/>
                        <a:pathLst>
                          <a:path w="136" h="101">
                            <a:moveTo>
                              <a:pt x="68" y="2"/>
                            </a:moveTo>
                            <a:lnTo>
                              <a:pt x="72" y="4"/>
                            </a:lnTo>
                            <a:lnTo>
                              <a:pt x="77" y="5"/>
                            </a:lnTo>
                            <a:lnTo>
                              <a:pt x="83" y="6"/>
                            </a:lnTo>
                            <a:lnTo>
                              <a:pt x="89" y="7"/>
                            </a:lnTo>
                            <a:lnTo>
                              <a:pt x="95" y="7"/>
                            </a:lnTo>
                            <a:lnTo>
                              <a:pt x="98" y="7"/>
                            </a:lnTo>
                            <a:lnTo>
                              <a:pt x="101" y="6"/>
                            </a:lnTo>
                            <a:lnTo>
                              <a:pt x="104" y="5"/>
                            </a:lnTo>
                            <a:lnTo>
                              <a:pt x="107" y="4"/>
                            </a:lnTo>
                            <a:lnTo>
                              <a:pt x="109" y="3"/>
                            </a:lnTo>
                            <a:lnTo>
                              <a:pt x="112" y="1"/>
                            </a:lnTo>
                            <a:lnTo>
                              <a:pt x="135" y="18"/>
                            </a:lnTo>
                            <a:lnTo>
                              <a:pt x="134" y="18"/>
                            </a:lnTo>
                            <a:lnTo>
                              <a:pt x="131" y="20"/>
                            </a:lnTo>
                            <a:lnTo>
                              <a:pt x="127" y="23"/>
                            </a:lnTo>
                            <a:lnTo>
                              <a:pt x="125" y="24"/>
                            </a:lnTo>
                            <a:lnTo>
                              <a:pt x="123" y="26"/>
                            </a:lnTo>
                            <a:lnTo>
                              <a:pt x="120" y="30"/>
                            </a:lnTo>
                            <a:lnTo>
                              <a:pt x="119" y="31"/>
                            </a:lnTo>
                            <a:lnTo>
                              <a:pt x="119" y="33"/>
                            </a:lnTo>
                            <a:lnTo>
                              <a:pt x="118" y="35"/>
                            </a:lnTo>
                            <a:lnTo>
                              <a:pt x="118" y="37"/>
                            </a:lnTo>
                            <a:lnTo>
                              <a:pt x="118" y="41"/>
                            </a:lnTo>
                            <a:lnTo>
                              <a:pt x="119" y="45"/>
                            </a:lnTo>
                            <a:lnTo>
                              <a:pt x="120" y="49"/>
                            </a:lnTo>
                            <a:lnTo>
                              <a:pt x="121" y="53"/>
                            </a:lnTo>
                            <a:lnTo>
                              <a:pt x="123" y="57"/>
                            </a:lnTo>
                            <a:lnTo>
                              <a:pt x="123" y="62"/>
                            </a:lnTo>
                            <a:lnTo>
                              <a:pt x="123" y="69"/>
                            </a:lnTo>
                            <a:lnTo>
                              <a:pt x="123" y="71"/>
                            </a:lnTo>
                            <a:lnTo>
                              <a:pt x="122" y="73"/>
                            </a:lnTo>
                            <a:lnTo>
                              <a:pt x="121" y="76"/>
                            </a:lnTo>
                            <a:lnTo>
                              <a:pt x="119" y="78"/>
                            </a:lnTo>
                            <a:lnTo>
                              <a:pt x="116" y="82"/>
                            </a:lnTo>
                            <a:lnTo>
                              <a:pt x="113" y="85"/>
                            </a:lnTo>
                            <a:lnTo>
                              <a:pt x="109" y="86"/>
                            </a:lnTo>
                            <a:lnTo>
                              <a:pt x="105" y="88"/>
                            </a:lnTo>
                            <a:lnTo>
                              <a:pt x="95" y="91"/>
                            </a:lnTo>
                            <a:lnTo>
                              <a:pt x="88" y="92"/>
                            </a:lnTo>
                            <a:lnTo>
                              <a:pt x="87" y="92"/>
                            </a:lnTo>
                            <a:lnTo>
                              <a:pt x="88" y="92"/>
                            </a:lnTo>
                            <a:lnTo>
                              <a:pt x="83" y="93"/>
                            </a:lnTo>
                            <a:lnTo>
                              <a:pt x="79" y="94"/>
                            </a:lnTo>
                            <a:lnTo>
                              <a:pt x="75" y="95"/>
                            </a:lnTo>
                            <a:lnTo>
                              <a:pt x="73" y="96"/>
                            </a:lnTo>
                            <a:lnTo>
                              <a:pt x="71" y="97"/>
                            </a:lnTo>
                            <a:lnTo>
                              <a:pt x="69" y="98"/>
                            </a:lnTo>
                            <a:lnTo>
                              <a:pt x="68" y="99"/>
                            </a:lnTo>
                            <a:lnTo>
                              <a:pt x="68" y="100"/>
                            </a:lnTo>
                            <a:lnTo>
                              <a:pt x="66" y="98"/>
                            </a:lnTo>
                            <a:lnTo>
                              <a:pt x="65" y="97"/>
                            </a:lnTo>
                            <a:lnTo>
                              <a:pt x="62" y="96"/>
                            </a:lnTo>
                            <a:lnTo>
                              <a:pt x="60" y="95"/>
                            </a:lnTo>
                            <a:lnTo>
                              <a:pt x="56" y="94"/>
                            </a:lnTo>
                            <a:lnTo>
                              <a:pt x="52" y="93"/>
                            </a:lnTo>
                            <a:lnTo>
                              <a:pt x="47" y="92"/>
                            </a:lnTo>
                            <a:lnTo>
                              <a:pt x="48" y="92"/>
                            </a:lnTo>
                            <a:lnTo>
                              <a:pt x="47" y="92"/>
                            </a:lnTo>
                            <a:lnTo>
                              <a:pt x="41" y="91"/>
                            </a:lnTo>
                            <a:lnTo>
                              <a:pt x="36" y="90"/>
                            </a:lnTo>
                            <a:lnTo>
                              <a:pt x="32" y="88"/>
                            </a:lnTo>
                            <a:lnTo>
                              <a:pt x="28" y="87"/>
                            </a:lnTo>
                            <a:lnTo>
                              <a:pt x="24" y="86"/>
                            </a:lnTo>
                            <a:lnTo>
                              <a:pt x="21" y="84"/>
                            </a:lnTo>
                            <a:lnTo>
                              <a:pt x="18" y="81"/>
                            </a:lnTo>
                            <a:lnTo>
                              <a:pt x="15" y="79"/>
                            </a:lnTo>
                            <a:lnTo>
                              <a:pt x="13" y="76"/>
                            </a:lnTo>
                            <a:lnTo>
                              <a:pt x="12" y="74"/>
                            </a:lnTo>
                            <a:lnTo>
                              <a:pt x="11" y="71"/>
                            </a:lnTo>
                            <a:lnTo>
                              <a:pt x="11" y="69"/>
                            </a:lnTo>
                            <a:lnTo>
                              <a:pt x="11" y="67"/>
                            </a:lnTo>
                            <a:lnTo>
                              <a:pt x="11" y="63"/>
                            </a:lnTo>
                            <a:lnTo>
                              <a:pt x="11" y="59"/>
                            </a:lnTo>
                            <a:lnTo>
                              <a:pt x="12" y="55"/>
                            </a:lnTo>
                            <a:lnTo>
                              <a:pt x="13" y="54"/>
                            </a:lnTo>
                            <a:lnTo>
                              <a:pt x="14" y="52"/>
                            </a:lnTo>
                            <a:lnTo>
                              <a:pt x="15" y="45"/>
                            </a:lnTo>
                            <a:lnTo>
                              <a:pt x="16" y="37"/>
                            </a:lnTo>
                            <a:lnTo>
                              <a:pt x="16" y="35"/>
                            </a:lnTo>
                            <a:lnTo>
                              <a:pt x="16" y="32"/>
                            </a:lnTo>
                            <a:lnTo>
                              <a:pt x="15" y="31"/>
                            </a:lnTo>
                            <a:lnTo>
                              <a:pt x="14" y="30"/>
                            </a:lnTo>
                            <a:lnTo>
                              <a:pt x="12" y="26"/>
                            </a:lnTo>
                            <a:lnTo>
                              <a:pt x="10" y="24"/>
                            </a:lnTo>
                            <a:lnTo>
                              <a:pt x="8" y="23"/>
                            </a:lnTo>
                            <a:lnTo>
                              <a:pt x="4" y="20"/>
                            </a:lnTo>
                            <a:lnTo>
                              <a:pt x="1" y="18"/>
                            </a:lnTo>
                            <a:lnTo>
                              <a:pt x="0" y="18"/>
                            </a:lnTo>
                            <a:lnTo>
                              <a:pt x="22" y="0"/>
                            </a:lnTo>
                            <a:lnTo>
                              <a:pt x="24" y="2"/>
                            </a:lnTo>
                            <a:lnTo>
                              <a:pt x="27" y="3"/>
                            </a:lnTo>
                            <a:lnTo>
                              <a:pt x="30" y="4"/>
                            </a:lnTo>
                            <a:lnTo>
                              <a:pt x="33" y="5"/>
                            </a:lnTo>
                            <a:lnTo>
                              <a:pt x="36" y="6"/>
                            </a:lnTo>
                            <a:lnTo>
                              <a:pt x="40" y="6"/>
                            </a:lnTo>
                            <a:lnTo>
                              <a:pt x="43" y="7"/>
                            </a:lnTo>
                            <a:lnTo>
                              <a:pt x="46" y="7"/>
                            </a:lnTo>
                            <a:lnTo>
                              <a:pt x="52" y="6"/>
                            </a:lnTo>
                            <a:lnTo>
                              <a:pt x="58" y="5"/>
                            </a:lnTo>
                            <a:lnTo>
                              <a:pt x="63" y="3"/>
                            </a:lnTo>
                            <a:lnTo>
                              <a:pt x="68" y="2"/>
                            </a:lnTo>
                          </a:path>
                        </a:pathLst>
                      </a:custGeom>
                      <a:solidFill>
                        <a:srgbClr val="FFA000"/>
                      </a:solidFill>
                      <a:ln w="12700" cap="rnd" cmpd="sng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/>
                      <a:p>
                        <a:pPr algn="ctr">
                          <a:buClr>
                            <a:schemeClr val="bg2"/>
                          </a:buClr>
                          <a:defRPr/>
                        </a:pPr>
                        <a:endParaRPr lang="en-US" sz="2400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endParaRPr>
                      </a:p>
                    </p:txBody>
                  </p:sp>
                  <p:sp>
                    <p:nvSpPr>
                      <p:cNvPr id="335" name="Freeform 9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18" y="3649"/>
                        <a:ext cx="141" cy="106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75" y="4"/>
                          </a:cxn>
                          <a:cxn ang="0">
                            <a:pos x="86" y="6"/>
                          </a:cxn>
                          <a:cxn ang="0">
                            <a:pos x="99" y="8"/>
                          </a:cxn>
                          <a:cxn ang="0">
                            <a:pos x="105" y="6"/>
                          </a:cxn>
                          <a:cxn ang="0">
                            <a:pos x="111" y="4"/>
                          </a:cxn>
                          <a:cxn ang="0">
                            <a:pos x="117" y="1"/>
                          </a:cxn>
                          <a:cxn ang="0">
                            <a:pos x="140" y="19"/>
                          </a:cxn>
                          <a:cxn ang="0">
                            <a:pos x="133" y="24"/>
                          </a:cxn>
                          <a:cxn ang="0">
                            <a:pos x="129" y="28"/>
                          </a:cxn>
                          <a:cxn ang="0">
                            <a:pos x="124" y="33"/>
                          </a:cxn>
                          <a:cxn ang="0">
                            <a:pos x="123" y="36"/>
                          </a:cxn>
                          <a:cxn ang="0">
                            <a:pos x="123" y="43"/>
                          </a:cxn>
                          <a:cxn ang="0">
                            <a:pos x="125" y="52"/>
                          </a:cxn>
                          <a:cxn ang="0">
                            <a:pos x="128" y="60"/>
                          </a:cxn>
                          <a:cxn ang="0">
                            <a:pos x="129" y="72"/>
                          </a:cxn>
                          <a:cxn ang="0">
                            <a:pos x="127" y="77"/>
                          </a:cxn>
                          <a:cxn ang="0">
                            <a:pos x="124" y="82"/>
                          </a:cxn>
                          <a:cxn ang="0">
                            <a:pos x="118" y="89"/>
                          </a:cxn>
                          <a:cxn ang="0">
                            <a:pos x="110" y="92"/>
                          </a:cxn>
                          <a:cxn ang="0">
                            <a:pos x="92" y="96"/>
                          </a:cxn>
                          <a:cxn ang="0">
                            <a:pos x="92" y="96"/>
                          </a:cxn>
                          <a:cxn ang="0">
                            <a:pos x="82" y="99"/>
                          </a:cxn>
                          <a:cxn ang="0">
                            <a:pos x="76" y="100"/>
                          </a:cxn>
                          <a:cxn ang="0">
                            <a:pos x="72" y="103"/>
                          </a:cxn>
                          <a:cxn ang="0">
                            <a:pos x="71" y="105"/>
                          </a:cxn>
                          <a:cxn ang="0">
                            <a:pos x="68" y="102"/>
                          </a:cxn>
                          <a:cxn ang="0">
                            <a:pos x="62" y="100"/>
                          </a:cxn>
                          <a:cxn ang="0">
                            <a:pos x="55" y="98"/>
                          </a:cxn>
                          <a:cxn ang="0">
                            <a:pos x="50" y="97"/>
                          </a:cxn>
                          <a:cxn ang="0">
                            <a:pos x="43" y="95"/>
                          </a:cxn>
                          <a:cxn ang="0">
                            <a:pos x="34" y="93"/>
                          </a:cxn>
                          <a:cxn ang="0">
                            <a:pos x="25" y="90"/>
                          </a:cxn>
                          <a:cxn ang="0">
                            <a:pos x="19" y="85"/>
                          </a:cxn>
                          <a:cxn ang="0">
                            <a:pos x="14" y="80"/>
                          </a:cxn>
                          <a:cxn ang="0">
                            <a:pos x="12" y="75"/>
                          </a:cxn>
                          <a:cxn ang="0">
                            <a:pos x="11" y="70"/>
                          </a:cxn>
                          <a:cxn ang="0">
                            <a:pos x="12" y="62"/>
                          </a:cxn>
                          <a:cxn ang="0">
                            <a:pos x="14" y="57"/>
                          </a:cxn>
                          <a:cxn ang="0">
                            <a:pos x="16" y="47"/>
                          </a:cxn>
                          <a:cxn ang="0">
                            <a:pos x="17" y="36"/>
                          </a:cxn>
                          <a:cxn ang="0">
                            <a:pos x="16" y="32"/>
                          </a:cxn>
                          <a:cxn ang="0">
                            <a:pos x="12" y="28"/>
                          </a:cxn>
                          <a:cxn ang="0">
                            <a:pos x="8" y="24"/>
                          </a:cxn>
                          <a:cxn ang="0">
                            <a:pos x="1" y="19"/>
                          </a:cxn>
                          <a:cxn ang="0">
                            <a:pos x="23" y="0"/>
                          </a:cxn>
                          <a:cxn ang="0">
                            <a:pos x="28" y="3"/>
                          </a:cxn>
                          <a:cxn ang="0">
                            <a:pos x="35" y="6"/>
                          </a:cxn>
                          <a:cxn ang="0">
                            <a:pos x="41" y="6"/>
                          </a:cxn>
                          <a:cxn ang="0">
                            <a:pos x="48" y="7"/>
                          </a:cxn>
                          <a:cxn ang="0">
                            <a:pos x="60" y="5"/>
                          </a:cxn>
                          <a:cxn ang="0">
                            <a:pos x="71" y="2"/>
                          </a:cxn>
                        </a:cxnLst>
                        <a:rect l="0" t="0" r="r" b="b"/>
                        <a:pathLst>
                          <a:path w="142" h="106">
                            <a:moveTo>
                              <a:pt x="71" y="2"/>
                            </a:moveTo>
                            <a:lnTo>
                              <a:pt x="75" y="4"/>
                            </a:lnTo>
                            <a:lnTo>
                              <a:pt x="81" y="5"/>
                            </a:lnTo>
                            <a:lnTo>
                              <a:pt x="86" y="6"/>
                            </a:lnTo>
                            <a:lnTo>
                              <a:pt x="93" y="7"/>
                            </a:lnTo>
                            <a:lnTo>
                              <a:pt x="99" y="8"/>
                            </a:lnTo>
                            <a:lnTo>
                              <a:pt x="102" y="7"/>
                            </a:lnTo>
                            <a:lnTo>
                              <a:pt x="105" y="6"/>
                            </a:lnTo>
                            <a:lnTo>
                              <a:pt x="108" y="5"/>
                            </a:lnTo>
                            <a:lnTo>
                              <a:pt x="111" y="4"/>
                            </a:lnTo>
                            <a:lnTo>
                              <a:pt x="114" y="3"/>
                            </a:lnTo>
                            <a:lnTo>
                              <a:pt x="117" y="1"/>
                            </a:lnTo>
                            <a:lnTo>
                              <a:pt x="141" y="19"/>
                            </a:lnTo>
                            <a:lnTo>
                              <a:pt x="140" y="19"/>
                            </a:lnTo>
                            <a:lnTo>
                              <a:pt x="137" y="21"/>
                            </a:lnTo>
                            <a:lnTo>
                              <a:pt x="133" y="24"/>
                            </a:lnTo>
                            <a:lnTo>
                              <a:pt x="131" y="25"/>
                            </a:lnTo>
                            <a:lnTo>
                              <a:pt x="129" y="28"/>
                            </a:lnTo>
                            <a:lnTo>
                              <a:pt x="126" y="31"/>
                            </a:lnTo>
                            <a:lnTo>
                              <a:pt x="124" y="33"/>
                            </a:lnTo>
                            <a:lnTo>
                              <a:pt x="124" y="35"/>
                            </a:lnTo>
                            <a:lnTo>
                              <a:pt x="123" y="36"/>
                            </a:lnTo>
                            <a:lnTo>
                              <a:pt x="123" y="39"/>
                            </a:lnTo>
                            <a:lnTo>
                              <a:pt x="123" y="43"/>
                            </a:lnTo>
                            <a:lnTo>
                              <a:pt x="124" y="47"/>
                            </a:lnTo>
                            <a:lnTo>
                              <a:pt x="125" y="52"/>
                            </a:lnTo>
                            <a:lnTo>
                              <a:pt x="126" y="55"/>
                            </a:lnTo>
                            <a:lnTo>
                              <a:pt x="128" y="60"/>
                            </a:lnTo>
                            <a:lnTo>
                              <a:pt x="129" y="65"/>
                            </a:lnTo>
                            <a:lnTo>
                              <a:pt x="129" y="72"/>
                            </a:lnTo>
                            <a:lnTo>
                              <a:pt x="129" y="74"/>
                            </a:lnTo>
                            <a:lnTo>
                              <a:pt x="127" y="77"/>
                            </a:lnTo>
                            <a:lnTo>
                              <a:pt x="126" y="80"/>
                            </a:lnTo>
                            <a:lnTo>
                              <a:pt x="124" y="82"/>
                            </a:lnTo>
                            <a:lnTo>
                              <a:pt x="121" y="86"/>
                            </a:lnTo>
                            <a:lnTo>
                              <a:pt x="118" y="89"/>
                            </a:lnTo>
                            <a:lnTo>
                              <a:pt x="114" y="91"/>
                            </a:lnTo>
                            <a:lnTo>
                              <a:pt x="110" y="92"/>
                            </a:lnTo>
                            <a:lnTo>
                              <a:pt x="100" y="95"/>
                            </a:lnTo>
                            <a:lnTo>
                              <a:pt x="92" y="96"/>
                            </a:lnTo>
                            <a:lnTo>
                              <a:pt x="91" y="97"/>
                            </a:lnTo>
                            <a:lnTo>
                              <a:pt x="92" y="96"/>
                            </a:lnTo>
                            <a:lnTo>
                              <a:pt x="87" y="98"/>
                            </a:lnTo>
                            <a:lnTo>
                              <a:pt x="82" y="99"/>
                            </a:lnTo>
                            <a:lnTo>
                              <a:pt x="79" y="100"/>
                            </a:lnTo>
                            <a:lnTo>
                              <a:pt x="76" y="100"/>
                            </a:lnTo>
                            <a:lnTo>
                              <a:pt x="74" y="102"/>
                            </a:lnTo>
                            <a:lnTo>
                              <a:pt x="72" y="103"/>
                            </a:lnTo>
                            <a:lnTo>
                              <a:pt x="71" y="104"/>
                            </a:lnTo>
                            <a:lnTo>
                              <a:pt x="71" y="105"/>
                            </a:lnTo>
                            <a:lnTo>
                              <a:pt x="69" y="103"/>
                            </a:lnTo>
                            <a:lnTo>
                              <a:pt x="68" y="102"/>
                            </a:lnTo>
                            <a:lnTo>
                              <a:pt x="65" y="100"/>
                            </a:lnTo>
                            <a:lnTo>
                              <a:pt x="62" y="100"/>
                            </a:lnTo>
                            <a:lnTo>
                              <a:pt x="59" y="99"/>
                            </a:lnTo>
                            <a:lnTo>
                              <a:pt x="55" y="98"/>
                            </a:lnTo>
                            <a:lnTo>
                              <a:pt x="49" y="96"/>
                            </a:lnTo>
                            <a:lnTo>
                              <a:pt x="50" y="97"/>
                            </a:lnTo>
                            <a:lnTo>
                              <a:pt x="49" y="96"/>
                            </a:lnTo>
                            <a:lnTo>
                              <a:pt x="43" y="95"/>
                            </a:lnTo>
                            <a:lnTo>
                              <a:pt x="38" y="95"/>
                            </a:lnTo>
                            <a:lnTo>
                              <a:pt x="34" y="93"/>
                            </a:lnTo>
                            <a:lnTo>
                              <a:pt x="29" y="92"/>
                            </a:lnTo>
                            <a:lnTo>
                              <a:pt x="25" y="90"/>
                            </a:lnTo>
                            <a:lnTo>
                              <a:pt x="22" y="88"/>
                            </a:lnTo>
                            <a:lnTo>
                              <a:pt x="19" y="85"/>
                            </a:lnTo>
                            <a:lnTo>
                              <a:pt x="16" y="83"/>
                            </a:lnTo>
                            <a:lnTo>
                              <a:pt x="14" y="80"/>
                            </a:lnTo>
                            <a:lnTo>
                              <a:pt x="12" y="77"/>
                            </a:lnTo>
                            <a:lnTo>
                              <a:pt x="12" y="75"/>
                            </a:lnTo>
                            <a:lnTo>
                              <a:pt x="11" y="73"/>
                            </a:lnTo>
                            <a:lnTo>
                              <a:pt x="11" y="70"/>
                            </a:lnTo>
                            <a:lnTo>
                              <a:pt x="11" y="66"/>
                            </a:lnTo>
                            <a:lnTo>
                              <a:pt x="12" y="62"/>
                            </a:lnTo>
                            <a:lnTo>
                              <a:pt x="13" y="58"/>
                            </a:lnTo>
                            <a:lnTo>
                              <a:pt x="14" y="57"/>
                            </a:lnTo>
                            <a:lnTo>
                              <a:pt x="15" y="54"/>
                            </a:lnTo>
                            <a:lnTo>
                              <a:pt x="16" y="47"/>
                            </a:lnTo>
                            <a:lnTo>
                              <a:pt x="17" y="39"/>
                            </a:lnTo>
                            <a:lnTo>
                              <a:pt x="17" y="36"/>
                            </a:lnTo>
                            <a:lnTo>
                              <a:pt x="17" y="34"/>
                            </a:lnTo>
                            <a:lnTo>
                              <a:pt x="16" y="32"/>
                            </a:lnTo>
                            <a:lnTo>
                              <a:pt x="15" y="31"/>
                            </a:lnTo>
                            <a:lnTo>
                              <a:pt x="12" y="28"/>
                            </a:lnTo>
                            <a:lnTo>
                              <a:pt x="10" y="25"/>
                            </a:lnTo>
                            <a:lnTo>
                              <a:pt x="8" y="24"/>
                            </a:lnTo>
                            <a:lnTo>
                              <a:pt x="4" y="21"/>
                            </a:lnTo>
                            <a:lnTo>
                              <a:pt x="1" y="19"/>
                            </a:lnTo>
                            <a:lnTo>
                              <a:pt x="0" y="19"/>
                            </a:lnTo>
                            <a:lnTo>
                              <a:pt x="23" y="0"/>
                            </a:lnTo>
                            <a:lnTo>
                              <a:pt x="25" y="2"/>
                            </a:lnTo>
                            <a:lnTo>
                              <a:pt x="28" y="3"/>
                            </a:lnTo>
                            <a:lnTo>
                              <a:pt x="31" y="5"/>
                            </a:lnTo>
                            <a:lnTo>
                              <a:pt x="35" y="6"/>
                            </a:lnTo>
                            <a:lnTo>
                              <a:pt x="38" y="6"/>
                            </a:lnTo>
                            <a:lnTo>
                              <a:pt x="41" y="6"/>
                            </a:lnTo>
                            <a:lnTo>
                              <a:pt x="44" y="7"/>
                            </a:lnTo>
                            <a:lnTo>
                              <a:pt x="48" y="7"/>
                            </a:lnTo>
                            <a:lnTo>
                              <a:pt x="55" y="6"/>
                            </a:lnTo>
                            <a:lnTo>
                              <a:pt x="60" y="5"/>
                            </a:lnTo>
                            <a:lnTo>
                              <a:pt x="66" y="3"/>
                            </a:lnTo>
                            <a:lnTo>
                              <a:pt x="71" y="2"/>
                            </a:lnTo>
                          </a:path>
                        </a:pathLst>
                      </a:custGeom>
                      <a:noFill/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/>
                      <a:p>
                        <a:pPr algn="ctr">
                          <a:buClr>
                            <a:schemeClr val="bg2"/>
                          </a:buClr>
                          <a:defRPr/>
                        </a:pPr>
                        <a:endParaRPr lang="en-US" sz="2400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endParaRPr>
                      </a:p>
                    </p:txBody>
                  </p:sp>
                </p:grpSp>
              </p:grpSp>
              <p:sp>
                <p:nvSpPr>
                  <p:cNvPr id="222" name="Freeform 97"/>
                  <p:cNvSpPr>
                    <a:spLocks/>
                  </p:cNvSpPr>
                  <p:nvPr/>
                </p:nvSpPr>
                <p:spPr bwMode="auto">
                  <a:xfrm>
                    <a:off x="2324" y="3653"/>
                    <a:ext cx="128" cy="97"/>
                  </a:xfrm>
                  <a:custGeom>
                    <a:avLst/>
                    <a:gdLst/>
                    <a:ahLst/>
                    <a:cxnLst>
                      <a:cxn ang="0">
                        <a:pos x="64" y="95"/>
                      </a:cxn>
                      <a:cxn ang="0">
                        <a:pos x="69" y="93"/>
                      </a:cxn>
                      <a:cxn ang="0">
                        <a:pos x="79" y="90"/>
                      </a:cxn>
                      <a:cxn ang="0">
                        <a:pos x="83" y="90"/>
                      </a:cxn>
                      <a:cxn ang="0">
                        <a:pos x="90" y="88"/>
                      </a:cxn>
                      <a:cxn ang="0">
                        <a:pos x="99" y="85"/>
                      </a:cxn>
                      <a:cxn ang="0">
                        <a:pos x="107" y="82"/>
                      </a:cxn>
                      <a:cxn ang="0">
                        <a:pos x="113" y="75"/>
                      </a:cxn>
                      <a:cxn ang="0">
                        <a:pos x="117" y="69"/>
                      </a:cxn>
                      <a:cxn ang="0">
                        <a:pos x="118" y="67"/>
                      </a:cxn>
                      <a:cxn ang="0">
                        <a:pos x="117" y="57"/>
                      </a:cxn>
                      <a:cxn ang="0">
                        <a:pos x="115" y="51"/>
                      </a:cxn>
                      <a:cxn ang="0">
                        <a:pos x="113" y="43"/>
                      </a:cxn>
                      <a:cxn ang="0">
                        <a:pos x="112" y="35"/>
                      </a:cxn>
                      <a:cxn ang="0">
                        <a:pos x="112" y="31"/>
                      </a:cxn>
                      <a:cxn ang="0">
                        <a:pos x="113" y="27"/>
                      </a:cxn>
                      <a:cxn ang="0">
                        <a:pos x="117" y="23"/>
                      </a:cxn>
                      <a:cxn ang="0">
                        <a:pos x="123" y="17"/>
                      </a:cxn>
                      <a:cxn ang="0">
                        <a:pos x="127" y="14"/>
                      </a:cxn>
                      <a:cxn ang="0">
                        <a:pos x="108" y="2"/>
                      </a:cxn>
                      <a:cxn ang="0">
                        <a:pos x="102" y="4"/>
                      </a:cxn>
                      <a:cxn ang="0">
                        <a:pos x="92" y="6"/>
                      </a:cxn>
                      <a:cxn ang="0">
                        <a:pos x="79" y="5"/>
                      </a:cxn>
                      <a:cxn ang="0">
                        <a:pos x="68" y="2"/>
                      </a:cxn>
                      <a:cxn ang="0">
                        <a:pos x="59" y="2"/>
                      </a:cxn>
                      <a:cxn ang="0">
                        <a:pos x="48" y="5"/>
                      </a:cxn>
                      <a:cxn ang="0">
                        <a:pos x="35" y="6"/>
                      </a:cxn>
                      <a:cxn ang="0">
                        <a:pos x="28" y="5"/>
                      </a:cxn>
                      <a:cxn ang="0">
                        <a:pos x="22" y="3"/>
                      </a:cxn>
                      <a:cxn ang="0">
                        <a:pos x="17" y="0"/>
                      </a:cxn>
                      <a:cxn ang="0">
                        <a:pos x="4" y="17"/>
                      </a:cxn>
                      <a:cxn ang="0">
                        <a:pos x="9" y="22"/>
                      </a:cxn>
                      <a:cxn ang="0">
                        <a:pos x="12" y="24"/>
                      </a:cxn>
                      <a:cxn ang="0">
                        <a:pos x="14" y="29"/>
                      </a:cxn>
                      <a:cxn ang="0">
                        <a:pos x="15" y="33"/>
                      </a:cxn>
                      <a:cxn ang="0">
                        <a:pos x="14" y="43"/>
                      </a:cxn>
                      <a:cxn ang="0">
                        <a:pos x="11" y="56"/>
                      </a:cxn>
                      <a:cxn ang="0">
                        <a:pos x="9" y="60"/>
                      </a:cxn>
                      <a:cxn ang="0">
                        <a:pos x="9" y="67"/>
                      </a:cxn>
                      <a:cxn ang="0">
                        <a:pos x="11" y="71"/>
                      </a:cxn>
                      <a:cxn ang="0">
                        <a:pos x="17" y="79"/>
                      </a:cxn>
                      <a:cxn ang="0">
                        <a:pos x="23" y="84"/>
                      </a:cxn>
                      <a:cxn ang="0">
                        <a:pos x="32" y="87"/>
                      </a:cxn>
                      <a:cxn ang="0">
                        <a:pos x="43" y="89"/>
                      </a:cxn>
                      <a:cxn ang="0">
                        <a:pos x="43" y="89"/>
                      </a:cxn>
                      <a:cxn ang="0">
                        <a:pos x="53" y="91"/>
                      </a:cxn>
                      <a:cxn ang="0">
                        <a:pos x="58" y="93"/>
                      </a:cxn>
                      <a:cxn ang="0">
                        <a:pos x="61" y="94"/>
                      </a:cxn>
                    </a:cxnLst>
                    <a:rect l="0" t="0" r="r" b="b"/>
                    <a:pathLst>
                      <a:path w="128" h="97">
                        <a:moveTo>
                          <a:pt x="63" y="96"/>
                        </a:moveTo>
                        <a:lnTo>
                          <a:pt x="64" y="95"/>
                        </a:lnTo>
                        <a:lnTo>
                          <a:pt x="65" y="94"/>
                        </a:lnTo>
                        <a:lnTo>
                          <a:pt x="69" y="93"/>
                        </a:lnTo>
                        <a:lnTo>
                          <a:pt x="75" y="91"/>
                        </a:lnTo>
                        <a:lnTo>
                          <a:pt x="79" y="90"/>
                        </a:lnTo>
                        <a:lnTo>
                          <a:pt x="84" y="89"/>
                        </a:lnTo>
                        <a:lnTo>
                          <a:pt x="83" y="90"/>
                        </a:lnTo>
                        <a:lnTo>
                          <a:pt x="84" y="89"/>
                        </a:lnTo>
                        <a:lnTo>
                          <a:pt x="90" y="88"/>
                        </a:lnTo>
                        <a:lnTo>
                          <a:pt x="95" y="87"/>
                        </a:lnTo>
                        <a:lnTo>
                          <a:pt x="99" y="85"/>
                        </a:lnTo>
                        <a:lnTo>
                          <a:pt x="104" y="84"/>
                        </a:lnTo>
                        <a:lnTo>
                          <a:pt x="107" y="82"/>
                        </a:lnTo>
                        <a:lnTo>
                          <a:pt x="110" y="79"/>
                        </a:lnTo>
                        <a:lnTo>
                          <a:pt x="113" y="75"/>
                        </a:lnTo>
                        <a:lnTo>
                          <a:pt x="116" y="71"/>
                        </a:lnTo>
                        <a:lnTo>
                          <a:pt x="117" y="69"/>
                        </a:lnTo>
                        <a:lnTo>
                          <a:pt x="117" y="68"/>
                        </a:lnTo>
                        <a:lnTo>
                          <a:pt x="118" y="67"/>
                        </a:lnTo>
                        <a:lnTo>
                          <a:pt x="118" y="60"/>
                        </a:lnTo>
                        <a:lnTo>
                          <a:pt x="117" y="57"/>
                        </a:lnTo>
                        <a:lnTo>
                          <a:pt x="116" y="56"/>
                        </a:lnTo>
                        <a:lnTo>
                          <a:pt x="115" y="51"/>
                        </a:lnTo>
                        <a:lnTo>
                          <a:pt x="114" y="47"/>
                        </a:lnTo>
                        <a:lnTo>
                          <a:pt x="113" y="43"/>
                        </a:lnTo>
                        <a:lnTo>
                          <a:pt x="112" y="39"/>
                        </a:lnTo>
                        <a:lnTo>
                          <a:pt x="112" y="35"/>
                        </a:lnTo>
                        <a:lnTo>
                          <a:pt x="112" y="33"/>
                        </a:lnTo>
                        <a:lnTo>
                          <a:pt x="112" y="31"/>
                        </a:lnTo>
                        <a:lnTo>
                          <a:pt x="113" y="29"/>
                        </a:lnTo>
                        <a:lnTo>
                          <a:pt x="113" y="27"/>
                        </a:lnTo>
                        <a:lnTo>
                          <a:pt x="115" y="24"/>
                        </a:lnTo>
                        <a:lnTo>
                          <a:pt x="117" y="23"/>
                        </a:lnTo>
                        <a:lnTo>
                          <a:pt x="119" y="20"/>
                        </a:lnTo>
                        <a:lnTo>
                          <a:pt x="123" y="17"/>
                        </a:lnTo>
                        <a:lnTo>
                          <a:pt x="126" y="14"/>
                        </a:lnTo>
                        <a:lnTo>
                          <a:pt x="127" y="14"/>
                        </a:lnTo>
                        <a:lnTo>
                          <a:pt x="110" y="0"/>
                        </a:lnTo>
                        <a:lnTo>
                          <a:pt x="108" y="2"/>
                        </a:lnTo>
                        <a:lnTo>
                          <a:pt x="105" y="3"/>
                        </a:lnTo>
                        <a:lnTo>
                          <a:pt x="102" y="4"/>
                        </a:lnTo>
                        <a:lnTo>
                          <a:pt x="99" y="5"/>
                        </a:lnTo>
                        <a:lnTo>
                          <a:pt x="92" y="6"/>
                        </a:lnTo>
                        <a:lnTo>
                          <a:pt x="86" y="6"/>
                        </a:lnTo>
                        <a:lnTo>
                          <a:pt x="79" y="5"/>
                        </a:lnTo>
                        <a:lnTo>
                          <a:pt x="73" y="4"/>
                        </a:lnTo>
                        <a:lnTo>
                          <a:pt x="68" y="2"/>
                        </a:lnTo>
                        <a:lnTo>
                          <a:pt x="63" y="1"/>
                        </a:lnTo>
                        <a:lnTo>
                          <a:pt x="59" y="2"/>
                        </a:lnTo>
                        <a:lnTo>
                          <a:pt x="54" y="4"/>
                        </a:lnTo>
                        <a:lnTo>
                          <a:pt x="48" y="5"/>
                        </a:lnTo>
                        <a:lnTo>
                          <a:pt x="41" y="6"/>
                        </a:lnTo>
                        <a:lnTo>
                          <a:pt x="35" y="6"/>
                        </a:lnTo>
                        <a:lnTo>
                          <a:pt x="31" y="6"/>
                        </a:lnTo>
                        <a:lnTo>
                          <a:pt x="28" y="5"/>
                        </a:lnTo>
                        <a:lnTo>
                          <a:pt x="25" y="4"/>
                        </a:lnTo>
                        <a:lnTo>
                          <a:pt x="22" y="3"/>
                        </a:lnTo>
                        <a:lnTo>
                          <a:pt x="19" y="2"/>
                        </a:lnTo>
                        <a:lnTo>
                          <a:pt x="17" y="0"/>
                        </a:lnTo>
                        <a:lnTo>
                          <a:pt x="0" y="14"/>
                        </a:lnTo>
                        <a:lnTo>
                          <a:pt x="4" y="17"/>
                        </a:lnTo>
                        <a:lnTo>
                          <a:pt x="8" y="20"/>
                        </a:lnTo>
                        <a:lnTo>
                          <a:pt x="9" y="22"/>
                        </a:lnTo>
                        <a:lnTo>
                          <a:pt x="10" y="22"/>
                        </a:lnTo>
                        <a:lnTo>
                          <a:pt x="12" y="24"/>
                        </a:lnTo>
                        <a:lnTo>
                          <a:pt x="14" y="27"/>
                        </a:lnTo>
                        <a:lnTo>
                          <a:pt x="14" y="29"/>
                        </a:lnTo>
                        <a:lnTo>
                          <a:pt x="15" y="31"/>
                        </a:lnTo>
                        <a:lnTo>
                          <a:pt x="15" y="33"/>
                        </a:lnTo>
                        <a:lnTo>
                          <a:pt x="15" y="35"/>
                        </a:lnTo>
                        <a:lnTo>
                          <a:pt x="14" y="43"/>
                        </a:lnTo>
                        <a:lnTo>
                          <a:pt x="12" y="51"/>
                        </a:lnTo>
                        <a:lnTo>
                          <a:pt x="11" y="56"/>
                        </a:lnTo>
                        <a:lnTo>
                          <a:pt x="10" y="57"/>
                        </a:lnTo>
                        <a:lnTo>
                          <a:pt x="9" y="60"/>
                        </a:lnTo>
                        <a:lnTo>
                          <a:pt x="9" y="62"/>
                        </a:lnTo>
                        <a:lnTo>
                          <a:pt x="9" y="67"/>
                        </a:lnTo>
                        <a:lnTo>
                          <a:pt x="10" y="69"/>
                        </a:lnTo>
                        <a:lnTo>
                          <a:pt x="11" y="71"/>
                        </a:lnTo>
                        <a:lnTo>
                          <a:pt x="14" y="75"/>
                        </a:lnTo>
                        <a:lnTo>
                          <a:pt x="17" y="79"/>
                        </a:lnTo>
                        <a:lnTo>
                          <a:pt x="19" y="82"/>
                        </a:lnTo>
                        <a:lnTo>
                          <a:pt x="23" y="84"/>
                        </a:lnTo>
                        <a:lnTo>
                          <a:pt x="27" y="85"/>
                        </a:lnTo>
                        <a:lnTo>
                          <a:pt x="32" y="87"/>
                        </a:lnTo>
                        <a:lnTo>
                          <a:pt x="37" y="88"/>
                        </a:lnTo>
                        <a:lnTo>
                          <a:pt x="43" y="89"/>
                        </a:lnTo>
                        <a:lnTo>
                          <a:pt x="44" y="90"/>
                        </a:lnTo>
                        <a:lnTo>
                          <a:pt x="43" y="89"/>
                        </a:lnTo>
                        <a:lnTo>
                          <a:pt x="48" y="90"/>
                        </a:lnTo>
                        <a:lnTo>
                          <a:pt x="53" y="91"/>
                        </a:lnTo>
                        <a:lnTo>
                          <a:pt x="56" y="92"/>
                        </a:lnTo>
                        <a:lnTo>
                          <a:pt x="58" y="93"/>
                        </a:lnTo>
                        <a:lnTo>
                          <a:pt x="60" y="94"/>
                        </a:lnTo>
                        <a:lnTo>
                          <a:pt x="61" y="94"/>
                        </a:lnTo>
                        <a:lnTo>
                          <a:pt x="63" y="96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grpSp>
                <p:nvGrpSpPr>
                  <p:cNvPr id="223" name="Group 98"/>
                  <p:cNvGrpSpPr>
                    <a:grpSpLocks/>
                  </p:cNvGrpSpPr>
                  <p:nvPr/>
                </p:nvGrpSpPr>
                <p:grpSpPr bwMode="auto">
                  <a:xfrm>
                    <a:off x="2324" y="3653"/>
                    <a:ext cx="141" cy="97"/>
                    <a:chOff x="2324" y="3653"/>
                    <a:chExt cx="141" cy="97"/>
                  </a:xfrm>
                </p:grpSpPr>
                <p:sp>
                  <p:nvSpPr>
                    <p:cNvPr id="330" name="Freeform 99"/>
                    <p:cNvSpPr>
                      <a:spLocks/>
                    </p:cNvSpPr>
                    <p:nvPr/>
                  </p:nvSpPr>
                  <p:spPr bwMode="auto">
                    <a:xfrm>
                      <a:off x="2324" y="3653"/>
                      <a:ext cx="123" cy="92"/>
                    </a:xfrm>
                    <a:custGeom>
                      <a:avLst/>
                      <a:gdLst/>
                      <a:ahLst/>
                      <a:cxnLst>
                        <a:cxn ang="0">
                          <a:pos x="61" y="90"/>
                        </a:cxn>
                        <a:cxn ang="0">
                          <a:pos x="66" y="88"/>
                        </a:cxn>
                        <a:cxn ang="0">
                          <a:pos x="76" y="86"/>
                        </a:cxn>
                        <a:cxn ang="0">
                          <a:pos x="79" y="85"/>
                        </a:cxn>
                        <a:cxn ang="0">
                          <a:pos x="87" y="83"/>
                        </a:cxn>
                        <a:cxn ang="0">
                          <a:pos x="95" y="81"/>
                        </a:cxn>
                        <a:cxn ang="0">
                          <a:pos x="103" y="78"/>
                        </a:cxn>
                        <a:cxn ang="0">
                          <a:pos x="109" y="71"/>
                        </a:cxn>
                        <a:cxn ang="0">
                          <a:pos x="112" y="65"/>
                        </a:cxn>
                        <a:cxn ang="0">
                          <a:pos x="113" y="63"/>
                        </a:cxn>
                        <a:cxn ang="0">
                          <a:pos x="112" y="54"/>
                        </a:cxn>
                        <a:cxn ang="0">
                          <a:pos x="111" y="48"/>
                        </a:cxn>
                        <a:cxn ang="0">
                          <a:pos x="108" y="41"/>
                        </a:cxn>
                        <a:cxn ang="0">
                          <a:pos x="108" y="33"/>
                        </a:cxn>
                        <a:cxn ang="0">
                          <a:pos x="108" y="29"/>
                        </a:cxn>
                        <a:cxn ang="0">
                          <a:pos x="109" y="26"/>
                        </a:cxn>
                        <a:cxn ang="0">
                          <a:pos x="112" y="21"/>
                        </a:cxn>
                        <a:cxn ang="0">
                          <a:pos x="118" y="16"/>
                        </a:cxn>
                        <a:cxn ang="0">
                          <a:pos x="122" y="13"/>
                        </a:cxn>
                        <a:cxn ang="0">
                          <a:pos x="103" y="2"/>
                        </a:cxn>
                        <a:cxn ang="0">
                          <a:pos x="98" y="4"/>
                        </a:cxn>
                        <a:cxn ang="0">
                          <a:pos x="89" y="5"/>
                        </a:cxn>
                        <a:cxn ang="0">
                          <a:pos x="76" y="5"/>
                        </a:cxn>
                        <a:cxn ang="0">
                          <a:pos x="65" y="2"/>
                        </a:cxn>
                        <a:cxn ang="0">
                          <a:pos x="57" y="2"/>
                        </a:cxn>
                        <a:cxn ang="0">
                          <a:pos x="46" y="5"/>
                        </a:cxn>
                        <a:cxn ang="0">
                          <a:pos x="33" y="5"/>
                        </a:cxn>
                        <a:cxn ang="0">
                          <a:pos x="27" y="5"/>
                        </a:cxn>
                        <a:cxn ang="0">
                          <a:pos x="22" y="3"/>
                        </a:cxn>
                        <a:cxn ang="0">
                          <a:pos x="16" y="0"/>
                        </a:cxn>
                        <a:cxn ang="0">
                          <a:pos x="4" y="16"/>
                        </a:cxn>
                        <a:cxn ang="0">
                          <a:pos x="9" y="21"/>
                        </a:cxn>
                        <a:cxn ang="0">
                          <a:pos x="11" y="23"/>
                        </a:cxn>
                        <a:cxn ang="0">
                          <a:pos x="14" y="27"/>
                        </a:cxn>
                        <a:cxn ang="0">
                          <a:pos x="14" y="31"/>
                        </a:cxn>
                        <a:cxn ang="0">
                          <a:pos x="14" y="41"/>
                        </a:cxn>
                        <a:cxn ang="0">
                          <a:pos x="10" y="53"/>
                        </a:cxn>
                        <a:cxn ang="0">
                          <a:pos x="9" y="56"/>
                        </a:cxn>
                        <a:cxn ang="0">
                          <a:pos x="9" y="63"/>
                        </a:cxn>
                        <a:cxn ang="0">
                          <a:pos x="10" y="67"/>
                        </a:cxn>
                        <a:cxn ang="0">
                          <a:pos x="16" y="75"/>
                        </a:cxn>
                        <a:cxn ang="0">
                          <a:pos x="22" y="79"/>
                        </a:cxn>
                        <a:cxn ang="0">
                          <a:pos x="31" y="82"/>
                        </a:cxn>
                        <a:cxn ang="0">
                          <a:pos x="41" y="84"/>
                        </a:cxn>
                        <a:cxn ang="0">
                          <a:pos x="41" y="84"/>
                        </a:cxn>
                        <a:cxn ang="0">
                          <a:pos x="51" y="86"/>
                        </a:cxn>
                        <a:cxn ang="0">
                          <a:pos x="56" y="88"/>
                        </a:cxn>
                        <a:cxn ang="0">
                          <a:pos x="59" y="89"/>
                        </a:cxn>
                      </a:cxnLst>
                      <a:rect l="0" t="0" r="r" b="b"/>
                      <a:pathLst>
                        <a:path w="123" h="92">
                          <a:moveTo>
                            <a:pt x="61" y="91"/>
                          </a:moveTo>
                          <a:lnTo>
                            <a:pt x="61" y="90"/>
                          </a:lnTo>
                          <a:lnTo>
                            <a:pt x="62" y="89"/>
                          </a:lnTo>
                          <a:lnTo>
                            <a:pt x="66" y="88"/>
                          </a:lnTo>
                          <a:lnTo>
                            <a:pt x="72" y="86"/>
                          </a:lnTo>
                          <a:lnTo>
                            <a:pt x="76" y="86"/>
                          </a:lnTo>
                          <a:lnTo>
                            <a:pt x="81" y="84"/>
                          </a:lnTo>
                          <a:lnTo>
                            <a:pt x="79" y="85"/>
                          </a:lnTo>
                          <a:lnTo>
                            <a:pt x="81" y="84"/>
                          </a:lnTo>
                          <a:lnTo>
                            <a:pt x="87" y="83"/>
                          </a:lnTo>
                          <a:lnTo>
                            <a:pt x="91" y="82"/>
                          </a:lnTo>
                          <a:lnTo>
                            <a:pt x="95" y="81"/>
                          </a:lnTo>
                          <a:lnTo>
                            <a:pt x="100" y="79"/>
                          </a:lnTo>
                          <a:lnTo>
                            <a:pt x="103" y="78"/>
                          </a:lnTo>
                          <a:lnTo>
                            <a:pt x="106" y="75"/>
                          </a:lnTo>
                          <a:lnTo>
                            <a:pt x="109" y="71"/>
                          </a:lnTo>
                          <a:lnTo>
                            <a:pt x="112" y="67"/>
                          </a:lnTo>
                          <a:lnTo>
                            <a:pt x="112" y="65"/>
                          </a:lnTo>
                          <a:lnTo>
                            <a:pt x="112" y="64"/>
                          </a:lnTo>
                          <a:lnTo>
                            <a:pt x="113" y="63"/>
                          </a:lnTo>
                          <a:lnTo>
                            <a:pt x="113" y="56"/>
                          </a:lnTo>
                          <a:lnTo>
                            <a:pt x="112" y="54"/>
                          </a:lnTo>
                          <a:lnTo>
                            <a:pt x="112" y="53"/>
                          </a:lnTo>
                          <a:lnTo>
                            <a:pt x="111" y="48"/>
                          </a:lnTo>
                          <a:lnTo>
                            <a:pt x="110" y="45"/>
                          </a:lnTo>
                          <a:lnTo>
                            <a:pt x="108" y="41"/>
                          </a:lnTo>
                          <a:lnTo>
                            <a:pt x="108" y="37"/>
                          </a:lnTo>
                          <a:lnTo>
                            <a:pt x="108" y="33"/>
                          </a:lnTo>
                          <a:lnTo>
                            <a:pt x="108" y="31"/>
                          </a:lnTo>
                          <a:lnTo>
                            <a:pt x="108" y="29"/>
                          </a:lnTo>
                          <a:lnTo>
                            <a:pt x="108" y="27"/>
                          </a:lnTo>
                          <a:lnTo>
                            <a:pt x="109" y="26"/>
                          </a:lnTo>
                          <a:lnTo>
                            <a:pt x="111" y="23"/>
                          </a:lnTo>
                          <a:lnTo>
                            <a:pt x="112" y="21"/>
                          </a:lnTo>
                          <a:lnTo>
                            <a:pt x="114" y="19"/>
                          </a:lnTo>
                          <a:lnTo>
                            <a:pt x="118" y="16"/>
                          </a:lnTo>
                          <a:lnTo>
                            <a:pt x="121" y="14"/>
                          </a:lnTo>
                          <a:lnTo>
                            <a:pt x="122" y="13"/>
                          </a:lnTo>
                          <a:lnTo>
                            <a:pt x="106" y="0"/>
                          </a:lnTo>
                          <a:lnTo>
                            <a:pt x="103" y="2"/>
                          </a:lnTo>
                          <a:lnTo>
                            <a:pt x="100" y="3"/>
                          </a:lnTo>
                          <a:lnTo>
                            <a:pt x="98" y="4"/>
                          </a:lnTo>
                          <a:lnTo>
                            <a:pt x="95" y="5"/>
                          </a:lnTo>
                          <a:lnTo>
                            <a:pt x="89" y="5"/>
                          </a:lnTo>
                          <a:lnTo>
                            <a:pt x="82" y="5"/>
                          </a:lnTo>
                          <a:lnTo>
                            <a:pt x="76" y="5"/>
                          </a:lnTo>
                          <a:lnTo>
                            <a:pt x="70" y="4"/>
                          </a:lnTo>
                          <a:lnTo>
                            <a:pt x="65" y="2"/>
                          </a:lnTo>
                          <a:lnTo>
                            <a:pt x="61" y="1"/>
                          </a:lnTo>
                          <a:lnTo>
                            <a:pt x="57" y="2"/>
                          </a:lnTo>
                          <a:lnTo>
                            <a:pt x="52" y="4"/>
                          </a:lnTo>
                          <a:lnTo>
                            <a:pt x="46" y="5"/>
                          </a:lnTo>
                          <a:lnTo>
                            <a:pt x="40" y="5"/>
                          </a:lnTo>
                          <a:lnTo>
                            <a:pt x="33" y="5"/>
                          </a:lnTo>
                          <a:lnTo>
                            <a:pt x="30" y="5"/>
                          </a:lnTo>
                          <a:lnTo>
                            <a:pt x="27" y="5"/>
                          </a:lnTo>
                          <a:lnTo>
                            <a:pt x="24" y="4"/>
                          </a:lnTo>
                          <a:lnTo>
                            <a:pt x="22" y="3"/>
                          </a:lnTo>
                          <a:lnTo>
                            <a:pt x="19" y="2"/>
                          </a:lnTo>
                          <a:lnTo>
                            <a:pt x="16" y="0"/>
                          </a:lnTo>
                          <a:lnTo>
                            <a:pt x="0" y="13"/>
                          </a:lnTo>
                          <a:lnTo>
                            <a:pt x="4" y="16"/>
                          </a:lnTo>
                          <a:lnTo>
                            <a:pt x="8" y="19"/>
                          </a:lnTo>
                          <a:lnTo>
                            <a:pt x="9" y="21"/>
                          </a:lnTo>
                          <a:lnTo>
                            <a:pt x="10" y="21"/>
                          </a:lnTo>
                          <a:lnTo>
                            <a:pt x="11" y="23"/>
                          </a:lnTo>
                          <a:lnTo>
                            <a:pt x="13" y="26"/>
                          </a:lnTo>
                          <a:lnTo>
                            <a:pt x="14" y="27"/>
                          </a:lnTo>
                          <a:lnTo>
                            <a:pt x="14" y="29"/>
                          </a:lnTo>
                          <a:lnTo>
                            <a:pt x="14" y="31"/>
                          </a:lnTo>
                          <a:lnTo>
                            <a:pt x="14" y="33"/>
                          </a:lnTo>
                          <a:lnTo>
                            <a:pt x="14" y="41"/>
                          </a:lnTo>
                          <a:lnTo>
                            <a:pt x="12" y="48"/>
                          </a:lnTo>
                          <a:lnTo>
                            <a:pt x="10" y="53"/>
                          </a:lnTo>
                          <a:lnTo>
                            <a:pt x="10" y="54"/>
                          </a:lnTo>
                          <a:lnTo>
                            <a:pt x="9" y="56"/>
                          </a:lnTo>
                          <a:lnTo>
                            <a:pt x="9" y="59"/>
                          </a:lnTo>
                          <a:lnTo>
                            <a:pt x="9" y="63"/>
                          </a:lnTo>
                          <a:lnTo>
                            <a:pt x="10" y="65"/>
                          </a:lnTo>
                          <a:lnTo>
                            <a:pt x="10" y="67"/>
                          </a:lnTo>
                          <a:lnTo>
                            <a:pt x="13" y="71"/>
                          </a:lnTo>
                          <a:lnTo>
                            <a:pt x="16" y="75"/>
                          </a:lnTo>
                          <a:lnTo>
                            <a:pt x="19" y="78"/>
                          </a:lnTo>
                          <a:lnTo>
                            <a:pt x="22" y="79"/>
                          </a:lnTo>
                          <a:lnTo>
                            <a:pt x="26" y="81"/>
                          </a:lnTo>
                          <a:lnTo>
                            <a:pt x="31" y="82"/>
                          </a:lnTo>
                          <a:lnTo>
                            <a:pt x="35" y="83"/>
                          </a:lnTo>
                          <a:lnTo>
                            <a:pt x="41" y="84"/>
                          </a:lnTo>
                          <a:lnTo>
                            <a:pt x="43" y="85"/>
                          </a:lnTo>
                          <a:lnTo>
                            <a:pt x="41" y="84"/>
                          </a:lnTo>
                          <a:lnTo>
                            <a:pt x="47" y="86"/>
                          </a:lnTo>
                          <a:lnTo>
                            <a:pt x="51" y="86"/>
                          </a:lnTo>
                          <a:lnTo>
                            <a:pt x="53" y="87"/>
                          </a:lnTo>
                          <a:lnTo>
                            <a:pt x="56" y="88"/>
                          </a:lnTo>
                          <a:lnTo>
                            <a:pt x="58" y="89"/>
                          </a:lnTo>
                          <a:lnTo>
                            <a:pt x="59" y="89"/>
                          </a:lnTo>
                          <a:lnTo>
                            <a:pt x="61" y="91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331" name="Freeform 100"/>
                    <p:cNvSpPr>
                      <a:spLocks/>
                    </p:cNvSpPr>
                    <p:nvPr/>
                  </p:nvSpPr>
                  <p:spPr bwMode="auto">
                    <a:xfrm>
                      <a:off x="2337" y="3653"/>
                      <a:ext cx="128" cy="97"/>
                    </a:xfrm>
                    <a:custGeom>
                      <a:avLst/>
                      <a:gdLst/>
                      <a:ahLst/>
                      <a:cxnLst>
                        <a:cxn ang="0">
                          <a:pos x="64" y="95"/>
                        </a:cxn>
                        <a:cxn ang="0">
                          <a:pos x="69" y="93"/>
                        </a:cxn>
                        <a:cxn ang="0">
                          <a:pos x="79" y="90"/>
                        </a:cxn>
                        <a:cxn ang="0">
                          <a:pos x="83" y="90"/>
                        </a:cxn>
                        <a:cxn ang="0">
                          <a:pos x="90" y="88"/>
                        </a:cxn>
                        <a:cxn ang="0">
                          <a:pos x="99" y="85"/>
                        </a:cxn>
                        <a:cxn ang="0">
                          <a:pos x="107" y="82"/>
                        </a:cxn>
                        <a:cxn ang="0">
                          <a:pos x="113" y="75"/>
                        </a:cxn>
                        <a:cxn ang="0">
                          <a:pos x="117" y="69"/>
                        </a:cxn>
                        <a:cxn ang="0">
                          <a:pos x="118" y="67"/>
                        </a:cxn>
                        <a:cxn ang="0">
                          <a:pos x="117" y="57"/>
                        </a:cxn>
                        <a:cxn ang="0">
                          <a:pos x="115" y="51"/>
                        </a:cxn>
                        <a:cxn ang="0">
                          <a:pos x="113" y="43"/>
                        </a:cxn>
                        <a:cxn ang="0">
                          <a:pos x="112" y="35"/>
                        </a:cxn>
                        <a:cxn ang="0">
                          <a:pos x="112" y="31"/>
                        </a:cxn>
                        <a:cxn ang="0">
                          <a:pos x="113" y="27"/>
                        </a:cxn>
                        <a:cxn ang="0">
                          <a:pos x="117" y="23"/>
                        </a:cxn>
                        <a:cxn ang="0">
                          <a:pos x="123" y="17"/>
                        </a:cxn>
                        <a:cxn ang="0">
                          <a:pos x="127" y="14"/>
                        </a:cxn>
                        <a:cxn ang="0">
                          <a:pos x="108" y="2"/>
                        </a:cxn>
                        <a:cxn ang="0">
                          <a:pos x="102" y="4"/>
                        </a:cxn>
                        <a:cxn ang="0">
                          <a:pos x="92" y="6"/>
                        </a:cxn>
                        <a:cxn ang="0">
                          <a:pos x="79" y="5"/>
                        </a:cxn>
                        <a:cxn ang="0">
                          <a:pos x="68" y="2"/>
                        </a:cxn>
                        <a:cxn ang="0">
                          <a:pos x="59" y="2"/>
                        </a:cxn>
                        <a:cxn ang="0">
                          <a:pos x="48" y="5"/>
                        </a:cxn>
                        <a:cxn ang="0">
                          <a:pos x="35" y="6"/>
                        </a:cxn>
                        <a:cxn ang="0">
                          <a:pos x="28" y="5"/>
                        </a:cxn>
                        <a:cxn ang="0">
                          <a:pos x="22" y="3"/>
                        </a:cxn>
                        <a:cxn ang="0">
                          <a:pos x="17" y="0"/>
                        </a:cxn>
                        <a:cxn ang="0">
                          <a:pos x="4" y="17"/>
                        </a:cxn>
                        <a:cxn ang="0">
                          <a:pos x="9" y="22"/>
                        </a:cxn>
                        <a:cxn ang="0">
                          <a:pos x="12" y="24"/>
                        </a:cxn>
                        <a:cxn ang="0">
                          <a:pos x="14" y="29"/>
                        </a:cxn>
                        <a:cxn ang="0">
                          <a:pos x="15" y="33"/>
                        </a:cxn>
                        <a:cxn ang="0">
                          <a:pos x="14" y="43"/>
                        </a:cxn>
                        <a:cxn ang="0">
                          <a:pos x="11" y="56"/>
                        </a:cxn>
                        <a:cxn ang="0">
                          <a:pos x="9" y="60"/>
                        </a:cxn>
                        <a:cxn ang="0">
                          <a:pos x="9" y="67"/>
                        </a:cxn>
                        <a:cxn ang="0">
                          <a:pos x="11" y="71"/>
                        </a:cxn>
                        <a:cxn ang="0">
                          <a:pos x="17" y="79"/>
                        </a:cxn>
                        <a:cxn ang="0">
                          <a:pos x="23" y="84"/>
                        </a:cxn>
                        <a:cxn ang="0">
                          <a:pos x="32" y="87"/>
                        </a:cxn>
                        <a:cxn ang="0">
                          <a:pos x="43" y="89"/>
                        </a:cxn>
                        <a:cxn ang="0">
                          <a:pos x="43" y="89"/>
                        </a:cxn>
                        <a:cxn ang="0">
                          <a:pos x="53" y="91"/>
                        </a:cxn>
                        <a:cxn ang="0">
                          <a:pos x="58" y="93"/>
                        </a:cxn>
                        <a:cxn ang="0">
                          <a:pos x="61" y="94"/>
                        </a:cxn>
                      </a:cxnLst>
                      <a:rect l="0" t="0" r="r" b="b"/>
                      <a:pathLst>
                        <a:path w="128" h="97">
                          <a:moveTo>
                            <a:pt x="63" y="96"/>
                          </a:moveTo>
                          <a:lnTo>
                            <a:pt x="64" y="95"/>
                          </a:lnTo>
                          <a:lnTo>
                            <a:pt x="65" y="94"/>
                          </a:lnTo>
                          <a:lnTo>
                            <a:pt x="69" y="93"/>
                          </a:lnTo>
                          <a:lnTo>
                            <a:pt x="75" y="91"/>
                          </a:lnTo>
                          <a:lnTo>
                            <a:pt x="79" y="90"/>
                          </a:lnTo>
                          <a:lnTo>
                            <a:pt x="84" y="89"/>
                          </a:lnTo>
                          <a:lnTo>
                            <a:pt x="83" y="90"/>
                          </a:lnTo>
                          <a:lnTo>
                            <a:pt x="84" y="89"/>
                          </a:lnTo>
                          <a:lnTo>
                            <a:pt x="90" y="88"/>
                          </a:lnTo>
                          <a:lnTo>
                            <a:pt x="95" y="87"/>
                          </a:lnTo>
                          <a:lnTo>
                            <a:pt x="99" y="85"/>
                          </a:lnTo>
                          <a:lnTo>
                            <a:pt x="104" y="84"/>
                          </a:lnTo>
                          <a:lnTo>
                            <a:pt x="107" y="82"/>
                          </a:lnTo>
                          <a:lnTo>
                            <a:pt x="110" y="79"/>
                          </a:lnTo>
                          <a:lnTo>
                            <a:pt x="113" y="75"/>
                          </a:lnTo>
                          <a:lnTo>
                            <a:pt x="116" y="71"/>
                          </a:lnTo>
                          <a:lnTo>
                            <a:pt x="117" y="69"/>
                          </a:lnTo>
                          <a:lnTo>
                            <a:pt x="117" y="68"/>
                          </a:lnTo>
                          <a:lnTo>
                            <a:pt x="118" y="67"/>
                          </a:lnTo>
                          <a:lnTo>
                            <a:pt x="118" y="60"/>
                          </a:lnTo>
                          <a:lnTo>
                            <a:pt x="117" y="57"/>
                          </a:lnTo>
                          <a:lnTo>
                            <a:pt x="116" y="56"/>
                          </a:lnTo>
                          <a:lnTo>
                            <a:pt x="115" y="51"/>
                          </a:lnTo>
                          <a:lnTo>
                            <a:pt x="114" y="47"/>
                          </a:lnTo>
                          <a:lnTo>
                            <a:pt x="113" y="43"/>
                          </a:lnTo>
                          <a:lnTo>
                            <a:pt x="112" y="39"/>
                          </a:lnTo>
                          <a:lnTo>
                            <a:pt x="112" y="35"/>
                          </a:lnTo>
                          <a:lnTo>
                            <a:pt x="112" y="33"/>
                          </a:lnTo>
                          <a:lnTo>
                            <a:pt x="112" y="31"/>
                          </a:lnTo>
                          <a:lnTo>
                            <a:pt x="113" y="29"/>
                          </a:lnTo>
                          <a:lnTo>
                            <a:pt x="113" y="27"/>
                          </a:lnTo>
                          <a:lnTo>
                            <a:pt x="115" y="24"/>
                          </a:lnTo>
                          <a:lnTo>
                            <a:pt x="117" y="23"/>
                          </a:lnTo>
                          <a:lnTo>
                            <a:pt x="119" y="20"/>
                          </a:lnTo>
                          <a:lnTo>
                            <a:pt x="123" y="17"/>
                          </a:lnTo>
                          <a:lnTo>
                            <a:pt x="126" y="14"/>
                          </a:lnTo>
                          <a:lnTo>
                            <a:pt x="127" y="14"/>
                          </a:lnTo>
                          <a:lnTo>
                            <a:pt x="110" y="0"/>
                          </a:lnTo>
                          <a:lnTo>
                            <a:pt x="108" y="2"/>
                          </a:lnTo>
                          <a:lnTo>
                            <a:pt x="105" y="3"/>
                          </a:lnTo>
                          <a:lnTo>
                            <a:pt x="102" y="4"/>
                          </a:lnTo>
                          <a:lnTo>
                            <a:pt x="99" y="5"/>
                          </a:lnTo>
                          <a:lnTo>
                            <a:pt x="92" y="6"/>
                          </a:lnTo>
                          <a:lnTo>
                            <a:pt x="86" y="6"/>
                          </a:lnTo>
                          <a:lnTo>
                            <a:pt x="79" y="5"/>
                          </a:lnTo>
                          <a:lnTo>
                            <a:pt x="73" y="4"/>
                          </a:lnTo>
                          <a:lnTo>
                            <a:pt x="68" y="2"/>
                          </a:lnTo>
                          <a:lnTo>
                            <a:pt x="63" y="1"/>
                          </a:lnTo>
                          <a:lnTo>
                            <a:pt x="59" y="2"/>
                          </a:lnTo>
                          <a:lnTo>
                            <a:pt x="54" y="4"/>
                          </a:lnTo>
                          <a:lnTo>
                            <a:pt x="48" y="5"/>
                          </a:lnTo>
                          <a:lnTo>
                            <a:pt x="41" y="6"/>
                          </a:lnTo>
                          <a:lnTo>
                            <a:pt x="35" y="6"/>
                          </a:lnTo>
                          <a:lnTo>
                            <a:pt x="31" y="6"/>
                          </a:lnTo>
                          <a:lnTo>
                            <a:pt x="28" y="5"/>
                          </a:lnTo>
                          <a:lnTo>
                            <a:pt x="25" y="4"/>
                          </a:lnTo>
                          <a:lnTo>
                            <a:pt x="22" y="3"/>
                          </a:lnTo>
                          <a:lnTo>
                            <a:pt x="19" y="2"/>
                          </a:lnTo>
                          <a:lnTo>
                            <a:pt x="17" y="0"/>
                          </a:lnTo>
                          <a:lnTo>
                            <a:pt x="0" y="14"/>
                          </a:lnTo>
                          <a:lnTo>
                            <a:pt x="4" y="17"/>
                          </a:lnTo>
                          <a:lnTo>
                            <a:pt x="8" y="20"/>
                          </a:lnTo>
                          <a:lnTo>
                            <a:pt x="9" y="22"/>
                          </a:lnTo>
                          <a:lnTo>
                            <a:pt x="10" y="22"/>
                          </a:lnTo>
                          <a:lnTo>
                            <a:pt x="12" y="24"/>
                          </a:lnTo>
                          <a:lnTo>
                            <a:pt x="14" y="27"/>
                          </a:lnTo>
                          <a:lnTo>
                            <a:pt x="14" y="29"/>
                          </a:lnTo>
                          <a:lnTo>
                            <a:pt x="15" y="31"/>
                          </a:lnTo>
                          <a:lnTo>
                            <a:pt x="15" y="33"/>
                          </a:lnTo>
                          <a:lnTo>
                            <a:pt x="15" y="35"/>
                          </a:lnTo>
                          <a:lnTo>
                            <a:pt x="14" y="43"/>
                          </a:lnTo>
                          <a:lnTo>
                            <a:pt x="12" y="51"/>
                          </a:lnTo>
                          <a:lnTo>
                            <a:pt x="11" y="56"/>
                          </a:lnTo>
                          <a:lnTo>
                            <a:pt x="10" y="57"/>
                          </a:lnTo>
                          <a:lnTo>
                            <a:pt x="9" y="60"/>
                          </a:lnTo>
                          <a:lnTo>
                            <a:pt x="9" y="62"/>
                          </a:lnTo>
                          <a:lnTo>
                            <a:pt x="9" y="67"/>
                          </a:lnTo>
                          <a:lnTo>
                            <a:pt x="10" y="69"/>
                          </a:lnTo>
                          <a:lnTo>
                            <a:pt x="11" y="71"/>
                          </a:lnTo>
                          <a:lnTo>
                            <a:pt x="14" y="75"/>
                          </a:lnTo>
                          <a:lnTo>
                            <a:pt x="17" y="79"/>
                          </a:lnTo>
                          <a:lnTo>
                            <a:pt x="19" y="82"/>
                          </a:lnTo>
                          <a:lnTo>
                            <a:pt x="23" y="84"/>
                          </a:lnTo>
                          <a:lnTo>
                            <a:pt x="27" y="85"/>
                          </a:lnTo>
                          <a:lnTo>
                            <a:pt x="32" y="87"/>
                          </a:lnTo>
                          <a:lnTo>
                            <a:pt x="37" y="88"/>
                          </a:lnTo>
                          <a:lnTo>
                            <a:pt x="43" y="89"/>
                          </a:lnTo>
                          <a:lnTo>
                            <a:pt x="44" y="90"/>
                          </a:lnTo>
                          <a:lnTo>
                            <a:pt x="43" y="89"/>
                          </a:lnTo>
                          <a:lnTo>
                            <a:pt x="48" y="90"/>
                          </a:lnTo>
                          <a:lnTo>
                            <a:pt x="53" y="91"/>
                          </a:lnTo>
                          <a:lnTo>
                            <a:pt x="56" y="92"/>
                          </a:lnTo>
                          <a:lnTo>
                            <a:pt x="58" y="93"/>
                          </a:lnTo>
                          <a:lnTo>
                            <a:pt x="60" y="94"/>
                          </a:lnTo>
                          <a:lnTo>
                            <a:pt x="61" y="94"/>
                          </a:lnTo>
                          <a:lnTo>
                            <a:pt x="63" y="96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sp>
                <p:nvSpPr>
                  <p:cNvPr id="224" name="Freeform 101"/>
                  <p:cNvSpPr>
                    <a:spLocks/>
                  </p:cNvSpPr>
                  <p:nvPr/>
                </p:nvSpPr>
                <p:spPr bwMode="auto">
                  <a:xfrm>
                    <a:off x="2341" y="3738"/>
                    <a:ext cx="41" cy="32"/>
                  </a:xfrm>
                  <a:custGeom>
                    <a:avLst/>
                    <a:gdLst/>
                    <a:ahLst/>
                    <a:cxnLst>
                      <a:cxn ang="0">
                        <a:pos x="20" y="31"/>
                      </a:cxn>
                      <a:cxn ang="0">
                        <a:pos x="24" y="30"/>
                      </a:cxn>
                      <a:cxn ang="0">
                        <a:pos x="28" y="30"/>
                      </a:cxn>
                      <a:cxn ang="0">
                        <a:pos x="32" y="29"/>
                      </a:cxn>
                      <a:cxn ang="0">
                        <a:pos x="34" y="26"/>
                      </a:cxn>
                      <a:cxn ang="0">
                        <a:pos x="37" y="24"/>
                      </a:cxn>
                      <a:cxn ang="0">
                        <a:pos x="38" y="22"/>
                      </a:cxn>
                      <a:cxn ang="0">
                        <a:pos x="39" y="19"/>
                      </a:cxn>
                      <a:cxn ang="0">
                        <a:pos x="40" y="16"/>
                      </a:cxn>
                      <a:cxn ang="0">
                        <a:pos x="39" y="12"/>
                      </a:cxn>
                      <a:cxn ang="0">
                        <a:pos x="38" y="9"/>
                      </a:cxn>
                      <a:cxn ang="0">
                        <a:pos x="37" y="7"/>
                      </a:cxn>
                      <a:cxn ang="0">
                        <a:pos x="34" y="5"/>
                      </a:cxn>
                      <a:cxn ang="0">
                        <a:pos x="32" y="3"/>
                      </a:cxn>
                      <a:cxn ang="0">
                        <a:pos x="28" y="1"/>
                      </a:cxn>
                      <a:cxn ang="0">
                        <a:pos x="24" y="1"/>
                      </a:cxn>
                      <a:cxn ang="0">
                        <a:pos x="20" y="0"/>
                      </a:cxn>
                      <a:cxn ang="0">
                        <a:pos x="16" y="1"/>
                      </a:cxn>
                      <a:cxn ang="0">
                        <a:pos x="12" y="1"/>
                      </a:cxn>
                      <a:cxn ang="0">
                        <a:pos x="9" y="3"/>
                      </a:cxn>
                      <a:cxn ang="0">
                        <a:pos x="6" y="5"/>
                      </a:cxn>
                      <a:cxn ang="0">
                        <a:pos x="4" y="7"/>
                      </a:cxn>
                      <a:cxn ang="0">
                        <a:pos x="2" y="9"/>
                      </a:cxn>
                      <a:cxn ang="0">
                        <a:pos x="1" y="12"/>
                      </a:cxn>
                      <a:cxn ang="0">
                        <a:pos x="0" y="16"/>
                      </a:cxn>
                      <a:cxn ang="0">
                        <a:pos x="1" y="19"/>
                      </a:cxn>
                      <a:cxn ang="0">
                        <a:pos x="2" y="22"/>
                      </a:cxn>
                      <a:cxn ang="0">
                        <a:pos x="4" y="24"/>
                      </a:cxn>
                      <a:cxn ang="0">
                        <a:pos x="6" y="26"/>
                      </a:cxn>
                      <a:cxn ang="0">
                        <a:pos x="9" y="29"/>
                      </a:cxn>
                      <a:cxn ang="0">
                        <a:pos x="12" y="30"/>
                      </a:cxn>
                      <a:cxn ang="0">
                        <a:pos x="16" y="30"/>
                      </a:cxn>
                      <a:cxn ang="0">
                        <a:pos x="20" y="31"/>
                      </a:cxn>
                    </a:cxnLst>
                    <a:rect l="0" t="0" r="r" b="b"/>
                    <a:pathLst>
                      <a:path w="41" h="32">
                        <a:moveTo>
                          <a:pt x="20" y="31"/>
                        </a:moveTo>
                        <a:lnTo>
                          <a:pt x="24" y="30"/>
                        </a:lnTo>
                        <a:lnTo>
                          <a:pt x="28" y="30"/>
                        </a:lnTo>
                        <a:lnTo>
                          <a:pt x="32" y="29"/>
                        </a:lnTo>
                        <a:lnTo>
                          <a:pt x="34" y="26"/>
                        </a:lnTo>
                        <a:lnTo>
                          <a:pt x="37" y="24"/>
                        </a:lnTo>
                        <a:lnTo>
                          <a:pt x="38" y="22"/>
                        </a:lnTo>
                        <a:lnTo>
                          <a:pt x="39" y="19"/>
                        </a:lnTo>
                        <a:lnTo>
                          <a:pt x="40" y="16"/>
                        </a:lnTo>
                        <a:lnTo>
                          <a:pt x="39" y="12"/>
                        </a:lnTo>
                        <a:lnTo>
                          <a:pt x="38" y="9"/>
                        </a:lnTo>
                        <a:lnTo>
                          <a:pt x="37" y="7"/>
                        </a:lnTo>
                        <a:lnTo>
                          <a:pt x="34" y="5"/>
                        </a:lnTo>
                        <a:lnTo>
                          <a:pt x="32" y="3"/>
                        </a:lnTo>
                        <a:lnTo>
                          <a:pt x="28" y="1"/>
                        </a:lnTo>
                        <a:lnTo>
                          <a:pt x="24" y="1"/>
                        </a:lnTo>
                        <a:lnTo>
                          <a:pt x="20" y="0"/>
                        </a:lnTo>
                        <a:lnTo>
                          <a:pt x="16" y="1"/>
                        </a:lnTo>
                        <a:lnTo>
                          <a:pt x="12" y="1"/>
                        </a:lnTo>
                        <a:lnTo>
                          <a:pt x="9" y="3"/>
                        </a:lnTo>
                        <a:lnTo>
                          <a:pt x="6" y="5"/>
                        </a:lnTo>
                        <a:lnTo>
                          <a:pt x="4" y="7"/>
                        </a:lnTo>
                        <a:lnTo>
                          <a:pt x="2" y="9"/>
                        </a:lnTo>
                        <a:lnTo>
                          <a:pt x="1" y="12"/>
                        </a:lnTo>
                        <a:lnTo>
                          <a:pt x="0" y="16"/>
                        </a:lnTo>
                        <a:lnTo>
                          <a:pt x="1" y="19"/>
                        </a:lnTo>
                        <a:lnTo>
                          <a:pt x="2" y="22"/>
                        </a:lnTo>
                        <a:lnTo>
                          <a:pt x="4" y="24"/>
                        </a:lnTo>
                        <a:lnTo>
                          <a:pt x="6" y="26"/>
                        </a:lnTo>
                        <a:lnTo>
                          <a:pt x="9" y="29"/>
                        </a:lnTo>
                        <a:lnTo>
                          <a:pt x="12" y="30"/>
                        </a:lnTo>
                        <a:lnTo>
                          <a:pt x="16" y="30"/>
                        </a:lnTo>
                        <a:lnTo>
                          <a:pt x="20" y="31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grpSp>
                <p:nvGrpSpPr>
                  <p:cNvPr id="225" name="Group 102"/>
                  <p:cNvGrpSpPr>
                    <a:grpSpLocks/>
                  </p:cNvGrpSpPr>
                  <p:nvPr/>
                </p:nvGrpSpPr>
                <p:grpSpPr bwMode="auto">
                  <a:xfrm>
                    <a:off x="2341" y="3701"/>
                    <a:ext cx="41" cy="32"/>
                    <a:chOff x="2341" y="3701"/>
                    <a:chExt cx="41" cy="32"/>
                  </a:xfrm>
                </p:grpSpPr>
                <p:sp>
                  <p:nvSpPr>
                    <p:cNvPr id="328" name="Freeform 103"/>
                    <p:cNvSpPr>
                      <a:spLocks/>
                    </p:cNvSpPr>
                    <p:nvPr/>
                  </p:nvSpPr>
                  <p:spPr bwMode="auto">
                    <a:xfrm>
                      <a:off x="2341" y="3738"/>
                      <a:ext cx="39" cy="30"/>
                    </a:xfrm>
                    <a:custGeom>
                      <a:avLst/>
                      <a:gdLst/>
                      <a:ahLst/>
                      <a:cxnLst>
                        <a:cxn ang="0">
                          <a:pos x="18" y="26"/>
                        </a:cxn>
                        <a:cxn ang="0">
                          <a:pos x="21" y="26"/>
                        </a:cxn>
                        <a:cxn ang="0">
                          <a:pos x="24" y="25"/>
                        </a:cxn>
                        <a:cxn ang="0">
                          <a:pos x="28" y="24"/>
                        </a:cxn>
                        <a:cxn ang="0">
                          <a:pos x="30" y="22"/>
                        </a:cxn>
                        <a:cxn ang="0">
                          <a:pos x="32" y="20"/>
                        </a:cxn>
                        <a:cxn ang="0">
                          <a:pos x="33" y="18"/>
                        </a:cxn>
                        <a:cxn ang="0">
                          <a:pos x="34" y="16"/>
                        </a:cxn>
                        <a:cxn ang="0">
                          <a:pos x="35" y="13"/>
                        </a:cxn>
                        <a:cxn ang="0">
                          <a:pos x="34" y="10"/>
                        </a:cxn>
                        <a:cxn ang="0">
                          <a:pos x="33" y="8"/>
                        </a:cxn>
                        <a:cxn ang="0">
                          <a:pos x="32" y="6"/>
                        </a:cxn>
                        <a:cxn ang="0">
                          <a:pos x="30" y="4"/>
                        </a:cxn>
                        <a:cxn ang="0">
                          <a:pos x="28" y="2"/>
                        </a:cxn>
                        <a:cxn ang="0">
                          <a:pos x="24" y="1"/>
                        </a:cxn>
                        <a:cxn ang="0">
                          <a:pos x="21" y="0"/>
                        </a:cxn>
                        <a:cxn ang="0">
                          <a:pos x="18" y="0"/>
                        </a:cxn>
                        <a:cxn ang="0">
                          <a:pos x="14" y="0"/>
                        </a:cxn>
                        <a:cxn ang="0">
                          <a:pos x="11" y="1"/>
                        </a:cxn>
                        <a:cxn ang="0">
                          <a:pos x="8" y="2"/>
                        </a:cxn>
                        <a:cxn ang="0">
                          <a:pos x="5" y="4"/>
                        </a:cxn>
                        <a:cxn ang="0">
                          <a:pos x="3" y="6"/>
                        </a:cxn>
                        <a:cxn ang="0">
                          <a:pos x="2" y="8"/>
                        </a:cxn>
                        <a:cxn ang="0">
                          <a:pos x="1" y="10"/>
                        </a:cxn>
                        <a:cxn ang="0">
                          <a:pos x="0" y="13"/>
                        </a:cxn>
                        <a:cxn ang="0">
                          <a:pos x="1" y="16"/>
                        </a:cxn>
                        <a:cxn ang="0">
                          <a:pos x="2" y="18"/>
                        </a:cxn>
                        <a:cxn ang="0">
                          <a:pos x="3" y="20"/>
                        </a:cxn>
                        <a:cxn ang="0">
                          <a:pos x="5" y="22"/>
                        </a:cxn>
                        <a:cxn ang="0">
                          <a:pos x="8" y="24"/>
                        </a:cxn>
                        <a:cxn ang="0">
                          <a:pos x="11" y="25"/>
                        </a:cxn>
                        <a:cxn ang="0">
                          <a:pos x="14" y="26"/>
                        </a:cxn>
                        <a:cxn ang="0">
                          <a:pos x="18" y="26"/>
                        </a:cxn>
                      </a:cxnLst>
                      <a:rect l="0" t="0" r="r" b="b"/>
                      <a:pathLst>
                        <a:path w="36" h="27">
                          <a:moveTo>
                            <a:pt x="18" y="26"/>
                          </a:moveTo>
                          <a:lnTo>
                            <a:pt x="21" y="26"/>
                          </a:lnTo>
                          <a:lnTo>
                            <a:pt x="24" y="25"/>
                          </a:lnTo>
                          <a:lnTo>
                            <a:pt x="28" y="24"/>
                          </a:lnTo>
                          <a:lnTo>
                            <a:pt x="30" y="22"/>
                          </a:lnTo>
                          <a:lnTo>
                            <a:pt x="32" y="20"/>
                          </a:lnTo>
                          <a:lnTo>
                            <a:pt x="33" y="18"/>
                          </a:lnTo>
                          <a:lnTo>
                            <a:pt x="34" y="16"/>
                          </a:lnTo>
                          <a:lnTo>
                            <a:pt x="35" y="13"/>
                          </a:lnTo>
                          <a:lnTo>
                            <a:pt x="34" y="10"/>
                          </a:lnTo>
                          <a:lnTo>
                            <a:pt x="33" y="8"/>
                          </a:lnTo>
                          <a:lnTo>
                            <a:pt x="32" y="6"/>
                          </a:lnTo>
                          <a:lnTo>
                            <a:pt x="30" y="4"/>
                          </a:lnTo>
                          <a:lnTo>
                            <a:pt x="28" y="2"/>
                          </a:lnTo>
                          <a:lnTo>
                            <a:pt x="24" y="1"/>
                          </a:lnTo>
                          <a:lnTo>
                            <a:pt x="21" y="0"/>
                          </a:lnTo>
                          <a:lnTo>
                            <a:pt x="18" y="0"/>
                          </a:lnTo>
                          <a:lnTo>
                            <a:pt x="14" y="0"/>
                          </a:lnTo>
                          <a:lnTo>
                            <a:pt x="11" y="1"/>
                          </a:lnTo>
                          <a:lnTo>
                            <a:pt x="8" y="2"/>
                          </a:lnTo>
                          <a:lnTo>
                            <a:pt x="5" y="4"/>
                          </a:lnTo>
                          <a:lnTo>
                            <a:pt x="3" y="6"/>
                          </a:lnTo>
                          <a:lnTo>
                            <a:pt x="2" y="8"/>
                          </a:lnTo>
                          <a:lnTo>
                            <a:pt x="1" y="10"/>
                          </a:lnTo>
                          <a:lnTo>
                            <a:pt x="0" y="13"/>
                          </a:lnTo>
                          <a:lnTo>
                            <a:pt x="1" y="16"/>
                          </a:lnTo>
                          <a:lnTo>
                            <a:pt x="2" y="18"/>
                          </a:lnTo>
                          <a:lnTo>
                            <a:pt x="3" y="20"/>
                          </a:lnTo>
                          <a:lnTo>
                            <a:pt x="5" y="22"/>
                          </a:lnTo>
                          <a:lnTo>
                            <a:pt x="8" y="24"/>
                          </a:lnTo>
                          <a:lnTo>
                            <a:pt x="11" y="25"/>
                          </a:lnTo>
                          <a:lnTo>
                            <a:pt x="14" y="26"/>
                          </a:lnTo>
                          <a:lnTo>
                            <a:pt x="18" y="26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329" name="Freeform 104"/>
                    <p:cNvSpPr>
                      <a:spLocks/>
                    </p:cNvSpPr>
                    <p:nvPr/>
                  </p:nvSpPr>
                  <p:spPr bwMode="auto">
                    <a:xfrm>
                      <a:off x="2341" y="3738"/>
                      <a:ext cx="41" cy="35"/>
                    </a:xfrm>
                    <a:custGeom>
                      <a:avLst/>
                      <a:gdLst/>
                      <a:ahLst/>
                      <a:cxnLst>
                        <a:cxn ang="0">
                          <a:pos x="20" y="31"/>
                        </a:cxn>
                        <a:cxn ang="0">
                          <a:pos x="24" y="30"/>
                        </a:cxn>
                        <a:cxn ang="0">
                          <a:pos x="28" y="30"/>
                        </a:cxn>
                        <a:cxn ang="0">
                          <a:pos x="32" y="29"/>
                        </a:cxn>
                        <a:cxn ang="0">
                          <a:pos x="34" y="26"/>
                        </a:cxn>
                        <a:cxn ang="0">
                          <a:pos x="37" y="24"/>
                        </a:cxn>
                        <a:cxn ang="0">
                          <a:pos x="38" y="22"/>
                        </a:cxn>
                        <a:cxn ang="0">
                          <a:pos x="39" y="19"/>
                        </a:cxn>
                        <a:cxn ang="0">
                          <a:pos x="40" y="16"/>
                        </a:cxn>
                        <a:cxn ang="0">
                          <a:pos x="39" y="12"/>
                        </a:cxn>
                        <a:cxn ang="0">
                          <a:pos x="38" y="9"/>
                        </a:cxn>
                        <a:cxn ang="0">
                          <a:pos x="37" y="7"/>
                        </a:cxn>
                        <a:cxn ang="0">
                          <a:pos x="34" y="5"/>
                        </a:cxn>
                        <a:cxn ang="0">
                          <a:pos x="32" y="3"/>
                        </a:cxn>
                        <a:cxn ang="0">
                          <a:pos x="28" y="1"/>
                        </a:cxn>
                        <a:cxn ang="0">
                          <a:pos x="24" y="1"/>
                        </a:cxn>
                        <a:cxn ang="0">
                          <a:pos x="20" y="0"/>
                        </a:cxn>
                        <a:cxn ang="0">
                          <a:pos x="16" y="1"/>
                        </a:cxn>
                        <a:cxn ang="0">
                          <a:pos x="12" y="1"/>
                        </a:cxn>
                        <a:cxn ang="0">
                          <a:pos x="9" y="3"/>
                        </a:cxn>
                        <a:cxn ang="0">
                          <a:pos x="6" y="5"/>
                        </a:cxn>
                        <a:cxn ang="0">
                          <a:pos x="4" y="7"/>
                        </a:cxn>
                        <a:cxn ang="0">
                          <a:pos x="2" y="9"/>
                        </a:cxn>
                        <a:cxn ang="0">
                          <a:pos x="1" y="12"/>
                        </a:cxn>
                        <a:cxn ang="0">
                          <a:pos x="0" y="16"/>
                        </a:cxn>
                        <a:cxn ang="0">
                          <a:pos x="1" y="19"/>
                        </a:cxn>
                        <a:cxn ang="0">
                          <a:pos x="2" y="22"/>
                        </a:cxn>
                        <a:cxn ang="0">
                          <a:pos x="4" y="24"/>
                        </a:cxn>
                        <a:cxn ang="0">
                          <a:pos x="6" y="26"/>
                        </a:cxn>
                        <a:cxn ang="0">
                          <a:pos x="9" y="29"/>
                        </a:cxn>
                        <a:cxn ang="0">
                          <a:pos x="12" y="30"/>
                        </a:cxn>
                        <a:cxn ang="0">
                          <a:pos x="16" y="30"/>
                        </a:cxn>
                        <a:cxn ang="0">
                          <a:pos x="20" y="31"/>
                        </a:cxn>
                      </a:cxnLst>
                      <a:rect l="0" t="0" r="r" b="b"/>
                      <a:pathLst>
                        <a:path w="41" h="32">
                          <a:moveTo>
                            <a:pt x="20" y="31"/>
                          </a:moveTo>
                          <a:lnTo>
                            <a:pt x="24" y="30"/>
                          </a:lnTo>
                          <a:lnTo>
                            <a:pt x="28" y="30"/>
                          </a:lnTo>
                          <a:lnTo>
                            <a:pt x="32" y="29"/>
                          </a:lnTo>
                          <a:lnTo>
                            <a:pt x="34" y="26"/>
                          </a:lnTo>
                          <a:lnTo>
                            <a:pt x="37" y="24"/>
                          </a:lnTo>
                          <a:lnTo>
                            <a:pt x="38" y="22"/>
                          </a:lnTo>
                          <a:lnTo>
                            <a:pt x="39" y="19"/>
                          </a:lnTo>
                          <a:lnTo>
                            <a:pt x="40" y="16"/>
                          </a:lnTo>
                          <a:lnTo>
                            <a:pt x="39" y="12"/>
                          </a:lnTo>
                          <a:lnTo>
                            <a:pt x="38" y="9"/>
                          </a:lnTo>
                          <a:lnTo>
                            <a:pt x="37" y="7"/>
                          </a:lnTo>
                          <a:lnTo>
                            <a:pt x="34" y="5"/>
                          </a:lnTo>
                          <a:lnTo>
                            <a:pt x="32" y="3"/>
                          </a:lnTo>
                          <a:lnTo>
                            <a:pt x="28" y="1"/>
                          </a:lnTo>
                          <a:lnTo>
                            <a:pt x="24" y="1"/>
                          </a:lnTo>
                          <a:lnTo>
                            <a:pt x="20" y="0"/>
                          </a:lnTo>
                          <a:lnTo>
                            <a:pt x="16" y="1"/>
                          </a:lnTo>
                          <a:lnTo>
                            <a:pt x="12" y="1"/>
                          </a:lnTo>
                          <a:lnTo>
                            <a:pt x="9" y="3"/>
                          </a:lnTo>
                          <a:lnTo>
                            <a:pt x="6" y="5"/>
                          </a:lnTo>
                          <a:lnTo>
                            <a:pt x="4" y="7"/>
                          </a:lnTo>
                          <a:lnTo>
                            <a:pt x="2" y="9"/>
                          </a:lnTo>
                          <a:lnTo>
                            <a:pt x="1" y="12"/>
                          </a:lnTo>
                          <a:lnTo>
                            <a:pt x="0" y="16"/>
                          </a:lnTo>
                          <a:lnTo>
                            <a:pt x="1" y="19"/>
                          </a:lnTo>
                          <a:lnTo>
                            <a:pt x="2" y="22"/>
                          </a:lnTo>
                          <a:lnTo>
                            <a:pt x="4" y="24"/>
                          </a:lnTo>
                          <a:lnTo>
                            <a:pt x="6" y="26"/>
                          </a:lnTo>
                          <a:lnTo>
                            <a:pt x="9" y="29"/>
                          </a:lnTo>
                          <a:lnTo>
                            <a:pt x="12" y="30"/>
                          </a:lnTo>
                          <a:lnTo>
                            <a:pt x="16" y="30"/>
                          </a:lnTo>
                          <a:lnTo>
                            <a:pt x="20" y="31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sp>
                <p:nvSpPr>
                  <p:cNvPr id="226" name="Freeform 105"/>
                  <p:cNvSpPr>
                    <a:spLocks/>
                  </p:cNvSpPr>
                  <p:nvPr/>
                </p:nvSpPr>
                <p:spPr bwMode="auto">
                  <a:xfrm>
                    <a:off x="2342" y="3738"/>
                    <a:ext cx="35" cy="26"/>
                  </a:xfrm>
                  <a:custGeom>
                    <a:avLst/>
                    <a:gdLst/>
                    <a:ahLst/>
                    <a:cxnLst>
                      <a:cxn ang="0">
                        <a:pos x="17" y="25"/>
                      </a:cxn>
                      <a:cxn ang="0">
                        <a:pos x="20" y="24"/>
                      </a:cxn>
                      <a:cxn ang="0">
                        <a:pos x="24" y="24"/>
                      </a:cxn>
                      <a:cxn ang="0">
                        <a:pos x="27" y="23"/>
                      </a:cxn>
                      <a:cxn ang="0">
                        <a:pos x="29" y="21"/>
                      </a:cxn>
                      <a:cxn ang="0">
                        <a:pos x="31" y="19"/>
                      </a:cxn>
                      <a:cxn ang="0">
                        <a:pos x="33" y="17"/>
                      </a:cxn>
                      <a:cxn ang="0">
                        <a:pos x="33" y="15"/>
                      </a:cxn>
                      <a:cxn ang="0">
                        <a:pos x="34" y="12"/>
                      </a:cxn>
                      <a:cxn ang="0">
                        <a:pos x="33" y="10"/>
                      </a:cxn>
                      <a:cxn ang="0">
                        <a:pos x="33" y="8"/>
                      </a:cxn>
                      <a:cxn ang="0">
                        <a:pos x="31" y="6"/>
                      </a:cxn>
                      <a:cxn ang="0">
                        <a:pos x="29" y="4"/>
                      </a:cxn>
                      <a:cxn ang="0">
                        <a:pos x="27" y="2"/>
                      </a:cxn>
                      <a:cxn ang="0">
                        <a:pos x="24" y="1"/>
                      </a:cxn>
                      <a:cxn ang="0">
                        <a:pos x="20" y="1"/>
                      </a:cxn>
                      <a:cxn ang="0">
                        <a:pos x="17" y="0"/>
                      </a:cxn>
                      <a:cxn ang="0">
                        <a:pos x="13" y="1"/>
                      </a:cxn>
                      <a:cxn ang="0">
                        <a:pos x="10" y="1"/>
                      </a:cxn>
                      <a:cxn ang="0">
                        <a:pos x="7" y="2"/>
                      </a:cxn>
                      <a:cxn ang="0">
                        <a:pos x="5" y="4"/>
                      </a:cxn>
                      <a:cxn ang="0">
                        <a:pos x="3" y="6"/>
                      </a:cxn>
                      <a:cxn ang="0">
                        <a:pos x="1" y="8"/>
                      </a:cxn>
                      <a:cxn ang="0">
                        <a:pos x="1" y="10"/>
                      </a:cxn>
                      <a:cxn ang="0">
                        <a:pos x="0" y="12"/>
                      </a:cxn>
                      <a:cxn ang="0">
                        <a:pos x="1" y="15"/>
                      </a:cxn>
                      <a:cxn ang="0">
                        <a:pos x="1" y="17"/>
                      </a:cxn>
                      <a:cxn ang="0">
                        <a:pos x="3" y="19"/>
                      </a:cxn>
                      <a:cxn ang="0">
                        <a:pos x="5" y="21"/>
                      </a:cxn>
                      <a:cxn ang="0">
                        <a:pos x="7" y="23"/>
                      </a:cxn>
                      <a:cxn ang="0">
                        <a:pos x="10" y="24"/>
                      </a:cxn>
                      <a:cxn ang="0">
                        <a:pos x="13" y="24"/>
                      </a:cxn>
                      <a:cxn ang="0">
                        <a:pos x="17" y="25"/>
                      </a:cxn>
                    </a:cxnLst>
                    <a:rect l="0" t="0" r="r" b="b"/>
                    <a:pathLst>
                      <a:path w="35" h="26">
                        <a:moveTo>
                          <a:pt x="17" y="25"/>
                        </a:moveTo>
                        <a:lnTo>
                          <a:pt x="20" y="24"/>
                        </a:lnTo>
                        <a:lnTo>
                          <a:pt x="24" y="24"/>
                        </a:lnTo>
                        <a:lnTo>
                          <a:pt x="27" y="23"/>
                        </a:lnTo>
                        <a:lnTo>
                          <a:pt x="29" y="21"/>
                        </a:lnTo>
                        <a:lnTo>
                          <a:pt x="31" y="19"/>
                        </a:lnTo>
                        <a:lnTo>
                          <a:pt x="33" y="17"/>
                        </a:lnTo>
                        <a:lnTo>
                          <a:pt x="33" y="15"/>
                        </a:lnTo>
                        <a:lnTo>
                          <a:pt x="34" y="12"/>
                        </a:lnTo>
                        <a:lnTo>
                          <a:pt x="33" y="10"/>
                        </a:lnTo>
                        <a:lnTo>
                          <a:pt x="33" y="8"/>
                        </a:lnTo>
                        <a:lnTo>
                          <a:pt x="31" y="6"/>
                        </a:lnTo>
                        <a:lnTo>
                          <a:pt x="29" y="4"/>
                        </a:lnTo>
                        <a:lnTo>
                          <a:pt x="27" y="2"/>
                        </a:lnTo>
                        <a:lnTo>
                          <a:pt x="24" y="1"/>
                        </a:lnTo>
                        <a:lnTo>
                          <a:pt x="20" y="1"/>
                        </a:lnTo>
                        <a:lnTo>
                          <a:pt x="17" y="0"/>
                        </a:lnTo>
                        <a:lnTo>
                          <a:pt x="13" y="1"/>
                        </a:lnTo>
                        <a:lnTo>
                          <a:pt x="10" y="1"/>
                        </a:lnTo>
                        <a:lnTo>
                          <a:pt x="7" y="2"/>
                        </a:lnTo>
                        <a:lnTo>
                          <a:pt x="5" y="4"/>
                        </a:lnTo>
                        <a:lnTo>
                          <a:pt x="3" y="6"/>
                        </a:lnTo>
                        <a:lnTo>
                          <a:pt x="1" y="8"/>
                        </a:lnTo>
                        <a:lnTo>
                          <a:pt x="1" y="10"/>
                        </a:lnTo>
                        <a:lnTo>
                          <a:pt x="0" y="12"/>
                        </a:lnTo>
                        <a:lnTo>
                          <a:pt x="1" y="15"/>
                        </a:lnTo>
                        <a:lnTo>
                          <a:pt x="1" y="17"/>
                        </a:lnTo>
                        <a:lnTo>
                          <a:pt x="3" y="19"/>
                        </a:lnTo>
                        <a:lnTo>
                          <a:pt x="5" y="21"/>
                        </a:lnTo>
                        <a:lnTo>
                          <a:pt x="7" y="23"/>
                        </a:lnTo>
                        <a:lnTo>
                          <a:pt x="10" y="24"/>
                        </a:lnTo>
                        <a:lnTo>
                          <a:pt x="13" y="24"/>
                        </a:lnTo>
                        <a:lnTo>
                          <a:pt x="17" y="25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grpSp>
                <p:nvGrpSpPr>
                  <p:cNvPr id="227" name="Group 106"/>
                  <p:cNvGrpSpPr>
                    <a:grpSpLocks/>
                  </p:cNvGrpSpPr>
                  <p:nvPr/>
                </p:nvGrpSpPr>
                <p:grpSpPr bwMode="auto">
                  <a:xfrm>
                    <a:off x="2343" y="3704"/>
                    <a:ext cx="35" cy="26"/>
                    <a:chOff x="2343" y="3704"/>
                    <a:chExt cx="35" cy="26"/>
                  </a:xfrm>
                </p:grpSpPr>
                <p:sp>
                  <p:nvSpPr>
                    <p:cNvPr id="326" name="Freeform 107"/>
                    <p:cNvSpPr>
                      <a:spLocks/>
                    </p:cNvSpPr>
                    <p:nvPr/>
                  </p:nvSpPr>
                  <p:spPr bwMode="auto">
                    <a:xfrm>
                      <a:off x="2342" y="3738"/>
                      <a:ext cx="30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15" y="21"/>
                        </a:cxn>
                        <a:cxn ang="0">
                          <a:pos x="17" y="21"/>
                        </a:cxn>
                        <a:cxn ang="0">
                          <a:pos x="20" y="20"/>
                        </a:cxn>
                        <a:cxn ang="0">
                          <a:pos x="23" y="19"/>
                        </a:cxn>
                        <a:cxn ang="0">
                          <a:pos x="25" y="18"/>
                        </a:cxn>
                        <a:cxn ang="0">
                          <a:pos x="26" y="16"/>
                        </a:cxn>
                        <a:cxn ang="0">
                          <a:pos x="28" y="14"/>
                        </a:cxn>
                        <a:cxn ang="0">
                          <a:pos x="28" y="13"/>
                        </a:cxn>
                        <a:cxn ang="0">
                          <a:pos x="29" y="10"/>
                        </a:cxn>
                        <a:cxn ang="0">
                          <a:pos x="28" y="8"/>
                        </a:cxn>
                        <a:cxn ang="0">
                          <a:pos x="28" y="7"/>
                        </a:cxn>
                        <a:cxn ang="0">
                          <a:pos x="26" y="5"/>
                        </a:cxn>
                        <a:cxn ang="0">
                          <a:pos x="25" y="3"/>
                        </a:cxn>
                        <a:cxn ang="0">
                          <a:pos x="23" y="2"/>
                        </a:cxn>
                        <a:cxn ang="0">
                          <a:pos x="20" y="1"/>
                        </a:cxn>
                        <a:cxn ang="0">
                          <a:pos x="17" y="0"/>
                        </a:cxn>
                        <a:cxn ang="0">
                          <a:pos x="15" y="0"/>
                        </a:cxn>
                        <a:cxn ang="0">
                          <a:pos x="11" y="0"/>
                        </a:cxn>
                        <a:cxn ang="0">
                          <a:pos x="9" y="1"/>
                        </a:cxn>
                        <a:cxn ang="0">
                          <a:pos x="6" y="2"/>
                        </a:cxn>
                        <a:cxn ang="0">
                          <a:pos x="4" y="3"/>
                        </a:cxn>
                        <a:cxn ang="0">
                          <a:pos x="3" y="5"/>
                        </a:cxn>
                        <a:cxn ang="0">
                          <a:pos x="1" y="7"/>
                        </a:cxn>
                        <a:cxn ang="0">
                          <a:pos x="1" y="8"/>
                        </a:cxn>
                        <a:cxn ang="0">
                          <a:pos x="0" y="10"/>
                        </a:cxn>
                        <a:cxn ang="0">
                          <a:pos x="1" y="13"/>
                        </a:cxn>
                        <a:cxn ang="0">
                          <a:pos x="1" y="14"/>
                        </a:cxn>
                        <a:cxn ang="0">
                          <a:pos x="3" y="16"/>
                        </a:cxn>
                        <a:cxn ang="0">
                          <a:pos x="4" y="18"/>
                        </a:cxn>
                        <a:cxn ang="0">
                          <a:pos x="6" y="19"/>
                        </a:cxn>
                        <a:cxn ang="0">
                          <a:pos x="9" y="20"/>
                        </a:cxn>
                        <a:cxn ang="0">
                          <a:pos x="11" y="21"/>
                        </a:cxn>
                        <a:cxn ang="0">
                          <a:pos x="15" y="21"/>
                        </a:cxn>
                      </a:cxnLst>
                      <a:rect l="0" t="0" r="r" b="b"/>
                      <a:pathLst>
                        <a:path w="30" h="22">
                          <a:moveTo>
                            <a:pt x="15" y="21"/>
                          </a:moveTo>
                          <a:lnTo>
                            <a:pt x="17" y="21"/>
                          </a:lnTo>
                          <a:lnTo>
                            <a:pt x="20" y="20"/>
                          </a:lnTo>
                          <a:lnTo>
                            <a:pt x="23" y="19"/>
                          </a:lnTo>
                          <a:lnTo>
                            <a:pt x="25" y="18"/>
                          </a:lnTo>
                          <a:lnTo>
                            <a:pt x="26" y="16"/>
                          </a:lnTo>
                          <a:lnTo>
                            <a:pt x="28" y="14"/>
                          </a:lnTo>
                          <a:lnTo>
                            <a:pt x="28" y="13"/>
                          </a:lnTo>
                          <a:lnTo>
                            <a:pt x="29" y="10"/>
                          </a:lnTo>
                          <a:lnTo>
                            <a:pt x="28" y="8"/>
                          </a:lnTo>
                          <a:lnTo>
                            <a:pt x="28" y="7"/>
                          </a:lnTo>
                          <a:lnTo>
                            <a:pt x="26" y="5"/>
                          </a:lnTo>
                          <a:lnTo>
                            <a:pt x="25" y="3"/>
                          </a:lnTo>
                          <a:lnTo>
                            <a:pt x="23" y="2"/>
                          </a:lnTo>
                          <a:lnTo>
                            <a:pt x="20" y="1"/>
                          </a:lnTo>
                          <a:lnTo>
                            <a:pt x="17" y="0"/>
                          </a:lnTo>
                          <a:lnTo>
                            <a:pt x="15" y="0"/>
                          </a:lnTo>
                          <a:lnTo>
                            <a:pt x="11" y="0"/>
                          </a:lnTo>
                          <a:lnTo>
                            <a:pt x="9" y="1"/>
                          </a:lnTo>
                          <a:lnTo>
                            <a:pt x="6" y="2"/>
                          </a:lnTo>
                          <a:lnTo>
                            <a:pt x="4" y="3"/>
                          </a:lnTo>
                          <a:lnTo>
                            <a:pt x="3" y="5"/>
                          </a:lnTo>
                          <a:lnTo>
                            <a:pt x="1" y="7"/>
                          </a:lnTo>
                          <a:lnTo>
                            <a:pt x="1" y="8"/>
                          </a:lnTo>
                          <a:lnTo>
                            <a:pt x="0" y="10"/>
                          </a:lnTo>
                          <a:lnTo>
                            <a:pt x="1" y="13"/>
                          </a:lnTo>
                          <a:lnTo>
                            <a:pt x="1" y="14"/>
                          </a:lnTo>
                          <a:lnTo>
                            <a:pt x="3" y="16"/>
                          </a:lnTo>
                          <a:lnTo>
                            <a:pt x="4" y="18"/>
                          </a:lnTo>
                          <a:lnTo>
                            <a:pt x="6" y="19"/>
                          </a:lnTo>
                          <a:lnTo>
                            <a:pt x="9" y="20"/>
                          </a:lnTo>
                          <a:lnTo>
                            <a:pt x="11" y="21"/>
                          </a:lnTo>
                          <a:lnTo>
                            <a:pt x="15" y="21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327" name="Freeform 108"/>
                    <p:cNvSpPr>
                      <a:spLocks/>
                    </p:cNvSpPr>
                    <p:nvPr/>
                  </p:nvSpPr>
                  <p:spPr bwMode="auto">
                    <a:xfrm>
                      <a:off x="2342" y="3738"/>
                      <a:ext cx="35" cy="29"/>
                    </a:xfrm>
                    <a:custGeom>
                      <a:avLst/>
                      <a:gdLst/>
                      <a:ahLst/>
                      <a:cxnLst>
                        <a:cxn ang="0">
                          <a:pos x="17" y="25"/>
                        </a:cxn>
                        <a:cxn ang="0">
                          <a:pos x="20" y="24"/>
                        </a:cxn>
                        <a:cxn ang="0">
                          <a:pos x="24" y="24"/>
                        </a:cxn>
                        <a:cxn ang="0">
                          <a:pos x="27" y="23"/>
                        </a:cxn>
                        <a:cxn ang="0">
                          <a:pos x="29" y="21"/>
                        </a:cxn>
                        <a:cxn ang="0">
                          <a:pos x="31" y="19"/>
                        </a:cxn>
                        <a:cxn ang="0">
                          <a:pos x="33" y="17"/>
                        </a:cxn>
                        <a:cxn ang="0">
                          <a:pos x="33" y="15"/>
                        </a:cxn>
                        <a:cxn ang="0">
                          <a:pos x="34" y="12"/>
                        </a:cxn>
                        <a:cxn ang="0">
                          <a:pos x="33" y="10"/>
                        </a:cxn>
                        <a:cxn ang="0">
                          <a:pos x="33" y="8"/>
                        </a:cxn>
                        <a:cxn ang="0">
                          <a:pos x="31" y="6"/>
                        </a:cxn>
                        <a:cxn ang="0">
                          <a:pos x="29" y="4"/>
                        </a:cxn>
                        <a:cxn ang="0">
                          <a:pos x="27" y="2"/>
                        </a:cxn>
                        <a:cxn ang="0">
                          <a:pos x="24" y="1"/>
                        </a:cxn>
                        <a:cxn ang="0">
                          <a:pos x="20" y="1"/>
                        </a:cxn>
                        <a:cxn ang="0">
                          <a:pos x="17" y="0"/>
                        </a:cxn>
                        <a:cxn ang="0">
                          <a:pos x="13" y="1"/>
                        </a:cxn>
                        <a:cxn ang="0">
                          <a:pos x="10" y="1"/>
                        </a:cxn>
                        <a:cxn ang="0">
                          <a:pos x="7" y="2"/>
                        </a:cxn>
                        <a:cxn ang="0">
                          <a:pos x="5" y="4"/>
                        </a:cxn>
                        <a:cxn ang="0">
                          <a:pos x="3" y="6"/>
                        </a:cxn>
                        <a:cxn ang="0">
                          <a:pos x="1" y="8"/>
                        </a:cxn>
                        <a:cxn ang="0">
                          <a:pos x="1" y="10"/>
                        </a:cxn>
                        <a:cxn ang="0">
                          <a:pos x="0" y="12"/>
                        </a:cxn>
                        <a:cxn ang="0">
                          <a:pos x="1" y="15"/>
                        </a:cxn>
                        <a:cxn ang="0">
                          <a:pos x="1" y="17"/>
                        </a:cxn>
                        <a:cxn ang="0">
                          <a:pos x="3" y="19"/>
                        </a:cxn>
                        <a:cxn ang="0">
                          <a:pos x="5" y="21"/>
                        </a:cxn>
                        <a:cxn ang="0">
                          <a:pos x="7" y="23"/>
                        </a:cxn>
                        <a:cxn ang="0">
                          <a:pos x="10" y="24"/>
                        </a:cxn>
                        <a:cxn ang="0">
                          <a:pos x="13" y="24"/>
                        </a:cxn>
                        <a:cxn ang="0">
                          <a:pos x="17" y="25"/>
                        </a:cxn>
                      </a:cxnLst>
                      <a:rect l="0" t="0" r="r" b="b"/>
                      <a:pathLst>
                        <a:path w="35" h="26">
                          <a:moveTo>
                            <a:pt x="17" y="25"/>
                          </a:moveTo>
                          <a:lnTo>
                            <a:pt x="20" y="24"/>
                          </a:lnTo>
                          <a:lnTo>
                            <a:pt x="24" y="24"/>
                          </a:lnTo>
                          <a:lnTo>
                            <a:pt x="27" y="23"/>
                          </a:lnTo>
                          <a:lnTo>
                            <a:pt x="29" y="21"/>
                          </a:lnTo>
                          <a:lnTo>
                            <a:pt x="31" y="19"/>
                          </a:lnTo>
                          <a:lnTo>
                            <a:pt x="33" y="17"/>
                          </a:lnTo>
                          <a:lnTo>
                            <a:pt x="33" y="15"/>
                          </a:lnTo>
                          <a:lnTo>
                            <a:pt x="34" y="12"/>
                          </a:lnTo>
                          <a:lnTo>
                            <a:pt x="33" y="10"/>
                          </a:lnTo>
                          <a:lnTo>
                            <a:pt x="33" y="8"/>
                          </a:lnTo>
                          <a:lnTo>
                            <a:pt x="31" y="6"/>
                          </a:lnTo>
                          <a:lnTo>
                            <a:pt x="29" y="4"/>
                          </a:lnTo>
                          <a:lnTo>
                            <a:pt x="27" y="2"/>
                          </a:lnTo>
                          <a:lnTo>
                            <a:pt x="24" y="1"/>
                          </a:lnTo>
                          <a:lnTo>
                            <a:pt x="20" y="1"/>
                          </a:lnTo>
                          <a:lnTo>
                            <a:pt x="17" y="0"/>
                          </a:lnTo>
                          <a:lnTo>
                            <a:pt x="13" y="1"/>
                          </a:lnTo>
                          <a:lnTo>
                            <a:pt x="10" y="1"/>
                          </a:lnTo>
                          <a:lnTo>
                            <a:pt x="7" y="2"/>
                          </a:lnTo>
                          <a:lnTo>
                            <a:pt x="5" y="4"/>
                          </a:lnTo>
                          <a:lnTo>
                            <a:pt x="3" y="6"/>
                          </a:lnTo>
                          <a:lnTo>
                            <a:pt x="1" y="8"/>
                          </a:lnTo>
                          <a:lnTo>
                            <a:pt x="1" y="10"/>
                          </a:lnTo>
                          <a:lnTo>
                            <a:pt x="0" y="12"/>
                          </a:lnTo>
                          <a:lnTo>
                            <a:pt x="1" y="15"/>
                          </a:lnTo>
                          <a:lnTo>
                            <a:pt x="1" y="17"/>
                          </a:lnTo>
                          <a:lnTo>
                            <a:pt x="3" y="19"/>
                          </a:lnTo>
                          <a:lnTo>
                            <a:pt x="5" y="21"/>
                          </a:lnTo>
                          <a:lnTo>
                            <a:pt x="7" y="23"/>
                          </a:lnTo>
                          <a:lnTo>
                            <a:pt x="10" y="24"/>
                          </a:lnTo>
                          <a:lnTo>
                            <a:pt x="13" y="24"/>
                          </a:lnTo>
                          <a:lnTo>
                            <a:pt x="17" y="25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sp>
                <p:nvSpPr>
                  <p:cNvPr id="228" name="Freeform 109"/>
                  <p:cNvSpPr>
                    <a:spLocks/>
                  </p:cNvSpPr>
                  <p:nvPr/>
                </p:nvSpPr>
                <p:spPr bwMode="auto">
                  <a:xfrm>
                    <a:off x="2346" y="3738"/>
                    <a:ext cx="20" cy="22"/>
                  </a:xfrm>
                  <a:custGeom>
                    <a:avLst/>
                    <a:gdLst/>
                    <a:ahLst/>
                    <a:cxnLst>
                      <a:cxn ang="0">
                        <a:pos x="15" y="21"/>
                      </a:cxn>
                      <a:cxn ang="0">
                        <a:pos x="18" y="21"/>
                      </a:cxn>
                      <a:cxn ang="0">
                        <a:pos x="20" y="20"/>
                      </a:cxn>
                      <a:cxn ang="0">
                        <a:pos x="22" y="19"/>
                      </a:cxn>
                      <a:cxn ang="0">
                        <a:pos x="25" y="18"/>
                      </a:cxn>
                      <a:cxn ang="0">
                        <a:pos x="27" y="16"/>
                      </a:cxn>
                      <a:cxn ang="0">
                        <a:pos x="28" y="15"/>
                      </a:cxn>
                      <a:cxn ang="0">
                        <a:pos x="28" y="13"/>
                      </a:cxn>
                      <a:cxn ang="0">
                        <a:pos x="29" y="10"/>
                      </a:cxn>
                      <a:cxn ang="0">
                        <a:pos x="28" y="9"/>
                      </a:cxn>
                      <a:cxn ang="0">
                        <a:pos x="28" y="6"/>
                      </a:cxn>
                      <a:cxn ang="0">
                        <a:pos x="27" y="5"/>
                      </a:cxn>
                      <a:cxn ang="0">
                        <a:pos x="25" y="3"/>
                      </a:cxn>
                      <a:cxn ang="0">
                        <a:pos x="22" y="2"/>
                      </a:cxn>
                      <a:cxn ang="0">
                        <a:pos x="20" y="1"/>
                      </a:cxn>
                      <a:cxn ang="0">
                        <a:pos x="18" y="0"/>
                      </a:cxn>
                      <a:cxn ang="0">
                        <a:pos x="15" y="0"/>
                      </a:cxn>
                      <a:cxn ang="0">
                        <a:pos x="11" y="0"/>
                      </a:cxn>
                      <a:cxn ang="0">
                        <a:pos x="9" y="1"/>
                      </a:cxn>
                      <a:cxn ang="0">
                        <a:pos x="7" y="2"/>
                      </a:cxn>
                      <a:cxn ang="0">
                        <a:pos x="4" y="3"/>
                      </a:cxn>
                      <a:cxn ang="0">
                        <a:pos x="2" y="5"/>
                      </a:cxn>
                      <a:cxn ang="0">
                        <a:pos x="1" y="6"/>
                      </a:cxn>
                      <a:cxn ang="0">
                        <a:pos x="0" y="9"/>
                      </a:cxn>
                      <a:cxn ang="0">
                        <a:pos x="0" y="10"/>
                      </a:cxn>
                      <a:cxn ang="0">
                        <a:pos x="0" y="13"/>
                      </a:cxn>
                      <a:cxn ang="0">
                        <a:pos x="1" y="15"/>
                      </a:cxn>
                      <a:cxn ang="0">
                        <a:pos x="2" y="16"/>
                      </a:cxn>
                      <a:cxn ang="0">
                        <a:pos x="4" y="18"/>
                      </a:cxn>
                      <a:cxn ang="0">
                        <a:pos x="7" y="19"/>
                      </a:cxn>
                      <a:cxn ang="0">
                        <a:pos x="9" y="20"/>
                      </a:cxn>
                      <a:cxn ang="0">
                        <a:pos x="11" y="21"/>
                      </a:cxn>
                      <a:cxn ang="0">
                        <a:pos x="15" y="21"/>
                      </a:cxn>
                    </a:cxnLst>
                    <a:rect l="0" t="0" r="r" b="b"/>
                    <a:pathLst>
                      <a:path w="30" h="22">
                        <a:moveTo>
                          <a:pt x="15" y="21"/>
                        </a:moveTo>
                        <a:lnTo>
                          <a:pt x="18" y="21"/>
                        </a:lnTo>
                        <a:lnTo>
                          <a:pt x="20" y="20"/>
                        </a:lnTo>
                        <a:lnTo>
                          <a:pt x="22" y="19"/>
                        </a:lnTo>
                        <a:lnTo>
                          <a:pt x="25" y="18"/>
                        </a:lnTo>
                        <a:lnTo>
                          <a:pt x="27" y="16"/>
                        </a:lnTo>
                        <a:lnTo>
                          <a:pt x="28" y="15"/>
                        </a:lnTo>
                        <a:lnTo>
                          <a:pt x="28" y="13"/>
                        </a:lnTo>
                        <a:lnTo>
                          <a:pt x="29" y="10"/>
                        </a:lnTo>
                        <a:lnTo>
                          <a:pt x="28" y="9"/>
                        </a:lnTo>
                        <a:lnTo>
                          <a:pt x="28" y="6"/>
                        </a:lnTo>
                        <a:lnTo>
                          <a:pt x="27" y="5"/>
                        </a:lnTo>
                        <a:lnTo>
                          <a:pt x="25" y="3"/>
                        </a:lnTo>
                        <a:lnTo>
                          <a:pt x="22" y="2"/>
                        </a:lnTo>
                        <a:lnTo>
                          <a:pt x="20" y="1"/>
                        </a:lnTo>
                        <a:lnTo>
                          <a:pt x="18" y="0"/>
                        </a:lnTo>
                        <a:lnTo>
                          <a:pt x="15" y="0"/>
                        </a:lnTo>
                        <a:lnTo>
                          <a:pt x="11" y="0"/>
                        </a:lnTo>
                        <a:lnTo>
                          <a:pt x="9" y="1"/>
                        </a:lnTo>
                        <a:lnTo>
                          <a:pt x="7" y="2"/>
                        </a:lnTo>
                        <a:lnTo>
                          <a:pt x="4" y="3"/>
                        </a:lnTo>
                        <a:lnTo>
                          <a:pt x="2" y="5"/>
                        </a:lnTo>
                        <a:lnTo>
                          <a:pt x="1" y="6"/>
                        </a:lnTo>
                        <a:lnTo>
                          <a:pt x="0" y="9"/>
                        </a:lnTo>
                        <a:lnTo>
                          <a:pt x="0" y="10"/>
                        </a:lnTo>
                        <a:lnTo>
                          <a:pt x="0" y="13"/>
                        </a:lnTo>
                        <a:lnTo>
                          <a:pt x="1" y="15"/>
                        </a:lnTo>
                        <a:lnTo>
                          <a:pt x="2" y="16"/>
                        </a:lnTo>
                        <a:lnTo>
                          <a:pt x="4" y="18"/>
                        </a:lnTo>
                        <a:lnTo>
                          <a:pt x="7" y="19"/>
                        </a:lnTo>
                        <a:lnTo>
                          <a:pt x="9" y="20"/>
                        </a:lnTo>
                        <a:lnTo>
                          <a:pt x="11" y="21"/>
                        </a:lnTo>
                        <a:lnTo>
                          <a:pt x="15" y="21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grpSp>
                <p:nvGrpSpPr>
                  <p:cNvPr id="229" name="Group 110"/>
                  <p:cNvGrpSpPr>
                    <a:grpSpLocks/>
                  </p:cNvGrpSpPr>
                  <p:nvPr/>
                </p:nvGrpSpPr>
                <p:grpSpPr bwMode="auto">
                  <a:xfrm>
                    <a:off x="2346" y="3706"/>
                    <a:ext cx="30" cy="22"/>
                    <a:chOff x="2346" y="3706"/>
                    <a:chExt cx="30" cy="22"/>
                  </a:xfrm>
                </p:grpSpPr>
                <p:sp>
                  <p:nvSpPr>
                    <p:cNvPr id="324" name="Freeform 111"/>
                    <p:cNvSpPr>
                      <a:spLocks/>
                    </p:cNvSpPr>
                    <p:nvPr/>
                  </p:nvSpPr>
                  <p:spPr bwMode="auto">
                    <a:xfrm>
                      <a:off x="2346" y="3738"/>
                      <a:ext cx="20" cy="18"/>
                    </a:xfrm>
                    <a:custGeom>
                      <a:avLst/>
                      <a:gdLst/>
                      <a:ahLst/>
                      <a:cxnLst>
                        <a:cxn ang="0">
                          <a:pos x="12" y="17"/>
                        </a:cxn>
                        <a:cxn ang="0">
                          <a:pos x="15" y="17"/>
                        </a:cxn>
                        <a:cxn ang="0">
                          <a:pos x="17" y="17"/>
                        </a:cxn>
                        <a:cxn ang="0">
                          <a:pos x="19" y="16"/>
                        </a:cxn>
                        <a:cxn ang="0">
                          <a:pos x="21" y="14"/>
                        </a:cxn>
                        <a:cxn ang="0">
                          <a:pos x="22" y="13"/>
                        </a:cxn>
                        <a:cxn ang="0">
                          <a:pos x="23" y="12"/>
                        </a:cxn>
                        <a:cxn ang="0">
                          <a:pos x="24" y="10"/>
                        </a:cxn>
                        <a:cxn ang="0">
                          <a:pos x="24" y="8"/>
                        </a:cxn>
                        <a:cxn ang="0">
                          <a:pos x="24" y="7"/>
                        </a:cxn>
                        <a:cxn ang="0">
                          <a:pos x="23" y="5"/>
                        </a:cxn>
                        <a:cxn ang="0">
                          <a:pos x="22" y="4"/>
                        </a:cxn>
                        <a:cxn ang="0">
                          <a:pos x="21" y="3"/>
                        </a:cxn>
                        <a:cxn ang="0">
                          <a:pos x="19" y="1"/>
                        </a:cxn>
                        <a:cxn ang="0">
                          <a:pos x="17" y="0"/>
                        </a:cxn>
                        <a:cxn ang="0">
                          <a:pos x="15" y="0"/>
                        </a:cxn>
                        <a:cxn ang="0">
                          <a:pos x="12" y="0"/>
                        </a:cxn>
                        <a:cxn ang="0">
                          <a:pos x="10" y="0"/>
                        </a:cxn>
                        <a:cxn ang="0">
                          <a:pos x="8" y="0"/>
                        </a:cxn>
                        <a:cxn ang="0">
                          <a:pos x="6" y="1"/>
                        </a:cxn>
                        <a:cxn ang="0">
                          <a:pos x="4" y="3"/>
                        </a:cxn>
                        <a:cxn ang="0">
                          <a:pos x="2" y="4"/>
                        </a:cxn>
                        <a:cxn ang="0">
                          <a:pos x="1" y="5"/>
                        </a:cxn>
                        <a:cxn ang="0">
                          <a:pos x="0" y="7"/>
                        </a:cxn>
                        <a:cxn ang="0">
                          <a:pos x="0" y="8"/>
                        </a:cxn>
                        <a:cxn ang="0">
                          <a:pos x="0" y="10"/>
                        </a:cxn>
                        <a:cxn ang="0">
                          <a:pos x="1" y="12"/>
                        </a:cxn>
                        <a:cxn ang="0">
                          <a:pos x="2" y="13"/>
                        </a:cxn>
                        <a:cxn ang="0">
                          <a:pos x="4" y="14"/>
                        </a:cxn>
                        <a:cxn ang="0">
                          <a:pos x="6" y="16"/>
                        </a:cxn>
                        <a:cxn ang="0">
                          <a:pos x="8" y="17"/>
                        </a:cxn>
                        <a:cxn ang="0">
                          <a:pos x="10" y="17"/>
                        </a:cxn>
                        <a:cxn ang="0">
                          <a:pos x="12" y="17"/>
                        </a:cxn>
                      </a:cxnLst>
                      <a:rect l="0" t="0" r="r" b="b"/>
                      <a:pathLst>
                        <a:path w="25" h="18">
                          <a:moveTo>
                            <a:pt x="12" y="17"/>
                          </a:moveTo>
                          <a:lnTo>
                            <a:pt x="15" y="17"/>
                          </a:lnTo>
                          <a:lnTo>
                            <a:pt x="17" y="17"/>
                          </a:lnTo>
                          <a:lnTo>
                            <a:pt x="19" y="16"/>
                          </a:lnTo>
                          <a:lnTo>
                            <a:pt x="21" y="14"/>
                          </a:lnTo>
                          <a:lnTo>
                            <a:pt x="22" y="13"/>
                          </a:lnTo>
                          <a:lnTo>
                            <a:pt x="23" y="12"/>
                          </a:lnTo>
                          <a:lnTo>
                            <a:pt x="24" y="10"/>
                          </a:lnTo>
                          <a:lnTo>
                            <a:pt x="24" y="8"/>
                          </a:lnTo>
                          <a:lnTo>
                            <a:pt x="24" y="7"/>
                          </a:lnTo>
                          <a:lnTo>
                            <a:pt x="23" y="5"/>
                          </a:lnTo>
                          <a:lnTo>
                            <a:pt x="22" y="4"/>
                          </a:lnTo>
                          <a:lnTo>
                            <a:pt x="21" y="3"/>
                          </a:lnTo>
                          <a:lnTo>
                            <a:pt x="19" y="1"/>
                          </a:lnTo>
                          <a:lnTo>
                            <a:pt x="17" y="0"/>
                          </a:lnTo>
                          <a:lnTo>
                            <a:pt x="15" y="0"/>
                          </a:lnTo>
                          <a:lnTo>
                            <a:pt x="12" y="0"/>
                          </a:lnTo>
                          <a:lnTo>
                            <a:pt x="10" y="0"/>
                          </a:lnTo>
                          <a:lnTo>
                            <a:pt x="8" y="0"/>
                          </a:lnTo>
                          <a:lnTo>
                            <a:pt x="6" y="1"/>
                          </a:lnTo>
                          <a:lnTo>
                            <a:pt x="4" y="3"/>
                          </a:lnTo>
                          <a:lnTo>
                            <a:pt x="2" y="4"/>
                          </a:lnTo>
                          <a:lnTo>
                            <a:pt x="1" y="5"/>
                          </a:lnTo>
                          <a:lnTo>
                            <a:pt x="0" y="7"/>
                          </a:lnTo>
                          <a:lnTo>
                            <a:pt x="0" y="8"/>
                          </a:lnTo>
                          <a:lnTo>
                            <a:pt x="0" y="10"/>
                          </a:lnTo>
                          <a:lnTo>
                            <a:pt x="1" y="12"/>
                          </a:lnTo>
                          <a:lnTo>
                            <a:pt x="2" y="13"/>
                          </a:lnTo>
                          <a:lnTo>
                            <a:pt x="4" y="14"/>
                          </a:lnTo>
                          <a:lnTo>
                            <a:pt x="6" y="16"/>
                          </a:lnTo>
                          <a:lnTo>
                            <a:pt x="8" y="17"/>
                          </a:lnTo>
                          <a:lnTo>
                            <a:pt x="10" y="17"/>
                          </a:lnTo>
                          <a:lnTo>
                            <a:pt x="12" y="17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325" name="Freeform 112"/>
                    <p:cNvSpPr>
                      <a:spLocks/>
                    </p:cNvSpPr>
                    <p:nvPr/>
                  </p:nvSpPr>
                  <p:spPr bwMode="auto">
                    <a:xfrm>
                      <a:off x="2346" y="3738"/>
                      <a:ext cx="20" cy="22"/>
                    </a:xfrm>
                    <a:custGeom>
                      <a:avLst/>
                      <a:gdLst/>
                      <a:ahLst/>
                      <a:cxnLst>
                        <a:cxn ang="0">
                          <a:pos x="15" y="21"/>
                        </a:cxn>
                        <a:cxn ang="0">
                          <a:pos x="18" y="21"/>
                        </a:cxn>
                        <a:cxn ang="0">
                          <a:pos x="20" y="20"/>
                        </a:cxn>
                        <a:cxn ang="0">
                          <a:pos x="22" y="19"/>
                        </a:cxn>
                        <a:cxn ang="0">
                          <a:pos x="25" y="18"/>
                        </a:cxn>
                        <a:cxn ang="0">
                          <a:pos x="27" y="16"/>
                        </a:cxn>
                        <a:cxn ang="0">
                          <a:pos x="28" y="15"/>
                        </a:cxn>
                        <a:cxn ang="0">
                          <a:pos x="28" y="13"/>
                        </a:cxn>
                        <a:cxn ang="0">
                          <a:pos x="29" y="10"/>
                        </a:cxn>
                        <a:cxn ang="0">
                          <a:pos x="28" y="9"/>
                        </a:cxn>
                        <a:cxn ang="0">
                          <a:pos x="28" y="6"/>
                        </a:cxn>
                        <a:cxn ang="0">
                          <a:pos x="27" y="5"/>
                        </a:cxn>
                        <a:cxn ang="0">
                          <a:pos x="25" y="3"/>
                        </a:cxn>
                        <a:cxn ang="0">
                          <a:pos x="22" y="2"/>
                        </a:cxn>
                        <a:cxn ang="0">
                          <a:pos x="20" y="1"/>
                        </a:cxn>
                        <a:cxn ang="0">
                          <a:pos x="18" y="0"/>
                        </a:cxn>
                        <a:cxn ang="0">
                          <a:pos x="15" y="0"/>
                        </a:cxn>
                        <a:cxn ang="0">
                          <a:pos x="11" y="0"/>
                        </a:cxn>
                        <a:cxn ang="0">
                          <a:pos x="9" y="1"/>
                        </a:cxn>
                        <a:cxn ang="0">
                          <a:pos x="7" y="2"/>
                        </a:cxn>
                        <a:cxn ang="0">
                          <a:pos x="4" y="3"/>
                        </a:cxn>
                        <a:cxn ang="0">
                          <a:pos x="2" y="5"/>
                        </a:cxn>
                        <a:cxn ang="0">
                          <a:pos x="1" y="6"/>
                        </a:cxn>
                        <a:cxn ang="0">
                          <a:pos x="0" y="9"/>
                        </a:cxn>
                        <a:cxn ang="0">
                          <a:pos x="0" y="10"/>
                        </a:cxn>
                        <a:cxn ang="0">
                          <a:pos x="0" y="13"/>
                        </a:cxn>
                        <a:cxn ang="0">
                          <a:pos x="1" y="15"/>
                        </a:cxn>
                        <a:cxn ang="0">
                          <a:pos x="2" y="16"/>
                        </a:cxn>
                        <a:cxn ang="0">
                          <a:pos x="4" y="18"/>
                        </a:cxn>
                        <a:cxn ang="0">
                          <a:pos x="7" y="19"/>
                        </a:cxn>
                        <a:cxn ang="0">
                          <a:pos x="9" y="20"/>
                        </a:cxn>
                        <a:cxn ang="0">
                          <a:pos x="11" y="21"/>
                        </a:cxn>
                        <a:cxn ang="0">
                          <a:pos x="15" y="21"/>
                        </a:cxn>
                      </a:cxnLst>
                      <a:rect l="0" t="0" r="r" b="b"/>
                      <a:pathLst>
                        <a:path w="30" h="22">
                          <a:moveTo>
                            <a:pt x="15" y="21"/>
                          </a:moveTo>
                          <a:lnTo>
                            <a:pt x="18" y="21"/>
                          </a:lnTo>
                          <a:lnTo>
                            <a:pt x="20" y="20"/>
                          </a:lnTo>
                          <a:lnTo>
                            <a:pt x="22" y="19"/>
                          </a:lnTo>
                          <a:lnTo>
                            <a:pt x="25" y="18"/>
                          </a:lnTo>
                          <a:lnTo>
                            <a:pt x="27" y="16"/>
                          </a:lnTo>
                          <a:lnTo>
                            <a:pt x="28" y="15"/>
                          </a:lnTo>
                          <a:lnTo>
                            <a:pt x="28" y="13"/>
                          </a:lnTo>
                          <a:lnTo>
                            <a:pt x="29" y="10"/>
                          </a:lnTo>
                          <a:lnTo>
                            <a:pt x="28" y="9"/>
                          </a:lnTo>
                          <a:lnTo>
                            <a:pt x="28" y="6"/>
                          </a:lnTo>
                          <a:lnTo>
                            <a:pt x="27" y="5"/>
                          </a:lnTo>
                          <a:lnTo>
                            <a:pt x="25" y="3"/>
                          </a:lnTo>
                          <a:lnTo>
                            <a:pt x="22" y="2"/>
                          </a:lnTo>
                          <a:lnTo>
                            <a:pt x="20" y="1"/>
                          </a:lnTo>
                          <a:lnTo>
                            <a:pt x="18" y="0"/>
                          </a:lnTo>
                          <a:lnTo>
                            <a:pt x="15" y="0"/>
                          </a:lnTo>
                          <a:lnTo>
                            <a:pt x="11" y="0"/>
                          </a:lnTo>
                          <a:lnTo>
                            <a:pt x="9" y="1"/>
                          </a:lnTo>
                          <a:lnTo>
                            <a:pt x="7" y="2"/>
                          </a:lnTo>
                          <a:lnTo>
                            <a:pt x="4" y="3"/>
                          </a:lnTo>
                          <a:lnTo>
                            <a:pt x="2" y="5"/>
                          </a:lnTo>
                          <a:lnTo>
                            <a:pt x="1" y="6"/>
                          </a:lnTo>
                          <a:lnTo>
                            <a:pt x="0" y="9"/>
                          </a:lnTo>
                          <a:lnTo>
                            <a:pt x="0" y="10"/>
                          </a:lnTo>
                          <a:lnTo>
                            <a:pt x="0" y="13"/>
                          </a:lnTo>
                          <a:lnTo>
                            <a:pt x="1" y="15"/>
                          </a:lnTo>
                          <a:lnTo>
                            <a:pt x="2" y="16"/>
                          </a:lnTo>
                          <a:lnTo>
                            <a:pt x="4" y="18"/>
                          </a:lnTo>
                          <a:lnTo>
                            <a:pt x="7" y="19"/>
                          </a:lnTo>
                          <a:lnTo>
                            <a:pt x="9" y="20"/>
                          </a:lnTo>
                          <a:lnTo>
                            <a:pt x="11" y="21"/>
                          </a:lnTo>
                          <a:lnTo>
                            <a:pt x="15" y="21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sp>
                <p:nvSpPr>
                  <p:cNvPr id="230" name="Freeform 113"/>
                  <p:cNvSpPr>
                    <a:spLocks/>
                  </p:cNvSpPr>
                  <p:nvPr/>
                </p:nvSpPr>
                <p:spPr bwMode="auto">
                  <a:xfrm>
                    <a:off x="2352" y="3661"/>
                    <a:ext cx="60" cy="70"/>
                  </a:xfrm>
                  <a:custGeom>
                    <a:avLst/>
                    <a:gdLst/>
                    <a:ahLst/>
                    <a:cxnLst>
                      <a:cxn ang="0">
                        <a:pos x="1" y="41"/>
                      </a:cxn>
                      <a:cxn ang="0">
                        <a:pos x="0" y="38"/>
                      </a:cxn>
                      <a:cxn ang="0">
                        <a:pos x="0" y="34"/>
                      </a:cxn>
                      <a:cxn ang="0">
                        <a:pos x="1" y="31"/>
                      </a:cxn>
                      <a:cxn ang="0">
                        <a:pos x="4" y="28"/>
                      </a:cxn>
                      <a:cxn ang="0">
                        <a:pos x="7" y="24"/>
                      </a:cxn>
                      <a:cxn ang="0">
                        <a:pos x="10" y="22"/>
                      </a:cxn>
                      <a:cxn ang="0">
                        <a:pos x="15" y="20"/>
                      </a:cxn>
                      <a:cxn ang="0">
                        <a:pos x="18" y="19"/>
                      </a:cxn>
                      <a:cxn ang="0">
                        <a:pos x="21" y="18"/>
                      </a:cxn>
                      <a:cxn ang="0">
                        <a:pos x="27" y="17"/>
                      </a:cxn>
                      <a:cxn ang="0">
                        <a:pos x="33" y="15"/>
                      </a:cxn>
                      <a:cxn ang="0">
                        <a:pos x="39" y="13"/>
                      </a:cxn>
                      <a:cxn ang="0">
                        <a:pos x="45" y="10"/>
                      </a:cxn>
                      <a:cxn ang="0">
                        <a:pos x="55" y="5"/>
                      </a:cxn>
                      <a:cxn ang="0">
                        <a:pos x="61" y="1"/>
                      </a:cxn>
                      <a:cxn ang="0">
                        <a:pos x="63" y="0"/>
                      </a:cxn>
                      <a:cxn ang="0">
                        <a:pos x="64" y="0"/>
                      </a:cxn>
                      <a:cxn ang="0">
                        <a:pos x="64" y="1"/>
                      </a:cxn>
                      <a:cxn ang="0">
                        <a:pos x="65" y="2"/>
                      </a:cxn>
                      <a:cxn ang="0">
                        <a:pos x="65" y="4"/>
                      </a:cxn>
                      <a:cxn ang="0">
                        <a:pos x="65" y="6"/>
                      </a:cxn>
                      <a:cxn ang="0">
                        <a:pos x="65" y="8"/>
                      </a:cxn>
                      <a:cxn ang="0">
                        <a:pos x="64" y="8"/>
                      </a:cxn>
                      <a:cxn ang="0">
                        <a:pos x="1" y="41"/>
                      </a:cxn>
                    </a:cxnLst>
                    <a:rect l="0" t="0" r="r" b="b"/>
                    <a:pathLst>
                      <a:path w="66" h="42">
                        <a:moveTo>
                          <a:pt x="1" y="41"/>
                        </a:moveTo>
                        <a:lnTo>
                          <a:pt x="0" y="38"/>
                        </a:lnTo>
                        <a:lnTo>
                          <a:pt x="0" y="34"/>
                        </a:lnTo>
                        <a:lnTo>
                          <a:pt x="1" y="31"/>
                        </a:lnTo>
                        <a:lnTo>
                          <a:pt x="4" y="28"/>
                        </a:lnTo>
                        <a:lnTo>
                          <a:pt x="7" y="24"/>
                        </a:lnTo>
                        <a:lnTo>
                          <a:pt x="10" y="22"/>
                        </a:lnTo>
                        <a:lnTo>
                          <a:pt x="15" y="20"/>
                        </a:lnTo>
                        <a:lnTo>
                          <a:pt x="18" y="19"/>
                        </a:lnTo>
                        <a:lnTo>
                          <a:pt x="21" y="18"/>
                        </a:lnTo>
                        <a:lnTo>
                          <a:pt x="27" y="17"/>
                        </a:lnTo>
                        <a:lnTo>
                          <a:pt x="33" y="15"/>
                        </a:lnTo>
                        <a:lnTo>
                          <a:pt x="39" y="13"/>
                        </a:lnTo>
                        <a:lnTo>
                          <a:pt x="45" y="10"/>
                        </a:lnTo>
                        <a:lnTo>
                          <a:pt x="55" y="5"/>
                        </a:lnTo>
                        <a:lnTo>
                          <a:pt x="61" y="1"/>
                        </a:lnTo>
                        <a:lnTo>
                          <a:pt x="63" y="0"/>
                        </a:lnTo>
                        <a:lnTo>
                          <a:pt x="64" y="0"/>
                        </a:lnTo>
                        <a:lnTo>
                          <a:pt x="64" y="1"/>
                        </a:lnTo>
                        <a:lnTo>
                          <a:pt x="65" y="2"/>
                        </a:lnTo>
                        <a:lnTo>
                          <a:pt x="65" y="4"/>
                        </a:lnTo>
                        <a:lnTo>
                          <a:pt x="65" y="6"/>
                        </a:lnTo>
                        <a:lnTo>
                          <a:pt x="65" y="8"/>
                        </a:lnTo>
                        <a:lnTo>
                          <a:pt x="64" y="8"/>
                        </a:lnTo>
                        <a:lnTo>
                          <a:pt x="1" y="41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grpSp>
                <p:nvGrpSpPr>
                  <p:cNvPr id="231" name="Group 114"/>
                  <p:cNvGrpSpPr>
                    <a:grpSpLocks/>
                  </p:cNvGrpSpPr>
                  <p:nvPr/>
                </p:nvGrpSpPr>
                <p:grpSpPr bwMode="auto">
                  <a:xfrm>
                    <a:off x="2352" y="3661"/>
                    <a:ext cx="66" cy="42"/>
                    <a:chOff x="2352" y="3661"/>
                    <a:chExt cx="66" cy="42"/>
                  </a:xfrm>
                </p:grpSpPr>
                <p:sp>
                  <p:nvSpPr>
                    <p:cNvPr id="320" name="Freeform 115"/>
                    <p:cNvSpPr>
                      <a:spLocks/>
                    </p:cNvSpPr>
                    <p:nvPr/>
                  </p:nvSpPr>
                  <p:spPr bwMode="auto">
                    <a:xfrm>
                      <a:off x="2352" y="3661"/>
                      <a:ext cx="60" cy="78"/>
                    </a:xfrm>
                    <a:custGeom>
                      <a:avLst/>
                      <a:gdLst/>
                      <a:ahLst/>
                      <a:cxnLst>
                        <a:cxn ang="0">
                          <a:pos x="1" y="41"/>
                        </a:cxn>
                        <a:cxn ang="0">
                          <a:pos x="0" y="38"/>
                        </a:cxn>
                        <a:cxn ang="0">
                          <a:pos x="0" y="34"/>
                        </a:cxn>
                        <a:cxn ang="0">
                          <a:pos x="1" y="31"/>
                        </a:cxn>
                        <a:cxn ang="0">
                          <a:pos x="4" y="28"/>
                        </a:cxn>
                        <a:cxn ang="0">
                          <a:pos x="7" y="24"/>
                        </a:cxn>
                        <a:cxn ang="0">
                          <a:pos x="10" y="22"/>
                        </a:cxn>
                        <a:cxn ang="0">
                          <a:pos x="15" y="20"/>
                        </a:cxn>
                        <a:cxn ang="0">
                          <a:pos x="17" y="19"/>
                        </a:cxn>
                        <a:cxn ang="0">
                          <a:pos x="20" y="18"/>
                        </a:cxn>
                        <a:cxn ang="0">
                          <a:pos x="26" y="17"/>
                        </a:cxn>
                        <a:cxn ang="0">
                          <a:pos x="32" y="15"/>
                        </a:cxn>
                        <a:cxn ang="0">
                          <a:pos x="38" y="13"/>
                        </a:cxn>
                        <a:cxn ang="0">
                          <a:pos x="44" y="10"/>
                        </a:cxn>
                        <a:cxn ang="0">
                          <a:pos x="53" y="5"/>
                        </a:cxn>
                        <a:cxn ang="0">
                          <a:pos x="59" y="1"/>
                        </a:cxn>
                        <a:cxn ang="0">
                          <a:pos x="61" y="0"/>
                        </a:cxn>
                        <a:cxn ang="0">
                          <a:pos x="62" y="0"/>
                        </a:cxn>
                        <a:cxn ang="0">
                          <a:pos x="62" y="1"/>
                        </a:cxn>
                        <a:cxn ang="0">
                          <a:pos x="63" y="2"/>
                        </a:cxn>
                        <a:cxn ang="0">
                          <a:pos x="63" y="4"/>
                        </a:cxn>
                        <a:cxn ang="0">
                          <a:pos x="63" y="6"/>
                        </a:cxn>
                        <a:cxn ang="0">
                          <a:pos x="63" y="8"/>
                        </a:cxn>
                        <a:cxn ang="0">
                          <a:pos x="62" y="8"/>
                        </a:cxn>
                        <a:cxn ang="0">
                          <a:pos x="1" y="41"/>
                        </a:cxn>
                      </a:cxnLst>
                      <a:rect l="0" t="0" r="r" b="b"/>
                      <a:pathLst>
                        <a:path w="64" h="42">
                          <a:moveTo>
                            <a:pt x="1" y="41"/>
                          </a:moveTo>
                          <a:lnTo>
                            <a:pt x="0" y="38"/>
                          </a:lnTo>
                          <a:lnTo>
                            <a:pt x="0" y="34"/>
                          </a:lnTo>
                          <a:lnTo>
                            <a:pt x="1" y="31"/>
                          </a:lnTo>
                          <a:lnTo>
                            <a:pt x="4" y="28"/>
                          </a:lnTo>
                          <a:lnTo>
                            <a:pt x="7" y="24"/>
                          </a:lnTo>
                          <a:lnTo>
                            <a:pt x="10" y="22"/>
                          </a:lnTo>
                          <a:lnTo>
                            <a:pt x="15" y="20"/>
                          </a:lnTo>
                          <a:lnTo>
                            <a:pt x="17" y="19"/>
                          </a:lnTo>
                          <a:lnTo>
                            <a:pt x="20" y="18"/>
                          </a:lnTo>
                          <a:lnTo>
                            <a:pt x="26" y="17"/>
                          </a:lnTo>
                          <a:lnTo>
                            <a:pt x="32" y="15"/>
                          </a:lnTo>
                          <a:lnTo>
                            <a:pt x="38" y="13"/>
                          </a:lnTo>
                          <a:lnTo>
                            <a:pt x="44" y="10"/>
                          </a:lnTo>
                          <a:lnTo>
                            <a:pt x="53" y="5"/>
                          </a:lnTo>
                          <a:lnTo>
                            <a:pt x="59" y="1"/>
                          </a:lnTo>
                          <a:lnTo>
                            <a:pt x="61" y="0"/>
                          </a:lnTo>
                          <a:lnTo>
                            <a:pt x="62" y="0"/>
                          </a:lnTo>
                          <a:lnTo>
                            <a:pt x="62" y="1"/>
                          </a:lnTo>
                          <a:lnTo>
                            <a:pt x="63" y="2"/>
                          </a:lnTo>
                          <a:lnTo>
                            <a:pt x="63" y="4"/>
                          </a:lnTo>
                          <a:lnTo>
                            <a:pt x="63" y="6"/>
                          </a:lnTo>
                          <a:lnTo>
                            <a:pt x="63" y="8"/>
                          </a:lnTo>
                          <a:lnTo>
                            <a:pt x="62" y="8"/>
                          </a:lnTo>
                          <a:lnTo>
                            <a:pt x="1" y="41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grpSp>
                  <p:nvGrpSpPr>
                    <p:cNvPr id="321" name="Group 1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352" y="3661"/>
                      <a:ext cx="66" cy="42"/>
                      <a:chOff x="2352" y="3661"/>
                      <a:chExt cx="66" cy="42"/>
                    </a:xfrm>
                  </p:grpSpPr>
                  <p:sp>
                    <p:nvSpPr>
                      <p:cNvPr id="322" name="Freeform 11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52" y="3661"/>
                        <a:ext cx="60" cy="7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" y="36"/>
                          </a:cxn>
                          <a:cxn ang="0">
                            <a:pos x="0" y="33"/>
                          </a:cxn>
                          <a:cxn ang="0">
                            <a:pos x="0" y="30"/>
                          </a:cxn>
                          <a:cxn ang="0">
                            <a:pos x="1" y="27"/>
                          </a:cxn>
                          <a:cxn ang="0">
                            <a:pos x="3" y="24"/>
                          </a:cxn>
                          <a:cxn ang="0">
                            <a:pos x="6" y="21"/>
                          </a:cxn>
                          <a:cxn ang="0">
                            <a:pos x="9" y="19"/>
                          </a:cxn>
                          <a:cxn ang="0">
                            <a:pos x="14" y="18"/>
                          </a:cxn>
                          <a:cxn ang="0">
                            <a:pos x="16" y="17"/>
                          </a:cxn>
                          <a:cxn ang="0">
                            <a:pos x="19" y="16"/>
                          </a:cxn>
                          <a:cxn ang="0">
                            <a:pos x="24" y="15"/>
                          </a:cxn>
                          <a:cxn ang="0">
                            <a:pos x="30" y="13"/>
                          </a:cxn>
                          <a:cxn ang="0">
                            <a:pos x="35" y="11"/>
                          </a:cxn>
                          <a:cxn ang="0">
                            <a:pos x="41" y="9"/>
                          </a:cxn>
                          <a:cxn ang="0">
                            <a:pos x="50" y="4"/>
                          </a:cxn>
                          <a:cxn ang="0">
                            <a:pos x="56" y="1"/>
                          </a:cxn>
                          <a:cxn ang="0">
                            <a:pos x="57" y="0"/>
                          </a:cxn>
                          <a:cxn ang="0">
                            <a:pos x="58" y="0"/>
                          </a:cxn>
                          <a:cxn ang="0">
                            <a:pos x="58" y="1"/>
                          </a:cxn>
                          <a:cxn ang="0">
                            <a:pos x="59" y="2"/>
                          </a:cxn>
                          <a:cxn ang="0">
                            <a:pos x="59" y="4"/>
                          </a:cxn>
                          <a:cxn ang="0">
                            <a:pos x="59" y="5"/>
                          </a:cxn>
                          <a:cxn ang="0">
                            <a:pos x="59" y="7"/>
                          </a:cxn>
                          <a:cxn ang="0">
                            <a:pos x="58" y="7"/>
                          </a:cxn>
                          <a:cxn ang="0">
                            <a:pos x="1" y="36"/>
                          </a:cxn>
                        </a:cxnLst>
                        <a:rect l="0" t="0" r="r" b="b"/>
                        <a:pathLst>
                          <a:path w="60" h="37">
                            <a:moveTo>
                              <a:pt x="1" y="36"/>
                            </a:moveTo>
                            <a:lnTo>
                              <a:pt x="0" y="33"/>
                            </a:lnTo>
                            <a:lnTo>
                              <a:pt x="0" y="30"/>
                            </a:lnTo>
                            <a:lnTo>
                              <a:pt x="1" y="27"/>
                            </a:lnTo>
                            <a:lnTo>
                              <a:pt x="3" y="24"/>
                            </a:lnTo>
                            <a:lnTo>
                              <a:pt x="6" y="21"/>
                            </a:lnTo>
                            <a:lnTo>
                              <a:pt x="9" y="19"/>
                            </a:lnTo>
                            <a:lnTo>
                              <a:pt x="14" y="18"/>
                            </a:lnTo>
                            <a:lnTo>
                              <a:pt x="16" y="17"/>
                            </a:lnTo>
                            <a:lnTo>
                              <a:pt x="19" y="16"/>
                            </a:lnTo>
                            <a:lnTo>
                              <a:pt x="24" y="15"/>
                            </a:lnTo>
                            <a:lnTo>
                              <a:pt x="30" y="13"/>
                            </a:lnTo>
                            <a:lnTo>
                              <a:pt x="35" y="11"/>
                            </a:lnTo>
                            <a:lnTo>
                              <a:pt x="41" y="9"/>
                            </a:lnTo>
                            <a:lnTo>
                              <a:pt x="50" y="4"/>
                            </a:lnTo>
                            <a:lnTo>
                              <a:pt x="56" y="1"/>
                            </a:lnTo>
                            <a:lnTo>
                              <a:pt x="57" y="0"/>
                            </a:lnTo>
                            <a:lnTo>
                              <a:pt x="58" y="0"/>
                            </a:lnTo>
                            <a:lnTo>
                              <a:pt x="58" y="1"/>
                            </a:lnTo>
                            <a:lnTo>
                              <a:pt x="59" y="2"/>
                            </a:lnTo>
                            <a:lnTo>
                              <a:pt x="59" y="4"/>
                            </a:lnTo>
                            <a:lnTo>
                              <a:pt x="59" y="5"/>
                            </a:lnTo>
                            <a:lnTo>
                              <a:pt x="59" y="7"/>
                            </a:lnTo>
                            <a:lnTo>
                              <a:pt x="58" y="7"/>
                            </a:lnTo>
                            <a:lnTo>
                              <a:pt x="1" y="36"/>
                            </a:lnTo>
                          </a:path>
                        </a:pathLst>
                      </a:custGeom>
                      <a:solidFill>
                        <a:srgbClr val="FFA000"/>
                      </a:solidFill>
                      <a:ln w="12700" cap="rnd" cmpd="sng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/>
                      <a:p>
                        <a:pPr algn="ctr">
                          <a:buClr>
                            <a:schemeClr val="bg2"/>
                          </a:buClr>
                          <a:defRPr/>
                        </a:pPr>
                        <a:endParaRPr lang="en-US" sz="2400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endParaRPr>
                      </a:p>
                    </p:txBody>
                  </p:sp>
                  <p:sp>
                    <p:nvSpPr>
                      <p:cNvPr id="323" name="Freeform 11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52" y="3661"/>
                        <a:ext cx="60" cy="7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" y="41"/>
                          </a:cxn>
                          <a:cxn ang="0">
                            <a:pos x="0" y="38"/>
                          </a:cxn>
                          <a:cxn ang="0">
                            <a:pos x="0" y="34"/>
                          </a:cxn>
                          <a:cxn ang="0">
                            <a:pos x="1" y="31"/>
                          </a:cxn>
                          <a:cxn ang="0">
                            <a:pos x="4" y="28"/>
                          </a:cxn>
                          <a:cxn ang="0">
                            <a:pos x="7" y="24"/>
                          </a:cxn>
                          <a:cxn ang="0">
                            <a:pos x="10" y="22"/>
                          </a:cxn>
                          <a:cxn ang="0">
                            <a:pos x="15" y="20"/>
                          </a:cxn>
                          <a:cxn ang="0">
                            <a:pos x="18" y="19"/>
                          </a:cxn>
                          <a:cxn ang="0">
                            <a:pos x="21" y="18"/>
                          </a:cxn>
                          <a:cxn ang="0">
                            <a:pos x="27" y="17"/>
                          </a:cxn>
                          <a:cxn ang="0">
                            <a:pos x="33" y="15"/>
                          </a:cxn>
                          <a:cxn ang="0">
                            <a:pos x="39" y="13"/>
                          </a:cxn>
                          <a:cxn ang="0">
                            <a:pos x="45" y="10"/>
                          </a:cxn>
                          <a:cxn ang="0">
                            <a:pos x="55" y="5"/>
                          </a:cxn>
                          <a:cxn ang="0">
                            <a:pos x="61" y="1"/>
                          </a:cxn>
                          <a:cxn ang="0">
                            <a:pos x="63" y="0"/>
                          </a:cxn>
                          <a:cxn ang="0">
                            <a:pos x="64" y="0"/>
                          </a:cxn>
                          <a:cxn ang="0">
                            <a:pos x="64" y="1"/>
                          </a:cxn>
                          <a:cxn ang="0">
                            <a:pos x="65" y="2"/>
                          </a:cxn>
                          <a:cxn ang="0">
                            <a:pos x="65" y="4"/>
                          </a:cxn>
                          <a:cxn ang="0">
                            <a:pos x="65" y="6"/>
                          </a:cxn>
                          <a:cxn ang="0">
                            <a:pos x="65" y="8"/>
                          </a:cxn>
                          <a:cxn ang="0">
                            <a:pos x="64" y="8"/>
                          </a:cxn>
                        </a:cxnLst>
                        <a:rect l="0" t="0" r="r" b="b"/>
                        <a:pathLst>
                          <a:path w="66" h="42">
                            <a:moveTo>
                              <a:pt x="1" y="41"/>
                            </a:moveTo>
                            <a:lnTo>
                              <a:pt x="0" y="38"/>
                            </a:lnTo>
                            <a:lnTo>
                              <a:pt x="0" y="34"/>
                            </a:lnTo>
                            <a:lnTo>
                              <a:pt x="1" y="31"/>
                            </a:lnTo>
                            <a:lnTo>
                              <a:pt x="4" y="28"/>
                            </a:lnTo>
                            <a:lnTo>
                              <a:pt x="7" y="24"/>
                            </a:lnTo>
                            <a:lnTo>
                              <a:pt x="10" y="22"/>
                            </a:lnTo>
                            <a:lnTo>
                              <a:pt x="15" y="20"/>
                            </a:lnTo>
                            <a:lnTo>
                              <a:pt x="18" y="19"/>
                            </a:lnTo>
                            <a:lnTo>
                              <a:pt x="21" y="18"/>
                            </a:lnTo>
                            <a:lnTo>
                              <a:pt x="27" y="17"/>
                            </a:lnTo>
                            <a:lnTo>
                              <a:pt x="33" y="15"/>
                            </a:lnTo>
                            <a:lnTo>
                              <a:pt x="39" y="13"/>
                            </a:lnTo>
                            <a:lnTo>
                              <a:pt x="45" y="10"/>
                            </a:lnTo>
                            <a:lnTo>
                              <a:pt x="55" y="5"/>
                            </a:lnTo>
                            <a:lnTo>
                              <a:pt x="61" y="1"/>
                            </a:lnTo>
                            <a:lnTo>
                              <a:pt x="63" y="0"/>
                            </a:lnTo>
                            <a:lnTo>
                              <a:pt x="64" y="0"/>
                            </a:lnTo>
                            <a:lnTo>
                              <a:pt x="64" y="1"/>
                            </a:lnTo>
                            <a:lnTo>
                              <a:pt x="65" y="2"/>
                            </a:lnTo>
                            <a:lnTo>
                              <a:pt x="65" y="4"/>
                            </a:lnTo>
                            <a:lnTo>
                              <a:pt x="65" y="6"/>
                            </a:lnTo>
                            <a:lnTo>
                              <a:pt x="65" y="8"/>
                            </a:lnTo>
                            <a:lnTo>
                              <a:pt x="64" y="8"/>
                            </a:lnTo>
                          </a:path>
                        </a:pathLst>
                      </a:custGeom>
                      <a:noFill/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/>
                      <a:p>
                        <a:pPr algn="ctr">
                          <a:buClr>
                            <a:schemeClr val="bg2"/>
                          </a:buClr>
                          <a:defRPr/>
                        </a:pPr>
                        <a:endParaRPr lang="en-US" sz="2400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endParaRPr>
                      </a:p>
                    </p:txBody>
                  </p:sp>
                </p:grpSp>
              </p:grpSp>
              <p:sp>
                <p:nvSpPr>
                  <p:cNvPr id="232" name="Freeform 119"/>
                  <p:cNvSpPr>
                    <a:spLocks/>
                  </p:cNvSpPr>
                  <p:nvPr/>
                </p:nvSpPr>
                <p:spPr bwMode="auto">
                  <a:xfrm>
                    <a:off x="2354" y="3738"/>
                    <a:ext cx="11" cy="7"/>
                  </a:xfrm>
                  <a:custGeom>
                    <a:avLst/>
                    <a:gdLst/>
                    <a:ahLst/>
                    <a:cxnLst>
                      <a:cxn ang="0">
                        <a:pos x="4" y="0"/>
                      </a:cxn>
                      <a:cxn ang="0">
                        <a:pos x="2" y="0"/>
                      </a:cxn>
                      <a:cxn ang="0">
                        <a:pos x="1" y="1"/>
                      </a:cxn>
                      <a:cxn ang="0">
                        <a:pos x="0" y="2"/>
                      </a:cxn>
                      <a:cxn ang="0">
                        <a:pos x="0" y="3"/>
                      </a:cxn>
                      <a:cxn ang="0">
                        <a:pos x="0" y="4"/>
                      </a:cxn>
                      <a:cxn ang="0">
                        <a:pos x="1" y="5"/>
                      </a:cxn>
                      <a:cxn ang="0">
                        <a:pos x="2" y="6"/>
                      </a:cxn>
                      <a:cxn ang="0">
                        <a:pos x="4" y="6"/>
                      </a:cxn>
                      <a:cxn ang="0">
                        <a:pos x="5" y="6"/>
                      </a:cxn>
                      <a:cxn ang="0">
                        <a:pos x="6" y="5"/>
                      </a:cxn>
                      <a:cxn ang="0">
                        <a:pos x="6" y="4"/>
                      </a:cxn>
                      <a:cxn ang="0">
                        <a:pos x="7" y="3"/>
                      </a:cxn>
                      <a:cxn ang="0">
                        <a:pos x="6" y="2"/>
                      </a:cxn>
                      <a:cxn ang="0">
                        <a:pos x="6" y="1"/>
                      </a:cxn>
                      <a:cxn ang="0">
                        <a:pos x="5" y="0"/>
                      </a:cxn>
                      <a:cxn ang="0">
                        <a:pos x="4" y="0"/>
                      </a:cxn>
                    </a:cxnLst>
                    <a:rect l="0" t="0" r="r" b="b"/>
                    <a:pathLst>
                      <a:path w="8" h="7">
                        <a:moveTo>
                          <a:pt x="4" y="0"/>
                        </a:moveTo>
                        <a:lnTo>
                          <a:pt x="2" y="0"/>
                        </a:lnTo>
                        <a:lnTo>
                          <a:pt x="1" y="1"/>
                        </a:lnTo>
                        <a:lnTo>
                          <a:pt x="0" y="2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1" y="5"/>
                        </a:lnTo>
                        <a:lnTo>
                          <a:pt x="2" y="6"/>
                        </a:lnTo>
                        <a:lnTo>
                          <a:pt x="4" y="6"/>
                        </a:lnTo>
                        <a:lnTo>
                          <a:pt x="5" y="6"/>
                        </a:lnTo>
                        <a:lnTo>
                          <a:pt x="6" y="5"/>
                        </a:lnTo>
                        <a:lnTo>
                          <a:pt x="6" y="4"/>
                        </a:lnTo>
                        <a:lnTo>
                          <a:pt x="7" y="3"/>
                        </a:lnTo>
                        <a:lnTo>
                          <a:pt x="6" y="2"/>
                        </a:lnTo>
                        <a:lnTo>
                          <a:pt x="6" y="1"/>
                        </a:lnTo>
                        <a:lnTo>
                          <a:pt x="5" y="0"/>
                        </a:lnTo>
                        <a:lnTo>
                          <a:pt x="4" y="0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grpSp>
                <p:nvGrpSpPr>
                  <p:cNvPr id="233" name="Group 120"/>
                  <p:cNvGrpSpPr>
                    <a:grpSpLocks/>
                  </p:cNvGrpSpPr>
                  <p:nvPr/>
                </p:nvGrpSpPr>
                <p:grpSpPr bwMode="auto">
                  <a:xfrm>
                    <a:off x="2357" y="3714"/>
                    <a:ext cx="8" cy="7"/>
                    <a:chOff x="2357" y="3714"/>
                    <a:chExt cx="8" cy="7"/>
                  </a:xfrm>
                </p:grpSpPr>
                <p:sp>
                  <p:nvSpPr>
                    <p:cNvPr id="318" name="Freeform 121"/>
                    <p:cNvSpPr>
                      <a:spLocks/>
                    </p:cNvSpPr>
                    <p:nvPr/>
                  </p:nvSpPr>
                  <p:spPr bwMode="auto">
                    <a:xfrm>
                      <a:off x="2354" y="3738"/>
                      <a:ext cx="3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1" y="0"/>
                        </a:cxn>
                        <a:cxn ang="0">
                          <a:pos x="1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1"/>
                        </a:cxn>
                        <a:cxn ang="0">
                          <a:pos x="0" y="1"/>
                        </a:cxn>
                        <a:cxn ang="0">
                          <a:pos x="0" y="1"/>
                        </a:cxn>
                        <a:cxn ang="0">
                          <a:pos x="1" y="1"/>
                        </a:cxn>
                        <a:cxn ang="0">
                          <a:pos x="1" y="1"/>
                        </a:cxn>
                        <a:cxn ang="0">
                          <a:pos x="1" y="1"/>
                        </a:cxn>
                        <a:cxn ang="0">
                          <a:pos x="2" y="1"/>
                        </a:cxn>
                        <a:cxn ang="0">
                          <a:pos x="2" y="1"/>
                        </a:cxn>
                        <a:cxn ang="0">
                          <a:pos x="2" y="1"/>
                        </a:cxn>
                        <a:cxn ang="0">
                          <a:pos x="2" y="0"/>
                        </a:cxn>
                        <a:cxn ang="0">
                          <a:pos x="2" y="0"/>
                        </a:cxn>
                        <a:cxn ang="0">
                          <a:pos x="1" y="0"/>
                        </a:cxn>
                        <a:cxn ang="0">
                          <a:pos x="1" y="0"/>
                        </a:cxn>
                      </a:cxnLst>
                      <a:rect l="0" t="0" r="r" b="b"/>
                      <a:pathLst>
                        <a:path w="3" h="2">
                          <a:moveTo>
                            <a:pt x="1" y="0"/>
                          </a:moveTo>
                          <a:lnTo>
                            <a:pt x="1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1"/>
                          </a:lnTo>
                          <a:lnTo>
                            <a:pt x="0" y="1"/>
                          </a:lnTo>
                          <a:lnTo>
                            <a:pt x="0" y="1"/>
                          </a:lnTo>
                          <a:lnTo>
                            <a:pt x="1" y="1"/>
                          </a:lnTo>
                          <a:lnTo>
                            <a:pt x="1" y="1"/>
                          </a:lnTo>
                          <a:lnTo>
                            <a:pt x="1" y="1"/>
                          </a:lnTo>
                          <a:lnTo>
                            <a:pt x="2" y="1"/>
                          </a:lnTo>
                          <a:lnTo>
                            <a:pt x="2" y="1"/>
                          </a:lnTo>
                          <a:lnTo>
                            <a:pt x="2" y="1"/>
                          </a:lnTo>
                          <a:lnTo>
                            <a:pt x="2" y="0"/>
                          </a:lnTo>
                          <a:lnTo>
                            <a:pt x="2" y="0"/>
                          </a:lnTo>
                          <a:lnTo>
                            <a:pt x="1" y="0"/>
                          </a:lnTo>
                          <a:lnTo>
                            <a:pt x="1" y="0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319" name="Freeform 122"/>
                    <p:cNvSpPr>
                      <a:spLocks/>
                    </p:cNvSpPr>
                    <p:nvPr/>
                  </p:nvSpPr>
                  <p:spPr bwMode="auto">
                    <a:xfrm>
                      <a:off x="2354" y="3738"/>
                      <a:ext cx="11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0"/>
                        </a:cxn>
                        <a:cxn ang="0">
                          <a:pos x="2" y="0"/>
                        </a:cxn>
                        <a:cxn ang="0">
                          <a:pos x="1" y="1"/>
                        </a:cxn>
                        <a:cxn ang="0">
                          <a:pos x="0" y="2"/>
                        </a:cxn>
                        <a:cxn ang="0">
                          <a:pos x="0" y="3"/>
                        </a:cxn>
                        <a:cxn ang="0">
                          <a:pos x="0" y="4"/>
                        </a:cxn>
                        <a:cxn ang="0">
                          <a:pos x="1" y="5"/>
                        </a:cxn>
                        <a:cxn ang="0">
                          <a:pos x="2" y="6"/>
                        </a:cxn>
                        <a:cxn ang="0">
                          <a:pos x="4" y="6"/>
                        </a:cxn>
                        <a:cxn ang="0">
                          <a:pos x="5" y="6"/>
                        </a:cxn>
                        <a:cxn ang="0">
                          <a:pos x="6" y="5"/>
                        </a:cxn>
                        <a:cxn ang="0">
                          <a:pos x="6" y="4"/>
                        </a:cxn>
                        <a:cxn ang="0">
                          <a:pos x="7" y="3"/>
                        </a:cxn>
                        <a:cxn ang="0">
                          <a:pos x="6" y="2"/>
                        </a:cxn>
                        <a:cxn ang="0">
                          <a:pos x="6" y="1"/>
                        </a:cxn>
                        <a:cxn ang="0">
                          <a:pos x="5" y="0"/>
                        </a:cxn>
                        <a:cxn ang="0">
                          <a:pos x="4" y="0"/>
                        </a:cxn>
                      </a:cxnLst>
                      <a:rect l="0" t="0" r="r" b="b"/>
                      <a:pathLst>
                        <a:path w="8" h="7">
                          <a:moveTo>
                            <a:pt x="4" y="0"/>
                          </a:moveTo>
                          <a:lnTo>
                            <a:pt x="2" y="0"/>
                          </a:lnTo>
                          <a:lnTo>
                            <a:pt x="1" y="1"/>
                          </a:lnTo>
                          <a:lnTo>
                            <a:pt x="0" y="2"/>
                          </a:lnTo>
                          <a:lnTo>
                            <a:pt x="0" y="3"/>
                          </a:lnTo>
                          <a:lnTo>
                            <a:pt x="0" y="4"/>
                          </a:lnTo>
                          <a:lnTo>
                            <a:pt x="1" y="5"/>
                          </a:lnTo>
                          <a:lnTo>
                            <a:pt x="2" y="6"/>
                          </a:lnTo>
                          <a:lnTo>
                            <a:pt x="4" y="6"/>
                          </a:lnTo>
                          <a:lnTo>
                            <a:pt x="5" y="6"/>
                          </a:lnTo>
                          <a:lnTo>
                            <a:pt x="6" y="5"/>
                          </a:lnTo>
                          <a:lnTo>
                            <a:pt x="6" y="4"/>
                          </a:lnTo>
                          <a:lnTo>
                            <a:pt x="7" y="3"/>
                          </a:lnTo>
                          <a:lnTo>
                            <a:pt x="6" y="2"/>
                          </a:lnTo>
                          <a:lnTo>
                            <a:pt x="6" y="1"/>
                          </a:lnTo>
                          <a:lnTo>
                            <a:pt x="5" y="0"/>
                          </a:lnTo>
                          <a:lnTo>
                            <a:pt x="4" y="0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sp>
                <p:nvSpPr>
                  <p:cNvPr id="234" name="Freeform 123"/>
                  <p:cNvSpPr>
                    <a:spLocks/>
                  </p:cNvSpPr>
                  <p:nvPr/>
                </p:nvSpPr>
                <p:spPr bwMode="auto">
                  <a:xfrm>
                    <a:off x="2359" y="3694"/>
                    <a:ext cx="27" cy="70"/>
                  </a:xfrm>
                  <a:custGeom>
                    <a:avLst/>
                    <a:gdLst/>
                    <a:ahLst/>
                    <a:cxnLst>
                      <a:cxn ang="0">
                        <a:pos x="27" y="1"/>
                      </a:cxn>
                      <a:cxn ang="0">
                        <a:pos x="22" y="4"/>
                      </a:cxn>
                      <a:cxn ang="0">
                        <a:pos x="21" y="4"/>
                      </a:cxn>
                      <a:cxn ang="0">
                        <a:pos x="26" y="4"/>
                      </a:cxn>
                      <a:cxn ang="0">
                        <a:pos x="29" y="6"/>
                      </a:cxn>
                      <a:cxn ang="0">
                        <a:pos x="28" y="6"/>
                      </a:cxn>
                      <a:cxn ang="0">
                        <a:pos x="24" y="8"/>
                      </a:cxn>
                      <a:cxn ang="0">
                        <a:pos x="28" y="8"/>
                      </a:cxn>
                      <a:cxn ang="0">
                        <a:pos x="28" y="9"/>
                      </a:cxn>
                      <a:cxn ang="0">
                        <a:pos x="20" y="10"/>
                      </a:cxn>
                      <a:cxn ang="0">
                        <a:pos x="28" y="10"/>
                      </a:cxn>
                      <a:cxn ang="0">
                        <a:pos x="28" y="12"/>
                      </a:cxn>
                      <a:cxn ang="0">
                        <a:pos x="24" y="13"/>
                      </a:cxn>
                      <a:cxn ang="0">
                        <a:pos x="27" y="14"/>
                      </a:cxn>
                      <a:cxn ang="0">
                        <a:pos x="28" y="15"/>
                      </a:cxn>
                      <a:cxn ang="0">
                        <a:pos x="26" y="16"/>
                      </a:cxn>
                      <a:cxn ang="0">
                        <a:pos x="28" y="17"/>
                      </a:cxn>
                      <a:cxn ang="0">
                        <a:pos x="24" y="19"/>
                      </a:cxn>
                      <a:cxn ang="0">
                        <a:pos x="26" y="20"/>
                      </a:cxn>
                      <a:cxn ang="0">
                        <a:pos x="26" y="21"/>
                      </a:cxn>
                      <a:cxn ang="0">
                        <a:pos x="22" y="21"/>
                      </a:cxn>
                      <a:cxn ang="0">
                        <a:pos x="24" y="23"/>
                      </a:cxn>
                      <a:cxn ang="0">
                        <a:pos x="22" y="24"/>
                      </a:cxn>
                      <a:cxn ang="0">
                        <a:pos x="22" y="25"/>
                      </a:cxn>
                      <a:cxn ang="0">
                        <a:pos x="23" y="26"/>
                      </a:cxn>
                      <a:cxn ang="0">
                        <a:pos x="18" y="26"/>
                      </a:cxn>
                      <a:cxn ang="0">
                        <a:pos x="20" y="28"/>
                      </a:cxn>
                      <a:cxn ang="0">
                        <a:pos x="22" y="29"/>
                      </a:cxn>
                      <a:cxn ang="0">
                        <a:pos x="18" y="29"/>
                      </a:cxn>
                      <a:cxn ang="0">
                        <a:pos x="17" y="30"/>
                      </a:cxn>
                      <a:cxn ang="0">
                        <a:pos x="17" y="31"/>
                      </a:cxn>
                      <a:cxn ang="0">
                        <a:pos x="15" y="31"/>
                      </a:cxn>
                      <a:cxn ang="0">
                        <a:pos x="16" y="33"/>
                      </a:cxn>
                      <a:cxn ang="0">
                        <a:pos x="12" y="32"/>
                      </a:cxn>
                      <a:cxn ang="0">
                        <a:pos x="5" y="30"/>
                      </a:cxn>
                      <a:cxn ang="0">
                        <a:pos x="1" y="25"/>
                      </a:cxn>
                      <a:cxn ang="0">
                        <a:pos x="2" y="22"/>
                      </a:cxn>
                      <a:cxn ang="0">
                        <a:pos x="5" y="22"/>
                      </a:cxn>
                      <a:cxn ang="0">
                        <a:pos x="7" y="24"/>
                      </a:cxn>
                      <a:cxn ang="0">
                        <a:pos x="10" y="24"/>
                      </a:cxn>
                      <a:cxn ang="0">
                        <a:pos x="8" y="19"/>
                      </a:cxn>
                      <a:cxn ang="0">
                        <a:pos x="2" y="14"/>
                      </a:cxn>
                      <a:cxn ang="0">
                        <a:pos x="0" y="10"/>
                      </a:cxn>
                      <a:cxn ang="0">
                        <a:pos x="1" y="2"/>
                      </a:cxn>
                    </a:cxnLst>
                    <a:rect l="0" t="0" r="r" b="b"/>
                    <a:pathLst>
                      <a:path w="30" h="34">
                        <a:moveTo>
                          <a:pt x="27" y="0"/>
                        </a:moveTo>
                        <a:lnTo>
                          <a:pt x="27" y="1"/>
                        </a:lnTo>
                        <a:lnTo>
                          <a:pt x="27" y="1"/>
                        </a:lnTo>
                        <a:lnTo>
                          <a:pt x="27" y="2"/>
                        </a:lnTo>
                        <a:lnTo>
                          <a:pt x="26" y="2"/>
                        </a:lnTo>
                        <a:lnTo>
                          <a:pt x="22" y="4"/>
                        </a:lnTo>
                        <a:lnTo>
                          <a:pt x="20" y="5"/>
                        </a:lnTo>
                        <a:lnTo>
                          <a:pt x="19" y="5"/>
                        </a:lnTo>
                        <a:lnTo>
                          <a:pt x="21" y="4"/>
                        </a:lnTo>
                        <a:lnTo>
                          <a:pt x="22" y="4"/>
                        </a:lnTo>
                        <a:lnTo>
                          <a:pt x="24" y="4"/>
                        </a:lnTo>
                        <a:lnTo>
                          <a:pt x="26" y="4"/>
                        </a:lnTo>
                        <a:lnTo>
                          <a:pt x="27" y="5"/>
                        </a:lnTo>
                        <a:lnTo>
                          <a:pt x="29" y="5"/>
                        </a:lnTo>
                        <a:lnTo>
                          <a:pt x="29" y="6"/>
                        </a:lnTo>
                        <a:lnTo>
                          <a:pt x="28" y="6"/>
                        </a:lnTo>
                        <a:lnTo>
                          <a:pt x="28" y="6"/>
                        </a:lnTo>
                        <a:lnTo>
                          <a:pt x="28" y="6"/>
                        </a:lnTo>
                        <a:lnTo>
                          <a:pt x="24" y="8"/>
                        </a:lnTo>
                        <a:lnTo>
                          <a:pt x="20" y="8"/>
                        </a:lnTo>
                        <a:lnTo>
                          <a:pt x="24" y="8"/>
                        </a:lnTo>
                        <a:lnTo>
                          <a:pt x="25" y="8"/>
                        </a:lnTo>
                        <a:lnTo>
                          <a:pt x="27" y="8"/>
                        </a:lnTo>
                        <a:lnTo>
                          <a:pt x="28" y="8"/>
                        </a:lnTo>
                        <a:lnTo>
                          <a:pt x="28" y="9"/>
                        </a:lnTo>
                        <a:lnTo>
                          <a:pt x="28" y="9"/>
                        </a:lnTo>
                        <a:lnTo>
                          <a:pt x="28" y="9"/>
                        </a:lnTo>
                        <a:lnTo>
                          <a:pt x="27" y="10"/>
                        </a:lnTo>
                        <a:lnTo>
                          <a:pt x="24" y="10"/>
                        </a:lnTo>
                        <a:lnTo>
                          <a:pt x="20" y="10"/>
                        </a:lnTo>
                        <a:lnTo>
                          <a:pt x="26" y="10"/>
                        </a:lnTo>
                        <a:lnTo>
                          <a:pt x="27" y="10"/>
                        </a:lnTo>
                        <a:lnTo>
                          <a:pt x="28" y="10"/>
                        </a:lnTo>
                        <a:lnTo>
                          <a:pt x="28" y="11"/>
                        </a:lnTo>
                        <a:lnTo>
                          <a:pt x="28" y="12"/>
                        </a:lnTo>
                        <a:lnTo>
                          <a:pt x="28" y="12"/>
                        </a:lnTo>
                        <a:lnTo>
                          <a:pt x="28" y="13"/>
                        </a:lnTo>
                        <a:lnTo>
                          <a:pt x="27" y="13"/>
                        </a:lnTo>
                        <a:lnTo>
                          <a:pt x="24" y="13"/>
                        </a:lnTo>
                        <a:lnTo>
                          <a:pt x="23" y="13"/>
                        </a:lnTo>
                        <a:lnTo>
                          <a:pt x="22" y="13"/>
                        </a:lnTo>
                        <a:lnTo>
                          <a:pt x="27" y="14"/>
                        </a:lnTo>
                        <a:lnTo>
                          <a:pt x="28" y="14"/>
                        </a:lnTo>
                        <a:lnTo>
                          <a:pt x="28" y="14"/>
                        </a:lnTo>
                        <a:lnTo>
                          <a:pt x="28" y="15"/>
                        </a:lnTo>
                        <a:lnTo>
                          <a:pt x="26" y="16"/>
                        </a:lnTo>
                        <a:lnTo>
                          <a:pt x="23" y="16"/>
                        </a:lnTo>
                        <a:lnTo>
                          <a:pt x="26" y="16"/>
                        </a:lnTo>
                        <a:lnTo>
                          <a:pt x="27" y="16"/>
                        </a:lnTo>
                        <a:lnTo>
                          <a:pt x="28" y="17"/>
                        </a:lnTo>
                        <a:lnTo>
                          <a:pt x="28" y="17"/>
                        </a:lnTo>
                        <a:lnTo>
                          <a:pt x="27" y="19"/>
                        </a:lnTo>
                        <a:lnTo>
                          <a:pt x="26" y="19"/>
                        </a:lnTo>
                        <a:lnTo>
                          <a:pt x="24" y="19"/>
                        </a:lnTo>
                        <a:lnTo>
                          <a:pt x="22" y="19"/>
                        </a:lnTo>
                        <a:lnTo>
                          <a:pt x="26" y="20"/>
                        </a:lnTo>
                        <a:lnTo>
                          <a:pt x="26" y="20"/>
                        </a:lnTo>
                        <a:lnTo>
                          <a:pt x="26" y="21"/>
                        </a:lnTo>
                        <a:lnTo>
                          <a:pt x="26" y="21"/>
                        </a:lnTo>
                        <a:lnTo>
                          <a:pt x="26" y="21"/>
                        </a:lnTo>
                        <a:lnTo>
                          <a:pt x="24" y="22"/>
                        </a:lnTo>
                        <a:lnTo>
                          <a:pt x="22" y="21"/>
                        </a:lnTo>
                        <a:lnTo>
                          <a:pt x="22" y="21"/>
                        </a:lnTo>
                        <a:lnTo>
                          <a:pt x="22" y="22"/>
                        </a:lnTo>
                        <a:lnTo>
                          <a:pt x="24" y="23"/>
                        </a:lnTo>
                        <a:lnTo>
                          <a:pt x="24" y="23"/>
                        </a:lnTo>
                        <a:lnTo>
                          <a:pt x="25" y="24"/>
                        </a:lnTo>
                        <a:lnTo>
                          <a:pt x="24" y="24"/>
                        </a:lnTo>
                        <a:lnTo>
                          <a:pt x="22" y="24"/>
                        </a:lnTo>
                        <a:lnTo>
                          <a:pt x="19" y="23"/>
                        </a:lnTo>
                        <a:lnTo>
                          <a:pt x="22" y="24"/>
                        </a:lnTo>
                        <a:lnTo>
                          <a:pt x="22" y="25"/>
                        </a:lnTo>
                        <a:lnTo>
                          <a:pt x="23" y="25"/>
                        </a:lnTo>
                        <a:lnTo>
                          <a:pt x="23" y="25"/>
                        </a:lnTo>
                        <a:lnTo>
                          <a:pt x="23" y="26"/>
                        </a:lnTo>
                        <a:lnTo>
                          <a:pt x="22" y="27"/>
                        </a:lnTo>
                        <a:lnTo>
                          <a:pt x="21" y="27"/>
                        </a:lnTo>
                        <a:lnTo>
                          <a:pt x="18" y="26"/>
                        </a:lnTo>
                        <a:lnTo>
                          <a:pt x="17" y="26"/>
                        </a:lnTo>
                        <a:lnTo>
                          <a:pt x="20" y="27"/>
                        </a:lnTo>
                        <a:lnTo>
                          <a:pt x="20" y="28"/>
                        </a:lnTo>
                        <a:lnTo>
                          <a:pt x="21" y="28"/>
                        </a:lnTo>
                        <a:lnTo>
                          <a:pt x="22" y="28"/>
                        </a:lnTo>
                        <a:lnTo>
                          <a:pt x="22" y="29"/>
                        </a:lnTo>
                        <a:lnTo>
                          <a:pt x="22" y="30"/>
                        </a:lnTo>
                        <a:lnTo>
                          <a:pt x="21" y="30"/>
                        </a:lnTo>
                        <a:lnTo>
                          <a:pt x="18" y="29"/>
                        </a:lnTo>
                        <a:lnTo>
                          <a:pt x="16" y="29"/>
                        </a:lnTo>
                        <a:lnTo>
                          <a:pt x="16" y="28"/>
                        </a:lnTo>
                        <a:lnTo>
                          <a:pt x="17" y="30"/>
                        </a:lnTo>
                        <a:lnTo>
                          <a:pt x="18" y="30"/>
                        </a:lnTo>
                        <a:lnTo>
                          <a:pt x="18" y="31"/>
                        </a:lnTo>
                        <a:lnTo>
                          <a:pt x="17" y="31"/>
                        </a:lnTo>
                        <a:lnTo>
                          <a:pt x="16" y="31"/>
                        </a:lnTo>
                        <a:lnTo>
                          <a:pt x="15" y="31"/>
                        </a:lnTo>
                        <a:lnTo>
                          <a:pt x="15" y="31"/>
                        </a:lnTo>
                        <a:lnTo>
                          <a:pt x="16" y="32"/>
                        </a:lnTo>
                        <a:lnTo>
                          <a:pt x="16" y="32"/>
                        </a:lnTo>
                        <a:lnTo>
                          <a:pt x="16" y="33"/>
                        </a:lnTo>
                        <a:lnTo>
                          <a:pt x="15" y="33"/>
                        </a:lnTo>
                        <a:lnTo>
                          <a:pt x="14" y="33"/>
                        </a:lnTo>
                        <a:lnTo>
                          <a:pt x="12" y="32"/>
                        </a:lnTo>
                        <a:lnTo>
                          <a:pt x="9" y="32"/>
                        </a:lnTo>
                        <a:lnTo>
                          <a:pt x="6" y="31"/>
                        </a:lnTo>
                        <a:lnTo>
                          <a:pt x="5" y="30"/>
                        </a:lnTo>
                        <a:lnTo>
                          <a:pt x="3" y="28"/>
                        </a:lnTo>
                        <a:lnTo>
                          <a:pt x="1" y="27"/>
                        </a:lnTo>
                        <a:lnTo>
                          <a:pt x="1" y="25"/>
                        </a:lnTo>
                        <a:lnTo>
                          <a:pt x="1" y="24"/>
                        </a:lnTo>
                        <a:lnTo>
                          <a:pt x="1" y="23"/>
                        </a:lnTo>
                        <a:lnTo>
                          <a:pt x="2" y="22"/>
                        </a:lnTo>
                        <a:lnTo>
                          <a:pt x="3" y="21"/>
                        </a:lnTo>
                        <a:lnTo>
                          <a:pt x="5" y="21"/>
                        </a:lnTo>
                        <a:lnTo>
                          <a:pt x="5" y="22"/>
                        </a:lnTo>
                        <a:lnTo>
                          <a:pt x="6" y="23"/>
                        </a:lnTo>
                        <a:lnTo>
                          <a:pt x="6" y="23"/>
                        </a:lnTo>
                        <a:lnTo>
                          <a:pt x="7" y="24"/>
                        </a:lnTo>
                        <a:lnTo>
                          <a:pt x="9" y="24"/>
                        </a:lnTo>
                        <a:lnTo>
                          <a:pt x="9" y="24"/>
                        </a:lnTo>
                        <a:lnTo>
                          <a:pt x="10" y="24"/>
                        </a:lnTo>
                        <a:lnTo>
                          <a:pt x="10" y="23"/>
                        </a:lnTo>
                        <a:lnTo>
                          <a:pt x="10" y="21"/>
                        </a:lnTo>
                        <a:lnTo>
                          <a:pt x="8" y="19"/>
                        </a:lnTo>
                        <a:lnTo>
                          <a:pt x="7" y="17"/>
                        </a:lnTo>
                        <a:lnTo>
                          <a:pt x="5" y="16"/>
                        </a:lnTo>
                        <a:lnTo>
                          <a:pt x="2" y="14"/>
                        </a:lnTo>
                        <a:lnTo>
                          <a:pt x="1" y="13"/>
                        </a:lnTo>
                        <a:lnTo>
                          <a:pt x="1" y="12"/>
                        </a:lnTo>
                        <a:lnTo>
                          <a:pt x="0" y="10"/>
                        </a:lnTo>
                        <a:lnTo>
                          <a:pt x="0" y="8"/>
                        </a:lnTo>
                        <a:lnTo>
                          <a:pt x="1" y="4"/>
                        </a:lnTo>
                        <a:lnTo>
                          <a:pt x="1" y="2"/>
                        </a:lnTo>
                        <a:lnTo>
                          <a:pt x="2" y="0"/>
                        </a:lnTo>
                        <a:lnTo>
                          <a:pt x="27" y="0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sp>
                <p:nvSpPr>
                  <p:cNvPr id="235" name="Freeform 124"/>
                  <p:cNvSpPr>
                    <a:spLocks/>
                  </p:cNvSpPr>
                  <p:nvPr/>
                </p:nvSpPr>
                <p:spPr bwMode="auto">
                  <a:xfrm>
                    <a:off x="2352" y="3738"/>
                    <a:ext cx="9" cy="6"/>
                  </a:xfrm>
                  <a:custGeom>
                    <a:avLst/>
                    <a:gdLst/>
                    <a:ahLst/>
                    <a:cxnLst>
                      <a:cxn ang="0">
                        <a:pos x="4" y="5"/>
                      </a:cxn>
                      <a:cxn ang="0">
                        <a:pos x="5" y="4"/>
                      </a:cxn>
                      <a:cxn ang="0">
                        <a:pos x="5" y="3"/>
                      </a:cxn>
                      <a:cxn ang="0">
                        <a:pos x="4" y="1"/>
                      </a:cxn>
                      <a:cxn ang="0">
                        <a:pos x="3" y="1"/>
                      </a:cxn>
                      <a:cxn ang="0">
                        <a:pos x="3" y="0"/>
                      </a:cxn>
                      <a:cxn ang="0">
                        <a:pos x="2" y="0"/>
                      </a:cxn>
                      <a:cxn ang="0">
                        <a:pos x="1" y="0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0" y="2"/>
                      </a:cxn>
                      <a:cxn ang="0">
                        <a:pos x="2" y="4"/>
                      </a:cxn>
                      <a:cxn ang="0">
                        <a:pos x="2" y="5"/>
                      </a:cxn>
                      <a:cxn ang="0">
                        <a:pos x="3" y="5"/>
                      </a:cxn>
                      <a:cxn ang="0">
                        <a:pos x="4" y="5"/>
                      </a:cxn>
                    </a:cxnLst>
                    <a:rect l="0" t="0" r="r" b="b"/>
                    <a:pathLst>
                      <a:path w="6" h="6">
                        <a:moveTo>
                          <a:pt x="4" y="5"/>
                        </a:moveTo>
                        <a:lnTo>
                          <a:pt x="5" y="4"/>
                        </a:lnTo>
                        <a:lnTo>
                          <a:pt x="5" y="3"/>
                        </a:lnTo>
                        <a:lnTo>
                          <a:pt x="4" y="1"/>
                        </a:lnTo>
                        <a:lnTo>
                          <a:pt x="3" y="1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  <a:lnTo>
                          <a:pt x="1" y="0"/>
                        </a:lnTo>
                        <a:lnTo>
                          <a:pt x="1" y="1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2" y="4"/>
                        </a:lnTo>
                        <a:lnTo>
                          <a:pt x="2" y="5"/>
                        </a:lnTo>
                        <a:lnTo>
                          <a:pt x="3" y="5"/>
                        </a:lnTo>
                        <a:lnTo>
                          <a:pt x="4" y="5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grpSp>
                <p:nvGrpSpPr>
                  <p:cNvPr id="236" name="Group 125"/>
                  <p:cNvGrpSpPr>
                    <a:grpSpLocks/>
                  </p:cNvGrpSpPr>
                  <p:nvPr/>
                </p:nvGrpSpPr>
                <p:grpSpPr bwMode="auto">
                  <a:xfrm>
                    <a:off x="2354" y="3707"/>
                    <a:ext cx="6" cy="6"/>
                    <a:chOff x="2354" y="3707"/>
                    <a:chExt cx="6" cy="6"/>
                  </a:xfrm>
                </p:grpSpPr>
                <p:sp>
                  <p:nvSpPr>
                    <p:cNvPr id="316" name="Freeform 126"/>
                    <p:cNvSpPr>
                      <a:spLocks/>
                    </p:cNvSpPr>
                    <p:nvPr/>
                  </p:nvSpPr>
                  <p:spPr bwMode="auto">
                    <a:xfrm>
                      <a:off x="2352" y="3738"/>
                      <a:ext cx="1" cy="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1" h="1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317" name="Freeform 127"/>
                    <p:cNvSpPr>
                      <a:spLocks/>
                    </p:cNvSpPr>
                    <p:nvPr/>
                  </p:nvSpPr>
                  <p:spPr bwMode="auto">
                    <a:xfrm>
                      <a:off x="2352" y="3738"/>
                      <a:ext cx="9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5"/>
                        </a:cxn>
                        <a:cxn ang="0">
                          <a:pos x="5" y="4"/>
                        </a:cxn>
                        <a:cxn ang="0">
                          <a:pos x="5" y="3"/>
                        </a:cxn>
                        <a:cxn ang="0">
                          <a:pos x="4" y="1"/>
                        </a:cxn>
                        <a:cxn ang="0">
                          <a:pos x="3" y="1"/>
                        </a:cxn>
                        <a:cxn ang="0">
                          <a:pos x="3" y="0"/>
                        </a:cxn>
                        <a:cxn ang="0">
                          <a:pos x="2" y="0"/>
                        </a:cxn>
                        <a:cxn ang="0">
                          <a:pos x="1" y="0"/>
                        </a:cxn>
                        <a:cxn ang="0">
                          <a:pos x="1" y="1"/>
                        </a:cxn>
                        <a:cxn ang="0">
                          <a:pos x="0" y="1"/>
                        </a:cxn>
                        <a:cxn ang="0">
                          <a:pos x="0" y="2"/>
                        </a:cxn>
                        <a:cxn ang="0">
                          <a:pos x="2" y="4"/>
                        </a:cxn>
                        <a:cxn ang="0">
                          <a:pos x="2" y="5"/>
                        </a:cxn>
                        <a:cxn ang="0">
                          <a:pos x="3" y="5"/>
                        </a:cxn>
                        <a:cxn ang="0">
                          <a:pos x="4" y="5"/>
                        </a:cxn>
                      </a:cxnLst>
                      <a:rect l="0" t="0" r="r" b="b"/>
                      <a:pathLst>
                        <a:path w="6" h="6">
                          <a:moveTo>
                            <a:pt x="4" y="5"/>
                          </a:moveTo>
                          <a:lnTo>
                            <a:pt x="5" y="4"/>
                          </a:lnTo>
                          <a:lnTo>
                            <a:pt x="5" y="3"/>
                          </a:lnTo>
                          <a:lnTo>
                            <a:pt x="4" y="1"/>
                          </a:lnTo>
                          <a:lnTo>
                            <a:pt x="3" y="1"/>
                          </a:lnTo>
                          <a:lnTo>
                            <a:pt x="3" y="0"/>
                          </a:lnTo>
                          <a:lnTo>
                            <a:pt x="2" y="0"/>
                          </a:lnTo>
                          <a:lnTo>
                            <a:pt x="1" y="0"/>
                          </a:lnTo>
                          <a:lnTo>
                            <a:pt x="1" y="1"/>
                          </a:lnTo>
                          <a:lnTo>
                            <a:pt x="0" y="1"/>
                          </a:lnTo>
                          <a:lnTo>
                            <a:pt x="0" y="2"/>
                          </a:lnTo>
                          <a:lnTo>
                            <a:pt x="2" y="4"/>
                          </a:lnTo>
                          <a:lnTo>
                            <a:pt x="2" y="5"/>
                          </a:lnTo>
                          <a:lnTo>
                            <a:pt x="3" y="5"/>
                          </a:lnTo>
                          <a:lnTo>
                            <a:pt x="4" y="5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sp>
                <p:nvSpPr>
                  <p:cNvPr id="237" name="Freeform 128"/>
                  <p:cNvSpPr>
                    <a:spLocks/>
                  </p:cNvSpPr>
                  <p:nvPr/>
                </p:nvSpPr>
                <p:spPr bwMode="auto">
                  <a:xfrm>
                    <a:off x="2352" y="3738"/>
                    <a:ext cx="11" cy="5"/>
                  </a:xfrm>
                  <a:custGeom>
                    <a:avLst/>
                    <a:gdLst/>
                    <a:ahLst/>
                    <a:cxnLst>
                      <a:cxn ang="0">
                        <a:pos x="7" y="3"/>
                      </a:cxn>
                      <a:cxn ang="0">
                        <a:pos x="7" y="2"/>
                      </a:cxn>
                      <a:cxn ang="0">
                        <a:pos x="6" y="1"/>
                      </a:cxn>
                      <a:cxn ang="0">
                        <a:pos x="6" y="1"/>
                      </a:cxn>
                      <a:cxn ang="0">
                        <a:pos x="5" y="1"/>
                      </a:cxn>
                      <a:cxn ang="0">
                        <a:pos x="2" y="0"/>
                      </a:cxn>
                      <a:cxn ang="0">
                        <a:pos x="1" y="0"/>
                      </a:cxn>
                      <a:cxn ang="0">
                        <a:pos x="1" y="1"/>
                      </a:cxn>
                      <a:cxn ang="0">
                        <a:pos x="0" y="1"/>
                      </a:cxn>
                      <a:cxn ang="0">
                        <a:pos x="0" y="2"/>
                      </a:cxn>
                      <a:cxn ang="0">
                        <a:pos x="0" y="3"/>
                      </a:cxn>
                      <a:cxn ang="0">
                        <a:pos x="1" y="3"/>
                      </a:cxn>
                      <a:cxn ang="0">
                        <a:pos x="1" y="3"/>
                      </a:cxn>
                      <a:cxn ang="0">
                        <a:pos x="5" y="4"/>
                      </a:cxn>
                      <a:cxn ang="0">
                        <a:pos x="6" y="4"/>
                      </a:cxn>
                      <a:cxn ang="0">
                        <a:pos x="6" y="3"/>
                      </a:cxn>
                      <a:cxn ang="0">
                        <a:pos x="7" y="3"/>
                      </a:cxn>
                    </a:cxnLst>
                    <a:rect l="0" t="0" r="r" b="b"/>
                    <a:pathLst>
                      <a:path w="8" h="5">
                        <a:moveTo>
                          <a:pt x="7" y="3"/>
                        </a:moveTo>
                        <a:lnTo>
                          <a:pt x="7" y="2"/>
                        </a:lnTo>
                        <a:lnTo>
                          <a:pt x="6" y="1"/>
                        </a:lnTo>
                        <a:lnTo>
                          <a:pt x="6" y="1"/>
                        </a:lnTo>
                        <a:lnTo>
                          <a:pt x="5" y="1"/>
                        </a:lnTo>
                        <a:lnTo>
                          <a:pt x="2" y="0"/>
                        </a:lnTo>
                        <a:lnTo>
                          <a:pt x="1" y="0"/>
                        </a:lnTo>
                        <a:lnTo>
                          <a:pt x="1" y="1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0" y="3"/>
                        </a:lnTo>
                        <a:lnTo>
                          <a:pt x="1" y="3"/>
                        </a:lnTo>
                        <a:lnTo>
                          <a:pt x="1" y="3"/>
                        </a:lnTo>
                        <a:lnTo>
                          <a:pt x="5" y="4"/>
                        </a:lnTo>
                        <a:lnTo>
                          <a:pt x="6" y="4"/>
                        </a:lnTo>
                        <a:lnTo>
                          <a:pt x="6" y="3"/>
                        </a:lnTo>
                        <a:lnTo>
                          <a:pt x="7" y="3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sp>
                <p:nvSpPr>
                  <p:cNvPr id="238" name="Freeform 129"/>
                  <p:cNvSpPr>
                    <a:spLocks/>
                  </p:cNvSpPr>
                  <p:nvPr/>
                </p:nvSpPr>
                <p:spPr bwMode="auto">
                  <a:xfrm>
                    <a:off x="2352" y="3738"/>
                    <a:ext cx="11" cy="5"/>
                  </a:xfrm>
                  <a:custGeom>
                    <a:avLst/>
                    <a:gdLst/>
                    <a:ahLst/>
                    <a:cxnLst>
                      <a:cxn ang="0">
                        <a:pos x="7" y="3"/>
                      </a:cxn>
                      <a:cxn ang="0">
                        <a:pos x="7" y="2"/>
                      </a:cxn>
                      <a:cxn ang="0">
                        <a:pos x="7" y="1"/>
                      </a:cxn>
                      <a:cxn ang="0">
                        <a:pos x="6" y="1"/>
                      </a:cxn>
                      <a:cxn ang="0">
                        <a:pos x="6" y="1"/>
                      </a:cxn>
                      <a:cxn ang="0">
                        <a:pos x="2" y="0"/>
                      </a:cxn>
                      <a:cxn ang="0">
                        <a:pos x="1" y="0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2"/>
                      </a:cxn>
                      <a:cxn ang="0">
                        <a:pos x="0" y="3"/>
                      </a:cxn>
                      <a:cxn ang="0">
                        <a:pos x="1" y="3"/>
                      </a:cxn>
                      <a:cxn ang="0">
                        <a:pos x="1" y="3"/>
                      </a:cxn>
                      <a:cxn ang="0">
                        <a:pos x="5" y="4"/>
                      </a:cxn>
                      <a:cxn ang="0">
                        <a:pos x="6" y="4"/>
                      </a:cxn>
                      <a:cxn ang="0">
                        <a:pos x="7" y="3"/>
                      </a:cxn>
                      <a:cxn ang="0">
                        <a:pos x="7" y="3"/>
                      </a:cxn>
                    </a:cxnLst>
                    <a:rect l="0" t="0" r="r" b="b"/>
                    <a:pathLst>
                      <a:path w="8" h="5">
                        <a:moveTo>
                          <a:pt x="7" y="3"/>
                        </a:moveTo>
                        <a:lnTo>
                          <a:pt x="7" y="2"/>
                        </a:lnTo>
                        <a:lnTo>
                          <a:pt x="7" y="1"/>
                        </a:lnTo>
                        <a:lnTo>
                          <a:pt x="6" y="1"/>
                        </a:lnTo>
                        <a:lnTo>
                          <a:pt x="6" y="1"/>
                        </a:lnTo>
                        <a:lnTo>
                          <a:pt x="2" y="0"/>
                        </a:ln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0" y="3"/>
                        </a:lnTo>
                        <a:lnTo>
                          <a:pt x="1" y="3"/>
                        </a:lnTo>
                        <a:lnTo>
                          <a:pt x="1" y="3"/>
                        </a:lnTo>
                        <a:lnTo>
                          <a:pt x="5" y="4"/>
                        </a:lnTo>
                        <a:lnTo>
                          <a:pt x="6" y="4"/>
                        </a:lnTo>
                        <a:lnTo>
                          <a:pt x="7" y="3"/>
                        </a:lnTo>
                        <a:lnTo>
                          <a:pt x="7" y="3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sp>
                <p:nvSpPr>
                  <p:cNvPr id="239" name="Freeform 130"/>
                  <p:cNvSpPr>
                    <a:spLocks/>
                  </p:cNvSpPr>
                  <p:nvPr/>
                </p:nvSpPr>
                <p:spPr bwMode="auto">
                  <a:xfrm>
                    <a:off x="2352" y="3738"/>
                    <a:ext cx="10" cy="5"/>
                  </a:xfrm>
                  <a:custGeom>
                    <a:avLst/>
                    <a:gdLst/>
                    <a:ahLst/>
                    <a:cxnLst>
                      <a:cxn ang="0">
                        <a:pos x="5" y="1"/>
                      </a:cxn>
                      <a:cxn ang="0">
                        <a:pos x="5" y="0"/>
                      </a:cxn>
                      <a:cxn ang="0">
                        <a:pos x="4" y="0"/>
                      </a:cxn>
                      <a:cxn ang="0">
                        <a:pos x="3" y="0"/>
                      </a:cxn>
                      <a:cxn ang="0">
                        <a:pos x="1" y="1"/>
                      </a:cxn>
                      <a:cxn ang="0">
                        <a:pos x="1" y="2"/>
                      </a:cxn>
                      <a:cxn ang="0">
                        <a:pos x="0" y="2"/>
                      </a:cxn>
                      <a:cxn ang="0">
                        <a:pos x="1" y="3"/>
                      </a:cxn>
                      <a:cxn ang="0">
                        <a:pos x="1" y="4"/>
                      </a:cxn>
                      <a:cxn ang="0">
                        <a:pos x="1" y="4"/>
                      </a:cxn>
                      <a:cxn ang="0">
                        <a:pos x="3" y="4"/>
                      </a:cxn>
                      <a:cxn ang="0">
                        <a:pos x="5" y="2"/>
                      </a:cxn>
                      <a:cxn ang="0">
                        <a:pos x="6" y="2"/>
                      </a:cxn>
                      <a:cxn ang="0">
                        <a:pos x="5" y="1"/>
                      </a:cxn>
                    </a:cxnLst>
                    <a:rect l="0" t="0" r="r" b="b"/>
                    <a:pathLst>
                      <a:path w="7" h="5">
                        <a:moveTo>
                          <a:pt x="5" y="1"/>
                        </a:moveTo>
                        <a:lnTo>
                          <a:pt x="5" y="0"/>
                        </a:lnTo>
                        <a:lnTo>
                          <a:pt x="4" y="0"/>
                        </a:lnTo>
                        <a:lnTo>
                          <a:pt x="3" y="0"/>
                        </a:lnTo>
                        <a:lnTo>
                          <a:pt x="1" y="1"/>
                        </a:lnTo>
                        <a:lnTo>
                          <a:pt x="1" y="2"/>
                        </a:lnTo>
                        <a:lnTo>
                          <a:pt x="0" y="2"/>
                        </a:lnTo>
                        <a:lnTo>
                          <a:pt x="1" y="3"/>
                        </a:lnTo>
                        <a:lnTo>
                          <a:pt x="1" y="4"/>
                        </a:lnTo>
                        <a:lnTo>
                          <a:pt x="1" y="4"/>
                        </a:lnTo>
                        <a:lnTo>
                          <a:pt x="3" y="4"/>
                        </a:lnTo>
                        <a:lnTo>
                          <a:pt x="5" y="2"/>
                        </a:lnTo>
                        <a:lnTo>
                          <a:pt x="6" y="2"/>
                        </a:lnTo>
                        <a:lnTo>
                          <a:pt x="5" y="1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sp>
                <p:nvSpPr>
                  <p:cNvPr id="240" name="Freeform 131"/>
                  <p:cNvSpPr>
                    <a:spLocks/>
                  </p:cNvSpPr>
                  <p:nvPr/>
                </p:nvSpPr>
                <p:spPr bwMode="auto">
                  <a:xfrm>
                    <a:off x="2352" y="3738"/>
                    <a:ext cx="10" cy="5"/>
                  </a:xfrm>
                  <a:custGeom>
                    <a:avLst/>
                    <a:gdLst/>
                    <a:ahLst/>
                    <a:cxnLst>
                      <a:cxn ang="0">
                        <a:pos x="6" y="1"/>
                      </a:cxn>
                      <a:cxn ang="0">
                        <a:pos x="5" y="0"/>
                      </a:cxn>
                      <a:cxn ang="0">
                        <a:pos x="4" y="0"/>
                      </a:cxn>
                      <a:cxn ang="0">
                        <a:pos x="3" y="0"/>
                      </a:cxn>
                      <a:cxn ang="0">
                        <a:pos x="1" y="1"/>
                      </a:cxn>
                      <a:cxn ang="0">
                        <a:pos x="0" y="2"/>
                      </a:cxn>
                      <a:cxn ang="0">
                        <a:pos x="0" y="2"/>
                      </a:cxn>
                      <a:cxn ang="0">
                        <a:pos x="0" y="3"/>
                      </a:cxn>
                      <a:cxn ang="0">
                        <a:pos x="1" y="4"/>
                      </a:cxn>
                      <a:cxn ang="0">
                        <a:pos x="1" y="4"/>
                      </a:cxn>
                      <a:cxn ang="0">
                        <a:pos x="3" y="4"/>
                      </a:cxn>
                      <a:cxn ang="0">
                        <a:pos x="5" y="2"/>
                      </a:cxn>
                      <a:cxn ang="0">
                        <a:pos x="6" y="2"/>
                      </a:cxn>
                      <a:cxn ang="0">
                        <a:pos x="6" y="1"/>
                      </a:cxn>
                    </a:cxnLst>
                    <a:rect l="0" t="0" r="r" b="b"/>
                    <a:pathLst>
                      <a:path w="7" h="5">
                        <a:moveTo>
                          <a:pt x="6" y="1"/>
                        </a:moveTo>
                        <a:lnTo>
                          <a:pt x="5" y="0"/>
                        </a:lnTo>
                        <a:lnTo>
                          <a:pt x="4" y="0"/>
                        </a:lnTo>
                        <a:lnTo>
                          <a:pt x="3" y="0"/>
                        </a:lnTo>
                        <a:lnTo>
                          <a:pt x="1" y="1"/>
                        </a:lnTo>
                        <a:lnTo>
                          <a:pt x="0" y="2"/>
                        </a:lnTo>
                        <a:lnTo>
                          <a:pt x="0" y="2"/>
                        </a:lnTo>
                        <a:lnTo>
                          <a:pt x="0" y="3"/>
                        </a:lnTo>
                        <a:lnTo>
                          <a:pt x="1" y="4"/>
                        </a:lnTo>
                        <a:lnTo>
                          <a:pt x="1" y="4"/>
                        </a:lnTo>
                        <a:lnTo>
                          <a:pt x="3" y="4"/>
                        </a:lnTo>
                        <a:lnTo>
                          <a:pt x="5" y="2"/>
                        </a:lnTo>
                        <a:lnTo>
                          <a:pt x="6" y="2"/>
                        </a:lnTo>
                        <a:lnTo>
                          <a:pt x="6" y="1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sp>
                <p:nvSpPr>
                  <p:cNvPr id="241" name="Freeform 132"/>
                  <p:cNvSpPr>
                    <a:spLocks/>
                  </p:cNvSpPr>
                  <p:nvPr/>
                </p:nvSpPr>
                <p:spPr bwMode="auto">
                  <a:xfrm>
                    <a:off x="2354" y="3738"/>
                    <a:ext cx="7" cy="6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1" y="0"/>
                      </a:cxn>
                      <a:cxn ang="0">
                        <a:pos x="0" y="1"/>
                      </a:cxn>
                      <a:cxn ang="0">
                        <a:pos x="0" y="1"/>
                      </a:cxn>
                      <a:cxn ang="0">
                        <a:pos x="0" y="3"/>
                      </a:cxn>
                      <a:cxn ang="0">
                        <a:pos x="0" y="4"/>
                      </a:cxn>
                      <a:cxn ang="0">
                        <a:pos x="0" y="4"/>
                      </a:cxn>
                      <a:cxn ang="0">
                        <a:pos x="1" y="5"/>
                      </a:cxn>
                      <a:cxn ang="0">
                        <a:pos x="2" y="5"/>
                      </a:cxn>
                      <a:cxn ang="0">
                        <a:pos x="3" y="4"/>
                      </a:cxn>
                      <a:cxn ang="0">
                        <a:pos x="3" y="2"/>
                      </a:cxn>
                      <a:cxn ang="0">
                        <a:pos x="3" y="1"/>
                      </a:cxn>
                      <a:cxn ang="0">
                        <a:pos x="3" y="1"/>
                      </a:cxn>
                      <a:cxn ang="0">
                        <a:pos x="2" y="0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4" h="6">
                        <a:moveTo>
                          <a:pt x="2" y="0"/>
                        </a:move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3"/>
                        </a:lnTo>
                        <a:lnTo>
                          <a:pt x="0" y="4"/>
                        </a:lnTo>
                        <a:lnTo>
                          <a:pt x="0" y="4"/>
                        </a:lnTo>
                        <a:lnTo>
                          <a:pt x="1" y="5"/>
                        </a:lnTo>
                        <a:lnTo>
                          <a:pt x="2" y="5"/>
                        </a:lnTo>
                        <a:lnTo>
                          <a:pt x="3" y="4"/>
                        </a:lnTo>
                        <a:lnTo>
                          <a:pt x="3" y="2"/>
                        </a:lnTo>
                        <a:lnTo>
                          <a:pt x="3" y="1"/>
                        </a:lnTo>
                        <a:lnTo>
                          <a:pt x="3" y="1"/>
                        </a:lnTo>
                        <a:lnTo>
                          <a:pt x="2" y="0"/>
                        </a:lnTo>
                        <a:lnTo>
                          <a:pt x="2" y="0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grpSp>
                <p:nvGrpSpPr>
                  <p:cNvPr id="242" name="Group 133"/>
                  <p:cNvGrpSpPr>
                    <a:grpSpLocks/>
                  </p:cNvGrpSpPr>
                  <p:nvPr/>
                </p:nvGrpSpPr>
                <p:grpSpPr bwMode="auto">
                  <a:xfrm>
                    <a:off x="2356" y="3722"/>
                    <a:ext cx="5" cy="6"/>
                    <a:chOff x="2356" y="3722"/>
                    <a:chExt cx="5" cy="6"/>
                  </a:xfrm>
                </p:grpSpPr>
                <p:sp>
                  <p:nvSpPr>
                    <p:cNvPr id="314" name="Freeform 134"/>
                    <p:cNvSpPr>
                      <a:spLocks/>
                    </p:cNvSpPr>
                    <p:nvPr/>
                  </p:nvSpPr>
                  <p:spPr bwMode="auto">
                    <a:xfrm>
                      <a:off x="2353" y="3738"/>
                      <a:ext cx="2" cy="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" y="0"/>
                        </a:cxn>
                        <a:cxn ang="0">
                          <a:pos x="1" y="0"/>
                        </a:cxn>
                        <a:cxn ang="0">
                          <a:pos x="1" y="0"/>
                        </a:cxn>
                        <a:cxn ang="0">
                          <a:pos x="1" y="0"/>
                        </a:cxn>
                        <a:cxn ang="0">
                          <a:pos x="1" y="0"/>
                        </a:cxn>
                        <a:cxn ang="0">
                          <a:pos x="1" y="0"/>
                        </a:cxn>
                        <a:cxn ang="0">
                          <a:pos x="1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2" h="1">
                          <a:moveTo>
                            <a:pt x="0" y="0"/>
                          </a:moveTo>
                          <a:lnTo>
                            <a:pt x="1" y="0"/>
                          </a:lnTo>
                          <a:lnTo>
                            <a:pt x="1" y="0"/>
                          </a:lnTo>
                          <a:lnTo>
                            <a:pt x="1" y="0"/>
                          </a:lnTo>
                          <a:lnTo>
                            <a:pt x="1" y="0"/>
                          </a:lnTo>
                          <a:lnTo>
                            <a:pt x="1" y="0"/>
                          </a:lnTo>
                          <a:lnTo>
                            <a:pt x="1" y="0"/>
                          </a:lnTo>
                          <a:lnTo>
                            <a:pt x="1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315" name="Freeform 135"/>
                    <p:cNvSpPr>
                      <a:spLocks/>
                    </p:cNvSpPr>
                    <p:nvPr/>
                  </p:nvSpPr>
                  <p:spPr bwMode="auto">
                    <a:xfrm>
                      <a:off x="2354" y="3738"/>
                      <a:ext cx="7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0"/>
                        </a:cxn>
                        <a:cxn ang="0">
                          <a:pos x="1" y="0"/>
                        </a:cxn>
                        <a:cxn ang="0">
                          <a:pos x="0" y="1"/>
                        </a:cxn>
                        <a:cxn ang="0">
                          <a:pos x="0" y="1"/>
                        </a:cxn>
                        <a:cxn ang="0">
                          <a:pos x="0" y="3"/>
                        </a:cxn>
                        <a:cxn ang="0">
                          <a:pos x="0" y="4"/>
                        </a:cxn>
                        <a:cxn ang="0">
                          <a:pos x="0" y="4"/>
                        </a:cxn>
                        <a:cxn ang="0">
                          <a:pos x="1" y="5"/>
                        </a:cxn>
                        <a:cxn ang="0">
                          <a:pos x="2" y="5"/>
                        </a:cxn>
                        <a:cxn ang="0">
                          <a:pos x="3" y="4"/>
                        </a:cxn>
                        <a:cxn ang="0">
                          <a:pos x="3" y="2"/>
                        </a:cxn>
                        <a:cxn ang="0">
                          <a:pos x="3" y="1"/>
                        </a:cxn>
                        <a:cxn ang="0">
                          <a:pos x="3" y="1"/>
                        </a:cxn>
                        <a:cxn ang="0">
                          <a:pos x="2" y="0"/>
                        </a:cxn>
                        <a:cxn ang="0">
                          <a:pos x="2" y="0"/>
                        </a:cxn>
                      </a:cxnLst>
                      <a:rect l="0" t="0" r="r" b="b"/>
                      <a:pathLst>
                        <a:path w="4" h="6">
                          <a:moveTo>
                            <a:pt x="2" y="0"/>
                          </a:moveTo>
                          <a:lnTo>
                            <a:pt x="1" y="0"/>
                          </a:lnTo>
                          <a:lnTo>
                            <a:pt x="0" y="1"/>
                          </a:lnTo>
                          <a:lnTo>
                            <a:pt x="0" y="1"/>
                          </a:lnTo>
                          <a:lnTo>
                            <a:pt x="0" y="3"/>
                          </a:lnTo>
                          <a:lnTo>
                            <a:pt x="0" y="4"/>
                          </a:lnTo>
                          <a:lnTo>
                            <a:pt x="0" y="4"/>
                          </a:lnTo>
                          <a:lnTo>
                            <a:pt x="1" y="5"/>
                          </a:lnTo>
                          <a:lnTo>
                            <a:pt x="2" y="5"/>
                          </a:lnTo>
                          <a:lnTo>
                            <a:pt x="3" y="4"/>
                          </a:lnTo>
                          <a:lnTo>
                            <a:pt x="3" y="2"/>
                          </a:lnTo>
                          <a:lnTo>
                            <a:pt x="3" y="1"/>
                          </a:lnTo>
                          <a:lnTo>
                            <a:pt x="3" y="1"/>
                          </a:lnTo>
                          <a:lnTo>
                            <a:pt x="2" y="0"/>
                          </a:lnTo>
                          <a:lnTo>
                            <a:pt x="2" y="0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sp>
                <p:nvSpPr>
                  <p:cNvPr id="243" name="Freeform 136"/>
                  <p:cNvSpPr>
                    <a:spLocks/>
                  </p:cNvSpPr>
                  <p:nvPr/>
                </p:nvSpPr>
                <p:spPr bwMode="auto">
                  <a:xfrm>
                    <a:off x="2359" y="3659"/>
                    <a:ext cx="72" cy="71"/>
                  </a:xfrm>
                  <a:custGeom>
                    <a:avLst/>
                    <a:gdLst/>
                    <a:ahLst/>
                    <a:cxnLst>
                      <a:cxn ang="0">
                        <a:pos x="10" y="67"/>
                      </a:cxn>
                      <a:cxn ang="0">
                        <a:pos x="3" y="63"/>
                      </a:cxn>
                      <a:cxn ang="0">
                        <a:pos x="1" y="58"/>
                      </a:cxn>
                      <a:cxn ang="0">
                        <a:pos x="3" y="56"/>
                      </a:cxn>
                      <a:cxn ang="0">
                        <a:pos x="6" y="57"/>
                      </a:cxn>
                      <a:cxn ang="0">
                        <a:pos x="9" y="59"/>
                      </a:cxn>
                      <a:cxn ang="0">
                        <a:pos x="11" y="58"/>
                      </a:cxn>
                      <a:cxn ang="0">
                        <a:pos x="7" y="52"/>
                      </a:cxn>
                      <a:cxn ang="0">
                        <a:pos x="1" y="48"/>
                      </a:cxn>
                      <a:cxn ang="0">
                        <a:pos x="0" y="43"/>
                      </a:cxn>
                      <a:cxn ang="0">
                        <a:pos x="1" y="36"/>
                      </a:cxn>
                      <a:cxn ang="0">
                        <a:pos x="7" y="30"/>
                      </a:cxn>
                      <a:cxn ang="0">
                        <a:pos x="15" y="26"/>
                      </a:cxn>
                      <a:cxn ang="0">
                        <a:pos x="33" y="21"/>
                      </a:cxn>
                      <a:cxn ang="0">
                        <a:pos x="53" y="12"/>
                      </a:cxn>
                      <a:cxn ang="0">
                        <a:pos x="69" y="0"/>
                      </a:cxn>
                      <a:cxn ang="0">
                        <a:pos x="72" y="1"/>
                      </a:cxn>
                      <a:cxn ang="0">
                        <a:pos x="70" y="6"/>
                      </a:cxn>
                      <a:cxn ang="0">
                        <a:pos x="71" y="6"/>
                      </a:cxn>
                      <a:cxn ang="0">
                        <a:pos x="73" y="6"/>
                      </a:cxn>
                      <a:cxn ang="0">
                        <a:pos x="74" y="9"/>
                      </a:cxn>
                      <a:cxn ang="0">
                        <a:pos x="72" y="13"/>
                      </a:cxn>
                      <a:cxn ang="0">
                        <a:pos x="74" y="13"/>
                      </a:cxn>
                      <a:cxn ang="0">
                        <a:pos x="71" y="20"/>
                      </a:cxn>
                      <a:cxn ang="0">
                        <a:pos x="64" y="26"/>
                      </a:cxn>
                      <a:cxn ang="0">
                        <a:pos x="66" y="25"/>
                      </a:cxn>
                      <a:cxn ang="0">
                        <a:pos x="65" y="30"/>
                      </a:cxn>
                      <a:cxn ang="0">
                        <a:pos x="62" y="32"/>
                      </a:cxn>
                      <a:cxn ang="0">
                        <a:pos x="63" y="33"/>
                      </a:cxn>
                      <a:cxn ang="0">
                        <a:pos x="61" y="38"/>
                      </a:cxn>
                      <a:cxn ang="0">
                        <a:pos x="56" y="41"/>
                      </a:cxn>
                      <a:cxn ang="0">
                        <a:pos x="60" y="40"/>
                      </a:cxn>
                      <a:cxn ang="0">
                        <a:pos x="59" y="42"/>
                      </a:cxn>
                      <a:cxn ang="0">
                        <a:pos x="53" y="46"/>
                      </a:cxn>
                      <a:cxn ang="0">
                        <a:pos x="56" y="46"/>
                      </a:cxn>
                      <a:cxn ang="0">
                        <a:pos x="56" y="49"/>
                      </a:cxn>
                      <a:cxn ang="0">
                        <a:pos x="49" y="51"/>
                      </a:cxn>
                      <a:cxn ang="0">
                        <a:pos x="52" y="51"/>
                      </a:cxn>
                      <a:cxn ang="0">
                        <a:pos x="52" y="54"/>
                      </a:cxn>
                      <a:cxn ang="0">
                        <a:pos x="46" y="57"/>
                      </a:cxn>
                      <a:cxn ang="0">
                        <a:pos x="48" y="58"/>
                      </a:cxn>
                      <a:cxn ang="0">
                        <a:pos x="47" y="60"/>
                      </a:cxn>
                      <a:cxn ang="0">
                        <a:pos x="39" y="62"/>
                      </a:cxn>
                      <a:cxn ang="0">
                        <a:pos x="41" y="63"/>
                      </a:cxn>
                      <a:cxn ang="0">
                        <a:pos x="40" y="65"/>
                      </a:cxn>
                      <a:cxn ang="0">
                        <a:pos x="32" y="66"/>
                      </a:cxn>
                      <a:cxn ang="0">
                        <a:pos x="33" y="68"/>
                      </a:cxn>
                      <a:cxn ang="0">
                        <a:pos x="27" y="68"/>
                      </a:cxn>
                      <a:cxn ang="0">
                        <a:pos x="27" y="70"/>
                      </a:cxn>
                      <a:cxn ang="0">
                        <a:pos x="17" y="68"/>
                      </a:cxn>
                    </a:cxnLst>
                    <a:rect l="0" t="0" r="r" b="b"/>
                    <a:pathLst>
                      <a:path w="75" h="71">
                        <a:moveTo>
                          <a:pt x="17" y="68"/>
                        </a:moveTo>
                        <a:lnTo>
                          <a:pt x="15" y="68"/>
                        </a:lnTo>
                        <a:lnTo>
                          <a:pt x="10" y="67"/>
                        </a:lnTo>
                        <a:lnTo>
                          <a:pt x="8" y="66"/>
                        </a:lnTo>
                        <a:lnTo>
                          <a:pt x="5" y="65"/>
                        </a:lnTo>
                        <a:lnTo>
                          <a:pt x="3" y="63"/>
                        </a:lnTo>
                        <a:lnTo>
                          <a:pt x="1" y="61"/>
                        </a:lnTo>
                        <a:lnTo>
                          <a:pt x="1" y="60"/>
                        </a:lnTo>
                        <a:lnTo>
                          <a:pt x="1" y="58"/>
                        </a:lnTo>
                        <a:lnTo>
                          <a:pt x="1" y="57"/>
                        </a:lnTo>
                        <a:lnTo>
                          <a:pt x="2" y="57"/>
                        </a:lnTo>
                        <a:lnTo>
                          <a:pt x="3" y="56"/>
                        </a:lnTo>
                        <a:lnTo>
                          <a:pt x="5" y="56"/>
                        </a:lnTo>
                        <a:lnTo>
                          <a:pt x="5" y="57"/>
                        </a:lnTo>
                        <a:lnTo>
                          <a:pt x="6" y="57"/>
                        </a:lnTo>
                        <a:lnTo>
                          <a:pt x="6" y="58"/>
                        </a:lnTo>
                        <a:lnTo>
                          <a:pt x="7" y="58"/>
                        </a:lnTo>
                        <a:lnTo>
                          <a:pt x="9" y="59"/>
                        </a:lnTo>
                        <a:lnTo>
                          <a:pt x="9" y="59"/>
                        </a:lnTo>
                        <a:lnTo>
                          <a:pt x="10" y="58"/>
                        </a:lnTo>
                        <a:lnTo>
                          <a:pt x="11" y="58"/>
                        </a:lnTo>
                        <a:lnTo>
                          <a:pt x="10" y="56"/>
                        </a:lnTo>
                        <a:lnTo>
                          <a:pt x="8" y="53"/>
                        </a:lnTo>
                        <a:lnTo>
                          <a:pt x="7" y="52"/>
                        </a:lnTo>
                        <a:lnTo>
                          <a:pt x="5" y="51"/>
                        </a:lnTo>
                        <a:lnTo>
                          <a:pt x="2" y="49"/>
                        </a:lnTo>
                        <a:lnTo>
                          <a:pt x="1" y="48"/>
                        </a:lnTo>
                        <a:lnTo>
                          <a:pt x="1" y="46"/>
                        </a:lnTo>
                        <a:lnTo>
                          <a:pt x="0" y="45"/>
                        </a:lnTo>
                        <a:lnTo>
                          <a:pt x="0" y="43"/>
                        </a:lnTo>
                        <a:lnTo>
                          <a:pt x="0" y="42"/>
                        </a:lnTo>
                        <a:lnTo>
                          <a:pt x="0" y="40"/>
                        </a:lnTo>
                        <a:lnTo>
                          <a:pt x="1" y="36"/>
                        </a:lnTo>
                        <a:lnTo>
                          <a:pt x="4" y="33"/>
                        </a:lnTo>
                        <a:lnTo>
                          <a:pt x="5" y="31"/>
                        </a:lnTo>
                        <a:lnTo>
                          <a:pt x="7" y="30"/>
                        </a:lnTo>
                        <a:lnTo>
                          <a:pt x="9" y="28"/>
                        </a:lnTo>
                        <a:lnTo>
                          <a:pt x="12" y="27"/>
                        </a:lnTo>
                        <a:lnTo>
                          <a:pt x="15" y="26"/>
                        </a:lnTo>
                        <a:lnTo>
                          <a:pt x="18" y="25"/>
                        </a:lnTo>
                        <a:lnTo>
                          <a:pt x="25" y="24"/>
                        </a:lnTo>
                        <a:lnTo>
                          <a:pt x="33" y="21"/>
                        </a:lnTo>
                        <a:lnTo>
                          <a:pt x="39" y="19"/>
                        </a:lnTo>
                        <a:lnTo>
                          <a:pt x="46" y="15"/>
                        </a:lnTo>
                        <a:lnTo>
                          <a:pt x="53" y="12"/>
                        </a:lnTo>
                        <a:lnTo>
                          <a:pt x="59" y="8"/>
                        </a:lnTo>
                        <a:lnTo>
                          <a:pt x="65" y="4"/>
                        </a:lnTo>
                        <a:lnTo>
                          <a:pt x="69" y="0"/>
                        </a:lnTo>
                        <a:lnTo>
                          <a:pt x="70" y="0"/>
                        </a:lnTo>
                        <a:lnTo>
                          <a:pt x="71" y="0"/>
                        </a:lnTo>
                        <a:lnTo>
                          <a:pt x="72" y="1"/>
                        </a:lnTo>
                        <a:lnTo>
                          <a:pt x="72" y="2"/>
                        </a:lnTo>
                        <a:lnTo>
                          <a:pt x="72" y="3"/>
                        </a:lnTo>
                        <a:lnTo>
                          <a:pt x="70" y="6"/>
                        </a:lnTo>
                        <a:lnTo>
                          <a:pt x="69" y="9"/>
                        </a:lnTo>
                        <a:lnTo>
                          <a:pt x="70" y="8"/>
                        </a:lnTo>
                        <a:lnTo>
                          <a:pt x="71" y="6"/>
                        </a:lnTo>
                        <a:lnTo>
                          <a:pt x="72" y="6"/>
                        </a:lnTo>
                        <a:lnTo>
                          <a:pt x="72" y="6"/>
                        </a:lnTo>
                        <a:lnTo>
                          <a:pt x="73" y="6"/>
                        </a:lnTo>
                        <a:lnTo>
                          <a:pt x="73" y="7"/>
                        </a:lnTo>
                        <a:lnTo>
                          <a:pt x="74" y="8"/>
                        </a:lnTo>
                        <a:lnTo>
                          <a:pt x="74" y="9"/>
                        </a:lnTo>
                        <a:lnTo>
                          <a:pt x="73" y="11"/>
                        </a:lnTo>
                        <a:lnTo>
                          <a:pt x="72" y="12"/>
                        </a:lnTo>
                        <a:lnTo>
                          <a:pt x="72" y="13"/>
                        </a:lnTo>
                        <a:lnTo>
                          <a:pt x="73" y="13"/>
                        </a:lnTo>
                        <a:lnTo>
                          <a:pt x="73" y="13"/>
                        </a:lnTo>
                        <a:lnTo>
                          <a:pt x="74" y="13"/>
                        </a:lnTo>
                        <a:lnTo>
                          <a:pt x="73" y="16"/>
                        </a:lnTo>
                        <a:lnTo>
                          <a:pt x="73" y="18"/>
                        </a:lnTo>
                        <a:lnTo>
                          <a:pt x="71" y="20"/>
                        </a:lnTo>
                        <a:lnTo>
                          <a:pt x="69" y="21"/>
                        </a:lnTo>
                        <a:lnTo>
                          <a:pt x="67" y="23"/>
                        </a:lnTo>
                        <a:lnTo>
                          <a:pt x="64" y="26"/>
                        </a:lnTo>
                        <a:lnTo>
                          <a:pt x="65" y="25"/>
                        </a:lnTo>
                        <a:lnTo>
                          <a:pt x="66" y="25"/>
                        </a:lnTo>
                        <a:lnTo>
                          <a:pt x="66" y="25"/>
                        </a:lnTo>
                        <a:lnTo>
                          <a:pt x="66" y="27"/>
                        </a:lnTo>
                        <a:lnTo>
                          <a:pt x="66" y="28"/>
                        </a:lnTo>
                        <a:lnTo>
                          <a:pt x="65" y="30"/>
                        </a:lnTo>
                        <a:lnTo>
                          <a:pt x="62" y="31"/>
                        </a:lnTo>
                        <a:lnTo>
                          <a:pt x="60" y="33"/>
                        </a:lnTo>
                        <a:lnTo>
                          <a:pt x="62" y="32"/>
                        </a:lnTo>
                        <a:lnTo>
                          <a:pt x="63" y="32"/>
                        </a:lnTo>
                        <a:lnTo>
                          <a:pt x="63" y="32"/>
                        </a:lnTo>
                        <a:lnTo>
                          <a:pt x="63" y="33"/>
                        </a:lnTo>
                        <a:lnTo>
                          <a:pt x="63" y="35"/>
                        </a:lnTo>
                        <a:lnTo>
                          <a:pt x="62" y="36"/>
                        </a:lnTo>
                        <a:lnTo>
                          <a:pt x="61" y="38"/>
                        </a:lnTo>
                        <a:lnTo>
                          <a:pt x="59" y="39"/>
                        </a:lnTo>
                        <a:lnTo>
                          <a:pt x="57" y="41"/>
                        </a:lnTo>
                        <a:lnTo>
                          <a:pt x="56" y="41"/>
                        </a:lnTo>
                        <a:lnTo>
                          <a:pt x="57" y="41"/>
                        </a:lnTo>
                        <a:lnTo>
                          <a:pt x="59" y="40"/>
                        </a:lnTo>
                        <a:lnTo>
                          <a:pt x="60" y="40"/>
                        </a:lnTo>
                        <a:lnTo>
                          <a:pt x="60" y="39"/>
                        </a:lnTo>
                        <a:lnTo>
                          <a:pt x="60" y="40"/>
                        </a:lnTo>
                        <a:lnTo>
                          <a:pt x="59" y="42"/>
                        </a:lnTo>
                        <a:lnTo>
                          <a:pt x="58" y="43"/>
                        </a:lnTo>
                        <a:lnTo>
                          <a:pt x="55" y="45"/>
                        </a:lnTo>
                        <a:lnTo>
                          <a:pt x="53" y="46"/>
                        </a:lnTo>
                        <a:lnTo>
                          <a:pt x="53" y="46"/>
                        </a:lnTo>
                        <a:lnTo>
                          <a:pt x="54" y="46"/>
                        </a:lnTo>
                        <a:lnTo>
                          <a:pt x="56" y="46"/>
                        </a:lnTo>
                        <a:lnTo>
                          <a:pt x="57" y="46"/>
                        </a:lnTo>
                        <a:lnTo>
                          <a:pt x="56" y="47"/>
                        </a:lnTo>
                        <a:lnTo>
                          <a:pt x="56" y="49"/>
                        </a:lnTo>
                        <a:lnTo>
                          <a:pt x="54" y="50"/>
                        </a:lnTo>
                        <a:lnTo>
                          <a:pt x="51" y="51"/>
                        </a:lnTo>
                        <a:lnTo>
                          <a:pt x="49" y="51"/>
                        </a:lnTo>
                        <a:lnTo>
                          <a:pt x="49" y="52"/>
                        </a:lnTo>
                        <a:lnTo>
                          <a:pt x="50" y="52"/>
                        </a:lnTo>
                        <a:lnTo>
                          <a:pt x="52" y="51"/>
                        </a:lnTo>
                        <a:lnTo>
                          <a:pt x="53" y="52"/>
                        </a:lnTo>
                        <a:lnTo>
                          <a:pt x="53" y="53"/>
                        </a:lnTo>
                        <a:lnTo>
                          <a:pt x="52" y="54"/>
                        </a:lnTo>
                        <a:lnTo>
                          <a:pt x="51" y="54"/>
                        </a:lnTo>
                        <a:lnTo>
                          <a:pt x="48" y="56"/>
                        </a:lnTo>
                        <a:lnTo>
                          <a:pt x="46" y="57"/>
                        </a:lnTo>
                        <a:lnTo>
                          <a:pt x="45" y="57"/>
                        </a:lnTo>
                        <a:lnTo>
                          <a:pt x="45" y="57"/>
                        </a:lnTo>
                        <a:lnTo>
                          <a:pt x="48" y="58"/>
                        </a:lnTo>
                        <a:lnTo>
                          <a:pt x="48" y="58"/>
                        </a:lnTo>
                        <a:lnTo>
                          <a:pt x="48" y="59"/>
                        </a:lnTo>
                        <a:lnTo>
                          <a:pt x="47" y="60"/>
                        </a:lnTo>
                        <a:lnTo>
                          <a:pt x="45" y="60"/>
                        </a:lnTo>
                        <a:lnTo>
                          <a:pt x="41" y="61"/>
                        </a:lnTo>
                        <a:lnTo>
                          <a:pt x="39" y="62"/>
                        </a:lnTo>
                        <a:lnTo>
                          <a:pt x="38" y="62"/>
                        </a:lnTo>
                        <a:lnTo>
                          <a:pt x="39" y="62"/>
                        </a:lnTo>
                        <a:lnTo>
                          <a:pt x="41" y="63"/>
                        </a:lnTo>
                        <a:lnTo>
                          <a:pt x="41" y="64"/>
                        </a:lnTo>
                        <a:lnTo>
                          <a:pt x="41" y="65"/>
                        </a:lnTo>
                        <a:lnTo>
                          <a:pt x="40" y="65"/>
                        </a:lnTo>
                        <a:lnTo>
                          <a:pt x="39" y="65"/>
                        </a:lnTo>
                        <a:lnTo>
                          <a:pt x="36" y="66"/>
                        </a:lnTo>
                        <a:lnTo>
                          <a:pt x="32" y="66"/>
                        </a:lnTo>
                        <a:lnTo>
                          <a:pt x="33" y="67"/>
                        </a:lnTo>
                        <a:lnTo>
                          <a:pt x="33" y="68"/>
                        </a:lnTo>
                        <a:lnTo>
                          <a:pt x="33" y="68"/>
                        </a:lnTo>
                        <a:lnTo>
                          <a:pt x="31" y="69"/>
                        </a:lnTo>
                        <a:lnTo>
                          <a:pt x="29" y="68"/>
                        </a:lnTo>
                        <a:lnTo>
                          <a:pt x="27" y="68"/>
                        </a:lnTo>
                        <a:lnTo>
                          <a:pt x="28" y="69"/>
                        </a:lnTo>
                        <a:lnTo>
                          <a:pt x="27" y="69"/>
                        </a:lnTo>
                        <a:lnTo>
                          <a:pt x="27" y="70"/>
                        </a:lnTo>
                        <a:lnTo>
                          <a:pt x="25" y="70"/>
                        </a:lnTo>
                        <a:lnTo>
                          <a:pt x="22" y="69"/>
                        </a:lnTo>
                        <a:lnTo>
                          <a:pt x="17" y="68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sp>
                <p:nvSpPr>
                  <p:cNvPr id="244" name="Freeform 137"/>
                  <p:cNvSpPr>
                    <a:spLocks/>
                  </p:cNvSpPr>
                  <p:nvPr/>
                </p:nvSpPr>
                <p:spPr bwMode="auto">
                  <a:xfrm>
                    <a:off x="2359" y="3659"/>
                    <a:ext cx="72" cy="71"/>
                  </a:xfrm>
                  <a:custGeom>
                    <a:avLst/>
                    <a:gdLst/>
                    <a:ahLst/>
                    <a:cxnLst>
                      <a:cxn ang="0">
                        <a:pos x="10" y="67"/>
                      </a:cxn>
                      <a:cxn ang="0">
                        <a:pos x="3" y="63"/>
                      </a:cxn>
                      <a:cxn ang="0">
                        <a:pos x="1" y="59"/>
                      </a:cxn>
                      <a:cxn ang="0">
                        <a:pos x="3" y="56"/>
                      </a:cxn>
                      <a:cxn ang="0">
                        <a:pos x="6" y="57"/>
                      </a:cxn>
                      <a:cxn ang="0">
                        <a:pos x="9" y="59"/>
                      </a:cxn>
                      <a:cxn ang="0">
                        <a:pos x="11" y="58"/>
                      </a:cxn>
                      <a:cxn ang="0">
                        <a:pos x="7" y="52"/>
                      </a:cxn>
                      <a:cxn ang="0">
                        <a:pos x="1" y="48"/>
                      </a:cxn>
                      <a:cxn ang="0">
                        <a:pos x="0" y="43"/>
                      </a:cxn>
                      <a:cxn ang="0">
                        <a:pos x="2" y="36"/>
                      </a:cxn>
                      <a:cxn ang="0">
                        <a:pos x="7" y="29"/>
                      </a:cxn>
                      <a:cxn ang="0">
                        <a:pos x="15" y="26"/>
                      </a:cxn>
                      <a:cxn ang="0">
                        <a:pos x="32" y="21"/>
                      </a:cxn>
                      <a:cxn ang="0">
                        <a:pos x="53" y="11"/>
                      </a:cxn>
                      <a:cxn ang="0">
                        <a:pos x="70" y="0"/>
                      </a:cxn>
                      <a:cxn ang="0">
                        <a:pos x="71" y="1"/>
                      </a:cxn>
                      <a:cxn ang="0">
                        <a:pos x="71" y="5"/>
                      </a:cxn>
                      <a:cxn ang="0">
                        <a:pos x="71" y="7"/>
                      </a:cxn>
                      <a:cxn ang="0">
                        <a:pos x="73" y="6"/>
                      </a:cxn>
                      <a:cxn ang="0">
                        <a:pos x="74" y="9"/>
                      </a:cxn>
                      <a:cxn ang="0">
                        <a:pos x="72" y="13"/>
                      </a:cxn>
                      <a:cxn ang="0">
                        <a:pos x="73" y="16"/>
                      </a:cxn>
                      <a:cxn ang="0">
                        <a:pos x="70" y="21"/>
                      </a:cxn>
                      <a:cxn ang="0">
                        <a:pos x="65" y="25"/>
                      </a:cxn>
                      <a:cxn ang="0">
                        <a:pos x="66" y="27"/>
                      </a:cxn>
                      <a:cxn ang="0">
                        <a:pos x="62" y="31"/>
                      </a:cxn>
                      <a:cxn ang="0">
                        <a:pos x="62" y="32"/>
                      </a:cxn>
                      <a:cxn ang="0">
                        <a:pos x="63" y="33"/>
                      </a:cxn>
                      <a:cxn ang="0">
                        <a:pos x="61" y="38"/>
                      </a:cxn>
                      <a:cxn ang="0">
                        <a:pos x="56" y="41"/>
                      </a:cxn>
                      <a:cxn ang="0">
                        <a:pos x="60" y="40"/>
                      </a:cxn>
                      <a:cxn ang="0">
                        <a:pos x="59" y="42"/>
                      </a:cxn>
                      <a:cxn ang="0">
                        <a:pos x="53" y="46"/>
                      </a:cxn>
                      <a:cxn ang="0">
                        <a:pos x="57" y="47"/>
                      </a:cxn>
                      <a:cxn ang="0">
                        <a:pos x="54" y="49"/>
                      </a:cxn>
                      <a:cxn ang="0">
                        <a:pos x="48" y="52"/>
                      </a:cxn>
                      <a:cxn ang="0">
                        <a:pos x="52" y="52"/>
                      </a:cxn>
                      <a:cxn ang="0">
                        <a:pos x="52" y="54"/>
                      </a:cxn>
                      <a:cxn ang="0">
                        <a:pos x="46" y="56"/>
                      </a:cxn>
                      <a:cxn ang="0">
                        <a:pos x="48" y="58"/>
                      </a:cxn>
                      <a:cxn ang="0">
                        <a:pos x="47" y="60"/>
                      </a:cxn>
                      <a:cxn ang="0">
                        <a:pos x="40" y="62"/>
                      </a:cxn>
                      <a:cxn ang="0">
                        <a:pos x="39" y="62"/>
                      </a:cxn>
                      <a:cxn ang="0">
                        <a:pos x="42" y="64"/>
                      </a:cxn>
                      <a:cxn ang="0">
                        <a:pos x="39" y="65"/>
                      </a:cxn>
                      <a:cxn ang="0">
                        <a:pos x="33" y="67"/>
                      </a:cxn>
                      <a:cxn ang="0">
                        <a:pos x="31" y="68"/>
                      </a:cxn>
                      <a:cxn ang="0">
                        <a:pos x="28" y="69"/>
                      </a:cxn>
                      <a:cxn ang="0">
                        <a:pos x="25" y="70"/>
                      </a:cxn>
                    </a:cxnLst>
                    <a:rect l="0" t="0" r="r" b="b"/>
                    <a:pathLst>
                      <a:path w="75" h="71">
                        <a:moveTo>
                          <a:pt x="17" y="68"/>
                        </a:moveTo>
                        <a:lnTo>
                          <a:pt x="14" y="68"/>
                        </a:lnTo>
                        <a:lnTo>
                          <a:pt x="10" y="67"/>
                        </a:lnTo>
                        <a:lnTo>
                          <a:pt x="8" y="66"/>
                        </a:lnTo>
                        <a:lnTo>
                          <a:pt x="5" y="65"/>
                        </a:lnTo>
                        <a:lnTo>
                          <a:pt x="3" y="63"/>
                        </a:lnTo>
                        <a:lnTo>
                          <a:pt x="1" y="61"/>
                        </a:lnTo>
                        <a:lnTo>
                          <a:pt x="1" y="60"/>
                        </a:lnTo>
                        <a:lnTo>
                          <a:pt x="1" y="59"/>
                        </a:lnTo>
                        <a:lnTo>
                          <a:pt x="1" y="58"/>
                        </a:lnTo>
                        <a:lnTo>
                          <a:pt x="2" y="57"/>
                        </a:lnTo>
                        <a:lnTo>
                          <a:pt x="3" y="56"/>
                        </a:lnTo>
                        <a:lnTo>
                          <a:pt x="4" y="56"/>
                        </a:lnTo>
                        <a:lnTo>
                          <a:pt x="6" y="56"/>
                        </a:lnTo>
                        <a:lnTo>
                          <a:pt x="6" y="57"/>
                        </a:lnTo>
                        <a:lnTo>
                          <a:pt x="6" y="58"/>
                        </a:lnTo>
                        <a:lnTo>
                          <a:pt x="7" y="58"/>
                        </a:lnTo>
                        <a:lnTo>
                          <a:pt x="9" y="59"/>
                        </a:lnTo>
                        <a:lnTo>
                          <a:pt x="9" y="59"/>
                        </a:lnTo>
                        <a:lnTo>
                          <a:pt x="10" y="59"/>
                        </a:lnTo>
                        <a:lnTo>
                          <a:pt x="11" y="58"/>
                        </a:lnTo>
                        <a:lnTo>
                          <a:pt x="10" y="56"/>
                        </a:lnTo>
                        <a:lnTo>
                          <a:pt x="8" y="53"/>
                        </a:lnTo>
                        <a:lnTo>
                          <a:pt x="7" y="52"/>
                        </a:lnTo>
                        <a:lnTo>
                          <a:pt x="5" y="51"/>
                        </a:lnTo>
                        <a:lnTo>
                          <a:pt x="2" y="49"/>
                        </a:lnTo>
                        <a:lnTo>
                          <a:pt x="1" y="48"/>
                        </a:lnTo>
                        <a:lnTo>
                          <a:pt x="1" y="47"/>
                        </a:lnTo>
                        <a:lnTo>
                          <a:pt x="0" y="45"/>
                        </a:lnTo>
                        <a:lnTo>
                          <a:pt x="0" y="43"/>
                        </a:lnTo>
                        <a:lnTo>
                          <a:pt x="0" y="42"/>
                        </a:lnTo>
                        <a:lnTo>
                          <a:pt x="0" y="40"/>
                        </a:lnTo>
                        <a:lnTo>
                          <a:pt x="2" y="36"/>
                        </a:lnTo>
                        <a:lnTo>
                          <a:pt x="4" y="33"/>
                        </a:lnTo>
                        <a:lnTo>
                          <a:pt x="6" y="31"/>
                        </a:lnTo>
                        <a:lnTo>
                          <a:pt x="7" y="29"/>
                        </a:lnTo>
                        <a:lnTo>
                          <a:pt x="9" y="28"/>
                        </a:lnTo>
                        <a:lnTo>
                          <a:pt x="12" y="27"/>
                        </a:lnTo>
                        <a:lnTo>
                          <a:pt x="15" y="26"/>
                        </a:lnTo>
                        <a:lnTo>
                          <a:pt x="18" y="25"/>
                        </a:lnTo>
                        <a:lnTo>
                          <a:pt x="25" y="23"/>
                        </a:lnTo>
                        <a:lnTo>
                          <a:pt x="32" y="21"/>
                        </a:lnTo>
                        <a:lnTo>
                          <a:pt x="40" y="18"/>
                        </a:lnTo>
                        <a:lnTo>
                          <a:pt x="46" y="15"/>
                        </a:lnTo>
                        <a:lnTo>
                          <a:pt x="53" y="11"/>
                        </a:lnTo>
                        <a:lnTo>
                          <a:pt x="60" y="8"/>
                        </a:lnTo>
                        <a:lnTo>
                          <a:pt x="65" y="4"/>
                        </a:lnTo>
                        <a:lnTo>
                          <a:pt x="70" y="0"/>
                        </a:lnTo>
                        <a:lnTo>
                          <a:pt x="70" y="0"/>
                        </a:lnTo>
                        <a:lnTo>
                          <a:pt x="71" y="0"/>
                        </a:lnTo>
                        <a:lnTo>
                          <a:pt x="71" y="1"/>
                        </a:lnTo>
                        <a:lnTo>
                          <a:pt x="72" y="2"/>
                        </a:lnTo>
                        <a:lnTo>
                          <a:pt x="72" y="4"/>
                        </a:lnTo>
                        <a:lnTo>
                          <a:pt x="71" y="5"/>
                        </a:lnTo>
                        <a:lnTo>
                          <a:pt x="68" y="9"/>
                        </a:lnTo>
                        <a:lnTo>
                          <a:pt x="70" y="8"/>
                        </a:lnTo>
                        <a:lnTo>
                          <a:pt x="71" y="7"/>
                        </a:lnTo>
                        <a:lnTo>
                          <a:pt x="72" y="6"/>
                        </a:lnTo>
                        <a:lnTo>
                          <a:pt x="72" y="5"/>
                        </a:lnTo>
                        <a:lnTo>
                          <a:pt x="73" y="6"/>
                        </a:lnTo>
                        <a:lnTo>
                          <a:pt x="73" y="7"/>
                        </a:lnTo>
                        <a:lnTo>
                          <a:pt x="74" y="8"/>
                        </a:lnTo>
                        <a:lnTo>
                          <a:pt x="74" y="9"/>
                        </a:lnTo>
                        <a:lnTo>
                          <a:pt x="73" y="11"/>
                        </a:lnTo>
                        <a:lnTo>
                          <a:pt x="72" y="12"/>
                        </a:lnTo>
                        <a:lnTo>
                          <a:pt x="72" y="13"/>
                        </a:lnTo>
                        <a:lnTo>
                          <a:pt x="73" y="13"/>
                        </a:lnTo>
                        <a:lnTo>
                          <a:pt x="74" y="14"/>
                        </a:lnTo>
                        <a:lnTo>
                          <a:pt x="73" y="16"/>
                        </a:lnTo>
                        <a:lnTo>
                          <a:pt x="72" y="18"/>
                        </a:lnTo>
                        <a:lnTo>
                          <a:pt x="71" y="20"/>
                        </a:lnTo>
                        <a:lnTo>
                          <a:pt x="70" y="21"/>
                        </a:lnTo>
                        <a:lnTo>
                          <a:pt x="68" y="23"/>
                        </a:lnTo>
                        <a:lnTo>
                          <a:pt x="64" y="26"/>
                        </a:lnTo>
                        <a:lnTo>
                          <a:pt x="65" y="25"/>
                        </a:lnTo>
                        <a:lnTo>
                          <a:pt x="66" y="25"/>
                        </a:lnTo>
                        <a:lnTo>
                          <a:pt x="66" y="26"/>
                        </a:lnTo>
                        <a:lnTo>
                          <a:pt x="66" y="27"/>
                        </a:lnTo>
                        <a:lnTo>
                          <a:pt x="66" y="28"/>
                        </a:lnTo>
                        <a:lnTo>
                          <a:pt x="65" y="29"/>
                        </a:lnTo>
                        <a:lnTo>
                          <a:pt x="62" y="31"/>
                        </a:lnTo>
                        <a:lnTo>
                          <a:pt x="60" y="33"/>
                        </a:lnTo>
                        <a:lnTo>
                          <a:pt x="60" y="33"/>
                        </a:lnTo>
                        <a:lnTo>
                          <a:pt x="62" y="32"/>
                        </a:lnTo>
                        <a:lnTo>
                          <a:pt x="63" y="32"/>
                        </a:lnTo>
                        <a:lnTo>
                          <a:pt x="63" y="33"/>
                        </a:lnTo>
                        <a:lnTo>
                          <a:pt x="63" y="33"/>
                        </a:lnTo>
                        <a:lnTo>
                          <a:pt x="63" y="35"/>
                        </a:lnTo>
                        <a:lnTo>
                          <a:pt x="62" y="36"/>
                        </a:lnTo>
                        <a:lnTo>
                          <a:pt x="61" y="38"/>
                        </a:lnTo>
                        <a:lnTo>
                          <a:pt x="60" y="39"/>
                        </a:lnTo>
                        <a:lnTo>
                          <a:pt x="57" y="41"/>
                        </a:lnTo>
                        <a:lnTo>
                          <a:pt x="56" y="41"/>
                        </a:lnTo>
                        <a:lnTo>
                          <a:pt x="57" y="41"/>
                        </a:lnTo>
                        <a:lnTo>
                          <a:pt x="58" y="41"/>
                        </a:lnTo>
                        <a:lnTo>
                          <a:pt x="60" y="40"/>
                        </a:lnTo>
                        <a:lnTo>
                          <a:pt x="60" y="40"/>
                        </a:lnTo>
                        <a:lnTo>
                          <a:pt x="60" y="41"/>
                        </a:lnTo>
                        <a:lnTo>
                          <a:pt x="59" y="42"/>
                        </a:lnTo>
                        <a:lnTo>
                          <a:pt x="58" y="43"/>
                        </a:lnTo>
                        <a:lnTo>
                          <a:pt x="55" y="45"/>
                        </a:lnTo>
                        <a:lnTo>
                          <a:pt x="53" y="46"/>
                        </a:lnTo>
                        <a:lnTo>
                          <a:pt x="54" y="46"/>
                        </a:lnTo>
                        <a:lnTo>
                          <a:pt x="56" y="46"/>
                        </a:lnTo>
                        <a:lnTo>
                          <a:pt x="57" y="47"/>
                        </a:lnTo>
                        <a:lnTo>
                          <a:pt x="56" y="47"/>
                        </a:lnTo>
                        <a:lnTo>
                          <a:pt x="56" y="48"/>
                        </a:lnTo>
                        <a:lnTo>
                          <a:pt x="54" y="49"/>
                        </a:lnTo>
                        <a:lnTo>
                          <a:pt x="51" y="50"/>
                        </a:lnTo>
                        <a:lnTo>
                          <a:pt x="49" y="52"/>
                        </a:lnTo>
                        <a:lnTo>
                          <a:pt x="48" y="52"/>
                        </a:lnTo>
                        <a:lnTo>
                          <a:pt x="49" y="52"/>
                        </a:lnTo>
                        <a:lnTo>
                          <a:pt x="51" y="52"/>
                        </a:lnTo>
                        <a:lnTo>
                          <a:pt x="52" y="52"/>
                        </a:lnTo>
                        <a:lnTo>
                          <a:pt x="53" y="52"/>
                        </a:lnTo>
                        <a:lnTo>
                          <a:pt x="53" y="53"/>
                        </a:lnTo>
                        <a:lnTo>
                          <a:pt x="52" y="54"/>
                        </a:lnTo>
                        <a:lnTo>
                          <a:pt x="51" y="54"/>
                        </a:lnTo>
                        <a:lnTo>
                          <a:pt x="48" y="55"/>
                        </a:lnTo>
                        <a:lnTo>
                          <a:pt x="46" y="56"/>
                        </a:lnTo>
                        <a:lnTo>
                          <a:pt x="45" y="57"/>
                        </a:lnTo>
                        <a:lnTo>
                          <a:pt x="48" y="58"/>
                        </a:lnTo>
                        <a:lnTo>
                          <a:pt x="48" y="58"/>
                        </a:lnTo>
                        <a:lnTo>
                          <a:pt x="48" y="59"/>
                        </a:lnTo>
                        <a:lnTo>
                          <a:pt x="48" y="59"/>
                        </a:lnTo>
                        <a:lnTo>
                          <a:pt x="47" y="60"/>
                        </a:lnTo>
                        <a:lnTo>
                          <a:pt x="45" y="60"/>
                        </a:lnTo>
                        <a:lnTo>
                          <a:pt x="42" y="61"/>
                        </a:lnTo>
                        <a:lnTo>
                          <a:pt x="40" y="62"/>
                        </a:lnTo>
                        <a:lnTo>
                          <a:pt x="39" y="62"/>
                        </a:lnTo>
                        <a:lnTo>
                          <a:pt x="38" y="62"/>
                        </a:lnTo>
                        <a:lnTo>
                          <a:pt x="39" y="62"/>
                        </a:lnTo>
                        <a:lnTo>
                          <a:pt x="41" y="63"/>
                        </a:lnTo>
                        <a:lnTo>
                          <a:pt x="42" y="63"/>
                        </a:lnTo>
                        <a:lnTo>
                          <a:pt x="42" y="64"/>
                        </a:lnTo>
                        <a:lnTo>
                          <a:pt x="41" y="65"/>
                        </a:lnTo>
                        <a:lnTo>
                          <a:pt x="40" y="65"/>
                        </a:lnTo>
                        <a:lnTo>
                          <a:pt x="39" y="65"/>
                        </a:lnTo>
                        <a:lnTo>
                          <a:pt x="36" y="66"/>
                        </a:lnTo>
                        <a:lnTo>
                          <a:pt x="32" y="66"/>
                        </a:lnTo>
                        <a:lnTo>
                          <a:pt x="33" y="67"/>
                        </a:lnTo>
                        <a:lnTo>
                          <a:pt x="33" y="68"/>
                        </a:lnTo>
                        <a:lnTo>
                          <a:pt x="33" y="68"/>
                        </a:lnTo>
                        <a:lnTo>
                          <a:pt x="31" y="68"/>
                        </a:lnTo>
                        <a:lnTo>
                          <a:pt x="29" y="68"/>
                        </a:lnTo>
                        <a:lnTo>
                          <a:pt x="27" y="68"/>
                        </a:lnTo>
                        <a:lnTo>
                          <a:pt x="28" y="69"/>
                        </a:lnTo>
                        <a:lnTo>
                          <a:pt x="27" y="69"/>
                        </a:lnTo>
                        <a:lnTo>
                          <a:pt x="27" y="70"/>
                        </a:lnTo>
                        <a:lnTo>
                          <a:pt x="25" y="70"/>
                        </a:lnTo>
                        <a:lnTo>
                          <a:pt x="22" y="69"/>
                        </a:lnTo>
                        <a:lnTo>
                          <a:pt x="17" y="68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grpSp>
                <p:nvGrpSpPr>
                  <p:cNvPr id="245" name="Group 138"/>
                  <p:cNvGrpSpPr>
                    <a:grpSpLocks/>
                  </p:cNvGrpSpPr>
                  <p:nvPr/>
                </p:nvGrpSpPr>
                <p:grpSpPr bwMode="auto">
                  <a:xfrm>
                    <a:off x="2373" y="3684"/>
                    <a:ext cx="13" cy="12"/>
                    <a:chOff x="2373" y="3684"/>
                    <a:chExt cx="13" cy="12"/>
                  </a:xfrm>
                </p:grpSpPr>
                <p:sp>
                  <p:nvSpPr>
                    <p:cNvPr id="312" name="Freeform 139"/>
                    <p:cNvSpPr>
                      <a:spLocks/>
                    </p:cNvSpPr>
                    <p:nvPr/>
                  </p:nvSpPr>
                  <p:spPr bwMode="auto">
                    <a:xfrm>
                      <a:off x="2373" y="3684"/>
                      <a:ext cx="9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3" y="0"/>
                        </a:cxn>
                        <a:cxn ang="0">
                          <a:pos x="3" y="0"/>
                        </a:cxn>
                        <a:cxn ang="0">
                          <a:pos x="4" y="1"/>
                        </a:cxn>
                        <a:cxn ang="0">
                          <a:pos x="4" y="1"/>
                        </a:cxn>
                        <a:cxn ang="0">
                          <a:pos x="4" y="1"/>
                        </a:cxn>
                        <a:cxn ang="0">
                          <a:pos x="3" y="2"/>
                        </a:cxn>
                        <a:cxn ang="0">
                          <a:pos x="0" y="4"/>
                        </a:cxn>
                        <a:cxn ang="0">
                          <a:pos x="0" y="4"/>
                        </a:cxn>
                        <a:cxn ang="0">
                          <a:pos x="4" y="2"/>
                        </a:cxn>
                        <a:cxn ang="0">
                          <a:pos x="5" y="2"/>
                        </a:cxn>
                        <a:cxn ang="0">
                          <a:pos x="7" y="2"/>
                        </a:cxn>
                        <a:cxn ang="0">
                          <a:pos x="8" y="2"/>
                        </a:cxn>
                        <a:cxn ang="0">
                          <a:pos x="8" y="3"/>
                        </a:cxn>
                        <a:cxn ang="0">
                          <a:pos x="8" y="4"/>
                        </a:cxn>
                        <a:cxn ang="0">
                          <a:pos x="7" y="4"/>
                        </a:cxn>
                        <a:cxn ang="0">
                          <a:pos x="6" y="5"/>
                        </a:cxn>
                        <a:cxn ang="0">
                          <a:pos x="5" y="6"/>
                        </a:cxn>
                        <a:cxn ang="0">
                          <a:pos x="4" y="6"/>
                        </a:cxn>
                        <a:cxn ang="0">
                          <a:pos x="3" y="6"/>
                        </a:cxn>
                        <a:cxn ang="0">
                          <a:pos x="2" y="6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9" h="7">
                          <a:moveTo>
                            <a:pt x="0" y="0"/>
                          </a:moveTo>
                          <a:lnTo>
                            <a:pt x="3" y="0"/>
                          </a:lnTo>
                          <a:lnTo>
                            <a:pt x="3" y="0"/>
                          </a:lnTo>
                          <a:lnTo>
                            <a:pt x="4" y="1"/>
                          </a:lnTo>
                          <a:lnTo>
                            <a:pt x="4" y="1"/>
                          </a:lnTo>
                          <a:lnTo>
                            <a:pt x="4" y="1"/>
                          </a:lnTo>
                          <a:lnTo>
                            <a:pt x="3" y="2"/>
                          </a:lnTo>
                          <a:lnTo>
                            <a:pt x="0" y="4"/>
                          </a:lnTo>
                          <a:lnTo>
                            <a:pt x="0" y="4"/>
                          </a:lnTo>
                          <a:lnTo>
                            <a:pt x="4" y="2"/>
                          </a:lnTo>
                          <a:lnTo>
                            <a:pt x="5" y="2"/>
                          </a:lnTo>
                          <a:lnTo>
                            <a:pt x="7" y="2"/>
                          </a:lnTo>
                          <a:lnTo>
                            <a:pt x="8" y="2"/>
                          </a:lnTo>
                          <a:lnTo>
                            <a:pt x="8" y="3"/>
                          </a:lnTo>
                          <a:lnTo>
                            <a:pt x="8" y="4"/>
                          </a:lnTo>
                          <a:lnTo>
                            <a:pt x="7" y="4"/>
                          </a:lnTo>
                          <a:lnTo>
                            <a:pt x="6" y="5"/>
                          </a:lnTo>
                          <a:lnTo>
                            <a:pt x="5" y="6"/>
                          </a:lnTo>
                          <a:lnTo>
                            <a:pt x="4" y="6"/>
                          </a:lnTo>
                          <a:lnTo>
                            <a:pt x="3" y="6"/>
                          </a:lnTo>
                          <a:lnTo>
                            <a:pt x="2" y="6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313" name="Freeform 140"/>
                    <p:cNvSpPr>
                      <a:spLocks/>
                    </p:cNvSpPr>
                    <p:nvPr/>
                  </p:nvSpPr>
                  <p:spPr bwMode="auto">
                    <a:xfrm>
                      <a:off x="2373" y="3684"/>
                      <a:ext cx="13" cy="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4" y="0"/>
                        </a:cxn>
                        <a:cxn ang="0">
                          <a:pos x="5" y="1"/>
                        </a:cxn>
                        <a:cxn ang="0">
                          <a:pos x="6" y="1"/>
                        </a:cxn>
                        <a:cxn ang="0">
                          <a:pos x="6" y="1"/>
                        </a:cxn>
                        <a:cxn ang="0">
                          <a:pos x="6" y="3"/>
                        </a:cxn>
                        <a:cxn ang="0">
                          <a:pos x="4" y="4"/>
                        </a:cxn>
                        <a:cxn ang="0">
                          <a:pos x="0" y="6"/>
                        </a:cxn>
                        <a:cxn ang="0">
                          <a:pos x="1" y="6"/>
                        </a:cxn>
                        <a:cxn ang="0">
                          <a:pos x="6" y="5"/>
                        </a:cxn>
                        <a:cxn ang="0">
                          <a:pos x="8" y="5"/>
                        </a:cxn>
                        <a:cxn ang="0">
                          <a:pos x="11" y="5"/>
                        </a:cxn>
                        <a:cxn ang="0">
                          <a:pos x="11" y="5"/>
                        </a:cxn>
                        <a:cxn ang="0">
                          <a:pos x="12" y="5"/>
                        </a:cxn>
                        <a:cxn ang="0">
                          <a:pos x="12" y="6"/>
                        </a:cxn>
                        <a:cxn ang="0">
                          <a:pos x="11" y="8"/>
                        </a:cxn>
                        <a:cxn ang="0">
                          <a:pos x="9" y="9"/>
                        </a:cxn>
                        <a:cxn ang="0">
                          <a:pos x="8" y="10"/>
                        </a:cxn>
                        <a:cxn ang="0">
                          <a:pos x="6" y="11"/>
                        </a:cxn>
                        <a:cxn ang="0">
                          <a:pos x="4" y="11"/>
                        </a:cxn>
                        <a:cxn ang="0">
                          <a:pos x="3" y="11"/>
                        </a:cxn>
                      </a:cxnLst>
                      <a:rect l="0" t="0" r="r" b="b"/>
                      <a:pathLst>
                        <a:path w="13" h="12">
                          <a:moveTo>
                            <a:pt x="0" y="0"/>
                          </a:moveTo>
                          <a:lnTo>
                            <a:pt x="4" y="0"/>
                          </a:lnTo>
                          <a:lnTo>
                            <a:pt x="5" y="1"/>
                          </a:lnTo>
                          <a:lnTo>
                            <a:pt x="6" y="1"/>
                          </a:lnTo>
                          <a:lnTo>
                            <a:pt x="6" y="1"/>
                          </a:lnTo>
                          <a:lnTo>
                            <a:pt x="6" y="3"/>
                          </a:lnTo>
                          <a:lnTo>
                            <a:pt x="4" y="4"/>
                          </a:lnTo>
                          <a:lnTo>
                            <a:pt x="0" y="6"/>
                          </a:lnTo>
                          <a:lnTo>
                            <a:pt x="1" y="6"/>
                          </a:lnTo>
                          <a:lnTo>
                            <a:pt x="6" y="5"/>
                          </a:lnTo>
                          <a:lnTo>
                            <a:pt x="8" y="5"/>
                          </a:lnTo>
                          <a:lnTo>
                            <a:pt x="11" y="5"/>
                          </a:lnTo>
                          <a:lnTo>
                            <a:pt x="11" y="5"/>
                          </a:lnTo>
                          <a:lnTo>
                            <a:pt x="12" y="5"/>
                          </a:lnTo>
                          <a:lnTo>
                            <a:pt x="12" y="6"/>
                          </a:lnTo>
                          <a:lnTo>
                            <a:pt x="11" y="8"/>
                          </a:lnTo>
                          <a:lnTo>
                            <a:pt x="9" y="9"/>
                          </a:lnTo>
                          <a:lnTo>
                            <a:pt x="8" y="10"/>
                          </a:lnTo>
                          <a:lnTo>
                            <a:pt x="6" y="11"/>
                          </a:lnTo>
                          <a:lnTo>
                            <a:pt x="4" y="11"/>
                          </a:lnTo>
                          <a:lnTo>
                            <a:pt x="3" y="11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grpSp>
                <p:nvGrpSpPr>
                  <p:cNvPr id="246" name="Group 141"/>
                  <p:cNvGrpSpPr>
                    <a:grpSpLocks/>
                  </p:cNvGrpSpPr>
                  <p:nvPr/>
                </p:nvGrpSpPr>
                <p:grpSpPr bwMode="auto">
                  <a:xfrm>
                    <a:off x="2373" y="3679"/>
                    <a:ext cx="27" cy="12"/>
                    <a:chOff x="2373" y="3679"/>
                    <a:chExt cx="27" cy="12"/>
                  </a:xfrm>
                </p:grpSpPr>
                <p:sp>
                  <p:nvSpPr>
                    <p:cNvPr id="310" name="Freeform 142"/>
                    <p:cNvSpPr>
                      <a:spLocks/>
                    </p:cNvSpPr>
                    <p:nvPr/>
                  </p:nvSpPr>
                  <p:spPr bwMode="auto">
                    <a:xfrm>
                      <a:off x="2373" y="3679"/>
                      <a:ext cx="23" cy="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7"/>
                        </a:cxn>
                        <a:cxn ang="0">
                          <a:pos x="5" y="6"/>
                        </a:cxn>
                        <a:cxn ang="0">
                          <a:pos x="10" y="5"/>
                        </a:cxn>
                        <a:cxn ang="0">
                          <a:pos x="14" y="4"/>
                        </a:cxn>
                        <a:cxn ang="0">
                          <a:pos x="17" y="3"/>
                        </a:cxn>
                        <a:cxn ang="0">
                          <a:pos x="19" y="2"/>
                        </a:cxn>
                        <a:cxn ang="0">
                          <a:pos x="20" y="1"/>
                        </a:cxn>
                        <a:cxn ang="0">
                          <a:pos x="20" y="0"/>
                        </a:cxn>
                        <a:cxn ang="0">
                          <a:pos x="20" y="0"/>
                        </a:cxn>
                        <a:cxn ang="0">
                          <a:pos x="19" y="0"/>
                        </a:cxn>
                        <a:cxn ang="0">
                          <a:pos x="17" y="0"/>
                        </a:cxn>
                        <a:cxn ang="0">
                          <a:pos x="14" y="0"/>
                        </a:cxn>
                        <a:cxn ang="0">
                          <a:pos x="0" y="7"/>
                        </a:cxn>
                      </a:cxnLst>
                      <a:rect l="0" t="0" r="r" b="b"/>
                      <a:pathLst>
                        <a:path w="21" h="8">
                          <a:moveTo>
                            <a:pt x="0" y="7"/>
                          </a:moveTo>
                          <a:lnTo>
                            <a:pt x="5" y="6"/>
                          </a:lnTo>
                          <a:lnTo>
                            <a:pt x="10" y="5"/>
                          </a:lnTo>
                          <a:lnTo>
                            <a:pt x="14" y="4"/>
                          </a:lnTo>
                          <a:lnTo>
                            <a:pt x="17" y="3"/>
                          </a:lnTo>
                          <a:lnTo>
                            <a:pt x="19" y="2"/>
                          </a:lnTo>
                          <a:lnTo>
                            <a:pt x="20" y="1"/>
                          </a:lnTo>
                          <a:lnTo>
                            <a:pt x="20" y="0"/>
                          </a:lnTo>
                          <a:lnTo>
                            <a:pt x="20" y="0"/>
                          </a:lnTo>
                          <a:lnTo>
                            <a:pt x="19" y="0"/>
                          </a:lnTo>
                          <a:lnTo>
                            <a:pt x="17" y="0"/>
                          </a:lnTo>
                          <a:lnTo>
                            <a:pt x="14" y="0"/>
                          </a:lnTo>
                          <a:lnTo>
                            <a:pt x="0" y="7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311" name="Freeform 143"/>
                    <p:cNvSpPr>
                      <a:spLocks/>
                    </p:cNvSpPr>
                    <p:nvPr/>
                  </p:nvSpPr>
                  <p:spPr bwMode="auto">
                    <a:xfrm>
                      <a:off x="2373" y="3679"/>
                      <a:ext cx="27" cy="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1"/>
                        </a:cxn>
                        <a:cxn ang="0">
                          <a:pos x="6" y="9"/>
                        </a:cxn>
                        <a:cxn ang="0">
                          <a:pos x="12" y="8"/>
                        </a:cxn>
                        <a:cxn ang="0">
                          <a:pos x="19" y="6"/>
                        </a:cxn>
                        <a:cxn ang="0">
                          <a:pos x="22" y="4"/>
                        </a:cxn>
                        <a:cxn ang="0">
                          <a:pos x="24" y="3"/>
                        </a:cxn>
                        <a:cxn ang="0">
                          <a:pos x="25" y="2"/>
                        </a:cxn>
                        <a:cxn ang="0">
                          <a:pos x="26" y="1"/>
                        </a:cxn>
                        <a:cxn ang="0">
                          <a:pos x="25" y="0"/>
                        </a:cxn>
                        <a:cxn ang="0">
                          <a:pos x="25" y="0"/>
                        </a:cxn>
                        <a:cxn ang="0">
                          <a:pos x="22" y="0"/>
                        </a:cxn>
                        <a:cxn ang="0">
                          <a:pos x="19" y="1"/>
                        </a:cxn>
                      </a:cxnLst>
                      <a:rect l="0" t="0" r="r" b="b"/>
                      <a:pathLst>
                        <a:path w="27" h="12">
                          <a:moveTo>
                            <a:pt x="0" y="11"/>
                          </a:moveTo>
                          <a:lnTo>
                            <a:pt x="6" y="9"/>
                          </a:lnTo>
                          <a:lnTo>
                            <a:pt x="12" y="8"/>
                          </a:lnTo>
                          <a:lnTo>
                            <a:pt x="19" y="6"/>
                          </a:lnTo>
                          <a:lnTo>
                            <a:pt x="22" y="4"/>
                          </a:lnTo>
                          <a:lnTo>
                            <a:pt x="24" y="3"/>
                          </a:lnTo>
                          <a:lnTo>
                            <a:pt x="25" y="2"/>
                          </a:lnTo>
                          <a:lnTo>
                            <a:pt x="26" y="1"/>
                          </a:lnTo>
                          <a:lnTo>
                            <a:pt x="25" y="0"/>
                          </a:lnTo>
                          <a:lnTo>
                            <a:pt x="25" y="0"/>
                          </a:lnTo>
                          <a:lnTo>
                            <a:pt x="22" y="0"/>
                          </a:lnTo>
                          <a:lnTo>
                            <a:pt x="19" y="1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grpSp>
                <p:nvGrpSpPr>
                  <p:cNvPr id="247" name="Group 144"/>
                  <p:cNvGrpSpPr>
                    <a:grpSpLocks/>
                  </p:cNvGrpSpPr>
                  <p:nvPr/>
                </p:nvGrpSpPr>
                <p:grpSpPr bwMode="auto">
                  <a:xfrm>
                    <a:off x="2396" y="3666"/>
                    <a:ext cx="32" cy="19"/>
                    <a:chOff x="2396" y="3666"/>
                    <a:chExt cx="32" cy="19"/>
                  </a:xfrm>
                </p:grpSpPr>
                <p:sp>
                  <p:nvSpPr>
                    <p:cNvPr id="308" name="Freeform 145"/>
                    <p:cNvSpPr>
                      <a:spLocks/>
                    </p:cNvSpPr>
                    <p:nvPr/>
                  </p:nvSpPr>
                  <p:spPr bwMode="auto">
                    <a:xfrm>
                      <a:off x="2396" y="3666"/>
                      <a:ext cx="20" cy="1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3"/>
                        </a:cxn>
                        <a:cxn ang="0">
                          <a:pos x="5" y="11"/>
                        </a:cxn>
                        <a:cxn ang="0">
                          <a:pos x="12" y="9"/>
                        </a:cxn>
                        <a:cxn ang="0">
                          <a:pos x="16" y="7"/>
                        </a:cxn>
                        <a:cxn ang="0">
                          <a:pos x="20" y="5"/>
                        </a:cxn>
                        <a:cxn ang="0">
                          <a:pos x="24" y="3"/>
                        </a:cxn>
                        <a:cxn ang="0">
                          <a:pos x="27" y="0"/>
                        </a:cxn>
                        <a:cxn ang="0">
                          <a:pos x="0" y="13"/>
                        </a:cxn>
                      </a:cxnLst>
                      <a:rect l="0" t="0" r="r" b="b"/>
                      <a:pathLst>
                        <a:path w="28" h="14">
                          <a:moveTo>
                            <a:pt x="0" y="13"/>
                          </a:moveTo>
                          <a:lnTo>
                            <a:pt x="5" y="11"/>
                          </a:lnTo>
                          <a:lnTo>
                            <a:pt x="12" y="9"/>
                          </a:lnTo>
                          <a:lnTo>
                            <a:pt x="16" y="7"/>
                          </a:lnTo>
                          <a:lnTo>
                            <a:pt x="20" y="5"/>
                          </a:lnTo>
                          <a:lnTo>
                            <a:pt x="24" y="3"/>
                          </a:lnTo>
                          <a:lnTo>
                            <a:pt x="27" y="0"/>
                          </a:lnTo>
                          <a:lnTo>
                            <a:pt x="0" y="13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309" name="Freeform 146"/>
                    <p:cNvSpPr>
                      <a:spLocks/>
                    </p:cNvSpPr>
                    <p:nvPr/>
                  </p:nvSpPr>
                  <p:spPr bwMode="auto">
                    <a:xfrm>
                      <a:off x="2396" y="3666"/>
                      <a:ext cx="20" cy="1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8"/>
                        </a:cxn>
                        <a:cxn ang="0">
                          <a:pos x="6" y="16"/>
                        </a:cxn>
                        <a:cxn ang="0">
                          <a:pos x="14" y="12"/>
                        </a:cxn>
                        <a:cxn ang="0">
                          <a:pos x="18" y="10"/>
                        </a:cxn>
                        <a:cxn ang="0">
                          <a:pos x="23" y="7"/>
                        </a:cxn>
                        <a:cxn ang="0">
                          <a:pos x="27" y="4"/>
                        </a:cxn>
                        <a:cxn ang="0">
                          <a:pos x="31" y="0"/>
                        </a:cxn>
                      </a:cxnLst>
                      <a:rect l="0" t="0" r="r" b="b"/>
                      <a:pathLst>
                        <a:path w="32" h="19">
                          <a:moveTo>
                            <a:pt x="0" y="18"/>
                          </a:moveTo>
                          <a:lnTo>
                            <a:pt x="6" y="16"/>
                          </a:lnTo>
                          <a:lnTo>
                            <a:pt x="14" y="12"/>
                          </a:lnTo>
                          <a:lnTo>
                            <a:pt x="18" y="10"/>
                          </a:lnTo>
                          <a:lnTo>
                            <a:pt x="23" y="7"/>
                          </a:lnTo>
                          <a:lnTo>
                            <a:pt x="27" y="4"/>
                          </a:lnTo>
                          <a:lnTo>
                            <a:pt x="31" y="0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grpSp>
                <p:nvGrpSpPr>
                  <p:cNvPr id="248" name="Group 147"/>
                  <p:cNvGrpSpPr>
                    <a:grpSpLocks/>
                  </p:cNvGrpSpPr>
                  <p:nvPr/>
                </p:nvGrpSpPr>
                <p:grpSpPr bwMode="auto">
                  <a:xfrm>
                    <a:off x="2384" y="3685"/>
                    <a:ext cx="16" cy="7"/>
                    <a:chOff x="2384" y="3685"/>
                    <a:chExt cx="16" cy="7"/>
                  </a:xfrm>
                </p:grpSpPr>
                <p:sp>
                  <p:nvSpPr>
                    <p:cNvPr id="306" name="Freeform 148"/>
                    <p:cNvSpPr>
                      <a:spLocks/>
                    </p:cNvSpPr>
                    <p:nvPr/>
                  </p:nvSpPr>
                  <p:spPr bwMode="auto">
                    <a:xfrm>
                      <a:off x="2383" y="3685"/>
                      <a:ext cx="20" cy="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5" y="1"/>
                        </a:cxn>
                        <a:cxn ang="0">
                          <a:pos x="9" y="1"/>
                        </a:cxn>
                        <a:cxn ang="0">
                          <a:pos x="10" y="0"/>
                        </a:cxn>
                        <a:cxn ang="0">
                          <a:pos x="10" y="0"/>
                        </a:cxn>
                        <a:cxn ang="0">
                          <a:pos x="10" y="0"/>
                        </a:cxn>
                        <a:cxn ang="0">
                          <a:pos x="9" y="0"/>
                        </a:cxn>
                        <a:cxn ang="0">
                          <a:pos x="7" y="0"/>
                        </a:cxn>
                        <a:cxn ang="0">
                          <a:pos x="5" y="0"/>
                        </a:cxn>
                        <a:cxn ang="0">
                          <a:pos x="3" y="0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w="11" h="3">
                          <a:moveTo>
                            <a:pt x="0" y="2"/>
                          </a:moveTo>
                          <a:lnTo>
                            <a:pt x="5" y="1"/>
                          </a:lnTo>
                          <a:lnTo>
                            <a:pt x="9" y="1"/>
                          </a:lnTo>
                          <a:lnTo>
                            <a:pt x="10" y="0"/>
                          </a:lnTo>
                          <a:lnTo>
                            <a:pt x="10" y="0"/>
                          </a:lnTo>
                          <a:lnTo>
                            <a:pt x="10" y="0"/>
                          </a:lnTo>
                          <a:lnTo>
                            <a:pt x="9" y="0"/>
                          </a:lnTo>
                          <a:lnTo>
                            <a:pt x="7" y="0"/>
                          </a:lnTo>
                          <a:lnTo>
                            <a:pt x="5" y="0"/>
                          </a:lnTo>
                          <a:lnTo>
                            <a:pt x="3" y="0"/>
                          </a:lnTo>
                          <a:lnTo>
                            <a:pt x="0" y="2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307" name="Freeform 149"/>
                    <p:cNvSpPr>
                      <a:spLocks/>
                    </p:cNvSpPr>
                    <p:nvPr/>
                  </p:nvSpPr>
                  <p:spPr bwMode="auto">
                    <a:xfrm>
                      <a:off x="2383" y="3685"/>
                      <a:ext cx="20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6"/>
                        </a:cxn>
                        <a:cxn ang="0">
                          <a:pos x="7" y="4"/>
                        </a:cxn>
                        <a:cxn ang="0">
                          <a:pos x="13" y="2"/>
                        </a:cxn>
                        <a:cxn ang="0">
                          <a:pos x="14" y="1"/>
                        </a:cxn>
                        <a:cxn ang="0">
                          <a:pos x="15" y="1"/>
                        </a:cxn>
                        <a:cxn ang="0">
                          <a:pos x="14" y="0"/>
                        </a:cxn>
                        <a:cxn ang="0">
                          <a:pos x="13" y="0"/>
                        </a:cxn>
                        <a:cxn ang="0">
                          <a:pos x="11" y="0"/>
                        </a:cxn>
                        <a:cxn ang="0">
                          <a:pos x="8" y="1"/>
                        </a:cxn>
                        <a:cxn ang="0">
                          <a:pos x="5" y="1"/>
                        </a:cxn>
                      </a:cxnLst>
                      <a:rect l="0" t="0" r="r" b="b"/>
                      <a:pathLst>
                        <a:path w="16" h="7">
                          <a:moveTo>
                            <a:pt x="0" y="6"/>
                          </a:moveTo>
                          <a:lnTo>
                            <a:pt x="7" y="4"/>
                          </a:lnTo>
                          <a:lnTo>
                            <a:pt x="13" y="2"/>
                          </a:lnTo>
                          <a:lnTo>
                            <a:pt x="14" y="1"/>
                          </a:lnTo>
                          <a:lnTo>
                            <a:pt x="15" y="1"/>
                          </a:lnTo>
                          <a:lnTo>
                            <a:pt x="14" y="0"/>
                          </a:lnTo>
                          <a:lnTo>
                            <a:pt x="13" y="0"/>
                          </a:lnTo>
                          <a:lnTo>
                            <a:pt x="11" y="0"/>
                          </a:lnTo>
                          <a:lnTo>
                            <a:pt x="8" y="1"/>
                          </a:lnTo>
                          <a:lnTo>
                            <a:pt x="5" y="1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grpSp>
                <p:nvGrpSpPr>
                  <p:cNvPr id="249" name="Group 150"/>
                  <p:cNvGrpSpPr>
                    <a:grpSpLocks/>
                  </p:cNvGrpSpPr>
                  <p:nvPr/>
                </p:nvGrpSpPr>
                <p:grpSpPr bwMode="auto">
                  <a:xfrm>
                    <a:off x="2385" y="3689"/>
                    <a:ext cx="16" cy="7"/>
                    <a:chOff x="2385" y="3689"/>
                    <a:chExt cx="16" cy="7"/>
                  </a:xfrm>
                </p:grpSpPr>
                <p:sp>
                  <p:nvSpPr>
                    <p:cNvPr id="304" name="Freeform 151"/>
                    <p:cNvSpPr>
                      <a:spLocks/>
                    </p:cNvSpPr>
                    <p:nvPr/>
                  </p:nvSpPr>
                  <p:spPr bwMode="auto">
                    <a:xfrm>
                      <a:off x="2383" y="3689"/>
                      <a:ext cx="20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"/>
                        </a:cxn>
                        <a:cxn ang="0">
                          <a:pos x="3" y="1"/>
                        </a:cxn>
                        <a:cxn ang="0">
                          <a:pos x="6" y="1"/>
                        </a:cxn>
                        <a:cxn ang="0">
                          <a:pos x="7" y="1"/>
                        </a:cxn>
                        <a:cxn ang="0">
                          <a:pos x="9" y="0"/>
                        </a:cxn>
                        <a:cxn ang="0">
                          <a:pos x="10" y="0"/>
                        </a:cxn>
                        <a:cxn ang="0">
                          <a:pos x="10" y="0"/>
                        </a:cxn>
                        <a:cxn ang="0">
                          <a:pos x="10" y="0"/>
                        </a:cxn>
                        <a:cxn ang="0">
                          <a:pos x="8" y="0"/>
                        </a:cxn>
                        <a:cxn ang="0">
                          <a:pos x="6" y="0"/>
                        </a:cxn>
                        <a:cxn ang="0">
                          <a:pos x="4" y="0"/>
                        </a:cxn>
                        <a:cxn ang="0">
                          <a:pos x="0" y="1"/>
                        </a:cxn>
                      </a:cxnLst>
                      <a:rect l="0" t="0" r="r" b="b"/>
                      <a:pathLst>
                        <a:path w="11" h="2">
                          <a:moveTo>
                            <a:pt x="0" y="1"/>
                          </a:moveTo>
                          <a:lnTo>
                            <a:pt x="3" y="1"/>
                          </a:lnTo>
                          <a:lnTo>
                            <a:pt x="6" y="1"/>
                          </a:lnTo>
                          <a:lnTo>
                            <a:pt x="7" y="1"/>
                          </a:lnTo>
                          <a:lnTo>
                            <a:pt x="9" y="0"/>
                          </a:lnTo>
                          <a:lnTo>
                            <a:pt x="10" y="0"/>
                          </a:lnTo>
                          <a:lnTo>
                            <a:pt x="10" y="0"/>
                          </a:lnTo>
                          <a:lnTo>
                            <a:pt x="10" y="0"/>
                          </a:lnTo>
                          <a:lnTo>
                            <a:pt x="8" y="0"/>
                          </a:lnTo>
                          <a:lnTo>
                            <a:pt x="6" y="0"/>
                          </a:lnTo>
                          <a:lnTo>
                            <a:pt x="4" y="0"/>
                          </a:lnTo>
                          <a:lnTo>
                            <a:pt x="0" y="1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305" name="Freeform 152"/>
                    <p:cNvSpPr>
                      <a:spLocks/>
                    </p:cNvSpPr>
                    <p:nvPr/>
                  </p:nvSpPr>
                  <p:spPr bwMode="auto">
                    <a:xfrm>
                      <a:off x="2383" y="3689"/>
                      <a:ext cx="20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6"/>
                        </a:cxn>
                        <a:cxn ang="0">
                          <a:pos x="5" y="5"/>
                        </a:cxn>
                        <a:cxn ang="0">
                          <a:pos x="8" y="4"/>
                        </a:cxn>
                        <a:cxn ang="0">
                          <a:pos x="11" y="3"/>
                        </a:cxn>
                        <a:cxn ang="0">
                          <a:pos x="14" y="2"/>
                        </a:cxn>
                        <a:cxn ang="0">
                          <a:pos x="15" y="1"/>
                        </a:cxn>
                        <a:cxn ang="0">
                          <a:pos x="15" y="1"/>
                        </a:cxn>
                        <a:cxn ang="0">
                          <a:pos x="14" y="0"/>
                        </a:cxn>
                        <a:cxn ang="0">
                          <a:pos x="12" y="0"/>
                        </a:cxn>
                        <a:cxn ang="0">
                          <a:pos x="9" y="0"/>
                        </a:cxn>
                        <a:cxn ang="0">
                          <a:pos x="6" y="1"/>
                        </a:cxn>
                      </a:cxnLst>
                      <a:rect l="0" t="0" r="r" b="b"/>
                      <a:pathLst>
                        <a:path w="16" h="7">
                          <a:moveTo>
                            <a:pt x="0" y="6"/>
                          </a:moveTo>
                          <a:lnTo>
                            <a:pt x="5" y="5"/>
                          </a:lnTo>
                          <a:lnTo>
                            <a:pt x="8" y="4"/>
                          </a:lnTo>
                          <a:lnTo>
                            <a:pt x="11" y="3"/>
                          </a:lnTo>
                          <a:lnTo>
                            <a:pt x="14" y="2"/>
                          </a:lnTo>
                          <a:lnTo>
                            <a:pt x="15" y="1"/>
                          </a:lnTo>
                          <a:lnTo>
                            <a:pt x="15" y="1"/>
                          </a:lnTo>
                          <a:lnTo>
                            <a:pt x="14" y="0"/>
                          </a:lnTo>
                          <a:lnTo>
                            <a:pt x="12" y="0"/>
                          </a:lnTo>
                          <a:lnTo>
                            <a:pt x="9" y="0"/>
                          </a:lnTo>
                          <a:lnTo>
                            <a:pt x="6" y="1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sp>
                <p:nvSpPr>
                  <p:cNvPr id="250" name="Freeform 154"/>
                  <p:cNvSpPr>
                    <a:spLocks/>
                  </p:cNvSpPr>
                  <p:nvPr/>
                </p:nvSpPr>
                <p:spPr bwMode="auto">
                  <a:xfrm>
                    <a:off x="2387" y="3693"/>
                    <a:ext cx="8" cy="2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2" y="1"/>
                      </a:cxn>
                      <a:cxn ang="0">
                        <a:pos x="5" y="1"/>
                      </a:cxn>
                      <a:cxn ang="0">
                        <a:pos x="6" y="0"/>
                      </a:cxn>
                      <a:cxn ang="0">
                        <a:pos x="7" y="0"/>
                      </a:cxn>
                      <a:cxn ang="0">
                        <a:pos x="7" y="0"/>
                      </a:cxn>
                      <a:cxn ang="0">
                        <a:pos x="7" y="0"/>
                      </a:cxn>
                      <a:cxn ang="0">
                        <a:pos x="6" y="0"/>
                      </a:cxn>
                      <a:cxn ang="0">
                        <a:pos x="4" y="0"/>
                      </a:cxn>
                      <a:cxn ang="0">
                        <a:pos x="3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w="8" h="2">
                        <a:moveTo>
                          <a:pt x="0" y="1"/>
                        </a:moveTo>
                        <a:lnTo>
                          <a:pt x="2" y="1"/>
                        </a:lnTo>
                        <a:lnTo>
                          <a:pt x="5" y="1"/>
                        </a:lnTo>
                        <a:lnTo>
                          <a:pt x="6" y="0"/>
                        </a:lnTo>
                        <a:lnTo>
                          <a:pt x="7" y="0"/>
                        </a:lnTo>
                        <a:lnTo>
                          <a:pt x="7" y="0"/>
                        </a:lnTo>
                        <a:lnTo>
                          <a:pt x="7" y="0"/>
                        </a:lnTo>
                        <a:lnTo>
                          <a:pt x="6" y="0"/>
                        </a:lnTo>
                        <a:lnTo>
                          <a:pt x="4" y="0"/>
                        </a:lnTo>
                        <a:lnTo>
                          <a:pt x="3" y="0"/>
                        </a:lnTo>
                        <a:lnTo>
                          <a:pt x="0" y="1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grpSp>
                <p:nvGrpSpPr>
                  <p:cNvPr id="251" name="Group 156"/>
                  <p:cNvGrpSpPr>
                    <a:grpSpLocks/>
                  </p:cNvGrpSpPr>
                  <p:nvPr/>
                </p:nvGrpSpPr>
                <p:grpSpPr bwMode="auto">
                  <a:xfrm>
                    <a:off x="2400" y="3685"/>
                    <a:ext cx="23" cy="10"/>
                    <a:chOff x="2400" y="3685"/>
                    <a:chExt cx="23" cy="10"/>
                  </a:xfrm>
                </p:grpSpPr>
                <p:sp>
                  <p:nvSpPr>
                    <p:cNvPr id="302" name="Freeform 157"/>
                    <p:cNvSpPr>
                      <a:spLocks/>
                    </p:cNvSpPr>
                    <p:nvPr/>
                  </p:nvSpPr>
                  <p:spPr bwMode="auto">
                    <a:xfrm>
                      <a:off x="2400" y="3685"/>
                      <a:ext cx="19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"/>
                        </a:cxn>
                        <a:cxn ang="0">
                          <a:pos x="5" y="4"/>
                        </a:cxn>
                        <a:cxn ang="0">
                          <a:pos x="10" y="3"/>
                        </a:cxn>
                        <a:cxn ang="0">
                          <a:pos x="15" y="2"/>
                        </a:cxn>
                        <a:cxn ang="0">
                          <a:pos x="17" y="1"/>
                        </a:cxn>
                        <a:cxn ang="0">
                          <a:pos x="17" y="0"/>
                        </a:cxn>
                        <a:cxn ang="0">
                          <a:pos x="18" y="0"/>
                        </a:cxn>
                        <a:cxn ang="0">
                          <a:pos x="0" y="5"/>
                        </a:cxn>
                      </a:cxnLst>
                      <a:rect l="0" t="0" r="r" b="b"/>
                      <a:pathLst>
                        <a:path w="19" h="6">
                          <a:moveTo>
                            <a:pt x="0" y="5"/>
                          </a:moveTo>
                          <a:lnTo>
                            <a:pt x="5" y="4"/>
                          </a:lnTo>
                          <a:lnTo>
                            <a:pt x="10" y="3"/>
                          </a:lnTo>
                          <a:lnTo>
                            <a:pt x="15" y="2"/>
                          </a:lnTo>
                          <a:lnTo>
                            <a:pt x="17" y="1"/>
                          </a:lnTo>
                          <a:lnTo>
                            <a:pt x="17" y="0"/>
                          </a:lnTo>
                          <a:lnTo>
                            <a:pt x="18" y="0"/>
                          </a:lnTo>
                          <a:lnTo>
                            <a:pt x="0" y="5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303" name="Freeform 158"/>
                    <p:cNvSpPr>
                      <a:spLocks/>
                    </p:cNvSpPr>
                    <p:nvPr/>
                  </p:nvSpPr>
                  <p:spPr bwMode="auto">
                    <a:xfrm>
                      <a:off x="2400" y="3685"/>
                      <a:ext cx="20" cy="1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9"/>
                        </a:cxn>
                        <a:cxn ang="0">
                          <a:pos x="6" y="7"/>
                        </a:cxn>
                        <a:cxn ang="0">
                          <a:pos x="12" y="5"/>
                        </a:cxn>
                        <a:cxn ang="0">
                          <a:pos x="18" y="3"/>
                        </a:cxn>
                        <a:cxn ang="0">
                          <a:pos x="20" y="1"/>
                        </a:cxn>
                        <a:cxn ang="0">
                          <a:pos x="21" y="1"/>
                        </a:cxn>
                        <a:cxn ang="0">
                          <a:pos x="22" y="0"/>
                        </a:cxn>
                      </a:cxnLst>
                      <a:rect l="0" t="0" r="r" b="b"/>
                      <a:pathLst>
                        <a:path w="23" h="10">
                          <a:moveTo>
                            <a:pt x="0" y="9"/>
                          </a:moveTo>
                          <a:lnTo>
                            <a:pt x="6" y="7"/>
                          </a:lnTo>
                          <a:lnTo>
                            <a:pt x="12" y="5"/>
                          </a:lnTo>
                          <a:lnTo>
                            <a:pt x="18" y="3"/>
                          </a:lnTo>
                          <a:lnTo>
                            <a:pt x="20" y="1"/>
                          </a:lnTo>
                          <a:lnTo>
                            <a:pt x="21" y="1"/>
                          </a:lnTo>
                          <a:lnTo>
                            <a:pt x="22" y="0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sp>
                <p:nvSpPr>
                  <p:cNvPr id="252" name="Freeform 160"/>
                  <p:cNvSpPr>
                    <a:spLocks/>
                  </p:cNvSpPr>
                  <p:nvPr/>
                </p:nvSpPr>
                <p:spPr bwMode="auto">
                  <a:xfrm>
                    <a:off x="2383" y="3698"/>
                    <a:ext cx="20" cy="2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5" y="1"/>
                      </a:cxn>
                      <a:cxn ang="0">
                        <a:pos x="6" y="1"/>
                      </a:cxn>
                      <a:cxn ang="0">
                        <a:pos x="7" y="1"/>
                      </a:cxn>
                      <a:cxn ang="0">
                        <a:pos x="7" y="0"/>
                      </a:cxn>
                      <a:cxn ang="0">
                        <a:pos x="8" y="0"/>
                      </a:cxn>
                      <a:cxn ang="0">
                        <a:pos x="8" y="0"/>
                      </a:cxn>
                      <a:cxn ang="0">
                        <a:pos x="8" y="0"/>
                      </a:cxn>
                      <a:cxn ang="0">
                        <a:pos x="7" y="0"/>
                      </a:cxn>
                      <a:cxn ang="0">
                        <a:pos x="4" y="0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w="9" h="2">
                        <a:moveTo>
                          <a:pt x="0" y="1"/>
                        </a:moveTo>
                        <a:lnTo>
                          <a:pt x="5" y="1"/>
                        </a:lnTo>
                        <a:lnTo>
                          <a:pt x="6" y="1"/>
                        </a:lnTo>
                        <a:lnTo>
                          <a:pt x="7" y="1"/>
                        </a:lnTo>
                        <a:lnTo>
                          <a:pt x="7" y="0"/>
                        </a:lnTo>
                        <a:lnTo>
                          <a:pt x="8" y="0"/>
                        </a:lnTo>
                        <a:lnTo>
                          <a:pt x="8" y="0"/>
                        </a:lnTo>
                        <a:lnTo>
                          <a:pt x="8" y="0"/>
                        </a:lnTo>
                        <a:lnTo>
                          <a:pt x="7" y="0"/>
                        </a:lnTo>
                        <a:lnTo>
                          <a:pt x="4" y="0"/>
                        </a:lnTo>
                        <a:lnTo>
                          <a:pt x="0" y="1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sp>
                <p:nvSpPr>
                  <p:cNvPr id="253" name="Freeform 163"/>
                  <p:cNvSpPr>
                    <a:spLocks/>
                  </p:cNvSpPr>
                  <p:nvPr/>
                </p:nvSpPr>
                <p:spPr bwMode="auto">
                  <a:xfrm>
                    <a:off x="2395" y="3692"/>
                    <a:ext cx="18" cy="289"/>
                  </a:xfrm>
                  <a:custGeom>
                    <a:avLst/>
                    <a:gdLst/>
                    <a:ahLst/>
                    <a:cxnLst>
                      <a:cxn ang="0">
                        <a:pos x="0" y="3"/>
                      </a:cxn>
                      <a:cxn ang="0">
                        <a:pos x="4" y="3"/>
                      </a:cxn>
                      <a:cxn ang="0">
                        <a:pos x="8" y="2"/>
                      </a:cxn>
                      <a:cxn ang="0">
                        <a:pos x="11" y="1"/>
                      </a:cxn>
                      <a:cxn ang="0">
                        <a:pos x="14" y="0"/>
                      </a:cxn>
                      <a:cxn ang="0">
                        <a:pos x="0" y="3"/>
                      </a:cxn>
                    </a:cxnLst>
                    <a:rect l="0" t="0" r="r" b="b"/>
                    <a:pathLst>
                      <a:path w="15" h="4">
                        <a:moveTo>
                          <a:pt x="0" y="3"/>
                        </a:moveTo>
                        <a:lnTo>
                          <a:pt x="4" y="3"/>
                        </a:lnTo>
                        <a:lnTo>
                          <a:pt x="8" y="2"/>
                        </a:lnTo>
                        <a:lnTo>
                          <a:pt x="11" y="1"/>
                        </a:lnTo>
                        <a:lnTo>
                          <a:pt x="14" y="0"/>
                        </a:lnTo>
                        <a:lnTo>
                          <a:pt x="0" y="3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grpSp>
                <p:nvGrpSpPr>
                  <p:cNvPr id="254" name="Group 165"/>
                  <p:cNvGrpSpPr>
                    <a:grpSpLocks/>
                  </p:cNvGrpSpPr>
                  <p:nvPr/>
                </p:nvGrpSpPr>
                <p:grpSpPr bwMode="auto">
                  <a:xfrm>
                    <a:off x="2386" y="3701"/>
                    <a:ext cx="14" cy="6"/>
                    <a:chOff x="2386" y="3701"/>
                    <a:chExt cx="14" cy="6"/>
                  </a:xfrm>
                </p:grpSpPr>
                <p:sp>
                  <p:nvSpPr>
                    <p:cNvPr id="300" name="Freeform 166"/>
                    <p:cNvSpPr>
                      <a:spLocks/>
                    </p:cNvSpPr>
                    <p:nvPr/>
                  </p:nvSpPr>
                  <p:spPr bwMode="auto">
                    <a:xfrm>
                      <a:off x="2383" y="3754"/>
                      <a:ext cx="20" cy="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5" y="0"/>
                        </a:cxn>
                        <a:cxn ang="0">
                          <a:pos x="7" y="0"/>
                        </a:cxn>
                        <a:cxn ang="0">
                          <a:pos x="7" y="0"/>
                        </a:cxn>
                        <a:cxn ang="0">
                          <a:pos x="8" y="0"/>
                        </a:cxn>
                        <a:cxn ang="0">
                          <a:pos x="8" y="0"/>
                        </a:cxn>
                        <a:cxn ang="0">
                          <a:pos x="8" y="0"/>
                        </a:cxn>
                        <a:cxn ang="0">
                          <a:pos x="8" y="0"/>
                        </a:cxn>
                        <a:cxn ang="0">
                          <a:pos x="7" y="0"/>
                        </a:cxn>
                        <a:cxn ang="0">
                          <a:pos x="5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9" h="1">
                          <a:moveTo>
                            <a:pt x="0" y="0"/>
                          </a:moveTo>
                          <a:lnTo>
                            <a:pt x="5" y="0"/>
                          </a:lnTo>
                          <a:lnTo>
                            <a:pt x="7" y="0"/>
                          </a:lnTo>
                          <a:lnTo>
                            <a:pt x="7" y="0"/>
                          </a:lnTo>
                          <a:lnTo>
                            <a:pt x="8" y="0"/>
                          </a:lnTo>
                          <a:lnTo>
                            <a:pt x="8" y="0"/>
                          </a:lnTo>
                          <a:lnTo>
                            <a:pt x="8" y="0"/>
                          </a:lnTo>
                          <a:lnTo>
                            <a:pt x="8" y="0"/>
                          </a:lnTo>
                          <a:lnTo>
                            <a:pt x="7" y="0"/>
                          </a:lnTo>
                          <a:lnTo>
                            <a:pt x="5" y="0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301" name="Freeform 167"/>
                    <p:cNvSpPr>
                      <a:spLocks/>
                    </p:cNvSpPr>
                    <p:nvPr/>
                  </p:nvSpPr>
                  <p:spPr bwMode="auto">
                    <a:xfrm>
                      <a:off x="2383" y="3754"/>
                      <a:ext cx="20" cy="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"/>
                        </a:cxn>
                        <a:cxn ang="0">
                          <a:pos x="9" y="3"/>
                        </a:cxn>
                        <a:cxn ang="0">
                          <a:pos x="11" y="3"/>
                        </a:cxn>
                        <a:cxn ang="0">
                          <a:pos x="12" y="2"/>
                        </a:cxn>
                        <a:cxn ang="0">
                          <a:pos x="12" y="1"/>
                        </a:cxn>
                        <a:cxn ang="0">
                          <a:pos x="13" y="1"/>
                        </a:cxn>
                        <a:cxn ang="0">
                          <a:pos x="13" y="0"/>
                        </a:cxn>
                        <a:cxn ang="0">
                          <a:pos x="12" y="0"/>
                        </a:cxn>
                        <a:cxn ang="0">
                          <a:pos x="11" y="0"/>
                        </a:cxn>
                        <a:cxn ang="0">
                          <a:pos x="7" y="0"/>
                        </a:cxn>
                      </a:cxnLst>
                      <a:rect l="0" t="0" r="r" b="b"/>
                      <a:pathLst>
                        <a:path w="14" h="6">
                          <a:moveTo>
                            <a:pt x="0" y="5"/>
                          </a:moveTo>
                          <a:lnTo>
                            <a:pt x="9" y="3"/>
                          </a:lnTo>
                          <a:lnTo>
                            <a:pt x="11" y="3"/>
                          </a:lnTo>
                          <a:lnTo>
                            <a:pt x="12" y="2"/>
                          </a:lnTo>
                          <a:lnTo>
                            <a:pt x="12" y="1"/>
                          </a:lnTo>
                          <a:lnTo>
                            <a:pt x="13" y="1"/>
                          </a:lnTo>
                          <a:lnTo>
                            <a:pt x="13" y="0"/>
                          </a:lnTo>
                          <a:lnTo>
                            <a:pt x="12" y="0"/>
                          </a:lnTo>
                          <a:lnTo>
                            <a:pt x="11" y="0"/>
                          </a:lnTo>
                          <a:lnTo>
                            <a:pt x="7" y="0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grpSp>
                <p:nvGrpSpPr>
                  <p:cNvPr id="255" name="Group 168"/>
                  <p:cNvGrpSpPr>
                    <a:grpSpLocks/>
                  </p:cNvGrpSpPr>
                  <p:nvPr/>
                </p:nvGrpSpPr>
                <p:grpSpPr bwMode="auto">
                  <a:xfrm>
                    <a:off x="2393" y="3701"/>
                    <a:ext cx="23" cy="6"/>
                    <a:chOff x="2393" y="3701"/>
                    <a:chExt cx="23" cy="6"/>
                  </a:xfrm>
                </p:grpSpPr>
                <p:sp>
                  <p:nvSpPr>
                    <p:cNvPr id="298" name="Freeform 169"/>
                    <p:cNvSpPr>
                      <a:spLocks/>
                    </p:cNvSpPr>
                    <p:nvPr/>
                  </p:nvSpPr>
                  <p:spPr bwMode="auto">
                    <a:xfrm>
                      <a:off x="2392" y="3754"/>
                      <a:ext cx="20" cy="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1" y="0"/>
                        </a:cxn>
                        <a:cxn ang="0">
                          <a:pos x="15" y="0"/>
                        </a:cxn>
                        <a:cxn ang="0">
                          <a:pos x="16" y="0"/>
                        </a:cxn>
                        <a:cxn ang="0">
                          <a:pos x="17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18" h="1">
                          <a:moveTo>
                            <a:pt x="0" y="0"/>
                          </a:moveTo>
                          <a:lnTo>
                            <a:pt x="11" y="0"/>
                          </a:lnTo>
                          <a:lnTo>
                            <a:pt x="15" y="0"/>
                          </a:lnTo>
                          <a:lnTo>
                            <a:pt x="16" y="0"/>
                          </a:lnTo>
                          <a:lnTo>
                            <a:pt x="17" y="0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299" name="Freeform 170"/>
                    <p:cNvSpPr>
                      <a:spLocks/>
                    </p:cNvSpPr>
                    <p:nvPr/>
                  </p:nvSpPr>
                  <p:spPr bwMode="auto">
                    <a:xfrm>
                      <a:off x="2392" y="3754"/>
                      <a:ext cx="20" cy="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"/>
                        </a:cxn>
                        <a:cxn ang="0">
                          <a:pos x="15" y="2"/>
                        </a:cxn>
                        <a:cxn ang="0">
                          <a:pos x="19" y="2"/>
                        </a:cxn>
                        <a:cxn ang="0">
                          <a:pos x="20" y="1"/>
                        </a:cxn>
                        <a:cxn ang="0">
                          <a:pos x="22" y="0"/>
                        </a:cxn>
                      </a:cxnLst>
                      <a:rect l="0" t="0" r="r" b="b"/>
                      <a:pathLst>
                        <a:path w="23" h="6">
                          <a:moveTo>
                            <a:pt x="0" y="5"/>
                          </a:moveTo>
                          <a:lnTo>
                            <a:pt x="15" y="2"/>
                          </a:lnTo>
                          <a:lnTo>
                            <a:pt x="19" y="2"/>
                          </a:lnTo>
                          <a:lnTo>
                            <a:pt x="20" y="1"/>
                          </a:lnTo>
                          <a:lnTo>
                            <a:pt x="22" y="0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grpSp>
                <p:nvGrpSpPr>
                  <p:cNvPr id="256" name="Group 171"/>
                  <p:cNvGrpSpPr>
                    <a:grpSpLocks/>
                  </p:cNvGrpSpPr>
                  <p:nvPr/>
                </p:nvGrpSpPr>
                <p:grpSpPr bwMode="auto">
                  <a:xfrm>
                    <a:off x="2387" y="3704"/>
                    <a:ext cx="13" cy="6"/>
                    <a:chOff x="2387" y="3704"/>
                    <a:chExt cx="13" cy="6"/>
                  </a:xfrm>
                </p:grpSpPr>
                <p:sp>
                  <p:nvSpPr>
                    <p:cNvPr id="296" name="Freeform 172"/>
                    <p:cNvSpPr>
                      <a:spLocks/>
                    </p:cNvSpPr>
                    <p:nvPr/>
                  </p:nvSpPr>
                  <p:spPr bwMode="auto">
                    <a:xfrm>
                      <a:off x="2383" y="3756"/>
                      <a:ext cx="20" cy="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2" y="0"/>
                        </a:cxn>
                        <a:cxn ang="0">
                          <a:pos x="4" y="1"/>
                        </a:cxn>
                        <a:cxn ang="0">
                          <a:pos x="5" y="1"/>
                        </a:cxn>
                        <a:cxn ang="0">
                          <a:pos x="6" y="2"/>
                        </a:cxn>
                        <a:cxn ang="0">
                          <a:pos x="5" y="2"/>
                        </a:cxn>
                        <a:cxn ang="0">
                          <a:pos x="4" y="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7" h="3">
                          <a:moveTo>
                            <a:pt x="0" y="0"/>
                          </a:moveTo>
                          <a:lnTo>
                            <a:pt x="2" y="0"/>
                          </a:lnTo>
                          <a:lnTo>
                            <a:pt x="4" y="1"/>
                          </a:lnTo>
                          <a:lnTo>
                            <a:pt x="5" y="1"/>
                          </a:lnTo>
                          <a:lnTo>
                            <a:pt x="6" y="2"/>
                          </a:lnTo>
                          <a:lnTo>
                            <a:pt x="5" y="2"/>
                          </a:lnTo>
                          <a:lnTo>
                            <a:pt x="4" y="2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297" name="Freeform 173"/>
                    <p:cNvSpPr>
                      <a:spLocks/>
                    </p:cNvSpPr>
                    <p:nvPr/>
                  </p:nvSpPr>
                  <p:spPr bwMode="auto">
                    <a:xfrm>
                      <a:off x="2383" y="3756"/>
                      <a:ext cx="20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"/>
                        </a:cxn>
                        <a:cxn ang="0">
                          <a:pos x="4" y="3"/>
                        </a:cxn>
                        <a:cxn ang="0">
                          <a:pos x="8" y="2"/>
                        </a:cxn>
                        <a:cxn ang="0">
                          <a:pos x="11" y="1"/>
                        </a:cxn>
                        <a:cxn ang="0">
                          <a:pos x="12" y="1"/>
                        </a:cxn>
                        <a:cxn ang="0">
                          <a:pos x="11" y="0"/>
                        </a:cxn>
                        <a:cxn ang="0">
                          <a:pos x="8" y="0"/>
                        </a:cxn>
                      </a:cxnLst>
                      <a:rect l="0" t="0" r="r" b="b"/>
                      <a:pathLst>
                        <a:path w="13" h="4">
                          <a:moveTo>
                            <a:pt x="0" y="3"/>
                          </a:moveTo>
                          <a:lnTo>
                            <a:pt x="4" y="3"/>
                          </a:lnTo>
                          <a:lnTo>
                            <a:pt x="8" y="2"/>
                          </a:lnTo>
                          <a:lnTo>
                            <a:pt x="11" y="1"/>
                          </a:lnTo>
                          <a:lnTo>
                            <a:pt x="12" y="1"/>
                          </a:lnTo>
                          <a:lnTo>
                            <a:pt x="11" y="0"/>
                          </a:lnTo>
                          <a:lnTo>
                            <a:pt x="8" y="0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grpSp>
                <p:nvGrpSpPr>
                  <p:cNvPr id="257" name="Group 174"/>
                  <p:cNvGrpSpPr>
                    <a:grpSpLocks/>
                  </p:cNvGrpSpPr>
                  <p:nvPr/>
                </p:nvGrpSpPr>
                <p:grpSpPr bwMode="auto">
                  <a:xfrm>
                    <a:off x="2387" y="3706"/>
                    <a:ext cx="13" cy="6"/>
                    <a:chOff x="2387" y="3706"/>
                    <a:chExt cx="13" cy="6"/>
                  </a:xfrm>
                </p:grpSpPr>
                <p:sp>
                  <p:nvSpPr>
                    <p:cNvPr id="294" name="Freeform 175"/>
                    <p:cNvSpPr>
                      <a:spLocks/>
                    </p:cNvSpPr>
                    <p:nvPr/>
                  </p:nvSpPr>
                  <p:spPr bwMode="auto">
                    <a:xfrm>
                      <a:off x="2383" y="3738"/>
                      <a:ext cx="20" cy="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3" y="0"/>
                        </a:cxn>
                        <a:cxn ang="0">
                          <a:pos x="4" y="1"/>
                        </a:cxn>
                        <a:cxn ang="0">
                          <a:pos x="5" y="1"/>
                        </a:cxn>
                        <a:cxn ang="0">
                          <a:pos x="6" y="2"/>
                        </a:cxn>
                        <a:cxn ang="0">
                          <a:pos x="5" y="2"/>
                        </a:cxn>
                        <a:cxn ang="0">
                          <a:pos x="3" y="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7" h="3">
                          <a:moveTo>
                            <a:pt x="0" y="0"/>
                          </a:moveTo>
                          <a:lnTo>
                            <a:pt x="3" y="0"/>
                          </a:lnTo>
                          <a:lnTo>
                            <a:pt x="4" y="1"/>
                          </a:lnTo>
                          <a:lnTo>
                            <a:pt x="5" y="1"/>
                          </a:lnTo>
                          <a:lnTo>
                            <a:pt x="6" y="2"/>
                          </a:lnTo>
                          <a:lnTo>
                            <a:pt x="5" y="2"/>
                          </a:lnTo>
                          <a:lnTo>
                            <a:pt x="3" y="2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295" name="Freeform 176"/>
                    <p:cNvSpPr>
                      <a:spLocks/>
                    </p:cNvSpPr>
                    <p:nvPr/>
                  </p:nvSpPr>
                  <p:spPr bwMode="auto">
                    <a:xfrm>
                      <a:off x="2383" y="3738"/>
                      <a:ext cx="20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"/>
                        </a:cxn>
                        <a:cxn ang="0">
                          <a:pos x="6" y="2"/>
                        </a:cxn>
                        <a:cxn ang="0">
                          <a:pos x="9" y="2"/>
                        </a:cxn>
                        <a:cxn ang="0">
                          <a:pos x="11" y="1"/>
                        </a:cxn>
                        <a:cxn ang="0">
                          <a:pos x="12" y="1"/>
                        </a:cxn>
                        <a:cxn ang="0">
                          <a:pos x="11" y="0"/>
                        </a:cxn>
                        <a:cxn ang="0">
                          <a:pos x="6" y="0"/>
                        </a:cxn>
                      </a:cxnLst>
                      <a:rect l="0" t="0" r="r" b="b"/>
                      <a:pathLst>
                        <a:path w="13" h="4">
                          <a:moveTo>
                            <a:pt x="0" y="3"/>
                          </a:moveTo>
                          <a:lnTo>
                            <a:pt x="6" y="2"/>
                          </a:lnTo>
                          <a:lnTo>
                            <a:pt x="9" y="2"/>
                          </a:lnTo>
                          <a:lnTo>
                            <a:pt x="11" y="1"/>
                          </a:lnTo>
                          <a:lnTo>
                            <a:pt x="12" y="1"/>
                          </a:lnTo>
                          <a:lnTo>
                            <a:pt x="11" y="0"/>
                          </a:lnTo>
                          <a:lnTo>
                            <a:pt x="6" y="0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sp>
                <p:nvSpPr>
                  <p:cNvPr id="258" name="Freeform 177"/>
                  <p:cNvSpPr>
                    <a:spLocks/>
                  </p:cNvSpPr>
                  <p:nvPr/>
                </p:nvSpPr>
                <p:spPr bwMode="auto">
                  <a:xfrm>
                    <a:off x="2396" y="3738"/>
                    <a:ext cx="17" cy="5"/>
                  </a:xfrm>
                  <a:custGeom>
                    <a:avLst/>
                    <a:gdLst/>
                    <a:ahLst/>
                    <a:cxnLst>
                      <a:cxn ang="0">
                        <a:pos x="0" y="4"/>
                      </a:cxn>
                      <a:cxn ang="0">
                        <a:pos x="9" y="2"/>
                      </a:cxn>
                      <a:cxn ang="0">
                        <a:pos x="13" y="0"/>
                      </a:cxn>
                      <a:cxn ang="0">
                        <a:pos x="0" y="4"/>
                      </a:cxn>
                    </a:cxnLst>
                    <a:rect l="0" t="0" r="r" b="b"/>
                    <a:pathLst>
                      <a:path w="14" h="5">
                        <a:moveTo>
                          <a:pt x="0" y="4"/>
                        </a:moveTo>
                        <a:lnTo>
                          <a:pt x="9" y="2"/>
                        </a:lnTo>
                        <a:lnTo>
                          <a:pt x="13" y="0"/>
                        </a:lnTo>
                        <a:lnTo>
                          <a:pt x="0" y="4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grpSp>
                <p:nvGrpSpPr>
                  <p:cNvPr id="259" name="Group 178"/>
                  <p:cNvGrpSpPr>
                    <a:grpSpLocks/>
                  </p:cNvGrpSpPr>
                  <p:nvPr/>
                </p:nvGrpSpPr>
                <p:grpSpPr bwMode="auto">
                  <a:xfrm>
                    <a:off x="2385" y="3710"/>
                    <a:ext cx="10" cy="6"/>
                    <a:chOff x="2385" y="3710"/>
                    <a:chExt cx="10" cy="6"/>
                  </a:xfrm>
                </p:grpSpPr>
                <p:sp>
                  <p:nvSpPr>
                    <p:cNvPr id="292" name="Freeform 179"/>
                    <p:cNvSpPr>
                      <a:spLocks/>
                    </p:cNvSpPr>
                    <p:nvPr/>
                  </p:nvSpPr>
                  <p:spPr bwMode="auto">
                    <a:xfrm>
                      <a:off x="2383" y="3738"/>
                      <a:ext cx="68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3" y="0"/>
                        </a:cxn>
                        <a:cxn ang="0">
                          <a:pos x="4" y="0"/>
                        </a:cxn>
                        <a:cxn ang="0">
                          <a:pos x="4" y="0"/>
                        </a:cxn>
                        <a:cxn ang="0">
                          <a:pos x="5" y="0"/>
                        </a:cxn>
                        <a:cxn ang="0">
                          <a:pos x="5" y="1"/>
                        </a:cxn>
                        <a:cxn ang="0">
                          <a:pos x="4" y="1"/>
                        </a:cxn>
                        <a:cxn ang="0">
                          <a:pos x="3" y="1"/>
                        </a:cxn>
                        <a:cxn ang="0">
                          <a:pos x="2" y="1"/>
                        </a:cxn>
                        <a:cxn ang="0">
                          <a:pos x="4" y="1"/>
                        </a:cxn>
                        <a:cxn ang="0">
                          <a:pos x="4" y="1"/>
                        </a:cxn>
                        <a:cxn ang="0">
                          <a:pos x="5" y="1"/>
                        </a:cxn>
                        <a:cxn ang="0">
                          <a:pos x="5" y="1"/>
                        </a:cxn>
                        <a:cxn ang="0">
                          <a:pos x="4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6" h="2">
                          <a:moveTo>
                            <a:pt x="0" y="0"/>
                          </a:moveTo>
                          <a:lnTo>
                            <a:pt x="3" y="0"/>
                          </a:lnTo>
                          <a:lnTo>
                            <a:pt x="4" y="0"/>
                          </a:lnTo>
                          <a:lnTo>
                            <a:pt x="4" y="0"/>
                          </a:lnTo>
                          <a:lnTo>
                            <a:pt x="5" y="0"/>
                          </a:lnTo>
                          <a:lnTo>
                            <a:pt x="5" y="1"/>
                          </a:lnTo>
                          <a:lnTo>
                            <a:pt x="4" y="1"/>
                          </a:lnTo>
                          <a:lnTo>
                            <a:pt x="3" y="1"/>
                          </a:lnTo>
                          <a:lnTo>
                            <a:pt x="2" y="1"/>
                          </a:lnTo>
                          <a:lnTo>
                            <a:pt x="4" y="1"/>
                          </a:lnTo>
                          <a:lnTo>
                            <a:pt x="4" y="1"/>
                          </a:lnTo>
                          <a:lnTo>
                            <a:pt x="5" y="1"/>
                          </a:lnTo>
                          <a:lnTo>
                            <a:pt x="5" y="1"/>
                          </a:lnTo>
                          <a:lnTo>
                            <a:pt x="4" y="0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293" name="Freeform 180"/>
                    <p:cNvSpPr>
                      <a:spLocks/>
                    </p:cNvSpPr>
                    <p:nvPr/>
                  </p:nvSpPr>
                  <p:spPr bwMode="auto">
                    <a:xfrm>
                      <a:off x="2383" y="3738"/>
                      <a:ext cx="79" cy="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"/>
                        </a:cxn>
                        <a:cxn ang="0">
                          <a:pos x="5" y="4"/>
                        </a:cxn>
                        <a:cxn ang="0">
                          <a:pos x="7" y="3"/>
                        </a:cxn>
                        <a:cxn ang="0">
                          <a:pos x="8" y="3"/>
                        </a:cxn>
                        <a:cxn ang="0">
                          <a:pos x="8" y="2"/>
                        </a:cxn>
                        <a:cxn ang="0">
                          <a:pos x="8" y="2"/>
                        </a:cxn>
                        <a:cxn ang="0">
                          <a:pos x="8" y="1"/>
                        </a:cxn>
                        <a:cxn ang="0">
                          <a:pos x="6" y="0"/>
                        </a:cxn>
                        <a:cxn ang="0">
                          <a:pos x="4" y="0"/>
                        </a:cxn>
                        <a:cxn ang="0">
                          <a:pos x="7" y="1"/>
                        </a:cxn>
                        <a:cxn ang="0">
                          <a:pos x="8" y="1"/>
                        </a:cxn>
                        <a:cxn ang="0">
                          <a:pos x="8" y="1"/>
                        </a:cxn>
                        <a:cxn ang="0">
                          <a:pos x="9" y="2"/>
                        </a:cxn>
                        <a:cxn ang="0">
                          <a:pos x="8" y="3"/>
                        </a:cxn>
                      </a:cxnLst>
                      <a:rect l="0" t="0" r="r" b="b"/>
                      <a:pathLst>
                        <a:path w="10" h="5">
                          <a:moveTo>
                            <a:pt x="0" y="4"/>
                          </a:moveTo>
                          <a:lnTo>
                            <a:pt x="5" y="4"/>
                          </a:lnTo>
                          <a:lnTo>
                            <a:pt x="7" y="3"/>
                          </a:lnTo>
                          <a:lnTo>
                            <a:pt x="8" y="3"/>
                          </a:lnTo>
                          <a:lnTo>
                            <a:pt x="8" y="2"/>
                          </a:lnTo>
                          <a:lnTo>
                            <a:pt x="8" y="2"/>
                          </a:lnTo>
                          <a:lnTo>
                            <a:pt x="8" y="1"/>
                          </a:lnTo>
                          <a:lnTo>
                            <a:pt x="6" y="0"/>
                          </a:lnTo>
                          <a:lnTo>
                            <a:pt x="4" y="0"/>
                          </a:lnTo>
                          <a:lnTo>
                            <a:pt x="7" y="1"/>
                          </a:lnTo>
                          <a:lnTo>
                            <a:pt x="8" y="1"/>
                          </a:lnTo>
                          <a:lnTo>
                            <a:pt x="8" y="1"/>
                          </a:lnTo>
                          <a:lnTo>
                            <a:pt x="9" y="2"/>
                          </a:lnTo>
                          <a:lnTo>
                            <a:pt x="8" y="3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grpSp>
                <p:nvGrpSpPr>
                  <p:cNvPr id="260" name="Group 181"/>
                  <p:cNvGrpSpPr>
                    <a:grpSpLocks/>
                  </p:cNvGrpSpPr>
                  <p:nvPr/>
                </p:nvGrpSpPr>
                <p:grpSpPr bwMode="auto">
                  <a:xfrm>
                    <a:off x="2393" y="3709"/>
                    <a:ext cx="16" cy="5"/>
                    <a:chOff x="2393" y="3709"/>
                    <a:chExt cx="16" cy="5"/>
                  </a:xfrm>
                </p:grpSpPr>
                <p:sp>
                  <p:nvSpPr>
                    <p:cNvPr id="290" name="Freeform 182"/>
                    <p:cNvSpPr>
                      <a:spLocks/>
                    </p:cNvSpPr>
                    <p:nvPr/>
                  </p:nvSpPr>
                  <p:spPr bwMode="auto">
                    <a:xfrm>
                      <a:off x="2392" y="3738"/>
                      <a:ext cx="13" cy="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5" y="1"/>
                        </a:cxn>
                        <a:cxn ang="0">
                          <a:pos x="9" y="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10" h="3">
                          <a:moveTo>
                            <a:pt x="0" y="0"/>
                          </a:moveTo>
                          <a:lnTo>
                            <a:pt x="5" y="1"/>
                          </a:lnTo>
                          <a:lnTo>
                            <a:pt x="9" y="2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291" name="Freeform 183"/>
                    <p:cNvSpPr>
                      <a:spLocks/>
                    </p:cNvSpPr>
                    <p:nvPr/>
                  </p:nvSpPr>
                  <p:spPr bwMode="auto">
                    <a:xfrm>
                      <a:off x="2392" y="3738"/>
                      <a:ext cx="19" cy="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9" y="1"/>
                        </a:cxn>
                        <a:cxn ang="0">
                          <a:pos x="15" y="0"/>
                        </a:cxn>
                      </a:cxnLst>
                      <a:rect l="0" t="0" r="r" b="b"/>
                      <a:pathLst>
                        <a:path w="16" h="3">
                          <a:moveTo>
                            <a:pt x="0" y="2"/>
                          </a:moveTo>
                          <a:lnTo>
                            <a:pt x="9" y="1"/>
                          </a:lnTo>
                          <a:lnTo>
                            <a:pt x="15" y="0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grpSp>
                <p:nvGrpSpPr>
                  <p:cNvPr id="261" name="Group 184"/>
                  <p:cNvGrpSpPr>
                    <a:grpSpLocks/>
                  </p:cNvGrpSpPr>
                  <p:nvPr/>
                </p:nvGrpSpPr>
                <p:grpSpPr bwMode="auto">
                  <a:xfrm>
                    <a:off x="2384" y="3713"/>
                    <a:ext cx="10" cy="5"/>
                    <a:chOff x="2384" y="3713"/>
                    <a:chExt cx="10" cy="5"/>
                  </a:xfrm>
                </p:grpSpPr>
                <p:sp>
                  <p:nvSpPr>
                    <p:cNvPr id="288" name="Freeform 185"/>
                    <p:cNvSpPr>
                      <a:spLocks/>
                    </p:cNvSpPr>
                    <p:nvPr/>
                  </p:nvSpPr>
                  <p:spPr bwMode="auto">
                    <a:xfrm>
                      <a:off x="2383" y="3738"/>
                      <a:ext cx="72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3" y="0"/>
                        </a:cxn>
                        <a:cxn ang="0">
                          <a:pos x="3" y="0"/>
                        </a:cxn>
                        <a:cxn ang="0">
                          <a:pos x="4" y="0"/>
                        </a:cxn>
                        <a:cxn ang="0">
                          <a:pos x="4" y="0"/>
                        </a:cxn>
                        <a:cxn ang="0">
                          <a:pos x="4" y="0"/>
                        </a:cxn>
                        <a:cxn ang="0">
                          <a:pos x="4" y="0"/>
                        </a:cxn>
                        <a:cxn ang="0">
                          <a:pos x="4" y="1"/>
                        </a:cxn>
                        <a:cxn ang="0">
                          <a:pos x="3" y="1"/>
                        </a:cxn>
                        <a:cxn ang="0">
                          <a:pos x="2" y="1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5" h="2">
                          <a:moveTo>
                            <a:pt x="0" y="0"/>
                          </a:moveTo>
                          <a:lnTo>
                            <a:pt x="3" y="0"/>
                          </a:lnTo>
                          <a:lnTo>
                            <a:pt x="3" y="0"/>
                          </a:lnTo>
                          <a:lnTo>
                            <a:pt x="4" y="0"/>
                          </a:lnTo>
                          <a:lnTo>
                            <a:pt x="4" y="0"/>
                          </a:lnTo>
                          <a:lnTo>
                            <a:pt x="4" y="0"/>
                          </a:lnTo>
                          <a:lnTo>
                            <a:pt x="4" y="0"/>
                          </a:lnTo>
                          <a:lnTo>
                            <a:pt x="4" y="1"/>
                          </a:lnTo>
                          <a:lnTo>
                            <a:pt x="3" y="1"/>
                          </a:lnTo>
                          <a:lnTo>
                            <a:pt x="2" y="1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289" name="Freeform 186"/>
                    <p:cNvSpPr>
                      <a:spLocks/>
                    </p:cNvSpPr>
                    <p:nvPr/>
                  </p:nvSpPr>
                  <p:spPr bwMode="auto">
                    <a:xfrm>
                      <a:off x="2383" y="3738"/>
                      <a:ext cx="91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"/>
                        </a:cxn>
                        <a:cxn ang="0">
                          <a:pos x="6" y="3"/>
                        </a:cxn>
                        <a:cxn ang="0">
                          <a:pos x="7" y="3"/>
                        </a:cxn>
                        <a:cxn ang="0">
                          <a:pos x="8" y="3"/>
                        </a:cxn>
                        <a:cxn ang="0">
                          <a:pos x="8" y="3"/>
                        </a:cxn>
                        <a:cxn ang="0">
                          <a:pos x="9" y="2"/>
                        </a:cxn>
                        <a:cxn ang="0">
                          <a:pos x="9" y="2"/>
                        </a:cxn>
                        <a:cxn ang="0">
                          <a:pos x="8" y="1"/>
                        </a:cxn>
                        <a:cxn ang="0">
                          <a:pos x="6" y="1"/>
                        </a:cxn>
                        <a:cxn ang="0">
                          <a:pos x="5" y="0"/>
                        </a:cxn>
                      </a:cxnLst>
                      <a:rect l="0" t="0" r="r" b="b"/>
                      <a:pathLst>
                        <a:path w="10" h="4">
                          <a:moveTo>
                            <a:pt x="0" y="3"/>
                          </a:moveTo>
                          <a:lnTo>
                            <a:pt x="6" y="3"/>
                          </a:lnTo>
                          <a:lnTo>
                            <a:pt x="7" y="3"/>
                          </a:lnTo>
                          <a:lnTo>
                            <a:pt x="8" y="3"/>
                          </a:lnTo>
                          <a:lnTo>
                            <a:pt x="8" y="3"/>
                          </a:lnTo>
                          <a:lnTo>
                            <a:pt x="9" y="2"/>
                          </a:lnTo>
                          <a:lnTo>
                            <a:pt x="9" y="2"/>
                          </a:lnTo>
                          <a:lnTo>
                            <a:pt x="8" y="1"/>
                          </a:lnTo>
                          <a:lnTo>
                            <a:pt x="6" y="1"/>
                          </a:lnTo>
                          <a:lnTo>
                            <a:pt x="5" y="0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grpSp>
                <p:nvGrpSpPr>
                  <p:cNvPr id="262" name="Group 187"/>
                  <p:cNvGrpSpPr>
                    <a:grpSpLocks/>
                  </p:cNvGrpSpPr>
                  <p:nvPr/>
                </p:nvGrpSpPr>
                <p:grpSpPr bwMode="auto">
                  <a:xfrm>
                    <a:off x="2391" y="3712"/>
                    <a:ext cx="12" cy="6"/>
                    <a:chOff x="2391" y="3712"/>
                    <a:chExt cx="12" cy="6"/>
                  </a:xfrm>
                </p:grpSpPr>
                <p:sp>
                  <p:nvSpPr>
                    <p:cNvPr id="286" name="Freeform 188"/>
                    <p:cNvSpPr>
                      <a:spLocks/>
                    </p:cNvSpPr>
                    <p:nvPr/>
                  </p:nvSpPr>
                  <p:spPr bwMode="auto">
                    <a:xfrm>
                      <a:off x="2391" y="3738"/>
                      <a:ext cx="12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6" y="5"/>
                        </a:cxn>
                        <a:cxn ang="0">
                          <a:pos x="8" y="5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9" h="6">
                          <a:moveTo>
                            <a:pt x="0" y="0"/>
                          </a:moveTo>
                          <a:lnTo>
                            <a:pt x="6" y="5"/>
                          </a:lnTo>
                          <a:lnTo>
                            <a:pt x="8" y="5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287" name="Freeform 189"/>
                    <p:cNvSpPr>
                      <a:spLocks/>
                    </p:cNvSpPr>
                    <p:nvPr/>
                  </p:nvSpPr>
                  <p:spPr bwMode="auto">
                    <a:xfrm>
                      <a:off x="2391" y="3738"/>
                      <a:ext cx="15" cy="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8" y="0"/>
                        </a:cxn>
                        <a:cxn ang="0">
                          <a:pos x="11" y="0"/>
                        </a:cxn>
                      </a:cxnLst>
                      <a:rect l="0" t="0" r="r" b="b"/>
                      <a:pathLst>
                        <a:path w="12" h="1">
                          <a:moveTo>
                            <a:pt x="0" y="0"/>
                          </a:moveTo>
                          <a:lnTo>
                            <a:pt x="8" y="0"/>
                          </a:lnTo>
                          <a:lnTo>
                            <a:pt x="11" y="0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grpSp>
                <p:nvGrpSpPr>
                  <p:cNvPr id="263" name="Group 190"/>
                  <p:cNvGrpSpPr>
                    <a:grpSpLocks/>
                  </p:cNvGrpSpPr>
                  <p:nvPr/>
                </p:nvGrpSpPr>
                <p:grpSpPr bwMode="auto">
                  <a:xfrm>
                    <a:off x="2381" y="3717"/>
                    <a:ext cx="10" cy="5"/>
                    <a:chOff x="2381" y="3717"/>
                    <a:chExt cx="10" cy="5"/>
                  </a:xfrm>
                </p:grpSpPr>
                <p:sp>
                  <p:nvSpPr>
                    <p:cNvPr id="284" name="Freeform 191"/>
                    <p:cNvSpPr>
                      <a:spLocks/>
                    </p:cNvSpPr>
                    <p:nvPr/>
                  </p:nvSpPr>
                  <p:spPr bwMode="auto">
                    <a:xfrm>
                      <a:off x="2383" y="3738"/>
                      <a:ext cx="95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3" y="0"/>
                        </a:cxn>
                        <a:cxn ang="0">
                          <a:pos x="4" y="0"/>
                        </a:cxn>
                        <a:cxn ang="0">
                          <a:pos x="4" y="0"/>
                        </a:cxn>
                        <a:cxn ang="0">
                          <a:pos x="4" y="1"/>
                        </a:cxn>
                        <a:cxn ang="0">
                          <a:pos x="4" y="1"/>
                        </a:cxn>
                        <a:cxn ang="0">
                          <a:pos x="4" y="1"/>
                        </a:cxn>
                        <a:cxn ang="0">
                          <a:pos x="3" y="1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5" h="2">
                          <a:moveTo>
                            <a:pt x="0" y="0"/>
                          </a:moveTo>
                          <a:lnTo>
                            <a:pt x="3" y="0"/>
                          </a:lnTo>
                          <a:lnTo>
                            <a:pt x="4" y="0"/>
                          </a:lnTo>
                          <a:lnTo>
                            <a:pt x="4" y="0"/>
                          </a:lnTo>
                          <a:lnTo>
                            <a:pt x="4" y="1"/>
                          </a:lnTo>
                          <a:lnTo>
                            <a:pt x="4" y="1"/>
                          </a:lnTo>
                          <a:lnTo>
                            <a:pt x="4" y="1"/>
                          </a:lnTo>
                          <a:lnTo>
                            <a:pt x="3" y="1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285" name="Freeform 192"/>
                    <p:cNvSpPr>
                      <a:spLocks/>
                    </p:cNvSpPr>
                    <p:nvPr/>
                  </p:nvSpPr>
                  <p:spPr bwMode="auto">
                    <a:xfrm>
                      <a:off x="2383" y="3738"/>
                      <a:ext cx="117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7" y="3"/>
                        </a:cxn>
                        <a:cxn ang="0">
                          <a:pos x="8" y="3"/>
                        </a:cxn>
                        <a:cxn ang="0">
                          <a:pos x="8" y="2"/>
                        </a:cxn>
                        <a:cxn ang="0">
                          <a:pos x="9" y="1"/>
                        </a:cxn>
                        <a:cxn ang="0">
                          <a:pos x="9" y="1"/>
                        </a:cxn>
                        <a:cxn ang="0">
                          <a:pos x="8" y="0"/>
                        </a:cxn>
                        <a:cxn ang="0">
                          <a:pos x="7" y="0"/>
                        </a:cxn>
                      </a:cxnLst>
                      <a:rect l="0" t="0" r="r" b="b"/>
                      <a:pathLst>
                        <a:path w="10" h="4">
                          <a:moveTo>
                            <a:pt x="0" y="2"/>
                          </a:moveTo>
                          <a:lnTo>
                            <a:pt x="7" y="3"/>
                          </a:lnTo>
                          <a:lnTo>
                            <a:pt x="8" y="3"/>
                          </a:lnTo>
                          <a:lnTo>
                            <a:pt x="8" y="2"/>
                          </a:lnTo>
                          <a:lnTo>
                            <a:pt x="9" y="1"/>
                          </a:lnTo>
                          <a:lnTo>
                            <a:pt x="9" y="1"/>
                          </a:lnTo>
                          <a:lnTo>
                            <a:pt x="8" y="0"/>
                          </a:lnTo>
                          <a:lnTo>
                            <a:pt x="7" y="0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grpSp>
                <p:nvGrpSpPr>
                  <p:cNvPr id="264" name="Group 193"/>
                  <p:cNvGrpSpPr>
                    <a:grpSpLocks/>
                  </p:cNvGrpSpPr>
                  <p:nvPr/>
                </p:nvGrpSpPr>
                <p:grpSpPr bwMode="auto">
                  <a:xfrm>
                    <a:off x="2387" y="3717"/>
                    <a:ext cx="13" cy="5"/>
                    <a:chOff x="2387" y="3717"/>
                    <a:chExt cx="13" cy="5"/>
                  </a:xfrm>
                </p:grpSpPr>
                <p:sp>
                  <p:nvSpPr>
                    <p:cNvPr id="282" name="Freeform 194"/>
                    <p:cNvSpPr>
                      <a:spLocks/>
                    </p:cNvSpPr>
                    <p:nvPr/>
                  </p:nvSpPr>
                  <p:spPr bwMode="auto">
                    <a:xfrm>
                      <a:off x="2383" y="3738"/>
                      <a:ext cx="20" cy="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5" y="0"/>
                        </a:cxn>
                        <a:cxn ang="0">
                          <a:pos x="5" y="0"/>
                        </a:cxn>
                        <a:cxn ang="0">
                          <a:pos x="6" y="4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7" h="5">
                          <a:moveTo>
                            <a:pt x="0" y="0"/>
                          </a:moveTo>
                          <a:lnTo>
                            <a:pt x="5" y="0"/>
                          </a:lnTo>
                          <a:lnTo>
                            <a:pt x="5" y="0"/>
                          </a:lnTo>
                          <a:lnTo>
                            <a:pt x="6" y="4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283" name="Freeform 195"/>
                    <p:cNvSpPr>
                      <a:spLocks/>
                    </p:cNvSpPr>
                    <p:nvPr/>
                  </p:nvSpPr>
                  <p:spPr bwMode="auto">
                    <a:xfrm>
                      <a:off x="2383" y="3738"/>
                      <a:ext cx="20" cy="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9" y="0"/>
                        </a:cxn>
                        <a:cxn ang="0">
                          <a:pos x="11" y="0"/>
                        </a:cxn>
                        <a:cxn ang="0">
                          <a:pos x="12" y="0"/>
                        </a:cxn>
                      </a:cxnLst>
                      <a:rect l="0" t="0" r="r" b="b"/>
                      <a:pathLst>
                        <a:path w="13" h="1">
                          <a:moveTo>
                            <a:pt x="0" y="0"/>
                          </a:moveTo>
                          <a:lnTo>
                            <a:pt x="9" y="0"/>
                          </a:lnTo>
                          <a:lnTo>
                            <a:pt x="11" y="0"/>
                          </a:lnTo>
                          <a:lnTo>
                            <a:pt x="12" y="0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grpSp>
                <p:nvGrpSpPr>
                  <p:cNvPr id="265" name="Group 196"/>
                  <p:cNvGrpSpPr>
                    <a:grpSpLocks/>
                  </p:cNvGrpSpPr>
                  <p:nvPr/>
                </p:nvGrpSpPr>
                <p:grpSpPr bwMode="auto">
                  <a:xfrm>
                    <a:off x="2379" y="3719"/>
                    <a:ext cx="10" cy="6"/>
                    <a:chOff x="2379" y="3719"/>
                    <a:chExt cx="10" cy="6"/>
                  </a:xfrm>
                </p:grpSpPr>
                <p:sp>
                  <p:nvSpPr>
                    <p:cNvPr id="280" name="Freeform 197"/>
                    <p:cNvSpPr>
                      <a:spLocks/>
                    </p:cNvSpPr>
                    <p:nvPr/>
                  </p:nvSpPr>
                  <p:spPr bwMode="auto">
                    <a:xfrm>
                      <a:off x="2379" y="3738"/>
                      <a:ext cx="97" cy="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2" y="0"/>
                        </a:cxn>
                        <a:cxn ang="0">
                          <a:pos x="3" y="0"/>
                        </a:cxn>
                        <a:cxn ang="0">
                          <a:pos x="4" y="0"/>
                        </a:cxn>
                        <a:cxn ang="0">
                          <a:pos x="5" y="0"/>
                        </a:cxn>
                        <a:cxn ang="0">
                          <a:pos x="5" y="1"/>
                        </a:cxn>
                        <a:cxn ang="0">
                          <a:pos x="5" y="1"/>
                        </a:cxn>
                        <a:cxn ang="0">
                          <a:pos x="4" y="2"/>
                        </a:cxn>
                        <a:cxn ang="0">
                          <a:pos x="3" y="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6" h="3">
                          <a:moveTo>
                            <a:pt x="0" y="0"/>
                          </a:moveTo>
                          <a:lnTo>
                            <a:pt x="2" y="0"/>
                          </a:lnTo>
                          <a:lnTo>
                            <a:pt x="3" y="0"/>
                          </a:lnTo>
                          <a:lnTo>
                            <a:pt x="4" y="0"/>
                          </a:lnTo>
                          <a:lnTo>
                            <a:pt x="5" y="0"/>
                          </a:lnTo>
                          <a:lnTo>
                            <a:pt x="5" y="1"/>
                          </a:lnTo>
                          <a:lnTo>
                            <a:pt x="5" y="1"/>
                          </a:lnTo>
                          <a:lnTo>
                            <a:pt x="4" y="2"/>
                          </a:lnTo>
                          <a:lnTo>
                            <a:pt x="3" y="2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281" name="Freeform 198"/>
                    <p:cNvSpPr>
                      <a:spLocks/>
                    </p:cNvSpPr>
                    <p:nvPr/>
                  </p:nvSpPr>
                  <p:spPr bwMode="auto">
                    <a:xfrm>
                      <a:off x="2379" y="3738"/>
                      <a:ext cx="110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"/>
                        </a:cxn>
                        <a:cxn ang="0">
                          <a:pos x="4" y="3"/>
                        </a:cxn>
                        <a:cxn ang="0">
                          <a:pos x="6" y="3"/>
                        </a:cxn>
                        <a:cxn ang="0">
                          <a:pos x="8" y="3"/>
                        </a:cxn>
                        <a:cxn ang="0">
                          <a:pos x="9" y="3"/>
                        </a:cxn>
                        <a:cxn ang="0">
                          <a:pos x="9" y="2"/>
                        </a:cxn>
                        <a:cxn ang="0">
                          <a:pos x="8" y="2"/>
                        </a:cxn>
                        <a:cxn ang="0">
                          <a:pos x="7" y="1"/>
                        </a:cxn>
                        <a:cxn ang="0">
                          <a:pos x="5" y="0"/>
                        </a:cxn>
                      </a:cxnLst>
                      <a:rect l="0" t="0" r="r" b="b"/>
                      <a:pathLst>
                        <a:path w="10" h="4">
                          <a:moveTo>
                            <a:pt x="0" y="3"/>
                          </a:moveTo>
                          <a:lnTo>
                            <a:pt x="4" y="3"/>
                          </a:lnTo>
                          <a:lnTo>
                            <a:pt x="6" y="3"/>
                          </a:lnTo>
                          <a:lnTo>
                            <a:pt x="8" y="3"/>
                          </a:lnTo>
                          <a:lnTo>
                            <a:pt x="9" y="3"/>
                          </a:lnTo>
                          <a:lnTo>
                            <a:pt x="9" y="2"/>
                          </a:lnTo>
                          <a:lnTo>
                            <a:pt x="8" y="2"/>
                          </a:lnTo>
                          <a:lnTo>
                            <a:pt x="7" y="1"/>
                          </a:lnTo>
                          <a:lnTo>
                            <a:pt x="5" y="0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grpSp>
                <p:nvGrpSpPr>
                  <p:cNvPr id="266" name="Group 199"/>
                  <p:cNvGrpSpPr>
                    <a:grpSpLocks/>
                  </p:cNvGrpSpPr>
                  <p:nvPr/>
                </p:nvGrpSpPr>
                <p:grpSpPr bwMode="auto">
                  <a:xfrm>
                    <a:off x="2376" y="3722"/>
                    <a:ext cx="10" cy="5"/>
                    <a:chOff x="2376" y="3722"/>
                    <a:chExt cx="10" cy="5"/>
                  </a:xfrm>
                </p:grpSpPr>
                <p:sp>
                  <p:nvSpPr>
                    <p:cNvPr id="278" name="Freeform 200"/>
                    <p:cNvSpPr>
                      <a:spLocks/>
                    </p:cNvSpPr>
                    <p:nvPr/>
                  </p:nvSpPr>
                  <p:spPr bwMode="auto">
                    <a:xfrm>
                      <a:off x="2376" y="3738"/>
                      <a:ext cx="8" cy="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3" y="0"/>
                        </a:cxn>
                        <a:cxn ang="0">
                          <a:pos x="4" y="0"/>
                        </a:cxn>
                        <a:cxn ang="0">
                          <a:pos x="5" y="0"/>
                        </a:cxn>
                        <a:cxn ang="0">
                          <a:pos x="5" y="1"/>
                        </a:cxn>
                        <a:cxn ang="0">
                          <a:pos x="5" y="1"/>
                        </a:cxn>
                        <a:cxn ang="0">
                          <a:pos x="5" y="1"/>
                        </a:cxn>
                        <a:cxn ang="0">
                          <a:pos x="4" y="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6" h="3">
                          <a:moveTo>
                            <a:pt x="0" y="0"/>
                          </a:moveTo>
                          <a:lnTo>
                            <a:pt x="3" y="0"/>
                          </a:lnTo>
                          <a:lnTo>
                            <a:pt x="4" y="0"/>
                          </a:lnTo>
                          <a:lnTo>
                            <a:pt x="5" y="0"/>
                          </a:lnTo>
                          <a:lnTo>
                            <a:pt x="5" y="1"/>
                          </a:lnTo>
                          <a:lnTo>
                            <a:pt x="5" y="1"/>
                          </a:lnTo>
                          <a:lnTo>
                            <a:pt x="5" y="1"/>
                          </a:lnTo>
                          <a:lnTo>
                            <a:pt x="4" y="2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279" name="Freeform 201"/>
                    <p:cNvSpPr>
                      <a:spLocks/>
                    </p:cNvSpPr>
                    <p:nvPr/>
                  </p:nvSpPr>
                  <p:spPr bwMode="auto">
                    <a:xfrm>
                      <a:off x="2376" y="3738"/>
                      <a:ext cx="10" cy="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6" y="2"/>
                        </a:cxn>
                        <a:cxn ang="0">
                          <a:pos x="7" y="2"/>
                        </a:cxn>
                        <a:cxn ang="0">
                          <a:pos x="8" y="2"/>
                        </a:cxn>
                        <a:cxn ang="0">
                          <a:pos x="9" y="1"/>
                        </a:cxn>
                        <a:cxn ang="0">
                          <a:pos x="9" y="1"/>
                        </a:cxn>
                        <a:cxn ang="0">
                          <a:pos x="8" y="1"/>
                        </a:cxn>
                        <a:cxn ang="0">
                          <a:pos x="6" y="0"/>
                        </a:cxn>
                      </a:cxnLst>
                      <a:rect l="0" t="0" r="r" b="b"/>
                      <a:pathLst>
                        <a:path w="10" h="3">
                          <a:moveTo>
                            <a:pt x="0" y="2"/>
                          </a:moveTo>
                          <a:lnTo>
                            <a:pt x="6" y="2"/>
                          </a:lnTo>
                          <a:lnTo>
                            <a:pt x="7" y="2"/>
                          </a:lnTo>
                          <a:lnTo>
                            <a:pt x="8" y="2"/>
                          </a:lnTo>
                          <a:lnTo>
                            <a:pt x="9" y="1"/>
                          </a:lnTo>
                          <a:lnTo>
                            <a:pt x="9" y="1"/>
                          </a:lnTo>
                          <a:lnTo>
                            <a:pt x="8" y="1"/>
                          </a:lnTo>
                          <a:lnTo>
                            <a:pt x="6" y="0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grpSp>
                <p:nvGrpSpPr>
                  <p:cNvPr id="267" name="Group 202"/>
                  <p:cNvGrpSpPr>
                    <a:grpSpLocks/>
                  </p:cNvGrpSpPr>
                  <p:nvPr/>
                </p:nvGrpSpPr>
                <p:grpSpPr bwMode="auto">
                  <a:xfrm>
                    <a:off x="2385" y="3720"/>
                    <a:ext cx="7" cy="5"/>
                    <a:chOff x="2385" y="3720"/>
                    <a:chExt cx="7" cy="5"/>
                  </a:xfrm>
                </p:grpSpPr>
                <p:sp>
                  <p:nvSpPr>
                    <p:cNvPr id="276" name="Freeform 203"/>
                    <p:cNvSpPr>
                      <a:spLocks/>
                    </p:cNvSpPr>
                    <p:nvPr/>
                  </p:nvSpPr>
                  <p:spPr bwMode="auto">
                    <a:xfrm>
                      <a:off x="2383" y="3738"/>
                      <a:ext cx="1" cy="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4"/>
                        </a:cxn>
                      </a:cxnLst>
                      <a:rect l="0" t="0" r="r" b="b"/>
                      <a:pathLst>
                        <a:path w="1" h="5">
                          <a:moveTo>
                            <a:pt x="0" y="4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4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277" name="Freeform 204"/>
                    <p:cNvSpPr>
                      <a:spLocks/>
                    </p:cNvSpPr>
                    <p:nvPr/>
                  </p:nvSpPr>
                  <p:spPr bwMode="auto">
                    <a:xfrm>
                      <a:off x="2383" y="3738"/>
                      <a:ext cx="239" cy="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4" y="0"/>
                        </a:cxn>
                        <a:cxn ang="0">
                          <a:pos x="6" y="0"/>
                        </a:cxn>
                      </a:cxnLst>
                      <a:rect l="0" t="0" r="r" b="b"/>
                      <a:pathLst>
                        <a:path w="7" h="1">
                          <a:moveTo>
                            <a:pt x="0" y="0"/>
                          </a:moveTo>
                          <a:lnTo>
                            <a:pt x="4" y="0"/>
                          </a:lnTo>
                          <a:lnTo>
                            <a:pt x="6" y="0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grpSp>
                <p:nvGrpSpPr>
                  <p:cNvPr id="268" name="Group 205"/>
                  <p:cNvGrpSpPr>
                    <a:grpSpLocks/>
                  </p:cNvGrpSpPr>
                  <p:nvPr/>
                </p:nvGrpSpPr>
                <p:grpSpPr bwMode="auto">
                  <a:xfrm>
                    <a:off x="2381" y="3723"/>
                    <a:ext cx="5" cy="5"/>
                    <a:chOff x="2381" y="3723"/>
                    <a:chExt cx="5" cy="5"/>
                  </a:xfrm>
                </p:grpSpPr>
                <p:sp>
                  <p:nvSpPr>
                    <p:cNvPr id="274" name="Freeform 206"/>
                    <p:cNvSpPr>
                      <a:spLocks/>
                    </p:cNvSpPr>
                    <p:nvPr/>
                  </p:nvSpPr>
                  <p:spPr bwMode="auto">
                    <a:xfrm>
                      <a:off x="2383" y="3738"/>
                      <a:ext cx="3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3"/>
                        </a:cxn>
                        <a:cxn ang="0">
                          <a:pos x="1" y="2"/>
                        </a:cxn>
                        <a:cxn ang="0">
                          <a:pos x="1" y="1"/>
                        </a:cxn>
                        <a:cxn ang="0">
                          <a:pos x="0" y="0"/>
                        </a:cxn>
                        <a:cxn ang="0">
                          <a:pos x="2" y="3"/>
                        </a:cxn>
                      </a:cxnLst>
                      <a:rect l="0" t="0" r="r" b="b"/>
                      <a:pathLst>
                        <a:path w="3" h="4">
                          <a:moveTo>
                            <a:pt x="2" y="3"/>
                          </a:moveTo>
                          <a:lnTo>
                            <a:pt x="1" y="2"/>
                          </a:lnTo>
                          <a:lnTo>
                            <a:pt x="1" y="1"/>
                          </a:lnTo>
                          <a:lnTo>
                            <a:pt x="0" y="0"/>
                          </a:lnTo>
                          <a:lnTo>
                            <a:pt x="2" y="3"/>
                          </a:lnTo>
                        </a:path>
                      </a:pathLst>
                    </a:custGeom>
                    <a:solidFill>
                      <a:srgbClr val="FFA000"/>
                    </a:solidFill>
                    <a:ln w="12700" cap="rnd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275" name="Freeform 207"/>
                    <p:cNvSpPr>
                      <a:spLocks/>
                    </p:cNvSpPr>
                    <p:nvPr/>
                  </p:nvSpPr>
                  <p:spPr bwMode="auto">
                    <a:xfrm>
                      <a:off x="2383" y="3738"/>
                      <a:ext cx="3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" y="0"/>
                        </a:cxn>
                        <a:cxn ang="0">
                          <a:pos x="1" y="1"/>
                        </a:cxn>
                        <a:cxn ang="0">
                          <a:pos x="2" y="1"/>
                        </a:cxn>
                      </a:cxnLst>
                      <a:rect l="0" t="0" r="r" b="b"/>
                      <a:pathLst>
                        <a:path w="3" h="2">
                          <a:moveTo>
                            <a:pt x="0" y="0"/>
                          </a:moveTo>
                          <a:lnTo>
                            <a:pt x="1" y="0"/>
                          </a:lnTo>
                          <a:lnTo>
                            <a:pt x="1" y="1"/>
                          </a:lnTo>
                          <a:lnTo>
                            <a:pt x="2" y="1"/>
                          </a:lnTo>
                        </a:path>
                      </a:pathLst>
                    </a:custGeom>
                    <a:noFill/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sp>
                <p:nvSpPr>
                  <p:cNvPr id="269" name="Freeform 208"/>
                  <p:cNvSpPr>
                    <a:spLocks/>
                  </p:cNvSpPr>
                  <p:nvPr/>
                </p:nvSpPr>
                <p:spPr bwMode="auto">
                  <a:xfrm>
                    <a:off x="2373" y="3693"/>
                    <a:ext cx="20" cy="70"/>
                  </a:xfrm>
                  <a:custGeom>
                    <a:avLst/>
                    <a:gdLst/>
                    <a:ahLst/>
                    <a:cxnLst>
                      <a:cxn ang="0">
                        <a:pos x="9" y="0"/>
                      </a:cxn>
                      <a:cxn ang="0">
                        <a:pos x="12" y="0"/>
                      </a:cxn>
                      <a:cxn ang="0">
                        <a:pos x="13" y="1"/>
                      </a:cxn>
                      <a:cxn ang="0">
                        <a:pos x="11" y="3"/>
                      </a:cxn>
                      <a:cxn ang="0">
                        <a:pos x="4" y="5"/>
                      </a:cxn>
                      <a:cxn ang="0">
                        <a:pos x="7" y="4"/>
                      </a:cxn>
                      <a:cxn ang="0">
                        <a:pos x="12" y="5"/>
                      </a:cxn>
                      <a:cxn ang="0">
                        <a:pos x="15" y="5"/>
                      </a:cxn>
                      <a:cxn ang="0">
                        <a:pos x="15" y="7"/>
                      </a:cxn>
                      <a:cxn ang="0">
                        <a:pos x="9" y="8"/>
                      </a:cxn>
                      <a:cxn ang="0">
                        <a:pos x="10" y="8"/>
                      </a:cxn>
                      <a:cxn ang="0">
                        <a:pos x="12" y="8"/>
                      </a:cxn>
                      <a:cxn ang="0">
                        <a:pos x="14" y="9"/>
                      </a:cxn>
                      <a:cxn ang="0">
                        <a:pos x="14" y="10"/>
                      </a:cxn>
                      <a:cxn ang="0">
                        <a:pos x="10" y="11"/>
                      </a:cxn>
                      <a:cxn ang="0">
                        <a:pos x="11" y="11"/>
                      </a:cxn>
                      <a:cxn ang="0">
                        <a:pos x="14" y="11"/>
                      </a:cxn>
                      <a:cxn ang="0">
                        <a:pos x="14" y="13"/>
                      </a:cxn>
                      <a:cxn ang="0">
                        <a:pos x="10" y="14"/>
                      </a:cxn>
                      <a:cxn ang="0">
                        <a:pos x="7" y="14"/>
                      </a:cxn>
                      <a:cxn ang="0">
                        <a:pos x="14" y="14"/>
                      </a:cxn>
                      <a:cxn ang="0">
                        <a:pos x="15" y="15"/>
                      </a:cxn>
                      <a:cxn ang="0">
                        <a:pos x="13" y="16"/>
                      </a:cxn>
                      <a:cxn ang="0">
                        <a:pos x="8" y="17"/>
                      </a:cxn>
                      <a:cxn ang="0">
                        <a:pos x="13" y="17"/>
                      </a:cxn>
                      <a:cxn ang="0">
                        <a:pos x="15" y="18"/>
                      </a:cxn>
                      <a:cxn ang="0">
                        <a:pos x="11" y="19"/>
                      </a:cxn>
                      <a:cxn ang="0">
                        <a:pos x="8" y="19"/>
                      </a:cxn>
                      <a:cxn ang="0">
                        <a:pos x="12" y="20"/>
                      </a:cxn>
                      <a:cxn ang="0">
                        <a:pos x="12" y="21"/>
                      </a:cxn>
                      <a:cxn ang="0">
                        <a:pos x="9" y="22"/>
                      </a:cxn>
                      <a:cxn ang="0">
                        <a:pos x="7" y="22"/>
                      </a:cxn>
                      <a:cxn ang="0">
                        <a:pos x="9" y="23"/>
                      </a:cxn>
                      <a:cxn ang="0">
                        <a:pos x="10" y="24"/>
                      </a:cxn>
                      <a:cxn ang="0">
                        <a:pos x="7" y="24"/>
                      </a:cxn>
                      <a:cxn ang="0">
                        <a:pos x="7" y="24"/>
                      </a:cxn>
                      <a:cxn ang="0">
                        <a:pos x="8" y="25"/>
                      </a:cxn>
                      <a:cxn ang="0">
                        <a:pos x="8" y="26"/>
                      </a:cxn>
                      <a:cxn ang="0">
                        <a:pos x="6" y="27"/>
                      </a:cxn>
                      <a:cxn ang="0">
                        <a:pos x="2" y="26"/>
                      </a:cxn>
                      <a:cxn ang="0">
                        <a:pos x="6" y="28"/>
                      </a:cxn>
                      <a:cxn ang="0">
                        <a:pos x="7" y="28"/>
                      </a:cxn>
                      <a:cxn ang="0">
                        <a:pos x="6" y="29"/>
                      </a:cxn>
                      <a:cxn ang="0">
                        <a:pos x="3" y="29"/>
                      </a:cxn>
                      <a:cxn ang="0">
                        <a:pos x="0" y="28"/>
                      </a:cxn>
                      <a:cxn ang="0">
                        <a:pos x="2" y="29"/>
                      </a:cxn>
                      <a:cxn ang="0">
                        <a:pos x="3" y="32"/>
                      </a:cxn>
                      <a:cxn ang="0">
                        <a:pos x="2" y="33"/>
                      </a:cxn>
                      <a:cxn ang="0">
                        <a:pos x="3" y="2"/>
                      </a:cxn>
                    </a:cxnLst>
                    <a:rect l="0" t="0" r="r" b="b"/>
                    <a:pathLst>
                      <a:path w="16" h="34">
                        <a:moveTo>
                          <a:pt x="3" y="2"/>
                        </a:moveTo>
                        <a:lnTo>
                          <a:pt x="9" y="0"/>
                        </a:lnTo>
                        <a:lnTo>
                          <a:pt x="11" y="0"/>
                        </a:lnTo>
                        <a:lnTo>
                          <a:pt x="12" y="0"/>
                        </a:lnTo>
                        <a:lnTo>
                          <a:pt x="13" y="1"/>
                        </a:lnTo>
                        <a:lnTo>
                          <a:pt x="13" y="1"/>
                        </a:lnTo>
                        <a:lnTo>
                          <a:pt x="12" y="2"/>
                        </a:lnTo>
                        <a:lnTo>
                          <a:pt x="11" y="3"/>
                        </a:lnTo>
                        <a:lnTo>
                          <a:pt x="8" y="4"/>
                        </a:lnTo>
                        <a:lnTo>
                          <a:pt x="4" y="5"/>
                        </a:lnTo>
                        <a:lnTo>
                          <a:pt x="6" y="5"/>
                        </a:lnTo>
                        <a:lnTo>
                          <a:pt x="7" y="4"/>
                        </a:lnTo>
                        <a:lnTo>
                          <a:pt x="10" y="4"/>
                        </a:lnTo>
                        <a:lnTo>
                          <a:pt x="12" y="5"/>
                        </a:lnTo>
                        <a:lnTo>
                          <a:pt x="13" y="5"/>
                        </a:lnTo>
                        <a:lnTo>
                          <a:pt x="15" y="5"/>
                        </a:lnTo>
                        <a:lnTo>
                          <a:pt x="15" y="6"/>
                        </a:lnTo>
                        <a:lnTo>
                          <a:pt x="15" y="7"/>
                        </a:lnTo>
                        <a:lnTo>
                          <a:pt x="14" y="7"/>
                        </a:lnTo>
                        <a:lnTo>
                          <a:pt x="9" y="8"/>
                        </a:lnTo>
                        <a:lnTo>
                          <a:pt x="5" y="8"/>
                        </a:lnTo>
                        <a:lnTo>
                          <a:pt x="10" y="8"/>
                        </a:lnTo>
                        <a:lnTo>
                          <a:pt x="11" y="8"/>
                        </a:lnTo>
                        <a:lnTo>
                          <a:pt x="12" y="8"/>
                        </a:lnTo>
                        <a:lnTo>
                          <a:pt x="14" y="8"/>
                        </a:lnTo>
                        <a:lnTo>
                          <a:pt x="14" y="9"/>
                        </a:lnTo>
                        <a:lnTo>
                          <a:pt x="15" y="10"/>
                        </a:lnTo>
                        <a:lnTo>
                          <a:pt x="14" y="10"/>
                        </a:lnTo>
                        <a:lnTo>
                          <a:pt x="13" y="10"/>
                        </a:lnTo>
                        <a:lnTo>
                          <a:pt x="10" y="11"/>
                        </a:lnTo>
                        <a:lnTo>
                          <a:pt x="6" y="11"/>
                        </a:lnTo>
                        <a:lnTo>
                          <a:pt x="11" y="11"/>
                        </a:lnTo>
                        <a:lnTo>
                          <a:pt x="13" y="11"/>
                        </a:lnTo>
                        <a:lnTo>
                          <a:pt x="14" y="11"/>
                        </a:lnTo>
                        <a:lnTo>
                          <a:pt x="14" y="12"/>
                        </a:lnTo>
                        <a:lnTo>
                          <a:pt x="14" y="13"/>
                        </a:lnTo>
                        <a:lnTo>
                          <a:pt x="13" y="13"/>
                        </a:lnTo>
                        <a:lnTo>
                          <a:pt x="10" y="14"/>
                        </a:lnTo>
                        <a:lnTo>
                          <a:pt x="8" y="14"/>
                        </a:lnTo>
                        <a:lnTo>
                          <a:pt x="7" y="14"/>
                        </a:lnTo>
                        <a:lnTo>
                          <a:pt x="13" y="14"/>
                        </a:lnTo>
                        <a:lnTo>
                          <a:pt x="14" y="14"/>
                        </a:lnTo>
                        <a:lnTo>
                          <a:pt x="14" y="14"/>
                        </a:lnTo>
                        <a:lnTo>
                          <a:pt x="15" y="15"/>
                        </a:lnTo>
                        <a:lnTo>
                          <a:pt x="14" y="16"/>
                        </a:lnTo>
                        <a:lnTo>
                          <a:pt x="13" y="16"/>
                        </a:lnTo>
                        <a:lnTo>
                          <a:pt x="12" y="16"/>
                        </a:lnTo>
                        <a:lnTo>
                          <a:pt x="8" y="17"/>
                        </a:lnTo>
                        <a:lnTo>
                          <a:pt x="11" y="17"/>
                        </a:lnTo>
                        <a:lnTo>
                          <a:pt x="13" y="17"/>
                        </a:lnTo>
                        <a:lnTo>
                          <a:pt x="14" y="17"/>
                        </a:lnTo>
                        <a:lnTo>
                          <a:pt x="15" y="18"/>
                        </a:lnTo>
                        <a:lnTo>
                          <a:pt x="13" y="18"/>
                        </a:lnTo>
                        <a:lnTo>
                          <a:pt x="11" y="19"/>
                        </a:lnTo>
                        <a:lnTo>
                          <a:pt x="9" y="19"/>
                        </a:lnTo>
                        <a:lnTo>
                          <a:pt x="8" y="19"/>
                        </a:lnTo>
                        <a:lnTo>
                          <a:pt x="11" y="20"/>
                        </a:lnTo>
                        <a:lnTo>
                          <a:pt x="12" y="20"/>
                        </a:lnTo>
                        <a:lnTo>
                          <a:pt x="12" y="21"/>
                        </a:lnTo>
                        <a:lnTo>
                          <a:pt x="12" y="21"/>
                        </a:lnTo>
                        <a:lnTo>
                          <a:pt x="11" y="22"/>
                        </a:lnTo>
                        <a:lnTo>
                          <a:pt x="9" y="22"/>
                        </a:lnTo>
                        <a:lnTo>
                          <a:pt x="8" y="22"/>
                        </a:lnTo>
                        <a:lnTo>
                          <a:pt x="7" y="22"/>
                        </a:lnTo>
                        <a:lnTo>
                          <a:pt x="8" y="22"/>
                        </a:lnTo>
                        <a:lnTo>
                          <a:pt x="9" y="23"/>
                        </a:lnTo>
                        <a:lnTo>
                          <a:pt x="10" y="23"/>
                        </a:lnTo>
                        <a:lnTo>
                          <a:pt x="10" y="24"/>
                        </a:lnTo>
                        <a:lnTo>
                          <a:pt x="10" y="24"/>
                        </a:lnTo>
                        <a:lnTo>
                          <a:pt x="7" y="24"/>
                        </a:lnTo>
                        <a:lnTo>
                          <a:pt x="5" y="23"/>
                        </a:lnTo>
                        <a:lnTo>
                          <a:pt x="7" y="24"/>
                        </a:lnTo>
                        <a:lnTo>
                          <a:pt x="8" y="25"/>
                        </a:lnTo>
                        <a:lnTo>
                          <a:pt x="8" y="25"/>
                        </a:lnTo>
                        <a:lnTo>
                          <a:pt x="8" y="26"/>
                        </a:lnTo>
                        <a:lnTo>
                          <a:pt x="8" y="26"/>
                        </a:lnTo>
                        <a:lnTo>
                          <a:pt x="8" y="26"/>
                        </a:lnTo>
                        <a:lnTo>
                          <a:pt x="6" y="27"/>
                        </a:lnTo>
                        <a:lnTo>
                          <a:pt x="3" y="26"/>
                        </a:lnTo>
                        <a:lnTo>
                          <a:pt x="2" y="26"/>
                        </a:lnTo>
                        <a:lnTo>
                          <a:pt x="5" y="27"/>
                        </a:lnTo>
                        <a:lnTo>
                          <a:pt x="6" y="28"/>
                        </a:lnTo>
                        <a:lnTo>
                          <a:pt x="6" y="28"/>
                        </a:lnTo>
                        <a:lnTo>
                          <a:pt x="7" y="28"/>
                        </a:lnTo>
                        <a:lnTo>
                          <a:pt x="7" y="29"/>
                        </a:lnTo>
                        <a:lnTo>
                          <a:pt x="6" y="29"/>
                        </a:lnTo>
                        <a:lnTo>
                          <a:pt x="4" y="29"/>
                        </a:lnTo>
                        <a:lnTo>
                          <a:pt x="3" y="29"/>
                        </a:lnTo>
                        <a:lnTo>
                          <a:pt x="2" y="29"/>
                        </a:lnTo>
                        <a:lnTo>
                          <a:pt x="0" y="28"/>
                        </a:lnTo>
                        <a:lnTo>
                          <a:pt x="1" y="28"/>
                        </a:lnTo>
                        <a:lnTo>
                          <a:pt x="2" y="29"/>
                        </a:lnTo>
                        <a:lnTo>
                          <a:pt x="3" y="31"/>
                        </a:lnTo>
                        <a:lnTo>
                          <a:pt x="3" y="32"/>
                        </a:lnTo>
                        <a:lnTo>
                          <a:pt x="2" y="32"/>
                        </a:lnTo>
                        <a:lnTo>
                          <a:pt x="2" y="33"/>
                        </a:lnTo>
                        <a:lnTo>
                          <a:pt x="1" y="33"/>
                        </a:lnTo>
                        <a:lnTo>
                          <a:pt x="3" y="2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sp>
                <p:nvSpPr>
                  <p:cNvPr id="270" name="Freeform 209"/>
                  <p:cNvSpPr>
                    <a:spLocks/>
                  </p:cNvSpPr>
                  <p:nvPr/>
                </p:nvSpPr>
                <p:spPr bwMode="auto">
                  <a:xfrm>
                    <a:off x="2396" y="3671"/>
                    <a:ext cx="20" cy="19"/>
                  </a:xfrm>
                  <a:custGeom>
                    <a:avLst/>
                    <a:gdLst/>
                    <a:ahLst/>
                    <a:cxnLst>
                      <a:cxn ang="0">
                        <a:pos x="0" y="18"/>
                      </a:cxn>
                      <a:cxn ang="0">
                        <a:pos x="6" y="16"/>
                      </a:cxn>
                      <a:cxn ang="0">
                        <a:pos x="11" y="14"/>
                      </a:cxn>
                      <a:cxn ang="0">
                        <a:pos x="16" y="12"/>
                      </a:cxn>
                      <a:cxn ang="0">
                        <a:pos x="20" y="9"/>
                      </a:cxn>
                      <a:cxn ang="0">
                        <a:pos x="24" y="7"/>
                      </a:cxn>
                      <a:cxn ang="0">
                        <a:pos x="27" y="4"/>
                      </a:cxn>
                      <a:cxn ang="0">
                        <a:pos x="30" y="2"/>
                      </a:cxn>
                      <a:cxn ang="0">
                        <a:pos x="31" y="0"/>
                      </a:cxn>
                      <a:cxn ang="0">
                        <a:pos x="0" y="18"/>
                      </a:cxn>
                    </a:cxnLst>
                    <a:rect l="0" t="0" r="r" b="b"/>
                    <a:pathLst>
                      <a:path w="32" h="19">
                        <a:moveTo>
                          <a:pt x="0" y="18"/>
                        </a:moveTo>
                        <a:lnTo>
                          <a:pt x="6" y="16"/>
                        </a:lnTo>
                        <a:lnTo>
                          <a:pt x="11" y="14"/>
                        </a:lnTo>
                        <a:lnTo>
                          <a:pt x="16" y="12"/>
                        </a:lnTo>
                        <a:lnTo>
                          <a:pt x="20" y="9"/>
                        </a:lnTo>
                        <a:lnTo>
                          <a:pt x="24" y="7"/>
                        </a:lnTo>
                        <a:lnTo>
                          <a:pt x="27" y="4"/>
                        </a:lnTo>
                        <a:lnTo>
                          <a:pt x="30" y="2"/>
                        </a:lnTo>
                        <a:lnTo>
                          <a:pt x="31" y="0"/>
                        </a:lnTo>
                        <a:lnTo>
                          <a:pt x="0" y="18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sp>
                <p:nvSpPr>
                  <p:cNvPr id="271" name="Line 210"/>
                  <p:cNvSpPr>
                    <a:spLocks noChangeShapeType="1"/>
                  </p:cNvSpPr>
                  <p:nvPr/>
                </p:nvSpPr>
                <p:spPr bwMode="auto">
                  <a:xfrm>
                    <a:off x="2344" y="3738"/>
                    <a:ext cx="92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sp>
                <p:nvSpPr>
                  <p:cNvPr id="272" name="Freeform 212"/>
                  <p:cNvSpPr>
                    <a:spLocks/>
                  </p:cNvSpPr>
                  <p:nvPr/>
                </p:nvSpPr>
                <p:spPr bwMode="auto">
                  <a:xfrm>
                    <a:off x="2367" y="3692"/>
                    <a:ext cx="1" cy="110"/>
                  </a:xfrm>
                  <a:custGeom>
                    <a:avLst/>
                    <a:gdLst/>
                    <a:ahLst/>
                    <a:cxnLst>
                      <a:cxn ang="0">
                        <a:pos x="0" y="8"/>
                      </a:cxn>
                      <a:cxn ang="0">
                        <a:pos x="0" y="6"/>
                      </a:cxn>
                      <a:cxn ang="0">
                        <a:pos x="0" y="5"/>
                      </a:cxn>
                      <a:cxn ang="0">
                        <a:pos x="0" y="4"/>
                      </a:cxn>
                      <a:cxn ang="0">
                        <a:pos x="0" y="3"/>
                      </a:cxn>
                      <a:cxn ang="0">
                        <a:pos x="0" y="1"/>
                      </a:cxn>
                      <a:cxn ang="0">
                        <a:pos x="0" y="0"/>
                      </a:cxn>
                      <a:cxn ang="0">
                        <a:pos x="0" y="8"/>
                      </a:cxn>
                    </a:cxnLst>
                    <a:rect l="0" t="0" r="r" b="b"/>
                    <a:pathLst>
                      <a:path w="1" h="9">
                        <a:moveTo>
                          <a:pt x="0" y="8"/>
                        </a:moveTo>
                        <a:lnTo>
                          <a:pt x="0" y="6"/>
                        </a:lnTo>
                        <a:lnTo>
                          <a:pt x="0" y="5"/>
                        </a:lnTo>
                        <a:lnTo>
                          <a:pt x="0" y="4"/>
                        </a:lnTo>
                        <a:lnTo>
                          <a:pt x="0" y="3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  <a:lnTo>
                          <a:pt x="0" y="8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sp>
                <p:nvSpPr>
                  <p:cNvPr id="273" name="Freeform 215"/>
                  <p:cNvSpPr>
                    <a:spLocks/>
                  </p:cNvSpPr>
                  <p:nvPr/>
                </p:nvSpPr>
                <p:spPr bwMode="auto">
                  <a:xfrm>
                    <a:off x="2368" y="3697"/>
                    <a:ext cx="3" cy="2"/>
                  </a:xfrm>
                  <a:custGeom>
                    <a:avLst/>
                    <a:gdLst/>
                    <a:ahLst/>
                    <a:cxnLst>
                      <a:cxn ang="0">
                        <a:pos x="2" y="1"/>
                      </a:cxn>
                      <a:cxn ang="0">
                        <a:pos x="2" y="1"/>
                      </a:cxn>
                      <a:cxn ang="0">
                        <a:pos x="1" y="0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2" y="1"/>
                      </a:cxn>
                    </a:cxnLst>
                    <a:rect l="0" t="0" r="r" b="b"/>
                    <a:pathLst>
                      <a:path w="3" h="2">
                        <a:moveTo>
                          <a:pt x="2" y="1"/>
                        </a:moveTo>
                        <a:lnTo>
                          <a:pt x="2" y="1"/>
                        </a:lnTo>
                        <a:lnTo>
                          <a:pt x="1" y="0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2" y="1"/>
                        </a:lnTo>
                      </a:path>
                    </a:pathLst>
                  </a:custGeom>
                  <a:solidFill>
                    <a:srgbClr val="FFA000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</p:grpSp>
            <p:sp>
              <p:nvSpPr>
                <p:cNvPr id="149" name="Freeform 958"/>
                <p:cNvSpPr>
                  <a:spLocks/>
                </p:cNvSpPr>
                <p:nvPr/>
              </p:nvSpPr>
              <p:spPr bwMode="auto">
                <a:xfrm>
                  <a:off x="581" y="3826"/>
                  <a:ext cx="615" cy="152"/>
                </a:xfrm>
                <a:custGeom>
                  <a:avLst/>
                  <a:gdLst/>
                  <a:ahLst/>
                  <a:cxnLst>
                    <a:cxn ang="0">
                      <a:pos x="0" y="151"/>
                    </a:cxn>
                    <a:cxn ang="0">
                      <a:pos x="0" y="0"/>
                    </a:cxn>
                    <a:cxn ang="0">
                      <a:pos x="615" y="0"/>
                    </a:cxn>
                    <a:cxn ang="0">
                      <a:pos x="615" y="151"/>
                    </a:cxn>
                    <a:cxn ang="0">
                      <a:pos x="0" y="151"/>
                    </a:cxn>
                  </a:cxnLst>
                  <a:rect l="0" t="0" r="r" b="b"/>
                  <a:pathLst>
                    <a:path w="616" h="152">
                      <a:moveTo>
                        <a:pt x="0" y="151"/>
                      </a:moveTo>
                      <a:lnTo>
                        <a:pt x="0" y="0"/>
                      </a:lnTo>
                      <a:lnTo>
                        <a:pt x="615" y="0"/>
                      </a:lnTo>
                      <a:lnTo>
                        <a:pt x="615" y="151"/>
                      </a:lnTo>
                      <a:lnTo>
                        <a:pt x="0" y="151"/>
                      </a:lnTo>
                    </a:path>
                  </a:pathLst>
                </a:custGeom>
                <a:solidFill>
                  <a:schemeClr val="tx1"/>
                </a:solidFill>
                <a:ln w="12700" cap="rnd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chemeClr val="bg2"/>
                    </a:buClr>
                    <a:defRPr/>
                  </a:pPr>
                  <a:endParaRPr lang="en-US" sz="240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endParaRPr>
                </a:p>
              </p:txBody>
            </p:sp>
            <p:sp>
              <p:nvSpPr>
                <p:cNvPr id="150" name="Rectangle 976"/>
                <p:cNvSpPr>
                  <a:spLocks noChangeArrowheads="1"/>
                </p:cNvSpPr>
                <p:nvPr/>
              </p:nvSpPr>
              <p:spPr bwMode="auto">
                <a:xfrm>
                  <a:off x="1195" y="3802"/>
                  <a:ext cx="1600" cy="211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>
                    <a:buClr>
                      <a:schemeClr val="bg2"/>
                    </a:buClr>
                    <a:defRPr/>
                  </a:pPr>
                  <a:r>
                    <a:rPr lang="en-US" sz="1600" b="1" dirty="0">
                      <a:solidFill>
                        <a:srgbClr val="C00000"/>
                      </a:solidFill>
                      <a:latin typeface="+mn-lt"/>
                    </a:rPr>
                    <a:t>TRANSPORTATION  CORPS   </a:t>
                  </a:r>
                </a:p>
              </p:txBody>
            </p:sp>
            <p:sp>
              <p:nvSpPr>
                <p:cNvPr id="151" name="Rectangle 977"/>
                <p:cNvSpPr>
                  <a:spLocks noChangeArrowheads="1"/>
                </p:cNvSpPr>
                <p:nvPr/>
              </p:nvSpPr>
              <p:spPr bwMode="auto">
                <a:xfrm>
                  <a:off x="492" y="3802"/>
                  <a:ext cx="605" cy="211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>
                    <a:buClr>
                      <a:schemeClr val="bg2"/>
                    </a:buClr>
                    <a:defRPr/>
                  </a:pPr>
                  <a:r>
                    <a:rPr lang="en-US" sz="1600" b="1" dirty="0">
                      <a:solidFill>
                        <a:srgbClr val="C00000"/>
                      </a:solidFill>
                      <a:latin typeface="+mn-lt"/>
                    </a:rPr>
                    <a:t>US ARMY</a:t>
                  </a:r>
                </a:p>
              </p:txBody>
            </p:sp>
          </p:grpSp>
          <p:grpSp>
            <p:nvGrpSpPr>
              <p:cNvPr id="12" name="Group 281"/>
              <p:cNvGrpSpPr>
                <a:grpSpLocks/>
              </p:cNvGrpSpPr>
              <p:nvPr/>
            </p:nvGrpSpPr>
            <p:grpSpPr bwMode="auto">
              <a:xfrm>
                <a:off x="3120" y="3120"/>
                <a:ext cx="2640" cy="1004"/>
                <a:chOff x="3172" y="1872"/>
                <a:chExt cx="2976" cy="1004"/>
              </a:xfrm>
            </p:grpSpPr>
            <p:grpSp>
              <p:nvGrpSpPr>
                <p:cNvPr id="13" name="Group 218"/>
                <p:cNvGrpSpPr>
                  <a:grpSpLocks/>
                </p:cNvGrpSpPr>
                <p:nvPr/>
              </p:nvGrpSpPr>
              <p:grpSpPr bwMode="auto">
                <a:xfrm>
                  <a:off x="3172" y="1872"/>
                  <a:ext cx="2976" cy="1004"/>
                  <a:chOff x="3388" y="3216"/>
                  <a:chExt cx="2976" cy="1004"/>
                </a:xfrm>
              </p:grpSpPr>
              <p:sp>
                <p:nvSpPr>
                  <p:cNvPr id="15" name="Rectangle 219"/>
                  <p:cNvSpPr>
                    <a:spLocks noChangeArrowheads="1"/>
                  </p:cNvSpPr>
                  <p:nvPr/>
                </p:nvSpPr>
                <p:spPr bwMode="auto">
                  <a:xfrm>
                    <a:off x="5639" y="4020"/>
                    <a:ext cx="725" cy="7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sp>
                <p:nvSpPr>
                  <p:cNvPr id="16" name="Rectangle 220"/>
                  <p:cNvSpPr>
                    <a:spLocks noChangeArrowheads="1"/>
                  </p:cNvSpPr>
                  <p:nvPr/>
                </p:nvSpPr>
                <p:spPr bwMode="auto">
                  <a:xfrm>
                    <a:off x="3434" y="4020"/>
                    <a:ext cx="717" cy="70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sp>
                <p:nvSpPr>
                  <p:cNvPr id="17" name="Freeform 221"/>
                  <p:cNvSpPr>
                    <a:spLocks/>
                  </p:cNvSpPr>
                  <p:nvPr/>
                </p:nvSpPr>
                <p:spPr bwMode="auto">
                  <a:xfrm>
                    <a:off x="5594" y="3664"/>
                    <a:ext cx="292" cy="211"/>
                  </a:xfrm>
                  <a:custGeom>
                    <a:avLst/>
                    <a:gdLst/>
                    <a:ahLst/>
                    <a:cxnLst>
                      <a:cxn ang="0">
                        <a:pos x="291" y="207"/>
                      </a:cxn>
                      <a:cxn ang="0">
                        <a:pos x="0" y="0"/>
                      </a:cxn>
                      <a:cxn ang="0">
                        <a:pos x="142" y="207"/>
                      </a:cxn>
                    </a:cxnLst>
                    <a:rect l="0" t="0" r="r" b="b"/>
                    <a:pathLst>
                      <a:path w="292" h="208">
                        <a:moveTo>
                          <a:pt x="291" y="207"/>
                        </a:moveTo>
                        <a:lnTo>
                          <a:pt x="0" y="0"/>
                        </a:lnTo>
                        <a:lnTo>
                          <a:pt x="142" y="207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sp>
                <p:nvSpPr>
                  <p:cNvPr id="18" name="Freeform 222"/>
                  <p:cNvSpPr>
                    <a:spLocks/>
                  </p:cNvSpPr>
                  <p:nvPr/>
                </p:nvSpPr>
                <p:spPr bwMode="auto">
                  <a:xfrm>
                    <a:off x="3897" y="3738"/>
                    <a:ext cx="328" cy="128"/>
                  </a:xfrm>
                  <a:custGeom>
                    <a:avLst/>
                    <a:gdLst/>
                    <a:ahLst/>
                    <a:cxnLst>
                      <a:cxn ang="0">
                        <a:pos x="0" y="127"/>
                      </a:cxn>
                      <a:cxn ang="0">
                        <a:pos x="327" y="0"/>
                      </a:cxn>
                      <a:cxn ang="0">
                        <a:pos x="202" y="127"/>
                      </a:cxn>
                    </a:cxnLst>
                    <a:rect l="0" t="0" r="r" b="b"/>
                    <a:pathLst>
                      <a:path w="328" h="128">
                        <a:moveTo>
                          <a:pt x="0" y="127"/>
                        </a:moveTo>
                        <a:lnTo>
                          <a:pt x="327" y="0"/>
                        </a:lnTo>
                        <a:lnTo>
                          <a:pt x="202" y="127"/>
                        </a:lnTo>
                      </a:path>
                    </a:pathLst>
                  </a:custGeom>
                  <a:noFill/>
                  <a:ln w="12700" cap="rnd" cmpd="sng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sp>
                <p:nvSpPr>
                  <p:cNvPr id="19" name="Freeform 223"/>
                  <p:cNvSpPr>
                    <a:spLocks/>
                  </p:cNvSpPr>
                  <p:nvPr/>
                </p:nvSpPr>
                <p:spPr bwMode="auto">
                  <a:xfrm>
                    <a:off x="3929" y="3996"/>
                    <a:ext cx="1888" cy="20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52" y="161"/>
                      </a:cxn>
                      <a:cxn ang="0">
                        <a:pos x="1735" y="161"/>
                      </a:cxn>
                      <a:cxn ang="0">
                        <a:pos x="1887" y="5"/>
                      </a:cxn>
                      <a:cxn ang="0">
                        <a:pos x="0" y="5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888" h="162">
                        <a:moveTo>
                          <a:pt x="0" y="0"/>
                        </a:moveTo>
                        <a:lnTo>
                          <a:pt x="152" y="161"/>
                        </a:lnTo>
                        <a:lnTo>
                          <a:pt x="1735" y="161"/>
                        </a:lnTo>
                        <a:lnTo>
                          <a:pt x="1887" y="5"/>
                        </a:lnTo>
                        <a:lnTo>
                          <a:pt x="0" y="5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000000"/>
                  </a:solidFill>
                  <a:ln w="12700" cap="rnd" cmpd="sng">
                    <a:solidFill>
                      <a:schemeClr val="tx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sp>
                <p:nvSpPr>
                  <p:cNvPr id="20" name="Rectangle 224"/>
                  <p:cNvSpPr>
                    <a:spLocks noChangeArrowheads="1"/>
                  </p:cNvSpPr>
                  <p:nvPr/>
                </p:nvSpPr>
                <p:spPr bwMode="auto">
                  <a:xfrm>
                    <a:off x="3388" y="3879"/>
                    <a:ext cx="2976" cy="159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sp>
                <p:nvSpPr>
                  <p:cNvPr id="21" name="Oval 225"/>
                  <p:cNvSpPr>
                    <a:spLocks noChangeArrowheads="1"/>
                  </p:cNvSpPr>
                  <p:nvPr/>
                </p:nvSpPr>
                <p:spPr bwMode="auto">
                  <a:xfrm>
                    <a:off x="3836" y="4069"/>
                    <a:ext cx="154" cy="15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12700">
                    <a:solidFill>
                      <a:schemeClr val="tx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sp>
                <p:nvSpPr>
                  <p:cNvPr id="22" name="Oval 226"/>
                  <p:cNvSpPr>
                    <a:spLocks noChangeArrowheads="1"/>
                  </p:cNvSpPr>
                  <p:nvPr/>
                </p:nvSpPr>
                <p:spPr bwMode="auto">
                  <a:xfrm>
                    <a:off x="3631" y="4069"/>
                    <a:ext cx="154" cy="15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12700">
                    <a:solidFill>
                      <a:schemeClr val="tx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sp>
                <p:nvSpPr>
                  <p:cNvPr id="23" name="Oval 227"/>
                  <p:cNvSpPr>
                    <a:spLocks noChangeArrowheads="1"/>
                  </p:cNvSpPr>
                  <p:nvPr/>
                </p:nvSpPr>
                <p:spPr bwMode="auto">
                  <a:xfrm>
                    <a:off x="3434" y="4069"/>
                    <a:ext cx="158" cy="15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12700">
                    <a:solidFill>
                      <a:schemeClr val="tx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sp>
                <p:nvSpPr>
                  <p:cNvPr id="24" name="Oval 228"/>
                  <p:cNvSpPr>
                    <a:spLocks noChangeArrowheads="1"/>
                  </p:cNvSpPr>
                  <p:nvPr/>
                </p:nvSpPr>
                <p:spPr bwMode="auto">
                  <a:xfrm>
                    <a:off x="5739" y="4069"/>
                    <a:ext cx="155" cy="15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12700">
                    <a:solidFill>
                      <a:schemeClr val="tx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sp>
                <p:nvSpPr>
                  <p:cNvPr id="25" name="Oval 229"/>
                  <p:cNvSpPr>
                    <a:spLocks noChangeArrowheads="1"/>
                  </p:cNvSpPr>
                  <p:nvPr/>
                </p:nvSpPr>
                <p:spPr bwMode="auto">
                  <a:xfrm>
                    <a:off x="5944" y="4069"/>
                    <a:ext cx="159" cy="15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12700">
                    <a:solidFill>
                      <a:schemeClr val="tx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sp>
                <p:nvSpPr>
                  <p:cNvPr id="26" name="Oval 230"/>
                  <p:cNvSpPr>
                    <a:spLocks noChangeArrowheads="1"/>
                  </p:cNvSpPr>
                  <p:nvPr/>
                </p:nvSpPr>
                <p:spPr bwMode="auto">
                  <a:xfrm>
                    <a:off x="6150" y="4069"/>
                    <a:ext cx="157" cy="15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12700">
                    <a:solidFill>
                      <a:schemeClr val="tx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sp>
                <p:nvSpPr>
                  <p:cNvPr id="27" name="Freeform 231"/>
                  <p:cNvSpPr>
                    <a:spLocks/>
                  </p:cNvSpPr>
                  <p:nvPr/>
                </p:nvSpPr>
                <p:spPr bwMode="auto">
                  <a:xfrm>
                    <a:off x="4584" y="3610"/>
                    <a:ext cx="572" cy="7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576" y="0"/>
                      </a:cxn>
                      <a:cxn ang="0">
                        <a:pos x="576" y="99"/>
                      </a:cxn>
                      <a:cxn ang="0">
                        <a:pos x="0" y="99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77" h="100">
                        <a:moveTo>
                          <a:pt x="0" y="0"/>
                        </a:moveTo>
                        <a:lnTo>
                          <a:pt x="576" y="0"/>
                        </a:lnTo>
                        <a:lnTo>
                          <a:pt x="576" y="99"/>
                        </a:lnTo>
                        <a:lnTo>
                          <a:pt x="0" y="99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003E00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grpSp>
                <p:nvGrpSpPr>
                  <p:cNvPr id="28" name="Group 232"/>
                  <p:cNvGrpSpPr>
                    <a:grpSpLocks/>
                  </p:cNvGrpSpPr>
                  <p:nvPr/>
                </p:nvGrpSpPr>
                <p:grpSpPr bwMode="auto">
                  <a:xfrm>
                    <a:off x="3752" y="3216"/>
                    <a:ext cx="1870" cy="647"/>
                    <a:chOff x="3752" y="3216"/>
                    <a:chExt cx="1870" cy="647"/>
                  </a:xfrm>
                </p:grpSpPr>
                <p:grpSp>
                  <p:nvGrpSpPr>
                    <p:cNvPr id="31" name="Group 23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307" y="3784"/>
                      <a:ext cx="1175" cy="79"/>
                      <a:chOff x="4307" y="3784"/>
                      <a:chExt cx="1175" cy="79"/>
                    </a:xfrm>
                  </p:grpSpPr>
                  <p:sp>
                    <p:nvSpPr>
                      <p:cNvPr id="37" name="Freeform 23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328" y="3784"/>
                        <a:ext cx="149" cy="7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2" y="17"/>
                          </a:cxn>
                          <a:cxn ang="0">
                            <a:pos x="10" y="39"/>
                          </a:cxn>
                          <a:cxn ang="0">
                            <a:pos x="22" y="54"/>
                          </a:cxn>
                          <a:cxn ang="0">
                            <a:pos x="42" y="68"/>
                          </a:cxn>
                          <a:cxn ang="0">
                            <a:pos x="64" y="78"/>
                          </a:cxn>
                          <a:cxn ang="0">
                            <a:pos x="86" y="78"/>
                          </a:cxn>
                          <a:cxn ang="0">
                            <a:pos x="109" y="68"/>
                          </a:cxn>
                          <a:cxn ang="0">
                            <a:pos x="126" y="56"/>
                          </a:cxn>
                          <a:cxn ang="0">
                            <a:pos x="136" y="41"/>
                          </a:cxn>
                          <a:cxn ang="0">
                            <a:pos x="143" y="29"/>
                          </a:cxn>
                          <a:cxn ang="0">
                            <a:pos x="148" y="12"/>
                          </a:cxn>
                          <a:cxn ang="0">
                            <a:pos x="148" y="0"/>
                          </a:cxn>
                          <a:cxn ang="0">
                            <a:pos x="0" y="0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149" h="79">
                            <a:moveTo>
                              <a:pt x="0" y="0"/>
                            </a:moveTo>
                            <a:lnTo>
                              <a:pt x="2" y="17"/>
                            </a:lnTo>
                            <a:lnTo>
                              <a:pt x="10" y="39"/>
                            </a:lnTo>
                            <a:lnTo>
                              <a:pt x="22" y="54"/>
                            </a:lnTo>
                            <a:lnTo>
                              <a:pt x="42" y="68"/>
                            </a:lnTo>
                            <a:lnTo>
                              <a:pt x="64" y="78"/>
                            </a:lnTo>
                            <a:lnTo>
                              <a:pt x="86" y="78"/>
                            </a:lnTo>
                            <a:lnTo>
                              <a:pt x="109" y="68"/>
                            </a:lnTo>
                            <a:lnTo>
                              <a:pt x="126" y="56"/>
                            </a:lnTo>
                            <a:lnTo>
                              <a:pt x="136" y="41"/>
                            </a:lnTo>
                            <a:lnTo>
                              <a:pt x="143" y="29"/>
                            </a:lnTo>
                            <a:lnTo>
                              <a:pt x="148" y="12"/>
                            </a:lnTo>
                            <a:lnTo>
                              <a:pt x="148" y="0"/>
                            </a:lnTo>
                            <a:lnTo>
                              <a:pt x="0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solidFill>
                        <a:srgbClr val="003E00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/>
                      <a:p>
                        <a:pPr algn="ctr">
                          <a:buClr>
                            <a:schemeClr val="bg2"/>
                          </a:buClr>
                          <a:defRPr/>
                        </a:pPr>
                        <a:endParaRPr lang="en-US" sz="2400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endParaRPr>
                      </a:p>
                    </p:txBody>
                  </p:sp>
                  <p:sp>
                    <p:nvSpPr>
                      <p:cNvPr id="38" name="Freeform 23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162" y="3784"/>
                        <a:ext cx="143" cy="7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2" y="17"/>
                          </a:cxn>
                          <a:cxn ang="0">
                            <a:pos x="10" y="39"/>
                          </a:cxn>
                          <a:cxn ang="0">
                            <a:pos x="24" y="54"/>
                          </a:cxn>
                          <a:cxn ang="0">
                            <a:pos x="41" y="68"/>
                          </a:cxn>
                          <a:cxn ang="0">
                            <a:pos x="63" y="78"/>
                          </a:cxn>
                          <a:cxn ang="0">
                            <a:pos x="85" y="78"/>
                          </a:cxn>
                          <a:cxn ang="0">
                            <a:pos x="107" y="68"/>
                          </a:cxn>
                          <a:cxn ang="0">
                            <a:pos x="124" y="56"/>
                          </a:cxn>
                          <a:cxn ang="0">
                            <a:pos x="134" y="41"/>
                          </a:cxn>
                          <a:cxn ang="0">
                            <a:pos x="141" y="29"/>
                          </a:cxn>
                          <a:cxn ang="0">
                            <a:pos x="146" y="12"/>
                          </a:cxn>
                          <a:cxn ang="0">
                            <a:pos x="146" y="0"/>
                          </a:cxn>
                          <a:cxn ang="0">
                            <a:pos x="0" y="0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147" h="79">
                            <a:moveTo>
                              <a:pt x="0" y="0"/>
                            </a:moveTo>
                            <a:lnTo>
                              <a:pt x="2" y="17"/>
                            </a:lnTo>
                            <a:lnTo>
                              <a:pt x="10" y="39"/>
                            </a:lnTo>
                            <a:lnTo>
                              <a:pt x="24" y="54"/>
                            </a:lnTo>
                            <a:lnTo>
                              <a:pt x="41" y="68"/>
                            </a:lnTo>
                            <a:lnTo>
                              <a:pt x="63" y="78"/>
                            </a:lnTo>
                            <a:lnTo>
                              <a:pt x="85" y="78"/>
                            </a:lnTo>
                            <a:lnTo>
                              <a:pt x="107" y="68"/>
                            </a:lnTo>
                            <a:lnTo>
                              <a:pt x="124" y="56"/>
                            </a:lnTo>
                            <a:lnTo>
                              <a:pt x="134" y="41"/>
                            </a:lnTo>
                            <a:lnTo>
                              <a:pt x="141" y="29"/>
                            </a:lnTo>
                            <a:lnTo>
                              <a:pt x="146" y="12"/>
                            </a:lnTo>
                            <a:lnTo>
                              <a:pt x="146" y="0"/>
                            </a:lnTo>
                            <a:lnTo>
                              <a:pt x="0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solidFill>
                        <a:srgbClr val="003E00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/>
                      <a:p>
                        <a:pPr algn="ctr">
                          <a:buClr>
                            <a:schemeClr val="bg2"/>
                          </a:buClr>
                          <a:defRPr/>
                        </a:pPr>
                        <a:endParaRPr lang="en-US" sz="2400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endParaRPr>
                      </a:p>
                    </p:txBody>
                  </p:sp>
                  <p:sp>
                    <p:nvSpPr>
                      <p:cNvPr id="39" name="Freeform 23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983" y="3784"/>
                        <a:ext cx="150" cy="7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2" y="17"/>
                          </a:cxn>
                          <a:cxn ang="0">
                            <a:pos x="10" y="39"/>
                          </a:cxn>
                          <a:cxn ang="0">
                            <a:pos x="24" y="54"/>
                          </a:cxn>
                          <a:cxn ang="0">
                            <a:pos x="41" y="68"/>
                          </a:cxn>
                          <a:cxn ang="0">
                            <a:pos x="63" y="78"/>
                          </a:cxn>
                          <a:cxn ang="0">
                            <a:pos x="85" y="78"/>
                          </a:cxn>
                          <a:cxn ang="0">
                            <a:pos x="107" y="68"/>
                          </a:cxn>
                          <a:cxn ang="0">
                            <a:pos x="124" y="56"/>
                          </a:cxn>
                          <a:cxn ang="0">
                            <a:pos x="134" y="41"/>
                          </a:cxn>
                          <a:cxn ang="0">
                            <a:pos x="141" y="29"/>
                          </a:cxn>
                          <a:cxn ang="0">
                            <a:pos x="146" y="12"/>
                          </a:cxn>
                          <a:cxn ang="0">
                            <a:pos x="146" y="0"/>
                          </a:cxn>
                          <a:cxn ang="0">
                            <a:pos x="2" y="0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147" h="79">
                            <a:moveTo>
                              <a:pt x="0" y="0"/>
                            </a:moveTo>
                            <a:lnTo>
                              <a:pt x="2" y="17"/>
                            </a:lnTo>
                            <a:lnTo>
                              <a:pt x="10" y="39"/>
                            </a:lnTo>
                            <a:lnTo>
                              <a:pt x="24" y="54"/>
                            </a:lnTo>
                            <a:lnTo>
                              <a:pt x="41" y="68"/>
                            </a:lnTo>
                            <a:lnTo>
                              <a:pt x="63" y="78"/>
                            </a:lnTo>
                            <a:lnTo>
                              <a:pt x="85" y="78"/>
                            </a:lnTo>
                            <a:lnTo>
                              <a:pt x="107" y="68"/>
                            </a:lnTo>
                            <a:lnTo>
                              <a:pt x="124" y="56"/>
                            </a:lnTo>
                            <a:lnTo>
                              <a:pt x="134" y="41"/>
                            </a:lnTo>
                            <a:lnTo>
                              <a:pt x="141" y="29"/>
                            </a:lnTo>
                            <a:lnTo>
                              <a:pt x="146" y="12"/>
                            </a:lnTo>
                            <a:lnTo>
                              <a:pt x="146" y="0"/>
                            </a:lnTo>
                            <a:lnTo>
                              <a:pt x="2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solidFill>
                        <a:srgbClr val="003E00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/>
                      <a:p>
                        <a:pPr algn="ctr">
                          <a:buClr>
                            <a:schemeClr val="bg2"/>
                          </a:buClr>
                          <a:defRPr/>
                        </a:pPr>
                        <a:endParaRPr lang="en-US" sz="2400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endParaRPr>
                      </a:p>
                    </p:txBody>
                  </p:sp>
                  <p:sp>
                    <p:nvSpPr>
                      <p:cNvPr id="40" name="Freeform 23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820" y="3784"/>
                        <a:ext cx="143" cy="7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2" y="17"/>
                          </a:cxn>
                          <a:cxn ang="0">
                            <a:pos x="10" y="39"/>
                          </a:cxn>
                          <a:cxn ang="0">
                            <a:pos x="22" y="54"/>
                          </a:cxn>
                          <a:cxn ang="0">
                            <a:pos x="42" y="68"/>
                          </a:cxn>
                          <a:cxn ang="0">
                            <a:pos x="64" y="78"/>
                          </a:cxn>
                          <a:cxn ang="0">
                            <a:pos x="86" y="78"/>
                          </a:cxn>
                          <a:cxn ang="0">
                            <a:pos x="105" y="68"/>
                          </a:cxn>
                          <a:cxn ang="0">
                            <a:pos x="125" y="56"/>
                          </a:cxn>
                          <a:cxn ang="0">
                            <a:pos x="135" y="41"/>
                          </a:cxn>
                          <a:cxn ang="0">
                            <a:pos x="142" y="29"/>
                          </a:cxn>
                          <a:cxn ang="0">
                            <a:pos x="147" y="12"/>
                          </a:cxn>
                          <a:cxn ang="0">
                            <a:pos x="147" y="0"/>
                          </a:cxn>
                          <a:cxn ang="0">
                            <a:pos x="0" y="0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148" h="79">
                            <a:moveTo>
                              <a:pt x="0" y="0"/>
                            </a:moveTo>
                            <a:lnTo>
                              <a:pt x="2" y="17"/>
                            </a:lnTo>
                            <a:lnTo>
                              <a:pt x="10" y="39"/>
                            </a:lnTo>
                            <a:lnTo>
                              <a:pt x="22" y="54"/>
                            </a:lnTo>
                            <a:lnTo>
                              <a:pt x="42" y="68"/>
                            </a:lnTo>
                            <a:lnTo>
                              <a:pt x="64" y="78"/>
                            </a:lnTo>
                            <a:lnTo>
                              <a:pt x="86" y="78"/>
                            </a:lnTo>
                            <a:lnTo>
                              <a:pt x="105" y="68"/>
                            </a:lnTo>
                            <a:lnTo>
                              <a:pt x="125" y="56"/>
                            </a:lnTo>
                            <a:lnTo>
                              <a:pt x="135" y="41"/>
                            </a:lnTo>
                            <a:lnTo>
                              <a:pt x="142" y="29"/>
                            </a:lnTo>
                            <a:lnTo>
                              <a:pt x="147" y="12"/>
                            </a:lnTo>
                            <a:lnTo>
                              <a:pt x="147" y="0"/>
                            </a:lnTo>
                            <a:lnTo>
                              <a:pt x="0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solidFill>
                        <a:srgbClr val="003E00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/>
                      <a:p>
                        <a:pPr algn="ctr">
                          <a:buClr>
                            <a:schemeClr val="bg2"/>
                          </a:buClr>
                          <a:defRPr/>
                        </a:pPr>
                        <a:endParaRPr lang="en-US" sz="2400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endParaRPr>
                      </a:p>
                    </p:txBody>
                  </p:sp>
                  <p:sp>
                    <p:nvSpPr>
                      <p:cNvPr id="41" name="Freeform 23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649" y="3784"/>
                        <a:ext cx="148" cy="7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2" y="17"/>
                          </a:cxn>
                          <a:cxn ang="0">
                            <a:pos x="7" y="39"/>
                          </a:cxn>
                          <a:cxn ang="0">
                            <a:pos x="22" y="54"/>
                          </a:cxn>
                          <a:cxn ang="0">
                            <a:pos x="42" y="68"/>
                          </a:cxn>
                          <a:cxn ang="0">
                            <a:pos x="64" y="78"/>
                          </a:cxn>
                          <a:cxn ang="0">
                            <a:pos x="86" y="78"/>
                          </a:cxn>
                          <a:cxn ang="0">
                            <a:pos x="105" y="68"/>
                          </a:cxn>
                          <a:cxn ang="0">
                            <a:pos x="125" y="56"/>
                          </a:cxn>
                          <a:cxn ang="0">
                            <a:pos x="135" y="41"/>
                          </a:cxn>
                          <a:cxn ang="0">
                            <a:pos x="142" y="29"/>
                          </a:cxn>
                          <a:cxn ang="0">
                            <a:pos x="147" y="12"/>
                          </a:cxn>
                          <a:cxn ang="0">
                            <a:pos x="147" y="0"/>
                          </a:cxn>
                          <a:cxn ang="0">
                            <a:pos x="0" y="0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148" h="79">
                            <a:moveTo>
                              <a:pt x="0" y="0"/>
                            </a:moveTo>
                            <a:lnTo>
                              <a:pt x="2" y="17"/>
                            </a:lnTo>
                            <a:lnTo>
                              <a:pt x="7" y="39"/>
                            </a:lnTo>
                            <a:lnTo>
                              <a:pt x="22" y="54"/>
                            </a:lnTo>
                            <a:lnTo>
                              <a:pt x="42" y="68"/>
                            </a:lnTo>
                            <a:lnTo>
                              <a:pt x="64" y="78"/>
                            </a:lnTo>
                            <a:lnTo>
                              <a:pt x="86" y="78"/>
                            </a:lnTo>
                            <a:lnTo>
                              <a:pt x="105" y="68"/>
                            </a:lnTo>
                            <a:lnTo>
                              <a:pt x="125" y="56"/>
                            </a:lnTo>
                            <a:lnTo>
                              <a:pt x="135" y="41"/>
                            </a:lnTo>
                            <a:lnTo>
                              <a:pt x="142" y="29"/>
                            </a:lnTo>
                            <a:lnTo>
                              <a:pt x="147" y="12"/>
                            </a:lnTo>
                            <a:lnTo>
                              <a:pt x="147" y="0"/>
                            </a:lnTo>
                            <a:lnTo>
                              <a:pt x="0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solidFill>
                        <a:srgbClr val="003E00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/>
                      <a:p>
                        <a:pPr algn="ctr">
                          <a:buClr>
                            <a:schemeClr val="bg2"/>
                          </a:buClr>
                          <a:defRPr/>
                        </a:pPr>
                        <a:endParaRPr lang="en-US" sz="2400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endParaRPr>
                      </a:p>
                    </p:txBody>
                  </p:sp>
                  <p:sp>
                    <p:nvSpPr>
                      <p:cNvPr id="42" name="Freeform 23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473" y="3784"/>
                        <a:ext cx="147" cy="7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2" y="17"/>
                          </a:cxn>
                          <a:cxn ang="0">
                            <a:pos x="10" y="39"/>
                          </a:cxn>
                          <a:cxn ang="0">
                            <a:pos x="22" y="54"/>
                          </a:cxn>
                          <a:cxn ang="0">
                            <a:pos x="41" y="68"/>
                          </a:cxn>
                          <a:cxn ang="0">
                            <a:pos x="63" y="78"/>
                          </a:cxn>
                          <a:cxn ang="0">
                            <a:pos x="85" y="78"/>
                          </a:cxn>
                          <a:cxn ang="0">
                            <a:pos x="105" y="68"/>
                          </a:cxn>
                          <a:cxn ang="0">
                            <a:pos x="124" y="56"/>
                          </a:cxn>
                          <a:cxn ang="0">
                            <a:pos x="134" y="41"/>
                          </a:cxn>
                          <a:cxn ang="0">
                            <a:pos x="141" y="29"/>
                          </a:cxn>
                          <a:cxn ang="0">
                            <a:pos x="146" y="12"/>
                          </a:cxn>
                          <a:cxn ang="0">
                            <a:pos x="146" y="0"/>
                          </a:cxn>
                          <a:cxn ang="0">
                            <a:pos x="0" y="0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147" h="79">
                            <a:moveTo>
                              <a:pt x="0" y="0"/>
                            </a:moveTo>
                            <a:lnTo>
                              <a:pt x="2" y="17"/>
                            </a:lnTo>
                            <a:lnTo>
                              <a:pt x="10" y="39"/>
                            </a:lnTo>
                            <a:lnTo>
                              <a:pt x="22" y="54"/>
                            </a:lnTo>
                            <a:lnTo>
                              <a:pt x="41" y="68"/>
                            </a:lnTo>
                            <a:lnTo>
                              <a:pt x="63" y="78"/>
                            </a:lnTo>
                            <a:lnTo>
                              <a:pt x="85" y="78"/>
                            </a:lnTo>
                            <a:lnTo>
                              <a:pt x="105" y="68"/>
                            </a:lnTo>
                            <a:lnTo>
                              <a:pt x="124" y="56"/>
                            </a:lnTo>
                            <a:lnTo>
                              <a:pt x="134" y="41"/>
                            </a:lnTo>
                            <a:lnTo>
                              <a:pt x="141" y="29"/>
                            </a:lnTo>
                            <a:lnTo>
                              <a:pt x="146" y="12"/>
                            </a:lnTo>
                            <a:lnTo>
                              <a:pt x="146" y="0"/>
                            </a:lnTo>
                            <a:lnTo>
                              <a:pt x="0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solidFill>
                        <a:srgbClr val="003E00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/>
                      <a:p>
                        <a:pPr algn="ctr">
                          <a:buClr>
                            <a:schemeClr val="bg2"/>
                          </a:buClr>
                          <a:defRPr/>
                        </a:pPr>
                        <a:endParaRPr lang="en-US" sz="2400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endParaRPr>
                      </a:p>
                    </p:txBody>
                  </p:sp>
                  <p:sp>
                    <p:nvSpPr>
                      <p:cNvPr id="43" name="Freeform 24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307" y="3784"/>
                        <a:ext cx="146" cy="7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2" y="17"/>
                          </a:cxn>
                          <a:cxn ang="0">
                            <a:pos x="7" y="39"/>
                          </a:cxn>
                          <a:cxn ang="0">
                            <a:pos x="22" y="54"/>
                          </a:cxn>
                          <a:cxn ang="0">
                            <a:pos x="41" y="68"/>
                          </a:cxn>
                          <a:cxn ang="0">
                            <a:pos x="63" y="78"/>
                          </a:cxn>
                          <a:cxn ang="0">
                            <a:pos x="85" y="78"/>
                          </a:cxn>
                          <a:cxn ang="0">
                            <a:pos x="104" y="68"/>
                          </a:cxn>
                          <a:cxn ang="0">
                            <a:pos x="123" y="56"/>
                          </a:cxn>
                          <a:cxn ang="0">
                            <a:pos x="133" y="41"/>
                          </a:cxn>
                          <a:cxn ang="0">
                            <a:pos x="140" y="29"/>
                          </a:cxn>
                          <a:cxn ang="0">
                            <a:pos x="145" y="12"/>
                          </a:cxn>
                          <a:cxn ang="0">
                            <a:pos x="145" y="0"/>
                          </a:cxn>
                          <a:cxn ang="0">
                            <a:pos x="0" y="0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146" h="79">
                            <a:moveTo>
                              <a:pt x="0" y="0"/>
                            </a:moveTo>
                            <a:lnTo>
                              <a:pt x="2" y="17"/>
                            </a:lnTo>
                            <a:lnTo>
                              <a:pt x="7" y="39"/>
                            </a:lnTo>
                            <a:lnTo>
                              <a:pt x="22" y="54"/>
                            </a:lnTo>
                            <a:lnTo>
                              <a:pt x="41" y="68"/>
                            </a:lnTo>
                            <a:lnTo>
                              <a:pt x="63" y="78"/>
                            </a:lnTo>
                            <a:lnTo>
                              <a:pt x="85" y="78"/>
                            </a:lnTo>
                            <a:lnTo>
                              <a:pt x="104" y="68"/>
                            </a:lnTo>
                            <a:lnTo>
                              <a:pt x="123" y="56"/>
                            </a:lnTo>
                            <a:lnTo>
                              <a:pt x="133" y="41"/>
                            </a:lnTo>
                            <a:lnTo>
                              <a:pt x="140" y="29"/>
                            </a:lnTo>
                            <a:lnTo>
                              <a:pt x="145" y="12"/>
                            </a:lnTo>
                            <a:lnTo>
                              <a:pt x="145" y="0"/>
                            </a:lnTo>
                            <a:lnTo>
                              <a:pt x="0" y="0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solidFill>
                        <a:srgbClr val="003E00"/>
                      </a:solidFill>
                      <a:ln w="12700" cap="rnd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/>
                      <a:lstStyle/>
                      <a:p>
                        <a:pPr algn="ctr">
                          <a:buClr>
                            <a:schemeClr val="bg2"/>
                          </a:buClr>
                          <a:defRPr/>
                        </a:pPr>
                        <a:endParaRPr lang="en-US" sz="2400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endParaRPr>
                      </a:p>
                    </p:txBody>
                  </p:sp>
                </p:grpSp>
                <p:sp>
                  <p:nvSpPr>
                    <p:cNvPr id="32" name="Freeform 241"/>
                    <p:cNvSpPr>
                      <a:spLocks/>
                    </p:cNvSpPr>
                    <p:nvPr/>
                  </p:nvSpPr>
                  <p:spPr bwMode="auto">
                    <a:xfrm>
                      <a:off x="4228" y="3738"/>
                      <a:ext cx="1291" cy="129"/>
                    </a:xfrm>
                    <a:custGeom>
                      <a:avLst/>
                      <a:gdLst/>
                      <a:ahLst/>
                      <a:cxnLst>
                        <a:cxn ang="0">
                          <a:pos x="1290" y="31"/>
                        </a:cxn>
                        <a:cxn ang="0">
                          <a:pos x="1236" y="128"/>
                        </a:cxn>
                        <a:cxn ang="0">
                          <a:pos x="130" y="128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1291" h="129">
                          <a:moveTo>
                            <a:pt x="1290" y="31"/>
                          </a:moveTo>
                          <a:lnTo>
                            <a:pt x="1236" y="128"/>
                          </a:lnTo>
                          <a:lnTo>
                            <a:pt x="130" y="128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003E00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33" name="Freeform 242"/>
                    <p:cNvSpPr>
                      <a:spLocks/>
                    </p:cNvSpPr>
                    <p:nvPr/>
                  </p:nvSpPr>
                  <p:spPr bwMode="auto">
                    <a:xfrm>
                      <a:off x="4195" y="3597"/>
                      <a:ext cx="1427" cy="211"/>
                    </a:xfrm>
                    <a:custGeom>
                      <a:avLst/>
                      <a:gdLst/>
                      <a:ahLst/>
                      <a:cxnLst>
                        <a:cxn ang="0">
                          <a:pos x="51" y="202"/>
                        </a:cxn>
                        <a:cxn ang="0">
                          <a:pos x="1330" y="197"/>
                        </a:cxn>
                        <a:cxn ang="0">
                          <a:pos x="1426" y="101"/>
                        </a:cxn>
                        <a:cxn ang="0">
                          <a:pos x="1426" y="0"/>
                        </a:cxn>
                        <a:cxn ang="0">
                          <a:pos x="1122" y="0"/>
                        </a:cxn>
                        <a:cxn ang="0">
                          <a:pos x="983" y="72"/>
                        </a:cxn>
                        <a:cxn ang="0">
                          <a:pos x="436" y="72"/>
                        </a:cxn>
                        <a:cxn ang="0">
                          <a:pos x="360" y="72"/>
                        </a:cxn>
                        <a:cxn ang="0">
                          <a:pos x="0" y="130"/>
                        </a:cxn>
                        <a:cxn ang="0">
                          <a:pos x="59" y="204"/>
                        </a:cxn>
                        <a:cxn ang="0">
                          <a:pos x="51" y="202"/>
                        </a:cxn>
                      </a:cxnLst>
                      <a:rect l="0" t="0" r="r" b="b"/>
                      <a:pathLst>
                        <a:path w="1427" h="205">
                          <a:moveTo>
                            <a:pt x="51" y="202"/>
                          </a:moveTo>
                          <a:lnTo>
                            <a:pt x="1330" y="197"/>
                          </a:lnTo>
                          <a:lnTo>
                            <a:pt x="1426" y="101"/>
                          </a:lnTo>
                          <a:lnTo>
                            <a:pt x="1426" y="0"/>
                          </a:lnTo>
                          <a:lnTo>
                            <a:pt x="1122" y="0"/>
                          </a:lnTo>
                          <a:lnTo>
                            <a:pt x="983" y="72"/>
                          </a:lnTo>
                          <a:lnTo>
                            <a:pt x="436" y="72"/>
                          </a:lnTo>
                          <a:lnTo>
                            <a:pt x="360" y="72"/>
                          </a:lnTo>
                          <a:lnTo>
                            <a:pt x="0" y="130"/>
                          </a:lnTo>
                          <a:lnTo>
                            <a:pt x="59" y="204"/>
                          </a:lnTo>
                          <a:lnTo>
                            <a:pt x="51" y="202"/>
                          </a:lnTo>
                        </a:path>
                      </a:pathLst>
                    </a:custGeom>
                    <a:solidFill>
                      <a:srgbClr val="003E00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34" name="Freeform 243"/>
                    <p:cNvSpPr>
                      <a:spLocks/>
                    </p:cNvSpPr>
                    <p:nvPr/>
                  </p:nvSpPr>
                  <p:spPr bwMode="auto">
                    <a:xfrm>
                      <a:off x="4483" y="3216"/>
                      <a:ext cx="846" cy="397"/>
                    </a:xfrm>
                    <a:custGeom>
                      <a:avLst/>
                      <a:gdLst/>
                      <a:ahLst/>
                      <a:cxnLst>
                        <a:cxn ang="0">
                          <a:pos x="843" y="292"/>
                        </a:cxn>
                        <a:cxn ang="0">
                          <a:pos x="679" y="396"/>
                        </a:cxn>
                        <a:cxn ang="0">
                          <a:pos x="100" y="396"/>
                        </a:cxn>
                        <a:cxn ang="0">
                          <a:pos x="0" y="321"/>
                        </a:cxn>
                        <a:cxn ang="0">
                          <a:pos x="95" y="225"/>
                        </a:cxn>
                        <a:cxn ang="0">
                          <a:pos x="147" y="225"/>
                        </a:cxn>
                        <a:cxn ang="0">
                          <a:pos x="147" y="191"/>
                        </a:cxn>
                        <a:cxn ang="0">
                          <a:pos x="191" y="196"/>
                        </a:cxn>
                        <a:cxn ang="0">
                          <a:pos x="208" y="225"/>
                        </a:cxn>
                        <a:cxn ang="0">
                          <a:pos x="332" y="225"/>
                        </a:cxn>
                        <a:cxn ang="0">
                          <a:pos x="318" y="171"/>
                        </a:cxn>
                        <a:cxn ang="0">
                          <a:pos x="303" y="162"/>
                        </a:cxn>
                        <a:cxn ang="0">
                          <a:pos x="298" y="191"/>
                        </a:cxn>
                        <a:cxn ang="0">
                          <a:pos x="257" y="191"/>
                        </a:cxn>
                        <a:cxn ang="0">
                          <a:pos x="254" y="159"/>
                        </a:cxn>
                        <a:cxn ang="0">
                          <a:pos x="42" y="142"/>
                        </a:cxn>
                        <a:cxn ang="0">
                          <a:pos x="46" y="128"/>
                        </a:cxn>
                        <a:cxn ang="0">
                          <a:pos x="242" y="123"/>
                        </a:cxn>
                        <a:cxn ang="0">
                          <a:pos x="257" y="111"/>
                        </a:cxn>
                        <a:cxn ang="0">
                          <a:pos x="357" y="113"/>
                        </a:cxn>
                        <a:cxn ang="0">
                          <a:pos x="411" y="229"/>
                        </a:cxn>
                        <a:cxn ang="0">
                          <a:pos x="809" y="222"/>
                        </a:cxn>
                        <a:cxn ang="0">
                          <a:pos x="816" y="0"/>
                        </a:cxn>
                        <a:cxn ang="0">
                          <a:pos x="841" y="0"/>
                        </a:cxn>
                        <a:cxn ang="0">
                          <a:pos x="841" y="292"/>
                        </a:cxn>
                        <a:cxn ang="0">
                          <a:pos x="843" y="292"/>
                        </a:cxn>
                      </a:cxnLst>
                      <a:rect l="0" t="0" r="r" b="b"/>
                      <a:pathLst>
                        <a:path w="844" h="397">
                          <a:moveTo>
                            <a:pt x="843" y="292"/>
                          </a:moveTo>
                          <a:lnTo>
                            <a:pt x="679" y="396"/>
                          </a:lnTo>
                          <a:lnTo>
                            <a:pt x="100" y="396"/>
                          </a:lnTo>
                          <a:lnTo>
                            <a:pt x="0" y="321"/>
                          </a:lnTo>
                          <a:lnTo>
                            <a:pt x="95" y="225"/>
                          </a:lnTo>
                          <a:lnTo>
                            <a:pt x="147" y="225"/>
                          </a:lnTo>
                          <a:lnTo>
                            <a:pt x="147" y="191"/>
                          </a:lnTo>
                          <a:lnTo>
                            <a:pt x="191" y="196"/>
                          </a:lnTo>
                          <a:lnTo>
                            <a:pt x="208" y="225"/>
                          </a:lnTo>
                          <a:lnTo>
                            <a:pt x="332" y="225"/>
                          </a:lnTo>
                          <a:lnTo>
                            <a:pt x="318" y="171"/>
                          </a:lnTo>
                          <a:lnTo>
                            <a:pt x="303" y="162"/>
                          </a:lnTo>
                          <a:lnTo>
                            <a:pt x="298" y="191"/>
                          </a:lnTo>
                          <a:lnTo>
                            <a:pt x="257" y="191"/>
                          </a:lnTo>
                          <a:lnTo>
                            <a:pt x="254" y="159"/>
                          </a:lnTo>
                          <a:lnTo>
                            <a:pt x="42" y="142"/>
                          </a:lnTo>
                          <a:lnTo>
                            <a:pt x="46" y="128"/>
                          </a:lnTo>
                          <a:lnTo>
                            <a:pt x="242" y="123"/>
                          </a:lnTo>
                          <a:lnTo>
                            <a:pt x="257" y="111"/>
                          </a:lnTo>
                          <a:lnTo>
                            <a:pt x="357" y="113"/>
                          </a:lnTo>
                          <a:lnTo>
                            <a:pt x="411" y="229"/>
                          </a:lnTo>
                          <a:lnTo>
                            <a:pt x="809" y="222"/>
                          </a:lnTo>
                          <a:lnTo>
                            <a:pt x="816" y="0"/>
                          </a:lnTo>
                          <a:lnTo>
                            <a:pt x="841" y="0"/>
                          </a:lnTo>
                          <a:lnTo>
                            <a:pt x="841" y="292"/>
                          </a:lnTo>
                          <a:lnTo>
                            <a:pt x="843" y="292"/>
                          </a:lnTo>
                        </a:path>
                      </a:pathLst>
                    </a:custGeom>
                    <a:solidFill>
                      <a:srgbClr val="003E00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35" name="Freeform 244"/>
                    <p:cNvSpPr>
                      <a:spLocks/>
                    </p:cNvSpPr>
                    <p:nvPr/>
                  </p:nvSpPr>
                  <p:spPr bwMode="auto">
                    <a:xfrm>
                      <a:off x="4457" y="3457"/>
                      <a:ext cx="77" cy="22"/>
                    </a:xfrm>
                    <a:custGeom>
                      <a:avLst/>
                      <a:gdLst/>
                      <a:ahLst/>
                      <a:cxnLst>
                        <a:cxn ang="0">
                          <a:pos x="72" y="0"/>
                        </a:cxn>
                        <a:cxn ang="0">
                          <a:pos x="0" y="3"/>
                        </a:cxn>
                        <a:cxn ang="0">
                          <a:pos x="0" y="21"/>
                        </a:cxn>
                        <a:cxn ang="0">
                          <a:pos x="62" y="21"/>
                        </a:cxn>
                        <a:cxn ang="0">
                          <a:pos x="72" y="3"/>
                        </a:cxn>
                        <a:cxn ang="0">
                          <a:pos x="72" y="0"/>
                        </a:cxn>
                      </a:cxnLst>
                      <a:rect l="0" t="0" r="r" b="b"/>
                      <a:pathLst>
                        <a:path w="73" h="22">
                          <a:moveTo>
                            <a:pt x="72" y="0"/>
                          </a:moveTo>
                          <a:lnTo>
                            <a:pt x="0" y="3"/>
                          </a:lnTo>
                          <a:lnTo>
                            <a:pt x="0" y="21"/>
                          </a:lnTo>
                          <a:lnTo>
                            <a:pt x="62" y="21"/>
                          </a:lnTo>
                          <a:lnTo>
                            <a:pt x="72" y="3"/>
                          </a:lnTo>
                          <a:lnTo>
                            <a:pt x="72" y="0"/>
                          </a:lnTo>
                        </a:path>
                      </a:pathLst>
                    </a:custGeom>
                    <a:solidFill>
                      <a:srgbClr val="003E00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36" name="Freeform 245"/>
                    <p:cNvSpPr>
                      <a:spLocks/>
                    </p:cNvSpPr>
                    <p:nvPr/>
                  </p:nvSpPr>
                  <p:spPr bwMode="auto">
                    <a:xfrm>
                      <a:off x="3752" y="3489"/>
                      <a:ext cx="729" cy="70"/>
                    </a:xfrm>
                    <a:custGeom>
                      <a:avLst/>
                      <a:gdLst/>
                      <a:ahLst/>
                      <a:cxnLst>
                        <a:cxn ang="0">
                          <a:pos x="726" y="17"/>
                        </a:cxn>
                        <a:cxn ang="0">
                          <a:pos x="601" y="15"/>
                        </a:cxn>
                        <a:cxn ang="0">
                          <a:pos x="594" y="0"/>
                        </a:cxn>
                        <a:cxn ang="0">
                          <a:pos x="508" y="0"/>
                        </a:cxn>
                        <a:cxn ang="0">
                          <a:pos x="503" y="12"/>
                        </a:cxn>
                        <a:cxn ang="0">
                          <a:pos x="24" y="12"/>
                        </a:cxn>
                        <a:cxn ang="0">
                          <a:pos x="20" y="5"/>
                        </a:cxn>
                        <a:cxn ang="0">
                          <a:pos x="0" y="2"/>
                        </a:cxn>
                        <a:cxn ang="0">
                          <a:pos x="5" y="39"/>
                        </a:cxn>
                        <a:cxn ang="0">
                          <a:pos x="503" y="44"/>
                        </a:cxn>
                        <a:cxn ang="0">
                          <a:pos x="508" y="61"/>
                        </a:cxn>
                        <a:cxn ang="0">
                          <a:pos x="601" y="61"/>
                        </a:cxn>
                        <a:cxn ang="0">
                          <a:pos x="613" y="49"/>
                        </a:cxn>
                        <a:cxn ang="0">
                          <a:pos x="713" y="54"/>
                        </a:cxn>
                        <a:cxn ang="0">
                          <a:pos x="691" y="39"/>
                        </a:cxn>
                        <a:cxn ang="0">
                          <a:pos x="733" y="15"/>
                        </a:cxn>
                        <a:cxn ang="0">
                          <a:pos x="726" y="17"/>
                        </a:cxn>
                      </a:cxnLst>
                      <a:rect l="0" t="0" r="r" b="b"/>
                      <a:pathLst>
                        <a:path w="734" h="62">
                          <a:moveTo>
                            <a:pt x="726" y="17"/>
                          </a:moveTo>
                          <a:lnTo>
                            <a:pt x="601" y="15"/>
                          </a:lnTo>
                          <a:lnTo>
                            <a:pt x="594" y="0"/>
                          </a:lnTo>
                          <a:lnTo>
                            <a:pt x="508" y="0"/>
                          </a:lnTo>
                          <a:lnTo>
                            <a:pt x="503" y="12"/>
                          </a:lnTo>
                          <a:lnTo>
                            <a:pt x="24" y="12"/>
                          </a:lnTo>
                          <a:lnTo>
                            <a:pt x="20" y="5"/>
                          </a:lnTo>
                          <a:lnTo>
                            <a:pt x="0" y="2"/>
                          </a:lnTo>
                          <a:lnTo>
                            <a:pt x="5" y="39"/>
                          </a:lnTo>
                          <a:lnTo>
                            <a:pt x="503" y="44"/>
                          </a:lnTo>
                          <a:lnTo>
                            <a:pt x="508" y="61"/>
                          </a:lnTo>
                          <a:lnTo>
                            <a:pt x="601" y="61"/>
                          </a:lnTo>
                          <a:lnTo>
                            <a:pt x="613" y="49"/>
                          </a:lnTo>
                          <a:lnTo>
                            <a:pt x="713" y="54"/>
                          </a:lnTo>
                          <a:lnTo>
                            <a:pt x="691" y="39"/>
                          </a:lnTo>
                          <a:lnTo>
                            <a:pt x="733" y="15"/>
                          </a:lnTo>
                          <a:lnTo>
                            <a:pt x="726" y="17"/>
                          </a:lnTo>
                        </a:path>
                      </a:pathLst>
                    </a:custGeom>
                    <a:solidFill>
                      <a:srgbClr val="003E00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buClr>
                          <a:schemeClr val="bg2"/>
                        </a:buClr>
                        <a:defRPr/>
                      </a:pPr>
                      <a:endParaRPr lang="en-US" sz="24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</p:grpSp>
              <p:sp>
                <p:nvSpPr>
                  <p:cNvPr id="29" name="Freeform 246"/>
                  <p:cNvSpPr>
                    <a:spLocks/>
                  </p:cNvSpPr>
                  <p:nvPr/>
                </p:nvSpPr>
                <p:spPr bwMode="auto">
                  <a:xfrm>
                    <a:off x="4520" y="3457"/>
                    <a:ext cx="108" cy="40"/>
                  </a:xfrm>
                  <a:custGeom>
                    <a:avLst/>
                    <a:gdLst/>
                    <a:ahLst/>
                    <a:cxnLst>
                      <a:cxn ang="0">
                        <a:pos x="16" y="8"/>
                      </a:cxn>
                      <a:cxn ang="0">
                        <a:pos x="2" y="0"/>
                      </a:cxn>
                      <a:cxn ang="0">
                        <a:pos x="8" y="0"/>
                      </a:cxn>
                      <a:cxn ang="0">
                        <a:pos x="112" y="8"/>
                      </a:cxn>
                      <a:cxn ang="0">
                        <a:pos x="98" y="0"/>
                      </a:cxn>
                      <a:cxn ang="0">
                        <a:pos x="98" y="6"/>
                      </a:cxn>
                      <a:cxn ang="0">
                        <a:pos x="92" y="14"/>
                      </a:cxn>
                      <a:cxn ang="0">
                        <a:pos x="90" y="21"/>
                      </a:cxn>
                      <a:cxn ang="0">
                        <a:pos x="86" y="27"/>
                      </a:cxn>
                      <a:cxn ang="0">
                        <a:pos x="80" y="33"/>
                      </a:cxn>
                      <a:cxn ang="0">
                        <a:pos x="74" y="35"/>
                      </a:cxn>
                      <a:cxn ang="0">
                        <a:pos x="68" y="39"/>
                      </a:cxn>
                      <a:cxn ang="0">
                        <a:pos x="62" y="39"/>
                      </a:cxn>
                      <a:cxn ang="0">
                        <a:pos x="46" y="39"/>
                      </a:cxn>
                      <a:cxn ang="0">
                        <a:pos x="38" y="37"/>
                      </a:cxn>
                      <a:cxn ang="0">
                        <a:pos x="32" y="31"/>
                      </a:cxn>
                      <a:cxn ang="0">
                        <a:pos x="26" y="27"/>
                      </a:cxn>
                      <a:cxn ang="0">
                        <a:pos x="18" y="23"/>
                      </a:cxn>
                      <a:cxn ang="0">
                        <a:pos x="10" y="21"/>
                      </a:cxn>
                      <a:cxn ang="0">
                        <a:pos x="4" y="18"/>
                      </a:cxn>
                      <a:cxn ang="0">
                        <a:pos x="0" y="12"/>
                      </a:cxn>
                      <a:cxn ang="0">
                        <a:pos x="0" y="6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113" h="40">
                        <a:moveTo>
                          <a:pt x="16" y="8"/>
                        </a:moveTo>
                        <a:lnTo>
                          <a:pt x="2" y="0"/>
                        </a:lnTo>
                        <a:lnTo>
                          <a:pt x="8" y="0"/>
                        </a:lnTo>
                        <a:lnTo>
                          <a:pt x="112" y="8"/>
                        </a:lnTo>
                        <a:lnTo>
                          <a:pt x="98" y="0"/>
                        </a:lnTo>
                        <a:lnTo>
                          <a:pt x="98" y="6"/>
                        </a:lnTo>
                        <a:lnTo>
                          <a:pt x="92" y="14"/>
                        </a:lnTo>
                        <a:lnTo>
                          <a:pt x="90" y="21"/>
                        </a:lnTo>
                        <a:lnTo>
                          <a:pt x="86" y="27"/>
                        </a:lnTo>
                        <a:lnTo>
                          <a:pt x="80" y="33"/>
                        </a:lnTo>
                        <a:lnTo>
                          <a:pt x="74" y="35"/>
                        </a:lnTo>
                        <a:lnTo>
                          <a:pt x="68" y="39"/>
                        </a:lnTo>
                        <a:lnTo>
                          <a:pt x="62" y="39"/>
                        </a:lnTo>
                        <a:lnTo>
                          <a:pt x="46" y="39"/>
                        </a:lnTo>
                        <a:lnTo>
                          <a:pt x="38" y="37"/>
                        </a:lnTo>
                        <a:lnTo>
                          <a:pt x="32" y="31"/>
                        </a:lnTo>
                        <a:lnTo>
                          <a:pt x="26" y="27"/>
                        </a:lnTo>
                        <a:lnTo>
                          <a:pt x="18" y="23"/>
                        </a:lnTo>
                        <a:lnTo>
                          <a:pt x="10" y="21"/>
                        </a:lnTo>
                        <a:lnTo>
                          <a:pt x="4" y="18"/>
                        </a:lnTo>
                        <a:lnTo>
                          <a:pt x="0" y="12"/>
                        </a:lnTo>
                        <a:lnTo>
                          <a:pt x="0" y="6"/>
                        </a:lnTo>
                        <a:lnTo>
                          <a:pt x="2" y="0"/>
                        </a:lnTo>
                      </a:path>
                    </a:pathLst>
                  </a:custGeom>
                  <a:solidFill>
                    <a:srgbClr val="003E00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  <p:sp>
                <p:nvSpPr>
                  <p:cNvPr id="30" name="Freeform 247"/>
                  <p:cNvSpPr>
                    <a:spLocks/>
                  </p:cNvSpPr>
                  <p:nvPr/>
                </p:nvSpPr>
                <p:spPr bwMode="auto">
                  <a:xfrm>
                    <a:off x="4434" y="3501"/>
                    <a:ext cx="109" cy="61"/>
                  </a:xfrm>
                  <a:custGeom>
                    <a:avLst/>
                    <a:gdLst/>
                    <a:ahLst/>
                    <a:cxnLst>
                      <a:cxn ang="0">
                        <a:pos x="54" y="10"/>
                      </a:cxn>
                      <a:cxn ang="0">
                        <a:pos x="38" y="4"/>
                      </a:cxn>
                      <a:cxn ang="0">
                        <a:pos x="44" y="4"/>
                      </a:cxn>
                      <a:cxn ang="0">
                        <a:pos x="50" y="2"/>
                      </a:cxn>
                      <a:cxn ang="0">
                        <a:pos x="56" y="2"/>
                      </a:cxn>
                      <a:cxn ang="0">
                        <a:pos x="62" y="0"/>
                      </a:cxn>
                      <a:cxn ang="0">
                        <a:pos x="68" y="0"/>
                      </a:cxn>
                      <a:cxn ang="0">
                        <a:pos x="74" y="0"/>
                      </a:cxn>
                      <a:cxn ang="0">
                        <a:pos x="80" y="0"/>
                      </a:cxn>
                      <a:cxn ang="0">
                        <a:pos x="86" y="0"/>
                      </a:cxn>
                      <a:cxn ang="0">
                        <a:pos x="92" y="0"/>
                      </a:cxn>
                      <a:cxn ang="0">
                        <a:pos x="100" y="0"/>
                      </a:cxn>
                      <a:cxn ang="0">
                        <a:pos x="108" y="0"/>
                      </a:cxn>
                      <a:cxn ang="0">
                        <a:pos x="102" y="60"/>
                      </a:cxn>
                      <a:cxn ang="0">
                        <a:pos x="96" y="56"/>
                      </a:cxn>
                      <a:cxn ang="0">
                        <a:pos x="90" y="52"/>
                      </a:cxn>
                      <a:cxn ang="0">
                        <a:pos x="84" y="50"/>
                      </a:cxn>
                      <a:cxn ang="0">
                        <a:pos x="76" y="48"/>
                      </a:cxn>
                      <a:cxn ang="0">
                        <a:pos x="60" y="46"/>
                      </a:cxn>
                      <a:cxn ang="0">
                        <a:pos x="102" y="60"/>
                      </a:cxn>
                      <a:cxn ang="0">
                        <a:pos x="90" y="35"/>
                      </a:cxn>
                      <a:cxn ang="0">
                        <a:pos x="84" y="39"/>
                      </a:cxn>
                      <a:cxn ang="0">
                        <a:pos x="78" y="41"/>
                      </a:cxn>
                      <a:cxn ang="0">
                        <a:pos x="72" y="41"/>
                      </a:cxn>
                      <a:cxn ang="0">
                        <a:pos x="66" y="43"/>
                      </a:cxn>
                      <a:cxn ang="0">
                        <a:pos x="60" y="43"/>
                      </a:cxn>
                      <a:cxn ang="0">
                        <a:pos x="54" y="43"/>
                      </a:cxn>
                      <a:cxn ang="0">
                        <a:pos x="48" y="43"/>
                      </a:cxn>
                      <a:cxn ang="0">
                        <a:pos x="42" y="43"/>
                      </a:cxn>
                      <a:cxn ang="0">
                        <a:pos x="36" y="43"/>
                      </a:cxn>
                      <a:cxn ang="0">
                        <a:pos x="28" y="43"/>
                      </a:cxn>
                      <a:cxn ang="0">
                        <a:pos x="22" y="39"/>
                      </a:cxn>
                      <a:cxn ang="0">
                        <a:pos x="16" y="37"/>
                      </a:cxn>
                      <a:cxn ang="0">
                        <a:pos x="10" y="37"/>
                      </a:cxn>
                      <a:cxn ang="0">
                        <a:pos x="4" y="35"/>
                      </a:cxn>
                      <a:cxn ang="0">
                        <a:pos x="0" y="29"/>
                      </a:cxn>
                      <a:cxn ang="0">
                        <a:pos x="0" y="23"/>
                      </a:cxn>
                      <a:cxn ang="0">
                        <a:pos x="2" y="17"/>
                      </a:cxn>
                      <a:cxn ang="0">
                        <a:pos x="8" y="12"/>
                      </a:cxn>
                      <a:cxn ang="0">
                        <a:pos x="14" y="10"/>
                      </a:cxn>
                      <a:cxn ang="0">
                        <a:pos x="20" y="8"/>
                      </a:cxn>
                      <a:cxn ang="0">
                        <a:pos x="28" y="4"/>
                      </a:cxn>
                      <a:cxn ang="0">
                        <a:pos x="34" y="4"/>
                      </a:cxn>
                      <a:cxn ang="0">
                        <a:pos x="40" y="2"/>
                      </a:cxn>
                      <a:cxn ang="0">
                        <a:pos x="46" y="2"/>
                      </a:cxn>
                    </a:cxnLst>
                    <a:rect l="0" t="0" r="r" b="b"/>
                    <a:pathLst>
                      <a:path w="109" h="61">
                        <a:moveTo>
                          <a:pt x="54" y="10"/>
                        </a:moveTo>
                        <a:lnTo>
                          <a:pt x="38" y="4"/>
                        </a:lnTo>
                        <a:lnTo>
                          <a:pt x="44" y="4"/>
                        </a:lnTo>
                        <a:lnTo>
                          <a:pt x="50" y="2"/>
                        </a:lnTo>
                        <a:lnTo>
                          <a:pt x="56" y="2"/>
                        </a:lnTo>
                        <a:lnTo>
                          <a:pt x="62" y="0"/>
                        </a:lnTo>
                        <a:lnTo>
                          <a:pt x="68" y="0"/>
                        </a:lnTo>
                        <a:lnTo>
                          <a:pt x="74" y="0"/>
                        </a:lnTo>
                        <a:lnTo>
                          <a:pt x="80" y="0"/>
                        </a:lnTo>
                        <a:lnTo>
                          <a:pt x="86" y="0"/>
                        </a:lnTo>
                        <a:lnTo>
                          <a:pt x="92" y="0"/>
                        </a:lnTo>
                        <a:lnTo>
                          <a:pt x="100" y="0"/>
                        </a:lnTo>
                        <a:lnTo>
                          <a:pt x="108" y="0"/>
                        </a:lnTo>
                        <a:lnTo>
                          <a:pt x="102" y="60"/>
                        </a:lnTo>
                        <a:lnTo>
                          <a:pt x="96" y="56"/>
                        </a:lnTo>
                        <a:lnTo>
                          <a:pt x="90" y="52"/>
                        </a:lnTo>
                        <a:lnTo>
                          <a:pt x="84" y="50"/>
                        </a:lnTo>
                        <a:lnTo>
                          <a:pt x="76" y="48"/>
                        </a:lnTo>
                        <a:lnTo>
                          <a:pt x="60" y="46"/>
                        </a:lnTo>
                        <a:lnTo>
                          <a:pt x="102" y="60"/>
                        </a:lnTo>
                        <a:lnTo>
                          <a:pt x="90" y="35"/>
                        </a:lnTo>
                        <a:lnTo>
                          <a:pt x="84" y="39"/>
                        </a:lnTo>
                        <a:lnTo>
                          <a:pt x="78" y="41"/>
                        </a:lnTo>
                        <a:lnTo>
                          <a:pt x="72" y="41"/>
                        </a:lnTo>
                        <a:lnTo>
                          <a:pt x="66" y="43"/>
                        </a:lnTo>
                        <a:lnTo>
                          <a:pt x="60" y="43"/>
                        </a:lnTo>
                        <a:lnTo>
                          <a:pt x="54" y="43"/>
                        </a:lnTo>
                        <a:lnTo>
                          <a:pt x="48" y="43"/>
                        </a:lnTo>
                        <a:lnTo>
                          <a:pt x="42" y="43"/>
                        </a:lnTo>
                        <a:lnTo>
                          <a:pt x="36" y="43"/>
                        </a:lnTo>
                        <a:lnTo>
                          <a:pt x="28" y="43"/>
                        </a:lnTo>
                        <a:lnTo>
                          <a:pt x="22" y="39"/>
                        </a:lnTo>
                        <a:lnTo>
                          <a:pt x="16" y="37"/>
                        </a:lnTo>
                        <a:lnTo>
                          <a:pt x="10" y="37"/>
                        </a:lnTo>
                        <a:lnTo>
                          <a:pt x="4" y="35"/>
                        </a:lnTo>
                        <a:lnTo>
                          <a:pt x="0" y="29"/>
                        </a:lnTo>
                        <a:lnTo>
                          <a:pt x="0" y="23"/>
                        </a:lnTo>
                        <a:lnTo>
                          <a:pt x="2" y="17"/>
                        </a:lnTo>
                        <a:lnTo>
                          <a:pt x="8" y="12"/>
                        </a:lnTo>
                        <a:lnTo>
                          <a:pt x="14" y="10"/>
                        </a:lnTo>
                        <a:lnTo>
                          <a:pt x="20" y="8"/>
                        </a:lnTo>
                        <a:lnTo>
                          <a:pt x="28" y="4"/>
                        </a:lnTo>
                        <a:lnTo>
                          <a:pt x="34" y="4"/>
                        </a:lnTo>
                        <a:lnTo>
                          <a:pt x="40" y="2"/>
                        </a:lnTo>
                        <a:lnTo>
                          <a:pt x="46" y="2"/>
                        </a:lnTo>
                      </a:path>
                    </a:pathLst>
                  </a:custGeom>
                  <a:solidFill>
                    <a:srgbClr val="003E00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buClr>
                        <a:schemeClr val="bg2"/>
                      </a:buClr>
                      <a:defRPr/>
                    </a:pPr>
                    <a:endParaRPr lang="en-US" sz="2400" dirty="0">
                      <a:solidFill>
                        <a:schemeClr val="tx2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</a:endParaRPr>
                  </a:p>
                </p:txBody>
              </p:sp>
            </p:grpSp>
            <p:sp>
              <p:nvSpPr>
                <p:cNvPr id="14" name="Rectangle 248"/>
                <p:cNvSpPr>
                  <a:spLocks noChangeArrowheads="1"/>
                </p:cNvSpPr>
                <p:nvPr/>
              </p:nvSpPr>
              <p:spPr bwMode="auto">
                <a:xfrm>
                  <a:off x="3255" y="2499"/>
                  <a:ext cx="1223" cy="229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>
                    <a:buClr>
                      <a:schemeClr val="bg2"/>
                    </a:buClr>
                    <a:defRPr/>
                  </a:pPr>
                  <a:r>
                    <a:rPr lang="en-US" sz="1800" b="1" i="1" dirty="0">
                      <a:solidFill>
                        <a:srgbClr val="C00000"/>
                      </a:solidFill>
                      <a:latin typeface="+mn-lt"/>
                      <a:cs typeface="Arial" charset="0"/>
                    </a:rPr>
                    <a:t>U M &amp; O Railroad</a:t>
                  </a:r>
                </a:p>
              </p:txBody>
            </p:sp>
          </p:grpSp>
        </p:grpSp>
        <p:sp>
          <p:nvSpPr>
            <p:cNvPr id="10" name="Text Box 288"/>
            <p:cNvSpPr txBox="1">
              <a:spLocks noChangeArrowheads="1"/>
            </p:cNvSpPr>
            <p:nvPr/>
          </p:nvSpPr>
          <p:spPr bwMode="auto">
            <a:xfrm>
              <a:off x="80596" y="2163152"/>
              <a:ext cx="10089173" cy="824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88925" indent="-288925">
                <a:buClr>
                  <a:schemeClr val="accent1"/>
                </a:buClr>
                <a:buSzPct val="80000"/>
                <a:buFont typeface="Wingdings 2" pitchFamily="18" charset="2"/>
                <a:buChar char="Ò"/>
                <a:defRPr/>
              </a:pPr>
              <a:r>
                <a:rPr lang="en-US" sz="2400" dirty="0">
                  <a:solidFill>
                    <a:schemeClr val="tx2"/>
                  </a:solidFill>
                  <a:latin typeface="+mn-lt"/>
                </a:rPr>
                <a:t>The deploying unit &amp; installation both have planning and execution responsibilities for major rail activities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766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88190" y="647328"/>
            <a:ext cx="367081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Adjustable </a:t>
            </a:r>
          </a:p>
          <a:p>
            <a:r>
              <a:rPr lang="en-US" sz="6000" dirty="0" smtClean="0"/>
              <a:t>Double </a:t>
            </a:r>
          </a:p>
          <a:p>
            <a:r>
              <a:rPr lang="en-US" sz="6000" dirty="0" smtClean="0"/>
              <a:t>Grab</a:t>
            </a:r>
          </a:p>
          <a:p>
            <a:r>
              <a:rPr lang="en-US" sz="6000" dirty="0" smtClean="0"/>
              <a:t>Hook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87709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3052" y="390294"/>
            <a:ext cx="8741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Lacing a Grab Hook with Chain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06381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26312" y="4549700"/>
            <a:ext cx="21862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/>
              <a:t>Claw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98643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14945" y="60949"/>
            <a:ext cx="40110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Donut Ring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07875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8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7510" y="135766"/>
            <a:ext cx="912647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Round Pin Anchor Shackle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62808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903" y="0"/>
            <a:ext cx="9679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9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0110" y="122665"/>
            <a:ext cx="676486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/>
              <a:t>Trailer Shackle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66863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89420" y="262890"/>
            <a:ext cx="353885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Tie Down</a:t>
            </a:r>
          </a:p>
          <a:p>
            <a:r>
              <a:rPr lang="en-US" sz="6600" dirty="0" smtClean="0"/>
              <a:t>Absorber </a:t>
            </a:r>
            <a:endParaRPr lang="en-US" sz="66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233532" y="2241395"/>
            <a:ext cx="1538868" cy="1451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69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23829" y="156117"/>
            <a:ext cx="38969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Compression Unit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2029524" y="3813717"/>
            <a:ext cx="24785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 smtClean="0"/>
              <a:t>Jamnut</a:t>
            </a:r>
            <a:endParaRPr lang="en-US" sz="60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508088" y="4393580"/>
            <a:ext cx="1346302" cy="16726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6735337" y="864003"/>
            <a:ext cx="1650380" cy="12547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304052" y="3088888"/>
            <a:ext cx="26964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Eye Bolt</a:t>
            </a:r>
            <a:endParaRPr lang="en-US" sz="60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311590" y="4104551"/>
            <a:ext cx="1817649" cy="10361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210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Unit Responsibilities</a:t>
            </a:r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1331410" y="1305838"/>
            <a:ext cx="9867900" cy="56388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Unit commander</a:t>
            </a:r>
          </a:p>
          <a:p>
            <a:pPr marL="803275" lvl="1" indent="-346075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Overall responsibility to prepare unit for rail operations </a:t>
            </a:r>
          </a:p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Major unit responsibilities:</a:t>
            </a:r>
          </a:p>
          <a:p>
            <a:pPr marL="803275" lvl="1" indent="-346075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Prepare rail movement plan (Unit Movement Plan, Annex N)</a:t>
            </a:r>
          </a:p>
          <a:p>
            <a:pPr marL="803275" lvl="1" indent="-346075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Submit movement requirements to the ITO (OEL to UDL)</a:t>
            </a:r>
          </a:p>
          <a:p>
            <a:pPr marL="803275" lvl="1" indent="-346075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Prepare equipment for rail movement</a:t>
            </a:r>
          </a:p>
          <a:p>
            <a:pPr marL="803275" lvl="1" indent="-346075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Load railcars (under the technical supervision of the </a:t>
            </a: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UMC)</a:t>
            </a:r>
            <a:endParaRPr lang="en-US" sz="2000" dirty="0">
              <a:solidFill>
                <a:schemeClr val="tx2"/>
              </a:solidFill>
              <a:latin typeface="+mn-lt"/>
            </a:endParaRPr>
          </a:p>
          <a:p>
            <a:pPr marL="346075" indent="-346075">
              <a:buClr>
                <a:schemeClr val="accent1"/>
              </a:buClr>
              <a:buSzPct val="80000"/>
              <a:buFont typeface="Wingdings 2" pitchFamily="18" charset="2"/>
              <a:buChar char="Ò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</a:rPr>
              <a:t>UMO specific responsibilities:</a:t>
            </a:r>
          </a:p>
          <a:p>
            <a:pPr marL="803275" lvl="1" indent="-346075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Appoint an OIC for the rail operation</a:t>
            </a:r>
          </a:p>
          <a:p>
            <a:pPr marL="803275" lvl="1" indent="-346075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Designate safety officer</a:t>
            </a:r>
          </a:p>
          <a:p>
            <a:pPr marL="803275" lvl="1" indent="-346075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Coordinate with DPW for blocking and bracing</a:t>
            </a:r>
          </a:p>
          <a:p>
            <a:pPr marL="803275" lvl="1" indent="-346075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Provide trained load teams</a:t>
            </a:r>
          </a:p>
          <a:p>
            <a:pPr marL="803275" lvl="1" indent="-346075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Provide all required HAZMAT documentation to ITO</a:t>
            </a:r>
          </a:p>
          <a:p>
            <a:pPr marL="803275" lvl="1" indent="-346075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 Ensure vehicles are properly prepared/configured</a:t>
            </a:r>
          </a:p>
          <a:p>
            <a:pPr marL="1260475" lvl="2" indent="-346075">
              <a:buClr>
                <a:schemeClr val="accent1"/>
              </a:buClr>
              <a:buFont typeface="Franklin Gothic Book" pitchFamily="34" charset="0"/>
              <a:buChar char="+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Remove canvas and bows</a:t>
            </a:r>
          </a:p>
          <a:p>
            <a:pPr marL="1260475" lvl="2" indent="-346075">
              <a:buClr>
                <a:schemeClr val="accent1"/>
              </a:buClr>
              <a:buFont typeface="Franklin Gothic Book" pitchFamily="34" charset="0"/>
              <a:buChar char="+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Secure moving vehicle parts</a:t>
            </a:r>
          </a:p>
          <a:p>
            <a:pPr marL="1260475" lvl="2" indent="-346075">
              <a:buClr>
                <a:schemeClr val="accent1"/>
              </a:buClr>
              <a:buFont typeface="Franklin Gothic Book" pitchFamily="34" charset="0"/>
              <a:buChar char="+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Pack, crate, band, and block &amp; brace secondary loads</a:t>
            </a:r>
          </a:p>
          <a:p>
            <a:pPr marL="1260475" lvl="2" indent="-346075">
              <a:buClr>
                <a:schemeClr val="accent1"/>
              </a:buClr>
              <a:buFont typeface="Franklin Gothic Book" pitchFamily="34" charset="0"/>
              <a:buChar char="+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Use SDDCTEA Pam 55-19</a:t>
            </a:r>
          </a:p>
          <a:p>
            <a:pPr marL="1260475" lvl="2" indent="-346075">
              <a:buClr>
                <a:schemeClr val="accent1"/>
              </a:buClr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2"/>
              </a:solidFill>
              <a:latin typeface="+mn-lt"/>
            </a:endParaRPr>
          </a:p>
          <a:p>
            <a:pPr marL="803275" lvl="1" indent="-346075">
              <a:buClr>
                <a:schemeClr val="bg2"/>
              </a:buClr>
              <a:buFont typeface="Arial" charset="0"/>
              <a:buChar char="̵"/>
              <a:defRPr/>
            </a:pPr>
            <a:endParaRPr lang="en-US" sz="2000" dirty="0">
              <a:solidFill>
                <a:schemeClr val="tx2"/>
              </a:solidFill>
              <a:latin typeface="Arial" charset="0"/>
            </a:endParaRPr>
          </a:p>
          <a:p>
            <a:pPr marL="803275" lvl="1" indent="-346075">
              <a:buClr>
                <a:schemeClr val="bg2"/>
              </a:buClr>
              <a:buFont typeface="Arial" charset="0"/>
              <a:buChar char="̵"/>
              <a:defRPr/>
            </a:pPr>
            <a:endParaRPr lang="en-US" sz="2000" dirty="0">
              <a:solidFill>
                <a:schemeClr val="tx2"/>
              </a:solidFill>
              <a:latin typeface="Arial" charset="0"/>
            </a:endParaRPr>
          </a:p>
          <a:p>
            <a:pPr marL="803275" lvl="1" indent="-346075">
              <a:buClr>
                <a:schemeClr val="bg2"/>
              </a:buClr>
              <a:buFont typeface="Arial" charset="0"/>
              <a:buChar char="̵"/>
              <a:defRPr/>
            </a:pPr>
            <a:endParaRPr lang="en-US" sz="2000" dirty="0">
              <a:solidFill>
                <a:schemeClr val="tx2"/>
              </a:solidFill>
              <a:latin typeface="Arial" charset="0"/>
            </a:endParaRPr>
          </a:p>
          <a:p>
            <a:pPr marL="803275" lvl="1" indent="-346075">
              <a:buClr>
                <a:schemeClr val="bg2"/>
              </a:buClr>
              <a:buFont typeface="Arial" charset="0"/>
              <a:buChar char="̵"/>
              <a:defRPr/>
            </a:pPr>
            <a:endParaRPr lang="en-US" sz="2000" dirty="0">
              <a:solidFill>
                <a:schemeClr val="tx2"/>
              </a:solidFill>
              <a:latin typeface="Arial" charset="0"/>
            </a:endParaRPr>
          </a:p>
          <a:p>
            <a:pPr marL="346075" indent="-346075">
              <a:buClr>
                <a:schemeClr val="bg2"/>
              </a:buClr>
              <a:buFont typeface="Arial" charset="0"/>
              <a:buChar char="̵"/>
              <a:defRPr/>
            </a:pPr>
            <a:endParaRPr lang="en-US" sz="2000" dirty="0">
              <a:solidFill>
                <a:schemeClr val="tx2"/>
              </a:solidFill>
              <a:latin typeface="Arial" charset="0"/>
            </a:endParaRPr>
          </a:p>
          <a:p>
            <a:pPr marL="803275" lvl="1" indent="-346075">
              <a:buClr>
                <a:schemeClr val="bg2"/>
              </a:buClr>
              <a:buFont typeface="Arial" charset="0"/>
              <a:buChar char="̵"/>
              <a:defRPr/>
            </a:pPr>
            <a:endParaRPr lang="en-US" sz="2000" dirty="0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01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9791" y="-25648"/>
            <a:ext cx="83469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Air Force Pallet Hooks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70942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5780" y="1360447"/>
            <a:ext cx="49544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Pipe Wrench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20326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3850" y="1003610"/>
            <a:ext cx="41293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/>
              <a:t>Wally Bar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79036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66228" y="323387"/>
            <a:ext cx="61369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Sledge Hammer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6754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91056" y="568714"/>
            <a:ext cx="435869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/>
              <a:t>Crow Bar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389108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41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12" y="0"/>
            <a:ext cx="1008070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347" y="267632"/>
            <a:ext cx="4493923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/>
              <a:t>Tie Down</a:t>
            </a:r>
          </a:p>
          <a:p>
            <a:r>
              <a:rPr lang="en-US" sz="8800" dirty="0" smtClean="0"/>
              <a:t>Mock Up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43777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e4db_lGPK4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89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2976</Words>
  <Application>Microsoft Office PowerPoint</Application>
  <PresentationFormat>Widescreen</PresentationFormat>
  <Paragraphs>504</Paragraphs>
  <Slides>97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97</vt:i4>
      </vt:variant>
    </vt:vector>
  </HeadingPairs>
  <TitlesOfParts>
    <vt:vector size="105" baseType="lpstr">
      <vt:lpstr>Arial</vt:lpstr>
      <vt:lpstr>Calibri</vt:lpstr>
      <vt:lpstr>Calibri Light</vt:lpstr>
      <vt:lpstr>Franklin Gothic Book</vt:lpstr>
      <vt:lpstr>Wingdings 2</vt:lpstr>
      <vt:lpstr>Office Theme</vt:lpstr>
      <vt:lpstr>Clip</vt:lpstr>
      <vt:lpstr>Picture</vt:lpstr>
      <vt:lpstr>Welcome to  Unit Load Team Training</vt:lpstr>
      <vt:lpstr>Instructors</vt:lpstr>
      <vt:lpstr> Classroom Recommendations</vt:lpstr>
      <vt:lpstr>Introduction</vt:lpstr>
      <vt:lpstr>Fort to Port Operations</vt:lpstr>
      <vt:lpstr>References</vt:lpstr>
      <vt:lpstr>Surface Transportation</vt:lpstr>
      <vt:lpstr>General Responsibilities</vt:lpstr>
      <vt:lpstr>Unit Responsibilities</vt:lpstr>
      <vt:lpstr>Unit Responsibilities Cont.</vt:lpstr>
      <vt:lpstr>ITO Responsibilities</vt:lpstr>
      <vt:lpstr>ITO Responsibilities cont</vt:lpstr>
      <vt:lpstr>SDDC Responsibilities</vt:lpstr>
      <vt:lpstr>Rail Carrier Responsibilities</vt:lpstr>
      <vt:lpstr>Railcar Requirements</vt:lpstr>
      <vt:lpstr>Official Railway Equipment Register</vt:lpstr>
      <vt:lpstr>Association of American Railways (AAR)</vt:lpstr>
      <vt:lpstr>TM 55-2200-001-12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Combination Yard Layout</vt:lpstr>
      <vt:lpstr>Types of Loading Ramps</vt:lpstr>
      <vt:lpstr>Hank’s Yard at JBLE</vt:lpstr>
      <vt:lpstr>DFRIF</vt:lpstr>
      <vt:lpstr>Flatcars</vt:lpstr>
      <vt:lpstr>Multi-Level Flatcars</vt:lpstr>
      <vt:lpstr>TOFC Flatcars</vt:lpstr>
      <vt:lpstr>Types of MHE / CHE</vt:lpstr>
      <vt:lpstr>Boxcars</vt:lpstr>
      <vt:lpstr>Gondola Cars</vt:lpstr>
      <vt:lpstr>Switch Engines</vt:lpstr>
      <vt:lpstr>Line Haul Locomotives</vt:lpstr>
      <vt:lpstr>Caboose</vt:lpstr>
      <vt:lpstr>PowerPoint Presentation</vt:lpstr>
      <vt:lpstr>PowerPoint Presentation</vt:lpstr>
      <vt:lpstr>PowerPoint Presentation</vt:lpstr>
      <vt:lpstr>Summary</vt:lpstr>
      <vt:lpstr>Rail Loading Requirements and Procedures</vt:lpstr>
      <vt:lpstr>Equipment Prep for Rail Movement</vt:lpstr>
      <vt:lpstr>General Guidance</vt:lpstr>
      <vt:lpstr>Vehicle Prep for Rail Movement</vt:lpstr>
      <vt:lpstr>Vehicle Prep Cont.</vt:lpstr>
      <vt:lpstr>Blocking &amp; Bracing Materials</vt:lpstr>
      <vt:lpstr>Rail Site Facilities</vt:lpstr>
      <vt:lpstr>Rail Site Facilities</vt:lpstr>
      <vt:lpstr>Safety Requirements</vt:lpstr>
      <vt:lpstr>Safety Requirements Cont.</vt:lpstr>
      <vt:lpstr>Safety Requirements Cont.</vt:lpstr>
      <vt:lpstr>Inspection of Railcars</vt:lpstr>
      <vt:lpstr>PowerPoint Presentation</vt:lpstr>
      <vt:lpstr>AAR Loading Rules</vt:lpstr>
      <vt:lpstr>AAR Loading Rules Cont.</vt:lpstr>
      <vt:lpstr>HAZMAT</vt:lpstr>
      <vt:lpstr>Sensitive / Classified Material</vt:lpstr>
      <vt:lpstr>Escort / Guard Duties</vt:lpstr>
      <vt:lpstr>Preparation of Railcars</vt:lpstr>
      <vt:lpstr>Vehicle and Equipment Loading</vt:lpstr>
      <vt:lpstr>Loading Cont.</vt:lpstr>
      <vt:lpstr>Loading Cont.</vt:lpstr>
      <vt:lpstr>Vehicle Spacing</vt:lpstr>
      <vt:lpstr>Tie down Procedures</vt:lpstr>
      <vt:lpstr>Loading &amp; Tie down Checklist</vt:lpstr>
      <vt:lpstr>TEA PAM 55-19</vt:lpstr>
      <vt:lpstr>Chain Tie-down Illustration Trucks up to 80,000 lbs</vt:lpstr>
      <vt:lpstr>Final Inspection</vt:lpstr>
      <vt:lpstr>Unloading</vt:lpstr>
      <vt:lpstr>PowerPoint Presentation</vt:lpstr>
      <vt:lpstr>On Learning</vt:lpstr>
      <vt:lpstr>On Learning</vt:lpstr>
      <vt:lpstr>On Learning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Fort to Port Operations</dc:title>
  <dc:creator>Weber, Lawrence</dc:creator>
  <cp:lastModifiedBy>Bundy, Eric</cp:lastModifiedBy>
  <cp:revision>62</cp:revision>
  <dcterms:created xsi:type="dcterms:W3CDTF">2019-04-11T16:13:44Z</dcterms:created>
  <dcterms:modified xsi:type="dcterms:W3CDTF">2023-01-09T16:50:23Z</dcterms:modified>
</cp:coreProperties>
</file>