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443" r:id="rId5"/>
    <p:sldId id="425" r:id="rId6"/>
    <p:sldId id="444" r:id="rId7"/>
    <p:sldId id="445" r:id="rId8"/>
    <p:sldId id="446" r:id="rId9"/>
    <p:sldId id="437" r:id="rId10"/>
    <p:sldId id="263" r:id="rId11"/>
    <p:sldId id="264" r:id="rId12"/>
    <p:sldId id="265" r:id="rId13"/>
    <p:sldId id="266" r:id="rId14"/>
    <p:sldId id="267" r:id="rId15"/>
    <p:sldId id="447" r:id="rId16"/>
    <p:sldId id="448" r:id="rId17"/>
    <p:sldId id="449" r:id="rId18"/>
    <p:sldId id="450" r:id="rId19"/>
    <p:sldId id="451" r:id="rId20"/>
    <p:sldId id="452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92" autoAdjust="0"/>
    <p:restoredTop sz="94660"/>
  </p:normalViewPr>
  <p:slideViewPr>
    <p:cSldViewPr snapToGrid="0">
      <p:cViewPr varScale="1">
        <p:scale>
          <a:sx n="68" d="100"/>
          <a:sy n="68" d="100"/>
        </p:scale>
        <p:origin x="58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D7DCD-A84A-4FCF-A9C0-178C70346548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DD8D3-4962-4F01-B1F0-3A53273C42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3911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D7DCD-A84A-4FCF-A9C0-178C70346548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DD8D3-4962-4F01-B1F0-3A53273C42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3840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D7DCD-A84A-4FCF-A9C0-178C70346548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DD8D3-4962-4F01-B1F0-3A53273C42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6061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D7DCD-A84A-4FCF-A9C0-178C70346548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DD8D3-4962-4F01-B1F0-3A53273C42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911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D7DCD-A84A-4FCF-A9C0-178C70346548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DD8D3-4962-4F01-B1F0-3A53273C42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885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D7DCD-A84A-4FCF-A9C0-178C70346548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DD8D3-4962-4F01-B1F0-3A53273C42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800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D7DCD-A84A-4FCF-A9C0-178C70346548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DD8D3-4962-4F01-B1F0-3A53273C42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78551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D7DCD-A84A-4FCF-A9C0-178C70346548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DD8D3-4962-4F01-B1F0-3A53273C42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3236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D7DCD-A84A-4FCF-A9C0-178C70346548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DD8D3-4962-4F01-B1F0-3A53273C42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994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D7DCD-A84A-4FCF-A9C0-178C70346548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DD8D3-4962-4F01-B1F0-3A53273C42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1991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BD7DCD-A84A-4FCF-A9C0-178C70346548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DD8D3-4962-4F01-B1F0-3A53273C42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4849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BD7DCD-A84A-4FCF-A9C0-178C70346548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3DD8D3-4962-4F01-B1F0-3A53273C42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85173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.docx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e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mailto:mebanet@bartonccc.edu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1219200"/>
            <a:ext cx="7772400" cy="4572000"/>
          </a:xfrm>
        </p:spPr>
        <p:txBody>
          <a:bodyPr/>
          <a:lstStyle/>
          <a:p>
            <a:pPr algn="ctr" eaLnBrk="1" hangingPunct="1"/>
            <a:r>
              <a:rPr lang="en-US" altLang="en-US" b="1" dirty="0"/>
              <a:t>WELCOME TO</a:t>
            </a:r>
            <a:br>
              <a:rPr lang="en-US" altLang="en-US" b="1" dirty="0"/>
            </a:br>
            <a:r>
              <a:rPr lang="en-US" altLang="en-US" b="1" dirty="0"/>
              <a:t>UNIT LOAD TEAM</a:t>
            </a:r>
            <a:r>
              <a:rPr lang="en-US" altLang="en-US" sz="1400" b="1" dirty="0"/>
              <a:t/>
            </a:r>
            <a:br>
              <a:rPr lang="en-US" altLang="en-US" sz="1400" b="1" dirty="0"/>
            </a:br>
            <a:r>
              <a:rPr lang="en-US" altLang="en-US" dirty="0"/>
              <a:t/>
            </a:r>
            <a:br>
              <a:rPr lang="en-US" altLang="en-US" dirty="0"/>
            </a:br>
            <a:r>
              <a:rPr lang="en-US" altLang="en-US" sz="3200" b="1" dirty="0"/>
              <a:t>BARTON COUNTY COMMUNITY COLLEGE</a:t>
            </a:r>
            <a:br>
              <a:rPr lang="en-US" altLang="en-US" sz="3200" b="1" dirty="0"/>
            </a:br>
            <a:r>
              <a:rPr lang="en-US" altLang="en-US" sz="3600" dirty="0"/>
              <a:t/>
            </a:r>
            <a:br>
              <a:rPr lang="en-US" altLang="en-US" sz="3600" dirty="0"/>
            </a:br>
            <a:r>
              <a:rPr lang="en-US" altLang="en-US" sz="2800" b="1" dirty="0"/>
              <a:t>MLTR 1024 Unit Load Team</a:t>
            </a:r>
            <a:br>
              <a:rPr lang="en-US" altLang="en-US" sz="2800" b="1" dirty="0"/>
            </a:br>
            <a:r>
              <a:rPr lang="en-US" altLang="en-US" sz="2800" b="1" dirty="0"/>
              <a:t>Eric Bundy (Instructor)</a:t>
            </a:r>
            <a:r>
              <a:rPr lang="en-US" altLang="en-US" dirty="0"/>
              <a:t/>
            </a:r>
            <a:br>
              <a:rPr lang="en-US" altLang="en-US" dirty="0"/>
            </a:br>
            <a:endParaRPr lang="en-US" altLang="en-US" dirty="0"/>
          </a:p>
        </p:txBody>
      </p:sp>
      <p:sp>
        <p:nvSpPr>
          <p:cNvPr id="2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55261881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4"/>
          <p:cNvSpPr>
            <a:spLocks noChangeArrowheads="1"/>
          </p:cNvSpPr>
          <p:nvPr/>
        </p:nvSpPr>
        <p:spPr bwMode="auto">
          <a:xfrm>
            <a:off x="1524001" y="-33010"/>
            <a:ext cx="18473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pic>
        <p:nvPicPr>
          <p:cNvPr id="1024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0538" y="457201"/>
            <a:ext cx="322262" cy="398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4" name="Rectangle 5"/>
          <p:cNvSpPr>
            <a:spLocks noChangeArrowheads="1"/>
          </p:cNvSpPr>
          <p:nvPr/>
        </p:nvSpPr>
        <p:spPr bwMode="auto">
          <a:xfrm>
            <a:off x="3433764" y="469900"/>
            <a:ext cx="5324475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200" b="1">
                <a:latin typeface="Eras Bold ITC" panose="020B0907030504020204" pitchFamily="34" charset="0"/>
                <a:cs typeface="Calibri" panose="020F0502020204030204" pitchFamily="34" charset="0"/>
              </a:rPr>
              <a:t>Specialist in Safety and Health (SSH)</a:t>
            </a: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10245" name="Text Box 2"/>
          <p:cNvSpPr txBox="1">
            <a:spLocks noChangeArrowheads="1"/>
          </p:cNvSpPr>
          <p:nvPr/>
        </p:nvSpPr>
        <p:spPr bwMode="auto">
          <a:xfrm>
            <a:off x="1676400" y="1143001"/>
            <a:ext cx="3810000" cy="53816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None/>
            </a:pPr>
            <a:r>
              <a:rPr lang="en-US" altLang="en-US" sz="1600">
                <a:latin typeface="Eras Bold ITC" panose="020B09070305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General Industry Certificate</a:t>
            </a:r>
            <a:endParaRPr lang="en-US" altLang="en-US" sz="160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ct val="0"/>
              </a:spcBef>
              <a:buFontTx/>
              <a:buNone/>
            </a:pPr>
            <a:r>
              <a:rPr lang="en-US" altLang="en-US" sz="1600">
                <a:latin typeface="Eras Bold ITC" panose="020B09070305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Required</a:t>
            </a:r>
            <a:endParaRPr lang="en-US" altLang="en-US" sz="160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OSHA 511 Standards for General Industry</a:t>
            </a:r>
            <a:endParaRPr lang="en-US" altLang="en-US" sz="160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ct val="0"/>
              </a:spcBef>
              <a:buFontTx/>
              <a:buNone/>
            </a:pPr>
            <a:r>
              <a:rPr lang="en-US" altLang="en-US" sz="1600"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7000"/>
              </a:lnSpc>
              <a:spcBef>
                <a:spcPct val="0"/>
              </a:spcBef>
              <a:buFontTx/>
              <a:buNone/>
            </a:pPr>
            <a:r>
              <a:rPr lang="en-US" altLang="en-US" sz="1600">
                <a:latin typeface="Eras Bold ITC" panose="020B09070305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Electives (pick 3)</a:t>
            </a:r>
            <a:endParaRPr lang="en-US" altLang="en-US" sz="160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OSHA 521 OSHA Guide to Industrial Hygiene</a:t>
            </a:r>
            <a:endParaRPr lang="en-US" altLang="en-US" sz="160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OSHA 2015 Hazardous Materials</a:t>
            </a:r>
            <a:endParaRPr lang="en-US" altLang="en-US" sz="160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OSHA 2225 Respiratory Protection </a:t>
            </a:r>
            <a:endParaRPr lang="en-US" altLang="en-US" sz="160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OSHA 2255 Principles of Ergonomics</a:t>
            </a:r>
            <a:endParaRPr lang="en-US" altLang="en-US" sz="160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OSHA 2264 Permit-Required Confined Space </a:t>
            </a:r>
            <a:endParaRPr lang="en-US" altLang="en-US" sz="160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OSHA 3095 Electrical Standards</a:t>
            </a:r>
            <a:endParaRPr lang="en-US" altLang="en-US" sz="160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OSHA 3115 Fall Protection </a:t>
            </a:r>
            <a:endParaRPr lang="en-US" altLang="en-US" sz="160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OSHA 501 Trainer for General Industry</a:t>
            </a:r>
            <a:endParaRPr lang="en-US" altLang="en-US" sz="160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OSHA 510 Standards for the Construction Industry</a:t>
            </a:r>
            <a:endParaRPr lang="en-US" altLang="en-US" sz="160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OSHA 2045 Machinery and Machine Guarding Standards</a:t>
            </a:r>
            <a:endParaRPr lang="en-US" altLang="en-US" sz="160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None/>
            </a:pPr>
            <a:r>
              <a:rPr lang="en-US" altLang="en-US" sz="1100"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10246" name="Text Box 2"/>
          <p:cNvSpPr txBox="1">
            <a:spLocks noChangeArrowheads="1"/>
          </p:cNvSpPr>
          <p:nvPr/>
        </p:nvSpPr>
        <p:spPr bwMode="auto">
          <a:xfrm>
            <a:off x="6629400" y="1219200"/>
            <a:ext cx="3886200" cy="5029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None/>
            </a:pPr>
            <a:r>
              <a:rPr lang="en-US" altLang="en-US" sz="1400">
                <a:latin typeface="Eras Bold ITC" panose="020B09070305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altLang="en-US" sz="1600">
                <a:latin typeface="Eras Bold ITC" panose="020B09070305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Construction Industry Certificate </a:t>
            </a:r>
            <a:endParaRPr lang="en-US" altLang="en-US" sz="160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ct val="0"/>
              </a:spcBef>
              <a:buFontTx/>
              <a:buNone/>
            </a:pPr>
            <a:r>
              <a:rPr lang="en-US" altLang="en-US" sz="1600">
                <a:latin typeface="Eras Bold ITC" panose="020B09070305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Required </a:t>
            </a:r>
            <a:endParaRPr lang="en-US" altLang="en-US" sz="160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OSHA 510 Standards for the Construction Industry</a:t>
            </a:r>
            <a:endParaRPr lang="en-US" altLang="en-US" sz="160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ct val="0"/>
              </a:spcBef>
              <a:buFontTx/>
              <a:buNone/>
            </a:pPr>
            <a:r>
              <a:rPr lang="en-US" altLang="en-US" sz="1600"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7000"/>
              </a:lnSpc>
              <a:spcBef>
                <a:spcPct val="0"/>
              </a:spcBef>
              <a:buFontTx/>
              <a:buNone/>
            </a:pPr>
            <a:r>
              <a:rPr lang="en-US" altLang="en-US" sz="1600">
                <a:latin typeface="Eras Bold ITC" panose="020B09070305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Electives (pick 3)</a:t>
            </a:r>
            <a:endParaRPr lang="en-US" altLang="en-US" sz="160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OSHA 521 OSHA Guide to Industrial Hygiene</a:t>
            </a:r>
            <a:endParaRPr lang="en-US" altLang="en-US" sz="160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OSHA 2015 Hazardous Materials</a:t>
            </a:r>
            <a:endParaRPr lang="en-US" altLang="en-US" sz="160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OSHA 2225 Respiratory Protection </a:t>
            </a:r>
            <a:endParaRPr lang="en-US" altLang="en-US" sz="160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OSHA 2264 Permit-Required Confined Space </a:t>
            </a:r>
            <a:endParaRPr lang="en-US" altLang="en-US" sz="160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OSHA 3095 Electrical Standards</a:t>
            </a:r>
            <a:endParaRPr lang="en-US" altLang="en-US" sz="160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OSHA 3015 Excavation, Trenching and Soil Mechanics</a:t>
            </a:r>
            <a:endParaRPr lang="en-US" altLang="en-US" sz="160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OSHA 3115 Fall Protection  </a:t>
            </a:r>
            <a:endParaRPr lang="en-US" altLang="en-US" sz="160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OSHA 500 Trainer for Construction Industry</a:t>
            </a:r>
            <a:endParaRPr lang="en-US" altLang="en-US" sz="160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OSHA 511 Standards for General Industry</a:t>
            </a:r>
            <a:endParaRPr lang="en-US" altLang="en-US" sz="160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90543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4"/>
          <p:cNvSpPr>
            <a:spLocks noChangeArrowheads="1"/>
          </p:cNvSpPr>
          <p:nvPr/>
        </p:nvSpPr>
        <p:spPr bwMode="auto">
          <a:xfrm>
            <a:off x="1524001" y="-33010"/>
            <a:ext cx="18473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pic>
        <p:nvPicPr>
          <p:cNvPr id="11267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30538" y="457201"/>
            <a:ext cx="322262" cy="398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8" name="Rectangle 5"/>
          <p:cNvSpPr>
            <a:spLocks noChangeArrowheads="1"/>
          </p:cNvSpPr>
          <p:nvPr/>
        </p:nvSpPr>
        <p:spPr bwMode="auto">
          <a:xfrm>
            <a:off x="3433764" y="469900"/>
            <a:ext cx="5324475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200" b="1">
                <a:latin typeface="Eras Bold ITC" panose="020B0907030504020204" pitchFamily="34" charset="0"/>
                <a:cs typeface="Calibri" panose="020F0502020204030204" pitchFamily="34" charset="0"/>
              </a:rPr>
              <a:t>Specialist in Safety and Health (SSH)</a:t>
            </a: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11269" name="Rectangle 3"/>
          <p:cNvSpPr>
            <a:spLocks noChangeArrowheads="1"/>
          </p:cNvSpPr>
          <p:nvPr/>
        </p:nvSpPr>
        <p:spPr bwMode="auto">
          <a:xfrm>
            <a:off x="3810000" y="1447800"/>
            <a:ext cx="4572000" cy="429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286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7000"/>
              </a:lnSpc>
              <a:spcBef>
                <a:spcPct val="0"/>
              </a:spcBef>
              <a:buFontTx/>
              <a:buNone/>
            </a:pPr>
            <a:r>
              <a:rPr lang="en-US" altLang="en-US" sz="1600">
                <a:latin typeface="Eras Bold ITC" panose="020B0907030504020204" pitchFamily="34" charset="0"/>
                <a:cs typeface="Times New Roman" panose="02020603050405020304" pitchFamily="18" charset="0"/>
              </a:rPr>
              <a:t>Healthcare Industry Certificate </a:t>
            </a:r>
            <a:endParaRPr lang="en-US" altLang="en-US" sz="160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ct val="0"/>
              </a:spcBef>
              <a:buFontTx/>
              <a:buNone/>
            </a:pPr>
            <a:r>
              <a:rPr lang="en-US" altLang="en-US" sz="1600">
                <a:latin typeface="Eras Bold ITC" panose="020B0907030504020204" pitchFamily="34" charset="0"/>
                <a:cs typeface="Times New Roman" panose="02020603050405020304" pitchFamily="18" charset="0"/>
              </a:rPr>
              <a:t> </a:t>
            </a:r>
            <a:endParaRPr lang="en-US" altLang="en-US" sz="1600"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Bef>
                <a:spcPct val="0"/>
              </a:spcBef>
              <a:buFontTx/>
              <a:buNone/>
            </a:pPr>
            <a:r>
              <a:rPr lang="en-US" altLang="en-US" sz="1600">
                <a:latin typeface="Eras Bold ITC" panose="020B0907030504020204" pitchFamily="34" charset="0"/>
                <a:cs typeface="Times New Roman" panose="02020603050405020304" pitchFamily="18" charset="0"/>
              </a:rPr>
              <a:t> Required  </a:t>
            </a:r>
            <a:endParaRPr lang="en-US" altLang="en-US" sz="1600"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 OSHA 521 OSHA Guide to Industrial Hygiene </a:t>
            </a:r>
            <a:endParaRPr lang="en-US" altLang="en-US" sz="1600"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Bef>
                <a:spcPct val="0"/>
              </a:spcBef>
              <a:buFontTx/>
              <a:buNone/>
            </a:pPr>
            <a:r>
              <a:rPr lang="en-US" altLang="en-US" sz="1600">
                <a:latin typeface="Eras Bold ITC" panose="020B0907030504020204" pitchFamily="34" charset="0"/>
                <a:cs typeface="Times New Roman" panose="02020603050405020304" pitchFamily="18" charset="0"/>
              </a:rPr>
              <a:t> </a:t>
            </a:r>
            <a:endParaRPr lang="en-US" altLang="en-US" sz="1600"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Bef>
                <a:spcPct val="0"/>
              </a:spcBef>
              <a:buFontTx/>
              <a:buNone/>
            </a:pPr>
            <a:r>
              <a:rPr lang="en-US" altLang="en-US" sz="1600">
                <a:latin typeface="Eras Bold ITC" panose="020B0907030504020204" pitchFamily="34" charset="0"/>
                <a:cs typeface="Times New Roman" panose="02020603050405020304" pitchFamily="18" charset="0"/>
              </a:rPr>
              <a:t>Electives (pick 3)</a:t>
            </a:r>
            <a:endParaRPr lang="en-US" altLang="en-US" sz="1600"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OSHA 511 Standards for General Industry</a:t>
            </a:r>
            <a:endParaRPr lang="en-US" altLang="en-US" sz="1600"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OSHA 2225 Respiratory Protection</a:t>
            </a:r>
            <a:endParaRPr lang="en-US" altLang="en-US" sz="1600"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OSHA 2255 Principles of Ergonomics</a:t>
            </a:r>
            <a:endParaRPr lang="en-US" altLang="en-US" sz="1600"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Bef>
                <a:spcPct val="0"/>
              </a:spcBef>
              <a:buFontTx/>
              <a:buNone/>
            </a:pPr>
            <a:r>
              <a:rPr lang="en-US" altLang="en-US" sz="1600" u="sng">
                <a:latin typeface="Times New Roman" panose="02020603050405020304" pitchFamily="18" charset="0"/>
                <a:cs typeface="Times New Roman" panose="02020603050405020304" pitchFamily="18" charset="0"/>
              </a:rPr>
              <a:t>Healthcare Focus Four (counts towards one class)</a:t>
            </a:r>
            <a:endParaRPr lang="en-US" altLang="en-US" sz="1600"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	OSHA 7000 Training Guidelines for Safe Patient Handling</a:t>
            </a:r>
            <a:endParaRPr lang="en-US" altLang="en-US" sz="1600"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	OSHA 7200 Bloodborne Pathogens Exposure Control for Healthcare Facilities</a:t>
            </a:r>
            <a:endParaRPr lang="en-US" altLang="en-US" sz="1600"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	OSHA 7205 Health Hazards Awareness</a:t>
            </a:r>
            <a:endParaRPr lang="en-US" altLang="en-US" sz="1600">
              <a:cs typeface="Calibri" panose="020F0502020204030204" pitchFamily="34" charset="0"/>
            </a:endParaRPr>
          </a:p>
          <a:p>
            <a:pPr>
              <a:lnSpc>
                <a:spcPct val="107000"/>
              </a:lnSpc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cs typeface="Times New Roman" panose="02020603050405020304" pitchFamily="18" charset="0"/>
              </a:rPr>
              <a:t>	OSHA 7845 Recordkeeping Rules</a:t>
            </a:r>
            <a:endParaRPr lang="en-US" altLang="en-US" sz="1600"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7443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4"/>
          <p:cNvSpPr>
            <a:spLocks noChangeArrowheads="1"/>
          </p:cNvSpPr>
          <p:nvPr/>
        </p:nvSpPr>
        <p:spPr bwMode="auto">
          <a:xfrm>
            <a:off x="3352800" y="103189"/>
            <a:ext cx="7391400" cy="522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pic>
        <p:nvPicPr>
          <p:cNvPr id="12291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2900" y="457200"/>
            <a:ext cx="2413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2" name="Rectangle 5"/>
          <p:cNvSpPr>
            <a:spLocks noChangeArrowheads="1"/>
          </p:cNvSpPr>
          <p:nvPr/>
        </p:nvSpPr>
        <p:spPr bwMode="auto">
          <a:xfrm>
            <a:off x="3124200" y="485775"/>
            <a:ext cx="624840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000" b="1">
                <a:latin typeface="Eras Bold ITC" panose="020B0907030504020204" pitchFamily="34" charset="0"/>
                <a:cs typeface="Calibri" panose="020F0502020204030204" pitchFamily="34" charset="0"/>
              </a:rPr>
              <a:t>Certified Safety and Health Official (CSHO)</a:t>
            </a: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12293" name="Text Box 2"/>
          <p:cNvSpPr txBox="1">
            <a:spLocks noChangeArrowheads="1"/>
          </p:cNvSpPr>
          <p:nvPr/>
        </p:nvSpPr>
        <p:spPr bwMode="auto">
          <a:xfrm>
            <a:off x="1600200" y="1295400"/>
            <a:ext cx="4114800" cy="46482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None/>
            </a:pPr>
            <a:r>
              <a:rPr lang="en-US" altLang="en-US" sz="1600">
                <a:latin typeface="Eras Bold ITC" panose="020B09070305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GENERAL CERTIFICATE</a:t>
            </a:r>
            <a:endParaRPr lang="en-US" altLang="en-US" sz="160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ct val="0"/>
              </a:spcBef>
              <a:buFontTx/>
              <a:buNone/>
            </a:pPr>
            <a:r>
              <a:rPr lang="en-US" altLang="en-US" sz="1600">
                <a:latin typeface="Eras Bold ITC" panose="020B09070305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Required Courses</a:t>
            </a:r>
            <a:endParaRPr lang="en-US" altLang="en-US" sz="160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OSHA 511 Standards for General Industry</a:t>
            </a:r>
            <a:endParaRPr lang="en-US" altLang="en-US" sz="160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OSHA 2045 Machinery and Machine Safeguarding</a:t>
            </a:r>
            <a:endParaRPr lang="en-US" altLang="en-US" sz="160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OSHA 2225 Respiratory Protection</a:t>
            </a:r>
            <a:endParaRPr lang="en-US" altLang="en-US" sz="160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OSHA 2255 Principles of Ergonomics</a:t>
            </a:r>
            <a:endParaRPr lang="en-US" altLang="en-US" sz="160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OSHA 2264 Permit Required Confined Space</a:t>
            </a:r>
            <a:endParaRPr lang="en-US" altLang="en-US" sz="160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OSHA 3095 Electrical Standards</a:t>
            </a:r>
            <a:endParaRPr lang="en-US" altLang="en-US" sz="160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ct val="0"/>
              </a:spcBef>
              <a:buFontTx/>
              <a:buNone/>
            </a:pPr>
            <a:r>
              <a:rPr lang="en-US" altLang="en-US" sz="1600"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7000"/>
              </a:lnSpc>
              <a:spcBef>
                <a:spcPct val="0"/>
              </a:spcBef>
              <a:buFontTx/>
              <a:buNone/>
            </a:pPr>
            <a:r>
              <a:rPr lang="en-US" altLang="en-US" sz="1600">
                <a:latin typeface="Eras Bold ITC" panose="020B09070305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Electives (pick 2)</a:t>
            </a:r>
            <a:endParaRPr lang="en-US" altLang="en-US" sz="160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OSHA 501 Trainer Course for General Industry</a:t>
            </a:r>
            <a:endParaRPr lang="en-US" altLang="en-US" sz="160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OSHA 510 Standards for Construction Industry</a:t>
            </a:r>
            <a:endParaRPr lang="en-US" altLang="en-US" sz="160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OSHA 521 Introduction to Industrial Hygiene</a:t>
            </a:r>
            <a:endParaRPr lang="en-US" altLang="en-US" sz="160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OSHA 2015 Hazardous Materials</a:t>
            </a:r>
            <a:endParaRPr lang="en-US" altLang="en-US" sz="160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OSHA 3015 Excavation, Trenching &amp; Shoring</a:t>
            </a:r>
            <a:endParaRPr lang="en-US" altLang="en-US" sz="160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OSHA 3115 Fall Protection</a:t>
            </a:r>
            <a:endParaRPr lang="en-US" altLang="en-US" sz="160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None/>
            </a:pPr>
            <a:r>
              <a:rPr lang="en-US" altLang="en-US" sz="1100"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None/>
            </a:pPr>
            <a:r>
              <a:rPr lang="en-US" altLang="en-US" sz="1100"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</p:txBody>
      </p:sp>
      <p:sp>
        <p:nvSpPr>
          <p:cNvPr id="12294" name="Text Box 2"/>
          <p:cNvSpPr txBox="1">
            <a:spLocks noChangeArrowheads="1"/>
          </p:cNvSpPr>
          <p:nvPr/>
        </p:nvSpPr>
        <p:spPr bwMode="auto">
          <a:xfrm>
            <a:off x="6324600" y="1295400"/>
            <a:ext cx="4114800" cy="48006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None/>
            </a:pPr>
            <a:r>
              <a:rPr lang="en-US" altLang="en-US" sz="1600">
                <a:latin typeface="Eras Bold ITC" panose="020B09070305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CONSTRUCTION CERTIFICATE</a:t>
            </a:r>
            <a:endParaRPr lang="en-US" altLang="en-US" sz="160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ct val="0"/>
              </a:spcBef>
              <a:buFontTx/>
              <a:buNone/>
            </a:pPr>
            <a:r>
              <a:rPr lang="en-US" altLang="en-US" sz="1600">
                <a:latin typeface="Eras Bold ITC" panose="020B09070305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Required Courses</a:t>
            </a:r>
            <a:endParaRPr lang="en-US" altLang="en-US" sz="160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OSHA 510 Standards for Construction Industry</a:t>
            </a:r>
            <a:endParaRPr lang="en-US" altLang="en-US" sz="160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OSHA 521 Introduction to Industrial Hygiene</a:t>
            </a:r>
            <a:endParaRPr lang="en-US" altLang="en-US" sz="160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OSHA 3015 Excavation, Trenching &amp; Shoring</a:t>
            </a:r>
            <a:endParaRPr lang="en-US" altLang="en-US" sz="160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OSHA 3115 Fall Protection</a:t>
            </a:r>
            <a:endParaRPr lang="en-US" altLang="en-US" sz="160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OSHA 3095 Electrical Standards</a:t>
            </a:r>
            <a:endParaRPr lang="en-US" altLang="en-US" sz="160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OSHA 2015 Hazardous Materials</a:t>
            </a:r>
            <a:endParaRPr lang="en-US" altLang="en-US" sz="160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ct val="0"/>
              </a:spcBef>
              <a:buFontTx/>
              <a:buNone/>
            </a:pPr>
            <a:r>
              <a:rPr lang="en-US" altLang="en-US" sz="1600"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ct val="107000"/>
              </a:lnSpc>
              <a:spcBef>
                <a:spcPct val="0"/>
              </a:spcBef>
              <a:buFontTx/>
              <a:buNone/>
            </a:pPr>
            <a:r>
              <a:rPr lang="en-US" altLang="en-US" sz="1600">
                <a:latin typeface="Eras Bold ITC" panose="020B09070305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Electives (pick 2)</a:t>
            </a:r>
            <a:endParaRPr lang="en-US" altLang="en-US" sz="160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OSHA 500 Trainer Course in Construction</a:t>
            </a:r>
            <a:endParaRPr lang="en-US" altLang="en-US" sz="160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OSHA 511 Standards for General Industry</a:t>
            </a:r>
            <a:endParaRPr lang="en-US" altLang="en-US" sz="160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OSHA 2045 Machinery and Machine Safeguarding</a:t>
            </a:r>
            <a:endParaRPr lang="en-US" altLang="en-US" sz="160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OSHA 2255 Principles of Ergonomics</a:t>
            </a:r>
            <a:endParaRPr lang="en-US" altLang="en-US" sz="160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OSHA 2264 Permit Required Confined Space</a:t>
            </a:r>
            <a:endParaRPr lang="en-US" altLang="en-US" sz="160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ct val="0"/>
              </a:spcBef>
              <a:buFontTx/>
              <a:buNone/>
            </a:pPr>
            <a:r>
              <a:rPr lang="en-US" altLang="en-US" sz="16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OSHA 2225 Respiratory Protection</a:t>
            </a:r>
            <a:endParaRPr lang="en-US" altLang="en-US" sz="160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Bef>
                <a:spcPct val="0"/>
              </a:spcBef>
              <a:spcAft>
                <a:spcPts val="800"/>
              </a:spcAft>
              <a:buNone/>
            </a:pPr>
            <a:r>
              <a:rPr lang="en-US" altLang="en-US" sz="110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altLang="en-US" sz="1100"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8221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1176" y="152400"/>
            <a:ext cx="962025" cy="1182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5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47200" y="152401"/>
            <a:ext cx="939800" cy="1025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16" name="Rectangle 5"/>
          <p:cNvSpPr>
            <a:spLocks noChangeArrowheads="1"/>
          </p:cNvSpPr>
          <p:nvPr/>
        </p:nvSpPr>
        <p:spPr bwMode="auto">
          <a:xfrm>
            <a:off x="1524001" y="-33010"/>
            <a:ext cx="18473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800">
              <a:latin typeface="Times New Roman" panose="02020603050405020304" pitchFamily="18" charset="0"/>
            </a:endParaRPr>
          </a:p>
        </p:txBody>
      </p:sp>
      <p:sp>
        <p:nvSpPr>
          <p:cNvPr id="13317" name="Rectangle 6"/>
          <p:cNvSpPr>
            <a:spLocks noChangeArrowheads="1"/>
          </p:cNvSpPr>
          <p:nvPr/>
        </p:nvSpPr>
        <p:spPr bwMode="auto">
          <a:xfrm>
            <a:off x="3429000" y="85725"/>
            <a:ext cx="5334000" cy="120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Eras Bold ITC" panose="020B0907030504020204" pitchFamily="34" charset="0"/>
                <a:cs typeface="Calibri" panose="020F0502020204030204" pitchFamily="34" charset="0"/>
              </a:rPr>
              <a:t>Safety, Health, &amp;</a:t>
            </a:r>
            <a:br>
              <a:rPr lang="en-US" altLang="en-US" sz="2400">
                <a:latin typeface="Eras Bold ITC" panose="020B0907030504020204" pitchFamily="34" charset="0"/>
                <a:cs typeface="Calibri" panose="020F0502020204030204" pitchFamily="34" charset="0"/>
              </a:rPr>
            </a:br>
            <a:r>
              <a:rPr lang="en-US" altLang="en-US" sz="2400">
                <a:latin typeface="Eras Bold ITC" panose="020B0907030504020204" pitchFamily="34" charset="0"/>
                <a:cs typeface="Calibri" panose="020F0502020204030204" pitchFamily="34" charset="0"/>
              </a:rPr>
              <a:t> Environmental Professional (SHEP)</a:t>
            </a:r>
            <a:endParaRPr lang="en-US" altLang="en-US" sz="2400">
              <a:latin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895600" y="1752600"/>
            <a:ext cx="6858000" cy="4762500"/>
          </a:xfrm>
          <a:prstGeom prst="rect">
            <a:avLst/>
          </a:prstGeom>
        </p:spPr>
        <p:txBody>
          <a:bodyPr>
            <a:spAutoFit/>
          </a:bodyPr>
          <a:lstStyle/>
          <a:p>
            <a:pPr marL="1828800" algn="just">
              <a:lnSpc>
                <a:spcPct val="107000"/>
              </a:lnSpc>
              <a:spcAft>
                <a:spcPts val="800"/>
              </a:spcAft>
              <a:defRPr/>
            </a:pPr>
            <a:r>
              <a:rPr lang="en-US" sz="1600" u="sng" dirty="0">
                <a:latin typeface="Eras Bold ITC" panose="020B09070305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Safety and Health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828800" algn="just">
              <a:lnSpc>
                <a:spcPct val="107000"/>
              </a:lnSpc>
              <a:spcAft>
                <a:spcPts val="800"/>
              </a:spcAft>
              <a:defRPr/>
            </a:pPr>
            <a:r>
              <a:rPr lang="en-US" sz="1600" dirty="0">
                <a:latin typeface="Eras Bold ITC" panose="020B0907030504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Required (1)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07000"/>
              </a:lnSpc>
              <a:buFont typeface="Symbol" panose="05050102010706020507" pitchFamily="18" charset="2"/>
              <a:buChar char=""/>
              <a:defRPr/>
            </a:pPr>
            <a:r>
              <a:rPr lang="en-US" sz="1600" dirty="0">
                <a:ea typeface="Calibri" panose="020F0502020204030204" pitchFamily="34" charset="0"/>
                <a:cs typeface="Times New Roman" panose="02020603050405020304" pitchFamily="18" charset="0"/>
              </a:rPr>
              <a:t>CSHO General Industry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0" algn="just">
              <a:lnSpc>
                <a:spcPct val="107000"/>
              </a:lnSpc>
              <a:defRPr/>
            </a:pPr>
            <a:r>
              <a:rPr lang="en-US" sz="1600" dirty="0"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07000"/>
              </a:lnSpc>
              <a:buFont typeface="Symbol" panose="05050102010706020507" pitchFamily="18" charset="2"/>
              <a:buChar char=""/>
              <a:defRPr/>
            </a:pPr>
            <a:r>
              <a:rPr lang="en-US" sz="1600" dirty="0">
                <a:ea typeface="Calibri" panose="020F0502020204030204" pitchFamily="34" charset="0"/>
                <a:cs typeface="Times New Roman" panose="02020603050405020304" pitchFamily="18" charset="0"/>
              </a:rPr>
              <a:t>CSHO Construction Industry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828800" algn="just">
              <a:lnSpc>
                <a:spcPct val="107000"/>
              </a:lnSpc>
              <a:defRPr/>
            </a:pPr>
            <a:r>
              <a:rPr lang="en-US" sz="1600" dirty="0"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828800" algn="just">
              <a:lnSpc>
                <a:spcPct val="107000"/>
              </a:lnSpc>
              <a:defRPr/>
            </a:pPr>
            <a:r>
              <a:rPr lang="en-US" sz="1600" dirty="0"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828800" algn="just">
              <a:lnSpc>
                <a:spcPct val="107000"/>
              </a:lnSpc>
              <a:spcAft>
                <a:spcPts val="800"/>
              </a:spcAft>
              <a:defRPr/>
            </a:pPr>
            <a:r>
              <a:rPr lang="en-US" sz="1600" u="sng" dirty="0">
                <a:latin typeface="Eras Bold ITC" panose="020B0907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Risk Management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828800" algn="just">
              <a:lnSpc>
                <a:spcPct val="107000"/>
              </a:lnSpc>
              <a:spcAft>
                <a:spcPts val="800"/>
              </a:spcAft>
              <a:defRPr/>
            </a:pPr>
            <a:r>
              <a:rPr lang="en-US" sz="1600" dirty="0">
                <a:latin typeface="Eras Bold ITC" panose="020B0907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Required (1)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07000"/>
              </a:lnSpc>
              <a:buFont typeface="Symbol" panose="05050102010706020507" pitchFamily="18" charset="2"/>
              <a:buChar char=""/>
              <a:defRPr/>
            </a:pPr>
            <a:r>
              <a:rPr lang="en-US" sz="1600" dirty="0">
                <a:ea typeface="Times New Roman" panose="02020603050405020304" pitchFamily="18" charset="0"/>
                <a:cs typeface="Times New Roman" panose="02020603050405020304" pitchFamily="18" charset="0"/>
              </a:rPr>
              <a:t>RMSM 6010 Safety, Health, &amp; Environmental Risk Management Principles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286000" algn="just">
              <a:lnSpc>
                <a:spcPct val="107000"/>
              </a:lnSpc>
              <a:spcAft>
                <a:spcPts val="800"/>
              </a:spcAft>
              <a:defRPr/>
            </a:pPr>
            <a:r>
              <a:rPr lang="en-US" sz="1600" dirty="0"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828800" algn="just">
              <a:lnSpc>
                <a:spcPct val="107000"/>
              </a:lnSpc>
              <a:spcAft>
                <a:spcPts val="800"/>
              </a:spcAft>
              <a:defRPr/>
            </a:pPr>
            <a:r>
              <a:rPr lang="en-US" sz="1600" u="sng" dirty="0">
                <a:latin typeface="Eras Bold ITC" panose="020B0907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Environmental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828800" algn="just">
              <a:lnSpc>
                <a:spcPct val="107000"/>
              </a:lnSpc>
              <a:spcAft>
                <a:spcPts val="800"/>
              </a:spcAft>
              <a:defRPr/>
            </a:pPr>
            <a:r>
              <a:rPr lang="en-US" sz="1600" u="sng" dirty="0">
                <a:latin typeface="Eras Bold ITC" panose="020B0907030504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Required (2)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07000"/>
              </a:lnSpc>
              <a:buFont typeface="Symbol" panose="05050102010706020507" pitchFamily="18" charset="2"/>
              <a:buChar char=""/>
              <a:defRPr/>
            </a:pPr>
            <a:r>
              <a:rPr lang="en-US" sz="1600" dirty="0">
                <a:ea typeface="Times New Roman" panose="02020603050405020304" pitchFamily="18" charset="0"/>
                <a:cs typeface="Times New Roman" panose="02020603050405020304" pitchFamily="18" charset="0"/>
              </a:rPr>
              <a:t>EHSM 6036 Introduction to Environmental Compliance and Management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  <a:defRPr/>
            </a:pPr>
            <a:r>
              <a:rPr lang="en-US" sz="1600" dirty="0">
                <a:ea typeface="Times New Roman" panose="02020603050405020304" pitchFamily="18" charset="0"/>
                <a:cs typeface="Times New Roman" panose="02020603050405020304" pitchFamily="18" charset="0"/>
              </a:rPr>
              <a:t>EHSM 7900 or 7901 HAZWOPER 24 or 40 Hour</a:t>
            </a:r>
            <a:endParaRPr lang="en-US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0144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2603938" y="1185041"/>
            <a:ext cx="7170683" cy="4572000"/>
          </a:xfrm>
        </p:spPr>
        <p:txBody>
          <a:bodyPr/>
          <a:lstStyle/>
          <a:p>
            <a:pPr algn="ctr"/>
            <a:r>
              <a:rPr lang="en-US" altLang="en-US" dirty="0" smtClean="0"/>
              <a:t>Brice </a:t>
            </a:r>
            <a:r>
              <a:rPr lang="en-US" altLang="en-US" dirty="0" err="1" smtClean="0"/>
              <a:t>Harvell</a:t>
            </a:r>
            <a:r>
              <a:rPr lang="en-US" altLang="en-US" dirty="0" smtClean="0"/>
              <a:t> </a:t>
            </a:r>
            <a:r>
              <a:rPr lang="en-US" altLang="en-US" dirty="0"/>
              <a:t/>
            </a:r>
            <a:br>
              <a:rPr lang="en-US" altLang="en-US" dirty="0"/>
            </a:br>
            <a:r>
              <a:rPr lang="en-US" altLang="en-US" sz="3600" dirty="0" smtClean="0"/>
              <a:t>OSHA Administrative Assistant</a:t>
            </a:r>
            <a:r>
              <a:rPr lang="en-US" altLang="en-US" sz="3600" dirty="0"/>
              <a:t/>
            </a:r>
            <a:br>
              <a:rPr lang="en-US" altLang="en-US" sz="3600" dirty="0"/>
            </a:br>
            <a:r>
              <a:rPr lang="en-US" altLang="en-US" sz="3600" dirty="0"/>
              <a:t>(785)-238-8550 ext. </a:t>
            </a:r>
            <a:r>
              <a:rPr lang="en-US" altLang="en-US" sz="3600" dirty="0" smtClean="0"/>
              <a:t>740</a:t>
            </a:r>
            <a:r>
              <a:rPr lang="en-US" altLang="en-US" sz="3600" dirty="0"/>
              <a:t/>
            </a:r>
            <a:br>
              <a:rPr lang="en-US" altLang="en-US" sz="3600" dirty="0"/>
            </a:br>
            <a:r>
              <a:rPr lang="en-US" altLang="en-US" sz="3600" dirty="0" smtClean="0"/>
              <a:t>harvellj@bartonccc.edu</a:t>
            </a:r>
            <a:r>
              <a:rPr lang="en-US" altLang="en-US" sz="3600" dirty="0"/>
              <a:t/>
            </a:r>
            <a:br>
              <a:rPr lang="en-US" altLang="en-US" sz="3600" dirty="0"/>
            </a:br>
            <a:r>
              <a:rPr lang="en-US" altLang="en-US" sz="3600" dirty="0"/>
              <a:t/>
            </a:r>
            <a:br>
              <a:rPr lang="en-US" altLang="en-US" sz="3600" dirty="0"/>
            </a:br>
            <a:endParaRPr lang="en-US" altLang="en-US" sz="3600" dirty="0"/>
          </a:p>
        </p:txBody>
      </p:sp>
    </p:spTree>
    <p:extLst>
      <p:ext uri="{BB962C8B-B14F-4D97-AF65-F5344CB8AC3E}">
        <p14:creationId xmlns:p14="http://schemas.microsoft.com/office/powerpoint/2010/main" val="3791295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7951A2-2A80-452F-B8F4-355A74E50F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09406"/>
          </a:xfrm>
        </p:spPr>
        <p:txBody>
          <a:bodyPr/>
          <a:lstStyle/>
          <a:p>
            <a:pPr algn="ctr"/>
            <a:r>
              <a:rPr lang="en-US" dirty="0"/>
              <a:t>Unit Load Team Syllabus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96BB6A9-3295-4838-8CF9-DA5C69DFCFEC}"/>
              </a:ext>
            </a:extLst>
          </p:cNvPr>
          <p:cNvSpPr txBox="1"/>
          <p:nvPr/>
        </p:nvSpPr>
        <p:spPr>
          <a:xfrm>
            <a:off x="838200" y="2088928"/>
            <a:ext cx="10515599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Outcomes:</a:t>
            </a:r>
          </a:p>
          <a:p>
            <a:r>
              <a:rPr lang="en-US" sz="3200" dirty="0"/>
              <a:t>	1.  Explain roles and responsibilities of rail loading 	 	      operations.</a:t>
            </a:r>
          </a:p>
          <a:p>
            <a:r>
              <a:rPr lang="en-US" sz="3200" dirty="0"/>
              <a:t>	2.  Explain guidelines and procedures to assemble a 463L 	      pallet.</a:t>
            </a:r>
          </a:p>
          <a:p>
            <a:r>
              <a:rPr lang="en-US" sz="3200" dirty="0"/>
              <a:t>	3.  Explain guidelines and procedures to determine 	 	      center of balance of vehicles.</a:t>
            </a:r>
          </a:p>
        </p:txBody>
      </p:sp>
    </p:spTree>
    <p:extLst>
      <p:ext uri="{BB962C8B-B14F-4D97-AF65-F5344CB8AC3E}">
        <p14:creationId xmlns:p14="http://schemas.microsoft.com/office/powerpoint/2010/main" val="733798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7951A2-2A80-452F-B8F4-355A74E50F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09406"/>
          </a:xfrm>
        </p:spPr>
        <p:txBody>
          <a:bodyPr/>
          <a:lstStyle/>
          <a:p>
            <a:pPr algn="ctr"/>
            <a:r>
              <a:rPr lang="en-US" dirty="0"/>
              <a:t>Unit Load Team Syllabus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96BB6A9-3295-4838-8CF9-DA5C69DFCFEC}"/>
              </a:ext>
            </a:extLst>
          </p:cNvPr>
          <p:cNvSpPr txBox="1"/>
          <p:nvPr/>
        </p:nvSpPr>
        <p:spPr>
          <a:xfrm>
            <a:off x="838200" y="2088928"/>
            <a:ext cx="10515599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Rail Loading Competencies:</a:t>
            </a:r>
          </a:p>
          <a:p>
            <a:r>
              <a:rPr lang="en-US" sz="3200" dirty="0"/>
              <a:t>	1.  Explain regulatory safety requirements.</a:t>
            </a:r>
          </a:p>
          <a:p>
            <a:r>
              <a:rPr lang="en-US" sz="3200" dirty="0"/>
              <a:t>	2.  Identify the types of cars used for rail loading.</a:t>
            </a:r>
          </a:p>
          <a:p>
            <a:r>
              <a:rPr lang="en-US" sz="3200" dirty="0"/>
              <a:t>	3.  Identify rail loading equipment characteristics and 	      	      capabilities.</a:t>
            </a:r>
          </a:p>
          <a:p>
            <a:r>
              <a:rPr lang="en-US" sz="3200" dirty="0"/>
              <a:t>	4.  Demonstrate how to load/unload equipment.</a:t>
            </a:r>
          </a:p>
          <a:p>
            <a:r>
              <a:rPr lang="en-US" sz="3200" dirty="0"/>
              <a:t>	5.  Explain and demonstrate proper tie-down methods.</a:t>
            </a:r>
          </a:p>
        </p:txBody>
      </p:sp>
    </p:spTree>
    <p:extLst>
      <p:ext uri="{BB962C8B-B14F-4D97-AF65-F5344CB8AC3E}">
        <p14:creationId xmlns:p14="http://schemas.microsoft.com/office/powerpoint/2010/main" val="2480330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7951A2-2A80-452F-B8F4-355A74E50F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09406"/>
          </a:xfrm>
        </p:spPr>
        <p:txBody>
          <a:bodyPr/>
          <a:lstStyle/>
          <a:p>
            <a:pPr algn="ctr"/>
            <a:r>
              <a:rPr lang="en-US" dirty="0"/>
              <a:t>Unit Load Team Syllabus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96BB6A9-3295-4838-8CF9-DA5C69DFCFEC}"/>
              </a:ext>
            </a:extLst>
          </p:cNvPr>
          <p:cNvSpPr txBox="1"/>
          <p:nvPr/>
        </p:nvSpPr>
        <p:spPr>
          <a:xfrm>
            <a:off x="838200" y="2088928"/>
            <a:ext cx="10515599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463L Pallet Competencies:</a:t>
            </a:r>
          </a:p>
          <a:p>
            <a:r>
              <a:rPr lang="en-US" sz="3200" dirty="0"/>
              <a:t>	1.  Explain regulatory safety requirements.</a:t>
            </a:r>
          </a:p>
          <a:p>
            <a:r>
              <a:rPr lang="en-US" sz="3200" dirty="0"/>
              <a:t>	2.  Identify and explain required tools.</a:t>
            </a:r>
          </a:p>
          <a:p>
            <a:r>
              <a:rPr lang="en-US" sz="3200" dirty="0"/>
              <a:t>	3.  Explain pallet configurations and capabilities.</a:t>
            </a:r>
          </a:p>
          <a:p>
            <a:r>
              <a:rPr lang="en-US" sz="32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516864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7951A2-2A80-452F-B8F4-355A74E50F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09406"/>
          </a:xfrm>
        </p:spPr>
        <p:txBody>
          <a:bodyPr/>
          <a:lstStyle/>
          <a:p>
            <a:pPr algn="ctr"/>
            <a:r>
              <a:rPr lang="en-US" dirty="0"/>
              <a:t>Unit Load Team Syllabus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96BB6A9-3295-4838-8CF9-DA5C69DFCFEC}"/>
              </a:ext>
            </a:extLst>
          </p:cNvPr>
          <p:cNvSpPr txBox="1"/>
          <p:nvPr/>
        </p:nvSpPr>
        <p:spPr>
          <a:xfrm>
            <a:off x="838200" y="2088928"/>
            <a:ext cx="10883462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Center of balance Competencies:</a:t>
            </a:r>
          </a:p>
          <a:p>
            <a:r>
              <a:rPr lang="en-US" sz="3200" dirty="0"/>
              <a:t>	1.  Explain regulatory safety requirements.</a:t>
            </a:r>
          </a:p>
          <a:p>
            <a:r>
              <a:rPr lang="en-US" sz="3200" dirty="0"/>
              <a:t>	2.  Identify and explain required tools.</a:t>
            </a:r>
          </a:p>
          <a:p>
            <a:r>
              <a:rPr lang="en-US" sz="3200" dirty="0"/>
              <a:t>	3.  Explain proper calculations for determining center of    	      balance.</a:t>
            </a:r>
          </a:p>
          <a:p>
            <a:r>
              <a:rPr lang="en-US" sz="3200" dirty="0"/>
              <a:t>	4.  Explain and demonstrate how to properly mark vehicles 	      for center of balance.</a:t>
            </a:r>
          </a:p>
        </p:txBody>
      </p:sp>
    </p:spTree>
    <p:extLst>
      <p:ext uri="{BB962C8B-B14F-4D97-AF65-F5344CB8AC3E}">
        <p14:creationId xmlns:p14="http://schemas.microsoft.com/office/powerpoint/2010/main" val="314543092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7951A2-2A80-452F-B8F4-355A74E50F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09406"/>
          </a:xfrm>
        </p:spPr>
        <p:txBody>
          <a:bodyPr/>
          <a:lstStyle/>
          <a:p>
            <a:pPr algn="ctr"/>
            <a:r>
              <a:rPr lang="en-US" dirty="0"/>
              <a:t>Unit Load Team Syllabus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96BB6A9-3295-4838-8CF9-DA5C69DFCFEC}"/>
              </a:ext>
            </a:extLst>
          </p:cNvPr>
          <p:cNvSpPr txBox="1"/>
          <p:nvPr/>
        </p:nvSpPr>
        <p:spPr>
          <a:xfrm>
            <a:off x="838200" y="2088928"/>
            <a:ext cx="10515599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Grading:</a:t>
            </a:r>
          </a:p>
          <a:p>
            <a:r>
              <a:rPr lang="en-US" sz="3200" dirty="0"/>
              <a:t>	End of course examination</a:t>
            </a:r>
          </a:p>
          <a:p>
            <a:r>
              <a:rPr lang="en-US" sz="3200" dirty="0"/>
              <a:t>		70% or higher to pass</a:t>
            </a:r>
          </a:p>
          <a:p>
            <a:r>
              <a:rPr lang="en-US" sz="3200" dirty="0"/>
              <a:t>		Only one retest is allowed if applicable</a:t>
            </a:r>
          </a:p>
          <a:p>
            <a:endParaRPr lang="en-US" sz="3200" dirty="0"/>
          </a:p>
          <a:p>
            <a:r>
              <a:rPr lang="en-US" sz="3200" dirty="0"/>
              <a:t>	Grading scale: 90-100 = A</a:t>
            </a:r>
          </a:p>
          <a:p>
            <a:r>
              <a:rPr lang="en-US" sz="3200" dirty="0"/>
              <a:t>			      80-89 = B</a:t>
            </a:r>
          </a:p>
          <a:p>
            <a:r>
              <a:rPr lang="en-US" sz="3200" dirty="0"/>
              <a:t>			      70-79 = C			Retest = 70</a:t>
            </a:r>
          </a:p>
        </p:txBody>
      </p:sp>
    </p:spTree>
    <p:extLst>
      <p:ext uri="{BB962C8B-B14F-4D97-AF65-F5344CB8AC3E}">
        <p14:creationId xmlns:p14="http://schemas.microsoft.com/office/powerpoint/2010/main" val="9857156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2020618" y="365125"/>
            <a:ext cx="6745014" cy="1325563"/>
          </a:xfrm>
        </p:spPr>
        <p:txBody>
          <a:bodyPr/>
          <a:lstStyle/>
          <a:p>
            <a:pPr eaLnBrk="1" hangingPunct="1"/>
            <a:r>
              <a:rPr lang="en-US" altLang="en-US" dirty="0"/>
              <a:t>INTRODUCTION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1219200"/>
            <a:ext cx="8229600" cy="5181600"/>
          </a:xfrm>
        </p:spPr>
        <p:txBody>
          <a:bodyPr rtlCol="0">
            <a:normAutofit fontScale="47500" lnSpcReduction="20000"/>
          </a:bodyPr>
          <a:lstStyle/>
          <a:p>
            <a:pPr marL="571500" indent="-571500" algn="ctr">
              <a:buNone/>
              <a:defRPr/>
            </a:pPr>
            <a:r>
              <a:rPr lang="en-US" dirty="0"/>
              <a:t>                            </a:t>
            </a:r>
          </a:p>
          <a:p>
            <a:pPr marL="571500" indent="-571500">
              <a:buNone/>
              <a:defRPr/>
            </a:pPr>
            <a:r>
              <a:rPr lang="en-US" sz="5800" b="1" dirty="0"/>
              <a:t>1. ADMINISTRATIVE DETAILS</a:t>
            </a:r>
          </a:p>
          <a:p>
            <a:pPr marL="571500" indent="-571500">
              <a:buFontTx/>
              <a:buAutoNum type="romanUcPeriod"/>
              <a:defRPr/>
            </a:pPr>
            <a:endParaRPr lang="en-US" dirty="0"/>
          </a:p>
          <a:p>
            <a:pPr>
              <a:buNone/>
              <a:defRPr/>
            </a:pPr>
            <a:r>
              <a:rPr lang="en-US" sz="5800" b="1" dirty="0"/>
              <a:t> A. TROOP SCHOOL POLICY </a:t>
            </a:r>
          </a:p>
          <a:p>
            <a:pPr>
              <a:buNone/>
              <a:defRPr/>
            </a:pPr>
            <a:endParaRPr lang="en-US" sz="2400" dirty="0"/>
          </a:p>
          <a:p>
            <a:pPr>
              <a:buNone/>
              <a:defRPr/>
            </a:pPr>
            <a:r>
              <a:rPr lang="en-US" sz="5100" b="1" dirty="0"/>
              <a:t>      1. Troop School Organization</a:t>
            </a:r>
          </a:p>
          <a:p>
            <a:pPr>
              <a:buNone/>
              <a:defRPr/>
            </a:pPr>
            <a:r>
              <a:rPr lang="en-US" sz="5100" b="1" dirty="0"/>
              <a:t>      2. Class Leader Selection/Duties</a:t>
            </a:r>
          </a:p>
          <a:p>
            <a:pPr>
              <a:buNone/>
              <a:defRPr/>
            </a:pPr>
            <a:r>
              <a:rPr lang="en-US" sz="5100" b="1" dirty="0"/>
              <a:t>      3. Class Time - 0900 to 1150 and 1300 to 1630 Daily</a:t>
            </a:r>
          </a:p>
          <a:p>
            <a:pPr>
              <a:buNone/>
              <a:defRPr/>
            </a:pPr>
            <a:r>
              <a:rPr lang="en-US" sz="5100" b="1" dirty="0"/>
              <a:t>      4. Breaks (NOTE: DO NOT SLEEP)</a:t>
            </a:r>
          </a:p>
          <a:p>
            <a:pPr>
              <a:buNone/>
              <a:defRPr/>
            </a:pPr>
            <a:r>
              <a:rPr lang="en-US" sz="5100" b="1" dirty="0"/>
              <a:t>        a) 10 minutes each hour</a:t>
            </a:r>
          </a:p>
          <a:p>
            <a:pPr>
              <a:buNone/>
              <a:defRPr/>
            </a:pPr>
            <a:r>
              <a:rPr lang="en-US" sz="5100" b="1" dirty="0"/>
              <a:t>        b) Restroom, </a:t>
            </a:r>
            <a:r>
              <a:rPr lang="en-US" sz="5100" b="1" dirty="0" err="1"/>
              <a:t>Breakroom</a:t>
            </a:r>
            <a:r>
              <a:rPr lang="en-US" sz="5100" b="1" dirty="0"/>
              <a:t>, and Smoking Area Locations</a:t>
            </a:r>
          </a:p>
          <a:p>
            <a:pPr>
              <a:buNone/>
              <a:defRPr/>
            </a:pPr>
            <a:r>
              <a:rPr lang="en-US" sz="5100" b="1" dirty="0"/>
              <a:t>      5. Fire Alarm</a:t>
            </a:r>
          </a:p>
          <a:p>
            <a:pPr>
              <a:buNone/>
              <a:defRPr/>
            </a:pPr>
            <a:r>
              <a:rPr lang="en-US" sz="2400" dirty="0"/>
              <a:t>   </a:t>
            </a:r>
            <a:r>
              <a:rPr lang="en-US" dirty="0"/>
              <a:t>    </a:t>
            </a:r>
          </a:p>
        </p:txBody>
      </p:sp>
      <p:sp>
        <p:nvSpPr>
          <p:cNvPr id="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2672248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7951A2-2A80-452F-B8F4-355A74E50F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09406"/>
          </a:xfrm>
        </p:spPr>
        <p:txBody>
          <a:bodyPr/>
          <a:lstStyle/>
          <a:p>
            <a:pPr algn="ctr"/>
            <a:r>
              <a:rPr lang="en-US" dirty="0"/>
              <a:t>Unit Load Team Syllabus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96BB6A9-3295-4838-8CF9-DA5C69DFCFEC}"/>
              </a:ext>
            </a:extLst>
          </p:cNvPr>
          <p:cNvSpPr txBox="1"/>
          <p:nvPr/>
        </p:nvSpPr>
        <p:spPr>
          <a:xfrm>
            <a:off x="838200" y="2088928"/>
            <a:ext cx="10851931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/>
              <a:t>Schedule:</a:t>
            </a:r>
          </a:p>
          <a:p>
            <a:r>
              <a:rPr lang="en-US" sz="3200" dirty="0"/>
              <a:t>	Day 1.  Lecture on rail procedures  </a:t>
            </a:r>
          </a:p>
          <a:p>
            <a:r>
              <a:rPr lang="en-US" sz="3200" dirty="0">
                <a:solidFill>
                  <a:srgbClr val="FF0000"/>
                </a:solidFill>
              </a:rPr>
              <a:t>*</a:t>
            </a:r>
            <a:r>
              <a:rPr lang="en-US" sz="3200" dirty="0"/>
              <a:t>	Day 2.  Rail tie-down procedure and 463L pallet assembly</a:t>
            </a:r>
          </a:p>
          <a:p>
            <a:r>
              <a:rPr lang="en-US" sz="3200" dirty="0">
                <a:solidFill>
                  <a:srgbClr val="FF0000"/>
                </a:solidFill>
              </a:rPr>
              <a:t>*</a:t>
            </a:r>
            <a:r>
              <a:rPr lang="en-US" sz="3200" dirty="0"/>
              <a:t>	Day 3.  Center of balance procedures and final exam</a:t>
            </a:r>
          </a:p>
          <a:p>
            <a:endParaRPr lang="en-US" sz="3200" dirty="0"/>
          </a:p>
          <a:p>
            <a:endParaRPr lang="en-US" sz="3200" dirty="0"/>
          </a:p>
          <a:p>
            <a:r>
              <a:rPr lang="en-US" sz="3200" dirty="0">
                <a:solidFill>
                  <a:srgbClr val="FF0000"/>
                </a:solidFill>
              </a:rPr>
              <a:t>*</a:t>
            </a:r>
            <a:r>
              <a:rPr lang="en-US" sz="3200" dirty="0"/>
              <a:t> Bring to class: ACH, Eye Pro, Gloves, Reflective belt</a:t>
            </a:r>
          </a:p>
        </p:txBody>
      </p:sp>
    </p:spTree>
    <p:extLst>
      <p:ext uri="{BB962C8B-B14F-4D97-AF65-F5344CB8AC3E}">
        <p14:creationId xmlns:p14="http://schemas.microsoft.com/office/powerpoint/2010/main" val="12958126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1828800" y="3048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/>
              <a:t>INTRO CON’T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idx="1"/>
          </p:nvPr>
        </p:nvSpPr>
        <p:spPr>
          <a:xfrm>
            <a:off x="1981200" y="1600200"/>
            <a:ext cx="9779876" cy="5257800"/>
          </a:xfrm>
        </p:spPr>
        <p:txBody>
          <a:bodyPr rtlCol="0">
            <a:normAutofit fontScale="55000" lnSpcReduction="20000"/>
          </a:bodyPr>
          <a:lstStyle/>
          <a:p>
            <a:pPr>
              <a:buNone/>
              <a:defRPr/>
            </a:pPr>
            <a:r>
              <a:rPr lang="en-US" dirty="0"/>
              <a:t>  </a:t>
            </a:r>
          </a:p>
          <a:p>
            <a:pPr>
              <a:buNone/>
              <a:defRPr/>
            </a:pPr>
            <a:r>
              <a:rPr lang="en-US" sz="5100" dirty="0"/>
              <a:t> </a:t>
            </a:r>
            <a:r>
              <a:rPr lang="en-US" sz="5100" b="1" dirty="0"/>
              <a:t>1. ADMIN CON’T</a:t>
            </a:r>
          </a:p>
          <a:p>
            <a:pPr>
              <a:buNone/>
              <a:defRPr/>
            </a:pPr>
            <a:endParaRPr lang="en-US" b="1" dirty="0"/>
          </a:p>
          <a:p>
            <a:pPr>
              <a:buNone/>
              <a:defRPr/>
            </a:pPr>
            <a:r>
              <a:rPr lang="en-US" sz="3600" b="1" dirty="0"/>
              <a:t>        </a:t>
            </a:r>
            <a:r>
              <a:rPr lang="en-US" sz="4000" b="1" dirty="0"/>
              <a:t>6. Attendance/Appointments, Supervisor call Terri Mebane at 240-5379</a:t>
            </a:r>
          </a:p>
          <a:p>
            <a:pPr>
              <a:buNone/>
              <a:defRPr/>
            </a:pPr>
            <a:r>
              <a:rPr lang="en-US" sz="4000" b="1" dirty="0"/>
              <a:t>       7. Duty Uniform (No Civilian Attire)</a:t>
            </a:r>
          </a:p>
          <a:p>
            <a:pPr>
              <a:buNone/>
              <a:defRPr/>
            </a:pPr>
            <a:r>
              <a:rPr lang="en-US" sz="4000" b="1" dirty="0"/>
              <a:t>	   8.  No cell phone use in classroom</a:t>
            </a:r>
          </a:p>
          <a:p>
            <a:pPr>
              <a:buNone/>
              <a:defRPr/>
            </a:pPr>
            <a:r>
              <a:rPr lang="en-US" sz="4000" b="1" dirty="0"/>
              <a:t>	   9. Questions</a:t>
            </a:r>
          </a:p>
          <a:p>
            <a:pPr>
              <a:buNone/>
              <a:defRPr/>
            </a:pPr>
            <a:endParaRPr lang="en-US" sz="2400" dirty="0"/>
          </a:p>
          <a:p>
            <a:pPr>
              <a:buNone/>
              <a:defRPr/>
            </a:pPr>
            <a:r>
              <a:rPr lang="en-US" sz="3500" dirty="0"/>
              <a:t>         </a:t>
            </a:r>
            <a:r>
              <a:rPr lang="en-US" sz="4600" b="1" dirty="0"/>
              <a:t>B. ENROLLMENTS</a:t>
            </a:r>
          </a:p>
          <a:p>
            <a:pPr>
              <a:buNone/>
              <a:defRPr/>
            </a:pPr>
            <a:endParaRPr lang="en-US" sz="3500" dirty="0"/>
          </a:p>
          <a:p>
            <a:pPr>
              <a:buNone/>
              <a:defRPr/>
            </a:pPr>
            <a:r>
              <a:rPr lang="en-US" sz="4000" b="1" dirty="0"/>
              <a:t>        1. Purpose</a:t>
            </a:r>
          </a:p>
          <a:p>
            <a:pPr>
              <a:buNone/>
              <a:defRPr/>
            </a:pPr>
            <a:r>
              <a:rPr lang="en-US" sz="4000" b="1" dirty="0"/>
              <a:t>        2. Barton Policy</a:t>
            </a:r>
          </a:p>
          <a:p>
            <a:pPr>
              <a:buNone/>
              <a:defRPr/>
            </a:pPr>
            <a:r>
              <a:rPr lang="en-US" sz="4000" b="1" dirty="0"/>
              <a:t>        3. Enroll Students (See Next Slide)</a:t>
            </a:r>
          </a:p>
          <a:p>
            <a:pPr>
              <a:buNone/>
              <a:defRPr/>
            </a:pPr>
            <a:endParaRPr lang="en-US" dirty="0"/>
          </a:p>
          <a:p>
            <a:pPr>
              <a:buNone/>
              <a:defRPr/>
            </a:pPr>
            <a:r>
              <a:rPr lang="en-US" dirty="0"/>
              <a:t>        </a:t>
            </a:r>
          </a:p>
        </p:txBody>
      </p:sp>
      <p:sp>
        <p:nvSpPr>
          <p:cNvPr id="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41365929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194" name="Object 3">
            <a:extLst>
              <a:ext uri="{FF2B5EF4-FFF2-40B4-BE49-F238E27FC236}">
                <a16:creationId xmlns:a16="http://schemas.microsoft.com/office/drawing/2014/main" id="{23A5001B-C110-4A08-B9F6-85933803ABA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52801" y="0"/>
          <a:ext cx="5345113" cy="679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5" name="Document" r:id="rId3" imgW="7473011" imgH="9477548" progId="Word.Document.8">
                  <p:embed/>
                </p:oleObj>
              </mc:Choice>
              <mc:Fallback>
                <p:oleObj name="Document" r:id="rId3" imgW="7473011" imgH="9477548" progId="Word.Document.8">
                  <p:embed/>
                  <p:pic>
                    <p:nvPicPr>
                      <p:cNvPr id="8194" name="Object 3">
                        <a:extLst>
                          <a:ext uri="{FF2B5EF4-FFF2-40B4-BE49-F238E27FC236}">
                            <a16:creationId xmlns:a16="http://schemas.microsoft.com/office/drawing/2014/main" id="{23A5001B-C110-4A08-B9F6-85933803ABA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1" y="0"/>
                        <a:ext cx="5345113" cy="6796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195" name="TextBox 1">
            <a:extLst>
              <a:ext uri="{FF2B5EF4-FFF2-40B4-BE49-F238E27FC236}">
                <a16:creationId xmlns:a16="http://schemas.microsoft.com/office/drawing/2014/main" id="{F19FE6D3-C9B2-4191-AE1B-B9B109128B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5764" y="2312989"/>
            <a:ext cx="2325687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r>
              <a:rPr lang="en-US" altLang="en-US" sz="1400" b="1">
                <a:solidFill>
                  <a:srgbClr val="FF0000"/>
                </a:solidFill>
              </a:rPr>
              <a:t>WHERE YOU LIVE IN KS</a:t>
            </a:r>
          </a:p>
        </p:txBody>
      </p:sp>
      <p:sp>
        <p:nvSpPr>
          <p:cNvPr id="8196" name="TextBox 2">
            <a:extLst>
              <a:ext uri="{FF2B5EF4-FFF2-40B4-BE49-F238E27FC236}">
                <a16:creationId xmlns:a16="http://schemas.microsoft.com/office/drawing/2014/main" id="{BC136EAE-687B-4F9E-A2C9-76EA31F0D8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4191001"/>
            <a:ext cx="1841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8197" name="TextBox 3">
            <a:extLst>
              <a:ext uri="{FF2B5EF4-FFF2-40B4-BE49-F238E27FC236}">
                <a16:creationId xmlns:a16="http://schemas.microsoft.com/office/drawing/2014/main" id="{8528B051-0718-4526-9987-8A43F31BF6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00600" y="4191001"/>
            <a:ext cx="1841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1pPr>
            <a:lvl2pPr marL="742950" indent="-28575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2pPr>
            <a:lvl3pPr marL="11430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3pPr>
            <a:lvl4pPr marL="16002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4pPr>
            <a:lvl5pPr marL="2057400" indent="-228600"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Arial" panose="020B0604020202020204" pitchFamily="34" charset="0"/>
              </a:defRPr>
            </a:lvl9pPr>
          </a:lstStyle>
          <a:p>
            <a:endParaRPr lang="en-US" alt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69EF7DC-716E-4BAE-91A4-CDA7F85A87FB}"/>
              </a:ext>
            </a:extLst>
          </p:cNvPr>
          <p:cNvSpPr txBox="1"/>
          <p:nvPr/>
        </p:nvSpPr>
        <p:spPr>
          <a:xfrm>
            <a:off x="4662407" y="3975315"/>
            <a:ext cx="3048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X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AFC648F-8171-4508-9B06-1A885B44E48E}"/>
              </a:ext>
            </a:extLst>
          </p:cNvPr>
          <p:cNvSpPr txBox="1"/>
          <p:nvPr/>
        </p:nvSpPr>
        <p:spPr>
          <a:xfrm>
            <a:off x="3966275" y="1830092"/>
            <a:ext cx="126669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>
                <a:solidFill>
                  <a:srgbClr val="FF0000"/>
                </a:solidFill>
              </a:rPr>
              <a:t>NO PHONE #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D077541-15B7-48AD-A7EC-E89CA75F1614}"/>
              </a:ext>
            </a:extLst>
          </p:cNvPr>
          <p:cNvSpPr txBox="1"/>
          <p:nvPr/>
        </p:nvSpPr>
        <p:spPr>
          <a:xfrm>
            <a:off x="7175634" y="3975316"/>
            <a:ext cx="73449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>
                <a:solidFill>
                  <a:srgbClr val="FF0000"/>
                </a:solidFill>
              </a:rPr>
              <a:t>MO/YR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09B8F5D-3D4B-4473-8521-D4E0157DFF21}"/>
              </a:ext>
            </a:extLst>
          </p:cNvPr>
          <p:cNvSpPr txBox="1"/>
          <p:nvPr/>
        </p:nvSpPr>
        <p:spPr>
          <a:xfrm>
            <a:off x="3923894" y="1219201"/>
            <a:ext cx="410881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solidFill>
                  <a:srgbClr val="FF0000"/>
                </a:solidFill>
              </a:rPr>
              <a:t>1024         UNIT LOAD TEAM                    BUNDY	 </a:t>
            </a:r>
            <a:r>
              <a:rPr lang="en-US" sz="1200" dirty="0" smtClean="0">
                <a:solidFill>
                  <a:srgbClr val="FF0000"/>
                </a:solidFill>
              </a:rPr>
              <a:t>1.5</a:t>
            </a:r>
            <a:endParaRPr lang="en-US" sz="1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A4C0DCD6-07D8-4F55-AF74-7C78DDA9D79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27426" y="98425"/>
          <a:ext cx="5006975" cy="67937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Document" r:id="rId3" imgW="6872357" imgH="9470710" progId="Word.Document.12">
                  <p:embed/>
                </p:oleObj>
              </mc:Choice>
              <mc:Fallback>
                <p:oleObj name="Document" r:id="rId3" imgW="6872357" imgH="9470710" progId="Word.Document.12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A4C0DCD6-07D8-4F55-AF74-7C78DDA9D79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527426" y="98425"/>
                        <a:ext cx="5006975" cy="679374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9E1F069B-5E3C-4319-B10F-D81B0B4592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94760" y="130302"/>
            <a:ext cx="6873240" cy="65973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0173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8E1DFAF-5CC6-485E-A944-0D8C36DE1B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48230" y="76200"/>
            <a:ext cx="6019770" cy="670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51243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5A41A784-D0A5-4929-8973-1522E1006E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6530" y="0"/>
            <a:ext cx="648147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5346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1">
            <a:extLst>
              <a:ext uri="{FF2B5EF4-FFF2-40B4-BE49-F238E27FC236}">
                <a16:creationId xmlns:a16="http://schemas.microsoft.com/office/drawing/2014/main" id="{034212F8-CFA5-41F8-AB81-BF0D143DC2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0" y="304800"/>
            <a:ext cx="5867400" cy="6135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15000"/>
              </a:lnSpc>
              <a:spcBef>
                <a:spcPct val="0"/>
              </a:spcBef>
              <a:buFontTx/>
              <a:buNone/>
            </a:pPr>
            <a:r>
              <a:rPr lang="en-US" altLang="en-US" sz="2800" b="1" u="sng" dirty="0">
                <a:cs typeface="Calibri" panose="020F0502020204030204" pitchFamily="34" charset="0"/>
              </a:rPr>
              <a:t>For Enrollments Contact: Military Schools</a:t>
            </a:r>
            <a:endParaRPr lang="en-US" altLang="en-US" sz="28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Bef>
                <a:spcPct val="0"/>
              </a:spcBef>
              <a:buFontTx/>
              <a:buNone/>
            </a:pPr>
            <a:r>
              <a:rPr lang="en-US" altLang="en-US" sz="2800" dirty="0">
                <a:cs typeface="Calibri" panose="020F0502020204030204" pitchFamily="34" charset="0"/>
              </a:rPr>
              <a:t>Director of Military Programs</a:t>
            </a:r>
          </a:p>
          <a:p>
            <a:pPr>
              <a:lnSpc>
                <a:spcPct val="115000"/>
              </a:lnSpc>
              <a:spcBef>
                <a:spcPct val="0"/>
              </a:spcBef>
              <a:buFontTx/>
              <a:buNone/>
            </a:pPr>
            <a:r>
              <a:rPr lang="en-US" altLang="en-US" sz="2800" dirty="0">
                <a:cs typeface="Calibri" panose="020F0502020204030204" pitchFamily="34" charset="0"/>
              </a:rPr>
              <a:t>Terri Mebane @ 240-5379</a:t>
            </a:r>
          </a:p>
          <a:p>
            <a:pPr>
              <a:lnSpc>
                <a:spcPct val="115000"/>
              </a:lnSpc>
              <a:spcBef>
                <a:spcPct val="0"/>
              </a:spcBef>
              <a:buFontTx/>
              <a:buNone/>
            </a:pPr>
            <a:r>
              <a:rPr lang="en-US" altLang="en-US" sz="2800" dirty="0">
                <a:cs typeface="Calibri" panose="020F0502020204030204" pitchFamily="34" charset="0"/>
              </a:rPr>
              <a:t> </a:t>
            </a:r>
            <a:r>
              <a:rPr lang="en-US" altLang="en-US" sz="2800" u="sng" dirty="0">
                <a:cs typeface="Calibri" panose="020F0502020204030204" pitchFamily="34" charset="0"/>
                <a:hlinkClick r:id="rId2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mebanet@bartonccc.edu</a:t>
            </a:r>
            <a:endParaRPr lang="en-US" altLang="en-US" sz="2800" dirty="0">
              <a:cs typeface="Calibri" panose="020F0502020204030204" pitchFamily="34" charset="0"/>
            </a:endParaRPr>
          </a:p>
          <a:p>
            <a:pPr>
              <a:lnSpc>
                <a:spcPct val="115000"/>
              </a:lnSpc>
              <a:spcBef>
                <a:spcPct val="0"/>
              </a:spcBef>
              <a:buFontTx/>
              <a:buNone/>
            </a:pPr>
            <a:r>
              <a:rPr lang="en-US" altLang="en-US" sz="2800" dirty="0">
                <a:cs typeface="Calibri" panose="020F0502020204030204" pitchFamily="34" charset="0"/>
              </a:rPr>
              <a:t> </a:t>
            </a:r>
          </a:p>
          <a:p>
            <a:pPr>
              <a:lnSpc>
                <a:spcPct val="115000"/>
              </a:lnSpc>
              <a:spcBef>
                <a:spcPct val="0"/>
              </a:spcBef>
              <a:spcAft>
                <a:spcPts val="300"/>
              </a:spcAft>
              <a:buNone/>
            </a:pPr>
            <a:r>
              <a:rPr lang="en-US" altLang="en-US" sz="2000" b="1" u="sng" dirty="0">
                <a:latin typeface="Arial" panose="020B0604020202020204" pitchFamily="34" charset="0"/>
                <a:cs typeface="Times New Roman" panose="02020603050405020304" pitchFamily="18" charset="0"/>
              </a:rPr>
              <a:t>For Advisement contact:</a:t>
            </a:r>
            <a:endParaRPr lang="en-US" altLang="en-US" sz="2000" b="1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Bef>
                <a:spcPct val="0"/>
              </a:spcBef>
              <a:spcAft>
                <a:spcPts val="300"/>
              </a:spcAft>
              <a:buNone/>
            </a:pPr>
            <a:r>
              <a:rPr lang="en-US" altLang="en-US" sz="2000" dirty="0">
                <a:latin typeface="Arial" panose="020B0604020202020204" pitchFamily="34" charset="0"/>
                <a:cs typeface="Times New Roman" panose="02020603050405020304" pitchFamily="18" charset="0"/>
              </a:rPr>
              <a:t>Advisement Coordinator</a:t>
            </a:r>
            <a:endParaRPr lang="en-US" altLang="en-US" sz="2000" b="1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Bef>
                <a:spcPct val="0"/>
              </a:spcBef>
              <a:spcAft>
                <a:spcPts val="300"/>
              </a:spcAft>
              <a:buNone/>
            </a:pPr>
            <a:r>
              <a:rPr lang="en-US" altLang="en-US" sz="2000" dirty="0">
                <a:latin typeface="Arial" panose="020B0604020202020204" pitchFamily="34" charset="0"/>
                <a:cs typeface="Times New Roman" panose="02020603050405020304" pitchFamily="18" charset="0"/>
              </a:rPr>
              <a:t>Megan Chambers</a:t>
            </a:r>
            <a:endParaRPr lang="en-US" altLang="en-US" sz="2000" b="1" dirty="0"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  <a:spcBef>
                <a:spcPct val="0"/>
              </a:spcBef>
              <a:spcAft>
                <a:spcPts val="300"/>
              </a:spcAft>
              <a:buNone/>
            </a:pPr>
            <a:r>
              <a:rPr lang="en-US" altLang="en-US" sz="2000" dirty="0">
                <a:latin typeface="Arial" panose="020B0604020202020204" pitchFamily="34" charset="0"/>
                <a:cs typeface="Times New Roman" panose="02020603050405020304" pitchFamily="18" charset="0"/>
              </a:rPr>
              <a:t>Barton CC- Fort Riley</a:t>
            </a:r>
          </a:p>
          <a:p>
            <a:pPr>
              <a:lnSpc>
                <a:spcPct val="115000"/>
              </a:lnSpc>
              <a:spcBef>
                <a:spcPct val="0"/>
              </a:spcBef>
              <a:spcAft>
                <a:spcPts val="300"/>
              </a:spcAft>
              <a:buNone/>
            </a:pPr>
            <a:r>
              <a:rPr lang="en-US" altLang="en-US" sz="2000" dirty="0">
                <a:latin typeface="Arial" panose="020B0604020202020204" pitchFamily="34" charset="0"/>
                <a:cs typeface="Times New Roman" panose="02020603050405020304" pitchFamily="18" charset="0"/>
              </a:rPr>
              <a:t>211 Custer Avenue</a:t>
            </a:r>
          </a:p>
          <a:p>
            <a:pPr>
              <a:lnSpc>
                <a:spcPct val="115000"/>
              </a:lnSpc>
              <a:spcBef>
                <a:spcPct val="0"/>
              </a:spcBef>
              <a:spcAft>
                <a:spcPts val="300"/>
              </a:spcAft>
              <a:buNone/>
            </a:pPr>
            <a:r>
              <a:rPr lang="en-US" altLang="en-US" sz="2000" dirty="0">
                <a:latin typeface="Arial" panose="020B0604020202020204" pitchFamily="34" charset="0"/>
                <a:cs typeface="Times New Roman" panose="02020603050405020304" pitchFamily="18" charset="0"/>
              </a:rPr>
              <a:t>Ph: 785-784-6606, ext. 709</a:t>
            </a:r>
          </a:p>
          <a:p>
            <a:pPr>
              <a:lnSpc>
                <a:spcPct val="115000"/>
              </a:lnSpc>
              <a:spcBef>
                <a:spcPct val="0"/>
              </a:spcBef>
              <a:spcAft>
                <a:spcPts val="300"/>
              </a:spcAft>
              <a:buNone/>
            </a:pPr>
            <a:r>
              <a:rPr lang="en-US" altLang="en-US" sz="2000" dirty="0">
                <a:latin typeface="Arial" panose="020B0604020202020204" pitchFamily="34" charset="0"/>
                <a:cs typeface="Times New Roman" panose="02020603050405020304" pitchFamily="18" charset="0"/>
              </a:rPr>
              <a:t>F: 785-784-7542</a:t>
            </a:r>
          </a:p>
          <a:p>
            <a:pPr>
              <a:lnSpc>
                <a:spcPct val="115000"/>
              </a:lnSpc>
              <a:spcBef>
                <a:spcPct val="0"/>
              </a:spcBef>
              <a:spcAft>
                <a:spcPts val="300"/>
              </a:spcAft>
              <a:buNone/>
            </a:pPr>
            <a:r>
              <a:rPr lang="en-US" altLang="en-US" sz="2000" u="sng" dirty="0">
                <a:latin typeface="Arial" panose="020B0604020202020204" pitchFamily="34" charset="0"/>
                <a:cs typeface="Times New Roman" panose="02020603050405020304" pitchFamily="18" charset="0"/>
              </a:rPr>
              <a:t>chambersm@bartonccc.edu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1368</TotalTime>
  <Words>1022</Words>
  <Application>Microsoft Office PowerPoint</Application>
  <PresentationFormat>Widescreen</PresentationFormat>
  <Paragraphs>192</Paragraphs>
  <Slides>20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8" baseType="lpstr">
      <vt:lpstr>Arial</vt:lpstr>
      <vt:lpstr>Calibri</vt:lpstr>
      <vt:lpstr>Calibri Light</vt:lpstr>
      <vt:lpstr>Eras Bold ITC</vt:lpstr>
      <vt:lpstr>Symbol</vt:lpstr>
      <vt:lpstr>Times New Roman</vt:lpstr>
      <vt:lpstr>Office Theme</vt:lpstr>
      <vt:lpstr>Document</vt:lpstr>
      <vt:lpstr>WELCOME TO UNIT LOAD TEAM  BARTON COUNTY COMMUNITY COLLEGE  MLTR 1024 Unit Load Team Eric Bundy (Instructor) </vt:lpstr>
      <vt:lpstr>INTRODUCTION</vt:lpstr>
      <vt:lpstr>INTRO CON’T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Brice Harvell  OSHA Administrative Assistant (785)-238-8550 ext. 740 harvellj@bartonccc.edu  </vt:lpstr>
      <vt:lpstr>Unit Load Team Syllabus</vt:lpstr>
      <vt:lpstr>Unit Load Team Syllabus</vt:lpstr>
      <vt:lpstr>Unit Load Team Syllabus</vt:lpstr>
      <vt:lpstr>Unit Load Team Syllabus</vt:lpstr>
      <vt:lpstr>Unit Load Team Syllabus</vt:lpstr>
      <vt:lpstr>Unit Load Team Syllabus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UNIT ARMORER COURSE Updated  1 October 2019 BARTON COUNTY COMMUNITY COLLEGE  MLTR 1626 Weapons Storage Facility Operations Eric Bundy (Instructor)</dc:title>
  <dc:creator>Bundy, Eric</dc:creator>
  <cp:lastModifiedBy>Bundy, Eric</cp:lastModifiedBy>
  <cp:revision>14</cp:revision>
  <dcterms:created xsi:type="dcterms:W3CDTF">2021-11-19T14:57:09Z</dcterms:created>
  <dcterms:modified xsi:type="dcterms:W3CDTF">2024-08-26T14:36:23Z</dcterms:modified>
</cp:coreProperties>
</file>