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58" r:id="rId4"/>
    <p:sldId id="259" r:id="rId5"/>
    <p:sldId id="261" r:id="rId6"/>
    <p:sldId id="260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8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1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516759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8949" y="274638"/>
            <a:ext cx="9542188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18618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02106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8949" y="274638"/>
            <a:ext cx="9542188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07336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8949" y="274638"/>
            <a:ext cx="9542188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47498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8949" y="274638"/>
            <a:ext cx="9542188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41417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55390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7412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84315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17600" y="1600201"/>
            <a:ext cx="10058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Box 16"/>
          <p:cNvSpPr txBox="1"/>
          <p:nvPr userDrawn="1"/>
        </p:nvSpPr>
        <p:spPr>
          <a:xfrm>
            <a:off x="329832" y="6527194"/>
            <a:ext cx="22352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sz="9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92Y10</a:t>
            </a:r>
            <a:r>
              <a:rPr lang="en-US" sz="900" baseline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9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Ver7.0 January</a:t>
            </a:r>
            <a:r>
              <a:rPr lang="en-US" sz="900" baseline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2020</a:t>
            </a:r>
            <a:endParaRPr lang="en-US" sz="9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5" name="Picture 24" descr="TRADOC LOGO.bmp"/>
          <p:cNvPicPr>
            <a:picLocks noChangeAspect="1"/>
          </p:cNvPicPr>
          <p:nvPr userDrawn="1"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074401" y="104870"/>
            <a:ext cx="977775" cy="733331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26" name="Picture 26" descr="CASCOM high res 1.png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7601" y="457201"/>
            <a:ext cx="825500" cy="595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7" name="Group 20"/>
          <p:cNvGrpSpPr>
            <a:grpSpLocks/>
          </p:cNvGrpSpPr>
          <p:nvPr userDrawn="1"/>
        </p:nvGrpSpPr>
        <p:grpSpPr bwMode="auto">
          <a:xfrm>
            <a:off x="101601" y="76200"/>
            <a:ext cx="937684" cy="914400"/>
            <a:chOff x="8458200" y="0"/>
            <a:chExt cx="2162176" cy="2657475"/>
          </a:xfrm>
        </p:grpSpPr>
        <p:sp>
          <p:nvSpPr>
            <p:cNvPr id="28" name="Rectangle 27"/>
            <p:cNvSpPr/>
            <p:nvPr userDrawn="1"/>
          </p:nvSpPr>
          <p:spPr>
            <a:xfrm>
              <a:off x="8609505" y="152253"/>
              <a:ext cx="1678980" cy="152251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29" name="Rectangle 28"/>
            <p:cNvSpPr/>
            <p:nvPr userDrawn="1"/>
          </p:nvSpPr>
          <p:spPr>
            <a:xfrm>
              <a:off x="8609505" y="2057698"/>
              <a:ext cx="1678980" cy="45675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pic>
          <p:nvPicPr>
            <p:cNvPr id="30" name="Picture 2" descr="C:\Users\1027998026MIL\Desktop\armylogovector_black.gif"/>
            <p:cNvPicPr>
              <a:picLocks noChangeAspect="1" noChangeArrowheads="1"/>
            </p:cNvPicPr>
            <p:nvPr userDrawn="1"/>
          </p:nvPicPr>
          <p:blipFill>
            <a:blip r:embed="rId1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458200" y="0"/>
              <a:ext cx="2162176" cy="2657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1" name="Text Box 37"/>
          <p:cNvSpPr txBox="1">
            <a:spLocks noChangeArrowheads="1"/>
          </p:cNvSpPr>
          <p:nvPr userDrawn="1"/>
        </p:nvSpPr>
        <p:spPr bwMode="auto">
          <a:xfrm>
            <a:off x="8877669" y="6407410"/>
            <a:ext cx="2984500" cy="369887"/>
          </a:xfrm>
          <a:prstGeom prst="rect">
            <a:avLst/>
          </a:prstGeom>
          <a:noFill/>
          <a:ln>
            <a:noFill/>
          </a:ln>
        </p:spPr>
        <p:txBody>
          <a:bodyPr lIns="91346" tIns="45674" rIns="91346" bIns="45674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US" altLang="en-US" sz="1800" i="1" dirty="0">
                <a:solidFill>
                  <a:srgbClr val="0000FF"/>
                </a:solidFill>
                <a:latin typeface="Calibri" panose="020F0502020204030204" pitchFamily="34" charset="0"/>
              </a:rPr>
              <a:t>Support Starts Here!</a:t>
            </a:r>
          </a:p>
        </p:txBody>
      </p:sp>
      <p:grpSp>
        <p:nvGrpSpPr>
          <p:cNvPr id="32" name="Group 29"/>
          <p:cNvGrpSpPr>
            <a:grpSpLocks/>
          </p:cNvGrpSpPr>
          <p:nvPr userDrawn="1"/>
        </p:nvGrpSpPr>
        <p:grpSpPr bwMode="auto">
          <a:xfrm>
            <a:off x="1077384" y="1066801"/>
            <a:ext cx="10083800" cy="163513"/>
            <a:chOff x="533400" y="1526702"/>
            <a:chExt cx="8305800" cy="177970"/>
          </a:xfrm>
        </p:grpSpPr>
        <p:sp>
          <p:nvSpPr>
            <p:cNvPr id="33" name="Parallelogram 32"/>
            <p:cNvSpPr/>
            <p:nvPr userDrawn="1"/>
          </p:nvSpPr>
          <p:spPr>
            <a:xfrm>
              <a:off x="533400" y="1526702"/>
              <a:ext cx="8001000" cy="73152"/>
            </a:xfrm>
            <a:prstGeom prst="parallelogram">
              <a:avLst>
                <a:gd name="adj" fmla="val 174091"/>
              </a:avLst>
            </a:prstGeom>
            <a:solidFill>
              <a:srgbClr val="0000FF"/>
            </a:solidFill>
            <a:ln w="3175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  <a:softEdge rad="12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34" name="Parallelogram 33"/>
            <p:cNvSpPr/>
            <p:nvPr userDrawn="1"/>
          </p:nvSpPr>
          <p:spPr>
            <a:xfrm>
              <a:off x="674713" y="1580808"/>
              <a:ext cx="8001000" cy="73152"/>
            </a:xfrm>
            <a:prstGeom prst="parallelogram">
              <a:avLst>
                <a:gd name="adj" fmla="val 174091"/>
              </a:avLst>
            </a:prstGeom>
            <a:solidFill>
              <a:srgbClr val="FFFF00"/>
            </a:solidFill>
            <a:ln w="3175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  <a:softEdge rad="12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35" name="Parallelogram 34"/>
            <p:cNvSpPr/>
            <p:nvPr userDrawn="1"/>
          </p:nvSpPr>
          <p:spPr>
            <a:xfrm>
              <a:off x="838200" y="1631520"/>
              <a:ext cx="8001000" cy="73152"/>
            </a:xfrm>
            <a:prstGeom prst="parallelogram">
              <a:avLst>
                <a:gd name="adj" fmla="val 174091"/>
              </a:avLst>
            </a:prstGeom>
            <a:solidFill>
              <a:srgbClr val="FF0000"/>
            </a:solidFill>
            <a:ln w="3175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  <a:softEdge rad="12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</p:grpSp>
      <p:sp>
        <p:nvSpPr>
          <p:cNvPr id="18" name="Title 1">
            <a:extLst>
              <a:ext uri="{FF2B5EF4-FFF2-40B4-BE49-F238E27FC236}">
                <a16:creationId xmlns:a16="http://schemas.microsoft.com/office/drawing/2014/main" xmlns="" id="{BD1E75C9-AD66-4777-A292-8A0CEF9CB124}"/>
              </a:ext>
            </a:extLst>
          </p:cNvPr>
          <p:cNvSpPr txBox="1">
            <a:spLocks/>
          </p:cNvSpPr>
          <p:nvPr userDrawn="1"/>
        </p:nvSpPr>
        <p:spPr bwMode="auto">
          <a:xfrm>
            <a:off x="960968" y="304800"/>
            <a:ext cx="1011343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Arial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M17/M18</a:t>
            </a:r>
          </a:p>
          <a:p>
            <a:pPr algn="ctr" eaLnBrk="1" hangingPunct="1"/>
            <a:r>
              <a:rPr lang="en-US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MODULAR HANDGUN SYSTEM</a:t>
            </a:r>
            <a:endParaRPr lang="en-US" sz="32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8710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56532" y="2003932"/>
            <a:ext cx="3857007" cy="3058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ubtitle 8"/>
          <p:cNvSpPr txBox="1">
            <a:spLocks/>
          </p:cNvSpPr>
          <p:nvPr/>
        </p:nvSpPr>
        <p:spPr>
          <a:xfrm>
            <a:off x="2877075" y="1280050"/>
            <a:ext cx="6400800" cy="87630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smtClean="0">
                <a:latin typeface="Arial" pitchFamily="34" charset="0"/>
                <a:cs typeface="Arial" pitchFamily="34" charset="0"/>
              </a:rPr>
              <a:t>M17/M18</a:t>
            </a:r>
          </a:p>
          <a:p>
            <a:r>
              <a:rPr lang="en-US" sz="3200" b="1" smtClean="0"/>
              <a:t>MODULAR HANDGUN SYSTEM</a:t>
            </a:r>
            <a:endParaRPr lang="en-US" sz="32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9388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653585" y="1305811"/>
            <a:ext cx="6719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TLO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31167" y="1767240"/>
            <a:ext cx="88392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Unload/clear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weapon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Insert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empty magazine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into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magazine well.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Magazine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catch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must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lock magazine in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place.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Grasp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pull completely to rear until slide catch lever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locks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 open.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magazine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catch. Magazine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must fall free of pistol under its own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weight.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Pull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back and release slide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forward position.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Push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 on manual safety lever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engage safety.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trigger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rear. Striker should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released.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Push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down manual safety lever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disengage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safety.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trigger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rear and hold to rear. Striker should be released and an audible click should be heard.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While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still holding trigger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pressed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rear, pull slide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completely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the rear and release slide.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Release trigger.  A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light audible click should be heard and felt as the striker resets.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trigger.  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striker should release and you should hear and feel a loud audible click. </a:t>
            </a:r>
          </a:p>
        </p:txBody>
      </p:sp>
    </p:spTree>
    <p:extLst>
      <p:ext uri="{BB962C8B-B14F-4D97-AF65-F5344CB8AC3E}">
        <p14:creationId xmlns:p14="http://schemas.microsoft.com/office/powerpoint/2010/main" val="17449416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38120" y="2102608"/>
            <a:ext cx="3857007" cy="3058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ubtitle 8"/>
          <p:cNvSpPr txBox="1">
            <a:spLocks/>
          </p:cNvSpPr>
          <p:nvPr/>
        </p:nvSpPr>
        <p:spPr>
          <a:xfrm>
            <a:off x="2877075" y="1280050"/>
            <a:ext cx="6400800" cy="8763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Modular Handgun System Pistol Series M17/M18 Equipment Description and Theory of Operation</a:t>
            </a:r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2311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5946" y="2323279"/>
            <a:ext cx="4448748" cy="3467100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935232" y="1646325"/>
            <a:ext cx="4950714" cy="5027839"/>
            <a:chOff x="895761" y="1179257"/>
            <a:chExt cx="4542852" cy="5027839"/>
          </a:xfrm>
        </p:grpSpPr>
        <p:sp>
          <p:nvSpPr>
            <p:cNvPr id="6" name="Rectangle 5"/>
            <p:cNvSpPr/>
            <p:nvPr/>
          </p:nvSpPr>
          <p:spPr>
            <a:xfrm>
              <a:off x="895761" y="1179257"/>
              <a:ext cx="441960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b="1" u="sng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Unloading and Clearing the Pistol</a:t>
              </a:r>
              <a:r>
                <a:rPr lang="en-US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n-US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895761" y="1682781"/>
              <a:ext cx="4542852" cy="45243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+mj-lt"/>
                <a:buAutoNum type="arabicPeriod"/>
              </a:pP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Engage 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manual safety </a:t>
              </a: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pushing 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it </a:t>
              </a: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upward.</a:t>
              </a:r>
            </a:p>
            <a:p>
              <a:pPr marL="342900" indent="-342900">
                <a:buFont typeface="+mj-lt"/>
                <a:buAutoNum type="arabicPeriod"/>
              </a:pPr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42900" indent="-342900">
                <a:buFont typeface="+mj-lt"/>
                <a:buAutoNum type="arabicPeriod"/>
              </a:pP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Press magazine catch to release magazine.</a:t>
              </a:r>
            </a:p>
            <a:p>
              <a:pPr marL="342900" indent="-342900">
                <a:buFont typeface="+mj-lt"/>
                <a:buAutoNum type="arabicPeriod"/>
              </a:pPr>
              <a:endPara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42900" indent="-342900">
                <a:buFont typeface="+mj-lt"/>
                <a:buAutoNum type="arabicPeriod"/>
              </a:pP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Push 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up on slide catch </a:t>
              </a: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lever, while retracting 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slide locking it to </a:t>
              </a: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rear. Visually 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watching to ensure last round has been extracted and ejected from </a:t>
              </a: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chamber.</a:t>
              </a:r>
            </a:p>
            <a:p>
              <a:pPr marL="342900" indent="-342900">
                <a:buFont typeface="+mj-lt"/>
                <a:buAutoNum type="arabicPeriod"/>
              </a:pPr>
              <a:endPara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42900" indent="-342900">
                <a:buFont typeface="+mj-lt"/>
                <a:buAutoNum type="arabicPeriod"/>
              </a:pP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Conduct 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 Point Safety </a:t>
              </a: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Check.</a:t>
              </a:r>
            </a:p>
            <a:p>
              <a:pPr marL="800100" lvl="1" indent="-342900">
                <a:buFont typeface="+mj-lt"/>
                <a:buAutoNum type="alphaLcPeriod"/>
              </a:pP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Ensure chamber is </a:t>
              </a: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empty</a:t>
              </a:r>
            </a:p>
            <a:p>
              <a:pPr marL="800100" lvl="1" indent="-342900">
                <a:buFont typeface="+mj-lt"/>
                <a:buAutoNum type="alphaLcPeriod"/>
              </a:pP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Inspect 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for no </a:t>
              </a: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magazine</a:t>
              </a:r>
            </a:p>
            <a:p>
              <a:pPr marL="800100" lvl="1" indent="-342900">
                <a:buFont typeface="+mj-lt"/>
                <a:buAutoNum type="alphaLcPeriod"/>
              </a:pP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Inspect 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breech face </a:t>
              </a:r>
              <a:endPara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42900" indent="-342900">
                <a:buFont typeface="+mj-lt"/>
                <a:buAutoNum type="arabicPeriod"/>
              </a:pPr>
              <a:endPara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42900" indent="-342900">
                <a:buFont typeface="+mj-lt"/>
                <a:buAutoNum type="arabicPeriod"/>
              </a:pP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Press 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slide catch lever </a:t>
              </a: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to 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release slide forward. </a:t>
              </a:r>
            </a:p>
          </p:txBody>
        </p:sp>
      </p:grpSp>
      <p:sp>
        <p:nvSpPr>
          <p:cNvPr id="2" name="Rectangle 1"/>
          <p:cNvSpPr/>
          <p:nvPr/>
        </p:nvSpPr>
        <p:spPr>
          <a:xfrm>
            <a:off x="3837942" y="1173579"/>
            <a:ext cx="43713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Clearing Procedures of M17/M18 MHS Pistol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748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37942" y="1173579"/>
            <a:ext cx="36503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Disassembly of M17/M18 MHS Pistol</a:t>
            </a:r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952227" y="1994945"/>
            <a:ext cx="10658680" cy="3618487"/>
            <a:chOff x="721982" y="1810749"/>
            <a:chExt cx="10658680" cy="3618487"/>
          </a:xfrm>
        </p:grpSpPr>
        <p:sp>
          <p:nvSpPr>
            <p:cNvPr id="10" name="Rectangle 2"/>
            <p:cNvSpPr>
              <a:spLocks noChangeArrowheads="1"/>
            </p:cNvSpPr>
            <p:nvPr/>
          </p:nvSpPr>
          <p:spPr bwMode="auto">
            <a:xfrm>
              <a:off x="721982" y="2050333"/>
              <a:ext cx="6536073" cy="1754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1. Clear/unload the pistol. </a:t>
              </a:r>
            </a:p>
            <a:p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2. Push up on manual safety lever. </a:t>
              </a:r>
            </a:p>
            <a:p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3. Retract slide </a:t>
              </a: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and 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lock it to rear by pressing up on slide catch </a:t>
              </a: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lever</a:t>
              </a:r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4. Rotate takedown lever </a:t>
              </a: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clockwise 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until it stops. </a:t>
              </a:r>
            </a:p>
            <a:p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5. Slightly retract slide allowing slide catch lever </a:t>
              </a: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to 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release the slide. </a:t>
              </a:r>
            </a:p>
            <a:p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6. Guide slide forward and off of the receiver </a:t>
              </a: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rails.</a:t>
              </a:r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1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494462" y="1810749"/>
              <a:ext cx="3886200" cy="36184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7956120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11588" y="1194727"/>
            <a:ext cx="35984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Reassembly of M17/M18 MHS Pistol</a:t>
            </a:r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952227" y="1994945"/>
            <a:ext cx="10323181" cy="3618487"/>
            <a:chOff x="721982" y="1810749"/>
            <a:chExt cx="10323181" cy="3618487"/>
          </a:xfrm>
        </p:grpSpPr>
        <p:sp>
          <p:nvSpPr>
            <p:cNvPr id="10" name="Rectangle 2"/>
            <p:cNvSpPr>
              <a:spLocks noChangeArrowheads="1"/>
            </p:cNvSpPr>
            <p:nvPr/>
          </p:nvSpPr>
          <p:spPr bwMode="auto">
            <a:xfrm>
              <a:off x="721982" y="2050333"/>
              <a:ext cx="6330081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endParaRPr lang="en-US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1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158963" y="1810749"/>
              <a:ext cx="3886200" cy="36184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3519" y="3494866"/>
            <a:ext cx="2718789" cy="246598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5327" y="2234529"/>
            <a:ext cx="3072136" cy="2493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49030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37942" y="1173579"/>
            <a:ext cx="44060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Safety/Function check for M17/M18 Pistol.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40393" y="1615936"/>
            <a:ext cx="88392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Unload/clear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weapon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Insert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empty magazine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into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magazine well.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Magazine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catch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must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lock magazine in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place.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Grasp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pull completely to rear until slide catch lever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locks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 open.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magazine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catch. Magazine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must fall free of pistol under its own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weight.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Pull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back and release slide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forward position.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Push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 on manual safety lever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engage safety.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trigger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rear. Striker should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released.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Push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down manual safety lever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disengage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safety.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trigger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rear and hold to rear. Striker should be released and an audible click should be heard.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While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still holding trigger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pressed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rear, pull slide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completely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the rear and release slide.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Release trigger.  A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light audible click should be heard and felt as the striker resets.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trigger.  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striker should release and you should hear and feel a loud audible click. </a:t>
            </a:r>
          </a:p>
        </p:txBody>
      </p:sp>
    </p:spTree>
    <p:extLst>
      <p:ext uri="{BB962C8B-B14F-4D97-AF65-F5344CB8AC3E}">
        <p14:creationId xmlns:p14="http://schemas.microsoft.com/office/powerpoint/2010/main" val="16356492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015478" y="1278834"/>
            <a:ext cx="12362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Summary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295937" y="1843131"/>
            <a:ext cx="46753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Equipment Description and Theory of Operation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95937" y="2407428"/>
            <a:ext cx="21127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Clearing Procedures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95937" y="2971725"/>
            <a:ext cx="1364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Disassembly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95937" y="3536022"/>
            <a:ext cx="12899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Reassembly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95937" y="4178469"/>
            <a:ext cx="23134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Safety/Function check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4958"/>
      </p:ext>
    </p:extLst>
  </p:cSld>
  <p:clrMapOvr>
    <a:masterClrMapping/>
  </p:clrMapOvr>
</p:sld>
</file>

<file path=ppt/theme/theme1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Words>518</Words>
  <Application>Microsoft Office PowerPoint</Application>
  <PresentationFormat>Widescreen</PresentationFormat>
  <Paragraphs>57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2_Custom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United States Army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Valentin, Miguel A SSG MIL US USA TRADOC</dc:creator>
  <cp:lastModifiedBy>Valentin, Miguel A SSG MIL US USA TRADOC</cp:lastModifiedBy>
  <cp:revision>3</cp:revision>
  <dcterms:created xsi:type="dcterms:W3CDTF">2020-01-27T16:35:19Z</dcterms:created>
  <dcterms:modified xsi:type="dcterms:W3CDTF">2020-01-27T16:49:58Z</dcterms:modified>
</cp:coreProperties>
</file>