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7"/>
  </p:notesMasterIdLst>
  <p:handoutMasterIdLst>
    <p:handoutMasterId r:id="rId8"/>
  </p:handoutMasterIdLst>
  <p:sldIdLst>
    <p:sldId id="259" r:id="rId2"/>
    <p:sldId id="277" r:id="rId3"/>
    <p:sldId id="311" r:id="rId4"/>
    <p:sldId id="312" r:id="rId5"/>
    <p:sldId id="306" r:id="rId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3" autoAdjust="0"/>
    <p:restoredTop sz="95070" autoAdjust="0"/>
  </p:normalViewPr>
  <p:slideViewPr>
    <p:cSldViewPr>
      <p:cViewPr varScale="1">
        <p:scale>
          <a:sx n="95" d="100"/>
          <a:sy n="95" d="100"/>
        </p:scale>
        <p:origin x="4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591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3827" y="0"/>
            <a:ext cx="2972590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2972591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3827" y="8829675"/>
            <a:ext cx="2972590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8F022A8-956B-4682-A65B-2F7C4CDE2B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50369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591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3827" y="0"/>
            <a:ext cx="2972590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696913"/>
            <a:ext cx="4646612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591" y="4416426"/>
            <a:ext cx="5486400" cy="4183063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2972591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3827" y="8829675"/>
            <a:ext cx="2972590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2100CF-A5D1-49C0-B94A-013E2C0B94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2855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96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71413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/>
          <p:nvPr userDrawn="1"/>
        </p:nvGrpSpPr>
        <p:grpSpPr>
          <a:xfrm>
            <a:off x="614860" y="1229432"/>
            <a:ext cx="7863840" cy="228600"/>
            <a:chOff x="457200" y="1447800"/>
            <a:chExt cx="7863840" cy="228600"/>
          </a:xfrm>
        </p:grpSpPr>
        <p:sp>
          <p:nvSpPr>
            <p:cNvPr id="4" name="Line 8"/>
            <p:cNvSpPr>
              <a:spLocks noChangeShapeType="1"/>
            </p:cNvSpPr>
            <p:nvPr userDrawn="1"/>
          </p:nvSpPr>
          <p:spPr bwMode="auto">
            <a:xfrm>
              <a:off x="990600" y="1447800"/>
              <a:ext cx="7315200" cy="0"/>
            </a:xfrm>
            <a:prstGeom prst="line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5" name="Line 8"/>
            <p:cNvSpPr>
              <a:spLocks noChangeShapeType="1"/>
            </p:cNvSpPr>
            <p:nvPr userDrawn="1"/>
          </p:nvSpPr>
          <p:spPr bwMode="auto">
            <a:xfrm>
              <a:off x="990600" y="1676400"/>
              <a:ext cx="7315200" cy="0"/>
            </a:xfrm>
            <a:prstGeom prst="line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 userDrawn="1"/>
          </p:nvSpPr>
          <p:spPr bwMode="auto">
            <a:xfrm>
              <a:off x="457200" y="1554480"/>
              <a:ext cx="7863840" cy="45719"/>
            </a:xfrm>
            <a:prstGeom prst="rect">
              <a:avLst/>
            </a:prstGeom>
            <a:gradFill rotWithShape="0">
              <a:gsLst>
                <a:gs pos="0">
                  <a:srgbClr val="0066FF"/>
                </a:gs>
                <a:gs pos="50000">
                  <a:srgbClr val="FFFFFF"/>
                </a:gs>
                <a:gs pos="100000">
                  <a:srgbClr val="0066FF"/>
                </a:gs>
              </a:gsLst>
              <a:lin ang="5400000" scaled="1"/>
            </a:gra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1524000"/>
            <a:ext cx="7772400" cy="4419600"/>
          </a:xfrm>
        </p:spPr>
        <p:txBody>
          <a:bodyPr>
            <a:normAutofit/>
          </a:bodyPr>
          <a:lstStyle>
            <a:lvl1pPr marL="0" indent="0" algn="l">
              <a:buFont typeface="Wingdings" pitchFamily="2" charset="2"/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 Click to edit Master subtitle style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4" descr="top_line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 descr="top_line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610600" y="0"/>
            <a:ext cx="533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top_line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top_line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533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0" y="69918"/>
            <a:ext cx="6019800" cy="1073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1371600"/>
            <a:ext cx="7696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17" name="Picture 17" descr="Regcrest3"/>
          <p:cNvPicPr>
            <a:picLocks noChangeAspect="1" noChangeArrowheads="1"/>
          </p:cNvPicPr>
          <p:nvPr userDrawn="1"/>
        </p:nvPicPr>
        <p:blipFill>
          <a:blip r:embed="rId8" cstate="print">
            <a:clrChange>
              <a:clrFrom>
                <a:srgbClr val="DF3A1F"/>
              </a:clrFrom>
              <a:clrTo>
                <a:srgbClr val="DF3A1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66" y="78830"/>
            <a:ext cx="13716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>
            <a:spLocks noChangeArrowheads="1"/>
          </p:cNvSpPr>
          <p:nvPr userDrawn="1"/>
        </p:nvSpPr>
        <p:spPr bwMode="auto">
          <a:xfrm>
            <a:off x="614860" y="1219200"/>
            <a:ext cx="7863840" cy="45719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FFFFFF"/>
              </a:gs>
              <a:gs pos="100000">
                <a:srgbClr val="0066FF"/>
              </a:gs>
            </a:gsLst>
            <a:lin ang="5400000" scaled="1"/>
          </a:gra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8" name="WordArt 11"/>
          <p:cNvSpPr>
            <a:spLocks noChangeAspect="1" noChangeArrowheads="1" noChangeShapeType="1" noTextEdit="1"/>
          </p:cNvSpPr>
          <p:nvPr userDrawn="1"/>
        </p:nvSpPr>
        <p:spPr bwMode="auto">
          <a:xfrm>
            <a:off x="7542213" y="0"/>
            <a:ext cx="15875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6171"/>
              </a:avLst>
            </a:prstTxWarp>
            <a:scene3d>
              <a:camera prst="legacyPerspectiveBottomRight">
                <a:rot lat="0" lon="21539980" rev="0"/>
              </a:camera>
              <a:lightRig rig="legacyHarsh3" dir="l"/>
            </a:scene3d>
            <a:sp3d extrusionH="430200" prstMaterial="legacyMetal">
              <a:extrusionClr>
                <a:srgbClr val="C0C0C0"/>
              </a:extrusionClr>
            </a:sp3d>
          </a:bodyPr>
          <a:lstStyle/>
          <a:p>
            <a:pPr algn="ctr"/>
            <a:r>
              <a:rPr lang="en-US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BE4AE"/>
                    </a:gs>
                    <a:gs pos="13000">
                      <a:srgbClr val="BD922A"/>
                    </a:gs>
                    <a:gs pos="21001">
                      <a:srgbClr val="BD922A"/>
                    </a:gs>
                    <a:gs pos="63000">
                      <a:srgbClr val="FBE4AE"/>
                    </a:gs>
                    <a:gs pos="67000">
                      <a:srgbClr val="BD922A"/>
                    </a:gs>
                    <a:gs pos="69000">
                      <a:srgbClr val="835E17"/>
                    </a:gs>
                    <a:gs pos="82001">
                      <a:srgbClr val="A28949"/>
                    </a:gs>
                    <a:gs pos="100000">
                      <a:srgbClr val="FAE3B7"/>
                    </a:gs>
                  </a:gsLst>
                  <a:lin ang="5400000" scaled="1"/>
                </a:gradFill>
                <a:latin typeface="Arial Black"/>
              </a:rPr>
              <a:t>U.S. Army </a:t>
            </a:r>
          </a:p>
          <a:p>
            <a:pPr algn="ctr"/>
            <a:r>
              <a:rPr lang="en-US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BE4AE"/>
                    </a:gs>
                    <a:gs pos="13000">
                      <a:srgbClr val="BD922A"/>
                    </a:gs>
                    <a:gs pos="21001">
                      <a:srgbClr val="BD922A"/>
                    </a:gs>
                    <a:gs pos="63000">
                      <a:srgbClr val="FBE4AE"/>
                    </a:gs>
                    <a:gs pos="67000">
                      <a:srgbClr val="BD922A"/>
                    </a:gs>
                    <a:gs pos="69000">
                      <a:srgbClr val="835E17"/>
                    </a:gs>
                    <a:gs pos="82001">
                      <a:srgbClr val="A28949"/>
                    </a:gs>
                    <a:gs pos="100000">
                      <a:srgbClr val="FAE3B7"/>
                    </a:gs>
                  </a:gsLst>
                  <a:lin ang="5400000" scaled="1"/>
                </a:gradFill>
                <a:latin typeface="Arial Black"/>
              </a:rPr>
              <a:t>Quartermaster </a:t>
            </a:r>
          </a:p>
          <a:p>
            <a:pPr algn="ctr"/>
            <a:r>
              <a:rPr lang="en-US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BE4AE"/>
                    </a:gs>
                    <a:gs pos="13000">
                      <a:srgbClr val="BD922A"/>
                    </a:gs>
                    <a:gs pos="21001">
                      <a:srgbClr val="BD922A"/>
                    </a:gs>
                    <a:gs pos="63000">
                      <a:srgbClr val="FBE4AE"/>
                    </a:gs>
                    <a:gs pos="67000">
                      <a:srgbClr val="BD922A"/>
                    </a:gs>
                    <a:gs pos="69000">
                      <a:srgbClr val="835E17"/>
                    </a:gs>
                    <a:gs pos="82001">
                      <a:srgbClr val="A28949"/>
                    </a:gs>
                    <a:gs pos="100000">
                      <a:srgbClr val="FAE3B7"/>
                    </a:gs>
                  </a:gsLst>
                  <a:lin ang="5400000" scaled="1"/>
                </a:gradFill>
                <a:latin typeface="Arial Black"/>
              </a:rPr>
              <a:t>School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534988" y="6461852"/>
            <a:ext cx="1905000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 smtClean="0"/>
              <a:t>92Y10D07 Ver3</a:t>
            </a:r>
            <a:endParaRPr lang="en-US" sz="800" dirty="0"/>
          </a:p>
          <a:p>
            <a:pPr>
              <a:defRPr/>
            </a:pPr>
            <a:r>
              <a:rPr lang="en-US" sz="800" dirty="0" smtClean="0"/>
              <a:t>30</a:t>
            </a:r>
            <a:r>
              <a:rPr lang="en-US" sz="800" baseline="0" dirty="0" smtClean="0"/>
              <a:t> March</a:t>
            </a:r>
            <a:r>
              <a:rPr lang="en-US" sz="800" dirty="0" smtClean="0"/>
              <a:t> </a:t>
            </a:r>
            <a:r>
              <a:rPr lang="en-US" sz="800" dirty="0"/>
              <a:t>2012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7696200" y="6512652"/>
            <a:ext cx="914400" cy="21544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800" dirty="0"/>
              <a:t>Slide </a:t>
            </a:r>
            <a:fld id="{3AE06D45-049A-4A12-8B03-C4C5E098A462}" type="slidenum">
              <a:rPr lang="en-US" sz="800"/>
              <a:pPr algn="r">
                <a:defRPr/>
              </a:pPr>
              <a:t>‹#›</a:t>
            </a:fld>
            <a:endParaRPr lang="en-US" sz="800" dirty="0"/>
          </a:p>
        </p:txBody>
      </p:sp>
      <p:sp>
        <p:nvSpPr>
          <p:cNvPr id="22" name="TextBox 21"/>
          <p:cNvSpPr txBox="1"/>
          <p:nvPr userDrawn="1"/>
        </p:nvSpPr>
        <p:spPr>
          <a:xfrm>
            <a:off x="1828800" y="6453054"/>
            <a:ext cx="5486400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800" dirty="0" smtClean="0"/>
              <a:t>Perform</a:t>
            </a:r>
            <a:r>
              <a:rPr lang="en-US" sz="800" baseline="0" dirty="0" smtClean="0"/>
              <a:t> M</a:t>
            </a:r>
            <a:r>
              <a:rPr lang="en-US" sz="800" dirty="0" smtClean="0"/>
              <a:t>aintenance </a:t>
            </a:r>
            <a:r>
              <a:rPr lang="en-US" sz="800" dirty="0"/>
              <a:t>on the </a:t>
            </a:r>
            <a:r>
              <a:rPr lang="en-US" sz="800" dirty="0" smtClean="0"/>
              <a:t>Machine Gun, Caliber .50: </a:t>
            </a:r>
            <a:r>
              <a:rPr lang="en-US" sz="800" baseline="0" dirty="0" smtClean="0"/>
              <a:t> </a:t>
            </a:r>
          </a:p>
          <a:p>
            <a:pPr algn="ctr">
              <a:defRPr/>
            </a:pPr>
            <a:r>
              <a:rPr lang="en-US" sz="800" baseline="0" dirty="0" smtClean="0"/>
              <a:t>M2A1 W/Fixed Headspace and Timing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Arial Rounded MT Bold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Arial Rounded MT Bold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Arial Rounded MT Bold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Arial Rounded MT Bold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Arial Rounded MT Bold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Arial Rounded MT Bold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Arial Rounded MT Bold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70C0"/>
          </a:solidFill>
          <a:latin typeface="Arial Rounded MT Bol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09600" y="1371600"/>
            <a:ext cx="8001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114300" dist="38100" dir="36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Perform Maintenance on </a:t>
            </a:r>
            <a:r>
              <a:rPr lang="en-US" sz="32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114300" dist="38100" dir="36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The </a:t>
            </a:r>
            <a:r>
              <a:rPr lang="en-US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50000"/>
                  </a:schemeClr>
                </a:solidFill>
                <a:effectLst>
                  <a:outerShdw blurRad="114300" dist="38100" dir="36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Machine Gun, Caliber .50; M2A1 </a:t>
            </a:r>
            <a:endParaRPr lang="en-US" sz="32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tx2">
                  <a:lumMod val="50000"/>
                </a:schemeClr>
              </a:solidFill>
              <a:effectLst>
                <a:outerShdw blurRad="114300" dist="38100" dir="3600000" algn="tl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85800" y="3124200"/>
            <a:ext cx="7772400" cy="232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ubtitle 2"/>
          <p:cNvSpPr>
            <a:spLocks noGrp="1"/>
          </p:cNvSpPr>
          <p:nvPr>
            <p:ph type="subTitle" idx="1"/>
          </p:nvPr>
        </p:nvSpPr>
        <p:spPr>
          <a:xfrm>
            <a:off x="685800" y="1524000"/>
            <a:ext cx="7772400" cy="4724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b="1" dirty="0" smtClean="0"/>
              <a:t>ACTION:  </a:t>
            </a:r>
            <a:r>
              <a:rPr lang="en-US" dirty="0" smtClean="0"/>
              <a:t>Perform Maintenance on the Machine Gun, caliber .50; M2A1 W/Fixed Headspace and Timing.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endParaRPr lang="en-US" dirty="0" smtClean="0"/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b="1" dirty="0" smtClean="0"/>
              <a:t>CONDITION:  </a:t>
            </a:r>
            <a:r>
              <a:rPr lang="en-US" dirty="0" smtClean="0"/>
              <a:t>In a classroom environment, given the requirement to perform maintenance on the M2A1 Machine Gun.  Given TM 9-1005-347-10, TM 9-1005-347-23&amp;P, DA Pam 750-8, a DA Form 5988-E, a DA Form 5990-E, </a:t>
            </a:r>
            <a:r>
              <a:rPr lang="en-US" dirty="0" err="1" smtClean="0"/>
              <a:t>armorer</a:t>
            </a:r>
            <a:r>
              <a:rPr lang="en-US" dirty="0" smtClean="0"/>
              <a:t> toolkit, safety equipment, and a M2A1 Machine Gun.</a:t>
            </a: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endParaRPr lang="en-US" dirty="0" smtClean="0"/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b="1" dirty="0" smtClean="0"/>
              <a:t>STANDARD:  </a:t>
            </a:r>
            <a:r>
              <a:rPr lang="en-US" dirty="0" smtClean="0"/>
              <a:t>The student will perform maintenance on the M2A1 Machine Gun in accordance with TM 9-1005-347-23&amp;P and DA Pam 750-8, finding all deficiencies without losing accountability.</a:t>
            </a:r>
          </a:p>
        </p:txBody>
      </p:sp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Terminal Learning Objective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33280" y="113144"/>
            <a:ext cx="5153891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6" name="TextBox 9"/>
          <p:cNvSpPr txBox="1">
            <a:spLocks noChangeArrowheads="1"/>
          </p:cNvSpPr>
          <p:nvPr/>
        </p:nvSpPr>
        <p:spPr bwMode="auto">
          <a:xfrm>
            <a:off x="2129478" y="3266304"/>
            <a:ext cx="3048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00" dirty="0" smtClean="0"/>
              <a:t>69</a:t>
            </a:r>
            <a:endParaRPr lang="en-US" sz="700" dirty="0"/>
          </a:p>
        </p:txBody>
      </p:sp>
      <p:sp>
        <p:nvSpPr>
          <p:cNvPr id="9227" name="TextBox 10"/>
          <p:cNvSpPr txBox="1">
            <a:spLocks noChangeArrowheads="1"/>
          </p:cNvSpPr>
          <p:nvPr/>
        </p:nvSpPr>
        <p:spPr bwMode="auto">
          <a:xfrm>
            <a:off x="3029988" y="3272223"/>
            <a:ext cx="3048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00" dirty="0"/>
              <a:t> </a:t>
            </a:r>
            <a:r>
              <a:rPr lang="en-US" sz="700" dirty="0" smtClean="0"/>
              <a:t>X</a:t>
            </a:r>
            <a:endParaRPr lang="en-US" sz="700" dirty="0"/>
          </a:p>
        </p:txBody>
      </p:sp>
      <p:sp>
        <p:nvSpPr>
          <p:cNvPr id="9228" name="TextBox 11"/>
          <p:cNvSpPr txBox="1">
            <a:spLocks noChangeArrowheads="1"/>
          </p:cNvSpPr>
          <p:nvPr/>
        </p:nvSpPr>
        <p:spPr bwMode="auto">
          <a:xfrm>
            <a:off x="3452694" y="3266304"/>
            <a:ext cx="139115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700" dirty="0" smtClean="0"/>
              <a:t>Feed Lever Shoulder Pin Spring is elongated</a:t>
            </a:r>
            <a:endParaRPr lang="en-US" sz="700" dirty="0"/>
          </a:p>
        </p:txBody>
      </p:sp>
      <p:sp>
        <p:nvSpPr>
          <p:cNvPr id="9230" name="TextBox 13"/>
          <p:cNvSpPr txBox="1">
            <a:spLocks noChangeArrowheads="1"/>
          </p:cNvSpPr>
          <p:nvPr/>
        </p:nvSpPr>
        <p:spPr bwMode="auto">
          <a:xfrm>
            <a:off x="2907148" y="1733750"/>
            <a:ext cx="7620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700" dirty="0"/>
              <a:t> Student’s </a:t>
            </a:r>
            <a:r>
              <a:rPr lang="en-US" sz="700" dirty="0" smtClean="0"/>
              <a:t>Info</a:t>
            </a:r>
            <a:endParaRPr lang="en-US" sz="700" dirty="0"/>
          </a:p>
        </p:txBody>
      </p:sp>
      <p:sp>
        <p:nvSpPr>
          <p:cNvPr id="9234" name="TextBox 12"/>
          <p:cNvSpPr txBox="1">
            <a:spLocks noChangeArrowheads="1"/>
          </p:cNvSpPr>
          <p:nvPr/>
        </p:nvSpPr>
        <p:spPr bwMode="auto">
          <a:xfrm>
            <a:off x="4959441" y="3258067"/>
            <a:ext cx="1297197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700" dirty="0" smtClean="0"/>
              <a:t>5360-00-501-3516</a:t>
            </a:r>
            <a:endParaRPr lang="en-US" sz="700" dirty="0"/>
          </a:p>
        </p:txBody>
      </p:sp>
      <p:sp>
        <p:nvSpPr>
          <p:cNvPr id="8" name="TextBox 9"/>
          <p:cNvSpPr txBox="1">
            <a:spLocks noChangeArrowheads="1"/>
          </p:cNvSpPr>
          <p:nvPr/>
        </p:nvSpPr>
        <p:spPr bwMode="auto">
          <a:xfrm>
            <a:off x="2467230" y="3274543"/>
            <a:ext cx="506628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700" dirty="0" smtClean="0"/>
              <a:t>Date</a:t>
            </a:r>
            <a:endParaRPr lang="en-US" sz="700" dirty="0"/>
          </a:p>
        </p:txBody>
      </p:sp>
      <p:sp>
        <p:nvSpPr>
          <p:cNvPr id="9" name="TextBox 8"/>
          <p:cNvSpPr txBox="1"/>
          <p:nvPr/>
        </p:nvSpPr>
        <p:spPr>
          <a:xfrm>
            <a:off x="928875" y="1295400"/>
            <a:ext cx="518925" cy="495300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2000" dirty="0" smtClean="0"/>
              <a:t>DA FORM 5988-E</a:t>
            </a:r>
            <a:endParaRPr lang="en-US" sz="2000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124364" y="3619181"/>
            <a:ext cx="3048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00" dirty="0" smtClean="0"/>
              <a:t>82</a:t>
            </a:r>
            <a:endParaRPr lang="en-US" sz="700" dirty="0"/>
          </a:p>
        </p:txBody>
      </p:sp>
      <p:sp>
        <p:nvSpPr>
          <p:cNvPr id="11" name="TextBox 9"/>
          <p:cNvSpPr txBox="1">
            <a:spLocks noChangeArrowheads="1"/>
          </p:cNvSpPr>
          <p:nvPr/>
        </p:nvSpPr>
        <p:spPr bwMode="auto">
          <a:xfrm>
            <a:off x="2438400" y="3628417"/>
            <a:ext cx="506628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700" dirty="0" smtClean="0"/>
              <a:t>Date</a:t>
            </a:r>
            <a:endParaRPr lang="en-US" sz="700" dirty="0"/>
          </a:p>
        </p:txBody>
      </p:sp>
      <p:sp>
        <p:nvSpPr>
          <p:cNvPr id="12" name="TextBox 10"/>
          <p:cNvSpPr txBox="1">
            <a:spLocks noChangeArrowheads="1"/>
          </p:cNvSpPr>
          <p:nvPr/>
        </p:nvSpPr>
        <p:spPr bwMode="auto">
          <a:xfrm>
            <a:off x="3048000" y="3642070"/>
            <a:ext cx="3048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700" dirty="0"/>
              <a:t> </a:t>
            </a:r>
            <a:r>
              <a:rPr lang="en-US" sz="700" dirty="0" smtClean="0"/>
              <a:t>X</a:t>
            </a:r>
            <a:endParaRPr lang="en-US" sz="700" dirty="0"/>
          </a:p>
        </p:txBody>
      </p:sp>
      <p:sp>
        <p:nvSpPr>
          <p:cNvPr id="13" name="TextBox 11"/>
          <p:cNvSpPr txBox="1">
            <a:spLocks noChangeArrowheads="1"/>
          </p:cNvSpPr>
          <p:nvPr/>
        </p:nvSpPr>
        <p:spPr bwMode="auto">
          <a:xfrm>
            <a:off x="3470706" y="3636151"/>
            <a:ext cx="1391154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700" dirty="0" smtClean="0"/>
              <a:t>Failed Headspace and Timing</a:t>
            </a:r>
            <a:endParaRPr lang="en-US" sz="700" dirty="0"/>
          </a:p>
        </p:txBody>
      </p:sp>
      <p:sp>
        <p:nvSpPr>
          <p:cNvPr id="14" name="TextBox 12"/>
          <p:cNvSpPr txBox="1">
            <a:spLocks noChangeArrowheads="1"/>
          </p:cNvSpPr>
          <p:nvPr/>
        </p:nvSpPr>
        <p:spPr bwMode="auto">
          <a:xfrm>
            <a:off x="4977453" y="3627914"/>
            <a:ext cx="1423347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700" dirty="0" smtClean="0"/>
              <a:t>DA Form 5990-E (SPT MNT)</a:t>
            </a:r>
            <a:endParaRPr lang="en-US" sz="7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/>
      <p:bldP spid="9227" grpId="0"/>
      <p:bldP spid="9228" grpId="0"/>
      <p:bldP spid="9230" grpId="0"/>
      <p:bldP spid="9234" grpId="0"/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928875" y="1295400"/>
            <a:ext cx="518925" cy="495300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2000" dirty="0" smtClean="0"/>
              <a:t>DA FORM 5990-E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47873" y="76200"/>
            <a:ext cx="5462843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524000"/>
            <a:ext cx="7772400" cy="4724400"/>
          </a:xfrm>
        </p:spPr>
        <p:txBody>
          <a:bodyPr anchor="t" anchorCtr="0"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 Identify the Characteristics, Capabilities and Features, and Major Components of the M2A1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 Unload and Clear the M2A1 Machine Gun.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 Reassemble the M2A1 Machine Gun.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 Perform a Function Check on the M2A1 Machine Gun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 Fixed Headspace and Timing Verification on the M2A1 Machine Gun.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 Perform Preventive Maintenance on the M2A1 Machine Gun.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2400" smtClean="0"/>
              <a:t> Verify the </a:t>
            </a:r>
            <a:r>
              <a:rPr lang="en-US" sz="2400" dirty="0" smtClean="0"/>
              <a:t>DA </a:t>
            </a:r>
            <a:r>
              <a:rPr lang="en-US" sz="2400" smtClean="0"/>
              <a:t>Form 5990-E </a:t>
            </a:r>
            <a:r>
              <a:rPr lang="en-US" sz="2400" dirty="0" smtClean="0"/>
              <a:t>on the M2A1 Machine Gun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1800" dirty="0" smtClean="0"/>
          </a:p>
        </p:txBody>
      </p:sp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10817</TotalTime>
  <Words>226</Words>
  <Application>Microsoft Office PowerPoint</Application>
  <PresentationFormat>On-screen Show (4:3)</PresentationFormat>
  <Paragraphs>28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Arial Rounded MT Bold</vt:lpstr>
      <vt:lpstr>Calibri</vt:lpstr>
      <vt:lpstr>Wingdings</vt:lpstr>
      <vt:lpstr>1_Office Theme</vt:lpstr>
      <vt:lpstr>PowerPoint Presentation</vt:lpstr>
      <vt:lpstr>Terminal Learning Objective</vt:lpstr>
      <vt:lpstr>PowerPoint Presentation</vt:lpstr>
      <vt:lpstr>PowerPoint Presentation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Whited, Mark C CTR USA TRADOC</dc:creator>
  <cp:lastModifiedBy>Baker, Catherine R. SSG</cp:lastModifiedBy>
  <cp:revision>1021</cp:revision>
  <dcterms:created xsi:type="dcterms:W3CDTF">2008-09-02T16:08:26Z</dcterms:created>
  <dcterms:modified xsi:type="dcterms:W3CDTF">2017-07-13T20:09:06Z</dcterms:modified>
</cp:coreProperties>
</file>